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7">
  <p:sldMasterIdLst>
    <p:sldMasterId id="2147483648" r:id="rId1"/>
  </p:sldMasterIdLst>
  <p:notesMasterIdLst>
    <p:notesMasterId r:id="rId57"/>
  </p:notesMasterIdLst>
  <p:sldIdLst>
    <p:sldId id="256" r:id="rId2"/>
    <p:sldId id="1934" r:id="rId3"/>
    <p:sldId id="1935" r:id="rId4"/>
    <p:sldId id="1936" r:id="rId5"/>
    <p:sldId id="1944" r:id="rId6"/>
    <p:sldId id="1937" r:id="rId7"/>
    <p:sldId id="1938" r:id="rId8"/>
    <p:sldId id="1939" r:id="rId9"/>
    <p:sldId id="1940" r:id="rId10"/>
    <p:sldId id="1941" r:id="rId11"/>
    <p:sldId id="1942" r:id="rId12"/>
    <p:sldId id="1943" r:id="rId13"/>
    <p:sldId id="1901" r:id="rId14"/>
    <p:sldId id="1945" r:id="rId15"/>
    <p:sldId id="1904" r:id="rId16"/>
    <p:sldId id="1903" r:id="rId17"/>
    <p:sldId id="1906" r:id="rId18"/>
    <p:sldId id="1972" r:id="rId19"/>
    <p:sldId id="1908" r:id="rId20"/>
    <p:sldId id="1946" r:id="rId21"/>
    <p:sldId id="1963" r:id="rId22"/>
    <p:sldId id="1964" r:id="rId23"/>
    <p:sldId id="1958" r:id="rId24"/>
    <p:sldId id="1917" r:id="rId25"/>
    <p:sldId id="1948" r:id="rId26"/>
    <p:sldId id="1961" r:id="rId27"/>
    <p:sldId id="1951" r:id="rId28"/>
    <p:sldId id="1962" r:id="rId29"/>
    <p:sldId id="1911" r:id="rId30"/>
    <p:sldId id="1974" r:id="rId31"/>
    <p:sldId id="1970" r:id="rId32"/>
    <p:sldId id="1912" r:id="rId33"/>
    <p:sldId id="1931" r:id="rId34"/>
    <p:sldId id="1346" r:id="rId35"/>
    <p:sldId id="1822" r:id="rId36"/>
    <p:sldId id="1913" r:id="rId37"/>
    <p:sldId id="1930" r:id="rId38"/>
    <p:sldId id="1975" r:id="rId39"/>
    <p:sldId id="1969" r:id="rId40"/>
    <p:sldId id="1920" r:id="rId41"/>
    <p:sldId id="1925" r:id="rId42"/>
    <p:sldId id="1950" r:id="rId43"/>
    <p:sldId id="698" r:id="rId44"/>
    <p:sldId id="1973" r:id="rId45"/>
    <p:sldId id="1965" r:id="rId46"/>
    <p:sldId id="1929" r:id="rId47"/>
    <p:sldId id="1923" r:id="rId48"/>
    <p:sldId id="1907" r:id="rId49"/>
    <p:sldId id="1953" r:id="rId50"/>
    <p:sldId id="1916" r:id="rId51"/>
    <p:sldId id="1959" r:id="rId52"/>
    <p:sldId id="1927" r:id="rId53"/>
    <p:sldId id="1955" r:id="rId54"/>
    <p:sldId id="1921" r:id="rId55"/>
    <p:sldId id="708" r:id="rId56"/>
  </p:sldIdLst>
  <p:sldSz cx="10693400" cy="7561263"/>
  <p:notesSz cx="6858000" cy="91440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E81502A-43EF-4E12-AD5F-88E66771E4A2}">
          <p14:sldIdLst>
            <p14:sldId id="256"/>
            <p14:sldId id="1934"/>
            <p14:sldId id="1935"/>
            <p14:sldId id="1936"/>
            <p14:sldId id="1944"/>
            <p14:sldId id="1937"/>
            <p14:sldId id="1938"/>
            <p14:sldId id="1939"/>
            <p14:sldId id="1940"/>
            <p14:sldId id="1941"/>
            <p14:sldId id="1942"/>
            <p14:sldId id="1943"/>
            <p14:sldId id="1901"/>
            <p14:sldId id="1945"/>
            <p14:sldId id="1904"/>
            <p14:sldId id="1903"/>
            <p14:sldId id="1906"/>
            <p14:sldId id="1972"/>
            <p14:sldId id="1908"/>
            <p14:sldId id="1946"/>
            <p14:sldId id="1963"/>
            <p14:sldId id="1964"/>
            <p14:sldId id="1958"/>
            <p14:sldId id="1917"/>
            <p14:sldId id="1948"/>
            <p14:sldId id="1961"/>
            <p14:sldId id="1951"/>
            <p14:sldId id="1962"/>
            <p14:sldId id="1911"/>
            <p14:sldId id="1974"/>
            <p14:sldId id="1970"/>
            <p14:sldId id="1912"/>
            <p14:sldId id="1931"/>
            <p14:sldId id="1346"/>
            <p14:sldId id="1822"/>
            <p14:sldId id="1913"/>
            <p14:sldId id="1930"/>
            <p14:sldId id="1975"/>
            <p14:sldId id="1969"/>
            <p14:sldId id="1920"/>
            <p14:sldId id="1925"/>
            <p14:sldId id="1950"/>
            <p14:sldId id="698"/>
            <p14:sldId id="1973"/>
            <p14:sldId id="1965"/>
            <p14:sldId id="1929"/>
            <p14:sldId id="1923"/>
            <p14:sldId id="1907"/>
            <p14:sldId id="1953"/>
            <p14:sldId id="1916"/>
            <p14:sldId id="1959"/>
            <p14:sldId id="1927"/>
            <p14:sldId id="1955"/>
            <p14:sldId id="1921"/>
            <p14:sldId id="708"/>
          </p14:sldIdLst>
        </p14:section>
      </p14:sectionLst>
    </p:ex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4E16A0F-410B-B126-9FE7-6B5B6C6DA5B8}" name="Richard Diaz" initials="RD" userId="S::Richard.Diaz@nice.org.uk::58e35bea-a0dc-4d72-a250-35e1fc41f16c" providerId="AD"/>
  <p188:author id="{9FA04C79-4B84-9AF0-576D-DE07DA8A490F}" name="Matt Stevenson" initials="MS" userId="Matt Stevenson" providerId="None"/>
  <p188:author id="{AEEBDCA0-7EB5-BCE0-BF04-D912C46CBAE4}" name="Emma Douch" initials="ED" userId="S::Emma.Douch@nice.org.uk::d23c2457-444e-4a37-91b9-8b92510c8a17" providerId="AD"/>
  <p188:author id="{A937E6A7-52AF-A188-037F-0FD19DCC1F58}" name="Lorna Dunning" initials="LD" userId="S::Lorna.Dunning@nice.org.uk::082b6239-dbec-498d-befa-090c3508be8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Nicole Elliott" initials="NE" lastIdx="35" clrIdx="6">
    <p:extLst>
      <p:ext uri="{19B8F6BF-5375-455C-9EA6-DF929625EA0E}">
        <p15:presenceInfo xmlns:p15="http://schemas.microsoft.com/office/powerpoint/2012/main" userId="S::Nicole.Elliott@nice.org.uk::fde448bb-012f-4268-9630-a9acf7c258ed" providerId="AD"/>
      </p:ext>
    </p:extLst>
  </p:cmAuthor>
  <p:cmAuthor id="1" name="Melinda Goodall" initials="MG" lastIdx="25" clrIdx="0">
    <p:extLst>
      <p:ext uri="{19B8F6BF-5375-455C-9EA6-DF929625EA0E}">
        <p15:presenceInfo xmlns:p15="http://schemas.microsoft.com/office/powerpoint/2012/main" userId="S-1-5-21-2135317788-1047624253-925700815-19721" providerId="AD"/>
      </p:ext>
    </p:extLst>
  </p:cmAuthor>
  <p:cmAuthor id="8" name="Wheatley-Price, Peter" initials="WP" lastIdx="10" clrIdx="7">
    <p:extLst>
      <p:ext uri="{19B8F6BF-5375-455C-9EA6-DF929625EA0E}">
        <p15:presenceInfo xmlns:p15="http://schemas.microsoft.com/office/powerpoint/2012/main" userId="S::Peter.Wheatley-Price@takeda.com::a0896842-4a22-4343-bc73-c8d7ae978107" providerId="AD"/>
      </p:ext>
    </p:extLst>
  </p:cmAuthor>
  <p:cmAuthor id="2" name="Kirsty Pitt" initials="KP" lastIdx="67" clrIdx="1">
    <p:extLst>
      <p:ext uri="{19B8F6BF-5375-455C-9EA6-DF929625EA0E}">
        <p15:presenceInfo xmlns:p15="http://schemas.microsoft.com/office/powerpoint/2012/main" userId="S-1-5-21-2135317788-1047624253-925700815-23121" providerId="AD"/>
      </p:ext>
    </p:extLst>
  </p:cmAuthor>
  <p:cmAuthor id="9" name="Amanda Adler" initials="AA" lastIdx="164" clrIdx="8">
    <p:extLst>
      <p:ext uri="{19B8F6BF-5375-455C-9EA6-DF929625EA0E}">
        <p15:presenceInfo xmlns:p15="http://schemas.microsoft.com/office/powerpoint/2012/main" userId="S::diab0078@ox.ac.uk::27b01dc7-189a-439c-aec5-c784009d0b0a" providerId="AD"/>
      </p:ext>
    </p:extLst>
  </p:cmAuthor>
  <p:cmAuthor id="3" name="Lucy Beggs" initials="LB" lastIdx="15" clrIdx="2">
    <p:extLst>
      <p:ext uri="{19B8F6BF-5375-455C-9EA6-DF929625EA0E}">
        <p15:presenceInfo xmlns:p15="http://schemas.microsoft.com/office/powerpoint/2012/main" userId="S-1-5-21-2135317788-1047624253-925700815-28172" providerId="AD"/>
      </p:ext>
    </p:extLst>
  </p:cmAuthor>
  <p:cmAuthor id="10" name="Carl Prescott" initials="CP" lastIdx="161" clrIdx="9">
    <p:extLst>
      <p:ext uri="{19B8F6BF-5375-455C-9EA6-DF929625EA0E}">
        <p15:presenceInfo xmlns:p15="http://schemas.microsoft.com/office/powerpoint/2012/main" userId="S::Carl.Prescott@nice.org.uk::63543921-5c61-4187-b645-cb67b3bbc187" providerId="AD"/>
      </p:ext>
    </p:extLst>
  </p:cmAuthor>
  <p:cmAuthor id="4" name="Ross Dent" initials="RD" lastIdx="13" clrIdx="3">
    <p:extLst>
      <p:ext uri="{19B8F6BF-5375-455C-9EA6-DF929625EA0E}">
        <p15:presenceInfo xmlns:p15="http://schemas.microsoft.com/office/powerpoint/2012/main" userId="S-1-5-21-2135317788-1047624253-925700815-26610" providerId="AD"/>
      </p:ext>
    </p:extLst>
  </p:cmAuthor>
  <p:cmAuthor id="11" name="Paul Arundel" initials="PA" lastIdx="8" clrIdx="10"/>
  <p:cmAuthor id="5" name="Emma Douch" initials="ED" lastIdx="876" clrIdx="4">
    <p:extLst>
      <p:ext uri="{19B8F6BF-5375-455C-9EA6-DF929625EA0E}">
        <p15:presenceInfo xmlns:p15="http://schemas.microsoft.com/office/powerpoint/2012/main" userId="S::Emma.Douch@nice.org.uk::d23c2457-444e-4a37-91b9-8b92510c8a17" providerId="AD"/>
      </p:ext>
    </p:extLst>
  </p:cmAuthor>
  <p:cmAuthor id="12" name="Yelan Guo" initials="YG" lastIdx="432" clrIdx="11">
    <p:extLst>
      <p:ext uri="{19B8F6BF-5375-455C-9EA6-DF929625EA0E}">
        <p15:presenceInfo xmlns:p15="http://schemas.microsoft.com/office/powerpoint/2012/main" userId="S::Yelan.Guo@nice.org.uk::095e26c1-70a2-437b-ab3c-6f7a4b4dcfcd" providerId="AD"/>
      </p:ext>
    </p:extLst>
  </p:cmAuthor>
  <p:cmAuthor id="6" name="Lorna Dunning" initials="LD" lastIdx="59" clrIdx="5">
    <p:extLst>
      <p:ext uri="{19B8F6BF-5375-455C-9EA6-DF929625EA0E}">
        <p15:presenceInfo xmlns:p15="http://schemas.microsoft.com/office/powerpoint/2012/main" userId="S::Lorna.Dunning@nice.org.uk::082b6239-dbec-498d-befa-090c3508be8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008080"/>
    <a:srgbClr val="9981AB"/>
    <a:srgbClr val="33CCFF"/>
    <a:srgbClr val="003399"/>
    <a:srgbClr val="A791AD"/>
    <a:srgbClr val="9999FF"/>
    <a:srgbClr val="FF6699"/>
    <a:srgbClr val="003366"/>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40" autoAdjust="0"/>
    <p:restoredTop sz="82614" autoAdjust="0"/>
  </p:normalViewPr>
  <p:slideViewPr>
    <p:cSldViewPr snapToGrid="0" showGuides="1">
      <p:cViewPr varScale="1">
        <p:scale>
          <a:sx n="80" d="100"/>
          <a:sy n="80" d="100"/>
        </p:scale>
        <p:origin x="2178" y="102"/>
      </p:cViewPr>
      <p:guideLst>
        <p:guide orient="horz"/>
        <p:guide/>
      </p:guideLst>
    </p:cSldViewPr>
  </p:slideViewPr>
  <p:outlineViewPr>
    <p:cViewPr>
      <p:scale>
        <a:sx n="33" d="100"/>
        <a:sy n="33" d="100"/>
      </p:scale>
      <p:origin x="0" y="-28584"/>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8" d="100"/>
          <a:sy n="98" d="100"/>
        </p:scale>
        <p:origin x="-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65A87E-E9ED-4733-B3C0-C7C99AF7EF80}" type="doc">
      <dgm:prSet loTypeId="urn:microsoft.com/office/officeart/2005/8/layout/process1" loCatId="process" qsTypeId="urn:microsoft.com/office/officeart/2005/8/quickstyle/simple1" qsCatId="simple" csTypeId="urn:microsoft.com/office/officeart/2005/8/colors/accent1_2" csCatId="accent1" phldr="1"/>
      <dgm:spPr/>
    </dgm:pt>
    <dgm:pt modelId="{24317998-D83B-4312-9FA2-B3AFC45CF429}">
      <dgm:prSet phldrT="[Text]" custT="1"/>
      <dgm:spPr>
        <a:solidFill>
          <a:schemeClr val="accent2">
            <a:lumMod val="60000"/>
            <a:lumOff val="40000"/>
          </a:schemeClr>
        </a:solidFill>
      </dgm:spPr>
      <dgm:t>
        <a:bodyPr/>
        <a:lstStyle/>
        <a:p>
          <a:r>
            <a:rPr lang="en-GB" sz="1800" b="1" dirty="0">
              <a:solidFill>
                <a:schemeClr val="bg1"/>
              </a:solidFill>
              <a:latin typeface="+mj-lt"/>
            </a:rPr>
            <a:t>Mutations</a:t>
          </a:r>
          <a:r>
            <a:rPr lang="en-GB" sz="1800" dirty="0">
              <a:solidFill>
                <a:schemeClr val="bg1"/>
              </a:solidFill>
              <a:latin typeface="+mj-lt"/>
            </a:rPr>
            <a:t> in alpha-mannosidase lysosomal</a:t>
          </a:r>
          <a:r>
            <a:rPr lang="en-GB" sz="1800" b="1" dirty="0">
              <a:solidFill>
                <a:schemeClr val="bg1"/>
              </a:solidFill>
              <a:latin typeface="+mj-lt"/>
            </a:rPr>
            <a:t> enzyme</a:t>
          </a:r>
          <a:endParaRPr lang="en-GB" sz="1800" b="1" dirty="0">
            <a:solidFill>
              <a:schemeClr val="bg1"/>
            </a:solidFill>
          </a:endParaRPr>
        </a:p>
      </dgm:t>
    </dgm:pt>
    <dgm:pt modelId="{BC39FBD4-1BDC-47EE-BAFA-6E27167652CD}" type="sibTrans" cxnId="{38D6C851-2A75-4DE3-969C-2FB5D41AFC44}">
      <dgm:prSet/>
      <dgm:spPr/>
      <dgm:t>
        <a:bodyPr/>
        <a:lstStyle/>
        <a:p>
          <a:endParaRPr lang="en-GB" dirty="0"/>
        </a:p>
      </dgm:t>
    </dgm:pt>
    <dgm:pt modelId="{EA532BD3-1818-4143-9318-80F1F17CC127}" type="parTrans" cxnId="{38D6C851-2A75-4DE3-969C-2FB5D41AFC44}">
      <dgm:prSet/>
      <dgm:spPr/>
      <dgm:t>
        <a:bodyPr/>
        <a:lstStyle/>
        <a:p>
          <a:endParaRPr lang="en-GB"/>
        </a:p>
      </dgm:t>
    </dgm:pt>
    <dgm:pt modelId="{83458F5C-62BD-42CB-9CA1-A4E6D30028DB}">
      <dgm:prSet phldrT="[Text]" custT="1"/>
      <dgm:spPr>
        <a:solidFill>
          <a:schemeClr val="accent2"/>
        </a:solidFill>
      </dgm:spPr>
      <dgm:t>
        <a:bodyPr/>
        <a:lstStyle/>
        <a:p>
          <a:r>
            <a:rPr lang="en-GB" sz="1800" b="1" dirty="0">
              <a:solidFill>
                <a:schemeClr val="bg1"/>
              </a:solidFill>
              <a:latin typeface="+mj-lt"/>
            </a:rPr>
            <a:t>Impaired oligosaccharide breakdown </a:t>
          </a:r>
          <a:r>
            <a:rPr lang="en-GB" sz="1800" dirty="0">
              <a:solidFill>
                <a:schemeClr val="bg1"/>
              </a:solidFill>
              <a:latin typeface="+mj-lt"/>
            </a:rPr>
            <a:t>during normal  recycling process</a:t>
          </a:r>
          <a:endParaRPr lang="en-GB" sz="1800" dirty="0">
            <a:solidFill>
              <a:schemeClr val="bg1"/>
            </a:solidFill>
          </a:endParaRPr>
        </a:p>
      </dgm:t>
    </dgm:pt>
    <dgm:pt modelId="{98165F4D-0A39-423B-968E-7BDFA219D64D}" type="sibTrans" cxnId="{E2107305-9D18-46A6-9069-5457A65D6886}">
      <dgm:prSet/>
      <dgm:spPr/>
      <dgm:t>
        <a:bodyPr/>
        <a:lstStyle/>
        <a:p>
          <a:endParaRPr lang="en-GB" dirty="0"/>
        </a:p>
      </dgm:t>
    </dgm:pt>
    <dgm:pt modelId="{30B43DA6-5855-4478-8ED7-992DB5E286CD}" type="parTrans" cxnId="{E2107305-9D18-46A6-9069-5457A65D6886}">
      <dgm:prSet/>
      <dgm:spPr/>
      <dgm:t>
        <a:bodyPr/>
        <a:lstStyle/>
        <a:p>
          <a:endParaRPr lang="en-GB"/>
        </a:p>
      </dgm:t>
    </dgm:pt>
    <dgm:pt modelId="{53DA4310-1F15-4C1F-A8B6-AE29766D18CA}">
      <dgm:prSet phldrT="[Text]" custT="1"/>
      <dgm:spPr>
        <a:solidFill>
          <a:schemeClr val="accent2">
            <a:lumMod val="75000"/>
          </a:schemeClr>
        </a:solidFill>
        <a:ln>
          <a:solidFill>
            <a:schemeClr val="accent2">
              <a:lumMod val="75000"/>
            </a:schemeClr>
          </a:solidFill>
        </a:ln>
      </dgm:spPr>
      <dgm:t>
        <a:bodyPr/>
        <a:lstStyle/>
        <a:p>
          <a:r>
            <a:rPr lang="en-GB" sz="1800" b="1" dirty="0">
              <a:solidFill>
                <a:schemeClr val="bg1"/>
              </a:solidFill>
              <a:latin typeface="+mj-lt"/>
            </a:rPr>
            <a:t>Oligosaccharides build up in tissues</a:t>
          </a:r>
          <a:r>
            <a:rPr lang="en-GB" sz="1800" dirty="0">
              <a:solidFill>
                <a:schemeClr val="bg1"/>
              </a:solidFill>
              <a:latin typeface="+mj-lt"/>
            </a:rPr>
            <a:t> (especially CNS, liver &amp; bone marrow)</a:t>
          </a:r>
          <a:endParaRPr lang="en-GB" sz="1800" dirty="0"/>
        </a:p>
      </dgm:t>
    </dgm:pt>
    <dgm:pt modelId="{70FEF2A8-DEF1-4241-ACDA-0B78162F5169}" type="sibTrans" cxnId="{C6FEE085-D6BA-4C38-871A-59F9A07E69BE}">
      <dgm:prSet/>
      <dgm:spPr/>
      <dgm:t>
        <a:bodyPr/>
        <a:lstStyle/>
        <a:p>
          <a:endParaRPr lang="en-GB" dirty="0"/>
        </a:p>
      </dgm:t>
    </dgm:pt>
    <dgm:pt modelId="{6747D03C-36BB-47FB-B84E-2E07F345D72C}" type="parTrans" cxnId="{C6FEE085-D6BA-4C38-871A-59F9A07E69BE}">
      <dgm:prSet/>
      <dgm:spPr/>
      <dgm:t>
        <a:bodyPr/>
        <a:lstStyle/>
        <a:p>
          <a:endParaRPr lang="en-GB"/>
        </a:p>
      </dgm:t>
    </dgm:pt>
    <dgm:pt modelId="{DAA9EB1F-9C90-47A2-BF47-9BA7DAFC7E0E}">
      <dgm:prSet custT="1"/>
      <dgm:spPr/>
      <dgm:t>
        <a:bodyPr/>
        <a:lstStyle/>
        <a:p>
          <a:r>
            <a:rPr lang="en-GB" sz="1800" b="1" dirty="0">
              <a:solidFill>
                <a:schemeClr val="bg1"/>
              </a:solidFill>
              <a:latin typeface="+mj-lt"/>
            </a:rPr>
            <a:t>Progressive cell damage</a:t>
          </a:r>
          <a:endParaRPr lang="en-GB" sz="1800" dirty="0"/>
        </a:p>
      </dgm:t>
    </dgm:pt>
    <dgm:pt modelId="{4DC45973-3C17-480D-9179-FD73EEF74ADF}" type="sibTrans" cxnId="{7CA467A5-0E13-44C3-8FB4-CF0E9DBB7385}">
      <dgm:prSet/>
      <dgm:spPr/>
      <dgm:t>
        <a:bodyPr/>
        <a:lstStyle/>
        <a:p>
          <a:endParaRPr lang="en-GB"/>
        </a:p>
      </dgm:t>
    </dgm:pt>
    <dgm:pt modelId="{1D096027-8382-4AE7-B5EB-994B422EEF28}" type="parTrans" cxnId="{7CA467A5-0E13-44C3-8FB4-CF0E9DBB7385}">
      <dgm:prSet/>
      <dgm:spPr/>
      <dgm:t>
        <a:bodyPr/>
        <a:lstStyle/>
        <a:p>
          <a:endParaRPr lang="en-GB"/>
        </a:p>
      </dgm:t>
    </dgm:pt>
    <dgm:pt modelId="{63546C8F-C359-47F6-B071-6B9E2ADDB317}" type="pres">
      <dgm:prSet presAssocID="{A865A87E-E9ED-4733-B3C0-C7C99AF7EF80}" presName="Name0" presStyleCnt="0">
        <dgm:presLayoutVars>
          <dgm:dir/>
          <dgm:resizeHandles val="exact"/>
        </dgm:presLayoutVars>
      </dgm:prSet>
      <dgm:spPr/>
    </dgm:pt>
    <dgm:pt modelId="{441D38F1-5949-449F-93C0-1A8D19B9B4E2}" type="pres">
      <dgm:prSet presAssocID="{24317998-D83B-4312-9FA2-B3AFC45CF429}" presName="node" presStyleLbl="node1" presStyleIdx="0" presStyleCnt="4" custScaleX="152638" custScaleY="119528" custLinFactNeighborX="-6792">
        <dgm:presLayoutVars>
          <dgm:bulletEnabled val="1"/>
        </dgm:presLayoutVars>
      </dgm:prSet>
      <dgm:spPr/>
    </dgm:pt>
    <dgm:pt modelId="{F5D58D3C-FEC8-422C-8E77-C46BDA0DEFB8}" type="pres">
      <dgm:prSet presAssocID="{BC39FBD4-1BDC-47EE-BAFA-6E27167652CD}" presName="sibTrans" presStyleLbl="sibTrans2D1" presStyleIdx="0" presStyleCnt="3"/>
      <dgm:spPr/>
    </dgm:pt>
    <dgm:pt modelId="{34B2C8E9-AF27-4B0C-B134-A71D40D41311}" type="pres">
      <dgm:prSet presAssocID="{BC39FBD4-1BDC-47EE-BAFA-6E27167652CD}" presName="connectorText" presStyleLbl="sibTrans2D1" presStyleIdx="0" presStyleCnt="3"/>
      <dgm:spPr/>
    </dgm:pt>
    <dgm:pt modelId="{3044E2E0-A38C-4224-9793-D7AB50960C0F}" type="pres">
      <dgm:prSet presAssocID="{83458F5C-62BD-42CB-9CA1-A4E6D30028DB}" presName="node" presStyleLbl="node1" presStyleIdx="1" presStyleCnt="4" custScaleX="152638" custScaleY="119528" custLinFactNeighborX="-42109" custLinFactNeighborY="-828">
        <dgm:presLayoutVars>
          <dgm:bulletEnabled val="1"/>
        </dgm:presLayoutVars>
      </dgm:prSet>
      <dgm:spPr/>
    </dgm:pt>
    <dgm:pt modelId="{53351093-540C-4CBB-A6B3-82792784B407}" type="pres">
      <dgm:prSet presAssocID="{98165F4D-0A39-423B-968E-7BDFA219D64D}" presName="sibTrans" presStyleLbl="sibTrans2D1" presStyleIdx="1" presStyleCnt="3"/>
      <dgm:spPr/>
    </dgm:pt>
    <dgm:pt modelId="{95AE2060-6180-46A8-932D-786D09F90EAC}" type="pres">
      <dgm:prSet presAssocID="{98165F4D-0A39-423B-968E-7BDFA219D64D}" presName="connectorText" presStyleLbl="sibTrans2D1" presStyleIdx="1" presStyleCnt="3"/>
      <dgm:spPr/>
    </dgm:pt>
    <dgm:pt modelId="{F472ED2D-6DC5-4A42-80C2-CAA2A315D12B}" type="pres">
      <dgm:prSet presAssocID="{53DA4310-1F15-4C1F-A8B6-AE29766D18CA}" presName="node" presStyleLbl="node1" presStyleIdx="2" presStyleCnt="4" custScaleX="152638" custScaleY="119528" custLinFactNeighborX="-71993" custLinFactNeighborY="1656">
        <dgm:presLayoutVars>
          <dgm:bulletEnabled val="1"/>
        </dgm:presLayoutVars>
      </dgm:prSet>
      <dgm:spPr/>
    </dgm:pt>
    <dgm:pt modelId="{3C74237B-E9BB-42CB-84EB-B57209005DC0}" type="pres">
      <dgm:prSet presAssocID="{70FEF2A8-DEF1-4241-ACDA-0B78162F5169}" presName="sibTrans" presStyleLbl="sibTrans2D1" presStyleIdx="2" presStyleCnt="3"/>
      <dgm:spPr/>
    </dgm:pt>
    <dgm:pt modelId="{E5E6CB7C-8995-48DC-95B1-EA6B8C18A9ED}" type="pres">
      <dgm:prSet presAssocID="{70FEF2A8-DEF1-4241-ACDA-0B78162F5169}" presName="connectorText" presStyleLbl="sibTrans2D1" presStyleIdx="2" presStyleCnt="3"/>
      <dgm:spPr/>
    </dgm:pt>
    <dgm:pt modelId="{E220FAA8-6494-487F-8DD7-F2A731146A69}" type="pres">
      <dgm:prSet presAssocID="{DAA9EB1F-9C90-47A2-BF47-9BA7DAFC7E0E}" presName="node" presStyleLbl="node1" presStyleIdx="3" presStyleCnt="4" custScaleX="152638" custScaleY="119528" custLinFactX="-2078" custLinFactNeighborX="-100000" custLinFactNeighborY="-3869">
        <dgm:presLayoutVars>
          <dgm:bulletEnabled val="1"/>
        </dgm:presLayoutVars>
      </dgm:prSet>
      <dgm:spPr/>
    </dgm:pt>
  </dgm:ptLst>
  <dgm:cxnLst>
    <dgm:cxn modelId="{E2107305-9D18-46A6-9069-5457A65D6886}" srcId="{A865A87E-E9ED-4733-B3C0-C7C99AF7EF80}" destId="{83458F5C-62BD-42CB-9CA1-A4E6D30028DB}" srcOrd="1" destOrd="0" parTransId="{30B43DA6-5855-4478-8ED7-992DB5E286CD}" sibTransId="{98165F4D-0A39-423B-968E-7BDFA219D64D}"/>
    <dgm:cxn modelId="{700E1C39-D256-4AE7-BDD7-9531EF736BDF}" type="presOf" srcId="{24317998-D83B-4312-9FA2-B3AFC45CF429}" destId="{441D38F1-5949-449F-93C0-1A8D19B9B4E2}" srcOrd="0" destOrd="0" presId="urn:microsoft.com/office/officeart/2005/8/layout/process1"/>
    <dgm:cxn modelId="{3888F65D-7D1E-45AA-8EDA-4F6B3A005C44}" type="presOf" srcId="{BC39FBD4-1BDC-47EE-BAFA-6E27167652CD}" destId="{F5D58D3C-FEC8-422C-8E77-C46BDA0DEFB8}" srcOrd="0" destOrd="0" presId="urn:microsoft.com/office/officeart/2005/8/layout/process1"/>
    <dgm:cxn modelId="{CA800A47-CD00-4C30-B006-4D23D723BE8B}" type="presOf" srcId="{98165F4D-0A39-423B-968E-7BDFA219D64D}" destId="{53351093-540C-4CBB-A6B3-82792784B407}" srcOrd="0" destOrd="0" presId="urn:microsoft.com/office/officeart/2005/8/layout/process1"/>
    <dgm:cxn modelId="{D4959A6E-E7E3-4992-BCF9-515FCC0BCBDA}" type="presOf" srcId="{98165F4D-0A39-423B-968E-7BDFA219D64D}" destId="{95AE2060-6180-46A8-932D-786D09F90EAC}" srcOrd="1" destOrd="0" presId="urn:microsoft.com/office/officeart/2005/8/layout/process1"/>
    <dgm:cxn modelId="{38D6C851-2A75-4DE3-969C-2FB5D41AFC44}" srcId="{A865A87E-E9ED-4733-B3C0-C7C99AF7EF80}" destId="{24317998-D83B-4312-9FA2-B3AFC45CF429}" srcOrd="0" destOrd="0" parTransId="{EA532BD3-1818-4143-9318-80F1F17CC127}" sibTransId="{BC39FBD4-1BDC-47EE-BAFA-6E27167652CD}"/>
    <dgm:cxn modelId="{5DE41454-17CD-44CF-B9BC-BA67484060A2}" type="presOf" srcId="{A865A87E-E9ED-4733-B3C0-C7C99AF7EF80}" destId="{63546C8F-C359-47F6-B071-6B9E2ADDB317}" srcOrd="0" destOrd="0" presId="urn:microsoft.com/office/officeart/2005/8/layout/process1"/>
    <dgm:cxn modelId="{C6FEE085-D6BA-4C38-871A-59F9A07E69BE}" srcId="{A865A87E-E9ED-4733-B3C0-C7C99AF7EF80}" destId="{53DA4310-1F15-4C1F-A8B6-AE29766D18CA}" srcOrd="2" destOrd="0" parTransId="{6747D03C-36BB-47FB-B84E-2E07F345D72C}" sibTransId="{70FEF2A8-DEF1-4241-ACDA-0B78162F5169}"/>
    <dgm:cxn modelId="{E5158391-B640-4163-BE15-824F9741ED22}" type="presOf" srcId="{70FEF2A8-DEF1-4241-ACDA-0B78162F5169}" destId="{3C74237B-E9BB-42CB-84EB-B57209005DC0}" srcOrd="0" destOrd="0" presId="urn:microsoft.com/office/officeart/2005/8/layout/process1"/>
    <dgm:cxn modelId="{1A4B8598-9026-48C9-B91B-A7DE80E3AE4F}" type="presOf" srcId="{53DA4310-1F15-4C1F-A8B6-AE29766D18CA}" destId="{F472ED2D-6DC5-4A42-80C2-CAA2A315D12B}" srcOrd="0" destOrd="0" presId="urn:microsoft.com/office/officeart/2005/8/layout/process1"/>
    <dgm:cxn modelId="{FC3AAAA2-F00A-4511-908F-5657C5B17073}" type="presOf" srcId="{70FEF2A8-DEF1-4241-ACDA-0B78162F5169}" destId="{E5E6CB7C-8995-48DC-95B1-EA6B8C18A9ED}" srcOrd="1" destOrd="0" presId="urn:microsoft.com/office/officeart/2005/8/layout/process1"/>
    <dgm:cxn modelId="{7CA467A5-0E13-44C3-8FB4-CF0E9DBB7385}" srcId="{A865A87E-E9ED-4733-B3C0-C7C99AF7EF80}" destId="{DAA9EB1F-9C90-47A2-BF47-9BA7DAFC7E0E}" srcOrd="3" destOrd="0" parTransId="{1D096027-8382-4AE7-B5EB-994B422EEF28}" sibTransId="{4DC45973-3C17-480D-9179-FD73EEF74ADF}"/>
    <dgm:cxn modelId="{247904C7-EDCD-44E1-BF17-8FE08E358D61}" type="presOf" srcId="{BC39FBD4-1BDC-47EE-BAFA-6E27167652CD}" destId="{34B2C8E9-AF27-4B0C-B134-A71D40D41311}" srcOrd="1" destOrd="0" presId="urn:microsoft.com/office/officeart/2005/8/layout/process1"/>
    <dgm:cxn modelId="{866A14D4-168C-4149-83DD-4EF11AC42AAF}" type="presOf" srcId="{DAA9EB1F-9C90-47A2-BF47-9BA7DAFC7E0E}" destId="{E220FAA8-6494-487F-8DD7-F2A731146A69}" srcOrd="0" destOrd="0" presId="urn:microsoft.com/office/officeart/2005/8/layout/process1"/>
    <dgm:cxn modelId="{325D87D7-E527-4D34-8C8B-74DBFB1EB46B}" type="presOf" srcId="{83458F5C-62BD-42CB-9CA1-A4E6D30028DB}" destId="{3044E2E0-A38C-4224-9793-D7AB50960C0F}" srcOrd="0" destOrd="0" presId="urn:microsoft.com/office/officeart/2005/8/layout/process1"/>
    <dgm:cxn modelId="{E6BED4C2-5787-48B8-91FB-F10C22F88488}" type="presParOf" srcId="{63546C8F-C359-47F6-B071-6B9E2ADDB317}" destId="{441D38F1-5949-449F-93C0-1A8D19B9B4E2}" srcOrd="0" destOrd="0" presId="urn:microsoft.com/office/officeart/2005/8/layout/process1"/>
    <dgm:cxn modelId="{7959D29E-28F6-4E60-925C-453570FC4574}" type="presParOf" srcId="{63546C8F-C359-47F6-B071-6B9E2ADDB317}" destId="{F5D58D3C-FEC8-422C-8E77-C46BDA0DEFB8}" srcOrd="1" destOrd="0" presId="urn:microsoft.com/office/officeart/2005/8/layout/process1"/>
    <dgm:cxn modelId="{62A6328E-B4A8-485E-AE6D-CEBBB165056A}" type="presParOf" srcId="{F5D58D3C-FEC8-422C-8E77-C46BDA0DEFB8}" destId="{34B2C8E9-AF27-4B0C-B134-A71D40D41311}" srcOrd="0" destOrd="0" presId="urn:microsoft.com/office/officeart/2005/8/layout/process1"/>
    <dgm:cxn modelId="{B159877A-9079-4A31-A679-0628C225F596}" type="presParOf" srcId="{63546C8F-C359-47F6-B071-6B9E2ADDB317}" destId="{3044E2E0-A38C-4224-9793-D7AB50960C0F}" srcOrd="2" destOrd="0" presId="urn:microsoft.com/office/officeart/2005/8/layout/process1"/>
    <dgm:cxn modelId="{19A63CCD-303D-4C51-82D1-AF6874A8D6AD}" type="presParOf" srcId="{63546C8F-C359-47F6-B071-6B9E2ADDB317}" destId="{53351093-540C-4CBB-A6B3-82792784B407}" srcOrd="3" destOrd="0" presId="urn:microsoft.com/office/officeart/2005/8/layout/process1"/>
    <dgm:cxn modelId="{16FC21D2-B68C-4671-A279-64B94383DAD3}" type="presParOf" srcId="{53351093-540C-4CBB-A6B3-82792784B407}" destId="{95AE2060-6180-46A8-932D-786D09F90EAC}" srcOrd="0" destOrd="0" presId="urn:microsoft.com/office/officeart/2005/8/layout/process1"/>
    <dgm:cxn modelId="{64D8C3A9-80EA-46DB-9C3E-501F87AB0373}" type="presParOf" srcId="{63546C8F-C359-47F6-B071-6B9E2ADDB317}" destId="{F472ED2D-6DC5-4A42-80C2-CAA2A315D12B}" srcOrd="4" destOrd="0" presId="urn:microsoft.com/office/officeart/2005/8/layout/process1"/>
    <dgm:cxn modelId="{13E7FCA0-3BF8-4E94-A1B0-6269599258F4}" type="presParOf" srcId="{63546C8F-C359-47F6-B071-6B9E2ADDB317}" destId="{3C74237B-E9BB-42CB-84EB-B57209005DC0}" srcOrd="5" destOrd="0" presId="urn:microsoft.com/office/officeart/2005/8/layout/process1"/>
    <dgm:cxn modelId="{971FDAE6-E4C6-4894-9BE1-3BE8E2D47458}" type="presParOf" srcId="{3C74237B-E9BB-42CB-84EB-B57209005DC0}" destId="{E5E6CB7C-8995-48DC-95B1-EA6B8C18A9ED}" srcOrd="0" destOrd="0" presId="urn:microsoft.com/office/officeart/2005/8/layout/process1"/>
    <dgm:cxn modelId="{9642A553-D290-455A-9FB1-16E7D69D7147}" type="presParOf" srcId="{63546C8F-C359-47F6-B071-6B9E2ADDB317}" destId="{E220FAA8-6494-487F-8DD7-F2A731146A69}"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1D38F1-5949-449F-93C0-1A8D19B9B4E2}">
      <dsp:nvSpPr>
        <dsp:cNvPr id="0" name=""/>
        <dsp:cNvSpPr/>
      </dsp:nvSpPr>
      <dsp:spPr>
        <a:xfrm>
          <a:off x="0" y="1576881"/>
          <a:ext cx="2231623" cy="1684253"/>
        </a:xfrm>
        <a:prstGeom prst="roundRect">
          <a:avLst>
            <a:gd name="adj" fmla="val 10000"/>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bg1"/>
              </a:solidFill>
              <a:latin typeface="+mj-lt"/>
            </a:rPr>
            <a:t>Mutations</a:t>
          </a:r>
          <a:r>
            <a:rPr lang="en-GB" sz="1800" kern="1200" dirty="0">
              <a:solidFill>
                <a:schemeClr val="bg1"/>
              </a:solidFill>
              <a:latin typeface="+mj-lt"/>
            </a:rPr>
            <a:t> in alpha-mannosidase lysosomal</a:t>
          </a:r>
          <a:r>
            <a:rPr lang="en-GB" sz="1800" b="1" kern="1200" dirty="0">
              <a:solidFill>
                <a:schemeClr val="bg1"/>
              </a:solidFill>
              <a:latin typeface="+mj-lt"/>
            </a:rPr>
            <a:t> enzyme</a:t>
          </a:r>
          <a:endParaRPr lang="en-GB" sz="1800" b="1" kern="1200" dirty="0">
            <a:solidFill>
              <a:schemeClr val="bg1"/>
            </a:solidFill>
          </a:endParaRPr>
        </a:p>
      </dsp:txBody>
      <dsp:txXfrm>
        <a:off x="49330" y="1626211"/>
        <a:ext cx="2132963" cy="1585593"/>
      </dsp:txXfrm>
    </dsp:sp>
    <dsp:sp modelId="{F5D58D3C-FEC8-422C-8E77-C46BDA0DEFB8}">
      <dsp:nvSpPr>
        <dsp:cNvPr id="0" name=""/>
        <dsp:cNvSpPr/>
      </dsp:nvSpPr>
      <dsp:spPr>
        <a:xfrm rot="21584465">
          <a:off x="2319169" y="2231858"/>
          <a:ext cx="185602" cy="3625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dirty="0"/>
        </a:p>
      </dsp:txBody>
      <dsp:txXfrm>
        <a:off x="2319169" y="2304501"/>
        <a:ext cx="129921" cy="217551"/>
      </dsp:txXfrm>
    </dsp:sp>
    <dsp:sp modelId="{3044E2E0-A38C-4224-9793-D7AB50960C0F}">
      <dsp:nvSpPr>
        <dsp:cNvPr id="0" name=""/>
        <dsp:cNvSpPr/>
      </dsp:nvSpPr>
      <dsp:spPr>
        <a:xfrm>
          <a:off x="2581813" y="1565214"/>
          <a:ext cx="2231623" cy="168425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bg1"/>
              </a:solidFill>
              <a:latin typeface="+mj-lt"/>
            </a:rPr>
            <a:t>Impaired oligosaccharide breakdown </a:t>
          </a:r>
          <a:r>
            <a:rPr lang="en-GB" sz="1800" kern="1200" dirty="0">
              <a:solidFill>
                <a:schemeClr val="bg1"/>
              </a:solidFill>
              <a:latin typeface="+mj-lt"/>
            </a:rPr>
            <a:t>during normal  recycling process</a:t>
          </a:r>
          <a:endParaRPr lang="en-GB" sz="1800" kern="1200" dirty="0">
            <a:solidFill>
              <a:schemeClr val="bg1"/>
            </a:solidFill>
          </a:endParaRPr>
        </a:p>
      </dsp:txBody>
      <dsp:txXfrm>
        <a:off x="2631143" y="1614544"/>
        <a:ext cx="2132963" cy="1585593"/>
      </dsp:txXfrm>
    </dsp:sp>
    <dsp:sp modelId="{53351093-540C-4CBB-A6B3-82792784B407}">
      <dsp:nvSpPr>
        <dsp:cNvPr id="0" name=""/>
        <dsp:cNvSpPr/>
      </dsp:nvSpPr>
      <dsp:spPr>
        <a:xfrm rot="45547">
          <a:off x="4915939" y="2243631"/>
          <a:ext cx="217344" cy="3625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dirty="0"/>
        </a:p>
      </dsp:txBody>
      <dsp:txXfrm>
        <a:off x="4915942" y="2315716"/>
        <a:ext cx="152141" cy="217551"/>
      </dsp:txXfrm>
    </dsp:sp>
    <dsp:sp modelId="{F472ED2D-6DC5-4A42-80C2-CAA2A315D12B}">
      <dsp:nvSpPr>
        <dsp:cNvPr id="0" name=""/>
        <dsp:cNvSpPr/>
      </dsp:nvSpPr>
      <dsp:spPr>
        <a:xfrm>
          <a:off x="5223485" y="1600216"/>
          <a:ext cx="2231623" cy="1684253"/>
        </a:xfrm>
        <a:prstGeom prst="roundRect">
          <a:avLst>
            <a:gd name="adj" fmla="val 10000"/>
          </a:avLst>
        </a:prstGeom>
        <a:solidFill>
          <a:schemeClr val="accent2">
            <a:lumMod val="7500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bg1"/>
              </a:solidFill>
              <a:latin typeface="+mj-lt"/>
            </a:rPr>
            <a:t>Oligosaccharides build up in tissues</a:t>
          </a:r>
          <a:r>
            <a:rPr lang="en-GB" sz="1800" kern="1200" dirty="0">
              <a:solidFill>
                <a:schemeClr val="bg1"/>
              </a:solidFill>
              <a:latin typeface="+mj-lt"/>
            </a:rPr>
            <a:t> (especially CNS, liver &amp; bone marrow)</a:t>
          </a:r>
          <a:endParaRPr lang="en-GB" sz="1800" kern="1200" dirty="0"/>
        </a:p>
      </dsp:txBody>
      <dsp:txXfrm>
        <a:off x="5272815" y="1649546"/>
        <a:ext cx="2132963" cy="1585593"/>
      </dsp:txXfrm>
    </dsp:sp>
    <dsp:sp modelId="{3C74237B-E9BB-42CB-84EB-B57209005DC0}">
      <dsp:nvSpPr>
        <dsp:cNvPr id="0" name=""/>
        <dsp:cNvSpPr/>
      </dsp:nvSpPr>
      <dsp:spPr>
        <a:xfrm rot="21497967">
          <a:off x="7552724" y="2221950"/>
          <a:ext cx="207132" cy="3625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dirty="0"/>
        </a:p>
      </dsp:txBody>
      <dsp:txXfrm>
        <a:off x="7552738" y="2295389"/>
        <a:ext cx="144992" cy="217551"/>
      </dsp:txXfrm>
    </dsp:sp>
    <dsp:sp modelId="{E220FAA8-6494-487F-8DD7-F2A731146A69}">
      <dsp:nvSpPr>
        <dsp:cNvPr id="0" name=""/>
        <dsp:cNvSpPr/>
      </dsp:nvSpPr>
      <dsp:spPr>
        <a:xfrm>
          <a:off x="7845753" y="1522364"/>
          <a:ext cx="2231623" cy="16842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bg1"/>
              </a:solidFill>
              <a:latin typeface="+mj-lt"/>
            </a:rPr>
            <a:t>Progressive cell damage</a:t>
          </a:r>
          <a:endParaRPr lang="en-GB" sz="1800" kern="1200" dirty="0"/>
        </a:p>
      </dsp:txBody>
      <dsp:txXfrm>
        <a:off x="7895083" y="1571694"/>
        <a:ext cx="2132963" cy="158559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011677" y="4343400"/>
            <a:ext cx="4844374"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Lato" panose="020F0502020204030203" pitchFamily="34" charset="0"/>
                <a:ea typeface="Lato" panose="020F0502020204030203" pitchFamily="34" charset="0"/>
                <a:cs typeface="Lato" panose="020F0502020204030203"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1043056" rtl="0" eaLnBrk="1" latinLnBrk="0" hangingPunct="1">
      <a:spcAft>
        <a:spcPts val="450"/>
      </a:spcAft>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17462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44767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622300"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808038" indent="-185738"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alphamannosidosis.com/en/for-healthcare-professionals/symptoms-diagnosi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a:t>
            </a:fld>
            <a:endParaRPr lang="en-GB" dirty="0"/>
          </a:p>
        </p:txBody>
      </p:sp>
    </p:spTree>
    <p:extLst>
      <p:ext uri="{BB962C8B-B14F-4D97-AF65-F5344CB8AC3E}">
        <p14:creationId xmlns:p14="http://schemas.microsoft.com/office/powerpoint/2010/main" val="775909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11</a:t>
            </a:fld>
            <a:endParaRPr lang="en-GB" dirty="0"/>
          </a:p>
        </p:txBody>
      </p:sp>
    </p:spTree>
    <p:extLst>
      <p:ext uri="{BB962C8B-B14F-4D97-AF65-F5344CB8AC3E}">
        <p14:creationId xmlns:p14="http://schemas.microsoft.com/office/powerpoint/2010/main" val="400124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12</a:t>
            </a:fld>
            <a:endParaRPr lang="en-GB" dirty="0"/>
          </a:p>
        </p:txBody>
      </p:sp>
    </p:spTree>
    <p:extLst>
      <p:ext uri="{BB962C8B-B14F-4D97-AF65-F5344CB8AC3E}">
        <p14:creationId xmlns:p14="http://schemas.microsoft.com/office/powerpoint/2010/main" val="1323761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14</a:t>
            </a:fld>
            <a:endParaRPr lang="en-GB" dirty="0"/>
          </a:p>
        </p:txBody>
      </p:sp>
    </p:spTree>
    <p:extLst>
      <p:ext uri="{BB962C8B-B14F-4D97-AF65-F5344CB8AC3E}">
        <p14:creationId xmlns:p14="http://schemas.microsoft.com/office/powerpoint/2010/main" val="3480577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15</a:t>
            </a:fld>
            <a:endParaRPr lang="en-GB" dirty="0"/>
          </a:p>
        </p:txBody>
      </p:sp>
    </p:spTree>
    <p:extLst>
      <p:ext uri="{BB962C8B-B14F-4D97-AF65-F5344CB8AC3E}">
        <p14:creationId xmlns:p14="http://schemas.microsoft.com/office/powerpoint/2010/main" val="1692575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16</a:t>
            </a:fld>
            <a:endParaRPr lang="en-GB" dirty="0"/>
          </a:p>
        </p:txBody>
      </p:sp>
    </p:spTree>
    <p:extLst>
      <p:ext uri="{BB962C8B-B14F-4D97-AF65-F5344CB8AC3E}">
        <p14:creationId xmlns:p14="http://schemas.microsoft.com/office/powerpoint/2010/main" val="114170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17</a:t>
            </a:fld>
            <a:endParaRPr lang="en-GB" dirty="0"/>
          </a:p>
        </p:txBody>
      </p:sp>
    </p:spTree>
    <p:extLst>
      <p:ext uri="{BB962C8B-B14F-4D97-AF65-F5344CB8AC3E}">
        <p14:creationId xmlns:p14="http://schemas.microsoft.com/office/powerpoint/2010/main" val="32199328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2970">
              <a:defRPr/>
            </a:pPr>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49BB253-DF53-4740-B7D7-9B82F5DA74BF}" type="slidenum">
              <a:rPr kumimoji="0" lang="en-GB"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51866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Reductions in mean serum oligosaccharides and </a:t>
            </a:r>
          </a:p>
        </p:txBody>
      </p:sp>
      <p:sp>
        <p:nvSpPr>
          <p:cNvPr id="4" name="Slide Number Placeholder 3"/>
          <p:cNvSpPr>
            <a:spLocks noGrp="1"/>
          </p:cNvSpPr>
          <p:nvPr>
            <p:ph type="sldNum" sz="quarter" idx="5"/>
          </p:nvPr>
        </p:nvSpPr>
        <p:spPr/>
        <p:txBody>
          <a:bodyPr/>
          <a:lstStyle/>
          <a:p>
            <a:fld id="{49DD4D23-C98A-435E-AE88-9061F8349B02}" type="slidenum">
              <a:rPr lang="en-GB" smtClean="0"/>
              <a:pPr/>
              <a:t>19</a:t>
            </a:fld>
            <a:endParaRPr lang="en-GB" dirty="0"/>
          </a:p>
        </p:txBody>
      </p:sp>
    </p:spTree>
    <p:extLst>
      <p:ext uri="{BB962C8B-B14F-4D97-AF65-F5344CB8AC3E}">
        <p14:creationId xmlns:p14="http://schemas.microsoft.com/office/powerpoint/2010/main" val="4157828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20</a:t>
            </a:fld>
            <a:endParaRPr lang="en-GB" dirty="0"/>
          </a:p>
        </p:txBody>
      </p:sp>
    </p:spTree>
    <p:extLst>
      <p:ext uri="{BB962C8B-B14F-4D97-AF65-F5344CB8AC3E}">
        <p14:creationId xmlns:p14="http://schemas.microsoft.com/office/powerpoint/2010/main" val="2947354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21</a:t>
            </a:fld>
            <a:endParaRPr lang="en-GB" dirty="0"/>
          </a:p>
        </p:txBody>
      </p:sp>
    </p:spTree>
    <p:extLst>
      <p:ext uri="{BB962C8B-B14F-4D97-AF65-F5344CB8AC3E}">
        <p14:creationId xmlns:p14="http://schemas.microsoft.com/office/powerpoint/2010/main" val="3206262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a:t>
            </a:fld>
            <a:endParaRPr lang="en-GB" dirty="0"/>
          </a:p>
        </p:txBody>
      </p:sp>
    </p:spTree>
    <p:extLst>
      <p:ext uri="{BB962C8B-B14F-4D97-AF65-F5344CB8AC3E}">
        <p14:creationId xmlns:p14="http://schemas.microsoft.com/office/powerpoint/2010/main" val="34039274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22</a:t>
            </a:fld>
            <a:endParaRPr lang="en-GB" dirty="0"/>
          </a:p>
        </p:txBody>
      </p:sp>
    </p:spTree>
    <p:extLst>
      <p:ext uri="{BB962C8B-B14F-4D97-AF65-F5344CB8AC3E}">
        <p14:creationId xmlns:p14="http://schemas.microsoft.com/office/powerpoint/2010/main" val="26321017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 regression to the mean, where patients may have e.g. an infection at baseline, but get better over time independent of the treatment;  b) inability to account for the placebo effect due to, for example, increased monitoring and clinical input or a Hawthorne effect where people know they are being studied; c) inability to account for the effect of the introduction of symptomatic relief at key stages in disease progression, such as steroid use improving lung function; and d) training effects, where patients become more proficient at performing the tests</a:t>
            </a:r>
            <a:r>
              <a:rPr lang="en-GB" sz="1800" dirty="0">
                <a:effectLst/>
                <a:latin typeface="Times New Roman" panose="02020603050405020304" pitchFamily="18" charset="0"/>
                <a:ea typeface="Times New Roman" panose="02020603050405020304" pitchFamily="18" charset="0"/>
              </a:rPr>
              <a:t> as they get used to the expectations of the test, resulting in spurious improvements</a:t>
            </a:r>
            <a:r>
              <a:rPr lang="en-GB"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Comparison to historic controls might not help to ameliorate all these issues, since some, for example, the placebo effect and training effects, may be specific to the experimental design. The counterfactual, of how patients would have fared on BSC rather than VA is unknown.</a:t>
            </a:r>
            <a:endParaRPr lang="en-GB" sz="1800" dirty="0">
              <a:effectLst/>
              <a:latin typeface="Times New Roman" panose="02020603050405020304" pitchFamily="18" charset="0"/>
              <a:ea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23</a:t>
            </a:fld>
            <a:endParaRPr lang="en-GB" dirty="0"/>
          </a:p>
        </p:txBody>
      </p:sp>
    </p:spTree>
    <p:extLst>
      <p:ext uri="{BB962C8B-B14F-4D97-AF65-F5344CB8AC3E}">
        <p14:creationId xmlns:p14="http://schemas.microsoft.com/office/powerpoint/2010/main" val="2974072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24</a:t>
            </a:fld>
            <a:endParaRPr lang="en-GB" dirty="0"/>
          </a:p>
        </p:txBody>
      </p:sp>
    </p:spTree>
    <p:extLst>
      <p:ext uri="{BB962C8B-B14F-4D97-AF65-F5344CB8AC3E}">
        <p14:creationId xmlns:p14="http://schemas.microsoft.com/office/powerpoint/2010/main" val="6695707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25</a:t>
            </a:fld>
            <a:endParaRPr lang="en-GB" dirty="0"/>
          </a:p>
        </p:txBody>
      </p:sp>
    </p:spTree>
    <p:extLst>
      <p:ext uri="{BB962C8B-B14F-4D97-AF65-F5344CB8AC3E}">
        <p14:creationId xmlns:p14="http://schemas.microsoft.com/office/powerpoint/2010/main" val="440127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26</a:t>
            </a:fld>
            <a:endParaRPr lang="en-GB" dirty="0"/>
          </a:p>
        </p:txBody>
      </p:sp>
    </p:spTree>
    <p:extLst>
      <p:ext uri="{BB962C8B-B14F-4D97-AF65-F5344CB8AC3E}">
        <p14:creationId xmlns:p14="http://schemas.microsoft.com/office/powerpoint/2010/main" val="26349058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27</a:t>
            </a:fld>
            <a:endParaRPr lang="en-GB" dirty="0"/>
          </a:p>
        </p:txBody>
      </p:sp>
    </p:spTree>
    <p:extLst>
      <p:ext uri="{BB962C8B-B14F-4D97-AF65-F5344CB8AC3E}">
        <p14:creationId xmlns:p14="http://schemas.microsoft.com/office/powerpoint/2010/main" val="4031353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Greater utility gain seen in paediatric patients in rhLAMAN-10 – hence </a:t>
            </a:r>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28</a:t>
            </a:fld>
            <a:endParaRPr lang="en-GB" dirty="0"/>
          </a:p>
        </p:txBody>
      </p:sp>
    </p:spTree>
    <p:extLst>
      <p:ext uri="{BB962C8B-B14F-4D97-AF65-F5344CB8AC3E}">
        <p14:creationId xmlns:p14="http://schemas.microsoft.com/office/powerpoint/2010/main" val="570678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dirty="0"/>
              <a:t>Hawthorne effect: </a:t>
            </a:r>
            <a:r>
              <a:rPr lang="en-GB" b="0" i="0" dirty="0">
                <a:solidFill>
                  <a:srgbClr val="111111"/>
                </a:solidFill>
                <a:effectLst/>
                <a:latin typeface="Roboto" panose="02000000000000000000" pitchFamily="2" charset="0"/>
              </a:rPr>
              <a:t>the alteration of behaviour by the subjects of a study due to their awareness of being observed.</a:t>
            </a:r>
          </a:p>
          <a:p>
            <a:endParaRPr lang="en-GB" dirty="0"/>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29</a:t>
            </a:fld>
            <a:endParaRPr lang="en-GB" dirty="0"/>
          </a:p>
        </p:txBody>
      </p:sp>
    </p:spTree>
    <p:extLst>
      <p:ext uri="{BB962C8B-B14F-4D97-AF65-F5344CB8AC3E}">
        <p14:creationId xmlns:p14="http://schemas.microsoft.com/office/powerpoint/2010/main" val="26036192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30</a:t>
            </a:fld>
            <a:endParaRPr lang="en-GB" dirty="0"/>
          </a:p>
        </p:txBody>
      </p:sp>
    </p:spTree>
    <p:extLst>
      <p:ext uri="{BB962C8B-B14F-4D97-AF65-F5344CB8AC3E}">
        <p14:creationId xmlns:p14="http://schemas.microsoft.com/office/powerpoint/2010/main" val="38665289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31</a:t>
            </a:fld>
            <a:endParaRPr lang="en-GB" dirty="0"/>
          </a:p>
        </p:txBody>
      </p:sp>
    </p:spTree>
    <p:extLst>
      <p:ext uri="{BB962C8B-B14F-4D97-AF65-F5344CB8AC3E}">
        <p14:creationId xmlns:p14="http://schemas.microsoft.com/office/powerpoint/2010/main" val="2513579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23" indent="-171423">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149BB253-DF53-4740-B7D7-9B82F5DA74BF}" type="slidenum">
              <a:rPr lang="en-GB" smtClean="0"/>
              <a:pPr/>
              <a:t>4</a:t>
            </a:fld>
            <a:endParaRPr lang="en-GB" dirty="0"/>
          </a:p>
        </p:txBody>
      </p:sp>
    </p:spTree>
    <p:extLst>
      <p:ext uri="{BB962C8B-B14F-4D97-AF65-F5344CB8AC3E}">
        <p14:creationId xmlns:p14="http://schemas.microsoft.com/office/powerpoint/2010/main" val="34780937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33</a:t>
            </a:fld>
            <a:endParaRPr lang="en-GB" dirty="0"/>
          </a:p>
        </p:txBody>
      </p:sp>
    </p:spTree>
    <p:extLst>
      <p:ext uri="{BB962C8B-B14F-4D97-AF65-F5344CB8AC3E}">
        <p14:creationId xmlns:p14="http://schemas.microsoft.com/office/powerpoint/2010/main" val="31156990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35</a:t>
            </a:fld>
            <a:endParaRPr lang="en-GB" dirty="0"/>
          </a:p>
        </p:txBody>
      </p:sp>
    </p:spTree>
    <p:extLst>
      <p:ext uri="{BB962C8B-B14F-4D97-AF65-F5344CB8AC3E}">
        <p14:creationId xmlns:p14="http://schemas.microsoft.com/office/powerpoint/2010/main" val="2332211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36</a:t>
            </a:fld>
            <a:endParaRPr lang="en-GB" dirty="0"/>
          </a:p>
        </p:txBody>
      </p:sp>
    </p:spTree>
    <p:extLst>
      <p:ext uri="{BB962C8B-B14F-4D97-AF65-F5344CB8AC3E}">
        <p14:creationId xmlns:p14="http://schemas.microsoft.com/office/powerpoint/2010/main" val="36046303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37</a:t>
            </a:fld>
            <a:endParaRPr lang="en-GB" dirty="0"/>
          </a:p>
        </p:txBody>
      </p:sp>
    </p:spTree>
    <p:extLst>
      <p:ext uri="{BB962C8B-B14F-4D97-AF65-F5344CB8AC3E}">
        <p14:creationId xmlns:p14="http://schemas.microsoft.com/office/powerpoint/2010/main" val="11638231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38</a:t>
            </a:fld>
            <a:endParaRPr lang="en-GB" dirty="0"/>
          </a:p>
        </p:txBody>
      </p:sp>
    </p:spTree>
    <p:extLst>
      <p:ext uri="{BB962C8B-B14F-4D97-AF65-F5344CB8AC3E}">
        <p14:creationId xmlns:p14="http://schemas.microsoft.com/office/powerpoint/2010/main" val="9105385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39</a:t>
            </a:fld>
            <a:endParaRPr lang="en-GB" dirty="0"/>
          </a:p>
        </p:txBody>
      </p:sp>
    </p:spTree>
    <p:extLst>
      <p:ext uri="{BB962C8B-B14F-4D97-AF65-F5344CB8AC3E}">
        <p14:creationId xmlns:p14="http://schemas.microsoft.com/office/powerpoint/2010/main" val="42309812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40</a:t>
            </a:fld>
            <a:endParaRPr lang="en-GB" dirty="0"/>
          </a:p>
        </p:txBody>
      </p:sp>
    </p:spTree>
    <p:extLst>
      <p:ext uri="{BB962C8B-B14F-4D97-AF65-F5344CB8AC3E}">
        <p14:creationId xmlns:p14="http://schemas.microsoft.com/office/powerpoint/2010/main" val="32114049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Cardiac function criterion ambiguous as ‘normal’ LVEF is not 100% </a:t>
            </a:r>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41</a:t>
            </a:fld>
            <a:endParaRPr lang="en-GB" dirty="0"/>
          </a:p>
        </p:txBody>
      </p:sp>
    </p:spTree>
    <p:extLst>
      <p:ext uri="{BB962C8B-B14F-4D97-AF65-F5344CB8AC3E}">
        <p14:creationId xmlns:p14="http://schemas.microsoft.com/office/powerpoint/2010/main" val="16421027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42</a:t>
            </a:fld>
            <a:endParaRPr lang="en-GB" dirty="0"/>
          </a:p>
        </p:txBody>
      </p:sp>
    </p:spTree>
    <p:extLst>
      <p:ext uri="{BB962C8B-B14F-4D97-AF65-F5344CB8AC3E}">
        <p14:creationId xmlns:p14="http://schemas.microsoft.com/office/powerpoint/2010/main" val="1415814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49BB253-DF53-4740-B7D7-9B82F5DA74BF}" type="slidenum">
              <a:rPr lang="en-GB" smtClean="0"/>
              <a:pPr/>
              <a:t>43</a:t>
            </a:fld>
            <a:endParaRPr lang="en-GB" dirty="0"/>
          </a:p>
        </p:txBody>
      </p:sp>
    </p:spTree>
    <p:extLst>
      <p:ext uri="{BB962C8B-B14F-4D97-AF65-F5344CB8AC3E}">
        <p14:creationId xmlns:p14="http://schemas.microsoft.com/office/powerpoint/2010/main" val="3305460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a:hlinkClick r:id="rId3"/>
              </a:rPr>
              <a:t>Source: Symptoms and diagnosis of Alpha Mannosidosis</a:t>
            </a:r>
            <a:r>
              <a:rPr lang="en-GB" dirty="0"/>
              <a:t> </a:t>
            </a:r>
          </a:p>
        </p:txBody>
      </p:sp>
      <p:sp>
        <p:nvSpPr>
          <p:cNvPr id="4" name="Slide Number Placeholder 3"/>
          <p:cNvSpPr>
            <a:spLocks noGrp="1"/>
          </p:cNvSpPr>
          <p:nvPr>
            <p:ph type="sldNum" sz="quarter" idx="10"/>
          </p:nvPr>
        </p:nvSpPr>
        <p:spPr/>
        <p:txBody>
          <a:bodyPr/>
          <a:lstStyle/>
          <a:p>
            <a:fld id="{149BB253-DF53-4740-B7D7-9B82F5DA74BF}" type="slidenum">
              <a:rPr lang="en-GB" smtClean="0"/>
              <a:pPr/>
              <a:t>5</a:t>
            </a:fld>
            <a:endParaRPr lang="en-GB" dirty="0"/>
          </a:p>
        </p:txBody>
      </p:sp>
    </p:spTree>
    <p:extLst>
      <p:ext uri="{BB962C8B-B14F-4D97-AF65-F5344CB8AC3E}">
        <p14:creationId xmlns:p14="http://schemas.microsoft.com/office/powerpoint/2010/main" val="17024967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46</a:t>
            </a:fld>
            <a:endParaRPr lang="en-GB" dirty="0"/>
          </a:p>
        </p:txBody>
      </p:sp>
    </p:spTree>
    <p:extLst>
      <p:ext uri="{BB962C8B-B14F-4D97-AF65-F5344CB8AC3E}">
        <p14:creationId xmlns:p14="http://schemas.microsoft.com/office/powerpoint/2010/main" val="39379514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Improvements in EQ-5D-5L</a:t>
            </a:r>
          </a:p>
        </p:txBody>
      </p:sp>
      <p:sp>
        <p:nvSpPr>
          <p:cNvPr id="4" name="Slide Number Placeholder 3"/>
          <p:cNvSpPr>
            <a:spLocks noGrp="1"/>
          </p:cNvSpPr>
          <p:nvPr>
            <p:ph type="sldNum" sz="quarter" idx="5"/>
          </p:nvPr>
        </p:nvSpPr>
        <p:spPr/>
        <p:txBody>
          <a:bodyPr/>
          <a:lstStyle/>
          <a:p>
            <a:fld id="{49DD4D23-C98A-435E-AE88-9061F8349B02}" type="slidenum">
              <a:rPr lang="en-GB" smtClean="0"/>
              <a:pPr/>
              <a:t>47</a:t>
            </a:fld>
            <a:endParaRPr lang="en-GB" dirty="0"/>
          </a:p>
        </p:txBody>
      </p:sp>
    </p:spTree>
    <p:extLst>
      <p:ext uri="{BB962C8B-B14F-4D97-AF65-F5344CB8AC3E}">
        <p14:creationId xmlns:p14="http://schemas.microsoft.com/office/powerpoint/2010/main" val="5369184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48</a:t>
            </a:fld>
            <a:endParaRPr lang="en-GB" dirty="0"/>
          </a:p>
        </p:txBody>
      </p:sp>
    </p:spTree>
    <p:extLst>
      <p:ext uri="{BB962C8B-B14F-4D97-AF65-F5344CB8AC3E}">
        <p14:creationId xmlns:p14="http://schemas.microsoft.com/office/powerpoint/2010/main" val="214974845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49</a:t>
            </a:fld>
            <a:endParaRPr lang="en-GB" dirty="0"/>
          </a:p>
        </p:txBody>
      </p:sp>
    </p:spTree>
    <p:extLst>
      <p:ext uri="{BB962C8B-B14F-4D97-AF65-F5344CB8AC3E}">
        <p14:creationId xmlns:p14="http://schemas.microsoft.com/office/powerpoint/2010/main" val="4381964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50</a:t>
            </a:fld>
            <a:endParaRPr lang="en-GB" dirty="0"/>
          </a:p>
        </p:txBody>
      </p:sp>
    </p:spTree>
    <p:extLst>
      <p:ext uri="{BB962C8B-B14F-4D97-AF65-F5344CB8AC3E}">
        <p14:creationId xmlns:p14="http://schemas.microsoft.com/office/powerpoint/2010/main" val="8205359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51</a:t>
            </a:fld>
            <a:endParaRPr lang="en-GB" dirty="0"/>
          </a:p>
        </p:txBody>
      </p:sp>
    </p:spTree>
    <p:extLst>
      <p:ext uri="{BB962C8B-B14F-4D97-AF65-F5344CB8AC3E}">
        <p14:creationId xmlns:p14="http://schemas.microsoft.com/office/powerpoint/2010/main" val="33982592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52</a:t>
            </a:fld>
            <a:endParaRPr lang="en-GB" dirty="0"/>
          </a:p>
        </p:txBody>
      </p:sp>
    </p:spTree>
    <p:extLst>
      <p:ext uri="{BB962C8B-B14F-4D97-AF65-F5344CB8AC3E}">
        <p14:creationId xmlns:p14="http://schemas.microsoft.com/office/powerpoint/2010/main" val="30054297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53</a:t>
            </a:fld>
            <a:endParaRPr lang="en-GB" dirty="0"/>
          </a:p>
        </p:txBody>
      </p:sp>
    </p:spTree>
    <p:extLst>
      <p:ext uri="{BB962C8B-B14F-4D97-AF65-F5344CB8AC3E}">
        <p14:creationId xmlns:p14="http://schemas.microsoft.com/office/powerpoint/2010/main" val="56542803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dirty="0"/>
              <a:t>CONFIDENTIAL</a:t>
            </a:r>
          </a:p>
        </p:txBody>
      </p:sp>
      <p:sp>
        <p:nvSpPr>
          <p:cNvPr id="5" name="Footer Placeholder 4"/>
          <p:cNvSpPr>
            <a:spLocks noGrp="1"/>
          </p:cNvSpPr>
          <p:nvPr>
            <p:ph type="ftr" sz="quarter" idx="11"/>
          </p:nvPr>
        </p:nvSpPr>
        <p:spPr/>
        <p:txBody>
          <a:bodyPr/>
          <a:lstStyle/>
          <a:p>
            <a:pPr>
              <a:defRPr/>
            </a:pPr>
            <a:r>
              <a:rPr lang="en-GB" dirty="0"/>
              <a:t>National Institute for Health and Care Excellence</a:t>
            </a:r>
            <a:br>
              <a:rPr lang="en-GB" dirty="0"/>
            </a:br>
            <a:r>
              <a:rPr lang="en-GB" dirty="0"/>
              <a:t>Velmanase alfa for treating alpha-mannosidosis</a:t>
            </a:r>
          </a:p>
          <a:p>
            <a:pPr>
              <a:defRPr/>
            </a:pPr>
            <a:r>
              <a:rPr lang="en-GB" dirty="0"/>
              <a:t>Issue date: June 2018</a:t>
            </a:r>
          </a:p>
        </p:txBody>
      </p:sp>
      <p:sp>
        <p:nvSpPr>
          <p:cNvPr id="6" name="Slide Number Placeholder 5"/>
          <p:cNvSpPr>
            <a:spLocks noGrp="1"/>
          </p:cNvSpPr>
          <p:nvPr>
            <p:ph type="sldNum" sz="quarter" idx="12"/>
          </p:nvPr>
        </p:nvSpPr>
        <p:spPr/>
        <p:txBody>
          <a:bodyPr/>
          <a:lstStyle/>
          <a:p>
            <a:fld id="{149BB253-DF53-4740-B7D7-9B82F5DA74BF}" type="slidenum">
              <a:rPr lang="en-GB" smtClean="0"/>
              <a:pPr/>
              <a:t>54</a:t>
            </a:fld>
            <a:endParaRPr lang="en-GB" dirty="0"/>
          </a:p>
        </p:txBody>
      </p:sp>
    </p:spTree>
    <p:extLst>
      <p:ext uri="{BB962C8B-B14F-4D97-AF65-F5344CB8AC3E}">
        <p14:creationId xmlns:p14="http://schemas.microsoft.com/office/powerpoint/2010/main" val="389189926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55</a:t>
            </a:fld>
            <a:endParaRPr lang="en-GB" dirty="0"/>
          </a:p>
        </p:txBody>
      </p:sp>
    </p:spTree>
    <p:extLst>
      <p:ext uri="{BB962C8B-B14F-4D97-AF65-F5344CB8AC3E}">
        <p14:creationId xmlns:p14="http://schemas.microsoft.com/office/powerpoint/2010/main" val="2291440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6</a:t>
            </a:fld>
            <a:endParaRPr lang="en-GB" dirty="0"/>
          </a:p>
        </p:txBody>
      </p:sp>
    </p:spTree>
    <p:extLst>
      <p:ext uri="{BB962C8B-B14F-4D97-AF65-F5344CB8AC3E}">
        <p14:creationId xmlns:p14="http://schemas.microsoft.com/office/powerpoint/2010/main" val="2571358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7</a:t>
            </a:fld>
            <a:endParaRPr lang="en-GB" dirty="0"/>
          </a:p>
        </p:txBody>
      </p:sp>
    </p:spTree>
    <p:extLst>
      <p:ext uri="{BB962C8B-B14F-4D97-AF65-F5344CB8AC3E}">
        <p14:creationId xmlns:p14="http://schemas.microsoft.com/office/powerpoint/2010/main" val="809115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2970">
              <a:defRPr/>
            </a:pPr>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49BB253-DF53-4740-B7D7-9B82F5DA74BF}" type="slidenum">
              <a:rPr kumimoji="0" lang="en-GB"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20757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49BB253-DF53-4740-B7D7-9B82F5DA74BF}" type="slidenum">
              <a:rPr lang="en-GB" smtClean="0"/>
              <a:pPr/>
              <a:t>9</a:t>
            </a:fld>
            <a:endParaRPr lang="en-GB" dirty="0"/>
          </a:p>
        </p:txBody>
      </p:sp>
    </p:spTree>
    <p:extLst>
      <p:ext uri="{BB962C8B-B14F-4D97-AF65-F5344CB8AC3E}">
        <p14:creationId xmlns:p14="http://schemas.microsoft.com/office/powerpoint/2010/main" val="3559473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10</a:t>
            </a:fld>
            <a:endParaRPr lang="en-GB" dirty="0"/>
          </a:p>
        </p:txBody>
      </p:sp>
    </p:spTree>
    <p:extLst>
      <p:ext uri="{BB962C8B-B14F-4D97-AF65-F5344CB8AC3E}">
        <p14:creationId xmlns:p14="http://schemas.microsoft.com/office/powerpoint/2010/main" val="16090405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3670195"/>
            <a:ext cx="9383395" cy="702589"/>
          </a:xfrm>
        </p:spPr>
        <p:txBody>
          <a:bodyPr/>
          <a:lstStyle>
            <a:lvl1pPr algn="l">
              <a:lnSpc>
                <a:spcPts val="5600"/>
              </a:lnSpc>
              <a:defRPr sz="4800" b="1"/>
            </a:lvl1pPr>
          </a:lstStyle>
          <a:p>
            <a:r>
              <a:rPr lang="en-US"/>
              <a:t>Click to edit Master title style</a:t>
            </a:r>
            <a:endParaRPr lang="en-GB" dirty="0"/>
          </a:p>
        </p:txBody>
      </p:sp>
      <p:sp>
        <p:nvSpPr>
          <p:cNvPr id="3" name="Subtitle 2"/>
          <p:cNvSpPr>
            <a:spLocks noGrp="1"/>
          </p:cNvSpPr>
          <p:nvPr>
            <p:ph type="subTitle" idx="1"/>
          </p:nvPr>
        </p:nvSpPr>
        <p:spPr>
          <a:xfrm>
            <a:off x="508000" y="4392907"/>
            <a:ext cx="7781290" cy="819150"/>
          </a:xfrm>
        </p:spPr>
        <p:txBody>
          <a:bodyPr/>
          <a:lstStyle>
            <a:lvl1pPr marL="0" indent="0" algn="l">
              <a:lnSpc>
                <a:spcPts val="4600"/>
              </a:lnSpc>
              <a:spcBef>
                <a:spcPts val="0"/>
              </a:spcBef>
              <a:buNone/>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3"/>
          </a:xfrm>
          <a:prstGeom prst="rect">
            <a:avLst/>
          </a:prstGeom>
        </p:spPr>
      </p:pic>
      <p:sp>
        <p:nvSpPr>
          <p:cNvPr id="8" name="TextBox 7"/>
          <p:cNvSpPr txBox="1"/>
          <p:nvPr userDrawn="1"/>
        </p:nvSpPr>
        <p:spPr>
          <a:xfrm>
            <a:off x="532522" y="6872289"/>
            <a:ext cx="9358873" cy="430887"/>
          </a:xfrm>
          <a:prstGeom prst="rect">
            <a:avLst/>
          </a:prstGeom>
          <a:noFill/>
        </p:spPr>
        <p:txBody>
          <a:bodyPr wrap="square" lIns="0" tIns="0" rIns="0" bIns="0"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spc="0" baseline="0" dirty="0">
                <a:solidFill>
                  <a:srgbClr val="757474"/>
                </a:solidFill>
                <a:latin typeface="Arial" panose="020B0604020202020204" pitchFamily="34" charset="0"/>
                <a:cs typeface="Arial" panose="020B0604020202020204" pitchFamily="34" charset="0"/>
              </a:rPr>
              <a:t>© NICE 2020. All rights reserved. Subject to notice of rights. The content in this publication is owned by multiple parties and may not be re-used without the permission of the relevant copyright owner. </a:t>
            </a:r>
            <a:endParaRPr lang="en-US" sz="1400"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7" y="2941409"/>
            <a:ext cx="8271760" cy="697044"/>
          </a:xfrm>
        </p:spPr>
        <p:txBody>
          <a:bodyPr/>
          <a:lstStyle>
            <a:lvl1pPr marL="0" indent="0">
              <a:lnSpc>
                <a:spcPts val="5600"/>
              </a:lnSpc>
              <a:defRPr sz="48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53327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5600"/>
              </a:lnSpc>
              <a:spcBef>
                <a:spcPts val="0"/>
              </a:spcBef>
              <a:defRPr sz="4800" b="1">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6" name="Text Placeholder 5"/>
          <p:cNvSpPr>
            <a:spLocks noGrp="1"/>
          </p:cNvSpPr>
          <p:nvPr>
            <p:ph type="body" sz="quarter" idx="14"/>
          </p:nvPr>
        </p:nvSpPr>
        <p:spPr>
          <a:xfrm>
            <a:off x="508000" y="4359981"/>
            <a:ext cx="9010754" cy="689677"/>
          </a:xfrm>
        </p:spPr>
        <p:txBody>
          <a:bodyPr/>
          <a:lstStyle>
            <a:lvl1pPr>
              <a:lnSpc>
                <a:spcPts val="4600"/>
              </a:lnSpc>
              <a:spcBef>
                <a:spcPts val="0"/>
              </a:spcBef>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5278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4200"/>
              </a:lnSpc>
              <a:spcBef>
                <a:spcPts val="1134"/>
              </a:spcBef>
              <a:defRPr sz="36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473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marL="237600">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0" y="1306800"/>
            <a:ext cx="7197725" cy="1106189"/>
          </a:xfrm>
        </p:spPr>
        <p:txBody>
          <a:bodyPr anchor="t" anchorCtr="0"/>
          <a:lstStyle/>
          <a:p>
            <a:r>
              <a:rPr lang="en-US"/>
              <a:t>Click to edit Master title style</a:t>
            </a:r>
            <a:endParaRPr lang="en-GB"/>
          </a:p>
        </p:txBody>
      </p:sp>
      <p:sp>
        <p:nvSpPr>
          <p:cNvPr id="3" name="Content Placeholder 2"/>
          <p:cNvSpPr>
            <a:spLocks noGrp="1"/>
          </p:cNvSpPr>
          <p:nvPr>
            <p:ph idx="1"/>
          </p:nvPr>
        </p:nvSpPr>
        <p:spPr>
          <a:xfrm>
            <a:off x="1110812" y="2701823"/>
            <a:ext cx="8618976" cy="3756127"/>
          </a:xfrm>
        </p:spPr>
        <p:txBody>
          <a:bodyPr numCol="2" spcCol="162000"/>
          <a:lstStyle>
            <a:lvl1pPr marL="237600">
              <a:lnSpc>
                <a:spcPts val="2400"/>
              </a:lnSpc>
              <a:spcBef>
                <a:spcPts val="850"/>
              </a:spcBef>
              <a:defRPr sz="2000">
                <a:solidFill>
                  <a:schemeClr val="tx1"/>
                </a:solidFill>
                <a:latin typeface="Arial" panose="020B0604020202020204" pitchFamily="34" charset="0"/>
                <a:cs typeface="Arial" panose="020B0604020202020204" pitchFamily="34" charset="0"/>
              </a:defRPr>
            </a:lvl1pPr>
            <a:lvl2pPr>
              <a:lnSpc>
                <a:spcPts val="2400"/>
              </a:lnSpc>
              <a:spcBef>
                <a:spcPts val="567"/>
              </a:spcBef>
              <a:buClr>
                <a:schemeClr val="tx1"/>
              </a:buClr>
              <a:defRPr sz="2000">
                <a:solidFill>
                  <a:schemeClr val="tx1"/>
                </a:solidFill>
              </a:defRPr>
            </a:lvl2pPr>
            <a:lvl3pPr>
              <a:lnSpc>
                <a:spcPts val="2400"/>
              </a:lnSpc>
              <a:defRPr sz="2000">
                <a:solidFill>
                  <a:schemeClr val="bg1"/>
                </a:solidFill>
              </a:defRPr>
            </a:lvl3pPr>
            <a:lvl4pPr>
              <a:lnSpc>
                <a:spcPts val="2400"/>
              </a:lnSpc>
              <a:defRPr sz="2000">
                <a:solidFill>
                  <a:schemeClr val="bg1"/>
                </a:solidFill>
              </a:defRPr>
            </a:lvl4pPr>
            <a:lvl5pPr>
              <a:lnSpc>
                <a:spcPts val="2400"/>
              </a:lnSpc>
              <a:defRPr sz="2000">
                <a:solidFill>
                  <a:schemeClr val="bg1"/>
                </a:solidFill>
              </a:defRPr>
            </a:lvl5pPr>
          </a:lstStyle>
          <a:p>
            <a:pPr lvl="0"/>
            <a:r>
              <a:rPr lang="en-US"/>
              <a:t>Click to 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354570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1684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Box 6"/>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222288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atin typeface="Lato" panose="020F0502020204030203" pitchFamily="34" charset="0"/>
                <a:ea typeface="Lato" panose="020F0502020204030203" pitchFamily="34" charset="0"/>
                <a:cs typeface="Lato" panose="020F0502020204030203" pitchFamily="34" charset="0"/>
              </a:defRPr>
            </a:lvl1pPr>
            <a:lvl2pPr>
              <a:defRPr>
                <a:latin typeface="Lato" panose="020F0502020204030203" pitchFamily="34" charset="0"/>
                <a:ea typeface="Lato" panose="020F0502020204030203" pitchFamily="34" charset="0"/>
                <a:cs typeface="Lato" panose="020F0502020204030203" pitchFamily="34" charset="0"/>
              </a:defRPr>
            </a:lvl2pPr>
            <a:lvl3pPr>
              <a:defRPr>
                <a:latin typeface="Lato" panose="020F0502020204030203" pitchFamily="34" charset="0"/>
                <a:ea typeface="Lato" panose="020F0502020204030203" pitchFamily="34" charset="0"/>
                <a:cs typeface="Lato" panose="020F0502020204030203" pitchFamily="34" charset="0"/>
              </a:defRPr>
            </a:lvl3pPr>
            <a:lvl4pPr>
              <a:defRPr>
                <a:latin typeface="Lato" panose="020F0502020204030203" pitchFamily="34" charset="0"/>
                <a:ea typeface="Lato" panose="020F0502020204030203" pitchFamily="34" charset="0"/>
                <a:cs typeface="Lato" panose="020F050202020403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263032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mp; graphic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8" name="TextBox 7"/>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34047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0"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2" y="2996927"/>
            <a:ext cx="7433113" cy="275617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9677400" y="6930281"/>
            <a:ext cx="500380" cy="333663"/>
          </a:xfrm>
          <a:prstGeom prst="rect">
            <a:avLst/>
          </a:prstGeom>
        </p:spPr>
        <p:txBody>
          <a:bodyPr vert="horz" lIns="0" tIns="0" rIns="0" bIns="0" rtlCol="0" anchor="b" anchorCtr="0"/>
          <a:lstStyle>
            <a:lvl1pPr algn="r">
              <a:defRPr sz="1400"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2" r:id="rId5"/>
    <p:sldLayoutId id="2147483670" r:id="rId6"/>
    <p:sldLayoutId id="2147483671" r:id="rId7"/>
    <p:sldLayoutId id="2147483672" r:id="rId8"/>
    <p:sldLayoutId id="2147483673" r:id="rId9"/>
  </p:sldLayoutIdLst>
  <p:hf hdr="0" ftr="0" dt="0"/>
  <p:txStyles>
    <p:title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p:titleStyle>
    <p:bodyStyle>
      <a:lvl1pPr marL="4763" indent="0" algn="l" defTabSz="1043056" rtl="0" eaLnBrk="1" latinLnBrk="0" hangingPunct="1">
        <a:lnSpc>
          <a:spcPct val="100000"/>
        </a:lnSpc>
        <a:spcBef>
          <a:spcPts val="850"/>
        </a:spcBef>
        <a:buClr>
          <a:schemeClr val="tx1"/>
        </a:buClr>
        <a:buFont typeface="Arial"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5.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5.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13.svg"/></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3.svg"/></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3.svg"/></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3.svg"/></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13.svg"/></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3.svg"/></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17.svg"/></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17.svg"/></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17.svg"/></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1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17.sv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9096" y="2642166"/>
            <a:ext cx="9383395" cy="702589"/>
          </a:xfrm>
        </p:spPr>
        <p:txBody>
          <a:bodyPr/>
          <a:lstStyle/>
          <a:p>
            <a:r>
              <a:rPr lang="en-GB" sz="4000" dirty="0"/>
              <a:t>4</a:t>
            </a:r>
            <a:r>
              <a:rPr lang="en-GB" sz="4000" baseline="30000" dirty="0"/>
              <a:t>th</a:t>
            </a:r>
            <a:r>
              <a:rPr lang="en-GB" sz="4000" dirty="0"/>
              <a:t> </a:t>
            </a:r>
            <a:r>
              <a:rPr lang="en-GB" sz="4000" b="1" dirty="0"/>
              <a:t>Evaluation meeting</a:t>
            </a:r>
            <a:br>
              <a:rPr lang="en-GB" sz="4000" b="1" dirty="0"/>
            </a:br>
            <a:r>
              <a:rPr lang="en-GB" sz="4000" b="1" dirty="0"/>
              <a:t>Chair’s presentation</a:t>
            </a:r>
            <a:endParaRPr lang="en-US" sz="4000" b="1" dirty="0"/>
          </a:p>
        </p:txBody>
      </p:sp>
      <p:sp>
        <p:nvSpPr>
          <p:cNvPr id="3" name="Subtitle 2"/>
          <p:cNvSpPr>
            <a:spLocks noGrp="1"/>
          </p:cNvSpPr>
          <p:nvPr>
            <p:ph type="subTitle" idx="1"/>
          </p:nvPr>
        </p:nvSpPr>
        <p:spPr>
          <a:xfrm>
            <a:off x="336528" y="4030411"/>
            <a:ext cx="10356872" cy="2958558"/>
          </a:xfrm>
        </p:spPr>
        <p:txBody>
          <a:bodyPr/>
          <a:lstStyle/>
          <a:p>
            <a:pPr>
              <a:lnSpc>
                <a:spcPct val="120000"/>
              </a:lnSpc>
              <a:spcBef>
                <a:spcPts val="400"/>
              </a:spcBef>
            </a:pPr>
            <a:r>
              <a:rPr lang="en-US" sz="2300" dirty="0"/>
              <a:t>Chair: Peter Jackson</a:t>
            </a:r>
          </a:p>
          <a:p>
            <a:pPr>
              <a:lnSpc>
                <a:spcPct val="120000"/>
              </a:lnSpc>
              <a:spcBef>
                <a:spcPts val="400"/>
              </a:spcBef>
            </a:pPr>
            <a:r>
              <a:rPr lang="en-US" sz="2300" dirty="0"/>
              <a:t>Evidence Review Group: </a:t>
            </a:r>
            <a:r>
              <a:rPr lang="en-GB" sz="2300" dirty="0"/>
              <a:t>School of Health and Related Research (ScHARR)</a:t>
            </a:r>
          </a:p>
          <a:p>
            <a:pPr>
              <a:lnSpc>
                <a:spcPct val="120000"/>
              </a:lnSpc>
              <a:spcBef>
                <a:spcPts val="400"/>
              </a:spcBef>
            </a:pPr>
            <a:r>
              <a:rPr lang="en-US" sz="2300" dirty="0"/>
              <a:t>Technical team: Emma Douch, Lorna Dunning, Richard Diaz</a:t>
            </a:r>
          </a:p>
          <a:p>
            <a:pPr>
              <a:lnSpc>
                <a:spcPct val="120000"/>
              </a:lnSpc>
              <a:spcBef>
                <a:spcPts val="400"/>
              </a:spcBef>
            </a:pPr>
            <a:r>
              <a:rPr lang="en-US" sz="2300" dirty="0"/>
              <a:t>Company: </a:t>
            </a:r>
            <a:r>
              <a:rPr lang="en-GB" altLang="en-US" sz="2400" dirty="0">
                <a:latin typeface="Arial" charset="0"/>
                <a:ea typeface="ＭＳ Ｐゴシック" pitchFamily="34" charset="-128"/>
                <a:cs typeface="Arial" charset="0"/>
              </a:rPr>
              <a:t>Chiesi</a:t>
            </a:r>
            <a:endParaRPr lang="en-US" sz="2300" dirty="0"/>
          </a:p>
          <a:p>
            <a:pPr>
              <a:lnSpc>
                <a:spcPct val="120000"/>
              </a:lnSpc>
              <a:spcBef>
                <a:spcPts val="400"/>
              </a:spcBef>
            </a:pPr>
            <a:r>
              <a:rPr lang="en-US" sz="2300" dirty="0"/>
              <a:t>8</a:t>
            </a:r>
            <a:r>
              <a:rPr lang="en-US" sz="2300" baseline="30000" dirty="0"/>
              <a:t>th</a:t>
            </a:r>
            <a:r>
              <a:rPr lang="en-US" sz="2300" dirty="0"/>
              <a:t> June 2022</a:t>
            </a:r>
          </a:p>
        </p:txBody>
      </p:sp>
      <p:sp>
        <p:nvSpPr>
          <p:cNvPr id="4" name="Text Placeholder 3"/>
          <p:cNvSpPr>
            <a:spLocks noGrp="1"/>
          </p:cNvSpPr>
          <p:nvPr>
            <p:ph type="body" sz="quarter" idx="13"/>
          </p:nvPr>
        </p:nvSpPr>
        <p:spPr>
          <a:xfrm>
            <a:off x="389096" y="1472793"/>
            <a:ext cx="9872955" cy="1682747"/>
          </a:xfrm>
        </p:spPr>
        <p:txBody>
          <a:bodyPr/>
          <a:lstStyle/>
          <a:p>
            <a:pPr>
              <a:lnSpc>
                <a:spcPct val="100000"/>
              </a:lnSpc>
            </a:pPr>
            <a:r>
              <a:rPr lang="en-GB" sz="3600" dirty="0"/>
              <a:t>Velmanase alfa for treating alpha-mannosidosis [ID800]</a:t>
            </a:r>
          </a:p>
        </p:txBody>
      </p:sp>
      <p:sp>
        <p:nvSpPr>
          <p:cNvPr id="5" name="TextBox 4">
            <a:extLst>
              <a:ext uri="{FF2B5EF4-FFF2-40B4-BE49-F238E27FC236}">
                <a16:creationId xmlns:a16="http://schemas.microsoft.com/office/drawing/2014/main" id="{512E00E3-71B1-4FB9-BF4F-996D9DF81675}"/>
              </a:ext>
            </a:extLst>
          </p:cNvPr>
          <p:cNvSpPr txBox="1"/>
          <p:nvPr/>
        </p:nvSpPr>
        <p:spPr>
          <a:xfrm>
            <a:off x="1177871" y="6881247"/>
            <a:ext cx="418454" cy="215444"/>
          </a:xfrm>
          <a:prstGeom prst="rect">
            <a:avLst/>
          </a:prstGeom>
          <a:solidFill>
            <a:schemeClr val="bg1"/>
          </a:solidFill>
        </p:spPr>
        <p:txBody>
          <a:bodyPr wrap="square" lIns="0" tIns="0" rIns="0" bIns="0" rtlCol="0">
            <a:spAutoFit/>
          </a:bodyPr>
          <a:lstStyle/>
          <a:p>
            <a:r>
              <a:rPr lang="en-GB" sz="1400" dirty="0">
                <a:solidFill>
                  <a:schemeClr val="bg1">
                    <a:lumMod val="50000"/>
                  </a:schemeClr>
                </a:solidFill>
              </a:rPr>
              <a:t>2022</a:t>
            </a:r>
          </a:p>
        </p:txBody>
      </p:sp>
      <p:sp>
        <p:nvSpPr>
          <p:cNvPr id="6" name="TextBox 5">
            <a:extLst>
              <a:ext uri="{FF2B5EF4-FFF2-40B4-BE49-F238E27FC236}">
                <a16:creationId xmlns:a16="http://schemas.microsoft.com/office/drawing/2014/main" id="{4A4BD900-FF8B-4E5D-BE31-244FC17BCA0C}"/>
              </a:ext>
            </a:extLst>
          </p:cNvPr>
          <p:cNvSpPr txBox="1"/>
          <p:nvPr/>
        </p:nvSpPr>
        <p:spPr>
          <a:xfrm>
            <a:off x="3677749" y="122177"/>
            <a:ext cx="1647825" cy="934478"/>
          </a:xfrm>
          <a:prstGeom prst="rect">
            <a:avLst/>
          </a:prstGeom>
          <a:noFill/>
          <a:ln w="28575">
            <a:solidFill>
              <a:srgbClr val="C00000"/>
            </a:solidFill>
          </a:ln>
        </p:spPr>
        <p:txBody>
          <a:bodyPr wrap="square" lIns="36000" tIns="36000" rIns="36000" bIns="36000" rtlCol="0">
            <a:spAutoFit/>
          </a:bodyPr>
          <a:lstStyle/>
          <a:p>
            <a:pPr algn="ctr"/>
            <a:r>
              <a:rPr lang="en-US" sz="2800" b="1" dirty="0">
                <a:solidFill>
                  <a:srgbClr val="C00000"/>
                </a:solidFill>
              </a:rPr>
              <a:t>Part 1</a:t>
            </a:r>
          </a:p>
          <a:p>
            <a:pPr algn="ctr"/>
            <a:endParaRPr lang="en-GB" sz="2800" b="1" dirty="0">
              <a:solidFill>
                <a:srgbClr val="C00000"/>
              </a:solidFill>
            </a:endParaRPr>
          </a:p>
        </p:txBody>
      </p:sp>
      <p:sp>
        <p:nvSpPr>
          <p:cNvPr id="7" name="TextBox 6">
            <a:extLst>
              <a:ext uri="{FF2B5EF4-FFF2-40B4-BE49-F238E27FC236}">
                <a16:creationId xmlns:a16="http://schemas.microsoft.com/office/drawing/2014/main" id="{D34BA576-B202-4E38-860E-11267C745B81}"/>
              </a:ext>
            </a:extLst>
          </p:cNvPr>
          <p:cNvSpPr txBox="1"/>
          <p:nvPr/>
        </p:nvSpPr>
        <p:spPr>
          <a:xfrm>
            <a:off x="5325574" y="122177"/>
            <a:ext cx="5218601" cy="892552"/>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eaLnBrk="1" hangingPunct="1">
              <a:defRPr/>
            </a:pPr>
            <a:r>
              <a:rPr lang="en-GB" sz="2600" b="1" dirty="0">
                <a:solidFill>
                  <a:srgbClr val="C00000"/>
                </a:solidFill>
                <a:cs typeface="Arial" panose="020B0604020202020204" pitchFamily="34" charset="0"/>
              </a:rPr>
              <a:t>No confidential information</a:t>
            </a:r>
          </a:p>
          <a:p>
            <a:pPr algn="ctr" eaLnBrk="1" hangingPunct="1">
              <a:defRPr/>
            </a:pPr>
            <a:endParaRPr lang="en-GB" sz="2600" b="1" dirty="0">
              <a:solidFill>
                <a:srgbClr val="C00000"/>
              </a:solidFill>
              <a:cs typeface="Arial" panose="020B0604020202020204" pitchFamily="34" charset="0"/>
            </a:endParaRPr>
          </a:p>
        </p:txBody>
      </p:sp>
      <p:sp>
        <p:nvSpPr>
          <p:cNvPr id="8" name="TextBox 7">
            <a:extLst>
              <a:ext uri="{FF2B5EF4-FFF2-40B4-BE49-F238E27FC236}">
                <a16:creationId xmlns:a16="http://schemas.microsoft.com/office/drawing/2014/main" id="{ED550C21-1095-4404-88AD-6BE1ADB8C2F3}"/>
              </a:ext>
            </a:extLst>
          </p:cNvPr>
          <p:cNvSpPr txBox="1"/>
          <p:nvPr/>
        </p:nvSpPr>
        <p:spPr>
          <a:xfrm>
            <a:off x="3677750" y="990911"/>
            <a:ext cx="6866426" cy="454522"/>
          </a:xfrm>
          <a:prstGeom prst="rect">
            <a:avLst/>
          </a:prstGeom>
          <a:solidFill>
            <a:schemeClr val="bg1"/>
          </a:solidFill>
          <a:ln>
            <a:solidFill>
              <a:srgbClr val="C0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eaLnBrk="1" hangingPunct="1">
              <a:defRPr/>
            </a:pPr>
            <a:r>
              <a:rPr lang="en-GB" sz="2315" b="1" dirty="0">
                <a:solidFill>
                  <a:schemeClr val="tx1"/>
                </a:solidFill>
                <a:latin typeface="Arial" panose="020B0604020202020204" pitchFamily="34" charset="0"/>
                <a:cs typeface="Arial" panose="020B0604020202020204" pitchFamily="34" charset="0"/>
              </a:rPr>
              <a:t>Public handouts</a:t>
            </a:r>
          </a:p>
        </p:txBody>
      </p:sp>
    </p:spTree>
    <p:extLst>
      <p:ext uri="{BB962C8B-B14F-4D97-AF65-F5344CB8AC3E}">
        <p14:creationId xmlns:p14="http://schemas.microsoft.com/office/powerpoint/2010/main" val="197479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120" y="242684"/>
            <a:ext cx="9669780" cy="765501"/>
          </a:xfrm>
        </p:spPr>
        <p:txBody>
          <a:bodyPr>
            <a:normAutofit fontScale="90000"/>
          </a:bodyPr>
          <a:lstStyle/>
          <a:p>
            <a:pPr>
              <a:lnSpc>
                <a:spcPct val="100000"/>
              </a:lnSpc>
            </a:pPr>
            <a:r>
              <a:rPr lang="en-GB" dirty="0"/>
              <a:t>ECM3 considerations, Cost</a:t>
            </a:r>
            <a:br>
              <a:rPr lang="en-GB" b="0" dirty="0">
                <a:solidFill>
                  <a:schemeClr val="accent1"/>
                </a:solidFill>
              </a:rPr>
            </a:br>
            <a:r>
              <a:rPr lang="en-GB" sz="2200" b="0" i="1" dirty="0">
                <a:solidFill>
                  <a:schemeClr val="accent1"/>
                </a:solidFill>
              </a:rPr>
              <a:t>Limited clinical data to inform modelling; utility gain for VA vs. BSC uncertain</a:t>
            </a:r>
          </a:p>
        </p:txBody>
      </p:sp>
      <p:sp>
        <p:nvSpPr>
          <p:cNvPr id="4" name="Slide Number Placeholder 3"/>
          <p:cNvSpPr>
            <a:spLocks noGrp="1"/>
          </p:cNvSpPr>
          <p:nvPr>
            <p:ph type="sldNum" sz="quarter" idx="4"/>
          </p:nvPr>
        </p:nvSpPr>
        <p:spPr>
          <a:xfrm>
            <a:off x="6826309" y="6356350"/>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2824D6-1CC4-45B0-B658-13A760FABFFA}" type="slidenum">
              <a:rPr lang="en-GB" smtClean="0"/>
              <a:pPr/>
              <a:t>10</a:t>
            </a:fld>
            <a:endParaRPr lang="en-GB" dirty="0"/>
          </a:p>
        </p:txBody>
      </p:sp>
      <p:graphicFrame>
        <p:nvGraphicFramePr>
          <p:cNvPr id="5" name="Table 4">
            <a:extLst>
              <a:ext uri="{FF2B5EF4-FFF2-40B4-BE49-F238E27FC236}">
                <a16:creationId xmlns:a16="http://schemas.microsoft.com/office/drawing/2014/main" id="{2ACC50EB-B1FA-4312-AA1B-2972A64D5D6C}"/>
              </a:ext>
            </a:extLst>
          </p:cNvPr>
          <p:cNvGraphicFramePr>
            <a:graphicFrameLocks noGrp="1"/>
          </p:cNvGraphicFramePr>
          <p:nvPr>
            <p:extLst>
              <p:ext uri="{D42A27DB-BD31-4B8C-83A1-F6EECF244321}">
                <p14:modId xmlns:p14="http://schemas.microsoft.com/office/powerpoint/2010/main" val="2901681275"/>
              </p:ext>
            </p:extLst>
          </p:nvPr>
        </p:nvGraphicFramePr>
        <p:xfrm>
          <a:off x="196976" y="1071371"/>
          <a:ext cx="10299447" cy="6247208"/>
        </p:xfrm>
        <a:graphic>
          <a:graphicData uri="http://schemas.openxmlformats.org/drawingml/2006/table">
            <a:tbl>
              <a:tblPr firstRow="1" bandRow="1">
                <a:tableStyleId>{EB344D84-9AFB-497E-A393-DC336BA19D2E}</a:tableStyleId>
              </a:tblPr>
              <a:tblGrid>
                <a:gridCol w="1287440">
                  <a:extLst>
                    <a:ext uri="{9D8B030D-6E8A-4147-A177-3AD203B41FA5}">
                      <a16:colId xmlns:a16="http://schemas.microsoft.com/office/drawing/2014/main" val="3800247561"/>
                    </a:ext>
                  </a:extLst>
                </a:gridCol>
                <a:gridCol w="4275116">
                  <a:extLst>
                    <a:ext uri="{9D8B030D-6E8A-4147-A177-3AD203B41FA5}">
                      <a16:colId xmlns:a16="http://schemas.microsoft.com/office/drawing/2014/main" val="3768198772"/>
                    </a:ext>
                  </a:extLst>
                </a:gridCol>
                <a:gridCol w="4736891">
                  <a:extLst>
                    <a:ext uri="{9D8B030D-6E8A-4147-A177-3AD203B41FA5}">
                      <a16:colId xmlns:a16="http://schemas.microsoft.com/office/drawing/2014/main" val="669354415"/>
                    </a:ext>
                  </a:extLst>
                </a:gridCol>
              </a:tblGrid>
              <a:tr h="203589">
                <a:tc>
                  <a:txBody>
                    <a:bodyPr/>
                    <a:lstStyle/>
                    <a:p>
                      <a:r>
                        <a:rPr lang="en-GB" sz="1700" dirty="0"/>
                        <a:t>Theme</a:t>
                      </a:r>
                    </a:p>
                  </a:txBody>
                  <a:tcPr marL="100817" marR="100817" marT="50408" marB="50408"/>
                </a:tc>
                <a:tc>
                  <a:txBody>
                    <a:bodyPr/>
                    <a:lstStyle/>
                    <a:p>
                      <a:r>
                        <a:rPr lang="en-GB" sz="1700" dirty="0"/>
                        <a:t>Company’s evidence</a:t>
                      </a:r>
                    </a:p>
                  </a:txBody>
                  <a:tcPr marL="100817" marR="100817" marT="50408" marB="50408"/>
                </a:tc>
                <a:tc>
                  <a:txBody>
                    <a:bodyPr/>
                    <a:lstStyle/>
                    <a:p>
                      <a:r>
                        <a:rPr lang="en-GB" sz="1700" dirty="0"/>
                        <a:t>Committee consideration ECM3</a:t>
                      </a:r>
                    </a:p>
                  </a:txBody>
                  <a:tcPr marL="100817" marR="100817" marT="50408" marB="50408"/>
                </a:tc>
                <a:extLst>
                  <a:ext uri="{0D108BD9-81ED-4DB2-BD59-A6C34878D82A}">
                    <a16:rowId xmlns:a16="http://schemas.microsoft.com/office/drawing/2014/main" val="3103830207"/>
                  </a:ext>
                </a:extLst>
              </a:tr>
              <a:tr h="643263">
                <a:tc>
                  <a:txBody>
                    <a:bodyPr/>
                    <a:lstStyle/>
                    <a:p>
                      <a:r>
                        <a:rPr lang="en-GB" sz="1700" b="1" dirty="0"/>
                        <a:t>Model inputs</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kern="1200" dirty="0">
                          <a:solidFill>
                            <a:schemeClr val="dk1"/>
                          </a:solidFill>
                          <a:effectLst/>
                          <a:latin typeface="+mn-lt"/>
                          <a:ea typeface="+mn-ea"/>
                          <a:cs typeface="+mn-cs"/>
                        </a:rPr>
                        <a:t>Limited observed data used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kern="1200" dirty="0">
                          <a:solidFill>
                            <a:schemeClr val="dk1"/>
                          </a:solidFill>
                          <a:effectLst/>
                          <a:latin typeface="+mn-lt"/>
                          <a:ea typeface="+mn-ea"/>
                          <a:cs typeface="+mn-cs"/>
                        </a:rPr>
                        <a:t>Elicited data and expert opinion inform most model parameters</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kern="1200" dirty="0">
                          <a:solidFill>
                            <a:schemeClr val="dk1"/>
                          </a:solidFill>
                          <a:effectLst/>
                        </a:rPr>
                        <a:t>Lack of observed evidence and small sample size </a:t>
                      </a:r>
                      <a:r>
                        <a:rPr lang="en-GB" sz="1700" b="0" i="0" kern="1200" dirty="0">
                          <a:solidFill>
                            <a:schemeClr val="dk1"/>
                          </a:solidFill>
                          <a:effectLst/>
                        </a:rPr>
                        <a:t>a significant limitation.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b="0" i="1" u="none" kern="1200" dirty="0">
                          <a:solidFill>
                            <a:schemeClr val="dk1"/>
                          </a:solidFill>
                          <a:effectLst/>
                        </a:rPr>
                        <a:t>H</a:t>
                      </a:r>
                      <a:r>
                        <a:rPr lang="en-GB" sz="1700" b="0" i="1" u="none" dirty="0"/>
                        <a:t>igh uncertainty of </a:t>
                      </a:r>
                      <a:r>
                        <a:rPr lang="en-GB" sz="1700" b="0" i="1" u="none" baseline="0" dirty="0"/>
                        <a:t>modelled </a:t>
                      </a:r>
                      <a:r>
                        <a:rPr lang="en-GB" sz="1700" b="0" i="1" u="none" dirty="0"/>
                        <a:t>benefit</a:t>
                      </a:r>
                      <a:endParaRPr lang="en-GB" sz="1700" b="0" i="1" kern="1200" dirty="0">
                        <a:solidFill>
                          <a:schemeClr val="dk1"/>
                        </a:solidFill>
                        <a:effectLst/>
                        <a:latin typeface="+mn-lt"/>
                        <a:ea typeface="+mn-ea"/>
                        <a:cs typeface="+mn-cs"/>
                      </a:endParaRPr>
                    </a:p>
                  </a:txBody>
                  <a:tcPr marL="100817" marR="100817" marT="50408" marB="50408"/>
                </a:tc>
                <a:extLst>
                  <a:ext uri="{0D108BD9-81ED-4DB2-BD59-A6C34878D82A}">
                    <a16:rowId xmlns:a16="http://schemas.microsoft.com/office/drawing/2014/main" val="304472384"/>
                  </a:ext>
                </a:extLst>
              </a:tr>
              <a:tr h="9363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1" dirty="0"/>
                        <a:t>Treatment effect</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dirty="0"/>
                        <a:t>Compared with BSC, assumed VA: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dirty="0"/>
                        <a:t>Delays disease progression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dirty="0"/>
                        <a:t>Improves patient mobility (unlike BSC)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kern="1200" dirty="0">
                          <a:solidFill>
                            <a:schemeClr val="dk1"/>
                          </a:solidFill>
                          <a:effectLst/>
                          <a:latin typeface="+mn-lt"/>
                          <a:ea typeface="+mn-ea"/>
                          <a:cs typeface="+mn-cs"/>
                        </a:rPr>
                        <a:t>Reduces mortality, complications and recovery time from severe infections and major operations by 50%</a:t>
                      </a:r>
                      <a:endParaRPr lang="en-GB" sz="1700" dirty="0"/>
                    </a:p>
                  </a:txBody>
                  <a:tcPr marL="100817" marR="100817" marT="50408" marB="50408"/>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kern="1200" baseline="0" dirty="0">
                          <a:solidFill>
                            <a:schemeClr val="dk1"/>
                          </a:solidFill>
                          <a:latin typeface="+mn-lt"/>
                          <a:ea typeface="+mn-ea"/>
                          <a:cs typeface="+mn-cs"/>
                        </a:rPr>
                        <a:t>Plausible that VA provides additional benefit but magnitude of benefits in model appears large in context of that seen in trials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dirty="0">
                          <a:effectLst/>
                        </a:rPr>
                        <a:t>No ventilation benefit after VA discontinuation</a:t>
                      </a:r>
                      <a:endParaRPr lang="en-GB" sz="1700" dirty="0"/>
                    </a:p>
                  </a:txBody>
                  <a:tcPr marL="100817" marR="100817" marT="50408" marB="50408"/>
                </a:tc>
                <a:extLst>
                  <a:ext uri="{0D108BD9-81ED-4DB2-BD59-A6C34878D82A}">
                    <a16:rowId xmlns:a16="http://schemas.microsoft.com/office/drawing/2014/main" val="428411612"/>
                  </a:ext>
                </a:extLst>
              </a:tr>
              <a:tr h="203589">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1" dirty="0"/>
                        <a:t>Utilities</a:t>
                      </a:r>
                    </a:p>
                  </a:txBody>
                  <a:tcPr marL="100817" marR="100817" marT="50408" marB="50408"/>
                </a:tc>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b="0" i="1" dirty="0"/>
                        <a:t>Utility gain for VA compared with BSC</a:t>
                      </a:r>
                    </a:p>
                  </a:txBody>
                  <a:tcPr marL="100817" marR="100817" marT="50408" marB="50408"/>
                </a:tc>
                <a:tc hMerge="1">
                  <a:txBody>
                    <a:bodyPr/>
                    <a:lstStyle/>
                    <a:p>
                      <a:endParaRPr lang="en-GB"/>
                    </a:p>
                  </a:txBody>
                  <a:tcPr/>
                </a:tc>
                <a:extLst>
                  <a:ext uri="{0D108BD9-81ED-4DB2-BD59-A6C34878D82A}">
                    <a16:rowId xmlns:a16="http://schemas.microsoft.com/office/drawing/2014/main" val="3896702819"/>
                  </a:ext>
                </a:extLst>
              </a:tr>
              <a:tr h="643263">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750" b="1" dirty="0"/>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dirty="0"/>
                        <a:t>0.1: c</a:t>
                      </a:r>
                      <a:r>
                        <a:rPr lang="en-GB" sz="1700" kern="1200" dirty="0">
                          <a:solidFill>
                            <a:schemeClr val="dk1"/>
                          </a:solidFill>
                          <a:effectLst/>
                          <a:latin typeface="+mn-lt"/>
                          <a:ea typeface="+mn-ea"/>
                          <a:cs typeface="+mn-cs"/>
                        </a:rPr>
                        <a:t>aptures additional QoL improvement beyond mobility, response to infection and surgery</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kern="1200" dirty="0">
                          <a:solidFill>
                            <a:schemeClr val="dk1"/>
                          </a:solidFill>
                          <a:effectLst/>
                        </a:rPr>
                        <a:t>Mobility improvement captured by time in health state but some additional benefits may not be modelled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b="1" i="1" kern="1200" dirty="0">
                          <a:solidFill>
                            <a:schemeClr val="dk1"/>
                          </a:solidFill>
                          <a:effectLst/>
                        </a:rPr>
                        <a:t>Prefer</a:t>
                      </a:r>
                      <a:r>
                        <a:rPr lang="en-GB" sz="1700" b="1" kern="1200" dirty="0">
                          <a:solidFill>
                            <a:schemeClr val="dk1"/>
                          </a:solidFill>
                          <a:effectLst/>
                        </a:rPr>
                        <a:t>:</a:t>
                      </a:r>
                      <a:r>
                        <a:rPr lang="en-GB" sz="1700" kern="1200" dirty="0">
                          <a:solidFill>
                            <a:schemeClr val="dk1"/>
                          </a:solidFill>
                          <a:effectLst/>
                        </a:rPr>
                        <a:t> 0.05 from ERG’s exploratory analysis </a:t>
                      </a:r>
                      <a:endParaRPr lang="en-GB" sz="1700" dirty="0"/>
                    </a:p>
                  </a:txBody>
                  <a:tcPr marL="100817" marR="100817" marT="50408" marB="50408"/>
                </a:tc>
                <a:extLst>
                  <a:ext uri="{0D108BD9-81ED-4DB2-BD59-A6C34878D82A}">
                    <a16:rowId xmlns:a16="http://schemas.microsoft.com/office/drawing/2014/main" val="469633640"/>
                  </a:ext>
                </a:extLst>
              </a:tr>
              <a:tr h="203589">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750" b="1" dirty="0"/>
                    </a:p>
                  </a:txBody>
                  <a:tcPr marL="100817" marR="100817" marT="50408" marB="50408"/>
                </a:tc>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i="1" u="none" kern="1200" dirty="0">
                          <a:solidFill>
                            <a:schemeClr val="dk1"/>
                          </a:solidFill>
                          <a:effectLst/>
                        </a:rPr>
                        <a:t>Utility values for walking unassisted and walking with assistance:</a:t>
                      </a:r>
                      <a:endParaRPr lang="en-GB" sz="1700" i="1" u="none" dirty="0"/>
                    </a:p>
                  </a:txBody>
                  <a:tcPr marL="100817" marR="100817" marT="50408" marB="50408"/>
                </a:tc>
                <a:tc hMerge="1">
                  <a:txBody>
                    <a:bodyPr/>
                    <a:lstStyle/>
                    <a:p>
                      <a:endParaRPr lang="en-GB"/>
                    </a:p>
                  </a:txBody>
                  <a:tcPr/>
                </a:tc>
                <a:extLst>
                  <a:ext uri="{0D108BD9-81ED-4DB2-BD59-A6C34878D82A}">
                    <a16:rowId xmlns:a16="http://schemas.microsoft.com/office/drawing/2014/main" val="1880130541"/>
                  </a:ext>
                </a:extLst>
              </a:tr>
              <a:tr h="350147">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750" b="1" dirty="0"/>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b="0" dirty="0"/>
                        <a:t>MPS survey utilities</a:t>
                      </a:r>
                      <a:endParaRPr lang="en-GB" sz="1700" dirty="0"/>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b="1" i="1" dirty="0">
                          <a:effectLst/>
                        </a:rPr>
                        <a:t>Prefer</a:t>
                      </a:r>
                      <a:r>
                        <a:rPr lang="en-GB" sz="1700" b="1" dirty="0">
                          <a:effectLst/>
                        </a:rPr>
                        <a:t>: </a:t>
                      </a:r>
                      <a:r>
                        <a:rPr lang="en-GB" sz="1700" b="0" dirty="0">
                          <a:effectLst/>
                        </a:rPr>
                        <a:t>u</a:t>
                      </a:r>
                      <a:r>
                        <a:rPr lang="en-GB" sz="1700" kern="1200" dirty="0">
                          <a:solidFill>
                            <a:schemeClr val="dk1"/>
                          </a:solidFill>
                          <a:effectLst/>
                        </a:rPr>
                        <a:t>tilities from rhLAMAN</a:t>
                      </a:r>
                      <a:r>
                        <a:rPr lang="en-GB" sz="1700" kern="1200" baseline="0" dirty="0">
                          <a:solidFill>
                            <a:schemeClr val="dk1"/>
                          </a:solidFill>
                          <a:effectLst/>
                        </a:rPr>
                        <a:t> trials but both approaches highly uncertain</a:t>
                      </a:r>
                      <a:endParaRPr lang="en-GB" sz="1700" dirty="0"/>
                    </a:p>
                  </a:txBody>
                  <a:tcPr marL="100817" marR="100817" marT="50408" marB="50408"/>
                </a:tc>
                <a:extLst>
                  <a:ext uri="{0D108BD9-81ED-4DB2-BD59-A6C34878D82A}">
                    <a16:rowId xmlns:a16="http://schemas.microsoft.com/office/drawing/2014/main" val="240641196"/>
                  </a:ext>
                </a:extLst>
              </a:tr>
              <a:tr h="4967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1" dirty="0"/>
                        <a:t>Stopping rule</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dirty="0"/>
                        <a:t>Stopping rules based on non-response, treatment withdrawal with additional 10% annual withdrawal</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dirty="0">
                          <a:effectLst/>
                        </a:rPr>
                        <a:t>Stopping rules</a:t>
                      </a:r>
                      <a:r>
                        <a:rPr lang="en-GB" sz="1700" baseline="0" dirty="0">
                          <a:effectLst/>
                        </a:rPr>
                        <a:t> </a:t>
                      </a:r>
                      <a:r>
                        <a:rPr lang="en-GB" sz="1700" dirty="0">
                          <a:effectLst/>
                        </a:rPr>
                        <a:t>should be clearly defined</a:t>
                      </a:r>
                      <a:endParaRPr lang="en-GB" sz="1700" dirty="0"/>
                    </a:p>
                  </a:txBody>
                  <a:tcPr marL="100817" marR="100817" marT="50408" marB="50408"/>
                </a:tc>
                <a:extLst>
                  <a:ext uri="{0D108BD9-81ED-4DB2-BD59-A6C34878D82A}">
                    <a16:rowId xmlns:a16="http://schemas.microsoft.com/office/drawing/2014/main" val="264074028"/>
                  </a:ext>
                </a:extLst>
              </a:tr>
            </a:tbl>
          </a:graphicData>
        </a:graphic>
      </p:graphicFrame>
      <p:sp>
        <p:nvSpPr>
          <p:cNvPr id="7" name="TextBox 6">
            <a:extLst>
              <a:ext uri="{FF2B5EF4-FFF2-40B4-BE49-F238E27FC236}">
                <a16:creationId xmlns:a16="http://schemas.microsoft.com/office/drawing/2014/main" id="{44804F60-F574-4185-A092-245DDB227B32}"/>
              </a:ext>
            </a:extLst>
          </p:cNvPr>
          <p:cNvSpPr txBox="1"/>
          <p:nvPr/>
        </p:nvSpPr>
        <p:spPr>
          <a:xfrm>
            <a:off x="9655208" y="145638"/>
            <a:ext cx="924086" cy="276999"/>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GB" sz="1800" b="1" dirty="0">
                <a:solidFill>
                  <a:schemeClr val="accent1"/>
                </a:solidFill>
              </a:rPr>
              <a:t> RECAP</a:t>
            </a:r>
            <a:r>
              <a:rPr lang="en-GB" sz="1800" b="1" dirty="0">
                <a:solidFill>
                  <a:schemeClr val="tx1"/>
                </a:solidFill>
              </a:rPr>
              <a:t> </a:t>
            </a:r>
          </a:p>
        </p:txBody>
      </p:sp>
      <p:sp>
        <p:nvSpPr>
          <p:cNvPr id="8" name="Rectangle 7">
            <a:extLst>
              <a:ext uri="{FF2B5EF4-FFF2-40B4-BE49-F238E27FC236}">
                <a16:creationId xmlns:a16="http://schemas.microsoft.com/office/drawing/2014/main" id="{766C6EC3-9C96-48D4-AD5D-A63E219A4D52}"/>
              </a:ext>
            </a:extLst>
          </p:cNvPr>
          <p:cNvSpPr/>
          <p:nvPr/>
        </p:nvSpPr>
        <p:spPr>
          <a:xfrm>
            <a:off x="176529" y="7263944"/>
            <a:ext cx="10305615" cy="307777"/>
          </a:xfrm>
          <a:prstGeom prst="rect">
            <a:avLst/>
          </a:prstGeom>
        </p:spPr>
        <p:txBody>
          <a:bodyPr wrap="square">
            <a:spAutoFit/>
          </a:bodyPr>
          <a:lstStyle/>
          <a:p>
            <a:r>
              <a:rPr lang="en-GB" sz="1400" dirty="0">
                <a:solidFill>
                  <a:schemeClr val="dk1"/>
                </a:solidFill>
              </a:rPr>
              <a:t>BSC, best supportive care; MPS, </a:t>
            </a:r>
            <a:r>
              <a:rPr lang="en-GB" sz="1400" dirty="0"/>
              <a:t>Mucopolysaccharide diseases</a:t>
            </a:r>
          </a:p>
        </p:txBody>
      </p:sp>
      <p:sp>
        <p:nvSpPr>
          <p:cNvPr id="9" name="Slide Number Placeholder 2">
            <a:extLst>
              <a:ext uri="{FF2B5EF4-FFF2-40B4-BE49-F238E27FC236}">
                <a16:creationId xmlns:a16="http://schemas.microsoft.com/office/drawing/2014/main" id="{E5BDAAF4-C9FE-48CE-8F20-6685B7335B76}"/>
              </a:ext>
            </a:extLst>
          </p:cNvPr>
          <p:cNvSpPr>
            <a:spLocks noGrp="1"/>
          </p:cNvSpPr>
          <p:nvPr>
            <p:ph type="sldNum" sz="quarter" idx="12"/>
          </p:nvPr>
        </p:nvSpPr>
        <p:spPr>
          <a:xfrm>
            <a:off x="9677400" y="6930281"/>
            <a:ext cx="500380" cy="333663"/>
          </a:xfrm>
        </p:spPr>
        <p:txBody>
          <a:bodyPr/>
          <a:lstStyle/>
          <a:p>
            <a:fld id="{DDBE135E-2566-4748-853C-8A3B78F0FB00}" type="slidenum">
              <a:rPr lang="en-GB" smtClean="0"/>
              <a:t>10</a:t>
            </a:fld>
            <a:endParaRPr lang="en-GB" dirty="0"/>
          </a:p>
        </p:txBody>
      </p:sp>
    </p:spTree>
    <p:extLst>
      <p:ext uri="{BB962C8B-B14F-4D97-AF65-F5344CB8AC3E}">
        <p14:creationId xmlns:p14="http://schemas.microsoft.com/office/powerpoint/2010/main" val="781463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518F8A7-104F-472D-ADD7-4236C0959510}"/>
              </a:ext>
            </a:extLst>
          </p:cNvPr>
          <p:cNvSpPr/>
          <p:nvPr/>
        </p:nvSpPr>
        <p:spPr>
          <a:xfrm>
            <a:off x="63591" y="7038043"/>
            <a:ext cx="10305615" cy="523220"/>
          </a:xfrm>
          <a:prstGeom prst="rect">
            <a:avLst/>
          </a:prstGeom>
          <a:solidFill>
            <a:schemeClr val="bg1"/>
          </a:solidFill>
        </p:spPr>
        <p:txBody>
          <a:bodyPr wrap="square">
            <a:spAutoFit/>
          </a:bodyPr>
          <a:lstStyle/>
          <a:p>
            <a:r>
              <a:rPr lang="en-GB" sz="1400" dirty="0">
                <a:solidFill>
                  <a:schemeClr val="dk1"/>
                </a:solidFill>
              </a:rPr>
              <a:t>ICER, incremental cost-effectiveness ratio; PAS, patient access scheme; QALY, quality adjusted life year; MAA, managed access agreement </a:t>
            </a:r>
            <a:endParaRPr lang="en-GB" sz="1400" dirty="0"/>
          </a:p>
        </p:txBody>
      </p:sp>
      <p:sp>
        <p:nvSpPr>
          <p:cNvPr id="3" name="TextBox 2"/>
          <p:cNvSpPr txBox="1"/>
          <p:nvPr/>
        </p:nvSpPr>
        <p:spPr>
          <a:xfrm>
            <a:off x="63591" y="4791274"/>
            <a:ext cx="10419783" cy="2246769"/>
          </a:xfrm>
          <a:prstGeom prst="rect">
            <a:avLst/>
          </a:prstGeom>
          <a:solidFill>
            <a:schemeClr val="bg1"/>
          </a:solidFill>
          <a:ln>
            <a:solidFill>
              <a:schemeClr val="accent1"/>
            </a:solidFill>
          </a:ln>
        </p:spPr>
        <p:txBody>
          <a:bodyPr wrap="square" rtlCol="0">
            <a:spAutoFit/>
          </a:bodyPr>
          <a:lstStyle/>
          <a:p>
            <a:r>
              <a:rPr lang="en-GB" sz="2000" b="1" dirty="0">
                <a:solidFill>
                  <a:schemeClr val="accent1"/>
                </a:solidFill>
              </a:rPr>
              <a:t>Committee conclusions: </a:t>
            </a:r>
          </a:p>
          <a:p>
            <a:pPr marL="285750" indent="-285750">
              <a:buFont typeface="Arial" panose="020B0604020202020204" pitchFamily="34" charset="0"/>
              <a:buChar char="•"/>
            </a:pPr>
            <a:r>
              <a:rPr lang="en-GB" sz="2000" b="1" dirty="0">
                <a:solidFill>
                  <a:schemeClr val="dk1"/>
                </a:solidFill>
              </a:rPr>
              <a:t>No application of QALY weighting: </a:t>
            </a:r>
            <a:r>
              <a:rPr lang="en-GB" sz="2000" dirty="0"/>
              <a:t>Undiscounted incremental QALY gain: &lt; 3 in all analyses</a:t>
            </a:r>
            <a:endParaRPr lang="en-GB" sz="2000" b="1" kern="1200" dirty="0">
              <a:solidFill>
                <a:schemeClr val="dk1"/>
              </a:solidFill>
              <a:effectLst/>
            </a:endParaRPr>
          </a:p>
          <a:p>
            <a:pPr marL="285750" indent="-285750">
              <a:buFont typeface="Arial" panose="020B0604020202020204" pitchFamily="34" charset="0"/>
              <a:buChar char="•"/>
            </a:pPr>
            <a:r>
              <a:rPr lang="en-GB" sz="2000" b="1" dirty="0"/>
              <a:t>Not cost effective: </a:t>
            </a:r>
            <a:r>
              <a:rPr lang="en-GB" sz="2000" dirty="0"/>
              <a:t>Most </a:t>
            </a:r>
            <a:r>
              <a:rPr lang="en-GB" sz="2000" kern="1200" dirty="0">
                <a:solidFill>
                  <a:schemeClr val="dk1"/>
                </a:solidFill>
                <a:effectLst/>
              </a:rPr>
              <a:t>plausible ICERs</a:t>
            </a:r>
            <a:r>
              <a:rPr lang="en-GB" sz="2000" kern="1200" baseline="0" dirty="0">
                <a:solidFill>
                  <a:schemeClr val="dk1"/>
                </a:solidFill>
                <a:effectLst/>
              </a:rPr>
              <a:t> </a:t>
            </a:r>
            <a:r>
              <a:rPr lang="en-GB" sz="2000" kern="1200" dirty="0">
                <a:solidFill>
                  <a:schemeClr val="dk1"/>
                </a:solidFill>
                <a:effectLst/>
              </a:rPr>
              <a:t>are substantially higher than £100,000 per QALY gained</a:t>
            </a:r>
          </a:p>
          <a:p>
            <a:pPr marL="285750" indent="-285750">
              <a:buFont typeface="Arial" panose="020B0604020202020204" pitchFamily="34" charset="0"/>
              <a:buChar char="•"/>
            </a:pPr>
            <a:r>
              <a:rPr lang="en-GB" sz="2000" b="1" dirty="0">
                <a:solidFill>
                  <a:schemeClr val="dk1"/>
                </a:solidFill>
                <a:latin typeface="+mn-lt"/>
                <a:ea typeface="+mn-ea"/>
                <a:cs typeface="+mn-cs"/>
              </a:rPr>
              <a:t>Managed access</a:t>
            </a:r>
            <a:r>
              <a:rPr lang="en-GB" sz="2000" b="1" dirty="0">
                <a:solidFill>
                  <a:schemeClr val="dk1"/>
                </a:solidFill>
              </a:rPr>
              <a:t>: </a:t>
            </a:r>
            <a:r>
              <a:rPr lang="en-GB" sz="2000" dirty="0">
                <a:solidFill>
                  <a:schemeClr val="dk1"/>
                </a:solidFill>
              </a:rPr>
              <a:t>MAA unlikely to resolve the key uncertainties in the evidence including long term benefits due to small patient numbers</a:t>
            </a:r>
          </a:p>
        </p:txBody>
      </p:sp>
      <p:sp>
        <p:nvSpPr>
          <p:cNvPr id="2" name="Title 1"/>
          <p:cNvSpPr>
            <a:spLocks noGrp="1"/>
          </p:cNvSpPr>
          <p:nvPr>
            <p:ph type="title"/>
          </p:nvPr>
        </p:nvSpPr>
        <p:spPr/>
        <p:txBody>
          <a:bodyPr>
            <a:normAutofit fontScale="90000"/>
          </a:bodyPr>
          <a:lstStyle/>
          <a:p>
            <a:pPr>
              <a:lnSpc>
                <a:spcPct val="100000"/>
              </a:lnSpc>
            </a:pPr>
            <a:r>
              <a:rPr lang="en-GB" dirty="0"/>
              <a:t>Committee preferred analyses </a:t>
            </a:r>
            <a:br>
              <a:rPr lang="en-GB" dirty="0"/>
            </a:br>
            <a:r>
              <a:rPr lang="en-GB" sz="2200" b="0" i="1" dirty="0">
                <a:solidFill>
                  <a:schemeClr val="accent1"/>
                </a:solidFill>
              </a:rPr>
              <a:t>Most plausible ICER above cost-effectiveness threshold in all company subgroups </a:t>
            </a:r>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4199020949"/>
              </p:ext>
            </p:extLst>
          </p:nvPr>
        </p:nvGraphicFramePr>
        <p:xfrm>
          <a:off x="193146" y="1324943"/>
          <a:ext cx="10387889" cy="3297796"/>
        </p:xfrm>
        <a:graphic>
          <a:graphicData uri="http://schemas.openxmlformats.org/drawingml/2006/table">
            <a:tbl>
              <a:tblPr firstRow="1" firstCol="1" bandRow="1">
                <a:tableStyleId>{46F890A9-2807-4EBB-B81D-B2AA78EC7F39}</a:tableStyleId>
              </a:tblPr>
              <a:tblGrid>
                <a:gridCol w="3577343">
                  <a:extLst>
                    <a:ext uri="{9D8B030D-6E8A-4147-A177-3AD203B41FA5}">
                      <a16:colId xmlns:a16="http://schemas.microsoft.com/office/drawing/2014/main" val="20000"/>
                    </a:ext>
                  </a:extLst>
                </a:gridCol>
                <a:gridCol w="2319514">
                  <a:extLst>
                    <a:ext uri="{9D8B030D-6E8A-4147-A177-3AD203B41FA5}">
                      <a16:colId xmlns:a16="http://schemas.microsoft.com/office/drawing/2014/main" val="2514503070"/>
                    </a:ext>
                  </a:extLst>
                </a:gridCol>
                <a:gridCol w="2015875">
                  <a:extLst>
                    <a:ext uri="{9D8B030D-6E8A-4147-A177-3AD203B41FA5}">
                      <a16:colId xmlns:a16="http://schemas.microsoft.com/office/drawing/2014/main" val="20002"/>
                    </a:ext>
                  </a:extLst>
                </a:gridCol>
                <a:gridCol w="2475157">
                  <a:extLst>
                    <a:ext uri="{9D8B030D-6E8A-4147-A177-3AD203B41FA5}">
                      <a16:colId xmlns:a16="http://schemas.microsoft.com/office/drawing/2014/main" val="20003"/>
                    </a:ext>
                  </a:extLst>
                </a:gridCol>
              </a:tblGrid>
              <a:tr h="341236">
                <a:tc>
                  <a:txBody>
                    <a:bodyPr/>
                    <a:lstStyle/>
                    <a:p>
                      <a:pPr algn="l">
                        <a:lnSpc>
                          <a:spcPct val="100000"/>
                        </a:lnSpc>
                        <a:spcBef>
                          <a:spcPts val="300"/>
                        </a:spcBef>
                        <a:spcAft>
                          <a:spcPts val="300"/>
                        </a:spcAft>
                      </a:pPr>
                      <a:r>
                        <a:rPr lang="en-GB" sz="2000" dirty="0">
                          <a:effectLst/>
                        </a:rPr>
                        <a:t>Parameter</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3">
                  <a:txBody>
                    <a:bodyPr/>
                    <a:lstStyle/>
                    <a:p>
                      <a:pPr algn="l">
                        <a:lnSpc>
                          <a:spcPct val="100000"/>
                        </a:lnSpc>
                        <a:spcBef>
                          <a:spcPts val="300"/>
                        </a:spcBef>
                        <a:spcAft>
                          <a:spcPts val="300"/>
                        </a:spcAft>
                      </a:pPr>
                      <a:r>
                        <a:rPr lang="en-GB" sz="2000" dirty="0">
                          <a:effectLst/>
                        </a:rPr>
                        <a:t>ECD-preferred base case</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698989">
                <a:tc>
                  <a:txBody>
                    <a:bodyPr/>
                    <a:lstStyle/>
                    <a:p>
                      <a:pPr algn="l">
                        <a:lnSpc>
                          <a:spcPct val="100000"/>
                        </a:lnSpc>
                        <a:spcBef>
                          <a:spcPts val="300"/>
                        </a:spcBef>
                        <a:spcAft>
                          <a:spcPts val="300"/>
                        </a:spcAft>
                      </a:pPr>
                      <a:r>
                        <a:rPr lang="en-GB" sz="2000" dirty="0">
                          <a:effectLst/>
                        </a:rPr>
                        <a:t>Utilities</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lnT w="12700" cap="flat" cmpd="sng" algn="ctr">
                      <a:solidFill>
                        <a:schemeClr val="tx1"/>
                      </a:solidFill>
                      <a:prstDash val="solid"/>
                      <a:round/>
                      <a:headEnd type="none" w="med" len="med"/>
                      <a:tailEnd type="none" w="med" len="med"/>
                    </a:lnT>
                  </a:tcPr>
                </a:tc>
                <a:tc gridSpan="3">
                  <a:txBody>
                    <a:bodyPr/>
                    <a:lstStyle/>
                    <a:p>
                      <a:pPr algn="l">
                        <a:lnSpc>
                          <a:spcPct val="100000"/>
                        </a:lnSpc>
                        <a:spcBef>
                          <a:spcPts val="300"/>
                        </a:spcBef>
                        <a:spcAft>
                          <a:spcPts val="0"/>
                        </a:spcAft>
                      </a:pPr>
                      <a:r>
                        <a:rPr lang="en-GB" sz="2000" dirty="0">
                          <a:effectLst/>
                        </a:rPr>
                        <a:t>rhLAMAN trial (EQ-5D-5L) </a:t>
                      </a:r>
                    </a:p>
                    <a:p>
                      <a:pPr marL="285750" indent="-285750" algn="l">
                        <a:lnSpc>
                          <a:spcPct val="100000"/>
                        </a:lnSpc>
                        <a:spcBef>
                          <a:spcPts val="300"/>
                        </a:spcBef>
                        <a:spcAft>
                          <a:spcPts val="0"/>
                        </a:spcAft>
                        <a:buFont typeface="Arial" panose="020B0604020202020204" pitchFamily="34" charset="0"/>
                        <a:buChar char="•"/>
                      </a:pPr>
                      <a:r>
                        <a:rPr lang="en-GB" sz="2000" dirty="0">
                          <a:effectLst/>
                        </a:rPr>
                        <a:t>Walking unassisted (0.652) </a:t>
                      </a:r>
                    </a:p>
                    <a:p>
                      <a:pPr marL="285750" indent="-285750" algn="l">
                        <a:lnSpc>
                          <a:spcPct val="100000"/>
                        </a:lnSpc>
                        <a:spcBef>
                          <a:spcPts val="300"/>
                        </a:spcBef>
                        <a:spcAft>
                          <a:spcPts val="0"/>
                        </a:spcAft>
                        <a:buFont typeface="Arial" panose="020B0604020202020204" pitchFamily="34" charset="0"/>
                        <a:buChar char="•"/>
                      </a:pPr>
                      <a:r>
                        <a:rPr lang="en-GB" sz="2000" kern="1200" dirty="0">
                          <a:solidFill>
                            <a:schemeClr val="dk1"/>
                          </a:solidFill>
                          <a:effectLst/>
                        </a:rPr>
                        <a:t>Walking with assistance (</a:t>
                      </a:r>
                      <a:r>
                        <a:rPr lang="en-US" sz="2000" kern="1200" dirty="0">
                          <a:solidFill>
                            <a:schemeClr val="dk1"/>
                          </a:solidFill>
                          <a:effectLst/>
                        </a:rPr>
                        <a:t>0.577</a:t>
                      </a:r>
                      <a:r>
                        <a:rPr lang="en-GB" sz="2000" kern="1200" dirty="0">
                          <a:solidFill>
                            <a:schemeClr val="dk1"/>
                          </a:solidFill>
                          <a:effectLst/>
                        </a:rPr>
                        <a:t>)</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lnT w="12700" cap="flat" cmpd="sng" algn="ctr">
                      <a:solidFill>
                        <a:schemeClr val="tx1"/>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65964">
                <a:tc>
                  <a:txBody>
                    <a:bodyPr/>
                    <a:lstStyle/>
                    <a:p>
                      <a:pPr algn="l">
                        <a:lnSpc>
                          <a:spcPct val="100000"/>
                        </a:lnSpc>
                        <a:spcBef>
                          <a:spcPts val="300"/>
                        </a:spcBef>
                        <a:spcAft>
                          <a:spcPts val="300"/>
                        </a:spcAft>
                      </a:pPr>
                      <a:r>
                        <a:rPr lang="en-GB" sz="2000" dirty="0">
                          <a:effectLst/>
                        </a:rPr>
                        <a:t>On-VA utility benefit</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tc>
                <a:tc gridSpan="3">
                  <a:txBody>
                    <a:bodyPr/>
                    <a:lstStyle/>
                    <a:p>
                      <a:pPr algn="l">
                        <a:lnSpc>
                          <a:spcPct val="100000"/>
                        </a:lnSpc>
                        <a:spcBef>
                          <a:spcPts val="300"/>
                        </a:spcBef>
                        <a:spcAft>
                          <a:spcPts val="300"/>
                        </a:spcAft>
                      </a:pPr>
                      <a:r>
                        <a:rPr lang="en-GB" sz="2000" dirty="0">
                          <a:effectLst/>
                        </a:rPr>
                        <a:t>0.05</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265964">
                <a:tc>
                  <a:txBody>
                    <a:bodyPr/>
                    <a:lstStyle/>
                    <a:p>
                      <a:pPr algn="l">
                        <a:lnSpc>
                          <a:spcPct val="100000"/>
                        </a:lnSpc>
                        <a:spcBef>
                          <a:spcPts val="300"/>
                        </a:spcBef>
                        <a:spcAft>
                          <a:spcPts val="300"/>
                        </a:spcAft>
                      </a:pPr>
                      <a:r>
                        <a:rPr lang="en-GB" sz="2000" dirty="0">
                          <a:effectLst/>
                        </a:rPr>
                        <a:t>Discounting</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tc>
                <a:tc gridSpan="3">
                  <a:txBody>
                    <a:bodyPr/>
                    <a:lstStyle/>
                    <a:p>
                      <a:pPr algn="l">
                        <a:lnSpc>
                          <a:spcPct val="100000"/>
                        </a:lnSpc>
                        <a:spcBef>
                          <a:spcPts val="300"/>
                        </a:spcBef>
                        <a:spcAft>
                          <a:spcPts val="300"/>
                        </a:spcAft>
                      </a:pPr>
                      <a:r>
                        <a:rPr lang="en-GB" sz="2000" dirty="0">
                          <a:effectLst/>
                        </a:rPr>
                        <a:t>3.5% (</a:t>
                      </a:r>
                      <a:r>
                        <a:rPr lang="en-GB" sz="2000" kern="1200" dirty="0">
                          <a:solidFill>
                            <a:schemeClr val="dk1"/>
                          </a:solidFill>
                          <a:effectLst/>
                          <a:latin typeface="+mn-lt"/>
                          <a:ea typeface="+mn-ea"/>
                          <a:cs typeface="+mn-cs"/>
                        </a:rPr>
                        <a:t>VA does </a:t>
                      </a:r>
                      <a:r>
                        <a:rPr lang="en-GB" sz="2000" dirty="0"/>
                        <a:t>not return people to full or near-full health)</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60026974"/>
                  </a:ext>
                </a:extLst>
              </a:tr>
              <a:tr h="288390">
                <a:tc>
                  <a:txBody>
                    <a:bodyPr/>
                    <a:lstStyle/>
                    <a:p>
                      <a:pPr algn="l">
                        <a:lnSpc>
                          <a:spcPct val="100000"/>
                        </a:lnSpc>
                        <a:spcBef>
                          <a:spcPts val="300"/>
                        </a:spcBef>
                        <a:spcAft>
                          <a:spcPts val="300"/>
                        </a:spcAft>
                      </a:pPr>
                      <a:r>
                        <a:rPr lang="en-GB" sz="2000" dirty="0">
                          <a:effectLst/>
                        </a:rPr>
                        <a:t>Transition probabilities</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tc>
                <a:tc gridSpan="3">
                  <a:txBody>
                    <a:bodyPr/>
                    <a:lstStyle/>
                    <a:p>
                      <a:pPr algn="l">
                        <a:lnSpc>
                          <a:spcPct val="100000"/>
                        </a:lnSpc>
                        <a:spcBef>
                          <a:spcPts val="300"/>
                        </a:spcBef>
                        <a:spcAft>
                          <a:spcPts val="300"/>
                        </a:spcAft>
                      </a:pPr>
                      <a:r>
                        <a:rPr lang="en-GB" sz="2000" dirty="0">
                          <a:effectLst/>
                        </a:rPr>
                        <a:t>Corrected minor error</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287122">
                <a:tc>
                  <a:txBody>
                    <a:bodyPr/>
                    <a:lstStyle/>
                    <a:p>
                      <a:pPr algn="l">
                        <a:lnSpc>
                          <a:spcPct val="100000"/>
                        </a:lnSpc>
                        <a:spcBef>
                          <a:spcPts val="300"/>
                        </a:spcBef>
                        <a:spcAft>
                          <a:spcPts val="300"/>
                        </a:spcAft>
                      </a:pPr>
                      <a:r>
                        <a:rPr lang="en-GB" sz="2000" dirty="0">
                          <a:effectLst/>
                        </a:rPr>
                        <a:t>Ventilation</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lnB w="12700" cap="flat" cmpd="sng" algn="ctr">
                      <a:solidFill>
                        <a:schemeClr val="tx1"/>
                      </a:solidFill>
                      <a:prstDash val="solid"/>
                      <a:round/>
                      <a:headEnd type="none" w="med" len="med"/>
                      <a:tailEnd type="none" w="med" len="med"/>
                    </a:lnB>
                  </a:tcPr>
                </a:tc>
                <a:tc gridSpan="3">
                  <a:txBody>
                    <a:bodyPr/>
                    <a:lstStyle/>
                    <a:p>
                      <a:pPr algn="l">
                        <a:lnSpc>
                          <a:spcPct val="100000"/>
                        </a:lnSpc>
                        <a:spcBef>
                          <a:spcPts val="300"/>
                        </a:spcBef>
                        <a:spcAft>
                          <a:spcPts val="300"/>
                        </a:spcAft>
                      </a:pPr>
                      <a:r>
                        <a:rPr lang="en-GB" sz="2000" dirty="0">
                          <a:effectLst/>
                        </a:rPr>
                        <a:t>No ventilation benefit after VA discontinuation</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96708">
                <a:tc gridSpan="4">
                  <a:txBody>
                    <a:bodyPr/>
                    <a:lstStyle/>
                    <a:p>
                      <a:pPr algn="l">
                        <a:lnSpc>
                          <a:spcPct val="100000"/>
                        </a:lnSpc>
                        <a:spcBef>
                          <a:spcPts val="300"/>
                        </a:spcBef>
                        <a:spcAft>
                          <a:spcPts val="300"/>
                        </a:spcAft>
                      </a:pP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214907">
                <a:tc rowSpan="2">
                  <a:txBody>
                    <a:bodyPr/>
                    <a:lstStyle/>
                    <a:p>
                      <a:pPr algn="l">
                        <a:lnSpc>
                          <a:spcPct val="100000"/>
                        </a:lnSpc>
                        <a:spcBef>
                          <a:spcPts val="300"/>
                        </a:spcBef>
                        <a:spcAft>
                          <a:spcPts val="300"/>
                        </a:spcAft>
                      </a:pPr>
                      <a:r>
                        <a:rPr lang="en-GB" sz="2000" dirty="0">
                          <a:effectLst/>
                        </a:rPr>
                        <a:t>ICERs with PAS for ECM3 - all changes applied</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6328" marR="86328" marT="0" marB="0" anchor="ctr">
                    <a:lnT w="12700" cap="flat" cmpd="sng" algn="ctr">
                      <a:solidFill>
                        <a:schemeClr val="tx1"/>
                      </a:solidFill>
                      <a:prstDash val="solid"/>
                      <a:round/>
                      <a:headEnd type="none" w="med" len="med"/>
                      <a:tailEnd type="none" w="med" len="med"/>
                    </a:lnT>
                  </a:tcPr>
                </a:tc>
                <a:tc>
                  <a:txBody>
                    <a:bodyPr/>
                    <a:lstStyle/>
                    <a:p>
                      <a:pPr algn="l">
                        <a:lnSpc>
                          <a:spcPct val="100000"/>
                        </a:lnSpc>
                        <a:spcBef>
                          <a:spcPts val="300"/>
                        </a:spcBef>
                        <a:spcAft>
                          <a:spcPts val="300"/>
                        </a:spcAft>
                      </a:pPr>
                      <a:r>
                        <a:rPr lang="en-US" sz="2000" b="0" dirty="0">
                          <a:effectLst/>
                        </a:rPr>
                        <a:t>Paediatric</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txBody>
                  <a:tcPr marL="80097" marR="80097"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2000" b="0" dirty="0">
                          <a:effectLst/>
                        </a:rPr>
                        <a:t>Adolescent</a:t>
                      </a:r>
                      <a:endParaRPr lang="en-GB" sz="2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0097" marR="80097"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2000" b="0" dirty="0">
                          <a:effectLst/>
                        </a:rPr>
                        <a:t>Adult </a:t>
                      </a:r>
                      <a:endParaRPr lang="en-GB" sz="2000" b="0" dirty="0">
                        <a:effectLst/>
                      </a:endParaRPr>
                    </a:p>
                  </a:txBody>
                  <a:tcPr marL="80097" marR="80097"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214907">
                <a:tc vMerge="1">
                  <a:txBody>
                    <a:bodyPr/>
                    <a:lstStyle/>
                    <a:p>
                      <a:pPr algn="l">
                        <a:lnSpc>
                          <a:spcPct val="100000"/>
                        </a:lnSpc>
                        <a:spcBef>
                          <a:spcPts val="300"/>
                        </a:spcBef>
                        <a:spcAft>
                          <a:spcPts val="30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kumimoji="0" lang="en-GB" sz="2000" b="0" u="sng" strike="noStrike" kern="1200" cap="none" normalizeH="0" baseline="0" dirty="0">
                          <a:ln>
                            <a:noFill/>
                          </a:ln>
                          <a:solidFill>
                            <a:schemeClr val="tx1">
                              <a:lumMod val="50000"/>
                            </a:schemeClr>
                          </a:solidFill>
                          <a:effectLst/>
                          <a:highlight>
                            <a:srgbClr val="000000"/>
                          </a:highlight>
                        </a:rPr>
                        <a:t>*******</a:t>
                      </a:r>
                      <a:endParaRPr lang="en-GB" sz="2000" dirty="0"/>
                    </a:p>
                  </a:txBody>
                  <a:tcPr marL="86328" marR="86328" marT="0" marB="0" anchor="ctr"/>
                </a:tc>
                <a:tc>
                  <a:txBody>
                    <a:bodyPr/>
                    <a:lstStyle/>
                    <a:p>
                      <a:pPr marL="0" algn="ctr" defTabSz="1043056" rtl="0" eaLnBrk="1" fontAlgn="ctr" latinLnBrk="0" hangingPunct="1"/>
                      <a:r>
                        <a:rPr kumimoji="0" lang="en-GB" sz="20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2000" u="sng" strike="noStrike" kern="1200" dirty="0">
                        <a:solidFill>
                          <a:schemeClr val="dk1"/>
                        </a:solidFill>
                        <a:effectLst/>
                        <a:highlight>
                          <a:srgbClr val="00FFFF"/>
                        </a:highlight>
                        <a:latin typeface="+mn-lt"/>
                        <a:ea typeface="+mn-ea"/>
                        <a:cs typeface="+mn-cs"/>
                      </a:endParaRPr>
                    </a:p>
                  </a:txBody>
                  <a:tcPr marL="86328" marR="86328" marT="0" marB="0" anchor="ctr"/>
                </a:tc>
                <a:tc>
                  <a:txBody>
                    <a:bodyPr/>
                    <a:lstStyle/>
                    <a:p>
                      <a:pPr marL="0" algn="ctr" defTabSz="1043056" rtl="0" eaLnBrk="1" fontAlgn="ctr" latinLnBrk="0" hangingPunct="1"/>
                      <a:r>
                        <a:rPr kumimoji="0" lang="en-GB" sz="20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2000" u="sng" strike="noStrike" kern="1200" dirty="0">
                        <a:solidFill>
                          <a:schemeClr val="dk1"/>
                        </a:solidFill>
                        <a:effectLst/>
                        <a:highlight>
                          <a:srgbClr val="00FFFF"/>
                        </a:highlight>
                        <a:latin typeface="+mn-lt"/>
                        <a:ea typeface="+mn-ea"/>
                        <a:cs typeface="+mn-cs"/>
                      </a:endParaRPr>
                    </a:p>
                  </a:txBody>
                  <a:tcPr marL="86328" marR="86328" marT="0" marB="0" anchor="ctr"/>
                </a:tc>
                <a:extLst>
                  <a:ext uri="{0D108BD9-81ED-4DB2-BD59-A6C34878D82A}">
                    <a16:rowId xmlns:a16="http://schemas.microsoft.com/office/drawing/2014/main" val="10008"/>
                  </a:ext>
                </a:extLst>
              </a:tr>
            </a:tbl>
          </a:graphicData>
        </a:graphic>
      </p:graphicFrame>
      <p:sp>
        <p:nvSpPr>
          <p:cNvPr id="7" name="Slide Number Placeholder 2">
            <a:extLst>
              <a:ext uri="{FF2B5EF4-FFF2-40B4-BE49-F238E27FC236}">
                <a16:creationId xmlns:a16="http://schemas.microsoft.com/office/drawing/2014/main" id="{1F887674-0B20-46C3-9623-55DAFD1D56A8}"/>
              </a:ext>
            </a:extLst>
          </p:cNvPr>
          <p:cNvSpPr>
            <a:spLocks noGrp="1"/>
          </p:cNvSpPr>
          <p:nvPr>
            <p:ph type="sldNum" sz="quarter" idx="12"/>
          </p:nvPr>
        </p:nvSpPr>
        <p:spPr>
          <a:xfrm>
            <a:off x="9982994" y="540126"/>
            <a:ext cx="500380" cy="333663"/>
          </a:xfrm>
        </p:spPr>
        <p:txBody>
          <a:bodyPr/>
          <a:lstStyle/>
          <a:p>
            <a:fld id="{DDBE135E-2566-4748-853C-8A3B78F0FB00}" type="slidenum">
              <a:rPr lang="en-GB" smtClean="0"/>
              <a:t>11</a:t>
            </a:fld>
            <a:endParaRPr lang="en-GB" dirty="0"/>
          </a:p>
        </p:txBody>
      </p:sp>
      <p:sp>
        <p:nvSpPr>
          <p:cNvPr id="8" name="TextBox 7">
            <a:extLst>
              <a:ext uri="{FF2B5EF4-FFF2-40B4-BE49-F238E27FC236}">
                <a16:creationId xmlns:a16="http://schemas.microsoft.com/office/drawing/2014/main" id="{0F236F5E-F7CF-43CC-B3B7-7D9CF04D3E22}"/>
              </a:ext>
            </a:extLst>
          </p:cNvPr>
          <p:cNvSpPr txBox="1"/>
          <p:nvPr/>
        </p:nvSpPr>
        <p:spPr>
          <a:xfrm>
            <a:off x="9655208" y="145638"/>
            <a:ext cx="924086" cy="276999"/>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GB" sz="1800" b="1" dirty="0">
                <a:solidFill>
                  <a:schemeClr val="accent1"/>
                </a:solidFill>
              </a:rPr>
              <a:t> RECAP</a:t>
            </a:r>
            <a:r>
              <a:rPr lang="en-GB" sz="1800" b="1" dirty="0">
                <a:solidFill>
                  <a:schemeClr val="tx1"/>
                </a:solidFill>
              </a:rPr>
              <a:t> </a:t>
            </a:r>
          </a:p>
        </p:txBody>
      </p:sp>
    </p:spTree>
    <p:extLst>
      <p:ext uri="{BB962C8B-B14F-4D97-AF65-F5344CB8AC3E}">
        <p14:creationId xmlns:p14="http://schemas.microsoft.com/office/powerpoint/2010/main" val="387152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ECM3 (October 2019) recommendation</a:t>
            </a:r>
          </a:p>
        </p:txBody>
      </p:sp>
      <p:sp>
        <p:nvSpPr>
          <p:cNvPr id="3" name="Content Placeholder 2"/>
          <p:cNvSpPr>
            <a:spLocks noGrp="1"/>
          </p:cNvSpPr>
          <p:nvPr>
            <p:ph sz="quarter" idx="10"/>
          </p:nvPr>
        </p:nvSpPr>
        <p:spPr>
          <a:xfrm>
            <a:off x="587763" y="1433489"/>
            <a:ext cx="9607747" cy="2210043"/>
          </a:xfrm>
        </p:spPr>
        <p:txBody>
          <a:bodyPr>
            <a:noAutofit/>
          </a:bodyPr>
          <a:lstStyle/>
          <a:p>
            <a:pPr marL="0" indent="0">
              <a:lnSpc>
                <a:spcPct val="150000"/>
              </a:lnSpc>
              <a:spcBef>
                <a:spcPts val="662"/>
              </a:spcBef>
              <a:buNone/>
            </a:pPr>
            <a:r>
              <a:rPr lang="en-GB" sz="2426" b="1" i="1" dirty="0">
                <a:solidFill>
                  <a:schemeClr val="accent1"/>
                </a:solidFill>
              </a:rPr>
              <a:t>1.1	Velmanase alfa is not recommended, within its marketing authorisation, for treating the non-neurological signs and symptoms of mild to moderate alpha-mannosidosis.</a:t>
            </a:r>
          </a:p>
        </p:txBody>
      </p:sp>
      <p:sp>
        <p:nvSpPr>
          <p:cNvPr id="4" name="Slide Number Placeholder 3"/>
          <p:cNvSpPr>
            <a:spLocks noGrp="1"/>
          </p:cNvSpPr>
          <p:nvPr>
            <p:ph type="sldNum" sz="quarter" idx="4"/>
          </p:nvPr>
        </p:nvSpPr>
        <p:spPr>
          <a:xfrm>
            <a:off x="6826309" y="6356350"/>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2824D6-1CC4-45B0-B658-13A760FABFFA}" type="slidenum">
              <a:rPr lang="en-GB" smtClean="0"/>
              <a:pPr/>
              <a:t>12</a:t>
            </a:fld>
            <a:endParaRPr lang="en-GB" dirty="0"/>
          </a:p>
        </p:txBody>
      </p:sp>
      <p:sp>
        <p:nvSpPr>
          <p:cNvPr id="5" name="TextBox 4">
            <a:extLst>
              <a:ext uri="{FF2B5EF4-FFF2-40B4-BE49-F238E27FC236}">
                <a16:creationId xmlns:a16="http://schemas.microsoft.com/office/drawing/2014/main" id="{36BF86AC-8787-46E4-92EB-450A7A627699}"/>
              </a:ext>
            </a:extLst>
          </p:cNvPr>
          <p:cNvSpPr txBox="1"/>
          <p:nvPr/>
        </p:nvSpPr>
        <p:spPr>
          <a:xfrm>
            <a:off x="9655208" y="145638"/>
            <a:ext cx="924086" cy="276999"/>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GB" sz="1800" b="1" dirty="0">
                <a:solidFill>
                  <a:schemeClr val="accent1"/>
                </a:solidFill>
              </a:rPr>
              <a:t> RECAP</a:t>
            </a:r>
            <a:r>
              <a:rPr lang="en-GB" sz="1800" b="1" dirty="0">
                <a:solidFill>
                  <a:schemeClr val="tx1"/>
                </a:solidFill>
              </a:rPr>
              <a:t> </a:t>
            </a:r>
          </a:p>
        </p:txBody>
      </p:sp>
    </p:spTree>
    <p:extLst>
      <p:ext uri="{BB962C8B-B14F-4D97-AF65-F5344CB8AC3E}">
        <p14:creationId xmlns:p14="http://schemas.microsoft.com/office/powerpoint/2010/main" val="2414686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13ABB96-713C-471B-AC17-220486AAA1C5}"/>
              </a:ext>
            </a:extLst>
          </p:cNvPr>
          <p:cNvSpPr>
            <a:spLocks noGrp="1"/>
          </p:cNvSpPr>
          <p:nvPr>
            <p:ph type="sldNum" sz="quarter" idx="12"/>
          </p:nvPr>
        </p:nvSpPr>
        <p:spPr/>
        <p:txBody>
          <a:bodyPr/>
          <a:lstStyle/>
          <a:p>
            <a:fld id="{DDBE135E-2566-4748-853C-8A3B78F0FB00}" type="slidenum">
              <a:rPr lang="en-GB" smtClean="0"/>
              <a:t>13</a:t>
            </a:fld>
            <a:endParaRPr lang="en-GB" dirty="0"/>
          </a:p>
        </p:txBody>
      </p:sp>
      <p:sp>
        <p:nvSpPr>
          <p:cNvPr id="3" name="Text Placeholder 2">
            <a:extLst>
              <a:ext uri="{FF2B5EF4-FFF2-40B4-BE49-F238E27FC236}">
                <a16:creationId xmlns:a16="http://schemas.microsoft.com/office/drawing/2014/main" id="{575294C4-725D-4837-9B42-F6D5ABA9F550}"/>
              </a:ext>
            </a:extLst>
          </p:cNvPr>
          <p:cNvSpPr>
            <a:spLocks noGrp="1"/>
          </p:cNvSpPr>
          <p:nvPr>
            <p:ph type="body" sz="quarter" idx="13"/>
          </p:nvPr>
        </p:nvSpPr>
        <p:spPr>
          <a:xfrm>
            <a:off x="696912" y="1219047"/>
            <a:ext cx="8980488" cy="1469036"/>
          </a:xfrm>
        </p:spPr>
        <p:txBody>
          <a:bodyPr/>
          <a:lstStyle/>
          <a:p>
            <a:r>
              <a:rPr lang="en-GB" dirty="0"/>
              <a:t>Resubmission, March 2022</a:t>
            </a:r>
          </a:p>
        </p:txBody>
      </p:sp>
      <p:sp>
        <p:nvSpPr>
          <p:cNvPr id="4" name="TextBox 3">
            <a:extLst>
              <a:ext uri="{FF2B5EF4-FFF2-40B4-BE49-F238E27FC236}">
                <a16:creationId xmlns:a16="http://schemas.microsoft.com/office/drawing/2014/main" id="{06A0BC59-9580-83A1-0F71-2D28086BED20}"/>
              </a:ext>
            </a:extLst>
          </p:cNvPr>
          <p:cNvSpPr txBox="1"/>
          <p:nvPr/>
        </p:nvSpPr>
        <p:spPr>
          <a:xfrm>
            <a:off x="597210" y="3235399"/>
            <a:ext cx="9498980" cy="1815882"/>
          </a:xfrm>
          <a:prstGeom prst="rect">
            <a:avLst/>
          </a:prstGeom>
          <a:noFill/>
          <a:ln>
            <a:solidFill>
              <a:schemeClr val="bg1"/>
            </a:solidFill>
          </a:ln>
        </p:spPr>
        <p:txBody>
          <a:bodyPr wrap="square">
            <a:spAutoFit/>
          </a:bodyPr>
          <a:lstStyle/>
          <a:p>
            <a:pPr marL="0" lvl="0" indent="0" algn="just">
              <a:spcBef>
                <a:spcPts val="600"/>
              </a:spcBef>
              <a:buNone/>
              <a:tabLst>
                <a:tab pos="180340" algn="l"/>
              </a:tabLst>
            </a:pPr>
            <a:r>
              <a:rPr lang="en-US" sz="2000" b="1" i="1" dirty="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rPr>
              <a:t>Company’s updated submission</a:t>
            </a:r>
          </a:p>
          <a:p>
            <a:pPr marL="457200" lvl="0" indent="-457200" algn="just">
              <a:spcBef>
                <a:spcPts val="600"/>
              </a:spcBef>
              <a:buFont typeface="+mj-lt"/>
              <a:buAutoNum type="arabicPeriod"/>
              <a:tabLst>
                <a:tab pos="180340" algn="l"/>
              </a:tabLst>
            </a:pPr>
            <a:r>
              <a:rPr lang="en-US" sz="1800" i="1" dirty="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rPr>
              <a:t>New natural history</a:t>
            </a:r>
            <a:r>
              <a:rPr lang="en-US" sz="1800" i="1" dirty="0">
                <a:solidFill>
                  <a:schemeClr val="bg2"/>
                </a:solidFill>
                <a:latin typeface="Arial" panose="020B0604020202020204" pitchFamily="34" charset="0"/>
                <a:ea typeface="Times New Roman" panose="02020603050405020304" pitchFamily="18" charset="0"/>
                <a:cs typeface="Times New Roman" panose="02020603050405020304" pitchFamily="18" charset="0"/>
              </a:rPr>
              <a:t> data for </a:t>
            </a:r>
            <a:r>
              <a:rPr lang="en-US" sz="1800" i="1" dirty="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rPr>
              <a:t>AM </a:t>
            </a:r>
          </a:p>
          <a:p>
            <a:pPr marL="457200" lvl="0" indent="-457200" algn="just">
              <a:spcBef>
                <a:spcPts val="600"/>
              </a:spcBef>
              <a:buFont typeface="+mj-lt"/>
              <a:buAutoNum type="arabicPeriod"/>
              <a:tabLst>
                <a:tab pos="180340" algn="l"/>
              </a:tabLst>
            </a:pPr>
            <a:r>
              <a:rPr lang="en-US" sz="1800" i="1" dirty="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rPr>
              <a:t>New clinical effectiveness data for VA</a:t>
            </a:r>
          </a:p>
          <a:p>
            <a:pPr marL="457200" lvl="0" indent="-457200" algn="just">
              <a:spcBef>
                <a:spcPts val="600"/>
              </a:spcBef>
              <a:buFont typeface="+mj-lt"/>
              <a:buAutoNum type="arabicPeriod"/>
              <a:tabLst>
                <a:tab pos="180340" algn="l"/>
              </a:tabLst>
            </a:pPr>
            <a:r>
              <a:rPr lang="en-US" sz="1800" i="1" dirty="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rPr>
              <a:t>New patient access scheme</a:t>
            </a:r>
          </a:p>
          <a:p>
            <a:pPr marL="457200" indent="-457200" algn="just">
              <a:spcBef>
                <a:spcPts val="600"/>
              </a:spcBef>
              <a:buFont typeface="+mj-lt"/>
              <a:buAutoNum type="arabicPeriod"/>
              <a:tabLst>
                <a:tab pos="180340" algn="l"/>
              </a:tabLst>
            </a:pPr>
            <a:r>
              <a:rPr lang="en-US" sz="1800" i="1" dirty="0">
                <a:solidFill>
                  <a:schemeClr val="bg2"/>
                </a:solidFill>
                <a:effectLst/>
                <a:latin typeface="Arial" panose="020B0604020202020204" pitchFamily="34" charset="0"/>
                <a:ea typeface="Times New Roman" panose="02020603050405020304" pitchFamily="18" charset="0"/>
                <a:cs typeface="Times New Roman" panose="02020603050405020304" pitchFamily="18" charset="0"/>
              </a:rPr>
              <a:t>Updated data collection </a:t>
            </a:r>
            <a:r>
              <a:rPr lang="en-US" sz="1800" i="1" dirty="0">
                <a:solidFill>
                  <a:schemeClr val="bg2"/>
                </a:solidFill>
                <a:latin typeface="Arial" panose="020B0604020202020204" pitchFamily="34" charset="0"/>
                <a:ea typeface="Times New Roman" panose="02020603050405020304" pitchFamily="18" charset="0"/>
                <a:cs typeface="Times New Roman" panose="02020603050405020304" pitchFamily="18" charset="0"/>
              </a:rPr>
              <a:t>plan for managed access proposal</a:t>
            </a:r>
          </a:p>
        </p:txBody>
      </p:sp>
    </p:spTree>
    <p:extLst>
      <p:ext uri="{BB962C8B-B14F-4D97-AF65-F5344CB8AC3E}">
        <p14:creationId xmlns:p14="http://schemas.microsoft.com/office/powerpoint/2010/main" val="1704129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F84D080-752B-4EB8-C176-8B0540706EE9}"/>
              </a:ext>
            </a:extLst>
          </p:cNvPr>
          <p:cNvSpPr txBox="1"/>
          <p:nvPr/>
        </p:nvSpPr>
        <p:spPr>
          <a:xfrm>
            <a:off x="510531" y="6928109"/>
            <a:ext cx="1243316" cy="417778"/>
          </a:xfrm>
          <a:prstGeom prst="rect">
            <a:avLst/>
          </a:prstGeom>
          <a:solidFill>
            <a:schemeClr val="bg1"/>
          </a:solidFill>
        </p:spPr>
        <p:txBody>
          <a:bodyPr wrap="square" lIns="0" tIns="0" rIns="0" bIns="0" rtlCol="0">
            <a:spAutoFit/>
          </a:bodyPr>
          <a:lstStyle/>
          <a:p>
            <a:endParaRPr lang="en-GB" sz="1800" dirty="0">
              <a:solidFill>
                <a:schemeClr val="tx1"/>
              </a:solidFill>
            </a:endParaRPr>
          </a:p>
        </p:txBody>
      </p:sp>
      <p:sp>
        <p:nvSpPr>
          <p:cNvPr id="14" name="TextBox 13">
            <a:extLst>
              <a:ext uri="{FF2B5EF4-FFF2-40B4-BE49-F238E27FC236}">
                <a16:creationId xmlns:a16="http://schemas.microsoft.com/office/drawing/2014/main" id="{31602D97-F7D9-40D8-A3BB-FB1AFE168F9E}"/>
              </a:ext>
            </a:extLst>
          </p:cNvPr>
          <p:cNvSpPr txBox="1"/>
          <p:nvPr/>
        </p:nvSpPr>
        <p:spPr>
          <a:xfrm>
            <a:off x="406308" y="7046834"/>
            <a:ext cx="1243316" cy="417778"/>
          </a:xfrm>
          <a:prstGeom prst="rect">
            <a:avLst/>
          </a:prstGeom>
          <a:solidFill>
            <a:schemeClr val="bg1"/>
          </a:solidFill>
        </p:spPr>
        <p:txBody>
          <a:bodyPr wrap="square" lIns="0" tIns="0" rIns="0" bIns="0" rtlCol="0">
            <a:spAutoFit/>
          </a:bodyPr>
          <a:lstStyle/>
          <a:p>
            <a:endParaRPr lang="en-GB" sz="1800" dirty="0">
              <a:solidFill>
                <a:schemeClr val="tx1"/>
              </a:solidFill>
            </a:endParaRPr>
          </a:p>
        </p:txBody>
      </p:sp>
      <p:sp>
        <p:nvSpPr>
          <p:cNvPr id="2" name="Title 1"/>
          <p:cNvSpPr>
            <a:spLocks noGrp="1"/>
          </p:cNvSpPr>
          <p:nvPr>
            <p:ph type="title"/>
          </p:nvPr>
        </p:nvSpPr>
        <p:spPr>
          <a:xfrm>
            <a:off x="257810" y="236276"/>
            <a:ext cx="9669780" cy="765501"/>
          </a:xfrm>
        </p:spPr>
        <p:txBody>
          <a:bodyPr/>
          <a:lstStyle/>
          <a:p>
            <a:r>
              <a:rPr lang="en-GB" dirty="0"/>
              <a:t>Key issues</a:t>
            </a:r>
            <a:endParaRPr lang="en-GB" strike="sngStrike" dirty="0">
              <a:solidFill>
                <a:srgbClr val="FF0000"/>
              </a:solidFill>
            </a:endParaRPr>
          </a:p>
        </p:txBody>
      </p:sp>
      <p:graphicFrame>
        <p:nvGraphicFramePr>
          <p:cNvPr id="7" name="Table 6">
            <a:extLst>
              <a:ext uri="{FF2B5EF4-FFF2-40B4-BE49-F238E27FC236}">
                <a16:creationId xmlns:a16="http://schemas.microsoft.com/office/drawing/2014/main" id="{0AFE91FF-BBE1-48C0-92A0-EA63D640BC68}"/>
              </a:ext>
            </a:extLst>
          </p:cNvPr>
          <p:cNvGraphicFramePr>
            <a:graphicFrameLocks noGrp="1"/>
          </p:cNvGraphicFramePr>
          <p:nvPr>
            <p:extLst>
              <p:ext uri="{D42A27DB-BD31-4B8C-83A1-F6EECF244321}">
                <p14:modId xmlns:p14="http://schemas.microsoft.com/office/powerpoint/2010/main" val="1985489337"/>
              </p:ext>
            </p:extLst>
          </p:nvPr>
        </p:nvGraphicFramePr>
        <p:xfrm>
          <a:off x="365760" y="1003946"/>
          <a:ext cx="9952337" cy="5644168"/>
        </p:xfrm>
        <a:graphic>
          <a:graphicData uri="http://schemas.openxmlformats.org/drawingml/2006/table">
            <a:tbl>
              <a:tblPr bandRow="1">
                <a:tableStyleId>{8799B23B-EC83-4686-B30A-512413B5E67A}</a:tableStyleId>
              </a:tblPr>
              <a:tblGrid>
                <a:gridCol w="1871003">
                  <a:extLst>
                    <a:ext uri="{9D8B030D-6E8A-4147-A177-3AD203B41FA5}">
                      <a16:colId xmlns:a16="http://schemas.microsoft.com/office/drawing/2014/main" val="3702359548"/>
                    </a:ext>
                  </a:extLst>
                </a:gridCol>
                <a:gridCol w="6964418">
                  <a:extLst>
                    <a:ext uri="{9D8B030D-6E8A-4147-A177-3AD203B41FA5}">
                      <a16:colId xmlns:a16="http://schemas.microsoft.com/office/drawing/2014/main" val="3478192956"/>
                    </a:ext>
                  </a:extLst>
                </a:gridCol>
                <a:gridCol w="696103">
                  <a:extLst>
                    <a:ext uri="{9D8B030D-6E8A-4147-A177-3AD203B41FA5}">
                      <a16:colId xmlns:a16="http://schemas.microsoft.com/office/drawing/2014/main" val="653998458"/>
                    </a:ext>
                  </a:extLst>
                </a:gridCol>
                <a:gridCol w="420813">
                  <a:extLst>
                    <a:ext uri="{9D8B030D-6E8A-4147-A177-3AD203B41FA5}">
                      <a16:colId xmlns:a16="http://schemas.microsoft.com/office/drawing/2014/main" val="3379111309"/>
                    </a:ext>
                  </a:extLst>
                </a:gridCol>
              </a:tblGrid>
              <a:tr h="269892">
                <a:tc>
                  <a:txBody>
                    <a:bodyPr/>
                    <a:lstStyle/>
                    <a:p>
                      <a:pPr marL="72000" marR="0" lvl="1" indent="0" algn="l" defTabSz="1043056" rtl="0" eaLnBrk="1" fontAlgn="ctr" latinLnBrk="0" hangingPunct="1">
                        <a:lnSpc>
                          <a:spcPct val="100000"/>
                        </a:lnSpc>
                        <a:spcBef>
                          <a:spcPts val="0"/>
                        </a:spcBef>
                        <a:spcAft>
                          <a:spcPts val="200"/>
                        </a:spcAft>
                        <a:buClrTx/>
                        <a:buSzTx/>
                        <a:buFont typeface="Arial" panose="020B0604020202020204" pitchFamily="34" charset="0"/>
                        <a:buNone/>
                        <a:tabLst/>
                        <a:defRPr/>
                      </a:pPr>
                      <a:r>
                        <a:rPr lang="en-GB" sz="1750" b="1" u="none" strike="noStrike" kern="1200" dirty="0">
                          <a:solidFill>
                            <a:srgbClr val="393938"/>
                          </a:solidFill>
                          <a:effectLst/>
                        </a:rPr>
                        <a:t>Issue</a:t>
                      </a:r>
                      <a:endParaRPr lang="en-GB" sz="1750" b="1" i="0" u="none" strike="noStrike" kern="1200" dirty="0">
                        <a:solidFill>
                          <a:srgbClr val="393938"/>
                        </a:solidFill>
                        <a:effectLst/>
                        <a:latin typeface="Arial" panose="020B0604020202020204" pitchFamily="34" charset="0"/>
                        <a:ea typeface="+mn-ea"/>
                        <a:cs typeface="+mn-cs"/>
                      </a:endParaRPr>
                    </a:p>
                  </a:txBody>
                  <a:tcPr marL="6911" marR="6911" marT="6911" marB="0"/>
                </a:tc>
                <a:tc>
                  <a:txBody>
                    <a:bodyPr/>
                    <a:lstStyle/>
                    <a:p>
                      <a:pPr marL="72000" lvl="1" indent="-285750">
                        <a:spcBef>
                          <a:spcPts val="0"/>
                        </a:spcBef>
                        <a:spcAft>
                          <a:spcPts val="200"/>
                        </a:spcAft>
                        <a:buFont typeface="Arial" panose="020B0604020202020204" pitchFamily="34" charset="0"/>
                        <a:buChar char="•"/>
                        <a:defRPr/>
                      </a:pPr>
                      <a:endParaRPr lang="en-GB" altLang="en-US" sz="1750" b="0" i="0" u="none" strike="noStrike" kern="1200" dirty="0">
                        <a:solidFill>
                          <a:srgbClr val="393938"/>
                        </a:solidFill>
                        <a:effectLst/>
                        <a:latin typeface="Arial" panose="020B0604020202020204" pitchFamily="34" charset="0"/>
                        <a:ea typeface="+mn-ea"/>
                        <a:cs typeface="+mn-cs"/>
                      </a:endParaRPr>
                    </a:p>
                  </a:txBody>
                  <a:tcPr marL="6911" marR="6911" marT="6911" marB="0"/>
                </a:tc>
                <a:tc>
                  <a:txBody>
                    <a:bodyPr/>
                    <a:lstStyle/>
                    <a:p>
                      <a:pPr marL="0" lvl="1" indent="0" algn="ctr">
                        <a:spcBef>
                          <a:spcPts val="0"/>
                        </a:spcBef>
                        <a:buFont typeface="Arial" panose="020B0604020202020204" pitchFamily="34" charset="0"/>
                        <a:buNone/>
                        <a:defRPr/>
                      </a:pPr>
                      <a:r>
                        <a:rPr lang="en-GB" altLang="en-US" sz="1800" b="0" i="0" u="none" strike="noStrike" kern="1200" dirty="0">
                          <a:solidFill>
                            <a:srgbClr val="393938"/>
                          </a:solidFill>
                          <a:effectLst/>
                          <a:latin typeface="Arial" panose="020B0604020202020204" pitchFamily="34" charset="0"/>
                          <a:ea typeface="+mn-ea"/>
                          <a:cs typeface="+mn-cs"/>
                        </a:rPr>
                        <a:t>New?</a:t>
                      </a:r>
                    </a:p>
                  </a:txBody>
                  <a:tcPr marL="6911" marR="6911" marT="6911" marB="0"/>
                </a:tc>
                <a:tc>
                  <a:txBody>
                    <a:bodyPr/>
                    <a:lstStyle/>
                    <a:p>
                      <a:pPr marL="0" lvl="1" indent="0">
                        <a:spcBef>
                          <a:spcPts val="0"/>
                        </a:spcBef>
                        <a:buFont typeface="Arial" panose="020B0604020202020204" pitchFamily="34" charset="0"/>
                        <a:buNone/>
                        <a:defRPr/>
                      </a:pPr>
                      <a:endParaRPr lang="en-GB" altLang="en-US" sz="1800" b="0" i="0" u="none" strike="noStrike" kern="1200" dirty="0">
                        <a:solidFill>
                          <a:srgbClr val="393938"/>
                        </a:solidFill>
                        <a:effectLst/>
                        <a:latin typeface="Arial" panose="020B0604020202020204" pitchFamily="34" charset="0"/>
                        <a:ea typeface="+mn-ea"/>
                        <a:cs typeface="+mn-cs"/>
                      </a:endParaRPr>
                    </a:p>
                  </a:txBody>
                  <a:tcPr marL="6911" marR="6911" marT="6911" marB="0"/>
                </a:tc>
                <a:extLst>
                  <a:ext uri="{0D108BD9-81ED-4DB2-BD59-A6C34878D82A}">
                    <a16:rowId xmlns:a16="http://schemas.microsoft.com/office/drawing/2014/main" val="1829241479"/>
                  </a:ext>
                </a:extLst>
              </a:tr>
              <a:tr h="979721">
                <a:tc>
                  <a:txBody>
                    <a:bodyPr/>
                    <a:lstStyle/>
                    <a:p>
                      <a:pPr marL="72000" marR="0" lvl="0" indent="0" algn="ctr" defTabSz="914400" rtl="0" eaLnBrk="1" fontAlgn="ctr" latinLnBrk="0" hangingPunct="1">
                        <a:lnSpc>
                          <a:spcPct val="100000"/>
                        </a:lnSpc>
                        <a:spcBef>
                          <a:spcPts val="0"/>
                        </a:spcBef>
                        <a:spcAft>
                          <a:spcPts val="200"/>
                        </a:spcAft>
                        <a:buClrTx/>
                        <a:buSzTx/>
                        <a:buFont typeface="Arial" panose="020B0604020202020204" pitchFamily="34" charset="0"/>
                        <a:buNone/>
                        <a:tabLst/>
                        <a:defRPr/>
                      </a:pPr>
                      <a:r>
                        <a:rPr lang="en-GB" sz="1700" b="1" kern="1200" dirty="0">
                          <a:solidFill>
                            <a:schemeClr val="tx1"/>
                          </a:solidFill>
                          <a:effectLst/>
                        </a:rPr>
                        <a:t>Population</a:t>
                      </a:r>
                      <a:endParaRPr lang="en-GB" sz="1700" b="1" kern="1200" dirty="0">
                        <a:solidFill>
                          <a:schemeClr val="tx1"/>
                        </a:solidFill>
                        <a:effectLst/>
                        <a:latin typeface="+mn-lt"/>
                        <a:ea typeface="+mn-ea"/>
                        <a:cs typeface="+mn-cs"/>
                      </a:endParaRPr>
                    </a:p>
                  </a:txBody>
                  <a:tcPr marL="6911" marR="6911" marT="6911" marB="0" anchor="ctr"/>
                </a:tc>
                <a:tc>
                  <a:txBody>
                    <a:bodyPr/>
                    <a:lstStyle/>
                    <a:p>
                      <a:pPr marL="296863" indent="-214313" algn="l" rtl="0" fontAlgn="ctr">
                        <a:spcBef>
                          <a:spcPts val="0"/>
                        </a:spcBef>
                        <a:spcAft>
                          <a:spcPts val="200"/>
                        </a:spcAft>
                        <a:buFont typeface="Arial" panose="020B0604020202020204" pitchFamily="34" charset="0"/>
                        <a:buNone/>
                        <a:tabLst/>
                      </a:pPr>
                      <a:r>
                        <a:rPr lang="en-GB" sz="1700" b="0" i="1" u="none" strike="noStrike" kern="1200" dirty="0">
                          <a:solidFill>
                            <a:srgbClr val="393938"/>
                          </a:solidFill>
                          <a:effectLst/>
                        </a:rPr>
                        <a:t>The licence extension for VA includes people under 6 years old:</a:t>
                      </a:r>
                    </a:p>
                    <a:p>
                      <a:pPr marL="296863" marR="0" lvl="0" indent="-214313" algn="l" defTabSz="1043056" rtl="0" eaLnBrk="1" fontAlgn="ctr" latinLnBrk="0" hangingPunct="1">
                        <a:lnSpc>
                          <a:spcPct val="100000"/>
                        </a:lnSpc>
                        <a:spcBef>
                          <a:spcPts val="0"/>
                        </a:spcBef>
                        <a:spcAft>
                          <a:spcPts val="200"/>
                        </a:spcAft>
                        <a:buClrTx/>
                        <a:buSzTx/>
                        <a:buFont typeface="Arial" panose="020B0604020202020204" pitchFamily="34" charset="0"/>
                        <a:buChar char="•"/>
                        <a:tabLst/>
                        <a:defRPr/>
                      </a:pPr>
                      <a:r>
                        <a:rPr lang="en-GB" sz="1700" b="0" u="none" strike="noStrike" kern="1200" dirty="0">
                          <a:solidFill>
                            <a:srgbClr val="393938"/>
                          </a:solidFill>
                          <a:effectLst/>
                        </a:rPr>
                        <a:t>Are results in people &gt;6 years generalisable to this population?</a:t>
                      </a:r>
                    </a:p>
                    <a:p>
                      <a:pPr marL="296863" indent="-214313" algn="l" rtl="0" fontAlgn="ctr">
                        <a:spcBef>
                          <a:spcPts val="0"/>
                        </a:spcBef>
                        <a:spcAft>
                          <a:spcPts val="200"/>
                        </a:spcAft>
                        <a:buFont typeface="Arial" panose="020B0604020202020204" pitchFamily="34" charset="0"/>
                        <a:buChar char="•"/>
                        <a:tabLst/>
                      </a:pPr>
                      <a:r>
                        <a:rPr lang="en-GB" sz="1700" b="0" u="none" strike="noStrike" kern="1200" dirty="0">
                          <a:solidFill>
                            <a:srgbClr val="393938"/>
                          </a:solidFill>
                          <a:effectLst/>
                        </a:rPr>
                        <a:t>How effective is VA in people &lt;6 years old (rhLAMAN-08 study)?</a:t>
                      </a:r>
                    </a:p>
                  </a:txBody>
                  <a:tcPr marL="6911" marR="6911" marT="6911" marB="0"/>
                </a:tc>
                <a:tc>
                  <a:txBody>
                    <a:bodyPr/>
                    <a:lstStyle/>
                    <a:p>
                      <a:pPr marL="72000" indent="-285750" algn="l" rtl="0" fontAlgn="ctr">
                        <a:spcBef>
                          <a:spcPts val="0"/>
                        </a:spcBef>
                        <a:buFont typeface="Arial" panose="020B0604020202020204" pitchFamily="34" charset="0"/>
                        <a:buChar char="•"/>
                        <a:tabLst/>
                      </a:pPr>
                      <a:endParaRPr lang="en-GB" sz="1800" b="0" i="0" u="none" strike="noStrike" kern="1200" dirty="0">
                        <a:solidFill>
                          <a:srgbClr val="393938"/>
                        </a:solidFill>
                        <a:effectLst/>
                        <a:latin typeface="Arial" panose="020B0604020202020204" pitchFamily="34" charset="0"/>
                        <a:ea typeface="+mn-ea"/>
                        <a:cs typeface="+mn-cs"/>
                      </a:endParaRPr>
                    </a:p>
                  </a:txBody>
                  <a:tcPr marL="6911" marR="6911" marT="6911" marB="0"/>
                </a:tc>
                <a:tc>
                  <a:txBody>
                    <a:bodyPr/>
                    <a:lstStyle/>
                    <a:p>
                      <a:pPr marL="72000" indent="-285750" algn="l" rtl="0" fontAlgn="ctr">
                        <a:spcBef>
                          <a:spcPts val="0"/>
                        </a:spcBef>
                        <a:buFont typeface="Arial" panose="020B0604020202020204" pitchFamily="34" charset="0"/>
                        <a:buChar char="•"/>
                        <a:tabLst/>
                      </a:pPr>
                      <a:endParaRPr lang="en-GB" sz="1800" b="0" i="0" u="none" strike="noStrike" kern="1200" dirty="0">
                        <a:solidFill>
                          <a:srgbClr val="393938"/>
                        </a:solidFill>
                        <a:effectLst/>
                        <a:latin typeface="Arial" panose="020B0604020202020204" pitchFamily="34" charset="0"/>
                        <a:ea typeface="+mn-ea"/>
                        <a:cs typeface="+mn-cs"/>
                      </a:endParaRPr>
                    </a:p>
                  </a:txBody>
                  <a:tcPr marL="6911" marR="6911" marT="6911" marB="0"/>
                </a:tc>
                <a:extLst>
                  <a:ext uri="{0D108BD9-81ED-4DB2-BD59-A6C34878D82A}">
                    <a16:rowId xmlns:a16="http://schemas.microsoft.com/office/drawing/2014/main" val="3995446413"/>
                  </a:ext>
                </a:extLst>
              </a:tr>
              <a:tr h="1491730">
                <a:tc>
                  <a:txBody>
                    <a:bodyPr/>
                    <a:lstStyle/>
                    <a:p>
                      <a:pPr marL="450850" lvl="2" indent="0" algn="l" rtl="0" fontAlgn="ctr">
                        <a:spcBef>
                          <a:spcPts val="0"/>
                        </a:spcBef>
                        <a:spcAft>
                          <a:spcPts val="200"/>
                        </a:spcAft>
                        <a:buFont typeface="Arial" panose="020B0604020202020204" pitchFamily="34" charset="0"/>
                        <a:buNone/>
                      </a:pPr>
                      <a:r>
                        <a:rPr lang="en-GB" sz="1700" b="1" u="none" strike="noStrike" kern="1200" dirty="0">
                          <a:solidFill>
                            <a:srgbClr val="393938"/>
                          </a:solidFill>
                          <a:effectLst/>
                        </a:rPr>
                        <a:t>Disease progression</a:t>
                      </a:r>
                      <a:endParaRPr lang="en-GB" sz="1700" b="1" i="0" u="none" strike="noStrike" kern="1200" dirty="0">
                        <a:solidFill>
                          <a:srgbClr val="393938"/>
                        </a:solidFill>
                        <a:effectLst/>
                        <a:latin typeface="Arial" panose="020B0604020202020204" pitchFamily="34" charset="0"/>
                        <a:ea typeface="+mn-ea"/>
                        <a:cs typeface="+mn-cs"/>
                      </a:endParaRPr>
                    </a:p>
                  </a:txBody>
                  <a:tcPr marL="6911" marR="6911" marT="6911" marB="0" anchor="ctr"/>
                </a:tc>
                <a:tc>
                  <a:txBody>
                    <a:bodyPr/>
                    <a:lstStyle/>
                    <a:p>
                      <a:pPr marL="82550" lvl="2" indent="0" algn="l" rtl="0" fontAlgn="ctr">
                        <a:spcBef>
                          <a:spcPts val="0"/>
                        </a:spcBef>
                        <a:spcAft>
                          <a:spcPts val="200"/>
                        </a:spcAft>
                        <a:buFont typeface="Arial" panose="020B0604020202020204" pitchFamily="34" charset="0"/>
                        <a:buNone/>
                      </a:pPr>
                      <a:r>
                        <a:rPr lang="en-GB" sz="1700" b="0" i="1" u="none" strike="noStrike" kern="1200" dirty="0">
                          <a:solidFill>
                            <a:srgbClr val="393938"/>
                          </a:solidFill>
                          <a:effectLst/>
                        </a:rPr>
                        <a:t>The company’s updated base case assumes no progression for 5 years and delayed progression through health states for responders to VA</a:t>
                      </a:r>
                    </a:p>
                    <a:p>
                      <a:pPr marL="296863" lvl="2" indent="-214313" algn="l" rtl="0" fontAlgn="ctr">
                        <a:spcBef>
                          <a:spcPts val="0"/>
                        </a:spcBef>
                        <a:spcAft>
                          <a:spcPts val="200"/>
                        </a:spcAft>
                        <a:buFont typeface="Arial" panose="020B0604020202020204" pitchFamily="34" charset="0"/>
                        <a:buChar char="•"/>
                      </a:pPr>
                      <a:r>
                        <a:rPr lang="en-GB" sz="1700" b="0" u="none" strike="noStrike" kern="1200" dirty="0">
                          <a:solidFill>
                            <a:srgbClr val="393938"/>
                          </a:solidFill>
                          <a:effectLst/>
                        </a:rPr>
                        <a:t>How plausible is this assumption? </a:t>
                      </a:r>
                    </a:p>
                    <a:p>
                      <a:pPr marL="296863" lvl="2" indent="-214313" algn="l" rtl="0" fontAlgn="ctr">
                        <a:spcBef>
                          <a:spcPts val="0"/>
                        </a:spcBef>
                        <a:spcAft>
                          <a:spcPts val="200"/>
                        </a:spcAft>
                        <a:buFont typeface="Arial" panose="020B0604020202020204" pitchFamily="34" charset="0"/>
                        <a:buChar char="•"/>
                      </a:pPr>
                      <a:r>
                        <a:rPr lang="en-GB" sz="1700" b="0" u="none" strike="noStrike" kern="1200" dirty="0">
                          <a:solidFill>
                            <a:srgbClr val="393938"/>
                          </a:solidFill>
                          <a:effectLst/>
                        </a:rPr>
                        <a:t>Would the rate of progression differ by age?</a:t>
                      </a:r>
                    </a:p>
                    <a:p>
                      <a:pPr marL="296863" lvl="2" indent="-214313" algn="l" rtl="0" fontAlgn="ctr">
                        <a:spcBef>
                          <a:spcPts val="0"/>
                        </a:spcBef>
                        <a:spcAft>
                          <a:spcPts val="200"/>
                        </a:spcAft>
                        <a:buFont typeface="Arial" panose="020B0604020202020204" pitchFamily="34" charset="0"/>
                        <a:buChar char="•"/>
                      </a:pPr>
                      <a:r>
                        <a:rPr lang="en-GB" sz="1700" b="0" u="none" strike="noStrike" kern="1200" dirty="0">
                          <a:solidFill>
                            <a:srgbClr val="393938"/>
                          </a:solidFill>
                          <a:effectLst/>
                        </a:rPr>
                        <a:t>Should delayed progression apply only to ‘super-responders’ to VA?</a:t>
                      </a:r>
                    </a:p>
                  </a:txBody>
                  <a:tcPr marL="6911" marR="6911" marT="6911" marB="0"/>
                </a:tc>
                <a:tc>
                  <a:txBody>
                    <a:bodyPr/>
                    <a:lstStyle/>
                    <a:p>
                      <a:pPr marL="72000" lvl="2" indent="-285750" algn="l" rtl="0" fontAlgn="ctr">
                        <a:spcBef>
                          <a:spcPts val="0"/>
                        </a:spcBef>
                        <a:buFont typeface="Arial" panose="020B0604020202020204" pitchFamily="34" charset="0"/>
                        <a:buChar char="•"/>
                      </a:pPr>
                      <a:endParaRPr lang="en-GB" sz="1800" b="0" i="0" u="none" strike="noStrike" kern="1200" dirty="0">
                        <a:solidFill>
                          <a:srgbClr val="393938"/>
                        </a:solidFill>
                        <a:effectLst/>
                        <a:latin typeface="Arial" panose="020B0604020202020204" pitchFamily="34" charset="0"/>
                        <a:ea typeface="+mn-ea"/>
                        <a:cs typeface="+mn-cs"/>
                      </a:endParaRPr>
                    </a:p>
                  </a:txBody>
                  <a:tcPr marL="6911" marR="6911" marT="6911" marB="0"/>
                </a:tc>
                <a:tc>
                  <a:txBody>
                    <a:bodyPr/>
                    <a:lstStyle/>
                    <a:p>
                      <a:pPr marL="72000" lvl="2" indent="-285750" algn="l" rtl="0" fontAlgn="ctr">
                        <a:spcBef>
                          <a:spcPts val="0"/>
                        </a:spcBef>
                        <a:buFont typeface="Arial" panose="020B0604020202020204" pitchFamily="34" charset="0"/>
                        <a:buChar char="•"/>
                      </a:pPr>
                      <a:endParaRPr lang="en-GB" sz="1800" b="0" i="0" u="none" strike="noStrike" kern="1200" dirty="0">
                        <a:solidFill>
                          <a:srgbClr val="393938"/>
                        </a:solidFill>
                        <a:effectLst/>
                        <a:latin typeface="Arial" panose="020B0604020202020204" pitchFamily="34" charset="0"/>
                        <a:ea typeface="+mn-ea"/>
                        <a:cs typeface="+mn-cs"/>
                      </a:endParaRPr>
                    </a:p>
                  </a:txBody>
                  <a:tcPr marL="6911" marR="6911" marT="6911" marB="0"/>
                </a:tc>
                <a:extLst>
                  <a:ext uri="{0D108BD9-81ED-4DB2-BD59-A6C34878D82A}">
                    <a16:rowId xmlns:a16="http://schemas.microsoft.com/office/drawing/2014/main" val="358928622"/>
                  </a:ext>
                </a:extLst>
              </a:tr>
              <a:tr h="1209267">
                <a:tc>
                  <a:txBody>
                    <a:bodyPr/>
                    <a:lstStyle/>
                    <a:p>
                      <a:pPr marL="450850" marR="0" lvl="0" indent="0" algn="l" defTabSz="1043056" rtl="0" eaLnBrk="1" fontAlgn="b" latinLnBrk="0" hangingPunct="1">
                        <a:lnSpc>
                          <a:spcPct val="100000"/>
                        </a:lnSpc>
                        <a:spcBef>
                          <a:spcPts val="0"/>
                        </a:spcBef>
                        <a:spcAft>
                          <a:spcPts val="200"/>
                        </a:spcAft>
                        <a:buClrTx/>
                        <a:buSzTx/>
                        <a:buFont typeface="Arial" panose="020B0604020202020204" pitchFamily="34" charset="0"/>
                        <a:buNone/>
                        <a:tabLst/>
                        <a:defRPr/>
                      </a:pPr>
                      <a:r>
                        <a:rPr lang="en-GB" sz="1700" b="1" u="none" strike="noStrike" kern="1200" dirty="0">
                          <a:solidFill>
                            <a:srgbClr val="393938"/>
                          </a:solidFill>
                          <a:effectLst/>
                        </a:rPr>
                        <a:t>Utility benefit for VA</a:t>
                      </a:r>
                      <a:endParaRPr lang="en-GB" sz="1700" b="1" i="0" u="none" strike="noStrike" kern="1200" dirty="0">
                        <a:solidFill>
                          <a:srgbClr val="393938"/>
                        </a:solidFill>
                        <a:effectLst/>
                        <a:latin typeface="Arial" panose="020B0604020202020204" pitchFamily="34" charset="0"/>
                        <a:ea typeface="+mn-ea"/>
                        <a:cs typeface="+mn-cs"/>
                      </a:endParaRPr>
                    </a:p>
                  </a:txBody>
                  <a:tcPr marL="6911" marR="6911" marT="6911" marB="0" anchor="ctr"/>
                </a:tc>
                <a:tc>
                  <a:txBody>
                    <a:bodyPr/>
                    <a:lstStyle/>
                    <a:p>
                      <a:pPr marL="84138" lvl="0" indent="-19050">
                        <a:spcAft>
                          <a:spcPts val="200"/>
                        </a:spcAft>
                      </a:pPr>
                      <a:r>
                        <a:rPr lang="en-GB" sz="1700" b="0" i="1" u="none" strike="noStrike" kern="1200" dirty="0">
                          <a:solidFill>
                            <a:srgbClr val="393938"/>
                          </a:solidFill>
                          <a:effectLst/>
                        </a:rPr>
                        <a:t>The company applies a utility benefit of 0.1 for VA for adults and 0.254 for children and adolescents</a:t>
                      </a:r>
                    </a:p>
                    <a:p>
                      <a:pPr marL="285750" lvl="0" indent="-203200">
                        <a:spcAft>
                          <a:spcPts val="200"/>
                        </a:spcAft>
                        <a:buFont typeface="Arial" panose="020B0604020202020204" pitchFamily="34" charset="0"/>
                        <a:buChar char="•"/>
                      </a:pPr>
                      <a:r>
                        <a:rPr lang="en-GB" sz="1700" b="0" u="none" strike="noStrike" kern="1200" dirty="0">
                          <a:solidFill>
                            <a:srgbClr val="393938"/>
                          </a:solidFill>
                          <a:effectLst/>
                        </a:rPr>
                        <a:t>Are these utility gains realistic?</a:t>
                      </a:r>
                    </a:p>
                    <a:p>
                      <a:pPr marL="285750" lvl="0" indent="-203200">
                        <a:spcAft>
                          <a:spcPts val="200"/>
                        </a:spcAft>
                        <a:buFont typeface="Arial" panose="020B0604020202020204" pitchFamily="34" charset="0"/>
                        <a:buChar char="•"/>
                      </a:pPr>
                      <a:r>
                        <a:rPr lang="en-GB" sz="1700" b="0" u="none" strike="noStrike" kern="1200" dirty="0">
                          <a:solidFill>
                            <a:srgbClr val="393938"/>
                          </a:solidFill>
                          <a:effectLst/>
                        </a:rPr>
                        <a:t>Are there benefits for VA not captured in the modelling? </a:t>
                      </a:r>
                    </a:p>
                  </a:txBody>
                  <a:tcPr marL="6911" marR="6911" marT="6911" marB="0"/>
                </a:tc>
                <a:tc>
                  <a:txBody>
                    <a:bodyPr/>
                    <a:lstStyle/>
                    <a:p>
                      <a:pPr marL="72000" lvl="0" indent="-285750">
                        <a:buFont typeface="Arial" panose="020B0604020202020204" pitchFamily="34" charset="0"/>
                        <a:buChar char="•"/>
                      </a:pPr>
                      <a:endParaRPr lang="en-GB" sz="1800" b="0" i="0" u="none" strike="noStrike" kern="1200" dirty="0">
                        <a:solidFill>
                          <a:srgbClr val="393938"/>
                        </a:solidFill>
                        <a:effectLst/>
                        <a:latin typeface="Arial" panose="020B0604020202020204" pitchFamily="34" charset="0"/>
                        <a:ea typeface="+mn-ea"/>
                        <a:cs typeface="+mn-cs"/>
                      </a:endParaRPr>
                    </a:p>
                  </a:txBody>
                  <a:tcPr marL="6911" marR="6911" marT="6911" marB="0"/>
                </a:tc>
                <a:tc>
                  <a:txBody>
                    <a:bodyPr/>
                    <a:lstStyle/>
                    <a:p>
                      <a:pPr marL="72000" lvl="0" indent="-285750">
                        <a:buFont typeface="Arial" panose="020B0604020202020204" pitchFamily="34" charset="0"/>
                        <a:buChar char="•"/>
                      </a:pPr>
                      <a:endParaRPr lang="en-GB" sz="1800" b="0" i="0" u="none" strike="noStrike" kern="1200" dirty="0">
                        <a:solidFill>
                          <a:srgbClr val="393938"/>
                        </a:solidFill>
                        <a:effectLst/>
                        <a:latin typeface="Arial" panose="020B0604020202020204" pitchFamily="34" charset="0"/>
                        <a:ea typeface="+mn-ea"/>
                        <a:cs typeface="+mn-cs"/>
                      </a:endParaRPr>
                    </a:p>
                  </a:txBody>
                  <a:tcPr marL="6911" marR="6911" marT="6911" marB="0"/>
                </a:tc>
                <a:extLst>
                  <a:ext uri="{0D108BD9-81ED-4DB2-BD59-A6C34878D82A}">
                    <a16:rowId xmlns:a16="http://schemas.microsoft.com/office/drawing/2014/main" val="3456731845"/>
                  </a:ext>
                </a:extLst>
              </a:tr>
              <a:tr h="638988">
                <a:tc>
                  <a:txBody>
                    <a:bodyPr/>
                    <a:lstStyle/>
                    <a:p>
                      <a:pPr marL="450850" marR="0" lvl="0" indent="0" algn="l" defTabSz="1043056" rtl="0" eaLnBrk="1" fontAlgn="b" latinLnBrk="0" hangingPunct="1">
                        <a:lnSpc>
                          <a:spcPct val="100000"/>
                        </a:lnSpc>
                        <a:spcBef>
                          <a:spcPts val="0"/>
                        </a:spcBef>
                        <a:spcAft>
                          <a:spcPts val="200"/>
                        </a:spcAft>
                        <a:buClrTx/>
                        <a:buSzTx/>
                        <a:buFont typeface="Arial" panose="020B0604020202020204" pitchFamily="34" charset="0"/>
                        <a:buNone/>
                        <a:tabLst/>
                        <a:defRPr/>
                      </a:pPr>
                      <a:r>
                        <a:rPr lang="en-GB" sz="1700" b="1" u="none" strike="noStrike" kern="1200" dirty="0">
                          <a:solidFill>
                            <a:srgbClr val="393938"/>
                          </a:solidFill>
                          <a:effectLst/>
                        </a:rPr>
                        <a:t>Cost effectiveness</a:t>
                      </a:r>
                      <a:endParaRPr lang="en-GB" sz="1700" b="1" i="0" u="none" strike="noStrike" kern="1200" dirty="0">
                        <a:solidFill>
                          <a:srgbClr val="393938"/>
                        </a:solidFill>
                        <a:effectLst/>
                        <a:latin typeface="Arial" panose="020B0604020202020204" pitchFamily="34" charset="0"/>
                        <a:ea typeface="+mn-ea"/>
                        <a:cs typeface="+mn-cs"/>
                      </a:endParaRPr>
                    </a:p>
                  </a:txBody>
                  <a:tcPr marL="6911" marR="6911" marT="6911" marB="0" anchor="ctr"/>
                </a:tc>
                <a:tc>
                  <a:txBody>
                    <a:bodyPr/>
                    <a:lstStyle/>
                    <a:p>
                      <a:pPr marL="285750" marR="0" lvl="0" indent="-201613" algn="l" defTabSz="1043056" rtl="0" eaLnBrk="1" fontAlgn="b" latinLnBrk="0" hangingPunct="1">
                        <a:lnSpc>
                          <a:spcPct val="100000"/>
                        </a:lnSpc>
                        <a:spcBef>
                          <a:spcPts val="0"/>
                        </a:spcBef>
                        <a:spcAft>
                          <a:spcPts val="200"/>
                        </a:spcAft>
                        <a:buClrTx/>
                        <a:buSzTx/>
                        <a:buFont typeface="Arial" panose="020B0604020202020204" pitchFamily="34" charset="0"/>
                        <a:buChar char="•"/>
                        <a:tabLst/>
                        <a:defRPr/>
                      </a:pPr>
                      <a:r>
                        <a:rPr lang="en-GB" sz="1700" b="0" u="none" strike="noStrike" kern="1200" dirty="0">
                          <a:solidFill>
                            <a:srgbClr val="393938"/>
                          </a:solidFill>
                          <a:effectLst/>
                        </a:rPr>
                        <a:t>What are the most plausible ICERs for VA compared with BSC?</a:t>
                      </a:r>
                    </a:p>
                    <a:p>
                      <a:pPr marL="285750" marR="0" lvl="0" indent="-201613" algn="l" defTabSz="1043056" rtl="0" eaLnBrk="1" fontAlgn="b" latinLnBrk="0" hangingPunct="1">
                        <a:lnSpc>
                          <a:spcPct val="100000"/>
                        </a:lnSpc>
                        <a:spcBef>
                          <a:spcPts val="0"/>
                        </a:spcBef>
                        <a:spcAft>
                          <a:spcPts val="200"/>
                        </a:spcAft>
                        <a:buClrTx/>
                        <a:buSzTx/>
                        <a:buFont typeface="Arial" panose="020B0604020202020204" pitchFamily="34" charset="0"/>
                        <a:buChar char="•"/>
                        <a:tabLst/>
                        <a:defRPr/>
                      </a:pPr>
                      <a:r>
                        <a:rPr lang="en-GB" sz="1700" b="0" u="none" strike="noStrike" kern="1200" dirty="0">
                          <a:solidFill>
                            <a:srgbClr val="393938"/>
                          </a:solidFill>
                          <a:effectLst/>
                        </a:rPr>
                        <a:t>Should a QALY weighting apply? </a:t>
                      </a:r>
                    </a:p>
                  </a:txBody>
                  <a:tcPr marL="6911" marR="6911" marT="6911" marB="0"/>
                </a:tc>
                <a:tc>
                  <a:txBody>
                    <a:bodyPr/>
                    <a:lstStyle/>
                    <a:p>
                      <a:pPr marL="72000" marR="0" lvl="0" indent="-285750" algn="l" defTabSz="1043056" rtl="0" eaLnBrk="1" fontAlgn="b" latinLnBrk="0" hangingPunct="1">
                        <a:lnSpc>
                          <a:spcPct val="100000"/>
                        </a:lnSpc>
                        <a:spcBef>
                          <a:spcPts val="0"/>
                        </a:spcBef>
                        <a:spcAft>
                          <a:spcPts val="0"/>
                        </a:spcAft>
                        <a:buClrTx/>
                        <a:buSzTx/>
                        <a:buFont typeface="Arial" panose="020B0604020202020204" pitchFamily="34" charset="0"/>
                        <a:buChar char="•"/>
                        <a:tabLst/>
                        <a:defRPr/>
                      </a:pPr>
                      <a:endParaRPr lang="en-GB" sz="1800" b="0" i="0" u="none" strike="noStrike" kern="1200" dirty="0">
                        <a:solidFill>
                          <a:srgbClr val="393938"/>
                        </a:solidFill>
                        <a:effectLst/>
                        <a:latin typeface="Arial" panose="020B0604020202020204" pitchFamily="34" charset="0"/>
                        <a:ea typeface="+mn-ea"/>
                        <a:cs typeface="+mn-cs"/>
                      </a:endParaRPr>
                    </a:p>
                  </a:txBody>
                  <a:tcPr marL="6911" marR="6911" marT="6911" marB="0"/>
                </a:tc>
                <a:tc>
                  <a:txBody>
                    <a:bodyPr/>
                    <a:lstStyle/>
                    <a:p>
                      <a:pPr marL="72000" marR="0" lvl="0" indent="-285750" algn="l" defTabSz="1043056" rtl="0" eaLnBrk="1" fontAlgn="b" latinLnBrk="0" hangingPunct="1">
                        <a:lnSpc>
                          <a:spcPct val="100000"/>
                        </a:lnSpc>
                        <a:spcBef>
                          <a:spcPts val="0"/>
                        </a:spcBef>
                        <a:spcAft>
                          <a:spcPts val="0"/>
                        </a:spcAft>
                        <a:buClrTx/>
                        <a:buSzTx/>
                        <a:buFont typeface="Arial" panose="020B0604020202020204" pitchFamily="34" charset="0"/>
                        <a:buChar char="•"/>
                        <a:tabLst/>
                        <a:defRPr/>
                      </a:pPr>
                      <a:endParaRPr lang="en-GB" sz="1800" b="0" i="0" u="none" strike="noStrike" kern="1200" dirty="0">
                        <a:solidFill>
                          <a:srgbClr val="393938"/>
                        </a:solidFill>
                        <a:effectLst/>
                        <a:latin typeface="Arial" panose="020B0604020202020204" pitchFamily="34" charset="0"/>
                        <a:ea typeface="+mn-ea"/>
                        <a:cs typeface="+mn-cs"/>
                      </a:endParaRPr>
                    </a:p>
                  </a:txBody>
                  <a:tcPr marL="6911" marR="6911" marT="6911" marB="0"/>
                </a:tc>
                <a:extLst>
                  <a:ext uri="{0D108BD9-81ED-4DB2-BD59-A6C34878D82A}">
                    <a16:rowId xmlns:a16="http://schemas.microsoft.com/office/drawing/2014/main" val="1029388000"/>
                  </a:ext>
                </a:extLst>
              </a:tr>
              <a:tr h="1001169">
                <a:tc>
                  <a:txBody>
                    <a:bodyPr/>
                    <a:lstStyle/>
                    <a:p>
                      <a:pPr marL="450850" marR="0" lvl="0" indent="0" algn="l" defTabSz="1043056" rtl="0" eaLnBrk="1" fontAlgn="b" latinLnBrk="0" hangingPunct="1">
                        <a:lnSpc>
                          <a:spcPct val="100000"/>
                        </a:lnSpc>
                        <a:spcBef>
                          <a:spcPts val="0"/>
                        </a:spcBef>
                        <a:spcAft>
                          <a:spcPts val="200"/>
                        </a:spcAft>
                        <a:buClrTx/>
                        <a:buSzTx/>
                        <a:buFont typeface="Arial" panose="020B0604020202020204" pitchFamily="34" charset="0"/>
                        <a:buNone/>
                        <a:tabLst/>
                        <a:defRPr/>
                      </a:pPr>
                      <a:r>
                        <a:rPr lang="en-GB" sz="1700" b="1" i="0" u="none" strike="noStrike" kern="1200" dirty="0">
                          <a:solidFill>
                            <a:srgbClr val="393938"/>
                          </a:solidFill>
                          <a:effectLst/>
                          <a:latin typeface="Arial" panose="020B0604020202020204" pitchFamily="34" charset="0"/>
                          <a:ea typeface="+mn-ea"/>
                          <a:cs typeface="+mn-cs"/>
                        </a:rPr>
                        <a:t>Managed access</a:t>
                      </a:r>
                    </a:p>
                  </a:txBody>
                  <a:tcPr marL="6911" marR="6911" marT="6911" marB="0" anchor="ctr"/>
                </a:tc>
                <a:tc>
                  <a:txBody>
                    <a:bodyPr/>
                    <a:lstStyle/>
                    <a:p>
                      <a:pPr marL="72000" lvl="1">
                        <a:defRPr/>
                      </a:pPr>
                      <a:r>
                        <a:rPr lang="en-GB" altLang="en-US" sz="1700" b="0" i="1" u="none" strike="noStrike" kern="1200" dirty="0">
                          <a:solidFill>
                            <a:srgbClr val="000000"/>
                          </a:solidFill>
                          <a:effectLst/>
                          <a:latin typeface="+mn-lt"/>
                          <a:ea typeface="+mn-ea"/>
                          <a:cs typeface="+mn-cs"/>
                        </a:rPr>
                        <a:t>If routine commissioning cannot be recommended, should managed access be considered?  </a:t>
                      </a:r>
                    </a:p>
                    <a:p>
                      <a:pPr marL="266700" lvl="1" indent="-182563">
                        <a:buFont typeface="Arial" panose="020B0604020202020204" pitchFamily="34" charset="0"/>
                        <a:buChar char="•"/>
                        <a:defRPr/>
                      </a:pPr>
                      <a:r>
                        <a:rPr lang="en-GB" altLang="en-US" sz="1700" b="0" i="0" u="none" strike="noStrike" kern="1200" dirty="0">
                          <a:solidFill>
                            <a:srgbClr val="000000"/>
                          </a:solidFill>
                          <a:effectLst/>
                          <a:latin typeface="+mn-lt"/>
                          <a:ea typeface="+mn-ea"/>
                          <a:cs typeface="+mn-cs"/>
                        </a:rPr>
                        <a:t>Does VA have the potential to be cost effective?</a:t>
                      </a:r>
                    </a:p>
                    <a:p>
                      <a:pPr marL="266700" lvl="1" indent="-182563">
                        <a:buFont typeface="Arial" panose="020B0604020202020204" pitchFamily="34" charset="0"/>
                        <a:buChar char="•"/>
                        <a:defRPr/>
                      </a:pPr>
                      <a:r>
                        <a:rPr lang="en-GB" altLang="en-US" sz="1700" b="0" i="0" u="none" strike="noStrike" kern="1200" dirty="0">
                          <a:solidFill>
                            <a:srgbClr val="000000"/>
                          </a:solidFill>
                          <a:effectLst/>
                          <a:latin typeface="+mn-lt"/>
                          <a:ea typeface="+mn-ea"/>
                          <a:cs typeface="+mn-cs"/>
                        </a:rPr>
                        <a:t>Is data collection feasible and will it address the uncertainties?</a:t>
                      </a:r>
                    </a:p>
                  </a:txBody>
                  <a:tcPr marL="6911" marR="6911" marT="6911" marB="0"/>
                </a:tc>
                <a:tc>
                  <a:txBody>
                    <a:bodyPr/>
                    <a:lstStyle/>
                    <a:p>
                      <a:pPr marL="72000" marR="0" lvl="0" indent="-285750" algn="l" defTabSz="1043056" rtl="0" eaLnBrk="1" fontAlgn="b" latinLnBrk="0" hangingPunct="1">
                        <a:lnSpc>
                          <a:spcPct val="100000"/>
                        </a:lnSpc>
                        <a:spcBef>
                          <a:spcPts val="0"/>
                        </a:spcBef>
                        <a:spcAft>
                          <a:spcPts val="0"/>
                        </a:spcAft>
                        <a:buClrTx/>
                        <a:buSzTx/>
                        <a:buFont typeface="Arial" panose="020B0604020202020204" pitchFamily="34" charset="0"/>
                        <a:buChar char="•"/>
                        <a:tabLst/>
                        <a:defRPr/>
                      </a:pPr>
                      <a:endParaRPr lang="en-GB" sz="1800" b="0" i="0" u="none" strike="noStrike" kern="1200" dirty="0">
                        <a:solidFill>
                          <a:srgbClr val="393938"/>
                        </a:solidFill>
                        <a:effectLst/>
                        <a:latin typeface="Arial" panose="020B0604020202020204" pitchFamily="34" charset="0"/>
                        <a:ea typeface="+mn-ea"/>
                        <a:cs typeface="+mn-cs"/>
                      </a:endParaRPr>
                    </a:p>
                  </a:txBody>
                  <a:tcPr marL="6911" marR="6911" marT="6911" marB="0"/>
                </a:tc>
                <a:tc>
                  <a:txBody>
                    <a:bodyPr/>
                    <a:lstStyle/>
                    <a:p>
                      <a:pPr marL="72000" marR="0" lvl="0" indent="-285750" algn="l" defTabSz="1043056" rtl="0" eaLnBrk="1" fontAlgn="b" latinLnBrk="0" hangingPunct="1">
                        <a:lnSpc>
                          <a:spcPct val="100000"/>
                        </a:lnSpc>
                        <a:spcBef>
                          <a:spcPts val="0"/>
                        </a:spcBef>
                        <a:spcAft>
                          <a:spcPts val="0"/>
                        </a:spcAft>
                        <a:buClrTx/>
                        <a:buSzTx/>
                        <a:buFont typeface="Arial" panose="020B0604020202020204" pitchFamily="34" charset="0"/>
                        <a:buChar char="•"/>
                        <a:tabLst/>
                        <a:defRPr/>
                      </a:pPr>
                      <a:endParaRPr lang="en-GB" sz="1800" b="0" i="0" u="none" strike="noStrike" kern="1200" dirty="0">
                        <a:solidFill>
                          <a:srgbClr val="393938"/>
                        </a:solidFill>
                        <a:effectLst/>
                        <a:latin typeface="Arial" panose="020B0604020202020204" pitchFamily="34" charset="0"/>
                        <a:ea typeface="+mn-ea"/>
                        <a:cs typeface="+mn-cs"/>
                      </a:endParaRPr>
                    </a:p>
                  </a:txBody>
                  <a:tcPr marL="6911" marR="6911" marT="6911" marB="0"/>
                </a:tc>
                <a:extLst>
                  <a:ext uri="{0D108BD9-81ED-4DB2-BD59-A6C34878D82A}">
                    <a16:rowId xmlns:a16="http://schemas.microsoft.com/office/drawing/2014/main" val="2648364909"/>
                  </a:ext>
                </a:extLst>
              </a:tr>
            </a:tbl>
          </a:graphicData>
        </a:graphic>
      </p:graphicFrame>
      <p:sp>
        <p:nvSpPr>
          <p:cNvPr id="19" name="Slide Number Placeholder 2">
            <a:extLst>
              <a:ext uri="{FF2B5EF4-FFF2-40B4-BE49-F238E27FC236}">
                <a16:creationId xmlns:a16="http://schemas.microsoft.com/office/drawing/2014/main" id="{667D2958-CF36-7B7B-78F8-C1BA22074D2A}"/>
              </a:ext>
            </a:extLst>
          </p:cNvPr>
          <p:cNvSpPr txBox="1">
            <a:spLocks/>
          </p:cNvSpPr>
          <p:nvPr/>
        </p:nvSpPr>
        <p:spPr>
          <a:xfrm>
            <a:off x="9927590" y="6961672"/>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fld id="{DDBE135E-2566-4748-853C-8A3B78F0FB00}" type="slidenum">
              <a:rPr lang="en-GB" smtClean="0"/>
              <a:pPr/>
              <a:t>14</a:t>
            </a:fld>
            <a:endParaRPr lang="en-GB" dirty="0"/>
          </a:p>
        </p:txBody>
      </p:sp>
      <p:sp>
        <p:nvSpPr>
          <p:cNvPr id="20" name="TextBox 19">
            <a:extLst>
              <a:ext uri="{FF2B5EF4-FFF2-40B4-BE49-F238E27FC236}">
                <a16:creationId xmlns:a16="http://schemas.microsoft.com/office/drawing/2014/main" id="{9A43BE68-AD22-A77C-4962-BACB02C40A6A}"/>
              </a:ext>
            </a:extLst>
          </p:cNvPr>
          <p:cNvSpPr txBox="1"/>
          <p:nvPr/>
        </p:nvSpPr>
        <p:spPr>
          <a:xfrm>
            <a:off x="439875" y="6766431"/>
            <a:ext cx="9024115" cy="338554"/>
          </a:xfrm>
          <a:prstGeom prst="rect">
            <a:avLst/>
          </a:prstGeom>
          <a:noFill/>
          <a:ln>
            <a:solidFill>
              <a:schemeClr val="tx1"/>
            </a:solidFill>
          </a:ln>
        </p:spPr>
        <p:txBody>
          <a:bodyPr wrap="square">
            <a:spAutoFit/>
          </a:bodyPr>
          <a:lstStyle/>
          <a:p>
            <a:r>
              <a:rPr lang="en-GB" sz="1600" b="1" dirty="0">
                <a:solidFill>
                  <a:srgbClr val="000000"/>
                </a:solidFill>
              </a:rPr>
              <a:t>Key: </a:t>
            </a:r>
            <a:r>
              <a:rPr lang="en-GB" sz="1600" dirty="0">
                <a:solidFill>
                  <a:srgbClr val="000000"/>
                </a:solidFill>
              </a:rPr>
              <a:t>Discussion;	   Model driver: &gt;£10,000 per QALY gain change from base case;  	</a:t>
            </a:r>
          </a:p>
        </p:txBody>
      </p:sp>
      <p:pic>
        <p:nvPicPr>
          <p:cNvPr id="21" name="Picture 20">
            <a:extLst>
              <a:ext uri="{FF2B5EF4-FFF2-40B4-BE49-F238E27FC236}">
                <a16:creationId xmlns:a16="http://schemas.microsoft.com/office/drawing/2014/main" id="{561339EF-FA2F-FE69-CAA2-1F3B688540F7}"/>
              </a:ext>
            </a:extLst>
          </p:cNvPr>
          <p:cNvPicPr>
            <a:picLocks noChangeAspect="1"/>
          </p:cNvPicPr>
          <p:nvPr/>
        </p:nvPicPr>
        <p:blipFill>
          <a:blip r:embed="rId3"/>
          <a:stretch>
            <a:fillRect/>
          </a:stretch>
        </p:blipFill>
        <p:spPr>
          <a:xfrm>
            <a:off x="2217447" y="6774688"/>
            <a:ext cx="311044" cy="306841"/>
          </a:xfrm>
          <a:prstGeom prst="rect">
            <a:avLst/>
          </a:prstGeom>
        </p:spPr>
      </p:pic>
      <p:pic>
        <p:nvPicPr>
          <p:cNvPr id="22" name="Picture 21">
            <a:extLst>
              <a:ext uri="{FF2B5EF4-FFF2-40B4-BE49-F238E27FC236}">
                <a16:creationId xmlns:a16="http://schemas.microsoft.com/office/drawing/2014/main" id="{38213347-7590-6BD4-B0D3-FED34212E724}"/>
              </a:ext>
            </a:extLst>
          </p:cNvPr>
          <p:cNvPicPr>
            <a:picLocks noChangeAspect="1"/>
          </p:cNvPicPr>
          <p:nvPr/>
        </p:nvPicPr>
        <p:blipFill>
          <a:blip r:embed="rId4"/>
          <a:stretch>
            <a:fillRect/>
          </a:stretch>
        </p:blipFill>
        <p:spPr>
          <a:xfrm>
            <a:off x="8599319" y="6789701"/>
            <a:ext cx="311044" cy="311044"/>
          </a:xfrm>
          <a:prstGeom prst="rect">
            <a:avLst/>
          </a:prstGeom>
        </p:spPr>
      </p:pic>
      <p:pic>
        <p:nvPicPr>
          <p:cNvPr id="24" name="Picture 23">
            <a:extLst>
              <a:ext uri="{FF2B5EF4-FFF2-40B4-BE49-F238E27FC236}">
                <a16:creationId xmlns:a16="http://schemas.microsoft.com/office/drawing/2014/main" id="{FBF03022-F3AF-4C94-31B6-A1F26157163C}"/>
              </a:ext>
            </a:extLst>
          </p:cNvPr>
          <p:cNvPicPr>
            <a:picLocks noChangeAspect="1"/>
          </p:cNvPicPr>
          <p:nvPr/>
        </p:nvPicPr>
        <p:blipFill>
          <a:blip r:embed="rId4"/>
          <a:stretch>
            <a:fillRect/>
          </a:stretch>
        </p:blipFill>
        <p:spPr>
          <a:xfrm>
            <a:off x="9970332" y="2843413"/>
            <a:ext cx="280481" cy="279259"/>
          </a:xfrm>
          <a:prstGeom prst="rect">
            <a:avLst/>
          </a:prstGeom>
        </p:spPr>
      </p:pic>
      <p:pic>
        <p:nvPicPr>
          <p:cNvPr id="25" name="Picture 24">
            <a:extLst>
              <a:ext uri="{FF2B5EF4-FFF2-40B4-BE49-F238E27FC236}">
                <a16:creationId xmlns:a16="http://schemas.microsoft.com/office/drawing/2014/main" id="{1D4B7ADB-F7A8-0A4A-EF0C-D07137D876D2}"/>
              </a:ext>
            </a:extLst>
          </p:cNvPr>
          <p:cNvPicPr>
            <a:picLocks noChangeAspect="1"/>
          </p:cNvPicPr>
          <p:nvPr/>
        </p:nvPicPr>
        <p:blipFill>
          <a:blip r:embed="rId4"/>
          <a:stretch>
            <a:fillRect/>
          </a:stretch>
        </p:blipFill>
        <p:spPr>
          <a:xfrm>
            <a:off x="9979866" y="4163445"/>
            <a:ext cx="280481" cy="279259"/>
          </a:xfrm>
          <a:prstGeom prst="rect">
            <a:avLst/>
          </a:prstGeom>
        </p:spPr>
      </p:pic>
      <p:pic>
        <p:nvPicPr>
          <p:cNvPr id="26" name="Picture 25">
            <a:extLst>
              <a:ext uri="{FF2B5EF4-FFF2-40B4-BE49-F238E27FC236}">
                <a16:creationId xmlns:a16="http://schemas.microsoft.com/office/drawing/2014/main" id="{36471715-F93D-82AD-4F6F-F04FEC405985}"/>
              </a:ext>
            </a:extLst>
          </p:cNvPr>
          <p:cNvPicPr>
            <a:picLocks noChangeAspect="1"/>
          </p:cNvPicPr>
          <p:nvPr/>
        </p:nvPicPr>
        <p:blipFill>
          <a:blip r:embed="rId3"/>
          <a:stretch>
            <a:fillRect/>
          </a:stretch>
        </p:blipFill>
        <p:spPr>
          <a:xfrm>
            <a:off x="9952028" y="1664133"/>
            <a:ext cx="280481" cy="275485"/>
          </a:xfrm>
          <a:prstGeom prst="rect">
            <a:avLst/>
          </a:prstGeom>
        </p:spPr>
      </p:pic>
      <p:pic>
        <p:nvPicPr>
          <p:cNvPr id="5" name="Graphic 4" descr="Checkbox Checked outline">
            <a:extLst>
              <a:ext uri="{FF2B5EF4-FFF2-40B4-BE49-F238E27FC236}">
                <a16:creationId xmlns:a16="http://schemas.microsoft.com/office/drawing/2014/main" id="{D2DC8BD5-99CE-FAC8-4B71-24854ADBE01E}"/>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407185" y="1675199"/>
            <a:ext cx="289207" cy="287947"/>
          </a:xfrm>
          <a:prstGeom prst="rect">
            <a:avLst/>
          </a:prstGeom>
        </p:spPr>
      </p:pic>
      <p:pic>
        <p:nvPicPr>
          <p:cNvPr id="33" name="Graphic 32" descr="Checkbox Checked outline">
            <a:extLst>
              <a:ext uri="{FF2B5EF4-FFF2-40B4-BE49-F238E27FC236}">
                <a16:creationId xmlns:a16="http://schemas.microsoft.com/office/drawing/2014/main" id="{5BDC7694-69A2-9E83-7145-345D485933DE}"/>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399731" y="2843413"/>
            <a:ext cx="289207" cy="287947"/>
          </a:xfrm>
          <a:prstGeom prst="rect">
            <a:avLst/>
          </a:prstGeom>
        </p:spPr>
      </p:pic>
      <p:pic>
        <p:nvPicPr>
          <p:cNvPr id="34" name="Graphic 33" descr="Checkbox Checked outline">
            <a:extLst>
              <a:ext uri="{FF2B5EF4-FFF2-40B4-BE49-F238E27FC236}">
                <a16:creationId xmlns:a16="http://schemas.microsoft.com/office/drawing/2014/main" id="{70687F89-4C9C-B3EE-E953-739DEFD3AA9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407185" y="5133544"/>
            <a:ext cx="289207" cy="287947"/>
          </a:xfrm>
          <a:prstGeom prst="rect">
            <a:avLst/>
          </a:prstGeom>
        </p:spPr>
      </p:pic>
      <p:pic>
        <p:nvPicPr>
          <p:cNvPr id="36" name="Graphic 35" descr="Checkbox Crossed outline">
            <a:extLst>
              <a:ext uri="{FF2B5EF4-FFF2-40B4-BE49-F238E27FC236}">
                <a16:creationId xmlns:a16="http://schemas.microsoft.com/office/drawing/2014/main" id="{CE6FA575-539F-9915-A443-82010CAFA5B4}"/>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399731" y="4169576"/>
            <a:ext cx="280482" cy="279260"/>
          </a:xfrm>
          <a:prstGeom prst="rect">
            <a:avLst/>
          </a:prstGeom>
        </p:spPr>
      </p:pic>
      <p:pic>
        <p:nvPicPr>
          <p:cNvPr id="37" name="Graphic 36" descr="Checkbox Crossed outline">
            <a:extLst>
              <a:ext uri="{FF2B5EF4-FFF2-40B4-BE49-F238E27FC236}">
                <a16:creationId xmlns:a16="http://schemas.microsoft.com/office/drawing/2014/main" id="{E3F34BF1-AAE6-6B34-4B1F-205FBA948A82}"/>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404152" y="5885183"/>
            <a:ext cx="280482" cy="279260"/>
          </a:xfrm>
          <a:prstGeom prst="rect">
            <a:avLst/>
          </a:prstGeom>
        </p:spPr>
      </p:pic>
      <p:grpSp>
        <p:nvGrpSpPr>
          <p:cNvPr id="50" name="Group 49">
            <a:extLst>
              <a:ext uri="{FF2B5EF4-FFF2-40B4-BE49-F238E27FC236}">
                <a16:creationId xmlns:a16="http://schemas.microsoft.com/office/drawing/2014/main" id="{37D63AA5-B04A-52F5-E952-CCB077751914}"/>
              </a:ext>
            </a:extLst>
          </p:cNvPr>
          <p:cNvGrpSpPr/>
          <p:nvPr/>
        </p:nvGrpSpPr>
        <p:grpSpPr>
          <a:xfrm>
            <a:off x="24141" y="2680756"/>
            <a:ext cx="683238" cy="683238"/>
            <a:chOff x="-521942" y="2678952"/>
            <a:chExt cx="683238" cy="683238"/>
          </a:xfrm>
        </p:grpSpPr>
        <p:sp>
          <p:nvSpPr>
            <p:cNvPr id="44" name="Oval 43">
              <a:extLst>
                <a:ext uri="{FF2B5EF4-FFF2-40B4-BE49-F238E27FC236}">
                  <a16:creationId xmlns:a16="http://schemas.microsoft.com/office/drawing/2014/main" id="{39012F7C-B0B9-705B-DDE8-1B22F1E4D8F6}"/>
                </a:ext>
              </a:extLst>
            </p:cNvPr>
            <p:cNvSpPr/>
            <p:nvPr/>
          </p:nvSpPr>
          <p:spPr>
            <a:xfrm>
              <a:off x="-411485" y="2799232"/>
              <a:ext cx="462324" cy="462324"/>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9" name="Graphic 48" descr="Badge with solid fill">
              <a:extLst>
                <a:ext uri="{FF2B5EF4-FFF2-40B4-BE49-F238E27FC236}">
                  <a16:creationId xmlns:a16="http://schemas.microsoft.com/office/drawing/2014/main" id="{D18718B2-E7EC-C47A-0E9D-7E2434F9E3C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21942" y="2678952"/>
              <a:ext cx="683238" cy="683238"/>
            </a:xfrm>
            <a:prstGeom prst="rect">
              <a:avLst/>
            </a:prstGeom>
          </p:spPr>
        </p:pic>
      </p:grpSp>
      <p:sp>
        <p:nvSpPr>
          <p:cNvPr id="52" name="Oval 51">
            <a:extLst>
              <a:ext uri="{FF2B5EF4-FFF2-40B4-BE49-F238E27FC236}">
                <a16:creationId xmlns:a16="http://schemas.microsoft.com/office/drawing/2014/main" id="{F69C718D-0D1E-F75E-D7E8-7586EE01B1C4}"/>
              </a:ext>
            </a:extLst>
          </p:cNvPr>
          <p:cNvSpPr/>
          <p:nvPr/>
        </p:nvSpPr>
        <p:spPr>
          <a:xfrm>
            <a:off x="202024" y="1619084"/>
            <a:ext cx="462324" cy="462324"/>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5" name="Graphic 54" descr="Badge 1 with solid fill">
            <a:extLst>
              <a:ext uri="{FF2B5EF4-FFF2-40B4-BE49-F238E27FC236}">
                <a16:creationId xmlns:a16="http://schemas.microsoft.com/office/drawing/2014/main" id="{CAFAD1D3-A7F5-6C4A-9E57-76D4B21ABD4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4141" y="1473405"/>
            <a:ext cx="683238" cy="683238"/>
          </a:xfrm>
          <a:prstGeom prst="rect">
            <a:avLst/>
          </a:prstGeom>
        </p:spPr>
      </p:pic>
      <p:sp>
        <p:nvSpPr>
          <p:cNvPr id="58" name="Oval 57">
            <a:extLst>
              <a:ext uri="{FF2B5EF4-FFF2-40B4-BE49-F238E27FC236}">
                <a16:creationId xmlns:a16="http://schemas.microsoft.com/office/drawing/2014/main" id="{6226B9FD-2E1E-2966-2C98-8CAF10C16AD1}"/>
              </a:ext>
            </a:extLst>
          </p:cNvPr>
          <p:cNvSpPr/>
          <p:nvPr/>
        </p:nvSpPr>
        <p:spPr>
          <a:xfrm>
            <a:off x="66410" y="4030233"/>
            <a:ext cx="462324" cy="462324"/>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1" name="Graphic 60" descr="Badge 3 with solid fill">
            <a:extLst>
              <a:ext uri="{FF2B5EF4-FFF2-40B4-BE49-F238E27FC236}">
                <a16:creationId xmlns:a16="http://schemas.microsoft.com/office/drawing/2014/main" id="{EAF88E15-5C6B-1C6D-03C6-BA67A03F08F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1433" y="3942817"/>
            <a:ext cx="683238" cy="683238"/>
          </a:xfrm>
          <a:prstGeom prst="rect">
            <a:avLst/>
          </a:prstGeom>
        </p:spPr>
      </p:pic>
      <p:sp>
        <p:nvSpPr>
          <p:cNvPr id="30" name="Rectangle 29">
            <a:extLst>
              <a:ext uri="{FF2B5EF4-FFF2-40B4-BE49-F238E27FC236}">
                <a16:creationId xmlns:a16="http://schemas.microsoft.com/office/drawing/2014/main" id="{D27B201E-AD94-BC03-6D8F-1F74FD70EEEB}"/>
              </a:ext>
            </a:extLst>
          </p:cNvPr>
          <p:cNvSpPr/>
          <p:nvPr/>
        </p:nvSpPr>
        <p:spPr>
          <a:xfrm>
            <a:off x="44977" y="7228504"/>
            <a:ext cx="10305615" cy="307777"/>
          </a:xfrm>
          <a:prstGeom prst="rect">
            <a:avLst/>
          </a:prstGeom>
        </p:spPr>
        <p:txBody>
          <a:bodyPr wrap="square">
            <a:spAutoFit/>
          </a:bodyPr>
          <a:lstStyle/>
          <a:p>
            <a:r>
              <a:rPr lang="en-GB" sz="1400" dirty="0">
                <a:solidFill>
                  <a:schemeClr val="dk1"/>
                </a:solidFill>
              </a:rPr>
              <a:t>BSC, best supportive care; ICER, incremental cost-effectiveness ratio; QALY, quality adjusted life year</a:t>
            </a:r>
            <a:endParaRPr lang="en-GB" sz="1400" dirty="0"/>
          </a:p>
        </p:txBody>
      </p:sp>
      <p:pic>
        <p:nvPicPr>
          <p:cNvPr id="31" name="Picture 30">
            <a:extLst>
              <a:ext uri="{FF2B5EF4-FFF2-40B4-BE49-F238E27FC236}">
                <a16:creationId xmlns:a16="http://schemas.microsoft.com/office/drawing/2014/main" id="{C2A95CC1-BED6-B21A-CC1B-7F25AC074144}"/>
              </a:ext>
            </a:extLst>
          </p:cNvPr>
          <p:cNvPicPr>
            <a:picLocks noChangeAspect="1"/>
          </p:cNvPicPr>
          <p:nvPr/>
        </p:nvPicPr>
        <p:blipFill>
          <a:blip r:embed="rId4"/>
          <a:stretch>
            <a:fillRect/>
          </a:stretch>
        </p:blipFill>
        <p:spPr>
          <a:xfrm>
            <a:off x="9987321" y="5151813"/>
            <a:ext cx="280481" cy="279259"/>
          </a:xfrm>
          <a:prstGeom prst="rect">
            <a:avLst/>
          </a:prstGeom>
        </p:spPr>
      </p:pic>
      <p:pic>
        <p:nvPicPr>
          <p:cNvPr id="35" name="Picture 34">
            <a:extLst>
              <a:ext uri="{FF2B5EF4-FFF2-40B4-BE49-F238E27FC236}">
                <a16:creationId xmlns:a16="http://schemas.microsoft.com/office/drawing/2014/main" id="{A9EC46BF-BEB4-744E-8924-BF4DB60C35A2}"/>
              </a:ext>
            </a:extLst>
          </p:cNvPr>
          <p:cNvPicPr>
            <a:picLocks noChangeAspect="1"/>
          </p:cNvPicPr>
          <p:nvPr/>
        </p:nvPicPr>
        <p:blipFill>
          <a:blip r:embed="rId3"/>
          <a:stretch>
            <a:fillRect/>
          </a:stretch>
        </p:blipFill>
        <p:spPr>
          <a:xfrm>
            <a:off x="9970333" y="5902000"/>
            <a:ext cx="280481" cy="275485"/>
          </a:xfrm>
          <a:prstGeom prst="rect">
            <a:avLst/>
          </a:prstGeom>
        </p:spPr>
      </p:pic>
    </p:spTree>
    <p:extLst>
      <p:ext uri="{BB962C8B-B14F-4D97-AF65-F5344CB8AC3E}">
        <p14:creationId xmlns:p14="http://schemas.microsoft.com/office/powerpoint/2010/main" val="3082559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3075222-DBFB-4A99-B0C5-B54C7D6E17B3}"/>
              </a:ext>
            </a:extLst>
          </p:cNvPr>
          <p:cNvSpPr txBox="1"/>
          <p:nvPr/>
        </p:nvSpPr>
        <p:spPr>
          <a:xfrm>
            <a:off x="283190" y="6721475"/>
            <a:ext cx="988049" cy="542469"/>
          </a:xfrm>
          <a:prstGeom prst="rect">
            <a:avLst/>
          </a:prstGeom>
          <a:solidFill>
            <a:schemeClr val="bg1"/>
          </a:solidFill>
        </p:spPr>
        <p:txBody>
          <a:bodyPr wrap="square" lIns="0" tIns="0" rIns="0" bIns="0" rtlCol="0">
            <a:spAutoFit/>
          </a:bodyPr>
          <a:lstStyle/>
          <a:p>
            <a:endParaRPr lang="en-GB" sz="1800" dirty="0">
              <a:solidFill>
                <a:schemeClr val="tx1"/>
              </a:solidFill>
            </a:endParaRPr>
          </a:p>
        </p:txBody>
      </p:sp>
      <p:sp>
        <p:nvSpPr>
          <p:cNvPr id="2" name="Title 1"/>
          <p:cNvSpPr>
            <a:spLocks noGrp="1"/>
          </p:cNvSpPr>
          <p:nvPr>
            <p:ph type="title"/>
          </p:nvPr>
        </p:nvSpPr>
        <p:spPr>
          <a:xfrm>
            <a:off x="123058" y="230671"/>
            <a:ext cx="9669780" cy="765501"/>
          </a:xfrm>
        </p:spPr>
        <p:txBody>
          <a:bodyPr/>
          <a:lstStyle/>
          <a:p>
            <a:pPr>
              <a:lnSpc>
                <a:spcPct val="100000"/>
              </a:lnSpc>
            </a:pPr>
            <a:r>
              <a:rPr lang="en-GB" dirty="0"/>
              <a:t>Company’s updated submission</a:t>
            </a:r>
            <a:br>
              <a:rPr lang="en-GB" dirty="0"/>
            </a:br>
            <a:r>
              <a:rPr lang="en-GB" sz="2000" b="0" i="1" dirty="0">
                <a:solidFill>
                  <a:schemeClr val="accent1"/>
                </a:solidFill>
              </a:rPr>
              <a:t>Company updates assumptions for disease progression and costs in new base case</a:t>
            </a:r>
          </a:p>
        </p:txBody>
      </p:sp>
      <p:sp>
        <p:nvSpPr>
          <p:cNvPr id="10" name="Slide Number Placeholder 1">
            <a:extLst>
              <a:ext uri="{FF2B5EF4-FFF2-40B4-BE49-F238E27FC236}">
                <a16:creationId xmlns:a16="http://schemas.microsoft.com/office/drawing/2014/main" id="{DC439150-2176-435D-A738-863B010B634B}"/>
              </a:ext>
            </a:extLst>
          </p:cNvPr>
          <p:cNvSpPr>
            <a:spLocks noGrp="1"/>
          </p:cNvSpPr>
          <p:nvPr>
            <p:ph type="sldNum" sz="quarter" idx="12"/>
          </p:nvPr>
        </p:nvSpPr>
        <p:spPr/>
        <p:txBody>
          <a:bodyPr/>
          <a:lstStyle/>
          <a:p>
            <a:fld id="{DDBE135E-2566-4748-853C-8A3B78F0FB00}" type="slidenum">
              <a:rPr lang="en-GB" smtClean="0"/>
              <a:t>15</a:t>
            </a:fld>
            <a:endParaRPr lang="en-GB" dirty="0"/>
          </a:p>
        </p:txBody>
      </p:sp>
      <p:sp>
        <p:nvSpPr>
          <p:cNvPr id="4" name="Content Placeholder 3">
            <a:extLst>
              <a:ext uri="{FF2B5EF4-FFF2-40B4-BE49-F238E27FC236}">
                <a16:creationId xmlns:a16="http://schemas.microsoft.com/office/drawing/2014/main" id="{25BD5819-911B-4138-729B-82D9E8246F37}"/>
              </a:ext>
            </a:extLst>
          </p:cNvPr>
          <p:cNvSpPr>
            <a:spLocks noGrp="1"/>
          </p:cNvSpPr>
          <p:nvPr>
            <p:ph sz="quarter" idx="10"/>
          </p:nvPr>
        </p:nvSpPr>
        <p:spPr/>
        <p:txBody>
          <a:bodyPr/>
          <a:lstStyle/>
          <a:p>
            <a:endParaRPr lang="en-GB"/>
          </a:p>
        </p:txBody>
      </p:sp>
      <p:graphicFrame>
        <p:nvGraphicFramePr>
          <p:cNvPr id="7" name="Content Placeholder 4">
            <a:extLst>
              <a:ext uri="{FF2B5EF4-FFF2-40B4-BE49-F238E27FC236}">
                <a16:creationId xmlns:a16="http://schemas.microsoft.com/office/drawing/2014/main" id="{77CA1385-02A5-48BF-8FD5-54F3F6F47746}"/>
              </a:ext>
            </a:extLst>
          </p:cNvPr>
          <p:cNvGraphicFramePr>
            <a:graphicFrameLocks/>
          </p:cNvGraphicFramePr>
          <p:nvPr>
            <p:extLst>
              <p:ext uri="{D42A27DB-BD31-4B8C-83A1-F6EECF244321}">
                <p14:modId xmlns:p14="http://schemas.microsoft.com/office/powerpoint/2010/main" val="3897356590"/>
              </p:ext>
            </p:extLst>
          </p:nvPr>
        </p:nvGraphicFramePr>
        <p:xfrm>
          <a:off x="99434" y="1096433"/>
          <a:ext cx="10486911" cy="5972607"/>
        </p:xfrm>
        <a:graphic>
          <a:graphicData uri="http://schemas.openxmlformats.org/drawingml/2006/table">
            <a:tbl>
              <a:tblPr firstRow="1" firstCol="1" bandRow="1">
                <a:tableStyleId>{5C22544A-7EE6-4342-B048-85BDC9FD1C3A}</a:tableStyleId>
              </a:tblPr>
              <a:tblGrid>
                <a:gridCol w="1418148">
                  <a:extLst>
                    <a:ext uri="{9D8B030D-6E8A-4147-A177-3AD203B41FA5}">
                      <a16:colId xmlns:a16="http://schemas.microsoft.com/office/drawing/2014/main" val="20000"/>
                    </a:ext>
                  </a:extLst>
                </a:gridCol>
                <a:gridCol w="6875813">
                  <a:extLst>
                    <a:ext uri="{9D8B030D-6E8A-4147-A177-3AD203B41FA5}">
                      <a16:colId xmlns:a16="http://schemas.microsoft.com/office/drawing/2014/main" val="3603352586"/>
                    </a:ext>
                  </a:extLst>
                </a:gridCol>
                <a:gridCol w="2192950">
                  <a:extLst>
                    <a:ext uri="{9D8B030D-6E8A-4147-A177-3AD203B41FA5}">
                      <a16:colId xmlns:a16="http://schemas.microsoft.com/office/drawing/2014/main" val="584213977"/>
                    </a:ext>
                  </a:extLst>
                </a:gridCol>
              </a:tblGrid>
              <a:tr h="239332">
                <a:tc>
                  <a:txBody>
                    <a:bodyPr/>
                    <a:lstStyle/>
                    <a:p>
                      <a:pPr algn="l">
                        <a:lnSpc>
                          <a:spcPct val="100000"/>
                        </a:lnSpc>
                        <a:spcBef>
                          <a:spcPts val="300"/>
                        </a:spcBef>
                        <a:spcAft>
                          <a:spcPts val="300"/>
                        </a:spcAft>
                      </a:pPr>
                      <a:endParaRPr lang="en-GB" sz="1650" dirty="0">
                        <a:effectLst/>
                        <a:latin typeface="Arial" panose="020B0604020202020204" pitchFamily="34" charset="0"/>
                        <a:ea typeface="Calibri" panose="020F0502020204030204" pitchFamily="34" charset="0"/>
                        <a:cs typeface="Times New Roman" panose="02020603050405020304" pitchFamily="18" charset="0"/>
                      </a:endParaRPr>
                    </a:p>
                  </a:txBody>
                  <a:tcPr marL="96234" marR="96234" marT="0" marB="0" anchor="ctr">
                    <a:solidFill>
                      <a:srgbClr val="18646E"/>
                    </a:solidFill>
                  </a:tcPr>
                </a:tc>
                <a:tc>
                  <a:txBody>
                    <a:bodyPr/>
                    <a:lstStyle/>
                    <a:p>
                      <a:pPr algn="l">
                        <a:lnSpc>
                          <a:spcPct val="100000"/>
                        </a:lnSpc>
                        <a:spcBef>
                          <a:spcPts val="300"/>
                        </a:spcBef>
                        <a:spcAft>
                          <a:spcPts val="300"/>
                        </a:spcAft>
                      </a:pPr>
                      <a:r>
                        <a:rPr lang="en-US" sz="1650" dirty="0">
                          <a:effectLst/>
                          <a:latin typeface="Arial" panose="020B0604020202020204" pitchFamily="34" charset="0"/>
                          <a:ea typeface="Calibri" panose="020F0502020204030204" pitchFamily="34" charset="0"/>
                          <a:cs typeface="Times New Roman" panose="02020603050405020304" pitchFamily="18" charset="0"/>
                        </a:rPr>
                        <a:t>ECM3 base case</a:t>
                      </a:r>
                      <a:endParaRPr lang="en-GB" sz="1650" dirty="0">
                        <a:effectLst/>
                        <a:latin typeface="Arial" panose="020B0604020202020204" pitchFamily="34" charset="0"/>
                        <a:ea typeface="Calibri" panose="020F0502020204030204" pitchFamily="34" charset="0"/>
                        <a:cs typeface="Times New Roman" panose="02020603050405020304" pitchFamily="18" charset="0"/>
                      </a:endParaRPr>
                    </a:p>
                  </a:txBody>
                  <a:tcPr marL="96234" marR="96234" marT="0" marB="0" anchor="ctr">
                    <a:solidFill>
                      <a:srgbClr val="18646E"/>
                    </a:solidFill>
                  </a:tcPr>
                </a:tc>
                <a:tc>
                  <a:txBody>
                    <a:bodyPr/>
                    <a:lstStyle/>
                    <a:p>
                      <a:pPr algn="l">
                        <a:lnSpc>
                          <a:spcPct val="100000"/>
                        </a:lnSpc>
                        <a:spcBef>
                          <a:spcPts val="300"/>
                        </a:spcBef>
                        <a:spcAft>
                          <a:spcPts val="300"/>
                        </a:spcAft>
                      </a:pPr>
                      <a:r>
                        <a:rPr lang="en-GB" sz="165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ECM4 base case</a:t>
                      </a:r>
                    </a:p>
                  </a:txBody>
                  <a:tcPr marL="96234" marR="96234" marT="0" marB="0" anchor="ctr">
                    <a:solidFill>
                      <a:schemeClr val="accent2">
                        <a:lumMod val="60000"/>
                        <a:lumOff val="40000"/>
                      </a:schemeClr>
                    </a:solidFill>
                  </a:tcPr>
                </a:tc>
                <a:extLst>
                  <a:ext uri="{0D108BD9-81ED-4DB2-BD59-A6C34878D82A}">
                    <a16:rowId xmlns:a16="http://schemas.microsoft.com/office/drawing/2014/main" val="10000"/>
                  </a:ext>
                </a:extLst>
              </a:tr>
              <a:tr h="993590">
                <a:tc>
                  <a:txBody>
                    <a:bodyPr/>
                    <a:lstStyle/>
                    <a:p>
                      <a:pPr algn="l">
                        <a:lnSpc>
                          <a:spcPct val="100000"/>
                        </a:lnSpc>
                        <a:spcBef>
                          <a:spcPts val="300"/>
                        </a:spcBef>
                        <a:spcAft>
                          <a:spcPts val="300"/>
                        </a:spcAft>
                      </a:pPr>
                      <a:r>
                        <a:rPr lang="en-US" sz="1650" b="1" kern="1200" dirty="0">
                          <a:solidFill>
                            <a:schemeClr val="lt1"/>
                          </a:solidFill>
                          <a:effectLst/>
                          <a:latin typeface="+mn-lt"/>
                          <a:ea typeface="+mn-ea"/>
                          <a:cs typeface="+mn-cs"/>
                        </a:rPr>
                        <a:t>Stopping rules</a:t>
                      </a:r>
                      <a:endParaRPr lang="en-GB" sz="1650" b="1" kern="1200" dirty="0">
                        <a:solidFill>
                          <a:schemeClr val="lt1"/>
                        </a:solidFill>
                        <a:effectLst/>
                        <a:latin typeface="+mn-lt"/>
                        <a:ea typeface="+mn-ea"/>
                        <a:cs typeface="+mn-cs"/>
                      </a:endParaRPr>
                    </a:p>
                  </a:txBody>
                  <a:tcPr marL="96234" marR="96234" marT="0" marB="0" anchor="ctr">
                    <a:solidFill>
                      <a:srgbClr val="18646E"/>
                    </a:solidFill>
                  </a:tcPr>
                </a:tc>
                <a:tc>
                  <a:txBody>
                    <a:bodyPr/>
                    <a:lstStyle/>
                    <a:p>
                      <a:pPr marL="0" indent="0" algn="l">
                        <a:lnSpc>
                          <a:spcPct val="100000"/>
                        </a:lnSpc>
                        <a:spcBef>
                          <a:spcPts val="300"/>
                        </a:spcBef>
                        <a:spcAft>
                          <a:spcPts val="0"/>
                        </a:spcAft>
                        <a:buFont typeface="Arial" panose="020B0604020202020204" pitchFamily="34" charset="0"/>
                        <a:buNone/>
                      </a:pPr>
                      <a:r>
                        <a:rPr lang="en-GB" sz="1650" kern="1200" dirty="0">
                          <a:solidFill>
                            <a:schemeClr val="dk1"/>
                          </a:solidFill>
                          <a:effectLst/>
                          <a:latin typeface="+mn-lt"/>
                          <a:ea typeface="+mn-ea"/>
                          <a:cs typeface="+mn-cs"/>
                        </a:rPr>
                        <a:t>Discontinuation for non-response (independent of responder status), annual withdrawal &amp; disease progression</a:t>
                      </a:r>
                    </a:p>
                    <a:p>
                      <a:pPr marL="0" marR="0" lvl="0" indent="0" algn="l" defTabSz="1043056" rtl="0" eaLnBrk="1" fontAlgn="auto" latinLnBrk="0" hangingPunct="1">
                        <a:lnSpc>
                          <a:spcPct val="100000"/>
                        </a:lnSpc>
                        <a:spcBef>
                          <a:spcPts val="300"/>
                        </a:spcBef>
                        <a:spcAft>
                          <a:spcPts val="0"/>
                        </a:spcAft>
                        <a:buClrTx/>
                        <a:buSzTx/>
                        <a:buFont typeface="Arial" panose="020B0604020202020204" pitchFamily="34" charset="0"/>
                        <a:buNone/>
                        <a:tabLst/>
                        <a:defRPr/>
                      </a:pPr>
                      <a:r>
                        <a:rPr lang="en-US" sz="1650" kern="1200" dirty="0">
                          <a:solidFill>
                            <a:schemeClr val="dk1"/>
                          </a:solidFill>
                          <a:effectLst/>
                          <a:latin typeface="+mn-lt"/>
                          <a:ea typeface="+mn-ea"/>
                          <a:cs typeface="+mn-cs"/>
                        </a:rPr>
                        <a:t>Only patients in same or worse health state discontinue for non-response</a:t>
                      </a:r>
                      <a:endParaRPr lang="en-GB" sz="1650" kern="1200" dirty="0">
                        <a:solidFill>
                          <a:schemeClr val="dk1"/>
                        </a:solidFill>
                        <a:effectLst/>
                        <a:latin typeface="+mn-lt"/>
                        <a:ea typeface="+mn-ea"/>
                        <a:cs typeface="+mn-cs"/>
                      </a:endParaRPr>
                    </a:p>
                  </a:txBody>
                  <a:tcPr marL="96234" marR="96234" marT="0" marB="0" anchor="ctr"/>
                </a:tc>
                <a:tc>
                  <a:txBody>
                    <a:bodyPr/>
                    <a:lstStyle/>
                    <a:p>
                      <a:pPr algn="l">
                        <a:lnSpc>
                          <a:spcPct val="100000"/>
                        </a:lnSpc>
                        <a:spcBef>
                          <a:spcPts val="300"/>
                        </a:spcBef>
                        <a:spcAft>
                          <a:spcPts val="0"/>
                        </a:spcAft>
                      </a:pPr>
                      <a:r>
                        <a:rPr lang="en-GB" sz="1650" b="0" i="1" kern="1200" dirty="0">
                          <a:solidFill>
                            <a:schemeClr val="dk1"/>
                          </a:solidFill>
                          <a:effectLst/>
                          <a:latin typeface="+mn-lt"/>
                          <a:ea typeface="+mn-ea"/>
                          <a:cs typeface="+mn-cs"/>
                        </a:rPr>
                        <a:t>Unchanged</a:t>
                      </a:r>
                    </a:p>
                  </a:txBody>
                  <a:tcPr marL="96234" marR="96234" marT="0" marB="0" anchor="ctr">
                    <a:solidFill>
                      <a:schemeClr val="accent2">
                        <a:lumMod val="60000"/>
                        <a:lumOff val="40000"/>
                      </a:schemeClr>
                    </a:solidFill>
                  </a:tcPr>
                </a:tc>
                <a:extLst>
                  <a:ext uri="{0D108BD9-81ED-4DB2-BD59-A6C34878D82A}">
                    <a16:rowId xmlns:a16="http://schemas.microsoft.com/office/drawing/2014/main" val="699885149"/>
                  </a:ext>
                </a:extLst>
              </a:tr>
              <a:tr h="1617304">
                <a:tc>
                  <a:txBody>
                    <a:bodyPr/>
                    <a:lstStyle/>
                    <a:p>
                      <a:pPr algn="l">
                        <a:lnSpc>
                          <a:spcPct val="100000"/>
                        </a:lnSpc>
                        <a:spcBef>
                          <a:spcPts val="300"/>
                        </a:spcBef>
                        <a:spcAft>
                          <a:spcPts val="300"/>
                        </a:spcAft>
                      </a:pPr>
                      <a:r>
                        <a:rPr lang="en-GB" sz="1650" b="1" kern="1200" dirty="0">
                          <a:solidFill>
                            <a:schemeClr val="lt1"/>
                          </a:solidFill>
                          <a:effectLst/>
                          <a:latin typeface="+mn-lt"/>
                          <a:ea typeface="+mn-ea"/>
                          <a:cs typeface="+mn-cs"/>
                        </a:rPr>
                        <a:t>Disease progression </a:t>
                      </a:r>
                    </a:p>
                  </a:txBody>
                  <a:tcPr marL="96234" marR="96234" marT="0" marB="0" anchor="ctr">
                    <a:solidFill>
                      <a:srgbClr val="18646E"/>
                    </a:solidFill>
                  </a:tcPr>
                </a:tc>
                <a:tc>
                  <a:txBody>
                    <a:bodyPr/>
                    <a:lstStyle/>
                    <a:p>
                      <a:pPr algn="l">
                        <a:lnSpc>
                          <a:spcPct val="100000"/>
                        </a:lnSpc>
                        <a:spcBef>
                          <a:spcPts val="300"/>
                        </a:spcBef>
                        <a:spcAft>
                          <a:spcPts val="0"/>
                        </a:spcAft>
                      </a:pPr>
                      <a:endParaRPr lang="en-GB" sz="1650" kern="1200" dirty="0">
                        <a:solidFill>
                          <a:schemeClr val="dk1"/>
                        </a:solidFill>
                        <a:effectLst/>
                        <a:latin typeface="+mn-lt"/>
                        <a:ea typeface="+mn-ea"/>
                        <a:cs typeface="+mn-cs"/>
                      </a:endParaRPr>
                    </a:p>
                    <a:p>
                      <a:pPr algn="l">
                        <a:lnSpc>
                          <a:spcPct val="100000"/>
                        </a:lnSpc>
                        <a:spcBef>
                          <a:spcPts val="300"/>
                        </a:spcBef>
                        <a:spcAft>
                          <a:spcPts val="0"/>
                        </a:spcAft>
                      </a:pPr>
                      <a:endParaRPr lang="en-GB" sz="1650" kern="1200" dirty="0">
                        <a:solidFill>
                          <a:schemeClr val="dk1"/>
                        </a:solidFill>
                        <a:effectLst/>
                        <a:latin typeface="+mn-lt"/>
                        <a:ea typeface="+mn-ea"/>
                        <a:cs typeface="+mn-cs"/>
                      </a:endParaRPr>
                    </a:p>
                    <a:p>
                      <a:pPr algn="l">
                        <a:lnSpc>
                          <a:spcPct val="100000"/>
                        </a:lnSpc>
                        <a:spcBef>
                          <a:spcPts val="300"/>
                        </a:spcBef>
                        <a:spcAft>
                          <a:spcPts val="0"/>
                        </a:spcAft>
                      </a:pPr>
                      <a:endParaRPr lang="en-GB" sz="1650" kern="1200" dirty="0">
                        <a:solidFill>
                          <a:schemeClr val="dk1"/>
                        </a:solidFill>
                        <a:effectLst/>
                        <a:latin typeface="+mn-lt"/>
                        <a:ea typeface="+mn-ea"/>
                        <a:cs typeface="+mn-cs"/>
                      </a:endParaRPr>
                    </a:p>
                    <a:p>
                      <a:pPr algn="l">
                        <a:lnSpc>
                          <a:spcPct val="100000"/>
                        </a:lnSpc>
                        <a:spcBef>
                          <a:spcPts val="300"/>
                        </a:spcBef>
                        <a:spcAft>
                          <a:spcPts val="0"/>
                        </a:spcAft>
                      </a:pPr>
                      <a:endParaRPr lang="en-GB" sz="1650" kern="1200" dirty="0">
                        <a:solidFill>
                          <a:schemeClr val="dk1"/>
                        </a:solidFill>
                        <a:effectLst/>
                        <a:latin typeface="+mn-lt"/>
                        <a:ea typeface="+mn-ea"/>
                        <a:cs typeface="+mn-cs"/>
                      </a:endParaRPr>
                    </a:p>
                    <a:p>
                      <a:pPr algn="l">
                        <a:lnSpc>
                          <a:spcPct val="100000"/>
                        </a:lnSpc>
                        <a:spcBef>
                          <a:spcPts val="300"/>
                        </a:spcBef>
                        <a:spcAft>
                          <a:spcPts val="0"/>
                        </a:spcAft>
                      </a:pPr>
                      <a:endParaRPr lang="en-GB" sz="1650" kern="1200" dirty="0">
                        <a:solidFill>
                          <a:schemeClr val="dk1"/>
                        </a:solidFill>
                        <a:effectLst/>
                        <a:latin typeface="+mn-lt"/>
                        <a:ea typeface="+mn-ea"/>
                        <a:cs typeface="+mn-cs"/>
                      </a:endParaRPr>
                    </a:p>
                    <a:p>
                      <a:pPr algn="l">
                        <a:lnSpc>
                          <a:spcPct val="100000"/>
                        </a:lnSpc>
                        <a:spcBef>
                          <a:spcPts val="300"/>
                        </a:spcBef>
                        <a:spcAft>
                          <a:spcPts val="0"/>
                        </a:spcAft>
                      </a:pPr>
                      <a:endParaRPr lang="en-GB" sz="1650" kern="1200" dirty="0">
                        <a:solidFill>
                          <a:schemeClr val="dk1"/>
                        </a:solidFill>
                        <a:effectLst/>
                        <a:latin typeface="+mn-lt"/>
                        <a:ea typeface="+mn-ea"/>
                        <a:cs typeface="+mn-cs"/>
                      </a:endParaRPr>
                    </a:p>
                  </a:txBody>
                  <a:tcPr marL="96234" marR="96234" marT="0" marB="0" anchor="ctr"/>
                </a:tc>
                <a:tc>
                  <a:txBody>
                    <a:bodyPr/>
                    <a:lstStyle/>
                    <a:p>
                      <a:pPr marL="0" marR="0" lvl="0" indent="0" algn="l" defTabSz="1043056" rtl="0" eaLnBrk="1" fontAlgn="auto" latinLnBrk="0" hangingPunct="1">
                        <a:lnSpc>
                          <a:spcPct val="100000"/>
                        </a:lnSpc>
                        <a:spcBef>
                          <a:spcPts val="300"/>
                        </a:spcBef>
                        <a:spcAft>
                          <a:spcPts val="0"/>
                        </a:spcAft>
                        <a:buClrTx/>
                        <a:buSzTx/>
                        <a:buFontTx/>
                        <a:buNone/>
                        <a:tabLst/>
                        <a:defRPr/>
                      </a:pPr>
                      <a:r>
                        <a:rPr lang="en-GB" sz="1650" b="0" i="1" dirty="0">
                          <a:effectLst/>
                        </a:rPr>
                        <a:t>No progression for 5 years</a:t>
                      </a:r>
                      <a:r>
                        <a:rPr lang="en-GB" sz="1650" b="0" i="1" kern="1200" dirty="0">
                          <a:solidFill>
                            <a:schemeClr val="dk1"/>
                          </a:solidFill>
                          <a:effectLst/>
                          <a:latin typeface="+mn-lt"/>
                          <a:ea typeface="+mn-ea"/>
                          <a:cs typeface="+mn-cs"/>
                        </a:rPr>
                        <a:t> in responders (i.e. values from the expert elicitation applied after cycle 5)</a:t>
                      </a:r>
                    </a:p>
                  </a:txBody>
                  <a:tcPr marL="96234" marR="96234" marT="0" marB="0" anchor="ctr">
                    <a:solidFill>
                      <a:schemeClr val="accent2">
                        <a:lumMod val="60000"/>
                        <a:lumOff val="40000"/>
                      </a:schemeClr>
                    </a:solidFill>
                  </a:tcPr>
                </a:tc>
                <a:extLst>
                  <a:ext uri="{0D108BD9-81ED-4DB2-BD59-A6C34878D82A}">
                    <a16:rowId xmlns:a16="http://schemas.microsoft.com/office/drawing/2014/main" val="4193422863"/>
                  </a:ext>
                </a:extLst>
              </a:tr>
              <a:tr h="239332">
                <a:tc>
                  <a:txBody>
                    <a:bodyPr/>
                    <a:lstStyle/>
                    <a:p>
                      <a:pPr algn="l">
                        <a:lnSpc>
                          <a:spcPct val="100000"/>
                        </a:lnSpc>
                        <a:spcBef>
                          <a:spcPts val="300"/>
                        </a:spcBef>
                        <a:spcAft>
                          <a:spcPts val="300"/>
                        </a:spcAft>
                      </a:pPr>
                      <a:r>
                        <a:rPr lang="en-GB" sz="1650" dirty="0">
                          <a:effectLst/>
                        </a:rPr>
                        <a:t>Discounting</a:t>
                      </a:r>
                      <a:endParaRPr lang="en-GB" sz="1650" dirty="0">
                        <a:effectLst/>
                        <a:latin typeface="Arial" panose="020B0604020202020204" pitchFamily="34" charset="0"/>
                        <a:ea typeface="Calibri" panose="020F0502020204030204" pitchFamily="34" charset="0"/>
                        <a:cs typeface="Times New Roman" panose="02020603050405020304" pitchFamily="18" charset="0"/>
                      </a:endParaRPr>
                    </a:p>
                  </a:txBody>
                  <a:tcPr marL="96234" marR="96234" marT="0" marB="0" anchor="ctr">
                    <a:solidFill>
                      <a:srgbClr val="18646E"/>
                    </a:solidFill>
                  </a:tcPr>
                </a:tc>
                <a:tc>
                  <a:txBody>
                    <a:bodyPr/>
                    <a:lstStyle/>
                    <a:p>
                      <a:pPr algn="l">
                        <a:lnSpc>
                          <a:spcPct val="100000"/>
                        </a:lnSpc>
                        <a:spcBef>
                          <a:spcPts val="300"/>
                        </a:spcBef>
                        <a:spcAft>
                          <a:spcPts val="300"/>
                        </a:spcAft>
                      </a:pPr>
                      <a:r>
                        <a:rPr lang="en-US" sz="1650" dirty="0">
                          <a:effectLst/>
                          <a:latin typeface="Arial" panose="020B0604020202020204" pitchFamily="34" charset="0"/>
                          <a:ea typeface="Calibri" panose="020F0502020204030204" pitchFamily="34" charset="0"/>
                          <a:cs typeface="Times New Roman" panose="02020603050405020304" pitchFamily="18" charset="0"/>
                        </a:rPr>
                        <a:t>3.5%</a:t>
                      </a:r>
                      <a:endParaRPr lang="en-GB" sz="1650" dirty="0">
                        <a:effectLst/>
                        <a:latin typeface="Arial" panose="020B0604020202020204" pitchFamily="34" charset="0"/>
                        <a:ea typeface="Calibri" panose="020F0502020204030204" pitchFamily="34" charset="0"/>
                        <a:cs typeface="Times New Roman" panose="02020603050405020304" pitchFamily="18" charset="0"/>
                      </a:endParaRPr>
                    </a:p>
                  </a:txBody>
                  <a:tcPr marL="96234" marR="96234" marT="0" marB="0" anchor="ctr"/>
                </a:tc>
                <a:tc rowSpan="3">
                  <a:txBody>
                    <a:bodyPr/>
                    <a:lstStyle/>
                    <a:p>
                      <a:pPr marL="0" indent="0" algn="l">
                        <a:buFont typeface="Arial" panose="020B0604020202020204" pitchFamily="34" charset="0"/>
                        <a:buNone/>
                      </a:pPr>
                      <a:r>
                        <a:rPr lang="en-GB" sz="1650" b="0" i="1" dirty="0">
                          <a:solidFill>
                            <a:schemeClr val="dk1"/>
                          </a:solidFill>
                        </a:rPr>
                        <a:t>Utility gain on VA of:</a:t>
                      </a:r>
                    </a:p>
                    <a:p>
                      <a:pPr marL="0" indent="0" algn="l">
                        <a:buFont typeface="Arial" panose="020B0604020202020204" pitchFamily="34" charset="0"/>
                        <a:buNone/>
                      </a:pPr>
                      <a:r>
                        <a:rPr lang="en-GB" sz="1650" b="0" i="1" dirty="0">
                          <a:solidFill>
                            <a:schemeClr val="dk1"/>
                          </a:solidFill>
                        </a:rPr>
                        <a:t>- 0.254 for paediatric/ adolescent </a:t>
                      </a:r>
                    </a:p>
                    <a:p>
                      <a:pPr marL="0" indent="0" algn="l">
                        <a:buFont typeface="Arial" panose="020B0604020202020204" pitchFamily="34" charset="0"/>
                        <a:buNone/>
                      </a:pPr>
                      <a:r>
                        <a:rPr lang="en-GB" sz="1650" b="0" i="1" dirty="0">
                          <a:solidFill>
                            <a:schemeClr val="dk1"/>
                          </a:solidFill>
                        </a:rPr>
                        <a:t>- 0.1 for adults</a:t>
                      </a:r>
                    </a:p>
                  </a:txBody>
                  <a:tcPr marL="96234" marR="96234" marT="0" marB="0" anchor="ctr">
                    <a:solidFill>
                      <a:schemeClr val="accent2">
                        <a:lumMod val="60000"/>
                        <a:lumOff val="40000"/>
                      </a:schemeClr>
                    </a:solidFill>
                  </a:tcPr>
                </a:tc>
                <a:extLst>
                  <a:ext uri="{0D108BD9-81ED-4DB2-BD59-A6C34878D82A}">
                    <a16:rowId xmlns:a16="http://schemas.microsoft.com/office/drawing/2014/main" val="10002"/>
                  </a:ext>
                </a:extLst>
              </a:tr>
              <a:tr h="478664">
                <a:tc>
                  <a:txBody>
                    <a:bodyPr/>
                    <a:lstStyle/>
                    <a:p>
                      <a:pPr algn="l">
                        <a:lnSpc>
                          <a:spcPct val="100000"/>
                        </a:lnSpc>
                        <a:spcBef>
                          <a:spcPts val="300"/>
                        </a:spcBef>
                        <a:spcAft>
                          <a:spcPts val="300"/>
                        </a:spcAft>
                      </a:pPr>
                      <a:r>
                        <a:rPr lang="en-GB" sz="1650" dirty="0">
                          <a:effectLst/>
                        </a:rPr>
                        <a:t>VA utility benefit</a:t>
                      </a:r>
                      <a:endParaRPr lang="en-GB" sz="1650" dirty="0">
                        <a:effectLst/>
                        <a:latin typeface="Arial" panose="020B0604020202020204" pitchFamily="34" charset="0"/>
                        <a:ea typeface="Calibri" panose="020F0502020204030204" pitchFamily="34" charset="0"/>
                        <a:cs typeface="Times New Roman" panose="02020603050405020304" pitchFamily="18" charset="0"/>
                      </a:endParaRPr>
                    </a:p>
                  </a:txBody>
                  <a:tcPr marL="96234" marR="96234" marT="0" marB="0" anchor="ctr">
                    <a:solidFill>
                      <a:srgbClr val="18646E"/>
                    </a:solidFill>
                  </a:tcPr>
                </a:tc>
                <a:tc>
                  <a:txBody>
                    <a:bodyPr/>
                    <a:lstStyle/>
                    <a:p>
                      <a:pPr algn="l">
                        <a:lnSpc>
                          <a:spcPct val="100000"/>
                        </a:lnSpc>
                        <a:spcBef>
                          <a:spcPts val="300"/>
                        </a:spcBef>
                        <a:spcAft>
                          <a:spcPts val="300"/>
                        </a:spcAft>
                      </a:pPr>
                      <a:r>
                        <a:rPr lang="en-US" sz="1650" dirty="0">
                          <a:effectLst/>
                          <a:latin typeface="Arial" panose="020B0604020202020204" pitchFamily="34" charset="0"/>
                          <a:ea typeface="Calibri" panose="020F0502020204030204" pitchFamily="34" charset="0"/>
                          <a:cs typeface="Times New Roman" panose="02020603050405020304" pitchFamily="18" charset="0"/>
                        </a:rPr>
                        <a:t>0.1</a:t>
                      </a:r>
                      <a:endParaRPr lang="en-GB" sz="1650" dirty="0">
                        <a:effectLst/>
                        <a:latin typeface="Arial" panose="020B0604020202020204" pitchFamily="34" charset="0"/>
                        <a:ea typeface="Calibri" panose="020F0502020204030204" pitchFamily="34" charset="0"/>
                        <a:cs typeface="Times New Roman" panose="02020603050405020304" pitchFamily="18" charset="0"/>
                      </a:endParaRPr>
                    </a:p>
                  </a:txBody>
                  <a:tcPr marL="96234" marR="96234" marT="0" marB="0" anchor="ctr"/>
                </a:tc>
                <a:tc vMerge="1">
                  <a:txBody>
                    <a:bodyPr/>
                    <a:lstStyle/>
                    <a:p>
                      <a:endParaRPr lang="en-GB"/>
                    </a:p>
                  </a:txBody>
                  <a:tcPr/>
                </a:tc>
                <a:extLst>
                  <a:ext uri="{0D108BD9-81ED-4DB2-BD59-A6C34878D82A}">
                    <a16:rowId xmlns:a16="http://schemas.microsoft.com/office/drawing/2014/main" val="10003"/>
                  </a:ext>
                </a:extLst>
              </a:tr>
              <a:tr h="612710">
                <a:tc>
                  <a:txBody>
                    <a:bodyPr/>
                    <a:lstStyle/>
                    <a:p>
                      <a:pPr algn="l">
                        <a:lnSpc>
                          <a:spcPct val="100000"/>
                        </a:lnSpc>
                        <a:spcBef>
                          <a:spcPts val="300"/>
                        </a:spcBef>
                        <a:spcAft>
                          <a:spcPts val="300"/>
                        </a:spcAft>
                      </a:pPr>
                      <a:r>
                        <a:rPr lang="en-GB" sz="1650" b="1" kern="1200" dirty="0">
                          <a:solidFill>
                            <a:schemeClr val="lt1"/>
                          </a:solidFill>
                          <a:effectLst/>
                          <a:latin typeface="+mn-lt"/>
                          <a:ea typeface="+mn-ea"/>
                          <a:cs typeface="+mn-cs"/>
                        </a:rPr>
                        <a:t>Utilities</a:t>
                      </a:r>
                    </a:p>
                  </a:txBody>
                  <a:tcPr marL="96234" marR="96234" marT="0" marB="0" anchor="ctr">
                    <a:solidFill>
                      <a:srgbClr val="18646E"/>
                    </a:solidFill>
                  </a:tcPr>
                </a:tc>
                <a:tc>
                  <a:txBody>
                    <a:bodyPr/>
                    <a:lstStyle/>
                    <a:p>
                      <a:pPr algn="l">
                        <a:lnSpc>
                          <a:spcPct val="100000"/>
                        </a:lnSpc>
                        <a:spcBef>
                          <a:spcPts val="300"/>
                        </a:spcBef>
                        <a:spcAft>
                          <a:spcPts val="0"/>
                        </a:spcAft>
                      </a:pPr>
                      <a:r>
                        <a:rPr lang="en-US" sz="1650" strike="noStrike" dirty="0">
                          <a:effectLst/>
                        </a:rPr>
                        <a:t>WU – rhLAMAN-10, </a:t>
                      </a:r>
                      <a:r>
                        <a:rPr lang="en-US" sz="1650" strike="noStrike" kern="1200" dirty="0">
                          <a:solidFill>
                            <a:schemeClr val="dk1"/>
                          </a:solidFill>
                          <a:effectLst/>
                          <a:latin typeface="+mn-lt"/>
                          <a:ea typeface="+mn-ea"/>
                          <a:cs typeface="+mn-cs"/>
                        </a:rPr>
                        <a:t>WWA – rhLAMAN-10, </a:t>
                      </a:r>
                      <a:r>
                        <a:rPr lang="en-US" sz="1650" u="none" strike="noStrike" kern="1200" dirty="0">
                          <a:solidFill>
                            <a:schemeClr val="dk1"/>
                          </a:solidFill>
                          <a:effectLst/>
                          <a:latin typeface="+mn-lt"/>
                          <a:ea typeface="+mn-ea"/>
                          <a:cs typeface="+mn-cs"/>
                        </a:rPr>
                        <a:t>WC – </a:t>
                      </a:r>
                      <a:r>
                        <a:rPr lang="en-US" sz="1650" strike="noStrike" kern="1200" dirty="0">
                          <a:solidFill>
                            <a:schemeClr val="dk1"/>
                          </a:solidFill>
                          <a:effectLst/>
                          <a:latin typeface="+mn-lt"/>
                          <a:ea typeface="+mn-ea"/>
                          <a:cs typeface="+mn-cs"/>
                        </a:rPr>
                        <a:t>UK MPS Society Survey, SI – UK MPS Society Survey</a:t>
                      </a:r>
                      <a:endParaRPr lang="en-GB" sz="1650" strike="noStrike" kern="1200" dirty="0">
                        <a:solidFill>
                          <a:schemeClr val="dk1"/>
                        </a:solidFill>
                        <a:effectLst/>
                        <a:latin typeface="+mn-lt"/>
                        <a:ea typeface="+mn-ea"/>
                        <a:cs typeface="+mn-cs"/>
                      </a:endParaRPr>
                    </a:p>
                  </a:txBody>
                  <a:tcPr marL="96234" marR="96234" marT="0" marB="0" anchor="ctr"/>
                </a:tc>
                <a:tc vMerge="1">
                  <a:txBody>
                    <a:bodyPr/>
                    <a:lstStyle/>
                    <a:p>
                      <a:endParaRPr lang="en-GB" dirty="0"/>
                    </a:p>
                  </a:txBody>
                  <a:tcPr/>
                </a:tc>
                <a:extLst>
                  <a:ext uri="{0D108BD9-81ED-4DB2-BD59-A6C34878D82A}">
                    <a16:rowId xmlns:a16="http://schemas.microsoft.com/office/drawing/2014/main" val="763914373"/>
                  </a:ext>
                </a:extLst>
              </a:tr>
              <a:tr h="605017">
                <a:tc>
                  <a:txBody>
                    <a:bodyPr/>
                    <a:lstStyle/>
                    <a:p>
                      <a:pPr algn="l">
                        <a:lnSpc>
                          <a:spcPct val="100000"/>
                        </a:lnSpc>
                        <a:spcBef>
                          <a:spcPts val="300"/>
                        </a:spcBef>
                        <a:spcAft>
                          <a:spcPts val="300"/>
                        </a:spcAft>
                      </a:pPr>
                      <a:r>
                        <a:rPr lang="en-GB" sz="1650" dirty="0">
                          <a:effectLst/>
                        </a:rPr>
                        <a:t>Patient weight</a:t>
                      </a:r>
                      <a:endParaRPr lang="en-GB" sz="1650" dirty="0">
                        <a:effectLst/>
                        <a:latin typeface="Arial" panose="020B0604020202020204" pitchFamily="34" charset="0"/>
                        <a:ea typeface="Calibri" panose="020F0502020204030204" pitchFamily="34" charset="0"/>
                        <a:cs typeface="Times New Roman" panose="02020603050405020304" pitchFamily="18" charset="0"/>
                      </a:endParaRPr>
                    </a:p>
                  </a:txBody>
                  <a:tcPr marL="96234" marR="96234" marT="0" marB="0" anchor="ctr">
                    <a:solidFill>
                      <a:srgbClr val="18646E"/>
                    </a:solidFill>
                  </a:tcPr>
                </a:tc>
                <a:tc>
                  <a:txBody>
                    <a:bodyPr/>
                    <a:lstStyle/>
                    <a:p>
                      <a:pPr marL="0" marR="0" lvl="0" indent="0" algn="l" defTabSz="1043056" rtl="0" eaLnBrk="1" fontAlgn="auto" latinLnBrk="0" hangingPunct="1">
                        <a:lnSpc>
                          <a:spcPct val="100000"/>
                        </a:lnSpc>
                        <a:spcBef>
                          <a:spcPts val="300"/>
                        </a:spcBef>
                        <a:spcAft>
                          <a:spcPts val="300"/>
                        </a:spcAft>
                        <a:buClrTx/>
                        <a:buSzTx/>
                        <a:buFontTx/>
                        <a:buNone/>
                        <a:tabLst/>
                        <a:defRPr/>
                      </a:pPr>
                      <a:r>
                        <a:rPr lang="en-GB" sz="1650" dirty="0">
                          <a:effectLst/>
                        </a:rPr>
                        <a:t>Normal distribution parameterisation using UK Medical Research Council analysis outputs</a:t>
                      </a:r>
                    </a:p>
                  </a:txBody>
                  <a:tcPr marL="96234" marR="96234" marT="0" marB="0" anchor="ctr"/>
                </a:tc>
                <a:tc>
                  <a:txBody>
                    <a:bodyPr/>
                    <a:lstStyle/>
                    <a:p>
                      <a:pPr algn="l">
                        <a:lnSpc>
                          <a:spcPct val="100000"/>
                        </a:lnSpc>
                        <a:spcBef>
                          <a:spcPts val="300"/>
                        </a:spcBef>
                        <a:spcAft>
                          <a:spcPts val="300"/>
                        </a:spcAft>
                      </a:pPr>
                      <a:r>
                        <a:rPr lang="en-GB" sz="1650" b="0" i="1" dirty="0">
                          <a:effectLst/>
                        </a:rPr>
                        <a:t>Unchanged</a:t>
                      </a:r>
                    </a:p>
                  </a:txBody>
                  <a:tcPr marL="96234" marR="96234" marT="0" marB="0" anchor="ctr">
                    <a:solidFill>
                      <a:schemeClr val="accent2">
                        <a:lumMod val="60000"/>
                        <a:lumOff val="40000"/>
                      </a:schemeClr>
                    </a:solidFill>
                  </a:tcPr>
                </a:tc>
                <a:extLst>
                  <a:ext uri="{0D108BD9-81ED-4DB2-BD59-A6C34878D82A}">
                    <a16:rowId xmlns:a16="http://schemas.microsoft.com/office/drawing/2014/main" val="10005"/>
                  </a:ext>
                </a:extLst>
              </a:tr>
              <a:tr h="957328">
                <a:tc>
                  <a:txBody>
                    <a:bodyPr/>
                    <a:lstStyle/>
                    <a:p>
                      <a:pPr algn="l">
                        <a:lnSpc>
                          <a:spcPct val="100000"/>
                        </a:lnSpc>
                        <a:spcBef>
                          <a:spcPts val="300"/>
                        </a:spcBef>
                        <a:spcAft>
                          <a:spcPts val="300"/>
                        </a:spcAft>
                      </a:pPr>
                      <a:r>
                        <a:rPr lang="en-US" sz="1650" dirty="0">
                          <a:effectLst/>
                          <a:latin typeface="Arial" panose="020B0604020202020204" pitchFamily="34" charset="0"/>
                          <a:ea typeface="Calibri" panose="020F0502020204030204" pitchFamily="34" charset="0"/>
                          <a:cs typeface="Times New Roman" panose="02020603050405020304" pitchFamily="18" charset="0"/>
                        </a:rPr>
                        <a:t>Costs</a:t>
                      </a:r>
                      <a:endParaRPr lang="en-GB" sz="1650" dirty="0">
                        <a:effectLst/>
                        <a:latin typeface="Arial" panose="020B0604020202020204" pitchFamily="34" charset="0"/>
                        <a:ea typeface="Calibri" panose="020F0502020204030204" pitchFamily="34" charset="0"/>
                        <a:cs typeface="Times New Roman" panose="02020603050405020304" pitchFamily="18" charset="0"/>
                      </a:endParaRPr>
                    </a:p>
                  </a:txBody>
                  <a:tcPr marL="96234" marR="96234" marT="0" marB="0" anchor="ctr">
                    <a:solidFill>
                      <a:srgbClr val="18646E"/>
                    </a:solidFill>
                  </a:tcPr>
                </a:tc>
                <a:tc>
                  <a:txBody>
                    <a:bodyPr/>
                    <a:lstStyle/>
                    <a:p>
                      <a:pPr marL="0" marR="0" lvl="0" indent="0" algn="l" defTabSz="1043056"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50" kern="1200" dirty="0">
                          <a:solidFill>
                            <a:schemeClr val="dk1"/>
                          </a:solidFill>
                          <a:effectLst/>
                          <a:latin typeface="+mn-lt"/>
                          <a:ea typeface="+mn-ea"/>
                          <a:cs typeface="+mn-cs"/>
                        </a:rPr>
                        <a:t>Inflated to NHS/PSS England 2017-2018</a:t>
                      </a:r>
                    </a:p>
                    <a:p>
                      <a:pPr marL="0" indent="0" algn="l">
                        <a:buFont typeface="Arial" panose="020B0604020202020204" pitchFamily="34" charset="0"/>
                        <a:buNone/>
                      </a:pPr>
                      <a:endParaRPr lang="en-GB" sz="1650" kern="1200" dirty="0">
                        <a:solidFill>
                          <a:schemeClr val="dk1"/>
                        </a:solidFill>
                        <a:effectLst/>
                        <a:latin typeface="+mn-lt"/>
                        <a:ea typeface="+mn-ea"/>
                        <a:cs typeface="+mn-cs"/>
                      </a:endParaRPr>
                    </a:p>
                  </a:txBody>
                  <a:tcPr marL="96234" marR="96234" marT="0" marB="0" anchor="ctr"/>
                </a:tc>
                <a:tc>
                  <a:txBody>
                    <a:bodyPr/>
                    <a:lstStyle/>
                    <a:p>
                      <a:pPr marL="0" indent="0" algn="l">
                        <a:buFont typeface="Arial" panose="020B0604020202020204" pitchFamily="34" charset="0"/>
                        <a:buNone/>
                      </a:pPr>
                      <a:r>
                        <a:rPr lang="en-GB" sz="1650" b="0" i="1" kern="1200" dirty="0">
                          <a:solidFill>
                            <a:schemeClr val="dk1"/>
                          </a:solidFill>
                          <a:effectLst/>
                          <a:latin typeface="+mn-lt"/>
                          <a:ea typeface="+mn-ea"/>
                          <a:cs typeface="+mn-cs"/>
                        </a:rPr>
                        <a:t>- Inflated to 2020/21 using PSSRU 2021</a:t>
                      </a:r>
                    </a:p>
                    <a:p>
                      <a:pPr marL="0" indent="0" algn="l">
                        <a:buFont typeface="Arial" panose="020B0604020202020204" pitchFamily="34" charset="0"/>
                        <a:buNone/>
                      </a:pPr>
                      <a:r>
                        <a:rPr lang="en-GB" sz="1650" b="0" i="1" kern="1200" dirty="0">
                          <a:solidFill>
                            <a:schemeClr val="dk1"/>
                          </a:solidFill>
                          <a:effectLst/>
                          <a:latin typeface="+mn-lt"/>
                          <a:ea typeface="+mn-ea"/>
                          <a:cs typeface="+mn-cs"/>
                        </a:rPr>
                        <a:t>- Cost of home infusion included</a:t>
                      </a:r>
                    </a:p>
                  </a:txBody>
                  <a:tcPr marL="96234" marR="96234" marT="0" marB="0" anchor="ctr">
                    <a:solidFill>
                      <a:schemeClr val="accent2">
                        <a:lumMod val="60000"/>
                        <a:lumOff val="40000"/>
                      </a:schemeClr>
                    </a:solidFill>
                  </a:tcPr>
                </a:tc>
                <a:extLst>
                  <a:ext uri="{0D108BD9-81ED-4DB2-BD59-A6C34878D82A}">
                    <a16:rowId xmlns:a16="http://schemas.microsoft.com/office/drawing/2014/main" val="2427142568"/>
                  </a:ext>
                </a:extLst>
              </a:tr>
            </a:tbl>
          </a:graphicData>
        </a:graphic>
      </p:graphicFrame>
      <p:sp>
        <p:nvSpPr>
          <p:cNvPr id="8" name="Rectangle 7">
            <a:extLst>
              <a:ext uri="{FF2B5EF4-FFF2-40B4-BE49-F238E27FC236}">
                <a16:creationId xmlns:a16="http://schemas.microsoft.com/office/drawing/2014/main" id="{CDB3C1F6-D91E-4A82-B061-CCB0A753EA78}"/>
              </a:ext>
            </a:extLst>
          </p:cNvPr>
          <p:cNvSpPr/>
          <p:nvPr/>
        </p:nvSpPr>
        <p:spPr>
          <a:xfrm>
            <a:off x="104596" y="7097112"/>
            <a:ext cx="9352226" cy="523220"/>
          </a:xfrm>
          <a:prstGeom prst="rect">
            <a:avLst/>
          </a:prstGeom>
        </p:spPr>
        <p:txBody>
          <a:bodyPr wrap="square">
            <a:spAutoFit/>
          </a:bodyPr>
          <a:lstStyle/>
          <a:p>
            <a:pPr>
              <a:spcBef>
                <a:spcPts val="300"/>
              </a:spcBef>
            </a:pPr>
            <a:r>
              <a:rPr lang="en-US" sz="1400" dirty="0">
                <a:solidFill>
                  <a:schemeClr val="dk1"/>
                </a:solidFill>
              </a:rPr>
              <a:t>PSS, Prescribed Specialised Services; PSSRU, Pe</a:t>
            </a:r>
            <a:r>
              <a:rPr lang="en-GB" sz="1400" dirty="0">
                <a:solidFill>
                  <a:schemeClr val="dk1"/>
                </a:solidFill>
              </a:rPr>
              <a:t>rsonal Social Services Research Unit; </a:t>
            </a:r>
            <a:r>
              <a:rPr lang="en-US" sz="1400" dirty="0">
                <a:solidFill>
                  <a:schemeClr val="dk1"/>
                </a:solidFill>
              </a:rPr>
              <a:t>SI, severe immobility; </a:t>
            </a:r>
            <a:r>
              <a:rPr lang="en-US" sz="1400" u="none" strike="noStrike" kern="1200" dirty="0">
                <a:solidFill>
                  <a:schemeClr val="dk1"/>
                </a:solidFill>
                <a:effectLst/>
                <a:latin typeface="+mn-lt"/>
                <a:ea typeface="+mn-ea"/>
                <a:cs typeface="+mn-cs"/>
              </a:rPr>
              <a:t>WC, wheelchair dependent; </a:t>
            </a:r>
            <a:r>
              <a:rPr lang="en-US" sz="1400" dirty="0"/>
              <a:t>WU, walking unassisted; </a:t>
            </a:r>
            <a:r>
              <a:rPr lang="en-US" sz="1400" dirty="0">
                <a:solidFill>
                  <a:schemeClr val="dk1"/>
                </a:solidFill>
              </a:rPr>
              <a:t>WWA, walking with assistance</a:t>
            </a:r>
            <a:endParaRPr lang="en-GB" sz="1400" dirty="0"/>
          </a:p>
        </p:txBody>
      </p:sp>
      <p:graphicFrame>
        <p:nvGraphicFramePr>
          <p:cNvPr id="3" name="Table 2">
            <a:extLst>
              <a:ext uri="{FF2B5EF4-FFF2-40B4-BE49-F238E27FC236}">
                <a16:creationId xmlns:a16="http://schemas.microsoft.com/office/drawing/2014/main" id="{EB52CAC0-A5E4-5D2D-DAFC-C1B2E58CED1A}"/>
              </a:ext>
            </a:extLst>
          </p:cNvPr>
          <p:cNvGraphicFramePr>
            <a:graphicFrameLocks noGrp="1"/>
          </p:cNvGraphicFramePr>
          <p:nvPr>
            <p:extLst>
              <p:ext uri="{D42A27DB-BD31-4B8C-83A1-F6EECF244321}">
                <p14:modId xmlns:p14="http://schemas.microsoft.com/office/powerpoint/2010/main" val="851619103"/>
              </p:ext>
            </p:extLst>
          </p:nvPr>
        </p:nvGraphicFramePr>
        <p:xfrm>
          <a:off x="1567544" y="2413003"/>
          <a:ext cx="6780809" cy="1463040"/>
        </p:xfrm>
        <a:graphic>
          <a:graphicData uri="http://schemas.openxmlformats.org/drawingml/2006/table">
            <a:tbl>
              <a:tblPr firstRow="1" firstCol="1" bandRow="1">
                <a:tableStyleId>{17292A2E-F333-43FB-9621-5CBBE7FDCDCB}</a:tableStyleId>
              </a:tblPr>
              <a:tblGrid>
                <a:gridCol w="3221197">
                  <a:extLst>
                    <a:ext uri="{9D8B030D-6E8A-4147-A177-3AD203B41FA5}">
                      <a16:colId xmlns:a16="http://schemas.microsoft.com/office/drawing/2014/main" val="2784041414"/>
                    </a:ext>
                  </a:extLst>
                </a:gridCol>
                <a:gridCol w="1800627">
                  <a:extLst>
                    <a:ext uri="{9D8B030D-6E8A-4147-A177-3AD203B41FA5}">
                      <a16:colId xmlns:a16="http://schemas.microsoft.com/office/drawing/2014/main" val="1188336075"/>
                    </a:ext>
                  </a:extLst>
                </a:gridCol>
                <a:gridCol w="1758985">
                  <a:extLst>
                    <a:ext uri="{9D8B030D-6E8A-4147-A177-3AD203B41FA5}">
                      <a16:colId xmlns:a16="http://schemas.microsoft.com/office/drawing/2014/main" val="561133154"/>
                    </a:ext>
                  </a:extLst>
                </a:gridCol>
              </a:tblGrid>
              <a:tr h="92848">
                <a:tc>
                  <a:txBody>
                    <a:bodyPr/>
                    <a:lstStyle/>
                    <a:p>
                      <a:pPr>
                        <a:lnSpc>
                          <a:spcPct val="100000"/>
                        </a:lnSpc>
                        <a:spcAft>
                          <a:spcPts val="1000"/>
                        </a:spcAft>
                      </a:pPr>
                      <a:r>
                        <a:rPr lang="en-GB" sz="1600" u="none" strike="noStrike" dirty="0">
                          <a:solidFill>
                            <a:sysClr val="windowText" lastClr="000000"/>
                          </a:solidFill>
                          <a:effectLst/>
                          <a:highlight>
                            <a:srgbClr val="FFFF00"/>
                          </a:highlight>
                        </a:rPr>
                        <a:t> </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lang="en-GB" sz="1600" u="sng" dirty="0">
                          <a:solidFill>
                            <a:schemeClr val="tx1">
                              <a:lumMod val="50000"/>
                            </a:schemeClr>
                          </a:solidFill>
                          <a:effectLst/>
                          <a:highlight>
                            <a:srgbClr val="000000"/>
                          </a:highlight>
                        </a:rPr>
                        <a:t>*********</a:t>
                      </a:r>
                      <a:endParaRPr lang="en-GB" sz="1600" b="1" dirty="0">
                        <a:solidFill>
                          <a:schemeClr val="tx1">
                            <a:lumMod val="50000"/>
                          </a:schemeClr>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lang="en-GB" sz="1600" u="sng" dirty="0">
                          <a:solidFill>
                            <a:schemeClr val="tx1">
                              <a:lumMod val="50000"/>
                            </a:schemeClr>
                          </a:solidFill>
                          <a:effectLst/>
                          <a:highlight>
                            <a:srgbClr val="000000"/>
                          </a:highlight>
                        </a:rPr>
                        <a:t>*********</a:t>
                      </a:r>
                      <a:endParaRPr lang="en-GB" sz="1600" b="1" dirty="0">
                        <a:solidFill>
                          <a:sysClr val="windowText" lastClr="000000"/>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293783"/>
                  </a:ext>
                </a:extLst>
              </a:tr>
              <a:tr h="0">
                <a:tc>
                  <a:txBody>
                    <a:bodyPr/>
                    <a:lstStyle/>
                    <a:p>
                      <a:pPr>
                        <a:lnSpc>
                          <a:spcPct val="100000"/>
                        </a:lnSpc>
                        <a:spcAft>
                          <a:spcPts val="1000"/>
                        </a:spcAft>
                      </a:pPr>
                      <a:r>
                        <a:rPr lang="en-GB" sz="1600" b="0" u="none" kern="1200" dirty="0">
                          <a:solidFill>
                            <a:sysClr val="windowText" lastClr="000000"/>
                          </a:solidFill>
                          <a:effectLst/>
                        </a:rPr>
                        <a:t>Time in health state BSC, years</a:t>
                      </a:r>
                      <a:endParaRPr lang="en-GB" sz="1600" b="0" u="none" kern="1200" dirty="0">
                        <a:solidFill>
                          <a:sysClr val="windowText" lastClr="000000"/>
                        </a:solidFill>
                        <a:effectLst/>
                        <a:latin typeface="+mn-lt"/>
                        <a:ea typeface="+mn-ea"/>
                        <a:cs typeface="+mn-cs"/>
                      </a:endParaRPr>
                    </a:p>
                  </a:txBody>
                  <a:tcPr marL="68580" marR="68580" marT="0" marB="0"/>
                </a:tc>
                <a:tc>
                  <a:txBody>
                    <a:bodyPr/>
                    <a:lstStyle/>
                    <a:p>
                      <a:pPr algn="ctr">
                        <a:lnSpc>
                          <a:spcPct val="100000"/>
                        </a:lnSpc>
                        <a:spcAft>
                          <a:spcPts val="1000"/>
                        </a:spcAft>
                      </a:pPr>
                      <a:r>
                        <a:rPr lang="en-GB" sz="1600" b="0" u="none" kern="1200" dirty="0">
                          <a:solidFill>
                            <a:sysClr val="windowText" lastClr="000000"/>
                          </a:solidFill>
                          <a:effectLst/>
                        </a:rPr>
                        <a:t>11.4</a:t>
                      </a:r>
                      <a:endParaRPr lang="en-GB" sz="1600" b="0" u="none" kern="1200" dirty="0">
                        <a:solidFill>
                          <a:sysClr val="windowText" lastClr="000000"/>
                        </a:solidFill>
                        <a:effectLst/>
                        <a:latin typeface="+mn-lt"/>
                        <a:ea typeface="+mn-ea"/>
                        <a:cs typeface="+mn-cs"/>
                      </a:endParaRPr>
                    </a:p>
                  </a:txBody>
                  <a:tcPr marL="68580" marR="68580" marT="0" marB="0"/>
                </a:tc>
                <a:tc>
                  <a:txBody>
                    <a:bodyPr/>
                    <a:lstStyle/>
                    <a:p>
                      <a:pPr algn="ctr">
                        <a:lnSpc>
                          <a:spcPct val="100000"/>
                        </a:lnSpc>
                        <a:spcAft>
                          <a:spcPts val="1000"/>
                        </a:spcAft>
                      </a:pPr>
                      <a:r>
                        <a:rPr lang="en-GB" sz="1600" b="0" u="none" kern="1200" dirty="0">
                          <a:solidFill>
                            <a:sysClr val="windowText" lastClr="000000"/>
                          </a:solidFill>
                          <a:effectLst/>
                        </a:rPr>
                        <a:t>10.2</a:t>
                      </a:r>
                      <a:endParaRPr lang="en-GB" sz="1600" b="0" u="none" kern="1200" dirty="0">
                        <a:solidFill>
                          <a:sysClr val="windowText" lastClr="000000"/>
                        </a:solidFill>
                        <a:effectLst/>
                        <a:latin typeface="+mn-lt"/>
                        <a:ea typeface="+mn-ea"/>
                        <a:cs typeface="+mn-cs"/>
                      </a:endParaRPr>
                    </a:p>
                  </a:txBody>
                  <a:tcPr marL="68580" marR="68580" marT="0" marB="0"/>
                </a:tc>
                <a:extLst>
                  <a:ext uri="{0D108BD9-81ED-4DB2-BD59-A6C34878D82A}">
                    <a16:rowId xmlns:a16="http://schemas.microsoft.com/office/drawing/2014/main" val="1455445795"/>
                  </a:ext>
                </a:extLst>
              </a:tr>
              <a:tr h="0">
                <a:tc gridSpan="3">
                  <a:txBody>
                    <a:bodyPr/>
                    <a:lstStyle/>
                    <a:p>
                      <a:pPr>
                        <a:lnSpc>
                          <a:spcPct val="100000"/>
                        </a:lnSpc>
                        <a:spcAft>
                          <a:spcPts val="1000"/>
                        </a:spcAft>
                      </a:pPr>
                      <a:r>
                        <a:rPr lang="en-GB" sz="1600" b="1" u="none" kern="1200" dirty="0">
                          <a:solidFill>
                            <a:sysClr val="windowText" lastClr="000000"/>
                          </a:solidFill>
                          <a:effectLst/>
                        </a:rPr>
                        <a:t>Additional time in health state for VA from expert elicitation panel</a:t>
                      </a:r>
                      <a:endParaRPr lang="en-GB" sz="1600" b="1" u="none" kern="1200" dirty="0">
                        <a:solidFill>
                          <a:sysClr val="windowText" lastClr="000000"/>
                        </a:solidFill>
                        <a:effectLst/>
                        <a:latin typeface="+mn-lt"/>
                        <a:ea typeface="+mn-ea"/>
                        <a:cs typeface="+mn-cs"/>
                      </a:endParaRPr>
                    </a:p>
                  </a:txBody>
                  <a:tcPr marL="68580" marR="68580" marT="0" marB="0"/>
                </a:tc>
                <a:tc hMerge="1">
                  <a:txBody>
                    <a:bodyPr/>
                    <a:lstStyle/>
                    <a:p>
                      <a:endParaRPr lang="en-GB"/>
                    </a:p>
                  </a:txBody>
                  <a:tcPr/>
                </a:tc>
                <a:tc hMerge="1">
                  <a:txBody>
                    <a:bodyPr/>
                    <a:lstStyle/>
                    <a:p>
                      <a:pPr algn="ctr">
                        <a:lnSpc>
                          <a:spcPct val="100000"/>
                        </a:lnSpc>
                        <a:spcAft>
                          <a:spcPts val="1000"/>
                        </a:spcAft>
                      </a:pPr>
                      <a:endParaRPr lang="en-GB" sz="1600" b="0" u="none" kern="1200" dirty="0">
                        <a:solidFill>
                          <a:sysClr val="windowText" lastClr="000000"/>
                        </a:solidFill>
                        <a:effectLst/>
                        <a:latin typeface="+mn-lt"/>
                        <a:ea typeface="+mn-ea"/>
                        <a:cs typeface="+mn-cs"/>
                      </a:endParaRPr>
                    </a:p>
                  </a:txBody>
                  <a:tcPr marL="68580" marR="68580" marT="0" marB="0"/>
                </a:tc>
                <a:extLst>
                  <a:ext uri="{0D108BD9-81ED-4DB2-BD59-A6C34878D82A}">
                    <a16:rowId xmlns:a16="http://schemas.microsoft.com/office/drawing/2014/main" val="3039351175"/>
                  </a:ext>
                </a:extLst>
              </a:tr>
              <a:tr h="0">
                <a:tc>
                  <a:txBody>
                    <a:bodyPr/>
                    <a:lstStyle/>
                    <a:p>
                      <a:pPr lvl="1">
                        <a:lnSpc>
                          <a:spcPct val="100000"/>
                        </a:lnSpc>
                        <a:spcAft>
                          <a:spcPts val="1000"/>
                        </a:spcAft>
                      </a:pPr>
                      <a:r>
                        <a:rPr lang="en-GB" sz="1600" b="0" u="none" dirty="0">
                          <a:solidFill>
                            <a:sysClr val="windowText" lastClr="000000"/>
                          </a:solidFill>
                          <a:effectLst/>
                        </a:rPr>
                        <a:t>Paediatrics, years</a:t>
                      </a:r>
                      <a:endParaRPr lang="en-GB" sz="1600" b="0" u="none"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36313564"/>
                  </a:ext>
                </a:extLst>
              </a:tr>
              <a:tr h="0">
                <a:tc>
                  <a:txBody>
                    <a:bodyPr/>
                    <a:lstStyle/>
                    <a:p>
                      <a:pPr lvl="1">
                        <a:lnSpc>
                          <a:spcPct val="100000"/>
                        </a:lnSpc>
                        <a:spcAft>
                          <a:spcPts val="1000"/>
                        </a:spcAft>
                      </a:pPr>
                      <a:r>
                        <a:rPr lang="en-GB" sz="1600" b="0" u="none" dirty="0">
                          <a:solidFill>
                            <a:sysClr val="windowText" lastClr="000000"/>
                          </a:solidFill>
                          <a:effectLst/>
                        </a:rPr>
                        <a:t>Adolescents, years</a:t>
                      </a:r>
                      <a:endParaRPr lang="en-GB" sz="1600" b="0" u="none"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74782559"/>
                  </a:ext>
                </a:extLst>
              </a:tr>
              <a:tr h="0">
                <a:tc>
                  <a:txBody>
                    <a:bodyPr/>
                    <a:lstStyle/>
                    <a:p>
                      <a:pPr lvl="1">
                        <a:lnSpc>
                          <a:spcPct val="100000"/>
                        </a:lnSpc>
                        <a:spcAft>
                          <a:spcPts val="1000"/>
                        </a:spcAft>
                      </a:pPr>
                      <a:r>
                        <a:rPr lang="en-GB" sz="1600" b="0" u="none" dirty="0">
                          <a:solidFill>
                            <a:sysClr val="windowText" lastClr="000000"/>
                          </a:solidFill>
                          <a:effectLst/>
                        </a:rPr>
                        <a:t>Adults, years</a:t>
                      </a:r>
                      <a:endParaRPr lang="en-GB" sz="1600" b="0" u="none"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56894804"/>
                  </a:ext>
                </a:extLst>
              </a:tr>
            </a:tbl>
          </a:graphicData>
        </a:graphic>
      </p:graphicFrame>
    </p:spTree>
    <p:extLst>
      <p:ext uri="{BB962C8B-B14F-4D97-AF65-F5344CB8AC3E}">
        <p14:creationId xmlns:p14="http://schemas.microsoft.com/office/powerpoint/2010/main" val="3028196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130646" y="6609563"/>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257810" y="103328"/>
            <a:ext cx="9919970" cy="765501"/>
          </a:xfrm>
        </p:spPr>
        <p:txBody>
          <a:bodyPr/>
          <a:lstStyle/>
          <a:p>
            <a:pPr defTabSz="942975">
              <a:lnSpc>
                <a:spcPct val="100000"/>
              </a:lnSpc>
            </a:pPr>
            <a:r>
              <a:rPr lang="en-GB" sz="3200" dirty="0"/>
              <a:t>Summary of new clinical data for VA</a:t>
            </a:r>
            <a:br>
              <a:rPr lang="en-GB" sz="3200" b="0" dirty="0"/>
            </a:br>
            <a:r>
              <a:rPr lang="en-GB" sz="2000" b="0" i="1" dirty="0">
                <a:solidFill>
                  <a:schemeClr val="accent1"/>
                </a:solidFill>
              </a:rPr>
              <a:t>Company presents updated data cut from rhLAMAN-10 and new observational studies </a:t>
            </a:r>
          </a:p>
        </p:txBody>
      </p:sp>
      <p:sp>
        <p:nvSpPr>
          <p:cNvPr id="3" name="Slide Number Placeholder 2"/>
          <p:cNvSpPr>
            <a:spLocks noGrp="1"/>
          </p:cNvSpPr>
          <p:nvPr>
            <p:ph type="sldNum" sz="quarter" idx="12"/>
          </p:nvPr>
        </p:nvSpPr>
        <p:spPr/>
        <p:txBody>
          <a:bodyPr/>
          <a:lstStyle/>
          <a:p>
            <a:fld id="{DDBE135E-2566-4748-853C-8A3B78F0FB00}" type="slidenum">
              <a:rPr lang="en-GB" smtClean="0"/>
              <a:t>16</a:t>
            </a:fld>
            <a:endParaRPr lang="en-GB" dirty="0"/>
          </a:p>
        </p:txBody>
      </p:sp>
      <p:sp>
        <p:nvSpPr>
          <p:cNvPr id="6" name="TextBox 5">
            <a:extLst>
              <a:ext uri="{FF2B5EF4-FFF2-40B4-BE49-F238E27FC236}">
                <a16:creationId xmlns:a16="http://schemas.microsoft.com/office/drawing/2014/main" id="{B9BA6A1A-668B-4C07-8948-5E940953A24E}"/>
              </a:ext>
            </a:extLst>
          </p:cNvPr>
          <p:cNvSpPr txBox="1"/>
          <p:nvPr/>
        </p:nvSpPr>
        <p:spPr>
          <a:xfrm>
            <a:off x="0" y="7021031"/>
            <a:ext cx="9677400" cy="584775"/>
          </a:xfrm>
          <a:prstGeom prst="rect">
            <a:avLst/>
          </a:prstGeom>
          <a:noFill/>
        </p:spPr>
        <p:txBody>
          <a:bodyPr wrap="square">
            <a:spAutoFit/>
          </a:bodyPr>
          <a:lstStyle/>
          <a:p>
            <a:r>
              <a:rPr lang="en-GB" sz="1600" dirty="0">
                <a:effectLst/>
              </a:rPr>
              <a:t>ATU, temporary utilisation authorisation; </a:t>
            </a:r>
            <a:r>
              <a:rPr lang="en-GB" sz="1600" dirty="0"/>
              <a:t>BSC, best supportive care; CU, compassionate use; HSCT, haematopoietic stem cell transplantation </a:t>
            </a:r>
            <a:endParaRPr lang="en-GB" sz="1600" dirty="0">
              <a:effectLst/>
            </a:endParaRPr>
          </a:p>
        </p:txBody>
      </p:sp>
      <p:graphicFrame>
        <p:nvGraphicFramePr>
          <p:cNvPr id="5" name="Table 4">
            <a:extLst>
              <a:ext uri="{FF2B5EF4-FFF2-40B4-BE49-F238E27FC236}">
                <a16:creationId xmlns:a16="http://schemas.microsoft.com/office/drawing/2014/main" id="{A4C014D4-8BE4-4800-8974-5585972B2E41}"/>
              </a:ext>
            </a:extLst>
          </p:cNvPr>
          <p:cNvGraphicFramePr>
            <a:graphicFrameLocks noGrp="1"/>
          </p:cNvGraphicFramePr>
          <p:nvPr>
            <p:extLst>
              <p:ext uri="{D42A27DB-BD31-4B8C-83A1-F6EECF244321}">
                <p14:modId xmlns:p14="http://schemas.microsoft.com/office/powerpoint/2010/main" val="3108733862"/>
              </p:ext>
            </p:extLst>
          </p:nvPr>
        </p:nvGraphicFramePr>
        <p:xfrm>
          <a:off x="130646" y="1095907"/>
          <a:ext cx="10509759" cy="5628640"/>
        </p:xfrm>
        <a:graphic>
          <a:graphicData uri="http://schemas.openxmlformats.org/drawingml/2006/table">
            <a:tbl>
              <a:tblPr firstRow="1" bandRow="1" bandCol="1">
                <a:tableStyleId>{912C8C85-51F0-491E-9774-3900AFEF0FD7}</a:tableStyleId>
              </a:tblPr>
              <a:tblGrid>
                <a:gridCol w="1328641">
                  <a:extLst>
                    <a:ext uri="{9D8B030D-6E8A-4147-A177-3AD203B41FA5}">
                      <a16:colId xmlns:a16="http://schemas.microsoft.com/office/drawing/2014/main" val="3827383664"/>
                    </a:ext>
                  </a:extLst>
                </a:gridCol>
                <a:gridCol w="2167615">
                  <a:extLst>
                    <a:ext uri="{9D8B030D-6E8A-4147-A177-3AD203B41FA5}">
                      <a16:colId xmlns:a16="http://schemas.microsoft.com/office/drawing/2014/main" val="2510143700"/>
                    </a:ext>
                  </a:extLst>
                </a:gridCol>
                <a:gridCol w="1407670">
                  <a:extLst>
                    <a:ext uri="{9D8B030D-6E8A-4147-A177-3AD203B41FA5}">
                      <a16:colId xmlns:a16="http://schemas.microsoft.com/office/drawing/2014/main" val="3815865710"/>
                    </a:ext>
                  </a:extLst>
                </a:gridCol>
                <a:gridCol w="2033068">
                  <a:extLst>
                    <a:ext uri="{9D8B030D-6E8A-4147-A177-3AD203B41FA5}">
                      <a16:colId xmlns:a16="http://schemas.microsoft.com/office/drawing/2014/main" val="924683890"/>
                    </a:ext>
                  </a:extLst>
                </a:gridCol>
                <a:gridCol w="1370412">
                  <a:extLst>
                    <a:ext uri="{9D8B030D-6E8A-4147-A177-3AD203B41FA5}">
                      <a16:colId xmlns:a16="http://schemas.microsoft.com/office/drawing/2014/main" val="1814555663"/>
                    </a:ext>
                  </a:extLst>
                </a:gridCol>
                <a:gridCol w="2202353">
                  <a:extLst>
                    <a:ext uri="{9D8B030D-6E8A-4147-A177-3AD203B41FA5}">
                      <a16:colId xmlns:a16="http://schemas.microsoft.com/office/drawing/2014/main" val="3139639546"/>
                    </a:ext>
                  </a:extLst>
                </a:gridCol>
              </a:tblGrid>
              <a:tr h="0">
                <a:tc>
                  <a:txBody>
                    <a:bodyPr/>
                    <a:lstStyle/>
                    <a:p>
                      <a:pPr marL="72000" algn="ctr">
                        <a:lnSpc>
                          <a:spcPct val="100000"/>
                        </a:lnSpc>
                        <a:spcBef>
                          <a:spcPts val="0"/>
                        </a:spcBef>
                        <a:spcAft>
                          <a:spcPts val="200"/>
                        </a:spcAft>
                      </a:pPr>
                      <a:r>
                        <a:rPr lang="en-GB" sz="1700" dirty="0">
                          <a:solidFill>
                            <a:schemeClr val="tx1"/>
                          </a:solidFill>
                          <a:effectLst/>
                        </a:rPr>
                        <a:t>Study name</a:t>
                      </a:r>
                      <a:endParaRPr lang="en-GB" sz="17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72000" algn="ctr">
                        <a:lnSpc>
                          <a:spcPct val="100000"/>
                        </a:lnSpc>
                        <a:spcBef>
                          <a:spcPts val="0"/>
                        </a:spcBef>
                        <a:spcAft>
                          <a:spcPts val="200"/>
                        </a:spcAft>
                      </a:pPr>
                      <a:r>
                        <a:rPr lang="en-GB" sz="1700" dirty="0">
                          <a:solidFill>
                            <a:schemeClr val="tx1"/>
                          </a:solidFill>
                          <a:effectLst/>
                        </a:rPr>
                        <a:t>Design</a:t>
                      </a:r>
                      <a:endParaRPr lang="en-GB" sz="17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72000" algn="ctr">
                        <a:lnSpc>
                          <a:spcPct val="100000"/>
                        </a:lnSpc>
                        <a:spcBef>
                          <a:spcPts val="0"/>
                        </a:spcBef>
                        <a:spcAft>
                          <a:spcPts val="200"/>
                        </a:spcAft>
                      </a:pPr>
                      <a:r>
                        <a:rPr lang="en-GB" sz="1700" dirty="0">
                          <a:solidFill>
                            <a:schemeClr val="tx1"/>
                          </a:solidFill>
                          <a:effectLst/>
                        </a:rPr>
                        <a:t>N</a:t>
                      </a:r>
                      <a:endParaRPr lang="en-GB" sz="17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72000" algn="ctr">
                        <a:lnSpc>
                          <a:spcPct val="100000"/>
                        </a:lnSpc>
                        <a:spcBef>
                          <a:spcPts val="0"/>
                        </a:spcBef>
                        <a:spcAft>
                          <a:spcPts val="200"/>
                        </a:spcAft>
                      </a:pPr>
                      <a:r>
                        <a:rPr lang="en-GB" sz="1700" dirty="0">
                          <a:solidFill>
                            <a:schemeClr val="tx1"/>
                          </a:solidFill>
                          <a:effectLst/>
                        </a:rPr>
                        <a:t>Comparator</a:t>
                      </a:r>
                      <a:endParaRPr lang="en-GB" sz="17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72000" algn="ctr">
                        <a:lnSpc>
                          <a:spcPct val="100000"/>
                        </a:lnSpc>
                        <a:spcBef>
                          <a:spcPts val="0"/>
                        </a:spcBef>
                        <a:spcAft>
                          <a:spcPts val="200"/>
                        </a:spcAft>
                      </a:pPr>
                      <a:r>
                        <a:rPr lang="en-GB" sz="17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Duration</a:t>
                      </a:r>
                    </a:p>
                  </a:txBody>
                  <a:tcPr marL="12474" marR="12474"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algn="ctr">
                        <a:lnSpc>
                          <a:spcPct val="100000"/>
                        </a:lnSpc>
                        <a:spcBef>
                          <a:spcPts val="0"/>
                        </a:spcBef>
                        <a:spcAft>
                          <a:spcPts val="200"/>
                        </a:spcAft>
                      </a:pPr>
                      <a:r>
                        <a:rPr lang="en-GB" sz="1700" dirty="0">
                          <a:solidFill>
                            <a:schemeClr val="tx1"/>
                          </a:solidFill>
                          <a:effectLst/>
                        </a:rPr>
                        <a:t>ERG: relevant? </a:t>
                      </a:r>
                      <a:endParaRPr lang="en-GB" sz="17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2812360934"/>
                  </a:ext>
                </a:extLst>
              </a:tr>
              <a:tr h="0">
                <a:tc gridSpan="6">
                  <a:txBody>
                    <a:bodyPr/>
                    <a:lstStyle/>
                    <a:p>
                      <a:pPr marL="72000">
                        <a:lnSpc>
                          <a:spcPct val="100000"/>
                        </a:lnSpc>
                        <a:spcBef>
                          <a:spcPts val="0"/>
                        </a:spcBef>
                        <a:spcAft>
                          <a:spcPts val="200"/>
                        </a:spcAft>
                      </a:pPr>
                      <a:r>
                        <a:rPr lang="en-GB" sz="1700" b="1" dirty="0">
                          <a:effectLst/>
                          <a:latin typeface="Arial" panose="020B0604020202020204" pitchFamily="34" charset="0"/>
                          <a:ea typeface="Times New Roman" panose="02020603050405020304" pitchFamily="18" charset="0"/>
                          <a:cs typeface="Times New Roman" panose="02020603050405020304" pitchFamily="18" charset="0"/>
                        </a:rPr>
                        <a:t>Updated data cut</a:t>
                      </a: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hMerge="1">
                  <a:txBody>
                    <a:bodyPr/>
                    <a:lstStyle/>
                    <a:p>
                      <a:endParaRPr lang="en-GB"/>
                    </a:p>
                  </a:txBody>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extLst>
                  <a:ext uri="{0D108BD9-81ED-4DB2-BD59-A6C34878D82A}">
                    <a16:rowId xmlns:a16="http://schemas.microsoft.com/office/drawing/2014/main" val="1456459441"/>
                  </a:ext>
                </a:extLst>
              </a:tr>
              <a:tr h="74851">
                <a:tc>
                  <a:txBody>
                    <a:bodyPr/>
                    <a:lstStyle/>
                    <a:p>
                      <a:pPr marL="72000">
                        <a:lnSpc>
                          <a:spcPct val="100000"/>
                        </a:lnSpc>
                        <a:spcBef>
                          <a:spcPts val="0"/>
                        </a:spcBef>
                        <a:spcAft>
                          <a:spcPts val="200"/>
                        </a:spcAft>
                      </a:pPr>
                      <a:r>
                        <a:rPr lang="en-GB" sz="1700" b="1" dirty="0">
                          <a:effectLst/>
                        </a:rPr>
                        <a:t>rhLAMAN-10</a:t>
                      </a:r>
                      <a:br>
                        <a:rPr lang="en-GB" sz="1700" b="1" dirty="0">
                          <a:effectLst/>
                        </a:rPr>
                      </a:br>
                      <a:br>
                        <a:rPr lang="en-GB" sz="1700" b="1" dirty="0">
                          <a:effectLst/>
                        </a:rPr>
                      </a:b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algn="l">
                        <a:lnSpc>
                          <a:spcPct val="100000"/>
                        </a:lnSpc>
                        <a:spcBef>
                          <a:spcPts val="0"/>
                        </a:spcBef>
                        <a:spcAft>
                          <a:spcPts val="200"/>
                        </a:spcAft>
                      </a:pPr>
                      <a:r>
                        <a:rPr lang="en-GB" sz="1700" dirty="0">
                          <a:effectLst/>
                        </a:rPr>
                        <a:t>Integrated analysis of all patients in rhLAMAN-04, -05 and CU studies</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72000" algn="ctr">
                        <a:lnSpc>
                          <a:spcPct val="100000"/>
                        </a:lnSpc>
                        <a:spcBef>
                          <a:spcPts val="0"/>
                        </a:spcBef>
                        <a:spcAft>
                          <a:spcPts val="200"/>
                        </a:spcAft>
                      </a:pPr>
                      <a:r>
                        <a:rPr lang="en-GB" sz="1700" dirty="0">
                          <a:effectLst/>
                        </a:rPr>
                        <a:t>N= 33</a:t>
                      </a:r>
                      <a:endParaRPr lang="en-GB" sz="1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c>
                  <a:txBody>
                    <a:bodyPr/>
                    <a:lstStyle/>
                    <a:p>
                      <a:pPr marL="72000" algn="ctr">
                        <a:lnSpc>
                          <a:spcPct val="100000"/>
                        </a:lnSpc>
                        <a:spcBef>
                          <a:spcPts val="0"/>
                        </a:spcBef>
                        <a:spcAft>
                          <a:spcPts val="200"/>
                        </a:spcAft>
                      </a:pPr>
                      <a:r>
                        <a:rPr lang="en-GB" sz="1700" dirty="0">
                          <a:effectLst/>
                        </a:rPr>
                        <a:t>∆ from baseline</a:t>
                      </a:r>
                      <a:endParaRPr lang="en-GB" sz="1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c>
                  <a:txBody>
                    <a:bodyPr/>
                    <a:lstStyle/>
                    <a:p>
                      <a:pPr marL="72000" lvl="0" indent="0" algn="ctr">
                        <a:lnSpc>
                          <a:spcPct val="100000"/>
                        </a:lnSpc>
                        <a:spcBef>
                          <a:spcPts val="0"/>
                        </a:spcBef>
                        <a:spcAft>
                          <a:spcPts val="100"/>
                        </a:spcAft>
                        <a:buSzPts val="1000"/>
                        <a:buFont typeface="Symbol" panose="05050102010706020507" pitchFamily="18" charset="2"/>
                        <a:buNone/>
                      </a:pPr>
                      <a:r>
                        <a:rPr lang="en-GB" sz="1700" kern="1200" dirty="0">
                          <a:solidFill>
                            <a:schemeClr val="tx1"/>
                          </a:solidFill>
                          <a:effectLst/>
                          <a:latin typeface="+mn-lt"/>
                          <a:ea typeface="+mn-ea"/>
                          <a:cs typeface="+mn-cs"/>
                        </a:rPr>
                        <a:t>48 months </a:t>
                      </a:r>
                      <a:endParaRPr lang="en-GB" sz="1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indent="0">
                        <a:lnSpc>
                          <a:spcPct val="100000"/>
                        </a:lnSpc>
                        <a:spcBef>
                          <a:spcPts val="0"/>
                        </a:spcBef>
                        <a:spcAft>
                          <a:spcPts val="200"/>
                        </a:spcAft>
                        <a:buFont typeface="Arial" panose="020B0604020202020204" pitchFamily="34" charset="0"/>
                        <a:buNone/>
                      </a:pPr>
                      <a:r>
                        <a:rPr lang="en-GB" sz="1700" kern="1200" dirty="0">
                          <a:solidFill>
                            <a:schemeClr val="tx1"/>
                          </a:solidFill>
                          <a:effectLst/>
                          <a:latin typeface="+mn-lt"/>
                          <a:ea typeface="+mn-ea"/>
                          <a:cs typeface="+mn-cs"/>
                        </a:rPr>
                        <a:t>  - New data: limited relevance.</a:t>
                      </a:r>
                    </a:p>
                    <a:p>
                      <a:pPr marL="84138" indent="0">
                        <a:lnSpc>
                          <a:spcPct val="100000"/>
                        </a:lnSpc>
                        <a:spcBef>
                          <a:spcPts val="0"/>
                        </a:spcBef>
                        <a:spcAft>
                          <a:spcPts val="200"/>
                        </a:spcAft>
                        <a:buFont typeface="Arial" panose="020B0604020202020204" pitchFamily="34" charset="0"/>
                        <a:buNone/>
                      </a:pPr>
                      <a:r>
                        <a:rPr lang="en-GB" sz="1700" kern="1200" dirty="0">
                          <a:solidFill>
                            <a:schemeClr val="tx1"/>
                          </a:solidFill>
                          <a:effectLst/>
                          <a:latin typeface="+mn-lt"/>
                          <a:ea typeface="+mn-ea"/>
                          <a:cs typeface="+mn-cs"/>
                        </a:rPr>
                        <a:t> - Previous data: to disease progression assumption</a:t>
                      </a:r>
                    </a:p>
                  </a:txBody>
                  <a:tcPr marL="12474" marR="12474"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147599527"/>
                  </a:ext>
                </a:extLst>
              </a:tr>
              <a:tr h="0">
                <a:tc gridSpan="6">
                  <a:txBody>
                    <a:bodyPr/>
                    <a:lstStyle/>
                    <a:p>
                      <a:pPr marL="72000">
                        <a:lnSpc>
                          <a:spcPct val="100000"/>
                        </a:lnSpc>
                        <a:spcBef>
                          <a:spcPts val="0"/>
                        </a:spcBef>
                        <a:spcAft>
                          <a:spcPts val="200"/>
                        </a:spcAft>
                      </a:pPr>
                      <a:r>
                        <a:rPr lang="en-GB" sz="1700" b="1" dirty="0">
                          <a:effectLst/>
                          <a:latin typeface="Arial" panose="020B0604020202020204" pitchFamily="34" charset="0"/>
                          <a:ea typeface="Times New Roman" panose="02020603050405020304" pitchFamily="18" charset="0"/>
                          <a:cs typeface="Times New Roman" panose="02020603050405020304" pitchFamily="18" charset="0"/>
                        </a:rPr>
                        <a:t>New studies</a:t>
                      </a: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hMerge="1">
                  <a:txBody>
                    <a:bodyPr/>
                    <a:lstStyle/>
                    <a:p>
                      <a:endParaRPr lang="en-GB"/>
                    </a:p>
                  </a:txBody>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extLst>
                  <a:ext uri="{0D108BD9-81ED-4DB2-BD59-A6C34878D82A}">
                    <a16:rowId xmlns:a16="http://schemas.microsoft.com/office/drawing/2014/main" val="2753152947"/>
                  </a:ext>
                </a:extLst>
              </a:tr>
              <a:tr h="72359">
                <a:tc>
                  <a:txBody>
                    <a:bodyPr/>
                    <a:lstStyle/>
                    <a:p>
                      <a:pPr marL="72000">
                        <a:lnSpc>
                          <a:spcPct val="100000"/>
                        </a:lnSpc>
                        <a:spcBef>
                          <a:spcPts val="0"/>
                        </a:spcBef>
                        <a:spcAft>
                          <a:spcPts val="200"/>
                        </a:spcAft>
                      </a:pPr>
                      <a:r>
                        <a:rPr lang="en-GB" sz="1700" b="1" dirty="0">
                          <a:effectLst/>
                        </a:rPr>
                        <a:t>rhLAMAN-08 </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algn="l">
                        <a:lnSpc>
                          <a:spcPct val="100000"/>
                        </a:lnSpc>
                        <a:spcBef>
                          <a:spcPts val="0"/>
                        </a:spcBef>
                        <a:spcAft>
                          <a:spcPts val="200"/>
                        </a:spcAft>
                      </a:pPr>
                      <a:r>
                        <a:rPr lang="en-GB" sz="1700" dirty="0">
                          <a:effectLst/>
                        </a:rPr>
                        <a:t>Phase II open-label study</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lang="en-GB" sz="1700" dirty="0">
                          <a:effectLst/>
                        </a:rPr>
                        <a:t>N=5</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c>
                  <a:txBody>
                    <a:bodyPr/>
                    <a:lstStyle/>
                    <a:p>
                      <a:pPr algn="ctr"/>
                      <a:r>
                        <a:rPr lang="en-GB" sz="1700" dirty="0">
                          <a:effectLst/>
                        </a:rPr>
                        <a:t>∆ from baseline</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c>
                  <a:txBody>
                    <a:bodyPr/>
                    <a:lstStyle/>
                    <a:p>
                      <a:pPr algn="ctr"/>
                      <a:r>
                        <a:rPr lang="en-GB" sz="1700" kern="1200" dirty="0">
                          <a:solidFill>
                            <a:schemeClr val="tx1"/>
                          </a:solidFill>
                          <a:effectLst/>
                          <a:latin typeface="+mn-lt"/>
                          <a:ea typeface="+mn-ea"/>
                          <a:cs typeface="+mn-cs"/>
                        </a:rPr>
                        <a:t> 24 months</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lang="en-GB" sz="1700" dirty="0">
                          <a:effectLst/>
                        </a:rPr>
                        <a:t>Yes, updated population</a:t>
                      </a:r>
                      <a:endParaRPr lang="en-GB" sz="1700" kern="1200" dirty="0">
                        <a:solidFill>
                          <a:schemeClr val="tx1"/>
                        </a:solidFill>
                        <a:effectLst/>
                        <a:latin typeface="+mn-lt"/>
                        <a:ea typeface="+mn-ea"/>
                        <a:cs typeface="+mn-cs"/>
                      </a:endParaRPr>
                    </a:p>
                  </a:txBody>
                  <a:tcPr marL="12474" marR="12474"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355652456"/>
                  </a:ext>
                </a:extLst>
              </a:tr>
              <a:tr h="60169">
                <a:tc>
                  <a:txBody>
                    <a:bodyPr/>
                    <a:lstStyle/>
                    <a:p>
                      <a:pPr marL="72000">
                        <a:lnSpc>
                          <a:spcPct val="100000"/>
                        </a:lnSpc>
                        <a:spcBef>
                          <a:spcPts val="0"/>
                        </a:spcBef>
                        <a:spcAft>
                          <a:spcPts val="200"/>
                        </a:spcAft>
                      </a:pPr>
                      <a:r>
                        <a:rPr lang="en-GB" sz="1700" b="1" dirty="0">
                          <a:effectLst/>
                        </a:rPr>
                        <a:t>Etoile Alpha (ongoing)</a:t>
                      </a:r>
                    </a:p>
                    <a:p>
                      <a:pPr marL="72000">
                        <a:lnSpc>
                          <a:spcPct val="100000"/>
                        </a:lnSpc>
                        <a:spcBef>
                          <a:spcPts val="0"/>
                        </a:spcBef>
                        <a:spcAft>
                          <a:spcPts val="200"/>
                        </a:spcAft>
                      </a:pPr>
                      <a:r>
                        <a:rPr lang="en-GB" sz="1700" b="1" dirty="0">
                          <a:effectLst/>
                        </a:rPr>
                        <a:t> </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algn="l">
                        <a:lnSpc>
                          <a:spcPct val="100000"/>
                        </a:lnSpc>
                        <a:spcBef>
                          <a:spcPts val="0"/>
                        </a:spcBef>
                        <a:spcAft>
                          <a:spcPts val="200"/>
                        </a:spcAft>
                      </a:pPr>
                      <a:r>
                        <a:rPr lang="en-GB" sz="1700" dirty="0">
                          <a:effectLst/>
                        </a:rPr>
                        <a:t>Real-world retrospective registry study</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72000" algn="ctr">
                        <a:lnSpc>
                          <a:spcPct val="100000"/>
                        </a:lnSpc>
                        <a:spcBef>
                          <a:spcPts val="0"/>
                        </a:spcBef>
                        <a:spcAft>
                          <a:spcPts val="200"/>
                        </a:spcAft>
                      </a:pPr>
                      <a:r>
                        <a:rPr lang="en-GB" sz="1700" dirty="0">
                          <a:effectLst/>
                        </a:rPr>
                        <a:t>N=16</a:t>
                      </a:r>
                      <a:endParaRPr lang="en-GB" sz="1700" kern="1200" dirty="0">
                        <a:solidFill>
                          <a:schemeClr val="tx1"/>
                        </a:solidFill>
                        <a:effectLst/>
                        <a:latin typeface="+mn-lt"/>
                        <a:ea typeface="+mn-ea"/>
                        <a:cs typeface="+mn-cs"/>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72000" algn="ctr">
                        <a:lnSpc>
                          <a:spcPct val="100000"/>
                        </a:lnSpc>
                        <a:spcBef>
                          <a:spcPts val="0"/>
                        </a:spcBef>
                        <a:spcAft>
                          <a:spcPts val="200"/>
                        </a:spcAft>
                      </a:pPr>
                      <a:r>
                        <a:rPr lang="en-GB" sz="1700" dirty="0">
                          <a:effectLst/>
                        </a:rPr>
                        <a:t>∆ from baseline</a:t>
                      </a:r>
                      <a:endParaRPr lang="en-GB" sz="1700" kern="1200" dirty="0">
                        <a:solidFill>
                          <a:schemeClr val="tx1"/>
                        </a:solidFill>
                        <a:effectLst/>
                        <a:latin typeface="+mn-lt"/>
                        <a:ea typeface="+mn-ea"/>
                        <a:cs typeface="+mn-cs"/>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72000" algn="ctr">
                        <a:lnSpc>
                          <a:spcPct val="100000"/>
                        </a:lnSpc>
                        <a:spcBef>
                          <a:spcPts val="0"/>
                        </a:spcBef>
                        <a:spcAft>
                          <a:spcPts val="200"/>
                        </a:spcAft>
                      </a:pPr>
                      <a:r>
                        <a:rPr lang="en-GB" sz="1700" kern="1200" dirty="0">
                          <a:solidFill>
                            <a:schemeClr val="tx1"/>
                          </a:solidFill>
                          <a:effectLst/>
                          <a:latin typeface="+mn-lt"/>
                          <a:ea typeface="+mn-ea"/>
                          <a:cs typeface="+mn-cs"/>
                        </a:rPr>
                        <a:t>54 months</a:t>
                      </a: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lang="en-GB" sz="1700" kern="1200" dirty="0">
                          <a:solidFill>
                            <a:schemeClr val="tx1"/>
                          </a:solidFill>
                          <a:effectLst/>
                          <a:latin typeface="+mn-lt"/>
                          <a:ea typeface="+mn-ea"/>
                          <a:cs typeface="+mn-cs"/>
                        </a:rPr>
                        <a:t>Yes, to disease progression assumption</a:t>
                      </a:r>
                    </a:p>
                  </a:txBody>
                  <a:tcPr marL="12474" marR="12474"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965539640"/>
                  </a:ext>
                </a:extLst>
              </a:tr>
              <a:tr h="44047">
                <a:tc>
                  <a:txBody>
                    <a:bodyPr/>
                    <a:lstStyle/>
                    <a:p>
                      <a:pPr marL="72000">
                        <a:lnSpc>
                          <a:spcPct val="100000"/>
                        </a:lnSpc>
                        <a:spcBef>
                          <a:spcPts val="0"/>
                        </a:spcBef>
                        <a:spcAft>
                          <a:spcPts val="200"/>
                        </a:spcAft>
                      </a:pPr>
                      <a:r>
                        <a:rPr lang="en-GB" sz="1700" b="1" dirty="0">
                          <a:effectLst/>
                        </a:rPr>
                        <a:t>AM registry (SPARKLE)* (ongoing)</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algn="l">
                        <a:lnSpc>
                          <a:spcPct val="100000"/>
                        </a:lnSpc>
                        <a:spcBef>
                          <a:spcPts val="0"/>
                        </a:spcBef>
                        <a:spcAft>
                          <a:spcPts val="200"/>
                        </a:spcAft>
                      </a:pPr>
                      <a:r>
                        <a:rPr lang="en-GB" sz="1700" dirty="0">
                          <a:effectLst/>
                        </a:rPr>
                        <a:t>Noninterventional prospective cohort</a:t>
                      </a:r>
                      <a:r>
                        <a:rPr lang="en-GB" sz="1700" dirty="0">
                          <a:effectLst/>
                          <a:latin typeface="Arial" panose="020B0604020202020204" pitchFamily="34" charset="0"/>
                          <a:cs typeface="Times New Roman" panose="02020603050405020304" pitchFamily="18" charset="0"/>
                        </a:rPr>
                        <a:t> study</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lang="en-GB" sz="1700" dirty="0">
                          <a:effectLst/>
                        </a:rPr>
                        <a:t>N=40</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GB" sz="1700" dirty="0">
                          <a:effectLst/>
                        </a:rPr>
                        <a:t>None</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GB" sz="1700" kern="1200" dirty="0">
                          <a:solidFill>
                            <a:schemeClr val="tx1"/>
                          </a:solidFill>
                          <a:effectLst/>
                          <a:latin typeface="+mn-lt"/>
                          <a:ea typeface="+mn-ea"/>
                          <a:cs typeface="+mn-cs"/>
                        </a:rPr>
                        <a:t>15 years</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lang="en-GB" sz="1700" kern="1200" dirty="0">
                          <a:solidFill>
                            <a:schemeClr val="tx1"/>
                          </a:solidFill>
                          <a:effectLst/>
                          <a:latin typeface="+mn-lt"/>
                          <a:ea typeface="+mn-ea"/>
                          <a:cs typeface="+mn-cs"/>
                        </a:rPr>
                        <a:t>No, data immature</a:t>
                      </a:r>
                    </a:p>
                  </a:txBody>
                  <a:tcPr marL="12474" marR="12474"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856260160"/>
                  </a:ext>
                </a:extLst>
              </a:tr>
              <a:tr h="29365">
                <a:tc rowSpan="3">
                  <a:txBody>
                    <a:bodyPr/>
                    <a:lstStyle/>
                    <a:p>
                      <a:pPr marL="72000">
                        <a:lnSpc>
                          <a:spcPct val="100000"/>
                        </a:lnSpc>
                        <a:spcBef>
                          <a:spcPts val="0"/>
                        </a:spcBef>
                        <a:spcAft>
                          <a:spcPts val="200"/>
                        </a:spcAft>
                      </a:pPr>
                      <a:r>
                        <a:rPr lang="en-GB" sz="1700" b="1" dirty="0">
                          <a:effectLst/>
                        </a:rPr>
                        <a:t>Case reports</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algn="l">
                        <a:lnSpc>
                          <a:spcPct val="100000"/>
                        </a:lnSpc>
                        <a:spcBef>
                          <a:spcPts val="0"/>
                        </a:spcBef>
                        <a:spcAft>
                          <a:spcPts val="200"/>
                        </a:spcAft>
                      </a:pPr>
                      <a:r>
                        <a:rPr lang="en-GB" sz="1700" b="0" dirty="0">
                          <a:effectLst/>
                        </a:rPr>
                        <a:t>rhLAMAN-05</a:t>
                      </a:r>
                      <a:endParaRPr lang="en-GB" sz="17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lang="en-GB" sz="1700" dirty="0">
                          <a:effectLst/>
                        </a:rPr>
                        <a:t>N =2</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GB" sz="1700" dirty="0">
                          <a:effectLst/>
                        </a:rPr>
                        <a:t>∆ from placebo</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rowSpan="3">
                  <a:txBody>
                    <a:bodyPr/>
                    <a:lstStyle/>
                    <a:p>
                      <a:pPr algn="ctr"/>
                      <a:r>
                        <a:rPr lang="en-GB" sz="1700" kern="1200" dirty="0">
                          <a:solidFill>
                            <a:schemeClr val="tx1"/>
                          </a:solidFill>
                          <a:effectLst/>
                          <a:latin typeface="+mn-lt"/>
                          <a:ea typeface="+mn-ea"/>
                          <a:cs typeface="+mn-cs"/>
                        </a:rPr>
                        <a:t> Various</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rowSpan="3">
                  <a:txBody>
                    <a:bodyPr/>
                    <a:lstStyle/>
                    <a:p>
                      <a:pPr algn="ctr"/>
                      <a:r>
                        <a:rPr lang="en-GB" sz="1700" kern="1200" dirty="0">
                          <a:solidFill>
                            <a:schemeClr val="tx1"/>
                          </a:solidFill>
                          <a:effectLst/>
                          <a:latin typeface="+mn-lt"/>
                          <a:ea typeface="+mn-ea"/>
                          <a:cs typeface="+mn-cs"/>
                        </a:rPr>
                        <a:t>Yes, to disease progression assumption</a:t>
                      </a:r>
                    </a:p>
                  </a:txBody>
                  <a:tcPr marL="12474" marR="12474" marT="0" marB="0">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10438262"/>
                  </a:ext>
                </a:extLst>
              </a:tr>
              <a:tr h="0">
                <a:tc vMerge="1">
                  <a:txBody>
                    <a:bodyPr/>
                    <a:lstStyle/>
                    <a:p>
                      <a:pPr marL="72000">
                        <a:lnSpc>
                          <a:spcPct val="100000"/>
                        </a:lnSpc>
                        <a:spcBef>
                          <a:spcPts val="0"/>
                        </a:spcBef>
                        <a:spcAft>
                          <a:spcPts val="200"/>
                        </a:spcAft>
                      </a:pP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algn="l">
                        <a:lnSpc>
                          <a:spcPct val="100000"/>
                        </a:lnSpc>
                        <a:spcBef>
                          <a:spcPts val="0"/>
                        </a:spcBef>
                        <a:spcAft>
                          <a:spcPts val="200"/>
                        </a:spcAft>
                      </a:pPr>
                      <a:r>
                        <a:rPr lang="en-GB" sz="1700" b="0" dirty="0">
                          <a:effectLst/>
                          <a:latin typeface="Arial" panose="020B0604020202020204" pitchFamily="34" charset="0"/>
                          <a:ea typeface="Times New Roman" panose="02020603050405020304" pitchFamily="18" charset="0"/>
                          <a:cs typeface="Times New Roman" panose="02020603050405020304" pitchFamily="18" charset="0"/>
                        </a:rPr>
                        <a:t>UK patient</a:t>
                      </a: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lang="en-GB" sz="1700" dirty="0">
                          <a:effectLst/>
                        </a:rPr>
                        <a:t>N =1</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GB" sz="1700" dirty="0">
                          <a:effectLst/>
                        </a:rPr>
                        <a:t>None</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vMerge="1">
                  <a:txBody>
                    <a:bodyPr/>
                    <a:lstStyle/>
                    <a:p>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896425271"/>
                  </a:ext>
                </a:extLst>
              </a:tr>
              <a:tr h="0">
                <a:tc vMerge="1">
                  <a:txBody>
                    <a:bodyPr/>
                    <a:lstStyle/>
                    <a:p>
                      <a:pPr marL="72000">
                        <a:lnSpc>
                          <a:spcPct val="100000"/>
                        </a:lnSpc>
                        <a:spcBef>
                          <a:spcPts val="0"/>
                        </a:spcBef>
                        <a:spcAft>
                          <a:spcPts val="200"/>
                        </a:spcAft>
                      </a:pPr>
                      <a:endParaRPr lang="en-GB" sz="1600" b="1" dirty="0">
                        <a:effectLst/>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algn="l">
                        <a:lnSpc>
                          <a:spcPct val="100000"/>
                        </a:lnSpc>
                        <a:spcBef>
                          <a:spcPts val="0"/>
                        </a:spcBef>
                        <a:spcAft>
                          <a:spcPts val="200"/>
                        </a:spcAft>
                      </a:pPr>
                      <a:r>
                        <a:rPr lang="en-GB" sz="1700" b="0" dirty="0">
                          <a:effectLst/>
                          <a:latin typeface="Arial" panose="020B0604020202020204" pitchFamily="34" charset="0"/>
                          <a:ea typeface="Times New Roman" panose="02020603050405020304" pitchFamily="18" charset="0"/>
                          <a:cs typeface="Times New Roman" panose="02020603050405020304" pitchFamily="18" charset="0"/>
                        </a:rPr>
                        <a:t>European series</a:t>
                      </a:r>
                      <a:endParaRPr lang="en-GB" sz="1700" b="0" dirty="0">
                        <a:effectLst/>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lang="en-GB" sz="1700" dirty="0">
                          <a:effectLst/>
                        </a:rPr>
                        <a:t>N =5</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GB" sz="1700" dirty="0">
                          <a:effectLst/>
                        </a:rPr>
                        <a:t>None</a:t>
                      </a:r>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vMerge="1">
                  <a:txBody>
                    <a:bodyPr/>
                    <a:lstStyle/>
                    <a:p>
                      <a:endParaRPr lang="en-GB" sz="1700" dirty="0"/>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2945301366"/>
                  </a:ext>
                </a:extLst>
              </a:tr>
              <a:tr h="0">
                <a:tc gridSpan="6">
                  <a:txBody>
                    <a:bodyPr/>
                    <a:lstStyle/>
                    <a:p>
                      <a:pPr marL="72000">
                        <a:lnSpc>
                          <a:spcPct val="100000"/>
                        </a:lnSpc>
                        <a:spcBef>
                          <a:spcPts val="0"/>
                        </a:spcBef>
                        <a:spcAft>
                          <a:spcPts val="200"/>
                        </a:spcAft>
                      </a:pPr>
                      <a:r>
                        <a:rPr lang="en-GB" sz="1400" dirty="0"/>
                        <a:t>*Intervention not specified: includes </a:t>
                      </a:r>
                      <a:r>
                        <a:rPr lang="en-GB" sz="1400" dirty="0">
                          <a:effectLst/>
                        </a:rPr>
                        <a:t>VA, BSC, HSCT, investigational treatment. All other studies intervention = VA 1 mg/kg. </a:t>
                      </a:r>
                      <a:r>
                        <a:rPr lang="en-GB" sz="1200" dirty="0">
                          <a:effectLst/>
                        </a:rPr>
                        <a:t>Source: adapted from ERG report, Table 1</a:t>
                      </a:r>
                      <a:endParaRPr lang="en-GB" sz="1200" b="1" dirty="0">
                        <a:effectLst/>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hMerge="1">
                  <a:txBody>
                    <a:bodyPr/>
                    <a:lstStyle/>
                    <a:p>
                      <a:endParaRPr lang="en-GB"/>
                    </a:p>
                  </a:txBody>
                  <a:tcP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extLst>
                  <a:ext uri="{0D108BD9-81ED-4DB2-BD59-A6C34878D82A}">
                    <a16:rowId xmlns:a16="http://schemas.microsoft.com/office/drawing/2014/main" val="2075222862"/>
                  </a:ext>
                </a:extLst>
              </a:tr>
            </a:tbl>
          </a:graphicData>
        </a:graphic>
      </p:graphicFrame>
    </p:spTree>
    <p:extLst>
      <p:ext uri="{BB962C8B-B14F-4D97-AF65-F5344CB8AC3E}">
        <p14:creationId xmlns:p14="http://schemas.microsoft.com/office/powerpoint/2010/main" val="949697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130646" y="6609563"/>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p:txBody>
          <a:bodyPr/>
          <a:lstStyle/>
          <a:p>
            <a:pPr defTabSz="942975">
              <a:lnSpc>
                <a:spcPct val="100000"/>
              </a:lnSpc>
            </a:pPr>
            <a:r>
              <a:rPr lang="en-GB" sz="3200" dirty="0"/>
              <a:t>Company's updated population </a:t>
            </a:r>
            <a:br>
              <a:rPr lang="en-GB" sz="3200" b="0" dirty="0"/>
            </a:br>
            <a:r>
              <a:rPr lang="en-GB" sz="2000" b="0" i="1" dirty="0">
                <a:solidFill>
                  <a:schemeClr val="accent1"/>
                </a:solidFill>
              </a:rPr>
              <a:t>Updated scope includes people under 6 years old</a:t>
            </a:r>
          </a:p>
        </p:txBody>
      </p:sp>
      <p:sp>
        <p:nvSpPr>
          <p:cNvPr id="3" name="Slide Number Placeholder 2"/>
          <p:cNvSpPr>
            <a:spLocks noGrp="1"/>
          </p:cNvSpPr>
          <p:nvPr>
            <p:ph type="sldNum" sz="quarter" idx="12"/>
          </p:nvPr>
        </p:nvSpPr>
        <p:spPr/>
        <p:txBody>
          <a:bodyPr/>
          <a:lstStyle/>
          <a:p>
            <a:fld id="{DDBE135E-2566-4748-853C-8A3B78F0FB00}" type="slidenum">
              <a:rPr lang="en-GB" smtClean="0"/>
              <a:t>17</a:t>
            </a:fld>
            <a:endParaRPr lang="en-GB" dirty="0"/>
          </a:p>
        </p:txBody>
      </p:sp>
      <p:graphicFrame>
        <p:nvGraphicFramePr>
          <p:cNvPr id="10" name="Table 10">
            <a:extLst>
              <a:ext uri="{FF2B5EF4-FFF2-40B4-BE49-F238E27FC236}">
                <a16:creationId xmlns:a16="http://schemas.microsoft.com/office/drawing/2014/main" id="{022D0BAA-EBFF-4695-BA38-2A8A5FA0DB47}"/>
              </a:ext>
            </a:extLst>
          </p:cNvPr>
          <p:cNvGraphicFramePr>
            <a:graphicFrameLocks noGrp="1"/>
          </p:cNvGraphicFramePr>
          <p:nvPr>
            <p:extLst>
              <p:ext uri="{D42A27DB-BD31-4B8C-83A1-F6EECF244321}">
                <p14:modId xmlns:p14="http://schemas.microsoft.com/office/powerpoint/2010/main" val="2291771208"/>
              </p:ext>
            </p:extLst>
          </p:nvPr>
        </p:nvGraphicFramePr>
        <p:xfrm>
          <a:off x="1117530" y="1469103"/>
          <a:ext cx="8611731" cy="975360"/>
        </p:xfrm>
        <a:graphic>
          <a:graphicData uri="http://schemas.openxmlformats.org/drawingml/2006/table">
            <a:tbl>
              <a:tblPr firstRow="1" bandRow="1">
                <a:tableStyleId>{F5AB1C69-6EDB-4FF4-983F-18BD219EF322}</a:tableStyleId>
              </a:tblPr>
              <a:tblGrid>
                <a:gridCol w="2727006">
                  <a:extLst>
                    <a:ext uri="{9D8B030D-6E8A-4147-A177-3AD203B41FA5}">
                      <a16:colId xmlns:a16="http://schemas.microsoft.com/office/drawing/2014/main" val="2042797564"/>
                    </a:ext>
                  </a:extLst>
                </a:gridCol>
                <a:gridCol w="534515">
                  <a:extLst>
                    <a:ext uri="{9D8B030D-6E8A-4147-A177-3AD203B41FA5}">
                      <a16:colId xmlns:a16="http://schemas.microsoft.com/office/drawing/2014/main" val="1083045151"/>
                    </a:ext>
                  </a:extLst>
                </a:gridCol>
                <a:gridCol w="2494403">
                  <a:extLst>
                    <a:ext uri="{9D8B030D-6E8A-4147-A177-3AD203B41FA5}">
                      <a16:colId xmlns:a16="http://schemas.microsoft.com/office/drawing/2014/main" val="4244608353"/>
                    </a:ext>
                  </a:extLst>
                </a:gridCol>
                <a:gridCol w="521788">
                  <a:extLst>
                    <a:ext uri="{9D8B030D-6E8A-4147-A177-3AD203B41FA5}">
                      <a16:colId xmlns:a16="http://schemas.microsoft.com/office/drawing/2014/main" val="2657341631"/>
                    </a:ext>
                  </a:extLst>
                </a:gridCol>
                <a:gridCol w="2334019">
                  <a:extLst>
                    <a:ext uri="{9D8B030D-6E8A-4147-A177-3AD203B41FA5}">
                      <a16:colId xmlns:a16="http://schemas.microsoft.com/office/drawing/2014/main" val="2373427106"/>
                    </a:ext>
                  </a:extLst>
                </a:gridCol>
              </a:tblGrid>
              <a:tr h="51288">
                <a:tc>
                  <a:txBody>
                    <a:bodyPr/>
                    <a:lstStyle/>
                    <a:p>
                      <a:pPr>
                        <a:lnSpc>
                          <a:spcPct val="100000"/>
                        </a:lnSpc>
                        <a:spcAft>
                          <a:spcPts val="300"/>
                        </a:spcAft>
                      </a:pPr>
                      <a:r>
                        <a:rPr lang="it-IT" sz="1600" b="1" dirty="0">
                          <a:effectLst/>
                          <a:latin typeface="Arial" panose="020B0604020202020204" pitchFamily="34" charset="0"/>
                          <a:ea typeface="Times New Roman" panose="02020603050405020304" pitchFamily="18" charset="0"/>
                          <a:cs typeface="Times New Roman" panose="02020603050405020304" pitchFamily="18" charset="0"/>
                        </a:rPr>
                        <a:t>Original scope</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002060"/>
                    </a:solidFill>
                  </a:tcPr>
                </a:tc>
                <a:tc rowSpan="2">
                  <a:txBody>
                    <a:bodyPr/>
                    <a:lstStyle/>
                    <a:p>
                      <a:pPr>
                        <a:lnSpc>
                          <a:spcPct val="100000"/>
                        </a:lnSpc>
                        <a:spcAft>
                          <a:spcPts val="300"/>
                        </a:spcAft>
                      </a:pP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a:lnSpc>
                          <a:spcPct val="100000"/>
                        </a:lnSpc>
                        <a:spcAft>
                          <a:spcPts val="300"/>
                        </a:spcAft>
                      </a:pPr>
                      <a:r>
                        <a:rPr lang="it-IT" sz="1600" b="1" dirty="0">
                          <a:effectLst/>
                          <a:latin typeface="Arial" panose="020B0604020202020204" pitchFamily="34" charset="0"/>
                          <a:ea typeface="Times New Roman" panose="02020603050405020304" pitchFamily="18" charset="0"/>
                          <a:cs typeface="Times New Roman" panose="02020603050405020304" pitchFamily="18" charset="0"/>
                        </a:rPr>
                        <a:t>Updated scope</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2"/>
                    </a:solidFill>
                  </a:tcPr>
                </a:tc>
                <a:tc rowSpan="2">
                  <a:txBody>
                    <a:bodyPr/>
                    <a:lstStyle/>
                    <a:p>
                      <a:pPr>
                        <a:lnSpc>
                          <a:spcPct val="100000"/>
                        </a:lnSpc>
                        <a:spcAft>
                          <a:spcPts val="300"/>
                        </a:spcAft>
                      </a:pP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a:lnSpc>
                          <a:spcPct val="100000"/>
                        </a:lnSpc>
                        <a:spcAft>
                          <a:spcPts val="300"/>
                        </a:spcAft>
                      </a:pPr>
                      <a:r>
                        <a:rPr lang="it-IT" sz="1600" b="1" dirty="0">
                          <a:effectLst/>
                          <a:latin typeface="Arial" panose="020B0604020202020204" pitchFamily="34" charset="0"/>
                          <a:ea typeface="Times New Roman" panose="02020603050405020304" pitchFamily="18" charset="0"/>
                          <a:cs typeface="Times New Roman" panose="02020603050405020304" pitchFamily="18" charset="0"/>
                        </a:rPr>
                        <a:t>Rationale for update</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51144091"/>
                  </a:ext>
                </a:extLst>
              </a:tr>
              <a:tr h="124820">
                <a:tc>
                  <a:txBody>
                    <a:bodyPr/>
                    <a:lstStyle/>
                    <a:p>
                      <a:pPr>
                        <a:lnSpc>
                          <a:spcPct val="100000"/>
                        </a:lnSpc>
                        <a:spcBef>
                          <a:spcPts val="200"/>
                        </a:spcBef>
                        <a:spcAft>
                          <a:spcPts val="2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People with alpha‑mannosidosis (AM) aged 6 years or older</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a:lnSpc>
                          <a:spcPct val="100000"/>
                        </a:lnSpc>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3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People with </a:t>
                      </a:r>
                      <a:r>
                        <a:rPr lang="en-US" sz="1600" b="1" i="1" dirty="0">
                          <a:effectLst/>
                          <a:latin typeface="Arial" panose="020B0604020202020204" pitchFamily="34" charset="0"/>
                          <a:ea typeface="Times New Roman" panose="02020603050405020304" pitchFamily="18" charset="0"/>
                          <a:cs typeface="Times New Roman" panose="02020603050405020304" pitchFamily="18" charset="0"/>
                        </a:rPr>
                        <a:t>mild-to-moderate</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 AM</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a:lnSpc>
                          <a:spcPct val="100000"/>
                        </a:lnSpc>
                        <a:spcAft>
                          <a:spcPts val="3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a:lnSpc>
                          <a:spcPct val="100000"/>
                        </a:lnSpc>
                        <a:spcAft>
                          <a:spcPts val="300"/>
                        </a:spcAft>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Licensed indication </a:t>
                      </a:r>
                      <a:r>
                        <a:rPr lang="en-US" sz="1600" b="1" i="1" dirty="0">
                          <a:effectLst/>
                          <a:latin typeface="Arial" panose="020B0604020202020204" pitchFamily="34" charset="0"/>
                          <a:ea typeface="Times New Roman" panose="02020603050405020304" pitchFamily="18" charset="0"/>
                          <a:cs typeface="Times New Roman" panose="02020603050405020304" pitchFamily="18" charset="0"/>
                        </a:rPr>
                        <a:t>updated to include people &lt;6 years.</a:t>
                      </a:r>
                    </a:p>
                  </a:txBody>
                  <a:tcPr marL="68580" marR="68580" marT="0" marB="0"/>
                </a:tc>
                <a:extLst>
                  <a:ext uri="{0D108BD9-81ED-4DB2-BD59-A6C34878D82A}">
                    <a16:rowId xmlns:a16="http://schemas.microsoft.com/office/drawing/2014/main" val="3374051217"/>
                  </a:ext>
                </a:extLst>
              </a:tr>
            </a:tbl>
          </a:graphicData>
        </a:graphic>
      </p:graphicFrame>
      <p:sp>
        <p:nvSpPr>
          <p:cNvPr id="11" name="TextBox 10">
            <a:extLst>
              <a:ext uri="{FF2B5EF4-FFF2-40B4-BE49-F238E27FC236}">
                <a16:creationId xmlns:a16="http://schemas.microsoft.com/office/drawing/2014/main" id="{B0E1DD62-AF4D-48AF-8CD9-8EC4901717FC}"/>
              </a:ext>
            </a:extLst>
          </p:cNvPr>
          <p:cNvSpPr txBox="1"/>
          <p:nvPr/>
        </p:nvSpPr>
        <p:spPr>
          <a:xfrm>
            <a:off x="194962" y="6101595"/>
            <a:ext cx="10303476" cy="923330"/>
          </a:xfrm>
          <a:prstGeom prst="rect">
            <a:avLst/>
          </a:prstGeom>
          <a:solidFill>
            <a:schemeClr val="accent1">
              <a:lumMod val="20000"/>
              <a:lumOff val="80000"/>
            </a:schemeClr>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0" lvl="1">
              <a:defRPr/>
            </a:pPr>
            <a:r>
              <a:rPr kumimoji="0" lang="en-US" sz="1800" b="0" u="none" strike="noStrike" kern="1200" cap="none" spc="0" normalizeH="0" baseline="0" noProof="0" dirty="0">
                <a:ln>
                  <a:noFill/>
                </a:ln>
                <a:solidFill>
                  <a:schemeClr val="tx1"/>
                </a:solidFill>
                <a:effectLst/>
                <a:uLnTx/>
                <a:uFillTx/>
                <a:latin typeface="Arial" panose="020B0604020202020204"/>
                <a:ea typeface="+mn-ea"/>
                <a:cs typeface="+mn-cs"/>
              </a:rPr>
              <a:t>⦿ </a:t>
            </a:r>
            <a:r>
              <a:rPr lang="en-US" sz="1800" i="1" dirty="0">
                <a:solidFill>
                  <a:schemeClr val="tx1"/>
                </a:solidFill>
                <a:latin typeface="Arial" panose="020B0604020202020204"/>
              </a:rPr>
              <a:t>How would people under 6 years old with mild/moderate disease be diagnosed in practice? </a:t>
            </a:r>
          </a:p>
          <a:p>
            <a:pPr marL="0" lvl="1">
              <a:defRPr/>
            </a:pPr>
            <a:r>
              <a:rPr kumimoji="0" lang="en-US" sz="1800" b="0" u="none" strike="noStrike" kern="1200" cap="none" spc="0" normalizeH="0" baseline="0" noProof="0" dirty="0">
                <a:ln>
                  <a:noFill/>
                </a:ln>
                <a:solidFill>
                  <a:schemeClr val="tx1"/>
                </a:solidFill>
                <a:effectLst/>
                <a:uLnTx/>
                <a:uFillTx/>
                <a:latin typeface="Arial" panose="020B0604020202020204"/>
                <a:ea typeface="+mn-ea"/>
                <a:cs typeface="+mn-cs"/>
              </a:rPr>
              <a:t>⦿</a:t>
            </a:r>
            <a:r>
              <a:rPr lang="en-US" sz="1800" i="1" dirty="0">
                <a:solidFill>
                  <a:schemeClr val="tx1"/>
                </a:solidFill>
                <a:latin typeface="Arial" panose="020B0604020202020204"/>
              </a:rPr>
              <a:t> Would HSCT be a comparator in people under 6 years old?</a:t>
            </a:r>
          </a:p>
          <a:p>
            <a:pPr marL="0" lvl="1">
              <a:defRPr/>
            </a:pPr>
            <a:r>
              <a:rPr kumimoji="0" lang="en-US" sz="1800" b="0" u="none" strike="noStrike" kern="1200" cap="none" spc="0" normalizeH="0" baseline="0" noProof="0" dirty="0">
                <a:ln>
                  <a:noFill/>
                </a:ln>
                <a:solidFill>
                  <a:schemeClr val="tx1"/>
                </a:solidFill>
                <a:effectLst/>
                <a:uLnTx/>
                <a:uFillTx/>
                <a:latin typeface="Arial" panose="020B0604020202020204"/>
                <a:ea typeface="+mn-ea"/>
                <a:cs typeface="+mn-cs"/>
              </a:rPr>
              <a:t>⦿</a:t>
            </a:r>
            <a:r>
              <a:rPr kumimoji="0" lang="en-US" sz="1800" b="0" i="1" u="none" strike="noStrike" kern="1200" cap="none" spc="0" normalizeH="0" baseline="0" noProof="0" dirty="0">
                <a:ln>
                  <a:noFill/>
                </a:ln>
                <a:solidFill>
                  <a:schemeClr val="tx1"/>
                </a:solidFill>
                <a:effectLst/>
                <a:uLnTx/>
                <a:uFillTx/>
                <a:latin typeface="Arial" panose="020B0604020202020204"/>
                <a:ea typeface="+mn-ea"/>
                <a:cs typeface="+mn-cs"/>
              </a:rPr>
              <a:t> Could VA be used as a bridge to HSCT for people under 6 years </a:t>
            </a:r>
            <a:r>
              <a:rPr lang="en-US" sz="1800" i="1" dirty="0">
                <a:solidFill>
                  <a:schemeClr val="tx1"/>
                </a:solidFill>
                <a:latin typeface="Arial" panose="020B0604020202020204"/>
              </a:rPr>
              <a:t>old</a:t>
            </a:r>
            <a:r>
              <a:rPr kumimoji="0" lang="en-US" sz="1800" b="0" i="1" u="none" strike="noStrike" kern="1200" cap="none" spc="0" normalizeH="0" baseline="0" noProof="0" dirty="0">
                <a:ln>
                  <a:noFill/>
                </a:ln>
                <a:solidFill>
                  <a:schemeClr val="tx1"/>
                </a:solidFill>
                <a:effectLst/>
                <a:uLnTx/>
                <a:uFillTx/>
                <a:latin typeface="Arial" panose="020B0604020202020204"/>
                <a:ea typeface="+mn-ea"/>
                <a:cs typeface="+mn-cs"/>
              </a:rPr>
              <a:t>?</a:t>
            </a:r>
            <a:endParaRPr lang="en-GB" altLang="en-US" sz="1800" i="1" dirty="0">
              <a:solidFill>
                <a:schemeClr val="tx1"/>
              </a:solidFill>
              <a:latin typeface="Arial" panose="020B0604020202020204"/>
            </a:endParaRPr>
          </a:p>
        </p:txBody>
      </p:sp>
      <p:sp>
        <p:nvSpPr>
          <p:cNvPr id="8" name="TextBox 7">
            <a:extLst>
              <a:ext uri="{FF2B5EF4-FFF2-40B4-BE49-F238E27FC236}">
                <a16:creationId xmlns:a16="http://schemas.microsoft.com/office/drawing/2014/main" id="{1C585123-6326-4650-4A7F-3848CEFE60CD}"/>
              </a:ext>
            </a:extLst>
          </p:cNvPr>
          <p:cNvSpPr txBox="1"/>
          <p:nvPr/>
        </p:nvSpPr>
        <p:spPr>
          <a:xfrm>
            <a:off x="159136" y="3939514"/>
            <a:ext cx="10339302" cy="1384995"/>
          </a:xfrm>
          <a:prstGeom prst="rect">
            <a:avLst/>
          </a:prstGeom>
        </p:spPr>
        <p:style>
          <a:lnRef idx="2">
            <a:schemeClr val="accent1"/>
          </a:lnRef>
          <a:fillRef idx="1">
            <a:schemeClr val="lt1"/>
          </a:fillRef>
          <a:effectRef idx="0">
            <a:schemeClr val="accent1"/>
          </a:effectRef>
          <a:fontRef idx="minor">
            <a:schemeClr val="dk1"/>
          </a:fontRef>
        </p:style>
        <p:txBody>
          <a:bodyPr wrap="square" lIns="72000" tIns="0" rIns="0" bIns="0" rtlCol="0">
            <a:spAutoFit/>
          </a:bodyPr>
          <a:lstStyle/>
          <a:p>
            <a:r>
              <a:rPr lang="en-GB" sz="1800" b="1" dirty="0">
                <a:solidFill>
                  <a:schemeClr val="tx1"/>
                </a:solidFill>
              </a:rPr>
              <a:t>Clinical experts: </a:t>
            </a:r>
          </a:p>
          <a:p>
            <a:pPr marL="285750" indent="-285750">
              <a:buFont typeface="Arial" panose="020B0604020202020204" pitchFamily="34" charset="0"/>
              <a:buChar char="•"/>
            </a:pPr>
            <a:r>
              <a:rPr lang="en-GB" sz="1800" dirty="0">
                <a:solidFill>
                  <a:schemeClr val="tx1"/>
                </a:solidFill>
              </a:rPr>
              <a:t>Severe disease diagnosed by mutation type and pace of symptom development: rapid progression in severe forms, often requiring palliative care.</a:t>
            </a:r>
          </a:p>
          <a:p>
            <a:pPr marL="285750" indent="-285750">
              <a:buFont typeface="Arial" panose="020B0604020202020204" pitchFamily="34" charset="0"/>
              <a:buChar char="•"/>
            </a:pPr>
            <a:r>
              <a:rPr lang="en-GB" sz="1800" dirty="0">
                <a:solidFill>
                  <a:schemeClr val="tx1"/>
                </a:solidFill>
              </a:rPr>
              <a:t>Increased access to gene panel sequencing: earlier diagnosis possible</a:t>
            </a:r>
          </a:p>
          <a:p>
            <a:pPr marL="285750" indent="-285750">
              <a:buFont typeface="Arial" panose="020B0604020202020204" pitchFamily="34" charset="0"/>
              <a:buChar char="•"/>
            </a:pPr>
            <a:r>
              <a:rPr lang="en-GB" sz="1800" dirty="0">
                <a:solidFill>
                  <a:schemeClr val="tx1"/>
                </a:solidFill>
              </a:rPr>
              <a:t>No biological rationale not to treat with VA in people </a:t>
            </a:r>
            <a:r>
              <a:rPr lang="en-GB" sz="1800" dirty="0">
                <a:effectLst/>
              </a:rPr>
              <a:t>under 6 years old</a:t>
            </a:r>
            <a:endParaRPr lang="en-GB" sz="1800" dirty="0">
              <a:solidFill>
                <a:schemeClr val="tx1"/>
              </a:solidFill>
            </a:endParaRPr>
          </a:p>
        </p:txBody>
      </p:sp>
      <p:sp>
        <p:nvSpPr>
          <p:cNvPr id="5" name="TextBox 4">
            <a:extLst>
              <a:ext uri="{FF2B5EF4-FFF2-40B4-BE49-F238E27FC236}">
                <a16:creationId xmlns:a16="http://schemas.microsoft.com/office/drawing/2014/main" id="{81C7715B-D59F-EB3D-4DC7-18E0CE20BED7}"/>
              </a:ext>
            </a:extLst>
          </p:cNvPr>
          <p:cNvSpPr txBox="1"/>
          <p:nvPr/>
        </p:nvSpPr>
        <p:spPr>
          <a:xfrm>
            <a:off x="323133" y="95301"/>
            <a:ext cx="1588794" cy="246221"/>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Population</a:t>
            </a:r>
          </a:p>
        </p:txBody>
      </p:sp>
      <p:pic>
        <p:nvPicPr>
          <p:cNvPr id="9" name="Graphic 8" descr="Badge 1 with solid fill">
            <a:extLst>
              <a:ext uri="{FF2B5EF4-FFF2-40B4-BE49-F238E27FC236}">
                <a16:creationId xmlns:a16="http://schemas.microsoft.com/office/drawing/2014/main" id="{72615EF6-6D85-CCDF-51A6-6BA4C32814E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281" y="4656"/>
            <a:ext cx="427512" cy="427512"/>
          </a:xfrm>
          <a:prstGeom prst="rect">
            <a:avLst/>
          </a:prstGeom>
        </p:spPr>
      </p:pic>
      <p:sp>
        <p:nvSpPr>
          <p:cNvPr id="12" name="TextBox 11">
            <a:extLst>
              <a:ext uri="{FF2B5EF4-FFF2-40B4-BE49-F238E27FC236}">
                <a16:creationId xmlns:a16="http://schemas.microsoft.com/office/drawing/2014/main" id="{126E0B30-76E1-F7E5-47EA-EA08979E5DD7}"/>
              </a:ext>
            </a:extLst>
          </p:cNvPr>
          <p:cNvSpPr txBox="1"/>
          <p:nvPr/>
        </p:nvSpPr>
        <p:spPr>
          <a:xfrm>
            <a:off x="33281" y="7205787"/>
            <a:ext cx="10693400" cy="338554"/>
          </a:xfrm>
          <a:prstGeom prst="rect">
            <a:avLst/>
          </a:prstGeom>
          <a:noFill/>
        </p:spPr>
        <p:txBody>
          <a:bodyPr wrap="square">
            <a:spAutoFit/>
          </a:bodyPr>
          <a:lstStyle/>
          <a:p>
            <a:r>
              <a:rPr lang="en-GB" sz="1600" dirty="0">
                <a:effectLst/>
              </a:rPr>
              <a:t>MAA, market access agreement; </a:t>
            </a:r>
            <a:r>
              <a:rPr lang="en-GB" sz="1600" dirty="0"/>
              <a:t>HSCT, haematopoietic stem cell transplantation</a:t>
            </a:r>
            <a:r>
              <a:rPr lang="en-GB" sz="1600" dirty="0">
                <a:effectLst/>
              </a:rPr>
              <a:t> </a:t>
            </a:r>
          </a:p>
        </p:txBody>
      </p:sp>
      <p:sp>
        <p:nvSpPr>
          <p:cNvPr id="13" name="TextBox 12">
            <a:extLst>
              <a:ext uri="{FF2B5EF4-FFF2-40B4-BE49-F238E27FC236}">
                <a16:creationId xmlns:a16="http://schemas.microsoft.com/office/drawing/2014/main" id="{4491FE4F-0CBC-1317-5AB6-A7DE71B723B2}"/>
              </a:ext>
            </a:extLst>
          </p:cNvPr>
          <p:cNvSpPr txBox="1"/>
          <p:nvPr/>
        </p:nvSpPr>
        <p:spPr>
          <a:xfrm>
            <a:off x="130646" y="2632827"/>
            <a:ext cx="10239621" cy="1200329"/>
          </a:xfrm>
          <a:prstGeom prst="rect">
            <a:avLst/>
          </a:prstGeom>
          <a:noFill/>
        </p:spPr>
        <p:txBody>
          <a:bodyPr wrap="square">
            <a:spAutoFit/>
          </a:bodyPr>
          <a:lstStyle/>
          <a:p>
            <a:r>
              <a:rPr lang="en-GB" sz="1800" b="1" dirty="0">
                <a:effectLst/>
              </a:rPr>
              <a:t>Company</a:t>
            </a:r>
            <a:r>
              <a:rPr lang="en-GB" sz="1800" dirty="0">
                <a:effectLst/>
              </a:rPr>
              <a:t>: VA would be used in people under 6 years old:</a:t>
            </a:r>
          </a:p>
          <a:p>
            <a:pPr marL="285750" indent="-285750">
              <a:buFont typeface="Arial" panose="020B0604020202020204" pitchFamily="34" charset="0"/>
              <a:buChar char="•"/>
            </a:pPr>
            <a:r>
              <a:rPr lang="en-GB" sz="1800" dirty="0">
                <a:effectLst/>
              </a:rPr>
              <a:t>For those unsuitable for haematopoietic stem cell transplant (HSCT) </a:t>
            </a:r>
          </a:p>
          <a:p>
            <a:pPr marL="285750" indent="-285750">
              <a:buFont typeface="Arial" panose="020B0604020202020204" pitchFamily="34" charset="0"/>
              <a:buChar char="•"/>
            </a:pPr>
            <a:r>
              <a:rPr lang="en-GB" sz="1800" dirty="0"/>
              <a:t>Without severe (type 1) disease (diagnosed by </a:t>
            </a:r>
            <a:r>
              <a:rPr lang="en-GB" sz="1800" dirty="0">
                <a:effectLst/>
              </a:rPr>
              <a:t>deterioration within 1 year and CNS involvement with characteristic skeletal abnormalities)</a:t>
            </a:r>
          </a:p>
        </p:txBody>
      </p:sp>
      <p:sp>
        <p:nvSpPr>
          <p:cNvPr id="16" name="TextBox 15">
            <a:extLst>
              <a:ext uri="{FF2B5EF4-FFF2-40B4-BE49-F238E27FC236}">
                <a16:creationId xmlns:a16="http://schemas.microsoft.com/office/drawing/2014/main" id="{08017454-9844-70CB-107A-EB98C705F80F}"/>
              </a:ext>
            </a:extLst>
          </p:cNvPr>
          <p:cNvSpPr txBox="1"/>
          <p:nvPr/>
        </p:nvSpPr>
        <p:spPr>
          <a:xfrm>
            <a:off x="180944" y="5551401"/>
            <a:ext cx="10331512" cy="36933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GB" sz="1800" b="1" dirty="0"/>
              <a:t>Patient organisation</a:t>
            </a:r>
            <a:r>
              <a:rPr lang="en-GB" sz="1800" dirty="0"/>
              <a:t>: HSCT may be preferable in people </a:t>
            </a:r>
            <a:r>
              <a:rPr lang="en-GB" sz="1800" dirty="0">
                <a:effectLst/>
              </a:rPr>
              <a:t>under 6 years old </a:t>
            </a:r>
            <a:r>
              <a:rPr lang="en-GB" sz="1800" dirty="0"/>
              <a:t>as treats CNS disease</a:t>
            </a:r>
          </a:p>
        </p:txBody>
      </p:sp>
    </p:spTree>
    <p:extLst>
      <p:ext uri="{BB962C8B-B14F-4D97-AF65-F5344CB8AC3E}">
        <p14:creationId xmlns:p14="http://schemas.microsoft.com/office/powerpoint/2010/main" val="4131863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551884221"/>
              </p:ext>
            </p:extLst>
          </p:nvPr>
        </p:nvGraphicFramePr>
        <p:xfrm>
          <a:off x="329704" y="1419686"/>
          <a:ext cx="9705191" cy="5957294"/>
        </p:xfrm>
        <a:graphic>
          <a:graphicData uri="http://schemas.openxmlformats.org/drawingml/2006/table">
            <a:tbl>
              <a:tblPr firstCol="1" bandRow="1">
                <a:tableStyleId>{5C22544A-7EE6-4342-B048-85BDC9FD1C3A}</a:tableStyleId>
              </a:tblPr>
              <a:tblGrid>
                <a:gridCol w="2350639">
                  <a:extLst>
                    <a:ext uri="{9D8B030D-6E8A-4147-A177-3AD203B41FA5}">
                      <a16:colId xmlns:a16="http://schemas.microsoft.com/office/drawing/2014/main" val="20000"/>
                    </a:ext>
                  </a:extLst>
                </a:gridCol>
                <a:gridCol w="7354552">
                  <a:extLst>
                    <a:ext uri="{9D8B030D-6E8A-4147-A177-3AD203B41FA5}">
                      <a16:colId xmlns:a16="http://schemas.microsoft.com/office/drawing/2014/main" val="20005"/>
                    </a:ext>
                  </a:extLst>
                </a:gridCol>
              </a:tblGrid>
              <a:tr h="36421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700" b="1" i="0" u="none" strike="noStrike" cap="none" normalizeH="0" baseline="0" dirty="0">
                        <a:ln>
                          <a:noFill/>
                        </a:ln>
                        <a:solidFill>
                          <a:schemeClr val="bg1"/>
                        </a:solidFill>
                        <a:effectLst/>
                        <a:latin typeface="+mj-lt"/>
                        <a:ea typeface="ＭＳ Ｐゴシック" charset="-128"/>
                      </a:endParaRPr>
                    </a:p>
                  </a:txBody>
                  <a:tcPr marL="100821" marR="100821" marT="50365" marB="50365" anchor="ctr" horzOverflow="overflow">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lang="en-GB" sz="1700" b="1" kern="1200" dirty="0">
                          <a:solidFill>
                            <a:schemeClr val="bg1"/>
                          </a:solidFill>
                          <a:effectLst/>
                          <a:latin typeface="+mn-lt"/>
                          <a:ea typeface="+mn-ea"/>
                          <a:cs typeface="+mn-cs"/>
                        </a:rPr>
                        <a:t>rhLAMAN-08</a:t>
                      </a:r>
                      <a:endParaRPr kumimoji="0" lang="en-GB" altLang="en-US" sz="1700" b="1" i="0" u="none" strike="noStrike" cap="none" normalizeH="0" baseline="0" dirty="0">
                        <a:ln>
                          <a:noFill/>
                        </a:ln>
                        <a:solidFill>
                          <a:schemeClr val="bg1"/>
                        </a:solidFill>
                        <a:effectLst/>
                        <a:latin typeface="+mj-lt"/>
                        <a:ea typeface="ＭＳ Ｐゴシック" charset="-128"/>
                      </a:endParaRPr>
                    </a:p>
                  </a:txBody>
                  <a:tcPr marL="100821" marR="100821" marT="50365" marB="50365" anchor="ctr" horzOverflow="overflow">
                    <a:solidFill>
                      <a:schemeClr val="bg2"/>
                    </a:solidFill>
                  </a:tcPr>
                </a:tc>
                <a:extLst>
                  <a:ext uri="{0D108BD9-81ED-4DB2-BD59-A6C34878D82A}">
                    <a16:rowId xmlns:a16="http://schemas.microsoft.com/office/drawing/2014/main" val="10000"/>
                  </a:ext>
                </a:extLst>
              </a:tr>
              <a:tr h="364212">
                <a:tc>
                  <a:txBody>
                    <a:bodyPr/>
                    <a:lstStyle>
                      <a:lvl1pPr>
                        <a:lnSpc>
                          <a:spcPct val="95000"/>
                        </a:lnSpc>
                        <a:spcAft>
                          <a:spcPts val="800"/>
                        </a:spcAft>
                        <a:buFont typeface="Arial" charset="0"/>
                        <a:defRPr sz="2000">
                          <a:solidFill>
                            <a:schemeClr val="tx1"/>
                          </a:solidFill>
                          <a:latin typeface="Arial" charset="0"/>
                          <a:cs typeface="Arial" charset="0"/>
                        </a:defRPr>
                      </a:lvl1pPr>
                      <a:lvl2pPr marL="37931725" indent="-37474525">
                        <a:lnSpc>
                          <a:spcPct val="95000"/>
                        </a:lnSpc>
                        <a:spcAft>
                          <a:spcPts val="800"/>
                        </a:spcAft>
                        <a:buFont typeface="Arial" charset="0"/>
                        <a:defRPr sz="2000">
                          <a:solidFill>
                            <a:schemeClr val="tx1"/>
                          </a:solidFill>
                          <a:latin typeface="Arial" charset="0"/>
                          <a:cs typeface="Arial" charset="0"/>
                        </a:defRPr>
                      </a:lvl2pPr>
                      <a:lvl3pPr>
                        <a:lnSpc>
                          <a:spcPct val="95000"/>
                        </a:lnSpc>
                        <a:spcAft>
                          <a:spcPts val="800"/>
                        </a:spcAft>
                        <a:defRPr sz="2000">
                          <a:solidFill>
                            <a:schemeClr val="tx1"/>
                          </a:solidFill>
                          <a:latin typeface="Arial" charset="0"/>
                          <a:cs typeface="Arial" charset="0"/>
                        </a:defRPr>
                      </a:lvl3pPr>
                      <a:lvl4pPr>
                        <a:lnSpc>
                          <a:spcPct val="95000"/>
                        </a:lnSpc>
                        <a:spcAft>
                          <a:spcPts val="800"/>
                        </a:spcAft>
                        <a:defRPr>
                          <a:solidFill>
                            <a:schemeClr val="tx1"/>
                          </a:solidFill>
                          <a:latin typeface="Arial" charset="0"/>
                          <a:cs typeface="Arial" charset="0"/>
                        </a:defRPr>
                      </a:lvl4pPr>
                      <a:lvl5pPr>
                        <a:lnSpc>
                          <a:spcPct val="95000"/>
                        </a:lnSpc>
                        <a:spcAft>
                          <a:spcPts val="800"/>
                        </a:spcAft>
                        <a:defRPr>
                          <a:solidFill>
                            <a:schemeClr val="tx1"/>
                          </a:solidFill>
                          <a:latin typeface="Arial" charset="0"/>
                          <a:cs typeface="Arial" charset="0"/>
                        </a:defRPr>
                      </a:lvl5pPr>
                      <a:lvl6pPr marL="457200" eaLnBrk="0" fontAlgn="base" hangingPunct="0">
                        <a:lnSpc>
                          <a:spcPct val="95000"/>
                        </a:lnSpc>
                        <a:spcBef>
                          <a:spcPct val="0"/>
                        </a:spcBef>
                        <a:spcAft>
                          <a:spcPts val="800"/>
                        </a:spcAft>
                        <a:defRPr>
                          <a:solidFill>
                            <a:schemeClr val="tx1"/>
                          </a:solidFill>
                          <a:latin typeface="Arial" charset="0"/>
                          <a:cs typeface="Arial" charset="0"/>
                        </a:defRPr>
                      </a:lvl6pPr>
                      <a:lvl7pPr marL="914400" eaLnBrk="0" fontAlgn="base" hangingPunct="0">
                        <a:lnSpc>
                          <a:spcPct val="95000"/>
                        </a:lnSpc>
                        <a:spcBef>
                          <a:spcPct val="0"/>
                        </a:spcBef>
                        <a:spcAft>
                          <a:spcPts val="800"/>
                        </a:spcAft>
                        <a:defRPr>
                          <a:solidFill>
                            <a:schemeClr val="tx1"/>
                          </a:solidFill>
                          <a:latin typeface="Arial" charset="0"/>
                          <a:cs typeface="Arial" charset="0"/>
                        </a:defRPr>
                      </a:lvl7pPr>
                      <a:lvl8pPr marL="1371600" eaLnBrk="0" fontAlgn="base" hangingPunct="0">
                        <a:lnSpc>
                          <a:spcPct val="95000"/>
                        </a:lnSpc>
                        <a:spcBef>
                          <a:spcPct val="0"/>
                        </a:spcBef>
                        <a:spcAft>
                          <a:spcPts val="800"/>
                        </a:spcAft>
                        <a:defRPr>
                          <a:solidFill>
                            <a:schemeClr val="tx1"/>
                          </a:solidFill>
                          <a:latin typeface="Arial" charset="0"/>
                          <a:cs typeface="Arial" charset="0"/>
                        </a:defRPr>
                      </a:lvl8pPr>
                      <a:lvl9pPr marL="1828800" eaLnBrk="0" fontAlgn="base" hangingPunct="0">
                        <a:lnSpc>
                          <a:spcPct val="95000"/>
                        </a:lnSpc>
                        <a:spcBef>
                          <a:spcPct val="0"/>
                        </a:spcBef>
                        <a:spcAft>
                          <a:spcPts val="80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Design</a:t>
                      </a:r>
                    </a:p>
                  </a:txBody>
                  <a:tcPr marL="100821" marR="100821" marT="50365" marB="50365" anchor="ctr" horzOverflow="overflow">
                    <a:solidFill>
                      <a:srgbClr val="18646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cap="none" normalizeH="0" baseline="0" dirty="0">
                          <a:ln>
                            <a:noFill/>
                          </a:ln>
                          <a:solidFill>
                            <a:schemeClr val="tx1"/>
                          </a:solidFill>
                          <a:effectLst/>
                          <a:latin typeface="+mj-lt"/>
                          <a:ea typeface="ＭＳ Ｐゴシック" charset="-128"/>
                        </a:rPr>
                        <a:t>Open-label phase II paediatric study</a:t>
                      </a:r>
                    </a:p>
                  </a:txBody>
                  <a:tcPr marL="100821" marR="100821" marT="50365" marB="50365" anchor="ctr" horzOverflow="overflow"/>
                </a:tc>
                <a:extLst>
                  <a:ext uri="{0D108BD9-81ED-4DB2-BD59-A6C34878D82A}">
                    <a16:rowId xmlns:a16="http://schemas.microsoft.com/office/drawing/2014/main" val="10001"/>
                  </a:ext>
                </a:extLst>
              </a:tr>
              <a:tr h="3642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Intervention</a:t>
                      </a:r>
                    </a:p>
                  </a:txBody>
                  <a:tcPr marL="100821" marR="100821" marT="50365" marB="50365" anchor="ctr" horzOverflow="overflow">
                    <a:solidFill>
                      <a:srgbClr val="18646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kern="1200" cap="none" normalizeH="0" baseline="0" dirty="0">
                          <a:ln>
                            <a:noFill/>
                          </a:ln>
                          <a:solidFill>
                            <a:schemeClr val="tx1"/>
                          </a:solidFill>
                          <a:effectLst/>
                          <a:latin typeface="+mj-lt"/>
                          <a:ea typeface="ＭＳ Ｐゴシック" charset="-128"/>
                          <a:cs typeface="+mn-cs"/>
                        </a:rPr>
                        <a:t>VA 1 mg/kg</a:t>
                      </a:r>
                    </a:p>
                  </a:txBody>
                  <a:tcPr marL="100821" marR="100821" marT="50365" marB="50365" anchor="ctr" horzOverflow="overflow"/>
                </a:tc>
                <a:extLst>
                  <a:ext uri="{0D108BD9-81ED-4DB2-BD59-A6C34878D82A}">
                    <a16:rowId xmlns:a16="http://schemas.microsoft.com/office/drawing/2014/main" val="10002"/>
                  </a:ext>
                </a:extLst>
              </a:tr>
              <a:tr h="3642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Comparator</a:t>
                      </a:r>
                    </a:p>
                  </a:txBody>
                  <a:tcPr marL="100821" marR="100821" marT="50365" marB="50365" anchor="ctr" horzOverflow="overflow">
                    <a:solidFill>
                      <a:srgbClr val="18646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kern="1200" cap="none" normalizeH="0" baseline="0" dirty="0">
                          <a:ln>
                            <a:noFill/>
                          </a:ln>
                          <a:solidFill>
                            <a:schemeClr val="tx1"/>
                          </a:solidFill>
                          <a:effectLst/>
                          <a:latin typeface="+mj-lt"/>
                          <a:ea typeface="ＭＳ Ｐゴシック" charset="-128"/>
                          <a:cs typeface="+mn-cs"/>
                        </a:rPr>
                        <a:t>Change from baseline to Month 24 (40 months for 1 patient)</a:t>
                      </a:r>
                    </a:p>
                  </a:txBody>
                  <a:tcPr marL="100821" marR="100821" marT="50365" marB="50365" anchor="ctr" horzOverflow="overflow"/>
                </a:tc>
                <a:extLst>
                  <a:ext uri="{0D108BD9-81ED-4DB2-BD59-A6C34878D82A}">
                    <a16:rowId xmlns:a16="http://schemas.microsoft.com/office/drawing/2014/main" val="10003"/>
                  </a:ext>
                </a:extLst>
              </a:tr>
              <a:tr h="3642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N</a:t>
                      </a:r>
                    </a:p>
                  </a:txBody>
                  <a:tcPr marL="100821" marR="100821" marT="50365" marB="50365" anchor="ctr" horzOverflow="overflow">
                    <a:solidFill>
                      <a:srgbClr val="18646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cap="none" normalizeH="0" baseline="0" dirty="0">
                          <a:ln>
                            <a:noFill/>
                          </a:ln>
                          <a:solidFill>
                            <a:schemeClr val="tx1"/>
                          </a:solidFill>
                          <a:effectLst/>
                          <a:latin typeface="+mj-lt"/>
                          <a:ea typeface="ＭＳ Ｐゴシック" charset="-128"/>
                        </a:rPr>
                        <a:t>5</a:t>
                      </a:r>
                    </a:p>
                  </a:txBody>
                  <a:tcPr marL="100821" marR="100821" marT="50365" marB="50365" anchor="ctr" horzOverflow="overflow"/>
                </a:tc>
                <a:extLst>
                  <a:ext uri="{0D108BD9-81ED-4DB2-BD59-A6C34878D82A}">
                    <a16:rowId xmlns:a16="http://schemas.microsoft.com/office/drawing/2014/main" val="10004"/>
                  </a:ext>
                </a:extLst>
              </a:tr>
              <a:tr h="3642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Duration </a:t>
                      </a:r>
                    </a:p>
                  </a:txBody>
                  <a:tcPr marL="100821" marR="100821" marT="50365" marB="50365" anchor="ctr" horzOverflow="overflow">
                    <a:solidFill>
                      <a:srgbClr val="18646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cap="none" normalizeH="0" baseline="0" dirty="0">
                          <a:ln>
                            <a:noFill/>
                          </a:ln>
                          <a:solidFill>
                            <a:schemeClr val="tx1"/>
                          </a:solidFill>
                          <a:effectLst/>
                          <a:latin typeface="+mj-lt"/>
                          <a:ea typeface="ＭＳ Ｐゴシック" charset="-128"/>
                        </a:rPr>
                        <a:t>24 months</a:t>
                      </a:r>
                    </a:p>
                  </a:txBody>
                  <a:tcPr marL="100821" marR="100821" marT="50365" marB="50365" anchor="ctr" horzOverflow="overflow"/>
                </a:tc>
                <a:extLst>
                  <a:ext uri="{0D108BD9-81ED-4DB2-BD59-A6C34878D82A}">
                    <a16:rowId xmlns:a16="http://schemas.microsoft.com/office/drawing/2014/main" val="10005"/>
                  </a:ext>
                </a:extLst>
              </a:tr>
              <a:tr h="364212">
                <a:tc>
                  <a:txBody>
                    <a:bodyPr/>
                    <a:lstStyle>
                      <a:lvl1pPr>
                        <a:lnSpc>
                          <a:spcPct val="95000"/>
                        </a:lnSpc>
                        <a:spcAft>
                          <a:spcPts val="800"/>
                        </a:spcAft>
                        <a:buFont typeface="Arial" charset="0"/>
                        <a:defRPr sz="2000">
                          <a:solidFill>
                            <a:schemeClr val="tx1"/>
                          </a:solidFill>
                          <a:latin typeface="Arial" charset="0"/>
                          <a:cs typeface="Arial" charset="0"/>
                        </a:defRPr>
                      </a:lvl1pPr>
                      <a:lvl2pPr marL="37931725" indent="-37474525">
                        <a:lnSpc>
                          <a:spcPct val="95000"/>
                        </a:lnSpc>
                        <a:spcAft>
                          <a:spcPts val="800"/>
                        </a:spcAft>
                        <a:buFont typeface="Arial" charset="0"/>
                        <a:defRPr sz="2000">
                          <a:solidFill>
                            <a:schemeClr val="tx1"/>
                          </a:solidFill>
                          <a:latin typeface="Arial" charset="0"/>
                          <a:cs typeface="Arial" charset="0"/>
                        </a:defRPr>
                      </a:lvl2pPr>
                      <a:lvl3pPr>
                        <a:lnSpc>
                          <a:spcPct val="95000"/>
                        </a:lnSpc>
                        <a:spcAft>
                          <a:spcPts val="800"/>
                        </a:spcAft>
                        <a:defRPr sz="2000">
                          <a:solidFill>
                            <a:schemeClr val="tx1"/>
                          </a:solidFill>
                          <a:latin typeface="Arial" charset="0"/>
                          <a:cs typeface="Arial" charset="0"/>
                        </a:defRPr>
                      </a:lvl3pPr>
                      <a:lvl4pPr>
                        <a:lnSpc>
                          <a:spcPct val="95000"/>
                        </a:lnSpc>
                        <a:spcAft>
                          <a:spcPts val="800"/>
                        </a:spcAft>
                        <a:defRPr>
                          <a:solidFill>
                            <a:schemeClr val="tx1"/>
                          </a:solidFill>
                          <a:latin typeface="Arial" charset="0"/>
                          <a:cs typeface="Arial" charset="0"/>
                        </a:defRPr>
                      </a:lvl4pPr>
                      <a:lvl5pPr>
                        <a:lnSpc>
                          <a:spcPct val="95000"/>
                        </a:lnSpc>
                        <a:spcAft>
                          <a:spcPts val="800"/>
                        </a:spcAft>
                        <a:defRPr>
                          <a:solidFill>
                            <a:schemeClr val="tx1"/>
                          </a:solidFill>
                          <a:latin typeface="Arial" charset="0"/>
                          <a:cs typeface="Arial" charset="0"/>
                        </a:defRPr>
                      </a:lvl5pPr>
                      <a:lvl6pPr marL="457200" eaLnBrk="0" fontAlgn="base" hangingPunct="0">
                        <a:lnSpc>
                          <a:spcPct val="95000"/>
                        </a:lnSpc>
                        <a:spcBef>
                          <a:spcPct val="0"/>
                        </a:spcBef>
                        <a:spcAft>
                          <a:spcPts val="800"/>
                        </a:spcAft>
                        <a:defRPr>
                          <a:solidFill>
                            <a:schemeClr val="tx1"/>
                          </a:solidFill>
                          <a:latin typeface="Arial" charset="0"/>
                          <a:cs typeface="Arial" charset="0"/>
                        </a:defRPr>
                      </a:lvl6pPr>
                      <a:lvl7pPr marL="914400" eaLnBrk="0" fontAlgn="base" hangingPunct="0">
                        <a:lnSpc>
                          <a:spcPct val="95000"/>
                        </a:lnSpc>
                        <a:spcBef>
                          <a:spcPct val="0"/>
                        </a:spcBef>
                        <a:spcAft>
                          <a:spcPts val="800"/>
                        </a:spcAft>
                        <a:defRPr>
                          <a:solidFill>
                            <a:schemeClr val="tx1"/>
                          </a:solidFill>
                          <a:latin typeface="Arial" charset="0"/>
                          <a:cs typeface="Arial" charset="0"/>
                        </a:defRPr>
                      </a:lvl7pPr>
                      <a:lvl8pPr marL="1371600" eaLnBrk="0" fontAlgn="base" hangingPunct="0">
                        <a:lnSpc>
                          <a:spcPct val="95000"/>
                        </a:lnSpc>
                        <a:spcBef>
                          <a:spcPct val="0"/>
                        </a:spcBef>
                        <a:spcAft>
                          <a:spcPts val="800"/>
                        </a:spcAft>
                        <a:defRPr>
                          <a:solidFill>
                            <a:schemeClr val="tx1"/>
                          </a:solidFill>
                          <a:latin typeface="Arial" charset="0"/>
                          <a:cs typeface="Arial" charset="0"/>
                        </a:defRPr>
                      </a:lvl8pPr>
                      <a:lvl9pPr marL="1828800" eaLnBrk="0" fontAlgn="base" hangingPunct="0">
                        <a:lnSpc>
                          <a:spcPct val="95000"/>
                        </a:lnSpc>
                        <a:spcBef>
                          <a:spcPct val="0"/>
                        </a:spcBef>
                        <a:spcAft>
                          <a:spcPts val="80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Inclusion</a:t>
                      </a:r>
                    </a:p>
                  </a:txBody>
                  <a:tcPr marL="100821" marR="100821" marT="50365" marB="50365" anchor="ctr" horzOverflow="overflow">
                    <a:solidFill>
                      <a:srgbClr val="18646E"/>
                    </a:solidFill>
                  </a:tcPr>
                </a:tc>
                <a:tc>
                  <a:txBody>
                    <a:bodyPr/>
                    <a:lstStyle/>
                    <a:p>
                      <a:pPr marL="0" lvl="0" indent="0">
                        <a:buFont typeface="Arial" panose="020B0604020202020204" pitchFamily="34" charset="0"/>
                        <a:buNone/>
                      </a:pPr>
                      <a:r>
                        <a:rPr lang="en-GB" sz="1700" kern="1200" dirty="0">
                          <a:solidFill>
                            <a:schemeClr val="tx1"/>
                          </a:solidFill>
                          <a:effectLst/>
                          <a:latin typeface="+mn-lt"/>
                          <a:ea typeface="+mn-ea"/>
                          <a:cs typeface="+mn-cs"/>
                        </a:rPr>
                        <a:t>Patients with AM aged &lt;6</a:t>
                      </a:r>
                      <a:endParaRPr kumimoji="0" lang="en-GB" altLang="en-US" sz="1700" b="0" i="0" u="none" strike="noStrike" cap="none" normalizeH="0" baseline="0" dirty="0">
                        <a:ln>
                          <a:noFill/>
                        </a:ln>
                        <a:solidFill>
                          <a:schemeClr val="tx1"/>
                        </a:solidFill>
                        <a:effectLst/>
                        <a:latin typeface="+mj-lt"/>
                        <a:ea typeface="ＭＳ Ｐゴシック" charset="-128"/>
                      </a:endParaRPr>
                    </a:p>
                  </a:txBody>
                  <a:tcPr marL="100821" marR="100821" marT="50365" marB="50365" anchor="ctr" horzOverflow="overflow"/>
                </a:tc>
                <a:extLst>
                  <a:ext uri="{0D108BD9-81ED-4DB2-BD59-A6C34878D82A}">
                    <a16:rowId xmlns:a16="http://schemas.microsoft.com/office/drawing/2014/main" val="10006"/>
                  </a:ext>
                </a:extLst>
              </a:tr>
              <a:tr h="33410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Key results</a:t>
                      </a:r>
                    </a:p>
                  </a:txBody>
                  <a:tcPr marL="100821" marR="100821" marT="50365" marB="50365" anchor="ctr" horzOverflow="overflow">
                    <a:solidFill>
                      <a:srgbClr val="18646E"/>
                    </a:solidFill>
                  </a:tcPr>
                </a:tc>
                <a:tc>
                  <a:txBody>
                    <a:bodyPr/>
                    <a:lstStyle/>
                    <a:p>
                      <a:pPr marL="0" marR="0" lvl="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a:pPr>
                      <a:r>
                        <a:rPr kumimoji="0" lang="en-GB" altLang="en-US" sz="1700" b="1" i="0" u="none" strike="noStrike" kern="1200" cap="none" normalizeH="0" baseline="0" dirty="0">
                          <a:ln>
                            <a:noFill/>
                          </a:ln>
                          <a:solidFill>
                            <a:schemeClr val="tx1"/>
                          </a:solidFill>
                          <a:effectLst/>
                          <a:latin typeface="+mn-lt"/>
                          <a:ea typeface="ＭＳ Ｐゴシック" charset="-128"/>
                          <a:cs typeface="+mn-cs"/>
                        </a:rPr>
                        <a:t>1º outcome: </a:t>
                      </a:r>
                      <a:r>
                        <a:rPr lang="en-GB" sz="1700" b="0" kern="1200" dirty="0">
                          <a:solidFill>
                            <a:schemeClr val="dk1"/>
                          </a:solidFill>
                          <a:effectLst/>
                          <a:latin typeface="+mn-lt"/>
                          <a:ea typeface="+mn-ea"/>
                          <a:cs typeface="+mn-cs"/>
                        </a:rPr>
                        <a:t>safety and tolerability of VA and detect anti-VA immunoglobulin G antibodies</a:t>
                      </a:r>
                    </a:p>
                    <a:p>
                      <a:pPr marL="0" marR="0" lvl="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a:pPr>
                      <a:r>
                        <a:rPr lang="en-GB" sz="1700" b="1" kern="1200" dirty="0">
                          <a:solidFill>
                            <a:schemeClr val="dk1"/>
                          </a:solidFill>
                          <a:effectLst/>
                          <a:latin typeface="+mn-lt"/>
                          <a:ea typeface="+mn-ea"/>
                          <a:cs typeface="+mn-cs"/>
                        </a:rPr>
                        <a:t>2</a:t>
                      </a:r>
                      <a:r>
                        <a:rPr kumimoji="0" lang="en-GB" altLang="en-US" sz="1700" b="1" i="0" u="none" strike="noStrike" kern="1200" cap="none" normalizeH="0" baseline="0" dirty="0">
                          <a:ln>
                            <a:noFill/>
                          </a:ln>
                          <a:solidFill>
                            <a:schemeClr val="tx1"/>
                          </a:solidFill>
                          <a:effectLst/>
                          <a:latin typeface="+mn-lt"/>
                          <a:ea typeface="ＭＳ Ｐゴシック" charset="-128"/>
                          <a:cs typeface="+mn-cs"/>
                        </a:rPr>
                        <a:t>º outcomes: </a:t>
                      </a:r>
                      <a:endParaRPr kumimoji="0" lang="en-GB" altLang="en-US" sz="1700" b="1" i="0" u="none" strike="noStrike" kern="1200" cap="none" normalizeH="0" baseline="0" dirty="0">
                        <a:ln>
                          <a:noFill/>
                        </a:ln>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GB" sz="1700" b="0" kern="1200" dirty="0">
                          <a:solidFill>
                            <a:schemeClr val="dk1"/>
                          </a:solidFill>
                          <a:effectLst/>
                          <a:latin typeface="+mn-lt"/>
                          <a:ea typeface="+mn-ea"/>
                          <a:cs typeface="+mn-cs"/>
                        </a:rPr>
                        <a:t>Serum oligosaccharides</a:t>
                      </a:r>
                    </a:p>
                    <a:p>
                      <a:pPr marL="285750" marR="0" lvl="0" indent="-2857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GB" sz="1700" b="0" kern="1200" dirty="0">
                          <a:solidFill>
                            <a:schemeClr val="dk1"/>
                          </a:solidFill>
                          <a:effectLst/>
                          <a:latin typeface="+mn-lt"/>
                          <a:ea typeface="+mn-ea"/>
                          <a:cs typeface="+mn-cs"/>
                        </a:rPr>
                        <a:t>CSF biomarkers</a:t>
                      </a:r>
                    </a:p>
                    <a:p>
                      <a:pPr marL="285750" marR="0" lvl="0" indent="-2857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GB" sz="1700" b="0" kern="1200" dirty="0">
                          <a:solidFill>
                            <a:schemeClr val="dk1"/>
                          </a:solidFill>
                          <a:effectLst/>
                          <a:latin typeface="+mn-lt"/>
                          <a:ea typeface="+mn-ea"/>
                          <a:cs typeface="+mn-cs"/>
                        </a:rPr>
                        <a:t>Functional capacity</a:t>
                      </a:r>
                    </a:p>
                    <a:p>
                      <a:pPr marL="285750" marR="0" lvl="0" indent="-2857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GB" sz="1700" b="0" kern="1200" dirty="0">
                          <a:solidFill>
                            <a:schemeClr val="dk1"/>
                          </a:solidFill>
                          <a:effectLst/>
                          <a:latin typeface="+mn-lt"/>
                          <a:ea typeface="+mn-ea"/>
                          <a:cs typeface="+mn-cs"/>
                        </a:rPr>
                        <a:t>Endurance</a:t>
                      </a:r>
                    </a:p>
                    <a:p>
                      <a:pPr marL="285750" marR="0" lvl="0" indent="-2857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GB" sz="1700" b="0" kern="1200" dirty="0">
                          <a:solidFill>
                            <a:schemeClr val="dk1"/>
                          </a:solidFill>
                          <a:effectLst/>
                          <a:latin typeface="+mn-lt"/>
                          <a:ea typeface="+mn-ea"/>
                          <a:cs typeface="+mn-cs"/>
                        </a:rPr>
                        <a:t>Hearing evaluation</a:t>
                      </a:r>
                    </a:p>
                    <a:p>
                      <a:pPr marL="285750" marR="0" lvl="0" indent="-2857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GB" sz="1700" b="0" kern="1200" dirty="0">
                          <a:solidFill>
                            <a:schemeClr val="dk1"/>
                          </a:solidFill>
                          <a:effectLst/>
                          <a:latin typeface="+mn-lt"/>
                          <a:ea typeface="+mn-ea"/>
                          <a:cs typeface="+mn-cs"/>
                        </a:rPr>
                        <a:t>Immunologic profile </a:t>
                      </a:r>
                    </a:p>
                    <a:p>
                      <a:pPr marL="285750" marR="0" lvl="0" indent="-2857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GB" sz="1700" b="0" kern="1200" dirty="0">
                          <a:solidFill>
                            <a:schemeClr val="dk1"/>
                          </a:solidFill>
                          <a:effectLst/>
                          <a:latin typeface="+mn-lt"/>
                          <a:ea typeface="+mn-ea"/>
                          <a:cs typeface="+mn-cs"/>
                        </a:rPr>
                        <a:t>Quality of life</a:t>
                      </a:r>
                    </a:p>
                    <a:p>
                      <a:pPr marL="285750" marR="0" lvl="0" indent="-2857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GB" sz="1700" b="0" kern="1200" dirty="0">
                          <a:solidFill>
                            <a:schemeClr val="dk1"/>
                          </a:solidFill>
                          <a:effectLst/>
                          <a:latin typeface="+mn-lt"/>
                          <a:ea typeface="+mn-ea"/>
                          <a:cs typeface="+mn-cs"/>
                        </a:rPr>
                        <a:t>Pharmacokinetics</a:t>
                      </a:r>
                    </a:p>
                  </a:txBody>
                  <a:tcPr marL="100821" marR="100821" marT="50365" marB="50365" anchor="ctr" horzOverflow="overflow"/>
                </a:tc>
                <a:extLst>
                  <a:ext uri="{0D108BD9-81ED-4DB2-BD59-A6C34878D82A}">
                    <a16:rowId xmlns:a16="http://schemas.microsoft.com/office/drawing/2014/main" val="2597180691"/>
                  </a:ext>
                </a:extLst>
              </a:tr>
            </a:tbl>
          </a:graphicData>
        </a:graphic>
      </p:graphicFrame>
      <p:sp>
        <p:nvSpPr>
          <p:cNvPr id="5" name="Title 4"/>
          <p:cNvSpPr>
            <a:spLocks noGrp="1"/>
          </p:cNvSpPr>
          <p:nvPr>
            <p:ph type="title"/>
          </p:nvPr>
        </p:nvSpPr>
        <p:spPr>
          <a:xfrm>
            <a:off x="329704" y="184283"/>
            <a:ext cx="10152441" cy="765501"/>
          </a:xfrm>
        </p:spPr>
        <p:txBody>
          <a:bodyPr>
            <a:noAutofit/>
          </a:bodyPr>
          <a:lstStyle/>
          <a:p>
            <a:pPr>
              <a:lnSpc>
                <a:spcPct val="100000"/>
              </a:lnSpc>
            </a:pPr>
            <a:r>
              <a:rPr lang="en-GB" dirty="0"/>
              <a:t>Key clinical evidence in </a:t>
            </a:r>
            <a:r>
              <a:rPr lang="en-GB"/>
              <a:t>children &lt;6 </a:t>
            </a:r>
            <a:r>
              <a:rPr lang="en-GB" dirty="0"/>
              <a:t>years old </a:t>
            </a:r>
            <a:br>
              <a:rPr lang="en-GB" sz="3600" b="1" dirty="0">
                <a:solidFill>
                  <a:schemeClr val="accent5"/>
                </a:solidFill>
              </a:rPr>
            </a:br>
            <a:r>
              <a:rPr lang="en-GB" sz="2000" b="0" i="1" dirty="0">
                <a:solidFill>
                  <a:schemeClr val="accent1"/>
                </a:solidFill>
              </a:rPr>
              <a:t>Company presents results of rhLAMAN-08 study to support clinical effectiveness in previously excluded population</a:t>
            </a:r>
          </a:p>
        </p:txBody>
      </p:sp>
      <p:sp>
        <p:nvSpPr>
          <p:cNvPr id="4" name="Slide Number Placeholder 3">
            <a:extLst>
              <a:ext uri="{FF2B5EF4-FFF2-40B4-BE49-F238E27FC236}">
                <a16:creationId xmlns:a16="http://schemas.microsoft.com/office/drawing/2014/main" id="{C871E653-3257-4529-A166-44E48391ED44}"/>
              </a:ext>
            </a:extLst>
          </p:cNvPr>
          <p:cNvSpPr>
            <a:spLocks noGrp="1"/>
          </p:cNvSpPr>
          <p:nvPr>
            <p:ph type="sldNum" sz="quarter" idx="12"/>
          </p:nvPr>
        </p:nvSpPr>
        <p:spPr>
          <a:xfrm>
            <a:off x="10034895" y="7081962"/>
            <a:ext cx="500380" cy="333663"/>
          </a:xfrm>
        </p:spPr>
        <p:txBody>
          <a:bodyPr/>
          <a:lstStyle/>
          <a:p>
            <a:fld id="{DDBE135E-2566-4748-853C-8A3B78F0FB00}" type="slidenum">
              <a:rPr lang="en-GB" smtClean="0"/>
              <a:t>18</a:t>
            </a:fld>
            <a:endParaRPr lang="en-GB" dirty="0"/>
          </a:p>
        </p:txBody>
      </p:sp>
    </p:spTree>
    <p:extLst>
      <p:ext uri="{BB962C8B-B14F-4D97-AF65-F5344CB8AC3E}">
        <p14:creationId xmlns:p14="http://schemas.microsoft.com/office/powerpoint/2010/main" val="1738727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130646" y="6609563"/>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243768" y="371981"/>
            <a:ext cx="10449632" cy="765501"/>
          </a:xfrm>
        </p:spPr>
        <p:txBody>
          <a:bodyPr/>
          <a:lstStyle/>
          <a:p>
            <a:pPr defTabSz="942975">
              <a:lnSpc>
                <a:spcPct val="100000"/>
              </a:lnSpc>
            </a:pPr>
            <a:r>
              <a:rPr lang="en-GB" sz="3200" dirty="0"/>
              <a:t>rhLAMAN-08: key results</a:t>
            </a:r>
            <a:br>
              <a:rPr lang="en-GB" sz="3200" dirty="0"/>
            </a:br>
            <a:r>
              <a:rPr lang="en-GB" sz="2000" b="0" i="1" dirty="0">
                <a:solidFill>
                  <a:schemeClr val="accent1"/>
                </a:solidFill>
              </a:rPr>
              <a:t>Suggest VA improves mobility &amp; blood parameters in people under 6 years old vs baseline </a:t>
            </a:r>
            <a:br>
              <a:rPr lang="en-GB" sz="2000" b="0" i="1" dirty="0">
                <a:solidFill>
                  <a:schemeClr val="accent1"/>
                </a:solidFill>
              </a:rPr>
            </a:br>
            <a:endParaRPr lang="en-GB" sz="2000" b="0" i="1" dirty="0">
              <a:solidFill>
                <a:schemeClr val="accent1"/>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19</a:t>
            </a:fld>
            <a:endParaRPr lang="en-GB" dirty="0"/>
          </a:p>
        </p:txBody>
      </p:sp>
      <p:sp>
        <p:nvSpPr>
          <p:cNvPr id="15" name="Content Placeholder 14">
            <a:extLst>
              <a:ext uri="{FF2B5EF4-FFF2-40B4-BE49-F238E27FC236}">
                <a16:creationId xmlns:a16="http://schemas.microsoft.com/office/drawing/2014/main" id="{C6CDB3EC-CF0E-4A35-A6F0-EDAD47D8F7E4}"/>
              </a:ext>
            </a:extLst>
          </p:cNvPr>
          <p:cNvSpPr>
            <a:spLocks noGrp="1"/>
          </p:cNvSpPr>
          <p:nvPr>
            <p:ph sz="quarter" idx="10"/>
          </p:nvPr>
        </p:nvSpPr>
        <p:spPr>
          <a:xfrm>
            <a:off x="86190" y="1280281"/>
            <a:ext cx="5007878" cy="5444103"/>
          </a:xfrm>
        </p:spPr>
        <p:txBody>
          <a:bodyPr/>
          <a:lstStyle/>
          <a:p>
            <a:pPr marL="4763" indent="0">
              <a:spcBef>
                <a:spcPts val="100"/>
              </a:spcBef>
              <a:spcAft>
                <a:spcPts val="400"/>
              </a:spcAft>
              <a:buNone/>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Mobility outcomes after 24 months VA: </a:t>
            </a:r>
          </a:p>
          <a:p>
            <a:pPr>
              <a:spcBef>
                <a:spcPts val="100"/>
              </a:spcBef>
              <a:spcAft>
                <a:spcPts val="40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6-MWT: N=3 had </a:t>
            </a:r>
            <a:r>
              <a:rPr lang="en-US" sz="1800" dirty="0">
                <a:ea typeface="Times New Roman" panose="02020603050405020304" pitchFamily="18" charset="0"/>
                <a:cs typeface="Times New Roman" panose="02020603050405020304" pitchFamily="18" charset="0"/>
              </a:rPr>
              <a:t>i</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mprovements vs. baseline (</a:t>
            </a:r>
            <a:r>
              <a:rPr lang="en-US" sz="1800" u="sng" dirty="0">
                <a:solidFill>
                  <a:schemeClr val="tx1">
                    <a:lumMod val="50000"/>
                  </a:schemeClr>
                </a:solidFill>
                <a:highlight>
                  <a:srgbClr val="000000"/>
                </a:highlight>
                <a:ea typeface="Times New Roman" panose="02020603050405020304" pitchFamily="18" charset="0"/>
                <a:cs typeface="Times New Roman" panose="02020603050405020304" pitchFamily="18" charset="0"/>
              </a:rPr>
              <a:t>**</a:t>
            </a:r>
            <a:r>
              <a:rPr lang="en-US" sz="1800" dirty="0">
                <a:cs typeface="Times New Roman" panose="02020603050405020304" pitchFamily="18" charset="0"/>
              </a:rPr>
              <a:t>%-</a:t>
            </a:r>
            <a:r>
              <a:rPr lang="en-US" sz="1800" u="sng" dirty="0">
                <a:solidFill>
                  <a:schemeClr val="tx1">
                    <a:lumMod val="50000"/>
                  </a:schemeClr>
                </a:solidFill>
                <a:highlight>
                  <a:srgbClr val="000000"/>
                </a:highlight>
                <a:ea typeface="Times New Roman" panose="02020603050405020304" pitchFamily="18" charset="0"/>
                <a:cs typeface="Times New Roman" panose="02020603050405020304" pitchFamily="18" charset="0"/>
              </a:rPr>
              <a:t>**</a:t>
            </a:r>
            <a:r>
              <a:rPr lang="en-US" sz="1800" dirty="0">
                <a:cs typeface="Times New Roman" panose="02020603050405020304" pitchFamily="18" charset="0"/>
              </a:rPr>
              <a:t>%).</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t>
            </a:r>
          </a:p>
          <a:p>
            <a:pPr>
              <a:spcBef>
                <a:spcPts val="100"/>
              </a:spcBef>
              <a:spcAft>
                <a:spcPts val="40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3-MSCT: N=</a:t>
            </a:r>
            <a:r>
              <a:rPr lang="en-US" sz="1800" dirty="0">
                <a:ea typeface="Times New Roman" panose="02020603050405020304" pitchFamily="18" charset="0"/>
                <a:cs typeface="Times New Roman" panose="02020603050405020304" pitchFamily="18" charset="0"/>
              </a:rPr>
              <a:t>2</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had </a:t>
            </a:r>
            <a:r>
              <a:rPr lang="en-US" sz="1800" dirty="0">
                <a:ea typeface="Times New Roman" panose="02020603050405020304" pitchFamily="18" charset="0"/>
                <a:cs typeface="Times New Roman" panose="02020603050405020304" pitchFamily="18" charset="0"/>
              </a:rPr>
              <a:t>i</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mprovements vs. baseline (</a:t>
            </a:r>
            <a:r>
              <a:rPr lang="en-US" sz="1800" u="sng" dirty="0">
                <a:solidFill>
                  <a:schemeClr val="tx1">
                    <a:lumMod val="50000"/>
                  </a:schemeClr>
                </a:solidFill>
                <a:highlight>
                  <a:srgbClr val="000000"/>
                </a:highlight>
                <a:ea typeface="Times New Roman" panose="02020603050405020304" pitchFamily="18" charset="0"/>
                <a:cs typeface="Times New Roman" panose="02020603050405020304" pitchFamily="18" charset="0"/>
              </a:rPr>
              <a:t>**</a:t>
            </a:r>
            <a:r>
              <a:rPr lang="en-US" sz="1800" dirty="0">
                <a:cs typeface="Times New Roman" panose="02020603050405020304" pitchFamily="18" charset="0"/>
              </a:rPr>
              <a:t>% and </a:t>
            </a:r>
            <a:r>
              <a:rPr lang="en-US" sz="1800" u="sng" dirty="0">
                <a:solidFill>
                  <a:schemeClr val="tx1">
                    <a:lumMod val="50000"/>
                  </a:schemeClr>
                </a:solidFill>
                <a:highlight>
                  <a:srgbClr val="000000"/>
                </a:highlight>
                <a:ea typeface="Times New Roman" panose="02020603050405020304" pitchFamily="18" charset="0"/>
                <a:cs typeface="Times New Roman" panose="02020603050405020304" pitchFamily="18" charset="0"/>
              </a:rPr>
              <a:t>**</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a:t>
            </a:r>
          </a:p>
          <a:p>
            <a:pPr>
              <a:spcBef>
                <a:spcPts val="100"/>
              </a:spcBef>
              <a:spcAft>
                <a:spcPts val="400"/>
              </a:spcAft>
            </a:pPr>
            <a:r>
              <a:rPr lang="en-US" sz="1800" dirty="0">
                <a:ea typeface="Times New Roman" panose="02020603050405020304" pitchFamily="18" charset="0"/>
                <a:cs typeface="Times New Roman" panose="02020603050405020304" pitchFamily="18" charset="0"/>
              </a:rPr>
              <a:t>N=1 with results at</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40 months:</a:t>
            </a:r>
            <a:r>
              <a:rPr lang="en-GB" sz="1800" dirty="0">
                <a:ea typeface="Times New Roman" panose="02020603050405020304" pitchFamily="18" charset="0"/>
                <a:cs typeface="Times New Roman" panose="02020603050405020304" pitchFamily="18" charset="0"/>
              </a:rPr>
              <a:t> improvements of </a:t>
            </a:r>
            <a:r>
              <a:rPr lang="en-US" sz="1800" u="sng" dirty="0">
                <a:solidFill>
                  <a:schemeClr val="tx1">
                    <a:lumMod val="50000"/>
                  </a:schemeClr>
                </a:solidFill>
                <a:highlight>
                  <a:srgbClr val="000000"/>
                </a:highlight>
                <a:ea typeface="Times New Roman" panose="02020603050405020304" pitchFamily="18" charset="0"/>
                <a:cs typeface="Times New Roman" panose="02020603050405020304" pitchFamily="18" charset="0"/>
              </a:rPr>
              <a:t>**</a:t>
            </a:r>
            <a:r>
              <a:rPr lang="en-GB" sz="1800" dirty="0">
                <a:ea typeface="Times New Roman" panose="02020603050405020304" pitchFamily="18" charset="0"/>
                <a:cs typeface="Times New Roman" panose="02020603050405020304" pitchFamily="18" charset="0"/>
              </a:rPr>
              <a:t>% for </a:t>
            </a:r>
            <a:r>
              <a:rPr lang="en-US" sz="1800" dirty="0">
                <a:ea typeface="Times New Roman" panose="02020603050405020304" pitchFamily="18" charset="0"/>
                <a:cs typeface="Times New Roman" panose="02020603050405020304" pitchFamily="18" charset="0"/>
              </a:rPr>
              <a:t>6-MWT</a:t>
            </a:r>
            <a:r>
              <a:rPr lang="en-GB" sz="1800" dirty="0">
                <a:ea typeface="Times New Roman" panose="02020603050405020304" pitchFamily="18" charset="0"/>
                <a:cs typeface="Times New Roman" panose="02020603050405020304" pitchFamily="18" charset="0"/>
              </a:rPr>
              <a:t> and</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u="sng" dirty="0">
                <a:solidFill>
                  <a:schemeClr val="tx1">
                    <a:lumMod val="50000"/>
                  </a:schemeClr>
                </a:solidFill>
                <a:highlight>
                  <a:srgbClr val="000000"/>
                </a:highlight>
                <a:ea typeface="Times New Roman" panose="02020603050405020304" pitchFamily="18" charset="0"/>
                <a:cs typeface="Times New Roman" panose="02020603050405020304" pitchFamily="18" charset="0"/>
              </a:rPr>
              <a:t>**</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for 3-MSCT.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100"/>
              </a:spcBef>
              <a:spcAft>
                <a:spcPts val="40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Most TEAEs mild/moderate. None resulted in treatment discontinuation.</a:t>
            </a:r>
          </a:p>
          <a:p>
            <a:pPr lvl="1">
              <a:spcBef>
                <a:spcPts val="100"/>
              </a:spcBef>
              <a:spcAft>
                <a:spcPts val="400"/>
              </a:spcAft>
            </a:pPr>
            <a:r>
              <a:rPr lang="en-US" sz="1800" dirty="0">
                <a:ea typeface="Times New Roman" panose="02020603050405020304" pitchFamily="18" charset="0"/>
                <a:cs typeface="Times New Roman" panose="02020603050405020304" pitchFamily="18" charset="0"/>
              </a:rPr>
              <a:t>M</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ost frequent: vomiting (100%), pyrexia (80%), cough (80%), otitis media (80%), nasopharyngitis (60%), rhinitis (60%),  diarrhoea (60%).</a:t>
            </a:r>
          </a:p>
        </p:txBody>
      </p:sp>
      <p:graphicFrame>
        <p:nvGraphicFramePr>
          <p:cNvPr id="17" name="Table 17">
            <a:extLst>
              <a:ext uri="{FF2B5EF4-FFF2-40B4-BE49-F238E27FC236}">
                <a16:creationId xmlns:a16="http://schemas.microsoft.com/office/drawing/2014/main" id="{273A34F5-CAEF-41D8-9D04-04CABF786CE6}"/>
              </a:ext>
            </a:extLst>
          </p:cNvPr>
          <p:cNvGraphicFramePr>
            <a:graphicFrameLocks noGrp="1"/>
          </p:cNvGraphicFramePr>
          <p:nvPr>
            <p:extLst>
              <p:ext uri="{D42A27DB-BD31-4B8C-83A1-F6EECF244321}">
                <p14:modId xmlns:p14="http://schemas.microsoft.com/office/powerpoint/2010/main" val="147377382"/>
              </p:ext>
            </p:extLst>
          </p:nvPr>
        </p:nvGraphicFramePr>
        <p:xfrm>
          <a:off x="5086998" y="2150416"/>
          <a:ext cx="5454849" cy="2880360"/>
        </p:xfrm>
        <a:graphic>
          <a:graphicData uri="http://schemas.openxmlformats.org/drawingml/2006/table">
            <a:tbl>
              <a:tblPr firstRow="1" bandRow="1">
                <a:tableStyleId>{F5AB1C69-6EDB-4FF4-983F-18BD219EF322}</a:tableStyleId>
              </a:tblPr>
              <a:tblGrid>
                <a:gridCol w="3146961">
                  <a:extLst>
                    <a:ext uri="{9D8B030D-6E8A-4147-A177-3AD203B41FA5}">
                      <a16:colId xmlns:a16="http://schemas.microsoft.com/office/drawing/2014/main" val="3329229302"/>
                    </a:ext>
                  </a:extLst>
                </a:gridCol>
                <a:gridCol w="581891">
                  <a:extLst>
                    <a:ext uri="{9D8B030D-6E8A-4147-A177-3AD203B41FA5}">
                      <a16:colId xmlns:a16="http://schemas.microsoft.com/office/drawing/2014/main" val="1642424818"/>
                    </a:ext>
                  </a:extLst>
                </a:gridCol>
                <a:gridCol w="1163782">
                  <a:extLst>
                    <a:ext uri="{9D8B030D-6E8A-4147-A177-3AD203B41FA5}">
                      <a16:colId xmlns:a16="http://schemas.microsoft.com/office/drawing/2014/main" val="175786620"/>
                    </a:ext>
                  </a:extLst>
                </a:gridCol>
                <a:gridCol w="562215">
                  <a:extLst>
                    <a:ext uri="{9D8B030D-6E8A-4147-A177-3AD203B41FA5}">
                      <a16:colId xmlns:a16="http://schemas.microsoft.com/office/drawing/2014/main" val="2069684661"/>
                    </a:ext>
                  </a:extLst>
                </a:gridCol>
              </a:tblGrid>
              <a:tr h="293549">
                <a:tc rowSpan="2">
                  <a:txBody>
                    <a:bodyPr/>
                    <a:lstStyle/>
                    <a:p>
                      <a:r>
                        <a:rPr lang="en-GB" sz="1700" dirty="0">
                          <a:solidFill>
                            <a:schemeClr val="bg1"/>
                          </a:solidFill>
                        </a:rPr>
                        <a:t>Parameter</a:t>
                      </a:r>
                    </a:p>
                  </a:txBody>
                  <a:tcPr/>
                </a:tc>
                <a:tc gridSpan="3">
                  <a:txBody>
                    <a:bodyPr/>
                    <a:lstStyle/>
                    <a:p>
                      <a:r>
                        <a:rPr lang="en-GB" sz="1700" dirty="0"/>
                        <a:t>∆ from baseline (N=5) to 24 months</a:t>
                      </a:r>
                      <a:endParaRPr lang="en-GB" sz="1700" dirty="0">
                        <a:solidFill>
                          <a:schemeClr val="bg1"/>
                        </a:solidFill>
                      </a:endParaRPr>
                    </a:p>
                  </a:txBody>
                  <a:tcPr/>
                </a:tc>
                <a:tc hMerge="1">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Change from baseline to 24 months</a:t>
                      </a:r>
                    </a:p>
                    <a:p>
                      <a:endParaRPr lang="en-GB" sz="1800" dirty="0"/>
                    </a:p>
                  </a:txBody>
                  <a:tcPr/>
                </a:tc>
                <a:tc hMerge="1">
                  <a:txBody>
                    <a:bodyPr/>
                    <a:lstStyle/>
                    <a:p>
                      <a:endParaRPr lang="en-GB" sz="1800" dirty="0"/>
                    </a:p>
                  </a:txBody>
                  <a:tcPr/>
                </a:tc>
                <a:extLst>
                  <a:ext uri="{0D108BD9-81ED-4DB2-BD59-A6C34878D82A}">
                    <a16:rowId xmlns:a16="http://schemas.microsoft.com/office/drawing/2014/main" val="160231633"/>
                  </a:ext>
                </a:extLst>
              </a:tr>
              <a:tr h="168791">
                <a:tc vMerge="1">
                  <a:txBody>
                    <a:bodyPr/>
                    <a:lstStyle/>
                    <a:p>
                      <a:endParaRPr lang="en-GB" sz="1800" dirty="0"/>
                    </a:p>
                  </a:txBody>
                  <a:tcPr/>
                </a:tc>
                <a:tc>
                  <a:txBody>
                    <a:bodyPr/>
                    <a:lstStyle/>
                    <a:p>
                      <a:r>
                        <a:rPr lang="en-GB" sz="1700" b="0" dirty="0">
                          <a:solidFill>
                            <a:schemeClr val="bg1"/>
                          </a:solidFill>
                        </a:rPr>
                        <a:t>N</a:t>
                      </a:r>
                      <a:endParaRPr lang="en-GB" dirty="0"/>
                    </a:p>
                  </a:txBody>
                  <a:tcPr>
                    <a:solidFill>
                      <a:schemeClr val="bg2"/>
                    </a:solidFill>
                  </a:tcPr>
                </a:tc>
                <a:tc>
                  <a:txBody>
                    <a:bodyPr/>
                    <a:lstStyle/>
                    <a:p>
                      <a:pPr algn="ctr"/>
                      <a:r>
                        <a:rPr lang="en-GB" sz="1700" dirty="0">
                          <a:solidFill>
                            <a:schemeClr val="bg1"/>
                          </a:solidFill>
                        </a:rPr>
                        <a:t>Actual </a:t>
                      </a:r>
                    </a:p>
                  </a:txBody>
                  <a:tcPr>
                    <a:solidFill>
                      <a:schemeClr val="bg2"/>
                    </a:solidFill>
                  </a:tcPr>
                </a:tc>
                <a:tc>
                  <a:txBody>
                    <a:bodyPr/>
                    <a:lstStyle/>
                    <a:p>
                      <a:pPr algn="ctr"/>
                      <a:r>
                        <a:rPr lang="en-GB" sz="1700" dirty="0">
                          <a:solidFill>
                            <a:schemeClr val="bg1"/>
                          </a:solidFill>
                        </a:rPr>
                        <a:t>%</a:t>
                      </a:r>
                    </a:p>
                  </a:txBody>
                  <a:tcPr>
                    <a:solidFill>
                      <a:schemeClr val="bg2"/>
                    </a:solidFill>
                  </a:tcPr>
                </a:tc>
                <a:extLst>
                  <a:ext uri="{0D108BD9-81ED-4DB2-BD59-A6C34878D82A}">
                    <a16:rowId xmlns:a16="http://schemas.microsoft.com/office/drawing/2014/main" val="2128718257"/>
                  </a:ext>
                </a:extLst>
              </a:tr>
              <a:tr h="168791">
                <a:tc gridSpan="4">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US" sz="1700" dirty="0">
                          <a:effectLst/>
                          <a:latin typeface="Arial" panose="020B0604020202020204" pitchFamily="34" charset="0"/>
                          <a:ea typeface="Times New Roman" panose="02020603050405020304" pitchFamily="18" charset="0"/>
                          <a:cs typeface="Times New Roman" panose="02020603050405020304" pitchFamily="18" charset="0"/>
                        </a:rPr>
                        <a:t>Mean serum oligosaccharides</a:t>
                      </a:r>
                      <a:endParaRPr lang="en-GB" sz="1700" dirty="0"/>
                    </a:p>
                  </a:txBody>
                  <a:tcPr/>
                </a:tc>
                <a:tc hMerge="1">
                  <a:txBody>
                    <a:bodyPr/>
                    <a:lstStyle/>
                    <a:p>
                      <a:endParaRPr lang="en-GB"/>
                    </a:p>
                  </a:txBody>
                  <a:tcPr/>
                </a:tc>
                <a:tc hMerge="1">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lang="en-GB" sz="1700" dirty="0"/>
                    </a:p>
                  </a:txBody>
                  <a:tcPr/>
                </a:tc>
                <a:tc hMerge="1">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lang="en-GB" sz="1700" dirty="0"/>
                    </a:p>
                  </a:txBody>
                  <a:tcPr/>
                </a:tc>
                <a:extLst>
                  <a:ext uri="{0D108BD9-81ED-4DB2-BD59-A6C34878D82A}">
                    <a16:rowId xmlns:a16="http://schemas.microsoft.com/office/drawing/2014/main" val="3128620444"/>
                  </a:ext>
                </a:extLst>
              </a:tr>
              <a:tr h="168791">
                <a:tc>
                  <a:txBody>
                    <a:bodyPr/>
                    <a:lstStyle/>
                    <a:p>
                      <a:pPr marL="144000" lvl="0"/>
                      <a:r>
                        <a:rPr lang="it-IT" sz="1700" kern="1200" dirty="0">
                          <a:solidFill>
                            <a:schemeClr val="dk1"/>
                          </a:solidFill>
                          <a:effectLst/>
                          <a:latin typeface="+mn-lt"/>
                          <a:ea typeface="+mn-ea"/>
                          <a:cs typeface="+mn-cs"/>
                        </a:rPr>
                        <a:t>GlcNac(Man)2, µmol/L (SD)</a:t>
                      </a:r>
                      <a:endParaRPr lang="en-GB" sz="1700" dirty="0"/>
                    </a:p>
                  </a:txBody>
                  <a:tcPr/>
                </a:tc>
                <a:tc>
                  <a:txBody>
                    <a:bodyPr/>
                    <a:lstStyle/>
                    <a:p>
                      <a:pPr marL="0" lvl="0" algn="ctr"/>
                      <a:r>
                        <a:rPr lang="en-US" sz="1600" u="sng" dirty="0">
                          <a:solidFill>
                            <a:schemeClr val="tx1">
                              <a:lumMod val="50000"/>
                            </a:schemeClr>
                          </a:solidFill>
                          <a:highlight>
                            <a:srgbClr val="000000"/>
                          </a:highlight>
                          <a:ea typeface="Times New Roman" panose="02020603050405020304" pitchFamily="18" charset="0"/>
                          <a:cs typeface="Times New Roman" panose="02020603050405020304" pitchFamily="18" charset="0"/>
                        </a:rPr>
                        <a:t>*</a:t>
                      </a:r>
                      <a:endParaRPr lang="en-GB" sz="1700" dirty="0">
                        <a:highlight>
                          <a:srgbClr val="000000"/>
                        </a:highlight>
                      </a:endParaRP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r>
                        <a:rPr kumimoji="0" lang="en-US"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endParaRPr kumimoji="0" lang="en-GB" sz="2000" b="0" i="0" u="none"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marL="68580" marR="68580" marT="0" marB="0"/>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r>
                        <a:rPr kumimoji="0" lang="en-US"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endParaRPr kumimoji="0" lang="en-GB" sz="2000" b="0" i="0" u="none"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marL="68580" marR="68580" marT="0" marB="0"/>
                </a:tc>
                <a:extLst>
                  <a:ext uri="{0D108BD9-81ED-4DB2-BD59-A6C34878D82A}">
                    <a16:rowId xmlns:a16="http://schemas.microsoft.com/office/drawing/2014/main" val="2227217512"/>
                  </a:ext>
                </a:extLst>
              </a:tr>
              <a:tr h="168791">
                <a:tc>
                  <a:txBody>
                    <a:bodyPr/>
                    <a:lstStyle/>
                    <a:p>
                      <a:pPr marL="144000" lvl="0"/>
                      <a:r>
                        <a:rPr lang="it-IT" sz="1700" kern="1200" dirty="0">
                          <a:solidFill>
                            <a:schemeClr val="dk1"/>
                          </a:solidFill>
                          <a:effectLst/>
                          <a:latin typeface="+mn-lt"/>
                          <a:ea typeface="+mn-ea"/>
                          <a:cs typeface="+mn-cs"/>
                        </a:rPr>
                        <a:t>GlcNac(Man)3, µmol/L (SD)</a:t>
                      </a:r>
                      <a:endParaRPr lang="en-GB" sz="1700" kern="1200" dirty="0">
                        <a:solidFill>
                          <a:schemeClr val="dk1"/>
                        </a:solidFill>
                        <a:effectLst/>
                        <a:latin typeface="+mn-lt"/>
                        <a:ea typeface="+mn-ea"/>
                        <a:cs typeface="+mn-cs"/>
                      </a:endParaRP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endParaRPr kumimoji="0" lang="en-GB" sz="1700" b="0" i="0" u="none"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r>
                        <a:rPr kumimoji="0" lang="en-US"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endParaRPr kumimoji="0" lang="en-GB" sz="2000" b="0" i="0" u="none"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marL="68580" marR="68580" marT="0" marB="0"/>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r>
                        <a:rPr kumimoji="0" lang="en-US"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endParaRPr kumimoji="0" lang="en-GB" sz="2000" b="0" i="0" u="none"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marL="68580" marR="68580" marT="0" marB="0"/>
                </a:tc>
                <a:extLst>
                  <a:ext uri="{0D108BD9-81ED-4DB2-BD59-A6C34878D82A}">
                    <a16:rowId xmlns:a16="http://schemas.microsoft.com/office/drawing/2014/main" val="1230220996"/>
                  </a:ext>
                </a:extLst>
              </a:tr>
              <a:tr h="168791">
                <a:tc>
                  <a:txBody>
                    <a:bodyPr/>
                    <a:lstStyle/>
                    <a:p>
                      <a:r>
                        <a:rPr lang="en-US" sz="1700" dirty="0">
                          <a:effectLst/>
                          <a:latin typeface="Arial" panose="020B0604020202020204" pitchFamily="34" charset="0"/>
                          <a:ea typeface="Times New Roman" panose="02020603050405020304" pitchFamily="18" charset="0"/>
                          <a:cs typeface="Times New Roman" panose="02020603050405020304" pitchFamily="18" charset="0"/>
                        </a:rPr>
                        <a:t>Mean serum IgG, </a:t>
                      </a:r>
                      <a:r>
                        <a:rPr lang="it-IT" sz="1700" kern="1200" dirty="0">
                          <a:solidFill>
                            <a:schemeClr val="dk1"/>
                          </a:solidFill>
                          <a:effectLst/>
                          <a:latin typeface="+mn-lt"/>
                          <a:ea typeface="+mn-ea"/>
                          <a:cs typeface="+mn-cs"/>
                        </a:rPr>
                        <a:t>µmol/L (SD)</a:t>
                      </a:r>
                      <a:endParaRPr lang="en-GB" sz="1700" kern="1200" dirty="0">
                        <a:solidFill>
                          <a:schemeClr val="dk1"/>
                        </a:solidFill>
                        <a:effectLst/>
                        <a:latin typeface="+mn-lt"/>
                        <a:ea typeface="+mn-ea"/>
                        <a:cs typeface="+mn-cs"/>
                      </a:endParaRP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endParaRPr kumimoji="0" lang="en-GB" sz="1700" b="0" i="0" u="none"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r>
                        <a:rPr kumimoji="0" lang="en-US"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endParaRPr kumimoji="0" lang="en-GB" sz="2000" b="0" i="0" u="none"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marL="68580" marR="68580" marT="0" marB="0"/>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r>
                        <a:rPr kumimoji="0" lang="en-US" sz="18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Times New Roman" panose="02020603050405020304" pitchFamily="18" charset="0"/>
                          <a:cs typeface="Times New Roman" panose="02020603050405020304" pitchFamily="18" charset="0"/>
                        </a:rPr>
                        <a:t>*</a:t>
                      </a:r>
                      <a:endParaRPr kumimoji="0" lang="en-GB" sz="2000" b="0" i="0" u="none"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marL="68580" marR="68580" marT="0" marB="0" anchor="ctr"/>
                </a:tc>
                <a:extLst>
                  <a:ext uri="{0D108BD9-81ED-4DB2-BD59-A6C34878D82A}">
                    <a16:rowId xmlns:a16="http://schemas.microsoft.com/office/drawing/2014/main" val="2559888131"/>
                  </a:ext>
                </a:extLst>
              </a:tr>
              <a:tr h="271533">
                <a:tc gridSpan="4">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Ig, immunoglobulin; N, number; SD, standard deviation. Source: adapted from company submission, table 8 and page 34.</a:t>
                      </a:r>
                    </a:p>
                  </a:txBody>
                  <a:tcPr/>
                </a:tc>
                <a:tc hMerge="1">
                  <a:txBody>
                    <a:bodyPr/>
                    <a:lstStyle/>
                    <a:p>
                      <a:endParaRPr lang="en-GB"/>
                    </a:p>
                  </a:txBody>
                  <a:tcPr/>
                </a:tc>
                <a:tc hMerge="1">
                  <a:txBody>
                    <a:bodyPr/>
                    <a:lstStyle/>
                    <a:p>
                      <a:pPr algn="r">
                        <a:spcBef>
                          <a:spcPts val="200"/>
                        </a:spcBef>
                        <a:spcAft>
                          <a:spcPts val="200"/>
                        </a:spcAft>
                      </a:pPr>
                      <a:endParaRPr lang="en-GB" sz="1700" u="sng" kern="1200" dirty="0">
                        <a:solidFill>
                          <a:schemeClr val="dk1"/>
                        </a:solidFill>
                        <a:effectLst/>
                        <a:highlight>
                          <a:srgbClr val="FFFF00"/>
                        </a:highlight>
                        <a:latin typeface="+mn-lt"/>
                        <a:ea typeface="+mn-ea"/>
                        <a:cs typeface="+mn-cs"/>
                      </a:endParaRPr>
                    </a:p>
                  </a:txBody>
                  <a:tcPr marL="68580" marR="68580" marT="0" marB="0" anchor="ctr"/>
                </a:tc>
                <a:tc hMerge="1">
                  <a:txBody>
                    <a:bodyPr/>
                    <a:lstStyle/>
                    <a:p>
                      <a:pPr algn="r">
                        <a:spcBef>
                          <a:spcPts val="200"/>
                        </a:spcBef>
                        <a:spcAft>
                          <a:spcPts val="200"/>
                        </a:spcAft>
                      </a:pPr>
                      <a:endParaRPr lang="en-GB" sz="1700" u="sng" kern="1200" dirty="0">
                        <a:solidFill>
                          <a:schemeClr val="dk1"/>
                        </a:solidFill>
                        <a:effectLst/>
                        <a:highlight>
                          <a:srgbClr val="FFFF00"/>
                        </a:highlight>
                        <a:latin typeface="+mn-lt"/>
                        <a:ea typeface="+mn-ea"/>
                        <a:cs typeface="+mn-cs"/>
                      </a:endParaRPr>
                    </a:p>
                  </a:txBody>
                  <a:tcPr marL="68580" marR="68580" marT="0" marB="0"/>
                </a:tc>
                <a:extLst>
                  <a:ext uri="{0D108BD9-81ED-4DB2-BD59-A6C34878D82A}">
                    <a16:rowId xmlns:a16="http://schemas.microsoft.com/office/drawing/2014/main" val="2822791590"/>
                  </a:ext>
                </a:extLst>
              </a:tr>
            </a:tbl>
          </a:graphicData>
        </a:graphic>
      </p:graphicFrame>
      <p:graphicFrame>
        <p:nvGraphicFramePr>
          <p:cNvPr id="18" name="Table 17">
            <a:extLst>
              <a:ext uri="{FF2B5EF4-FFF2-40B4-BE49-F238E27FC236}">
                <a16:creationId xmlns:a16="http://schemas.microsoft.com/office/drawing/2014/main" id="{501AA7BA-1BE6-426F-ABDC-D5F4C6250BE3}"/>
              </a:ext>
            </a:extLst>
          </p:cNvPr>
          <p:cNvGraphicFramePr>
            <a:graphicFrameLocks noGrp="1"/>
          </p:cNvGraphicFramePr>
          <p:nvPr>
            <p:extLst>
              <p:ext uri="{D42A27DB-BD31-4B8C-83A1-F6EECF244321}">
                <p14:modId xmlns:p14="http://schemas.microsoft.com/office/powerpoint/2010/main" val="2656776967"/>
              </p:ext>
            </p:extLst>
          </p:nvPr>
        </p:nvGraphicFramePr>
        <p:xfrm>
          <a:off x="243768" y="6046528"/>
          <a:ext cx="10253791" cy="413326"/>
        </p:xfrm>
        <a:graphic>
          <a:graphicData uri="http://schemas.openxmlformats.org/drawingml/2006/table">
            <a:tbl>
              <a:tblPr bandRow="1">
                <a:tableStyleId>{93296810-A885-4BE3-A3E7-6D5BEEA58F35}</a:tableStyleId>
              </a:tblPr>
              <a:tblGrid>
                <a:gridCol w="10253791">
                  <a:extLst>
                    <a:ext uri="{9D8B030D-6E8A-4147-A177-3AD203B41FA5}">
                      <a16:colId xmlns:a16="http://schemas.microsoft.com/office/drawing/2014/main" val="593658787"/>
                    </a:ext>
                  </a:extLst>
                </a:gridCol>
              </a:tblGrid>
              <a:tr h="41332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1" dirty="0"/>
                        <a:t>ERG comment: </a:t>
                      </a:r>
                      <a:r>
                        <a:rPr lang="en-GB" sz="1800" kern="1200" dirty="0">
                          <a:solidFill>
                            <a:schemeClr val="dk1"/>
                          </a:solidFill>
                          <a:latin typeface="+mn-lt"/>
                          <a:ea typeface="+mn-ea"/>
                          <a:cs typeface="+mn-cs"/>
                        </a:rPr>
                        <a:t>Trial not </a:t>
                      </a:r>
                      <a:r>
                        <a:rPr lang="en-GB" sz="1800" dirty="0"/>
                        <a:t>critiqued</a:t>
                      </a:r>
                    </a:p>
                  </a:txBody>
                  <a:tcPr/>
                </a:tc>
                <a:extLst>
                  <a:ext uri="{0D108BD9-81ED-4DB2-BD59-A6C34878D82A}">
                    <a16:rowId xmlns:a16="http://schemas.microsoft.com/office/drawing/2014/main" val="62708486"/>
                  </a:ext>
                </a:extLst>
              </a:tr>
            </a:tbl>
          </a:graphicData>
        </a:graphic>
      </p:graphicFrame>
      <p:sp>
        <p:nvSpPr>
          <p:cNvPr id="12" name="TextBox 11">
            <a:extLst>
              <a:ext uri="{FF2B5EF4-FFF2-40B4-BE49-F238E27FC236}">
                <a16:creationId xmlns:a16="http://schemas.microsoft.com/office/drawing/2014/main" id="{635F3954-398C-9AA1-119D-F7F3ECAE37F0}"/>
              </a:ext>
            </a:extLst>
          </p:cNvPr>
          <p:cNvSpPr txBox="1"/>
          <p:nvPr/>
        </p:nvSpPr>
        <p:spPr>
          <a:xfrm>
            <a:off x="323133" y="6542355"/>
            <a:ext cx="9354267" cy="646331"/>
          </a:xfrm>
          <a:prstGeom prst="rect">
            <a:avLst/>
          </a:prstGeom>
          <a:solidFill>
            <a:schemeClr val="accent1">
              <a:lumMod val="20000"/>
              <a:lumOff val="80000"/>
            </a:schemeClr>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0" lvl="1">
              <a:defRPr/>
            </a:pPr>
            <a:r>
              <a:rPr kumimoji="0" lang="en-US" sz="1800" b="0" u="none" strike="noStrike" kern="1200" cap="none" spc="0" normalizeH="0" baseline="0" noProof="0" dirty="0">
                <a:ln>
                  <a:noFill/>
                </a:ln>
                <a:solidFill>
                  <a:schemeClr val="tx1"/>
                </a:solidFill>
                <a:effectLst/>
                <a:uLnTx/>
                <a:uFillTx/>
                <a:latin typeface="Arial" panose="020B0604020202020204"/>
                <a:ea typeface="+mn-ea"/>
                <a:cs typeface="+mn-cs"/>
              </a:rPr>
              <a:t>⦿ </a:t>
            </a:r>
            <a:r>
              <a:rPr kumimoji="0" lang="en-GB" sz="1800" b="0" i="1" u="none" strike="noStrike" kern="1200" cap="none" spc="0" normalizeH="0" baseline="0" noProof="0" dirty="0">
                <a:ln>
                  <a:noFill/>
                </a:ln>
                <a:solidFill>
                  <a:schemeClr val="tx1"/>
                </a:solidFill>
                <a:effectLst/>
                <a:uLnTx/>
                <a:uFillTx/>
                <a:latin typeface="Arial" panose="020B0604020202020204"/>
                <a:ea typeface="+mn-ea"/>
                <a:cs typeface="+mn-cs"/>
              </a:rPr>
              <a:t>What is the committee’s view on VA’s effectiveness in children under 6</a:t>
            </a:r>
            <a:r>
              <a:rPr kumimoji="0" lang="en-US" sz="1800" b="0" i="1" u="none" strike="noStrike" kern="1200" cap="none" spc="0" normalizeH="0" baseline="0" noProof="0" dirty="0">
                <a:ln>
                  <a:noFill/>
                </a:ln>
                <a:solidFill>
                  <a:schemeClr val="tx1"/>
                </a:solidFill>
                <a:effectLst/>
                <a:uLnTx/>
                <a:uFillTx/>
                <a:latin typeface="Arial" panose="020B0604020202020204"/>
                <a:ea typeface="+mn-ea"/>
                <a:cs typeface="+mn-cs"/>
              </a:rPr>
              <a:t>?</a:t>
            </a:r>
          </a:p>
          <a:p>
            <a:pPr marL="0" lvl="1">
              <a:defRPr/>
            </a:pPr>
            <a:r>
              <a:rPr kumimoji="0" lang="en-US" sz="1800" b="0" u="none" strike="noStrike" kern="1200" cap="none" spc="0" normalizeH="0" baseline="0" noProof="0" dirty="0">
                <a:ln>
                  <a:noFill/>
                </a:ln>
                <a:solidFill>
                  <a:schemeClr val="tx1"/>
                </a:solidFill>
                <a:effectLst/>
                <a:uLnTx/>
                <a:uFillTx/>
                <a:latin typeface="Arial" panose="020B0604020202020204"/>
                <a:ea typeface="+mn-ea"/>
                <a:cs typeface="+mn-cs"/>
              </a:rPr>
              <a:t>⦿ </a:t>
            </a:r>
            <a:r>
              <a:rPr lang="en-GB" sz="1800" i="1" dirty="0">
                <a:solidFill>
                  <a:schemeClr val="tx1"/>
                </a:solidFill>
                <a:latin typeface="Arial" panose="020B0604020202020204"/>
              </a:rPr>
              <a:t>Are results in people &gt;6 years generalisable to this population?</a:t>
            </a:r>
          </a:p>
        </p:txBody>
      </p:sp>
      <p:sp>
        <p:nvSpPr>
          <p:cNvPr id="16" name="TextBox 15">
            <a:extLst>
              <a:ext uri="{FF2B5EF4-FFF2-40B4-BE49-F238E27FC236}">
                <a16:creationId xmlns:a16="http://schemas.microsoft.com/office/drawing/2014/main" id="{31BD0275-B0A3-98B8-AB87-372217F946D4}"/>
              </a:ext>
            </a:extLst>
          </p:cNvPr>
          <p:cNvSpPr txBox="1"/>
          <p:nvPr/>
        </p:nvSpPr>
        <p:spPr>
          <a:xfrm>
            <a:off x="5094068" y="1504807"/>
            <a:ext cx="5348148" cy="646331"/>
          </a:xfrm>
          <a:prstGeom prst="rect">
            <a:avLst/>
          </a:prstGeom>
          <a:noFill/>
        </p:spPr>
        <p:txBody>
          <a:bodyPr wrap="square">
            <a:spAutoFit/>
          </a:bodyPr>
          <a:lstStyle/>
          <a:p>
            <a:pPr marL="4763" indent="0" algn="ctr">
              <a:spcBef>
                <a:spcPts val="100"/>
              </a:spcBef>
              <a:spcAft>
                <a:spcPts val="800"/>
              </a:spcAft>
              <a:buNone/>
            </a:pPr>
            <a:r>
              <a:rPr lang="en-US" sz="1800" b="1" dirty="0">
                <a:latin typeface="Arial" panose="020B0604020202020204" pitchFamily="34" charset="0"/>
                <a:ea typeface="Times New Roman" panose="02020603050405020304" pitchFamily="18" charset="0"/>
                <a:cs typeface="Times New Roman" panose="02020603050405020304" pitchFamily="18" charset="0"/>
              </a:rPr>
              <a:t>rhLA</a:t>
            </a:r>
            <a:r>
              <a:rPr lang="en-US" sz="1800" b="1" dirty="0">
                <a:latin typeface="Arial" panose="020B0604020202020204" pitchFamily="34" charset="0"/>
                <a:cs typeface="Times New Roman" panose="02020603050405020304" pitchFamily="18" charset="0"/>
              </a:rPr>
              <a:t>M</a:t>
            </a:r>
            <a:r>
              <a:rPr lang="en-GB" sz="1800" b="1" dirty="0">
                <a:latin typeface="Arial" panose="020B0604020202020204" pitchFamily="34" charset="0"/>
                <a:cs typeface="Times New Roman" panose="02020603050405020304" pitchFamily="18" charset="0"/>
              </a:rPr>
              <a:t>A</a:t>
            </a:r>
            <a:r>
              <a:rPr lang="en-US" sz="1800" b="1" dirty="0">
                <a:latin typeface="Arial" panose="020B0604020202020204" pitchFamily="34" charset="0"/>
                <a:cs typeface="Times New Roman" panose="02020603050405020304" pitchFamily="18" charset="0"/>
              </a:rPr>
              <a:t>N-08 </a:t>
            </a:r>
            <a:r>
              <a:rPr lang="en-US" sz="1800" b="1" dirty="0">
                <a:latin typeface="Arial" panose="020B0604020202020204" pitchFamily="34" charset="0"/>
                <a:ea typeface="Times New Roman" panose="02020603050405020304" pitchFamily="18" charset="0"/>
                <a:cs typeface="Times New Roman" panose="02020603050405020304" pitchFamily="18" charset="0"/>
              </a:rPr>
              <a:t>l</a:t>
            </a: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aboratory results after 24 months of treatment with VA</a:t>
            </a:r>
          </a:p>
        </p:txBody>
      </p:sp>
      <p:sp>
        <p:nvSpPr>
          <p:cNvPr id="7" name="Rectangle 6">
            <a:extLst>
              <a:ext uri="{FF2B5EF4-FFF2-40B4-BE49-F238E27FC236}">
                <a16:creationId xmlns:a16="http://schemas.microsoft.com/office/drawing/2014/main" id="{4D78AE9B-44BC-E17B-6930-1126F2B3465B}"/>
              </a:ext>
            </a:extLst>
          </p:cNvPr>
          <p:cNvSpPr/>
          <p:nvPr/>
        </p:nvSpPr>
        <p:spPr>
          <a:xfrm>
            <a:off x="5056933" y="1560249"/>
            <a:ext cx="5514980" cy="3477686"/>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TextBox 18">
            <a:extLst>
              <a:ext uri="{FF2B5EF4-FFF2-40B4-BE49-F238E27FC236}">
                <a16:creationId xmlns:a16="http://schemas.microsoft.com/office/drawing/2014/main" id="{97DDC466-303D-EE5D-E1D9-B3028F928F03}"/>
              </a:ext>
            </a:extLst>
          </p:cNvPr>
          <p:cNvSpPr txBox="1"/>
          <p:nvPr/>
        </p:nvSpPr>
        <p:spPr>
          <a:xfrm>
            <a:off x="219645" y="7205787"/>
            <a:ext cx="9934011" cy="338554"/>
          </a:xfrm>
          <a:prstGeom prst="rect">
            <a:avLst/>
          </a:prstGeom>
          <a:noFill/>
        </p:spPr>
        <p:txBody>
          <a:bodyPr wrap="square">
            <a:spAutoFit/>
          </a:bodyPr>
          <a:lstStyle/>
          <a:p>
            <a:r>
              <a:rPr lang="en-US" sz="1600" dirty="0">
                <a:latin typeface="Arial" panose="020B0604020202020204" pitchFamily="34" charset="0"/>
                <a:ea typeface="Times New Roman" panose="02020603050405020304" pitchFamily="18" charset="0"/>
                <a:cs typeface="Times New Roman" panose="02020603050405020304" pitchFamily="18" charset="0"/>
              </a:rPr>
              <a:t>MSCT,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minute stair climb test; MWT, minute walk test TEAEs; treatment emergent adverse event</a:t>
            </a:r>
            <a:endParaRPr lang="en-GB" sz="1600" dirty="0"/>
          </a:p>
        </p:txBody>
      </p:sp>
      <p:sp>
        <p:nvSpPr>
          <p:cNvPr id="21" name="TextBox 20">
            <a:extLst>
              <a:ext uri="{FF2B5EF4-FFF2-40B4-BE49-F238E27FC236}">
                <a16:creationId xmlns:a16="http://schemas.microsoft.com/office/drawing/2014/main" id="{549B0153-6053-EF66-7C19-65B84DA54FF7}"/>
              </a:ext>
            </a:extLst>
          </p:cNvPr>
          <p:cNvSpPr txBox="1"/>
          <p:nvPr/>
        </p:nvSpPr>
        <p:spPr>
          <a:xfrm>
            <a:off x="323133" y="100854"/>
            <a:ext cx="1588794" cy="246221"/>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Population</a:t>
            </a:r>
          </a:p>
        </p:txBody>
      </p:sp>
      <p:pic>
        <p:nvPicPr>
          <p:cNvPr id="22" name="Graphic 21" descr="Badge 1 with solid fill">
            <a:extLst>
              <a:ext uri="{FF2B5EF4-FFF2-40B4-BE49-F238E27FC236}">
                <a16:creationId xmlns:a16="http://schemas.microsoft.com/office/drawing/2014/main" id="{9B4F5D5E-FEB8-23D4-8207-89A453C147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281" y="4656"/>
            <a:ext cx="427512" cy="427512"/>
          </a:xfrm>
          <a:prstGeom prst="rect">
            <a:avLst/>
          </a:prstGeom>
        </p:spPr>
      </p:pic>
      <p:sp>
        <p:nvSpPr>
          <p:cNvPr id="23" name="TextBox 22">
            <a:extLst>
              <a:ext uri="{FF2B5EF4-FFF2-40B4-BE49-F238E27FC236}">
                <a16:creationId xmlns:a16="http://schemas.microsoft.com/office/drawing/2014/main" id="{BE4FBDDA-759C-B34C-CB0C-7607770FC444}"/>
              </a:ext>
            </a:extLst>
          </p:cNvPr>
          <p:cNvSpPr txBox="1"/>
          <p:nvPr/>
        </p:nvSpPr>
        <p:spPr>
          <a:xfrm>
            <a:off x="219804" y="5323253"/>
            <a:ext cx="10253791" cy="553998"/>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marL="72000"/>
            <a:r>
              <a:rPr lang="en-GB" sz="1800" b="1" dirty="0">
                <a:solidFill>
                  <a:schemeClr val="tx1"/>
                </a:solidFill>
              </a:rPr>
              <a:t>Clinical experts: </a:t>
            </a:r>
            <a:r>
              <a:rPr lang="en-GB" sz="1800" dirty="0">
                <a:solidFill>
                  <a:schemeClr val="tx1"/>
                </a:solidFill>
              </a:rPr>
              <a:t>Generalisability of wider evidence to people &lt;6 years old unclear: </a:t>
            </a:r>
          </a:p>
          <a:p>
            <a:pPr marL="357750" indent="-285750">
              <a:buFont typeface="Arial" panose="020B0604020202020204" pitchFamily="34" charset="0"/>
              <a:buChar char="•"/>
            </a:pPr>
            <a:r>
              <a:rPr lang="en-GB" sz="1800" dirty="0">
                <a:solidFill>
                  <a:schemeClr val="tx1"/>
                </a:solidFill>
              </a:rPr>
              <a:t>Etoile Alpha: N=8 (50%) &lt;6 years at baseline: some +ve outcomes (min.13 month follow up)</a:t>
            </a:r>
          </a:p>
        </p:txBody>
      </p:sp>
    </p:spTree>
    <p:extLst>
      <p:ext uri="{BB962C8B-B14F-4D97-AF65-F5344CB8AC3E}">
        <p14:creationId xmlns:p14="http://schemas.microsoft.com/office/powerpoint/2010/main" val="1138704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DCC72-4378-40F6-8D63-C7D0DAFA127F}"/>
              </a:ext>
            </a:extLst>
          </p:cNvPr>
          <p:cNvSpPr>
            <a:spLocks noGrp="1"/>
          </p:cNvSpPr>
          <p:nvPr>
            <p:ph type="title"/>
          </p:nvPr>
        </p:nvSpPr>
        <p:spPr>
          <a:xfrm>
            <a:off x="309666" y="100055"/>
            <a:ext cx="9669780" cy="765501"/>
          </a:xfrm>
        </p:spPr>
        <p:txBody>
          <a:bodyPr/>
          <a:lstStyle/>
          <a:p>
            <a:pPr>
              <a:lnSpc>
                <a:spcPct val="100000"/>
              </a:lnSpc>
            </a:pPr>
            <a:r>
              <a:rPr lang="en-GB" sz="3200" dirty="0"/>
              <a:t>RECAP: topic history</a:t>
            </a:r>
            <a:br>
              <a:rPr lang="en-GB" sz="3200" dirty="0"/>
            </a:br>
            <a:r>
              <a:rPr lang="en-GB" sz="2000" b="0" i="1" dirty="0">
                <a:solidFill>
                  <a:schemeClr val="accent1"/>
                </a:solidFill>
              </a:rPr>
              <a:t>Negative FED released October 2019, withdrawn for reconsideration step</a:t>
            </a:r>
          </a:p>
        </p:txBody>
      </p:sp>
      <p:sp>
        <p:nvSpPr>
          <p:cNvPr id="3" name="Slide Number Placeholder 2">
            <a:extLst>
              <a:ext uri="{FF2B5EF4-FFF2-40B4-BE49-F238E27FC236}">
                <a16:creationId xmlns:a16="http://schemas.microsoft.com/office/drawing/2014/main" id="{31A32BCA-9CCD-4C4E-AE2C-563454A61C77}"/>
              </a:ext>
            </a:extLst>
          </p:cNvPr>
          <p:cNvSpPr>
            <a:spLocks noGrp="1"/>
          </p:cNvSpPr>
          <p:nvPr>
            <p:ph type="sldNum" sz="quarter" idx="12"/>
          </p:nvPr>
        </p:nvSpPr>
        <p:spPr>
          <a:xfrm>
            <a:off x="9931400" y="6938391"/>
            <a:ext cx="500380" cy="333663"/>
          </a:xfrm>
        </p:spPr>
        <p:txBody>
          <a:bodyPr/>
          <a:lstStyle/>
          <a:p>
            <a:fld id="{DDBE135E-2566-4748-853C-8A3B78F0FB00}" type="slidenum">
              <a:rPr lang="en-GB" sz="1700" smtClean="0"/>
              <a:t>2</a:t>
            </a:fld>
            <a:endParaRPr lang="en-GB" sz="1700" dirty="0"/>
          </a:p>
        </p:txBody>
      </p:sp>
      <p:sp>
        <p:nvSpPr>
          <p:cNvPr id="5" name="Rectangle 4">
            <a:extLst>
              <a:ext uri="{FF2B5EF4-FFF2-40B4-BE49-F238E27FC236}">
                <a16:creationId xmlns:a16="http://schemas.microsoft.com/office/drawing/2014/main" id="{85AC239D-32E3-4A79-BDAC-CEE95C5D5FB5}"/>
              </a:ext>
            </a:extLst>
          </p:cNvPr>
          <p:cNvSpPr/>
          <p:nvPr/>
        </p:nvSpPr>
        <p:spPr>
          <a:xfrm>
            <a:off x="2761412" y="1249824"/>
            <a:ext cx="2057399" cy="1138773"/>
          </a:xfrm>
          <a:prstGeom prst="rect">
            <a:avLst/>
          </a:prstGeom>
          <a:solidFill>
            <a:schemeClr val="bg1"/>
          </a:solidFill>
          <a:ln w="19050">
            <a:solidFill>
              <a:schemeClr val="accent1"/>
            </a:solidFill>
            <a:prstDash val="dashDot"/>
          </a:ln>
        </p:spPr>
        <p:txBody>
          <a:bodyPr wrap="square">
            <a:spAutoFit/>
          </a:bodyPr>
          <a:lstStyle/>
          <a:p>
            <a:pPr>
              <a:spcBef>
                <a:spcPts val="600"/>
              </a:spcBef>
            </a:pPr>
            <a:r>
              <a:rPr lang="en-GB" sz="1700" b="1" dirty="0"/>
              <a:t>FED suspended</a:t>
            </a:r>
            <a:r>
              <a:rPr lang="en-GB" sz="1700" dirty="0"/>
              <a:t> for finalisation of commercial arrangement</a:t>
            </a:r>
          </a:p>
        </p:txBody>
      </p:sp>
      <p:sp>
        <p:nvSpPr>
          <p:cNvPr id="9" name="Rectangle 8">
            <a:extLst>
              <a:ext uri="{FF2B5EF4-FFF2-40B4-BE49-F238E27FC236}">
                <a16:creationId xmlns:a16="http://schemas.microsoft.com/office/drawing/2014/main" id="{0264ADE6-BBCB-4043-BD09-3FA7946A8DCD}"/>
              </a:ext>
            </a:extLst>
          </p:cNvPr>
          <p:cNvSpPr/>
          <p:nvPr/>
        </p:nvSpPr>
        <p:spPr>
          <a:xfrm>
            <a:off x="309666" y="2895596"/>
            <a:ext cx="1823935" cy="877163"/>
          </a:xfrm>
          <a:prstGeom prst="rect">
            <a:avLst/>
          </a:prstGeom>
          <a:solidFill>
            <a:schemeClr val="accent6">
              <a:lumMod val="60000"/>
              <a:lumOff val="40000"/>
            </a:schemeClr>
          </a:solidFill>
        </p:spPr>
        <p:txBody>
          <a:bodyPr wrap="square" anchor="ctr" anchorCtr="0">
            <a:noAutofit/>
          </a:bodyPr>
          <a:lstStyle/>
          <a:p>
            <a:r>
              <a:rPr lang="en-GB" sz="1700" b="1" i="1" dirty="0">
                <a:solidFill>
                  <a:sysClr val="windowText" lastClr="000000"/>
                </a:solidFill>
              </a:rPr>
              <a:t>ECM1 </a:t>
            </a:r>
            <a:br>
              <a:rPr lang="en-GB" sz="1700" b="1" i="1" dirty="0">
                <a:solidFill>
                  <a:sysClr val="windowText" lastClr="000000"/>
                </a:solidFill>
              </a:rPr>
            </a:br>
            <a:r>
              <a:rPr lang="en-GB" sz="1700" b="1" i="1" dirty="0">
                <a:solidFill>
                  <a:sysClr val="windowText" lastClr="000000"/>
                </a:solidFill>
              </a:rPr>
              <a:t>25</a:t>
            </a:r>
            <a:r>
              <a:rPr lang="en-GB" sz="1700" b="1" i="1" baseline="30000" dirty="0">
                <a:solidFill>
                  <a:sysClr val="windowText" lastClr="000000"/>
                </a:solidFill>
              </a:rPr>
              <a:t>th</a:t>
            </a:r>
            <a:r>
              <a:rPr lang="en-GB" sz="1700" b="1" i="1" dirty="0">
                <a:solidFill>
                  <a:sysClr val="windowText" lastClr="000000"/>
                </a:solidFill>
              </a:rPr>
              <a:t> April 2018</a:t>
            </a:r>
          </a:p>
        </p:txBody>
      </p:sp>
      <p:sp>
        <p:nvSpPr>
          <p:cNvPr id="10" name="Rectangle 9">
            <a:extLst>
              <a:ext uri="{FF2B5EF4-FFF2-40B4-BE49-F238E27FC236}">
                <a16:creationId xmlns:a16="http://schemas.microsoft.com/office/drawing/2014/main" id="{2D4027CE-99C4-4222-A6D5-6D51AC44468F}"/>
              </a:ext>
            </a:extLst>
          </p:cNvPr>
          <p:cNvSpPr/>
          <p:nvPr/>
        </p:nvSpPr>
        <p:spPr>
          <a:xfrm>
            <a:off x="250178" y="3983706"/>
            <a:ext cx="1883423" cy="877163"/>
          </a:xfrm>
          <a:prstGeom prst="rect">
            <a:avLst/>
          </a:prstGeom>
          <a:solidFill>
            <a:srgbClr val="E7EAEB"/>
          </a:solidFill>
        </p:spPr>
        <p:txBody>
          <a:bodyPr wrap="square">
            <a:spAutoFit/>
          </a:bodyPr>
          <a:lstStyle/>
          <a:p>
            <a:pPr algn="ctr"/>
            <a:r>
              <a:rPr lang="en-GB" sz="1700" i="1" dirty="0"/>
              <a:t>Velmanase alfa not recommended</a:t>
            </a:r>
          </a:p>
        </p:txBody>
      </p:sp>
      <p:sp>
        <p:nvSpPr>
          <p:cNvPr id="14" name="Rectangle 13">
            <a:extLst>
              <a:ext uri="{FF2B5EF4-FFF2-40B4-BE49-F238E27FC236}">
                <a16:creationId xmlns:a16="http://schemas.microsoft.com/office/drawing/2014/main" id="{C6863484-B5E9-4078-B0BC-25264E634995}"/>
              </a:ext>
            </a:extLst>
          </p:cNvPr>
          <p:cNvSpPr/>
          <p:nvPr/>
        </p:nvSpPr>
        <p:spPr>
          <a:xfrm>
            <a:off x="2354996" y="2857457"/>
            <a:ext cx="2568164" cy="953439"/>
          </a:xfrm>
          <a:prstGeom prst="rect">
            <a:avLst/>
          </a:prstGeom>
          <a:solidFill>
            <a:schemeClr val="accent6">
              <a:lumMod val="75000"/>
            </a:schemeClr>
          </a:solidFill>
        </p:spPr>
        <p:txBody>
          <a:bodyPr wrap="square" anchor="ctr" anchorCtr="0">
            <a:noAutofit/>
          </a:bodyPr>
          <a:lstStyle/>
          <a:p>
            <a:r>
              <a:rPr lang="en-GB" sz="1700" b="1" i="1" dirty="0">
                <a:solidFill>
                  <a:schemeClr val="bg1"/>
                </a:solidFill>
              </a:rPr>
              <a:t>ECM2 </a:t>
            </a:r>
            <a:br>
              <a:rPr lang="en-GB" sz="1700" b="1" i="1" dirty="0">
                <a:solidFill>
                  <a:schemeClr val="bg1"/>
                </a:solidFill>
              </a:rPr>
            </a:br>
            <a:r>
              <a:rPr lang="en-GB" sz="1700" b="1" i="1" dirty="0">
                <a:solidFill>
                  <a:schemeClr val="bg1"/>
                </a:solidFill>
              </a:rPr>
              <a:t>28</a:t>
            </a:r>
            <a:r>
              <a:rPr lang="en-GB" sz="1700" b="1" i="1" baseline="30000" dirty="0">
                <a:solidFill>
                  <a:schemeClr val="bg1"/>
                </a:solidFill>
              </a:rPr>
              <a:t>th</a:t>
            </a:r>
            <a:r>
              <a:rPr lang="en-GB" sz="1700" b="1" i="1" dirty="0">
                <a:solidFill>
                  <a:schemeClr val="bg1"/>
                </a:solidFill>
              </a:rPr>
              <a:t> June 2018</a:t>
            </a:r>
          </a:p>
        </p:txBody>
      </p:sp>
      <p:sp>
        <p:nvSpPr>
          <p:cNvPr id="15" name="Rectangle 14">
            <a:extLst>
              <a:ext uri="{FF2B5EF4-FFF2-40B4-BE49-F238E27FC236}">
                <a16:creationId xmlns:a16="http://schemas.microsoft.com/office/drawing/2014/main" id="{68E67FE5-E358-4ED5-B07F-613C42D6B02F}"/>
              </a:ext>
            </a:extLst>
          </p:cNvPr>
          <p:cNvSpPr/>
          <p:nvPr/>
        </p:nvSpPr>
        <p:spPr>
          <a:xfrm>
            <a:off x="2354996" y="3983706"/>
            <a:ext cx="2568164" cy="2708434"/>
          </a:xfrm>
          <a:prstGeom prst="rect">
            <a:avLst/>
          </a:prstGeom>
          <a:solidFill>
            <a:srgbClr val="E7EAEB"/>
          </a:solidFill>
        </p:spPr>
        <p:txBody>
          <a:bodyPr wrap="square">
            <a:spAutoFit/>
          </a:bodyPr>
          <a:lstStyle/>
          <a:p>
            <a:pPr marL="342900" indent="-342900">
              <a:buFont typeface="Arial" panose="020B0604020202020204" pitchFamily="34" charset="0"/>
              <a:buChar char="•"/>
            </a:pPr>
            <a:r>
              <a:rPr lang="en-GB" sz="1700" dirty="0"/>
              <a:t>Committee considered comments received during consultation, including additional analyses from Chiesi </a:t>
            </a:r>
          </a:p>
          <a:p>
            <a:pPr marL="342900" indent="-342900">
              <a:buFont typeface="Arial" panose="020B0604020202020204" pitchFamily="34" charset="0"/>
              <a:buChar char="•"/>
            </a:pPr>
            <a:r>
              <a:rPr lang="en-GB" sz="1700" dirty="0"/>
              <a:t>Chiesi’s commercial arrangement was not finalised for the meeting</a:t>
            </a:r>
          </a:p>
        </p:txBody>
      </p:sp>
      <p:sp>
        <p:nvSpPr>
          <p:cNvPr id="16" name="Rectangle 15">
            <a:extLst>
              <a:ext uri="{FF2B5EF4-FFF2-40B4-BE49-F238E27FC236}">
                <a16:creationId xmlns:a16="http://schemas.microsoft.com/office/drawing/2014/main" id="{A2A0ED65-2B1F-452B-B30D-32C7A3428E3C}"/>
              </a:ext>
            </a:extLst>
          </p:cNvPr>
          <p:cNvSpPr/>
          <p:nvPr/>
        </p:nvSpPr>
        <p:spPr>
          <a:xfrm>
            <a:off x="5144556" y="2876869"/>
            <a:ext cx="2784546" cy="940773"/>
          </a:xfrm>
          <a:prstGeom prst="rect">
            <a:avLst/>
          </a:prstGeom>
          <a:solidFill>
            <a:schemeClr val="accent6">
              <a:lumMod val="50000"/>
            </a:schemeClr>
          </a:solidFill>
        </p:spPr>
        <p:txBody>
          <a:bodyPr wrap="square" anchor="ctr" anchorCtr="0">
            <a:noAutofit/>
          </a:bodyPr>
          <a:lstStyle/>
          <a:p>
            <a:r>
              <a:rPr lang="en-GB" sz="1700" b="1" i="1" dirty="0">
                <a:solidFill>
                  <a:schemeClr val="bg1"/>
                </a:solidFill>
              </a:rPr>
              <a:t>ECM3 </a:t>
            </a:r>
          </a:p>
          <a:p>
            <a:r>
              <a:rPr lang="en-GB" sz="1700" b="1" i="1" dirty="0">
                <a:solidFill>
                  <a:schemeClr val="bg1"/>
                </a:solidFill>
              </a:rPr>
              <a:t>29</a:t>
            </a:r>
            <a:r>
              <a:rPr lang="en-GB" sz="1700" b="1" i="1" baseline="30000" dirty="0">
                <a:solidFill>
                  <a:schemeClr val="bg1"/>
                </a:solidFill>
              </a:rPr>
              <a:t>th</a:t>
            </a:r>
            <a:r>
              <a:rPr lang="en-GB" sz="1700" b="1" i="1" dirty="0">
                <a:solidFill>
                  <a:schemeClr val="bg1"/>
                </a:solidFill>
              </a:rPr>
              <a:t> August 2019</a:t>
            </a:r>
          </a:p>
        </p:txBody>
      </p:sp>
      <p:sp>
        <p:nvSpPr>
          <p:cNvPr id="19" name="Rectangle 18">
            <a:extLst>
              <a:ext uri="{FF2B5EF4-FFF2-40B4-BE49-F238E27FC236}">
                <a16:creationId xmlns:a16="http://schemas.microsoft.com/office/drawing/2014/main" id="{724DF30B-FDD2-4F12-A633-CDFE0BBDF35A}"/>
              </a:ext>
            </a:extLst>
          </p:cNvPr>
          <p:cNvSpPr/>
          <p:nvPr/>
        </p:nvSpPr>
        <p:spPr>
          <a:xfrm>
            <a:off x="5144556" y="3969236"/>
            <a:ext cx="2784546" cy="3462486"/>
          </a:xfrm>
          <a:prstGeom prst="rect">
            <a:avLst/>
          </a:prstGeom>
          <a:solidFill>
            <a:schemeClr val="accent6">
              <a:lumMod val="20000"/>
              <a:lumOff val="80000"/>
            </a:schemeClr>
          </a:solidFill>
          <a:ln w="38100">
            <a:noFill/>
            <a:prstDash val="dash"/>
          </a:ln>
        </p:spPr>
        <p:txBody>
          <a:bodyPr wrap="square">
            <a:spAutoFit/>
          </a:bodyPr>
          <a:lstStyle/>
          <a:p>
            <a:pPr>
              <a:spcBef>
                <a:spcPts val="600"/>
              </a:spcBef>
            </a:pPr>
            <a:r>
              <a:rPr lang="en-GB" sz="1700" b="1" i="1" dirty="0"/>
              <a:t>Resubmission</a:t>
            </a:r>
          </a:p>
          <a:p>
            <a:pPr marL="342900" indent="-342900">
              <a:spcBef>
                <a:spcPts val="600"/>
              </a:spcBef>
              <a:buFont typeface="Arial" panose="020B0604020202020204" pitchFamily="34" charset="0"/>
              <a:buChar char="•"/>
            </a:pPr>
            <a:r>
              <a:rPr lang="en-GB" sz="1700" dirty="0"/>
              <a:t>Company presented updated PAS and additional analyses</a:t>
            </a:r>
          </a:p>
          <a:p>
            <a:pPr marL="342900" indent="-342900">
              <a:spcBef>
                <a:spcPts val="600"/>
              </a:spcBef>
              <a:buFont typeface="Arial" panose="020B0604020202020204" pitchFamily="34" charset="0"/>
              <a:buChar char="•"/>
            </a:pPr>
            <a:r>
              <a:rPr lang="en-GB" sz="1700" dirty="0"/>
              <a:t>Committee conclusion: uncertainties in modelling remain and there is no plausible potential to be cost effective</a:t>
            </a:r>
          </a:p>
          <a:p>
            <a:pPr algn="ctr">
              <a:spcBef>
                <a:spcPts val="600"/>
              </a:spcBef>
            </a:pPr>
            <a:r>
              <a:rPr lang="en-GB" sz="1700" i="1" dirty="0"/>
              <a:t>Velmanase alfa </a:t>
            </a:r>
            <a:r>
              <a:rPr lang="en-GB" sz="1700" b="1" i="1" dirty="0"/>
              <a:t>not recommended</a:t>
            </a:r>
          </a:p>
        </p:txBody>
      </p:sp>
      <p:sp>
        <p:nvSpPr>
          <p:cNvPr id="13" name="Rectangle 12">
            <a:extLst>
              <a:ext uri="{FF2B5EF4-FFF2-40B4-BE49-F238E27FC236}">
                <a16:creationId xmlns:a16="http://schemas.microsoft.com/office/drawing/2014/main" id="{2FA172B0-92BD-48EB-A964-BA3A0A888399}"/>
              </a:ext>
            </a:extLst>
          </p:cNvPr>
          <p:cNvSpPr/>
          <p:nvPr/>
        </p:nvSpPr>
        <p:spPr>
          <a:xfrm>
            <a:off x="309666" y="7215053"/>
            <a:ext cx="6790224" cy="353943"/>
          </a:xfrm>
          <a:prstGeom prst="rect">
            <a:avLst/>
          </a:prstGeom>
        </p:spPr>
        <p:txBody>
          <a:bodyPr wrap="square">
            <a:spAutoFit/>
          </a:bodyPr>
          <a:lstStyle/>
          <a:p>
            <a:r>
              <a:rPr lang="en-GB" sz="1700" dirty="0"/>
              <a:t>PAS: </a:t>
            </a:r>
            <a:r>
              <a:rPr lang="en-GB" sz="1700" dirty="0">
                <a:solidFill>
                  <a:schemeClr val="dk1"/>
                </a:solidFill>
              </a:rPr>
              <a:t>patient access scheme</a:t>
            </a:r>
            <a:endParaRPr lang="en-GB" sz="1700" dirty="0"/>
          </a:p>
        </p:txBody>
      </p:sp>
      <p:sp>
        <p:nvSpPr>
          <p:cNvPr id="18" name="Rectangle 17">
            <a:extLst>
              <a:ext uri="{FF2B5EF4-FFF2-40B4-BE49-F238E27FC236}">
                <a16:creationId xmlns:a16="http://schemas.microsoft.com/office/drawing/2014/main" id="{5A7F4DCE-9C70-4E14-9E94-BEE6A7F5BD53}"/>
              </a:ext>
            </a:extLst>
          </p:cNvPr>
          <p:cNvSpPr/>
          <p:nvPr/>
        </p:nvSpPr>
        <p:spPr>
          <a:xfrm>
            <a:off x="8208818" y="4003727"/>
            <a:ext cx="2330445" cy="2939266"/>
          </a:xfrm>
          <a:prstGeom prst="rect">
            <a:avLst/>
          </a:prstGeom>
          <a:solidFill>
            <a:srgbClr val="CCD3D5"/>
          </a:solidFill>
          <a:ln w="38100">
            <a:noFill/>
            <a:prstDash val="dash"/>
          </a:ln>
        </p:spPr>
        <p:txBody>
          <a:bodyPr wrap="square">
            <a:spAutoFit/>
          </a:bodyPr>
          <a:lstStyle/>
          <a:p>
            <a:pPr>
              <a:spcBef>
                <a:spcPts val="600"/>
              </a:spcBef>
            </a:pPr>
            <a:r>
              <a:rPr lang="en-GB" sz="1700" b="1" i="1" dirty="0"/>
              <a:t>Resubmission</a:t>
            </a:r>
            <a:endParaRPr lang="en-GB" sz="1700" dirty="0"/>
          </a:p>
          <a:p>
            <a:pPr marL="342900" indent="-342900">
              <a:spcBef>
                <a:spcPts val="600"/>
              </a:spcBef>
              <a:buFont typeface="Arial" panose="020B0604020202020204" pitchFamily="34" charset="0"/>
              <a:buChar char="•"/>
            </a:pPr>
            <a:r>
              <a:rPr lang="en-GB" sz="1700" dirty="0"/>
              <a:t>Further update to PAS </a:t>
            </a:r>
          </a:p>
          <a:p>
            <a:pPr marL="342900" indent="-342900">
              <a:spcBef>
                <a:spcPts val="600"/>
              </a:spcBef>
              <a:buFont typeface="Arial" panose="020B0604020202020204" pitchFamily="34" charset="0"/>
              <a:buChar char="•"/>
            </a:pPr>
            <a:r>
              <a:rPr lang="en-GB" sz="1700" dirty="0"/>
              <a:t>Further clinical effectiveness and natural history data</a:t>
            </a:r>
          </a:p>
          <a:p>
            <a:pPr marL="342900" indent="-342900">
              <a:spcBef>
                <a:spcPts val="600"/>
              </a:spcBef>
              <a:buFont typeface="Arial" panose="020B0604020202020204" pitchFamily="34" charset="0"/>
              <a:buChar char="•"/>
            </a:pPr>
            <a:r>
              <a:rPr lang="en-GB" sz="1700" dirty="0"/>
              <a:t>Updated criteria for eligible population </a:t>
            </a:r>
          </a:p>
        </p:txBody>
      </p:sp>
      <p:sp>
        <p:nvSpPr>
          <p:cNvPr id="45" name="Rectangle 44">
            <a:extLst>
              <a:ext uri="{FF2B5EF4-FFF2-40B4-BE49-F238E27FC236}">
                <a16:creationId xmlns:a16="http://schemas.microsoft.com/office/drawing/2014/main" id="{5A1EE9B0-C4EA-48CF-8955-8C155718D1B3}"/>
              </a:ext>
            </a:extLst>
          </p:cNvPr>
          <p:cNvSpPr/>
          <p:nvPr/>
        </p:nvSpPr>
        <p:spPr>
          <a:xfrm>
            <a:off x="677835" y="1600180"/>
            <a:ext cx="1703927" cy="615553"/>
          </a:xfrm>
          <a:prstGeom prst="rect">
            <a:avLst/>
          </a:prstGeom>
          <a:solidFill>
            <a:schemeClr val="accent2">
              <a:lumMod val="20000"/>
              <a:lumOff val="80000"/>
            </a:schemeClr>
          </a:solidFill>
          <a:ln w="19050">
            <a:noFill/>
            <a:prstDash val="dashDot"/>
            <a:extLst>
              <a:ext uri="{C807C97D-BFC1-408E-A445-0C87EB9F89A2}">
                <ask:lineSketchStyleProps xmlns:ask="http://schemas.microsoft.com/office/drawing/2018/sketchyshapes">
                  <ask:type>
                    <ask:lineSketchNone/>
                  </ask:type>
                </ask:lineSketchStyleProps>
              </a:ext>
            </a:extLst>
          </a:ln>
        </p:spPr>
        <p:txBody>
          <a:bodyPr wrap="square">
            <a:spAutoFit/>
          </a:bodyPr>
          <a:lstStyle/>
          <a:p>
            <a:pPr>
              <a:spcBef>
                <a:spcPts val="600"/>
              </a:spcBef>
            </a:pPr>
            <a:r>
              <a:rPr lang="en-GB" sz="1700" b="1" dirty="0"/>
              <a:t>ECD released </a:t>
            </a:r>
            <a:r>
              <a:rPr lang="en-GB" sz="1700" dirty="0"/>
              <a:t>for consultation</a:t>
            </a:r>
          </a:p>
        </p:txBody>
      </p:sp>
      <p:sp>
        <p:nvSpPr>
          <p:cNvPr id="17" name="Rectangle 16">
            <a:extLst>
              <a:ext uri="{FF2B5EF4-FFF2-40B4-BE49-F238E27FC236}">
                <a16:creationId xmlns:a16="http://schemas.microsoft.com/office/drawing/2014/main" id="{BDEFE9AC-90DC-4179-92A7-6DC68D2CD085}"/>
              </a:ext>
            </a:extLst>
          </p:cNvPr>
          <p:cNvSpPr/>
          <p:nvPr/>
        </p:nvSpPr>
        <p:spPr>
          <a:xfrm>
            <a:off x="8208818" y="2890829"/>
            <a:ext cx="2324853" cy="926813"/>
          </a:xfrm>
          <a:prstGeom prst="rect">
            <a:avLst/>
          </a:prstGeom>
          <a:solidFill>
            <a:srgbClr val="104148"/>
          </a:solidFill>
        </p:spPr>
        <p:txBody>
          <a:bodyPr wrap="square" anchor="ctr" anchorCtr="0">
            <a:noAutofit/>
          </a:bodyPr>
          <a:lstStyle/>
          <a:p>
            <a:r>
              <a:rPr lang="en-GB" sz="1700" b="1" i="1" dirty="0">
                <a:solidFill>
                  <a:schemeClr val="bg1"/>
                </a:solidFill>
              </a:rPr>
              <a:t>ECM4</a:t>
            </a:r>
          </a:p>
          <a:p>
            <a:r>
              <a:rPr lang="en-GB" sz="1700" b="1" i="1" dirty="0">
                <a:solidFill>
                  <a:schemeClr val="bg1"/>
                </a:solidFill>
              </a:rPr>
              <a:t>8</a:t>
            </a:r>
            <a:r>
              <a:rPr lang="en-GB" sz="1700" b="1" i="1" baseline="30000" dirty="0">
                <a:solidFill>
                  <a:schemeClr val="bg1"/>
                </a:solidFill>
              </a:rPr>
              <a:t>th</a:t>
            </a:r>
            <a:r>
              <a:rPr lang="en-GB" sz="1700" b="1" i="1" dirty="0">
                <a:solidFill>
                  <a:schemeClr val="bg1"/>
                </a:solidFill>
              </a:rPr>
              <a:t> June 2022</a:t>
            </a:r>
          </a:p>
          <a:p>
            <a:r>
              <a:rPr lang="en-GB" sz="1700" b="1" i="1" dirty="0">
                <a:solidFill>
                  <a:srgbClr val="FF0000"/>
                </a:solidFill>
              </a:rPr>
              <a:t>RECONSIDERATION</a:t>
            </a:r>
          </a:p>
        </p:txBody>
      </p:sp>
      <p:sp>
        <p:nvSpPr>
          <p:cNvPr id="20" name="Rectangle 19">
            <a:extLst>
              <a:ext uri="{FF2B5EF4-FFF2-40B4-BE49-F238E27FC236}">
                <a16:creationId xmlns:a16="http://schemas.microsoft.com/office/drawing/2014/main" id="{FDB755E4-0147-4F2C-B06C-94C27EFE3ACF}"/>
              </a:ext>
            </a:extLst>
          </p:cNvPr>
          <p:cNvSpPr/>
          <p:nvPr/>
        </p:nvSpPr>
        <p:spPr>
          <a:xfrm>
            <a:off x="5521928" y="1101362"/>
            <a:ext cx="3612574" cy="615553"/>
          </a:xfrm>
          <a:prstGeom prst="rect">
            <a:avLst/>
          </a:prstGeom>
          <a:solidFill>
            <a:schemeClr val="bg1"/>
          </a:solidFill>
          <a:ln w="19050">
            <a:solidFill>
              <a:schemeClr val="accent1"/>
            </a:solidFill>
            <a:prstDash val="dashDot"/>
          </a:ln>
        </p:spPr>
        <p:txBody>
          <a:bodyPr wrap="square">
            <a:spAutoFit/>
          </a:bodyPr>
          <a:lstStyle/>
          <a:p>
            <a:pPr>
              <a:spcBef>
                <a:spcPts val="600"/>
              </a:spcBef>
            </a:pPr>
            <a:r>
              <a:rPr lang="en-GB" sz="1700" b="1" dirty="0"/>
              <a:t>FED withdrawn</a:t>
            </a:r>
            <a:r>
              <a:rPr lang="en-GB" sz="1700" dirty="0"/>
              <a:t> to allow company to present updated clinical data</a:t>
            </a:r>
          </a:p>
        </p:txBody>
      </p:sp>
      <p:sp>
        <p:nvSpPr>
          <p:cNvPr id="21" name="Rectangle 20">
            <a:extLst>
              <a:ext uri="{FF2B5EF4-FFF2-40B4-BE49-F238E27FC236}">
                <a16:creationId xmlns:a16="http://schemas.microsoft.com/office/drawing/2014/main" id="{793A7850-98F9-4CE9-ADDF-4784E8E85A69}"/>
              </a:ext>
            </a:extLst>
          </p:cNvPr>
          <p:cNvSpPr/>
          <p:nvPr/>
        </p:nvSpPr>
        <p:spPr>
          <a:xfrm>
            <a:off x="4963117" y="1889446"/>
            <a:ext cx="1649859" cy="615553"/>
          </a:xfrm>
          <a:prstGeom prst="rect">
            <a:avLst/>
          </a:prstGeom>
          <a:solidFill>
            <a:schemeClr val="accent2">
              <a:lumMod val="20000"/>
              <a:lumOff val="80000"/>
            </a:schemeClr>
          </a:solidFill>
          <a:ln w="19050">
            <a:noFill/>
            <a:prstDash val="dashDot"/>
          </a:ln>
        </p:spPr>
        <p:txBody>
          <a:bodyPr wrap="square">
            <a:spAutoFit/>
          </a:bodyPr>
          <a:lstStyle/>
          <a:p>
            <a:pPr>
              <a:spcBef>
                <a:spcPts val="600"/>
              </a:spcBef>
            </a:pPr>
            <a:r>
              <a:rPr lang="en-GB" sz="1700" b="1" dirty="0"/>
              <a:t>FED released </a:t>
            </a:r>
            <a:r>
              <a:rPr lang="en-GB" sz="1700" dirty="0"/>
              <a:t>October 2019</a:t>
            </a:r>
          </a:p>
        </p:txBody>
      </p:sp>
      <p:grpSp>
        <p:nvGrpSpPr>
          <p:cNvPr id="25" name="Group 24">
            <a:extLst>
              <a:ext uri="{FF2B5EF4-FFF2-40B4-BE49-F238E27FC236}">
                <a16:creationId xmlns:a16="http://schemas.microsoft.com/office/drawing/2014/main" id="{A7A67978-D09E-47E9-811C-7A6CA13CD8DD}"/>
              </a:ext>
            </a:extLst>
          </p:cNvPr>
          <p:cNvGrpSpPr/>
          <p:nvPr/>
        </p:nvGrpSpPr>
        <p:grpSpPr>
          <a:xfrm>
            <a:off x="250178" y="2629661"/>
            <a:ext cx="8977919" cy="150645"/>
            <a:chOff x="463806" y="2010595"/>
            <a:chExt cx="10369548" cy="159335"/>
          </a:xfrm>
        </p:grpSpPr>
        <p:grpSp>
          <p:nvGrpSpPr>
            <p:cNvPr id="27" name="Group 26">
              <a:extLst>
                <a:ext uri="{FF2B5EF4-FFF2-40B4-BE49-F238E27FC236}">
                  <a16:creationId xmlns:a16="http://schemas.microsoft.com/office/drawing/2014/main" id="{67A87933-3182-4D56-B795-83A5AB93D5FE}"/>
                </a:ext>
              </a:extLst>
            </p:cNvPr>
            <p:cNvGrpSpPr/>
            <p:nvPr/>
          </p:nvGrpSpPr>
          <p:grpSpPr>
            <a:xfrm>
              <a:off x="463806" y="2010595"/>
              <a:ext cx="10230834" cy="153438"/>
              <a:chOff x="523960" y="2298777"/>
              <a:chExt cx="12461954" cy="210749"/>
            </a:xfrm>
          </p:grpSpPr>
          <p:cxnSp>
            <p:nvCxnSpPr>
              <p:cNvPr id="34" name="Straight Connector 33" descr="timeline">
                <a:extLst>
                  <a:ext uri="{FF2B5EF4-FFF2-40B4-BE49-F238E27FC236}">
                    <a16:creationId xmlns:a16="http://schemas.microsoft.com/office/drawing/2014/main" id="{2CE95924-97AF-4F4E-B00D-21333C8E1976}"/>
                  </a:ext>
                </a:extLst>
              </p:cNvPr>
              <p:cNvCxnSpPr>
                <a:cxnSpLocks/>
                <a:stCxn id="29" idx="2"/>
                <a:endCxn id="35" idx="2"/>
              </p:cNvCxnSpPr>
              <p:nvPr/>
            </p:nvCxnSpPr>
            <p:spPr>
              <a:xfrm flipH="1" flipV="1">
                <a:off x="523960" y="2383260"/>
                <a:ext cx="12461954" cy="49884"/>
              </a:xfrm>
              <a:prstGeom prst="line">
                <a:avLst/>
              </a:prstGeom>
              <a:ln w="28575">
                <a:solidFill>
                  <a:schemeClr val="tx1"/>
                </a:solidFill>
              </a:ln>
            </p:spPr>
            <p:style>
              <a:lnRef idx="1">
                <a:schemeClr val="accent2"/>
              </a:lnRef>
              <a:fillRef idx="0">
                <a:schemeClr val="accent2"/>
              </a:fillRef>
              <a:effectRef idx="0">
                <a:schemeClr val="accent2"/>
              </a:effectRef>
              <a:fontRef idx="minor">
                <a:schemeClr val="tx1"/>
              </a:fontRef>
            </p:style>
          </p:cxnSp>
          <p:sp>
            <p:nvSpPr>
              <p:cNvPr id="35" name="Oval 34" descr="timeline markers">
                <a:extLst>
                  <a:ext uri="{FF2B5EF4-FFF2-40B4-BE49-F238E27FC236}">
                    <a16:creationId xmlns:a16="http://schemas.microsoft.com/office/drawing/2014/main" id="{0D81E298-4801-4883-9D64-FCDA730AAF5B}"/>
                  </a:ext>
                </a:extLst>
              </p:cNvPr>
              <p:cNvSpPr/>
              <p:nvPr/>
            </p:nvSpPr>
            <p:spPr>
              <a:xfrm>
                <a:off x="523960" y="2298777"/>
                <a:ext cx="168964" cy="168964"/>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dirty="0">
                  <a:ln>
                    <a:solidFill>
                      <a:srgbClr val="000000"/>
                    </a:solidFill>
                  </a:ln>
                </a:endParaRPr>
              </a:p>
            </p:txBody>
          </p:sp>
          <p:sp>
            <p:nvSpPr>
              <p:cNvPr id="36" name="Oval 35" descr="timeline markers">
                <a:extLst>
                  <a:ext uri="{FF2B5EF4-FFF2-40B4-BE49-F238E27FC236}">
                    <a16:creationId xmlns:a16="http://schemas.microsoft.com/office/drawing/2014/main" id="{3BCE075D-9CEC-4F00-A874-F6D7833A8C31}"/>
                  </a:ext>
                </a:extLst>
              </p:cNvPr>
              <p:cNvSpPr/>
              <p:nvPr/>
            </p:nvSpPr>
            <p:spPr>
              <a:xfrm>
                <a:off x="3522858" y="2340562"/>
                <a:ext cx="168964" cy="168964"/>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dirty="0">
                  <a:ln>
                    <a:solidFill>
                      <a:srgbClr val="000000"/>
                    </a:solidFill>
                  </a:ln>
                </a:endParaRPr>
              </a:p>
            </p:txBody>
          </p:sp>
        </p:grpSp>
        <p:sp>
          <p:nvSpPr>
            <p:cNvPr id="29" name="Oval 28" descr="timeline markers">
              <a:extLst>
                <a:ext uri="{FF2B5EF4-FFF2-40B4-BE49-F238E27FC236}">
                  <a16:creationId xmlns:a16="http://schemas.microsoft.com/office/drawing/2014/main" id="{E99A5549-7AD6-4EAA-9E68-C1723DC99692}"/>
                </a:ext>
              </a:extLst>
            </p:cNvPr>
            <p:cNvSpPr/>
            <p:nvPr/>
          </p:nvSpPr>
          <p:spPr>
            <a:xfrm>
              <a:off x="10694640" y="2046915"/>
              <a:ext cx="138714" cy="12301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dirty="0">
                <a:ln>
                  <a:solidFill>
                    <a:srgbClr val="000000"/>
                  </a:solidFill>
                </a:ln>
              </a:endParaRPr>
            </a:p>
          </p:txBody>
        </p:sp>
      </p:grpSp>
      <p:sp>
        <p:nvSpPr>
          <p:cNvPr id="42" name="Oval 41" descr="timeline markers">
            <a:extLst>
              <a:ext uri="{FF2B5EF4-FFF2-40B4-BE49-F238E27FC236}">
                <a16:creationId xmlns:a16="http://schemas.microsoft.com/office/drawing/2014/main" id="{6C2015F9-FFAF-4F82-A456-C84F01542CE0}"/>
              </a:ext>
            </a:extLst>
          </p:cNvPr>
          <p:cNvSpPr/>
          <p:nvPr/>
        </p:nvSpPr>
        <p:spPr>
          <a:xfrm>
            <a:off x="5346700" y="2650054"/>
            <a:ext cx="127120" cy="121502"/>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dirty="0">
              <a:ln>
                <a:solidFill>
                  <a:srgbClr val="000000"/>
                </a:solidFill>
              </a:ln>
            </a:endParaRPr>
          </a:p>
        </p:txBody>
      </p:sp>
      <p:cxnSp>
        <p:nvCxnSpPr>
          <p:cNvPr id="22" name="Straight Connector 21">
            <a:extLst>
              <a:ext uri="{FF2B5EF4-FFF2-40B4-BE49-F238E27FC236}">
                <a16:creationId xmlns:a16="http://schemas.microsoft.com/office/drawing/2014/main" id="{A0DB59AF-D729-49CF-BF2D-311504727649}"/>
              </a:ext>
            </a:extLst>
          </p:cNvPr>
          <p:cNvCxnSpPr>
            <a:cxnSpLocks/>
          </p:cNvCxnSpPr>
          <p:nvPr/>
        </p:nvCxnSpPr>
        <p:spPr>
          <a:xfrm flipV="1">
            <a:off x="2058294" y="2215733"/>
            <a:ext cx="0" cy="442693"/>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28D19CA-EC69-4F39-A64E-E4E331C6D807}"/>
              </a:ext>
            </a:extLst>
          </p:cNvPr>
          <p:cNvCxnSpPr>
            <a:cxnSpLocks/>
          </p:cNvCxnSpPr>
          <p:nvPr/>
        </p:nvCxnSpPr>
        <p:spPr>
          <a:xfrm flipV="1">
            <a:off x="4723163" y="2408003"/>
            <a:ext cx="0" cy="296748"/>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999A930-A60A-4292-A603-6A580977F480}"/>
              </a:ext>
            </a:extLst>
          </p:cNvPr>
          <p:cNvCxnSpPr>
            <a:cxnSpLocks/>
          </p:cNvCxnSpPr>
          <p:nvPr/>
        </p:nvCxnSpPr>
        <p:spPr>
          <a:xfrm flipV="1">
            <a:off x="6445828" y="2504999"/>
            <a:ext cx="0" cy="223943"/>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3F8DF3C-D89A-4123-A5AF-D2DED97D13AC}"/>
              </a:ext>
            </a:extLst>
          </p:cNvPr>
          <p:cNvCxnSpPr>
            <a:cxnSpLocks/>
          </p:cNvCxnSpPr>
          <p:nvPr/>
        </p:nvCxnSpPr>
        <p:spPr>
          <a:xfrm flipV="1">
            <a:off x="6976919" y="1727200"/>
            <a:ext cx="0" cy="1001742"/>
          </a:xfrm>
          <a:prstGeom prst="line">
            <a:avLst/>
          </a:prstGeom>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5667240A-1553-4EA4-92A9-ACE2BFFCD14D}"/>
              </a:ext>
            </a:extLst>
          </p:cNvPr>
          <p:cNvSpPr/>
          <p:nvPr/>
        </p:nvSpPr>
        <p:spPr>
          <a:xfrm>
            <a:off x="7296689" y="1912017"/>
            <a:ext cx="3236982" cy="615553"/>
          </a:xfrm>
          <a:prstGeom prst="rect">
            <a:avLst/>
          </a:prstGeom>
          <a:pattFill prst="wdDnDiag">
            <a:fgClr>
              <a:schemeClr val="accent6">
                <a:lumMod val="20000"/>
                <a:lumOff val="80000"/>
              </a:schemeClr>
            </a:fgClr>
            <a:bgClr>
              <a:schemeClr val="bg1"/>
            </a:bgClr>
          </a:pattFill>
          <a:ln w="19050">
            <a:solidFill>
              <a:srgbClr val="FF0000"/>
            </a:solidFill>
            <a:prstDash val="solid"/>
          </a:ln>
        </p:spPr>
        <p:txBody>
          <a:bodyPr wrap="square">
            <a:spAutoFit/>
          </a:bodyPr>
          <a:lstStyle/>
          <a:p>
            <a:pPr>
              <a:spcBef>
                <a:spcPts val="600"/>
              </a:spcBef>
            </a:pPr>
            <a:r>
              <a:rPr lang="en-GB" sz="1700" b="1" dirty="0"/>
              <a:t>Resubmission </a:t>
            </a:r>
            <a:r>
              <a:rPr lang="en-GB" sz="1700" dirty="0"/>
              <a:t>March 2022 with technical engagement step</a:t>
            </a:r>
          </a:p>
        </p:txBody>
      </p:sp>
      <p:cxnSp>
        <p:nvCxnSpPr>
          <p:cNvPr id="38" name="Straight Connector 37">
            <a:extLst>
              <a:ext uri="{FF2B5EF4-FFF2-40B4-BE49-F238E27FC236}">
                <a16:creationId xmlns:a16="http://schemas.microsoft.com/office/drawing/2014/main" id="{4F628A5F-45E8-4CBF-9024-5F28BD0F4EBF}"/>
              </a:ext>
            </a:extLst>
          </p:cNvPr>
          <p:cNvCxnSpPr>
            <a:cxnSpLocks/>
          </p:cNvCxnSpPr>
          <p:nvPr/>
        </p:nvCxnSpPr>
        <p:spPr>
          <a:xfrm flipV="1">
            <a:off x="8861698" y="2527570"/>
            <a:ext cx="0" cy="20137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6918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118127" y="6530074"/>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2926D2C0-9725-B008-E6B4-09CF6B7C679B}"/>
              </a:ext>
            </a:extLst>
          </p:cNvPr>
          <p:cNvSpPr txBox="1"/>
          <p:nvPr/>
        </p:nvSpPr>
        <p:spPr>
          <a:xfrm>
            <a:off x="271162" y="63412"/>
            <a:ext cx="2277563" cy="245573"/>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Disease progression</a:t>
            </a:r>
          </a:p>
        </p:txBody>
      </p:sp>
      <p:pic>
        <p:nvPicPr>
          <p:cNvPr id="12" name="Graphic 11" descr="Badge with solid fill">
            <a:extLst>
              <a:ext uri="{FF2B5EF4-FFF2-40B4-BE49-F238E27FC236}">
                <a16:creationId xmlns:a16="http://schemas.microsoft.com/office/drawing/2014/main" id="{9FFBFDFC-F918-CF07-6984-F18C5E27222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27557"/>
            <a:ext cx="427512" cy="427512"/>
          </a:xfrm>
          <a:prstGeom prst="rect">
            <a:avLst/>
          </a:prstGeom>
        </p:spPr>
      </p:pic>
      <p:sp>
        <p:nvSpPr>
          <p:cNvPr id="11" name="Title 1">
            <a:extLst>
              <a:ext uri="{FF2B5EF4-FFF2-40B4-BE49-F238E27FC236}">
                <a16:creationId xmlns:a16="http://schemas.microsoft.com/office/drawing/2014/main" id="{6A8E3C1F-1B2A-CD74-2EFA-382AA0C12487}"/>
              </a:ext>
            </a:extLst>
          </p:cNvPr>
          <p:cNvSpPr>
            <a:spLocks noGrp="1"/>
          </p:cNvSpPr>
          <p:nvPr>
            <p:ph type="title"/>
          </p:nvPr>
        </p:nvSpPr>
        <p:spPr>
          <a:xfrm>
            <a:off x="271162" y="383135"/>
            <a:ext cx="10693400" cy="765501"/>
          </a:xfrm>
        </p:spPr>
        <p:txBody>
          <a:bodyPr/>
          <a:lstStyle/>
          <a:p>
            <a:pPr defTabSz="942975">
              <a:lnSpc>
                <a:spcPct val="100000"/>
              </a:lnSpc>
            </a:pPr>
            <a:r>
              <a:rPr lang="en-GB" sz="3000" dirty="0"/>
              <a:t>Company's updated assumptions: disease progression</a:t>
            </a:r>
            <a:br>
              <a:rPr lang="en-GB" sz="3000" b="0" dirty="0"/>
            </a:br>
            <a:r>
              <a:rPr lang="en-GB" sz="2000" b="0" i="1" dirty="0">
                <a:solidFill>
                  <a:schemeClr val="accent1"/>
                </a:solidFill>
              </a:rPr>
              <a:t>Company’s revised modelling assumes no disease progression for 5 years followed </a:t>
            </a:r>
            <a:br>
              <a:rPr lang="en-GB" sz="2000" b="0" i="1" dirty="0">
                <a:solidFill>
                  <a:schemeClr val="accent1"/>
                </a:solidFill>
              </a:rPr>
            </a:br>
            <a:r>
              <a:rPr lang="en-GB" sz="2000" b="0" i="1" dirty="0">
                <a:solidFill>
                  <a:schemeClr val="accent1"/>
                </a:solidFill>
              </a:rPr>
              <a:t>by delayed disease progression for people who had VA</a:t>
            </a:r>
          </a:p>
        </p:txBody>
      </p:sp>
      <p:sp>
        <p:nvSpPr>
          <p:cNvPr id="3" name="Slide Number Placeholder 2"/>
          <p:cNvSpPr>
            <a:spLocks noGrp="1"/>
          </p:cNvSpPr>
          <p:nvPr>
            <p:ph type="sldNum" sz="quarter" idx="12"/>
          </p:nvPr>
        </p:nvSpPr>
        <p:spPr>
          <a:xfrm>
            <a:off x="9664881" y="6850792"/>
            <a:ext cx="500380" cy="380187"/>
          </a:xfrm>
        </p:spPr>
        <p:txBody>
          <a:bodyPr/>
          <a:lstStyle/>
          <a:p>
            <a:fld id="{DDBE135E-2566-4748-853C-8A3B78F0FB00}" type="slidenum">
              <a:rPr lang="en-GB" smtClean="0"/>
              <a:t>20</a:t>
            </a:fld>
            <a:endParaRPr lang="en-GB" dirty="0"/>
          </a:p>
        </p:txBody>
      </p:sp>
      <p:sp>
        <p:nvSpPr>
          <p:cNvPr id="14" name="Content Placeholder 3">
            <a:extLst>
              <a:ext uri="{FF2B5EF4-FFF2-40B4-BE49-F238E27FC236}">
                <a16:creationId xmlns:a16="http://schemas.microsoft.com/office/drawing/2014/main" id="{A2457862-C5F7-8480-90AC-1F415DEF4128}"/>
              </a:ext>
            </a:extLst>
          </p:cNvPr>
          <p:cNvSpPr txBox="1">
            <a:spLocks noChangeArrowheads="1"/>
          </p:cNvSpPr>
          <p:nvPr/>
        </p:nvSpPr>
        <p:spPr>
          <a:xfrm>
            <a:off x="310614" y="1537204"/>
            <a:ext cx="9992701" cy="1058705"/>
          </a:xfrm>
          <a:prstGeom prst="rect">
            <a:avLst/>
          </a:prstGeom>
          <a:solidFill>
            <a:schemeClr val="accent2">
              <a:lumMod val="20000"/>
              <a:lumOff val="80000"/>
            </a:schemeClr>
          </a:solidFill>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Font typeface="Arial" panose="020B0604020202020204" pitchFamily="34" charset="0"/>
              <a:buNone/>
            </a:pPr>
            <a:r>
              <a:rPr lang="en-GB" sz="1600" dirty="0">
                <a:ea typeface="Times New Roman" panose="02020603050405020304" pitchFamily="18" charset="0"/>
                <a:cs typeface="Times New Roman" panose="02020603050405020304" pitchFamily="18" charset="0"/>
              </a:rPr>
              <a:t>ECD section 4.14: </a:t>
            </a:r>
            <a:r>
              <a:rPr lang="en-GB" sz="1600" i="1" dirty="0">
                <a:ea typeface="Times New Roman" panose="02020603050405020304" pitchFamily="18" charset="0"/>
                <a:cs typeface="Times New Roman" panose="02020603050405020304" pitchFamily="18" charset="0"/>
              </a:rPr>
              <a:t>Benefits of velmanase alfa include delayed disease progression compared with best supportive care. Modelled benefits were based on assumptions and expert opinions, rather than evidence. Committee noted that that the magnitude of the benefits in the model appeared large in the context of the benefits seen in the trials, and emphasised the high level of uncertainty associated with the results.”</a:t>
            </a:r>
            <a:endParaRPr lang="en-GB" sz="1600" i="1" dirty="0">
              <a:latin typeface="Times" panose="02020603050405020304" pitchFamily="18" charset="0"/>
              <a:ea typeface="Times New Roman" panose="02020603050405020304" pitchFamily="18" charset="0"/>
              <a:cs typeface="Times New Roman" panose="02020603050405020304" pitchFamily="18" charset="0"/>
            </a:endParaRPr>
          </a:p>
        </p:txBody>
      </p:sp>
      <p:graphicFrame>
        <p:nvGraphicFramePr>
          <p:cNvPr id="15" name="Table 10">
            <a:extLst>
              <a:ext uri="{FF2B5EF4-FFF2-40B4-BE49-F238E27FC236}">
                <a16:creationId xmlns:a16="http://schemas.microsoft.com/office/drawing/2014/main" id="{95706C51-8F67-9BC2-5D74-0CACE973B02E}"/>
              </a:ext>
            </a:extLst>
          </p:cNvPr>
          <p:cNvGraphicFramePr>
            <a:graphicFrameLocks noGrp="1"/>
          </p:cNvGraphicFramePr>
          <p:nvPr>
            <p:extLst>
              <p:ext uri="{D42A27DB-BD31-4B8C-83A1-F6EECF244321}">
                <p14:modId xmlns:p14="http://schemas.microsoft.com/office/powerpoint/2010/main" val="3425368710"/>
              </p:ext>
            </p:extLst>
          </p:nvPr>
        </p:nvGraphicFramePr>
        <p:xfrm>
          <a:off x="258643" y="2693750"/>
          <a:ext cx="9992701" cy="1463040"/>
        </p:xfrm>
        <a:graphic>
          <a:graphicData uri="http://schemas.openxmlformats.org/drawingml/2006/table">
            <a:tbl>
              <a:tblPr firstRow="1" bandRow="1">
                <a:tableStyleId>{F5AB1C69-6EDB-4FF4-983F-18BD219EF322}</a:tableStyleId>
              </a:tblPr>
              <a:tblGrid>
                <a:gridCol w="2488161">
                  <a:extLst>
                    <a:ext uri="{9D8B030D-6E8A-4147-A177-3AD203B41FA5}">
                      <a16:colId xmlns:a16="http://schemas.microsoft.com/office/drawing/2014/main" val="2042797564"/>
                    </a:ext>
                  </a:extLst>
                </a:gridCol>
                <a:gridCol w="2227634">
                  <a:extLst>
                    <a:ext uri="{9D8B030D-6E8A-4147-A177-3AD203B41FA5}">
                      <a16:colId xmlns:a16="http://schemas.microsoft.com/office/drawing/2014/main" val="1237250615"/>
                    </a:ext>
                  </a:extLst>
                </a:gridCol>
                <a:gridCol w="204281">
                  <a:extLst>
                    <a:ext uri="{9D8B030D-6E8A-4147-A177-3AD203B41FA5}">
                      <a16:colId xmlns:a16="http://schemas.microsoft.com/office/drawing/2014/main" val="1005220728"/>
                    </a:ext>
                  </a:extLst>
                </a:gridCol>
                <a:gridCol w="2723744">
                  <a:extLst>
                    <a:ext uri="{9D8B030D-6E8A-4147-A177-3AD203B41FA5}">
                      <a16:colId xmlns:a16="http://schemas.microsoft.com/office/drawing/2014/main" val="4244608353"/>
                    </a:ext>
                  </a:extLst>
                </a:gridCol>
                <a:gridCol w="2348881">
                  <a:extLst>
                    <a:ext uri="{9D8B030D-6E8A-4147-A177-3AD203B41FA5}">
                      <a16:colId xmlns:a16="http://schemas.microsoft.com/office/drawing/2014/main" val="87442605"/>
                    </a:ext>
                  </a:extLst>
                </a:gridCol>
              </a:tblGrid>
              <a:tr h="51288">
                <a:tc>
                  <a:txBody>
                    <a:bodyPr/>
                    <a:lstStyle/>
                    <a:p>
                      <a:pPr>
                        <a:lnSpc>
                          <a:spcPct val="100000"/>
                        </a:lnSpc>
                        <a:spcAft>
                          <a:spcPts val="300"/>
                        </a:spcAft>
                      </a:pPr>
                      <a:r>
                        <a:rPr lang="it-IT" sz="1600" b="1" dirty="0">
                          <a:effectLst/>
                          <a:latin typeface="Arial" panose="020B0604020202020204" pitchFamily="34" charset="0"/>
                          <a:ea typeface="Times New Roman" panose="02020603050405020304" pitchFamily="18" charset="0"/>
                          <a:cs typeface="Times New Roman" panose="02020603050405020304" pitchFamily="18" charset="0"/>
                        </a:rPr>
                        <a:t>ECM3 base case </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1043056" rtl="0" eaLnBrk="1" fontAlgn="auto" latinLnBrk="0" hangingPunct="1">
                        <a:lnSpc>
                          <a:spcPct val="100000"/>
                        </a:lnSpc>
                        <a:spcBef>
                          <a:spcPts val="0"/>
                        </a:spcBef>
                        <a:spcAft>
                          <a:spcPts val="300"/>
                        </a:spcAft>
                        <a:buClrTx/>
                        <a:buSzTx/>
                        <a:buFontTx/>
                        <a:buNone/>
                        <a:tabLst/>
                        <a:defRPr/>
                      </a:pPr>
                      <a:r>
                        <a:rPr lang="it-IT" sz="1600" b="1" dirty="0">
                          <a:effectLst/>
                          <a:latin typeface="Arial" panose="020B0604020202020204" pitchFamily="34" charset="0"/>
                          <a:ea typeface="Times New Roman" panose="02020603050405020304" pitchFamily="18" charset="0"/>
                          <a:cs typeface="Times New Roman" panose="02020603050405020304" pitchFamily="18" charset="0"/>
                        </a:rPr>
                        <a:t>Rationale</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a:lnSpc>
                          <a:spcPct val="100000"/>
                        </a:lnSpc>
                        <a:spcAft>
                          <a:spcPts val="300"/>
                        </a:spcAft>
                      </a:pP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0" marR="0" lvl="0" indent="0" algn="l" defTabSz="1043056" rtl="0" eaLnBrk="1" fontAlgn="auto" latinLnBrk="0" hangingPunct="1">
                        <a:lnSpc>
                          <a:spcPct val="100000"/>
                        </a:lnSpc>
                        <a:spcBef>
                          <a:spcPts val="0"/>
                        </a:spcBef>
                        <a:spcAft>
                          <a:spcPts val="300"/>
                        </a:spcAft>
                        <a:buClrTx/>
                        <a:buSzTx/>
                        <a:buFontTx/>
                        <a:buNone/>
                        <a:tabLst/>
                        <a:defRPr/>
                      </a:pPr>
                      <a:r>
                        <a:rPr lang="it-IT" sz="1600" b="1" dirty="0">
                          <a:effectLst/>
                          <a:latin typeface="Arial" panose="020B0604020202020204" pitchFamily="34" charset="0"/>
                          <a:ea typeface="Times New Roman" panose="02020603050405020304" pitchFamily="18" charset="0"/>
                          <a:cs typeface="Times New Roman" panose="02020603050405020304" pitchFamily="18" charset="0"/>
                        </a:rPr>
                        <a:t>ECM4 updated base case </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9981AB"/>
                    </a:solidFill>
                  </a:tcPr>
                </a:tc>
                <a:tc>
                  <a:txBody>
                    <a:bodyPr/>
                    <a:lstStyle/>
                    <a:p>
                      <a:pPr marL="0" marR="0" lvl="0" indent="0" algn="l" defTabSz="1043056" rtl="0" eaLnBrk="1" fontAlgn="auto" latinLnBrk="0" hangingPunct="1">
                        <a:lnSpc>
                          <a:spcPct val="100000"/>
                        </a:lnSpc>
                        <a:spcBef>
                          <a:spcPts val="0"/>
                        </a:spcBef>
                        <a:spcAft>
                          <a:spcPts val="300"/>
                        </a:spcAft>
                        <a:buClrTx/>
                        <a:buSzTx/>
                        <a:buFontTx/>
                        <a:buNone/>
                        <a:tabLst/>
                        <a:defRPr/>
                      </a:pPr>
                      <a:r>
                        <a:rPr lang="it-IT" sz="1600" b="1" dirty="0">
                          <a:effectLst/>
                          <a:latin typeface="Arial" panose="020B0604020202020204" pitchFamily="34" charset="0"/>
                          <a:ea typeface="Times New Roman" panose="02020603050405020304" pitchFamily="18" charset="0"/>
                          <a:cs typeface="Times New Roman" panose="02020603050405020304" pitchFamily="18" charset="0"/>
                        </a:rPr>
                        <a:t>Rationale</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rgbClr val="9981AB"/>
                    </a:solidFill>
                  </a:tcPr>
                </a:tc>
                <a:extLst>
                  <a:ext uri="{0D108BD9-81ED-4DB2-BD59-A6C34878D82A}">
                    <a16:rowId xmlns:a16="http://schemas.microsoft.com/office/drawing/2014/main" val="3151144091"/>
                  </a:ext>
                </a:extLst>
              </a:tr>
              <a:tr h="124820">
                <a:tc>
                  <a:txBody>
                    <a:bodyPr/>
                    <a:lstStyle/>
                    <a:p>
                      <a:pPr marL="0" marR="0" lvl="0" indent="0" algn="l" defTabSz="1043056" rtl="0" eaLnBrk="1" fontAlgn="auto" latinLnBrk="0" hangingPunct="1">
                        <a:lnSpc>
                          <a:spcPct val="100000"/>
                        </a:lnSpc>
                        <a:spcBef>
                          <a:spcPts val="200"/>
                        </a:spcBef>
                        <a:spcAft>
                          <a:spcPts val="200"/>
                        </a:spcAft>
                        <a:buClrTx/>
                        <a:buSzTx/>
                        <a:buFontTx/>
                        <a:buNone/>
                        <a:tabLst/>
                        <a:defRPr/>
                      </a:pPr>
                      <a:r>
                        <a:rPr lang="en-GB" sz="1600" kern="1200" dirty="0">
                          <a:solidFill>
                            <a:schemeClr val="dk1"/>
                          </a:solidFill>
                          <a:effectLst/>
                          <a:latin typeface="+mn-lt"/>
                          <a:ea typeface="+mn-ea"/>
                          <a:cs typeface="+mn-cs"/>
                        </a:rPr>
                        <a:t>Assumed additional time in health states with VA before progression</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Times New Roman" panose="02020603050405020304" pitchFamily="18" charset="0"/>
                        </a:rPr>
                        <a:t>Expert elicitation exercise</a:t>
                      </a:r>
                    </a:p>
                  </a:txBody>
                  <a:tcPr marL="68580" marR="68580" marT="0" marB="0"/>
                </a:tc>
                <a:tc vMerge="1">
                  <a:txBody>
                    <a:bodyPr/>
                    <a:lstStyle/>
                    <a:p>
                      <a:pPr>
                        <a:lnSpc>
                          <a:spcPct val="100000"/>
                        </a:lnSpc>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300"/>
                        </a:spcAft>
                      </a:pPr>
                      <a:r>
                        <a:rPr lang="en-GB" sz="1600" dirty="0">
                          <a:effectLst/>
                          <a:latin typeface="Arial" panose="020B0604020202020204" pitchFamily="34" charset="0"/>
                          <a:ea typeface="Times New Roman" panose="02020603050405020304" pitchFamily="18" charset="0"/>
                          <a:cs typeface="Times New Roman" panose="02020603050405020304" pitchFamily="18" charset="0"/>
                        </a:rPr>
                        <a:t>No disease progression for a period of 5 years for responders to VA treatment followed by </a:t>
                      </a:r>
                      <a:r>
                        <a:rPr lang="en-GB" sz="1600" b="0" i="0" dirty="0">
                          <a:solidFill>
                            <a:schemeClr val="tx1"/>
                          </a:solidFill>
                        </a:rPr>
                        <a:t>additional time </a:t>
                      </a:r>
                      <a:r>
                        <a:rPr lang="en-GB" sz="1600" dirty="0"/>
                        <a:t>in health states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300"/>
                        </a:spcAft>
                      </a:pPr>
                      <a:r>
                        <a:rPr lang="en-GB" sz="1600" dirty="0">
                          <a:effectLst/>
                          <a:latin typeface="Arial" panose="020B0604020202020204" pitchFamily="34" charset="0"/>
                          <a:ea typeface="Times New Roman" panose="02020603050405020304" pitchFamily="18" charset="0"/>
                          <a:cs typeface="Times New Roman" panose="02020603050405020304" pitchFamily="18" charset="0"/>
                        </a:rPr>
                        <a:t>New retrospective registry study supports updated modelling assumption (Etoile Alpha)</a:t>
                      </a:r>
                    </a:p>
                  </a:txBody>
                  <a:tcPr marL="68580" marR="68580" marT="0" marB="0"/>
                </a:tc>
                <a:extLst>
                  <a:ext uri="{0D108BD9-81ED-4DB2-BD59-A6C34878D82A}">
                    <a16:rowId xmlns:a16="http://schemas.microsoft.com/office/drawing/2014/main" val="3374051217"/>
                  </a:ext>
                </a:extLst>
              </a:tr>
            </a:tbl>
          </a:graphicData>
        </a:graphic>
      </p:graphicFrame>
      <p:graphicFrame>
        <p:nvGraphicFramePr>
          <p:cNvPr id="10" name="Table 9">
            <a:extLst>
              <a:ext uri="{FF2B5EF4-FFF2-40B4-BE49-F238E27FC236}">
                <a16:creationId xmlns:a16="http://schemas.microsoft.com/office/drawing/2014/main" id="{4EDA01A2-F681-849D-EE6C-FF38FBC6767F}"/>
              </a:ext>
            </a:extLst>
          </p:cNvPr>
          <p:cNvGraphicFramePr>
            <a:graphicFrameLocks noGrp="1"/>
          </p:cNvGraphicFramePr>
          <p:nvPr>
            <p:extLst>
              <p:ext uri="{D42A27DB-BD31-4B8C-83A1-F6EECF244321}">
                <p14:modId xmlns:p14="http://schemas.microsoft.com/office/powerpoint/2010/main" val="989293001"/>
              </p:ext>
            </p:extLst>
          </p:nvPr>
        </p:nvGraphicFramePr>
        <p:xfrm>
          <a:off x="213756" y="4230940"/>
          <a:ext cx="9992701" cy="2783840"/>
        </p:xfrm>
        <a:graphic>
          <a:graphicData uri="http://schemas.openxmlformats.org/drawingml/2006/table">
            <a:tbl>
              <a:tblPr firstRow="1" bandRow="1" bandCol="1">
                <a:tableStyleId>{912C8C85-51F0-491E-9774-3900AFEF0FD7}</a:tableStyleId>
              </a:tblPr>
              <a:tblGrid>
                <a:gridCol w="2333006">
                  <a:extLst>
                    <a:ext uri="{9D8B030D-6E8A-4147-A177-3AD203B41FA5}">
                      <a16:colId xmlns:a16="http://schemas.microsoft.com/office/drawing/2014/main" val="3458846688"/>
                    </a:ext>
                  </a:extLst>
                </a:gridCol>
                <a:gridCol w="4301590">
                  <a:extLst>
                    <a:ext uri="{9D8B030D-6E8A-4147-A177-3AD203B41FA5}">
                      <a16:colId xmlns:a16="http://schemas.microsoft.com/office/drawing/2014/main" val="3074774102"/>
                    </a:ext>
                  </a:extLst>
                </a:gridCol>
                <a:gridCol w="3358105">
                  <a:extLst>
                    <a:ext uri="{9D8B030D-6E8A-4147-A177-3AD203B41FA5}">
                      <a16:colId xmlns:a16="http://schemas.microsoft.com/office/drawing/2014/main" val="1228961448"/>
                    </a:ext>
                  </a:extLst>
                </a:gridCol>
              </a:tblGrid>
              <a:tr h="239276">
                <a:tc>
                  <a:txBody>
                    <a:bodyPr/>
                    <a:lstStyle/>
                    <a:p>
                      <a:pPr marL="72000" algn="ctr">
                        <a:lnSpc>
                          <a:spcPct val="100000"/>
                        </a:lnSpc>
                        <a:spcBef>
                          <a:spcPts val="0"/>
                        </a:spcBef>
                        <a:spcAft>
                          <a:spcPts val="200"/>
                        </a:spcAft>
                      </a:pPr>
                      <a:r>
                        <a:rPr lang="en-GB" sz="1600" dirty="0">
                          <a:solidFill>
                            <a:schemeClr val="tx1"/>
                          </a:solidFill>
                          <a:effectLst/>
                        </a:rPr>
                        <a:t>Study name</a:t>
                      </a:r>
                      <a:endParaRPr lang="en-GB" sz="16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72000" algn="ctr">
                        <a:lnSpc>
                          <a:spcPct val="100000"/>
                        </a:lnSpc>
                        <a:spcBef>
                          <a:spcPts val="0"/>
                        </a:spcBef>
                        <a:spcAft>
                          <a:spcPts val="200"/>
                        </a:spcAft>
                      </a:pPr>
                      <a:r>
                        <a:rPr lang="en-GB" sz="16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Study design</a:t>
                      </a: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72000" algn="ctr">
                        <a:lnSpc>
                          <a:spcPct val="100000"/>
                        </a:lnSpc>
                        <a:spcBef>
                          <a:spcPts val="0"/>
                        </a:spcBef>
                        <a:spcAft>
                          <a:spcPts val="200"/>
                        </a:spcAft>
                      </a:pPr>
                      <a:r>
                        <a:rPr lang="en-GB" sz="16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Relevant outcomes</a:t>
                      </a: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830534825"/>
                  </a:ext>
                </a:extLst>
              </a:tr>
              <a:tr h="714566">
                <a:tc>
                  <a:txBody>
                    <a:bodyPr/>
                    <a:lstStyle/>
                    <a:p>
                      <a:pPr marL="72000">
                        <a:lnSpc>
                          <a:spcPct val="100000"/>
                        </a:lnSpc>
                        <a:spcBef>
                          <a:spcPts val="0"/>
                        </a:spcBef>
                        <a:spcAft>
                          <a:spcPts val="200"/>
                        </a:spcAft>
                      </a:pPr>
                      <a:r>
                        <a:rPr lang="en-GB" sz="1600" b="1" dirty="0">
                          <a:effectLst/>
                        </a:rPr>
                        <a:t>rhLAMAN-10</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a:lnSpc>
                          <a:spcPct val="100000"/>
                        </a:lnSpc>
                        <a:spcBef>
                          <a:spcPts val="0"/>
                        </a:spcBef>
                        <a:spcAft>
                          <a:spcPts val="200"/>
                        </a:spcAft>
                      </a:pPr>
                      <a:r>
                        <a:rPr lang="en-GB" sz="1600" dirty="0">
                          <a:effectLst/>
                        </a:rPr>
                        <a:t>Integrated analysis of all patients in rhLAMAN-04, -05 and CU studies (N= 33)</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600" dirty="0">
                          <a:effectLst/>
                        </a:rPr>
                        <a:t>Serum oligosaccharides, 3-MSCT, 6-MWT, FVC, EQ-5D-5L, Serum IgG</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652187439"/>
                  </a:ext>
                </a:extLst>
              </a:tr>
              <a:tr h="476377">
                <a:tc>
                  <a:txBody>
                    <a:bodyPr/>
                    <a:lstStyle/>
                    <a:p>
                      <a:pPr marL="72000">
                        <a:lnSpc>
                          <a:spcPct val="100000"/>
                        </a:lnSpc>
                        <a:spcBef>
                          <a:spcPts val="0"/>
                        </a:spcBef>
                        <a:spcAft>
                          <a:spcPts val="200"/>
                        </a:spcAft>
                      </a:pPr>
                      <a:r>
                        <a:rPr lang="en-GB" sz="1600" b="1" dirty="0">
                          <a:effectLst/>
                        </a:rPr>
                        <a:t>Etoile Alpha (ongoing)</a:t>
                      </a: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a:lnSpc>
                          <a:spcPct val="100000"/>
                        </a:lnSpc>
                        <a:spcBef>
                          <a:spcPts val="0"/>
                        </a:spcBef>
                        <a:spcAft>
                          <a:spcPts val="200"/>
                        </a:spcAft>
                      </a:pPr>
                      <a:r>
                        <a:rPr lang="en-GB" sz="1600" dirty="0">
                          <a:effectLst/>
                        </a:rPr>
                        <a:t>Real-world retrospective registry study (N=16)</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600" dirty="0">
                          <a:effectLst/>
                        </a:rPr>
                        <a:t>Serum oligosaccharides, 3-MSCT, 6-MWT, FVC, LVEF</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575474763"/>
                  </a:ext>
                </a:extLst>
              </a:tr>
              <a:tr h="1290188">
                <a:tc>
                  <a:txBody>
                    <a:bodyPr/>
                    <a:lstStyle/>
                    <a:p>
                      <a:pPr marL="72000">
                        <a:lnSpc>
                          <a:spcPct val="100000"/>
                        </a:lnSpc>
                        <a:spcBef>
                          <a:spcPts val="0"/>
                        </a:spcBef>
                        <a:spcAft>
                          <a:spcPts val="200"/>
                        </a:spcAft>
                      </a:pPr>
                      <a:r>
                        <a:rPr lang="en-GB" sz="1600" b="1" dirty="0">
                          <a:effectLst/>
                        </a:rPr>
                        <a:t>Case reports</a:t>
                      </a: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marR="0" lvl="0" indent="0" algn="l" defTabSz="1043056" rtl="0" eaLnBrk="1" fontAlgn="auto" latinLnBrk="0" hangingPunct="1">
                        <a:lnSpc>
                          <a:spcPct val="100000"/>
                        </a:lnSpc>
                        <a:spcBef>
                          <a:spcPts val="0"/>
                        </a:spcBef>
                        <a:spcAft>
                          <a:spcPts val="200"/>
                        </a:spcAft>
                        <a:buClrTx/>
                        <a:buSzTx/>
                        <a:buFontTx/>
                        <a:buNone/>
                        <a:tabLst/>
                        <a:defRPr/>
                      </a:pPr>
                      <a:r>
                        <a:rPr lang="en-GB" sz="1600" b="0" dirty="0">
                          <a:effectLst/>
                        </a:rPr>
                        <a:t>Individual case reports from: </a:t>
                      </a:r>
                    </a:p>
                    <a:p>
                      <a:pPr marL="357750" marR="0" lvl="0" indent="-285750" algn="l" defTabSz="1043056"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600" b="0" dirty="0">
                          <a:effectLst/>
                        </a:rPr>
                        <a:t>Etoile Alpha: N =16</a:t>
                      </a:r>
                    </a:p>
                    <a:p>
                      <a:pPr marL="357750" marR="0" lvl="0" indent="-285750" algn="l" defTabSz="1043056"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600" b="0" dirty="0">
                          <a:effectLst/>
                        </a:rPr>
                        <a:t>rhLAMAN-05: </a:t>
                      </a:r>
                      <a:r>
                        <a:rPr lang="en-GB" sz="1600" dirty="0">
                          <a:effectLst/>
                        </a:rPr>
                        <a:t>N =2 </a:t>
                      </a:r>
                    </a:p>
                    <a:p>
                      <a:pPr marL="357750" marR="0" lvl="0" indent="-285750" algn="l" defTabSz="1043056"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600" b="0" dirty="0">
                          <a:effectLst/>
                          <a:latin typeface="Arial" panose="020B0604020202020204" pitchFamily="34" charset="0"/>
                          <a:ea typeface="Times New Roman" panose="02020603050405020304" pitchFamily="18" charset="0"/>
                          <a:cs typeface="Times New Roman" panose="02020603050405020304" pitchFamily="18" charset="0"/>
                        </a:rPr>
                        <a:t>UK case study: </a:t>
                      </a:r>
                      <a:r>
                        <a:rPr lang="en-GB" sz="1600" dirty="0">
                          <a:effectLst/>
                        </a:rPr>
                        <a:t>N =1</a:t>
                      </a:r>
                      <a:endParaRPr lang="en-GB" sz="1600" dirty="0"/>
                    </a:p>
                    <a:p>
                      <a:pPr marL="357750" marR="0" lvl="0" indent="-285750" algn="l" defTabSz="1043056"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600" b="0" dirty="0">
                          <a:effectLst/>
                          <a:latin typeface="Arial" panose="020B0604020202020204" pitchFamily="34" charset="0"/>
                          <a:ea typeface="Times New Roman" panose="02020603050405020304" pitchFamily="18" charset="0"/>
                          <a:cs typeface="Times New Roman" panose="02020603050405020304" pitchFamily="18" charset="0"/>
                        </a:rPr>
                        <a:t>European case series: </a:t>
                      </a:r>
                      <a:r>
                        <a:rPr lang="en-GB" sz="1600" dirty="0">
                          <a:effectLst/>
                        </a:rPr>
                        <a:t>N =5</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Various including hearing loss, gait/mobility, musculoskeletal, immune, cognition, social skills</a:t>
                      </a:r>
                    </a:p>
                  </a:txBody>
                  <a:tcPr marL="9136" marR="9136"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520985101"/>
                  </a:ext>
                </a:extLst>
              </a:tr>
            </a:tbl>
          </a:graphicData>
        </a:graphic>
      </p:graphicFrame>
      <p:sp>
        <p:nvSpPr>
          <p:cNvPr id="13" name="TextBox 12">
            <a:extLst>
              <a:ext uri="{FF2B5EF4-FFF2-40B4-BE49-F238E27FC236}">
                <a16:creationId xmlns:a16="http://schemas.microsoft.com/office/drawing/2014/main" id="{9E34990F-EB37-BE67-F834-89E4793DA0FC}"/>
              </a:ext>
            </a:extLst>
          </p:cNvPr>
          <p:cNvSpPr txBox="1"/>
          <p:nvPr/>
        </p:nvSpPr>
        <p:spPr>
          <a:xfrm>
            <a:off x="0" y="6976488"/>
            <a:ext cx="9934011" cy="584775"/>
          </a:xfrm>
          <a:prstGeom prst="rect">
            <a:avLst/>
          </a:prstGeom>
          <a:noFill/>
        </p:spPr>
        <p:txBody>
          <a:bodyPr wrap="square">
            <a:spAutoFit/>
          </a:bodyPr>
          <a:lstStyle/>
          <a:p>
            <a:r>
              <a:rPr lang="en-US" sz="1600" dirty="0">
                <a:latin typeface="Arial" panose="020B0604020202020204" pitchFamily="34" charset="0"/>
                <a:ea typeface="Times New Roman" panose="02020603050405020304" pitchFamily="18" charset="0"/>
                <a:cs typeface="Times New Roman" panose="02020603050405020304" pitchFamily="18" charset="0"/>
              </a:rPr>
              <a:t>CU, compassionate use; FVC, forced vital capacity; Ig, immunoglobulin; LVEF, left ventricular ejection fraction; MSCT,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minute stair climb test; MWT, minute walk test, N, number.</a:t>
            </a:r>
            <a:endParaRPr lang="en-GB" sz="1600" dirty="0"/>
          </a:p>
        </p:txBody>
      </p:sp>
    </p:spTree>
    <p:extLst>
      <p:ext uri="{BB962C8B-B14F-4D97-AF65-F5344CB8AC3E}">
        <p14:creationId xmlns:p14="http://schemas.microsoft.com/office/powerpoint/2010/main" val="937293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56" y="422248"/>
            <a:ext cx="9669780" cy="1063916"/>
          </a:xfrm>
        </p:spPr>
        <p:txBody>
          <a:bodyPr/>
          <a:lstStyle/>
          <a:p>
            <a:pPr>
              <a:lnSpc>
                <a:spcPct val="100000"/>
              </a:lnSpc>
            </a:pPr>
            <a:r>
              <a:rPr lang="en-GB" dirty="0"/>
              <a:t>U</a:t>
            </a:r>
            <a:r>
              <a:rPr lang="en-GB" sz="3600" dirty="0"/>
              <a:t>pdated assumptions, disease progression </a:t>
            </a:r>
            <a:r>
              <a:rPr lang="en-GB" sz="2000" b="0" i="1" dirty="0">
                <a:solidFill>
                  <a:schemeClr val="accent1"/>
                </a:solidFill>
              </a:rPr>
              <a:t>Company justifies modelling a delay in disease progression for 5 years </a:t>
            </a:r>
          </a:p>
        </p:txBody>
      </p:sp>
      <p:sp>
        <p:nvSpPr>
          <p:cNvPr id="3" name="Content Placeholder 2">
            <a:extLst>
              <a:ext uri="{FF2B5EF4-FFF2-40B4-BE49-F238E27FC236}">
                <a16:creationId xmlns:a16="http://schemas.microsoft.com/office/drawing/2014/main" id="{831ED9A3-4256-463F-8A0E-6226AAEAD83E}"/>
              </a:ext>
            </a:extLst>
          </p:cNvPr>
          <p:cNvSpPr>
            <a:spLocks noGrp="1"/>
          </p:cNvSpPr>
          <p:nvPr>
            <p:ph sz="quarter" idx="10"/>
          </p:nvPr>
        </p:nvSpPr>
        <p:spPr>
          <a:xfrm>
            <a:off x="113247" y="1423765"/>
            <a:ext cx="5386908" cy="6008398"/>
          </a:xfrm>
          <a:solidFill>
            <a:schemeClr val="bg1"/>
          </a:solidFill>
        </p:spPr>
        <p:txBody>
          <a:bodyPr/>
          <a:lstStyle/>
          <a:p>
            <a:pPr marL="4763" indent="0">
              <a:spcBef>
                <a:spcPts val="0"/>
              </a:spcBef>
              <a:spcAft>
                <a:spcPts val="600"/>
              </a:spcAft>
              <a:buNone/>
            </a:pPr>
            <a:r>
              <a:rPr lang="en-GB" sz="1700" b="1" u="sng" dirty="0"/>
              <a:t>Company </a:t>
            </a:r>
            <a:r>
              <a:rPr lang="en-GB" sz="1700" b="1" u="sng" dirty="0">
                <a:solidFill>
                  <a:schemeClr val="tx1">
                    <a:lumMod val="50000"/>
                  </a:schemeClr>
                </a:solidFill>
              </a:rPr>
              <a:t>assumption:</a:t>
            </a:r>
            <a:r>
              <a:rPr lang="en-GB" sz="1700" dirty="0">
                <a:solidFill>
                  <a:schemeClr val="tx1">
                    <a:lumMod val="50000"/>
                  </a:schemeClr>
                </a:solidFill>
              </a:rPr>
              <a:t> In multi-domain responders,  5-year delay before disease progression can occur.</a:t>
            </a:r>
          </a:p>
          <a:p>
            <a:pPr>
              <a:spcBef>
                <a:spcPts val="0"/>
              </a:spcBef>
              <a:spcAft>
                <a:spcPts val="600"/>
              </a:spcAft>
            </a:pPr>
            <a:r>
              <a:rPr lang="en-GB" sz="1700" dirty="0">
                <a:solidFill>
                  <a:schemeClr val="tx1">
                    <a:lumMod val="50000"/>
                  </a:schemeClr>
                </a:solidFill>
              </a:rPr>
              <a:t>Key evidence from Etoile Alpha study (real-world, retrospective, observational study, n=16) </a:t>
            </a:r>
          </a:p>
          <a:p>
            <a:pPr>
              <a:spcBef>
                <a:spcPts val="0"/>
              </a:spcBef>
              <a:spcAft>
                <a:spcPts val="600"/>
              </a:spcAft>
            </a:pPr>
            <a:r>
              <a:rPr lang="en-GB" sz="1700" dirty="0">
                <a:solidFill>
                  <a:schemeClr val="tx1">
                    <a:lumMod val="50000"/>
                  </a:schemeClr>
                </a:solidFill>
              </a:rPr>
              <a:t>Etoile Alpha includes data from </a:t>
            </a:r>
            <a:r>
              <a:rPr lang="en-GB" sz="1700" u="sng" dirty="0">
                <a:solidFill>
                  <a:schemeClr val="tx1">
                    <a:lumMod val="50000"/>
                  </a:schemeClr>
                </a:solidFill>
                <a:highlight>
                  <a:srgbClr val="000000"/>
                </a:highlight>
              </a:rPr>
              <a:t>*</a:t>
            </a:r>
            <a:r>
              <a:rPr lang="en-GB" sz="1700" dirty="0">
                <a:solidFill>
                  <a:schemeClr val="tx1">
                    <a:lumMod val="50000"/>
                  </a:schemeClr>
                </a:solidFill>
              </a:rPr>
              <a:t> patients who have been followed for up to </a:t>
            </a:r>
            <a:r>
              <a:rPr lang="en-GB" sz="1700" u="sng" dirty="0">
                <a:solidFill>
                  <a:schemeClr val="tx1">
                    <a:lumMod val="50000"/>
                  </a:schemeClr>
                </a:solidFill>
                <a:highlight>
                  <a:srgbClr val="000000"/>
                </a:highlight>
              </a:rPr>
              <a:t>* *</a:t>
            </a:r>
            <a:r>
              <a:rPr lang="en-GB" sz="1700" dirty="0">
                <a:solidFill>
                  <a:schemeClr val="tx1">
                    <a:lumMod val="50000"/>
                  </a:schemeClr>
                </a:solidFill>
              </a:rPr>
              <a:t> years. Patients show disease improvement or lack of disease progression. </a:t>
            </a:r>
          </a:p>
          <a:p>
            <a:pPr>
              <a:spcBef>
                <a:spcPts val="0"/>
              </a:spcBef>
              <a:spcAft>
                <a:spcPts val="600"/>
              </a:spcAft>
            </a:pPr>
            <a:r>
              <a:rPr lang="en-GB" sz="1700" dirty="0">
                <a:solidFill>
                  <a:schemeClr val="tx1">
                    <a:lumMod val="50000"/>
                  </a:schemeClr>
                </a:solidFill>
              </a:rPr>
              <a:t>Long-term delay in disease progression confirmed in a UK case report of a patient on compassionate use for </a:t>
            </a:r>
            <a:r>
              <a:rPr lang="en-GB" sz="1700" u="sng" dirty="0">
                <a:solidFill>
                  <a:schemeClr val="tx1">
                    <a:lumMod val="50000"/>
                  </a:schemeClr>
                </a:solidFill>
                <a:highlight>
                  <a:srgbClr val="000000"/>
                </a:highlight>
              </a:rPr>
              <a:t>*</a:t>
            </a:r>
            <a:r>
              <a:rPr lang="en-GB" sz="1700" dirty="0">
                <a:solidFill>
                  <a:schemeClr val="tx1">
                    <a:lumMod val="50000"/>
                  </a:schemeClr>
                </a:solidFill>
              </a:rPr>
              <a:t> years.</a:t>
            </a:r>
          </a:p>
          <a:p>
            <a:pPr>
              <a:spcBef>
                <a:spcPts val="0"/>
              </a:spcBef>
              <a:spcAft>
                <a:spcPts val="600"/>
              </a:spcAft>
            </a:pPr>
            <a:r>
              <a:rPr lang="en-GB" sz="1700" dirty="0">
                <a:solidFill>
                  <a:schemeClr val="tx1">
                    <a:lumMod val="50000"/>
                  </a:schemeClr>
                </a:solidFill>
              </a:rPr>
              <a:t>UK clinical expert opinion gathered since the availability of longer-term data (rhLAMAN-10 and Etoile Alpha) were in agreement that a delay in disease progression of at least 5 years was clinically plausible (UK clinical expert interviews 2022)</a:t>
            </a:r>
          </a:p>
          <a:p>
            <a:pPr>
              <a:spcBef>
                <a:spcPts val="0"/>
              </a:spcBef>
              <a:spcAft>
                <a:spcPts val="600"/>
              </a:spcAft>
            </a:pPr>
            <a:r>
              <a:rPr lang="en-GB" sz="1700" dirty="0">
                <a:solidFill>
                  <a:schemeClr val="tx1">
                    <a:lumMod val="50000"/>
                  </a:schemeClr>
                </a:solidFill>
              </a:rPr>
              <a:t>5-year delay in disease progression is likely to be a conservative estimate. </a:t>
            </a:r>
          </a:p>
          <a:p>
            <a:pPr>
              <a:spcBef>
                <a:spcPts val="0"/>
              </a:spcBef>
              <a:spcAft>
                <a:spcPts val="600"/>
              </a:spcAft>
            </a:pPr>
            <a:r>
              <a:rPr lang="en-GB" sz="1700" dirty="0">
                <a:solidFill>
                  <a:schemeClr val="tx1">
                    <a:lumMod val="50000"/>
                  </a:schemeClr>
                </a:solidFill>
              </a:rPr>
              <a:t>rhLAMAN-07/-09 data are available in </a:t>
            </a:r>
            <a:r>
              <a:rPr lang="en-GB" sz="1700" u="sng" dirty="0">
                <a:solidFill>
                  <a:schemeClr val="tx1">
                    <a:lumMod val="50000"/>
                  </a:schemeClr>
                </a:solidFill>
                <a:highlight>
                  <a:srgbClr val="000000"/>
                </a:highlight>
              </a:rPr>
              <a:t>* * * * * * * * *</a:t>
            </a:r>
            <a:r>
              <a:rPr lang="en-GB" sz="1700" dirty="0">
                <a:solidFill>
                  <a:schemeClr val="tx1">
                    <a:lumMod val="50000"/>
                  </a:schemeClr>
                </a:solidFill>
              </a:rPr>
              <a:t>, which will provide data in 21 patients treated for over 10 years</a:t>
            </a:r>
          </a:p>
        </p:txBody>
      </p:sp>
      <p:sp>
        <p:nvSpPr>
          <p:cNvPr id="33" name="TextBox 32">
            <a:extLst>
              <a:ext uri="{FF2B5EF4-FFF2-40B4-BE49-F238E27FC236}">
                <a16:creationId xmlns:a16="http://schemas.microsoft.com/office/drawing/2014/main" id="{FEB6573B-D44B-BCF6-B10B-7636C13E7968}"/>
              </a:ext>
            </a:extLst>
          </p:cNvPr>
          <p:cNvSpPr txBox="1"/>
          <p:nvPr/>
        </p:nvSpPr>
        <p:spPr>
          <a:xfrm>
            <a:off x="271162" y="63412"/>
            <a:ext cx="2277563" cy="245573"/>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Disease progression</a:t>
            </a:r>
          </a:p>
        </p:txBody>
      </p:sp>
      <p:graphicFrame>
        <p:nvGraphicFramePr>
          <p:cNvPr id="24" name="Table 8">
            <a:extLst>
              <a:ext uri="{FF2B5EF4-FFF2-40B4-BE49-F238E27FC236}">
                <a16:creationId xmlns:a16="http://schemas.microsoft.com/office/drawing/2014/main" id="{0ED3F2BF-90E3-F227-AD3F-BFF10DA27BF0}"/>
              </a:ext>
            </a:extLst>
          </p:cNvPr>
          <p:cNvGraphicFramePr>
            <a:graphicFrameLocks noGrp="1"/>
          </p:cNvGraphicFramePr>
          <p:nvPr>
            <p:extLst>
              <p:ext uri="{D42A27DB-BD31-4B8C-83A1-F6EECF244321}">
                <p14:modId xmlns:p14="http://schemas.microsoft.com/office/powerpoint/2010/main" val="4287430324"/>
              </p:ext>
            </p:extLst>
          </p:nvPr>
        </p:nvGraphicFramePr>
        <p:xfrm>
          <a:off x="5646420" y="1423766"/>
          <a:ext cx="4787468" cy="6008399"/>
        </p:xfrm>
        <a:graphic>
          <a:graphicData uri="http://schemas.openxmlformats.org/drawingml/2006/table">
            <a:tbl>
              <a:tblPr firstRow="1" bandRow="1">
                <a:tableStyleId>{93296810-A885-4BE3-A3E7-6D5BEEA58F35}</a:tableStyleId>
              </a:tblPr>
              <a:tblGrid>
                <a:gridCol w="4787468">
                  <a:extLst>
                    <a:ext uri="{9D8B030D-6E8A-4147-A177-3AD203B41FA5}">
                      <a16:colId xmlns:a16="http://schemas.microsoft.com/office/drawing/2014/main" val="417812309"/>
                    </a:ext>
                  </a:extLst>
                </a:gridCol>
              </a:tblGrid>
              <a:tr h="430559">
                <a:tc>
                  <a:txBody>
                    <a:bodyPr/>
                    <a:lstStyle/>
                    <a:p>
                      <a:r>
                        <a:rPr lang="en-GB" sz="1800" dirty="0"/>
                        <a:t>ERG comment</a:t>
                      </a:r>
                    </a:p>
                  </a:txBody>
                  <a:tcPr/>
                </a:tc>
                <a:extLst>
                  <a:ext uri="{0D108BD9-81ED-4DB2-BD59-A6C34878D82A}">
                    <a16:rowId xmlns:a16="http://schemas.microsoft.com/office/drawing/2014/main" val="3424565963"/>
                  </a:ext>
                </a:extLst>
              </a:tr>
              <a:tr h="370840">
                <a:tc>
                  <a:txBody>
                    <a:bodyPr/>
                    <a:lstStyle/>
                    <a:p>
                      <a:pPr marL="285750" indent="-285750">
                        <a:spcBef>
                          <a:spcPts val="0"/>
                        </a:spcBef>
                        <a:spcAft>
                          <a:spcPts val="600"/>
                        </a:spcAft>
                        <a:buFont typeface="Arial" panose="020B0604020202020204" pitchFamily="34" charset="0"/>
                        <a:buChar char="•"/>
                      </a:pPr>
                      <a:r>
                        <a:rPr lang="en-GB" sz="1700" b="0" dirty="0"/>
                        <a:t>Current data not sufficient to either support or refute a claim of no disease progression for 5 years</a:t>
                      </a:r>
                    </a:p>
                    <a:p>
                      <a:pPr marL="285750" indent="-285750">
                        <a:spcBef>
                          <a:spcPts val="0"/>
                        </a:spcBef>
                        <a:spcAft>
                          <a:spcPts val="600"/>
                        </a:spcAft>
                        <a:buFont typeface="Arial" panose="020B0604020202020204" pitchFamily="34" charset="0"/>
                        <a:buChar char="•"/>
                      </a:pPr>
                      <a:r>
                        <a:rPr lang="en-GB" sz="1700" b="0" dirty="0"/>
                        <a:t>Not possible to tell which patients from Etoile Alpha are a) responders or b) meet starting and stopping criteria. So, not possible to tell if progression occurred in these patients who have been treated for more than 5 years</a:t>
                      </a:r>
                    </a:p>
                    <a:p>
                      <a:pPr marL="807278" lvl="1" indent="-285750">
                        <a:spcBef>
                          <a:spcPts val="0"/>
                        </a:spcBef>
                        <a:spcAft>
                          <a:spcPts val="600"/>
                        </a:spcAft>
                        <a:buFont typeface="Arial" panose="020B0604020202020204" pitchFamily="34" charset="0"/>
                        <a:buChar char="•"/>
                      </a:pPr>
                      <a:r>
                        <a:rPr lang="en-GB" sz="1700" b="0" dirty="0"/>
                        <a:t>Responders → minimum clinically important difference in at least one endpoint in ≥2 domains</a:t>
                      </a:r>
                    </a:p>
                    <a:p>
                      <a:pPr marL="807278" lvl="1" indent="-285750">
                        <a:spcBef>
                          <a:spcPts val="0"/>
                        </a:spcBef>
                        <a:spcAft>
                          <a:spcPts val="600"/>
                        </a:spcAft>
                        <a:buFont typeface="Arial" panose="020B0604020202020204" pitchFamily="34" charset="0"/>
                        <a:buChar char="•"/>
                      </a:pPr>
                      <a:r>
                        <a:rPr lang="en-GB" sz="1700" b="0" dirty="0"/>
                        <a:t>Responders can show no response (or deterioration) in all the other endpoints within a domain</a:t>
                      </a:r>
                    </a:p>
                    <a:p>
                      <a:pPr marL="285750" lvl="0" indent="-285750">
                        <a:spcBef>
                          <a:spcPts val="0"/>
                        </a:spcBef>
                        <a:spcAft>
                          <a:spcPts val="600"/>
                        </a:spcAft>
                        <a:buFont typeface="Arial" panose="020B0604020202020204" pitchFamily="34" charset="0"/>
                        <a:buChar char="•"/>
                      </a:pPr>
                      <a:r>
                        <a:rPr lang="en-GB" sz="1700" b="0" dirty="0"/>
                        <a:t>Interview with the UK clinician included presentation of modelled mean disease progression on VA of 3.48yrs (children), 4yrs (adolescents) and 2.68yrs (adults) but no evidence of question about model assumptions</a:t>
                      </a:r>
                    </a:p>
                  </a:txBody>
                  <a:tcPr/>
                </a:tc>
                <a:extLst>
                  <a:ext uri="{0D108BD9-81ED-4DB2-BD59-A6C34878D82A}">
                    <a16:rowId xmlns:a16="http://schemas.microsoft.com/office/drawing/2014/main" val="721684299"/>
                  </a:ext>
                </a:extLst>
              </a:tr>
            </a:tbl>
          </a:graphicData>
        </a:graphic>
      </p:graphicFrame>
      <p:pic>
        <p:nvPicPr>
          <p:cNvPr id="26" name="Graphic 25" descr="Badge with solid fill">
            <a:extLst>
              <a:ext uri="{FF2B5EF4-FFF2-40B4-BE49-F238E27FC236}">
                <a16:creationId xmlns:a16="http://schemas.microsoft.com/office/drawing/2014/main" id="{FE1A26E4-28E5-2245-6B92-67A528218BB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27557"/>
            <a:ext cx="427512" cy="427512"/>
          </a:xfrm>
          <a:prstGeom prst="rect">
            <a:avLst/>
          </a:prstGeom>
        </p:spPr>
      </p:pic>
      <p:sp>
        <p:nvSpPr>
          <p:cNvPr id="16" name="Slide Number Placeholder 2">
            <a:extLst>
              <a:ext uri="{FF2B5EF4-FFF2-40B4-BE49-F238E27FC236}">
                <a16:creationId xmlns:a16="http://schemas.microsoft.com/office/drawing/2014/main" id="{991B09A8-64CE-4E1B-99B1-608637ED9906}"/>
              </a:ext>
            </a:extLst>
          </p:cNvPr>
          <p:cNvSpPr>
            <a:spLocks noGrp="1"/>
          </p:cNvSpPr>
          <p:nvPr>
            <p:ph type="sldNum" sz="quarter" idx="12"/>
          </p:nvPr>
        </p:nvSpPr>
        <p:spPr>
          <a:xfrm>
            <a:off x="9933508" y="7098500"/>
            <a:ext cx="500380" cy="333663"/>
          </a:xfrm>
        </p:spPr>
        <p:txBody>
          <a:bodyPr/>
          <a:lstStyle/>
          <a:p>
            <a:fld id="{DDBE135E-2566-4748-853C-8A3B78F0FB00}" type="slidenum">
              <a:rPr lang="en-GB" smtClean="0"/>
              <a:t>21</a:t>
            </a:fld>
            <a:endParaRPr lang="en-GB" dirty="0"/>
          </a:p>
        </p:txBody>
      </p:sp>
    </p:spTree>
    <p:extLst>
      <p:ext uri="{BB962C8B-B14F-4D97-AF65-F5344CB8AC3E}">
        <p14:creationId xmlns:p14="http://schemas.microsoft.com/office/powerpoint/2010/main" val="1670884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218754" y="6642947"/>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130646" y="328701"/>
            <a:ext cx="10047134" cy="765501"/>
          </a:xfrm>
        </p:spPr>
        <p:txBody>
          <a:bodyPr/>
          <a:lstStyle/>
          <a:p>
            <a:pPr defTabSz="942975">
              <a:lnSpc>
                <a:spcPct val="100000"/>
              </a:lnSpc>
            </a:pPr>
            <a:r>
              <a:rPr lang="en-GB" sz="3200" dirty="0"/>
              <a:t>Etoile Alpha key results</a:t>
            </a:r>
            <a:br>
              <a:rPr lang="en-GB" sz="3200" dirty="0"/>
            </a:br>
            <a:r>
              <a:rPr lang="en-GB" sz="2000" b="0" i="1" dirty="0">
                <a:solidFill>
                  <a:schemeClr val="accent1"/>
                </a:solidFill>
              </a:rPr>
              <a:t>Data suggests differences in VA’s treatment effect in children vs adults</a:t>
            </a:r>
          </a:p>
        </p:txBody>
      </p:sp>
      <p:sp>
        <p:nvSpPr>
          <p:cNvPr id="9" name="TextBox 8">
            <a:extLst>
              <a:ext uri="{FF2B5EF4-FFF2-40B4-BE49-F238E27FC236}">
                <a16:creationId xmlns:a16="http://schemas.microsoft.com/office/drawing/2014/main" id="{2926D2C0-9725-B008-E6B4-09CF6B7C679B}"/>
              </a:ext>
            </a:extLst>
          </p:cNvPr>
          <p:cNvSpPr txBox="1"/>
          <p:nvPr/>
        </p:nvSpPr>
        <p:spPr>
          <a:xfrm>
            <a:off x="271162" y="63412"/>
            <a:ext cx="2277563" cy="245573"/>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Disease progression</a:t>
            </a:r>
          </a:p>
        </p:txBody>
      </p:sp>
      <p:pic>
        <p:nvPicPr>
          <p:cNvPr id="12" name="Graphic 11" descr="Badge with solid fill">
            <a:extLst>
              <a:ext uri="{FF2B5EF4-FFF2-40B4-BE49-F238E27FC236}">
                <a16:creationId xmlns:a16="http://schemas.microsoft.com/office/drawing/2014/main" id="{9FFBFDFC-F918-CF07-6984-F18C5E27222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27557"/>
            <a:ext cx="427512" cy="427512"/>
          </a:xfrm>
          <a:prstGeom prst="rect">
            <a:avLst/>
          </a:prstGeom>
        </p:spPr>
      </p:pic>
      <p:sp>
        <p:nvSpPr>
          <p:cNvPr id="33" name="TextBox 32">
            <a:extLst>
              <a:ext uri="{FF2B5EF4-FFF2-40B4-BE49-F238E27FC236}">
                <a16:creationId xmlns:a16="http://schemas.microsoft.com/office/drawing/2014/main" id="{DE1DB494-0E0E-891F-522C-BFC39103FE6E}"/>
              </a:ext>
            </a:extLst>
          </p:cNvPr>
          <p:cNvSpPr txBox="1"/>
          <p:nvPr/>
        </p:nvSpPr>
        <p:spPr>
          <a:xfrm>
            <a:off x="0" y="7172611"/>
            <a:ext cx="10861660" cy="461665"/>
          </a:xfrm>
          <a:prstGeom prst="rect">
            <a:avLst/>
          </a:prstGeom>
          <a:noFill/>
        </p:spPr>
        <p:txBody>
          <a:bodyPr wrap="square">
            <a:spAutoFit/>
          </a:bodyPr>
          <a:lstStyle/>
          <a:p>
            <a:r>
              <a:rPr lang="en-GB" sz="1200" b="0" dirty="0">
                <a:solidFill>
                  <a:schemeClr val="tx1"/>
                </a:solidFill>
                <a:effectLst/>
                <a:latin typeface="+mn-lt"/>
                <a:ea typeface="Times New Roman" panose="02020603050405020304" pitchFamily="18" charset="0"/>
                <a:cs typeface="Times New Roman" panose="02020603050405020304" pitchFamily="18" charset="0"/>
              </a:rPr>
              <a:t>Excludes 2 adults with no results available for any outcomes (20 and 23 months follow up).</a:t>
            </a:r>
            <a:r>
              <a:rPr lang="en-GB" sz="1200" b="0" kern="1200" baseline="30000" dirty="0">
                <a:solidFill>
                  <a:schemeClr val="tx1"/>
                </a:solidFill>
                <a:effectLst/>
                <a:latin typeface="+mn-lt"/>
                <a:ea typeface="+mn-ea"/>
                <a:cs typeface="+mn-cs"/>
              </a:rPr>
              <a:t> </a:t>
            </a:r>
            <a:r>
              <a:rPr lang="en-GB" sz="1200" b="0" dirty="0">
                <a:solidFill>
                  <a:schemeClr val="tx1"/>
                </a:solidFill>
                <a:effectLst/>
                <a:latin typeface="+mn-lt"/>
                <a:ea typeface="Times New Roman" panose="02020603050405020304" pitchFamily="18" charset="0"/>
                <a:cs typeface="Times New Roman" panose="02020603050405020304" pitchFamily="18" charset="0"/>
              </a:rPr>
              <a:t>Change from baseline calculated by technical team. </a:t>
            </a:r>
            <a:r>
              <a:rPr lang="en-GB" sz="1100" b="0" dirty="0">
                <a:solidFill>
                  <a:schemeClr val="tx1"/>
                </a:solidFill>
                <a:effectLst/>
                <a:latin typeface="+mn-lt"/>
                <a:ea typeface="Times New Roman" panose="02020603050405020304" pitchFamily="18" charset="0"/>
                <a:cs typeface="Times New Roman" panose="02020603050405020304" pitchFamily="18" charset="0"/>
              </a:rPr>
              <a:t>Source: ERG report, table 3</a:t>
            </a:r>
            <a:endParaRPr lang="en-GB" sz="1200" dirty="0"/>
          </a:p>
        </p:txBody>
      </p:sp>
      <p:sp>
        <p:nvSpPr>
          <p:cNvPr id="3" name="Slide Number Placeholder 2"/>
          <p:cNvSpPr>
            <a:spLocks noGrp="1"/>
          </p:cNvSpPr>
          <p:nvPr>
            <p:ph type="sldNum" sz="quarter" idx="12"/>
          </p:nvPr>
        </p:nvSpPr>
        <p:spPr>
          <a:xfrm>
            <a:off x="10058236" y="340704"/>
            <a:ext cx="500380" cy="333663"/>
          </a:xfrm>
        </p:spPr>
        <p:txBody>
          <a:bodyPr/>
          <a:lstStyle/>
          <a:p>
            <a:fld id="{DDBE135E-2566-4748-853C-8A3B78F0FB00}" type="slidenum">
              <a:rPr lang="en-GB" smtClean="0"/>
              <a:t>22</a:t>
            </a:fld>
            <a:endParaRPr lang="en-GB" dirty="0"/>
          </a:p>
        </p:txBody>
      </p:sp>
      <p:sp>
        <p:nvSpPr>
          <p:cNvPr id="20" name="Rectangle 19">
            <a:extLst>
              <a:ext uri="{FF2B5EF4-FFF2-40B4-BE49-F238E27FC236}">
                <a16:creationId xmlns:a16="http://schemas.microsoft.com/office/drawing/2014/main" id="{8273458C-F842-2AB6-E45F-EEEE8D2EA5E9}"/>
              </a:ext>
            </a:extLst>
          </p:cNvPr>
          <p:cNvSpPr/>
          <p:nvPr/>
        </p:nvSpPr>
        <p:spPr>
          <a:xfrm>
            <a:off x="88108" y="1180602"/>
            <a:ext cx="10545931" cy="6028148"/>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759163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130646" y="6609563"/>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113891" y="366215"/>
            <a:ext cx="10562754" cy="765501"/>
          </a:xfrm>
        </p:spPr>
        <p:txBody>
          <a:bodyPr/>
          <a:lstStyle/>
          <a:p>
            <a:pPr defTabSz="942975">
              <a:lnSpc>
                <a:spcPct val="100000"/>
              </a:lnSpc>
            </a:pPr>
            <a:r>
              <a:rPr lang="en-GB" sz="3200" dirty="0"/>
              <a:t>ERG comments: Etoile Alpha </a:t>
            </a:r>
            <a:br>
              <a:rPr lang="en-GB" sz="3200" dirty="0"/>
            </a:br>
            <a:r>
              <a:rPr lang="en-GB" sz="2000" b="0" i="1" dirty="0">
                <a:solidFill>
                  <a:schemeClr val="accent1"/>
                </a:solidFill>
              </a:rPr>
              <a:t>Severity of baseline population may differ from clinical practice </a:t>
            </a:r>
          </a:p>
        </p:txBody>
      </p:sp>
      <p:sp>
        <p:nvSpPr>
          <p:cNvPr id="3" name="Slide Number Placeholder 2"/>
          <p:cNvSpPr>
            <a:spLocks noGrp="1"/>
          </p:cNvSpPr>
          <p:nvPr>
            <p:ph type="sldNum" sz="quarter" idx="12"/>
          </p:nvPr>
        </p:nvSpPr>
        <p:spPr>
          <a:xfrm>
            <a:off x="10062374" y="295284"/>
            <a:ext cx="500380" cy="333663"/>
          </a:xfrm>
        </p:spPr>
        <p:txBody>
          <a:bodyPr/>
          <a:lstStyle/>
          <a:p>
            <a:fld id="{DDBE135E-2566-4748-853C-8A3B78F0FB00}" type="slidenum">
              <a:rPr lang="en-GB" smtClean="0"/>
              <a:t>23</a:t>
            </a:fld>
            <a:endParaRPr lang="en-GB" dirty="0"/>
          </a:p>
        </p:txBody>
      </p:sp>
      <p:graphicFrame>
        <p:nvGraphicFramePr>
          <p:cNvPr id="10" name="Table 8">
            <a:extLst>
              <a:ext uri="{FF2B5EF4-FFF2-40B4-BE49-F238E27FC236}">
                <a16:creationId xmlns:a16="http://schemas.microsoft.com/office/drawing/2014/main" id="{3741FF8A-FFE6-57D9-226C-A0FCEB44B99C}"/>
              </a:ext>
            </a:extLst>
          </p:cNvPr>
          <p:cNvGraphicFramePr>
            <a:graphicFrameLocks noGrp="1"/>
          </p:cNvGraphicFramePr>
          <p:nvPr>
            <p:extLst>
              <p:ext uri="{D42A27DB-BD31-4B8C-83A1-F6EECF244321}">
                <p14:modId xmlns:p14="http://schemas.microsoft.com/office/powerpoint/2010/main" val="3659126495"/>
              </p:ext>
            </p:extLst>
          </p:nvPr>
        </p:nvGraphicFramePr>
        <p:xfrm>
          <a:off x="213756" y="1263041"/>
          <a:ext cx="10183810" cy="5821680"/>
        </p:xfrm>
        <a:graphic>
          <a:graphicData uri="http://schemas.openxmlformats.org/drawingml/2006/table">
            <a:tbl>
              <a:tblPr firstRow="1" bandRow="1">
                <a:tableStyleId>{93296810-A885-4BE3-A3E7-6D5BEEA58F35}</a:tableStyleId>
              </a:tblPr>
              <a:tblGrid>
                <a:gridCol w="1317864">
                  <a:extLst>
                    <a:ext uri="{9D8B030D-6E8A-4147-A177-3AD203B41FA5}">
                      <a16:colId xmlns:a16="http://schemas.microsoft.com/office/drawing/2014/main" val="2869961892"/>
                    </a:ext>
                  </a:extLst>
                </a:gridCol>
                <a:gridCol w="5280660">
                  <a:extLst>
                    <a:ext uri="{9D8B030D-6E8A-4147-A177-3AD203B41FA5}">
                      <a16:colId xmlns:a16="http://schemas.microsoft.com/office/drawing/2014/main" val="417812309"/>
                    </a:ext>
                  </a:extLst>
                </a:gridCol>
                <a:gridCol w="3585286">
                  <a:extLst>
                    <a:ext uri="{9D8B030D-6E8A-4147-A177-3AD203B41FA5}">
                      <a16:colId xmlns:a16="http://schemas.microsoft.com/office/drawing/2014/main" val="1259060505"/>
                    </a:ext>
                  </a:extLst>
                </a:gridCol>
              </a:tblGrid>
              <a:tr h="325579">
                <a:tc>
                  <a:txBody>
                    <a:bodyPr/>
                    <a:lstStyle/>
                    <a:p>
                      <a:pPr>
                        <a:lnSpc>
                          <a:spcPct val="100000"/>
                        </a:lnSpc>
                        <a:spcAft>
                          <a:spcPts val="300"/>
                        </a:spcAft>
                      </a:pPr>
                      <a:r>
                        <a:rPr lang="en-GB" sz="1600" dirty="0"/>
                        <a:t>Topic </a:t>
                      </a:r>
                    </a:p>
                  </a:txBody>
                  <a:tcPr/>
                </a:tc>
                <a:tc>
                  <a:txBody>
                    <a:bodyPr/>
                    <a:lstStyle/>
                    <a:p>
                      <a:pPr>
                        <a:lnSpc>
                          <a:spcPct val="100000"/>
                        </a:lnSpc>
                        <a:spcAft>
                          <a:spcPts val="300"/>
                        </a:spcAft>
                      </a:pPr>
                      <a:r>
                        <a:rPr lang="en-GB" sz="1600" dirty="0"/>
                        <a:t>ERG comment</a:t>
                      </a:r>
                    </a:p>
                  </a:txBody>
                  <a:tcPr/>
                </a:tc>
                <a:tc>
                  <a:txBody>
                    <a:bodyPr/>
                    <a:lstStyle/>
                    <a:p>
                      <a:pPr>
                        <a:lnSpc>
                          <a:spcPct val="100000"/>
                        </a:lnSpc>
                        <a:spcAft>
                          <a:spcPts val="300"/>
                        </a:spcAft>
                      </a:pPr>
                      <a:r>
                        <a:rPr lang="en-GB" sz="1600" dirty="0"/>
                        <a:t>Company response</a:t>
                      </a:r>
                    </a:p>
                  </a:txBody>
                  <a:tcPr/>
                </a:tc>
                <a:extLst>
                  <a:ext uri="{0D108BD9-81ED-4DB2-BD59-A6C34878D82A}">
                    <a16:rowId xmlns:a16="http://schemas.microsoft.com/office/drawing/2014/main" val="3424565963"/>
                  </a:ext>
                </a:extLst>
              </a:tr>
              <a:tr h="850327">
                <a:tc>
                  <a:txBody>
                    <a:bodyPr/>
                    <a:lstStyle/>
                    <a:p>
                      <a:pPr>
                        <a:lnSpc>
                          <a:spcPct val="100000"/>
                        </a:lnSpc>
                        <a:spcAft>
                          <a:spcPts val="300"/>
                        </a:spcAft>
                      </a:pPr>
                      <a:r>
                        <a:rPr lang="en-GB" sz="1600" b="1" dirty="0"/>
                        <a:t>Baseline severity</a:t>
                      </a:r>
                    </a:p>
                  </a:txBody>
                  <a:tcPr/>
                </a:tc>
                <a:tc>
                  <a:txBody>
                    <a:bodyPr/>
                    <a:lstStyle/>
                    <a:p>
                      <a:pPr marL="0" indent="0">
                        <a:lnSpc>
                          <a:spcPct val="100000"/>
                        </a:lnSpc>
                        <a:spcBef>
                          <a:spcPts val="0"/>
                        </a:spcBef>
                        <a:spcAft>
                          <a:spcPts val="300"/>
                        </a:spcAft>
                        <a:buFont typeface="Arial" panose="020B0604020202020204" pitchFamily="34" charset="0"/>
                        <a:buNone/>
                      </a:pPr>
                      <a:r>
                        <a:rPr lang="en-GB" sz="1600" kern="1200" dirty="0">
                          <a:solidFill>
                            <a:schemeClr val="dk1"/>
                          </a:solidFill>
                          <a:latin typeface="+mn-lt"/>
                          <a:ea typeface="+mn-ea"/>
                          <a:cs typeface="+mn-cs"/>
                        </a:rPr>
                        <a:t>Some people </a:t>
                      </a:r>
                      <a:r>
                        <a:rPr lang="en-GB" sz="1600" u="sng" dirty="0">
                          <a:solidFill>
                            <a:schemeClr val="tx1">
                              <a:lumMod val="50000"/>
                            </a:schemeClr>
                          </a:solidFill>
                          <a:effectLst/>
                          <a:highlight>
                            <a:srgbClr val="000000"/>
                          </a:highlight>
                        </a:rPr>
                        <a:t>***********</a:t>
                      </a:r>
                      <a:r>
                        <a:rPr lang="en-GB" sz="1600" kern="1200" dirty="0">
                          <a:solidFill>
                            <a:schemeClr val="dk1"/>
                          </a:solidFill>
                          <a:latin typeface="+mn-lt"/>
                          <a:ea typeface="+mn-ea"/>
                          <a:cs typeface="+mn-cs"/>
                        </a:rPr>
                        <a:t> at diagnosis: </a:t>
                      </a:r>
                      <a:r>
                        <a:rPr lang="en-GB" sz="1600" u="sng" dirty="0">
                          <a:solidFill>
                            <a:schemeClr val="tx1">
                              <a:lumMod val="50000"/>
                            </a:schemeClr>
                          </a:solidFill>
                          <a:effectLst/>
                          <a:highlight>
                            <a:srgbClr val="000000"/>
                          </a:highlight>
                        </a:rPr>
                        <a:t>****************** *************************************</a:t>
                      </a:r>
                      <a:endParaRPr lang="en-GB" sz="1600" u="sng" kern="1200" dirty="0">
                        <a:solidFill>
                          <a:schemeClr val="tx1">
                            <a:lumMod val="50000"/>
                          </a:schemeClr>
                        </a:solidFill>
                        <a:highlight>
                          <a:srgbClr val="000000"/>
                        </a:highlight>
                        <a:latin typeface="+mn-lt"/>
                        <a:ea typeface="+mn-ea"/>
                        <a:cs typeface="+mn-cs"/>
                      </a:endParaRPr>
                    </a:p>
                    <a:p>
                      <a:pPr marL="285750" lvl="0" indent="-285750">
                        <a:lnSpc>
                          <a:spcPct val="100000"/>
                        </a:lnSpc>
                        <a:spcBef>
                          <a:spcPts val="0"/>
                        </a:spcBef>
                        <a:spcAft>
                          <a:spcPts val="300"/>
                        </a:spcAft>
                        <a:buFont typeface="Arial" panose="020B0604020202020204" pitchFamily="34" charset="0"/>
                        <a:buChar char="•"/>
                      </a:pPr>
                      <a:r>
                        <a:rPr lang="en-GB" sz="1600" u="sng" dirty="0">
                          <a:solidFill>
                            <a:schemeClr val="tx1">
                              <a:lumMod val="50000"/>
                            </a:schemeClr>
                          </a:solidFill>
                          <a:effectLst/>
                          <a:highlight>
                            <a:srgbClr val="000000"/>
                          </a:highlight>
                        </a:rPr>
                        <a:t>*******************************</a:t>
                      </a:r>
                      <a:r>
                        <a:rPr lang="en-GB" sz="1600" kern="1200" dirty="0">
                          <a:solidFill>
                            <a:schemeClr val="dk1"/>
                          </a:solidFill>
                          <a:latin typeface="+mn-lt"/>
                          <a:ea typeface="+mn-ea"/>
                          <a:cs typeface="+mn-cs"/>
                        </a:rPr>
                        <a:t>: likely disadvantages VA </a:t>
                      </a:r>
                    </a:p>
                  </a:txBody>
                  <a:tcPr/>
                </a:tc>
                <a:tc>
                  <a:txBody>
                    <a:bodyPr/>
                    <a:lstStyle/>
                    <a:p>
                      <a:pPr marL="0" marR="0" lvl="0" indent="0" algn="l" defTabSz="1043056" rtl="0" eaLnBrk="1" fontAlgn="auto" latinLnBrk="0" hangingPunct="1">
                        <a:lnSpc>
                          <a:spcPct val="100000"/>
                        </a:lnSpc>
                        <a:spcBef>
                          <a:spcPts val="0"/>
                        </a:spcBef>
                        <a:spcAft>
                          <a:spcPts val="300"/>
                        </a:spcAft>
                        <a:buClrTx/>
                        <a:buSzTx/>
                        <a:buFont typeface="Arial" panose="020B0604020202020204" pitchFamily="34" charset="0"/>
                        <a:buNone/>
                        <a:tabLst/>
                        <a:defRPr/>
                      </a:pPr>
                      <a:r>
                        <a:rPr lang="en-GB" sz="1600" kern="1200" dirty="0">
                          <a:solidFill>
                            <a:schemeClr val="dk1"/>
                          </a:solidFill>
                          <a:latin typeface="+mn-lt"/>
                          <a:ea typeface="+mn-ea"/>
                          <a:cs typeface="+mn-cs"/>
                        </a:rPr>
                        <a:t>Trial reflective of licence: severely impaired patients with mild or moderate AM would be included</a:t>
                      </a:r>
                    </a:p>
                  </a:txBody>
                  <a:tcPr/>
                </a:tc>
                <a:extLst>
                  <a:ext uri="{0D108BD9-81ED-4DB2-BD59-A6C34878D82A}">
                    <a16:rowId xmlns:a16="http://schemas.microsoft.com/office/drawing/2014/main" val="2022389827"/>
                  </a:ext>
                </a:extLst>
              </a:tr>
              <a:tr h="799148">
                <a:tc>
                  <a:txBody>
                    <a:bodyPr/>
                    <a:lstStyle/>
                    <a:p>
                      <a:pPr>
                        <a:lnSpc>
                          <a:spcPct val="100000"/>
                        </a:lnSpc>
                        <a:spcAft>
                          <a:spcPts val="300"/>
                        </a:spcAft>
                      </a:pPr>
                      <a:r>
                        <a:rPr lang="en-GB" sz="1600" b="1" dirty="0"/>
                        <a:t>Single arm design</a:t>
                      </a:r>
                    </a:p>
                  </a:txBody>
                  <a:tcPr/>
                </a:tc>
                <a:tc>
                  <a:txBody>
                    <a:bodyPr/>
                    <a:lstStyle/>
                    <a:p>
                      <a:pPr marL="0" indent="0">
                        <a:lnSpc>
                          <a:spcPct val="100000"/>
                        </a:lnSpc>
                        <a:spcBef>
                          <a:spcPts val="300"/>
                        </a:spcBef>
                        <a:spcAft>
                          <a:spcPts val="300"/>
                        </a:spcAft>
                        <a:buFont typeface="Arial" panose="020B0604020202020204" pitchFamily="34" charset="0"/>
                        <a:buNone/>
                      </a:pPr>
                      <a:r>
                        <a:rPr lang="en-GB" sz="1600" kern="1200" dirty="0">
                          <a:solidFill>
                            <a:schemeClr val="dk1"/>
                          </a:solidFill>
                          <a:latin typeface="+mn-lt"/>
                          <a:ea typeface="+mn-ea"/>
                          <a:cs typeface="+mn-cs"/>
                        </a:rPr>
                        <a:t>Subject to: a) regression to mean, b) potential placebo effect; c) effects of treatment for symptomatic relief, d) training effect</a:t>
                      </a:r>
                    </a:p>
                  </a:txBody>
                  <a:tcPr/>
                </a:tc>
                <a:tc>
                  <a:txBody>
                    <a:bodyPr/>
                    <a:lstStyle/>
                    <a:p>
                      <a:pPr marL="0" indent="0">
                        <a:lnSpc>
                          <a:spcPct val="100000"/>
                        </a:lnSpc>
                        <a:spcBef>
                          <a:spcPts val="300"/>
                        </a:spcBef>
                        <a:spcAft>
                          <a:spcPts val="300"/>
                        </a:spcAft>
                        <a:buFont typeface="Arial" panose="020B0604020202020204" pitchFamily="34" charset="0"/>
                        <a:buNone/>
                      </a:pPr>
                      <a:r>
                        <a:rPr lang="en-GB" sz="1600" kern="1200" dirty="0">
                          <a:solidFill>
                            <a:schemeClr val="dk1"/>
                          </a:solidFill>
                          <a:latin typeface="+mn-lt"/>
                          <a:ea typeface="+mn-ea"/>
                          <a:cs typeface="+mn-cs"/>
                        </a:rPr>
                        <a:t>Note limitations of single arm study</a:t>
                      </a:r>
                    </a:p>
                  </a:txBody>
                  <a:tcPr/>
                </a:tc>
                <a:extLst>
                  <a:ext uri="{0D108BD9-81ED-4DB2-BD59-A6C34878D82A}">
                    <a16:rowId xmlns:a16="http://schemas.microsoft.com/office/drawing/2014/main" val="2133499108"/>
                  </a:ext>
                </a:extLst>
              </a:tr>
              <a:tr h="1783283">
                <a:tc>
                  <a:txBody>
                    <a:bodyPr/>
                    <a:lstStyle/>
                    <a:p>
                      <a:pPr>
                        <a:lnSpc>
                          <a:spcPct val="100000"/>
                        </a:lnSpc>
                        <a:spcAft>
                          <a:spcPts val="300"/>
                        </a:spcAft>
                      </a:pPr>
                      <a:r>
                        <a:rPr lang="en-GB" sz="1600" b="1" kern="1200" dirty="0">
                          <a:solidFill>
                            <a:schemeClr val="dk1"/>
                          </a:solidFill>
                          <a:latin typeface="+mn-lt"/>
                          <a:ea typeface="+mn-ea"/>
                          <a:cs typeface="+mn-cs"/>
                        </a:rPr>
                        <a:t>Start</a:t>
                      </a:r>
                      <a:r>
                        <a:rPr lang="en-GB" sz="1600" b="1" dirty="0"/>
                        <a:t>/stop criteria</a:t>
                      </a:r>
                    </a:p>
                  </a:txBody>
                  <a:tcPr/>
                </a:tc>
                <a:tc>
                  <a:txBody>
                    <a:bodyPr/>
                    <a:lstStyle/>
                    <a:p>
                      <a:pPr marL="285750" indent="-285750">
                        <a:lnSpc>
                          <a:spcPct val="100000"/>
                        </a:lnSpc>
                        <a:spcBef>
                          <a:spcPts val="0"/>
                        </a:spcBef>
                        <a:spcAft>
                          <a:spcPts val="300"/>
                        </a:spcAft>
                        <a:buFont typeface="Arial" panose="020B0604020202020204" pitchFamily="34" charset="0"/>
                        <a:buChar char="•"/>
                      </a:pPr>
                      <a:r>
                        <a:rPr lang="en-GB" sz="1600" kern="1200" dirty="0">
                          <a:solidFill>
                            <a:schemeClr val="dk1"/>
                          </a:solidFill>
                          <a:latin typeface="+mn-lt"/>
                          <a:ea typeface="+mn-ea"/>
                          <a:cs typeface="+mn-cs"/>
                        </a:rPr>
                        <a:t>NHS may include people less severe and less likely to progress within 5 years </a:t>
                      </a:r>
                    </a:p>
                    <a:p>
                      <a:pPr marL="285750" indent="-285750">
                        <a:lnSpc>
                          <a:spcPct val="100000"/>
                        </a:lnSpc>
                        <a:spcBef>
                          <a:spcPts val="0"/>
                        </a:spcBef>
                        <a:spcAft>
                          <a:spcPts val="300"/>
                        </a:spcAft>
                        <a:buFont typeface="Arial" panose="020B0604020202020204" pitchFamily="34" charset="0"/>
                        <a:buChar char="•"/>
                      </a:pPr>
                      <a:r>
                        <a:rPr lang="en-GB" sz="1600" kern="1200" dirty="0">
                          <a:solidFill>
                            <a:schemeClr val="dk1"/>
                          </a:solidFill>
                          <a:latin typeface="+mn-lt"/>
                          <a:ea typeface="+mn-ea"/>
                          <a:cs typeface="+mn-cs"/>
                        </a:rPr>
                        <a:t>Some stopping criteria not included as Etoile Alpha outcomes (e.g. SPPB, SNIP)</a:t>
                      </a:r>
                    </a:p>
                    <a:p>
                      <a:pPr marL="285750" indent="-285750">
                        <a:lnSpc>
                          <a:spcPct val="100000"/>
                        </a:lnSpc>
                        <a:spcBef>
                          <a:spcPts val="0"/>
                        </a:spcBef>
                        <a:spcAft>
                          <a:spcPts val="300"/>
                        </a:spcAft>
                        <a:buFont typeface="Arial" panose="020B0604020202020204" pitchFamily="34" charset="0"/>
                        <a:buChar char="•"/>
                      </a:pPr>
                      <a:r>
                        <a:rPr lang="en-GB" sz="1600" kern="1200" dirty="0">
                          <a:solidFill>
                            <a:schemeClr val="dk1"/>
                          </a:solidFill>
                          <a:latin typeface="+mn-lt"/>
                          <a:ea typeface="+mn-ea"/>
                          <a:cs typeface="+mn-cs"/>
                        </a:rPr>
                        <a:t>Super responders may not meet the 5 criteria for continuation and do not use the same outcomes</a:t>
                      </a:r>
                    </a:p>
                  </a:txBody>
                  <a:tcPr/>
                </a:tc>
                <a:tc>
                  <a:txBody>
                    <a:bodyPr/>
                    <a:lstStyle/>
                    <a:p>
                      <a:pPr marL="0" indent="0">
                        <a:lnSpc>
                          <a:spcPct val="100000"/>
                        </a:lnSpc>
                        <a:spcBef>
                          <a:spcPts val="0"/>
                        </a:spcBef>
                        <a:spcAft>
                          <a:spcPts val="300"/>
                        </a:spcAft>
                        <a:buFont typeface="Arial" panose="020B0604020202020204" pitchFamily="34" charset="0"/>
                        <a:buNone/>
                      </a:pPr>
                      <a:r>
                        <a:rPr lang="en-GB" sz="1600" kern="1200" dirty="0">
                          <a:solidFill>
                            <a:schemeClr val="dk1"/>
                          </a:solidFill>
                          <a:latin typeface="+mn-lt"/>
                          <a:ea typeface="+mn-ea"/>
                          <a:cs typeface="+mn-cs"/>
                        </a:rPr>
                        <a:t>Agree severely impaired patients included in study may not meet starting or response criteria:</a:t>
                      </a:r>
                    </a:p>
                    <a:p>
                      <a:pPr marL="285750" indent="-285750">
                        <a:lnSpc>
                          <a:spcPct val="100000"/>
                        </a:lnSpc>
                        <a:spcBef>
                          <a:spcPts val="0"/>
                        </a:spcBef>
                        <a:spcAft>
                          <a:spcPts val="300"/>
                        </a:spcAft>
                        <a:buFont typeface="Arial" panose="020B0604020202020204" pitchFamily="34" charset="0"/>
                        <a:buChar char="•"/>
                      </a:pPr>
                      <a:r>
                        <a:rPr lang="en-GB" sz="1600" kern="1200" dirty="0">
                          <a:solidFill>
                            <a:schemeClr val="dk1"/>
                          </a:solidFill>
                          <a:latin typeface="+mn-lt"/>
                          <a:ea typeface="+mn-ea"/>
                          <a:cs typeface="+mn-cs"/>
                        </a:rPr>
                        <a:t>‘Super-responder’ criteria (response in pharmacodynamic, functional and QoL domains) may be more applicable</a:t>
                      </a:r>
                    </a:p>
                  </a:txBody>
                  <a:tcPr/>
                </a:tc>
                <a:extLst>
                  <a:ext uri="{0D108BD9-81ED-4DB2-BD59-A6C34878D82A}">
                    <a16:rowId xmlns:a16="http://schemas.microsoft.com/office/drawing/2014/main" val="193126136"/>
                  </a:ext>
                </a:extLst>
              </a:tr>
              <a:tr h="1346712">
                <a:tc>
                  <a:txBody>
                    <a:bodyPr/>
                    <a:lstStyle/>
                    <a:p>
                      <a:pPr>
                        <a:lnSpc>
                          <a:spcPct val="100000"/>
                        </a:lnSpc>
                        <a:spcAft>
                          <a:spcPts val="300"/>
                        </a:spcAft>
                      </a:pPr>
                      <a:r>
                        <a:rPr lang="en-GB" sz="1600" b="1" dirty="0"/>
                        <a:t>Missing data</a:t>
                      </a:r>
                    </a:p>
                  </a:txBody>
                  <a:tcPr/>
                </a:tc>
                <a:tc>
                  <a:txBody>
                    <a:bodyPr/>
                    <a:lstStyle/>
                    <a:p>
                      <a:pPr marL="285750" indent="-285750">
                        <a:lnSpc>
                          <a:spcPct val="100000"/>
                        </a:lnSpc>
                        <a:spcBef>
                          <a:spcPts val="300"/>
                        </a:spcBef>
                        <a:spcAft>
                          <a:spcPts val="300"/>
                        </a:spcAft>
                        <a:buFont typeface="Arial" panose="020B0604020202020204" pitchFamily="34" charset="0"/>
                        <a:buChar char="•"/>
                      </a:pPr>
                      <a:r>
                        <a:rPr lang="en-GB" sz="1600" kern="1200" dirty="0">
                          <a:solidFill>
                            <a:schemeClr val="dk1"/>
                          </a:solidFill>
                          <a:latin typeface="+mn-lt"/>
                          <a:ea typeface="+mn-ea"/>
                          <a:cs typeface="+mn-cs"/>
                        </a:rPr>
                        <a:t>Large number of missing data points</a:t>
                      </a:r>
                    </a:p>
                    <a:p>
                      <a:pPr marL="285750" indent="-285750">
                        <a:lnSpc>
                          <a:spcPct val="100000"/>
                        </a:lnSpc>
                        <a:spcBef>
                          <a:spcPts val="300"/>
                        </a:spcBef>
                        <a:spcAft>
                          <a:spcPts val="300"/>
                        </a:spcAft>
                        <a:buFont typeface="Arial" panose="020B0604020202020204" pitchFamily="34" charset="0"/>
                        <a:buChar char="•"/>
                      </a:pPr>
                      <a:r>
                        <a:rPr lang="en-GB" sz="1600" kern="1200" dirty="0">
                          <a:solidFill>
                            <a:schemeClr val="dk1"/>
                          </a:solidFill>
                          <a:latin typeface="+mn-lt"/>
                          <a:ea typeface="+mn-ea"/>
                          <a:cs typeface="+mn-cs"/>
                        </a:rPr>
                        <a:t>Plausible that these data may not be missing at random, potential to select patients with better or worse outcomes </a:t>
                      </a:r>
                    </a:p>
                  </a:txBody>
                  <a:tcPr/>
                </a:tc>
                <a:tc>
                  <a:txBody>
                    <a:bodyPr/>
                    <a:lstStyle/>
                    <a:p>
                      <a:pPr marL="0" indent="0">
                        <a:lnSpc>
                          <a:spcPct val="100000"/>
                        </a:lnSpc>
                        <a:spcBef>
                          <a:spcPts val="300"/>
                        </a:spcBef>
                        <a:spcAft>
                          <a:spcPts val="300"/>
                        </a:spcAft>
                        <a:buFont typeface="Arial" panose="020B0604020202020204" pitchFamily="34" charset="0"/>
                        <a:buNone/>
                      </a:pPr>
                      <a:r>
                        <a:rPr lang="en-GB" sz="1600" kern="1200" dirty="0">
                          <a:solidFill>
                            <a:schemeClr val="dk1"/>
                          </a:solidFill>
                          <a:latin typeface="+mn-lt"/>
                          <a:ea typeface="+mn-ea"/>
                          <a:cs typeface="+mn-cs"/>
                        </a:rPr>
                        <a:t>Observational: no standard care or guidelines for baseline tests. </a:t>
                      </a:r>
                    </a:p>
                    <a:p>
                      <a:pPr marL="0" indent="0">
                        <a:lnSpc>
                          <a:spcPct val="100000"/>
                        </a:lnSpc>
                        <a:spcBef>
                          <a:spcPts val="300"/>
                        </a:spcBef>
                        <a:spcAft>
                          <a:spcPts val="300"/>
                        </a:spcAft>
                        <a:buFont typeface="Arial" panose="020B0604020202020204" pitchFamily="34" charset="0"/>
                        <a:buNone/>
                      </a:pPr>
                      <a:r>
                        <a:rPr lang="en-GB" sz="1600" kern="1200" dirty="0">
                          <a:solidFill>
                            <a:schemeClr val="dk1"/>
                          </a:solidFill>
                          <a:latin typeface="+mn-lt"/>
                          <a:ea typeface="+mn-ea"/>
                          <a:cs typeface="+mn-cs"/>
                        </a:rPr>
                        <a:t>Reasons include difficulties with measuring HRQoL in children, or those with cognitive impairment</a:t>
                      </a:r>
                    </a:p>
                  </a:txBody>
                  <a:tcPr/>
                </a:tc>
                <a:extLst>
                  <a:ext uri="{0D108BD9-81ED-4DB2-BD59-A6C34878D82A}">
                    <a16:rowId xmlns:a16="http://schemas.microsoft.com/office/drawing/2014/main" val="818951139"/>
                  </a:ext>
                </a:extLst>
              </a:tr>
              <a:tr h="562363">
                <a:tc>
                  <a:txBody>
                    <a:bodyPr/>
                    <a:lstStyle/>
                    <a:p>
                      <a:pPr>
                        <a:lnSpc>
                          <a:spcPct val="100000"/>
                        </a:lnSpc>
                        <a:spcAft>
                          <a:spcPts val="300"/>
                        </a:spcAft>
                      </a:pPr>
                      <a:r>
                        <a:rPr lang="en-GB" sz="1600" b="1" dirty="0"/>
                        <a:t>Age adjustment</a:t>
                      </a:r>
                    </a:p>
                  </a:txBody>
                  <a:tcPr/>
                </a:tc>
                <a:tc>
                  <a:txBody>
                    <a:bodyPr/>
                    <a:lstStyle/>
                    <a:p>
                      <a:pPr marL="285750" indent="-285750">
                        <a:lnSpc>
                          <a:spcPct val="100000"/>
                        </a:lnSpc>
                        <a:spcBef>
                          <a:spcPts val="300"/>
                        </a:spcBef>
                        <a:spcAft>
                          <a:spcPts val="300"/>
                        </a:spcAft>
                        <a:buFont typeface="Arial" panose="020B0604020202020204" pitchFamily="34" charset="0"/>
                        <a:buChar char="•"/>
                      </a:pPr>
                      <a:r>
                        <a:rPr lang="en-GB" sz="1600" kern="1200" dirty="0">
                          <a:solidFill>
                            <a:schemeClr val="dk1"/>
                          </a:solidFill>
                          <a:latin typeface="+mn-lt"/>
                          <a:ea typeface="+mn-ea"/>
                          <a:cs typeface="+mn-cs"/>
                        </a:rPr>
                        <a:t>Potential for growth to affect 6MWT and 3MSCT, FVC improvements unlikely due to growth</a:t>
                      </a:r>
                    </a:p>
                  </a:txBody>
                  <a:tcPr/>
                </a:tc>
                <a:tc>
                  <a:txBody>
                    <a:bodyPr/>
                    <a:lstStyle/>
                    <a:p>
                      <a:pPr marL="285750" indent="-285750">
                        <a:lnSpc>
                          <a:spcPct val="100000"/>
                        </a:lnSpc>
                        <a:spcBef>
                          <a:spcPts val="300"/>
                        </a:spcBef>
                        <a:spcAft>
                          <a:spcPts val="300"/>
                        </a:spcAft>
                        <a:buFont typeface="Arial" panose="020B0604020202020204" pitchFamily="34" charset="0"/>
                        <a:buChar char="•"/>
                      </a:pPr>
                      <a:r>
                        <a:rPr lang="en-GB" sz="1600" kern="1200" dirty="0">
                          <a:solidFill>
                            <a:schemeClr val="dk1"/>
                          </a:solidFill>
                          <a:latin typeface="+mn-lt"/>
                          <a:ea typeface="+mn-ea"/>
                          <a:cs typeface="+mn-cs"/>
                        </a:rPr>
                        <a:t>FVC declines over time, and untreated children grow slowly</a:t>
                      </a:r>
                    </a:p>
                  </a:txBody>
                  <a:tcPr/>
                </a:tc>
                <a:extLst>
                  <a:ext uri="{0D108BD9-81ED-4DB2-BD59-A6C34878D82A}">
                    <a16:rowId xmlns:a16="http://schemas.microsoft.com/office/drawing/2014/main" val="2951333939"/>
                  </a:ext>
                </a:extLst>
              </a:tr>
            </a:tbl>
          </a:graphicData>
        </a:graphic>
      </p:graphicFrame>
      <p:sp>
        <p:nvSpPr>
          <p:cNvPr id="9" name="TextBox 8">
            <a:extLst>
              <a:ext uri="{FF2B5EF4-FFF2-40B4-BE49-F238E27FC236}">
                <a16:creationId xmlns:a16="http://schemas.microsoft.com/office/drawing/2014/main" id="{D60C9D22-24B0-5B78-9E5A-3E61BAAABED0}"/>
              </a:ext>
            </a:extLst>
          </p:cNvPr>
          <p:cNvSpPr txBox="1"/>
          <p:nvPr/>
        </p:nvSpPr>
        <p:spPr>
          <a:xfrm>
            <a:off x="271162" y="63412"/>
            <a:ext cx="2277563" cy="245573"/>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Disease progression</a:t>
            </a:r>
          </a:p>
        </p:txBody>
      </p:sp>
      <p:pic>
        <p:nvPicPr>
          <p:cNvPr id="14" name="Graphic 13" descr="Badge with solid fill">
            <a:extLst>
              <a:ext uri="{FF2B5EF4-FFF2-40B4-BE49-F238E27FC236}">
                <a16:creationId xmlns:a16="http://schemas.microsoft.com/office/drawing/2014/main" id="{6DE26ACF-1C07-2504-3CBF-4F13469B5CE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27557"/>
            <a:ext cx="427512" cy="427512"/>
          </a:xfrm>
          <a:prstGeom prst="rect">
            <a:avLst/>
          </a:prstGeom>
        </p:spPr>
      </p:pic>
      <p:sp>
        <p:nvSpPr>
          <p:cNvPr id="12" name="TextBox 11">
            <a:extLst>
              <a:ext uri="{FF2B5EF4-FFF2-40B4-BE49-F238E27FC236}">
                <a16:creationId xmlns:a16="http://schemas.microsoft.com/office/drawing/2014/main" id="{C96F447E-8309-369C-3361-8C8807AA0817}"/>
              </a:ext>
            </a:extLst>
          </p:cNvPr>
          <p:cNvSpPr txBox="1"/>
          <p:nvPr/>
        </p:nvSpPr>
        <p:spPr>
          <a:xfrm>
            <a:off x="113891" y="7253486"/>
            <a:ext cx="9563509" cy="307777"/>
          </a:xfrm>
          <a:prstGeom prst="rect">
            <a:avLst/>
          </a:prstGeom>
          <a:noFill/>
        </p:spPr>
        <p:txBody>
          <a:bodyPr wrap="square">
            <a:spAutoFit/>
          </a:bodyPr>
          <a:lstStyle/>
          <a:p>
            <a:r>
              <a:rPr lang="en-GB" sz="1400" dirty="0">
                <a:solidFill>
                  <a:schemeClr val="dk1"/>
                </a:solidFill>
              </a:rPr>
              <a:t>SNIP, sniff </a:t>
            </a:r>
            <a:r>
              <a:rPr lang="en-GB" sz="1400" dirty="0">
                <a:latin typeface="Arial" panose="020B0604020202020204" pitchFamily="34" charset="0"/>
                <a:cs typeface="Times New Roman" panose="02020603050405020304" pitchFamily="18" charset="0"/>
              </a:rPr>
              <a:t>nasal inspiratory pressure; SPPB, s</a:t>
            </a:r>
            <a:r>
              <a:rPr lang="it-IT" sz="1400" dirty="0">
                <a:latin typeface="Arial" panose="020B0604020202020204" pitchFamily="34" charset="0"/>
                <a:cs typeface="Times New Roman" panose="02020603050405020304" pitchFamily="18" charset="0"/>
              </a:rPr>
              <a:t>hort physical performance battery test </a:t>
            </a:r>
            <a:endParaRPr lang="en-GB" sz="1400"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977313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8E3B2076-EB97-6098-96D2-DB56F4A82542}"/>
              </a:ext>
            </a:extLst>
          </p:cNvPr>
          <p:cNvSpPr txBox="1"/>
          <p:nvPr/>
        </p:nvSpPr>
        <p:spPr>
          <a:xfrm>
            <a:off x="188398" y="1613003"/>
            <a:ext cx="10396975" cy="3218830"/>
          </a:xfrm>
          <a:prstGeom prst="rect">
            <a:avLst/>
          </a:prstGeom>
          <a:noFill/>
        </p:spPr>
        <p:txBody>
          <a:bodyPr wrap="square" lIns="0" tIns="0" rIns="0" bIns="0" rtlCol="0">
            <a:spAutoFit/>
          </a:bodyPr>
          <a:lstStyle/>
          <a:p>
            <a:pPr>
              <a:spcAft>
                <a:spcPts val="500"/>
              </a:spcAft>
            </a:pPr>
            <a:r>
              <a:rPr lang="en-GB" sz="1800" b="1" dirty="0">
                <a:solidFill>
                  <a:schemeClr val="tx1"/>
                </a:solidFill>
              </a:rPr>
              <a:t>Company </a:t>
            </a:r>
            <a:r>
              <a:rPr lang="en-GB" sz="1800" dirty="0"/>
              <a:t>assume </a:t>
            </a:r>
            <a:r>
              <a:rPr lang="en-GB" sz="1800" b="1" i="1" dirty="0"/>
              <a:t>additional</a:t>
            </a:r>
            <a:r>
              <a:rPr lang="en-GB" sz="1800" b="1" i="1" dirty="0">
                <a:solidFill>
                  <a:schemeClr val="tx1"/>
                </a:solidFill>
              </a:rPr>
              <a:t> time </a:t>
            </a:r>
            <a:r>
              <a:rPr lang="en-GB" sz="1800" dirty="0"/>
              <a:t>in health states for</a:t>
            </a:r>
            <a:r>
              <a:rPr lang="en-GB" sz="1800" dirty="0">
                <a:solidFill>
                  <a:schemeClr val="tx1"/>
                </a:solidFill>
              </a:rPr>
              <a:t> VA ‘responders’ before they progress based on </a:t>
            </a:r>
            <a:r>
              <a:rPr lang="en-GB" sz="1800" dirty="0"/>
              <a:t>2017 expert elicitation:</a:t>
            </a:r>
          </a:p>
          <a:p>
            <a:pPr marL="285750" indent="-285750">
              <a:spcAft>
                <a:spcPts val="500"/>
              </a:spcAft>
              <a:buFont typeface="Arial" panose="020B0604020202020204" pitchFamily="34" charset="0"/>
              <a:buChar char="•"/>
            </a:pPr>
            <a:r>
              <a:rPr lang="en-GB" sz="1800" b="1" dirty="0"/>
              <a:t>ECM1-3: </a:t>
            </a:r>
            <a:r>
              <a:rPr lang="en-GB" sz="1800" dirty="0"/>
              <a:t>Applied when patients enter the model (cycle 1)</a:t>
            </a:r>
          </a:p>
          <a:p>
            <a:pPr marL="285750" indent="-285750">
              <a:spcAft>
                <a:spcPts val="500"/>
              </a:spcAft>
              <a:buFont typeface="Arial" panose="020B0604020202020204" pitchFamily="34" charset="0"/>
              <a:buChar char="•"/>
            </a:pPr>
            <a:r>
              <a:rPr lang="en-GB" sz="1800" b="1" dirty="0"/>
              <a:t>ECM4:  </a:t>
            </a:r>
            <a:r>
              <a:rPr lang="en-GB" sz="1800" dirty="0"/>
              <a:t>Applied after assumption </a:t>
            </a:r>
            <a:r>
              <a:rPr lang="en-GB" sz="1800" dirty="0">
                <a:solidFill>
                  <a:schemeClr val="tx1"/>
                </a:solidFill>
              </a:rPr>
              <a:t>of no progression for 5 years (cycle 6)</a:t>
            </a:r>
          </a:p>
          <a:p>
            <a:pPr>
              <a:spcAft>
                <a:spcPts val="500"/>
              </a:spcAft>
            </a:pPr>
            <a:r>
              <a:rPr lang="en-GB" sz="1800" dirty="0"/>
              <a:t>Updated assumption justified as: </a:t>
            </a:r>
          </a:p>
          <a:p>
            <a:pPr marL="342900" indent="-342900">
              <a:spcAft>
                <a:spcPts val="500"/>
              </a:spcAft>
              <a:buFont typeface="+mj-lt"/>
              <a:buAutoNum type="arabicPeriod"/>
            </a:pPr>
            <a:r>
              <a:rPr lang="en-GB" sz="1800" dirty="0"/>
              <a:t>Clinical plausibility of estimates confirmed by company expert</a:t>
            </a:r>
          </a:p>
          <a:p>
            <a:pPr marL="342900" indent="-342900">
              <a:spcAft>
                <a:spcPts val="500"/>
              </a:spcAft>
              <a:buFont typeface="+mj-lt"/>
              <a:buAutoNum type="arabicPeriod"/>
            </a:pPr>
            <a:r>
              <a:rPr lang="en-GB" sz="1800" dirty="0"/>
              <a:t>VA used in mild to moderate AM only: slow progression, usually &gt;2 years from baseline.</a:t>
            </a:r>
          </a:p>
          <a:p>
            <a:pPr marL="342900" indent="-342900">
              <a:spcAft>
                <a:spcPts val="500"/>
              </a:spcAft>
              <a:buFont typeface="+mj-lt"/>
              <a:buAutoNum type="arabicPeriod"/>
            </a:pPr>
            <a:r>
              <a:rPr lang="en-GB" sz="1800" dirty="0">
                <a:solidFill>
                  <a:schemeClr val="tx1"/>
                </a:solidFill>
              </a:rPr>
              <a:t>Transition probabilities likely underestimated: don’t consider current </a:t>
            </a:r>
            <a:r>
              <a:rPr lang="en-GB" sz="1800" dirty="0"/>
              <a:t>knowledge on VA and AM. </a:t>
            </a:r>
          </a:p>
          <a:p>
            <a:pPr marL="807278" lvl="1" indent="-285750">
              <a:spcAft>
                <a:spcPts val="500"/>
              </a:spcAft>
              <a:buFont typeface="Wingdings" panose="05000000000000000000" pitchFamily="2" charset="2"/>
              <a:buChar char="v"/>
            </a:pPr>
            <a:r>
              <a:rPr lang="en-GB" sz="1800" dirty="0"/>
              <a:t>Etoile Alpha: </a:t>
            </a:r>
            <a:r>
              <a:rPr lang="en-GB" sz="1800" b="0" i="0" u="none" strike="noStrike" kern="1200" dirty="0">
                <a:solidFill>
                  <a:srgbClr val="393938"/>
                </a:solidFill>
                <a:effectLst/>
                <a:latin typeface="Arial" panose="020B0604020202020204" pitchFamily="34" charset="0"/>
              </a:rPr>
              <a:t>N= </a:t>
            </a:r>
            <a:r>
              <a:rPr lang="en-GB" sz="1800" u="sng" dirty="0">
                <a:solidFill>
                  <a:schemeClr val="tx1">
                    <a:lumMod val="50000"/>
                  </a:schemeClr>
                </a:solidFill>
                <a:highlight>
                  <a:srgbClr val="000000"/>
                </a:highlight>
                <a:latin typeface="Arial" panose="020B0604020202020204" pitchFamily="34" charset="0"/>
              </a:rPr>
              <a:t>*</a:t>
            </a:r>
            <a:r>
              <a:rPr lang="en-GB" sz="1800" b="0" i="0" u="none" strike="noStrike" kern="1200" dirty="0">
                <a:solidFill>
                  <a:srgbClr val="393938"/>
                </a:solidFill>
                <a:effectLst/>
                <a:latin typeface="Arial" panose="020B0604020202020204" pitchFamily="34" charset="0"/>
              </a:rPr>
              <a:t>  followed </a:t>
            </a:r>
            <a:r>
              <a:rPr lang="en-GB" sz="1800" dirty="0">
                <a:solidFill>
                  <a:srgbClr val="393938"/>
                </a:solidFill>
                <a:latin typeface="Arial" panose="020B0604020202020204" pitchFamily="34" charset="0"/>
              </a:rPr>
              <a:t>for up to </a:t>
            </a:r>
            <a:r>
              <a:rPr lang="en-GB" sz="1800" u="sng" dirty="0">
                <a:solidFill>
                  <a:schemeClr val="tx1">
                    <a:lumMod val="50000"/>
                  </a:schemeClr>
                </a:solidFill>
                <a:effectLst/>
                <a:highlight>
                  <a:srgbClr val="000000"/>
                </a:highlight>
              </a:rPr>
              <a:t>***</a:t>
            </a:r>
            <a:r>
              <a:rPr lang="en-GB" sz="1800" dirty="0">
                <a:solidFill>
                  <a:srgbClr val="393938"/>
                </a:solidFill>
                <a:latin typeface="Arial" panose="020B0604020202020204" pitchFamily="34" charset="0"/>
              </a:rPr>
              <a:t> years in rhLAMAN-04</a:t>
            </a:r>
            <a:r>
              <a:rPr lang="en-GB" sz="1800" b="0" i="0" u="none" strike="noStrike" kern="1200" dirty="0">
                <a:solidFill>
                  <a:srgbClr val="393938"/>
                </a:solidFill>
                <a:effectLst/>
                <a:latin typeface="Arial" panose="020B0604020202020204" pitchFamily="34" charset="0"/>
              </a:rPr>
              <a:t>, -05 &amp; -07: disease improvement/lack of progression for &gt;5 years: suggests company’s assumption conservative</a:t>
            </a:r>
            <a:endParaRPr lang="en-GB" sz="1800" dirty="0"/>
          </a:p>
        </p:txBody>
      </p:sp>
      <p:sp>
        <p:nvSpPr>
          <p:cNvPr id="4" name="Rectangle 3">
            <a:extLst>
              <a:ext uri="{FF2B5EF4-FFF2-40B4-BE49-F238E27FC236}">
                <a16:creationId xmlns:a16="http://schemas.microsoft.com/office/drawing/2014/main" id="{F9E66B91-2DF1-4EC9-AE0E-936F92470AFA}"/>
              </a:ext>
            </a:extLst>
          </p:cNvPr>
          <p:cNvSpPr/>
          <p:nvPr/>
        </p:nvSpPr>
        <p:spPr>
          <a:xfrm>
            <a:off x="130646" y="6609563"/>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188398" y="429596"/>
            <a:ext cx="10295697" cy="1085470"/>
          </a:xfrm>
        </p:spPr>
        <p:txBody>
          <a:bodyPr/>
          <a:lstStyle/>
          <a:p>
            <a:pPr defTabSz="942975">
              <a:lnSpc>
                <a:spcPct val="100000"/>
              </a:lnSpc>
            </a:pPr>
            <a:r>
              <a:rPr lang="en-GB" sz="3200" dirty="0"/>
              <a:t>Additional time in health states with VA</a:t>
            </a:r>
            <a:br>
              <a:rPr lang="en-GB" sz="3200" dirty="0"/>
            </a:br>
            <a:r>
              <a:rPr lang="en-GB" sz="2000" b="0" i="1" dirty="0">
                <a:solidFill>
                  <a:schemeClr val="accent1"/>
                </a:solidFill>
              </a:rPr>
              <a:t>Company assumes no progression for responders for 5 years, then additional time in ‘Walking unassisted’ and ‘Walking with assistance’ health states </a:t>
            </a:r>
          </a:p>
        </p:txBody>
      </p:sp>
      <p:sp>
        <p:nvSpPr>
          <p:cNvPr id="3" name="Slide Number Placeholder 2"/>
          <p:cNvSpPr>
            <a:spLocks noGrp="1"/>
          </p:cNvSpPr>
          <p:nvPr>
            <p:ph type="sldNum" sz="quarter" idx="12"/>
          </p:nvPr>
        </p:nvSpPr>
        <p:spPr>
          <a:xfrm>
            <a:off x="9983715" y="7153971"/>
            <a:ext cx="500380" cy="333663"/>
          </a:xfrm>
        </p:spPr>
        <p:txBody>
          <a:bodyPr/>
          <a:lstStyle/>
          <a:p>
            <a:fld id="{DDBE135E-2566-4748-853C-8A3B78F0FB00}" type="slidenum">
              <a:rPr lang="en-GB" smtClean="0"/>
              <a:t>24</a:t>
            </a:fld>
            <a:endParaRPr lang="en-GB" dirty="0"/>
          </a:p>
        </p:txBody>
      </p:sp>
      <p:sp>
        <p:nvSpPr>
          <p:cNvPr id="7" name="Rectangle 1">
            <a:extLst>
              <a:ext uri="{FF2B5EF4-FFF2-40B4-BE49-F238E27FC236}">
                <a16:creationId xmlns:a16="http://schemas.microsoft.com/office/drawing/2014/main" id="{B0143A00-FA11-CB05-2D60-1DE9D928AB80}"/>
              </a:ext>
            </a:extLst>
          </p:cNvPr>
          <p:cNvSpPr>
            <a:spLocks noChangeArrowheads="1"/>
          </p:cNvSpPr>
          <p:nvPr/>
        </p:nvSpPr>
        <p:spPr bwMode="auto">
          <a:xfrm>
            <a:off x="692442" y="4896060"/>
            <a:ext cx="99182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GB" sz="1600" b="1" dirty="0">
                <a:effectLst/>
                <a:ea typeface="Times New Roman" panose="02020603050405020304" pitchFamily="18" charset="0"/>
              </a:rPr>
              <a:t>RECAP: 2017 expert elicited additional time </a:t>
            </a:r>
            <a:r>
              <a:rPr kumimoji="0" lang="en-GB" altLang="en-US" sz="1600" b="1" i="0" u="none" strike="noStrike" cap="none" normalizeH="0" baseline="0" dirty="0">
                <a:ln>
                  <a:noFill/>
                </a:ln>
                <a:solidFill>
                  <a:schemeClr val="tx1"/>
                </a:solidFill>
                <a:effectLst/>
                <a:ea typeface="Times New Roman" panose="02020603050405020304" pitchFamily="18" charset="0"/>
              </a:rPr>
              <a:t>in health state for VA treatment</a:t>
            </a:r>
            <a:endParaRPr kumimoji="0" lang="en-GB" altLang="en-US" sz="1600" b="1" i="0" u="none" strike="noStrike" cap="none" normalizeH="0" baseline="0" dirty="0">
              <a:ln>
                <a:noFill/>
              </a:ln>
              <a:solidFill>
                <a:schemeClr val="tx1"/>
              </a:solidFill>
              <a:effectLst/>
            </a:endParaRPr>
          </a:p>
        </p:txBody>
      </p:sp>
      <p:sp>
        <p:nvSpPr>
          <p:cNvPr id="13" name="Rectangle 12">
            <a:extLst>
              <a:ext uri="{FF2B5EF4-FFF2-40B4-BE49-F238E27FC236}">
                <a16:creationId xmlns:a16="http://schemas.microsoft.com/office/drawing/2014/main" id="{9326982A-96DA-4B8C-AE08-BC7C55041FBE}"/>
              </a:ext>
            </a:extLst>
          </p:cNvPr>
          <p:cNvSpPr/>
          <p:nvPr/>
        </p:nvSpPr>
        <p:spPr>
          <a:xfrm>
            <a:off x="188398" y="4962438"/>
            <a:ext cx="10295697" cy="2272773"/>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TextBox 15">
            <a:extLst>
              <a:ext uri="{FF2B5EF4-FFF2-40B4-BE49-F238E27FC236}">
                <a16:creationId xmlns:a16="http://schemas.microsoft.com/office/drawing/2014/main" id="{F39513C4-F58E-962D-BF03-D6EC592F0D3C}"/>
              </a:ext>
            </a:extLst>
          </p:cNvPr>
          <p:cNvSpPr txBox="1"/>
          <p:nvPr/>
        </p:nvSpPr>
        <p:spPr>
          <a:xfrm>
            <a:off x="271162" y="63412"/>
            <a:ext cx="2277563" cy="245573"/>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Disease progression</a:t>
            </a:r>
          </a:p>
        </p:txBody>
      </p:sp>
      <p:pic>
        <p:nvPicPr>
          <p:cNvPr id="17" name="Graphic 16" descr="Badge with solid fill">
            <a:extLst>
              <a:ext uri="{FF2B5EF4-FFF2-40B4-BE49-F238E27FC236}">
                <a16:creationId xmlns:a16="http://schemas.microsoft.com/office/drawing/2014/main" id="{AF4EAA15-78FA-C7A9-AAEF-7E60D6A8E9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27557"/>
            <a:ext cx="427512" cy="427512"/>
          </a:xfrm>
          <a:prstGeom prst="rect">
            <a:avLst/>
          </a:prstGeom>
        </p:spPr>
      </p:pic>
      <p:sp>
        <p:nvSpPr>
          <p:cNvPr id="19" name="TextBox 18">
            <a:extLst>
              <a:ext uri="{FF2B5EF4-FFF2-40B4-BE49-F238E27FC236}">
                <a16:creationId xmlns:a16="http://schemas.microsoft.com/office/drawing/2014/main" id="{A5BECD39-2C83-AA93-2486-A4CE1BADA3B1}"/>
              </a:ext>
            </a:extLst>
          </p:cNvPr>
          <p:cNvSpPr txBox="1"/>
          <p:nvPr/>
        </p:nvSpPr>
        <p:spPr>
          <a:xfrm>
            <a:off x="32879" y="7248808"/>
            <a:ext cx="9563509" cy="338554"/>
          </a:xfrm>
          <a:prstGeom prst="rect">
            <a:avLst/>
          </a:prstGeom>
          <a:noFill/>
        </p:spPr>
        <p:txBody>
          <a:bodyPr wrap="square">
            <a:spAutoFit/>
          </a:bodyPr>
          <a:lstStyle/>
          <a:p>
            <a:r>
              <a:rPr lang="en-GB" sz="1600" dirty="0">
                <a:latin typeface="Arial" panose="020B0604020202020204" pitchFamily="34" charset="0"/>
                <a:cs typeface="Times New Roman" panose="02020603050405020304" pitchFamily="18" charset="0"/>
              </a:rPr>
              <a:t>BSC, best supportive care</a:t>
            </a:r>
          </a:p>
        </p:txBody>
      </p:sp>
      <p:graphicFrame>
        <p:nvGraphicFramePr>
          <p:cNvPr id="21" name="Table 20">
            <a:extLst>
              <a:ext uri="{FF2B5EF4-FFF2-40B4-BE49-F238E27FC236}">
                <a16:creationId xmlns:a16="http://schemas.microsoft.com/office/drawing/2014/main" id="{F6B41620-E207-0E78-3F3F-EFFCD9C40CFE}"/>
              </a:ext>
            </a:extLst>
          </p:cNvPr>
          <p:cNvGraphicFramePr>
            <a:graphicFrameLocks noGrp="1"/>
          </p:cNvGraphicFramePr>
          <p:nvPr>
            <p:extLst>
              <p:ext uri="{D42A27DB-BD31-4B8C-83A1-F6EECF244321}">
                <p14:modId xmlns:p14="http://schemas.microsoft.com/office/powerpoint/2010/main" val="4105063292"/>
              </p:ext>
            </p:extLst>
          </p:nvPr>
        </p:nvGraphicFramePr>
        <p:xfrm>
          <a:off x="271162" y="5228462"/>
          <a:ext cx="10080749" cy="1950720"/>
        </p:xfrm>
        <a:graphic>
          <a:graphicData uri="http://schemas.openxmlformats.org/drawingml/2006/table">
            <a:tbl>
              <a:tblPr firstRow="1" firstCol="1" bandRow="1">
                <a:tableStyleId>{17292A2E-F333-43FB-9621-5CBBE7FDCDCB}</a:tableStyleId>
              </a:tblPr>
              <a:tblGrid>
                <a:gridCol w="4577774">
                  <a:extLst>
                    <a:ext uri="{9D8B030D-6E8A-4147-A177-3AD203B41FA5}">
                      <a16:colId xmlns:a16="http://schemas.microsoft.com/office/drawing/2014/main" val="2784041414"/>
                    </a:ext>
                  </a:extLst>
                </a:gridCol>
                <a:gridCol w="2558946">
                  <a:extLst>
                    <a:ext uri="{9D8B030D-6E8A-4147-A177-3AD203B41FA5}">
                      <a16:colId xmlns:a16="http://schemas.microsoft.com/office/drawing/2014/main" val="1188336075"/>
                    </a:ext>
                  </a:extLst>
                </a:gridCol>
                <a:gridCol w="2944029">
                  <a:extLst>
                    <a:ext uri="{9D8B030D-6E8A-4147-A177-3AD203B41FA5}">
                      <a16:colId xmlns:a16="http://schemas.microsoft.com/office/drawing/2014/main" val="561133154"/>
                    </a:ext>
                  </a:extLst>
                </a:gridCol>
              </a:tblGrid>
              <a:tr h="92848">
                <a:tc>
                  <a:txBody>
                    <a:bodyPr/>
                    <a:lstStyle/>
                    <a:p>
                      <a:pPr>
                        <a:lnSpc>
                          <a:spcPct val="100000"/>
                        </a:lnSpc>
                        <a:spcAft>
                          <a:spcPts val="1000"/>
                        </a:spcAft>
                      </a:pPr>
                      <a:r>
                        <a:rPr lang="en-GB" sz="1600" u="none" strike="noStrike" dirty="0">
                          <a:solidFill>
                            <a:sysClr val="windowText" lastClr="000000"/>
                          </a:solidFill>
                          <a:effectLst/>
                          <a:highlight>
                            <a:srgbClr val="FFFF00"/>
                          </a:highlight>
                        </a:rPr>
                        <a:t> </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lang="en-GB" sz="1600" u="sng" dirty="0">
                          <a:solidFill>
                            <a:schemeClr val="tx1">
                              <a:lumMod val="50000"/>
                            </a:schemeClr>
                          </a:solidFill>
                          <a:effectLst/>
                          <a:highlight>
                            <a:srgbClr val="000000"/>
                          </a:highlight>
                        </a:rPr>
                        <a:t>*******************************************************</a:t>
                      </a:r>
                      <a:endParaRPr lang="en-GB" sz="1600" b="1" dirty="0">
                        <a:solidFill>
                          <a:sysClr val="windowText" lastClr="000000"/>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lang="en-GB" sz="1600" u="sng" dirty="0">
                          <a:solidFill>
                            <a:schemeClr val="tx1">
                              <a:lumMod val="50000"/>
                            </a:schemeClr>
                          </a:solidFill>
                          <a:effectLst/>
                          <a:highlight>
                            <a:srgbClr val="000000"/>
                          </a:highlight>
                        </a:rPr>
                        <a:t>***********************************************</a:t>
                      </a:r>
                      <a:endParaRPr lang="en-GB" sz="1600" b="1" dirty="0">
                        <a:solidFill>
                          <a:schemeClr val="tx1">
                            <a:lumMod val="50000"/>
                          </a:schemeClr>
                        </a:solidFill>
                        <a:effectLst/>
                        <a:highlight>
                          <a:srgbClr val="0000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293783"/>
                  </a:ext>
                </a:extLst>
              </a:tr>
              <a:tr h="0">
                <a:tc>
                  <a:txBody>
                    <a:bodyPr/>
                    <a:lstStyle/>
                    <a:p>
                      <a:pPr>
                        <a:lnSpc>
                          <a:spcPct val="100000"/>
                        </a:lnSpc>
                        <a:spcAft>
                          <a:spcPts val="1000"/>
                        </a:spcAft>
                      </a:pPr>
                      <a:r>
                        <a:rPr lang="en-GB" sz="1600" b="0" u="none" kern="1200" dirty="0">
                          <a:solidFill>
                            <a:sysClr val="windowText" lastClr="000000"/>
                          </a:solidFill>
                          <a:effectLst/>
                        </a:rPr>
                        <a:t>Time in health state BSC, years</a:t>
                      </a:r>
                      <a:endParaRPr lang="en-GB" sz="1600" b="0" u="none" kern="1200" dirty="0">
                        <a:solidFill>
                          <a:sysClr val="windowText" lastClr="000000"/>
                        </a:solidFill>
                        <a:effectLst/>
                        <a:latin typeface="+mn-lt"/>
                        <a:ea typeface="+mn-ea"/>
                        <a:cs typeface="+mn-cs"/>
                      </a:endParaRPr>
                    </a:p>
                  </a:txBody>
                  <a:tcPr marL="68580" marR="68580" marT="0" marB="0"/>
                </a:tc>
                <a:tc>
                  <a:txBody>
                    <a:bodyPr/>
                    <a:lstStyle/>
                    <a:p>
                      <a:pPr algn="ctr">
                        <a:lnSpc>
                          <a:spcPct val="100000"/>
                        </a:lnSpc>
                        <a:spcAft>
                          <a:spcPts val="1000"/>
                        </a:spcAft>
                      </a:pPr>
                      <a:r>
                        <a:rPr lang="en-GB" sz="1600" b="0" u="none" kern="1200" dirty="0">
                          <a:solidFill>
                            <a:sysClr val="windowText" lastClr="000000"/>
                          </a:solidFill>
                          <a:effectLst/>
                        </a:rPr>
                        <a:t>11.4</a:t>
                      </a:r>
                      <a:endParaRPr lang="en-GB" sz="1600" b="0" u="none" kern="1200" dirty="0">
                        <a:solidFill>
                          <a:sysClr val="windowText" lastClr="000000"/>
                        </a:solidFill>
                        <a:effectLst/>
                        <a:latin typeface="+mn-lt"/>
                        <a:ea typeface="+mn-ea"/>
                        <a:cs typeface="+mn-cs"/>
                      </a:endParaRPr>
                    </a:p>
                  </a:txBody>
                  <a:tcPr marL="68580" marR="68580" marT="0" marB="0"/>
                </a:tc>
                <a:tc>
                  <a:txBody>
                    <a:bodyPr/>
                    <a:lstStyle/>
                    <a:p>
                      <a:pPr algn="ctr">
                        <a:lnSpc>
                          <a:spcPct val="100000"/>
                        </a:lnSpc>
                        <a:spcAft>
                          <a:spcPts val="1000"/>
                        </a:spcAft>
                      </a:pPr>
                      <a:r>
                        <a:rPr lang="en-GB" sz="1600" b="0" u="none" kern="1200" dirty="0">
                          <a:solidFill>
                            <a:sysClr val="windowText" lastClr="000000"/>
                          </a:solidFill>
                          <a:effectLst/>
                        </a:rPr>
                        <a:t>10.2</a:t>
                      </a:r>
                      <a:endParaRPr lang="en-GB" sz="1600" b="0" u="none" kern="1200" dirty="0">
                        <a:solidFill>
                          <a:sysClr val="windowText" lastClr="000000"/>
                        </a:solidFill>
                        <a:effectLst/>
                        <a:latin typeface="+mn-lt"/>
                        <a:ea typeface="+mn-ea"/>
                        <a:cs typeface="+mn-cs"/>
                      </a:endParaRPr>
                    </a:p>
                  </a:txBody>
                  <a:tcPr marL="68580" marR="68580" marT="0" marB="0"/>
                </a:tc>
                <a:extLst>
                  <a:ext uri="{0D108BD9-81ED-4DB2-BD59-A6C34878D82A}">
                    <a16:rowId xmlns:a16="http://schemas.microsoft.com/office/drawing/2014/main" val="1455445795"/>
                  </a:ext>
                </a:extLst>
              </a:tr>
              <a:tr h="0">
                <a:tc gridSpan="3">
                  <a:txBody>
                    <a:bodyPr/>
                    <a:lstStyle/>
                    <a:p>
                      <a:pPr>
                        <a:lnSpc>
                          <a:spcPct val="100000"/>
                        </a:lnSpc>
                        <a:spcAft>
                          <a:spcPts val="1000"/>
                        </a:spcAft>
                      </a:pPr>
                      <a:r>
                        <a:rPr lang="en-GB" sz="1600" b="1" u="none" kern="1200" dirty="0">
                          <a:solidFill>
                            <a:sysClr val="windowText" lastClr="000000"/>
                          </a:solidFill>
                          <a:effectLst/>
                        </a:rPr>
                        <a:t>Additional time in health state for VA from expert elicitation panel</a:t>
                      </a:r>
                      <a:endParaRPr lang="en-GB" sz="1600" b="1" u="none" kern="1200" dirty="0">
                        <a:solidFill>
                          <a:sysClr val="windowText" lastClr="000000"/>
                        </a:solidFill>
                        <a:effectLst/>
                        <a:latin typeface="+mn-lt"/>
                        <a:ea typeface="+mn-ea"/>
                        <a:cs typeface="+mn-cs"/>
                      </a:endParaRPr>
                    </a:p>
                  </a:txBody>
                  <a:tcPr marL="68580" marR="68580" marT="0" marB="0"/>
                </a:tc>
                <a:tc hMerge="1">
                  <a:txBody>
                    <a:bodyPr/>
                    <a:lstStyle/>
                    <a:p>
                      <a:endParaRPr lang="en-GB"/>
                    </a:p>
                  </a:txBody>
                  <a:tcPr/>
                </a:tc>
                <a:tc hMerge="1">
                  <a:txBody>
                    <a:bodyPr/>
                    <a:lstStyle/>
                    <a:p>
                      <a:pPr algn="ctr">
                        <a:lnSpc>
                          <a:spcPct val="100000"/>
                        </a:lnSpc>
                        <a:spcAft>
                          <a:spcPts val="1000"/>
                        </a:spcAft>
                      </a:pPr>
                      <a:endParaRPr lang="en-GB" sz="1600" b="0" u="none" kern="1200" dirty="0">
                        <a:solidFill>
                          <a:sysClr val="windowText" lastClr="000000"/>
                        </a:solidFill>
                        <a:effectLst/>
                        <a:latin typeface="+mn-lt"/>
                        <a:ea typeface="+mn-ea"/>
                        <a:cs typeface="+mn-cs"/>
                      </a:endParaRPr>
                    </a:p>
                  </a:txBody>
                  <a:tcPr marL="68580" marR="68580" marT="0" marB="0"/>
                </a:tc>
                <a:extLst>
                  <a:ext uri="{0D108BD9-81ED-4DB2-BD59-A6C34878D82A}">
                    <a16:rowId xmlns:a16="http://schemas.microsoft.com/office/drawing/2014/main" val="3039351175"/>
                  </a:ext>
                </a:extLst>
              </a:tr>
              <a:tr h="0">
                <a:tc>
                  <a:txBody>
                    <a:bodyPr/>
                    <a:lstStyle/>
                    <a:p>
                      <a:pPr lvl="1">
                        <a:lnSpc>
                          <a:spcPct val="100000"/>
                        </a:lnSpc>
                        <a:spcAft>
                          <a:spcPts val="1000"/>
                        </a:spcAft>
                      </a:pPr>
                      <a:r>
                        <a:rPr lang="en-GB" sz="1600" b="0" u="none" dirty="0">
                          <a:solidFill>
                            <a:sysClr val="windowText" lastClr="000000"/>
                          </a:solidFill>
                          <a:effectLst/>
                        </a:rPr>
                        <a:t>Paediatrics, years</a:t>
                      </a:r>
                      <a:endParaRPr lang="en-GB" sz="1600" b="0" u="none"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1"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1"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36313564"/>
                  </a:ext>
                </a:extLst>
              </a:tr>
              <a:tr h="0">
                <a:tc>
                  <a:txBody>
                    <a:bodyPr/>
                    <a:lstStyle/>
                    <a:p>
                      <a:pPr lvl="1">
                        <a:lnSpc>
                          <a:spcPct val="100000"/>
                        </a:lnSpc>
                        <a:spcAft>
                          <a:spcPts val="1000"/>
                        </a:spcAft>
                      </a:pPr>
                      <a:r>
                        <a:rPr lang="en-GB" sz="1600" b="0" u="none" dirty="0">
                          <a:solidFill>
                            <a:sysClr val="windowText" lastClr="000000"/>
                          </a:solidFill>
                          <a:effectLst/>
                        </a:rPr>
                        <a:t>Adolescents, years</a:t>
                      </a:r>
                      <a:endParaRPr lang="en-GB" sz="1600" b="0" u="none"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1"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1"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74782559"/>
                  </a:ext>
                </a:extLst>
              </a:tr>
              <a:tr h="0">
                <a:tc>
                  <a:txBody>
                    <a:bodyPr/>
                    <a:lstStyle/>
                    <a:p>
                      <a:pPr lvl="1">
                        <a:lnSpc>
                          <a:spcPct val="100000"/>
                        </a:lnSpc>
                        <a:spcAft>
                          <a:spcPts val="1000"/>
                        </a:spcAft>
                      </a:pPr>
                      <a:r>
                        <a:rPr lang="en-GB" sz="1600" b="0" u="none" dirty="0">
                          <a:solidFill>
                            <a:sysClr val="windowText" lastClr="000000"/>
                          </a:solidFill>
                          <a:effectLst/>
                        </a:rPr>
                        <a:t>Adults, years</a:t>
                      </a:r>
                      <a:endParaRPr lang="en-GB" sz="1600" b="0" u="none"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1"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1000"/>
                        </a:spcAft>
                      </a:pPr>
                      <a:r>
                        <a:rPr kumimoji="0" lang="en-GB" sz="1600" b="1"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56894804"/>
                  </a:ext>
                </a:extLst>
              </a:tr>
              <a:tr h="0">
                <a:tc gridSpan="3">
                  <a:txBody>
                    <a:bodyPr/>
                    <a:lstStyle/>
                    <a:p>
                      <a:pPr lvl="0">
                        <a:lnSpc>
                          <a:spcPct val="100000"/>
                        </a:lnSpc>
                        <a:spcAft>
                          <a:spcPts val="1000"/>
                        </a:spcAft>
                      </a:pPr>
                      <a:r>
                        <a:rPr lang="en-GB" sz="1400" b="0" kern="1200" dirty="0">
                          <a:solidFill>
                            <a:sysClr val="windowText" lastClr="000000"/>
                          </a:solidFill>
                          <a:effectLst/>
                          <a:latin typeface="+mn-lt"/>
                          <a:ea typeface="+mn-ea"/>
                          <a:cs typeface="+mn-cs"/>
                        </a:rPr>
                        <a:t>Patients in model start in one of the health states shown. Brackets report a 95% credible interval</a:t>
                      </a:r>
                      <a:r>
                        <a:rPr lang="en-GB" sz="1600" b="0" kern="1200" dirty="0">
                          <a:solidFill>
                            <a:sysClr val="windowText" lastClr="000000"/>
                          </a:solidFill>
                          <a:effectLst/>
                          <a:latin typeface="+mn-lt"/>
                          <a:ea typeface="+mn-ea"/>
                          <a:cs typeface="+mn-cs"/>
                        </a:rPr>
                        <a:t>. </a:t>
                      </a:r>
                      <a:r>
                        <a:rPr lang="en-GB" sz="1400" b="0" kern="1200" dirty="0">
                          <a:solidFill>
                            <a:sysClr val="windowText" lastClr="000000"/>
                          </a:solidFill>
                          <a:effectLst/>
                          <a:latin typeface="+mn-lt"/>
                          <a:ea typeface="+mn-ea"/>
                          <a:cs typeface="+mn-cs"/>
                        </a:rPr>
                        <a:t>Source: ERG report Table 4.</a:t>
                      </a:r>
                      <a:endParaRPr lang="en-GB" sz="1600" b="0" u="none"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pPr algn="ctr">
                        <a:lnSpc>
                          <a:spcPct val="100000"/>
                        </a:lnSpc>
                        <a:spcAft>
                          <a:spcPts val="1000"/>
                        </a:spcAft>
                      </a:pP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pPr algn="ctr">
                        <a:lnSpc>
                          <a:spcPct val="100000"/>
                        </a:lnSpc>
                        <a:spcAft>
                          <a:spcPts val="1000"/>
                        </a:spcAft>
                      </a:pPr>
                      <a:endParaRPr lang="en-GB" sz="1600" b="1"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73946435"/>
                  </a:ext>
                </a:extLst>
              </a:tr>
            </a:tbl>
          </a:graphicData>
        </a:graphic>
      </p:graphicFrame>
    </p:spTree>
    <p:extLst>
      <p:ext uri="{BB962C8B-B14F-4D97-AF65-F5344CB8AC3E}">
        <p14:creationId xmlns:p14="http://schemas.microsoft.com/office/powerpoint/2010/main" val="2911766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130646" y="6609563"/>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209304" y="360716"/>
            <a:ext cx="10292543" cy="765501"/>
          </a:xfrm>
        </p:spPr>
        <p:txBody>
          <a:bodyPr/>
          <a:lstStyle/>
          <a:p>
            <a:pPr defTabSz="942975">
              <a:lnSpc>
                <a:spcPct val="100000"/>
              </a:lnSpc>
            </a:pPr>
            <a:r>
              <a:rPr lang="en-GB" sz="3200" dirty="0"/>
              <a:t>Additional time in health states with VA</a:t>
            </a:r>
            <a:br>
              <a:rPr lang="en-GB" sz="3200" dirty="0"/>
            </a:br>
            <a:r>
              <a:rPr lang="en-GB" sz="2000" b="0" i="1" dirty="0">
                <a:solidFill>
                  <a:schemeClr val="accent1"/>
                </a:solidFill>
              </a:rPr>
              <a:t>Progression of AM is complex; unclear if company’s assumptions reflect natural history</a:t>
            </a:r>
          </a:p>
        </p:txBody>
      </p:sp>
      <p:sp>
        <p:nvSpPr>
          <p:cNvPr id="3" name="Slide Number Placeholder 2"/>
          <p:cNvSpPr>
            <a:spLocks noGrp="1"/>
          </p:cNvSpPr>
          <p:nvPr>
            <p:ph type="sldNum" sz="quarter" idx="12"/>
          </p:nvPr>
        </p:nvSpPr>
        <p:spPr>
          <a:xfrm>
            <a:off x="10088390" y="215392"/>
            <a:ext cx="500380" cy="333663"/>
          </a:xfrm>
        </p:spPr>
        <p:txBody>
          <a:bodyPr/>
          <a:lstStyle/>
          <a:p>
            <a:fld id="{DDBE135E-2566-4748-853C-8A3B78F0FB00}" type="slidenum">
              <a:rPr lang="en-GB" smtClean="0"/>
              <a:t>25</a:t>
            </a:fld>
            <a:endParaRPr lang="en-GB" dirty="0"/>
          </a:p>
        </p:txBody>
      </p:sp>
      <p:sp>
        <p:nvSpPr>
          <p:cNvPr id="14" name="TextBox 13">
            <a:extLst>
              <a:ext uri="{FF2B5EF4-FFF2-40B4-BE49-F238E27FC236}">
                <a16:creationId xmlns:a16="http://schemas.microsoft.com/office/drawing/2014/main" id="{A7959E7D-9474-1877-F963-0FC59F54284B}"/>
              </a:ext>
            </a:extLst>
          </p:cNvPr>
          <p:cNvSpPr txBox="1"/>
          <p:nvPr/>
        </p:nvSpPr>
        <p:spPr>
          <a:xfrm>
            <a:off x="130646" y="1212378"/>
            <a:ext cx="6127159" cy="3600986"/>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a:spcBef>
                <a:spcPts val="600"/>
              </a:spcBef>
            </a:pPr>
            <a:r>
              <a:rPr lang="en-GB" sz="1700" b="1" dirty="0">
                <a:solidFill>
                  <a:schemeClr val="tx1"/>
                </a:solidFill>
              </a:rPr>
              <a:t>Clinical experts: </a:t>
            </a:r>
            <a:r>
              <a:rPr lang="en-GB" sz="1700" dirty="0">
                <a:solidFill>
                  <a:schemeClr val="tx1"/>
                </a:solidFill>
              </a:rPr>
              <a:t>progression would vary between patients, even in siblings</a:t>
            </a:r>
          </a:p>
          <a:p>
            <a:pPr marL="360363" indent="-285750">
              <a:spcBef>
                <a:spcPts val="600"/>
              </a:spcBef>
              <a:buFont typeface="Arial" panose="020B0604020202020204" pitchFamily="34" charset="0"/>
              <a:buChar char="•"/>
            </a:pPr>
            <a:r>
              <a:rPr lang="en-GB" sz="1700" dirty="0">
                <a:solidFill>
                  <a:schemeClr val="tx1"/>
                </a:solidFill>
              </a:rPr>
              <a:t>AM slowly progressive: subject to long-term complications </a:t>
            </a:r>
          </a:p>
          <a:p>
            <a:pPr marL="360363" indent="-285750">
              <a:spcBef>
                <a:spcPts val="600"/>
              </a:spcBef>
              <a:buFont typeface="Arial" panose="020B0604020202020204" pitchFamily="34" charset="0"/>
              <a:buChar char="•"/>
            </a:pPr>
            <a:r>
              <a:rPr lang="en-GB" sz="1700" dirty="0">
                <a:solidFill>
                  <a:schemeClr val="tx1"/>
                </a:solidFill>
              </a:rPr>
              <a:t>Longer time to progression and fewer complications expected if start VA early</a:t>
            </a:r>
          </a:p>
          <a:p>
            <a:pPr marL="807278" lvl="1" indent="-285750">
              <a:spcBef>
                <a:spcPts val="600"/>
              </a:spcBef>
              <a:buFont typeface="Wingdings" panose="05000000000000000000" pitchFamily="2" charset="2"/>
              <a:buChar char="v"/>
            </a:pPr>
            <a:r>
              <a:rPr lang="en-GB" sz="1700" dirty="0">
                <a:solidFill>
                  <a:schemeClr val="tx1"/>
                </a:solidFill>
              </a:rPr>
              <a:t>In adults, VA may not reverse existing damage but may help prevent infections and control pain</a:t>
            </a:r>
          </a:p>
          <a:p>
            <a:pPr marL="360363" indent="-285750">
              <a:spcBef>
                <a:spcPts val="600"/>
              </a:spcBef>
              <a:buFont typeface="Arial" panose="020B0604020202020204" pitchFamily="34" charset="0"/>
              <a:buChar char="•"/>
            </a:pPr>
            <a:r>
              <a:rPr lang="en-GB" sz="1700" dirty="0">
                <a:solidFill>
                  <a:schemeClr val="tx1"/>
                </a:solidFill>
              </a:rPr>
              <a:t>Unaware of any biological rationale to support company’s current modelling approach</a:t>
            </a:r>
          </a:p>
          <a:p>
            <a:pPr marL="360363" indent="-285750">
              <a:spcBef>
                <a:spcPts val="600"/>
              </a:spcBef>
              <a:buFont typeface="Arial" panose="020B0604020202020204" pitchFamily="34" charset="0"/>
              <a:buChar char="•"/>
            </a:pPr>
            <a:r>
              <a:rPr lang="en-GB" sz="1700" dirty="0">
                <a:solidFill>
                  <a:schemeClr val="tx1"/>
                </a:solidFill>
              </a:rPr>
              <a:t>Faster progression in adults in clinical practice: aligned with expert elicitation results</a:t>
            </a:r>
          </a:p>
          <a:p>
            <a:pPr marL="807278" lvl="1" indent="-285750">
              <a:spcBef>
                <a:spcPts val="600"/>
              </a:spcBef>
              <a:buFont typeface="Wingdings" panose="05000000000000000000" pitchFamily="2" charset="2"/>
              <a:buChar char="v"/>
            </a:pPr>
            <a:r>
              <a:rPr lang="en-GB" sz="1700" dirty="0">
                <a:solidFill>
                  <a:schemeClr val="tx1"/>
                </a:solidFill>
              </a:rPr>
              <a:t>May improve with VA, especially if pain controlled</a:t>
            </a:r>
          </a:p>
        </p:txBody>
      </p:sp>
      <p:sp>
        <p:nvSpPr>
          <p:cNvPr id="15" name="TextBox 14">
            <a:extLst>
              <a:ext uri="{FF2B5EF4-FFF2-40B4-BE49-F238E27FC236}">
                <a16:creationId xmlns:a16="http://schemas.microsoft.com/office/drawing/2014/main" id="{3BB553AD-D45B-09E1-EF5A-882C43C859F7}"/>
              </a:ext>
            </a:extLst>
          </p:cNvPr>
          <p:cNvSpPr txBox="1"/>
          <p:nvPr/>
        </p:nvSpPr>
        <p:spPr>
          <a:xfrm>
            <a:off x="209305" y="6860914"/>
            <a:ext cx="10244339" cy="384721"/>
          </a:xfrm>
          <a:prstGeom prst="rect">
            <a:avLst/>
          </a:prstGeom>
          <a:solidFill>
            <a:schemeClr val="accent1">
              <a:lumMod val="20000"/>
              <a:lumOff val="80000"/>
            </a:schemeClr>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0" lvl="1">
              <a:defRPr/>
            </a:pPr>
            <a:r>
              <a:rPr kumimoji="0" lang="en-US" sz="1800" b="0" u="none" strike="noStrike" kern="1200" cap="none" spc="0" normalizeH="0" baseline="0" noProof="0" dirty="0">
                <a:ln>
                  <a:noFill/>
                </a:ln>
                <a:solidFill>
                  <a:schemeClr val="tx1"/>
                </a:solidFill>
                <a:effectLst/>
                <a:uLnTx/>
                <a:uFillTx/>
                <a:latin typeface="Arial" panose="020B0604020202020204"/>
                <a:ea typeface="+mn-ea"/>
                <a:cs typeface="+mn-cs"/>
              </a:rPr>
              <a:t>⦿ </a:t>
            </a:r>
            <a:r>
              <a:rPr kumimoji="0" lang="en-US" sz="1800" b="0" i="1" u="none" strike="noStrike" kern="1200" cap="none" spc="0" normalizeH="0" baseline="0" noProof="0" dirty="0">
                <a:ln>
                  <a:noFill/>
                </a:ln>
                <a:solidFill>
                  <a:schemeClr val="tx1"/>
                </a:solidFill>
                <a:effectLst/>
                <a:uLnTx/>
                <a:uFillTx/>
                <a:latin typeface="Arial" panose="020B0604020202020204"/>
                <a:ea typeface="+mn-ea"/>
                <a:cs typeface="+mn-cs"/>
              </a:rPr>
              <a:t>How </a:t>
            </a:r>
            <a:r>
              <a:rPr lang="en-US" sz="1800" i="1" dirty="0">
                <a:solidFill>
                  <a:schemeClr val="tx1"/>
                </a:solidFill>
                <a:latin typeface="Arial" panose="020B0604020202020204"/>
              </a:rPr>
              <a:t>d</a:t>
            </a:r>
            <a:r>
              <a:rPr kumimoji="0" lang="en-US" sz="1800" b="0" i="1" u="none" strike="noStrike" kern="1200" cap="none" spc="0" normalizeH="0" baseline="0" noProof="0" dirty="0">
                <a:ln>
                  <a:noFill/>
                </a:ln>
                <a:solidFill>
                  <a:schemeClr val="tx1"/>
                </a:solidFill>
                <a:effectLst/>
                <a:uLnTx/>
                <a:uFillTx/>
                <a:latin typeface="Arial" panose="020B0604020202020204"/>
                <a:ea typeface="+mn-ea"/>
                <a:cs typeface="+mn-cs"/>
              </a:rPr>
              <a:t>o the company’s assumptions re progression relate to AM patients in clinical practice?</a:t>
            </a:r>
            <a:r>
              <a:rPr kumimoji="0" lang="en-US" sz="1900" b="0" i="1" u="none" strike="noStrike" kern="1200" cap="none" spc="0" normalizeH="0" baseline="0" noProof="0" dirty="0">
                <a:ln>
                  <a:noFill/>
                </a:ln>
                <a:solidFill>
                  <a:schemeClr val="tx1"/>
                </a:solidFill>
                <a:effectLst/>
                <a:uLnTx/>
                <a:uFillTx/>
                <a:latin typeface="Arial" panose="020B0604020202020204"/>
                <a:ea typeface="+mn-ea"/>
                <a:cs typeface="+mn-cs"/>
              </a:rPr>
              <a:t> </a:t>
            </a:r>
            <a:endParaRPr lang="en-GB" altLang="en-US" sz="1900" i="1" dirty="0">
              <a:solidFill>
                <a:schemeClr val="tx1"/>
              </a:solidFill>
              <a:latin typeface="Arial" panose="020B0604020202020204"/>
            </a:endParaRPr>
          </a:p>
        </p:txBody>
      </p:sp>
      <p:sp>
        <p:nvSpPr>
          <p:cNvPr id="16" name="TextBox 15">
            <a:extLst>
              <a:ext uri="{FF2B5EF4-FFF2-40B4-BE49-F238E27FC236}">
                <a16:creationId xmlns:a16="http://schemas.microsoft.com/office/drawing/2014/main" id="{F39513C4-F58E-962D-BF03-D6EC592F0D3C}"/>
              </a:ext>
            </a:extLst>
          </p:cNvPr>
          <p:cNvSpPr txBox="1"/>
          <p:nvPr/>
        </p:nvSpPr>
        <p:spPr>
          <a:xfrm>
            <a:off x="271162" y="63412"/>
            <a:ext cx="2277563" cy="245573"/>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Disease progression</a:t>
            </a:r>
          </a:p>
        </p:txBody>
      </p:sp>
      <p:pic>
        <p:nvPicPr>
          <p:cNvPr id="17" name="Graphic 16" descr="Badge with solid fill">
            <a:extLst>
              <a:ext uri="{FF2B5EF4-FFF2-40B4-BE49-F238E27FC236}">
                <a16:creationId xmlns:a16="http://schemas.microsoft.com/office/drawing/2014/main" id="{AF4EAA15-78FA-C7A9-AAEF-7E60D6A8E9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27557"/>
            <a:ext cx="427512" cy="427512"/>
          </a:xfrm>
          <a:prstGeom prst="rect">
            <a:avLst/>
          </a:prstGeom>
        </p:spPr>
      </p:pic>
      <p:sp>
        <p:nvSpPr>
          <p:cNvPr id="19" name="TextBox 18">
            <a:extLst>
              <a:ext uri="{FF2B5EF4-FFF2-40B4-BE49-F238E27FC236}">
                <a16:creationId xmlns:a16="http://schemas.microsoft.com/office/drawing/2014/main" id="{A5BECD39-2C83-AA93-2486-A4CE1BADA3B1}"/>
              </a:ext>
            </a:extLst>
          </p:cNvPr>
          <p:cNvSpPr txBox="1"/>
          <p:nvPr/>
        </p:nvSpPr>
        <p:spPr>
          <a:xfrm>
            <a:off x="130646" y="7245635"/>
            <a:ext cx="9563509" cy="338554"/>
          </a:xfrm>
          <a:prstGeom prst="rect">
            <a:avLst/>
          </a:prstGeom>
          <a:noFill/>
        </p:spPr>
        <p:txBody>
          <a:bodyPr wrap="square">
            <a:spAutoFit/>
          </a:bodyPr>
          <a:lstStyle/>
          <a:p>
            <a:r>
              <a:rPr lang="en-GB" sz="1600" dirty="0">
                <a:latin typeface="Arial" panose="020B0604020202020204" pitchFamily="34" charset="0"/>
                <a:cs typeface="Times New Roman" panose="02020603050405020304" pitchFamily="18" charset="0"/>
              </a:rPr>
              <a:t>BSC, best supportive care; CNS, central nervous system; MAA, market access agreement</a:t>
            </a:r>
          </a:p>
        </p:txBody>
      </p:sp>
      <p:sp>
        <p:nvSpPr>
          <p:cNvPr id="12" name="TextBox 11">
            <a:extLst>
              <a:ext uri="{FF2B5EF4-FFF2-40B4-BE49-F238E27FC236}">
                <a16:creationId xmlns:a16="http://schemas.microsoft.com/office/drawing/2014/main" id="{DD7AA04D-54E0-A400-FC88-CC76D7631F33}"/>
              </a:ext>
            </a:extLst>
          </p:cNvPr>
          <p:cNvSpPr txBox="1"/>
          <p:nvPr/>
        </p:nvSpPr>
        <p:spPr>
          <a:xfrm>
            <a:off x="185201" y="4983348"/>
            <a:ext cx="10292545" cy="1661993"/>
          </a:xfrm>
          <a:prstGeom prst="rect">
            <a:avLst/>
          </a:prstGeom>
          <a:solidFill>
            <a:schemeClr val="accent6">
              <a:lumMod val="20000"/>
              <a:lumOff val="80000"/>
            </a:schemeClr>
          </a:solidFill>
        </p:spPr>
        <p:txBody>
          <a:bodyPr wrap="square" lIns="0" tIns="0" rIns="0" bIns="0" rtlCol="0">
            <a:spAutoFit/>
          </a:bodyPr>
          <a:lstStyle/>
          <a:p>
            <a:r>
              <a:rPr lang="en-GB" sz="1800" b="1" u="sng" dirty="0">
                <a:solidFill>
                  <a:schemeClr val="tx1"/>
                </a:solidFill>
              </a:rPr>
              <a:t>ERG comments:</a:t>
            </a:r>
          </a:p>
          <a:p>
            <a:pPr marL="285750" indent="-285750">
              <a:buFont typeface="Arial" panose="020B0604020202020204" pitchFamily="34" charset="0"/>
              <a:buChar char="•"/>
            </a:pPr>
            <a:r>
              <a:rPr lang="en-GB" sz="1800" u="sng" dirty="0">
                <a:solidFill>
                  <a:schemeClr val="tx1">
                    <a:lumMod val="50000"/>
                  </a:schemeClr>
                </a:solidFill>
                <a:effectLst/>
                <a:highlight>
                  <a:srgbClr val="000000"/>
                </a:highlight>
              </a:rPr>
              <a:t>**************************************</a:t>
            </a:r>
            <a:r>
              <a:rPr lang="en-GB" sz="1800" dirty="0">
                <a:solidFill>
                  <a:sysClr val="windowText" lastClr="000000"/>
                </a:solidFill>
              </a:rPr>
              <a:t> for any data point: progression-free for 5 years doubtful</a:t>
            </a:r>
          </a:p>
          <a:p>
            <a:pPr marL="285750" indent="-285750">
              <a:buFont typeface="Arial" panose="020B0604020202020204" pitchFamily="34" charset="0"/>
              <a:buChar char="•"/>
            </a:pPr>
            <a:r>
              <a:rPr lang="en-GB" sz="1800" dirty="0">
                <a:solidFill>
                  <a:sysClr val="windowText" lastClr="000000"/>
                </a:solidFill>
              </a:rPr>
              <a:t>Unclear if additional time in better health states captures patients improving health states (patients move to improved health state and delay progression): new base case likely favours VA</a:t>
            </a:r>
          </a:p>
          <a:p>
            <a:pPr marL="285750" indent="-285750">
              <a:buFont typeface="Arial" panose="020B0604020202020204" pitchFamily="34" charset="0"/>
              <a:buChar char="•"/>
            </a:pPr>
            <a:r>
              <a:rPr lang="en-GB" sz="1800" dirty="0">
                <a:solidFill>
                  <a:sysClr val="windowText" lastClr="000000"/>
                </a:solidFill>
              </a:rPr>
              <a:t>Low progression rate on BSC may make 5-year data for VA misleading: 65% of BSC arm in walking unassisted health state for &gt;5 years. </a:t>
            </a:r>
          </a:p>
        </p:txBody>
      </p:sp>
      <p:sp>
        <p:nvSpPr>
          <p:cNvPr id="13" name="TextBox 12">
            <a:extLst>
              <a:ext uri="{FF2B5EF4-FFF2-40B4-BE49-F238E27FC236}">
                <a16:creationId xmlns:a16="http://schemas.microsoft.com/office/drawing/2014/main" id="{17CEF0F9-3468-1867-C0AA-3D0EDB517BF2}"/>
              </a:ext>
            </a:extLst>
          </p:cNvPr>
          <p:cNvSpPr txBox="1"/>
          <p:nvPr/>
        </p:nvSpPr>
        <p:spPr>
          <a:xfrm>
            <a:off x="6354216" y="1228345"/>
            <a:ext cx="4147631" cy="353943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spcBef>
                <a:spcPts val="600"/>
              </a:spcBef>
            </a:pPr>
            <a:r>
              <a:rPr lang="en-GB" sz="1700" b="1" dirty="0"/>
              <a:t>Patient organisation</a:t>
            </a:r>
            <a:r>
              <a:rPr lang="en-GB" sz="1700" dirty="0"/>
              <a:t>: </a:t>
            </a:r>
          </a:p>
          <a:p>
            <a:pPr marL="285750" indent="-285750">
              <a:spcBef>
                <a:spcPts val="600"/>
              </a:spcBef>
              <a:buFont typeface="Arial" panose="020B0604020202020204" pitchFamily="34" charset="0"/>
              <a:buChar char="•"/>
            </a:pPr>
            <a:r>
              <a:rPr lang="en-GB" sz="1700" dirty="0"/>
              <a:t>Data suggests disease stability for 5 years: improved mobility, FVC and cognitive function</a:t>
            </a:r>
          </a:p>
          <a:p>
            <a:pPr marL="285750" indent="-285750">
              <a:spcBef>
                <a:spcPts val="600"/>
              </a:spcBef>
              <a:buFont typeface="Arial" panose="020B0604020202020204" pitchFamily="34" charset="0"/>
              <a:buChar char="•"/>
            </a:pPr>
            <a:r>
              <a:rPr lang="en-GB" sz="1700" dirty="0"/>
              <a:t>Progression dependant on many factors; onset of symptoms / time of diagnosis, mutation, CNS involvement etc </a:t>
            </a:r>
          </a:p>
          <a:p>
            <a:pPr marL="285750" indent="-285750">
              <a:spcBef>
                <a:spcPts val="600"/>
              </a:spcBef>
              <a:buFont typeface="Arial" panose="020B0604020202020204" pitchFamily="34" charset="0"/>
              <a:buChar char="•"/>
            </a:pPr>
            <a:r>
              <a:rPr lang="en-GB" sz="1700" dirty="0"/>
              <a:t>All 3 population have responded well to VA in trials. </a:t>
            </a:r>
          </a:p>
          <a:p>
            <a:pPr marL="285750" indent="-285750">
              <a:spcBef>
                <a:spcPts val="600"/>
              </a:spcBef>
              <a:buFont typeface="Arial" panose="020B0604020202020204" pitchFamily="34" charset="0"/>
              <a:buChar char="•"/>
            </a:pPr>
            <a:r>
              <a:rPr lang="en-GB" sz="1700" dirty="0"/>
              <a:t>MAA could address committee uncertainties re long-term outcomes</a:t>
            </a:r>
          </a:p>
        </p:txBody>
      </p:sp>
    </p:spTree>
    <p:extLst>
      <p:ext uri="{BB962C8B-B14F-4D97-AF65-F5344CB8AC3E}">
        <p14:creationId xmlns:p14="http://schemas.microsoft.com/office/powerpoint/2010/main" val="15015426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130646" y="6609563"/>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itle 1">
            <a:extLst>
              <a:ext uri="{FF2B5EF4-FFF2-40B4-BE49-F238E27FC236}">
                <a16:creationId xmlns:a16="http://schemas.microsoft.com/office/drawing/2014/main" id="{6A8E3C1F-1B2A-CD74-2EFA-382AA0C12487}"/>
              </a:ext>
            </a:extLst>
          </p:cNvPr>
          <p:cNvSpPr>
            <a:spLocks noGrp="1"/>
          </p:cNvSpPr>
          <p:nvPr>
            <p:ph type="title"/>
          </p:nvPr>
        </p:nvSpPr>
        <p:spPr>
          <a:xfrm>
            <a:off x="323133" y="524077"/>
            <a:ext cx="10815037" cy="765501"/>
          </a:xfrm>
        </p:spPr>
        <p:txBody>
          <a:bodyPr/>
          <a:lstStyle/>
          <a:p>
            <a:pPr defTabSz="942975">
              <a:lnSpc>
                <a:spcPct val="100000"/>
              </a:lnSpc>
            </a:pPr>
            <a:r>
              <a:rPr lang="en-GB" sz="3000" dirty="0"/>
              <a:t>Company's updated assumptions: utility gain</a:t>
            </a:r>
            <a:br>
              <a:rPr lang="en-GB" sz="3000" b="0" dirty="0"/>
            </a:br>
            <a:r>
              <a:rPr lang="en-GB" sz="2000" b="0" i="1" dirty="0">
                <a:solidFill>
                  <a:schemeClr val="accent1"/>
                </a:solidFill>
              </a:rPr>
              <a:t>Company’s revised modelling assumes a utility gain for uncaptured benefits of VA</a:t>
            </a:r>
          </a:p>
        </p:txBody>
      </p:sp>
      <p:sp>
        <p:nvSpPr>
          <p:cNvPr id="14" name="Content Placeholder 3">
            <a:extLst>
              <a:ext uri="{FF2B5EF4-FFF2-40B4-BE49-F238E27FC236}">
                <a16:creationId xmlns:a16="http://schemas.microsoft.com/office/drawing/2014/main" id="{A2457862-C5F7-8480-90AC-1F415DEF4128}"/>
              </a:ext>
            </a:extLst>
          </p:cNvPr>
          <p:cNvSpPr txBox="1">
            <a:spLocks noChangeArrowheads="1"/>
          </p:cNvSpPr>
          <p:nvPr/>
        </p:nvSpPr>
        <p:spPr>
          <a:xfrm>
            <a:off x="271162" y="1535203"/>
            <a:ext cx="9992701" cy="1083086"/>
          </a:xfrm>
          <a:prstGeom prst="rect">
            <a:avLst/>
          </a:prstGeom>
          <a:solidFill>
            <a:schemeClr val="accent2">
              <a:lumMod val="20000"/>
              <a:lumOff val="80000"/>
            </a:schemeClr>
          </a:solidFill>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Aft>
                <a:spcPts val="600"/>
              </a:spcAft>
              <a:buFont typeface="Arial" panose="020B0604020202020204" pitchFamily="34" charset="0"/>
              <a:buNone/>
            </a:pPr>
            <a:r>
              <a:rPr lang="en-GB" sz="1700" dirty="0">
                <a:ea typeface="Times New Roman" panose="02020603050405020304" pitchFamily="18" charset="0"/>
                <a:cs typeface="Times New Roman" panose="02020603050405020304" pitchFamily="18" charset="0"/>
              </a:rPr>
              <a:t>ECD section 4.15 “</a:t>
            </a:r>
            <a:r>
              <a:rPr lang="en-GB" sz="1700" i="1" dirty="0">
                <a:ea typeface="Times New Roman" panose="02020603050405020304" pitchFamily="18" charset="0"/>
                <a:cs typeface="Times New Roman" panose="02020603050405020304" pitchFamily="18" charset="0"/>
              </a:rPr>
              <a:t>The committee…was not convinced that there were sufficient benefits not otherwise captured to justify a utility gain of 0.1. However, it considered that it was plausible that velmanase alfa could provide some additional benefits (for example, reduction in pain) so…a utility gain of 0.05 was reasonable.”</a:t>
            </a:r>
            <a:endParaRPr lang="en-GB" sz="1700" i="1" dirty="0">
              <a:latin typeface="Times" panose="02020603050405020304" pitchFamily="18" charset="0"/>
              <a:ea typeface="Times New Roman" panose="02020603050405020304" pitchFamily="18" charset="0"/>
              <a:cs typeface="Times New Roman" panose="02020603050405020304" pitchFamily="18" charset="0"/>
            </a:endParaRPr>
          </a:p>
        </p:txBody>
      </p:sp>
      <p:graphicFrame>
        <p:nvGraphicFramePr>
          <p:cNvPr id="15" name="Table 10">
            <a:extLst>
              <a:ext uri="{FF2B5EF4-FFF2-40B4-BE49-F238E27FC236}">
                <a16:creationId xmlns:a16="http://schemas.microsoft.com/office/drawing/2014/main" id="{95706C51-8F67-9BC2-5D74-0CACE973B02E}"/>
              </a:ext>
            </a:extLst>
          </p:cNvPr>
          <p:cNvGraphicFramePr>
            <a:graphicFrameLocks noGrp="1"/>
          </p:cNvGraphicFramePr>
          <p:nvPr>
            <p:extLst>
              <p:ext uri="{D42A27DB-BD31-4B8C-83A1-F6EECF244321}">
                <p14:modId xmlns:p14="http://schemas.microsoft.com/office/powerpoint/2010/main" val="2329766236"/>
              </p:ext>
            </p:extLst>
          </p:nvPr>
        </p:nvGraphicFramePr>
        <p:xfrm>
          <a:off x="271160" y="2758746"/>
          <a:ext cx="10198005" cy="2584535"/>
        </p:xfrm>
        <a:graphic>
          <a:graphicData uri="http://schemas.openxmlformats.org/drawingml/2006/table">
            <a:tbl>
              <a:tblPr firstRow="1" bandRow="1">
                <a:tableStyleId>{F5AB1C69-6EDB-4FF4-983F-18BD219EF322}</a:tableStyleId>
              </a:tblPr>
              <a:tblGrid>
                <a:gridCol w="1225276">
                  <a:extLst>
                    <a:ext uri="{9D8B030D-6E8A-4147-A177-3AD203B41FA5}">
                      <a16:colId xmlns:a16="http://schemas.microsoft.com/office/drawing/2014/main" val="2042797564"/>
                    </a:ext>
                  </a:extLst>
                </a:gridCol>
                <a:gridCol w="2122581">
                  <a:extLst>
                    <a:ext uri="{9D8B030D-6E8A-4147-A177-3AD203B41FA5}">
                      <a16:colId xmlns:a16="http://schemas.microsoft.com/office/drawing/2014/main" val="1237250615"/>
                    </a:ext>
                  </a:extLst>
                </a:gridCol>
                <a:gridCol w="217082">
                  <a:extLst>
                    <a:ext uri="{9D8B030D-6E8A-4147-A177-3AD203B41FA5}">
                      <a16:colId xmlns:a16="http://schemas.microsoft.com/office/drawing/2014/main" val="1005220728"/>
                    </a:ext>
                  </a:extLst>
                </a:gridCol>
                <a:gridCol w="1395838">
                  <a:extLst>
                    <a:ext uri="{9D8B030D-6E8A-4147-A177-3AD203B41FA5}">
                      <a16:colId xmlns:a16="http://schemas.microsoft.com/office/drawing/2014/main" val="4244608353"/>
                    </a:ext>
                  </a:extLst>
                </a:gridCol>
                <a:gridCol w="1590894">
                  <a:extLst>
                    <a:ext uri="{9D8B030D-6E8A-4147-A177-3AD203B41FA5}">
                      <a16:colId xmlns:a16="http://schemas.microsoft.com/office/drawing/2014/main" val="87442605"/>
                    </a:ext>
                  </a:extLst>
                </a:gridCol>
                <a:gridCol w="239151">
                  <a:extLst>
                    <a:ext uri="{9D8B030D-6E8A-4147-A177-3AD203B41FA5}">
                      <a16:colId xmlns:a16="http://schemas.microsoft.com/office/drawing/2014/main" val="2918685720"/>
                    </a:ext>
                  </a:extLst>
                </a:gridCol>
                <a:gridCol w="1551500">
                  <a:extLst>
                    <a:ext uri="{9D8B030D-6E8A-4147-A177-3AD203B41FA5}">
                      <a16:colId xmlns:a16="http://schemas.microsoft.com/office/drawing/2014/main" val="3402778706"/>
                    </a:ext>
                  </a:extLst>
                </a:gridCol>
                <a:gridCol w="1855683">
                  <a:extLst>
                    <a:ext uri="{9D8B030D-6E8A-4147-A177-3AD203B41FA5}">
                      <a16:colId xmlns:a16="http://schemas.microsoft.com/office/drawing/2014/main" val="907949925"/>
                    </a:ext>
                  </a:extLst>
                </a:gridCol>
              </a:tblGrid>
              <a:tr h="1030055">
                <a:tc>
                  <a:txBody>
                    <a:bodyPr/>
                    <a:lstStyle/>
                    <a:p>
                      <a:pPr algn="ctr">
                        <a:lnSpc>
                          <a:spcPct val="100000"/>
                        </a:lnSpc>
                        <a:spcAft>
                          <a:spcPts val="300"/>
                        </a:spcAft>
                      </a:pPr>
                      <a:r>
                        <a:rPr lang="it-IT" sz="1700" b="1" dirty="0">
                          <a:effectLst/>
                          <a:latin typeface="Arial" panose="020B0604020202020204" pitchFamily="34" charset="0"/>
                          <a:ea typeface="Times New Roman" panose="02020603050405020304" pitchFamily="18" charset="0"/>
                          <a:cs typeface="Times New Roman" panose="02020603050405020304" pitchFamily="18" charset="0"/>
                        </a:rPr>
                        <a:t>ECM3 base case </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002060"/>
                    </a:solidFill>
                  </a:tcPr>
                </a:tc>
                <a:tc>
                  <a:txBody>
                    <a:bodyPr/>
                    <a:lstStyle/>
                    <a:p>
                      <a:pPr marL="0" marR="0" lvl="0" indent="0" algn="ctr" defTabSz="1043056" rtl="0" eaLnBrk="1" fontAlgn="auto" latinLnBrk="0" hangingPunct="1">
                        <a:lnSpc>
                          <a:spcPct val="100000"/>
                        </a:lnSpc>
                        <a:spcBef>
                          <a:spcPts val="0"/>
                        </a:spcBef>
                        <a:spcAft>
                          <a:spcPts val="300"/>
                        </a:spcAft>
                        <a:buClrTx/>
                        <a:buSzTx/>
                        <a:buFontTx/>
                        <a:buNone/>
                        <a:tabLst/>
                        <a:defRPr/>
                      </a:pPr>
                      <a:r>
                        <a:rPr lang="it-IT" sz="1700" b="1" dirty="0">
                          <a:effectLst/>
                          <a:latin typeface="Arial" panose="020B0604020202020204" pitchFamily="34" charset="0"/>
                          <a:ea typeface="Times New Roman" panose="02020603050405020304" pitchFamily="18" charset="0"/>
                          <a:cs typeface="Times New Roman" panose="02020603050405020304" pitchFamily="18" charset="0"/>
                        </a:rPr>
                        <a:t>Rationale</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002060"/>
                    </a:solidFill>
                  </a:tcPr>
                </a:tc>
                <a:tc rowSpan="2">
                  <a:txBody>
                    <a:bodyPr/>
                    <a:lstStyle/>
                    <a:p>
                      <a:pPr>
                        <a:lnSpc>
                          <a:spcPct val="100000"/>
                        </a:lnSpc>
                        <a:spcAft>
                          <a:spcPts val="300"/>
                        </a:spcAft>
                      </a:pP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0" marR="0" lvl="0" indent="0" algn="ctr" defTabSz="1043056" rtl="0" eaLnBrk="1" fontAlgn="auto" latinLnBrk="0" hangingPunct="1">
                        <a:lnSpc>
                          <a:spcPct val="100000"/>
                        </a:lnSpc>
                        <a:spcBef>
                          <a:spcPts val="0"/>
                        </a:spcBef>
                        <a:spcAft>
                          <a:spcPts val="300"/>
                        </a:spcAft>
                        <a:buClrTx/>
                        <a:buSzTx/>
                        <a:buFontTx/>
                        <a:buNone/>
                        <a:tabLst/>
                        <a:defRPr/>
                      </a:pPr>
                      <a:r>
                        <a:rPr lang="en-GB" sz="1700" b="1" dirty="0">
                          <a:effectLst/>
                          <a:latin typeface="Arial" panose="020B0604020202020204" pitchFamily="34" charset="0"/>
                          <a:ea typeface="Times New Roman" panose="02020603050405020304" pitchFamily="18" charset="0"/>
                          <a:cs typeface="Times New Roman" panose="02020603050405020304" pitchFamily="18" charset="0"/>
                        </a:rPr>
                        <a:t>CS for ECM4 base case</a:t>
                      </a:r>
                    </a:p>
                  </a:txBody>
                  <a:tcPr marL="68580" marR="68580" marT="0" marB="0" anchor="ctr">
                    <a:solidFill>
                      <a:srgbClr val="9981AB"/>
                    </a:solidFill>
                  </a:tcPr>
                </a:tc>
                <a:tc>
                  <a:txBody>
                    <a:bodyPr/>
                    <a:lstStyle/>
                    <a:p>
                      <a:pPr marL="0" marR="0" lvl="0" indent="0" algn="ctr" defTabSz="1043056" rtl="0" eaLnBrk="1" fontAlgn="auto" latinLnBrk="0" hangingPunct="1">
                        <a:lnSpc>
                          <a:spcPct val="100000"/>
                        </a:lnSpc>
                        <a:spcBef>
                          <a:spcPts val="0"/>
                        </a:spcBef>
                        <a:spcAft>
                          <a:spcPts val="300"/>
                        </a:spcAft>
                        <a:buClrTx/>
                        <a:buSzTx/>
                        <a:buFontTx/>
                        <a:buNone/>
                        <a:tabLst/>
                        <a:defRPr/>
                      </a:pPr>
                      <a:r>
                        <a:rPr lang="it-IT" sz="1700" b="1" dirty="0">
                          <a:effectLst/>
                          <a:latin typeface="Arial" panose="020B0604020202020204" pitchFamily="34" charset="0"/>
                          <a:ea typeface="Times New Roman" panose="02020603050405020304" pitchFamily="18" charset="0"/>
                          <a:cs typeface="Times New Roman" panose="02020603050405020304" pitchFamily="18" charset="0"/>
                        </a:rPr>
                        <a:t>Rationale</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9981AB"/>
                    </a:solidFill>
                  </a:tcPr>
                </a:tc>
                <a:tc rowSpan="2">
                  <a:txBody>
                    <a:bodyPr/>
                    <a:lstStyle/>
                    <a:p>
                      <a:pPr marL="0" marR="0" lvl="0" indent="0" algn="l" defTabSz="1043056" rtl="0" eaLnBrk="1" fontAlgn="auto" latinLnBrk="0" hangingPunct="1">
                        <a:lnSpc>
                          <a:spcPct val="100000"/>
                        </a:lnSpc>
                        <a:spcBef>
                          <a:spcPts val="0"/>
                        </a:spcBef>
                        <a:spcAft>
                          <a:spcPts val="300"/>
                        </a:spcAft>
                        <a:buClrTx/>
                        <a:buSzTx/>
                        <a:buFontTx/>
                        <a:buNone/>
                        <a:tabLst/>
                        <a:defRPr/>
                      </a:pP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0" marR="0" lvl="0" indent="0" algn="l" defTabSz="1043056" rtl="0" eaLnBrk="1" fontAlgn="auto" latinLnBrk="0" hangingPunct="1">
                        <a:lnSpc>
                          <a:spcPct val="100000"/>
                        </a:lnSpc>
                        <a:spcBef>
                          <a:spcPts val="0"/>
                        </a:spcBef>
                        <a:spcAft>
                          <a:spcPts val="300"/>
                        </a:spcAft>
                        <a:buClrTx/>
                        <a:buSzTx/>
                        <a:buFontTx/>
                        <a:buNone/>
                        <a:tabLst/>
                        <a:defRPr/>
                      </a:pPr>
                      <a:r>
                        <a:rPr lang="en-GB" sz="1700" b="1" dirty="0">
                          <a:effectLst/>
                          <a:latin typeface="Arial" panose="020B0604020202020204" pitchFamily="34" charset="0"/>
                          <a:ea typeface="Times New Roman" panose="02020603050405020304" pitchFamily="18" charset="0"/>
                          <a:cs typeface="Times New Roman" panose="02020603050405020304" pitchFamily="18" charset="0"/>
                        </a:rPr>
                        <a:t>Post TE base case</a:t>
                      </a:r>
                    </a:p>
                  </a:txBody>
                  <a:tcPr marL="68580" marR="68580" marT="0" marB="0"/>
                </a:tc>
                <a:tc>
                  <a:txBody>
                    <a:bodyPr/>
                    <a:lstStyle/>
                    <a:p>
                      <a:pPr marL="0" marR="0" lvl="0" indent="0" algn="l" defTabSz="1043056" rtl="0" eaLnBrk="1" fontAlgn="auto" latinLnBrk="0" hangingPunct="1">
                        <a:lnSpc>
                          <a:spcPct val="100000"/>
                        </a:lnSpc>
                        <a:spcBef>
                          <a:spcPts val="0"/>
                        </a:spcBef>
                        <a:spcAft>
                          <a:spcPts val="300"/>
                        </a:spcAft>
                        <a:buClrTx/>
                        <a:buSzTx/>
                        <a:buFontTx/>
                        <a:buNone/>
                        <a:tabLst/>
                        <a:defRPr/>
                      </a:pPr>
                      <a:r>
                        <a:rPr lang="it-IT" sz="1700" b="1" dirty="0">
                          <a:effectLst/>
                          <a:latin typeface="Arial" panose="020B0604020202020204" pitchFamily="34" charset="0"/>
                          <a:ea typeface="Times New Roman" panose="02020603050405020304" pitchFamily="18" charset="0"/>
                          <a:cs typeface="Times New Roman" panose="02020603050405020304" pitchFamily="18" charset="0"/>
                        </a:rPr>
                        <a:t>Rationale</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51144091"/>
                  </a:ext>
                </a:extLst>
              </a:tr>
              <a:tr h="1373406">
                <a:tc>
                  <a:txBody>
                    <a:bodyPr/>
                    <a:lstStyle/>
                    <a:p>
                      <a:pPr marL="0" marR="0" lvl="0" indent="0" algn="l" defTabSz="1043056" rtl="0" eaLnBrk="1" fontAlgn="auto" latinLnBrk="0" hangingPunct="1">
                        <a:lnSpc>
                          <a:spcPct val="100000"/>
                        </a:lnSpc>
                        <a:spcBef>
                          <a:spcPts val="200"/>
                        </a:spcBef>
                        <a:spcAft>
                          <a:spcPts val="200"/>
                        </a:spcAft>
                        <a:buClrTx/>
                        <a:buSzTx/>
                        <a:buFontTx/>
                        <a:buNone/>
                        <a:tabLst/>
                        <a:defRPr/>
                      </a:pPr>
                      <a:r>
                        <a:rPr lang="en-GB" sz="1700" dirty="0">
                          <a:effectLst/>
                          <a:latin typeface="Arial" panose="020B0604020202020204" pitchFamily="34" charset="0"/>
                          <a:ea typeface="Times New Roman" panose="02020603050405020304" pitchFamily="18" charset="0"/>
                          <a:cs typeface="Times New Roman" panose="02020603050405020304" pitchFamily="18" charset="0"/>
                        </a:rPr>
                        <a:t>0.1 utility gain for those who had VA</a:t>
                      </a:r>
                    </a:p>
                  </a:txBody>
                  <a:tcPr marL="68580" marR="68580" marT="0" marB="0"/>
                </a:tc>
                <a:tc>
                  <a:txBody>
                    <a:bodyPr/>
                    <a:lstStyle/>
                    <a:p>
                      <a:pPr>
                        <a:lnSpc>
                          <a:spcPct val="100000"/>
                        </a:lnSpc>
                        <a:spcBef>
                          <a:spcPts val="200"/>
                        </a:spcBef>
                        <a:spcAft>
                          <a:spcPts val="200"/>
                        </a:spcAft>
                      </a:pPr>
                      <a:r>
                        <a:rPr lang="en-GB" sz="1700" dirty="0">
                          <a:effectLst/>
                          <a:latin typeface="Arial" panose="020B0604020202020204" pitchFamily="34" charset="0"/>
                          <a:ea typeface="Times New Roman" panose="02020603050405020304" pitchFamily="18" charset="0"/>
                          <a:cs typeface="Times New Roman" panose="02020603050405020304" pitchFamily="18" charset="0"/>
                        </a:rPr>
                        <a:t>EQ-5D data from rhLAMAN-10 (0.08) </a:t>
                      </a:r>
                      <a:r>
                        <a:rPr lang="en-GB" sz="1700" b="1" dirty="0">
                          <a:effectLst/>
                          <a:latin typeface="Arial" panose="020B0604020202020204" pitchFamily="34" charset="0"/>
                          <a:ea typeface="Times New Roman" panose="02020603050405020304" pitchFamily="18" charset="0"/>
                          <a:cs typeface="Times New Roman" panose="02020603050405020304" pitchFamily="18" charset="0"/>
                        </a:rPr>
                        <a:t>AND</a:t>
                      </a:r>
                      <a:r>
                        <a:rPr lang="en-GB" sz="1700" dirty="0">
                          <a:effectLst/>
                          <a:latin typeface="Arial" panose="020B0604020202020204" pitchFamily="34" charset="0"/>
                          <a:ea typeface="Times New Roman" panose="02020603050405020304" pitchFamily="18" charset="0"/>
                          <a:cs typeface="Times New Roman" panose="02020603050405020304" pitchFamily="18" charset="0"/>
                        </a:rPr>
                        <a:t> possibility of uncaptured benefit </a:t>
                      </a:r>
                    </a:p>
                  </a:txBody>
                  <a:tcPr marL="68580" marR="68580" marT="0" marB="0"/>
                </a:tc>
                <a:tc vMerge="1">
                  <a:txBody>
                    <a:bodyPr/>
                    <a:lstStyle/>
                    <a:p>
                      <a:pPr>
                        <a:lnSpc>
                          <a:spcPct val="100000"/>
                        </a:lnSpc>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1043056" rtl="0" eaLnBrk="1" fontAlgn="auto" latinLnBrk="0" hangingPunct="1">
                        <a:lnSpc>
                          <a:spcPct val="100000"/>
                        </a:lnSpc>
                        <a:spcBef>
                          <a:spcPts val="0"/>
                        </a:spcBef>
                        <a:spcAft>
                          <a:spcPts val="300"/>
                        </a:spcAft>
                        <a:buClrTx/>
                        <a:buSzTx/>
                        <a:buFontTx/>
                        <a:buNone/>
                        <a:tabLst/>
                        <a:defRPr/>
                      </a:pPr>
                      <a:r>
                        <a:rPr lang="en-GB" sz="1700" dirty="0">
                          <a:effectLst/>
                          <a:latin typeface="Arial" panose="020B0604020202020204" pitchFamily="34" charset="0"/>
                          <a:ea typeface="Times New Roman" panose="02020603050405020304" pitchFamily="18" charset="0"/>
                          <a:cs typeface="Times New Roman" panose="02020603050405020304" pitchFamily="18" charset="0"/>
                        </a:rPr>
                        <a:t>0.1 utility gain for those who had VA</a:t>
                      </a:r>
                    </a:p>
                  </a:txBody>
                  <a:tcPr marL="68580" marR="68580" marT="0" marB="0"/>
                </a:tc>
                <a:tc>
                  <a:txBody>
                    <a:bodyPr/>
                    <a:lstStyle/>
                    <a:p>
                      <a:pPr>
                        <a:lnSpc>
                          <a:spcPct val="100000"/>
                        </a:lnSpc>
                        <a:spcAft>
                          <a:spcPts val="300"/>
                        </a:spcAft>
                      </a:pPr>
                      <a:r>
                        <a:rPr lang="en-GB" sz="1700" dirty="0">
                          <a:effectLst/>
                          <a:latin typeface="Arial" panose="020B0604020202020204" pitchFamily="34" charset="0"/>
                          <a:ea typeface="Times New Roman" panose="02020603050405020304" pitchFamily="18" charset="0"/>
                          <a:cs typeface="Times New Roman" panose="02020603050405020304" pitchFamily="18" charset="0"/>
                        </a:rPr>
                        <a:t>Assumption, UK KOL interviews</a:t>
                      </a:r>
                    </a:p>
                  </a:txBody>
                  <a:tcPr marL="68580" marR="68580" marT="0" marB="0"/>
                </a:tc>
                <a:tc vMerge="1">
                  <a:txBody>
                    <a:bodyPr/>
                    <a:lstStyle/>
                    <a:p>
                      <a:pPr>
                        <a:lnSpc>
                          <a:spcPct val="100000"/>
                        </a:lnSpc>
                        <a:spcAft>
                          <a:spcPts val="3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1043056" rtl="0" eaLnBrk="1" fontAlgn="auto" latinLnBrk="0" hangingPunct="1">
                        <a:lnSpc>
                          <a:spcPct val="100000"/>
                        </a:lnSpc>
                        <a:spcBef>
                          <a:spcPts val="0"/>
                        </a:spcBef>
                        <a:spcAft>
                          <a:spcPts val="300"/>
                        </a:spcAft>
                        <a:buClrTx/>
                        <a:buSzTx/>
                        <a:buFontTx/>
                        <a:buNone/>
                        <a:tabLst/>
                        <a:defRPr/>
                      </a:pPr>
                      <a:r>
                        <a:rPr lang="en-GB" sz="1700" dirty="0">
                          <a:effectLst/>
                          <a:latin typeface="Arial" panose="020B0604020202020204" pitchFamily="34" charset="0"/>
                          <a:ea typeface="Times New Roman" panose="02020603050405020304" pitchFamily="18" charset="0"/>
                          <a:cs typeface="Times New Roman" panose="02020603050405020304" pitchFamily="18" charset="0"/>
                        </a:rPr>
                        <a:t>0.254 utility gain for children and adolescents  who had VA. (0.1 for adults)</a:t>
                      </a:r>
                    </a:p>
                  </a:txBody>
                  <a:tcPr marL="68580" marR="68580" marT="0" marB="0"/>
                </a:tc>
                <a:tc>
                  <a:txBody>
                    <a:bodyPr/>
                    <a:lstStyle/>
                    <a:p>
                      <a:pPr>
                        <a:lnSpc>
                          <a:spcPct val="100000"/>
                        </a:lnSpc>
                        <a:spcAft>
                          <a:spcPts val="300"/>
                        </a:spcAft>
                      </a:pPr>
                      <a:r>
                        <a:rPr lang="en-GB" sz="1700" dirty="0">
                          <a:effectLst/>
                          <a:latin typeface="Arial" panose="020B0604020202020204" pitchFamily="34" charset="0"/>
                          <a:ea typeface="Times New Roman" panose="02020603050405020304" pitchFamily="18" charset="0"/>
                          <a:cs typeface="Times New Roman" panose="02020603050405020304" pitchFamily="18" charset="0"/>
                        </a:rPr>
                        <a:t>Surrogates end points (FVC and 6-MWT) mapped to utility values and added</a:t>
                      </a:r>
                    </a:p>
                  </a:txBody>
                  <a:tcPr marL="68580" marR="68580" marT="0" marB="0"/>
                </a:tc>
                <a:extLst>
                  <a:ext uri="{0D108BD9-81ED-4DB2-BD59-A6C34878D82A}">
                    <a16:rowId xmlns:a16="http://schemas.microsoft.com/office/drawing/2014/main" val="3374051217"/>
                  </a:ext>
                </a:extLst>
              </a:tr>
            </a:tbl>
          </a:graphicData>
        </a:graphic>
      </p:graphicFrame>
      <p:graphicFrame>
        <p:nvGraphicFramePr>
          <p:cNvPr id="10" name="Table 9">
            <a:extLst>
              <a:ext uri="{FF2B5EF4-FFF2-40B4-BE49-F238E27FC236}">
                <a16:creationId xmlns:a16="http://schemas.microsoft.com/office/drawing/2014/main" id="{4EDA01A2-F681-849D-EE6C-FF38FBC6767F}"/>
              </a:ext>
            </a:extLst>
          </p:cNvPr>
          <p:cNvGraphicFramePr>
            <a:graphicFrameLocks noGrp="1"/>
          </p:cNvGraphicFramePr>
          <p:nvPr>
            <p:extLst>
              <p:ext uri="{D42A27DB-BD31-4B8C-83A1-F6EECF244321}">
                <p14:modId xmlns:p14="http://schemas.microsoft.com/office/powerpoint/2010/main" val="2064939135"/>
              </p:ext>
            </p:extLst>
          </p:nvPr>
        </p:nvGraphicFramePr>
        <p:xfrm>
          <a:off x="271161" y="5478800"/>
          <a:ext cx="10002158" cy="1674291"/>
        </p:xfrm>
        <a:graphic>
          <a:graphicData uri="http://schemas.openxmlformats.org/drawingml/2006/table">
            <a:tbl>
              <a:tblPr firstRow="1" bandRow="1" bandCol="1">
                <a:tableStyleId>{912C8C85-51F0-491E-9774-3900AFEF0FD7}</a:tableStyleId>
              </a:tblPr>
              <a:tblGrid>
                <a:gridCol w="2335214">
                  <a:extLst>
                    <a:ext uri="{9D8B030D-6E8A-4147-A177-3AD203B41FA5}">
                      <a16:colId xmlns:a16="http://schemas.microsoft.com/office/drawing/2014/main" val="3458846688"/>
                    </a:ext>
                  </a:extLst>
                </a:gridCol>
                <a:gridCol w="4305661">
                  <a:extLst>
                    <a:ext uri="{9D8B030D-6E8A-4147-A177-3AD203B41FA5}">
                      <a16:colId xmlns:a16="http://schemas.microsoft.com/office/drawing/2014/main" val="3074774102"/>
                    </a:ext>
                  </a:extLst>
                </a:gridCol>
                <a:gridCol w="3361283">
                  <a:extLst>
                    <a:ext uri="{9D8B030D-6E8A-4147-A177-3AD203B41FA5}">
                      <a16:colId xmlns:a16="http://schemas.microsoft.com/office/drawing/2014/main" val="1228961448"/>
                    </a:ext>
                  </a:extLst>
                </a:gridCol>
              </a:tblGrid>
              <a:tr h="244953">
                <a:tc>
                  <a:txBody>
                    <a:bodyPr/>
                    <a:lstStyle/>
                    <a:p>
                      <a:pPr marL="72000" algn="ctr">
                        <a:lnSpc>
                          <a:spcPct val="100000"/>
                        </a:lnSpc>
                        <a:spcBef>
                          <a:spcPts val="0"/>
                        </a:spcBef>
                        <a:spcAft>
                          <a:spcPts val="200"/>
                        </a:spcAft>
                      </a:pPr>
                      <a:r>
                        <a:rPr lang="en-GB" sz="1700" dirty="0">
                          <a:solidFill>
                            <a:schemeClr val="tx1"/>
                          </a:solidFill>
                          <a:effectLst/>
                        </a:rPr>
                        <a:t>Study name</a:t>
                      </a:r>
                      <a:endParaRPr lang="en-GB" sz="17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72000" algn="ctr">
                        <a:lnSpc>
                          <a:spcPct val="100000"/>
                        </a:lnSpc>
                        <a:spcBef>
                          <a:spcPts val="0"/>
                        </a:spcBef>
                        <a:spcAft>
                          <a:spcPts val="200"/>
                        </a:spcAft>
                      </a:pPr>
                      <a:r>
                        <a:rPr lang="en-GB" sz="17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Study design</a:t>
                      </a: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72000" algn="ctr">
                        <a:lnSpc>
                          <a:spcPct val="100000"/>
                        </a:lnSpc>
                        <a:spcBef>
                          <a:spcPts val="0"/>
                        </a:spcBef>
                        <a:spcAft>
                          <a:spcPts val="200"/>
                        </a:spcAft>
                      </a:pPr>
                      <a:r>
                        <a:rPr lang="en-GB" sz="17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Relevant outcomes</a:t>
                      </a: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830534825"/>
                  </a:ext>
                </a:extLst>
              </a:tr>
              <a:tr h="378891">
                <a:tc rowSpan="2">
                  <a:txBody>
                    <a:bodyPr/>
                    <a:lstStyle/>
                    <a:p>
                      <a:pPr marL="72000">
                        <a:lnSpc>
                          <a:spcPct val="100000"/>
                        </a:lnSpc>
                        <a:spcBef>
                          <a:spcPts val="0"/>
                        </a:spcBef>
                        <a:spcAft>
                          <a:spcPts val="200"/>
                        </a:spcAft>
                      </a:pPr>
                      <a:r>
                        <a:rPr lang="en-GB" sz="1700" b="1" dirty="0">
                          <a:effectLst/>
                        </a:rPr>
                        <a:t>rhLAMAN-10</a:t>
                      </a:r>
                      <a:endParaRPr lang="en-GB" sz="1700" b="1" dirty="0">
                        <a:effectLst/>
                        <a:latin typeface="Arial" panose="020B0604020202020204" pitchFamily="34"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rowSpan="2">
                  <a:txBody>
                    <a:bodyPr/>
                    <a:lstStyle/>
                    <a:p>
                      <a:pPr marL="72000">
                        <a:lnSpc>
                          <a:spcPct val="100000"/>
                        </a:lnSpc>
                        <a:spcBef>
                          <a:spcPts val="0"/>
                        </a:spcBef>
                        <a:spcAft>
                          <a:spcPts val="200"/>
                        </a:spcAft>
                      </a:pPr>
                      <a:r>
                        <a:rPr lang="en-GB" sz="1700" dirty="0">
                          <a:effectLst/>
                        </a:rPr>
                        <a:t>Integrated analysis of all patients in rhLAMAN-04, -05 and CU studies (N= 33)</a:t>
                      </a:r>
                      <a:endParaRPr lang="en-GB" sz="1700" b="1" dirty="0">
                        <a:effectLst/>
                        <a:latin typeface="Arial" panose="020B0604020202020204" pitchFamily="34"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700" b="0" dirty="0">
                          <a:effectLst/>
                          <a:latin typeface="Arial" panose="020B0604020202020204" pitchFamily="34" charset="0"/>
                          <a:ea typeface="Times New Roman" panose="02020603050405020304" pitchFamily="18" charset="0"/>
                          <a:cs typeface="Times New Roman" panose="02020603050405020304" pitchFamily="18" charset="0"/>
                        </a:rPr>
                        <a:t>EQ-5D-5L data for 24 patients</a:t>
                      </a:r>
                    </a:p>
                  </a:txBody>
                  <a:tcPr marL="9136" marR="9136"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556803877"/>
                  </a:ext>
                </a:extLst>
              </a:tr>
              <a:tr h="378891">
                <a:tc vMerge="1">
                  <a:txBody>
                    <a:bodyPr/>
                    <a:lstStyle/>
                    <a:p>
                      <a:pPr marL="72000">
                        <a:lnSpc>
                          <a:spcPct val="100000"/>
                        </a:lnSpc>
                        <a:spcBef>
                          <a:spcPts val="0"/>
                        </a:spcBef>
                        <a:spcAft>
                          <a:spcPts val="200"/>
                        </a:spcAft>
                      </a:pPr>
                      <a:r>
                        <a:rPr lang="en-GB" sz="1600" b="1" dirty="0">
                          <a:effectLst/>
                        </a:rPr>
                        <a:t>rhLAMAN-10</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vMerge="1">
                  <a:txBody>
                    <a:bodyPr/>
                    <a:lstStyle/>
                    <a:p>
                      <a:pPr marL="72000">
                        <a:lnSpc>
                          <a:spcPct val="100000"/>
                        </a:lnSpc>
                        <a:spcBef>
                          <a:spcPts val="0"/>
                        </a:spcBef>
                        <a:spcAft>
                          <a:spcPts val="200"/>
                        </a:spcAft>
                      </a:pPr>
                      <a:r>
                        <a:rPr lang="en-GB" sz="1600" dirty="0">
                          <a:effectLst/>
                        </a:rPr>
                        <a:t>Integrated analysis of all patients in rhLAMAN-04, -05 and CU studies (N= 33)</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700" dirty="0">
                          <a:effectLst/>
                        </a:rPr>
                        <a:t>Case report UK-based patient health state EQ-5D-5L value </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36" marR="9136"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652187439"/>
                  </a:ext>
                </a:extLst>
              </a:tr>
              <a:tr h="378891">
                <a:tc>
                  <a:txBody>
                    <a:bodyPr/>
                    <a:lstStyle/>
                    <a:p>
                      <a:pPr marL="72000">
                        <a:lnSpc>
                          <a:spcPct val="100000"/>
                        </a:lnSpc>
                        <a:spcBef>
                          <a:spcPts val="0"/>
                        </a:spcBef>
                        <a:spcAft>
                          <a:spcPts val="200"/>
                        </a:spcAft>
                      </a:pPr>
                      <a:r>
                        <a:rPr lang="en-GB" sz="1700" b="1" dirty="0">
                          <a:effectLst/>
                        </a:rPr>
                        <a:t>Etoile Alpha (ongoing)</a:t>
                      </a: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solidFill>
                  </a:tcPr>
                </a:tc>
                <a:tc>
                  <a:txBody>
                    <a:bodyPr/>
                    <a:lstStyle/>
                    <a:p>
                      <a:pPr marL="72000">
                        <a:lnSpc>
                          <a:spcPct val="100000"/>
                        </a:lnSpc>
                        <a:spcBef>
                          <a:spcPts val="0"/>
                        </a:spcBef>
                        <a:spcAft>
                          <a:spcPts val="200"/>
                        </a:spcAft>
                      </a:pPr>
                      <a:r>
                        <a:rPr lang="en-GB" sz="1700" dirty="0">
                          <a:effectLst/>
                        </a:rPr>
                        <a:t>Real-world retrospective registry study (N=16)</a:t>
                      </a:r>
                      <a:endParaRPr lang="en-GB" sz="17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74" marR="12474"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700" u="sng" dirty="0">
                          <a:solidFill>
                            <a:schemeClr val="tx1">
                              <a:lumMod val="50000"/>
                            </a:schemeClr>
                          </a:solidFill>
                          <a:effectLst/>
                          <a:highlight>
                            <a:srgbClr val="000000"/>
                          </a:highlight>
                        </a:rPr>
                        <a:t>**</a:t>
                      </a:r>
                      <a:r>
                        <a:rPr lang="en-GB" sz="1700" dirty="0">
                          <a:effectLst/>
                        </a:rPr>
                        <a:t> patients, 6-MWT, FVC</a:t>
                      </a:r>
                      <a:endParaRPr lang="en-GB" sz="17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575474763"/>
                  </a:ext>
                </a:extLst>
              </a:tr>
            </a:tbl>
          </a:graphicData>
        </a:graphic>
      </p:graphicFrame>
      <p:sp>
        <p:nvSpPr>
          <p:cNvPr id="3" name="Slide Number Placeholder 2"/>
          <p:cNvSpPr>
            <a:spLocks noGrp="1"/>
          </p:cNvSpPr>
          <p:nvPr>
            <p:ph type="sldNum" sz="quarter" idx="12"/>
          </p:nvPr>
        </p:nvSpPr>
        <p:spPr>
          <a:xfrm>
            <a:off x="9968786" y="174357"/>
            <a:ext cx="500380" cy="333663"/>
          </a:xfrm>
        </p:spPr>
        <p:txBody>
          <a:bodyPr/>
          <a:lstStyle/>
          <a:p>
            <a:fld id="{DDBE135E-2566-4748-853C-8A3B78F0FB00}" type="slidenum">
              <a:rPr lang="en-GB" smtClean="0"/>
              <a:t>26</a:t>
            </a:fld>
            <a:endParaRPr lang="en-GB" dirty="0"/>
          </a:p>
        </p:txBody>
      </p:sp>
      <p:sp>
        <p:nvSpPr>
          <p:cNvPr id="13" name="TextBox 12">
            <a:extLst>
              <a:ext uri="{FF2B5EF4-FFF2-40B4-BE49-F238E27FC236}">
                <a16:creationId xmlns:a16="http://schemas.microsoft.com/office/drawing/2014/main" id="{B6BF19F5-6857-6BF8-BBCD-30A463A649BB}"/>
              </a:ext>
            </a:extLst>
          </p:cNvPr>
          <p:cNvSpPr txBox="1"/>
          <p:nvPr/>
        </p:nvSpPr>
        <p:spPr>
          <a:xfrm>
            <a:off x="271162" y="63412"/>
            <a:ext cx="2277563" cy="245573"/>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VA utility benefit</a:t>
            </a:r>
          </a:p>
        </p:txBody>
      </p:sp>
      <p:pic>
        <p:nvPicPr>
          <p:cNvPr id="16" name="Graphic 15" descr="Badge 3 with solid fill">
            <a:extLst>
              <a:ext uri="{FF2B5EF4-FFF2-40B4-BE49-F238E27FC236}">
                <a16:creationId xmlns:a16="http://schemas.microsoft.com/office/drawing/2014/main" id="{FBD8B1FD-FE98-44EF-B6C1-C4472D784D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27557"/>
            <a:ext cx="427512" cy="427512"/>
          </a:xfrm>
          <a:prstGeom prst="rect">
            <a:avLst/>
          </a:prstGeom>
        </p:spPr>
      </p:pic>
      <p:sp>
        <p:nvSpPr>
          <p:cNvPr id="12" name="TextBox 11">
            <a:extLst>
              <a:ext uri="{FF2B5EF4-FFF2-40B4-BE49-F238E27FC236}">
                <a16:creationId xmlns:a16="http://schemas.microsoft.com/office/drawing/2014/main" id="{22D133F8-6C0A-E441-456A-B747EECD649B}"/>
              </a:ext>
            </a:extLst>
          </p:cNvPr>
          <p:cNvSpPr txBox="1"/>
          <p:nvPr/>
        </p:nvSpPr>
        <p:spPr>
          <a:xfrm>
            <a:off x="34775" y="7205787"/>
            <a:ext cx="9934011" cy="338554"/>
          </a:xfrm>
          <a:prstGeom prst="rect">
            <a:avLst/>
          </a:prstGeom>
          <a:noFill/>
        </p:spPr>
        <p:txBody>
          <a:bodyPr wrap="square">
            <a:spAutoFit/>
          </a:bodyPr>
          <a:lstStyle/>
          <a:p>
            <a:r>
              <a:rPr lang="en-US" sz="1600" dirty="0">
                <a:latin typeface="Arial" panose="020B0604020202020204" pitchFamily="34" charset="0"/>
                <a:ea typeface="Times New Roman" panose="02020603050405020304" pitchFamily="18" charset="0"/>
                <a:cs typeface="Times New Roman" panose="02020603050405020304" pitchFamily="18" charset="0"/>
              </a:rPr>
              <a:t>CU, compassionate use; FVC, forced vital capacity;</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 MWT, minute walk test, N, number.</a:t>
            </a:r>
            <a:endParaRPr lang="en-GB" sz="1600" dirty="0"/>
          </a:p>
        </p:txBody>
      </p:sp>
    </p:spTree>
    <p:extLst>
      <p:ext uri="{BB962C8B-B14F-4D97-AF65-F5344CB8AC3E}">
        <p14:creationId xmlns:p14="http://schemas.microsoft.com/office/powerpoint/2010/main" val="4205042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56" y="458045"/>
            <a:ext cx="9669780" cy="1063916"/>
          </a:xfrm>
        </p:spPr>
        <p:txBody>
          <a:bodyPr/>
          <a:lstStyle/>
          <a:p>
            <a:pPr>
              <a:lnSpc>
                <a:spcPct val="100000"/>
              </a:lnSpc>
            </a:pPr>
            <a:r>
              <a:rPr lang="en-GB" dirty="0"/>
              <a:t>Utility gain with VA</a:t>
            </a:r>
            <a:br>
              <a:rPr lang="en-GB" dirty="0"/>
            </a:br>
            <a:r>
              <a:rPr lang="en-GB" sz="2000" b="0" i="1" dirty="0">
                <a:solidFill>
                  <a:schemeClr val="accent1"/>
                </a:solidFill>
              </a:rPr>
              <a:t>Company justifies modelling a utility gain for uncaptured benefits of VA</a:t>
            </a:r>
          </a:p>
        </p:txBody>
      </p:sp>
      <p:sp>
        <p:nvSpPr>
          <p:cNvPr id="3" name="Content Placeholder 2">
            <a:extLst>
              <a:ext uri="{FF2B5EF4-FFF2-40B4-BE49-F238E27FC236}">
                <a16:creationId xmlns:a16="http://schemas.microsoft.com/office/drawing/2014/main" id="{831ED9A3-4256-463F-8A0E-6226AAEAD83E}"/>
              </a:ext>
            </a:extLst>
          </p:cNvPr>
          <p:cNvSpPr>
            <a:spLocks noGrp="1"/>
          </p:cNvSpPr>
          <p:nvPr>
            <p:ph sz="quarter" idx="10"/>
          </p:nvPr>
        </p:nvSpPr>
        <p:spPr>
          <a:xfrm>
            <a:off x="274143" y="1491082"/>
            <a:ext cx="5072557" cy="3822935"/>
          </a:xfrm>
          <a:solidFill>
            <a:schemeClr val="bg1"/>
          </a:solidFill>
        </p:spPr>
        <p:txBody>
          <a:bodyPr/>
          <a:lstStyle/>
          <a:p>
            <a:pPr marL="4763" indent="0">
              <a:lnSpc>
                <a:spcPct val="125000"/>
              </a:lnSpc>
              <a:spcBef>
                <a:spcPts val="600"/>
              </a:spcBef>
              <a:spcAft>
                <a:spcPts val="600"/>
              </a:spcAft>
              <a:buNone/>
            </a:pPr>
            <a:r>
              <a:rPr lang="en-GB" sz="1700" b="1" u="sng" dirty="0"/>
              <a:t>Company:</a:t>
            </a:r>
            <a:r>
              <a:rPr lang="en-GB" sz="1700" dirty="0"/>
              <a:t> updated utility benefit reflect additional health gains observed in the long-term data from Etoile Alpha, and the limitations of the model in capturing these as utility gains</a:t>
            </a:r>
          </a:p>
          <a:p>
            <a:pPr>
              <a:lnSpc>
                <a:spcPct val="125000"/>
              </a:lnSpc>
              <a:spcBef>
                <a:spcPts val="600"/>
              </a:spcBef>
              <a:spcAft>
                <a:spcPts val="600"/>
              </a:spcAft>
            </a:pPr>
            <a:r>
              <a:rPr lang="en-GB" sz="1700" dirty="0"/>
              <a:t>Limitations of walking ability-based model, multi-organ health benefits of VA not captured</a:t>
            </a:r>
          </a:p>
          <a:p>
            <a:pPr lvl="1">
              <a:lnSpc>
                <a:spcPct val="125000"/>
              </a:lnSpc>
              <a:spcBef>
                <a:spcPts val="600"/>
              </a:spcBef>
              <a:spcAft>
                <a:spcPts val="600"/>
              </a:spcAft>
            </a:pPr>
            <a:r>
              <a:rPr lang="en-GB" sz="1700" dirty="0"/>
              <a:t>minor infections, fatigue, pain, cognitive improvements and improved dexterity/upper extremity deficits</a:t>
            </a:r>
          </a:p>
          <a:p>
            <a:pPr>
              <a:lnSpc>
                <a:spcPct val="125000"/>
              </a:lnSpc>
              <a:spcBef>
                <a:spcPts val="600"/>
              </a:spcBef>
              <a:spcAft>
                <a:spcPts val="600"/>
              </a:spcAft>
            </a:pPr>
            <a:r>
              <a:rPr lang="en-GB" sz="1700" dirty="0"/>
              <a:t>Within-state’ improvements are not captured in the model</a:t>
            </a:r>
          </a:p>
          <a:p>
            <a:pPr>
              <a:lnSpc>
                <a:spcPct val="125000"/>
              </a:lnSpc>
              <a:spcBef>
                <a:spcPts val="600"/>
              </a:spcBef>
              <a:spcAft>
                <a:spcPts val="600"/>
              </a:spcAft>
            </a:pPr>
            <a:r>
              <a:rPr lang="en-GB" sz="1700" dirty="0"/>
              <a:t>Health improvements with VA clinically relevant so utility gain should be above the minimally important difference (MID, for EQ-5D 0.074)</a:t>
            </a:r>
          </a:p>
        </p:txBody>
      </p:sp>
      <p:sp>
        <p:nvSpPr>
          <p:cNvPr id="33" name="TextBox 32">
            <a:extLst>
              <a:ext uri="{FF2B5EF4-FFF2-40B4-BE49-F238E27FC236}">
                <a16:creationId xmlns:a16="http://schemas.microsoft.com/office/drawing/2014/main" id="{FEB6573B-D44B-BCF6-B10B-7636C13E7968}"/>
              </a:ext>
            </a:extLst>
          </p:cNvPr>
          <p:cNvSpPr txBox="1"/>
          <p:nvPr/>
        </p:nvSpPr>
        <p:spPr>
          <a:xfrm>
            <a:off x="271162" y="63412"/>
            <a:ext cx="2277563" cy="245573"/>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VA utility benefit</a:t>
            </a:r>
          </a:p>
        </p:txBody>
      </p:sp>
      <p:pic>
        <p:nvPicPr>
          <p:cNvPr id="34" name="Graphic 33" descr="Badge 3 with solid fill">
            <a:extLst>
              <a:ext uri="{FF2B5EF4-FFF2-40B4-BE49-F238E27FC236}">
                <a16:creationId xmlns:a16="http://schemas.microsoft.com/office/drawing/2014/main" id="{7A0316A6-127E-2B69-435E-C3BD4360E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27557"/>
            <a:ext cx="427512" cy="427512"/>
          </a:xfrm>
          <a:prstGeom prst="rect">
            <a:avLst/>
          </a:prstGeom>
        </p:spPr>
      </p:pic>
      <p:sp>
        <p:nvSpPr>
          <p:cNvPr id="16" name="Slide Number Placeholder 2">
            <a:extLst>
              <a:ext uri="{FF2B5EF4-FFF2-40B4-BE49-F238E27FC236}">
                <a16:creationId xmlns:a16="http://schemas.microsoft.com/office/drawing/2014/main" id="{991B09A8-64CE-4E1B-99B1-608637ED9906}"/>
              </a:ext>
            </a:extLst>
          </p:cNvPr>
          <p:cNvSpPr>
            <a:spLocks noGrp="1"/>
          </p:cNvSpPr>
          <p:nvPr>
            <p:ph type="sldNum" sz="quarter" idx="12"/>
          </p:nvPr>
        </p:nvSpPr>
        <p:spPr>
          <a:xfrm>
            <a:off x="10079773" y="7117968"/>
            <a:ext cx="500380" cy="333663"/>
          </a:xfrm>
        </p:spPr>
        <p:txBody>
          <a:bodyPr/>
          <a:lstStyle/>
          <a:p>
            <a:fld id="{DDBE135E-2566-4748-853C-8A3B78F0FB00}" type="slidenum">
              <a:rPr lang="en-GB" smtClean="0"/>
              <a:t>27</a:t>
            </a:fld>
            <a:endParaRPr lang="en-GB" dirty="0"/>
          </a:p>
        </p:txBody>
      </p:sp>
      <p:sp>
        <p:nvSpPr>
          <p:cNvPr id="25" name="Rectangle 3">
            <a:extLst>
              <a:ext uri="{FF2B5EF4-FFF2-40B4-BE49-F238E27FC236}">
                <a16:creationId xmlns:a16="http://schemas.microsoft.com/office/drawing/2014/main" id="{3E42AB56-BAD1-0DFE-A79D-C7B51F6B9E44}"/>
              </a:ext>
            </a:extLst>
          </p:cNvPr>
          <p:cNvSpPr>
            <a:spLocks noChangeArrowheads="1"/>
          </p:cNvSpPr>
          <p:nvPr/>
        </p:nvSpPr>
        <p:spPr bwMode="auto">
          <a:xfrm>
            <a:off x="1241782" y="6979631"/>
            <a:ext cx="9256889" cy="492443"/>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en-US" sz="1400" dirty="0">
                <a:latin typeface="Arial" panose="020B0604020202020204" pitchFamily="34" charset="0"/>
                <a:cs typeface="Arial" panose="020B0604020202020204" pitchFamily="34" charset="0"/>
              </a:rPr>
              <a:t> </a:t>
            </a:r>
            <a:r>
              <a:rPr lang="en-GB" altLang="en-US" sz="1400" u="sng" dirty="0">
                <a:solidFill>
                  <a:schemeClr val="tx1">
                    <a:lumMod val="50000"/>
                  </a:schemeClr>
                </a:solidFill>
                <a:highlight>
                  <a:srgbClr val="000000"/>
                </a:highlight>
                <a:latin typeface="Arial" panose="020B0604020202020204" pitchFamily="34" charset="0"/>
                <a:cs typeface="Arial" panose="020B0604020202020204" pitchFamily="34" charset="0"/>
              </a:rPr>
              <a:t>**********************************.</a:t>
            </a:r>
            <a:r>
              <a:rPr lang="en-GB" altLang="en-US" sz="1400" dirty="0">
                <a:latin typeface="Arial" panose="020B0604020202020204" pitchFamily="34" charset="0"/>
                <a:cs typeface="Arial" panose="020B0604020202020204" pitchFamily="34" charset="0"/>
              </a:rPr>
              <a:t> WU = walking unassisted, WWA = walking with assistance </a:t>
            </a:r>
            <a:r>
              <a:rPr lang="en-GB" altLang="en-US" sz="1200" dirty="0">
                <a:latin typeface="Arial" panose="020B0604020202020204" pitchFamily="34" charset="0"/>
                <a:cs typeface="Arial" panose="020B0604020202020204" pitchFamily="34" charset="0"/>
              </a:rPr>
              <a:t>Source: adapted from ERG report, Figure 2</a:t>
            </a:r>
            <a:endParaRPr kumimoji="0" lang="en-GB" altLang="en-US" sz="1200" b="0" i="0" u="none" strike="noStrike" cap="none" normalizeH="0" baseline="0" dirty="0">
              <a:ln>
                <a:noFill/>
              </a:ln>
              <a:solidFill>
                <a:schemeClr val="tx1"/>
              </a:solidFill>
              <a:effectLst/>
              <a:latin typeface="Arial" panose="020B0604020202020204" pitchFamily="34" charset="0"/>
            </a:endParaRPr>
          </a:p>
        </p:txBody>
      </p:sp>
      <p:cxnSp>
        <p:nvCxnSpPr>
          <p:cNvPr id="5" name="Straight Connector 4">
            <a:extLst>
              <a:ext uri="{FF2B5EF4-FFF2-40B4-BE49-F238E27FC236}">
                <a16:creationId xmlns:a16="http://schemas.microsoft.com/office/drawing/2014/main" id="{4421F9AF-B037-A5FD-1C12-5D8146EEFB67}"/>
              </a:ext>
            </a:extLst>
          </p:cNvPr>
          <p:cNvCxnSpPr/>
          <p:nvPr/>
        </p:nvCxnSpPr>
        <p:spPr>
          <a:xfrm>
            <a:off x="133403" y="6966860"/>
            <a:ext cx="10426593"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8329CB4A-F1E7-3E2F-A6E2-5531FE066CFA}"/>
              </a:ext>
            </a:extLst>
          </p:cNvPr>
          <p:cNvSpPr/>
          <p:nvPr/>
        </p:nvSpPr>
        <p:spPr>
          <a:xfrm>
            <a:off x="5407087" y="2027517"/>
            <a:ext cx="5072557" cy="38976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highlight>
                <a:srgbClr val="000000"/>
              </a:highlight>
            </a:endParaRPr>
          </a:p>
        </p:txBody>
      </p:sp>
    </p:spTree>
    <p:extLst>
      <p:ext uri="{BB962C8B-B14F-4D97-AF65-F5344CB8AC3E}">
        <p14:creationId xmlns:p14="http://schemas.microsoft.com/office/powerpoint/2010/main" val="413870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2203FDBA-8C40-642E-3363-6F94B844EB63}"/>
              </a:ext>
            </a:extLst>
          </p:cNvPr>
          <p:cNvGraphicFramePr>
            <a:graphicFrameLocks noGrp="1"/>
          </p:cNvGraphicFramePr>
          <p:nvPr>
            <p:extLst>
              <p:ext uri="{D42A27DB-BD31-4B8C-83A1-F6EECF244321}">
                <p14:modId xmlns:p14="http://schemas.microsoft.com/office/powerpoint/2010/main" val="1855359659"/>
              </p:ext>
            </p:extLst>
          </p:nvPr>
        </p:nvGraphicFramePr>
        <p:xfrm>
          <a:off x="287346" y="1280242"/>
          <a:ext cx="10118708" cy="5469699"/>
        </p:xfrm>
        <a:graphic>
          <a:graphicData uri="http://schemas.openxmlformats.org/drawingml/2006/table">
            <a:tbl>
              <a:tblPr firstRow="1" bandRow="1">
                <a:tableStyleId>{F5AB1C69-6EDB-4FF4-983F-18BD219EF322}</a:tableStyleId>
              </a:tblPr>
              <a:tblGrid>
                <a:gridCol w="1247301">
                  <a:extLst>
                    <a:ext uri="{9D8B030D-6E8A-4147-A177-3AD203B41FA5}">
                      <a16:colId xmlns:a16="http://schemas.microsoft.com/office/drawing/2014/main" val="4211609044"/>
                    </a:ext>
                  </a:extLst>
                </a:gridCol>
                <a:gridCol w="4523253">
                  <a:extLst>
                    <a:ext uri="{9D8B030D-6E8A-4147-A177-3AD203B41FA5}">
                      <a16:colId xmlns:a16="http://schemas.microsoft.com/office/drawing/2014/main" val="1414452899"/>
                    </a:ext>
                  </a:extLst>
                </a:gridCol>
                <a:gridCol w="4348154">
                  <a:extLst>
                    <a:ext uri="{9D8B030D-6E8A-4147-A177-3AD203B41FA5}">
                      <a16:colId xmlns:a16="http://schemas.microsoft.com/office/drawing/2014/main" val="2931934940"/>
                    </a:ext>
                  </a:extLst>
                </a:gridCol>
              </a:tblGrid>
              <a:tr h="251539">
                <a:tc>
                  <a:txBody>
                    <a:bodyPr/>
                    <a:lstStyle/>
                    <a:p>
                      <a:r>
                        <a:rPr lang="en-GB" sz="1600" dirty="0"/>
                        <a:t>Measure </a:t>
                      </a:r>
                    </a:p>
                  </a:txBody>
                  <a:tcPr/>
                </a:tc>
                <a:tc>
                  <a:txBody>
                    <a:bodyPr/>
                    <a:lstStyle/>
                    <a:p>
                      <a:r>
                        <a:rPr lang="en-GB" sz="1600" dirty="0"/>
                        <a:t>Company statement</a:t>
                      </a:r>
                    </a:p>
                  </a:txBody>
                  <a:tcPr/>
                </a:tc>
                <a:tc>
                  <a:txBody>
                    <a:bodyPr/>
                    <a:lstStyle/>
                    <a:p>
                      <a:r>
                        <a:rPr lang="en-GB" sz="1600" dirty="0"/>
                        <a:t>Supported by</a:t>
                      </a:r>
                    </a:p>
                  </a:txBody>
                  <a:tcPr/>
                </a:tc>
                <a:extLst>
                  <a:ext uri="{0D108BD9-81ED-4DB2-BD59-A6C34878D82A}">
                    <a16:rowId xmlns:a16="http://schemas.microsoft.com/office/drawing/2014/main" val="1382886787"/>
                  </a:ext>
                </a:extLst>
              </a:tr>
              <a:tr h="845754">
                <a:tc>
                  <a:txBody>
                    <a:bodyPr/>
                    <a:lstStyle/>
                    <a:p>
                      <a:r>
                        <a:rPr lang="en-GB" sz="1600" b="1" kern="1200" dirty="0">
                          <a:solidFill>
                            <a:schemeClr val="dk1"/>
                          </a:solidFill>
                          <a:latin typeface="+mn-lt"/>
                          <a:ea typeface="+mn-ea"/>
                          <a:cs typeface="+mn-cs"/>
                        </a:rPr>
                        <a:t>FVC and 6MWT</a:t>
                      </a:r>
                    </a:p>
                  </a:txBody>
                  <a:tcPr/>
                </a:tc>
                <a:tc>
                  <a:txBody>
                    <a:bodyPr/>
                    <a:lstStyle/>
                    <a:p>
                      <a:pPr marL="4763" indent="0">
                        <a:spcBef>
                          <a:spcPts val="400"/>
                        </a:spcBef>
                        <a:buNone/>
                      </a:pPr>
                      <a:r>
                        <a:rPr lang="en-GB" sz="1600" dirty="0"/>
                        <a:t>Increased FVC has a strong association with both increased QoL and survival</a:t>
                      </a:r>
                    </a:p>
                    <a:p>
                      <a:pPr marL="4763" indent="0">
                        <a:spcBef>
                          <a:spcPts val="400"/>
                        </a:spcBef>
                        <a:buNone/>
                      </a:pPr>
                      <a:r>
                        <a:rPr lang="en-GB" sz="1600" dirty="0"/>
                        <a:t>HST19 accepted +0.2 utility per 1 litre gain (FVC), +0.02 utility per +10m (6MWT)</a:t>
                      </a:r>
                    </a:p>
                    <a:p>
                      <a:pPr marL="4763" marR="0" lvl="0" indent="0" algn="l" defTabSz="1043056" rtl="0" eaLnBrk="1" fontAlgn="auto" latinLnBrk="0" hangingPunct="1">
                        <a:lnSpc>
                          <a:spcPct val="100000"/>
                        </a:lnSpc>
                        <a:spcBef>
                          <a:spcPts val="400"/>
                        </a:spcBef>
                        <a:spcAft>
                          <a:spcPts val="0"/>
                        </a:spcAft>
                        <a:buClrTx/>
                        <a:buSzTx/>
                        <a:buFontTx/>
                        <a:buNone/>
                        <a:tabLst/>
                        <a:defRPr/>
                      </a:pPr>
                      <a:r>
                        <a:rPr lang="en-GB" sz="1600" kern="1200" dirty="0">
                          <a:solidFill>
                            <a:schemeClr val="dk1"/>
                          </a:solidFill>
                          <a:latin typeface="+mn-lt"/>
                          <a:ea typeface="+mn-ea"/>
                          <a:cs typeface="+mn-cs"/>
                        </a:rPr>
                        <a:t>Etoile Alpha: </a:t>
                      </a:r>
                      <a:r>
                        <a:rPr lang="en-GB" sz="1600" b="0" u="none" kern="1200" dirty="0">
                          <a:solidFill>
                            <a:schemeClr val="dk1"/>
                          </a:solidFill>
                          <a:latin typeface="+mn-lt"/>
                          <a:ea typeface="+mn-ea"/>
                          <a:cs typeface="+mn-cs"/>
                        </a:rPr>
                        <a:t> </a:t>
                      </a:r>
                      <a:r>
                        <a:rPr lang="en-GB" sz="1600" b="0" u="sng" kern="1200" dirty="0">
                          <a:solidFill>
                            <a:schemeClr val="tx1">
                              <a:lumMod val="50000"/>
                            </a:schemeClr>
                          </a:solidFill>
                          <a:highlight>
                            <a:srgbClr val="000000"/>
                          </a:highlight>
                          <a:latin typeface="+mn-lt"/>
                          <a:ea typeface="+mn-ea"/>
                          <a:cs typeface="+mn-cs"/>
                        </a:rPr>
                        <a:t>****</a:t>
                      </a:r>
                      <a:r>
                        <a:rPr lang="en-GB" sz="1600" b="0" kern="1200" dirty="0">
                          <a:solidFill>
                            <a:schemeClr val="dk1"/>
                          </a:solidFill>
                          <a:latin typeface="+mn-lt"/>
                          <a:ea typeface="+mn-ea"/>
                          <a:cs typeface="+mn-cs"/>
                        </a:rPr>
                        <a:t> utility benefit FVC and </a:t>
                      </a:r>
                      <a:r>
                        <a:rPr lang="en-GB" sz="1600" b="0" u="sng" kern="1200" dirty="0">
                          <a:solidFill>
                            <a:schemeClr val="tx1">
                              <a:lumMod val="50000"/>
                            </a:schemeClr>
                          </a:solidFill>
                          <a:highlight>
                            <a:srgbClr val="000000"/>
                          </a:highlight>
                          <a:latin typeface="+mn-lt"/>
                          <a:ea typeface="+mn-ea"/>
                          <a:cs typeface="+mn-cs"/>
                        </a:rPr>
                        <a:t>****</a:t>
                      </a:r>
                      <a:r>
                        <a:rPr lang="en-GB" sz="1600" b="0" kern="1200" dirty="0">
                          <a:solidFill>
                            <a:schemeClr val="dk1"/>
                          </a:solidFill>
                          <a:latin typeface="+mn-lt"/>
                          <a:ea typeface="+mn-ea"/>
                          <a:cs typeface="+mn-cs"/>
                        </a:rPr>
                        <a:t> benefit 6MWT = </a:t>
                      </a:r>
                      <a:r>
                        <a:rPr lang="en-GB" sz="1600" b="1" kern="1200" dirty="0">
                          <a:solidFill>
                            <a:schemeClr val="dk1"/>
                          </a:solidFill>
                          <a:latin typeface="+mn-lt"/>
                          <a:ea typeface="+mn-ea"/>
                          <a:cs typeface="+mn-cs"/>
                        </a:rPr>
                        <a:t>0.254 utility benefit</a:t>
                      </a:r>
                    </a:p>
                  </a:txBody>
                  <a:tcPr/>
                </a:tc>
                <a:tc>
                  <a:txBody>
                    <a:bodyPr/>
                    <a:lstStyle/>
                    <a:p>
                      <a:pPr marL="0" marR="0" lvl="0" indent="0" algn="l" defTabSz="1043056" rtl="0" eaLnBrk="1" fontAlgn="auto" latinLnBrk="0" hangingPunct="1">
                        <a:lnSpc>
                          <a:spcPct val="100000"/>
                        </a:lnSpc>
                        <a:spcBef>
                          <a:spcPts val="400"/>
                        </a:spcBef>
                        <a:spcAft>
                          <a:spcPts val="0"/>
                        </a:spcAft>
                        <a:buClrTx/>
                        <a:buSzTx/>
                        <a:buFont typeface="Arial" panose="020B0604020202020204" pitchFamily="34" charset="0"/>
                        <a:buNone/>
                        <a:tabLst/>
                        <a:defRPr/>
                      </a:pPr>
                      <a:r>
                        <a:rPr lang="en-GB" sz="1600" kern="1200" dirty="0">
                          <a:solidFill>
                            <a:schemeClr val="dk1"/>
                          </a:solidFill>
                          <a:latin typeface="+mn-lt"/>
                          <a:ea typeface="+mn-ea"/>
                          <a:cs typeface="+mn-cs"/>
                        </a:rPr>
                        <a:t>Etoile Alpha &amp; rhLAMAN-10 showed improvement in mobility and lung function,  greater benefit in people &lt;18</a:t>
                      </a:r>
                    </a:p>
                    <a:p>
                      <a:pPr marL="0" marR="0" lvl="0" indent="0" algn="l" defTabSz="1043056" rtl="0" eaLnBrk="1" fontAlgn="auto" latinLnBrk="0" hangingPunct="1">
                        <a:lnSpc>
                          <a:spcPct val="100000"/>
                        </a:lnSpc>
                        <a:spcBef>
                          <a:spcPts val="400"/>
                        </a:spcBef>
                        <a:spcAft>
                          <a:spcPts val="0"/>
                        </a:spcAft>
                        <a:buClrTx/>
                        <a:buSzTx/>
                        <a:buFont typeface="Arial" panose="020B0604020202020204" pitchFamily="34" charset="0"/>
                        <a:buNone/>
                        <a:tabLst/>
                        <a:defRPr/>
                      </a:pPr>
                      <a:r>
                        <a:rPr lang="en-GB" sz="1600" kern="1200" dirty="0">
                          <a:solidFill>
                            <a:schemeClr val="dk1"/>
                          </a:solidFill>
                          <a:latin typeface="+mn-lt"/>
                          <a:ea typeface="+mn-ea"/>
                          <a:cs typeface="+mn-cs"/>
                        </a:rPr>
                        <a:t>rhLAMAN-10 utility gain:</a:t>
                      </a:r>
                    </a:p>
                    <a:p>
                      <a:pPr marL="285750" marR="0" lvl="0" indent="-285750" algn="l" defTabSz="1043056"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GB" sz="1600" b="0" u="none" kern="1200" dirty="0">
                          <a:solidFill>
                            <a:schemeClr val="dk1"/>
                          </a:solidFill>
                          <a:latin typeface="+mn-lt"/>
                          <a:ea typeface="+mn-ea"/>
                          <a:cs typeface="+mn-cs"/>
                        </a:rPr>
                        <a:t>&lt;18 - 0.18 FVC and 0.078 6MWT</a:t>
                      </a:r>
                    </a:p>
                    <a:p>
                      <a:pPr marL="285750" marR="0" lvl="0" indent="-285750" algn="l" defTabSz="1043056"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GB" sz="1600" b="0" u="none" kern="1200" dirty="0">
                          <a:solidFill>
                            <a:schemeClr val="dk1"/>
                          </a:solidFill>
                          <a:latin typeface="+mn-lt"/>
                          <a:ea typeface="+mn-ea"/>
                          <a:cs typeface="+mn-cs"/>
                        </a:rPr>
                        <a:t>&gt;18 - 0.04 FVC and 0.00 </a:t>
                      </a:r>
                      <a:r>
                        <a:rPr lang="en-GB" sz="1600" b="0" kern="1200" dirty="0">
                          <a:solidFill>
                            <a:schemeClr val="dk1"/>
                          </a:solidFill>
                          <a:latin typeface="+mn-lt"/>
                          <a:ea typeface="+mn-ea"/>
                          <a:cs typeface="+mn-cs"/>
                        </a:rPr>
                        <a:t>6MWT</a:t>
                      </a:r>
                    </a:p>
                  </a:txBody>
                  <a:tcPr/>
                </a:tc>
                <a:extLst>
                  <a:ext uri="{0D108BD9-81ED-4DB2-BD59-A6C34878D82A}">
                    <a16:rowId xmlns:a16="http://schemas.microsoft.com/office/drawing/2014/main" val="3102261853"/>
                  </a:ext>
                </a:extLst>
              </a:tr>
              <a:tr h="448464">
                <a:tc>
                  <a:txBody>
                    <a:bodyPr/>
                    <a:lstStyle/>
                    <a:p>
                      <a:r>
                        <a:rPr lang="en-GB" sz="1600" b="1" kern="1200" dirty="0">
                          <a:solidFill>
                            <a:schemeClr val="dk1"/>
                          </a:solidFill>
                          <a:latin typeface="+mn-lt"/>
                          <a:ea typeface="+mn-ea"/>
                          <a:cs typeface="+mn-cs"/>
                        </a:rPr>
                        <a:t>Pain</a:t>
                      </a:r>
                    </a:p>
                    <a:p>
                      <a:endParaRPr lang="en-GB" sz="1600" b="1" kern="1200" dirty="0">
                        <a:solidFill>
                          <a:schemeClr val="dk1"/>
                        </a:solidFill>
                        <a:latin typeface="+mn-lt"/>
                        <a:ea typeface="+mn-ea"/>
                        <a:cs typeface="+mn-cs"/>
                      </a:endParaRPr>
                    </a:p>
                  </a:txBody>
                  <a:tcPr/>
                </a:tc>
                <a:tc>
                  <a:txBody>
                    <a:bodyPr/>
                    <a:lstStyle/>
                    <a:p>
                      <a:r>
                        <a:rPr lang="en-GB" sz="1600" kern="1200" dirty="0">
                          <a:solidFill>
                            <a:schemeClr val="dk1"/>
                          </a:solidFill>
                          <a:latin typeface="+mn-lt"/>
                          <a:ea typeface="+mn-ea"/>
                          <a:cs typeface="+mn-cs"/>
                        </a:rPr>
                        <a:t>- Reductions in pain reported across trials</a:t>
                      </a:r>
                    </a:p>
                    <a:p>
                      <a:r>
                        <a:rPr lang="en-GB" sz="1600" kern="1200" dirty="0">
                          <a:solidFill>
                            <a:schemeClr val="dk1"/>
                          </a:solidFill>
                          <a:latin typeface="+mn-lt"/>
                          <a:ea typeface="+mn-ea"/>
                          <a:cs typeface="+mn-cs"/>
                        </a:rPr>
                        <a:t>- Non-joint pain not captured in model</a:t>
                      </a:r>
                    </a:p>
                  </a:txBody>
                  <a:tcPr/>
                </a:tc>
                <a:tc>
                  <a:txBody>
                    <a:bodyPr/>
                    <a:lstStyle/>
                    <a:p>
                      <a:pPr lvl="0">
                        <a:spcBef>
                          <a:spcPts val="400"/>
                        </a:spcBef>
                        <a:buNone/>
                      </a:pPr>
                      <a:r>
                        <a:rPr lang="en-GB" sz="1600" dirty="0"/>
                        <a:t>Etoile Alpha: ∆ from baseline in CHAQ-VAS pain score -0.173 (not statistically significant)</a:t>
                      </a:r>
                    </a:p>
                  </a:txBody>
                  <a:tcPr/>
                </a:tc>
                <a:extLst>
                  <a:ext uri="{0D108BD9-81ED-4DB2-BD59-A6C34878D82A}">
                    <a16:rowId xmlns:a16="http://schemas.microsoft.com/office/drawing/2014/main" val="2162304417"/>
                  </a:ext>
                </a:extLst>
              </a:tr>
              <a:tr h="623379">
                <a:tc>
                  <a:txBody>
                    <a:bodyPr/>
                    <a:lstStyle/>
                    <a:p>
                      <a:r>
                        <a:rPr lang="en-GB" sz="1600" b="1" kern="1200" dirty="0">
                          <a:solidFill>
                            <a:schemeClr val="dk1"/>
                          </a:solidFill>
                          <a:latin typeface="+mn-lt"/>
                          <a:ea typeface="+mn-ea"/>
                          <a:cs typeface="+mn-cs"/>
                        </a:rPr>
                        <a:t>Fatigue</a:t>
                      </a:r>
                    </a:p>
                  </a:txBody>
                  <a:tcPr/>
                </a:tc>
                <a:tc>
                  <a:txBody>
                    <a:bodyPr/>
                    <a:lstStyle/>
                    <a:p>
                      <a:pPr marL="0" indent="0">
                        <a:buFontTx/>
                        <a:buNone/>
                      </a:pPr>
                      <a:r>
                        <a:rPr lang="en-GB" sz="1600" kern="1200" dirty="0">
                          <a:solidFill>
                            <a:schemeClr val="dk1"/>
                          </a:solidFill>
                          <a:latin typeface="+mn-lt"/>
                          <a:ea typeface="+mn-ea"/>
                          <a:cs typeface="+mn-cs"/>
                        </a:rPr>
                        <a:t>- Not specifically measured in trials </a:t>
                      </a:r>
                    </a:p>
                    <a:p>
                      <a:pPr marL="0" indent="0">
                        <a:buFontTx/>
                        <a:buNone/>
                      </a:pPr>
                      <a:r>
                        <a:rPr lang="en-GB" sz="1600" kern="1200" dirty="0">
                          <a:solidFill>
                            <a:schemeClr val="dk1"/>
                          </a:solidFill>
                          <a:latin typeface="+mn-lt"/>
                          <a:ea typeface="+mn-ea"/>
                          <a:cs typeface="+mn-cs"/>
                        </a:rPr>
                        <a:t>- Unlikely fully captured in walking based model</a:t>
                      </a:r>
                    </a:p>
                  </a:txBody>
                  <a:tcPr/>
                </a:tc>
                <a:tc>
                  <a:txBody>
                    <a:bodyPr/>
                    <a:lstStyle/>
                    <a:p>
                      <a:r>
                        <a:rPr lang="en-GB" sz="1600" kern="1200" dirty="0">
                          <a:solidFill>
                            <a:schemeClr val="dk1"/>
                          </a:solidFill>
                          <a:latin typeface="+mn-lt"/>
                          <a:ea typeface="+mn-ea"/>
                          <a:cs typeface="+mn-cs"/>
                        </a:rPr>
                        <a:t>Etoile Alpha and case series: reduced fatigue, less naps, improved school or work attendance</a:t>
                      </a:r>
                    </a:p>
                  </a:txBody>
                  <a:tcPr/>
                </a:tc>
                <a:extLst>
                  <a:ext uri="{0D108BD9-81ED-4DB2-BD59-A6C34878D82A}">
                    <a16:rowId xmlns:a16="http://schemas.microsoft.com/office/drawing/2014/main" val="3841900945"/>
                  </a:ext>
                </a:extLst>
              </a:tr>
              <a:tr h="437459">
                <a:tc>
                  <a:txBody>
                    <a:bodyPr/>
                    <a:lstStyle/>
                    <a:p>
                      <a:r>
                        <a:rPr lang="en-GB" sz="1600" b="1" kern="1200" dirty="0">
                          <a:solidFill>
                            <a:schemeClr val="dk1"/>
                          </a:solidFill>
                          <a:latin typeface="+mn-lt"/>
                          <a:ea typeface="+mn-ea"/>
                          <a:cs typeface="+mn-cs"/>
                        </a:rPr>
                        <a:t>Minor infections</a:t>
                      </a:r>
                    </a:p>
                  </a:txBody>
                  <a:tcPr/>
                </a:tc>
                <a:tc>
                  <a:txBody>
                    <a:bodyPr/>
                    <a:lstStyle/>
                    <a:p>
                      <a:pPr marL="0" indent="0">
                        <a:buFontTx/>
                        <a:buNone/>
                      </a:pPr>
                      <a:r>
                        <a:rPr lang="en-GB" sz="1600" kern="1200" dirty="0">
                          <a:solidFill>
                            <a:schemeClr val="dk1"/>
                          </a:solidFill>
                          <a:latin typeface="+mn-lt"/>
                          <a:ea typeface="+mn-ea"/>
                          <a:cs typeface="+mn-cs"/>
                        </a:rPr>
                        <a:t>- Substantial reduction in minor infection</a:t>
                      </a:r>
                    </a:p>
                  </a:txBody>
                  <a:tcPr/>
                </a:tc>
                <a:tc>
                  <a:txBody>
                    <a:bodyPr/>
                    <a:lstStyle/>
                    <a:p>
                      <a:r>
                        <a:rPr lang="en-GB" sz="1600" kern="1200" dirty="0">
                          <a:solidFill>
                            <a:schemeClr val="dk1"/>
                          </a:solidFill>
                          <a:latin typeface="+mn-lt"/>
                          <a:ea typeface="+mn-ea"/>
                          <a:cs typeface="+mn-cs"/>
                        </a:rPr>
                        <a:t>All studies: Increased IgG</a:t>
                      </a:r>
                    </a:p>
                    <a:p>
                      <a:r>
                        <a:rPr lang="en-GB" sz="1600" kern="1200" dirty="0">
                          <a:solidFill>
                            <a:schemeClr val="dk1"/>
                          </a:solidFill>
                          <a:latin typeface="+mn-lt"/>
                          <a:ea typeface="+mn-ea"/>
                          <a:cs typeface="+mn-cs"/>
                        </a:rPr>
                        <a:t>Etoile Alpha: No respiratory infections</a:t>
                      </a:r>
                    </a:p>
                  </a:txBody>
                  <a:tcPr/>
                </a:tc>
                <a:extLst>
                  <a:ext uri="{0D108BD9-81ED-4DB2-BD59-A6C34878D82A}">
                    <a16:rowId xmlns:a16="http://schemas.microsoft.com/office/drawing/2014/main" val="3340173074"/>
                  </a:ext>
                </a:extLst>
              </a:tr>
              <a:tr h="623379">
                <a:tc>
                  <a:txBody>
                    <a:bodyPr/>
                    <a:lstStyle/>
                    <a:p>
                      <a:r>
                        <a:rPr lang="en-GB" sz="1600" b="1" kern="1200" dirty="0">
                          <a:solidFill>
                            <a:schemeClr val="dk1"/>
                          </a:solidFill>
                          <a:latin typeface="+mn-lt"/>
                          <a:ea typeface="+mn-ea"/>
                          <a:cs typeface="+mn-cs"/>
                        </a:rPr>
                        <a:t>BOT-2 </a:t>
                      </a:r>
                    </a:p>
                  </a:txBody>
                  <a:tcPr/>
                </a:tc>
                <a:tc>
                  <a:txBody>
                    <a:bodyPr/>
                    <a:lstStyle/>
                    <a:p>
                      <a:pPr marL="0" indent="0">
                        <a:buFontTx/>
                        <a:buNone/>
                      </a:pPr>
                      <a:r>
                        <a:rPr lang="en-GB" sz="1600" kern="1200" dirty="0">
                          <a:solidFill>
                            <a:schemeClr val="dk1"/>
                          </a:solidFill>
                          <a:latin typeface="+mn-lt"/>
                          <a:ea typeface="+mn-ea"/>
                          <a:cs typeface="+mn-cs"/>
                        </a:rPr>
                        <a:t>- Additional upper limb function and fine motor skills of lower limbs likely uncaptured</a:t>
                      </a:r>
                    </a:p>
                  </a:txBody>
                  <a:tcPr/>
                </a:tc>
                <a:tc>
                  <a:txBody>
                    <a:bodyPr/>
                    <a:lstStyle/>
                    <a:p>
                      <a:r>
                        <a:rPr lang="en-GB" sz="1600" kern="1200" dirty="0">
                          <a:solidFill>
                            <a:schemeClr val="dk1"/>
                          </a:solidFill>
                          <a:latin typeface="+mn-lt"/>
                          <a:ea typeface="+mn-ea"/>
                          <a:cs typeface="+mn-cs"/>
                        </a:rPr>
                        <a:t>rhLAMAN-10: 13% improvement (p =0.035, 95% CI 1.0, 25.0) baseline to last observation</a:t>
                      </a:r>
                    </a:p>
                  </a:txBody>
                  <a:tcPr/>
                </a:tc>
                <a:extLst>
                  <a:ext uri="{0D108BD9-81ED-4DB2-BD59-A6C34878D82A}">
                    <a16:rowId xmlns:a16="http://schemas.microsoft.com/office/drawing/2014/main" val="3498994540"/>
                  </a:ext>
                </a:extLst>
              </a:tr>
              <a:tr h="774081">
                <a:tc>
                  <a:txBody>
                    <a:bodyPr/>
                    <a:lstStyle/>
                    <a:p>
                      <a:r>
                        <a:rPr lang="en-GB" sz="1600" b="1" kern="1200" dirty="0">
                          <a:solidFill>
                            <a:schemeClr val="dk1"/>
                          </a:solidFill>
                          <a:latin typeface="+mn-lt"/>
                          <a:ea typeface="+mn-ea"/>
                          <a:cs typeface="+mn-cs"/>
                        </a:rPr>
                        <a:t>Cognition</a:t>
                      </a:r>
                    </a:p>
                  </a:txBody>
                  <a:tcPr/>
                </a:tc>
                <a:tc>
                  <a:txBody>
                    <a:bodyPr/>
                    <a:lstStyle/>
                    <a:p>
                      <a:pPr marL="0" indent="0">
                        <a:buFontTx/>
                        <a:buNone/>
                      </a:pPr>
                      <a:r>
                        <a:rPr lang="en-GB" sz="1600" kern="1200" dirty="0">
                          <a:solidFill>
                            <a:schemeClr val="dk1"/>
                          </a:solidFill>
                          <a:latin typeface="+mn-lt"/>
                          <a:ea typeface="+mn-ea"/>
                          <a:cs typeface="+mn-cs"/>
                        </a:rPr>
                        <a:t>- Natural history data suggests worsening of intellectual disability and psychiatric disorders </a:t>
                      </a:r>
                    </a:p>
                  </a:txBody>
                  <a:tcPr/>
                </a:tc>
                <a:tc>
                  <a:txBody>
                    <a:bodyPr/>
                    <a:lstStyle/>
                    <a:p>
                      <a:r>
                        <a:rPr lang="en-GB" sz="1600" kern="1200" dirty="0">
                          <a:solidFill>
                            <a:schemeClr val="dk1"/>
                          </a:solidFill>
                          <a:latin typeface="+mn-lt"/>
                          <a:ea typeface="+mn-ea"/>
                          <a:cs typeface="+mn-cs"/>
                        </a:rPr>
                        <a:t>Etoile Alpha: clinician reported stability/ improvement in cognitive impairment &amp; language in all patients. </a:t>
                      </a:r>
                    </a:p>
                  </a:txBody>
                  <a:tcPr/>
                </a:tc>
                <a:extLst>
                  <a:ext uri="{0D108BD9-81ED-4DB2-BD59-A6C34878D82A}">
                    <a16:rowId xmlns:a16="http://schemas.microsoft.com/office/drawing/2014/main" val="4074621593"/>
                  </a:ext>
                </a:extLst>
              </a:tr>
            </a:tbl>
          </a:graphicData>
        </a:graphic>
      </p:graphicFrame>
      <p:sp>
        <p:nvSpPr>
          <p:cNvPr id="2" name="Title 1"/>
          <p:cNvSpPr>
            <a:spLocks noGrp="1"/>
          </p:cNvSpPr>
          <p:nvPr>
            <p:ph type="title"/>
          </p:nvPr>
        </p:nvSpPr>
        <p:spPr>
          <a:xfrm>
            <a:off x="245244" y="299331"/>
            <a:ext cx="10727556" cy="836432"/>
          </a:xfrm>
        </p:spPr>
        <p:txBody>
          <a:bodyPr/>
          <a:lstStyle/>
          <a:p>
            <a:pPr>
              <a:lnSpc>
                <a:spcPct val="100000"/>
              </a:lnSpc>
            </a:pPr>
            <a:r>
              <a:rPr lang="en-GB" dirty="0"/>
              <a:t>Uncaptured benefits and supporting data</a:t>
            </a:r>
            <a:br>
              <a:rPr lang="en-GB" dirty="0"/>
            </a:br>
            <a:r>
              <a:rPr lang="en-GB" sz="2000" b="0" i="1" dirty="0">
                <a:solidFill>
                  <a:schemeClr val="accent1"/>
                </a:solidFill>
              </a:rPr>
              <a:t>Company increases utility benefit for people aged &lt;18 years old in updated base case</a:t>
            </a:r>
          </a:p>
        </p:txBody>
      </p:sp>
      <p:sp>
        <p:nvSpPr>
          <p:cNvPr id="33" name="TextBox 32">
            <a:extLst>
              <a:ext uri="{FF2B5EF4-FFF2-40B4-BE49-F238E27FC236}">
                <a16:creationId xmlns:a16="http://schemas.microsoft.com/office/drawing/2014/main" id="{FEB6573B-D44B-BCF6-B10B-7636C13E7968}"/>
              </a:ext>
            </a:extLst>
          </p:cNvPr>
          <p:cNvSpPr txBox="1"/>
          <p:nvPr/>
        </p:nvSpPr>
        <p:spPr>
          <a:xfrm>
            <a:off x="271162" y="63412"/>
            <a:ext cx="2277563" cy="245573"/>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VA utility benefit</a:t>
            </a:r>
          </a:p>
        </p:txBody>
      </p:sp>
      <p:pic>
        <p:nvPicPr>
          <p:cNvPr id="34" name="Graphic 33" descr="Badge 3 with solid fill">
            <a:extLst>
              <a:ext uri="{FF2B5EF4-FFF2-40B4-BE49-F238E27FC236}">
                <a16:creationId xmlns:a16="http://schemas.microsoft.com/office/drawing/2014/main" id="{7A0316A6-127E-2B69-435E-C3BD4360E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27557"/>
            <a:ext cx="427512" cy="427512"/>
          </a:xfrm>
          <a:prstGeom prst="rect">
            <a:avLst/>
          </a:prstGeom>
        </p:spPr>
      </p:pic>
      <p:sp>
        <p:nvSpPr>
          <p:cNvPr id="11" name="TextBox 10">
            <a:extLst>
              <a:ext uri="{FF2B5EF4-FFF2-40B4-BE49-F238E27FC236}">
                <a16:creationId xmlns:a16="http://schemas.microsoft.com/office/drawing/2014/main" id="{A669DF05-C462-2F86-4B57-983CCF6C1C7F}"/>
              </a:ext>
            </a:extLst>
          </p:cNvPr>
          <p:cNvSpPr txBox="1"/>
          <p:nvPr/>
        </p:nvSpPr>
        <p:spPr>
          <a:xfrm>
            <a:off x="287346" y="6907989"/>
            <a:ext cx="10126800" cy="353943"/>
          </a:xfrm>
          <a:prstGeom prst="rect">
            <a:avLst/>
          </a:prstGeom>
          <a:solidFill>
            <a:schemeClr val="bg1"/>
          </a:solidFill>
          <a:ln w="19050">
            <a:solidFill>
              <a:srgbClr val="0070C0"/>
            </a:solidFill>
          </a:ln>
        </p:spPr>
        <p:txBody>
          <a:bodyPr wrap="square">
            <a:spAutoFit/>
          </a:bodyPr>
          <a:lstStyle/>
          <a:p>
            <a:r>
              <a:rPr lang="en-GB" sz="1700" dirty="0">
                <a:latin typeface="+mj-lt"/>
                <a:ea typeface="Times New Roman" panose="02020603050405020304" pitchFamily="18" charset="0"/>
              </a:rPr>
              <a:t>N</a:t>
            </a:r>
            <a:r>
              <a:rPr lang="en-GB" sz="1700" dirty="0">
                <a:effectLst/>
                <a:latin typeface="+mj-lt"/>
                <a:ea typeface="Times New Roman" panose="02020603050405020304" pitchFamily="18" charset="0"/>
              </a:rPr>
              <a:t>ew company base case: 0.254 utility gain for paediatrics/adolescents and utility gain of 0.1 for adults</a:t>
            </a:r>
            <a:endParaRPr lang="en-GB" sz="1700" dirty="0">
              <a:latin typeface="+mj-lt"/>
            </a:endParaRPr>
          </a:p>
        </p:txBody>
      </p:sp>
      <p:sp>
        <p:nvSpPr>
          <p:cNvPr id="8" name="TextBox 7">
            <a:extLst>
              <a:ext uri="{FF2B5EF4-FFF2-40B4-BE49-F238E27FC236}">
                <a16:creationId xmlns:a16="http://schemas.microsoft.com/office/drawing/2014/main" id="{3B81E3F5-ABC0-E3DE-1D53-ADBB4ACB3ADE}"/>
              </a:ext>
            </a:extLst>
          </p:cNvPr>
          <p:cNvSpPr txBox="1"/>
          <p:nvPr/>
        </p:nvSpPr>
        <p:spPr>
          <a:xfrm>
            <a:off x="98474" y="7250703"/>
            <a:ext cx="9934011" cy="338554"/>
          </a:xfrm>
          <a:prstGeom prst="rect">
            <a:avLst/>
          </a:prstGeom>
          <a:noFill/>
        </p:spPr>
        <p:txBody>
          <a:bodyPr wrap="square">
            <a:spAutoFit/>
          </a:bodyPr>
          <a:lstStyle/>
          <a:p>
            <a:r>
              <a:rPr lang="en-US" sz="1600" dirty="0">
                <a:latin typeface="Arial" panose="020B0604020202020204" pitchFamily="34" charset="0"/>
                <a:ea typeface="Times New Roman" panose="02020603050405020304" pitchFamily="18" charset="0"/>
                <a:cs typeface="Times New Roman" panose="02020603050405020304" pitchFamily="18" charset="0"/>
              </a:rPr>
              <a:t>CI, confidence interval; FVC, forced vital capacity; Ig, immunoglobulin;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MWT, minute walk test, N, number.</a:t>
            </a:r>
            <a:endParaRPr lang="en-GB" sz="1600" dirty="0"/>
          </a:p>
        </p:txBody>
      </p:sp>
      <p:sp>
        <p:nvSpPr>
          <p:cNvPr id="9" name="Slide Number Placeholder 2">
            <a:extLst>
              <a:ext uri="{FF2B5EF4-FFF2-40B4-BE49-F238E27FC236}">
                <a16:creationId xmlns:a16="http://schemas.microsoft.com/office/drawing/2014/main" id="{76D1F4AA-27B7-514B-F4E7-BCF24B3A76FD}"/>
              </a:ext>
            </a:extLst>
          </p:cNvPr>
          <p:cNvSpPr>
            <a:spLocks noGrp="1"/>
          </p:cNvSpPr>
          <p:nvPr>
            <p:ph type="sldNum" sz="quarter" idx="12"/>
          </p:nvPr>
        </p:nvSpPr>
        <p:spPr>
          <a:xfrm>
            <a:off x="9947776" y="299331"/>
            <a:ext cx="500380" cy="333663"/>
          </a:xfrm>
        </p:spPr>
        <p:txBody>
          <a:bodyPr/>
          <a:lstStyle/>
          <a:p>
            <a:fld id="{DDBE135E-2566-4748-853C-8A3B78F0FB00}" type="slidenum">
              <a:rPr lang="en-GB" smtClean="0"/>
              <a:t>28</a:t>
            </a:fld>
            <a:endParaRPr lang="en-GB" dirty="0"/>
          </a:p>
        </p:txBody>
      </p:sp>
    </p:spTree>
    <p:extLst>
      <p:ext uri="{BB962C8B-B14F-4D97-AF65-F5344CB8AC3E}">
        <p14:creationId xmlns:p14="http://schemas.microsoft.com/office/powerpoint/2010/main" val="66654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12" y="342499"/>
            <a:ext cx="10068426" cy="765501"/>
          </a:xfrm>
        </p:spPr>
        <p:txBody>
          <a:bodyPr/>
          <a:lstStyle/>
          <a:p>
            <a:pPr>
              <a:lnSpc>
                <a:spcPct val="100000"/>
              </a:lnSpc>
            </a:pPr>
            <a:r>
              <a:rPr lang="en-GB" dirty="0"/>
              <a:t>ERG comments: utility gain for VA (1)</a:t>
            </a:r>
            <a:br>
              <a:rPr lang="en-GB" dirty="0"/>
            </a:br>
            <a:r>
              <a:rPr lang="en-GB" sz="2000" b="0" i="1" dirty="0">
                <a:solidFill>
                  <a:schemeClr val="accent1"/>
                </a:solidFill>
              </a:rPr>
              <a:t>ERG sees no compelling evidence to change the committee-preferred 0.05 utility benefit</a:t>
            </a:r>
            <a:br>
              <a:rPr lang="en-GB" sz="2000" b="0" i="1" dirty="0">
                <a:solidFill>
                  <a:schemeClr val="accent1"/>
                </a:solidFill>
              </a:rPr>
            </a:br>
            <a:endParaRPr lang="en-GB" sz="2000" b="0" i="1" dirty="0">
              <a:solidFill>
                <a:schemeClr val="accent1"/>
              </a:solidFill>
            </a:endParaRPr>
          </a:p>
        </p:txBody>
      </p:sp>
      <p:sp>
        <p:nvSpPr>
          <p:cNvPr id="13" name="Slide Number Placeholder 1">
            <a:extLst>
              <a:ext uri="{FF2B5EF4-FFF2-40B4-BE49-F238E27FC236}">
                <a16:creationId xmlns:a16="http://schemas.microsoft.com/office/drawing/2014/main" id="{B7C8860D-77A3-7D4D-A494-84CD9EE118B7}"/>
              </a:ext>
            </a:extLst>
          </p:cNvPr>
          <p:cNvSpPr>
            <a:spLocks noGrp="1"/>
          </p:cNvSpPr>
          <p:nvPr>
            <p:ph type="sldNum" sz="quarter" idx="12"/>
          </p:nvPr>
        </p:nvSpPr>
        <p:spPr/>
        <p:txBody>
          <a:bodyPr/>
          <a:lstStyle/>
          <a:p>
            <a:fld id="{DDBE135E-2566-4748-853C-8A3B78F0FB00}" type="slidenum">
              <a:rPr lang="en-GB" smtClean="0"/>
              <a:t>29</a:t>
            </a:fld>
            <a:endParaRPr lang="en-GB" dirty="0"/>
          </a:p>
        </p:txBody>
      </p:sp>
      <p:graphicFrame>
        <p:nvGraphicFramePr>
          <p:cNvPr id="29" name="Table 8">
            <a:extLst>
              <a:ext uri="{FF2B5EF4-FFF2-40B4-BE49-F238E27FC236}">
                <a16:creationId xmlns:a16="http://schemas.microsoft.com/office/drawing/2014/main" id="{9A372BDD-FA27-403E-84CB-6C5A2434891F}"/>
              </a:ext>
            </a:extLst>
          </p:cNvPr>
          <p:cNvGraphicFramePr>
            <a:graphicFrameLocks noGrp="1"/>
          </p:cNvGraphicFramePr>
          <p:nvPr>
            <p:extLst>
              <p:ext uri="{D42A27DB-BD31-4B8C-83A1-F6EECF244321}">
                <p14:modId xmlns:p14="http://schemas.microsoft.com/office/powerpoint/2010/main" val="941954254"/>
              </p:ext>
            </p:extLst>
          </p:nvPr>
        </p:nvGraphicFramePr>
        <p:xfrm>
          <a:off x="197462" y="1347931"/>
          <a:ext cx="10298476" cy="5214915"/>
        </p:xfrm>
        <a:graphic>
          <a:graphicData uri="http://schemas.openxmlformats.org/drawingml/2006/table">
            <a:tbl>
              <a:tblPr firstRow="1" bandRow="1">
                <a:tableStyleId>{93296810-A885-4BE3-A3E7-6D5BEEA58F35}</a:tableStyleId>
              </a:tblPr>
              <a:tblGrid>
                <a:gridCol w="10298476">
                  <a:extLst>
                    <a:ext uri="{9D8B030D-6E8A-4147-A177-3AD203B41FA5}">
                      <a16:colId xmlns:a16="http://schemas.microsoft.com/office/drawing/2014/main" val="417812309"/>
                    </a:ext>
                  </a:extLst>
                </a:gridCol>
              </a:tblGrid>
              <a:tr h="610695">
                <a:tc>
                  <a:txBody>
                    <a:bodyPr/>
                    <a:lstStyle/>
                    <a:p>
                      <a:r>
                        <a:rPr lang="en-GB" sz="1600" dirty="0">
                          <a:latin typeface="+mj-lt"/>
                        </a:rPr>
                        <a:t>ERG comments on the company’s points</a:t>
                      </a:r>
                    </a:p>
                  </a:txBody>
                  <a:tcPr/>
                </a:tc>
                <a:extLst>
                  <a:ext uri="{0D108BD9-81ED-4DB2-BD59-A6C34878D82A}">
                    <a16:rowId xmlns:a16="http://schemas.microsoft.com/office/drawing/2014/main" val="3424565963"/>
                  </a:ext>
                </a:extLst>
              </a:tr>
              <a:tr h="4604220">
                <a:tc>
                  <a:txBody>
                    <a:bodyPr/>
                    <a:lstStyle/>
                    <a:p>
                      <a:pPr>
                        <a:spcBef>
                          <a:spcPts val="0"/>
                        </a:spcBef>
                        <a:spcAft>
                          <a:spcPts val="600"/>
                        </a:spcAft>
                      </a:pPr>
                      <a:r>
                        <a:rPr lang="en-GB" sz="1600" b="1" dirty="0">
                          <a:latin typeface="+mj-lt"/>
                        </a:rPr>
                        <a:t>Multi-organ health benefits of VA not captured: </a:t>
                      </a:r>
                      <a:r>
                        <a:rPr lang="en-GB" sz="1600" dirty="0">
                          <a:latin typeface="+mj-lt"/>
                        </a:rPr>
                        <a:t>No formal estimation provided of the benefit associated with VA treatment compared to BSC using data on the incidence and utility impact of each condition.</a:t>
                      </a:r>
                    </a:p>
                    <a:p>
                      <a:pPr>
                        <a:spcBef>
                          <a:spcPts val="0"/>
                        </a:spcBef>
                        <a:spcAft>
                          <a:spcPts val="600"/>
                        </a:spcAft>
                      </a:pPr>
                      <a:r>
                        <a:rPr lang="en-GB" sz="1600" dirty="0">
                          <a:latin typeface="+mj-lt"/>
                        </a:rPr>
                        <a:t> </a:t>
                      </a:r>
                    </a:p>
                    <a:p>
                      <a:pPr>
                        <a:spcBef>
                          <a:spcPts val="0"/>
                        </a:spcBef>
                        <a:spcAft>
                          <a:spcPts val="600"/>
                        </a:spcAft>
                      </a:pPr>
                      <a:r>
                        <a:rPr lang="en-GB" sz="1600" b="1" dirty="0">
                          <a:latin typeface="+mj-lt"/>
                        </a:rPr>
                        <a:t>Minimally important difference: </a:t>
                      </a:r>
                      <a:r>
                        <a:rPr lang="en-GB" sz="1600" b="0" dirty="0">
                          <a:latin typeface="+mj-lt"/>
                        </a:rPr>
                        <a:t>Direct EQ-5D is preferable. Walters et al paper not cited in NICE methods guide, MID has wide confidence interval that spans zero and population studied does not closely resemble that with alpha-mannosidosis. No precedent for using a MID approach.</a:t>
                      </a:r>
                    </a:p>
                    <a:p>
                      <a:pPr>
                        <a:spcBef>
                          <a:spcPts val="0"/>
                        </a:spcBef>
                        <a:spcAft>
                          <a:spcPts val="600"/>
                        </a:spcAft>
                      </a:pPr>
                      <a:r>
                        <a:rPr lang="en-GB" sz="1600" b="0" dirty="0">
                          <a:latin typeface="+mj-lt"/>
                        </a:rPr>
                        <a:t>  </a:t>
                      </a:r>
                    </a:p>
                    <a:p>
                      <a:pPr marL="0" marR="0" lvl="0" indent="0" algn="l" defTabSz="1043056" rtl="0" eaLnBrk="1" fontAlgn="auto" latinLnBrk="0" hangingPunct="1">
                        <a:lnSpc>
                          <a:spcPct val="100000"/>
                        </a:lnSpc>
                        <a:spcBef>
                          <a:spcPts val="0"/>
                        </a:spcBef>
                        <a:spcAft>
                          <a:spcPts val="600"/>
                        </a:spcAft>
                        <a:buClrTx/>
                        <a:buSzTx/>
                        <a:buFontTx/>
                        <a:buNone/>
                        <a:tabLst/>
                        <a:defRPr/>
                      </a:pPr>
                      <a:r>
                        <a:rPr lang="en-GB" sz="1600" b="1" kern="1200" dirty="0">
                          <a:solidFill>
                            <a:schemeClr val="dk1"/>
                          </a:solidFill>
                          <a:latin typeface="+mj-lt"/>
                          <a:ea typeface="+mn-ea"/>
                          <a:cs typeface="+mn-cs"/>
                        </a:rPr>
                        <a:t>Potential double counting of benefit: </a:t>
                      </a:r>
                      <a:r>
                        <a:rPr lang="en-GB" sz="1600" b="0" kern="1200" dirty="0">
                          <a:solidFill>
                            <a:schemeClr val="dk1"/>
                          </a:solidFill>
                          <a:latin typeface="+mj-lt"/>
                          <a:ea typeface="+mn-ea"/>
                          <a:cs typeface="+mn-cs"/>
                        </a:rPr>
                        <a:t>Having reviewed the data the ERG agrees that the level of double-counting would be much less (and plausibly zero) than originally stated.</a:t>
                      </a:r>
                    </a:p>
                    <a:p>
                      <a:pPr marL="0" marR="0" lvl="0" indent="0" algn="l" defTabSz="1043056" rtl="0" eaLnBrk="1" fontAlgn="auto" latinLnBrk="0" hangingPunct="1">
                        <a:lnSpc>
                          <a:spcPct val="100000"/>
                        </a:lnSpc>
                        <a:spcBef>
                          <a:spcPts val="0"/>
                        </a:spcBef>
                        <a:spcAft>
                          <a:spcPts val="600"/>
                        </a:spcAft>
                        <a:buClrTx/>
                        <a:buSzTx/>
                        <a:buFontTx/>
                        <a:buNone/>
                        <a:tabLst/>
                        <a:defRPr/>
                      </a:pPr>
                      <a:endParaRPr lang="en-GB" sz="1600" b="0" kern="1200" dirty="0">
                        <a:solidFill>
                          <a:schemeClr val="dk1"/>
                        </a:solidFill>
                        <a:latin typeface="+mj-lt"/>
                        <a:ea typeface="+mn-ea"/>
                        <a:cs typeface="+mn-cs"/>
                      </a:endParaRPr>
                    </a:p>
                    <a:p>
                      <a:pPr marL="0" marR="0" lvl="0" indent="0" algn="l" defTabSz="1043056" rtl="0" eaLnBrk="1" fontAlgn="auto" latinLnBrk="0" hangingPunct="1">
                        <a:lnSpc>
                          <a:spcPct val="100000"/>
                        </a:lnSpc>
                        <a:spcBef>
                          <a:spcPts val="0"/>
                        </a:spcBef>
                        <a:spcAft>
                          <a:spcPts val="600"/>
                        </a:spcAft>
                        <a:buClrTx/>
                        <a:buSzTx/>
                        <a:buFontTx/>
                        <a:buNone/>
                        <a:tabLst/>
                        <a:defRPr/>
                      </a:pPr>
                      <a:r>
                        <a:rPr lang="en-GB" sz="1600" b="1" kern="1200" dirty="0">
                          <a:solidFill>
                            <a:schemeClr val="dk1"/>
                          </a:solidFill>
                          <a:latin typeface="+mj-lt"/>
                          <a:ea typeface="+mn-ea"/>
                          <a:cs typeface="+mn-cs"/>
                        </a:rPr>
                        <a:t>Within-state’ improvements are not captured in the model: </a:t>
                      </a:r>
                      <a:r>
                        <a:rPr lang="en-GB" sz="1600" b="0" kern="1200" dirty="0">
                          <a:solidFill>
                            <a:schemeClr val="dk1"/>
                          </a:solidFill>
                          <a:latin typeface="+mj-lt"/>
                          <a:ea typeface="+mn-ea"/>
                          <a:cs typeface="+mn-cs"/>
                        </a:rPr>
                        <a:t>Improvements in EQ-5D-5L values would be an appropriate way to measure gains additional to those of the walking ability-based model, but sample sizes are small so high uncertainty in estimates. Case study presented shows large improvement, but this would be captured in the average gain in utility scores indicating heterogeneity for patients in the walking with assistance health states.  </a:t>
                      </a:r>
                      <a:endParaRPr lang="en-GB" sz="1600" b="1" kern="1200" dirty="0">
                        <a:solidFill>
                          <a:schemeClr val="dk1"/>
                        </a:solidFill>
                        <a:latin typeface="+mj-lt"/>
                        <a:ea typeface="+mn-ea"/>
                        <a:cs typeface="+mn-cs"/>
                      </a:endParaRPr>
                    </a:p>
                  </a:txBody>
                  <a:tcPr/>
                </a:tc>
                <a:extLst>
                  <a:ext uri="{0D108BD9-81ED-4DB2-BD59-A6C34878D82A}">
                    <a16:rowId xmlns:a16="http://schemas.microsoft.com/office/drawing/2014/main" val="721684299"/>
                  </a:ext>
                </a:extLst>
              </a:tr>
            </a:tbl>
          </a:graphicData>
        </a:graphic>
      </p:graphicFrame>
      <p:sp>
        <p:nvSpPr>
          <p:cNvPr id="10" name="TextBox 9">
            <a:extLst>
              <a:ext uri="{FF2B5EF4-FFF2-40B4-BE49-F238E27FC236}">
                <a16:creationId xmlns:a16="http://schemas.microsoft.com/office/drawing/2014/main" id="{3B1D8972-F48A-8E01-AD4A-B5B280D31DB9}"/>
              </a:ext>
            </a:extLst>
          </p:cNvPr>
          <p:cNvSpPr txBox="1"/>
          <p:nvPr/>
        </p:nvSpPr>
        <p:spPr>
          <a:xfrm>
            <a:off x="271162" y="63412"/>
            <a:ext cx="2277563" cy="245573"/>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VA utility benefit</a:t>
            </a:r>
          </a:p>
        </p:txBody>
      </p:sp>
      <p:pic>
        <p:nvPicPr>
          <p:cNvPr id="11" name="Graphic 10" descr="Badge 3 with solid fill">
            <a:extLst>
              <a:ext uri="{FF2B5EF4-FFF2-40B4-BE49-F238E27FC236}">
                <a16:creationId xmlns:a16="http://schemas.microsoft.com/office/drawing/2014/main" id="{9A349190-FAB8-3091-1073-18C484FCF76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27557"/>
            <a:ext cx="427512" cy="427512"/>
          </a:xfrm>
          <a:prstGeom prst="rect">
            <a:avLst/>
          </a:prstGeom>
        </p:spPr>
      </p:pic>
      <p:sp>
        <p:nvSpPr>
          <p:cNvPr id="8" name="TextBox 7">
            <a:extLst>
              <a:ext uri="{FF2B5EF4-FFF2-40B4-BE49-F238E27FC236}">
                <a16:creationId xmlns:a16="http://schemas.microsoft.com/office/drawing/2014/main" id="{190D26FB-62AA-6F08-660A-CBF7B66F06C1}"/>
              </a:ext>
            </a:extLst>
          </p:cNvPr>
          <p:cNvSpPr txBox="1"/>
          <p:nvPr/>
        </p:nvSpPr>
        <p:spPr>
          <a:xfrm>
            <a:off x="197462" y="7213434"/>
            <a:ext cx="9934011" cy="338554"/>
          </a:xfrm>
          <a:prstGeom prst="rect">
            <a:avLst/>
          </a:prstGeom>
          <a:noFill/>
        </p:spPr>
        <p:txBody>
          <a:bodyPr wrap="square">
            <a:spAutoFit/>
          </a:bodyPr>
          <a:lstStyle/>
          <a:p>
            <a:r>
              <a:rPr lang="en-US" sz="1600" dirty="0">
                <a:latin typeface="Arial" panose="020B0604020202020204" pitchFamily="34" charset="0"/>
                <a:ea typeface="Times New Roman" panose="02020603050405020304" pitchFamily="18" charset="0"/>
                <a:cs typeface="Times New Roman" panose="02020603050405020304" pitchFamily="18" charset="0"/>
              </a:rPr>
              <a:t>MID, minimally important difference</a:t>
            </a:r>
            <a:endParaRPr lang="en-GB" sz="1600" dirty="0"/>
          </a:p>
        </p:txBody>
      </p:sp>
    </p:spTree>
    <p:extLst>
      <p:ext uri="{BB962C8B-B14F-4D97-AF65-F5344CB8AC3E}">
        <p14:creationId xmlns:p14="http://schemas.microsoft.com/office/powerpoint/2010/main" val="3115586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605C-B701-014E-5150-8E5C0E285596}"/>
              </a:ext>
            </a:extLst>
          </p:cNvPr>
          <p:cNvSpPr>
            <a:spLocks noGrp="1"/>
          </p:cNvSpPr>
          <p:nvPr>
            <p:ph type="title"/>
          </p:nvPr>
        </p:nvSpPr>
        <p:spPr>
          <a:xfrm>
            <a:off x="401122" y="297319"/>
            <a:ext cx="9669780" cy="765501"/>
          </a:xfrm>
        </p:spPr>
        <p:txBody>
          <a:bodyPr/>
          <a:lstStyle/>
          <a:p>
            <a:pPr>
              <a:lnSpc>
                <a:spcPct val="100000"/>
              </a:lnSpc>
            </a:pPr>
            <a:r>
              <a:rPr lang="en-GB" sz="3600" b="1" dirty="0"/>
              <a:t>Resubmission </a:t>
            </a:r>
            <a:r>
              <a:rPr lang="en-GB" sz="3600" dirty="0"/>
              <a:t>March 2022</a:t>
            </a:r>
            <a:br>
              <a:rPr lang="en-GB" sz="3600" dirty="0"/>
            </a:br>
            <a:r>
              <a:rPr lang="en-GB" sz="2000" b="0" i="1" dirty="0">
                <a:solidFill>
                  <a:schemeClr val="accent1"/>
                </a:solidFill>
              </a:rPr>
              <a:t>Company requested resubmission with technical engagement step; changes to the company’s population outside of the scope</a:t>
            </a:r>
          </a:p>
        </p:txBody>
      </p:sp>
      <p:sp>
        <p:nvSpPr>
          <p:cNvPr id="22" name="Rectangle 21">
            <a:extLst>
              <a:ext uri="{FF2B5EF4-FFF2-40B4-BE49-F238E27FC236}">
                <a16:creationId xmlns:a16="http://schemas.microsoft.com/office/drawing/2014/main" id="{986BC3EA-479D-E1EE-1489-6EB6A4DA91E4}"/>
              </a:ext>
            </a:extLst>
          </p:cNvPr>
          <p:cNvSpPr/>
          <p:nvPr/>
        </p:nvSpPr>
        <p:spPr>
          <a:xfrm>
            <a:off x="3918857" y="2823496"/>
            <a:ext cx="3057277" cy="4539704"/>
          </a:xfrm>
          <a:prstGeom prst="rect">
            <a:avLst/>
          </a:prstGeom>
          <a:solidFill>
            <a:srgbClr val="E7EAEB"/>
          </a:solidFill>
        </p:spPr>
        <p:txBody>
          <a:bodyPr wrap="square">
            <a:spAutoFit/>
          </a:bodyPr>
          <a:lstStyle/>
          <a:p>
            <a:pPr marL="285750" indent="-285750">
              <a:spcAft>
                <a:spcPts val="300"/>
              </a:spcAft>
              <a:buFont typeface="Arial" panose="020B0604020202020204" pitchFamily="34" charset="0"/>
              <a:buChar char="•"/>
            </a:pPr>
            <a:r>
              <a:rPr lang="en-US" sz="1800" dirty="0"/>
              <a:t>Technical engagement step requested by company</a:t>
            </a:r>
          </a:p>
          <a:p>
            <a:pPr marL="285750" indent="-285750">
              <a:spcAft>
                <a:spcPts val="300"/>
              </a:spcAft>
              <a:buFont typeface="Arial" panose="020B0604020202020204" pitchFamily="34" charset="0"/>
              <a:buChar char="•"/>
            </a:pPr>
            <a:r>
              <a:rPr lang="en-US" sz="1800" dirty="0"/>
              <a:t>Resubmission so formal ERG report template (with numbered issues) not used</a:t>
            </a:r>
          </a:p>
          <a:p>
            <a:pPr marL="285750" indent="-285750">
              <a:spcAft>
                <a:spcPts val="300"/>
              </a:spcAft>
              <a:buFont typeface="Arial" panose="020B0604020202020204" pitchFamily="34" charset="0"/>
              <a:buChar char="•"/>
            </a:pPr>
            <a:endParaRPr lang="en-US" sz="200" dirty="0"/>
          </a:p>
          <a:p>
            <a:pPr>
              <a:spcAft>
                <a:spcPts val="300"/>
              </a:spcAft>
              <a:buFont typeface="Arial" panose="020B0604020202020204" pitchFamily="34" charset="0"/>
              <a:buChar char="•"/>
            </a:pPr>
            <a:endParaRPr lang="en-US" sz="1700" dirty="0"/>
          </a:p>
          <a:p>
            <a:pPr>
              <a:spcAft>
                <a:spcPts val="300"/>
              </a:spcAft>
              <a:buFont typeface="Arial" panose="020B0604020202020204" pitchFamily="34" charset="0"/>
              <a:buChar char="•"/>
            </a:pPr>
            <a:endParaRPr lang="en-US" sz="1700" dirty="0"/>
          </a:p>
          <a:p>
            <a:pPr marL="342900" indent="-342900">
              <a:spcAft>
                <a:spcPts val="300"/>
              </a:spcAft>
              <a:buFont typeface="Arial" panose="020B0604020202020204" pitchFamily="34" charset="0"/>
              <a:buChar char="•"/>
            </a:pPr>
            <a:endParaRPr lang="en-US" sz="1700" dirty="0"/>
          </a:p>
          <a:p>
            <a:pPr marL="342900" indent="-342900">
              <a:spcAft>
                <a:spcPts val="300"/>
              </a:spcAft>
              <a:buFont typeface="Arial" panose="020B0604020202020204" pitchFamily="34" charset="0"/>
              <a:buChar char="•"/>
            </a:pPr>
            <a:endParaRPr lang="en-US" sz="1700" dirty="0"/>
          </a:p>
          <a:p>
            <a:pPr>
              <a:spcAft>
                <a:spcPts val="300"/>
              </a:spcAft>
            </a:pPr>
            <a:endParaRPr lang="en-US" sz="1700" dirty="0"/>
          </a:p>
          <a:p>
            <a:pPr marL="342900" indent="-342900">
              <a:spcAft>
                <a:spcPts val="300"/>
              </a:spcAft>
              <a:buFont typeface="Arial" panose="020B0604020202020204" pitchFamily="34" charset="0"/>
              <a:buChar char="•"/>
            </a:pPr>
            <a:endParaRPr lang="en-US" sz="1700" dirty="0"/>
          </a:p>
          <a:p>
            <a:pPr>
              <a:spcAft>
                <a:spcPts val="300"/>
              </a:spcAft>
            </a:pPr>
            <a:endParaRPr lang="en-US" sz="1700" dirty="0"/>
          </a:p>
          <a:p>
            <a:pPr marL="342900" indent="-342900">
              <a:buFont typeface="Arial" panose="020B0604020202020204" pitchFamily="34" charset="0"/>
              <a:buChar char="•"/>
            </a:pPr>
            <a:endParaRPr lang="en-US" sz="1700" dirty="0"/>
          </a:p>
        </p:txBody>
      </p:sp>
      <p:sp>
        <p:nvSpPr>
          <p:cNvPr id="23" name="Rectangle 22">
            <a:extLst>
              <a:ext uri="{FF2B5EF4-FFF2-40B4-BE49-F238E27FC236}">
                <a16:creationId xmlns:a16="http://schemas.microsoft.com/office/drawing/2014/main" id="{6C2420F6-0EBE-4111-3D71-4376BD70C26D}"/>
              </a:ext>
            </a:extLst>
          </p:cNvPr>
          <p:cNvSpPr/>
          <p:nvPr/>
        </p:nvSpPr>
        <p:spPr>
          <a:xfrm>
            <a:off x="272405" y="2816082"/>
            <a:ext cx="3539573" cy="4585871"/>
          </a:xfrm>
          <a:prstGeom prst="rect">
            <a:avLst/>
          </a:prstGeom>
          <a:solidFill>
            <a:schemeClr val="accent6">
              <a:lumMod val="20000"/>
              <a:lumOff val="80000"/>
            </a:schemeClr>
          </a:solidFill>
        </p:spPr>
        <p:txBody>
          <a:bodyPr wrap="square">
            <a:spAutoFit/>
          </a:bodyPr>
          <a:lstStyle/>
          <a:p>
            <a:pPr>
              <a:spcAft>
                <a:spcPts val="300"/>
              </a:spcAft>
            </a:pPr>
            <a:r>
              <a:rPr lang="en-GB" sz="1800" dirty="0"/>
              <a:t>Company requested resubmission to allow collection of further clinical evidence. </a:t>
            </a:r>
          </a:p>
          <a:p>
            <a:pPr>
              <a:spcAft>
                <a:spcPts val="300"/>
              </a:spcAft>
            </a:pPr>
            <a:r>
              <a:rPr lang="en-GB" sz="1800" b="1" u="sng" dirty="0"/>
              <a:t>Key updates:</a:t>
            </a:r>
          </a:p>
          <a:p>
            <a:pPr marL="342900" indent="-342900">
              <a:spcBef>
                <a:spcPts val="600"/>
              </a:spcBef>
              <a:spcAft>
                <a:spcPts val="300"/>
              </a:spcAft>
              <a:buFont typeface="Arial" panose="020B0604020202020204" pitchFamily="34" charset="0"/>
              <a:buChar char="•"/>
            </a:pPr>
            <a:r>
              <a:rPr lang="en-GB" sz="1800" dirty="0"/>
              <a:t>Further update to PAS </a:t>
            </a:r>
          </a:p>
          <a:p>
            <a:pPr marL="342900" indent="-342900">
              <a:spcBef>
                <a:spcPts val="600"/>
              </a:spcBef>
              <a:spcAft>
                <a:spcPts val="300"/>
              </a:spcAft>
              <a:buFont typeface="Arial" panose="020B0604020202020204" pitchFamily="34" charset="0"/>
              <a:buChar char="•"/>
            </a:pPr>
            <a:r>
              <a:rPr lang="en-GB" sz="1800" dirty="0"/>
              <a:t>Further clinical effectiveness and natural history data</a:t>
            </a:r>
          </a:p>
          <a:p>
            <a:pPr marL="342900" indent="-342900">
              <a:spcBef>
                <a:spcPts val="600"/>
              </a:spcBef>
              <a:spcAft>
                <a:spcPts val="300"/>
              </a:spcAft>
              <a:buFont typeface="Arial" panose="020B0604020202020204" pitchFamily="34" charset="0"/>
              <a:buChar char="•"/>
            </a:pPr>
            <a:r>
              <a:rPr lang="en-GB" sz="1800" dirty="0"/>
              <a:t>Updated criteria for eligible population to include people &lt;6 years old.</a:t>
            </a:r>
          </a:p>
          <a:p>
            <a:pPr>
              <a:spcBef>
                <a:spcPts val="600"/>
              </a:spcBef>
              <a:spcAft>
                <a:spcPts val="300"/>
              </a:spcAft>
            </a:pPr>
            <a:endParaRPr lang="en-GB" sz="1800" b="1" dirty="0">
              <a:solidFill>
                <a:schemeClr val="accent1"/>
              </a:solidFill>
            </a:endParaRPr>
          </a:p>
          <a:p>
            <a:pPr>
              <a:spcBef>
                <a:spcPts val="600"/>
              </a:spcBef>
              <a:spcAft>
                <a:spcPts val="300"/>
              </a:spcAft>
            </a:pPr>
            <a:r>
              <a:rPr lang="en-GB" sz="1800" b="1" dirty="0">
                <a:solidFill>
                  <a:schemeClr val="accent1"/>
                </a:solidFill>
              </a:rPr>
              <a:t>Recap</a:t>
            </a:r>
            <a:r>
              <a:rPr lang="en-GB" sz="1800" dirty="0"/>
              <a:t>: Scoped population: ‘</a:t>
            </a:r>
            <a:r>
              <a:rPr lang="en-GB" sz="1800" i="1" dirty="0"/>
              <a:t>People with alpha‑mannosidosis (AM) </a:t>
            </a:r>
            <a:r>
              <a:rPr lang="en-GB" sz="1800" b="1" i="1" dirty="0"/>
              <a:t>aged 6 years or older</a:t>
            </a:r>
            <a:r>
              <a:rPr lang="en-GB" sz="1800" i="1" dirty="0"/>
              <a:t>’</a:t>
            </a:r>
            <a:endParaRPr lang="en-GB" sz="1700" dirty="0"/>
          </a:p>
        </p:txBody>
      </p:sp>
      <p:sp>
        <p:nvSpPr>
          <p:cNvPr id="29" name="Rectangle 28">
            <a:extLst>
              <a:ext uri="{FF2B5EF4-FFF2-40B4-BE49-F238E27FC236}">
                <a16:creationId xmlns:a16="http://schemas.microsoft.com/office/drawing/2014/main" id="{169825FA-D8AA-8FB8-817C-C57F6606575B}"/>
              </a:ext>
            </a:extLst>
          </p:cNvPr>
          <p:cNvSpPr/>
          <p:nvPr/>
        </p:nvSpPr>
        <p:spPr>
          <a:xfrm>
            <a:off x="272406" y="1728201"/>
            <a:ext cx="3539573" cy="940092"/>
          </a:xfrm>
          <a:prstGeom prst="rect">
            <a:avLst/>
          </a:prstGeom>
          <a:solidFill>
            <a:schemeClr val="accent6">
              <a:lumMod val="60000"/>
              <a:lumOff val="40000"/>
            </a:schemeClr>
          </a:solidFill>
        </p:spPr>
        <p:txBody>
          <a:bodyPr wrap="square" anchor="ctr" anchorCtr="0">
            <a:noAutofit/>
          </a:bodyPr>
          <a:lstStyle/>
          <a:p>
            <a:pPr algn="ctr"/>
            <a:r>
              <a:rPr lang="en-GB" sz="2000" b="1" dirty="0">
                <a:solidFill>
                  <a:sysClr val="windowText" lastClr="000000"/>
                </a:solidFill>
              </a:rPr>
              <a:t>Company resubmission</a:t>
            </a:r>
          </a:p>
          <a:p>
            <a:pPr algn="ctr"/>
            <a:r>
              <a:rPr lang="en-GB" sz="2000" i="1" dirty="0">
                <a:solidFill>
                  <a:sysClr val="windowText" lastClr="000000"/>
                </a:solidFill>
              </a:rPr>
              <a:t>March 2022</a:t>
            </a:r>
          </a:p>
        </p:txBody>
      </p:sp>
      <p:sp>
        <p:nvSpPr>
          <p:cNvPr id="31" name="Rectangle 30">
            <a:extLst>
              <a:ext uri="{FF2B5EF4-FFF2-40B4-BE49-F238E27FC236}">
                <a16:creationId xmlns:a16="http://schemas.microsoft.com/office/drawing/2014/main" id="{64143E50-94A2-F07F-B60D-69E101C18837}"/>
              </a:ext>
            </a:extLst>
          </p:cNvPr>
          <p:cNvSpPr/>
          <p:nvPr/>
        </p:nvSpPr>
        <p:spPr>
          <a:xfrm>
            <a:off x="3918856" y="1728201"/>
            <a:ext cx="3057278" cy="953439"/>
          </a:xfrm>
          <a:prstGeom prst="rect">
            <a:avLst/>
          </a:prstGeom>
          <a:solidFill>
            <a:schemeClr val="accent6">
              <a:lumMod val="75000"/>
            </a:schemeClr>
          </a:solidFill>
        </p:spPr>
        <p:txBody>
          <a:bodyPr wrap="square" anchor="ctr" anchorCtr="0">
            <a:noAutofit/>
          </a:bodyPr>
          <a:lstStyle/>
          <a:p>
            <a:pPr algn="ctr">
              <a:spcBef>
                <a:spcPts val="600"/>
              </a:spcBef>
            </a:pPr>
            <a:r>
              <a:rPr lang="en-GB" sz="2000" b="1" dirty="0">
                <a:solidFill>
                  <a:schemeClr val="bg1"/>
                </a:solidFill>
              </a:rPr>
              <a:t>Technical engagement </a:t>
            </a:r>
            <a:r>
              <a:rPr lang="en-GB" sz="2000" i="1" dirty="0">
                <a:solidFill>
                  <a:schemeClr val="bg1"/>
                </a:solidFill>
              </a:rPr>
              <a:t>26</a:t>
            </a:r>
            <a:r>
              <a:rPr lang="en-GB" sz="2000" i="1" baseline="30000" dirty="0">
                <a:solidFill>
                  <a:schemeClr val="bg1"/>
                </a:solidFill>
              </a:rPr>
              <a:t>th</a:t>
            </a:r>
            <a:r>
              <a:rPr lang="en-GB" sz="2000" i="1" dirty="0">
                <a:solidFill>
                  <a:schemeClr val="bg1"/>
                </a:solidFill>
              </a:rPr>
              <a:t> April - 17</a:t>
            </a:r>
            <a:r>
              <a:rPr lang="en-GB" sz="2000" i="1" baseline="30000" dirty="0">
                <a:solidFill>
                  <a:schemeClr val="bg1"/>
                </a:solidFill>
              </a:rPr>
              <a:t>th</a:t>
            </a:r>
            <a:r>
              <a:rPr lang="en-GB" sz="2000" i="1" dirty="0">
                <a:solidFill>
                  <a:schemeClr val="bg1"/>
                </a:solidFill>
              </a:rPr>
              <a:t> May</a:t>
            </a:r>
            <a:r>
              <a:rPr lang="en-GB" sz="2000" b="1" i="1" dirty="0">
                <a:solidFill>
                  <a:schemeClr val="bg1"/>
                </a:solidFill>
              </a:rPr>
              <a:t> </a:t>
            </a:r>
            <a:r>
              <a:rPr lang="en-GB" sz="2000" i="1" dirty="0">
                <a:solidFill>
                  <a:schemeClr val="bg1"/>
                </a:solidFill>
              </a:rPr>
              <a:t>2022</a:t>
            </a:r>
            <a:r>
              <a:rPr lang="en-GB" sz="2000" b="1" i="1" dirty="0">
                <a:solidFill>
                  <a:schemeClr val="bg1"/>
                </a:solidFill>
              </a:rPr>
              <a:t> </a:t>
            </a:r>
            <a:endParaRPr lang="en-GB" sz="2000" i="1" dirty="0">
              <a:solidFill>
                <a:schemeClr val="bg1"/>
              </a:solidFill>
            </a:endParaRPr>
          </a:p>
        </p:txBody>
      </p:sp>
      <p:sp>
        <p:nvSpPr>
          <p:cNvPr id="33" name="Rectangle 32">
            <a:extLst>
              <a:ext uri="{FF2B5EF4-FFF2-40B4-BE49-F238E27FC236}">
                <a16:creationId xmlns:a16="http://schemas.microsoft.com/office/drawing/2014/main" id="{03269DE2-C013-9B9A-2DAF-8FEF347A2207}"/>
              </a:ext>
            </a:extLst>
          </p:cNvPr>
          <p:cNvSpPr/>
          <p:nvPr/>
        </p:nvSpPr>
        <p:spPr>
          <a:xfrm>
            <a:off x="7077694" y="1757641"/>
            <a:ext cx="3343300" cy="940773"/>
          </a:xfrm>
          <a:prstGeom prst="rect">
            <a:avLst/>
          </a:prstGeom>
          <a:solidFill>
            <a:schemeClr val="accent6">
              <a:lumMod val="50000"/>
            </a:schemeClr>
          </a:solidFill>
          <a:ln w="38100">
            <a:solidFill>
              <a:srgbClr val="FF0000"/>
            </a:solidFill>
          </a:ln>
        </p:spPr>
        <p:txBody>
          <a:bodyPr wrap="square" anchor="ctr" anchorCtr="0">
            <a:noAutofit/>
          </a:bodyPr>
          <a:lstStyle/>
          <a:p>
            <a:pPr algn="ctr"/>
            <a:r>
              <a:rPr lang="en-GB" sz="2000" b="1" dirty="0">
                <a:solidFill>
                  <a:schemeClr val="bg1"/>
                </a:solidFill>
              </a:rPr>
              <a:t>Committee Meeting #4</a:t>
            </a:r>
          </a:p>
          <a:p>
            <a:pPr algn="ctr"/>
            <a:r>
              <a:rPr lang="en-GB" sz="2000" b="1" dirty="0">
                <a:solidFill>
                  <a:schemeClr val="bg1"/>
                </a:solidFill>
              </a:rPr>
              <a:t> </a:t>
            </a:r>
            <a:r>
              <a:rPr lang="en-GB" sz="2000" i="1" dirty="0">
                <a:solidFill>
                  <a:schemeClr val="bg1"/>
                </a:solidFill>
              </a:rPr>
              <a:t>8</a:t>
            </a:r>
            <a:r>
              <a:rPr lang="en-GB" sz="2000" i="1" baseline="30000" dirty="0">
                <a:solidFill>
                  <a:schemeClr val="bg1"/>
                </a:solidFill>
              </a:rPr>
              <a:t>th</a:t>
            </a:r>
            <a:r>
              <a:rPr lang="en-GB" sz="2000" i="1" dirty="0">
                <a:solidFill>
                  <a:schemeClr val="bg1"/>
                </a:solidFill>
              </a:rPr>
              <a:t> June 2022</a:t>
            </a:r>
          </a:p>
        </p:txBody>
      </p:sp>
      <p:sp>
        <p:nvSpPr>
          <p:cNvPr id="35" name="Rectangle 34">
            <a:extLst>
              <a:ext uri="{FF2B5EF4-FFF2-40B4-BE49-F238E27FC236}">
                <a16:creationId xmlns:a16="http://schemas.microsoft.com/office/drawing/2014/main" id="{2D3F1C8C-F368-0827-B1AB-2B092B4986A8}"/>
              </a:ext>
            </a:extLst>
          </p:cNvPr>
          <p:cNvSpPr/>
          <p:nvPr/>
        </p:nvSpPr>
        <p:spPr>
          <a:xfrm>
            <a:off x="7077695" y="2838664"/>
            <a:ext cx="3343300" cy="4539704"/>
          </a:xfrm>
          <a:prstGeom prst="rect">
            <a:avLst/>
          </a:prstGeom>
          <a:solidFill>
            <a:srgbClr val="CCD3D5"/>
          </a:solidFill>
          <a:ln w="38100">
            <a:noFill/>
            <a:prstDash val="dash"/>
          </a:ln>
        </p:spPr>
        <p:txBody>
          <a:bodyPr wrap="square">
            <a:noAutofit/>
          </a:bodyPr>
          <a:lstStyle/>
          <a:p>
            <a:pPr>
              <a:spcAft>
                <a:spcPts val="300"/>
              </a:spcAft>
            </a:pPr>
            <a:r>
              <a:rPr lang="en-GB" sz="1800" b="1" i="1" dirty="0"/>
              <a:t>Considerations for recommendation:</a:t>
            </a:r>
          </a:p>
          <a:p>
            <a:pPr marL="285750" indent="-285750">
              <a:spcAft>
                <a:spcPts val="300"/>
              </a:spcAft>
              <a:buFont typeface="Arial" panose="020B0604020202020204" pitchFamily="34" charset="0"/>
              <a:buChar char="•"/>
            </a:pPr>
            <a:r>
              <a:rPr lang="en-GB" sz="1800" dirty="0"/>
              <a:t>Scope reissued to align with full marketing authorisation</a:t>
            </a:r>
          </a:p>
          <a:p>
            <a:pPr marL="807278" lvl="1" indent="-285750">
              <a:spcAft>
                <a:spcPts val="300"/>
              </a:spcAft>
              <a:buFont typeface="Arial" panose="020B0604020202020204" pitchFamily="34" charset="0"/>
              <a:buChar char="•"/>
            </a:pPr>
            <a:r>
              <a:rPr lang="en-GB" sz="1800" dirty="0"/>
              <a:t>Evidence submitted in people &lt;6</a:t>
            </a:r>
            <a:endParaRPr lang="en-GB" sz="1700" dirty="0"/>
          </a:p>
          <a:p>
            <a:pPr marL="285750" indent="-285750">
              <a:spcBef>
                <a:spcPts val="600"/>
              </a:spcBef>
              <a:buFont typeface="Arial" panose="020B0604020202020204" pitchFamily="34" charset="0"/>
              <a:buChar char="•"/>
            </a:pPr>
            <a:endParaRPr lang="en-GB" sz="1700" dirty="0"/>
          </a:p>
        </p:txBody>
      </p:sp>
      <p:sp>
        <p:nvSpPr>
          <p:cNvPr id="3" name="Slide Number Placeholder 2">
            <a:extLst>
              <a:ext uri="{FF2B5EF4-FFF2-40B4-BE49-F238E27FC236}">
                <a16:creationId xmlns:a16="http://schemas.microsoft.com/office/drawing/2014/main" id="{665EC082-F583-4B1C-8695-5DC143562C53}"/>
              </a:ext>
            </a:extLst>
          </p:cNvPr>
          <p:cNvSpPr>
            <a:spLocks noGrp="1"/>
          </p:cNvSpPr>
          <p:nvPr>
            <p:ph type="sldNum" sz="quarter" idx="12"/>
          </p:nvPr>
        </p:nvSpPr>
        <p:spPr/>
        <p:txBody>
          <a:bodyPr/>
          <a:lstStyle/>
          <a:p>
            <a:fld id="{DDBE135E-2566-4748-853C-8A3B78F0FB00}" type="slidenum">
              <a:rPr lang="en-GB" smtClean="0"/>
              <a:t>3</a:t>
            </a:fld>
            <a:endParaRPr lang="en-GB" dirty="0"/>
          </a:p>
        </p:txBody>
      </p:sp>
      <p:sp>
        <p:nvSpPr>
          <p:cNvPr id="39" name="Rectangle 38">
            <a:extLst>
              <a:ext uri="{FF2B5EF4-FFF2-40B4-BE49-F238E27FC236}">
                <a16:creationId xmlns:a16="http://schemas.microsoft.com/office/drawing/2014/main" id="{AFA315E6-E665-20D0-2D26-13F38A772939}"/>
              </a:ext>
            </a:extLst>
          </p:cNvPr>
          <p:cNvSpPr/>
          <p:nvPr/>
        </p:nvSpPr>
        <p:spPr>
          <a:xfrm>
            <a:off x="272405" y="6448301"/>
            <a:ext cx="3539573" cy="953652"/>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dirty="0"/>
          </a:p>
        </p:txBody>
      </p:sp>
    </p:spTree>
    <p:extLst>
      <p:ext uri="{BB962C8B-B14F-4D97-AF65-F5344CB8AC3E}">
        <p14:creationId xmlns:p14="http://schemas.microsoft.com/office/powerpoint/2010/main" val="25948413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248" y="407197"/>
            <a:ext cx="10046668" cy="765501"/>
          </a:xfrm>
        </p:spPr>
        <p:txBody>
          <a:bodyPr/>
          <a:lstStyle/>
          <a:p>
            <a:pPr>
              <a:lnSpc>
                <a:spcPct val="100000"/>
              </a:lnSpc>
            </a:pPr>
            <a:r>
              <a:rPr lang="en-GB" dirty="0"/>
              <a:t>ERG comments: utility gain for VA (2)</a:t>
            </a:r>
            <a:br>
              <a:rPr lang="en-GB" dirty="0"/>
            </a:br>
            <a:r>
              <a:rPr lang="en-GB" sz="2000" b="0" i="1" dirty="0">
                <a:solidFill>
                  <a:schemeClr val="accent1"/>
                </a:solidFill>
              </a:rPr>
              <a:t>ERG sees no compelling evidence to change the committee-preferred 0.05 utility benefit</a:t>
            </a:r>
            <a:br>
              <a:rPr lang="en-GB" sz="2000" b="0" i="1" dirty="0">
                <a:solidFill>
                  <a:schemeClr val="accent1"/>
                </a:solidFill>
              </a:rPr>
            </a:br>
            <a:endParaRPr lang="en-GB" sz="2000" b="0" i="1" dirty="0">
              <a:solidFill>
                <a:schemeClr val="accent1"/>
              </a:solidFill>
            </a:endParaRPr>
          </a:p>
        </p:txBody>
      </p:sp>
      <p:graphicFrame>
        <p:nvGraphicFramePr>
          <p:cNvPr id="29" name="Table 8">
            <a:extLst>
              <a:ext uri="{FF2B5EF4-FFF2-40B4-BE49-F238E27FC236}">
                <a16:creationId xmlns:a16="http://schemas.microsoft.com/office/drawing/2014/main" id="{9A372BDD-FA27-403E-84CB-6C5A2434891F}"/>
              </a:ext>
            </a:extLst>
          </p:cNvPr>
          <p:cNvGraphicFramePr>
            <a:graphicFrameLocks noGrp="1"/>
          </p:cNvGraphicFramePr>
          <p:nvPr>
            <p:extLst>
              <p:ext uri="{D42A27DB-BD31-4B8C-83A1-F6EECF244321}">
                <p14:modId xmlns:p14="http://schemas.microsoft.com/office/powerpoint/2010/main" val="2093663873"/>
              </p:ext>
            </p:extLst>
          </p:nvPr>
        </p:nvGraphicFramePr>
        <p:xfrm>
          <a:off x="197462" y="1347931"/>
          <a:ext cx="10298476" cy="3905279"/>
        </p:xfrm>
        <a:graphic>
          <a:graphicData uri="http://schemas.openxmlformats.org/drawingml/2006/table">
            <a:tbl>
              <a:tblPr firstRow="1" bandRow="1">
                <a:tableStyleId>{93296810-A885-4BE3-A3E7-6D5BEEA58F35}</a:tableStyleId>
              </a:tblPr>
              <a:tblGrid>
                <a:gridCol w="10298476">
                  <a:extLst>
                    <a:ext uri="{9D8B030D-6E8A-4147-A177-3AD203B41FA5}">
                      <a16:colId xmlns:a16="http://schemas.microsoft.com/office/drawing/2014/main" val="417812309"/>
                    </a:ext>
                  </a:extLst>
                </a:gridCol>
              </a:tblGrid>
              <a:tr h="430559">
                <a:tc>
                  <a:txBody>
                    <a:bodyPr/>
                    <a:lstStyle/>
                    <a:p>
                      <a:r>
                        <a:rPr lang="en-GB" sz="1600" dirty="0">
                          <a:latin typeface="+mj-lt"/>
                        </a:rPr>
                        <a:t>ERG comment </a:t>
                      </a:r>
                      <a:r>
                        <a:rPr lang="en-GB" sz="1600" b="1" kern="1200" dirty="0">
                          <a:solidFill>
                            <a:schemeClr val="lt1"/>
                          </a:solidFill>
                          <a:latin typeface="+mn-lt"/>
                          <a:ea typeface="+mn-ea"/>
                          <a:cs typeface="+mn-cs"/>
                        </a:rPr>
                        <a:t>on the company’s points</a:t>
                      </a:r>
                      <a:endParaRPr lang="en-GB" sz="1600" dirty="0">
                        <a:latin typeface="+mj-lt"/>
                      </a:endParaRPr>
                    </a:p>
                  </a:txBody>
                  <a:tcPr/>
                </a:tc>
                <a:extLst>
                  <a:ext uri="{0D108BD9-81ED-4DB2-BD59-A6C34878D82A}">
                    <a16:rowId xmlns:a16="http://schemas.microsoft.com/office/drawing/2014/main" val="3424565963"/>
                  </a:ext>
                </a:extLst>
              </a:tr>
              <a:tr h="370840">
                <a:tc>
                  <a:txBody>
                    <a:bodyPr/>
                    <a:lstStyle/>
                    <a:p>
                      <a:pPr>
                        <a:spcBef>
                          <a:spcPts val="0"/>
                        </a:spcBef>
                        <a:spcAft>
                          <a:spcPts val="600"/>
                        </a:spcAft>
                      </a:pPr>
                      <a:r>
                        <a:rPr lang="en-GB" sz="1600" b="1" dirty="0">
                          <a:latin typeface="+mj-lt"/>
                        </a:rPr>
                        <a:t>Surrogate end points mapped to utility values: </a:t>
                      </a:r>
                      <a:r>
                        <a:rPr lang="en-GB" sz="1600" b="0" dirty="0">
                          <a:latin typeface="+mj-lt"/>
                        </a:rPr>
                        <a:t>Company uses estimates from Etoile Alpha study, </a:t>
                      </a:r>
                      <a:r>
                        <a:rPr lang="en-GB" sz="1600" b="0" u="sng" kern="1200" dirty="0">
                          <a:solidFill>
                            <a:schemeClr val="tx1">
                              <a:lumMod val="50000"/>
                            </a:schemeClr>
                          </a:solidFill>
                          <a:highlight>
                            <a:srgbClr val="000000"/>
                          </a:highlight>
                          <a:latin typeface="+mn-lt"/>
                          <a:ea typeface="+mn-ea"/>
                          <a:cs typeface="+mn-cs"/>
                        </a:rPr>
                        <a:t>************ ****************************************************************</a:t>
                      </a:r>
                      <a:r>
                        <a:rPr lang="en-GB" sz="1600" b="0" u="sng" dirty="0">
                          <a:solidFill>
                            <a:schemeClr val="tx1">
                              <a:lumMod val="50000"/>
                            </a:schemeClr>
                          </a:solidFill>
                          <a:highlight>
                            <a:srgbClr val="000000"/>
                          </a:highlight>
                          <a:latin typeface="+mj-lt"/>
                        </a:rPr>
                        <a:t>. </a:t>
                      </a:r>
                    </a:p>
                    <a:p>
                      <a:pPr>
                        <a:spcBef>
                          <a:spcPts val="0"/>
                        </a:spcBef>
                        <a:spcAft>
                          <a:spcPts val="600"/>
                        </a:spcAft>
                      </a:pPr>
                      <a:endParaRPr lang="en-GB" sz="1600" b="0" u="sng" dirty="0">
                        <a:highlight>
                          <a:srgbClr val="FFFF00"/>
                        </a:highlight>
                        <a:latin typeface="+mj-lt"/>
                      </a:endParaRPr>
                    </a:p>
                    <a:p>
                      <a:pPr>
                        <a:spcBef>
                          <a:spcPts val="0"/>
                        </a:spcBef>
                        <a:spcAft>
                          <a:spcPts val="600"/>
                        </a:spcAft>
                      </a:pPr>
                      <a:r>
                        <a:rPr lang="en-GB" sz="1600" b="0" dirty="0">
                          <a:latin typeface="+mj-lt"/>
                        </a:rPr>
                        <a:t>Directly observed values are more appropriate.</a:t>
                      </a:r>
                      <a:r>
                        <a:rPr lang="en-GB" sz="1600" kern="1200" dirty="0">
                          <a:solidFill>
                            <a:schemeClr val="dk1"/>
                          </a:solidFill>
                          <a:latin typeface="+mn-lt"/>
                          <a:ea typeface="+mn-ea"/>
                          <a:cs typeface="+mn-cs"/>
                        </a:rPr>
                        <a:t> Changes in baseline value EQ-5D-5L data was 0.05 for all patients (0.08 change in children and a 0.03 change in adults). These values are much smaller that the surrogate-based estimate used for children and adolescents (0.254).</a:t>
                      </a:r>
                    </a:p>
                    <a:p>
                      <a:pPr>
                        <a:spcBef>
                          <a:spcPts val="0"/>
                        </a:spcBef>
                        <a:spcAft>
                          <a:spcPts val="600"/>
                        </a:spcAft>
                      </a:pPr>
                      <a:endParaRPr lang="en-GB" sz="1600" b="0" dirty="0">
                        <a:latin typeface="+mj-lt"/>
                      </a:endParaRPr>
                    </a:p>
                    <a:p>
                      <a:pPr marL="0" marR="0" lvl="0" indent="0" algn="l" defTabSz="1043056" rtl="0" eaLnBrk="1" fontAlgn="auto" latinLnBrk="0" hangingPunct="1">
                        <a:lnSpc>
                          <a:spcPct val="100000"/>
                        </a:lnSpc>
                        <a:spcBef>
                          <a:spcPts val="0"/>
                        </a:spcBef>
                        <a:spcAft>
                          <a:spcPts val="600"/>
                        </a:spcAft>
                        <a:buClrTx/>
                        <a:buSzTx/>
                        <a:buFontTx/>
                        <a:buNone/>
                        <a:tabLst/>
                        <a:defRPr/>
                      </a:pPr>
                      <a:r>
                        <a:rPr lang="en-GB" sz="1600" b="0" dirty="0">
                          <a:latin typeface="+mj-lt"/>
                        </a:rPr>
                        <a:t>Not appropriate to add the </a:t>
                      </a:r>
                      <a:r>
                        <a:rPr lang="en-GB" sz="1600" dirty="0">
                          <a:effectLst/>
                          <a:latin typeface="+mj-lt"/>
                          <a:ea typeface="Times New Roman" panose="02020603050405020304" pitchFamily="18" charset="0"/>
                          <a:cs typeface="Times New Roman" panose="02020603050405020304" pitchFamily="18" charset="0"/>
                        </a:rPr>
                        <a:t>utility values mapped from </a:t>
                      </a:r>
                      <a:r>
                        <a:rPr lang="en-GB" sz="1600" b="0" dirty="0">
                          <a:latin typeface="+mj-lt"/>
                        </a:rPr>
                        <a:t>surrogate outcomes</a:t>
                      </a:r>
                      <a:r>
                        <a:rPr lang="en-GB" sz="1600" dirty="0">
                          <a:effectLst/>
                          <a:latin typeface="+mj-lt"/>
                          <a:ea typeface="Times New Roman" panose="02020603050405020304" pitchFamily="18" charset="0"/>
                          <a:cs typeface="Times New Roman" panose="02020603050405020304" pitchFamily="18" charset="0"/>
                        </a:rPr>
                        <a:t>. These surrogates may be measuring the same detrimental health condition which would double count the impact on a patient </a:t>
                      </a:r>
                      <a:endParaRPr lang="en-GB" sz="1600" kern="1200" dirty="0">
                        <a:solidFill>
                          <a:schemeClr val="dk1"/>
                        </a:solidFill>
                        <a:latin typeface="+mn-lt"/>
                        <a:ea typeface="+mn-ea"/>
                        <a:cs typeface="+mn-cs"/>
                      </a:endParaRPr>
                    </a:p>
                    <a:p>
                      <a:pPr>
                        <a:spcBef>
                          <a:spcPts val="0"/>
                        </a:spcBef>
                        <a:spcAft>
                          <a:spcPts val="600"/>
                        </a:spcAft>
                      </a:pPr>
                      <a:endParaRPr lang="en-GB" sz="1600" b="0" u="sng" dirty="0">
                        <a:highlight>
                          <a:srgbClr val="FFFF00"/>
                        </a:highlight>
                        <a:latin typeface="+mj-lt"/>
                      </a:endParaRPr>
                    </a:p>
                    <a:p>
                      <a:pPr>
                        <a:spcBef>
                          <a:spcPts val="0"/>
                        </a:spcBef>
                        <a:spcAft>
                          <a:spcPts val="600"/>
                        </a:spcAft>
                      </a:pPr>
                      <a:r>
                        <a:rPr lang="en-GB" sz="1600" b="0" dirty="0">
                          <a:latin typeface="+mj-lt"/>
                        </a:rPr>
                        <a:t>Adding a 0.254 utility gain to the 0.652 utility value for the walking without assistance would result in a utility value of 0.906 which is similar to values in people without serious diseases which may lack face validity</a:t>
                      </a:r>
                    </a:p>
                  </a:txBody>
                  <a:tcPr/>
                </a:tc>
                <a:extLst>
                  <a:ext uri="{0D108BD9-81ED-4DB2-BD59-A6C34878D82A}">
                    <a16:rowId xmlns:a16="http://schemas.microsoft.com/office/drawing/2014/main" val="721684299"/>
                  </a:ext>
                </a:extLst>
              </a:tr>
            </a:tbl>
          </a:graphicData>
        </a:graphic>
      </p:graphicFrame>
      <p:sp>
        <p:nvSpPr>
          <p:cNvPr id="10" name="TextBox 9">
            <a:extLst>
              <a:ext uri="{FF2B5EF4-FFF2-40B4-BE49-F238E27FC236}">
                <a16:creationId xmlns:a16="http://schemas.microsoft.com/office/drawing/2014/main" id="{3B1D8972-F48A-8E01-AD4A-B5B280D31DB9}"/>
              </a:ext>
            </a:extLst>
          </p:cNvPr>
          <p:cNvSpPr txBox="1"/>
          <p:nvPr/>
        </p:nvSpPr>
        <p:spPr>
          <a:xfrm>
            <a:off x="271162" y="63412"/>
            <a:ext cx="2277563" cy="245573"/>
          </a:xfrm>
          <a:prstGeom prst="rect">
            <a:avLst/>
          </a:prstGeom>
          <a:ln w="12700"/>
        </p:spPr>
        <p:style>
          <a:lnRef idx="2">
            <a:schemeClr val="accent5"/>
          </a:lnRef>
          <a:fillRef idx="1">
            <a:schemeClr val="lt1"/>
          </a:fillRef>
          <a:effectRef idx="0">
            <a:schemeClr val="accent5"/>
          </a:effectRef>
          <a:fontRef idx="minor">
            <a:schemeClr val="dk1"/>
          </a:fontRef>
        </p:style>
        <p:txBody>
          <a:bodyPr wrap="square" lIns="0" tIns="0" rIns="0" bIns="0" rtlCol="0">
            <a:spAutoFit/>
          </a:bodyPr>
          <a:lstStyle/>
          <a:p>
            <a:pPr algn="ctr"/>
            <a:r>
              <a:rPr lang="en-GB" sz="1600" b="1" dirty="0">
                <a:solidFill>
                  <a:schemeClr val="accent3"/>
                </a:solidFill>
              </a:rPr>
              <a:t>VA utility benefit</a:t>
            </a:r>
          </a:p>
        </p:txBody>
      </p:sp>
      <p:pic>
        <p:nvPicPr>
          <p:cNvPr id="11" name="Graphic 10" descr="Badge 3 with solid fill">
            <a:extLst>
              <a:ext uri="{FF2B5EF4-FFF2-40B4-BE49-F238E27FC236}">
                <a16:creationId xmlns:a16="http://schemas.microsoft.com/office/drawing/2014/main" id="{9A349190-FAB8-3091-1073-18C484FCF76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27557"/>
            <a:ext cx="427512" cy="427512"/>
          </a:xfrm>
          <a:prstGeom prst="rect">
            <a:avLst/>
          </a:prstGeom>
        </p:spPr>
      </p:pic>
      <p:sp>
        <p:nvSpPr>
          <p:cNvPr id="13" name="Slide Number Placeholder 1">
            <a:extLst>
              <a:ext uri="{FF2B5EF4-FFF2-40B4-BE49-F238E27FC236}">
                <a16:creationId xmlns:a16="http://schemas.microsoft.com/office/drawing/2014/main" id="{B7C8860D-77A3-7D4D-A494-84CD9EE118B7}"/>
              </a:ext>
            </a:extLst>
          </p:cNvPr>
          <p:cNvSpPr>
            <a:spLocks noGrp="1"/>
          </p:cNvSpPr>
          <p:nvPr>
            <p:ph type="sldNum" sz="quarter" idx="12"/>
          </p:nvPr>
        </p:nvSpPr>
        <p:spPr>
          <a:xfrm>
            <a:off x="9677400" y="6930281"/>
            <a:ext cx="500380" cy="333663"/>
          </a:xfrm>
        </p:spPr>
        <p:txBody>
          <a:bodyPr/>
          <a:lstStyle/>
          <a:p>
            <a:fld id="{DDBE135E-2566-4748-853C-8A3B78F0FB00}" type="slidenum">
              <a:rPr lang="en-GB" smtClean="0"/>
              <a:t>30</a:t>
            </a:fld>
            <a:endParaRPr lang="en-GB" dirty="0"/>
          </a:p>
        </p:txBody>
      </p:sp>
      <p:graphicFrame>
        <p:nvGraphicFramePr>
          <p:cNvPr id="4" name="Table 4">
            <a:extLst>
              <a:ext uri="{FF2B5EF4-FFF2-40B4-BE49-F238E27FC236}">
                <a16:creationId xmlns:a16="http://schemas.microsoft.com/office/drawing/2014/main" id="{BE3424A4-3D04-B6D2-F6E0-67C75BAED85A}"/>
              </a:ext>
            </a:extLst>
          </p:cNvPr>
          <p:cNvGraphicFramePr>
            <a:graphicFrameLocks noGrp="1"/>
          </p:cNvGraphicFramePr>
          <p:nvPr>
            <p:extLst>
              <p:ext uri="{D42A27DB-BD31-4B8C-83A1-F6EECF244321}">
                <p14:modId xmlns:p14="http://schemas.microsoft.com/office/powerpoint/2010/main" val="3693459206"/>
              </p:ext>
            </p:extLst>
          </p:nvPr>
        </p:nvGraphicFramePr>
        <p:xfrm>
          <a:off x="261620" y="5390705"/>
          <a:ext cx="9415780" cy="1402080"/>
        </p:xfrm>
        <a:graphic>
          <a:graphicData uri="http://schemas.openxmlformats.org/drawingml/2006/table">
            <a:tbl>
              <a:tblPr firstRow="1" bandRow="1">
                <a:tableStyleId>{F5AB1C69-6EDB-4FF4-983F-18BD219EF322}</a:tableStyleId>
              </a:tblPr>
              <a:tblGrid>
                <a:gridCol w="3845162">
                  <a:extLst>
                    <a:ext uri="{9D8B030D-6E8A-4147-A177-3AD203B41FA5}">
                      <a16:colId xmlns:a16="http://schemas.microsoft.com/office/drawing/2014/main" val="3807459391"/>
                    </a:ext>
                  </a:extLst>
                </a:gridCol>
                <a:gridCol w="891540">
                  <a:extLst>
                    <a:ext uri="{9D8B030D-6E8A-4147-A177-3AD203B41FA5}">
                      <a16:colId xmlns:a16="http://schemas.microsoft.com/office/drawing/2014/main" val="4226810059"/>
                    </a:ext>
                  </a:extLst>
                </a:gridCol>
                <a:gridCol w="3760470">
                  <a:extLst>
                    <a:ext uri="{9D8B030D-6E8A-4147-A177-3AD203B41FA5}">
                      <a16:colId xmlns:a16="http://schemas.microsoft.com/office/drawing/2014/main" val="4154268519"/>
                    </a:ext>
                  </a:extLst>
                </a:gridCol>
                <a:gridCol w="918608">
                  <a:extLst>
                    <a:ext uri="{9D8B030D-6E8A-4147-A177-3AD203B41FA5}">
                      <a16:colId xmlns:a16="http://schemas.microsoft.com/office/drawing/2014/main" val="1860122067"/>
                    </a:ext>
                  </a:extLst>
                </a:gridCol>
              </a:tblGrid>
              <a:tr h="370840">
                <a:tc gridSpan="2">
                  <a:txBody>
                    <a:bodyPr/>
                    <a:lstStyle/>
                    <a:p>
                      <a:r>
                        <a:rPr lang="en-GB" sz="1700" dirty="0"/>
                        <a:t>Paediatric estimates from rhLAMAN-10</a:t>
                      </a:r>
                    </a:p>
                  </a:txBody>
                  <a:tcPr>
                    <a:solidFill>
                      <a:schemeClr val="accent2"/>
                    </a:solidFill>
                  </a:tcPr>
                </a:tc>
                <a:tc hMerge="1">
                  <a:txBody>
                    <a:bodyPr/>
                    <a:lstStyle/>
                    <a:p>
                      <a:endParaRPr lang="en-GB" sz="1700" dirty="0"/>
                    </a:p>
                  </a:txBody>
                  <a:tcPr/>
                </a:tc>
                <a:tc gridSpan="2">
                  <a:txBody>
                    <a:bodyPr/>
                    <a:lstStyle/>
                    <a:p>
                      <a:r>
                        <a:rPr lang="en-GB" sz="1700" dirty="0"/>
                        <a:t>Adult estimates from rhLAMAN-10</a:t>
                      </a:r>
                    </a:p>
                  </a:txBody>
                  <a:tcPr>
                    <a:solidFill>
                      <a:schemeClr val="accent2"/>
                    </a:solidFill>
                  </a:tcPr>
                </a:tc>
                <a:tc hMerge="1">
                  <a:txBody>
                    <a:bodyPr/>
                    <a:lstStyle/>
                    <a:p>
                      <a:endParaRPr lang="en-GB" sz="1700" dirty="0"/>
                    </a:p>
                  </a:txBody>
                  <a:tcPr/>
                </a:tc>
                <a:extLst>
                  <a:ext uri="{0D108BD9-81ED-4DB2-BD59-A6C34878D82A}">
                    <a16:rowId xmlns:a16="http://schemas.microsoft.com/office/drawing/2014/main" val="1321504659"/>
                  </a:ext>
                </a:extLst>
              </a:tr>
              <a:tr h="370840">
                <a:tc>
                  <a:txBody>
                    <a:bodyPr/>
                    <a:lstStyle/>
                    <a:p>
                      <a:pPr marL="0" marR="0" lvl="0" indent="0" algn="l" defTabSz="1043056" rtl="0" eaLnBrk="1" fontAlgn="auto" latinLnBrk="0" hangingPunct="1">
                        <a:lnSpc>
                          <a:spcPct val="100000"/>
                        </a:lnSpc>
                        <a:spcBef>
                          <a:spcPts val="400"/>
                        </a:spcBef>
                        <a:spcAft>
                          <a:spcPts val="0"/>
                        </a:spcAft>
                        <a:buClrTx/>
                        <a:buSzTx/>
                        <a:buFont typeface="Arial" panose="020B0604020202020204" pitchFamily="34" charset="0"/>
                        <a:buNone/>
                        <a:tabLst/>
                        <a:defRPr/>
                      </a:pPr>
                      <a:r>
                        <a:rPr lang="en-GB" sz="1700" b="0" u="none" kern="1200" dirty="0">
                          <a:solidFill>
                            <a:schemeClr val="dk1"/>
                          </a:solidFill>
                          <a:latin typeface="+mn-lt"/>
                          <a:ea typeface="+mn-ea"/>
                          <a:cs typeface="+mn-cs"/>
                        </a:rPr>
                        <a:t>0.18 utility gain with FVC (n=17)</a:t>
                      </a:r>
                    </a:p>
                    <a:p>
                      <a:pPr marL="0" marR="0" lvl="0" indent="0" algn="l" defTabSz="1043056" rtl="0" eaLnBrk="1" fontAlgn="auto" latinLnBrk="0" hangingPunct="1">
                        <a:lnSpc>
                          <a:spcPct val="100000"/>
                        </a:lnSpc>
                        <a:spcBef>
                          <a:spcPts val="400"/>
                        </a:spcBef>
                        <a:spcAft>
                          <a:spcPts val="0"/>
                        </a:spcAft>
                        <a:buClrTx/>
                        <a:buSzTx/>
                        <a:buFont typeface="Arial" panose="020B0604020202020204" pitchFamily="34" charset="0"/>
                        <a:buNone/>
                        <a:tabLst/>
                        <a:defRPr/>
                      </a:pPr>
                      <a:r>
                        <a:rPr lang="en-GB" sz="1700" b="0" u="none" kern="1200" dirty="0">
                          <a:solidFill>
                            <a:schemeClr val="dk1"/>
                          </a:solidFill>
                          <a:latin typeface="+mn-lt"/>
                          <a:ea typeface="+mn-ea"/>
                          <a:cs typeface="+mn-cs"/>
                        </a:rPr>
                        <a:t>0.078 utility gain with 6MWT (n=19)</a:t>
                      </a:r>
                    </a:p>
                  </a:txBody>
                  <a:tcPr/>
                </a:tc>
                <a:tc>
                  <a:txBody>
                    <a:bodyPr/>
                    <a:lstStyle/>
                    <a:p>
                      <a:pPr marL="0" marR="0" lvl="0" indent="0" algn="l" defTabSz="1043056" rtl="0" eaLnBrk="1" fontAlgn="auto" latinLnBrk="0" hangingPunct="1">
                        <a:lnSpc>
                          <a:spcPct val="100000"/>
                        </a:lnSpc>
                        <a:spcBef>
                          <a:spcPts val="400"/>
                        </a:spcBef>
                        <a:spcAft>
                          <a:spcPts val="0"/>
                        </a:spcAft>
                        <a:buClrTx/>
                        <a:buSzTx/>
                        <a:buFont typeface="Arial" panose="020B0604020202020204" pitchFamily="34" charset="0"/>
                        <a:buNone/>
                        <a:tabLst/>
                        <a:defRPr/>
                      </a:pPr>
                      <a:r>
                        <a:rPr lang="en-GB" sz="1700" b="0" u="none" kern="1200" dirty="0">
                          <a:solidFill>
                            <a:schemeClr val="dk1"/>
                          </a:solidFill>
                          <a:latin typeface="+mn-lt"/>
                          <a:ea typeface="+mn-ea"/>
                          <a:cs typeface="+mn-cs"/>
                        </a:rPr>
                        <a:t>0.258</a:t>
                      </a:r>
                    </a:p>
                  </a:txBody>
                  <a:tcPr/>
                </a:tc>
                <a:tc>
                  <a:txBody>
                    <a:bodyPr/>
                    <a:lstStyle/>
                    <a:p>
                      <a:r>
                        <a:rPr lang="en-GB" sz="1700" b="0" u="none" kern="1200" dirty="0">
                          <a:solidFill>
                            <a:schemeClr val="dk1"/>
                          </a:solidFill>
                          <a:latin typeface="+mn-lt"/>
                          <a:ea typeface="+mn-ea"/>
                          <a:cs typeface="+mn-cs"/>
                        </a:rPr>
                        <a:t>0.04 utility gain with FVC (n=12)</a:t>
                      </a:r>
                    </a:p>
                    <a:p>
                      <a:r>
                        <a:rPr lang="en-GB" sz="1700" b="0" u="none" kern="1200" dirty="0">
                          <a:solidFill>
                            <a:schemeClr val="dk1"/>
                          </a:solidFill>
                          <a:latin typeface="+mn-lt"/>
                          <a:ea typeface="+mn-ea"/>
                          <a:cs typeface="+mn-cs"/>
                        </a:rPr>
                        <a:t>0.00 </a:t>
                      </a:r>
                      <a:r>
                        <a:rPr lang="en-GB" sz="1700" b="0" kern="1200" dirty="0">
                          <a:solidFill>
                            <a:schemeClr val="dk1"/>
                          </a:solidFill>
                          <a:latin typeface="+mn-lt"/>
                          <a:ea typeface="+mn-ea"/>
                          <a:cs typeface="+mn-cs"/>
                        </a:rPr>
                        <a:t>utility gain with 6MWT (n=13)</a:t>
                      </a:r>
                      <a:endParaRPr lang="en-GB" sz="1700" dirty="0"/>
                    </a:p>
                  </a:txBody>
                  <a:tcPr/>
                </a:tc>
                <a:tc>
                  <a:txBody>
                    <a:bodyPr/>
                    <a:lstStyle/>
                    <a:p>
                      <a:r>
                        <a:rPr lang="en-GB" sz="1700" dirty="0"/>
                        <a:t>0.04</a:t>
                      </a:r>
                    </a:p>
                  </a:txBody>
                  <a:tcPr/>
                </a:tc>
                <a:extLst>
                  <a:ext uri="{0D108BD9-81ED-4DB2-BD59-A6C34878D82A}">
                    <a16:rowId xmlns:a16="http://schemas.microsoft.com/office/drawing/2014/main" val="1477038045"/>
                  </a:ext>
                </a:extLst>
              </a:tr>
              <a:tr h="370840">
                <a:tc gridSpan="2">
                  <a:txBody>
                    <a:bodyPr/>
                    <a:lstStyle/>
                    <a:p>
                      <a:r>
                        <a:rPr lang="en-GB" sz="1700" dirty="0"/>
                        <a:t>Directly observed EQ-5D gain of            0.08 </a:t>
                      </a:r>
                    </a:p>
                  </a:txBody>
                  <a:tcPr/>
                </a:tc>
                <a:tc hMerge="1">
                  <a:txBody>
                    <a:bodyPr/>
                    <a:lstStyle/>
                    <a:p>
                      <a:endParaRPr lang="en-GB" sz="1700" dirty="0"/>
                    </a:p>
                  </a:txBody>
                  <a:tcPr/>
                </a:tc>
                <a:tc gridSpan="2">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700" dirty="0"/>
                        <a:t>Directly observed EQ-5D gain of           0.03</a:t>
                      </a:r>
                    </a:p>
                  </a:txBody>
                  <a:tcPr/>
                </a:tc>
                <a:tc hMerge="1">
                  <a:txBody>
                    <a:bodyPr/>
                    <a:lstStyle/>
                    <a:p>
                      <a:endParaRPr lang="en-GB" sz="1700" dirty="0"/>
                    </a:p>
                  </a:txBody>
                  <a:tcPr/>
                </a:tc>
                <a:extLst>
                  <a:ext uri="{0D108BD9-81ED-4DB2-BD59-A6C34878D82A}">
                    <a16:rowId xmlns:a16="http://schemas.microsoft.com/office/drawing/2014/main" val="1849556731"/>
                  </a:ext>
                </a:extLst>
              </a:tr>
            </a:tbl>
          </a:graphicData>
        </a:graphic>
      </p:graphicFrame>
      <p:sp>
        <p:nvSpPr>
          <p:cNvPr id="16" name="TextBox 15">
            <a:extLst>
              <a:ext uri="{FF2B5EF4-FFF2-40B4-BE49-F238E27FC236}">
                <a16:creationId xmlns:a16="http://schemas.microsoft.com/office/drawing/2014/main" id="{749146D5-2C19-8839-20B2-7B297FE73BD8}"/>
              </a:ext>
            </a:extLst>
          </p:cNvPr>
          <p:cNvSpPr txBox="1"/>
          <p:nvPr/>
        </p:nvSpPr>
        <p:spPr>
          <a:xfrm>
            <a:off x="98474" y="7250703"/>
            <a:ext cx="9934011" cy="338554"/>
          </a:xfrm>
          <a:prstGeom prst="rect">
            <a:avLst/>
          </a:prstGeom>
          <a:noFill/>
        </p:spPr>
        <p:txBody>
          <a:bodyPr wrap="square">
            <a:spAutoFit/>
          </a:bodyPr>
          <a:lstStyle/>
          <a:p>
            <a:r>
              <a:rPr lang="en-US" sz="1600" dirty="0">
                <a:latin typeface="Arial" panose="020B0604020202020204" pitchFamily="34" charset="0"/>
                <a:ea typeface="Times New Roman" panose="02020603050405020304" pitchFamily="18" charset="0"/>
                <a:cs typeface="Times New Roman" panose="02020603050405020304" pitchFamily="18" charset="0"/>
              </a:rPr>
              <a:t>FVC, forced vital capacity;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MWT, minute walk test, n, number.</a:t>
            </a:r>
            <a:endParaRPr lang="en-GB" sz="1600" dirty="0"/>
          </a:p>
        </p:txBody>
      </p:sp>
    </p:spTree>
    <p:extLst>
      <p:ext uri="{BB962C8B-B14F-4D97-AF65-F5344CB8AC3E}">
        <p14:creationId xmlns:p14="http://schemas.microsoft.com/office/powerpoint/2010/main" val="1229356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AFAE64D-4444-4100-BA17-3623AB9F24E3}"/>
              </a:ext>
            </a:extLst>
          </p:cNvPr>
          <p:cNvSpPr>
            <a:spLocks noGrp="1"/>
          </p:cNvSpPr>
          <p:nvPr>
            <p:ph type="title"/>
          </p:nvPr>
        </p:nvSpPr>
        <p:spPr>
          <a:xfrm>
            <a:off x="406221" y="507638"/>
            <a:ext cx="9669780" cy="765501"/>
          </a:xfrm>
        </p:spPr>
        <p:txBody>
          <a:bodyPr/>
          <a:lstStyle/>
          <a:p>
            <a:pPr defTabSz="1043056">
              <a:lnSpc>
                <a:spcPct val="100000"/>
              </a:lnSpc>
            </a:pPr>
            <a:r>
              <a:rPr lang="en-GB" sz="3600" b="1" dirty="0">
                <a:solidFill>
                  <a:srgbClr val="18646E"/>
                </a:solidFill>
              </a:rPr>
              <a:t>Unresolved uncertainties</a:t>
            </a:r>
            <a:br>
              <a:rPr lang="en-GB" sz="3600" b="1" dirty="0">
                <a:solidFill>
                  <a:srgbClr val="18646E"/>
                </a:solidFill>
              </a:rPr>
            </a:br>
            <a:r>
              <a:rPr lang="en-GB" sz="2000" b="0" i="1" dirty="0">
                <a:solidFill>
                  <a:schemeClr val="accent1"/>
                </a:solidFill>
              </a:rPr>
              <a:t>ERG flags remaining limitations in the modelling for committee consideration </a:t>
            </a:r>
          </a:p>
        </p:txBody>
      </p:sp>
      <p:sp>
        <p:nvSpPr>
          <p:cNvPr id="3" name="Slide Number Placeholder 2">
            <a:extLst>
              <a:ext uri="{FF2B5EF4-FFF2-40B4-BE49-F238E27FC236}">
                <a16:creationId xmlns:a16="http://schemas.microsoft.com/office/drawing/2014/main" id="{2F5FCF02-8450-44CB-A71E-095A2B203F1A}"/>
              </a:ext>
            </a:extLst>
          </p:cNvPr>
          <p:cNvSpPr>
            <a:spLocks noGrp="1"/>
          </p:cNvSpPr>
          <p:nvPr>
            <p:ph type="sldNum" sz="quarter" idx="12"/>
          </p:nvPr>
        </p:nvSpPr>
        <p:spPr>
          <a:xfrm>
            <a:off x="9825811" y="7048076"/>
            <a:ext cx="500380" cy="333663"/>
          </a:xfrm>
        </p:spPr>
        <p:txBody>
          <a:bodyPr/>
          <a:lstStyle/>
          <a:p>
            <a:fld id="{DDBE135E-2566-4748-853C-8A3B78F0FB00}" type="slidenum">
              <a:rPr lang="en-GB" smtClean="0"/>
              <a:t>31</a:t>
            </a:fld>
            <a:endParaRPr lang="en-GB" dirty="0"/>
          </a:p>
        </p:txBody>
      </p:sp>
      <p:graphicFrame>
        <p:nvGraphicFramePr>
          <p:cNvPr id="6" name="Table 6">
            <a:extLst>
              <a:ext uri="{FF2B5EF4-FFF2-40B4-BE49-F238E27FC236}">
                <a16:creationId xmlns:a16="http://schemas.microsoft.com/office/drawing/2014/main" id="{717AA784-10E6-D029-A5F9-762D04646972}"/>
              </a:ext>
            </a:extLst>
          </p:cNvPr>
          <p:cNvGraphicFramePr>
            <a:graphicFrameLocks noGrp="1"/>
          </p:cNvGraphicFramePr>
          <p:nvPr>
            <p:extLst>
              <p:ext uri="{D42A27DB-BD31-4B8C-83A1-F6EECF244321}">
                <p14:modId xmlns:p14="http://schemas.microsoft.com/office/powerpoint/2010/main" val="2912593478"/>
              </p:ext>
            </p:extLst>
          </p:nvPr>
        </p:nvGraphicFramePr>
        <p:xfrm>
          <a:off x="367209" y="1636683"/>
          <a:ext cx="9669780" cy="4389120"/>
        </p:xfrm>
        <a:graphic>
          <a:graphicData uri="http://schemas.openxmlformats.org/drawingml/2006/table">
            <a:tbl>
              <a:tblPr firstRow="1" bandRow="1">
                <a:tableStyleId>{F5AB1C69-6EDB-4FF4-983F-18BD219EF322}</a:tableStyleId>
              </a:tblPr>
              <a:tblGrid>
                <a:gridCol w="2417445">
                  <a:extLst>
                    <a:ext uri="{9D8B030D-6E8A-4147-A177-3AD203B41FA5}">
                      <a16:colId xmlns:a16="http://schemas.microsoft.com/office/drawing/2014/main" val="131341018"/>
                    </a:ext>
                  </a:extLst>
                </a:gridCol>
                <a:gridCol w="2417445">
                  <a:extLst>
                    <a:ext uri="{9D8B030D-6E8A-4147-A177-3AD203B41FA5}">
                      <a16:colId xmlns:a16="http://schemas.microsoft.com/office/drawing/2014/main" val="1685612750"/>
                    </a:ext>
                  </a:extLst>
                </a:gridCol>
                <a:gridCol w="3154320">
                  <a:extLst>
                    <a:ext uri="{9D8B030D-6E8A-4147-A177-3AD203B41FA5}">
                      <a16:colId xmlns:a16="http://schemas.microsoft.com/office/drawing/2014/main" val="179617575"/>
                    </a:ext>
                  </a:extLst>
                </a:gridCol>
                <a:gridCol w="1680570">
                  <a:extLst>
                    <a:ext uri="{9D8B030D-6E8A-4147-A177-3AD203B41FA5}">
                      <a16:colId xmlns:a16="http://schemas.microsoft.com/office/drawing/2014/main" val="1821997887"/>
                    </a:ext>
                  </a:extLst>
                </a:gridCol>
              </a:tblGrid>
              <a:tr h="604394">
                <a:tc>
                  <a:txBody>
                    <a:bodyPr/>
                    <a:lstStyle/>
                    <a:p>
                      <a:r>
                        <a:rPr lang="en-GB" sz="1800" dirty="0"/>
                        <a:t>Uncertainties</a:t>
                      </a:r>
                    </a:p>
                  </a:txBody>
                  <a:tcPr/>
                </a:tc>
                <a:tc>
                  <a:txBody>
                    <a:bodyPr/>
                    <a:lstStyle/>
                    <a:p>
                      <a:r>
                        <a:rPr lang="en-GB" sz="1800" dirty="0"/>
                        <a:t>Committee view at ECM3</a:t>
                      </a:r>
                    </a:p>
                  </a:txBody>
                  <a:tcPr/>
                </a:tc>
                <a:tc>
                  <a:txBody>
                    <a:bodyPr/>
                    <a:lstStyle/>
                    <a:p>
                      <a:r>
                        <a:rPr lang="en-GB" sz="1800" dirty="0"/>
                        <a:t>Company rationale </a:t>
                      </a:r>
                    </a:p>
                  </a:txBody>
                  <a:tcPr/>
                </a:tc>
                <a:tc>
                  <a:txBody>
                    <a:bodyPr/>
                    <a:lstStyle/>
                    <a:p>
                      <a:r>
                        <a:rPr lang="en-GB" sz="1800" dirty="0"/>
                        <a:t>ERG view on potential bias</a:t>
                      </a:r>
                    </a:p>
                  </a:txBody>
                  <a:tcPr/>
                </a:tc>
                <a:extLst>
                  <a:ext uri="{0D108BD9-81ED-4DB2-BD59-A6C34878D82A}">
                    <a16:rowId xmlns:a16="http://schemas.microsoft.com/office/drawing/2014/main" val="1033141260"/>
                  </a:ext>
                </a:extLst>
              </a:tr>
              <a:tr h="1957485">
                <a:tc>
                  <a:txBody>
                    <a:bodyPr/>
                    <a:lstStyle/>
                    <a:p>
                      <a:r>
                        <a:rPr lang="en-GB" sz="1800" dirty="0"/>
                        <a:t>Model outputs fail to match the predicted additional time in health states with VA before progression data elicited from clinicians</a:t>
                      </a:r>
                    </a:p>
                  </a:txBody>
                  <a:tcPr/>
                </a:tc>
                <a:tc>
                  <a:txBody>
                    <a:bodyPr/>
                    <a:lstStyle/>
                    <a:p>
                      <a:r>
                        <a:rPr lang="en-GB" sz="1800" dirty="0"/>
                        <a:t>Increase in life expectancy likely to be higher than that predicted by clinicians, and likely to have substantial impact on ICER</a:t>
                      </a:r>
                    </a:p>
                  </a:txBody>
                  <a:tcPr/>
                </a:tc>
                <a:tc>
                  <a:txBody>
                    <a:bodyPr/>
                    <a:lstStyle/>
                    <a:p>
                      <a:r>
                        <a:rPr lang="en-GB" sz="1800" dirty="0"/>
                        <a:t>Believes elicitation was clear that additional time in state on VA was independent of other factors, including severe infections and complications which may result from major surgery </a:t>
                      </a:r>
                    </a:p>
                    <a:p>
                      <a:endParaRPr lang="en-GB" sz="1800" dirty="0"/>
                    </a:p>
                  </a:txBody>
                  <a:tcPr/>
                </a:tc>
                <a:tc>
                  <a:txBody>
                    <a:bodyPr/>
                    <a:lstStyle/>
                    <a:p>
                      <a:r>
                        <a:rPr lang="en-GB" sz="1800" dirty="0"/>
                        <a:t>Favourable to VA</a:t>
                      </a:r>
                    </a:p>
                  </a:txBody>
                  <a:tcPr/>
                </a:tc>
                <a:extLst>
                  <a:ext uri="{0D108BD9-81ED-4DB2-BD59-A6C34878D82A}">
                    <a16:rowId xmlns:a16="http://schemas.microsoft.com/office/drawing/2014/main" val="3684371863"/>
                  </a:ext>
                </a:extLst>
              </a:tr>
              <a:tr h="1381471">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effectLst/>
                        </a:rPr>
                        <a:t>Discontinuation of treatment assumed at midpoint of 1</a:t>
                      </a:r>
                      <a:r>
                        <a:rPr lang="en-GB" sz="1800" kern="1200" baseline="30000" dirty="0">
                          <a:effectLst/>
                        </a:rPr>
                        <a:t>st</a:t>
                      </a:r>
                      <a:r>
                        <a:rPr lang="en-GB" sz="1800" kern="1200" dirty="0">
                          <a:effectLst/>
                        </a:rPr>
                        <a:t> year rather than at 12 months</a:t>
                      </a:r>
                      <a:endParaRPr lang="en-GB" sz="1800" kern="1200" dirty="0">
                        <a:solidFill>
                          <a:schemeClr val="dk1"/>
                        </a:solidFill>
                        <a:effectLst/>
                        <a:latin typeface="+mn-lt"/>
                        <a:ea typeface="+mn-ea"/>
                        <a:cs typeface="+mn-cs"/>
                      </a:endParaRP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effectLst/>
                        </a:rPr>
                        <a:t>Likely to</a:t>
                      </a:r>
                      <a:r>
                        <a:rPr lang="en-GB" sz="1800" kern="1200" baseline="0" dirty="0">
                          <a:effectLst/>
                        </a:rPr>
                        <a:t> be </a:t>
                      </a:r>
                      <a:r>
                        <a:rPr lang="en-GB" sz="1800" kern="1200" dirty="0">
                          <a:effectLst/>
                        </a:rPr>
                        <a:t>unfavourable to VA</a:t>
                      </a:r>
                      <a:endParaRPr lang="en-GB" sz="1800" kern="1200" dirty="0">
                        <a:solidFill>
                          <a:schemeClr val="dk1"/>
                        </a:solidFill>
                        <a:effectLst/>
                        <a:latin typeface="+mn-lt"/>
                        <a:ea typeface="+mn-ea"/>
                        <a:cs typeface="+mn-cs"/>
                      </a:endParaRP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Company did not address</a:t>
                      </a:r>
                    </a:p>
                    <a:p>
                      <a:endParaRPr lang="en-GB" sz="1800" dirty="0"/>
                    </a:p>
                  </a:txBody>
                  <a:tcPr/>
                </a:tc>
                <a:tc>
                  <a:txBody>
                    <a:bodyPr/>
                    <a:lstStyle/>
                    <a:p>
                      <a:r>
                        <a:rPr lang="en-GB" sz="1800" dirty="0"/>
                        <a:t>Marginally unfavourable to VA</a:t>
                      </a:r>
                    </a:p>
                  </a:txBody>
                  <a:tcPr/>
                </a:tc>
                <a:extLst>
                  <a:ext uri="{0D108BD9-81ED-4DB2-BD59-A6C34878D82A}">
                    <a16:rowId xmlns:a16="http://schemas.microsoft.com/office/drawing/2014/main" val="3220046217"/>
                  </a:ext>
                </a:extLst>
              </a:tr>
            </a:tbl>
          </a:graphicData>
        </a:graphic>
      </p:graphicFrame>
    </p:spTree>
    <p:extLst>
      <p:ext uri="{BB962C8B-B14F-4D97-AF65-F5344CB8AC3E}">
        <p14:creationId xmlns:p14="http://schemas.microsoft.com/office/powerpoint/2010/main" val="34760964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13ABB96-713C-471B-AC17-220486AAA1C5}"/>
              </a:ext>
            </a:extLst>
          </p:cNvPr>
          <p:cNvSpPr>
            <a:spLocks noGrp="1"/>
          </p:cNvSpPr>
          <p:nvPr>
            <p:ph type="sldNum" sz="quarter" idx="12"/>
          </p:nvPr>
        </p:nvSpPr>
        <p:spPr/>
        <p:txBody>
          <a:bodyPr/>
          <a:lstStyle/>
          <a:p>
            <a:fld id="{DDBE135E-2566-4748-853C-8A3B78F0FB00}" type="slidenum">
              <a:rPr lang="en-GB" smtClean="0"/>
              <a:t>32</a:t>
            </a:fld>
            <a:endParaRPr lang="en-GB" dirty="0"/>
          </a:p>
        </p:txBody>
      </p:sp>
      <p:sp>
        <p:nvSpPr>
          <p:cNvPr id="3" name="Text Placeholder 2">
            <a:extLst>
              <a:ext uri="{FF2B5EF4-FFF2-40B4-BE49-F238E27FC236}">
                <a16:creationId xmlns:a16="http://schemas.microsoft.com/office/drawing/2014/main" id="{575294C4-725D-4837-9B42-F6D5ABA9F550}"/>
              </a:ext>
            </a:extLst>
          </p:cNvPr>
          <p:cNvSpPr>
            <a:spLocks noGrp="1"/>
          </p:cNvSpPr>
          <p:nvPr>
            <p:ph type="body" sz="quarter" idx="13"/>
          </p:nvPr>
        </p:nvSpPr>
        <p:spPr/>
        <p:txBody>
          <a:bodyPr/>
          <a:lstStyle/>
          <a:p>
            <a:r>
              <a:rPr lang="en-GB" dirty="0"/>
              <a:t>Cost effectiveness analyses</a:t>
            </a:r>
          </a:p>
        </p:txBody>
      </p:sp>
    </p:spTree>
    <p:extLst>
      <p:ext uri="{BB962C8B-B14F-4D97-AF65-F5344CB8AC3E}">
        <p14:creationId xmlns:p14="http://schemas.microsoft.com/office/powerpoint/2010/main" val="319514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3075222-DBFB-4A99-B0C5-B54C7D6E17B3}"/>
              </a:ext>
            </a:extLst>
          </p:cNvPr>
          <p:cNvSpPr txBox="1"/>
          <p:nvPr/>
        </p:nvSpPr>
        <p:spPr>
          <a:xfrm>
            <a:off x="283190" y="6721475"/>
            <a:ext cx="988049" cy="542469"/>
          </a:xfrm>
          <a:prstGeom prst="rect">
            <a:avLst/>
          </a:prstGeom>
          <a:solidFill>
            <a:schemeClr val="bg1"/>
          </a:solidFill>
        </p:spPr>
        <p:txBody>
          <a:bodyPr wrap="square" lIns="0" tIns="0" rIns="0" bIns="0" rtlCol="0">
            <a:spAutoFit/>
          </a:bodyPr>
          <a:lstStyle/>
          <a:p>
            <a:endParaRPr lang="en-GB" sz="1800" dirty="0">
              <a:solidFill>
                <a:schemeClr val="tx1"/>
              </a:solidFill>
            </a:endParaRPr>
          </a:p>
        </p:txBody>
      </p:sp>
      <p:sp>
        <p:nvSpPr>
          <p:cNvPr id="2" name="Title 1"/>
          <p:cNvSpPr>
            <a:spLocks noGrp="1"/>
          </p:cNvSpPr>
          <p:nvPr>
            <p:ph type="title"/>
          </p:nvPr>
        </p:nvSpPr>
        <p:spPr>
          <a:xfrm>
            <a:off x="138992" y="235158"/>
            <a:ext cx="10236820" cy="765501"/>
          </a:xfrm>
        </p:spPr>
        <p:txBody>
          <a:bodyPr/>
          <a:lstStyle/>
          <a:p>
            <a:pPr>
              <a:lnSpc>
                <a:spcPct val="100000"/>
              </a:lnSpc>
            </a:pPr>
            <a:r>
              <a:rPr lang="en-GB" sz="3200" dirty="0"/>
              <a:t>Summary: company &amp; ERG preferred assumptions</a:t>
            </a:r>
            <a:br>
              <a:rPr lang="en-GB" dirty="0"/>
            </a:br>
            <a:r>
              <a:rPr lang="en-GB" sz="2000" b="0" i="1" dirty="0">
                <a:solidFill>
                  <a:schemeClr val="accent1"/>
                </a:solidFill>
              </a:rPr>
              <a:t>Differences in preferred assumptions for disease progression, VA utility benefit and costs</a:t>
            </a:r>
          </a:p>
        </p:txBody>
      </p:sp>
      <p:graphicFrame>
        <p:nvGraphicFramePr>
          <p:cNvPr id="7" name="Content Placeholder 4">
            <a:extLst>
              <a:ext uri="{FF2B5EF4-FFF2-40B4-BE49-F238E27FC236}">
                <a16:creationId xmlns:a16="http://schemas.microsoft.com/office/drawing/2014/main" id="{77CA1385-02A5-48BF-8FD5-54F3F6F47746}"/>
              </a:ext>
            </a:extLst>
          </p:cNvPr>
          <p:cNvGraphicFramePr>
            <a:graphicFrameLocks/>
          </p:cNvGraphicFramePr>
          <p:nvPr>
            <p:extLst>
              <p:ext uri="{D42A27DB-BD31-4B8C-83A1-F6EECF244321}">
                <p14:modId xmlns:p14="http://schemas.microsoft.com/office/powerpoint/2010/main" val="2021988692"/>
              </p:ext>
            </p:extLst>
          </p:nvPr>
        </p:nvGraphicFramePr>
        <p:xfrm>
          <a:off x="193892" y="1250472"/>
          <a:ext cx="10305615" cy="5803511"/>
        </p:xfrm>
        <a:graphic>
          <a:graphicData uri="http://schemas.openxmlformats.org/drawingml/2006/table">
            <a:tbl>
              <a:tblPr firstRow="1" firstCol="1" bandRow="1">
                <a:tableStyleId>{5C22544A-7EE6-4342-B048-85BDC9FD1C3A}</a:tableStyleId>
              </a:tblPr>
              <a:tblGrid>
                <a:gridCol w="2478970">
                  <a:extLst>
                    <a:ext uri="{9D8B030D-6E8A-4147-A177-3AD203B41FA5}">
                      <a16:colId xmlns:a16="http://schemas.microsoft.com/office/drawing/2014/main" val="20000"/>
                    </a:ext>
                  </a:extLst>
                </a:gridCol>
                <a:gridCol w="3995224">
                  <a:extLst>
                    <a:ext uri="{9D8B030D-6E8A-4147-A177-3AD203B41FA5}">
                      <a16:colId xmlns:a16="http://schemas.microsoft.com/office/drawing/2014/main" val="584213977"/>
                    </a:ext>
                  </a:extLst>
                </a:gridCol>
                <a:gridCol w="3831421">
                  <a:extLst>
                    <a:ext uri="{9D8B030D-6E8A-4147-A177-3AD203B41FA5}">
                      <a16:colId xmlns:a16="http://schemas.microsoft.com/office/drawing/2014/main" val="3397223365"/>
                    </a:ext>
                  </a:extLst>
                </a:gridCol>
              </a:tblGrid>
              <a:tr h="576235">
                <a:tc>
                  <a:txBody>
                    <a:bodyPr/>
                    <a:lstStyle/>
                    <a:p>
                      <a:pPr algn="l">
                        <a:lnSpc>
                          <a:spcPct val="100000"/>
                        </a:lnSpc>
                        <a:spcBef>
                          <a:spcPts val="300"/>
                        </a:spcBef>
                        <a:spcAft>
                          <a:spcPts val="20"/>
                        </a:spcAft>
                      </a:pPr>
                      <a:endParaRPr lang="en-GB" sz="1750" dirty="0">
                        <a:effectLst/>
                        <a:latin typeface="Arial" panose="020B0604020202020204" pitchFamily="34" charset="0"/>
                        <a:ea typeface="Calibri" panose="020F0502020204030204" pitchFamily="34" charset="0"/>
                        <a:cs typeface="Times New Roman" panose="02020603050405020304" pitchFamily="18" charset="0"/>
                      </a:endParaRPr>
                    </a:p>
                  </a:txBody>
                  <a:tcPr marL="96234" marR="96234" marT="0" marB="0" anchor="ctr">
                    <a:lnR w="12700" cap="flat" cmpd="sng" algn="ctr">
                      <a:solidFill>
                        <a:schemeClr val="accent6"/>
                      </a:solidFill>
                      <a:prstDash val="solid"/>
                      <a:round/>
                      <a:headEnd type="none" w="med" len="med"/>
                      <a:tailEnd type="none" w="med" len="med"/>
                    </a:lnR>
                    <a:solidFill>
                      <a:srgbClr val="18646E"/>
                    </a:solidFill>
                  </a:tcPr>
                </a:tc>
                <a:tc>
                  <a:txBody>
                    <a:bodyPr/>
                    <a:lstStyle/>
                    <a:p>
                      <a:pPr algn="ctr">
                        <a:lnSpc>
                          <a:spcPct val="100000"/>
                        </a:lnSpc>
                        <a:spcBef>
                          <a:spcPts val="300"/>
                        </a:spcBef>
                        <a:spcAft>
                          <a:spcPts val="20"/>
                        </a:spcAft>
                      </a:pPr>
                      <a:r>
                        <a:rPr lang="en-GB" sz="175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Company’s preferred assumptions ECM4, updated after TE</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2">
                        <a:lumMod val="60000"/>
                        <a:lumOff val="40000"/>
                      </a:schemeClr>
                    </a:solidFill>
                  </a:tcPr>
                </a:tc>
                <a:tc>
                  <a:txBody>
                    <a:bodyPr/>
                    <a:lstStyle/>
                    <a:p>
                      <a:pPr algn="ctr">
                        <a:lnSpc>
                          <a:spcPct val="100000"/>
                        </a:lnSpc>
                        <a:spcBef>
                          <a:spcPts val="300"/>
                        </a:spcBef>
                        <a:spcAft>
                          <a:spcPts val="20"/>
                        </a:spcAft>
                      </a:pPr>
                      <a:r>
                        <a:rPr lang="en-GB" sz="175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ERG’s preferred assumptions ECM4, updated after TE</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576235">
                <a:tc>
                  <a:txBody>
                    <a:bodyPr/>
                    <a:lstStyle/>
                    <a:p>
                      <a:pPr algn="l">
                        <a:lnSpc>
                          <a:spcPct val="100000"/>
                        </a:lnSpc>
                        <a:spcBef>
                          <a:spcPts val="300"/>
                        </a:spcBef>
                        <a:spcAft>
                          <a:spcPts val="20"/>
                        </a:spcAft>
                      </a:pPr>
                      <a:r>
                        <a:rPr lang="en-GB" sz="1750" b="1" kern="1200" dirty="0">
                          <a:solidFill>
                            <a:schemeClr val="lt1"/>
                          </a:solidFill>
                          <a:effectLst/>
                          <a:latin typeface="+mn-lt"/>
                          <a:ea typeface="+mn-ea"/>
                          <a:cs typeface="+mn-cs"/>
                        </a:rPr>
                        <a:t>Baseline distribution of walking ability </a:t>
                      </a:r>
                    </a:p>
                  </a:txBody>
                  <a:tcPr marL="96234" marR="96234" marT="0" marB="0" anchor="ctr">
                    <a:lnR w="12700" cap="flat" cmpd="sng" algn="ctr">
                      <a:solidFill>
                        <a:schemeClr val="accent6"/>
                      </a:solidFill>
                      <a:prstDash val="solid"/>
                      <a:round/>
                      <a:headEnd type="none" w="med" len="med"/>
                      <a:tailEnd type="none" w="med" len="med"/>
                    </a:lnR>
                    <a:solidFill>
                      <a:srgbClr val="18646E"/>
                    </a:solidFill>
                  </a:tcPr>
                </a:tc>
                <a:tc>
                  <a:txBody>
                    <a:bodyPr/>
                    <a:lstStyle/>
                    <a:p>
                      <a:pPr algn="l">
                        <a:lnSpc>
                          <a:spcPct val="100000"/>
                        </a:lnSpc>
                        <a:spcBef>
                          <a:spcPts val="300"/>
                        </a:spcBef>
                        <a:spcAft>
                          <a:spcPts val="20"/>
                        </a:spcAft>
                      </a:pPr>
                      <a:r>
                        <a:rPr lang="en-GB" sz="1750" kern="1200" dirty="0">
                          <a:solidFill>
                            <a:schemeClr val="dk1"/>
                          </a:solidFill>
                          <a:effectLst/>
                          <a:latin typeface="+mn-lt"/>
                          <a:ea typeface="+mn-ea"/>
                          <a:cs typeface="+mn-cs"/>
                        </a:rPr>
                        <a:t>Interim rhLAMAN-10 analysis</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marL="0" indent="0" algn="l">
                        <a:lnSpc>
                          <a:spcPct val="100000"/>
                        </a:lnSpc>
                        <a:spcBef>
                          <a:spcPts val="300"/>
                        </a:spcBef>
                        <a:spcAft>
                          <a:spcPts val="20"/>
                        </a:spcAft>
                        <a:buFont typeface="Arial" panose="020B0604020202020204" pitchFamily="34" charset="0"/>
                        <a:buNone/>
                      </a:pPr>
                      <a:r>
                        <a:rPr lang="en-GB" sz="1750" b="0" i="0" kern="1200" dirty="0">
                          <a:solidFill>
                            <a:schemeClr val="dk1"/>
                          </a:solidFill>
                          <a:effectLst/>
                          <a:latin typeface="+mn-lt"/>
                          <a:ea typeface="+mn-ea"/>
                          <a:cs typeface="+mn-cs"/>
                        </a:rPr>
                        <a:t>Final rhLAMAN-10 analysis</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96020343"/>
                  </a:ext>
                </a:extLst>
              </a:tr>
              <a:tr h="576235">
                <a:tc>
                  <a:txBody>
                    <a:bodyPr/>
                    <a:lstStyle/>
                    <a:p>
                      <a:pPr algn="l">
                        <a:lnSpc>
                          <a:spcPct val="100000"/>
                        </a:lnSpc>
                        <a:spcBef>
                          <a:spcPts val="300"/>
                        </a:spcBef>
                        <a:spcAft>
                          <a:spcPts val="20"/>
                        </a:spcAft>
                      </a:pPr>
                      <a:r>
                        <a:rPr lang="en-GB" sz="1750" b="1" kern="1200" dirty="0">
                          <a:solidFill>
                            <a:schemeClr val="lt1"/>
                          </a:solidFill>
                          <a:effectLst/>
                          <a:latin typeface="+mn-lt"/>
                          <a:ea typeface="+mn-ea"/>
                          <a:cs typeface="+mn-cs"/>
                        </a:rPr>
                        <a:t>Improvement in health state for BSC</a:t>
                      </a:r>
                    </a:p>
                  </a:txBody>
                  <a:tcPr marL="96234" marR="96234" marT="0" marB="0" anchor="ctr">
                    <a:lnR w="12700" cap="flat" cmpd="sng" algn="ctr">
                      <a:solidFill>
                        <a:schemeClr val="accent6"/>
                      </a:solidFill>
                      <a:prstDash val="solid"/>
                      <a:round/>
                      <a:headEnd type="none" w="med" len="med"/>
                      <a:tailEnd type="none" w="med" len="med"/>
                    </a:lnR>
                    <a:solidFill>
                      <a:srgbClr val="18646E"/>
                    </a:solidFill>
                  </a:tcPr>
                </a:tc>
                <a:tc>
                  <a:txBody>
                    <a:bodyPr/>
                    <a:lstStyle/>
                    <a:p>
                      <a:pPr algn="l">
                        <a:lnSpc>
                          <a:spcPct val="100000"/>
                        </a:lnSpc>
                        <a:spcBef>
                          <a:spcPts val="300"/>
                        </a:spcBef>
                        <a:spcAft>
                          <a:spcPts val="20"/>
                        </a:spcAft>
                      </a:pPr>
                      <a:r>
                        <a:rPr lang="en-GB" sz="1750" kern="1200" dirty="0">
                          <a:solidFill>
                            <a:schemeClr val="dk1"/>
                          </a:solidFill>
                          <a:effectLst/>
                          <a:latin typeface="+mn-lt"/>
                          <a:ea typeface="+mn-ea"/>
                          <a:cs typeface="+mn-cs"/>
                        </a:rPr>
                        <a:t>Not allowed: improvements only for VA </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marL="0" indent="0" algn="l">
                        <a:lnSpc>
                          <a:spcPct val="100000"/>
                        </a:lnSpc>
                        <a:spcBef>
                          <a:spcPts val="300"/>
                        </a:spcBef>
                        <a:spcAft>
                          <a:spcPts val="20"/>
                        </a:spcAft>
                        <a:buFont typeface="Arial" panose="020B0604020202020204" pitchFamily="34" charset="0"/>
                        <a:buNone/>
                      </a:pPr>
                      <a:r>
                        <a:rPr lang="en-GB" sz="1750" b="0" i="0" kern="1200" dirty="0">
                          <a:solidFill>
                            <a:schemeClr val="dk1"/>
                          </a:solidFill>
                          <a:effectLst/>
                          <a:latin typeface="+mn-lt"/>
                          <a:ea typeface="+mn-ea"/>
                          <a:cs typeface="+mn-cs"/>
                        </a:rPr>
                        <a:t>Allowed: 10% increased chance of improvement for both BSC and VA</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17970684"/>
                  </a:ext>
                </a:extLst>
              </a:tr>
              <a:tr h="1481747">
                <a:tc>
                  <a:txBody>
                    <a:bodyPr/>
                    <a:lstStyle/>
                    <a:p>
                      <a:pPr algn="l">
                        <a:lnSpc>
                          <a:spcPct val="100000"/>
                        </a:lnSpc>
                        <a:spcBef>
                          <a:spcPts val="300"/>
                        </a:spcBef>
                        <a:spcAft>
                          <a:spcPts val="20"/>
                        </a:spcAft>
                      </a:pPr>
                      <a:r>
                        <a:rPr lang="en-US" sz="1750" b="1" kern="1200" dirty="0">
                          <a:solidFill>
                            <a:schemeClr val="lt1"/>
                          </a:solidFill>
                          <a:effectLst/>
                          <a:latin typeface="+mn-lt"/>
                          <a:ea typeface="+mn-ea"/>
                          <a:cs typeface="+mn-cs"/>
                        </a:rPr>
                        <a:t>Disease progression</a:t>
                      </a:r>
                      <a:endParaRPr lang="en-GB" sz="1750" b="1" kern="1200" dirty="0">
                        <a:solidFill>
                          <a:schemeClr val="lt1"/>
                        </a:solidFill>
                        <a:effectLst/>
                        <a:latin typeface="+mn-lt"/>
                        <a:ea typeface="+mn-ea"/>
                        <a:cs typeface="+mn-cs"/>
                      </a:endParaRPr>
                    </a:p>
                  </a:txBody>
                  <a:tcPr marL="96234" marR="96234" marT="0" marB="0" anchor="ctr">
                    <a:lnR w="12700" cap="flat" cmpd="sng" algn="ctr">
                      <a:solidFill>
                        <a:schemeClr val="accent6"/>
                      </a:solidFill>
                      <a:prstDash val="solid"/>
                      <a:round/>
                      <a:headEnd type="none" w="med" len="med"/>
                      <a:tailEnd type="none" w="med" len="med"/>
                    </a:lnR>
                    <a:solidFill>
                      <a:srgbClr val="18646E"/>
                    </a:solidFill>
                  </a:tcPr>
                </a:tc>
                <a:tc>
                  <a:txBody>
                    <a:bodyPr/>
                    <a:lstStyle/>
                    <a:p>
                      <a:pPr algn="l">
                        <a:lnSpc>
                          <a:spcPct val="100000"/>
                        </a:lnSpc>
                        <a:spcBef>
                          <a:spcPts val="300"/>
                        </a:spcBef>
                        <a:spcAft>
                          <a:spcPts val="20"/>
                        </a:spcAft>
                      </a:pPr>
                      <a:r>
                        <a:rPr lang="en-GB" sz="1750" dirty="0">
                          <a:effectLst/>
                        </a:rPr>
                        <a:t>No progression for 5 years</a:t>
                      </a:r>
                      <a:r>
                        <a:rPr lang="en-GB" sz="1750" kern="1200" dirty="0">
                          <a:solidFill>
                            <a:schemeClr val="dk1"/>
                          </a:solidFill>
                          <a:effectLst/>
                          <a:latin typeface="+mn-lt"/>
                          <a:ea typeface="+mn-ea"/>
                          <a:cs typeface="+mn-cs"/>
                        </a:rPr>
                        <a:t> </a:t>
                      </a:r>
                      <a:r>
                        <a:rPr lang="en-GB" sz="1750" dirty="0">
                          <a:effectLst/>
                          <a:latin typeface="Arial" panose="020B0604020202020204" pitchFamily="34" charset="0"/>
                          <a:ea typeface="Times New Roman" panose="02020603050405020304" pitchFamily="18" charset="0"/>
                          <a:cs typeface="Times New Roman" panose="02020603050405020304" pitchFamily="18" charset="0"/>
                        </a:rPr>
                        <a:t>followed by </a:t>
                      </a:r>
                      <a:r>
                        <a:rPr lang="en-GB" sz="1750" b="0" i="0" dirty="0">
                          <a:solidFill>
                            <a:schemeClr val="tx1"/>
                          </a:solidFill>
                        </a:rPr>
                        <a:t>additional time </a:t>
                      </a:r>
                      <a:r>
                        <a:rPr lang="en-GB" sz="1750" dirty="0"/>
                        <a:t>in health states for </a:t>
                      </a:r>
                      <a:r>
                        <a:rPr lang="en-GB" sz="1750" kern="1200" dirty="0">
                          <a:solidFill>
                            <a:schemeClr val="dk1"/>
                          </a:solidFill>
                          <a:effectLst/>
                          <a:latin typeface="+mn-lt"/>
                          <a:ea typeface="+mn-ea"/>
                          <a:cs typeface="+mn-cs"/>
                        </a:rPr>
                        <a:t>people whose disease responds to VA</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algn="l">
                        <a:lnSpc>
                          <a:spcPct val="100000"/>
                        </a:lnSpc>
                        <a:spcBef>
                          <a:spcPts val="300"/>
                        </a:spcBef>
                        <a:spcAft>
                          <a:spcPts val="20"/>
                        </a:spcAft>
                      </a:pPr>
                      <a:r>
                        <a:rPr lang="en-GB" sz="1750" kern="1200" dirty="0">
                          <a:solidFill>
                            <a:schemeClr val="dk1"/>
                          </a:solidFill>
                          <a:effectLst/>
                          <a:latin typeface="+mn-lt"/>
                          <a:ea typeface="+mn-ea"/>
                          <a:cs typeface="+mn-cs"/>
                        </a:rPr>
                        <a:t>Uncertain – scenarios provided with disease progression between 1-5 years in responders to VA</a:t>
                      </a:r>
                    </a:p>
                    <a:p>
                      <a:pPr marL="285750" indent="-285750" algn="l">
                        <a:lnSpc>
                          <a:spcPct val="100000"/>
                        </a:lnSpc>
                        <a:spcBef>
                          <a:spcPts val="300"/>
                        </a:spcBef>
                        <a:spcAft>
                          <a:spcPts val="20"/>
                        </a:spcAft>
                        <a:buFont typeface="Arial" panose="020B0604020202020204" pitchFamily="34" charset="0"/>
                        <a:buChar char="•"/>
                      </a:pPr>
                      <a:r>
                        <a:rPr lang="en-GB" sz="1750" b="1" i="1" kern="1200" dirty="0">
                          <a:solidFill>
                            <a:schemeClr val="dk1"/>
                          </a:solidFill>
                          <a:effectLst/>
                          <a:latin typeface="+mn-lt"/>
                          <a:ea typeface="+mn-ea"/>
                          <a:cs typeface="+mn-cs"/>
                        </a:rPr>
                        <a:t>Prefers: </a:t>
                      </a:r>
                      <a:r>
                        <a:rPr lang="en-GB" sz="1750" b="0" i="0" kern="1200" dirty="0">
                          <a:solidFill>
                            <a:schemeClr val="dk1"/>
                          </a:solidFill>
                          <a:effectLst/>
                          <a:latin typeface="+mn-lt"/>
                          <a:ea typeface="+mn-ea"/>
                          <a:cs typeface="+mn-cs"/>
                        </a:rPr>
                        <a:t>scenarios with earlier disease progression</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99885149"/>
                  </a:ext>
                </a:extLst>
              </a:tr>
              <a:tr h="864353">
                <a:tc>
                  <a:txBody>
                    <a:bodyPr/>
                    <a:lstStyle/>
                    <a:p>
                      <a:pPr algn="l">
                        <a:lnSpc>
                          <a:spcPct val="100000"/>
                        </a:lnSpc>
                        <a:spcBef>
                          <a:spcPts val="300"/>
                        </a:spcBef>
                        <a:spcAft>
                          <a:spcPts val="20"/>
                        </a:spcAft>
                      </a:pPr>
                      <a:r>
                        <a:rPr lang="en-GB" sz="1750" dirty="0">
                          <a:effectLst/>
                        </a:rPr>
                        <a:t>On-VA utility benefit</a:t>
                      </a:r>
                      <a:endParaRPr lang="en-GB" sz="1750" dirty="0">
                        <a:effectLst/>
                        <a:latin typeface="Arial" panose="020B0604020202020204" pitchFamily="34" charset="0"/>
                        <a:ea typeface="Calibri" panose="020F0502020204030204" pitchFamily="34" charset="0"/>
                        <a:cs typeface="Times New Roman" panose="02020603050405020304" pitchFamily="18" charset="0"/>
                      </a:endParaRPr>
                    </a:p>
                  </a:txBody>
                  <a:tcPr marL="96234" marR="96234" marT="0" marB="0" anchor="ctr">
                    <a:lnR w="12700" cap="flat" cmpd="sng" algn="ctr">
                      <a:solidFill>
                        <a:schemeClr val="accent6"/>
                      </a:solidFill>
                      <a:prstDash val="solid"/>
                      <a:round/>
                      <a:headEnd type="none" w="med" len="med"/>
                      <a:tailEnd type="none" w="med" len="med"/>
                    </a:lnR>
                    <a:solidFill>
                      <a:srgbClr val="18646E"/>
                    </a:solidFill>
                  </a:tcPr>
                </a:tc>
                <a:tc>
                  <a:txBody>
                    <a:bodyPr/>
                    <a:lstStyle/>
                    <a:p>
                      <a:pPr algn="l">
                        <a:spcAft>
                          <a:spcPts val="20"/>
                        </a:spcAft>
                      </a:pPr>
                      <a:r>
                        <a:rPr lang="en-GB" sz="1750" dirty="0">
                          <a:solidFill>
                            <a:schemeClr val="dk1"/>
                          </a:solidFill>
                        </a:rPr>
                        <a:t>0.1 for adults</a:t>
                      </a:r>
                    </a:p>
                    <a:p>
                      <a:pPr algn="l">
                        <a:spcAft>
                          <a:spcPts val="20"/>
                        </a:spcAft>
                      </a:pPr>
                      <a:r>
                        <a:rPr lang="en-GB" sz="1750" dirty="0">
                          <a:solidFill>
                            <a:schemeClr val="dk1"/>
                          </a:solidFill>
                        </a:rPr>
                        <a:t>0.254 for children and adolescents</a:t>
                      </a:r>
                    </a:p>
                    <a:p>
                      <a:pPr algn="l">
                        <a:spcAft>
                          <a:spcPts val="20"/>
                        </a:spcAft>
                      </a:pPr>
                      <a:endParaRPr lang="en-GB" sz="1750" dirty="0">
                        <a:solidFill>
                          <a:schemeClr val="dk1"/>
                        </a:solidFill>
                      </a:endParaRP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a:txBody>
                    <a:bodyPr/>
                    <a:lstStyle/>
                    <a:p>
                      <a:pPr algn="l">
                        <a:spcAft>
                          <a:spcPts val="20"/>
                        </a:spcAft>
                      </a:pPr>
                      <a:r>
                        <a:rPr lang="en-GB" sz="1750" dirty="0">
                          <a:solidFill>
                            <a:schemeClr val="dk1"/>
                          </a:solidFill>
                        </a:rPr>
                        <a:t>Prefers lower utility values although uncertain. Analyses using various utility gains provided </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288118">
                <a:tc rowSpan="2">
                  <a:txBody>
                    <a:bodyPr/>
                    <a:lstStyle/>
                    <a:p>
                      <a:pPr algn="l">
                        <a:lnSpc>
                          <a:spcPct val="100000"/>
                        </a:lnSpc>
                        <a:spcBef>
                          <a:spcPts val="300"/>
                        </a:spcBef>
                        <a:spcAft>
                          <a:spcPts val="20"/>
                        </a:spcAft>
                      </a:pPr>
                      <a:r>
                        <a:rPr lang="en-US" sz="1750" dirty="0">
                          <a:effectLst/>
                          <a:latin typeface="Arial" panose="020B0604020202020204" pitchFamily="34" charset="0"/>
                          <a:cs typeface="Times New Roman" panose="02020603050405020304" pitchFamily="18" charset="0"/>
                        </a:rPr>
                        <a:t>Costs</a:t>
                      </a:r>
                      <a:endParaRPr lang="en-GB" sz="1750" dirty="0">
                        <a:effectLst/>
                        <a:latin typeface="Arial" panose="020B0604020202020204" pitchFamily="34" charset="0"/>
                        <a:cs typeface="Times New Roman" panose="02020603050405020304" pitchFamily="18" charset="0"/>
                      </a:endParaRPr>
                    </a:p>
                  </a:txBody>
                  <a:tcPr marL="96234" marR="96234" marT="0" marB="0" anchor="ctr">
                    <a:lnR w="12700" cap="flat" cmpd="sng" algn="ctr">
                      <a:solidFill>
                        <a:schemeClr val="accent6"/>
                      </a:solidFill>
                      <a:prstDash val="solid"/>
                      <a:round/>
                      <a:headEnd type="none" w="med" len="med"/>
                      <a:tailEnd type="none" w="med" len="med"/>
                    </a:lnR>
                    <a:solidFill>
                      <a:srgbClr val="18646E"/>
                    </a:solidFill>
                  </a:tcPr>
                </a:tc>
                <a:tc gridSpan="2">
                  <a:txBody>
                    <a:bodyPr/>
                    <a:lstStyle/>
                    <a:p>
                      <a:pPr marL="0" marR="0" lvl="0" indent="0" algn="ctr" defTabSz="1043056" rtl="0" eaLnBrk="1" fontAlgn="auto" latinLnBrk="0" hangingPunct="1">
                        <a:lnSpc>
                          <a:spcPct val="100000"/>
                        </a:lnSpc>
                        <a:spcBef>
                          <a:spcPts val="0"/>
                        </a:spcBef>
                        <a:spcAft>
                          <a:spcPts val="20"/>
                        </a:spcAft>
                        <a:buClrTx/>
                        <a:buSzTx/>
                        <a:buFontTx/>
                        <a:buNone/>
                        <a:tabLst/>
                        <a:defRPr/>
                      </a:pPr>
                      <a:r>
                        <a:rPr lang="en-GB" sz="1750" kern="1200" dirty="0">
                          <a:solidFill>
                            <a:schemeClr val="dk1"/>
                          </a:solidFill>
                          <a:effectLst/>
                          <a:latin typeface="+mn-lt"/>
                          <a:ea typeface="+mn-ea"/>
                          <a:cs typeface="+mn-cs"/>
                        </a:rPr>
                        <a:t>Inflated to 2020/21 using PSSRU 2021</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hMerge="1">
                  <a:txBody>
                    <a:bodyPr/>
                    <a:lstStyle/>
                    <a:p>
                      <a:pPr marL="285750" indent="-285750" algn="l">
                        <a:buFont typeface="Arial" panose="020B0604020202020204" pitchFamily="34" charset="0"/>
                        <a:buChar char="•"/>
                      </a:pPr>
                      <a:endParaRPr lang="en-GB" sz="1800" kern="1200" dirty="0">
                        <a:solidFill>
                          <a:schemeClr val="dk1"/>
                        </a:solidFill>
                        <a:effectLst/>
                        <a:latin typeface="+mn-lt"/>
                        <a:ea typeface="+mn-ea"/>
                        <a:cs typeface="+mn-cs"/>
                      </a:endParaRPr>
                    </a:p>
                  </a:txBody>
                  <a:tcPr marL="96234" marR="96234" marT="0" marB="0">
                    <a:solidFill>
                      <a:schemeClr val="bg1">
                        <a:lumMod val="95000"/>
                      </a:schemeClr>
                    </a:solidFill>
                  </a:tcPr>
                </a:tc>
                <a:extLst>
                  <a:ext uri="{0D108BD9-81ED-4DB2-BD59-A6C34878D82A}">
                    <a16:rowId xmlns:a16="http://schemas.microsoft.com/office/drawing/2014/main" val="1942347214"/>
                  </a:ext>
                </a:extLst>
              </a:tr>
              <a:tr h="864353">
                <a:tc vMerge="1">
                  <a:txBody>
                    <a:bodyPr/>
                    <a:lstStyle/>
                    <a:p>
                      <a:pPr algn="l">
                        <a:lnSpc>
                          <a:spcPct val="100000"/>
                        </a:lnSpc>
                        <a:spcBef>
                          <a:spcPts val="300"/>
                        </a:spcBef>
                        <a:spcAft>
                          <a:spcPts val="3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Costs</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96234" marR="96234" marT="0" marB="0" anchor="ctr">
                    <a:solidFill>
                      <a:srgbClr val="18646E"/>
                    </a:solidFill>
                  </a:tcPr>
                </a:tc>
                <a:tc gridSpan="2">
                  <a:txBody>
                    <a:bodyPr/>
                    <a:lstStyle/>
                    <a:p>
                      <a:pPr marL="0" indent="0" algn="l">
                        <a:spcAft>
                          <a:spcPts val="20"/>
                        </a:spcAft>
                        <a:buFont typeface="Arial" panose="020B0604020202020204" pitchFamily="34" charset="0"/>
                        <a:buNone/>
                      </a:pPr>
                      <a:r>
                        <a:rPr lang="en-GB" sz="1750" kern="1200" dirty="0">
                          <a:solidFill>
                            <a:schemeClr val="dk1"/>
                          </a:solidFill>
                          <a:effectLst/>
                          <a:latin typeface="+mn-lt"/>
                          <a:ea typeface="+mn-ea"/>
                          <a:cs typeface="+mn-cs"/>
                        </a:rPr>
                        <a:t>Cost of home infusion included. Costs of home care from:</a:t>
                      </a:r>
                    </a:p>
                    <a:p>
                      <a:pPr marL="285750" indent="-285750" algn="l">
                        <a:spcAft>
                          <a:spcPts val="20"/>
                        </a:spcAft>
                        <a:buFont typeface="Arial" panose="020B0604020202020204" pitchFamily="34" charset="0"/>
                        <a:buChar char="•"/>
                      </a:pPr>
                      <a:r>
                        <a:rPr lang="en-GB" sz="1750" kern="1200" dirty="0">
                          <a:solidFill>
                            <a:schemeClr val="dk1"/>
                          </a:solidFill>
                          <a:effectLst/>
                          <a:latin typeface="+mn-lt"/>
                          <a:ea typeface="+mn-ea"/>
                          <a:cs typeface="+mn-cs"/>
                        </a:rPr>
                        <a:t>Face-to-face costs for social services</a:t>
                      </a:r>
                    </a:p>
                    <a:p>
                      <a:pPr marL="285750" indent="-285750" algn="l">
                        <a:spcAft>
                          <a:spcPts val="20"/>
                        </a:spcAft>
                        <a:buFont typeface="Arial" panose="020B0604020202020204" pitchFamily="34" charset="0"/>
                        <a:buChar char="•"/>
                      </a:pPr>
                      <a:r>
                        <a:rPr lang="en-GB" sz="1750" kern="1200" dirty="0">
                          <a:solidFill>
                            <a:schemeClr val="dk1"/>
                          </a:solidFill>
                          <a:effectLst/>
                          <a:latin typeface="+mn-lt"/>
                          <a:ea typeface="+mn-ea"/>
                          <a:cs typeface="+mn-cs"/>
                        </a:rPr>
                        <a:t>1</a:t>
                      </a:r>
                      <a:r>
                        <a:rPr lang="en-GB" sz="1750" kern="1200" baseline="30000" dirty="0">
                          <a:solidFill>
                            <a:schemeClr val="dk1"/>
                          </a:solidFill>
                          <a:effectLst/>
                          <a:latin typeface="+mn-lt"/>
                          <a:ea typeface="+mn-ea"/>
                          <a:cs typeface="+mn-cs"/>
                        </a:rPr>
                        <a:t>st</a:t>
                      </a:r>
                      <a:r>
                        <a:rPr lang="en-GB" sz="1750" kern="1200" dirty="0">
                          <a:solidFill>
                            <a:schemeClr val="dk1"/>
                          </a:solidFill>
                          <a:effectLst/>
                          <a:latin typeface="+mn-lt"/>
                          <a:ea typeface="+mn-ea"/>
                          <a:cs typeface="+mn-cs"/>
                        </a:rPr>
                        <a:t> 12 hours at day rate, all other hours at night-time rate</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hMerge="1">
                  <a:txBody>
                    <a:bodyPr/>
                    <a:lstStyle/>
                    <a:p>
                      <a:pPr marL="0" indent="0" algn="l">
                        <a:buFont typeface="Arial" panose="020B0604020202020204" pitchFamily="34" charset="0"/>
                        <a:buNone/>
                      </a:pPr>
                      <a:r>
                        <a:rPr lang="en-GB" sz="1800" kern="1200" dirty="0">
                          <a:solidFill>
                            <a:schemeClr val="dk1"/>
                          </a:solidFill>
                          <a:effectLst/>
                          <a:latin typeface="+mn-lt"/>
                          <a:ea typeface="+mn-ea"/>
                          <a:cs typeface="+mn-cs"/>
                        </a:rPr>
                        <a:t>Cost of home infusion included</a:t>
                      </a:r>
                    </a:p>
                    <a:p>
                      <a:pPr marL="0" indent="0" algn="l">
                        <a:buFont typeface="Arial" panose="020B0604020202020204" pitchFamily="34" charset="0"/>
                        <a:buNone/>
                      </a:pPr>
                      <a:r>
                        <a:rPr lang="en-GB" sz="1800" kern="1200" dirty="0">
                          <a:solidFill>
                            <a:schemeClr val="dk1"/>
                          </a:solidFill>
                          <a:effectLst/>
                          <a:latin typeface="+mn-lt"/>
                          <a:ea typeface="+mn-ea"/>
                          <a:cs typeface="+mn-cs"/>
                        </a:rPr>
                        <a:t>Increased costs of home care:</a:t>
                      </a:r>
                    </a:p>
                    <a:p>
                      <a:pPr marL="285750" indent="-285750" algn="l">
                        <a:buFont typeface="Arial" panose="020B0604020202020204" pitchFamily="34" charset="0"/>
                        <a:buChar char="•"/>
                      </a:pPr>
                      <a:r>
                        <a:rPr lang="en-GB" sz="1800" kern="1200" dirty="0">
                          <a:solidFill>
                            <a:schemeClr val="dk1"/>
                          </a:solidFill>
                          <a:effectLst/>
                          <a:latin typeface="+mn-lt"/>
                          <a:ea typeface="+mn-ea"/>
                          <a:cs typeface="+mn-cs"/>
                        </a:rPr>
                        <a:t>Face-to-face costs for social services</a:t>
                      </a:r>
                    </a:p>
                    <a:p>
                      <a:pPr marL="285750" indent="-285750" algn="l">
                        <a:buFont typeface="Arial" panose="020B0604020202020204" pitchFamily="34" charset="0"/>
                        <a:buChar char="•"/>
                      </a:pPr>
                      <a:r>
                        <a:rPr lang="en-GB" sz="1800" kern="1200" dirty="0">
                          <a:solidFill>
                            <a:schemeClr val="dk1"/>
                          </a:solidFill>
                          <a:effectLst/>
                          <a:latin typeface="+mn-lt"/>
                          <a:ea typeface="+mn-ea"/>
                          <a:cs typeface="+mn-cs"/>
                        </a:rPr>
                        <a:t>1</a:t>
                      </a:r>
                      <a:r>
                        <a:rPr lang="en-GB" sz="1800" kern="1200" baseline="30000" dirty="0">
                          <a:solidFill>
                            <a:schemeClr val="dk1"/>
                          </a:solidFill>
                          <a:effectLst/>
                          <a:latin typeface="+mn-lt"/>
                          <a:ea typeface="+mn-ea"/>
                          <a:cs typeface="+mn-cs"/>
                        </a:rPr>
                        <a:t>st</a:t>
                      </a:r>
                      <a:r>
                        <a:rPr lang="en-GB" sz="1800" kern="1200" dirty="0">
                          <a:solidFill>
                            <a:schemeClr val="dk1"/>
                          </a:solidFill>
                          <a:effectLst/>
                          <a:latin typeface="+mn-lt"/>
                          <a:ea typeface="+mn-ea"/>
                          <a:cs typeface="+mn-cs"/>
                        </a:rPr>
                        <a:t> 12 hours at day rate, all other hours at night-time rate</a:t>
                      </a:r>
                    </a:p>
                  </a:txBody>
                  <a:tcPr marL="96234" marR="96234" marT="0" marB="0">
                    <a:solidFill>
                      <a:schemeClr val="bg1">
                        <a:lumMod val="95000"/>
                      </a:schemeClr>
                    </a:solidFill>
                  </a:tcPr>
                </a:tc>
                <a:extLst>
                  <a:ext uri="{0D108BD9-81ED-4DB2-BD59-A6C34878D82A}">
                    <a16:rowId xmlns:a16="http://schemas.microsoft.com/office/drawing/2014/main" val="2427142568"/>
                  </a:ext>
                </a:extLst>
              </a:tr>
              <a:tr h="576235">
                <a:tc>
                  <a:txBody>
                    <a:bodyPr/>
                    <a:lstStyle/>
                    <a:p>
                      <a:pPr algn="l">
                        <a:lnSpc>
                          <a:spcPct val="100000"/>
                        </a:lnSpc>
                        <a:spcBef>
                          <a:spcPts val="300"/>
                        </a:spcBef>
                        <a:spcAft>
                          <a:spcPts val="20"/>
                        </a:spcAft>
                      </a:pPr>
                      <a:r>
                        <a:rPr lang="en-GB" sz="1750" dirty="0">
                          <a:effectLst/>
                          <a:latin typeface="Arial" panose="020B0604020202020204" pitchFamily="34" charset="0"/>
                          <a:ea typeface="Calibri" panose="020F0502020204030204" pitchFamily="34" charset="0"/>
                          <a:cs typeface="Times New Roman" panose="02020603050405020304" pitchFamily="18" charset="0"/>
                        </a:rPr>
                        <a:t>All other assumptions</a:t>
                      </a:r>
                    </a:p>
                  </a:txBody>
                  <a:tcPr marL="96234" marR="96234" marT="0" marB="0" anchor="ctr">
                    <a:lnR w="12700" cap="flat" cmpd="sng" algn="ctr">
                      <a:solidFill>
                        <a:schemeClr val="accent6"/>
                      </a:solidFill>
                      <a:prstDash val="solid"/>
                      <a:round/>
                      <a:headEnd type="none" w="med" len="med"/>
                      <a:tailEnd type="none" w="med" len="med"/>
                    </a:lnR>
                    <a:solidFill>
                      <a:srgbClr val="18646E"/>
                    </a:solidFill>
                  </a:tcPr>
                </a:tc>
                <a:tc gridSpan="2">
                  <a:txBody>
                    <a:bodyPr/>
                    <a:lstStyle/>
                    <a:p>
                      <a:pPr marL="0" indent="0" algn="ctr">
                        <a:spcAft>
                          <a:spcPts val="20"/>
                        </a:spcAft>
                        <a:buFontTx/>
                        <a:buNone/>
                      </a:pPr>
                      <a:r>
                        <a:rPr lang="en-GB" sz="1750" kern="1200" dirty="0">
                          <a:solidFill>
                            <a:schemeClr val="dk1"/>
                          </a:solidFill>
                          <a:effectLst/>
                          <a:latin typeface="+mn-lt"/>
                          <a:ea typeface="+mn-ea"/>
                          <a:cs typeface="+mn-cs"/>
                        </a:rPr>
                        <a:t>Unchanged from ECM3</a:t>
                      </a:r>
                    </a:p>
                  </a:txBody>
                  <a:tcPr marL="96234" marR="96234"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lumMod val="95000"/>
                      </a:schemeClr>
                    </a:solidFill>
                  </a:tcPr>
                </a:tc>
                <a:tc hMerge="1">
                  <a:txBody>
                    <a:bodyPr/>
                    <a:lstStyle/>
                    <a:p>
                      <a:pPr marL="285750" indent="-285750" algn="l">
                        <a:buFont typeface="Arial" panose="020B0604020202020204" pitchFamily="34" charset="0"/>
                        <a:buChar char="•"/>
                      </a:pPr>
                      <a:endParaRPr lang="en-GB" sz="1750" kern="1200" dirty="0">
                        <a:solidFill>
                          <a:schemeClr val="dk1"/>
                        </a:solidFill>
                        <a:effectLst/>
                        <a:latin typeface="+mn-lt"/>
                        <a:ea typeface="+mn-ea"/>
                        <a:cs typeface="+mn-cs"/>
                      </a:endParaRPr>
                    </a:p>
                  </a:txBody>
                  <a:tcPr marL="96234" marR="96234" marT="0" marB="0"/>
                </a:tc>
                <a:extLst>
                  <a:ext uri="{0D108BD9-81ED-4DB2-BD59-A6C34878D82A}">
                    <a16:rowId xmlns:a16="http://schemas.microsoft.com/office/drawing/2014/main" val="748516775"/>
                  </a:ext>
                </a:extLst>
              </a:tr>
            </a:tbl>
          </a:graphicData>
        </a:graphic>
      </p:graphicFrame>
      <p:sp>
        <p:nvSpPr>
          <p:cNvPr id="8" name="Rectangle 7">
            <a:extLst>
              <a:ext uri="{FF2B5EF4-FFF2-40B4-BE49-F238E27FC236}">
                <a16:creationId xmlns:a16="http://schemas.microsoft.com/office/drawing/2014/main" id="{CDB3C1F6-D91E-4A82-B061-CCB0A753EA78}"/>
              </a:ext>
            </a:extLst>
          </p:cNvPr>
          <p:cNvSpPr/>
          <p:nvPr/>
        </p:nvSpPr>
        <p:spPr>
          <a:xfrm>
            <a:off x="104594" y="7220816"/>
            <a:ext cx="10305615" cy="307777"/>
          </a:xfrm>
          <a:prstGeom prst="rect">
            <a:avLst/>
          </a:prstGeom>
        </p:spPr>
        <p:txBody>
          <a:bodyPr wrap="square">
            <a:spAutoFit/>
          </a:bodyPr>
          <a:lstStyle/>
          <a:p>
            <a:pPr>
              <a:spcBef>
                <a:spcPts val="300"/>
              </a:spcBef>
            </a:pPr>
            <a:r>
              <a:rPr lang="en-US" sz="1400" dirty="0">
                <a:solidFill>
                  <a:schemeClr val="dk1"/>
                </a:solidFill>
              </a:rPr>
              <a:t>BSC, best supportive care; PSSRU, Pe</a:t>
            </a:r>
            <a:r>
              <a:rPr lang="en-GB" sz="1400" dirty="0">
                <a:solidFill>
                  <a:schemeClr val="dk1"/>
                </a:solidFill>
              </a:rPr>
              <a:t>rsonal Social Services Research Unit </a:t>
            </a:r>
            <a:endParaRPr lang="en-GB" sz="1400" dirty="0"/>
          </a:p>
        </p:txBody>
      </p:sp>
      <p:sp>
        <p:nvSpPr>
          <p:cNvPr id="10" name="Slide Number Placeholder 1">
            <a:extLst>
              <a:ext uri="{FF2B5EF4-FFF2-40B4-BE49-F238E27FC236}">
                <a16:creationId xmlns:a16="http://schemas.microsoft.com/office/drawing/2014/main" id="{DC439150-2176-435D-A738-863B010B634B}"/>
              </a:ext>
            </a:extLst>
          </p:cNvPr>
          <p:cNvSpPr>
            <a:spLocks noGrp="1"/>
          </p:cNvSpPr>
          <p:nvPr>
            <p:ph type="sldNum" sz="quarter" idx="12"/>
          </p:nvPr>
        </p:nvSpPr>
        <p:spPr>
          <a:xfrm>
            <a:off x="9677400" y="7053984"/>
            <a:ext cx="500380" cy="333663"/>
          </a:xfrm>
        </p:spPr>
        <p:txBody>
          <a:bodyPr/>
          <a:lstStyle/>
          <a:p>
            <a:fld id="{DDBE135E-2566-4748-853C-8A3B78F0FB00}" type="slidenum">
              <a:rPr lang="en-GB" smtClean="0"/>
              <a:t>33</a:t>
            </a:fld>
            <a:endParaRPr lang="en-GB" dirty="0"/>
          </a:p>
        </p:txBody>
      </p:sp>
    </p:spTree>
    <p:extLst>
      <p:ext uri="{BB962C8B-B14F-4D97-AF65-F5344CB8AC3E}">
        <p14:creationId xmlns:p14="http://schemas.microsoft.com/office/powerpoint/2010/main" val="28939633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9F81C-C3EC-4D28-AB9A-DF52E28450D2}"/>
              </a:ext>
            </a:extLst>
          </p:cNvPr>
          <p:cNvSpPr>
            <a:spLocks noGrp="1"/>
          </p:cNvSpPr>
          <p:nvPr>
            <p:ph type="title"/>
          </p:nvPr>
        </p:nvSpPr>
        <p:spPr/>
        <p:txBody>
          <a:bodyPr/>
          <a:lstStyle/>
          <a:p>
            <a:r>
              <a:rPr lang="en-US" dirty="0"/>
              <a:t>QALY weighting</a:t>
            </a:r>
            <a:endParaRPr lang="en-GB" dirty="0"/>
          </a:p>
        </p:txBody>
      </p:sp>
      <p:sp>
        <p:nvSpPr>
          <p:cNvPr id="3" name="Slide Number Placeholder 2">
            <a:extLst>
              <a:ext uri="{FF2B5EF4-FFF2-40B4-BE49-F238E27FC236}">
                <a16:creationId xmlns:a16="http://schemas.microsoft.com/office/drawing/2014/main" id="{92610ED2-D5AF-4C9B-A15A-957E0B4C0E17}"/>
              </a:ext>
            </a:extLst>
          </p:cNvPr>
          <p:cNvSpPr>
            <a:spLocks noGrp="1"/>
          </p:cNvSpPr>
          <p:nvPr>
            <p:ph type="sldNum" sz="quarter" idx="12"/>
          </p:nvPr>
        </p:nvSpPr>
        <p:spPr/>
        <p:txBody>
          <a:bodyPr/>
          <a:lstStyle/>
          <a:p>
            <a:fld id="{DDBE135E-2566-4748-853C-8A3B78F0FB00}" type="slidenum">
              <a:rPr lang="en-GB" smtClean="0"/>
              <a:t>34</a:t>
            </a:fld>
            <a:endParaRPr lang="en-GB" dirty="0"/>
          </a:p>
        </p:txBody>
      </p:sp>
      <p:sp>
        <p:nvSpPr>
          <p:cNvPr id="4" name="Content Placeholder 3">
            <a:extLst>
              <a:ext uri="{FF2B5EF4-FFF2-40B4-BE49-F238E27FC236}">
                <a16:creationId xmlns:a16="http://schemas.microsoft.com/office/drawing/2014/main" id="{5B86C735-7E7F-4A19-8500-9A24BE9A61AC}"/>
              </a:ext>
            </a:extLst>
          </p:cNvPr>
          <p:cNvSpPr>
            <a:spLocks noGrp="1"/>
          </p:cNvSpPr>
          <p:nvPr>
            <p:ph sz="quarter" idx="10"/>
          </p:nvPr>
        </p:nvSpPr>
        <p:spPr>
          <a:xfrm>
            <a:off x="257810" y="1241009"/>
            <a:ext cx="9669780" cy="6205365"/>
          </a:xfrm>
          <a:solidFill>
            <a:schemeClr val="bg1"/>
          </a:solidFill>
        </p:spPr>
        <p:txBody>
          <a:bodyPr/>
          <a:lstStyle/>
          <a:p>
            <a:r>
              <a:rPr lang="en-GB" sz="2000" dirty="0"/>
              <a:t>For ICERs above £100,000 per QALY, recommendations must take into account the magnitude of the QALY gain and the additional QALY weight that would be needed to fall below £100,000 per QALY</a:t>
            </a:r>
          </a:p>
          <a:p>
            <a:r>
              <a:rPr lang="en-GB" sz="2000" dirty="0"/>
              <a:t>To apply the QALY weight, there must be compelling evidence that the treatment offers significant QALY gains</a:t>
            </a:r>
          </a:p>
          <a:p>
            <a:endParaRPr lang="en-GB" dirty="0"/>
          </a:p>
          <a:p>
            <a:endParaRPr lang="en-GB" dirty="0"/>
          </a:p>
          <a:p>
            <a:endParaRPr lang="en-GB" dirty="0"/>
          </a:p>
          <a:p>
            <a:endParaRPr lang="en-GB" dirty="0"/>
          </a:p>
          <a:p>
            <a:pPr marL="4763" indent="0">
              <a:buNone/>
            </a:pPr>
            <a:endParaRPr lang="en-GB" sz="700" dirty="0"/>
          </a:p>
          <a:p>
            <a:pPr marL="4763" indent="0">
              <a:buNone/>
            </a:pPr>
            <a:r>
              <a:rPr lang="en-GB" sz="2000" b="1" u="sng" dirty="0"/>
              <a:t>Incremental QALYs versus standard of care (deterministic ICERs)</a:t>
            </a:r>
            <a:r>
              <a:rPr lang="en-GB" b="1" u="sng" dirty="0"/>
              <a:t>:</a:t>
            </a:r>
          </a:p>
          <a:p>
            <a:r>
              <a:rPr lang="en-GB" sz="2000" dirty="0"/>
              <a:t>All company and ERG scenarios: undiscounted QALYs are under 10 </a:t>
            </a:r>
            <a:r>
              <a:rPr kumimoji="0" lang="en-GB" sz="2000" b="0" u="sng" strike="noStrike" kern="1200" cap="none" normalizeH="0" baseline="0" dirty="0">
                <a:ln>
                  <a:noFill/>
                </a:ln>
                <a:solidFill>
                  <a:schemeClr val="tx1">
                    <a:lumMod val="50000"/>
                  </a:schemeClr>
                </a:solidFill>
                <a:effectLst/>
                <a:highlight>
                  <a:srgbClr val="000000"/>
                </a:highlight>
              </a:rPr>
              <a:t>*******</a:t>
            </a:r>
            <a:endParaRPr lang="en-GB" sz="2000" dirty="0"/>
          </a:p>
          <a:p>
            <a:pPr marL="4763" indent="0">
              <a:buNone/>
            </a:pPr>
            <a:r>
              <a:rPr lang="en-GB" sz="2000" b="1" dirty="0"/>
              <a:t>No QALY weighting applied in cost effectiveness analyses. </a:t>
            </a:r>
            <a:endParaRPr lang="en-GB" sz="2000" dirty="0"/>
          </a:p>
          <a:p>
            <a:pPr marL="4763" indent="0">
              <a:buNone/>
            </a:pPr>
            <a:endParaRPr lang="en-GB" sz="2000" b="1" dirty="0"/>
          </a:p>
        </p:txBody>
      </p:sp>
      <p:graphicFrame>
        <p:nvGraphicFramePr>
          <p:cNvPr id="5" name="Table 5">
            <a:extLst>
              <a:ext uri="{FF2B5EF4-FFF2-40B4-BE49-F238E27FC236}">
                <a16:creationId xmlns:a16="http://schemas.microsoft.com/office/drawing/2014/main" id="{C1D6AD9E-8907-4DD4-9C2C-A535383025A7}"/>
              </a:ext>
            </a:extLst>
          </p:cNvPr>
          <p:cNvGraphicFramePr>
            <a:graphicFrameLocks noGrp="1"/>
          </p:cNvGraphicFramePr>
          <p:nvPr>
            <p:extLst>
              <p:ext uri="{D42A27DB-BD31-4B8C-83A1-F6EECF244321}">
                <p14:modId xmlns:p14="http://schemas.microsoft.com/office/powerpoint/2010/main" val="2173092736"/>
              </p:ext>
            </p:extLst>
          </p:nvPr>
        </p:nvGraphicFramePr>
        <p:xfrm>
          <a:off x="765810" y="2957671"/>
          <a:ext cx="8551588" cy="1645920"/>
        </p:xfrm>
        <a:graphic>
          <a:graphicData uri="http://schemas.openxmlformats.org/drawingml/2006/table">
            <a:tbl>
              <a:tblPr firstRow="1" bandRow="1">
                <a:tableStyleId>{F5AB1C69-6EDB-4FF4-983F-18BD219EF322}</a:tableStyleId>
              </a:tblPr>
              <a:tblGrid>
                <a:gridCol w="4275794">
                  <a:extLst>
                    <a:ext uri="{9D8B030D-6E8A-4147-A177-3AD203B41FA5}">
                      <a16:colId xmlns:a16="http://schemas.microsoft.com/office/drawing/2014/main" val="1332791689"/>
                    </a:ext>
                  </a:extLst>
                </a:gridCol>
                <a:gridCol w="4275794">
                  <a:extLst>
                    <a:ext uri="{9D8B030D-6E8A-4147-A177-3AD203B41FA5}">
                      <a16:colId xmlns:a16="http://schemas.microsoft.com/office/drawing/2014/main" val="1961026378"/>
                    </a:ext>
                  </a:extLst>
                </a:gridCol>
              </a:tblGrid>
              <a:tr h="370840">
                <a:tc>
                  <a:txBody>
                    <a:bodyPr/>
                    <a:lstStyle/>
                    <a:p>
                      <a:r>
                        <a:rPr lang="en-US" dirty="0"/>
                        <a:t>Incremental QALY gains</a:t>
                      </a:r>
                    </a:p>
                  </a:txBody>
                  <a:tcPr/>
                </a:tc>
                <a:tc>
                  <a:txBody>
                    <a:bodyPr/>
                    <a:lstStyle/>
                    <a:p>
                      <a:endParaRPr lang="en-GB" dirty="0"/>
                    </a:p>
                  </a:txBody>
                  <a:tcPr/>
                </a:tc>
                <a:extLst>
                  <a:ext uri="{0D108BD9-81ED-4DB2-BD59-A6C34878D82A}">
                    <a16:rowId xmlns:a16="http://schemas.microsoft.com/office/drawing/2014/main" val="2708422534"/>
                  </a:ext>
                </a:extLst>
              </a:tr>
              <a:tr h="370840">
                <a:tc>
                  <a:txBody>
                    <a:bodyPr/>
                    <a:lstStyle/>
                    <a:p>
                      <a:r>
                        <a:rPr lang="en-US" dirty="0"/>
                        <a:t>Less than or equal to 10</a:t>
                      </a:r>
                      <a:endParaRPr lang="en-GB" dirty="0"/>
                    </a:p>
                  </a:txBody>
                  <a:tcPr/>
                </a:tc>
                <a:tc>
                  <a:txBody>
                    <a:bodyPr/>
                    <a:lstStyle/>
                    <a:p>
                      <a:r>
                        <a:rPr lang="en-US" dirty="0"/>
                        <a:t>1</a:t>
                      </a:r>
                      <a:endParaRPr lang="en-GB" dirty="0"/>
                    </a:p>
                  </a:txBody>
                  <a:tcPr/>
                </a:tc>
                <a:extLst>
                  <a:ext uri="{0D108BD9-81ED-4DB2-BD59-A6C34878D82A}">
                    <a16:rowId xmlns:a16="http://schemas.microsoft.com/office/drawing/2014/main" val="2784544380"/>
                  </a:ext>
                </a:extLst>
              </a:tr>
              <a:tr h="370840">
                <a:tc>
                  <a:txBody>
                    <a:bodyPr/>
                    <a:lstStyle/>
                    <a:p>
                      <a:r>
                        <a:rPr lang="en-US" dirty="0"/>
                        <a:t>11 to 29</a:t>
                      </a:r>
                      <a:endParaRPr lang="en-GB" dirty="0"/>
                    </a:p>
                  </a:txBody>
                  <a:tcPr/>
                </a:tc>
                <a:tc>
                  <a:txBody>
                    <a:bodyPr/>
                    <a:lstStyle/>
                    <a:p>
                      <a:r>
                        <a:rPr lang="en-US" dirty="0"/>
                        <a:t>Between 1 to 3 (equal increments)</a:t>
                      </a:r>
                      <a:endParaRPr lang="en-GB" dirty="0"/>
                    </a:p>
                  </a:txBody>
                  <a:tcPr/>
                </a:tc>
                <a:extLst>
                  <a:ext uri="{0D108BD9-81ED-4DB2-BD59-A6C34878D82A}">
                    <a16:rowId xmlns:a16="http://schemas.microsoft.com/office/drawing/2014/main" val="2888226158"/>
                  </a:ext>
                </a:extLst>
              </a:tr>
              <a:tr h="370840">
                <a:tc>
                  <a:txBody>
                    <a:bodyPr/>
                    <a:lstStyle/>
                    <a:p>
                      <a:r>
                        <a:rPr lang="en-US" dirty="0"/>
                        <a:t>Greater than or equal to 30</a:t>
                      </a:r>
                      <a:endParaRPr lang="en-GB" dirty="0"/>
                    </a:p>
                  </a:txBody>
                  <a:tcPr/>
                </a:tc>
                <a:tc>
                  <a:txBody>
                    <a:bodyPr/>
                    <a:lstStyle/>
                    <a:p>
                      <a:r>
                        <a:rPr lang="en-US" dirty="0"/>
                        <a:t>3</a:t>
                      </a:r>
                      <a:endParaRPr lang="en-GB" dirty="0"/>
                    </a:p>
                  </a:txBody>
                  <a:tcPr/>
                </a:tc>
                <a:extLst>
                  <a:ext uri="{0D108BD9-81ED-4DB2-BD59-A6C34878D82A}">
                    <a16:rowId xmlns:a16="http://schemas.microsoft.com/office/drawing/2014/main" val="2225315748"/>
                  </a:ext>
                </a:extLst>
              </a:tr>
            </a:tbl>
          </a:graphicData>
        </a:graphic>
      </p:graphicFrame>
      <p:sp>
        <p:nvSpPr>
          <p:cNvPr id="6" name="TextBox 5">
            <a:extLst>
              <a:ext uri="{FF2B5EF4-FFF2-40B4-BE49-F238E27FC236}">
                <a16:creationId xmlns:a16="http://schemas.microsoft.com/office/drawing/2014/main" id="{C358036B-1B6E-4F5E-BD4B-49FDE43469A3}"/>
              </a:ext>
            </a:extLst>
          </p:cNvPr>
          <p:cNvSpPr txBox="1"/>
          <p:nvPr/>
        </p:nvSpPr>
        <p:spPr>
          <a:xfrm>
            <a:off x="7620" y="7222709"/>
            <a:ext cx="9669780" cy="338554"/>
          </a:xfrm>
          <a:prstGeom prst="rect">
            <a:avLst/>
          </a:prstGeom>
          <a:noFill/>
        </p:spPr>
        <p:txBody>
          <a:bodyPr wrap="square">
            <a:spAutoFit/>
          </a:bodyPr>
          <a:lstStyle/>
          <a:p>
            <a:pPr marL="85725" marR="0" lvl="0" indent="0" algn="l" defTabSz="1043056" rtl="0" eaLnBrk="1" fontAlgn="auto" latinLnBrk="0" hangingPunct="1">
              <a:lnSpc>
                <a:spcPct val="100000"/>
              </a:lnSpc>
              <a:spcBef>
                <a:spcPts val="0"/>
              </a:spcBef>
              <a:spcAft>
                <a:spcPts val="0"/>
              </a:spcAft>
              <a:buClrTx/>
              <a:buSzTx/>
              <a:buFontTx/>
              <a:buNone/>
              <a:tabLst/>
              <a:defRPr/>
            </a:pPr>
            <a:r>
              <a:rPr lang="en-GB" sz="1600" dirty="0"/>
              <a:t>ICER, incremental cost-effectiveness ratio; QALY, quality-adjusted life year</a:t>
            </a:r>
            <a:endParaRPr lang="en-GB" sz="1600" b="0" u="none" kern="1200" dirty="0">
              <a:solidFill>
                <a:schemeClr val="tx1"/>
              </a:solidFill>
              <a:effectLst/>
              <a:latin typeface="+mn-lt"/>
              <a:ea typeface="+mn-ea"/>
              <a:cs typeface="+mn-cs"/>
            </a:endParaRPr>
          </a:p>
        </p:txBody>
      </p:sp>
    </p:spTree>
    <p:extLst>
      <p:ext uri="{BB962C8B-B14F-4D97-AF65-F5344CB8AC3E}">
        <p14:creationId xmlns:p14="http://schemas.microsoft.com/office/powerpoint/2010/main" val="3695955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9F81C-C3EC-4D28-AB9A-DF52E28450D2}"/>
              </a:ext>
            </a:extLst>
          </p:cNvPr>
          <p:cNvSpPr>
            <a:spLocks noGrp="1"/>
          </p:cNvSpPr>
          <p:nvPr>
            <p:ph type="title"/>
          </p:nvPr>
        </p:nvSpPr>
        <p:spPr>
          <a:xfrm>
            <a:off x="215998" y="469475"/>
            <a:ext cx="10297532" cy="765501"/>
          </a:xfrm>
        </p:spPr>
        <p:txBody>
          <a:bodyPr/>
          <a:lstStyle/>
          <a:p>
            <a:r>
              <a:rPr lang="en-US" dirty="0"/>
              <a:t>Company’s updated base case after TE</a:t>
            </a:r>
            <a:endParaRPr lang="en-GB" dirty="0"/>
          </a:p>
        </p:txBody>
      </p:sp>
      <p:sp>
        <p:nvSpPr>
          <p:cNvPr id="13" name="Slide Number Placeholder 2">
            <a:extLst>
              <a:ext uri="{FF2B5EF4-FFF2-40B4-BE49-F238E27FC236}">
                <a16:creationId xmlns:a16="http://schemas.microsoft.com/office/drawing/2014/main" id="{73F5A5F8-070F-431F-92C1-CE9AC34AAAF7}"/>
              </a:ext>
            </a:extLst>
          </p:cNvPr>
          <p:cNvSpPr>
            <a:spLocks noGrp="1"/>
          </p:cNvSpPr>
          <p:nvPr>
            <p:ph type="sldNum" sz="quarter" idx="12"/>
          </p:nvPr>
        </p:nvSpPr>
        <p:spPr>
          <a:xfrm>
            <a:off x="9997031" y="6996353"/>
            <a:ext cx="500380" cy="333663"/>
          </a:xfrm>
        </p:spPr>
        <p:txBody>
          <a:bodyPr/>
          <a:lstStyle/>
          <a:p>
            <a:fld id="{DDBE135E-2566-4748-853C-8A3B78F0FB00}" type="slidenum">
              <a:rPr lang="en-GB" smtClean="0"/>
              <a:t>35</a:t>
            </a:fld>
            <a:endParaRPr lang="en-GB" dirty="0"/>
          </a:p>
        </p:txBody>
      </p:sp>
      <p:sp>
        <p:nvSpPr>
          <p:cNvPr id="4" name="Content Placeholder 3">
            <a:extLst>
              <a:ext uri="{FF2B5EF4-FFF2-40B4-BE49-F238E27FC236}">
                <a16:creationId xmlns:a16="http://schemas.microsoft.com/office/drawing/2014/main" id="{210E1D86-D9A6-4378-AF2B-D1C5A555FD5A}"/>
              </a:ext>
            </a:extLst>
          </p:cNvPr>
          <p:cNvSpPr>
            <a:spLocks noGrp="1"/>
          </p:cNvSpPr>
          <p:nvPr>
            <p:ph sz="quarter" idx="10"/>
          </p:nvPr>
        </p:nvSpPr>
        <p:spPr>
          <a:xfrm>
            <a:off x="165197" y="1405869"/>
            <a:ext cx="10457308" cy="694407"/>
          </a:xfrm>
        </p:spPr>
        <p:txBody>
          <a:bodyPr/>
          <a:lstStyle/>
          <a:p>
            <a:pPr marL="4763" indent="0">
              <a:buNone/>
            </a:pPr>
            <a:r>
              <a:rPr lang="en-GB" sz="1800" b="1" dirty="0">
                <a:effectLst/>
                <a:ea typeface="Times New Roman" panose="02020603050405020304" pitchFamily="18" charset="0"/>
              </a:rPr>
              <a:t>Company’s deterministic base cases updated after TE, VA vs. BSC, PAS for VA, reproduced by ERG</a:t>
            </a:r>
            <a:endParaRPr lang="en-GB" sz="1800" b="1" dirty="0"/>
          </a:p>
        </p:txBody>
      </p:sp>
      <p:sp>
        <p:nvSpPr>
          <p:cNvPr id="14" name="TextBox 13">
            <a:extLst>
              <a:ext uri="{FF2B5EF4-FFF2-40B4-BE49-F238E27FC236}">
                <a16:creationId xmlns:a16="http://schemas.microsoft.com/office/drawing/2014/main" id="{A39867AF-D2F0-4461-8521-4E232394E193}"/>
              </a:ext>
            </a:extLst>
          </p:cNvPr>
          <p:cNvSpPr txBox="1"/>
          <p:nvPr/>
        </p:nvSpPr>
        <p:spPr>
          <a:xfrm>
            <a:off x="165199" y="6125711"/>
            <a:ext cx="10301426" cy="523220"/>
          </a:xfrm>
          <a:prstGeom prst="rect">
            <a:avLst/>
          </a:prstGeom>
          <a:noFill/>
        </p:spPr>
        <p:txBody>
          <a:bodyPr wrap="square">
            <a:spAutoFit/>
          </a:bodyPr>
          <a:lstStyle/>
          <a:p>
            <a:r>
              <a:rPr lang="en-GB" sz="1600" b="0" kern="1200" dirty="0">
                <a:solidFill>
                  <a:schemeClr val="tx1"/>
                </a:solidFill>
                <a:effectLst/>
              </a:rPr>
              <a:t>BSC, best supportive care; ICER, incremental cost-effectiveness </a:t>
            </a:r>
            <a:r>
              <a:rPr lang="en-GB" sz="1600" dirty="0"/>
              <a:t>ratio; </a:t>
            </a:r>
            <a:r>
              <a:rPr lang="en-GB" sz="1600" b="0" kern="1200" dirty="0">
                <a:solidFill>
                  <a:schemeClr val="tx1"/>
                </a:solidFill>
                <a:effectLst/>
              </a:rPr>
              <a:t>QALYs, quality-adjusted life years. </a:t>
            </a:r>
          </a:p>
          <a:p>
            <a:r>
              <a:rPr lang="en-GB" sz="1200" b="0" kern="1200" dirty="0">
                <a:solidFill>
                  <a:schemeClr val="tx1"/>
                </a:solidFill>
                <a:effectLst/>
              </a:rPr>
              <a:t>Source: adapted from company model after TE</a:t>
            </a:r>
            <a:endParaRPr lang="en-GB" sz="1200" dirty="0"/>
          </a:p>
        </p:txBody>
      </p:sp>
      <p:graphicFrame>
        <p:nvGraphicFramePr>
          <p:cNvPr id="3" name="Table 2">
            <a:extLst>
              <a:ext uri="{FF2B5EF4-FFF2-40B4-BE49-F238E27FC236}">
                <a16:creationId xmlns:a16="http://schemas.microsoft.com/office/drawing/2014/main" id="{C6E69D17-CA8C-4343-8775-26281A5C734E}"/>
              </a:ext>
            </a:extLst>
          </p:cNvPr>
          <p:cNvGraphicFramePr>
            <a:graphicFrameLocks noGrp="1"/>
          </p:cNvGraphicFramePr>
          <p:nvPr>
            <p:extLst>
              <p:ext uri="{D42A27DB-BD31-4B8C-83A1-F6EECF244321}">
                <p14:modId xmlns:p14="http://schemas.microsoft.com/office/powerpoint/2010/main" val="3304256682"/>
              </p:ext>
            </p:extLst>
          </p:nvPr>
        </p:nvGraphicFramePr>
        <p:xfrm>
          <a:off x="165197" y="2100276"/>
          <a:ext cx="10301428" cy="4018280"/>
        </p:xfrm>
        <a:graphic>
          <a:graphicData uri="http://schemas.openxmlformats.org/drawingml/2006/table">
            <a:tbl>
              <a:tblPr firstRow="1" firstCol="1" bandRow="1">
                <a:tableStyleId>{21E4AEA4-8DFA-4A89-87EB-49C32662AFE0}</a:tableStyleId>
              </a:tblPr>
              <a:tblGrid>
                <a:gridCol w="1452310">
                  <a:extLst>
                    <a:ext uri="{9D8B030D-6E8A-4147-A177-3AD203B41FA5}">
                      <a16:colId xmlns:a16="http://schemas.microsoft.com/office/drawing/2014/main" val="1637232918"/>
                    </a:ext>
                  </a:extLst>
                </a:gridCol>
                <a:gridCol w="1840026">
                  <a:extLst>
                    <a:ext uri="{9D8B030D-6E8A-4147-A177-3AD203B41FA5}">
                      <a16:colId xmlns:a16="http://schemas.microsoft.com/office/drawing/2014/main" val="419257624"/>
                    </a:ext>
                  </a:extLst>
                </a:gridCol>
                <a:gridCol w="1194965">
                  <a:extLst>
                    <a:ext uri="{9D8B030D-6E8A-4147-A177-3AD203B41FA5}">
                      <a16:colId xmlns:a16="http://schemas.microsoft.com/office/drawing/2014/main" val="2933271682"/>
                    </a:ext>
                  </a:extLst>
                </a:gridCol>
                <a:gridCol w="1388633">
                  <a:extLst>
                    <a:ext uri="{9D8B030D-6E8A-4147-A177-3AD203B41FA5}">
                      <a16:colId xmlns:a16="http://schemas.microsoft.com/office/drawing/2014/main" val="4242467511"/>
                    </a:ext>
                  </a:extLst>
                </a:gridCol>
                <a:gridCol w="1388633">
                  <a:extLst>
                    <a:ext uri="{9D8B030D-6E8A-4147-A177-3AD203B41FA5}">
                      <a16:colId xmlns:a16="http://schemas.microsoft.com/office/drawing/2014/main" val="861924486"/>
                    </a:ext>
                  </a:extLst>
                </a:gridCol>
                <a:gridCol w="735668">
                  <a:extLst>
                    <a:ext uri="{9D8B030D-6E8A-4147-A177-3AD203B41FA5}">
                      <a16:colId xmlns:a16="http://schemas.microsoft.com/office/drawing/2014/main" val="4174586288"/>
                    </a:ext>
                  </a:extLst>
                </a:gridCol>
                <a:gridCol w="1106905">
                  <a:extLst>
                    <a:ext uri="{9D8B030D-6E8A-4147-A177-3AD203B41FA5}">
                      <a16:colId xmlns:a16="http://schemas.microsoft.com/office/drawing/2014/main" val="2517438382"/>
                    </a:ext>
                  </a:extLst>
                </a:gridCol>
                <a:gridCol w="1194288">
                  <a:extLst>
                    <a:ext uri="{9D8B030D-6E8A-4147-A177-3AD203B41FA5}">
                      <a16:colId xmlns:a16="http://schemas.microsoft.com/office/drawing/2014/main" val="2703943687"/>
                    </a:ext>
                  </a:extLst>
                </a:gridCol>
              </a:tblGrid>
              <a:tr h="142875">
                <a:tc rowSpan="2">
                  <a:txBody>
                    <a:bodyPr/>
                    <a:lstStyle/>
                    <a:p>
                      <a:pPr algn="just">
                        <a:lnSpc>
                          <a:spcPct val="150000"/>
                        </a:lnSpc>
                        <a:spcAft>
                          <a:spcPts val="300"/>
                        </a:spcAft>
                      </a:pPr>
                      <a:r>
                        <a:rPr lang="en-GB" sz="1800" dirty="0">
                          <a:solidFill>
                            <a:schemeClr val="bg1"/>
                          </a:solidFill>
                          <a:effectLst/>
                        </a:rPr>
                        <a:t>Technology</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solidFill>
                      <a:schemeClr val="accent2"/>
                    </a:solidFill>
                  </a:tcPr>
                </a:tc>
                <a:tc gridSpan="3">
                  <a:txBody>
                    <a:bodyPr/>
                    <a:lstStyle/>
                    <a:p>
                      <a:pPr algn="just">
                        <a:lnSpc>
                          <a:spcPct val="150000"/>
                        </a:lnSpc>
                        <a:spcAft>
                          <a:spcPts val="300"/>
                        </a:spcAft>
                      </a:pPr>
                      <a:r>
                        <a:rPr lang="en-GB" sz="1800" dirty="0">
                          <a:solidFill>
                            <a:schemeClr val="bg1"/>
                          </a:solidFill>
                          <a:effectLst/>
                        </a:rPr>
                        <a:t>Total</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gridSpan="3">
                  <a:txBody>
                    <a:bodyPr/>
                    <a:lstStyle/>
                    <a:p>
                      <a:pPr algn="just">
                        <a:lnSpc>
                          <a:spcPct val="150000"/>
                        </a:lnSpc>
                        <a:spcAft>
                          <a:spcPts val="300"/>
                        </a:spcAft>
                      </a:pPr>
                      <a:r>
                        <a:rPr lang="en-GB" sz="1800" dirty="0">
                          <a:solidFill>
                            <a:schemeClr val="bg1"/>
                          </a:solidFill>
                          <a:effectLst/>
                        </a:rPr>
                        <a:t>Incremental</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rowSpan="2">
                  <a:txBody>
                    <a:bodyPr/>
                    <a:lstStyle/>
                    <a:p>
                      <a:pPr algn="just">
                        <a:lnSpc>
                          <a:spcPct val="150000"/>
                        </a:lnSpc>
                        <a:spcAft>
                          <a:spcPts val="300"/>
                        </a:spcAft>
                      </a:pPr>
                      <a:r>
                        <a:rPr lang="en-GB" sz="1800" dirty="0">
                          <a:solidFill>
                            <a:schemeClr val="bg1"/>
                          </a:solidFill>
                          <a:effectLst/>
                        </a:rPr>
                        <a:t>ICER vs BSC</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636017376"/>
                  </a:ext>
                </a:extLst>
              </a:tr>
              <a:tr h="142875">
                <a:tc vMerge="1">
                  <a:txBody>
                    <a:bodyPr/>
                    <a:lstStyle/>
                    <a:p>
                      <a:endParaRPr lang="en-GB"/>
                    </a:p>
                  </a:txBody>
                  <a:tcPr/>
                </a:tc>
                <a:tc>
                  <a:txBody>
                    <a:bodyPr/>
                    <a:lstStyle/>
                    <a:p>
                      <a:r>
                        <a:rPr lang="en-GB" sz="1800" b="1" dirty="0">
                          <a:solidFill>
                            <a:schemeClr val="bg1"/>
                          </a:solidFill>
                          <a:effectLst/>
                        </a:rPr>
                        <a:t>Costs</a:t>
                      </a:r>
                      <a:endParaRPr lang="en-GB" b="1" dirty="0">
                        <a:solidFill>
                          <a:schemeClr val="bg1"/>
                        </a:solidFill>
                      </a:endParaRPr>
                    </a:p>
                  </a:txBody>
                  <a:tcPr marL="68580" marR="68580" marT="0" marB="0" anchor="ctr">
                    <a:solidFill>
                      <a:schemeClr val="accent2"/>
                    </a:solidFill>
                  </a:tcPr>
                </a:tc>
                <a:tc>
                  <a:txBody>
                    <a:bodyPr/>
                    <a:lstStyle/>
                    <a:p>
                      <a:pPr algn="just">
                        <a:lnSpc>
                          <a:spcPct val="150000"/>
                        </a:lnSpc>
                        <a:spcAft>
                          <a:spcPts val="300"/>
                        </a:spcAft>
                      </a:pPr>
                      <a:r>
                        <a:rPr lang="en-GB" sz="1800" b="1" dirty="0">
                          <a:solidFill>
                            <a:schemeClr val="bg1"/>
                          </a:solidFill>
                          <a:effectLst/>
                        </a:rPr>
                        <a:t>LYG</a:t>
                      </a:r>
                      <a:endParaRPr lang="en-GB" sz="18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solidFill>
                      <a:schemeClr val="accent2"/>
                    </a:solidFill>
                  </a:tcPr>
                </a:tc>
                <a:tc>
                  <a:txBody>
                    <a:bodyPr/>
                    <a:lstStyle/>
                    <a:p>
                      <a:pPr algn="just">
                        <a:lnSpc>
                          <a:spcPct val="150000"/>
                        </a:lnSpc>
                        <a:spcAft>
                          <a:spcPts val="300"/>
                        </a:spcAft>
                      </a:pPr>
                      <a:r>
                        <a:rPr lang="en-GB" sz="1800" b="1" dirty="0">
                          <a:solidFill>
                            <a:schemeClr val="bg1"/>
                          </a:solidFill>
                          <a:effectLst/>
                        </a:rPr>
                        <a:t>QALYs</a:t>
                      </a:r>
                      <a:endParaRPr lang="en-GB" sz="18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solidFill>
                      <a:schemeClr val="accent2"/>
                    </a:solidFill>
                  </a:tcPr>
                </a:tc>
                <a:tc>
                  <a:txBody>
                    <a:bodyPr/>
                    <a:lstStyle/>
                    <a:p>
                      <a:pPr algn="just">
                        <a:lnSpc>
                          <a:spcPct val="150000"/>
                        </a:lnSpc>
                        <a:spcAft>
                          <a:spcPts val="300"/>
                        </a:spcAft>
                      </a:pPr>
                      <a:r>
                        <a:rPr lang="en-GB" sz="1800" b="1" dirty="0">
                          <a:solidFill>
                            <a:schemeClr val="bg1"/>
                          </a:solidFill>
                          <a:effectLst/>
                        </a:rPr>
                        <a:t>Costs</a:t>
                      </a:r>
                      <a:endParaRPr lang="en-GB" sz="18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solidFill>
                      <a:schemeClr val="accent2"/>
                    </a:solidFill>
                  </a:tcPr>
                </a:tc>
                <a:tc>
                  <a:txBody>
                    <a:bodyPr/>
                    <a:lstStyle/>
                    <a:p>
                      <a:pPr algn="just">
                        <a:lnSpc>
                          <a:spcPct val="150000"/>
                        </a:lnSpc>
                        <a:spcAft>
                          <a:spcPts val="300"/>
                        </a:spcAft>
                      </a:pPr>
                      <a:r>
                        <a:rPr lang="en-GB" sz="1800" b="1" dirty="0">
                          <a:solidFill>
                            <a:schemeClr val="bg1"/>
                          </a:solidFill>
                          <a:effectLst/>
                        </a:rPr>
                        <a:t>LYG</a:t>
                      </a:r>
                      <a:endParaRPr lang="en-GB" sz="18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solidFill>
                      <a:schemeClr val="accent2"/>
                    </a:solidFill>
                  </a:tcPr>
                </a:tc>
                <a:tc>
                  <a:txBody>
                    <a:bodyPr/>
                    <a:lstStyle/>
                    <a:p>
                      <a:pPr algn="just">
                        <a:lnSpc>
                          <a:spcPct val="150000"/>
                        </a:lnSpc>
                        <a:spcAft>
                          <a:spcPts val="300"/>
                        </a:spcAft>
                      </a:pPr>
                      <a:r>
                        <a:rPr lang="en-GB" sz="1800" b="1" dirty="0">
                          <a:solidFill>
                            <a:schemeClr val="bg1"/>
                          </a:solidFill>
                          <a:effectLst/>
                        </a:rPr>
                        <a:t>QALYs</a:t>
                      </a:r>
                      <a:endParaRPr lang="en-GB" sz="18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solidFill>
                      <a:schemeClr val="accent2"/>
                    </a:solidFill>
                  </a:tcPr>
                </a:tc>
                <a:tc vMerge="1">
                  <a:txBody>
                    <a:bodyPr/>
                    <a:lstStyle/>
                    <a:p>
                      <a:pPr algn="just">
                        <a:lnSpc>
                          <a:spcPct val="150000"/>
                        </a:lnSpc>
                        <a:spcAft>
                          <a:spcPts val="300"/>
                        </a:spcAft>
                      </a:pPr>
                      <a:endParaRPr lang="en-GB" sz="180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8477701"/>
                  </a:ext>
                </a:extLst>
              </a:tr>
              <a:tr h="142875">
                <a:tc gridSpan="8">
                  <a:txBody>
                    <a:bodyPr/>
                    <a:lstStyle/>
                    <a:p>
                      <a:pPr algn="just">
                        <a:lnSpc>
                          <a:spcPct val="150000"/>
                        </a:lnSpc>
                        <a:spcAft>
                          <a:spcPts val="300"/>
                        </a:spcAft>
                      </a:pPr>
                      <a:r>
                        <a:rPr lang="en-GB" sz="1800" dirty="0">
                          <a:solidFill>
                            <a:schemeClr val="bg1"/>
                          </a:solidFill>
                          <a:effectLst/>
                        </a:rPr>
                        <a:t>Paediatric cohort </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just">
                        <a:lnSpc>
                          <a:spcPct val="150000"/>
                        </a:lnSpc>
                        <a:spcAft>
                          <a:spcPts val="300"/>
                        </a:spcAft>
                      </a:pP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pPr algn="just">
                        <a:lnSpc>
                          <a:spcPct val="150000"/>
                        </a:lnSpc>
                        <a:spcAft>
                          <a:spcPts val="300"/>
                        </a:spcAft>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pPr algn="just">
                        <a:lnSpc>
                          <a:spcPct val="150000"/>
                        </a:lnSpc>
                        <a:spcAft>
                          <a:spcPts val="300"/>
                        </a:spcAft>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pPr algn="just">
                        <a:lnSpc>
                          <a:spcPct val="150000"/>
                        </a:lnSpc>
                        <a:spcAft>
                          <a:spcPts val="300"/>
                        </a:spcAft>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10215684"/>
                  </a:ext>
                </a:extLst>
              </a:tr>
              <a:tr h="126469">
                <a:tc>
                  <a:txBody>
                    <a:bodyPr/>
                    <a:lstStyle/>
                    <a:p>
                      <a:pPr algn="just">
                        <a:lnSpc>
                          <a:spcPct val="150000"/>
                        </a:lnSpc>
                        <a:spcAft>
                          <a:spcPts val="300"/>
                        </a:spcAft>
                      </a:pPr>
                      <a:r>
                        <a:rPr lang="en-GB" sz="1800" dirty="0">
                          <a:solidFill>
                            <a:schemeClr val="bg1"/>
                          </a:solidFill>
                          <a:effectLst/>
                        </a:rPr>
                        <a:t>BSC</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r" fontAlgn="b"/>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mn-lt"/>
                          <a:ea typeface="+mn-ea"/>
                          <a:cs typeface="+mn-cs"/>
                        </a:rPr>
                        <a:t>**************</a:t>
                      </a:r>
                      <a:endParaRPr lang="en-GB" sz="1800" u="sng" kern="1200" dirty="0">
                        <a:solidFill>
                          <a:schemeClr val="tx1"/>
                        </a:solidFill>
                        <a:effectLst/>
                        <a:highlight>
                          <a:srgbClr val="00FFFF"/>
                        </a:highlight>
                        <a:latin typeface="+mn-lt"/>
                        <a:ea typeface="+mn-ea"/>
                        <a:cs typeface="+mn-cs"/>
                      </a:endParaRPr>
                    </a:p>
                  </a:txBody>
                  <a:tcPr marL="0" marR="0" marT="0" marB="0" anchor="b"/>
                </a:tc>
                <a:tc>
                  <a:txBody>
                    <a:bodyPr/>
                    <a:lstStyle/>
                    <a:p>
                      <a:pPr algn="r" fontAlgn="b"/>
                      <a:r>
                        <a:rPr lang="en-GB" sz="1800" kern="1200" dirty="0">
                          <a:solidFill>
                            <a:schemeClr val="tx1"/>
                          </a:solidFill>
                          <a:effectLst/>
                          <a:latin typeface="+mn-lt"/>
                          <a:ea typeface="+mn-ea"/>
                          <a:cs typeface="+mn-cs"/>
                        </a:rPr>
                        <a:t>14.6</a:t>
                      </a:r>
                    </a:p>
                  </a:txBody>
                  <a:tcPr marL="0" marR="0" marT="0" marB="0" anchor="b"/>
                </a:tc>
                <a:tc>
                  <a:txBody>
                    <a:bodyPr/>
                    <a:lstStyle/>
                    <a:p>
                      <a:pPr marL="0" algn="r" defTabSz="1043056" rtl="0" eaLnBrk="1" fontAlgn="b" latinLnBrk="0" hangingPunct="1"/>
                      <a:r>
                        <a:rPr kumimoji="0" lang="en-GB" sz="1800" b="0" i="0" u="sng" strike="noStrike" kern="1200" cap="none" spc="0" normalizeH="0" baseline="0" noProof="0" dirty="0">
                          <a:ln>
                            <a:noFill/>
                          </a:ln>
                          <a:solidFill>
                            <a:schemeClr val="tx1">
                              <a:lumMod val="50000"/>
                            </a:schemeClr>
                          </a:solidFill>
                          <a:effectLst/>
                          <a:highlight>
                            <a:srgbClr val="000000"/>
                          </a:highlight>
                          <a:uLnTx/>
                          <a:uFillTx/>
                          <a:latin typeface="+mn-lt"/>
                          <a:ea typeface="+mn-ea"/>
                          <a:cs typeface="+mn-cs"/>
                        </a:rPr>
                        <a:t>***</a:t>
                      </a:r>
                      <a:endParaRPr lang="en-GB" sz="1800" u="sng" kern="1200" dirty="0">
                        <a:solidFill>
                          <a:schemeClr val="tx1"/>
                        </a:solidFill>
                        <a:effectLst/>
                        <a:highlight>
                          <a:srgbClr val="000000"/>
                        </a:highlight>
                        <a:latin typeface="+mn-lt"/>
                        <a:ea typeface="+mn-ea"/>
                        <a:cs typeface="+mn-cs"/>
                      </a:endParaRPr>
                    </a:p>
                  </a:txBody>
                  <a:tcPr marL="0" marR="0" marT="0" marB="0" anchor="b"/>
                </a:tc>
                <a:tc>
                  <a:txBody>
                    <a:bodyPr/>
                    <a:lstStyle/>
                    <a:p>
                      <a:pPr marL="0" algn="r" defTabSz="1043056" rtl="0" eaLnBrk="1" fontAlgn="b" latinLnBrk="0" hangingPunct="1"/>
                      <a:r>
                        <a:rPr lang="en-GB" sz="1800" kern="1200" dirty="0">
                          <a:solidFill>
                            <a:schemeClr val="tx1"/>
                          </a:solidFill>
                          <a:effectLst/>
                          <a:latin typeface="+mn-lt"/>
                          <a:ea typeface="+mn-ea"/>
                          <a:cs typeface="+mn-cs"/>
                        </a:rPr>
                        <a:t>-</a:t>
                      </a:r>
                    </a:p>
                  </a:txBody>
                  <a:tcPr marL="0" marR="0" marT="0" marB="0" anchor="b"/>
                </a:tc>
                <a:tc>
                  <a:txBody>
                    <a:bodyPr/>
                    <a:lstStyle/>
                    <a:p>
                      <a:pPr marL="0" algn="r" defTabSz="1043056" rtl="0" eaLnBrk="1" fontAlgn="b" latinLnBrk="0" hangingPunct="1"/>
                      <a:r>
                        <a:rPr lang="en-GB" sz="1800" kern="1200" dirty="0">
                          <a:solidFill>
                            <a:schemeClr val="tx1"/>
                          </a:solidFill>
                          <a:effectLst/>
                          <a:latin typeface="+mn-lt"/>
                          <a:ea typeface="+mn-ea"/>
                          <a:cs typeface="+mn-cs"/>
                        </a:rPr>
                        <a:t>-</a:t>
                      </a:r>
                    </a:p>
                  </a:txBody>
                  <a:tcPr marL="0" marR="0" marT="0" marB="0" anchor="b"/>
                </a:tc>
                <a:tc>
                  <a:txBody>
                    <a:bodyPr/>
                    <a:lstStyle/>
                    <a:p>
                      <a:pPr marL="0" algn="r" defTabSz="1043056" rtl="0" eaLnBrk="1" fontAlgn="b" latinLnBrk="0" hangingPunct="1"/>
                      <a:r>
                        <a:rPr lang="en-GB" sz="1800" kern="1200" dirty="0">
                          <a:solidFill>
                            <a:schemeClr val="tx1"/>
                          </a:solidFill>
                          <a:effectLst/>
                          <a:latin typeface="+mn-lt"/>
                          <a:ea typeface="+mn-ea"/>
                          <a:cs typeface="+mn-cs"/>
                        </a:rPr>
                        <a:t>-</a:t>
                      </a:r>
                    </a:p>
                  </a:txBody>
                  <a:tcPr marL="0" marR="0" marT="0" marB="0" anchor="b"/>
                </a:tc>
                <a:tc>
                  <a:txBody>
                    <a:bodyPr/>
                    <a:lstStyle/>
                    <a:p>
                      <a:pPr algn="r" fontAlgn="b"/>
                      <a:r>
                        <a:rPr lang="en-GB" sz="800" b="0" i="0" u="none" strike="noStrike" dirty="0">
                          <a:effectLst/>
                          <a:latin typeface="Arial" panose="020B0604020202020204" pitchFamily="34" charset="0"/>
                        </a:rPr>
                        <a:t> </a:t>
                      </a:r>
                    </a:p>
                  </a:txBody>
                  <a:tcPr marL="0" marR="0" marT="0" marB="0" anchor="b"/>
                </a:tc>
                <a:extLst>
                  <a:ext uri="{0D108BD9-81ED-4DB2-BD59-A6C34878D82A}">
                    <a16:rowId xmlns:a16="http://schemas.microsoft.com/office/drawing/2014/main" val="2821418621"/>
                  </a:ext>
                </a:extLst>
              </a:tr>
              <a:tr h="121395">
                <a:tc>
                  <a:txBody>
                    <a:bodyPr/>
                    <a:lstStyle/>
                    <a:p>
                      <a:pPr algn="just">
                        <a:lnSpc>
                          <a:spcPct val="150000"/>
                        </a:lnSpc>
                        <a:spcAft>
                          <a:spcPts val="300"/>
                        </a:spcAft>
                      </a:pPr>
                      <a:r>
                        <a:rPr lang="en-GB" sz="1800" dirty="0">
                          <a:solidFill>
                            <a:schemeClr val="bg1"/>
                          </a:solidFill>
                          <a:effectLst/>
                        </a:rPr>
                        <a:t>VA</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r" fontAlgn="b"/>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mn-lt"/>
                          <a:ea typeface="+mn-ea"/>
                          <a:cs typeface="+mn-cs"/>
                        </a:rPr>
                        <a:t>**************</a:t>
                      </a:r>
                      <a:endParaRPr lang="en-GB" sz="1800" u="sng" kern="1200" dirty="0">
                        <a:solidFill>
                          <a:schemeClr val="tx1"/>
                        </a:solidFill>
                        <a:effectLst/>
                        <a:highlight>
                          <a:srgbClr val="00FFFF"/>
                        </a:highlight>
                        <a:latin typeface="+mn-lt"/>
                        <a:ea typeface="+mn-ea"/>
                        <a:cs typeface="+mn-cs"/>
                      </a:endParaRPr>
                    </a:p>
                  </a:txBody>
                  <a:tcPr marL="0" marR="0" marT="0" marB="0" anchor="b"/>
                </a:tc>
                <a:tc>
                  <a:txBody>
                    <a:bodyPr/>
                    <a:lstStyle/>
                    <a:p>
                      <a:pPr algn="r" fontAlgn="b"/>
                      <a:r>
                        <a:rPr lang="en-GB" sz="1800" kern="1200" dirty="0">
                          <a:solidFill>
                            <a:schemeClr val="tx1"/>
                          </a:solidFill>
                          <a:effectLst/>
                          <a:latin typeface="+mn-lt"/>
                          <a:ea typeface="+mn-ea"/>
                          <a:cs typeface="+mn-cs"/>
                        </a:rPr>
                        <a:t>16.7</a:t>
                      </a:r>
                    </a:p>
                  </a:txBody>
                  <a:tcPr marL="0" marR="0" marT="0" marB="0" anchor="b"/>
                </a:tc>
                <a:tc>
                  <a:txBody>
                    <a:bodyPr/>
                    <a:lstStyle/>
                    <a:p>
                      <a:pPr marL="0" algn="r" defTabSz="1043056" rtl="0" eaLnBrk="1" fontAlgn="b" latinLnBrk="0" hangingPunct="1"/>
                      <a:r>
                        <a:rPr kumimoji="0" lang="en-GB" sz="1800" b="0" i="0" u="sng" strike="noStrike" kern="1200" cap="none" spc="0" normalizeH="0" baseline="0" noProof="0" dirty="0">
                          <a:ln>
                            <a:noFill/>
                          </a:ln>
                          <a:solidFill>
                            <a:schemeClr val="tx1">
                              <a:lumMod val="50000"/>
                            </a:schemeClr>
                          </a:solidFill>
                          <a:effectLst/>
                          <a:highlight>
                            <a:srgbClr val="000000"/>
                          </a:highlight>
                          <a:uLnTx/>
                          <a:uFillTx/>
                          <a:latin typeface="+mn-lt"/>
                          <a:ea typeface="+mn-ea"/>
                          <a:cs typeface="+mn-cs"/>
                        </a:rPr>
                        <a:t>***</a:t>
                      </a:r>
                      <a:endParaRPr kumimoji="0" lang="en-GB" sz="1800" b="0" i="0" u="sng" strike="noStrike" kern="1200" cap="none" spc="0" normalizeH="0" baseline="0" dirty="0">
                        <a:ln>
                          <a:noFill/>
                        </a:ln>
                        <a:solidFill>
                          <a:schemeClr val="tx1">
                            <a:lumMod val="50000"/>
                          </a:schemeClr>
                        </a:solidFill>
                        <a:effectLst/>
                        <a:highlight>
                          <a:srgbClr val="000000"/>
                        </a:highlight>
                        <a:uLnTx/>
                        <a:uFillTx/>
                        <a:latin typeface="+mn-lt"/>
                        <a:ea typeface="+mn-ea"/>
                        <a:cs typeface="+mn-cs"/>
                      </a:endParaRPr>
                    </a:p>
                  </a:txBody>
                  <a:tcPr marL="0" marR="0" marT="0" marB="0" anchor="b"/>
                </a:tc>
                <a:tc>
                  <a:txBody>
                    <a:bodyPr/>
                    <a:lstStyle/>
                    <a:p>
                      <a:pPr marL="0" algn="r" defTabSz="1043056" rtl="0" eaLnBrk="1" fontAlgn="b" latinLnBrk="0" hangingPunct="1"/>
                      <a:r>
                        <a:rPr kumimoji="0" lang="en-GB" sz="1800" b="0" i="0" u="sng" strike="noStrike" kern="1200" cap="none" spc="0" normalizeH="0" baseline="0" noProof="0" dirty="0">
                          <a:ln>
                            <a:noFill/>
                          </a:ln>
                          <a:solidFill>
                            <a:schemeClr val="tx1">
                              <a:lumMod val="50000"/>
                            </a:schemeClr>
                          </a:solidFill>
                          <a:effectLst/>
                          <a:highlight>
                            <a:srgbClr val="000000"/>
                          </a:highlight>
                          <a:uLnTx/>
                          <a:uFillTx/>
                          <a:latin typeface="+mn-lt"/>
                          <a:ea typeface="+mn-ea"/>
                          <a:cs typeface="+mn-cs"/>
                        </a:rPr>
                        <a:t>***********</a:t>
                      </a:r>
                      <a:endParaRPr kumimoji="0" lang="en-GB" sz="1800" b="0" i="0" u="sng" strike="noStrike" kern="1200" cap="none" spc="0" normalizeH="0" baseline="0" dirty="0">
                        <a:ln>
                          <a:noFill/>
                        </a:ln>
                        <a:solidFill>
                          <a:schemeClr val="tx1">
                            <a:lumMod val="50000"/>
                          </a:schemeClr>
                        </a:solidFill>
                        <a:effectLst/>
                        <a:highlight>
                          <a:srgbClr val="000000"/>
                        </a:highlight>
                        <a:uLnTx/>
                        <a:uFillTx/>
                        <a:latin typeface="+mn-lt"/>
                        <a:ea typeface="+mn-ea"/>
                        <a:cs typeface="+mn-cs"/>
                      </a:endParaRPr>
                    </a:p>
                  </a:txBody>
                  <a:tcPr marL="0" marR="0" marT="0" marB="0" anchor="b"/>
                </a:tc>
                <a:tc>
                  <a:txBody>
                    <a:bodyPr/>
                    <a:lstStyle/>
                    <a:p>
                      <a:pPr marL="0" algn="r" defTabSz="1043056" rtl="0" eaLnBrk="1" fontAlgn="b" latinLnBrk="0" hangingPunct="1"/>
                      <a:r>
                        <a:rPr lang="en-GB" sz="1800" kern="1200" dirty="0">
                          <a:solidFill>
                            <a:schemeClr val="tx1"/>
                          </a:solidFill>
                          <a:effectLst/>
                          <a:latin typeface="+mn-lt"/>
                          <a:ea typeface="+mn-ea"/>
                          <a:cs typeface="+mn-cs"/>
                        </a:rPr>
                        <a:t>2.2</a:t>
                      </a:r>
                    </a:p>
                  </a:txBody>
                  <a:tcPr marL="0" marR="0" marT="0" marB="0" anchor="b"/>
                </a:tc>
                <a:tc>
                  <a:txBody>
                    <a:bodyPr/>
                    <a:lstStyle/>
                    <a:p>
                      <a:pPr algn="r" fontAlgn="b"/>
                      <a:r>
                        <a:rPr kumimoji="0" lang="en-GB" sz="1800" b="0" i="0" u="sng" strike="noStrike" kern="1200" cap="none" spc="0" normalizeH="0" baseline="0" noProof="0" dirty="0">
                          <a:ln>
                            <a:noFill/>
                          </a:ln>
                          <a:solidFill>
                            <a:schemeClr val="tx1">
                              <a:lumMod val="50000"/>
                            </a:schemeClr>
                          </a:solidFill>
                          <a:effectLst/>
                          <a:highlight>
                            <a:srgbClr val="000000"/>
                          </a:highlight>
                          <a:uLnTx/>
                          <a:uFillTx/>
                          <a:latin typeface="+mn-lt"/>
                          <a:ea typeface="+mn-ea"/>
                          <a:cs typeface="+mn-cs"/>
                        </a:rPr>
                        <a:t>***</a:t>
                      </a:r>
                      <a:endParaRPr lang="en-GB" sz="1800" u="sng" kern="1200" dirty="0">
                        <a:solidFill>
                          <a:schemeClr val="tx1"/>
                        </a:solidFill>
                        <a:effectLst/>
                        <a:highlight>
                          <a:srgbClr val="000000"/>
                        </a:highlight>
                        <a:latin typeface="+mn-lt"/>
                        <a:ea typeface="+mn-ea"/>
                        <a:cs typeface="+mn-cs"/>
                      </a:endParaRPr>
                    </a:p>
                  </a:txBody>
                  <a:tcPr marL="0" marR="0" marT="0" marB="0" anchor="b"/>
                </a:tc>
                <a:tc>
                  <a:txBody>
                    <a:bodyPr/>
                    <a:lstStyle/>
                    <a:p>
                      <a:pPr marL="0" algn="r" defTabSz="1043056" rtl="0" eaLnBrk="1" fontAlgn="b" latinLnBrk="0" hangingPunct="1"/>
                      <a:r>
                        <a:rPr lang="en-GB" sz="1800" b="1" kern="1200" dirty="0">
                          <a:solidFill>
                            <a:schemeClr val="tx1"/>
                          </a:solidFill>
                          <a:effectLst/>
                          <a:latin typeface="+mn-lt"/>
                          <a:ea typeface="+mn-ea"/>
                          <a:cs typeface="+mn-cs"/>
                        </a:rPr>
                        <a:t>£88,912</a:t>
                      </a:r>
                    </a:p>
                  </a:txBody>
                  <a:tcPr marL="0" marR="0" marT="0" marB="0" anchor="b"/>
                </a:tc>
                <a:extLst>
                  <a:ext uri="{0D108BD9-81ED-4DB2-BD59-A6C34878D82A}">
                    <a16:rowId xmlns:a16="http://schemas.microsoft.com/office/drawing/2014/main" val="3280557273"/>
                  </a:ext>
                </a:extLst>
              </a:tr>
              <a:tr h="142875">
                <a:tc gridSpan="8">
                  <a:txBody>
                    <a:bodyPr/>
                    <a:lstStyle/>
                    <a:p>
                      <a:pPr algn="l">
                        <a:lnSpc>
                          <a:spcPct val="150000"/>
                        </a:lnSpc>
                        <a:spcAft>
                          <a:spcPts val="300"/>
                        </a:spcAft>
                      </a:pPr>
                      <a:r>
                        <a:rPr lang="en-GB" sz="1800" dirty="0">
                          <a:solidFill>
                            <a:schemeClr val="bg1"/>
                          </a:solidFill>
                          <a:effectLst/>
                        </a:rPr>
                        <a:t>Adolescent cohort</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just">
                        <a:lnSpc>
                          <a:spcPct val="150000"/>
                        </a:lnSpc>
                        <a:spcAft>
                          <a:spcPts val="300"/>
                        </a:spcAft>
                      </a:pP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pPr algn="just">
                        <a:lnSpc>
                          <a:spcPct val="150000"/>
                        </a:lnSpc>
                        <a:spcAft>
                          <a:spcPts val="300"/>
                        </a:spcAft>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pPr algn="just">
                        <a:lnSpc>
                          <a:spcPct val="150000"/>
                        </a:lnSpc>
                        <a:spcAft>
                          <a:spcPts val="300"/>
                        </a:spcAft>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pPr algn="just">
                        <a:lnSpc>
                          <a:spcPct val="150000"/>
                        </a:lnSpc>
                        <a:spcAft>
                          <a:spcPts val="300"/>
                        </a:spcAft>
                      </a:pP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49574254"/>
                  </a:ext>
                </a:extLst>
              </a:tr>
              <a:tr h="142875">
                <a:tc>
                  <a:txBody>
                    <a:bodyPr/>
                    <a:lstStyle/>
                    <a:p>
                      <a:pPr algn="just">
                        <a:lnSpc>
                          <a:spcPct val="150000"/>
                        </a:lnSpc>
                        <a:spcAft>
                          <a:spcPts val="300"/>
                        </a:spcAft>
                      </a:pPr>
                      <a:r>
                        <a:rPr lang="en-GB" sz="1800" dirty="0">
                          <a:solidFill>
                            <a:schemeClr val="bg1"/>
                          </a:solidFill>
                          <a:effectLst/>
                        </a:rPr>
                        <a:t>BSC</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algn="r" defTabSz="1043056" rtl="0" eaLnBrk="1" fontAlgn="b" latinLnBrk="0" hangingPunct="1"/>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0" marR="0" marT="0" marB="0" anchor="b"/>
                </a:tc>
                <a:tc>
                  <a:txBody>
                    <a:bodyPr/>
                    <a:lstStyle/>
                    <a:p>
                      <a:pPr marL="0" algn="r" defTabSz="1043056" rtl="0" eaLnBrk="1" fontAlgn="b" latinLnBrk="0" hangingPunct="1"/>
                      <a:r>
                        <a:rPr lang="en-GB" sz="1800" kern="1200" dirty="0">
                          <a:solidFill>
                            <a:schemeClr val="tx1"/>
                          </a:solidFill>
                          <a:effectLst/>
                          <a:latin typeface="+mn-lt"/>
                          <a:ea typeface="+mn-ea"/>
                          <a:cs typeface="+mn-cs"/>
                        </a:rPr>
                        <a:t>14.4</a:t>
                      </a:r>
                    </a:p>
                  </a:txBody>
                  <a:tcPr marL="0" marR="0" marT="0" marB="0" anchor="b"/>
                </a:tc>
                <a:tc>
                  <a:txBody>
                    <a:bodyPr/>
                    <a:lstStyle/>
                    <a:p>
                      <a:pPr marL="0" algn="r" defTabSz="1043056" rtl="0" eaLnBrk="1" fontAlgn="b" latinLnBrk="0" hangingPunct="1"/>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0" marR="0" marT="0" marB="0" anchor="b"/>
                </a:tc>
                <a:tc>
                  <a:txBody>
                    <a:bodyPr/>
                    <a:lstStyle/>
                    <a:p>
                      <a:pPr marL="0" algn="r" defTabSz="1043056" rtl="0" eaLnBrk="1" fontAlgn="b" latinLnBrk="0" hangingPunct="1"/>
                      <a:r>
                        <a:rPr kumimoji="0" lang="en-GB" sz="1800" b="0" i="0" u="none" strike="noStrike" kern="1200" cap="none" spc="0" normalizeH="0" baseline="0" noProof="0" dirty="0">
                          <a:ln>
                            <a:noFill/>
                          </a:ln>
                          <a:solidFill>
                            <a:srgbClr val="393938"/>
                          </a:solidFill>
                          <a:effectLs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0" marR="0" marT="0" marB="0" anchor="b"/>
                </a:tc>
                <a:tc>
                  <a:txBody>
                    <a:bodyPr/>
                    <a:lstStyle/>
                    <a:p>
                      <a:pPr algn="r" fontAlgn="b"/>
                      <a:r>
                        <a:rPr kumimoji="0" lang="en-GB" sz="1800" b="0" i="0" u="none" strike="noStrike" kern="1200" cap="none" spc="0" normalizeH="0" baseline="0" noProof="0" dirty="0">
                          <a:ln>
                            <a:noFill/>
                          </a:ln>
                          <a:solidFill>
                            <a:srgbClr val="393938"/>
                          </a:solidFill>
                          <a:effectLst/>
                          <a:uLnTx/>
                          <a:uFillTx/>
                          <a:latin typeface="Arial" panose="020B0604020202020204"/>
                          <a:ea typeface="+mn-ea"/>
                          <a:cs typeface="+mn-cs"/>
                        </a:rPr>
                        <a:t>-</a:t>
                      </a:r>
                      <a:endParaRPr lang="en-GB" sz="800" b="0" i="0" u="none" strike="noStrike" dirty="0">
                        <a:effectLst/>
                        <a:latin typeface="Arial" panose="020B0604020202020204" pitchFamily="34" charset="0"/>
                      </a:endParaRPr>
                    </a:p>
                  </a:txBody>
                  <a:tcPr marL="0" marR="0" marT="0" marB="0" anchor="b"/>
                </a:tc>
                <a:tc>
                  <a:txBody>
                    <a:bodyPr/>
                    <a:lstStyle/>
                    <a:p>
                      <a:pPr algn="r" fontAlgn="b"/>
                      <a:r>
                        <a:rPr kumimoji="0" lang="en-GB" sz="1800" b="0" i="0" u="none" strike="noStrike" kern="1200" cap="none" spc="0" normalizeH="0" baseline="0" noProof="0" dirty="0">
                          <a:ln>
                            <a:noFill/>
                          </a:ln>
                          <a:solidFill>
                            <a:srgbClr val="393938"/>
                          </a:solidFill>
                          <a:effectLst/>
                          <a:uLnTx/>
                          <a:uFillTx/>
                          <a:latin typeface="Arial" panose="020B0604020202020204"/>
                          <a:ea typeface="+mn-ea"/>
                          <a:cs typeface="+mn-cs"/>
                        </a:rPr>
                        <a:t>-</a:t>
                      </a:r>
                      <a:endParaRPr lang="en-GB" sz="800" b="0" i="0" u="none" strike="noStrike" dirty="0">
                        <a:effectLst/>
                        <a:latin typeface="Arial" panose="020B0604020202020204" pitchFamily="34" charset="0"/>
                      </a:endParaRPr>
                    </a:p>
                  </a:txBody>
                  <a:tcPr marL="0" marR="0" marT="0" marB="0" anchor="b"/>
                </a:tc>
                <a:tc>
                  <a:txBody>
                    <a:bodyPr/>
                    <a:lstStyle/>
                    <a:p>
                      <a:pPr algn="r" fontAlgn="b"/>
                      <a:r>
                        <a:rPr lang="en-GB" sz="800" b="0" i="0" u="none" strike="noStrike" dirty="0">
                          <a:effectLst/>
                          <a:latin typeface="Arial" panose="020B0604020202020204" pitchFamily="34" charset="0"/>
                        </a:rPr>
                        <a:t> </a:t>
                      </a:r>
                    </a:p>
                  </a:txBody>
                  <a:tcPr marL="0" marR="0" marT="0" marB="0" anchor="b"/>
                </a:tc>
                <a:extLst>
                  <a:ext uri="{0D108BD9-81ED-4DB2-BD59-A6C34878D82A}">
                    <a16:rowId xmlns:a16="http://schemas.microsoft.com/office/drawing/2014/main" val="2542139938"/>
                  </a:ext>
                </a:extLst>
              </a:tr>
              <a:tr h="142875">
                <a:tc>
                  <a:txBody>
                    <a:bodyPr/>
                    <a:lstStyle/>
                    <a:p>
                      <a:pPr algn="just">
                        <a:lnSpc>
                          <a:spcPct val="150000"/>
                        </a:lnSpc>
                        <a:spcAft>
                          <a:spcPts val="300"/>
                        </a:spcAft>
                      </a:pPr>
                      <a:r>
                        <a:rPr lang="en-GB" sz="1800" dirty="0">
                          <a:solidFill>
                            <a:schemeClr val="bg1"/>
                          </a:solidFill>
                          <a:effectLst/>
                        </a:rPr>
                        <a:t>VA</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algn="r" defTabSz="1043056" rtl="0" eaLnBrk="1" fontAlgn="b" latinLnBrk="0" hangingPunct="1"/>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0" marR="0" marT="0" marB="0" anchor="b"/>
                </a:tc>
                <a:tc>
                  <a:txBody>
                    <a:bodyPr/>
                    <a:lstStyle/>
                    <a:p>
                      <a:pPr marL="0" algn="r" defTabSz="1043056" rtl="0" eaLnBrk="1" fontAlgn="b" latinLnBrk="0" hangingPunct="1"/>
                      <a:r>
                        <a:rPr lang="en-GB" sz="1800" kern="1200" dirty="0">
                          <a:solidFill>
                            <a:schemeClr val="tx1"/>
                          </a:solidFill>
                          <a:effectLst/>
                          <a:latin typeface="+mn-lt"/>
                          <a:ea typeface="+mn-ea"/>
                          <a:cs typeface="+mn-cs"/>
                        </a:rPr>
                        <a:t>16.6</a:t>
                      </a:r>
                    </a:p>
                  </a:txBody>
                  <a:tcPr marL="0" marR="0" marT="0" marB="0" anchor="b"/>
                </a:tc>
                <a:tc>
                  <a:txBody>
                    <a:bodyPr/>
                    <a:lstStyle/>
                    <a:p>
                      <a:pPr marL="0" algn="r" defTabSz="1043056" rtl="0" eaLnBrk="1" fontAlgn="b" latinLnBrk="0" hangingPunct="1"/>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0" marR="0" marT="0" marB="0" anchor="b"/>
                </a:tc>
                <a:tc>
                  <a:txBody>
                    <a:bodyPr/>
                    <a:lstStyle/>
                    <a:p>
                      <a:pPr marL="0" algn="r" defTabSz="1043056" rtl="0" eaLnBrk="1" fontAlgn="b" latinLnBrk="0" hangingPunct="1"/>
                      <a:r>
                        <a:rPr kumimoji="0" lang="en-GB" sz="1800" b="0" i="0" u="sng" strike="noStrike" kern="1200" cap="none" spc="0" normalizeH="0" baseline="0" noProof="0" dirty="0">
                          <a:ln>
                            <a:noFill/>
                          </a:ln>
                          <a:solidFill>
                            <a:schemeClr val="tx1">
                              <a:lumMod val="50000"/>
                            </a:schemeClr>
                          </a:solidFill>
                          <a:effectLst/>
                          <a:highlight>
                            <a:srgbClr val="000000"/>
                          </a:highlight>
                          <a:uLnTx/>
                          <a:uFillTx/>
                          <a:latin typeface="+mn-lt"/>
                          <a:ea typeface="+mn-ea"/>
                          <a:cs typeface="+mn-cs"/>
                        </a:rPr>
                        <a:t>***********</a:t>
                      </a:r>
                      <a:endParaRPr lang="en-GB" sz="1800" u="sng" kern="1200" dirty="0">
                        <a:solidFill>
                          <a:schemeClr val="tx1">
                            <a:lumMod val="50000"/>
                          </a:schemeClr>
                        </a:solidFill>
                        <a:effectLst/>
                        <a:highlight>
                          <a:srgbClr val="000000"/>
                        </a:highlight>
                        <a:latin typeface="+mn-lt"/>
                        <a:ea typeface="+mn-ea"/>
                        <a:cs typeface="+mn-cs"/>
                      </a:endParaRPr>
                    </a:p>
                  </a:txBody>
                  <a:tcPr marL="0" marR="0" marT="0" marB="0" anchor="b"/>
                </a:tc>
                <a:tc>
                  <a:txBody>
                    <a:bodyPr/>
                    <a:lstStyle/>
                    <a:p>
                      <a:pPr algn="r" fontAlgn="b"/>
                      <a:r>
                        <a:rPr lang="en-GB" sz="1800" kern="1200" dirty="0">
                          <a:solidFill>
                            <a:schemeClr val="tx1"/>
                          </a:solidFill>
                          <a:effectLst/>
                          <a:latin typeface="+mn-lt"/>
                          <a:ea typeface="+mn-ea"/>
                          <a:cs typeface="+mn-cs"/>
                        </a:rPr>
                        <a:t>2.2</a:t>
                      </a:r>
                    </a:p>
                  </a:txBody>
                  <a:tcPr marL="0" marR="0" marT="0" marB="0" anchor="b"/>
                </a:tc>
                <a:tc>
                  <a:txBody>
                    <a:bodyPr/>
                    <a:lstStyle/>
                    <a:p>
                      <a:pPr marL="0" algn="r" defTabSz="1043056" rtl="0" eaLnBrk="1" fontAlgn="b" latinLnBrk="0" hangingPunct="1"/>
                      <a:r>
                        <a:rPr kumimoji="0" lang="en-GB" sz="1800" b="0" i="0" u="sng" strike="noStrike" kern="1200" cap="none" spc="0" normalizeH="0" baseline="0" noProof="0" dirty="0">
                          <a:ln>
                            <a:noFill/>
                          </a:ln>
                          <a:solidFill>
                            <a:schemeClr val="tx1">
                              <a:lumMod val="50000"/>
                            </a:schemeClr>
                          </a:solidFill>
                          <a:effectLst/>
                          <a:highlight>
                            <a:srgbClr val="000000"/>
                          </a:highlight>
                          <a:uLnTx/>
                          <a:uFillTx/>
                          <a:latin typeface="+mn-lt"/>
                          <a:ea typeface="+mn-ea"/>
                          <a:cs typeface="+mn-cs"/>
                        </a:rPr>
                        <a:t>***</a:t>
                      </a:r>
                      <a:endParaRPr lang="en-GB" sz="1800" u="sng" kern="1200" dirty="0">
                        <a:solidFill>
                          <a:schemeClr val="tx1"/>
                        </a:solidFill>
                        <a:effectLst/>
                        <a:highlight>
                          <a:srgbClr val="000000"/>
                        </a:highlight>
                        <a:latin typeface="+mn-lt"/>
                        <a:ea typeface="+mn-ea"/>
                        <a:cs typeface="+mn-cs"/>
                      </a:endParaRPr>
                    </a:p>
                  </a:txBody>
                  <a:tcPr marL="0" marR="0" marT="0" marB="0" anchor="b"/>
                </a:tc>
                <a:tc>
                  <a:txBody>
                    <a:bodyPr/>
                    <a:lstStyle/>
                    <a:p>
                      <a:pPr marL="0" algn="r" defTabSz="1043056" rtl="0" eaLnBrk="1" fontAlgn="b" latinLnBrk="0" hangingPunct="1"/>
                      <a:r>
                        <a:rPr lang="en-GB" sz="1800" b="1" kern="1200" dirty="0">
                          <a:solidFill>
                            <a:schemeClr val="tx1"/>
                          </a:solidFill>
                          <a:effectLst/>
                          <a:latin typeface="+mn-lt"/>
                          <a:ea typeface="+mn-ea"/>
                          <a:cs typeface="+mn-cs"/>
                        </a:rPr>
                        <a:t>£126,214</a:t>
                      </a:r>
                    </a:p>
                  </a:txBody>
                  <a:tcPr marL="0" marR="0" marT="0" marB="0" anchor="b"/>
                </a:tc>
                <a:extLst>
                  <a:ext uri="{0D108BD9-81ED-4DB2-BD59-A6C34878D82A}">
                    <a16:rowId xmlns:a16="http://schemas.microsoft.com/office/drawing/2014/main" val="2202421084"/>
                  </a:ext>
                </a:extLst>
              </a:tr>
              <a:tr h="142875">
                <a:tc gridSpan="8">
                  <a:txBody>
                    <a:bodyPr/>
                    <a:lstStyle/>
                    <a:p>
                      <a:pPr algn="just">
                        <a:lnSpc>
                          <a:spcPct val="150000"/>
                        </a:lnSpc>
                        <a:spcAft>
                          <a:spcPts val="300"/>
                        </a:spcAft>
                      </a:pPr>
                      <a:r>
                        <a:rPr lang="en-GB" sz="1800" dirty="0">
                          <a:solidFill>
                            <a:schemeClr val="bg1"/>
                          </a:solidFill>
                          <a:effectLst/>
                        </a:rPr>
                        <a:t>Adult cohort</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just">
                        <a:lnSpc>
                          <a:spcPct val="150000"/>
                        </a:lnSpc>
                        <a:spcAft>
                          <a:spcPts val="300"/>
                        </a:spcAft>
                      </a:pP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pPr algn="just">
                        <a:lnSpc>
                          <a:spcPct val="150000"/>
                        </a:lnSpc>
                        <a:spcAft>
                          <a:spcPts val="300"/>
                        </a:spcAft>
                      </a:pP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pPr algn="just">
                        <a:lnSpc>
                          <a:spcPct val="150000"/>
                        </a:lnSpc>
                        <a:spcAft>
                          <a:spcPts val="300"/>
                        </a:spcAft>
                      </a:pP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pPr algn="just">
                        <a:lnSpc>
                          <a:spcPct val="150000"/>
                        </a:lnSpc>
                        <a:spcAft>
                          <a:spcPts val="300"/>
                        </a:spcAft>
                      </a:pP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67396753"/>
                  </a:ext>
                </a:extLst>
              </a:tr>
              <a:tr h="0">
                <a:tc>
                  <a:txBody>
                    <a:bodyPr/>
                    <a:lstStyle/>
                    <a:p>
                      <a:pPr algn="just">
                        <a:lnSpc>
                          <a:spcPct val="150000"/>
                        </a:lnSpc>
                        <a:spcAft>
                          <a:spcPts val="300"/>
                        </a:spcAft>
                      </a:pPr>
                      <a:r>
                        <a:rPr lang="en-GB" sz="1800" dirty="0">
                          <a:solidFill>
                            <a:schemeClr val="bg1"/>
                          </a:solidFill>
                          <a:effectLst/>
                        </a:rPr>
                        <a:t>BSC</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r" fontAlgn="b"/>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0" marR="0" marT="0" marB="0" anchor="b"/>
                </a:tc>
                <a:tc>
                  <a:txBody>
                    <a:bodyPr/>
                    <a:lstStyle/>
                    <a:p>
                      <a:pPr algn="r" fontAlgn="b"/>
                      <a:r>
                        <a:rPr lang="en-GB" sz="1800" kern="1200" dirty="0">
                          <a:solidFill>
                            <a:schemeClr val="tx1"/>
                          </a:solidFill>
                          <a:effectLst/>
                          <a:latin typeface="+mn-lt"/>
                          <a:ea typeface="+mn-ea"/>
                          <a:cs typeface="+mn-cs"/>
                        </a:rPr>
                        <a:t>13.9</a:t>
                      </a:r>
                    </a:p>
                  </a:txBody>
                  <a:tcPr marL="0" marR="0" marT="0" marB="0" anchor="b"/>
                </a:tc>
                <a:tc>
                  <a:txBody>
                    <a:bodyPr/>
                    <a:lstStyle/>
                    <a:p>
                      <a:pPr algn="r" fontAlgn="b"/>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0" marR="0" marT="0" marB="0" anchor="b"/>
                </a:tc>
                <a:tc>
                  <a:txBody>
                    <a:bodyPr/>
                    <a:lstStyle/>
                    <a:p>
                      <a:pPr algn="r" fontAlgn="b"/>
                      <a:r>
                        <a:rPr lang="en-GB" sz="1800" u="none" kern="1200" dirty="0">
                          <a:solidFill>
                            <a:schemeClr val="tx1"/>
                          </a:solidFill>
                          <a:effectLst/>
                          <a:latin typeface="+mn-lt"/>
                          <a:ea typeface="+mn-ea"/>
                          <a:cs typeface="+mn-cs"/>
                        </a:rPr>
                        <a:t>-</a:t>
                      </a:r>
                    </a:p>
                  </a:txBody>
                  <a:tcPr marL="0" marR="0" marT="0" marB="0" anchor="b"/>
                </a:tc>
                <a:tc>
                  <a:txBody>
                    <a:bodyPr/>
                    <a:lstStyle/>
                    <a:p>
                      <a:pPr algn="r" fontAlgn="b"/>
                      <a:r>
                        <a:rPr lang="en-GB" sz="1800" u="none" kern="1200" dirty="0">
                          <a:solidFill>
                            <a:schemeClr val="tx1"/>
                          </a:solidFill>
                          <a:effectLst/>
                          <a:latin typeface="+mn-lt"/>
                          <a:ea typeface="+mn-ea"/>
                          <a:cs typeface="+mn-cs"/>
                        </a:rPr>
                        <a:t>-</a:t>
                      </a:r>
                    </a:p>
                  </a:txBody>
                  <a:tcPr marL="0" marR="0" marT="0" marB="0" anchor="b"/>
                </a:tc>
                <a:tc>
                  <a:txBody>
                    <a:bodyPr/>
                    <a:lstStyle/>
                    <a:p>
                      <a:pPr algn="r" fontAlgn="b"/>
                      <a:r>
                        <a:rPr lang="en-GB" sz="1800" u="none" kern="1200" dirty="0">
                          <a:solidFill>
                            <a:schemeClr val="tx1"/>
                          </a:solidFill>
                          <a:effectLst/>
                          <a:latin typeface="+mn-lt"/>
                          <a:ea typeface="+mn-ea"/>
                          <a:cs typeface="+mn-cs"/>
                        </a:rPr>
                        <a:t>-</a:t>
                      </a:r>
                    </a:p>
                  </a:txBody>
                  <a:tcPr marL="0" marR="0" marT="0" marB="0" anchor="b"/>
                </a:tc>
                <a:tc>
                  <a:txBody>
                    <a:bodyPr/>
                    <a:lstStyle/>
                    <a:p>
                      <a:pPr algn="r" fontAlgn="b"/>
                      <a:r>
                        <a:rPr lang="en-GB" sz="1800" u="none" kern="1200" dirty="0">
                          <a:solidFill>
                            <a:schemeClr val="tx1"/>
                          </a:solidFill>
                          <a:effectLst/>
                          <a:latin typeface="+mn-lt"/>
                          <a:ea typeface="+mn-ea"/>
                          <a:cs typeface="+mn-cs"/>
                        </a:rPr>
                        <a:t> </a:t>
                      </a:r>
                    </a:p>
                  </a:txBody>
                  <a:tcPr marL="0" marR="0" marT="0" marB="0" anchor="b"/>
                </a:tc>
                <a:extLst>
                  <a:ext uri="{0D108BD9-81ED-4DB2-BD59-A6C34878D82A}">
                    <a16:rowId xmlns:a16="http://schemas.microsoft.com/office/drawing/2014/main" val="3677064784"/>
                  </a:ext>
                </a:extLst>
              </a:tr>
              <a:tr h="142875">
                <a:tc>
                  <a:txBody>
                    <a:bodyPr/>
                    <a:lstStyle/>
                    <a:p>
                      <a:pPr algn="just">
                        <a:lnSpc>
                          <a:spcPct val="150000"/>
                        </a:lnSpc>
                        <a:spcAft>
                          <a:spcPts val="300"/>
                        </a:spcAft>
                      </a:pPr>
                      <a:r>
                        <a:rPr lang="en-GB" sz="1800" dirty="0">
                          <a:solidFill>
                            <a:schemeClr val="bg1"/>
                          </a:solidFill>
                          <a:effectLst/>
                        </a:rPr>
                        <a:t>VA</a:t>
                      </a:r>
                      <a:endParaRPr lang="en-GB" sz="18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r" fontAlgn="b"/>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0" marR="0" marT="0" marB="0" anchor="b"/>
                </a:tc>
                <a:tc>
                  <a:txBody>
                    <a:bodyPr/>
                    <a:lstStyle/>
                    <a:p>
                      <a:pPr algn="r" fontAlgn="b"/>
                      <a:r>
                        <a:rPr lang="en-GB" sz="1800" kern="1200" dirty="0">
                          <a:solidFill>
                            <a:schemeClr val="tx1"/>
                          </a:solidFill>
                          <a:effectLst/>
                          <a:latin typeface="+mn-lt"/>
                          <a:ea typeface="+mn-ea"/>
                          <a:cs typeface="+mn-cs"/>
                        </a:rPr>
                        <a:t>16.3</a:t>
                      </a:r>
                    </a:p>
                  </a:txBody>
                  <a:tcPr marL="0" marR="0" marT="0" marB="0" anchor="b"/>
                </a:tc>
                <a:tc>
                  <a:txBody>
                    <a:bodyPr/>
                    <a:lstStyle/>
                    <a:p>
                      <a:pPr algn="r" fontAlgn="b"/>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0" marR="0" marT="0" marB="0" anchor="b"/>
                </a:tc>
                <a:tc>
                  <a:txBody>
                    <a:bodyPr/>
                    <a:lstStyle/>
                    <a:p>
                      <a:pPr algn="r" fontAlgn="b"/>
                      <a:r>
                        <a:rPr kumimoji="0" lang="en-GB" sz="1800" b="0" i="0" u="sng" strike="noStrike" kern="1200" cap="none" spc="0" normalizeH="0" baseline="0" noProof="0" dirty="0">
                          <a:ln>
                            <a:noFill/>
                          </a:ln>
                          <a:solidFill>
                            <a:schemeClr val="tx1">
                              <a:lumMod val="50000"/>
                            </a:schemeClr>
                          </a:solidFill>
                          <a:effectLst/>
                          <a:highlight>
                            <a:srgbClr val="000000"/>
                          </a:highlight>
                          <a:uLnTx/>
                          <a:uFillTx/>
                          <a:latin typeface="+mn-lt"/>
                          <a:ea typeface="+mn-ea"/>
                          <a:cs typeface="+mn-cs"/>
                        </a:rPr>
                        <a:t>***********</a:t>
                      </a:r>
                      <a:endParaRPr lang="en-GB" sz="1800" u="sng" kern="1200" dirty="0">
                        <a:solidFill>
                          <a:schemeClr val="tx1"/>
                        </a:solidFill>
                        <a:effectLst/>
                        <a:highlight>
                          <a:srgbClr val="000000"/>
                        </a:highlight>
                        <a:latin typeface="+mn-lt"/>
                        <a:ea typeface="+mn-ea"/>
                        <a:cs typeface="+mn-cs"/>
                      </a:endParaRPr>
                    </a:p>
                  </a:txBody>
                  <a:tcPr marL="0" marR="0" marT="0" marB="0" anchor="b"/>
                </a:tc>
                <a:tc>
                  <a:txBody>
                    <a:bodyPr/>
                    <a:lstStyle/>
                    <a:p>
                      <a:pPr algn="r" fontAlgn="b"/>
                      <a:r>
                        <a:rPr lang="en-GB" sz="1800" kern="1200" dirty="0">
                          <a:solidFill>
                            <a:schemeClr val="tx1"/>
                          </a:solidFill>
                          <a:effectLst/>
                          <a:latin typeface="+mn-lt"/>
                          <a:ea typeface="+mn-ea"/>
                          <a:cs typeface="+mn-cs"/>
                        </a:rPr>
                        <a:t>2.3</a:t>
                      </a:r>
                    </a:p>
                  </a:txBody>
                  <a:tcPr marL="0" marR="0" marT="0" marB="0" anchor="b"/>
                </a:tc>
                <a:tc>
                  <a:txBody>
                    <a:bodyPr/>
                    <a:lstStyle/>
                    <a:p>
                      <a:pPr marL="0" algn="r" defTabSz="1043056" rtl="0" eaLnBrk="1" fontAlgn="b" latinLnBrk="0" hangingPunct="1"/>
                      <a:r>
                        <a:rPr kumimoji="0" lang="en-GB" sz="1800" b="0" i="0" u="sng" strike="noStrike" kern="1200" cap="none" spc="0" normalizeH="0" baseline="0" noProof="0" dirty="0">
                          <a:ln>
                            <a:noFill/>
                          </a:ln>
                          <a:solidFill>
                            <a:schemeClr val="tx1">
                              <a:lumMod val="50000"/>
                            </a:schemeClr>
                          </a:solidFill>
                          <a:effectLst/>
                          <a:highlight>
                            <a:srgbClr val="000000"/>
                          </a:highlight>
                          <a:uLnTx/>
                          <a:uFillTx/>
                          <a:latin typeface="+mn-lt"/>
                          <a:ea typeface="+mn-ea"/>
                          <a:cs typeface="+mn-cs"/>
                        </a:rPr>
                        <a:t>***</a:t>
                      </a:r>
                      <a:endParaRPr lang="en-GB" sz="1800" u="sng" kern="1200" dirty="0">
                        <a:solidFill>
                          <a:schemeClr val="tx1">
                            <a:lumMod val="50000"/>
                          </a:schemeClr>
                        </a:solidFill>
                        <a:effectLst/>
                        <a:highlight>
                          <a:srgbClr val="000000"/>
                        </a:highlight>
                        <a:latin typeface="+mn-lt"/>
                        <a:ea typeface="+mn-ea"/>
                        <a:cs typeface="+mn-cs"/>
                      </a:endParaRPr>
                    </a:p>
                  </a:txBody>
                  <a:tcPr marL="0" marR="0" marT="0" marB="0" anchor="b"/>
                </a:tc>
                <a:tc>
                  <a:txBody>
                    <a:bodyPr/>
                    <a:lstStyle/>
                    <a:p>
                      <a:pPr marL="0" algn="r" defTabSz="1043056" rtl="0" eaLnBrk="1" fontAlgn="b" latinLnBrk="0" hangingPunct="1"/>
                      <a:r>
                        <a:rPr lang="en-GB" sz="1800" b="1" kern="1200" dirty="0">
                          <a:solidFill>
                            <a:schemeClr val="tx1"/>
                          </a:solidFill>
                          <a:effectLst/>
                          <a:latin typeface="+mn-lt"/>
                          <a:ea typeface="+mn-ea"/>
                          <a:cs typeface="+mn-cs"/>
                        </a:rPr>
                        <a:t>£185,872</a:t>
                      </a:r>
                    </a:p>
                  </a:txBody>
                  <a:tcPr marL="0" marR="0" marT="0" marB="0" anchor="b"/>
                </a:tc>
                <a:extLst>
                  <a:ext uri="{0D108BD9-81ED-4DB2-BD59-A6C34878D82A}">
                    <a16:rowId xmlns:a16="http://schemas.microsoft.com/office/drawing/2014/main" val="4163271208"/>
                  </a:ext>
                </a:extLst>
              </a:tr>
            </a:tbl>
          </a:graphicData>
        </a:graphic>
      </p:graphicFrame>
    </p:spTree>
    <p:extLst>
      <p:ext uri="{BB962C8B-B14F-4D97-AF65-F5344CB8AC3E}">
        <p14:creationId xmlns:p14="http://schemas.microsoft.com/office/powerpoint/2010/main" val="1477957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9F81C-C3EC-4D28-AB9A-DF52E28450D2}"/>
              </a:ext>
            </a:extLst>
          </p:cNvPr>
          <p:cNvSpPr>
            <a:spLocks noGrp="1"/>
          </p:cNvSpPr>
          <p:nvPr>
            <p:ph type="title"/>
          </p:nvPr>
        </p:nvSpPr>
        <p:spPr>
          <a:xfrm>
            <a:off x="215998" y="469475"/>
            <a:ext cx="10297532" cy="765501"/>
          </a:xfrm>
        </p:spPr>
        <p:txBody>
          <a:bodyPr/>
          <a:lstStyle/>
          <a:p>
            <a:r>
              <a:rPr lang="en-US" dirty="0"/>
              <a:t>Company’s updated base case: cumulative changes</a:t>
            </a:r>
            <a:endParaRPr lang="en-GB" dirty="0"/>
          </a:p>
        </p:txBody>
      </p:sp>
      <p:sp>
        <p:nvSpPr>
          <p:cNvPr id="13" name="Slide Number Placeholder 2">
            <a:extLst>
              <a:ext uri="{FF2B5EF4-FFF2-40B4-BE49-F238E27FC236}">
                <a16:creationId xmlns:a16="http://schemas.microsoft.com/office/drawing/2014/main" id="{73F5A5F8-070F-431F-92C1-CE9AC34AAAF7}"/>
              </a:ext>
            </a:extLst>
          </p:cNvPr>
          <p:cNvSpPr>
            <a:spLocks noGrp="1"/>
          </p:cNvSpPr>
          <p:nvPr>
            <p:ph type="sldNum" sz="quarter" idx="12"/>
          </p:nvPr>
        </p:nvSpPr>
        <p:spPr>
          <a:xfrm>
            <a:off x="9997031" y="6996353"/>
            <a:ext cx="500380" cy="333663"/>
          </a:xfrm>
        </p:spPr>
        <p:txBody>
          <a:bodyPr/>
          <a:lstStyle/>
          <a:p>
            <a:fld id="{DDBE135E-2566-4748-853C-8A3B78F0FB00}" type="slidenum">
              <a:rPr lang="en-GB" smtClean="0"/>
              <a:t>36</a:t>
            </a:fld>
            <a:endParaRPr lang="en-GB" dirty="0"/>
          </a:p>
        </p:txBody>
      </p:sp>
      <p:sp>
        <p:nvSpPr>
          <p:cNvPr id="4" name="Content Placeholder 3">
            <a:extLst>
              <a:ext uri="{FF2B5EF4-FFF2-40B4-BE49-F238E27FC236}">
                <a16:creationId xmlns:a16="http://schemas.microsoft.com/office/drawing/2014/main" id="{210E1D86-D9A6-4378-AF2B-D1C5A555FD5A}"/>
              </a:ext>
            </a:extLst>
          </p:cNvPr>
          <p:cNvSpPr>
            <a:spLocks noGrp="1"/>
          </p:cNvSpPr>
          <p:nvPr>
            <p:ph sz="quarter" idx="10"/>
          </p:nvPr>
        </p:nvSpPr>
        <p:spPr>
          <a:xfrm>
            <a:off x="465365" y="1856099"/>
            <a:ext cx="9746563" cy="694407"/>
          </a:xfrm>
        </p:spPr>
        <p:txBody>
          <a:bodyPr/>
          <a:lstStyle/>
          <a:p>
            <a:pPr marL="4763" indent="0">
              <a:buNone/>
            </a:pPr>
            <a:r>
              <a:rPr lang="en-GB" sz="1800" b="1" dirty="0">
                <a:effectLst/>
                <a:ea typeface="Times New Roman" panose="02020603050405020304" pitchFamily="18" charset="0"/>
              </a:rPr>
              <a:t>Company’s deterministic base cases showing cumulative changes from ECM3, VA vs. BSC, PAS for VA, reproduced by ERG</a:t>
            </a:r>
            <a:endParaRPr lang="en-GB" sz="1800" b="1" dirty="0"/>
          </a:p>
        </p:txBody>
      </p:sp>
      <p:sp>
        <p:nvSpPr>
          <p:cNvPr id="14" name="TextBox 13">
            <a:extLst>
              <a:ext uri="{FF2B5EF4-FFF2-40B4-BE49-F238E27FC236}">
                <a16:creationId xmlns:a16="http://schemas.microsoft.com/office/drawing/2014/main" id="{A39867AF-D2F0-4461-8521-4E232394E193}"/>
              </a:ext>
            </a:extLst>
          </p:cNvPr>
          <p:cNvSpPr txBox="1"/>
          <p:nvPr/>
        </p:nvSpPr>
        <p:spPr>
          <a:xfrm>
            <a:off x="212104" y="6030664"/>
            <a:ext cx="10301426" cy="523220"/>
          </a:xfrm>
          <a:prstGeom prst="rect">
            <a:avLst/>
          </a:prstGeom>
          <a:noFill/>
        </p:spPr>
        <p:txBody>
          <a:bodyPr wrap="square">
            <a:spAutoFit/>
          </a:bodyPr>
          <a:lstStyle/>
          <a:p>
            <a:r>
              <a:rPr lang="en-GB" sz="1600" b="0" kern="1200" dirty="0">
                <a:solidFill>
                  <a:schemeClr val="tx1"/>
                </a:solidFill>
                <a:effectLst/>
              </a:rPr>
              <a:t>BSC, best supportive care; ICER, incremental cost-effectiveness </a:t>
            </a:r>
            <a:r>
              <a:rPr lang="en-GB" sz="1600" dirty="0"/>
              <a:t>ratio; </a:t>
            </a:r>
            <a:r>
              <a:rPr lang="en-GB" sz="1600" b="0" kern="1200" dirty="0">
                <a:solidFill>
                  <a:schemeClr val="tx1"/>
                </a:solidFill>
                <a:effectLst/>
              </a:rPr>
              <a:t>QALYs, quality-adjusted life years. </a:t>
            </a:r>
          </a:p>
          <a:p>
            <a:r>
              <a:rPr lang="en-GB" sz="1200" b="0" kern="1200" dirty="0">
                <a:solidFill>
                  <a:schemeClr val="tx1"/>
                </a:solidFill>
                <a:effectLst/>
              </a:rPr>
              <a:t>Source: adapted from ERG report, Tables 8, 9 and 10</a:t>
            </a:r>
            <a:endParaRPr lang="en-GB" sz="1200" dirty="0"/>
          </a:p>
        </p:txBody>
      </p:sp>
      <p:graphicFrame>
        <p:nvGraphicFramePr>
          <p:cNvPr id="5" name="Table 4">
            <a:extLst>
              <a:ext uri="{FF2B5EF4-FFF2-40B4-BE49-F238E27FC236}">
                <a16:creationId xmlns:a16="http://schemas.microsoft.com/office/drawing/2014/main" id="{BE7981D6-D3E1-49AA-9BF1-1AD1B2792FEE}"/>
              </a:ext>
            </a:extLst>
          </p:cNvPr>
          <p:cNvGraphicFramePr>
            <a:graphicFrameLocks noGrp="1"/>
          </p:cNvGraphicFramePr>
          <p:nvPr>
            <p:extLst>
              <p:ext uri="{D42A27DB-BD31-4B8C-83A1-F6EECF244321}">
                <p14:modId xmlns:p14="http://schemas.microsoft.com/office/powerpoint/2010/main" val="140423191"/>
              </p:ext>
            </p:extLst>
          </p:nvPr>
        </p:nvGraphicFramePr>
        <p:xfrm>
          <a:off x="322211" y="2437965"/>
          <a:ext cx="10048977" cy="3347720"/>
        </p:xfrm>
        <a:graphic>
          <a:graphicData uri="http://schemas.openxmlformats.org/drawingml/2006/table">
            <a:tbl>
              <a:tblPr firstRow="1" firstCol="1" bandRow="1">
                <a:tableStyleId>{72833802-FEF1-4C79-8D5D-14CF1EAF98D9}</a:tableStyleId>
              </a:tblPr>
              <a:tblGrid>
                <a:gridCol w="5673105">
                  <a:extLst>
                    <a:ext uri="{9D8B030D-6E8A-4147-A177-3AD203B41FA5}">
                      <a16:colId xmlns:a16="http://schemas.microsoft.com/office/drawing/2014/main" val="714589084"/>
                    </a:ext>
                  </a:extLst>
                </a:gridCol>
                <a:gridCol w="1458624">
                  <a:extLst>
                    <a:ext uri="{9D8B030D-6E8A-4147-A177-3AD203B41FA5}">
                      <a16:colId xmlns:a16="http://schemas.microsoft.com/office/drawing/2014/main" val="3645292675"/>
                    </a:ext>
                  </a:extLst>
                </a:gridCol>
                <a:gridCol w="1458624">
                  <a:extLst>
                    <a:ext uri="{9D8B030D-6E8A-4147-A177-3AD203B41FA5}">
                      <a16:colId xmlns:a16="http://schemas.microsoft.com/office/drawing/2014/main" val="1073875942"/>
                    </a:ext>
                  </a:extLst>
                </a:gridCol>
                <a:gridCol w="1458624">
                  <a:extLst>
                    <a:ext uri="{9D8B030D-6E8A-4147-A177-3AD203B41FA5}">
                      <a16:colId xmlns:a16="http://schemas.microsoft.com/office/drawing/2014/main" val="3390765298"/>
                    </a:ext>
                  </a:extLst>
                </a:gridCol>
              </a:tblGrid>
              <a:tr h="142875">
                <a:tc rowSpan="2">
                  <a:txBody>
                    <a:bodyPr/>
                    <a:lstStyle/>
                    <a:p>
                      <a:pPr algn="ctr"/>
                      <a:r>
                        <a:rPr lang="en-GB" sz="1800" b="1" kern="1200" dirty="0">
                          <a:solidFill>
                            <a:schemeClr val="bg1"/>
                          </a:solidFill>
                          <a:effectLst/>
                          <a:latin typeface="+mn-lt"/>
                          <a:ea typeface="+mn-ea"/>
                          <a:cs typeface="+mn-cs"/>
                        </a:rPr>
                        <a:t>Assumption</a:t>
                      </a: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gridSpan="3">
                  <a:txBody>
                    <a:bodyPr/>
                    <a:lstStyle/>
                    <a:p>
                      <a:pPr algn="ctr"/>
                      <a:r>
                        <a:rPr lang="en-GB" sz="1800" dirty="0">
                          <a:effectLst/>
                        </a:rPr>
                        <a:t>ICER</a:t>
                      </a:r>
                      <a:endParaRPr lang="en-GB" sz="1800" dirty="0">
                        <a:effectLst/>
                        <a:latin typeface="Calibri" panose="020F0502020204030204" pitchFamily="34" charset="0"/>
                        <a:cs typeface="Arial" panose="020B0604020202020204" pitchFamily="34" charset="0"/>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B w="6350" cap="flat" cmpd="sng" algn="ctr">
                      <a:solidFill>
                        <a:schemeClr val="accent2">
                          <a:lumMod val="60000"/>
                          <a:lumOff val="40000"/>
                        </a:schemeClr>
                      </a:solidFill>
                      <a:prstDash val="solid"/>
                      <a:round/>
                      <a:headEnd type="none" w="med" len="med"/>
                      <a:tailEnd type="none" w="med" len="med"/>
                    </a:lnB>
                  </a:tcPr>
                </a:tc>
                <a:tc hMerge="1">
                  <a:txBody>
                    <a:bodyPr/>
                    <a:lstStyle/>
                    <a:p>
                      <a:endParaRPr lang="en-GB" sz="1800" dirty="0">
                        <a:effectLst/>
                        <a:latin typeface="Calibri" panose="020F0502020204030204" pitchFamily="34" charset="0"/>
                        <a:cs typeface="Arial" panose="020B0604020202020204" pitchFamily="34" charset="0"/>
                      </a:endParaRPr>
                    </a:p>
                  </a:txBody>
                  <a:tcPr marL="68580" marR="68580" marT="0" marB="0"/>
                </a:tc>
                <a:tc hMerge="1">
                  <a:txBody>
                    <a:bodyPr/>
                    <a:lstStyle/>
                    <a:p>
                      <a:endParaRPr lang="en-GB" sz="1800" dirty="0">
                        <a:effectLst/>
                        <a:latin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789287"/>
                  </a:ext>
                </a:extLst>
              </a:tr>
              <a:tr h="142875">
                <a:tc vMerge="1">
                  <a:txBody>
                    <a:bodyPr/>
                    <a:lstStyle/>
                    <a:p>
                      <a:endParaRPr lang="en-GB"/>
                    </a:p>
                  </a:txBody>
                  <a:tcPr/>
                </a:tc>
                <a:tc>
                  <a:txBody>
                    <a:bodyPr/>
                    <a:lstStyle/>
                    <a:p>
                      <a:pPr algn="r">
                        <a:lnSpc>
                          <a:spcPct val="150000"/>
                        </a:lnSpc>
                        <a:spcAft>
                          <a:spcPts val="300"/>
                        </a:spcAft>
                      </a:pPr>
                      <a:r>
                        <a:rPr lang="en-GB" sz="1800" dirty="0">
                          <a:solidFill>
                            <a:schemeClr val="bg1"/>
                          </a:solidFill>
                          <a:effectLst/>
                        </a:rPr>
                        <a:t>Paediatric </a:t>
                      </a:r>
                      <a:endParaRPr lang="en-GB" sz="1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solidFill>
                      <a:schemeClr val="accent2"/>
                    </a:solidFill>
                  </a:tcPr>
                </a:tc>
                <a:tc>
                  <a:txBody>
                    <a:bodyPr/>
                    <a:lstStyle/>
                    <a:p>
                      <a:pPr algn="r">
                        <a:lnSpc>
                          <a:spcPct val="150000"/>
                        </a:lnSpc>
                        <a:spcAft>
                          <a:spcPts val="300"/>
                        </a:spcAft>
                      </a:pPr>
                      <a:r>
                        <a:rPr lang="en-GB" sz="1800" kern="1200" dirty="0">
                          <a:solidFill>
                            <a:schemeClr val="bg1"/>
                          </a:solidFill>
                          <a:effectLst/>
                        </a:rPr>
                        <a:t>Adolescent </a:t>
                      </a:r>
                      <a:endParaRPr lang="en-GB" sz="1800" kern="1200" dirty="0">
                        <a:solidFill>
                          <a:schemeClr val="bg1"/>
                        </a:solidFill>
                        <a:effectLst/>
                        <a:latin typeface="+mn-lt"/>
                        <a:ea typeface="+mn-ea"/>
                        <a:cs typeface="+mn-cs"/>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solidFill>
                      <a:schemeClr val="accent2"/>
                    </a:solidFill>
                  </a:tcPr>
                </a:tc>
                <a:tc>
                  <a:txBody>
                    <a:bodyPr/>
                    <a:lstStyle/>
                    <a:p>
                      <a:pPr algn="r">
                        <a:lnSpc>
                          <a:spcPct val="150000"/>
                        </a:lnSpc>
                        <a:spcAft>
                          <a:spcPts val="300"/>
                        </a:spcAft>
                      </a:pPr>
                      <a:r>
                        <a:rPr lang="en-GB" sz="1800" kern="1200" dirty="0">
                          <a:solidFill>
                            <a:schemeClr val="bg1"/>
                          </a:solidFill>
                          <a:effectLst/>
                        </a:rPr>
                        <a:t>Adult</a:t>
                      </a:r>
                      <a:endParaRPr lang="en-GB" sz="1800" kern="1200" dirty="0">
                        <a:solidFill>
                          <a:schemeClr val="bg1"/>
                        </a:solidFill>
                        <a:effectLst/>
                        <a:latin typeface="+mn-lt"/>
                        <a:ea typeface="+mn-ea"/>
                        <a:cs typeface="+mn-cs"/>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2948930536"/>
                  </a:ext>
                </a:extLst>
              </a:tr>
              <a:tr h="58574">
                <a:tc>
                  <a:txBody>
                    <a:bodyPr/>
                    <a:lstStyle/>
                    <a:p>
                      <a:pPr algn="just">
                        <a:lnSpc>
                          <a:spcPct val="150000"/>
                        </a:lnSpc>
                        <a:spcAft>
                          <a:spcPts val="300"/>
                        </a:spcAft>
                      </a:pPr>
                      <a:r>
                        <a:rPr lang="en-GB" sz="1800" b="0" dirty="0">
                          <a:effectLst/>
                          <a:latin typeface="Arial" panose="020B0604020202020204" pitchFamily="34" charset="0"/>
                          <a:ea typeface="Times New Roman" panose="02020603050405020304" pitchFamily="18" charset="0"/>
                          <a:cs typeface="Times New Roman" panose="02020603050405020304" pitchFamily="18" charset="0"/>
                        </a:rPr>
                        <a:t>Company’s base case ECM3 (using old PAS)</a:t>
                      </a: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marL="0" algn="ctr" defTabSz="1043056" rtl="0" eaLnBrk="1" fontAlgn="ctr" latinLnBrk="0" hangingPunct="1"/>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86328" marR="86328"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marL="0" algn="ctr" defTabSz="1043056" rtl="0" eaLnBrk="1" fontAlgn="ctr" latinLnBrk="0" hangingPunct="1"/>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86328" marR="86328"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marL="0" algn="ctr" defTabSz="1043056" rtl="0" eaLnBrk="1" fontAlgn="ctr" latinLnBrk="0" hangingPunct="1"/>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800" u="sng" kern="1200" dirty="0">
                        <a:solidFill>
                          <a:schemeClr val="tx1"/>
                        </a:solidFill>
                        <a:effectLst/>
                        <a:highlight>
                          <a:srgbClr val="00FFFF"/>
                        </a:highlight>
                        <a:latin typeface="+mn-lt"/>
                        <a:ea typeface="+mn-ea"/>
                        <a:cs typeface="+mn-cs"/>
                      </a:endParaRPr>
                    </a:p>
                  </a:txBody>
                  <a:tcPr marL="86328" marR="86328"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778836993"/>
                  </a:ext>
                </a:extLst>
              </a:tr>
              <a:tr h="142875">
                <a:tc>
                  <a:txBody>
                    <a:bodyPr/>
                    <a:lstStyle/>
                    <a:p>
                      <a:pPr algn="just">
                        <a:lnSpc>
                          <a:spcPct val="150000"/>
                        </a:lnSpc>
                        <a:spcAft>
                          <a:spcPts val="300"/>
                        </a:spcAft>
                      </a:pPr>
                      <a:r>
                        <a:rPr lang="en-GB" sz="1800" b="0" dirty="0">
                          <a:effectLst/>
                        </a:rPr>
                        <a:t>Company’s base case ECM4</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£88,912</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£126,214</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£185,872</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921586088"/>
                  </a:ext>
                </a:extLst>
              </a:tr>
              <a:tr h="142875">
                <a:tc>
                  <a:txBody>
                    <a:bodyPr/>
                    <a:lstStyle/>
                    <a:p>
                      <a:pPr marL="342900" lvl="0" indent="-342900" algn="just">
                        <a:lnSpc>
                          <a:spcPct val="150000"/>
                        </a:lnSpc>
                        <a:spcAft>
                          <a:spcPts val="300"/>
                        </a:spcAft>
                        <a:buFont typeface="+mj-lt"/>
                        <a:buAutoNum type="arabicParenR"/>
                      </a:pPr>
                      <a:r>
                        <a:rPr lang="en-GB" sz="1800" b="0" dirty="0">
                          <a:effectLst/>
                        </a:rPr>
                        <a:t>Changing utility gain to 0.05</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£139,687</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£195,981</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£209,929</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954858871"/>
                  </a:ext>
                </a:extLst>
              </a:tr>
              <a:tr h="142875">
                <a:tc>
                  <a:txBody>
                    <a:bodyPr/>
                    <a:lstStyle/>
                    <a:p>
                      <a:pPr marL="0" lvl="0" indent="0" algn="just">
                        <a:lnSpc>
                          <a:spcPct val="100000"/>
                        </a:lnSpc>
                        <a:spcAft>
                          <a:spcPts val="300"/>
                        </a:spcAft>
                        <a:buFont typeface="+mj-lt"/>
                        <a:buNone/>
                      </a:pPr>
                      <a:r>
                        <a:rPr lang="en-GB" sz="1800" b="0" dirty="0">
                          <a:effectLst/>
                        </a:rPr>
                        <a:t>2) Assuming halt in disease progression for 1 year in responders to VA</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£127,478</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£170,484</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£269,215</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835633152"/>
                  </a:ext>
                </a:extLst>
              </a:tr>
              <a:tr h="142875">
                <a:tc>
                  <a:txBody>
                    <a:bodyPr/>
                    <a:lstStyle/>
                    <a:p>
                      <a:pPr marL="0" lvl="0" indent="0" algn="just">
                        <a:lnSpc>
                          <a:spcPct val="150000"/>
                        </a:lnSpc>
                        <a:spcAft>
                          <a:spcPts val="300"/>
                        </a:spcAft>
                        <a:buFont typeface="+mj-lt"/>
                        <a:buNone/>
                      </a:pPr>
                      <a:r>
                        <a:rPr lang="en-GB" sz="1800" b="0" dirty="0">
                          <a:effectLst/>
                        </a:rPr>
                        <a:t>3) Removing the costs of home infusions</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£76,947</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£114,496</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£170,481</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79848067"/>
                  </a:ext>
                </a:extLst>
              </a:tr>
              <a:tr h="142875">
                <a:tc>
                  <a:txBody>
                    <a:bodyPr/>
                    <a:lstStyle/>
                    <a:p>
                      <a:pPr marL="0" lvl="0" indent="0" algn="just">
                        <a:lnSpc>
                          <a:spcPct val="150000"/>
                        </a:lnSpc>
                        <a:spcAft>
                          <a:spcPts val="300"/>
                        </a:spcAft>
                        <a:buFont typeface="+mj-lt"/>
                        <a:buNone/>
                      </a:pPr>
                      <a:r>
                        <a:rPr lang="en-GB" sz="1800" b="0" dirty="0">
                          <a:effectLst/>
                        </a:rPr>
                        <a:t>4) Company original costs of care</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£128,034</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£178,440</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£191,978</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858262399"/>
                  </a:ext>
                </a:extLst>
              </a:tr>
              <a:tr h="142875">
                <a:tc>
                  <a:txBody>
                    <a:bodyPr/>
                    <a:lstStyle/>
                    <a:p>
                      <a:pPr marL="0" lvl="0" indent="0" algn="just">
                        <a:lnSpc>
                          <a:spcPct val="150000"/>
                        </a:lnSpc>
                        <a:spcAft>
                          <a:spcPts val="300"/>
                        </a:spcAft>
                        <a:buFont typeface="+mj-lt"/>
                        <a:buNone/>
                      </a:pPr>
                      <a:r>
                        <a:rPr lang="en-GB" sz="1800" b="0" dirty="0">
                          <a:effectLst/>
                        </a:rPr>
                        <a:t>5) Combining 1), 2), 3) and 4) </a:t>
                      </a: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kern="1200" dirty="0">
                          <a:solidFill>
                            <a:schemeClr val="tx1"/>
                          </a:solidFill>
                          <a:effectLst/>
                          <a:latin typeface="+mj-lt"/>
                          <a:ea typeface="+mn-ea"/>
                          <a:cs typeface="+mn-cs"/>
                        </a:rPr>
                        <a:t>£199,685</a:t>
                      </a:r>
                      <a:endParaRPr lang="en-GB" sz="1800" dirty="0">
                        <a:effectLst/>
                        <a:latin typeface="+mj-lt"/>
                        <a:ea typeface="Times New Roman" panose="02020603050405020304" pitchFamily="18" charset="0"/>
                        <a:cs typeface="Times New Roman" panose="02020603050405020304" pitchFamily="18" charset="0"/>
                      </a:endParaRP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£271,118</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£294,131</a:t>
                      </a:r>
                    </a:p>
                  </a:txBody>
                  <a:tcPr marL="68580" marR="68580" marT="0" marB="0" anchor="ctr">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T w="6350" cap="flat" cmpd="sng" algn="ctr">
                      <a:solidFill>
                        <a:schemeClr val="accent2">
                          <a:lumMod val="60000"/>
                          <a:lumOff val="40000"/>
                        </a:schemeClr>
                      </a:solidFill>
                      <a:prstDash val="solid"/>
                      <a:round/>
                      <a:headEnd type="none" w="med" len="med"/>
                      <a:tailEnd type="none" w="med" len="med"/>
                    </a:lnT>
                    <a:lnB w="635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900898367"/>
                  </a:ext>
                </a:extLst>
              </a:tr>
            </a:tbl>
          </a:graphicData>
        </a:graphic>
      </p:graphicFrame>
    </p:spTree>
    <p:extLst>
      <p:ext uri="{BB962C8B-B14F-4D97-AF65-F5344CB8AC3E}">
        <p14:creationId xmlns:p14="http://schemas.microsoft.com/office/powerpoint/2010/main" val="2427712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9F81C-C3EC-4D28-AB9A-DF52E28450D2}"/>
              </a:ext>
            </a:extLst>
          </p:cNvPr>
          <p:cNvSpPr>
            <a:spLocks noGrp="1"/>
          </p:cNvSpPr>
          <p:nvPr>
            <p:ph type="title"/>
          </p:nvPr>
        </p:nvSpPr>
        <p:spPr>
          <a:xfrm>
            <a:off x="224888" y="294842"/>
            <a:ext cx="10185400" cy="924068"/>
          </a:xfrm>
        </p:spPr>
        <p:txBody>
          <a:bodyPr/>
          <a:lstStyle/>
          <a:p>
            <a:r>
              <a:rPr lang="en-US" dirty="0"/>
              <a:t>ERG’s scenarios varying base line distribution for walking health states</a:t>
            </a:r>
            <a:endParaRPr lang="en-GB" dirty="0"/>
          </a:p>
        </p:txBody>
      </p:sp>
      <p:sp>
        <p:nvSpPr>
          <p:cNvPr id="13" name="Slide Number Placeholder 2">
            <a:extLst>
              <a:ext uri="{FF2B5EF4-FFF2-40B4-BE49-F238E27FC236}">
                <a16:creationId xmlns:a16="http://schemas.microsoft.com/office/drawing/2014/main" id="{73F5A5F8-070F-431F-92C1-CE9AC34AAAF7}"/>
              </a:ext>
            </a:extLst>
          </p:cNvPr>
          <p:cNvSpPr>
            <a:spLocks noGrp="1"/>
          </p:cNvSpPr>
          <p:nvPr>
            <p:ph type="sldNum" sz="quarter" idx="12"/>
          </p:nvPr>
        </p:nvSpPr>
        <p:spPr/>
        <p:txBody>
          <a:bodyPr/>
          <a:lstStyle/>
          <a:p>
            <a:fld id="{DDBE135E-2566-4748-853C-8A3B78F0FB00}" type="slidenum">
              <a:rPr lang="en-GB" smtClean="0"/>
              <a:t>37</a:t>
            </a:fld>
            <a:endParaRPr lang="en-GB" dirty="0"/>
          </a:p>
        </p:txBody>
      </p:sp>
      <p:sp>
        <p:nvSpPr>
          <p:cNvPr id="14" name="TextBox 13">
            <a:extLst>
              <a:ext uri="{FF2B5EF4-FFF2-40B4-BE49-F238E27FC236}">
                <a16:creationId xmlns:a16="http://schemas.microsoft.com/office/drawing/2014/main" id="{A39867AF-D2F0-4461-8521-4E232394E193}"/>
              </a:ext>
            </a:extLst>
          </p:cNvPr>
          <p:cNvSpPr txBox="1"/>
          <p:nvPr/>
        </p:nvSpPr>
        <p:spPr>
          <a:xfrm>
            <a:off x="145294" y="5332388"/>
            <a:ext cx="10301426" cy="276999"/>
          </a:xfrm>
          <a:prstGeom prst="rect">
            <a:avLst/>
          </a:prstGeom>
          <a:noFill/>
        </p:spPr>
        <p:txBody>
          <a:bodyPr wrap="square">
            <a:spAutoFit/>
          </a:bodyPr>
          <a:lstStyle/>
          <a:p>
            <a:r>
              <a:rPr lang="en-GB" sz="1200" b="0" kern="1200" dirty="0">
                <a:solidFill>
                  <a:schemeClr val="tx1"/>
                </a:solidFill>
                <a:effectLst/>
              </a:rPr>
              <a:t>Source: adapted from ERG report, Tables 7, 8, and 9.</a:t>
            </a:r>
            <a:endParaRPr lang="en-GB" sz="1200" dirty="0"/>
          </a:p>
        </p:txBody>
      </p:sp>
      <p:sp>
        <p:nvSpPr>
          <p:cNvPr id="3" name="TextBox 2">
            <a:extLst>
              <a:ext uri="{FF2B5EF4-FFF2-40B4-BE49-F238E27FC236}">
                <a16:creationId xmlns:a16="http://schemas.microsoft.com/office/drawing/2014/main" id="{7BA95328-109D-F238-1DCC-2642E13B0C28}"/>
              </a:ext>
            </a:extLst>
          </p:cNvPr>
          <p:cNvSpPr txBox="1"/>
          <p:nvPr/>
        </p:nvSpPr>
        <p:spPr>
          <a:xfrm>
            <a:off x="224888" y="5673272"/>
            <a:ext cx="9781033" cy="1308050"/>
          </a:xfrm>
          <a:prstGeom prst="rect">
            <a:avLst/>
          </a:prstGeom>
          <a:solidFill>
            <a:schemeClr val="accent6">
              <a:lumMod val="20000"/>
              <a:lumOff val="80000"/>
            </a:schemeClr>
          </a:solidFill>
        </p:spPr>
        <p:txBody>
          <a:bodyPr wrap="square" lIns="0" tIns="0" rIns="0" bIns="0" rtlCol="0">
            <a:spAutoFit/>
          </a:bodyPr>
          <a:lstStyle/>
          <a:p>
            <a:pPr>
              <a:spcAft>
                <a:spcPts val="600"/>
              </a:spcAft>
            </a:pPr>
            <a:r>
              <a:rPr lang="en-GB" sz="2000" b="1" dirty="0">
                <a:solidFill>
                  <a:schemeClr val="tx1"/>
                </a:solidFill>
              </a:rPr>
              <a:t>ERG </a:t>
            </a:r>
            <a:r>
              <a:rPr lang="en-GB" sz="2000" b="1" dirty="0"/>
              <a:t>changes to company base case:</a:t>
            </a:r>
          </a:p>
          <a:p>
            <a:pPr marL="285750" indent="-285750">
              <a:spcAft>
                <a:spcPts val="600"/>
              </a:spcAft>
              <a:buFont typeface="Arial" panose="020B0604020202020204" pitchFamily="34" charset="0"/>
              <a:buChar char="•"/>
            </a:pPr>
            <a:r>
              <a:rPr lang="en-GB" sz="2000" dirty="0"/>
              <a:t>New baseline distributions for walking health state are used and it is assumed that patients can improve on BSC treatment, the ICERs increase compared with the company’s base case</a:t>
            </a:r>
          </a:p>
        </p:txBody>
      </p:sp>
      <p:sp>
        <p:nvSpPr>
          <p:cNvPr id="8" name="Content Placeholder 3">
            <a:extLst>
              <a:ext uri="{FF2B5EF4-FFF2-40B4-BE49-F238E27FC236}">
                <a16:creationId xmlns:a16="http://schemas.microsoft.com/office/drawing/2014/main" id="{7F37068C-9F84-DF08-3692-1643A22DF61B}"/>
              </a:ext>
            </a:extLst>
          </p:cNvPr>
          <p:cNvSpPr txBox="1">
            <a:spLocks/>
          </p:cNvSpPr>
          <p:nvPr/>
        </p:nvSpPr>
        <p:spPr>
          <a:xfrm>
            <a:off x="308190" y="1620864"/>
            <a:ext cx="10365116" cy="694407"/>
          </a:xfrm>
          <a:prstGeom prst="rect">
            <a:avLst/>
          </a:prstGeom>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Font typeface="Arial" panose="020B0604020202020204" pitchFamily="34" charset="0"/>
              <a:buNone/>
            </a:pPr>
            <a:r>
              <a:rPr lang="en-GB" sz="1800" dirty="0">
                <a:ea typeface="Times New Roman" panose="02020603050405020304" pitchFamily="18" charset="0"/>
              </a:rPr>
              <a:t>Baseline distribution for walking health states amended so that patients in the model accurately reflects the baseline clinical data in the final analysis of the 33 patients included rhLAMAN-10</a:t>
            </a:r>
            <a:endParaRPr lang="en-GB" sz="1800" dirty="0"/>
          </a:p>
        </p:txBody>
      </p:sp>
      <p:graphicFrame>
        <p:nvGraphicFramePr>
          <p:cNvPr id="9" name="Table 8">
            <a:extLst>
              <a:ext uri="{FF2B5EF4-FFF2-40B4-BE49-F238E27FC236}">
                <a16:creationId xmlns:a16="http://schemas.microsoft.com/office/drawing/2014/main" id="{4655BC5E-C28F-B3F0-5EBF-AF65EF3BE2A0}"/>
              </a:ext>
            </a:extLst>
          </p:cNvPr>
          <p:cNvGraphicFramePr>
            <a:graphicFrameLocks noGrp="1"/>
          </p:cNvGraphicFramePr>
          <p:nvPr>
            <p:extLst>
              <p:ext uri="{D42A27DB-BD31-4B8C-83A1-F6EECF244321}">
                <p14:modId xmlns:p14="http://schemas.microsoft.com/office/powerpoint/2010/main" val="1676690444"/>
              </p:ext>
            </p:extLst>
          </p:nvPr>
        </p:nvGraphicFramePr>
        <p:xfrm>
          <a:off x="308190" y="2487203"/>
          <a:ext cx="9935405" cy="2781300"/>
        </p:xfrm>
        <a:graphic>
          <a:graphicData uri="http://schemas.openxmlformats.org/drawingml/2006/table">
            <a:tbl>
              <a:tblPr firstRow="1" firstCol="1" bandRow="1">
                <a:tableStyleId>{46F890A9-2807-4EBB-B81D-B2AA78EC7F39}</a:tableStyleId>
              </a:tblPr>
              <a:tblGrid>
                <a:gridCol w="5513876">
                  <a:extLst>
                    <a:ext uri="{9D8B030D-6E8A-4147-A177-3AD203B41FA5}">
                      <a16:colId xmlns:a16="http://schemas.microsoft.com/office/drawing/2014/main" val="2447837929"/>
                    </a:ext>
                  </a:extLst>
                </a:gridCol>
                <a:gridCol w="1678329">
                  <a:extLst>
                    <a:ext uri="{9D8B030D-6E8A-4147-A177-3AD203B41FA5}">
                      <a16:colId xmlns:a16="http://schemas.microsoft.com/office/drawing/2014/main" val="4140437891"/>
                    </a:ext>
                  </a:extLst>
                </a:gridCol>
                <a:gridCol w="1458410">
                  <a:extLst>
                    <a:ext uri="{9D8B030D-6E8A-4147-A177-3AD203B41FA5}">
                      <a16:colId xmlns:a16="http://schemas.microsoft.com/office/drawing/2014/main" val="1250311529"/>
                    </a:ext>
                  </a:extLst>
                </a:gridCol>
                <a:gridCol w="1284790">
                  <a:extLst>
                    <a:ext uri="{9D8B030D-6E8A-4147-A177-3AD203B41FA5}">
                      <a16:colId xmlns:a16="http://schemas.microsoft.com/office/drawing/2014/main" val="2603202021"/>
                    </a:ext>
                  </a:extLst>
                </a:gridCol>
              </a:tblGrid>
              <a:tr h="548640">
                <a:tc>
                  <a:txBody>
                    <a:bodyPr/>
                    <a:lstStyle/>
                    <a:p>
                      <a:pPr>
                        <a:lnSpc>
                          <a:spcPct val="100000"/>
                        </a:lnSpc>
                      </a:pPr>
                      <a:r>
                        <a:rPr lang="en-GB" sz="1800" dirty="0">
                          <a:effectLst/>
                        </a:rPr>
                        <a:t>Description</a:t>
                      </a:r>
                      <a:endParaRPr lang="en-GB" sz="1800" dirty="0">
                        <a:effectLst/>
                        <a:latin typeface="Arial (Body)"/>
                        <a:ea typeface="Times New Roman" panose="02020603050405020304" pitchFamily="18" charset="0"/>
                        <a:cs typeface="Arial" panose="020B0604020202020204" pitchFamily="34" charset="0"/>
                      </a:endParaRPr>
                    </a:p>
                  </a:txBody>
                  <a:tcPr marL="68580" marR="68580" marT="0" marB="0" anchor="ctr"/>
                </a:tc>
                <a:tc>
                  <a:txBody>
                    <a:bodyPr/>
                    <a:lstStyle/>
                    <a:p>
                      <a:pPr algn="ctr">
                        <a:lnSpc>
                          <a:spcPct val="100000"/>
                        </a:lnSpc>
                        <a:spcAft>
                          <a:spcPts val="300"/>
                        </a:spcAft>
                      </a:pPr>
                      <a:r>
                        <a:rPr lang="en-GB" sz="1800" dirty="0">
                          <a:solidFill>
                            <a:schemeClr val="tx1"/>
                          </a:solidFill>
                          <a:effectLst/>
                        </a:rPr>
                        <a:t>Paediatric</a:t>
                      </a:r>
                    </a:p>
                    <a:p>
                      <a:pPr algn="ctr">
                        <a:lnSpc>
                          <a:spcPct val="100000"/>
                        </a:lnSpc>
                        <a:spcAft>
                          <a:spcPts val="300"/>
                        </a:spcAft>
                      </a:pPr>
                      <a:r>
                        <a:rPr lang="en-GB" sz="1800" dirty="0">
                          <a:solidFill>
                            <a:schemeClr val="tx1"/>
                          </a:solidFill>
                          <a:effectLst/>
                        </a:rPr>
                        <a:t>ICER </a:t>
                      </a:r>
                      <a:endParaRPr lang="en-GB" sz="18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300"/>
                        </a:spcAft>
                      </a:pPr>
                      <a:r>
                        <a:rPr lang="en-GB" sz="1800" kern="1200" dirty="0">
                          <a:solidFill>
                            <a:schemeClr val="tx1"/>
                          </a:solidFill>
                          <a:effectLst/>
                        </a:rPr>
                        <a:t>Adolescent</a:t>
                      </a:r>
                    </a:p>
                    <a:p>
                      <a:pPr marL="0" marR="0" lvl="0" indent="0" algn="ctr" defTabSz="1043056" rtl="0" eaLnBrk="1" fontAlgn="auto" latinLnBrk="0" hangingPunct="1">
                        <a:lnSpc>
                          <a:spcPct val="100000"/>
                        </a:lnSpc>
                        <a:spcBef>
                          <a:spcPts val="0"/>
                        </a:spcBef>
                        <a:spcAft>
                          <a:spcPts val="300"/>
                        </a:spcAft>
                        <a:buClrTx/>
                        <a:buSzTx/>
                        <a:buFontTx/>
                        <a:buNone/>
                        <a:tabLst/>
                        <a:defRPr/>
                      </a:pPr>
                      <a:r>
                        <a:rPr lang="en-GB" sz="1800" dirty="0">
                          <a:solidFill>
                            <a:schemeClr val="tx1"/>
                          </a:solidFill>
                          <a:effectLst/>
                        </a:rPr>
                        <a:t>ICER </a:t>
                      </a:r>
                      <a:r>
                        <a:rPr lang="en-GB" sz="1800" kern="1200" dirty="0">
                          <a:solidFill>
                            <a:schemeClr val="tx1"/>
                          </a:solidFill>
                          <a:effectLst/>
                        </a:rPr>
                        <a:t> </a:t>
                      </a:r>
                      <a:endParaRPr lang="en-GB" sz="1800" kern="1200" dirty="0">
                        <a:solidFill>
                          <a:schemeClr val="tx1"/>
                        </a:solidFill>
                        <a:effectLst/>
                        <a:latin typeface="+mn-lt"/>
                        <a:ea typeface="+mn-ea"/>
                        <a:cs typeface="+mn-cs"/>
                      </a:endParaRPr>
                    </a:p>
                  </a:txBody>
                  <a:tcPr marL="68580" marR="68580" marT="0" marB="0"/>
                </a:tc>
                <a:tc>
                  <a:txBody>
                    <a:bodyPr/>
                    <a:lstStyle/>
                    <a:p>
                      <a:pPr algn="ctr">
                        <a:lnSpc>
                          <a:spcPct val="100000"/>
                        </a:lnSpc>
                        <a:spcAft>
                          <a:spcPts val="300"/>
                        </a:spcAft>
                      </a:pPr>
                      <a:r>
                        <a:rPr lang="en-GB" sz="1800" kern="1200" dirty="0">
                          <a:solidFill>
                            <a:schemeClr val="tx1"/>
                          </a:solidFill>
                          <a:effectLst/>
                        </a:rPr>
                        <a:t>Adult</a:t>
                      </a:r>
                    </a:p>
                    <a:p>
                      <a:pPr marL="0" marR="0" lvl="0" indent="0" algn="ctr" defTabSz="1043056" rtl="0" eaLnBrk="1" fontAlgn="auto" latinLnBrk="0" hangingPunct="1">
                        <a:lnSpc>
                          <a:spcPct val="100000"/>
                        </a:lnSpc>
                        <a:spcBef>
                          <a:spcPts val="0"/>
                        </a:spcBef>
                        <a:spcAft>
                          <a:spcPts val="300"/>
                        </a:spcAft>
                        <a:buClrTx/>
                        <a:buSzTx/>
                        <a:buFontTx/>
                        <a:buNone/>
                        <a:tabLst/>
                        <a:defRPr/>
                      </a:pPr>
                      <a:r>
                        <a:rPr lang="en-GB" sz="1800" dirty="0">
                          <a:solidFill>
                            <a:schemeClr val="tx1"/>
                          </a:solidFill>
                          <a:effectLst/>
                        </a:rPr>
                        <a:t>ICER </a:t>
                      </a:r>
                      <a:endParaRPr lang="en-GB" sz="18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76284301"/>
                  </a:ext>
                </a:extLst>
              </a:tr>
              <a:tr h="548640">
                <a:tc>
                  <a:txBody>
                    <a:bodyPr/>
                    <a:lstStyle/>
                    <a:p>
                      <a:pPr algn="just">
                        <a:lnSpc>
                          <a:spcPct val="100000"/>
                        </a:lnSpc>
                        <a:spcAft>
                          <a:spcPts val="300"/>
                        </a:spcAft>
                      </a:pPr>
                      <a:r>
                        <a:rPr lang="en-GB" sz="1800" b="0" dirty="0">
                          <a:effectLst/>
                        </a:rPr>
                        <a:t>Company’s base case</a:t>
                      </a:r>
                      <a:endParaRPr lang="en-GB" sz="1800" b="0" dirty="0">
                        <a:effectLst/>
                        <a:latin typeface="Arial (Bod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0000"/>
                        </a:lnSpc>
                        <a:spcAft>
                          <a:spcPts val="300"/>
                        </a:spcAft>
                      </a:pPr>
                      <a:r>
                        <a:rPr lang="en-GB" sz="1800" dirty="0">
                          <a:effectLst/>
                        </a:rPr>
                        <a:t>£88,912</a:t>
                      </a:r>
                      <a:endParaRPr lang="en-GB" sz="1800" dirty="0">
                        <a:effectLst/>
                        <a:latin typeface="Arial (Bod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£126,214</a:t>
                      </a:r>
                    </a:p>
                  </a:txBody>
                  <a:tcPr marL="68580" marR="68580" marT="0" marB="0" anchor="ct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£185,872</a:t>
                      </a:r>
                    </a:p>
                  </a:txBody>
                  <a:tcPr marL="68580" marR="68580" marT="0" marB="0" anchor="ctr"/>
                </a:tc>
                <a:extLst>
                  <a:ext uri="{0D108BD9-81ED-4DB2-BD59-A6C34878D82A}">
                    <a16:rowId xmlns:a16="http://schemas.microsoft.com/office/drawing/2014/main" val="2138568609"/>
                  </a:ext>
                </a:extLst>
              </a:tr>
              <a:tr h="548640">
                <a:tc>
                  <a:txBody>
                    <a:bodyPr/>
                    <a:lstStyle/>
                    <a:p>
                      <a:pPr marL="342900" lvl="0" indent="-342900" algn="just">
                        <a:lnSpc>
                          <a:spcPct val="100000"/>
                        </a:lnSpc>
                        <a:spcAft>
                          <a:spcPts val="300"/>
                        </a:spcAft>
                        <a:buFont typeface="+mj-lt"/>
                        <a:buAutoNum type="arabicParenR"/>
                      </a:pPr>
                      <a:r>
                        <a:rPr lang="en-GB" sz="1800" b="0" dirty="0">
                          <a:effectLst/>
                        </a:rPr>
                        <a:t>New baseline distributions for walking ability</a:t>
                      </a:r>
                      <a:endParaRPr lang="en-GB" sz="1800" b="0" dirty="0">
                        <a:effectLst/>
                        <a:latin typeface="Arial (Bod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0000"/>
                        </a:lnSpc>
                        <a:spcAft>
                          <a:spcPts val="300"/>
                        </a:spcAft>
                      </a:pPr>
                      <a:r>
                        <a:rPr lang="en-GB" sz="1800" dirty="0">
                          <a:effectLst/>
                        </a:rPr>
                        <a:t>£95,107</a:t>
                      </a:r>
                      <a:endParaRPr lang="en-GB" sz="1800" dirty="0">
                        <a:effectLst/>
                        <a:latin typeface="Arial (Bod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£130,413</a:t>
                      </a:r>
                    </a:p>
                  </a:txBody>
                  <a:tcPr marL="68580" marR="68580" marT="0" marB="0" anchor="ct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£196,719</a:t>
                      </a:r>
                    </a:p>
                  </a:txBody>
                  <a:tcPr marL="68580" marR="68580" marT="0" marB="0" anchor="ctr"/>
                </a:tc>
                <a:extLst>
                  <a:ext uri="{0D108BD9-81ED-4DB2-BD59-A6C34878D82A}">
                    <a16:rowId xmlns:a16="http://schemas.microsoft.com/office/drawing/2014/main" val="3482418409"/>
                  </a:ext>
                </a:extLst>
              </a:tr>
              <a:tr h="548640">
                <a:tc>
                  <a:txBody>
                    <a:bodyPr/>
                    <a:lstStyle/>
                    <a:p>
                      <a:pPr marL="0" lvl="0" indent="0" algn="just">
                        <a:lnSpc>
                          <a:spcPct val="100000"/>
                        </a:lnSpc>
                        <a:spcAft>
                          <a:spcPts val="300"/>
                        </a:spcAft>
                        <a:buFont typeface="+mj-lt"/>
                        <a:buNone/>
                      </a:pPr>
                      <a:r>
                        <a:rPr lang="en-GB" sz="1800" b="0" dirty="0">
                          <a:effectLst/>
                        </a:rPr>
                        <a:t>2) Allow 10% improvement in BSC (applied to both VA and BSC)</a:t>
                      </a:r>
                      <a:endParaRPr lang="en-GB" sz="1800" b="0" dirty="0">
                        <a:effectLst/>
                        <a:latin typeface="Arial (Bod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0000"/>
                        </a:lnSpc>
                        <a:spcAft>
                          <a:spcPts val="300"/>
                        </a:spcAft>
                      </a:pPr>
                      <a:r>
                        <a:rPr lang="en-GB" sz="1800" dirty="0">
                          <a:effectLst/>
                        </a:rPr>
                        <a:t>£92,290</a:t>
                      </a:r>
                      <a:endParaRPr lang="en-GB" sz="1800" dirty="0">
                        <a:effectLst/>
                        <a:latin typeface="Arial (Bod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£130,521</a:t>
                      </a:r>
                    </a:p>
                  </a:txBody>
                  <a:tcPr marL="68580" marR="68580" marT="0" marB="0" anchor="ct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£194,824</a:t>
                      </a:r>
                    </a:p>
                  </a:txBody>
                  <a:tcPr marL="68580" marR="68580" marT="0" marB="0" anchor="ctr"/>
                </a:tc>
                <a:extLst>
                  <a:ext uri="{0D108BD9-81ED-4DB2-BD59-A6C34878D82A}">
                    <a16:rowId xmlns:a16="http://schemas.microsoft.com/office/drawing/2014/main" val="1989161950"/>
                  </a:ext>
                </a:extLst>
              </a:tr>
              <a:tr h="548640">
                <a:tc>
                  <a:txBody>
                    <a:bodyPr/>
                    <a:lstStyle/>
                    <a:p>
                      <a:pPr marL="0" lvl="0" indent="0" algn="just">
                        <a:lnSpc>
                          <a:spcPct val="100000"/>
                        </a:lnSpc>
                        <a:spcAft>
                          <a:spcPts val="300"/>
                        </a:spcAft>
                        <a:buFont typeface="+mj-lt"/>
                        <a:buNone/>
                      </a:pPr>
                      <a:r>
                        <a:rPr lang="en-GB" sz="1800" b="0" dirty="0">
                          <a:effectLst/>
                        </a:rPr>
                        <a:t>3) Combining 1) and 2)</a:t>
                      </a:r>
                      <a:endParaRPr lang="en-GB" sz="1800" b="0" dirty="0">
                        <a:effectLst/>
                        <a:latin typeface="Arial (Bod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0000"/>
                        </a:lnSpc>
                        <a:spcAft>
                          <a:spcPts val="300"/>
                        </a:spcAft>
                      </a:pPr>
                      <a:r>
                        <a:rPr lang="en-GB" sz="1800" dirty="0">
                          <a:effectLst/>
                        </a:rPr>
                        <a:t>£96,496</a:t>
                      </a:r>
                      <a:endParaRPr lang="en-GB" sz="1800" dirty="0">
                        <a:effectLst/>
                        <a:latin typeface="Arial (Body)"/>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£132,852</a:t>
                      </a:r>
                    </a:p>
                  </a:txBody>
                  <a:tcPr marL="68580" marR="68580" marT="0" marB="0" anchor="ctr"/>
                </a:tc>
                <a:tc>
                  <a:txBody>
                    <a:bodyPr/>
                    <a:lstStyle/>
                    <a:p>
                      <a:pPr algn="ctr">
                        <a:lnSpc>
                          <a:spcPct val="150000"/>
                        </a:lnSpc>
                        <a:spcAft>
                          <a:spcPts val="300"/>
                        </a:spcAft>
                      </a:pPr>
                      <a:r>
                        <a:rPr lang="en-GB" sz="1800" dirty="0">
                          <a:effectLst/>
                          <a:latin typeface="+mj-lt"/>
                          <a:ea typeface="Times New Roman" panose="02020603050405020304" pitchFamily="18" charset="0"/>
                          <a:cs typeface="Times New Roman" panose="02020603050405020304" pitchFamily="18" charset="0"/>
                        </a:rPr>
                        <a:t>£203,104</a:t>
                      </a:r>
                    </a:p>
                  </a:txBody>
                  <a:tcPr marL="68580" marR="68580" marT="0" marB="0" anchor="ctr"/>
                </a:tc>
                <a:extLst>
                  <a:ext uri="{0D108BD9-81ED-4DB2-BD59-A6C34878D82A}">
                    <a16:rowId xmlns:a16="http://schemas.microsoft.com/office/drawing/2014/main" val="520499737"/>
                  </a:ext>
                </a:extLst>
              </a:tr>
            </a:tbl>
          </a:graphicData>
        </a:graphic>
      </p:graphicFrame>
    </p:spTree>
    <p:extLst>
      <p:ext uri="{BB962C8B-B14F-4D97-AF65-F5344CB8AC3E}">
        <p14:creationId xmlns:p14="http://schemas.microsoft.com/office/powerpoint/2010/main" val="631080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9F81C-C3EC-4D28-AB9A-DF52E28450D2}"/>
              </a:ext>
            </a:extLst>
          </p:cNvPr>
          <p:cNvSpPr>
            <a:spLocks noGrp="1"/>
          </p:cNvSpPr>
          <p:nvPr>
            <p:ph type="title"/>
          </p:nvPr>
        </p:nvSpPr>
        <p:spPr>
          <a:xfrm>
            <a:off x="508000" y="453699"/>
            <a:ext cx="10457308" cy="765501"/>
          </a:xfrm>
        </p:spPr>
        <p:txBody>
          <a:bodyPr/>
          <a:lstStyle/>
          <a:p>
            <a:r>
              <a:rPr lang="en-US" dirty="0"/>
              <a:t>ERG’s scenarios varying time to progression</a:t>
            </a:r>
            <a:endParaRPr lang="en-GB" dirty="0"/>
          </a:p>
        </p:txBody>
      </p:sp>
      <p:sp>
        <p:nvSpPr>
          <p:cNvPr id="13" name="Slide Number Placeholder 2">
            <a:extLst>
              <a:ext uri="{FF2B5EF4-FFF2-40B4-BE49-F238E27FC236}">
                <a16:creationId xmlns:a16="http://schemas.microsoft.com/office/drawing/2014/main" id="{73F5A5F8-070F-431F-92C1-CE9AC34AAAF7}"/>
              </a:ext>
            </a:extLst>
          </p:cNvPr>
          <p:cNvSpPr>
            <a:spLocks noGrp="1"/>
          </p:cNvSpPr>
          <p:nvPr>
            <p:ph type="sldNum" sz="quarter" idx="12"/>
          </p:nvPr>
        </p:nvSpPr>
        <p:spPr/>
        <p:txBody>
          <a:bodyPr/>
          <a:lstStyle/>
          <a:p>
            <a:fld id="{DDBE135E-2566-4748-853C-8A3B78F0FB00}" type="slidenum">
              <a:rPr lang="en-GB" smtClean="0"/>
              <a:t>38</a:t>
            </a:fld>
            <a:endParaRPr lang="en-GB" dirty="0"/>
          </a:p>
        </p:txBody>
      </p:sp>
      <p:sp>
        <p:nvSpPr>
          <p:cNvPr id="14" name="TextBox 13">
            <a:extLst>
              <a:ext uri="{FF2B5EF4-FFF2-40B4-BE49-F238E27FC236}">
                <a16:creationId xmlns:a16="http://schemas.microsoft.com/office/drawing/2014/main" id="{A39867AF-D2F0-4461-8521-4E232394E193}"/>
              </a:ext>
            </a:extLst>
          </p:cNvPr>
          <p:cNvSpPr txBox="1"/>
          <p:nvPr/>
        </p:nvSpPr>
        <p:spPr>
          <a:xfrm>
            <a:off x="111004" y="5032828"/>
            <a:ext cx="10301426" cy="584775"/>
          </a:xfrm>
          <a:prstGeom prst="rect">
            <a:avLst/>
          </a:prstGeom>
          <a:noFill/>
        </p:spPr>
        <p:txBody>
          <a:bodyPr wrap="square">
            <a:spAutoFit/>
          </a:bodyPr>
          <a:lstStyle/>
          <a:p>
            <a:r>
              <a:rPr lang="en-GB" sz="1600" b="0" kern="1200" dirty="0">
                <a:solidFill>
                  <a:schemeClr val="tx1"/>
                </a:solidFill>
                <a:effectLst/>
              </a:rPr>
              <a:t>DOHDP, duration of halting disease progression, ICER, incremental cost-effectiveness </a:t>
            </a:r>
            <a:r>
              <a:rPr lang="en-GB" sz="1600" dirty="0"/>
              <a:t>ratio; </a:t>
            </a:r>
            <a:r>
              <a:rPr lang="en-GB" sz="1600" b="0" kern="1200" dirty="0">
                <a:solidFill>
                  <a:schemeClr val="tx1"/>
                </a:solidFill>
                <a:effectLst/>
              </a:rPr>
              <a:t>QALYs, quality-adjusted life years. </a:t>
            </a:r>
            <a:r>
              <a:rPr lang="en-GB" sz="1200" b="0" kern="1200" dirty="0">
                <a:solidFill>
                  <a:schemeClr val="tx1"/>
                </a:solidFill>
                <a:effectLst/>
              </a:rPr>
              <a:t>Source: adapted from ERG response to TE, Tables 10, </a:t>
            </a:r>
            <a:r>
              <a:rPr lang="en-GB" sz="1200" dirty="0"/>
              <a:t>11</a:t>
            </a:r>
            <a:r>
              <a:rPr lang="en-GB" sz="1200" b="0" kern="1200" dirty="0">
                <a:solidFill>
                  <a:schemeClr val="tx1"/>
                </a:solidFill>
                <a:effectLst/>
              </a:rPr>
              <a:t> and 12.</a:t>
            </a:r>
            <a:endParaRPr lang="en-GB" sz="1200" dirty="0"/>
          </a:p>
        </p:txBody>
      </p:sp>
      <p:graphicFrame>
        <p:nvGraphicFramePr>
          <p:cNvPr id="5" name="Table 4">
            <a:extLst>
              <a:ext uri="{FF2B5EF4-FFF2-40B4-BE49-F238E27FC236}">
                <a16:creationId xmlns:a16="http://schemas.microsoft.com/office/drawing/2014/main" id="{BE7981D6-D3E1-49AA-9BF1-1AD1B2792FEE}"/>
              </a:ext>
            </a:extLst>
          </p:cNvPr>
          <p:cNvGraphicFramePr>
            <a:graphicFrameLocks noGrp="1"/>
          </p:cNvGraphicFramePr>
          <p:nvPr/>
        </p:nvGraphicFramePr>
        <p:xfrm>
          <a:off x="195983" y="2116196"/>
          <a:ext cx="10317547" cy="2719440"/>
        </p:xfrm>
        <a:graphic>
          <a:graphicData uri="http://schemas.openxmlformats.org/drawingml/2006/table">
            <a:tbl>
              <a:tblPr firstRow="1" firstCol="1" bandRow="1">
                <a:tableStyleId>{93296810-A885-4BE3-A3E7-6D5BEEA58F35}</a:tableStyleId>
              </a:tblPr>
              <a:tblGrid>
                <a:gridCol w="1157107">
                  <a:extLst>
                    <a:ext uri="{9D8B030D-6E8A-4147-A177-3AD203B41FA5}">
                      <a16:colId xmlns:a16="http://schemas.microsoft.com/office/drawing/2014/main" val="714589084"/>
                    </a:ext>
                  </a:extLst>
                </a:gridCol>
                <a:gridCol w="1145055">
                  <a:extLst>
                    <a:ext uri="{9D8B030D-6E8A-4147-A177-3AD203B41FA5}">
                      <a16:colId xmlns:a16="http://schemas.microsoft.com/office/drawing/2014/main" val="3645292675"/>
                    </a:ext>
                  </a:extLst>
                </a:gridCol>
                <a:gridCol w="1145055">
                  <a:extLst>
                    <a:ext uri="{9D8B030D-6E8A-4147-A177-3AD203B41FA5}">
                      <a16:colId xmlns:a16="http://schemas.microsoft.com/office/drawing/2014/main" val="1073875942"/>
                    </a:ext>
                  </a:extLst>
                </a:gridCol>
                <a:gridCol w="1145055">
                  <a:extLst>
                    <a:ext uri="{9D8B030D-6E8A-4147-A177-3AD203B41FA5}">
                      <a16:colId xmlns:a16="http://schemas.microsoft.com/office/drawing/2014/main" val="3390765298"/>
                    </a:ext>
                  </a:extLst>
                </a:gridCol>
                <a:gridCol w="1145055">
                  <a:extLst>
                    <a:ext uri="{9D8B030D-6E8A-4147-A177-3AD203B41FA5}">
                      <a16:colId xmlns:a16="http://schemas.microsoft.com/office/drawing/2014/main" val="3628773626"/>
                    </a:ext>
                  </a:extLst>
                </a:gridCol>
                <a:gridCol w="1145055">
                  <a:extLst>
                    <a:ext uri="{9D8B030D-6E8A-4147-A177-3AD203B41FA5}">
                      <a16:colId xmlns:a16="http://schemas.microsoft.com/office/drawing/2014/main" val="1363796606"/>
                    </a:ext>
                  </a:extLst>
                </a:gridCol>
                <a:gridCol w="1145055">
                  <a:extLst>
                    <a:ext uri="{9D8B030D-6E8A-4147-A177-3AD203B41FA5}">
                      <a16:colId xmlns:a16="http://schemas.microsoft.com/office/drawing/2014/main" val="63226304"/>
                    </a:ext>
                  </a:extLst>
                </a:gridCol>
                <a:gridCol w="1145055">
                  <a:extLst>
                    <a:ext uri="{9D8B030D-6E8A-4147-A177-3AD203B41FA5}">
                      <a16:colId xmlns:a16="http://schemas.microsoft.com/office/drawing/2014/main" val="1900822233"/>
                    </a:ext>
                  </a:extLst>
                </a:gridCol>
                <a:gridCol w="1145055">
                  <a:extLst>
                    <a:ext uri="{9D8B030D-6E8A-4147-A177-3AD203B41FA5}">
                      <a16:colId xmlns:a16="http://schemas.microsoft.com/office/drawing/2014/main" val="1945531967"/>
                    </a:ext>
                  </a:extLst>
                </a:gridCol>
              </a:tblGrid>
              <a:tr h="498210">
                <a:tc rowSpan="2">
                  <a:txBody>
                    <a:bodyPr/>
                    <a:lstStyle/>
                    <a:p>
                      <a:pPr algn="l">
                        <a:lnSpc>
                          <a:spcPct val="100000"/>
                        </a:lnSpc>
                      </a:pPr>
                      <a:r>
                        <a:rPr lang="en-GB" sz="1700" b="1" kern="1200" dirty="0">
                          <a:solidFill>
                            <a:schemeClr val="tx1"/>
                          </a:solidFill>
                          <a:effectLst/>
                        </a:rPr>
                        <a:t>DOHDP (years)</a:t>
                      </a:r>
                      <a:endParaRPr lang="en-GB" sz="1700" b="1" kern="1200" dirty="0">
                        <a:solidFill>
                          <a:schemeClr val="tx1"/>
                        </a:solidFill>
                        <a:effectLst/>
                        <a:latin typeface="+mj-lt"/>
                        <a:ea typeface="+mn-ea"/>
                        <a:cs typeface="+mn-cs"/>
                      </a:endParaRPr>
                    </a:p>
                  </a:txBody>
                  <a:tcPr marL="68580" marR="68580" marT="0" marB="0" anchor="ctr">
                    <a:lnR w="12700" cap="flat" cmpd="sng" algn="ctr">
                      <a:solidFill>
                        <a:schemeClr val="accent4"/>
                      </a:solidFill>
                      <a:prstDash val="solid"/>
                      <a:round/>
                      <a:headEnd type="none" w="med" len="med"/>
                      <a:tailEnd type="none" w="med" len="med"/>
                    </a:lnR>
                  </a:tcPr>
                </a:tc>
                <a:tc gridSpan="3">
                  <a:txBody>
                    <a:bodyPr/>
                    <a:lstStyle/>
                    <a:p>
                      <a:pPr algn="ctr">
                        <a:lnSpc>
                          <a:spcPct val="100000"/>
                        </a:lnSpc>
                      </a:pPr>
                      <a:r>
                        <a:rPr lang="en-GB" sz="1700" dirty="0">
                          <a:solidFill>
                            <a:schemeClr val="tx1"/>
                          </a:solidFill>
                          <a:effectLst/>
                        </a:rPr>
                        <a:t>Paediatric</a:t>
                      </a:r>
                      <a:endParaRPr lang="en-GB" sz="1700" dirty="0">
                        <a:solidFill>
                          <a:schemeClr val="tx1"/>
                        </a:solidFill>
                        <a:effectLst/>
                        <a:latin typeface="+mj-lt"/>
                        <a:cs typeface="Arial" panose="020B0604020202020204" pitchFamily="34" charset="0"/>
                      </a:endParaRPr>
                    </a:p>
                  </a:txBody>
                  <a:tcPr marL="68580" marR="68580" marT="0" marB="0">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hMerge="1">
                  <a:txBody>
                    <a:bodyPr/>
                    <a:lstStyle/>
                    <a:p>
                      <a:endParaRPr lang="en-GB" sz="1800" dirty="0">
                        <a:effectLst/>
                        <a:latin typeface="Calibri" panose="020F0502020204030204" pitchFamily="34" charset="0"/>
                        <a:cs typeface="Arial" panose="020B0604020202020204" pitchFamily="34" charset="0"/>
                      </a:endParaRPr>
                    </a:p>
                  </a:txBody>
                  <a:tcPr marL="68580" marR="68580" marT="0" marB="0"/>
                </a:tc>
                <a:tc hMerge="1">
                  <a:txBody>
                    <a:bodyPr/>
                    <a:lstStyle/>
                    <a:p>
                      <a:endParaRPr lang="en-GB" sz="1800" dirty="0">
                        <a:effectLst/>
                        <a:latin typeface="Calibri" panose="020F0502020204030204" pitchFamily="34" charset="0"/>
                        <a:cs typeface="Arial" panose="020B0604020202020204" pitchFamily="34" charset="0"/>
                      </a:endParaRPr>
                    </a:p>
                  </a:txBody>
                  <a:tcPr marL="68580" marR="68580" marT="0" marB="0"/>
                </a:tc>
                <a:tc gridSpan="3">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700" kern="1200" dirty="0">
                          <a:solidFill>
                            <a:schemeClr val="tx1"/>
                          </a:solidFill>
                          <a:effectLst/>
                        </a:rPr>
                        <a:t>Adolescent</a:t>
                      </a:r>
                      <a:endParaRPr lang="en-GB" sz="1700" dirty="0">
                        <a:solidFill>
                          <a:schemeClr val="tx1"/>
                        </a:solidFill>
                        <a:effectLst/>
                        <a:latin typeface="+mj-lt"/>
                        <a:cs typeface="Arial" panose="020B0604020202020204" pitchFamily="34" charset="0"/>
                      </a:endParaRPr>
                    </a:p>
                  </a:txBody>
                  <a:tcPr marL="68580" marR="68580" marT="0" marB="0">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hMerge="1">
                  <a:txBody>
                    <a:bodyPr/>
                    <a:lstStyle/>
                    <a:p>
                      <a:pPr algn="ctr"/>
                      <a:endParaRPr lang="en-GB" sz="1800" dirty="0">
                        <a:effectLst/>
                        <a:latin typeface="Calibri" panose="020F0502020204030204" pitchFamily="34" charset="0"/>
                        <a:cs typeface="Arial" panose="020B0604020202020204" pitchFamily="34" charset="0"/>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R w="6350" cap="flat" cmpd="sng" algn="ctr">
                      <a:solidFill>
                        <a:schemeClr val="accent2">
                          <a:lumMod val="60000"/>
                          <a:lumOff val="40000"/>
                        </a:schemeClr>
                      </a:solidFill>
                      <a:prstDash val="solid"/>
                      <a:round/>
                      <a:headEnd type="none" w="med" len="med"/>
                      <a:tailEnd type="none" w="med" len="med"/>
                    </a:lnR>
                    <a:lnB w="6350" cap="flat" cmpd="sng" algn="ctr">
                      <a:solidFill>
                        <a:schemeClr val="accent2">
                          <a:lumMod val="60000"/>
                          <a:lumOff val="40000"/>
                        </a:schemeClr>
                      </a:solidFill>
                      <a:prstDash val="solid"/>
                      <a:round/>
                      <a:headEnd type="none" w="med" len="med"/>
                      <a:tailEnd type="none" w="med" len="med"/>
                    </a:lnB>
                  </a:tcPr>
                </a:tc>
                <a:tc hMerge="1">
                  <a:txBody>
                    <a:bodyPr/>
                    <a:lstStyle/>
                    <a:p>
                      <a:pPr algn="ctr"/>
                      <a:endParaRPr lang="en-GB" sz="1800" dirty="0">
                        <a:effectLst/>
                        <a:latin typeface="Calibri" panose="020F0502020204030204" pitchFamily="34" charset="0"/>
                        <a:cs typeface="Arial" panose="020B0604020202020204" pitchFamily="34" charset="0"/>
                      </a:endParaRPr>
                    </a:p>
                  </a:txBody>
                  <a:tcPr marL="68580" marR="68580" marT="0" marB="0">
                    <a:lnL w="6350" cap="flat" cmpd="sng" algn="ctr">
                      <a:solidFill>
                        <a:schemeClr val="accent2">
                          <a:lumMod val="60000"/>
                          <a:lumOff val="40000"/>
                        </a:schemeClr>
                      </a:solidFill>
                      <a:prstDash val="solid"/>
                      <a:round/>
                      <a:headEnd type="none" w="med" len="med"/>
                      <a:tailEnd type="none" w="med" len="med"/>
                    </a:lnL>
                    <a:lnB w="6350" cap="flat" cmpd="sng" algn="ctr">
                      <a:solidFill>
                        <a:schemeClr val="accent2">
                          <a:lumMod val="60000"/>
                          <a:lumOff val="40000"/>
                        </a:schemeClr>
                      </a:solidFill>
                      <a:prstDash val="solid"/>
                      <a:round/>
                      <a:headEnd type="none" w="med" len="med"/>
                      <a:tailEnd type="none" w="med" len="med"/>
                    </a:lnB>
                  </a:tcPr>
                </a:tc>
                <a:tc gridSpan="2">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700" dirty="0">
                          <a:solidFill>
                            <a:schemeClr val="tx1"/>
                          </a:solidFill>
                          <a:effectLst/>
                        </a:rPr>
                        <a:t>Adult</a:t>
                      </a:r>
                      <a:endParaRPr lang="en-GB" sz="1700" dirty="0">
                        <a:solidFill>
                          <a:schemeClr val="tx1"/>
                        </a:solidFill>
                        <a:effectLst/>
                        <a:latin typeface="+mj-lt"/>
                        <a:cs typeface="Arial" panose="020B0604020202020204" pitchFamily="34" charset="0"/>
                      </a:endParaRPr>
                    </a:p>
                  </a:txBody>
                  <a:tcPr marL="68580" marR="68580" marT="0" marB="0">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hMerge="1">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lang="en-GB" sz="1600" dirty="0">
                        <a:solidFill>
                          <a:schemeClr val="tx1"/>
                        </a:solidFill>
                        <a:effectLst/>
                        <a:latin typeface="+mn-lt"/>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5789287"/>
                  </a:ext>
                </a:extLst>
              </a:tr>
              <a:tr h="498210">
                <a:tc vMerge="1">
                  <a:txBody>
                    <a:bodyPr/>
                    <a:lstStyle/>
                    <a:p>
                      <a:endParaRPr lang="en-GB"/>
                    </a:p>
                  </a:txBody>
                  <a:tcPr/>
                </a:tc>
                <a:tc>
                  <a:txBody>
                    <a:bodyPr/>
                    <a:lstStyle/>
                    <a:p>
                      <a:pPr algn="ctr">
                        <a:lnSpc>
                          <a:spcPct val="100000"/>
                        </a:lnSpc>
                        <a:spcAft>
                          <a:spcPts val="300"/>
                        </a:spcAft>
                      </a:pPr>
                      <a:r>
                        <a:rPr lang="en-GB" sz="1700" dirty="0">
                          <a:solidFill>
                            <a:schemeClr val="tx1"/>
                          </a:solidFill>
                          <a:effectLst/>
                        </a:rPr>
                        <a:t>Utility gain of 0.05 </a:t>
                      </a:r>
                      <a:endParaRPr lang="en-GB" sz="17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accent4"/>
                      </a:solidFill>
                      <a:prstDash val="solid"/>
                      <a:round/>
                      <a:headEnd type="none" w="med" len="med"/>
                      <a:tailEnd type="none" w="med" len="med"/>
                    </a:lnL>
                  </a:tcPr>
                </a:tc>
                <a:tc>
                  <a:txBody>
                    <a:bodyPr/>
                    <a:lstStyle/>
                    <a:p>
                      <a:pPr algn="ctr">
                        <a:lnSpc>
                          <a:spcPct val="100000"/>
                        </a:lnSpc>
                        <a:spcAft>
                          <a:spcPts val="300"/>
                        </a:spcAft>
                      </a:pPr>
                      <a:r>
                        <a:rPr lang="en-GB" sz="1700" dirty="0">
                          <a:solidFill>
                            <a:schemeClr val="tx1"/>
                          </a:solidFill>
                          <a:effectLst/>
                        </a:rPr>
                        <a:t>Utility gain of 0.10</a:t>
                      </a:r>
                      <a:endParaRPr lang="en-GB" sz="1700" kern="1200" dirty="0">
                        <a:solidFill>
                          <a:schemeClr val="tx1"/>
                        </a:solidFill>
                        <a:effectLst/>
                        <a:latin typeface="+mj-lt"/>
                        <a:ea typeface="+mn-ea"/>
                        <a:cs typeface="+mn-cs"/>
                      </a:endParaRPr>
                    </a:p>
                  </a:txBody>
                  <a:tcPr marL="68580" marR="68580" marT="0" marB="0"/>
                </a:tc>
                <a:tc>
                  <a:txBody>
                    <a:bodyPr/>
                    <a:lstStyle/>
                    <a:p>
                      <a:pPr algn="ctr">
                        <a:lnSpc>
                          <a:spcPct val="100000"/>
                        </a:lnSpc>
                        <a:spcAft>
                          <a:spcPts val="300"/>
                        </a:spcAft>
                      </a:pPr>
                      <a:r>
                        <a:rPr lang="en-GB" sz="1700" dirty="0">
                          <a:solidFill>
                            <a:schemeClr val="tx1"/>
                          </a:solidFill>
                          <a:effectLst/>
                        </a:rPr>
                        <a:t>Utility gain of 0.254</a:t>
                      </a:r>
                      <a:endParaRPr lang="en-GB" sz="1700" kern="1200" dirty="0">
                        <a:solidFill>
                          <a:schemeClr val="tx1"/>
                        </a:solidFill>
                        <a:effectLst/>
                        <a:latin typeface="+mj-lt"/>
                        <a:ea typeface="+mn-ea"/>
                        <a:cs typeface="+mn-cs"/>
                      </a:endParaRPr>
                    </a:p>
                  </a:txBody>
                  <a:tcPr marL="68580" marR="68580" marT="0" marB="0">
                    <a:lnR w="12700" cap="flat" cmpd="sng" algn="ctr">
                      <a:solidFill>
                        <a:schemeClr val="accent4"/>
                      </a:solidFill>
                      <a:prstDash val="solid"/>
                      <a:round/>
                      <a:headEnd type="none" w="med" len="med"/>
                      <a:tailEnd type="none" w="med" len="med"/>
                    </a:lnR>
                  </a:tcPr>
                </a:tc>
                <a:tc>
                  <a:txBody>
                    <a:bodyPr/>
                    <a:lstStyle/>
                    <a:p>
                      <a:pPr algn="ctr">
                        <a:lnSpc>
                          <a:spcPct val="100000"/>
                        </a:lnSpc>
                        <a:spcAft>
                          <a:spcPts val="300"/>
                        </a:spcAft>
                      </a:pPr>
                      <a:r>
                        <a:rPr lang="en-GB" sz="1700" dirty="0">
                          <a:solidFill>
                            <a:schemeClr val="tx1"/>
                          </a:solidFill>
                          <a:effectLst/>
                        </a:rPr>
                        <a:t>Utility gain of 0.05 </a:t>
                      </a:r>
                      <a:endParaRPr lang="en-GB" sz="17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accent4"/>
                      </a:solidFill>
                      <a:prstDash val="solid"/>
                      <a:round/>
                      <a:headEnd type="none" w="med" len="med"/>
                      <a:tailEnd type="none" w="med" len="med"/>
                    </a:lnL>
                  </a:tcPr>
                </a:tc>
                <a:tc>
                  <a:txBody>
                    <a:bodyPr/>
                    <a:lstStyle/>
                    <a:p>
                      <a:pPr algn="ctr">
                        <a:lnSpc>
                          <a:spcPct val="100000"/>
                        </a:lnSpc>
                        <a:spcAft>
                          <a:spcPts val="300"/>
                        </a:spcAft>
                      </a:pPr>
                      <a:r>
                        <a:rPr lang="en-GB" sz="1700" dirty="0">
                          <a:solidFill>
                            <a:schemeClr val="tx1"/>
                          </a:solidFill>
                          <a:effectLst/>
                        </a:rPr>
                        <a:t>Utility gain of 0.10</a:t>
                      </a:r>
                      <a:endParaRPr lang="en-GB" sz="1700" kern="1200" dirty="0">
                        <a:solidFill>
                          <a:schemeClr val="tx1"/>
                        </a:solidFill>
                        <a:effectLst/>
                        <a:latin typeface="+mj-lt"/>
                        <a:ea typeface="+mn-ea"/>
                        <a:cs typeface="+mn-cs"/>
                      </a:endParaRPr>
                    </a:p>
                  </a:txBody>
                  <a:tcPr marL="68580" marR="68580" marT="0" marB="0"/>
                </a:tc>
                <a:tc>
                  <a:txBody>
                    <a:bodyPr/>
                    <a:lstStyle/>
                    <a:p>
                      <a:pPr algn="ctr">
                        <a:lnSpc>
                          <a:spcPct val="100000"/>
                        </a:lnSpc>
                        <a:spcAft>
                          <a:spcPts val="300"/>
                        </a:spcAft>
                      </a:pPr>
                      <a:r>
                        <a:rPr lang="en-GB" sz="1700" dirty="0">
                          <a:solidFill>
                            <a:schemeClr val="tx1"/>
                          </a:solidFill>
                          <a:effectLst/>
                        </a:rPr>
                        <a:t>Utility gain of 0.254</a:t>
                      </a:r>
                      <a:endParaRPr lang="en-GB" sz="1700" kern="1200" dirty="0">
                        <a:solidFill>
                          <a:schemeClr val="tx1"/>
                        </a:solidFill>
                        <a:effectLst/>
                        <a:latin typeface="+mj-lt"/>
                        <a:ea typeface="+mn-ea"/>
                        <a:cs typeface="+mn-cs"/>
                      </a:endParaRPr>
                    </a:p>
                  </a:txBody>
                  <a:tcPr marL="68580" marR="68580" marT="0" marB="0">
                    <a:lnR w="12700" cap="flat" cmpd="sng" algn="ctr">
                      <a:solidFill>
                        <a:schemeClr val="accent4"/>
                      </a:solidFill>
                      <a:prstDash val="solid"/>
                      <a:round/>
                      <a:headEnd type="none" w="med" len="med"/>
                      <a:tailEnd type="none" w="med" len="med"/>
                    </a:lnR>
                  </a:tcPr>
                </a:tc>
                <a:tc>
                  <a:txBody>
                    <a:bodyPr/>
                    <a:lstStyle/>
                    <a:p>
                      <a:pPr algn="ctr">
                        <a:lnSpc>
                          <a:spcPct val="100000"/>
                        </a:lnSpc>
                        <a:spcAft>
                          <a:spcPts val="300"/>
                        </a:spcAft>
                      </a:pPr>
                      <a:r>
                        <a:rPr lang="en-GB" sz="1700" dirty="0">
                          <a:solidFill>
                            <a:schemeClr val="tx1"/>
                          </a:solidFill>
                          <a:effectLst/>
                        </a:rPr>
                        <a:t>Utility gain of 0.05 </a:t>
                      </a:r>
                      <a:endParaRPr lang="en-GB" sz="17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accent4"/>
                      </a:solidFill>
                      <a:prstDash val="solid"/>
                      <a:round/>
                      <a:headEnd type="none" w="med" len="med"/>
                      <a:tailEnd type="none" w="med" len="med"/>
                    </a:lnL>
                  </a:tcPr>
                </a:tc>
                <a:tc>
                  <a:txBody>
                    <a:bodyPr/>
                    <a:lstStyle/>
                    <a:p>
                      <a:pPr algn="ctr">
                        <a:lnSpc>
                          <a:spcPct val="100000"/>
                        </a:lnSpc>
                        <a:spcAft>
                          <a:spcPts val="300"/>
                        </a:spcAft>
                      </a:pPr>
                      <a:r>
                        <a:rPr lang="en-GB" sz="1700" dirty="0">
                          <a:solidFill>
                            <a:schemeClr val="tx1"/>
                          </a:solidFill>
                          <a:effectLst/>
                        </a:rPr>
                        <a:t>Utility gain of 0.10</a:t>
                      </a:r>
                      <a:endParaRPr lang="en-GB" sz="1700" kern="1200" dirty="0">
                        <a:solidFill>
                          <a:schemeClr val="tx1"/>
                        </a:solidFill>
                        <a:effectLst/>
                        <a:latin typeface="+mj-lt"/>
                        <a:ea typeface="+mn-ea"/>
                        <a:cs typeface="+mn-cs"/>
                      </a:endParaRPr>
                    </a:p>
                  </a:txBody>
                  <a:tcPr marL="68580" marR="68580" marT="0" marB="0">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val="2948930536"/>
                  </a:ext>
                </a:extLst>
              </a:tr>
              <a:tr h="327469">
                <a:tc>
                  <a:txBody>
                    <a:bodyPr/>
                    <a:lstStyle/>
                    <a:p>
                      <a:pPr algn="just">
                        <a:lnSpc>
                          <a:spcPct val="150000"/>
                        </a:lnSpc>
                      </a:pPr>
                      <a:r>
                        <a:rPr lang="en-GB" sz="1700" dirty="0">
                          <a:effectLst/>
                        </a:rPr>
                        <a:t>1</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rPr>
                        <a:t>£241,969</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rPr>
                        <a:t>£202,809</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pPr>
                      <a:r>
                        <a:rPr lang="en-GB" sz="1700" dirty="0">
                          <a:effectLst/>
                        </a:rPr>
                        <a:t>£135,345</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rPr>
                        <a:t>£307,557</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rPr>
                        <a:t>£260,395</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pPr>
                      <a:r>
                        <a:rPr lang="en-GB" sz="1700" dirty="0">
                          <a:effectLst/>
                        </a:rPr>
                        <a:t>£176,862</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kern="1200">
                          <a:solidFill>
                            <a:schemeClr val="dk1"/>
                          </a:solidFill>
                          <a:effectLst/>
                          <a:latin typeface="+mn-lt"/>
                          <a:ea typeface="+mn-ea"/>
                          <a:cs typeface="+mn-cs"/>
                        </a:rPr>
                        <a:t>£343,945</a:t>
                      </a:r>
                    </a:p>
                  </a:txBody>
                  <a:tcPr marL="68580" marR="68580" marT="0" marB="0">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kern="1200">
                          <a:solidFill>
                            <a:schemeClr val="dk1"/>
                          </a:solidFill>
                          <a:effectLst/>
                          <a:latin typeface="+mn-lt"/>
                          <a:ea typeface="+mn-ea"/>
                          <a:cs typeface="+mn-cs"/>
                        </a:rPr>
                        <a:t>£291,397</a:t>
                      </a:r>
                    </a:p>
                  </a:txBody>
                  <a:tcPr marL="68580" marR="68580" marT="0" marB="0">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val="2921586088"/>
                  </a:ext>
                </a:extLst>
              </a:tr>
              <a:tr h="327469">
                <a:tc>
                  <a:txBody>
                    <a:bodyPr/>
                    <a:lstStyle/>
                    <a:p>
                      <a:pPr algn="just">
                        <a:lnSpc>
                          <a:spcPct val="150000"/>
                        </a:lnSpc>
                      </a:pPr>
                      <a:r>
                        <a:rPr lang="en-GB" sz="1700" dirty="0">
                          <a:effectLst/>
                        </a:rPr>
                        <a:t>2</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rPr>
                        <a:t>£209,460</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rPr>
                        <a:t>£178,119</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pPr>
                      <a:r>
                        <a:rPr lang="en-GB" sz="1700" dirty="0">
                          <a:effectLst/>
                        </a:rPr>
                        <a:t>£121,927</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rPr>
                        <a:t>£271,180</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rPr>
                        <a:t>£232,577</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pPr>
                      <a:r>
                        <a:rPr lang="en-GB" sz="1700" dirty="0">
                          <a:effectLst/>
                        </a:rPr>
                        <a:t>£161,685</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kern="1200">
                          <a:solidFill>
                            <a:schemeClr val="dk1"/>
                          </a:solidFill>
                          <a:effectLst/>
                          <a:latin typeface="+mn-lt"/>
                          <a:ea typeface="+mn-ea"/>
                          <a:cs typeface="+mn-cs"/>
                        </a:rPr>
                        <a:t>£301,828</a:t>
                      </a:r>
                    </a:p>
                  </a:txBody>
                  <a:tcPr marL="68580" marR="68580" marT="0" marB="0">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kern="1200">
                          <a:solidFill>
                            <a:schemeClr val="dk1"/>
                          </a:solidFill>
                          <a:effectLst/>
                          <a:latin typeface="+mn-lt"/>
                          <a:ea typeface="+mn-ea"/>
                          <a:cs typeface="+mn-cs"/>
                        </a:rPr>
                        <a:t>£259,228</a:t>
                      </a:r>
                    </a:p>
                  </a:txBody>
                  <a:tcPr marL="68580" marR="68580" marT="0" marB="0">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val="3954858871"/>
                  </a:ext>
                </a:extLst>
              </a:tr>
              <a:tr h="327469">
                <a:tc>
                  <a:txBody>
                    <a:bodyPr/>
                    <a:lstStyle/>
                    <a:p>
                      <a:pPr algn="just">
                        <a:lnSpc>
                          <a:spcPct val="150000"/>
                        </a:lnSpc>
                      </a:pPr>
                      <a:r>
                        <a:rPr lang="en-GB" sz="1700" dirty="0">
                          <a:effectLst/>
                        </a:rPr>
                        <a:t>3</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rPr>
                        <a:t>£185,748</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rPr>
                        <a:t>£159,651</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pPr>
                      <a:r>
                        <a:rPr lang="en-GB" sz="1700" dirty="0">
                          <a:effectLst/>
                        </a:rPr>
                        <a:t>£111,430</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rPr>
                        <a:t>£244,513</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rPr>
                        <a:t>£211,717</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pPr>
                      <a:r>
                        <a:rPr lang="en-GB" sz="1700" dirty="0">
                          <a:effectLst/>
                        </a:rPr>
                        <a:t>£149,822</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kern="1200">
                          <a:solidFill>
                            <a:schemeClr val="dk1"/>
                          </a:solidFill>
                          <a:effectLst/>
                          <a:latin typeface="+mn-lt"/>
                          <a:ea typeface="+mn-ea"/>
                          <a:cs typeface="+mn-cs"/>
                        </a:rPr>
                        <a:t>£271,389</a:t>
                      </a:r>
                    </a:p>
                  </a:txBody>
                  <a:tcPr marL="68580" marR="68580" marT="0" marB="0">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kern="1200">
                          <a:solidFill>
                            <a:schemeClr val="dk1"/>
                          </a:solidFill>
                          <a:effectLst/>
                          <a:latin typeface="+mn-lt"/>
                          <a:ea typeface="+mn-ea"/>
                          <a:cs typeface="+mn-cs"/>
                        </a:rPr>
                        <a:t>£235,419</a:t>
                      </a:r>
                    </a:p>
                  </a:txBody>
                  <a:tcPr marL="68580" marR="68580" marT="0" marB="0">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val="835633152"/>
                  </a:ext>
                </a:extLst>
              </a:tr>
              <a:tr h="0">
                <a:tc>
                  <a:txBody>
                    <a:bodyPr/>
                    <a:lstStyle/>
                    <a:p>
                      <a:pPr algn="just">
                        <a:lnSpc>
                          <a:spcPct val="150000"/>
                        </a:lnSpc>
                      </a:pPr>
                      <a:r>
                        <a:rPr lang="en-GB" sz="1700" dirty="0">
                          <a:effectLst/>
                        </a:rPr>
                        <a:t>4</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rPr>
                        <a:t>£167,995</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rPr>
                        <a:t>£145,563</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pPr>
                      <a:r>
                        <a:rPr lang="en-GB" sz="1700" dirty="0">
                          <a:effectLst/>
                        </a:rPr>
                        <a:t>£103,143</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rPr>
                        <a:t>£224,375</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rPr>
                        <a:t>£195,696</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50000"/>
                        </a:lnSpc>
                      </a:pPr>
                      <a:r>
                        <a:rPr lang="en-GB" sz="1700" dirty="0">
                          <a:effectLst/>
                        </a:rPr>
                        <a:t>£140,417</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kern="1200">
                          <a:solidFill>
                            <a:schemeClr val="dk1"/>
                          </a:solidFill>
                          <a:effectLst/>
                          <a:latin typeface="+mn-lt"/>
                          <a:ea typeface="+mn-ea"/>
                          <a:cs typeface="+mn-cs"/>
                        </a:rPr>
                        <a:t>£248,583</a:t>
                      </a:r>
                    </a:p>
                  </a:txBody>
                  <a:tcPr marL="68580" marR="68580" marT="0" marB="0">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kern="1200">
                          <a:solidFill>
                            <a:schemeClr val="dk1"/>
                          </a:solidFill>
                          <a:effectLst/>
                          <a:latin typeface="+mn-lt"/>
                          <a:ea typeface="+mn-ea"/>
                          <a:cs typeface="+mn-cs"/>
                        </a:rPr>
                        <a:t>£217,263</a:t>
                      </a:r>
                    </a:p>
                  </a:txBody>
                  <a:tcPr marL="68580" marR="68580" marT="0" marB="0">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val="379848067"/>
                  </a:ext>
                </a:extLst>
              </a:tr>
              <a:tr h="327469">
                <a:tc>
                  <a:txBody>
                    <a:bodyPr/>
                    <a:lstStyle/>
                    <a:p>
                      <a:pPr algn="just">
                        <a:lnSpc>
                          <a:spcPct val="150000"/>
                        </a:lnSpc>
                      </a:pPr>
                      <a:r>
                        <a:rPr lang="en-GB" sz="1700" dirty="0">
                          <a:effectLst/>
                        </a:rPr>
                        <a:t>5</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rPr>
                        <a:t>£154,331</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accent4"/>
                      </a:solidFill>
                      <a:prstDash val="solid"/>
                      <a:round/>
                      <a:headEnd type="none" w="med" len="med"/>
                      <a:tailEnd type="none" w="med" len="med"/>
                    </a:lnL>
                    <a:lnB w="12700" cap="flat" cmpd="sng" algn="ctr">
                      <a:solidFill>
                        <a:schemeClr val="accent4"/>
                      </a:solidFill>
                      <a:prstDash val="solid"/>
                      <a:round/>
                      <a:headEnd type="none" w="med" len="med"/>
                      <a:tailEnd type="none" w="med" len="med"/>
                    </a:lnB>
                  </a:tcPr>
                </a:tc>
                <a:tc>
                  <a:txBody>
                    <a:bodyPr/>
                    <a:lstStyle/>
                    <a:p>
                      <a:pPr algn="ctr">
                        <a:lnSpc>
                          <a:spcPct val="150000"/>
                        </a:lnSpc>
                      </a:pPr>
                      <a:r>
                        <a:rPr lang="en-GB" sz="1700" dirty="0">
                          <a:effectLst/>
                        </a:rPr>
                        <a:t>£134,564</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B w="12700" cap="flat" cmpd="sng" algn="ctr">
                      <a:solidFill>
                        <a:schemeClr val="accent4"/>
                      </a:solidFill>
                      <a:prstDash val="solid"/>
                      <a:round/>
                      <a:headEnd type="none" w="med" len="med"/>
                      <a:tailEnd type="none" w="med" len="med"/>
                    </a:lnB>
                  </a:tcPr>
                </a:tc>
                <a:tc>
                  <a:txBody>
                    <a:bodyPr/>
                    <a:lstStyle/>
                    <a:p>
                      <a:pPr algn="ctr">
                        <a:lnSpc>
                          <a:spcPct val="150000"/>
                        </a:lnSpc>
                      </a:pPr>
                      <a:r>
                        <a:rPr lang="en-GB" sz="1700" dirty="0">
                          <a:effectLst/>
                        </a:rPr>
                        <a:t>£96,496</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c>
                  <a:txBody>
                    <a:bodyPr/>
                    <a:lstStyle/>
                    <a:p>
                      <a:pPr algn="ctr">
                        <a:lnSpc>
                          <a:spcPct val="150000"/>
                        </a:lnSpc>
                      </a:pPr>
                      <a:r>
                        <a:rPr lang="en-GB" sz="1700" dirty="0">
                          <a:effectLst/>
                        </a:rPr>
                        <a:t>£208,782</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accent4"/>
                      </a:solidFill>
                      <a:prstDash val="solid"/>
                      <a:round/>
                      <a:headEnd type="none" w="med" len="med"/>
                      <a:tailEnd type="none" w="med" len="med"/>
                    </a:lnL>
                    <a:lnB w="12700" cap="flat" cmpd="sng" algn="ctr">
                      <a:solidFill>
                        <a:schemeClr val="accent4"/>
                      </a:solidFill>
                      <a:prstDash val="solid"/>
                      <a:round/>
                      <a:headEnd type="none" w="med" len="med"/>
                      <a:tailEnd type="none" w="med" len="med"/>
                    </a:lnB>
                  </a:tcPr>
                </a:tc>
                <a:tc>
                  <a:txBody>
                    <a:bodyPr/>
                    <a:lstStyle/>
                    <a:p>
                      <a:pPr algn="ctr">
                        <a:lnSpc>
                          <a:spcPct val="150000"/>
                        </a:lnSpc>
                      </a:pPr>
                      <a:r>
                        <a:rPr lang="en-GB" sz="1700" dirty="0">
                          <a:effectLst/>
                        </a:rPr>
                        <a:t>£183,129</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B w="12700" cap="flat" cmpd="sng" algn="ctr">
                      <a:solidFill>
                        <a:schemeClr val="accent4"/>
                      </a:solidFill>
                      <a:prstDash val="solid"/>
                      <a:round/>
                      <a:headEnd type="none" w="med" len="med"/>
                      <a:tailEnd type="none" w="med" len="med"/>
                    </a:lnB>
                  </a:tcPr>
                </a:tc>
                <a:tc>
                  <a:txBody>
                    <a:bodyPr/>
                    <a:lstStyle/>
                    <a:p>
                      <a:pPr algn="ctr">
                        <a:lnSpc>
                          <a:spcPct val="150000"/>
                        </a:lnSpc>
                      </a:pPr>
                      <a:r>
                        <a:rPr lang="en-GB" sz="1700" dirty="0">
                          <a:effectLst/>
                        </a:rPr>
                        <a:t>£132,852</a:t>
                      </a:r>
                      <a:endParaRPr lang="en-GB" sz="1700" dirty="0">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tc>
                  <a:txBody>
                    <a:bodyPr/>
                    <a:lstStyle/>
                    <a:p>
                      <a:pPr algn="ctr">
                        <a:lnSpc>
                          <a:spcPct val="150000"/>
                        </a:lnSpc>
                      </a:pPr>
                      <a:r>
                        <a:rPr lang="en-GB" sz="1700" kern="1200" dirty="0">
                          <a:solidFill>
                            <a:schemeClr val="dk1"/>
                          </a:solidFill>
                          <a:effectLst/>
                          <a:latin typeface="+mn-lt"/>
                          <a:ea typeface="+mn-ea"/>
                          <a:cs typeface="+mn-cs"/>
                        </a:rPr>
                        <a:t>£231,035</a:t>
                      </a:r>
                    </a:p>
                  </a:txBody>
                  <a:tcPr marL="68580" marR="68580" marT="0" marB="0">
                    <a:lnL w="12700" cap="flat" cmpd="sng" algn="ctr">
                      <a:solidFill>
                        <a:schemeClr val="accent4"/>
                      </a:solidFill>
                      <a:prstDash val="solid"/>
                      <a:round/>
                      <a:headEnd type="none" w="med" len="med"/>
                      <a:tailEnd type="none" w="med" len="med"/>
                    </a:lnL>
                    <a:lnB w="12700" cap="flat" cmpd="sng" algn="ctr">
                      <a:solidFill>
                        <a:schemeClr val="accent4"/>
                      </a:solidFill>
                      <a:prstDash val="solid"/>
                      <a:round/>
                      <a:headEnd type="none" w="med" len="med"/>
                      <a:tailEnd type="none" w="med" len="med"/>
                    </a:lnB>
                  </a:tcPr>
                </a:tc>
                <a:tc>
                  <a:txBody>
                    <a:bodyPr/>
                    <a:lstStyle/>
                    <a:p>
                      <a:pPr algn="ctr">
                        <a:lnSpc>
                          <a:spcPct val="150000"/>
                        </a:lnSpc>
                      </a:pPr>
                      <a:r>
                        <a:rPr lang="en-GB" sz="1700" kern="1200" dirty="0">
                          <a:solidFill>
                            <a:schemeClr val="dk1"/>
                          </a:solidFill>
                          <a:effectLst/>
                          <a:latin typeface="+mn-lt"/>
                          <a:ea typeface="+mn-ea"/>
                          <a:cs typeface="+mn-cs"/>
                        </a:rPr>
                        <a:t>£203,104</a:t>
                      </a:r>
                    </a:p>
                  </a:txBody>
                  <a:tcPr marL="68580" marR="68580" marT="0" marB="0">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858262399"/>
                  </a:ext>
                </a:extLst>
              </a:tr>
            </a:tbl>
          </a:graphicData>
        </a:graphic>
      </p:graphicFrame>
      <p:sp>
        <p:nvSpPr>
          <p:cNvPr id="3" name="TextBox 2">
            <a:extLst>
              <a:ext uri="{FF2B5EF4-FFF2-40B4-BE49-F238E27FC236}">
                <a16:creationId xmlns:a16="http://schemas.microsoft.com/office/drawing/2014/main" id="{7BA95328-109D-F238-1DCC-2642E13B0C28}"/>
              </a:ext>
            </a:extLst>
          </p:cNvPr>
          <p:cNvSpPr txBox="1"/>
          <p:nvPr/>
        </p:nvSpPr>
        <p:spPr>
          <a:xfrm>
            <a:off x="215998" y="5794409"/>
            <a:ext cx="9781033" cy="1000274"/>
          </a:xfrm>
          <a:prstGeom prst="rect">
            <a:avLst/>
          </a:prstGeom>
          <a:solidFill>
            <a:schemeClr val="accent6">
              <a:lumMod val="20000"/>
              <a:lumOff val="80000"/>
            </a:schemeClr>
          </a:solidFill>
        </p:spPr>
        <p:txBody>
          <a:bodyPr wrap="square" lIns="0" tIns="0" rIns="0" bIns="0" rtlCol="0">
            <a:spAutoFit/>
          </a:bodyPr>
          <a:lstStyle/>
          <a:p>
            <a:pPr>
              <a:spcAft>
                <a:spcPts val="600"/>
              </a:spcAft>
            </a:pPr>
            <a:r>
              <a:rPr lang="en-GB" sz="2000" b="1" dirty="0">
                <a:solidFill>
                  <a:schemeClr val="tx1"/>
                </a:solidFill>
              </a:rPr>
              <a:t>ERG </a:t>
            </a:r>
            <a:r>
              <a:rPr lang="en-GB" sz="2000" b="1" dirty="0"/>
              <a:t>comments:</a:t>
            </a:r>
          </a:p>
          <a:p>
            <a:pPr marL="285750" indent="-285750">
              <a:spcAft>
                <a:spcPts val="600"/>
              </a:spcAft>
              <a:buFont typeface="Arial" panose="020B0604020202020204" pitchFamily="34" charset="0"/>
              <a:buChar char="•"/>
            </a:pPr>
            <a:r>
              <a:rPr lang="en-GB" sz="2000" dirty="0"/>
              <a:t>ICER will be approaching least favourable values (lower utility benefits and early progression) although there is uncertainty</a:t>
            </a:r>
            <a:r>
              <a:rPr lang="en-GB" sz="2000" dirty="0">
                <a:solidFill>
                  <a:schemeClr val="tx1"/>
                </a:solidFill>
              </a:rPr>
              <a:t> </a:t>
            </a:r>
          </a:p>
        </p:txBody>
      </p:sp>
      <p:sp>
        <p:nvSpPr>
          <p:cNvPr id="8" name="Content Placeholder 3">
            <a:extLst>
              <a:ext uri="{FF2B5EF4-FFF2-40B4-BE49-F238E27FC236}">
                <a16:creationId xmlns:a16="http://schemas.microsoft.com/office/drawing/2014/main" id="{7F37068C-9F84-DF08-3692-1643A22DF61B}"/>
              </a:ext>
            </a:extLst>
          </p:cNvPr>
          <p:cNvSpPr txBox="1">
            <a:spLocks/>
          </p:cNvSpPr>
          <p:nvPr/>
        </p:nvSpPr>
        <p:spPr>
          <a:xfrm>
            <a:off x="215998" y="1420605"/>
            <a:ext cx="10457308" cy="694407"/>
          </a:xfrm>
          <a:prstGeom prst="rect">
            <a:avLst/>
          </a:prstGeom>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Font typeface="Arial" panose="020B0604020202020204" pitchFamily="34" charset="0"/>
              <a:buNone/>
            </a:pPr>
            <a:r>
              <a:rPr lang="en-GB" sz="1800" b="1" dirty="0">
                <a:ea typeface="Times New Roman" panose="02020603050405020304" pitchFamily="18" charset="0"/>
              </a:rPr>
              <a:t>ERG exploratory results varying the utility increase associated with VA treatment and the duration for which disease progression is halted</a:t>
            </a:r>
            <a:endParaRPr lang="en-GB" sz="1800" b="1" dirty="0"/>
          </a:p>
        </p:txBody>
      </p:sp>
    </p:spTree>
    <p:extLst>
      <p:ext uri="{BB962C8B-B14F-4D97-AF65-F5344CB8AC3E}">
        <p14:creationId xmlns:p14="http://schemas.microsoft.com/office/powerpoint/2010/main" val="22506455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9F81C-C3EC-4D28-AB9A-DF52E28450D2}"/>
              </a:ext>
            </a:extLst>
          </p:cNvPr>
          <p:cNvSpPr>
            <a:spLocks noGrp="1"/>
          </p:cNvSpPr>
          <p:nvPr>
            <p:ph type="title"/>
          </p:nvPr>
        </p:nvSpPr>
        <p:spPr>
          <a:xfrm>
            <a:off x="508000" y="437455"/>
            <a:ext cx="10007600" cy="765501"/>
          </a:xfrm>
        </p:spPr>
        <p:txBody>
          <a:bodyPr/>
          <a:lstStyle/>
          <a:p>
            <a:r>
              <a:rPr lang="en-US" dirty="0"/>
              <a:t>ERG’s scenarios varying time to progression</a:t>
            </a:r>
            <a:endParaRPr lang="en-GB" dirty="0"/>
          </a:p>
        </p:txBody>
      </p:sp>
      <p:sp>
        <p:nvSpPr>
          <p:cNvPr id="13" name="Slide Number Placeholder 2">
            <a:extLst>
              <a:ext uri="{FF2B5EF4-FFF2-40B4-BE49-F238E27FC236}">
                <a16:creationId xmlns:a16="http://schemas.microsoft.com/office/drawing/2014/main" id="{73F5A5F8-070F-431F-92C1-CE9AC34AAAF7}"/>
              </a:ext>
            </a:extLst>
          </p:cNvPr>
          <p:cNvSpPr>
            <a:spLocks noGrp="1"/>
          </p:cNvSpPr>
          <p:nvPr>
            <p:ph type="sldNum" sz="quarter" idx="12"/>
          </p:nvPr>
        </p:nvSpPr>
        <p:spPr/>
        <p:txBody>
          <a:bodyPr/>
          <a:lstStyle/>
          <a:p>
            <a:fld id="{DDBE135E-2566-4748-853C-8A3B78F0FB00}" type="slidenum">
              <a:rPr lang="en-GB" smtClean="0"/>
              <a:t>39</a:t>
            </a:fld>
            <a:endParaRPr lang="en-GB" dirty="0"/>
          </a:p>
        </p:txBody>
      </p:sp>
      <p:sp>
        <p:nvSpPr>
          <p:cNvPr id="14" name="TextBox 13">
            <a:extLst>
              <a:ext uri="{FF2B5EF4-FFF2-40B4-BE49-F238E27FC236}">
                <a16:creationId xmlns:a16="http://schemas.microsoft.com/office/drawing/2014/main" id="{A39867AF-D2F0-4461-8521-4E232394E193}"/>
              </a:ext>
            </a:extLst>
          </p:cNvPr>
          <p:cNvSpPr txBox="1"/>
          <p:nvPr/>
        </p:nvSpPr>
        <p:spPr>
          <a:xfrm>
            <a:off x="111004" y="5032828"/>
            <a:ext cx="10301426" cy="584775"/>
          </a:xfrm>
          <a:prstGeom prst="rect">
            <a:avLst/>
          </a:prstGeom>
          <a:noFill/>
        </p:spPr>
        <p:txBody>
          <a:bodyPr wrap="square">
            <a:spAutoFit/>
          </a:bodyPr>
          <a:lstStyle/>
          <a:p>
            <a:r>
              <a:rPr lang="en-GB" sz="1600" b="0" kern="1200" dirty="0">
                <a:solidFill>
                  <a:schemeClr val="tx1"/>
                </a:solidFill>
                <a:effectLst/>
              </a:rPr>
              <a:t>DOHDP, duration of halting disease progression, ICER, incremental cost-effectiveness </a:t>
            </a:r>
            <a:r>
              <a:rPr lang="en-GB" sz="1600" dirty="0"/>
              <a:t>ratio; </a:t>
            </a:r>
            <a:r>
              <a:rPr lang="en-GB" sz="1600" b="0" kern="1200" dirty="0">
                <a:solidFill>
                  <a:schemeClr val="tx1"/>
                </a:solidFill>
                <a:effectLst/>
              </a:rPr>
              <a:t>QALYs, quality-adjusted life years. </a:t>
            </a:r>
            <a:r>
              <a:rPr lang="en-GB" sz="1200" b="0" kern="1200" dirty="0">
                <a:solidFill>
                  <a:schemeClr val="tx1"/>
                </a:solidFill>
                <a:effectLst/>
              </a:rPr>
              <a:t>Source: adapted from ERG response to TE, Tables </a:t>
            </a:r>
            <a:r>
              <a:rPr lang="en-GB" sz="1200" dirty="0"/>
              <a:t>13 and 14</a:t>
            </a:r>
            <a:r>
              <a:rPr lang="en-GB" sz="1200" b="0" kern="1200" dirty="0">
                <a:solidFill>
                  <a:schemeClr val="tx1"/>
                </a:solidFill>
                <a:effectLst/>
              </a:rPr>
              <a:t>.</a:t>
            </a:r>
            <a:endParaRPr lang="en-GB" sz="1200" dirty="0"/>
          </a:p>
        </p:txBody>
      </p:sp>
      <p:graphicFrame>
        <p:nvGraphicFramePr>
          <p:cNvPr id="5" name="Table 4">
            <a:extLst>
              <a:ext uri="{FF2B5EF4-FFF2-40B4-BE49-F238E27FC236}">
                <a16:creationId xmlns:a16="http://schemas.microsoft.com/office/drawing/2014/main" id="{BE7981D6-D3E1-49AA-9BF1-1AD1B2792FEE}"/>
              </a:ext>
            </a:extLst>
          </p:cNvPr>
          <p:cNvGraphicFramePr>
            <a:graphicFrameLocks noGrp="1"/>
          </p:cNvGraphicFramePr>
          <p:nvPr>
            <p:extLst>
              <p:ext uri="{D42A27DB-BD31-4B8C-83A1-F6EECF244321}">
                <p14:modId xmlns:p14="http://schemas.microsoft.com/office/powerpoint/2010/main" val="51070220"/>
              </p:ext>
            </p:extLst>
          </p:nvPr>
        </p:nvGraphicFramePr>
        <p:xfrm>
          <a:off x="316223" y="1966785"/>
          <a:ext cx="9930998" cy="2916630"/>
        </p:xfrm>
        <a:graphic>
          <a:graphicData uri="http://schemas.openxmlformats.org/drawingml/2006/table">
            <a:tbl>
              <a:tblPr firstRow="1" firstCol="1" bandRow="1">
                <a:tableStyleId>{93296810-A885-4BE3-A3E7-6D5BEEA58F35}</a:tableStyleId>
              </a:tblPr>
              <a:tblGrid>
                <a:gridCol w="1347068">
                  <a:extLst>
                    <a:ext uri="{9D8B030D-6E8A-4147-A177-3AD203B41FA5}">
                      <a16:colId xmlns:a16="http://schemas.microsoft.com/office/drawing/2014/main" val="714589084"/>
                    </a:ext>
                  </a:extLst>
                </a:gridCol>
                <a:gridCol w="2861310">
                  <a:extLst>
                    <a:ext uri="{9D8B030D-6E8A-4147-A177-3AD203B41FA5}">
                      <a16:colId xmlns:a16="http://schemas.microsoft.com/office/drawing/2014/main" val="3645292675"/>
                    </a:ext>
                  </a:extLst>
                </a:gridCol>
                <a:gridCol w="2861310">
                  <a:extLst>
                    <a:ext uri="{9D8B030D-6E8A-4147-A177-3AD203B41FA5}">
                      <a16:colId xmlns:a16="http://schemas.microsoft.com/office/drawing/2014/main" val="1073875942"/>
                    </a:ext>
                  </a:extLst>
                </a:gridCol>
                <a:gridCol w="2861310">
                  <a:extLst>
                    <a:ext uri="{9D8B030D-6E8A-4147-A177-3AD203B41FA5}">
                      <a16:colId xmlns:a16="http://schemas.microsoft.com/office/drawing/2014/main" val="3390765298"/>
                    </a:ext>
                  </a:extLst>
                </a:gridCol>
              </a:tblGrid>
              <a:tr h="534337">
                <a:tc rowSpan="2">
                  <a:txBody>
                    <a:bodyPr/>
                    <a:lstStyle/>
                    <a:p>
                      <a:pPr algn="l">
                        <a:lnSpc>
                          <a:spcPct val="100000"/>
                        </a:lnSpc>
                      </a:pPr>
                      <a:r>
                        <a:rPr lang="en-GB" sz="1700" b="1" kern="1200" dirty="0">
                          <a:solidFill>
                            <a:schemeClr val="tx1"/>
                          </a:solidFill>
                          <a:effectLst/>
                        </a:rPr>
                        <a:t>DOHDP (years)</a:t>
                      </a:r>
                      <a:endParaRPr lang="en-GB" sz="1700" b="1" kern="1200" dirty="0">
                        <a:solidFill>
                          <a:schemeClr val="tx1"/>
                        </a:solidFill>
                        <a:effectLst/>
                        <a:latin typeface="+mj-lt"/>
                        <a:ea typeface="+mn-ea"/>
                        <a:cs typeface="+mn-cs"/>
                      </a:endParaRPr>
                    </a:p>
                  </a:txBody>
                  <a:tcPr marL="68580" marR="68580" marT="0" marB="0" anchor="ctr">
                    <a:lnR w="12700" cap="flat" cmpd="sng" algn="ctr">
                      <a:solidFill>
                        <a:schemeClr val="accent4"/>
                      </a:solidFill>
                      <a:prstDash val="solid"/>
                      <a:round/>
                      <a:headEnd type="none" w="med" len="med"/>
                      <a:tailEnd type="none" w="med" len="med"/>
                    </a:lnR>
                  </a:tcPr>
                </a:tc>
                <a:tc gridSpan="2">
                  <a:txBody>
                    <a:bodyPr/>
                    <a:lstStyle/>
                    <a:p>
                      <a:pPr algn="ctr">
                        <a:lnSpc>
                          <a:spcPct val="100000"/>
                        </a:lnSpc>
                      </a:pPr>
                      <a:r>
                        <a:rPr lang="en-GB" sz="1700" b="1" kern="1200" dirty="0">
                          <a:solidFill>
                            <a:schemeClr val="tx1"/>
                          </a:solidFill>
                          <a:effectLst/>
                          <a:latin typeface="+mj-lt"/>
                          <a:ea typeface="+mn-ea"/>
                          <a:cs typeface="+mn-cs"/>
                        </a:rPr>
                        <a:t>Increased utility of 0.08 related to VA treatment </a:t>
                      </a:r>
                      <a:endParaRPr lang="en-GB" sz="1700" dirty="0">
                        <a:solidFill>
                          <a:schemeClr val="tx1"/>
                        </a:solidFill>
                        <a:effectLst/>
                        <a:latin typeface="+mj-lt"/>
                        <a:cs typeface="Arial" panose="020B060402020202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tc hMerge="1">
                  <a:txBody>
                    <a:bodyPr/>
                    <a:lstStyle/>
                    <a:p>
                      <a:endParaRPr lang="en-GB" sz="1800" dirty="0">
                        <a:effectLst/>
                        <a:latin typeface="Calibri" panose="020F0502020204030204" pitchFamily="34" charset="0"/>
                        <a:cs typeface="Arial" panose="020B0604020202020204" pitchFamily="34" charset="0"/>
                      </a:endParaRPr>
                    </a:p>
                  </a:txBody>
                  <a:tcPr marL="68580" marR="68580" marT="0" marB="0"/>
                </a:tc>
                <a:tc>
                  <a:txBody>
                    <a:bodyPr/>
                    <a:lstStyle/>
                    <a:p>
                      <a:r>
                        <a:rPr lang="en-GB" sz="1700" dirty="0">
                          <a:solidFill>
                            <a:schemeClr val="tx1"/>
                          </a:solidFill>
                          <a:effectLst/>
                          <a:latin typeface="+mj-lt"/>
                          <a:cs typeface="Arial" panose="020B0604020202020204" pitchFamily="34" charset="0"/>
                        </a:rPr>
                        <a:t>Increased utility of 0.03 related to VA treatment </a:t>
                      </a: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tcPr>
                </a:tc>
                <a:extLst>
                  <a:ext uri="{0D108BD9-81ED-4DB2-BD59-A6C34878D82A}">
                    <a16:rowId xmlns:a16="http://schemas.microsoft.com/office/drawing/2014/main" val="5789287"/>
                  </a:ext>
                </a:extLst>
              </a:tr>
              <a:tr h="555733">
                <a:tc vMerge="1">
                  <a:txBody>
                    <a:bodyPr/>
                    <a:lstStyle/>
                    <a:p>
                      <a:endParaRPr lang="en-GB"/>
                    </a:p>
                  </a:txBody>
                  <a:tcPr/>
                </a:tc>
                <a:tc>
                  <a:txBody>
                    <a:bodyPr/>
                    <a:lstStyle/>
                    <a:p>
                      <a:pPr algn="ctr">
                        <a:lnSpc>
                          <a:spcPct val="100000"/>
                        </a:lnSpc>
                        <a:spcAft>
                          <a:spcPts val="300"/>
                        </a:spcAft>
                      </a:pPr>
                      <a:r>
                        <a:rPr lang="en-GB" sz="1700" dirty="0">
                          <a:solidFill>
                            <a:schemeClr val="tx1"/>
                          </a:solidFill>
                          <a:effectLst/>
                        </a:rPr>
                        <a:t>Paediatric population </a:t>
                      </a:r>
                      <a:br>
                        <a:rPr lang="en-GB" sz="1700" dirty="0">
                          <a:solidFill>
                            <a:schemeClr val="tx1"/>
                          </a:solidFill>
                          <a:effectLst/>
                        </a:rPr>
                      </a:br>
                      <a:r>
                        <a:rPr lang="en-GB" sz="1700" dirty="0">
                          <a:solidFill>
                            <a:schemeClr val="tx1"/>
                          </a:solidFill>
                          <a:effectLst/>
                        </a:rPr>
                        <a:t>ICER (£ / QALY gained)</a:t>
                      </a:r>
                      <a:endParaRPr lang="en-GB" sz="17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00000"/>
                        </a:lnSpc>
                        <a:spcAft>
                          <a:spcPts val="300"/>
                        </a:spcAft>
                      </a:pPr>
                      <a:r>
                        <a:rPr lang="en-GB" sz="1700" dirty="0">
                          <a:solidFill>
                            <a:schemeClr val="tx1"/>
                          </a:solidFill>
                          <a:effectLst/>
                        </a:rPr>
                        <a:t>Adolescent population </a:t>
                      </a:r>
                      <a:br>
                        <a:rPr lang="en-GB" sz="1700" dirty="0">
                          <a:solidFill>
                            <a:schemeClr val="tx1"/>
                          </a:solidFill>
                          <a:effectLst/>
                        </a:rPr>
                      </a:br>
                      <a:r>
                        <a:rPr lang="en-GB" sz="1700" dirty="0">
                          <a:solidFill>
                            <a:schemeClr val="tx1"/>
                          </a:solidFill>
                          <a:effectLst/>
                        </a:rPr>
                        <a:t>ICER (£ / QALY gained) </a:t>
                      </a:r>
                      <a:endParaRPr lang="en-GB" sz="1700" kern="1200" dirty="0">
                        <a:solidFill>
                          <a:schemeClr val="tx1"/>
                        </a:solidFill>
                        <a:effectLst/>
                        <a:latin typeface="+mj-lt"/>
                        <a:ea typeface="+mn-ea"/>
                        <a:cs typeface="+mn-cs"/>
                      </a:endParaRPr>
                    </a:p>
                  </a:txBody>
                  <a:tcPr marL="68580" marR="68580" marT="0" marB="0" anchor="ctr"/>
                </a:tc>
                <a:tc>
                  <a:txBody>
                    <a:bodyPr/>
                    <a:lstStyle/>
                    <a:p>
                      <a:pPr algn="ctr">
                        <a:lnSpc>
                          <a:spcPct val="100000"/>
                        </a:lnSpc>
                        <a:spcAft>
                          <a:spcPts val="300"/>
                        </a:spcAft>
                      </a:pPr>
                      <a:r>
                        <a:rPr lang="en-GB" sz="1700" dirty="0">
                          <a:solidFill>
                            <a:schemeClr val="tx1"/>
                          </a:solidFill>
                          <a:effectLst/>
                        </a:rPr>
                        <a:t>Adult population </a:t>
                      </a:r>
                      <a:br>
                        <a:rPr lang="en-GB" sz="1700" dirty="0">
                          <a:solidFill>
                            <a:schemeClr val="tx1"/>
                          </a:solidFill>
                          <a:effectLst/>
                        </a:rPr>
                      </a:br>
                      <a:r>
                        <a:rPr lang="en-GB" sz="1700" dirty="0">
                          <a:solidFill>
                            <a:schemeClr val="tx1"/>
                          </a:solidFill>
                          <a:effectLst/>
                        </a:rPr>
                        <a:t>ICER (£ / QALY gained)</a:t>
                      </a:r>
                      <a:endParaRPr lang="en-GB" sz="1700" kern="1200" dirty="0">
                        <a:solidFill>
                          <a:schemeClr val="tx1"/>
                        </a:solidFill>
                        <a:effectLst/>
                        <a:latin typeface="+mj-lt"/>
                        <a:ea typeface="+mn-ea"/>
                        <a:cs typeface="+mn-cs"/>
                      </a:endParaRPr>
                    </a:p>
                  </a:txBody>
                  <a:tcPr marL="68580" marR="68580" marT="0" marB="0" anchor="ctr">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val="2948930536"/>
                  </a:ext>
                </a:extLst>
              </a:tr>
              <a:tr h="365312">
                <a:tc>
                  <a:txBody>
                    <a:bodyPr/>
                    <a:lstStyle/>
                    <a:p>
                      <a:pPr algn="just">
                        <a:lnSpc>
                          <a:spcPct val="150000"/>
                        </a:lnSpc>
                      </a:pPr>
                      <a:r>
                        <a:rPr lang="en-GB" sz="1700" dirty="0">
                          <a:solidFill>
                            <a:schemeClr val="tx1"/>
                          </a:solidFill>
                          <a:effectLst/>
                        </a:rPr>
                        <a:t>1</a:t>
                      </a:r>
                      <a:endParaRPr lang="en-GB" sz="17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£216,847</a:t>
                      </a: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£277,411</a:t>
                      </a:r>
                    </a:p>
                  </a:txBody>
                  <a:tcPr marL="68580" marR="68580" marT="0" marB="0" anchor="ct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£370,684</a:t>
                      </a:r>
                    </a:p>
                  </a:txBody>
                  <a:tcPr marL="68580" marR="68580" marT="0" marB="0" anchor="ctr">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val="2921586088"/>
                  </a:ext>
                </a:extLst>
              </a:tr>
              <a:tr h="365312">
                <a:tc>
                  <a:txBody>
                    <a:bodyPr/>
                    <a:lstStyle/>
                    <a:p>
                      <a:pPr algn="just">
                        <a:lnSpc>
                          <a:spcPct val="150000"/>
                        </a:lnSpc>
                      </a:pPr>
                      <a:r>
                        <a:rPr lang="en-GB" sz="1700" dirty="0">
                          <a:solidFill>
                            <a:schemeClr val="tx1"/>
                          </a:solidFill>
                          <a:effectLst/>
                        </a:rPr>
                        <a:t>2</a:t>
                      </a:r>
                      <a:endParaRPr lang="en-GB" sz="17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£189,458</a:t>
                      </a: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£246,619</a:t>
                      </a:r>
                    </a:p>
                  </a:txBody>
                  <a:tcPr marL="68580" marR="68580" marT="0" marB="0" anchor="ct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£323,063</a:t>
                      </a:r>
                    </a:p>
                  </a:txBody>
                  <a:tcPr marL="68580" marR="68580" marT="0" marB="0" anchor="ctr">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val="3954858871"/>
                  </a:ext>
                </a:extLst>
              </a:tr>
              <a:tr h="365312">
                <a:tc>
                  <a:txBody>
                    <a:bodyPr/>
                    <a:lstStyle/>
                    <a:p>
                      <a:pPr algn="just">
                        <a:lnSpc>
                          <a:spcPct val="150000"/>
                        </a:lnSpc>
                      </a:pPr>
                      <a:r>
                        <a:rPr lang="en-GB" sz="1700" dirty="0">
                          <a:solidFill>
                            <a:schemeClr val="tx1"/>
                          </a:solidFill>
                          <a:effectLst/>
                        </a:rPr>
                        <a:t>3</a:t>
                      </a:r>
                      <a:endParaRPr lang="en-GB" sz="17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£169,157</a:t>
                      </a: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£223,719</a:t>
                      </a:r>
                    </a:p>
                  </a:txBody>
                  <a:tcPr marL="68580" marR="68580" marT="0" marB="0" anchor="ct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£289,056</a:t>
                      </a:r>
                    </a:p>
                  </a:txBody>
                  <a:tcPr marL="68580" marR="68580" marT="0" marB="0" anchor="ctr">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val="835633152"/>
                  </a:ext>
                </a:extLst>
              </a:tr>
              <a:tr h="365312">
                <a:tc>
                  <a:txBody>
                    <a:bodyPr/>
                    <a:lstStyle/>
                    <a:p>
                      <a:pPr algn="just">
                        <a:lnSpc>
                          <a:spcPct val="150000"/>
                        </a:lnSpc>
                      </a:pPr>
                      <a:r>
                        <a:rPr lang="en-GB" sz="1700" dirty="0">
                          <a:solidFill>
                            <a:schemeClr val="tx1"/>
                          </a:solidFill>
                          <a:effectLst/>
                        </a:rPr>
                        <a:t>4</a:t>
                      </a:r>
                      <a:endParaRPr lang="en-GB" sz="17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£153,776</a:t>
                      </a:r>
                    </a:p>
                  </a:txBody>
                  <a:tcPr marL="68580" marR="68580" marT="0" marB="0" anchor="ctr">
                    <a:lnL w="12700" cap="flat" cmpd="sng" algn="ctr">
                      <a:solidFill>
                        <a:schemeClr val="accent4"/>
                      </a:solidFill>
                      <a:prstDash val="solid"/>
                      <a:round/>
                      <a:headEnd type="none" w="med" len="med"/>
                      <a:tailEnd type="none" w="med" len="med"/>
                    </a:lnL>
                  </a:tcP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£206,240</a:t>
                      </a:r>
                    </a:p>
                  </a:txBody>
                  <a:tcPr marL="68580" marR="68580" marT="0" marB="0" anchor="ct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£263,794</a:t>
                      </a:r>
                    </a:p>
                  </a:txBody>
                  <a:tcPr marL="68580" marR="68580" marT="0" marB="0" anchor="ctr">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val="379848067"/>
                  </a:ext>
                </a:extLst>
              </a:tr>
              <a:tr h="365312">
                <a:tc>
                  <a:txBody>
                    <a:bodyPr/>
                    <a:lstStyle/>
                    <a:p>
                      <a:pPr algn="just">
                        <a:lnSpc>
                          <a:spcPct val="150000"/>
                        </a:lnSpc>
                      </a:pPr>
                      <a:r>
                        <a:rPr lang="en-GB" sz="1700" dirty="0">
                          <a:solidFill>
                            <a:schemeClr val="tx1"/>
                          </a:solidFill>
                          <a:effectLst/>
                        </a:rPr>
                        <a:t>5</a:t>
                      </a:r>
                      <a:endParaRPr lang="en-GB" sz="17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accent4"/>
                      </a:solidFill>
                      <a:prstDash val="solid"/>
                      <a:round/>
                      <a:headEnd type="none" w="med" len="med"/>
                      <a:tailEnd type="none" w="med" len="med"/>
                    </a:lnR>
                  </a:tcP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£141,830</a:t>
                      </a:r>
                    </a:p>
                  </a:txBody>
                  <a:tcPr marL="68580" marR="68580" marT="0" marB="0" anchor="ctr">
                    <a:lnL w="12700" cap="flat" cmpd="sng" algn="ctr">
                      <a:solidFill>
                        <a:schemeClr val="accent4"/>
                      </a:solidFill>
                      <a:prstDash val="solid"/>
                      <a:round/>
                      <a:headEnd type="none" w="med" len="med"/>
                      <a:tailEnd type="none" w="med" len="med"/>
                    </a:lnL>
                    <a:lnB w="12700" cap="flat" cmpd="sng" algn="ctr">
                      <a:solidFill>
                        <a:schemeClr val="accent4"/>
                      </a:solidFill>
                      <a:prstDash val="solid"/>
                      <a:round/>
                      <a:headEnd type="none" w="med" len="med"/>
                      <a:tailEnd type="none" w="med" len="med"/>
                    </a:lnB>
                  </a:tcP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£192,595</a:t>
                      </a:r>
                    </a:p>
                  </a:txBody>
                  <a:tcPr marL="68580" marR="68580" marT="0" marB="0" anchor="ctr">
                    <a:lnB w="12700" cap="flat" cmpd="sng" algn="ctr">
                      <a:solidFill>
                        <a:schemeClr val="accent4"/>
                      </a:solidFill>
                      <a:prstDash val="solid"/>
                      <a:round/>
                      <a:headEnd type="none" w="med" len="med"/>
                      <a:tailEnd type="none" w="med" len="med"/>
                    </a:lnB>
                  </a:tcPr>
                </a:tc>
                <a:tc>
                  <a:txBody>
                    <a:bodyPr/>
                    <a:lstStyle/>
                    <a:p>
                      <a:pPr algn="ctr">
                        <a:lnSpc>
                          <a:spcPct val="150000"/>
                        </a:lnSpc>
                      </a:pPr>
                      <a:r>
                        <a:rPr lang="en-GB" sz="1700" dirty="0">
                          <a:effectLst/>
                          <a:latin typeface="+mj-lt"/>
                          <a:ea typeface="Times New Roman" panose="02020603050405020304" pitchFamily="18" charset="0"/>
                          <a:cs typeface="Times New Roman" panose="02020603050405020304" pitchFamily="18" charset="0"/>
                        </a:rPr>
                        <a:t>£244,483</a:t>
                      </a:r>
                    </a:p>
                  </a:txBody>
                  <a:tcPr marL="68580" marR="68580" marT="0" marB="0" anchor="ctr">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858262399"/>
                  </a:ext>
                </a:extLst>
              </a:tr>
            </a:tbl>
          </a:graphicData>
        </a:graphic>
      </p:graphicFrame>
      <p:sp>
        <p:nvSpPr>
          <p:cNvPr id="8" name="Content Placeholder 3">
            <a:extLst>
              <a:ext uri="{FF2B5EF4-FFF2-40B4-BE49-F238E27FC236}">
                <a16:creationId xmlns:a16="http://schemas.microsoft.com/office/drawing/2014/main" id="{7F37068C-9F84-DF08-3692-1643A22DF61B}"/>
              </a:ext>
            </a:extLst>
          </p:cNvPr>
          <p:cNvSpPr txBox="1">
            <a:spLocks/>
          </p:cNvSpPr>
          <p:nvPr/>
        </p:nvSpPr>
        <p:spPr>
          <a:xfrm>
            <a:off x="215998" y="1420605"/>
            <a:ext cx="10457308" cy="694407"/>
          </a:xfrm>
          <a:prstGeom prst="rect">
            <a:avLst/>
          </a:prstGeom>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Font typeface="Arial" panose="020B0604020202020204" pitchFamily="34" charset="0"/>
              <a:buNone/>
            </a:pPr>
            <a:r>
              <a:rPr lang="en-GB" sz="1800" b="1" dirty="0">
                <a:ea typeface="Times New Roman" panose="02020603050405020304" pitchFamily="18" charset="0"/>
              </a:rPr>
              <a:t>ERG exploratory results using the observed EQ-5D-5L utility gains observed in rhLAMAN-10</a:t>
            </a:r>
            <a:endParaRPr lang="en-GB" sz="1800" b="1" dirty="0"/>
          </a:p>
        </p:txBody>
      </p:sp>
    </p:spTree>
    <p:extLst>
      <p:ext uri="{BB962C8B-B14F-4D97-AF65-F5344CB8AC3E}">
        <p14:creationId xmlns:p14="http://schemas.microsoft.com/office/powerpoint/2010/main" val="1343341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58157" y="218147"/>
            <a:ext cx="10547587" cy="765501"/>
          </a:xfrm>
        </p:spPr>
        <p:txBody>
          <a:bodyPr>
            <a:noAutofit/>
          </a:bodyPr>
          <a:lstStyle/>
          <a:p>
            <a:pPr>
              <a:lnSpc>
                <a:spcPct val="100000"/>
              </a:lnSpc>
            </a:pPr>
            <a:r>
              <a:rPr lang="en-GB" dirty="0"/>
              <a:t>Background; alpha-mannosidosis (AM)</a:t>
            </a:r>
            <a:br>
              <a:rPr lang="en-GB" dirty="0"/>
            </a:br>
            <a:r>
              <a:rPr lang="en-GB" sz="2000" b="0" i="1" dirty="0">
                <a:solidFill>
                  <a:schemeClr val="accent1"/>
                </a:solidFill>
              </a:rPr>
              <a:t>Highly heterogenous disease with poor prognosis and limited treatment options </a:t>
            </a:r>
          </a:p>
        </p:txBody>
      </p:sp>
      <p:sp>
        <p:nvSpPr>
          <p:cNvPr id="6" name="Content Placeholder 5"/>
          <p:cNvSpPr>
            <a:spLocks noGrp="1"/>
          </p:cNvSpPr>
          <p:nvPr>
            <p:ph sz="quarter" idx="10"/>
          </p:nvPr>
        </p:nvSpPr>
        <p:spPr>
          <a:xfrm>
            <a:off x="131432" y="1282499"/>
            <a:ext cx="10430535" cy="6278764"/>
          </a:xfrm>
          <a:solidFill>
            <a:schemeClr val="bg1"/>
          </a:solidFill>
        </p:spPr>
        <p:txBody>
          <a:bodyPr>
            <a:noAutofit/>
          </a:bodyPr>
          <a:lstStyle/>
          <a:p>
            <a:pPr>
              <a:lnSpc>
                <a:spcPct val="120000"/>
              </a:lnSpc>
              <a:spcBef>
                <a:spcPts val="200"/>
              </a:spcBef>
              <a:spcAft>
                <a:spcPts val="500"/>
              </a:spcAft>
            </a:pPr>
            <a:r>
              <a:rPr lang="en-GB" sz="1800" b="1" dirty="0"/>
              <a:t>Inherited lysosomal storage disorder:</a:t>
            </a:r>
            <a:r>
              <a:rPr lang="en-GB" sz="1800" dirty="0"/>
              <a:t> caused by deficiency of alpha-mannosidase enzyme:</a:t>
            </a:r>
          </a:p>
          <a:p>
            <a:pPr>
              <a:lnSpc>
                <a:spcPct val="120000"/>
              </a:lnSpc>
              <a:spcBef>
                <a:spcPts val="200"/>
              </a:spcBef>
              <a:spcAft>
                <a:spcPts val="500"/>
              </a:spcAft>
            </a:pPr>
            <a:endParaRPr lang="en-GB" sz="1800" dirty="0"/>
          </a:p>
          <a:p>
            <a:pPr>
              <a:lnSpc>
                <a:spcPct val="120000"/>
              </a:lnSpc>
              <a:spcBef>
                <a:spcPts val="200"/>
              </a:spcBef>
              <a:spcAft>
                <a:spcPts val="500"/>
              </a:spcAft>
            </a:pPr>
            <a:endParaRPr lang="en-GB" sz="1800" b="1" dirty="0"/>
          </a:p>
          <a:p>
            <a:pPr>
              <a:lnSpc>
                <a:spcPct val="120000"/>
              </a:lnSpc>
              <a:spcBef>
                <a:spcPts val="200"/>
              </a:spcBef>
              <a:spcAft>
                <a:spcPts val="500"/>
              </a:spcAft>
            </a:pPr>
            <a:endParaRPr lang="en-GB" sz="1800" b="1" dirty="0"/>
          </a:p>
          <a:p>
            <a:pPr>
              <a:lnSpc>
                <a:spcPct val="120000"/>
              </a:lnSpc>
              <a:spcBef>
                <a:spcPts val="200"/>
              </a:spcBef>
              <a:spcAft>
                <a:spcPts val="500"/>
              </a:spcAft>
            </a:pPr>
            <a:endParaRPr lang="en-GB" sz="1800" b="1" dirty="0"/>
          </a:p>
          <a:p>
            <a:pPr marL="4763" indent="0">
              <a:lnSpc>
                <a:spcPct val="120000"/>
              </a:lnSpc>
              <a:spcBef>
                <a:spcPts val="200"/>
              </a:spcBef>
              <a:spcAft>
                <a:spcPts val="500"/>
              </a:spcAft>
              <a:buNone/>
            </a:pPr>
            <a:br>
              <a:rPr lang="en-GB" sz="1800" b="1" dirty="0"/>
            </a:br>
            <a:endParaRPr lang="en-GB" sz="1000" b="1" dirty="0"/>
          </a:p>
          <a:p>
            <a:pPr>
              <a:lnSpc>
                <a:spcPct val="120000"/>
              </a:lnSpc>
              <a:spcBef>
                <a:spcPts val="200"/>
              </a:spcBef>
              <a:spcAft>
                <a:spcPts val="500"/>
              </a:spcAft>
            </a:pPr>
            <a:r>
              <a:rPr lang="en-GB" sz="1800" b="1" dirty="0"/>
              <a:t>Symptoms: </a:t>
            </a:r>
            <a:r>
              <a:rPr lang="en-GB" sz="1800" dirty="0"/>
              <a:t>c</a:t>
            </a:r>
            <a:r>
              <a:rPr lang="en-GB" sz="1800" dirty="0">
                <a:effectLst/>
                <a:latin typeface="Arial" panose="020B0604020202020204" pitchFamily="34" charset="0"/>
                <a:ea typeface="Times New Roman" panose="02020603050405020304" pitchFamily="18" charset="0"/>
                <a:cs typeface="Courier New" panose="02070309020205020404" pitchFamily="49" charset="0"/>
              </a:rPr>
              <a:t>an present at infancy, childhood or early adolescence. The onset and severity of symptoms </a:t>
            </a:r>
            <a:r>
              <a:rPr lang="en-GB" sz="1800" dirty="0"/>
              <a:t>highly heterogeneous</a:t>
            </a:r>
          </a:p>
          <a:p>
            <a:pPr lvl="1">
              <a:lnSpc>
                <a:spcPct val="120000"/>
              </a:lnSpc>
              <a:spcBef>
                <a:spcPts val="200"/>
              </a:spcBef>
              <a:spcAft>
                <a:spcPts val="500"/>
              </a:spcAft>
            </a:pPr>
            <a:r>
              <a:rPr lang="en-GB" sz="1800" dirty="0"/>
              <a:t>progressive disease, characterised by cognitive impairment and skeletal deformities </a:t>
            </a:r>
          </a:p>
          <a:p>
            <a:pPr>
              <a:lnSpc>
                <a:spcPct val="120000"/>
              </a:lnSpc>
              <a:spcBef>
                <a:spcPts val="200"/>
              </a:spcBef>
              <a:spcAft>
                <a:spcPts val="500"/>
              </a:spcAft>
            </a:pPr>
            <a:r>
              <a:rPr lang="en-GB" sz="1800" b="1" dirty="0"/>
              <a:t>Epidemiology: </a:t>
            </a:r>
            <a:r>
              <a:rPr lang="en-GB" sz="1800" dirty="0"/>
              <a:t>Currently 25 cases of AM registered in England. </a:t>
            </a:r>
          </a:p>
          <a:p>
            <a:pPr lvl="1">
              <a:lnSpc>
                <a:spcPct val="120000"/>
              </a:lnSpc>
              <a:spcBef>
                <a:spcPts val="200"/>
              </a:spcBef>
              <a:spcAft>
                <a:spcPts val="500"/>
              </a:spcAft>
            </a:pPr>
            <a:r>
              <a:rPr lang="en-GB" sz="1800" dirty="0"/>
              <a:t>Incidence: estimated 1 in 500,000 to 1 in 1,000,000, &gt;1 annual case expected per year*</a:t>
            </a:r>
            <a:endParaRPr lang="en-GB" sz="1000" b="1" dirty="0"/>
          </a:p>
          <a:p>
            <a:pPr>
              <a:lnSpc>
                <a:spcPct val="120000"/>
              </a:lnSpc>
              <a:spcBef>
                <a:spcPts val="200"/>
              </a:spcBef>
              <a:spcAft>
                <a:spcPts val="500"/>
              </a:spcAft>
            </a:pPr>
            <a:r>
              <a:rPr lang="en-GB" sz="1800" b="1" dirty="0"/>
              <a:t>Quality of life</a:t>
            </a:r>
            <a:r>
              <a:rPr lang="en-GB" sz="1800" dirty="0"/>
              <a:t>: AM significantly impacts all aspects of life for patients, families and carers;</a:t>
            </a:r>
          </a:p>
          <a:p>
            <a:pPr lvl="1">
              <a:lnSpc>
                <a:spcPct val="120000"/>
              </a:lnSpc>
              <a:spcBef>
                <a:spcPts val="200"/>
              </a:spcBef>
              <a:spcAft>
                <a:spcPts val="500"/>
              </a:spcAft>
            </a:pPr>
            <a:r>
              <a:rPr lang="en-GB" sz="1800" dirty="0"/>
              <a:t>Social and professional life can be compromised. </a:t>
            </a:r>
          </a:p>
          <a:p>
            <a:pPr lvl="1">
              <a:lnSpc>
                <a:spcPct val="103000"/>
              </a:lnSpc>
              <a:spcBef>
                <a:spcPts val="200"/>
              </a:spcBef>
              <a:spcAft>
                <a:spcPts val="500"/>
              </a:spcAft>
            </a:pPr>
            <a:endParaRPr kumimoji="0" lang="en-GB" sz="1800" b="0" i="0" u="none" strike="noStrike" kern="1200" cap="none" spc="0" normalizeH="0" baseline="0" dirty="0">
              <a:ln>
                <a:noFill/>
              </a:ln>
              <a:solidFill>
                <a:srgbClr val="393938"/>
              </a:solidFill>
              <a:effectLst/>
              <a:uLnTx/>
              <a:uFillTx/>
              <a:latin typeface="Arial" panose="020B0604020202020204" pitchFamily="34" charset="0"/>
              <a:ea typeface="+mn-ea"/>
              <a:cs typeface="Arial" panose="020B0604020202020204" pitchFamily="34" charset="0"/>
            </a:endParaRPr>
          </a:p>
          <a:p>
            <a:pPr marL="361950" lvl="1" indent="0">
              <a:lnSpc>
                <a:spcPct val="103000"/>
              </a:lnSpc>
              <a:spcBef>
                <a:spcPts val="200"/>
              </a:spcBef>
              <a:spcAft>
                <a:spcPts val="500"/>
              </a:spcAft>
              <a:buNone/>
            </a:pPr>
            <a:endParaRPr lang="en-GB" sz="1800" b="1" dirty="0"/>
          </a:p>
          <a:p>
            <a:pPr marL="361950" lvl="1" indent="0">
              <a:lnSpc>
                <a:spcPct val="120000"/>
              </a:lnSpc>
              <a:spcBef>
                <a:spcPts val="200"/>
              </a:spcBef>
              <a:spcAft>
                <a:spcPts val="500"/>
              </a:spcAft>
              <a:buNone/>
            </a:pPr>
            <a:endParaRPr lang="en-GB" sz="1800" dirty="0"/>
          </a:p>
        </p:txBody>
      </p:sp>
      <p:sp>
        <p:nvSpPr>
          <p:cNvPr id="2" name="TextBox 1">
            <a:extLst>
              <a:ext uri="{FF2B5EF4-FFF2-40B4-BE49-F238E27FC236}">
                <a16:creationId xmlns:a16="http://schemas.microsoft.com/office/drawing/2014/main" id="{A42A0B4B-2C92-4AA3-844D-855BBD4E9D28}"/>
              </a:ext>
            </a:extLst>
          </p:cNvPr>
          <p:cNvSpPr txBox="1"/>
          <p:nvPr/>
        </p:nvSpPr>
        <p:spPr>
          <a:xfrm>
            <a:off x="279848" y="7283491"/>
            <a:ext cx="10390255" cy="246221"/>
          </a:xfrm>
          <a:prstGeom prst="rect">
            <a:avLst/>
          </a:prstGeom>
          <a:noFill/>
        </p:spPr>
        <p:txBody>
          <a:bodyPr wrap="square" lIns="0" tIns="0" rIns="0" bIns="0" rtlCol="0">
            <a:spAutoFit/>
          </a:bodyPr>
          <a:lstStyle/>
          <a:p>
            <a:r>
              <a:rPr lang="en-GB" sz="1600" dirty="0">
                <a:solidFill>
                  <a:schemeClr val="tx1"/>
                </a:solidFill>
              </a:rPr>
              <a:t>*Source: company resubmission, March 2022. CNS, central nervous system; </a:t>
            </a:r>
            <a:r>
              <a:rPr lang="en-GB" sz="1600" dirty="0"/>
              <a:t>M</a:t>
            </a:r>
            <a:r>
              <a:rPr lang="en-GB" sz="1600" dirty="0">
                <a:solidFill>
                  <a:schemeClr val="tx1"/>
                </a:solidFill>
              </a:rPr>
              <a:t>PS</a:t>
            </a:r>
            <a:r>
              <a:rPr lang="en-GB" sz="1600" dirty="0"/>
              <a:t>, Mucopolysaccharide diseases  </a:t>
            </a:r>
          </a:p>
        </p:txBody>
      </p:sp>
      <p:sp>
        <p:nvSpPr>
          <p:cNvPr id="7" name="Slide Number Placeholder 6">
            <a:extLst>
              <a:ext uri="{FF2B5EF4-FFF2-40B4-BE49-F238E27FC236}">
                <a16:creationId xmlns:a16="http://schemas.microsoft.com/office/drawing/2014/main" id="{536600C4-F388-4B4F-948E-B68CF24129C1}"/>
              </a:ext>
            </a:extLst>
          </p:cNvPr>
          <p:cNvSpPr>
            <a:spLocks noGrp="1"/>
          </p:cNvSpPr>
          <p:nvPr>
            <p:ph type="sldNum" sz="quarter" idx="12"/>
          </p:nvPr>
        </p:nvSpPr>
        <p:spPr/>
        <p:txBody>
          <a:bodyPr/>
          <a:lstStyle/>
          <a:p>
            <a:fld id="{DDBE135E-2566-4748-853C-8A3B78F0FB00}" type="slidenum">
              <a:rPr lang="en-GB" smtClean="0"/>
              <a:t>4</a:t>
            </a:fld>
            <a:endParaRPr lang="en-GB" dirty="0"/>
          </a:p>
        </p:txBody>
      </p:sp>
      <p:cxnSp>
        <p:nvCxnSpPr>
          <p:cNvPr id="4" name="Straight Connector 3">
            <a:extLst>
              <a:ext uri="{FF2B5EF4-FFF2-40B4-BE49-F238E27FC236}">
                <a16:creationId xmlns:a16="http://schemas.microsoft.com/office/drawing/2014/main" id="{C9AD4DA8-753D-4FC6-8CD3-E855E14D27AF}"/>
              </a:ext>
            </a:extLst>
          </p:cNvPr>
          <p:cNvCxnSpPr/>
          <p:nvPr/>
        </p:nvCxnSpPr>
        <p:spPr>
          <a:xfrm>
            <a:off x="279848" y="7263944"/>
            <a:ext cx="9581604"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9379E75F-351B-4903-9B77-8A202FA77999}"/>
              </a:ext>
            </a:extLst>
          </p:cNvPr>
          <p:cNvSpPr txBox="1"/>
          <p:nvPr/>
        </p:nvSpPr>
        <p:spPr>
          <a:xfrm>
            <a:off x="9677400" y="93125"/>
            <a:ext cx="924086" cy="276999"/>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GB" sz="1800" b="1" dirty="0">
                <a:solidFill>
                  <a:schemeClr val="accent1"/>
                </a:solidFill>
              </a:rPr>
              <a:t> RECAP</a:t>
            </a:r>
            <a:r>
              <a:rPr lang="en-GB" sz="1800" b="1" dirty="0">
                <a:solidFill>
                  <a:schemeClr val="tx1"/>
                </a:solidFill>
              </a:rPr>
              <a:t> </a:t>
            </a:r>
          </a:p>
        </p:txBody>
      </p:sp>
      <p:graphicFrame>
        <p:nvGraphicFramePr>
          <p:cNvPr id="3" name="Diagram 2">
            <a:extLst>
              <a:ext uri="{FF2B5EF4-FFF2-40B4-BE49-F238E27FC236}">
                <a16:creationId xmlns:a16="http://schemas.microsoft.com/office/drawing/2014/main" id="{EC79D587-F54F-83AE-F94F-DF0B78A60DC3}"/>
              </a:ext>
            </a:extLst>
          </p:cNvPr>
          <p:cNvGraphicFramePr/>
          <p:nvPr>
            <p:extLst>
              <p:ext uri="{D42A27DB-BD31-4B8C-83A1-F6EECF244321}">
                <p14:modId xmlns:p14="http://schemas.microsoft.com/office/powerpoint/2010/main" val="2666246959"/>
              </p:ext>
            </p:extLst>
          </p:nvPr>
        </p:nvGraphicFramePr>
        <p:xfrm>
          <a:off x="279846" y="389670"/>
          <a:ext cx="10704207" cy="48380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33602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17DEF71-8B5D-2A61-36EB-0DCBEC0B8275}"/>
              </a:ext>
            </a:extLst>
          </p:cNvPr>
          <p:cNvSpPr txBox="1"/>
          <p:nvPr/>
        </p:nvSpPr>
        <p:spPr>
          <a:xfrm>
            <a:off x="344511" y="6930281"/>
            <a:ext cx="988327" cy="359193"/>
          </a:xfrm>
          <a:prstGeom prst="rect">
            <a:avLst/>
          </a:prstGeom>
          <a:solidFill>
            <a:schemeClr val="bg1"/>
          </a:solidFill>
        </p:spPr>
        <p:txBody>
          <a:bodyPr wrap="square" lIns="0" tIns="0" rIns="0" bIns="0" rtlCol="0">
            <a:spAutoFit/>
          </a:bodyPr>
          <a:lstStyle/>
          <a:p>
            <a:endParaRPr lang="en-GB" sz="1800" dirty="0">
              <a:solidFill>
                <a:schemeClr val="tx1"/>
              </a:solidFill>
            </a:endParaRPr>
          </a:p>
        </p:txBody>
      </p:sp>
      <p:sp>
        <p:nvSpPr>
          <p:cNvPr id="2" name="Title 1"/>
          <p:cNvSpPr>
            <a:spLocks noGrp="1"/>
          </p:cNvSpPr>
          <p:nvPr>
            <p:ph type="title"/>
          </p:nvPr>
        </p:nvSpPr>
        <p:spPr>
          <a:xfrm>
            <a:off x="181022" y="297319"/>
            <a:ext cx="10564837" cy="765501"/>
          </a:xfrm>
        </p:spPr>
        <p:txBody>
          <a:bodyPr/>
          <a:lstStyle/>
          <a:p>
            <a:pPr>
              <a:lnSpc>
                <a:spcPct val="100000"/>
              </a:lnSpc>
            </a:pPr>
            <a:r>
              <a:rPr lang="en-GB" dirty="0"/>
              <a:t>Proposed Managed Access Arrangement (MAA)</a:t>
            </a:r>
            <a:br>
              <a:rPr lang="en-GB" dirty="0"/>
            </a:br>
            <a:r>
              <a:rPr lang="en-GB" sz="2000" b="0" i="1" dirty="0">
                <a:solidFill>
                  <a:schemeClr val="accent1"/>
                </a:solidFill>
              </a:rPr>
              <a:t>Company proposes a new data collection plan to address some outstanding uncertainties</a:t>
            </a:r>
          </a:p>
        </p:txBody>
      </p:sp>
      <p:sp>
        <p:nvSpPr>
          <p:cNvPr id="5" name="Slide Number Placeholder 1">
            <a:extLst>
              <a:ext uri="{FF2B5EF4-FFF2-40B4-BE49-F238E27FC236}">
                <a16:creationId xmlns:a16="http://schemas.microsoft.com/office/drawing/2014/main" id="{B550D583-9F84-D7EF-E60C-3F5D4B6A11AC}"/>
              </a:ext>
            </a:extLst>
          </p:cNvPr>
          <p:cNvSpPr>
            <a:spLocks noGrp="1"/>
          </p:cNvSpPr>
          <p:nvPr>
            <p:ph type="sldNum" sz="quarter" idx="12"/>
          </p:nvPr>
        </p:nvSpPr>
        <p:spPr/>
        <p:txBody>
          <a:bodyPr/>
          <a:lstStyle/>
          <a:p>
            <a:fld id="{DDBE135E-2566-4748-853C-8A3B78F0FB00}" type="slidenum">
              <a:rPr lang="en-GB" smtClean="0"/>
              <a:t>40</a:t>
            </a:fld>
            <a:endParaRPr lang="en-GB" dirty="0"/>
          </a:p>
        </p:txBody>
      </p:sp>
      <mc:AlternateContent xmlns:mc="http://schemas.openxmlformats.org/markup-compatibility/2006" xmlns:a14="http://schemas.microsoft.com/office/drawing/2010/main">
        <mc:Choice Requires="a14">
          <p:graphicFrame>
            <p:nvGraphicFramePr>
              <p:cNvPr id="8" name="Table 7">
                <a:extLst>
                  <a:ext uri="{FF2B5EF4-FFF2-40B4-BE49-F238E27FC236}">
                    <a16:creationId xmlns:a16="http://schemas.microsoft.com/office/drawing/2014/main" id="{D0F6E6F6-B821-F6C5-7A81-A7F615499F97}"/>
                  </a:ext>
                </a:extLst>
              </p:cNvPr>
              <p:cNvGraphicFramePr>
                <a:graphicFrameLocks noGrp="1"/>
              </p:cNvGraphicFramePr>
              <p:nvPr>
                <p:extLst>
                  <p:ext uri="{D42A27DB-BD31-4B8C-83A1-F6EECF244321}">
                    <p14:modId xmlns:p14="http://schemas.microsoft.com/office/powerpoint/2010/main" val="1371892806"/>
                  </p:ext>
                </p:extLst>
              </p:nvPr>
            </p:nvGraphicFramePr>
            <p:xfrm>
              <a:off x="90512" y="1340146"/>
              <a:ext cx="10512376" cy="5292561"/>
            </p:xfrm>
            <a:graphic>
              <a:graphicData uri="http://schemas.openxmlformats.org/drawingml/2006/table">
                <a:tbl>
                  <a:tblPr firstRow="1" bandRow="1">
                    <a:tableStyleId>{F5AB1C69-6EDB-4FF4-983F-18BD219EF322}</a:tableStyleId>
                  </a:tblPr>
                  <a:tblGrid>
                    <a:gridCol w="1658278">
                      <a:extLst>
                        <a:ext uri="{9D8B030D-6E8A-4147-A177-3AD203B41FA5}">
                          <a16:colId xmlns:a16="http://schemas.microsoft.com/office/drawing/2014/main" val="2765716210"/>
                        </a:ext>
                      </a:extLst>
                    </a:gridCol>
                    <a:gridCol w="8854098">
                      <a:extLst>
                        <a:ext uri="{9D8B030D-6E8A-4147-A177-3AD203B41FA5}">
                          <a16:colId xmlns:a16="http://schemas.microsoft.com/office/drawing/2014/main" val="3574745031"/>
                        </a:ext>
                      </a:extLst>
                    </a:gridCol>
                  </a:tblGrid>
                  <a:tr h="337310">
                    <a:tc gridSpan="2">
                      <a:txBody>
                        <a:bodyPr/>
                        <a:lstStyle/>
                        <a:p>
                          <a:pPr algn="ctr"/>
                          <a:r>
                            <a:rPr lang="en-GB" sz="1750" dirty="0"/>
                            <a:t>MAA proposal: key aspects</a:t>
                          </a:r>
                        </a:p>
                      </a:txBody>
                      <a:tcPr/>
                    </a:tc>
                    <a:tc hMerge="1">
                      <a:txBody>
                        <a:bodyPr/>
                        <a:lstStyle/>
                        <a:p>
                          <a:endParaRPr lang="en-GB" dirty="0"/>
                        </a:p>
                      </a:txBody>
                      <a:tcPr/>
                    </a:tc>
                    <a:extLst>
                      <a:ext uri="{0D108BD9-81ED-4DB2-BD59-A6C34878D82A}">
                        <a16:rowId xmlns:a16="http://schemas.microsoft.com/office/drawing/2014/main" val="660235656"/>
                      </a:ext>
                    </a:extLst>
                  </a:tr>
                  <a:tr h="1580275">
                    <a:tc>
                      <a:txBody>
                        <a:bodyPr/>
                        <a:lstStyle/>
                        <a:p>
                          <a:r>
                            <a:rPr lang="en-GB" sz="1750" b="1" dirty="0"/>
                            <a:t>Patient selection and continuation</a:t>
                          </a:r>
                        </a:p>
                      </a:txBody>
                      <a:tcPr/>
                    </a:tc>
                    <a:tc>
                      <a:txBody>
                        <a:bodyPr/>
                        <a:lstStyle/>
                        <a:p>
                          <a:pPr marL="0" indent="0">
                            <a:buFont typeface="Arial" panose="020B0604020202020204" pitchFamily="34" charset="0"/>
                            <a:buNone/>
                          </a:pPr>
                          <a:r>
                            <a:rPr lang="en-GB" sz="1750" b="1" dirty="0"/>
                            <a:t>Unchanged from ECM3*</a:t>
                          </a:r>
                          <a14:m>
                            <m:oMath xmlns:m="http://schemas.openxmlformats.org/officeDocument/2006/math">
                              <m:r>
                                <a:rPr lang="en-GB" sz="1750" b="1" i="1" baseline="30000" smtClean="0">
                                  <a:latin typeface="Cambria Math" panose="02040503050406030204" pitchFamily="18" charset="0"/>
                                </a:rPr>
                                <m:t>†</m:t>
                              </m:r>
                            </m:oMath>
                          </a14:m>
                          <a:endParaRPr lang="en-GB" sz="1750" b="1" baseline="30000" dirty="0"/>
                        </a:p>
                        <a:p>
                          <a:pPr marL="342900" indent="-342900">
                            <a:buFont typeface="Arial" panose="020B0604020202020204" pitchFamily="34" charset="0"/>
                            <a:buChar char="•"/>
                          </a:pPr>
                          <a:r>
                            <a:rPr lang="en-GB" sz="1750" dirty="0"/>
                            <a:t>Starting criteria: consent, confirmed diagnosis of VA and threshold of disability*</a:t>
                          </a:r>
                        </a:p>
                        <a:p>
                          <a:pPr marL="342900" indent="-342900">
                            <a:buFont typeface="Arial" panose="020B0604020202020204" pitchFamily="34" charset="0"/>
                            <a:buChar char="•"/>
                          </a:pPr>
                          <a:r>
                            <a:rPr lang="en-GB" sz="1750" dirty="0"/>
                            <a:t>Exclusion criteria: concomitant life-limiting conditions, severely progressed disease, inability to comply with MAA</a:t>
                          </a:r>
                        </a:p>
                        <a:p>
                          <a:pPr marL="342900" indent="-342900">
                            <a:buFont typeface="Arial" panose="020B0604020202020204" pitchFamily="34" charset="0"/>
                            <a:buChar char="•"/>
                          </a:pPr>
                          <a:r>
                            <a:rPr lang="en-GB" sz="1750" dirty="0"/>
                            <a:t>Continuation rules: improvement then stabilisation in serum oligosaccharides and clinical domains</a:t>
                          </a:r>
                        </a:p>
                      </a:txBody>
                      <a:tcPr/>
                    </a:tc>
                    <a:extLst>
                      <a:ext uri="{0D108BD9-81ED-4DB2-BD59-A6C34878D82A}">
                        <a16:rowId xmlns:a16="http://schemas.microsoft.com/office/drawing/2014/main" val="2844729345"/>
                      </a:ext>
                    </a:extLst>
                  </a:tr>
                  <a:tr h="1081241">
                    <a:tc>
                      <a:txBody>
                        <a:bodyPr/>
                        <a:lstStyle/>
                        <a:p>
                          <a:r>
                            <a:rPr lang="en-GB" sz="1750" b="1" dirty="0"/>
                            <a:t>Evidence collection</a:t>
                          </a:r>
                        </a:p>
                      </a:txBody>
                      <a:tcPr/>
                    </a:tc>
                    <a:tc>
                      <a:txBody>
                        <a:bodyPr/>
                        <a:lstStyle/>
                        <a:p>
                          <a:pPr marL="342900" indent="-342900">
                            <a:buFont typeface="Arial" panose="020B0604020202020204" pitchFamily="34" charset="0"/>
                            <a:buChar char="•"/>
                          </a:pPr>
                          <a:r>
                            <a:rPr lang="en-GB" sz="1750" dirty="0"/>
                            <a:t>Via UK database (including MPS society registry), under </a:t>
                          </a:r>
                          <a:r>
                            <a:rPr lang="en-GB" sz="1750" kern="1200" dirty="0">
                              <a:solidFill>
                                <a:schemeClr val="dk1"/>
                              </a:solidFill>
                              <a:latin typeface="+mn-lt"/>
                              <a:ea typeface="+mn-ea"/>
                              <a:cs typeface="+mn-cs"/>
                            </a:rPr>
                            <a:t>conditions of routine care</a:t>
                          </a:r>
                        </a:p>
                        <a:p>
                          <a:pPr marL="342900" indent="-342900">
                            <a:buFont typeface="Arial" panose="020B0604020202020204" pitchFamily="34" charset="0"/>
                            <a:buChar char="•"/>
                          </a:pPr>
                          <a:r>
                            <a:rPr lang="en-GB" sz="1750" b="1" kern="1200" dirty="0">
                              <a:solidFill>
                                <a:schemeClr val="accent1"/>
                              </a:solidFill>
                              <a:latin typeface="+mn-lt"/>
                              <a:ea typeface="+mn-ea"/>
                              <a:cs typeface="+mn-cs"/>
                            </a:rPr>
                            <a:t>New for ECM4: </a:t>
                          </a:r>
                          <a:r>
                            <a:rPr lang="en-GB" sz="1750" kern="1200" dirty="0">
                              <a:solidFill>
                                <a:schemeClr val="dk1"/>
                              </a:solidFill>
                              <a:latin typeface="+mn-lt"/>
                              <a:ea typeface="+mn-ea"/>
                              <a:cs typeface="+mn-cs"/>
                            </a:rPr>
                            <a:t>inclusion of rhLAMAN -07, -09 and -10, Etoile Alpha, SPARKLE, AllStripes</a:t>
                          </a:r>
                        </a:p>
                      </a:txBody>
                      <a:tcPr/>
                    </a:tc>
                    <a:extLst>
                      <a:ext uri="{0D108BD9-81ED-4DB2-BD59-A6C34878D82A}">
                        <a16:rowId xmlns:a16="http://schemas.microsoft.com/office/drawing/2014/main" val="1073939121"/>
                      </a:ext>
                    </a:extLst>
                  </a:tr>
                  <a:tr h="1681930">
                    <a:tc>
                      <a:txBody>
                        <a:bodyPr/>
                        <a:lstStyle/>
                        <a:p>
                          <a:r>
                            <a:rPr lang="en-GB" sz="1750" b="1" dirty="0"/>
                            <a:t>Uncertainties addressed </a:t>
                          </a:r>
                          <a:r>
                            <a:rPr lang="en-GB" sz="1750" b="1" dirty="0">
                              <a:solidFill>
                                <a:schemeClr val="accent1"/>
                              </a:solidFill>
                            </a:rPr>
                            <a:t>(updated for ECM4)</a:t>
                          </a:r>
                        </a:p>
                      </a:txBody>
                      <a:tcPr/>
                    </a:tc>
                    <a:tc>
                      <a:txBody>
                        <a:bodyPr/>
                        <a:lstStyle/>
                        <a:p>
                          <a:pPr marL="342900" indent="-342900">
                            <a:spcBef>
                              <a:spcPts val="200"/>
                            </a:spcBef>
                            <a:spcAft>
                              <a:spcPts val="200"/>
                            </a:spcAft>
                            <a:buFont typeface="Arial" panose="020B0604020202020204" pitchFamily="34" charset="0"/>
                            <a:buChar char="•"/>
                          </a:pPr>
                          <a:r>
                            <a:rPr lang="en-US" sz="1750" kern="1200" dirty="0">
                              <a:solidFill>
                                <a:schemeClr val="dk1"/>
                              </a:solidFill>
                              <a:latin typeface="+mn-lt"/>
                              <a:ea typeface="+mn-ea"/>
                              <a:cs typeface="+mn-cs"/>
                            </a:rPr>
                            <a:t>Comparative data with BSC (only rhLAMAN-05 compares VA with placebo: 12-month follow-up and small patient numbers)</a:t>
                          </a:r>
                        </a:p>
                        <a:p>
                          <a:pPr marL="342900" marR="0" lvl="0" indent="-342900" algn="l" defTabSz="1043056"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750" kern="1200" dirty="0">
                              <a:solidFill>
                                <a:schemeClr val="dk1"/>
                              </a:solidFill>
                              <a:latin typeface="+mn-lt"/>
                              <a:ea typeface="+mn-ea"/>
                              <a:cs typeface="+mn-cs"/>
                            </a:rPr>
                            <a:t>Natural history data and off-treatment progression</a:t>
                          </a:r>
                          <a:endParaRPr lang="en-GB" sz="1750" kern="1200" dirty="0">
                            <a:solidFill>
                              <a:schemeClr val="dk1"/>
                            </a:solidFill>
                            <a:latin typeface="+mn-lt"/>
                            <a:ea typeface="+mn-ea"/>
                            <a:cs typeface="+mn-cs"/>
                          </a:endParaRPr>
                        </a:p>
                        <a:p>
                          <a:pPr marL="342900" marR="0" lvl="0" indent="-342900" algn="l" defTabSz="1043056"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750" kern="1200" dirty="0">
                              <a:solidFill>
                                <a:schemeClr val="dk1"/>
                              </a:solidFill>
                              <a:latin typeface="+mn-lt"/>
                              <a:ea typeface="+mn-ea"/>
                              <a:cs typeface="+mn-cs"/>
                            </a:rPr>
                            <a:t>Utility data with/without VA</a:t>
                          </a:r>
                          <a:endParaRPr lang="en-GB" sz="1750" kern="1200" dirty="0">
                            <a:solidFill>
                              <a:schemeClr val="dk1"/>
                            </a:solidFill>
                            <a:latin typeface="+mn-lt"/>
                            <a:ea typeface="+mn-ea"/>
                            <a:cs typeface="+mn-cs"/>
                          </a:endParaRPr>
                        </a:p>
                        <a:p>
                          <a:pPr marL="342900" marR="0" lvl="0" indent="-342900" algn="l" defTabSz="1043056"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750" kern="1200" dirty="0">
                              <a:solidFill>
                                <a:schemeClr val="dk1"/>
                              </a:solidFill>
                              <a:latin typeface="+mn-lt"/>
                              <a:ea typeface="+mn-ea"/>
                              <a:cs typeface="+mn-cs"/>
                            </a:rPr>
                            <a:t>Infection rates with/ without VA</a:t>
                          </a:r>
                          <a:endParaRPr lang="en-GB" sz="1750" kern="1200" dirty="0">
                            <a:solidFill>
                              <a:schemeClr val="dk1"/>
                            </a:solidFill>
                            <a:latin typeface="+mn-lt"/>
                            <a:ea typeface="+mn-ea"/>
                            <a:cs typeface="+mn-cs"/>
                          </a:endParaRPr>
                        </a:p>
                        <a:p>
                          <a:pPr marL="342900" marR="0" lvl="0" indent="-342900" algn="l" defTabSz="1043056"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750" kern="1200" dirty="0">
                              <a:solidFill>
                                <a:schemeClr val="dk1"/>
                              </a:solidFill>
                              <a:latin typeface="+mn-lt"/>
                              <a:ea typeface="+mn-ea"/>
                              <a:cs typeface="+mn-cs"/>
                            </a:rPr>
                            <a:t>Use of surrogate endpoint (serum oligosaccharides) in global responder analysis</a:t>
                          </a:r>
                          <a:endParaRPr lang="en-GB" sz="175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674996031"/>
                      </a:ext>
                    </a:extLst>
                  </a:tr>
                  <a:tr h="337310">
                    <a:tc>
                      <a:txBody>
                        <a:bodyPr/>
                        <a:lstStyle/>
                        <a:p>
                          <a:r>
                            <a:rPr lang="en-GB" sz="1750" b="1" dirty="0"/>
                            <a:t>Duration</a:t>
                          </a:r>
                        </a:p>
                      </a:txBody>
                      <a:tcPr/>
                    </a:tc>
                    <a:tc>
                      <a:txBody>
                        <a:bodyPr/>
                        <a:lstStyle/>
                        <a:p>
                          <a:pPr>
                            <a:spcBef>
                              <a:spcPts val="200"/>
                            </a:spcBef>
                            <a:spcAft>
                              <a:spcPts val="200"/>
                            </a:spcAft>
                          </a:pPr>
                          <a:r>
                            <a:rPr lang="en-US" sz="1750" kern="1200" dirty="0">
                              <a:solidFill>
                                <a:schemeClr val="dk1"/>
                              </a:solidFill>
                              <a:latin typeface="+mn-lt"/>
                              <a:ea typeface="+mn-ea"/>
                              <a:cs typeface="+mn-cs"/>
                            </a:rPr>
                            <a:t> 3 years</a:t>
                          </a:r>
                          <a:endParaRPr lang="en-GB" sz="175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1677307115"/>
                      </a:ext>
                    </a:extLst>
                  </a:tr>
                </a:tbl>
              </a:graphicData>
            </a:graphic>
          </p:graphicFrame>
        </mc:Choice>
        <mc:Fallback xmlns="">
          <p:graphicFrame>
            <p:nvGraphicFramePr>
              <p:cNvPr id="8" name="Table 7">
                <a:extLst>
                  <a:ext uri="{FF2B5EF4-FFF2-40B4-BE49-F238E27FC236}">
                    <a16:creationId xmlns:a16="http://schemas.microsoft.com/office/drawing/2014/main" id="{D0F6E6F6-B821-F6C5-7A81-A7F615499F97}"/>
                  </a:ext>
                </a:extLst>
              </p:cNvPr>
              <p:cNvGraphicFramePr>
                <a:graphicFrameLocks noGrp="1"/>
              </p:cNvGraphicFramePr>
              <p:nvPr>
                <p:extLst>
                  <p:ext uri="{D42A27DB-BD31-4B8C-83A1-F6EECF244321}">
                    <p14:modId xmlns:p14="http://schemas.microsoft.com/office/powerpoint/2010/main" val="1371892806"/>
                  </p:ext>
                </p:extLst>
              </p:nvPr>
            </p:nvGraphicFramePr>
            <p:xfrm>
              <a:off x="90512" y="1340146"/>
              <a:ext cx="10512376" cy="5292561"/>
            </p:xfrm>
            <a:graphic>
              <a:graphicData uri="http://schemas.openxmlformats.org/drawingml/2006/table">
                <a:tbl>
                  <a:tblPr firstRow="1" bandRow="1">
                    <a:tableStyleId>{F5AB1C69-6EDB-4FF4-983F-18BD219EF322}</a:tableStyleId>
                  </a:tblPr>
                  <a:tblGrid>
                    <a:gridCol w="1658278">
                      <a:extLst>
                        <a:ext uri="{9D8B030D-6E8A-4147-A177-3AD203B41FA5}">
                          <a16:colId xmlns:a16="http://schemas.microsoft.com/office/drawing/2014/main" val="2765716210"/>
                        </a:ext>
                      </a:extLst>
                    </a:gridCol>
                    <a:gridCol w="8854098">
                      <a:extLst>
                        <a:ext uri="{9D8B030D-6E8A-4147-A177-3AD203B41FA5}">
                          <a16:colId xmlns:a16="http://schemas.microsoft.com/office/drawing/2014/main" val="3574745031"/>
                        </a:ext>
                      </a:extLst>
                    </a:gridCol>
                  </a:tblGrid>
                  <a:tr h="358140">
                    <a:tc gridSpan="2">
                      <a:txBody>
                        <a:bodyPr/>
                        <a:lstStyle/>
                        <a:p>
                          <a:pPr algn="ctr"/>
                          <a:r>
                            <a:rPr lang="en-GB" sz="1750" dirty="0"/>
                            <a:t>MAA proposal: key aspects</a:t>
                          </a:r>
                        </a:p>
                      </a:txBody>
                      <a:tcPr/>
                    </a:tc>
                    <a:tc hMerge="1">
                      <a:txBody>
                        <a:bodyPr/>
                        <a:lstStyle/>
                        <a:p>
                          <a:endParaRPr lang="en-GB" dirty="0"/>
                        </a:p>
                      </a:txBody>
                      <a:tcPr/>
                    </a:tc>
                    <a:extLst>
                      <a:ext uri="{0D108BD9-81ED-4DB2-BD59-A6C34878D82A}">
                        <a16:rowId xmlns:a16="http://schemas.microsoft.com/office/drawing/2014/main" val="660235656"/>
                      </a:ext>
                    </a:extLst>
                  </a:tr>
                  <a:tr h="1691640">
                    <a:tc>
                      <a:txBody>
                        <a:bodyPr/>
                        <a:lstStyle/>
                        <a:p>
                          <a:r>
                            <a:rPr lang="en-GB" sz="1750" b="1" dirty="0"/>
                            <a:t>Patient selection and continuation</a:t>
                          </a:r>
                        </a:p>
                      </a:txBody>
                      <a:tcPr/>
                    </a:tc>
                    <a:tc>
                      <a:txBody>
                        <a:bodyPr/>
                        <a:lstStyle/>
                        <a:p>
                          <a:endParaRPr lang="en-US"/>
                        </a:p>
                      </a:txBody>
                      <a:tcPr>
                        <a:blipFill>
                          <a:blip r:embed="rId3"/>
                          <a:stretch>
                            <a:fillRect l="-18776" t="-22302" r="-275" b="-196403"/>
                          </a:stretch>
                        </a:blipFill>
                      </a:tcPr>
                    </a:tc>
                    <a:extLst>
                      <a:ext uri="{0D108BD9-81ED-4DB2-BD59-A6C34878D82A}">
                        <a16:rowId xmlns:a16="http://schemas.microsoft.com/office/drawing/2014/main" val="2844729345"/>
                      </a:ext>
                    </a:extLst>
                  </a:tr>
                  <a:tr h="1081241">
                    <a:tc>
                      <a:txBody>
                        <a:bodyPr/>
                        <a:lstStyle/>
                        <a:p>
                          <a:r>
                            <a:rPr lang="en-GB" sz="1750" b="1" dirty="0"/>
                            <a:t>Evidence collection</a:t>
                          </a:r>
                        </a:p>
                      </a:txBody>
                      <a:tcPr/>
                    </a:tc>
                    <a:tc>
                      <a:txBody>
                        <a:bodyPr/>
                        <a:lstStyle/>
                        <a:p>
                          <a:pPr marL="342900" indent="-342900">
                            <a:buFont typeface="Arial" panose="020B0604020202020204" pitchFamily="34" charset="0"/>
                            <a:buChar char="•"/>
                          </a:pPr>
                          <a:r>
                            <a:rPr lang="en-GB" sz="1750" dirty="0"/>
                            <a:t>Via UK database (including MPS society registry), under </a:t>
                          </a:r>
                          <a:r>
                            <a:rPr lang="en-GB" sz="1750" kern="1200" dirty="0">
                              <a:solidFill>
                                <a:schemeClr val="dk1"/>
                              </a:solidFill>
                              <a:latin typeface="+mn-lt"/>
                              <a:ea typeface="+mn-ea"/>
                              <a:cs typeface="+mn-cs"/>
                            </a:rPr>
                            <a:t>conditions of routine care</a:t>
                          </a:r>
                        </a:p>
                        <a:p>
                          <a:pPr marL="342900" indent="-342900">
                            <a:buFont typeface="Arial" panose="020B0604020202020204" pitchFamily="34" charset="0"/>
                            <a:buChar char="•"/>
                          </a:pPr>
                          <a:r>
                            <a:rPr lang="en-GB" sz="1750" b="1" kern="1200" dirty="0">
                              <a:solidFill>
                                <a:schemeClr val="accent1"/>
                              </a:solidFill>
                              <a:latin typeface="+mn-lt"/>
                              <a:ea typeface="+mn-ea"/>
                              <a:cs typeface="+mn-cs"/>
                            </a:rPr>
                            <a:t>New for ECM4: </a:t>
                          </a:r>
                          <a:r>
                            <a:rPr lang="en-GB" sz="1750" kern="1200" dirty="0">
                              <a:solidFill>
                                <a:schemeClr val="dk1"/>
                              </a:solidFill>
                              <a:latin typeface="+mn-lt"/>
                              <a:ea typeface="+mn-ea"/>
                              <a:cs typeface="+mn-cs"/>
                            </a:rPr>
                            <a:t>inclusion of rhLAMAN -07, -09 and -10, Etoile Alpha, SPARKLE, AllStripes</a:t>
                          </a:r>
                        </a:p>
                      </a:txBody>
                      <a:tcPr/>
                    </a:tc>
                    <a:extLst>
                      <a:ext uri="{0D108BD9-81ED-4DB2-BD59-A6C34878D82A}">
                        <a16:rowId xmlns:a16="http://schemas.microsoft.com/office/drawing/2014/main" val="1073939121"/>
                      </a:ext>
                    </a:extLst>
                  </a:tr>
                  <a:tr h="1803400">
                    <a:tc>
                      <a:txBody>
                        <a:bodyPr/>
                        <a:lstStyle/>
                        <a:p>
                          <a:r>
                            <a:rPr lang="en-GB" sz="1750" b="1" dirty="0"/>
                            <a:t>Uncertainties addressed </a:t>
                          </a:r>
                          <a:r>
                            <a:rPr lang="en-GB" sz="1750" b="1" dirty="0">
                              <a:solidFill>
                                <a:schemeClr val="accent1"/>
                              </a:solidFill>
                            </a:rPr>
                            <a:t>(updated for ECM4)</a:t>
                          </a:r>
                        </a:p>
                      </a:txBody>
                      <a:tcPr/>
                    </a:tc>
                    <a:tc>
                      <a:txBody>
                        <a:bodyPr/>
                        <a:lstStyle/>
                        <a:p>
                          <a:pPr marL="342900" indent="-342900">
                            <a:spcBef>
                              <a:spcPts val="200"/>
                            </a:spcBef>
                            <a:spcAft>
                              <a:spcPts val="200"/>
                            </a:spcAft>
                            <a:buFont typeface="Arial" panose="020B0604020202020204" pitchFamily="34" charset="0"/>
                            <a:buChar char="•"/>
                          </a:pPr>
                          <a:r>
                            <a:rPr lang="en-US" sz="1750" kern="1200" dirty="0">
                              <a:solidFill>
                                <a:schemeClr val="dk1"/>
                              </a:solidFill>
                              <a:latin typeface="+mn-lt"/>
                              <a:ea typeface="+mn-ea"/>
                              <a:cs typeface="+mn-cs"/>
                            </a:rPr>
                            <a:t>Comparative data with BSC (only rhLAMAN-05 compares VA with placebo: 12-month follow-up and small patient numbers)</a:t>
                          </a:r>
                        </a:p>
                        <a:p>
                          <a:pPr marL="342900" marR="0" lvl="0" indent="-342900" algn="l" defTabSz="1043056"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750" kern="1200" dirty="0">
                              <a:solidFill>
                                <a:schemeClr val="dk1"/>
                              </a:solidFill>
                              <a:latin typeface="+mn-lt"/>
                              <a:ea typeface="+mn-ea"/>
                              <a:cs typeface="+mn-cs"/>
                            </a:rPr>
                            <a:t>Natural history data and off-treatment progression</a:t>
                          </a:r>
                          <a:endParaRPr lang="en-GB" sz="1750" kern="1200" dirty="0">
                            <a:solidFill>
                              <a:schemeClr val="dk1"/>
                            </a:solidFill>
                            <a:latin typeface="+mn-lt"/>
                            <a:ea typeface="+mn-ea"/>
                            <a:cs typeface="+mn-cs"/>
                          </a:endParaRPr>
                        </a:p>
                        <a:p>
                          <a:pPr marL="342900" marR="0" lvl="0" indent="-342900" algn="l" defTabSz="1043056"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750" kern="1200" dirty="0">
                              <a:solidFill>
                                <a:schemeClr val="dk1"/>
                              </a:solidFill>
                              <a:latin typeface="+mn-lt"/>
                              <a:ea typeface="+mn-ea"/>
                              <a:cs typeface="+mn-cs"/>
                            </a:rPr>
                            <a:t>Utility data with/without VA</a:t>
                          </a:r>
                          <a:endParaRPr lang="en-GB" sz="1750" kern="1200" dirty="0">
                            <a:solidFill>
                              <a:schemeClr val="dk1"/>
                            </a:solidFill>
                            <a:latin typeface="+mn-lt"/>
                            <a:ea typeface="+mn-ea"/>
                            <a:cs typeface="+mn-cs"/>
                          </a:endParaRPr>
                        </a:p>
                        <a:p>
                          <a:pPr marL="342900" marR="0" lvl="0" indent="-342900" algn="l" defTabSz="1043056"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750" kern="1200" dirty="0">
                              <a:solidFill>
                                <a:schemeClr val="dk1"/>
                              </a:solidFill>
                              <a:latin typeface="+mn-lt"/>
                              <a:ea typeface="+mn-ea"/>
                              <a:cs typeface="+mn-cs"/>
                            </a:rPr>
                            <a:t>Infection rates with/ without VA</a:t>
                          </a:r>
                          <a:endParaRPr lang="en-GB" sz="1750" kern="1200" dirty="0">
                            <a:solidFill>
                              <a:schemeClr val="dk1"/>
                            </a:solidFill>
                            <a:latin typeface="+mn-lt"/>
                            <a:ea typeface="+mn-ea"/>
                            <a:cs typeface="+mn-cs"/>
                          </a:endParaRPr>
                        </a:p>
                        <a:p>
                          <a:pPr marL="342900" marR="0" lvl="0" indent="-342900" algn="l" defTabSz="1043056"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US" sz="1750" kern="1200" dirty="0">
                              <a:solidFill>
                                <a:schemeClr val="dk1"/>
                              </a:solidFill>
                              <a:latin typeface="+mn-lt"/>
                              <a:ea typeface="+mn-ea"/>
                              <a:cs typeface="+mn-cs"/>
                            </a:rPr>
                            <a:t>Use of surrogate endpoint (serum oligosaccharides) in global responder analysis</a:t>
                          </a:r>
                          <a:endParaRPr lang="en-GB" sz="175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674996031"/>
                      </a:ext>
                    </a:extLst>
                  </a:tr>
                  <a:tr h="358140">
                    <a:tc>
                      <a:txBody>
                        <a:bodyPr/>
                        <a:lstStyle/>
                        <a:p>
                          <a:r>
                            <a:rPr lang="en-GB" sz="1750" b="1" dirty="0"/>
                            <a:t>Duration</a:t>
                          </a:r>
                        </a:p>
                      </a:txBody>
                      <a:tcPr/>
                    </a:tc>
                    <a:tc>
                      <a:txBody>
                        <a:bodyPr/>
                        <a:lstStyle/>
                        <a:p>
                          <a:pPr>
                            <a:spcBef>
                              <a:spcPts val="200"/>
                            </a:spcBef>
                            <a:spcAft>
                              <a:spcPts val="200"/>
                            </a:spcAft>
                          </a:pPr>
                          <a:r>
                            <a:rPr lang="en-US" sz="1750" kern="1200" dirty="0">
                              <a:solidFill>
                                <a:schemeClr val="dk1"/>
                              </a:solidFill>
                              <a:latin typeface="+mn-lt"/>
                              <a:ea typeface="+mn-ea"/>
                              <a:cs typeface="+mn-cs"/>
                            </a:rPr>
                            <a:t> 3 years</a:t>
                          </a:r>
                          <a:endParaRPr lang="en-GB" sz="175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1677307115"/>
                      </a:ext>
                    </a:extLst>
                  </a:tr>
                </a:tbl>
              </a:graphicData>
            </a:graphic>
          </p:graphicFrame>
        </mc:Fallback>
      </mc:AlternateContent>
      <p:sp>
        <p:nvSpPr>
          <p:cNvPr id="4" name="TextBox 3">
            <a:extLst>
              <a:ext uri="{FF2B5EF4-FFF2-40B4-BE49-F238E27FC236}">
                <a16:creationId xmlns:a16="http://schemas.microsoft.com/office/drawing/2014/main" id="{999B74D8-7252-72AA-8E9C-3B9BBC6CD962}"/>
              </a:ext>
            </a:extLst>
          </p:cNvPr>
          <p:cNvSpPr txBox="1"/>
          <p:nvPr/>
        </p:nvSpPr>
        <p:spPr>
          <a:xfrm>
            <a:off x="181022" y="6704988"/>
            <a:ext cx="10512377" cy="738664"/>
          </a:xfrm>
          <a:prstGeom prst="rect">
            <a:avLst/>
          </a:prstGeom>
          <a:noFill/>
        </p:spPr>
        <p:txBody>
          <a:bodyPr wrap="square" lIns="0" tIns="0" rIns="0" bIns="0" rtlCol="0">
            <a:spAutoFit/>
          </a:bodyPr>
          <a:lstStyle/>
          <a:p>
            <a:r>
              <a:rPr lang="en-GB" sz="1600" dirty="0">
                <a:solidFill>
                  <a:schemeClr val="tx1"/>
                </a:solidFill>
              </a:rPr>
              <a:t>* Company define super-responders which may change continuation criteria</a:t>
            </a:r>
          </a:p>
          <a:p>
            <a:r>
              <a:rPr lang="en-GB" sz="1600" baseline="30000" dirty="0">
                <a:solidFill>
                  <a:schemeClr val="tx1"/>
                </a:solidFill>
              </a:rPr>
              <a:t>†</a:t>
            </a:r>
            <a:r>
              <a:rPr lang="en-GB" sz="1600" dirty="0">
                <a:solidFill>
                  <a:schemeClr val="tx1"/>
                </a:solidFill>
              </a:rPr>
              <a:t>Screened siblings also considered for inclusion, via standing committee. </a:t>
            </a:r>
          </a:p>
          <a:p>
            <a:r>
              <a:rPr lang="en-GB" sz="1600" dirty="0"/>
              <a:t>BSC, best supportive care; MPS,</a:t>
            </a:r>
            <a:r>
              <a:rPr lang="en-GB" sz="1600" dirty="0">
                <a:solidFill>
                  <a:schemeClr val="dk1"/>
                </a:solidFill>
              </a:rPr>
              <a:t> </a:t>
            </a:r>
            <a:r>
              <a:rPr lang="en-GB" sz="1600" dirty="0"/>
              <a:t>Mucopolysaccharide diseases</a:t>
            </a:r>
            <a:endParaRPr lang="en-GB" sz="1600" dirty="0">
              <a:solidFill>
                <a:schemeClr val="tx1"/>
              </a:solidFill>
            </a:endParaRPr>
          </a:p>
        </p:txBody>
      </p:sp>
    </p:spTree>
    <p:extLst>
      <p:ext uri="{BB962C8B-B14F-4D97-AF65-F5344CB8AC3E}">
        <p14:creationId xmlns:p14="http://schemas.microsoft.com/office/powerpoint/2010/main" val="25293127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36A1F39-5241-6B32-C0EB-EB6BEE8B013B}"/>
              </a:ext>
            </a:extLst>
          </p:cNvPr>
          <p:cNvSpPr/>
          <p:nvPr/>
        </p:nvSpPr>
        <p:spPr>
          <a:xfrm>
            <a:off x="364081" y="6930281"/>
            <a:ext cx="1000485" cy="333663"/>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364081" y="223882"/>
            <a:ext cx="9669780" cy="765501"/>
          </a:xfrm>
        </p:spPr>
        <p:txBody>
          <a:bodyPr/>
          <a:lstStyle/>
          <a:p>
            <a:pPr>
              <a:lnSpc>
                <a:spcPct val="100000"/>
              </a:lnSpc>
            </a:pPr>
            <a:r>
              <a:rPr lang="en-GB" dirty="0"/>
              <a:t>ERG comments on MAA</a:t>
            </a:r>
            <a:br>
              <a:rPr lang="en-GB" dirty="0"/>
            </a:br>
            <a:r>
              <a:rPr lang="en-GB" sz="2000" b="0" i="1" dirty="0">
                <a:solidFill>
                  <a:schemeClr val="accent1"/>
                </a:solidFill>
              </a:rPr>
              <a:t>ERG requests clarity on several company definitions in the proposed MAA</a:t>
            </a:r>
          </a:p>
        </p:txBody>
      </p:sp>
      <p:sp>
        <p:nvSpPr>
          <p:cNvPr id="9" name="TextBox 8">
            <a:extLst>
              <a:ext uri="{FF2B5EF4-FFF2-40B4-BE49-F238E27FC236}">
                <a16:creationId xmlns:a16="http://schemas.microsoft.com/office/drawing/2014/main" id="{77952D3A-9DE3-297E-4466-5888825BBE41}"/>
              </a:ext>
            </a:extLst>
          </p:cNvPr>
          <p:cNvSpPr txBox="1"/>
          <p:nvPr/>
        </p:nvSpPr>
        <p:spPr>
          <a:xfrm>
            <a:off x="113891" y="7044993"/>
            <a:ext cx="9563509" cy="584775"/>
          </a:xfrm>
          <a:prstGeom prst="rect">
            <a:avLst/>
          </a:prstGeom>
          <a:noFill/>
        </p:spPr>
        <p:txBody>
          <a:bodyPr wrap="square">
            <a:spAutoFit/>
          </a:bodyPr>
          <a:lstStyle/>
          <a:p>
            <a:r>
              <a:rPr lang="en-US" sz="1600" dirty="0">
                <a:latin typeface="Arial" panose="020B0604020202020204" pitchFamily="34" charset="0"/>
                <a:cs typeface="Times New Roman" panose="02020603050405020304" pitchFamily="18" charset="0"/>
              </a:rPr>
              <a:t>FVC, forced vital capacity; LVEF, left ventricular ejection fraction; MWT, minute walk test; </a:t>
            </a:r>
            <a:r>
              <a:rPr lang="en-GB" sz="1600" dirty="0">
                <a:solidFill>
                  <a:schemeClr val="dk1"/>
                </a:solidFill>
              </a:rPr>
              <a:t>SNIP, sniff </a:t>
            </a:r>
            <a:r>
              <a:rPr lang="en-GB" sz="1600" dirty="0">
                <a:latin typeface="Arial" panose="020B0604020202020204" pitchFamily="34" charset="0"/>
                <a:cs typeface="Times New Roman" panose="02020603050405020304" pitchFamily="18" charset="0"/>
              </a:rPr>
              <a:t>nasal inspiratory pressure; SPPB, s</a:t>
            </a:r>
            <a:r>
              <a:rPr lang="it-IT" sz="1600" dirty="0">
                <a:latin typeface="Arial" panose="020B0604020202020204" pitchFamily="34" charset="0"/>
                <a:cs typeface="Times New Roman" panose="02020603050405020304" pitchFamily="18" charset="0"/>
              </a:rPr>
              <a:t>hort physical performance battery test </a:t>
            </a:r>
            <a:endParaRPr lang="en-GB" sz="1600" dirty="0">
              <a:latin typeface="Arial" panose="020B0604020202020204" pitchFamily="34" charset="0"/>
              <a:cs typeface="Times New Roman" panose="02020603050405020304" pitchFamily="18" charset="0"/>
            </a:endParaRPr>
          </a:p>
        </p:txBody>
      </p:sp>
      <p:graphicFrame>
        <p:nvGraphicFramePr>
          <p:cNvPr id="6" name="Table 8">
            <a:extLst>
              <a:ext uri="{FF2B5EF4-FFF2-40B4-BE49-F238E27FC236}">
                <a16:creationId xmlns:a16="http://schemas.microsoft.com/office/drawing/2014/main" id="{2BE7C4BC-1013-9F19-0049-254AE5D949AD}"/>
              </a:ext>
            </a:extLst>
          </p:cNvPr>
          <p:cNvGraphicFramePr>
            <a:graphicFrameLocks noGrp="1"/>
          </p:cNvGraphicFramePr>
          <p:nvPr>
            <p:extLst>
              <p:ext uri="{D42A27DB-BD31-4B8C-83A1-F6EECF244321}">
                <p14:modId xmlns:p14="http://schemas.microsoft.com/office/powerpoint/2010/main" val="893151914"/>
              </p:ext>
            </p:extLst>
          </p:nvPr>
        </p:nvGraphicFramePr>
        <p:xfrm>
          <a:off x="280771" y="1156215"/>
          <a:ext cx="10131857" cy="5940897"/>
        </p:xfrm>
        <a:graphic>
          <a:graphicData uri="http://schemas.openxmlformats.org/drawingml/2006/table">
            <a:tbl>
              <a:tblPr firstRow="1" bandRow="1">
                <a:tableStyleId>{93296810-A885-4BE3-A3E7-6D5BEEA58F35}</a:tableStyleId>
              </a:tblPr>
              <a:tblGrid>
                <a:gridCol w="10131857">
                  <a:extLst>
                    <a:ext uri="{9D8B030D-6E8A-4147-A177-3AD203B41FA5}">
                      <a16:colId xmlns:a16="http://schemas.microsoft.com/office/drawing/2014/main" val="417812309"/>
                    </a:ext>
                  </a:extLst>
                </a:gridCol>
              </a:tblGrid>
              <a:tr h="378297">
                <a:tc>
                  <a:txBody>
                    <a:bodyPr/>
                    <a:lstStyle/>
                    <a:p>
                      <a:pPr>
                        <a:spcBef>
                          <a:spcPts val="600"/>
                        </a:spcBef>
                      </a:pPr>
                      <a:r>
                        <a:rPr lang="en-GB" sz="1700" dirty="0"/>
                        <a:t>ERG comments</a:t>
                      </a:r>
                    </a:p>
                  </a:txBody>
                  <a:tcPr/>
                </a:tc>
                <a:extLst>
                  <a:ext uri="{0D108BD9-81ED-4DB2-BD59-A6C34878D82A}">
                    <a16:rowId xmlns:a16="http://schemas.microsoft.com/office/drawing/2014/main" val="3424565963"/>
                  </a:ext>
                </a:extLst>
              </a:tr>
              <a:tr h="5548551">
                <a:tc>
                  <a:txBody>
                    <a:bodyPr/>
                    <a:lstStyle/>
                    <a:p>
                      <a:pPr marL="4763" indent="0">
                        <a:spcBef>
                          <a:spcPts val="600"/>
                        </a:spcBef>
                        <a:buNone/>
                      </a:pPr>
                      <a:r>
                        <a:rPr lang="en-GB" sz="1700" b="1" dirty="0"/>
                        <a:t>Disability thresholds</a:t>
                      </a:r>
                    </a:p>
                    <a:p>
                      <a:pPr>
                        <a:spcBef>
                          <a:spcPts val="600"/>
                        </a:spcBef>
                      </a:pPr>
                      <a:r>
                        <a:rPr lang="en-GB" sz="1700" dirty="0"/>
                        <a:t>Unclear if siblings of AM patients can be treated when largely pre-symptomatic.</a:t>
                      </a:r>
                    </a:p>
                    <a:p>
                      <a:pPr>
                        <a:spcBef>
                          <a:spcPts val="600"/>
                        </a:spcBef>
                      </a:pPr>
                      <a:r>
                        <a:rPr lang="en-GB" sz="1700" dirty="0"/>
                        <a:t>Cardiac function criterion (LVEF &lt;45% of normal’) ambiguous</a:t>
                      </a:r>
                    </a:p>
                    <a:p>
                      <a:pPr>
                        <a:spcBef>
                          <a:spcPts val="600"/>
                        </a:spcBef>
                      </a:pPr>
                      <a:r>
                        <a:rPr lang="en-GB" sz="1700" b="1" dirty="0"/>
                        <a:t>Exclusion criteria</a:t>
                      </a:r>
                    </a:p>
                    <a:p>
                      <a:pPr>
                        <a:spcBef>
                          <a:spcPts val="600"/>
                        </a:spcBef>
                      </a:pPr>
                      <a:r>
                        <a:rPr lang="en-GB" sz="1700" dirty="0"/>
                        <a:t>‘Severe’ AM should be defined: subjectivity in clinical assessment</a:t>
                      </a:r>
                    </a:p>
                    <a:p>
                      <a:pPr>
                        <a:spcBef>
                          <a:spcPts val="600"/>
                        </a:spcBef>
                      </a:pPr>
                      <a:r>
                        <a:rPr lang="en-GB" sz="1700" b="1" dirty="0"/>
                        <a:t>Monitoring and continuation criteria</a:t>
                      </a:r>
                    </a:p>
                    <a:p>
                      <a:pPr>
                        <a:spcBef>
                          <a:spcPts val="600"/>
                        </a:spcBef>
                      </a:pPr>
                      <a:r>
                        <a:rPr lang="en-GB" sz="1700" dirty="0"/>
                        <a:t>Yearly continuation reviews reasonable for AM</a:t>
                      </a:r>
                    </a:p>
                    <a:p>
                      <a:pPr>
                        <a:spcBef>
                          <a:spcPts val="600"/>
                        </a:spcBef>
                      </a:pPr>
                      <a:r>
                        <a:rPr lang="en-GB" sz="1700" dirty="0"/>
                        <a:t>Stopping criteria for FVC (change from baseline -5% at 12 months and -10% in year 2):</a:t>
                      </a:r>
                    </a:p>
                    <a:p>
                      <a:pPr lvl="1">
                        <a:spcBef>
                          <a:spcPts val="600"/>
                        </a:spcBef>
                      </a:pPr>
                      <a:r>
                        <a:rPr lang="en-GB" sz="1700" dirty="0"/>
                        <a:t>May not consider changes associated with childhood growth</a:t>
                      </a:r>
                    </a:p>
                    <a:p>
                      <a:pPr lvl="1">
                        <a:spcBef>
                          <a:spcPts val="600"/>
                        </a:spcBef>
                      </a:pPr>
                      <a:r>
                        <a:rPr lang="en-GB" sz="1700" dirty="0"/>
                        <a:t>May be impacted by inter-test variability and performance (especially 5% variation in children)</a:t>
                      </a:r>
                    </a:p>
                    <a:p>
                      <a:pPr>
                        <a:spcBef>
                          <a:spcPts val="600"/>
                        </a:spcBef>
                      </a:pPr>
                      <a:r>
                        <a:rPr lang="en-GB" sz="1700" dirty="0"/>
                        <a:t>Unclear whether SNIP test validated in children </a:t>
                      </a:r>
                    </a:p>
                    <a:p>
                      <a:pPr>
                        <a:spcBef>
                          <a:spcPts val="600"/>
                        </a:spcBef>
                      </a:pPr>
                      <a:r>
                        <a:rPr lang="en-GB" sz="1700" dirty="0"/>
                        <a:t>Unclear how robust the company’s responder criteria are as only includes the outcomes used in the EMA responder analysis</a:t>
                      </a:r>
                    </a:p>
                    <a:p>
                      <a:pPr>
                        <a:spcBef>
                          <a:spcPts val="600"/>
                        </a:spcBef>
                      </a:pPr>
                      <a:r>
                        <a:rPr lang="en-GB" sz="1700" dirty="0"/>
                        <a:t>Unknown if starting and stopping criteria would have high sensitivity and specificity in identifying responders</a:t>
                      </a:r>
                    </a:p>
                    <a:p>
                      <a:pPr>
                        <a:spcBef>
                          <a:spcPts val="600"/>
                        </a:spcBef>
                      </a:pPr>
                      <a:r>
                        <a:rPr lang="en-GB" sz="1700" dirty="0"/>
                        <a:t>Baseline values are age-matched in the criteria for 6MWT, SPPB and FVC but follow-up values are not</a:t>
                      </a:r>
                    </a:p>
                    <a:p>
                      <a:pPr>
                        <a:spcBef>
                          <a:spcPts val="600"/>
                        </a:spcBef>
                        <a:spcAft>
                          <a:spcPts val="600"/>
                        </a:spcAft>
                      </a:pPr>
                      <a:r>
                        <a:rPr lang="en-GB" sz="1700" b="0" dirty="0"/>
                        <a:t>Stopping criterion for FVC and 6MWT may not be appropriate</a:t>
                      </a:r>
                    </a:p>
                  </a:txBody>
                  <a:tcPr/>
                </a:tc>
                <a:extLst>
                  <a:ext uri="{0D108BD9-81ED-4DB2-BD59-A6C34878D82A}">
                    <a16:rowId xmlns:a16="http://schemas.microsoft.com/office/drawing/2014/main" val="721684299"/>
                  </a:ext>
                </a:extLst>
              </a:tr>
            </a:tbl>
          </a:graphicData>
        </a:graphic>
      </p:graphicFrame>
      <p:sp>
        <p:nvSpPr>
          <p:cNvPr id="7" name="Slide Number Placeholder 1">
            <a:extLst>
              <a:ext uri="{FF2B5EF4-FFF2-40B4-BE49-F238E27FC236}">
                <a16:creationId xmlns:a16="http://schemas.microsoft.com/office/drawing/2014/main" id="{2925A99C-C27B-1622-AF2A-20020E093F71}"/>
              </a:ext>
            </a:extLst>
          </p:cNvPr>
          <p:cNvSpPr>
            <a:spLocks noGrp="1"/>
          </p:cNvSpPr>
          <p:nvPr>
            <p:ph type="sldNum" sz="quarter" idx="12"/>
          </p:nvPr>
        </p:nvSpPr>
        <p:spPr>
          <a:xfrm>
            <a:off x="9677400" y="6930281"/>
            <a:ext cx="500380" cy="333663"/>
          </a:xfrm>
        </p:spPr>
        <p:txBody>
          <a:bodyPr/>
          <a:lstStyle/>
          <a:p>
            <a:fld id="{DDBE135E-2566-4748-853C-8A3B78F0FB00}" type="slidenum">
              <a:rPr lang="en-GB" smtClean="0"/>
              <a:t>41</a:t>
            </a:fld>
            <a:endParaRPr lang="en-GB" dirty="0"/>
          </a:p>
        </p:txBody>
      </p:sp>
    </p:spTree>
    <p:extLst>
      <p:ext uri="{BB962C8B-B14F-4D97-AF65-F5344CB8AC3E}">
        <p14:creationId xmlns:p14="http://schemas.microsoft.com/office/powerpoint/2010/main" val="23765047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Managed Access Agreement (MAA)</a:t>
            </a:r>
          </a:p>
        </p:txBody>
      </p:sp>
      <p:sp>
        <p:nvSpPr>
          <p:cNvPr id="5" name="Content Placeholder 4">
            <a:extLst>
              <a:ext uri="{FF2B5EF4-FFF2-40B4-BE49-F238E27FC236}">
                <a16:creationId xmlns:a16="http://schemas.microsoft.com/office/drawing/2014/main" id="{3A8ED17D-7768-FB9E-B3C7-23DA1CA2E67B}"/>
              </a:ext>
            </a:extLst>
          </p:cNvPr>
          <p:cNvSpPr>
            <a:spLocks noGrp="1"/>
          </p:cNvSpPr>
          <p:nvPr>
            <p:ph sz="quarter" idx="10"/>
          </p:nvPr>
        </p:nvSpPr>
        <p:spPr>
          <a:xfrm>
            <a:off x="508000" y="1296954"/>
            <a:ext cx="9796780" cy="5444103"/>
          </a:xfrm>
        </p:spPr>
        <p:txBody>
          <a:bodyPr/>
          <a:lstStyle/>
          <a:p>
            <a:r>
              <a:rPr lang="en-GB" sz="2200" dirty="0"/>
              <a:t>NICE and NHSE have confirmed with the company that any MAA would be through the Innovative Medicines Fund (IMF), and must meet the IMF principles </a:t>
            </a:r>
          </a:p>
          <a:p>
            <a:r>
              <a:rPr lang="en-GB" sz="2200" dirty="0"/>
              <a:t>A key principle of IMF is that a MAA must be for the whole population recommend by NICE. The detailed start/stop criteria should </a:t>
            </a:r>
            <a:r>
              <a:rPr lang="en-GB" sz="2200" b="1" u="sng" dirty="0"/>
              <a:t>not</a:t>
            </a:r>
            <a:r>
              <a:rPr lang="en-GB" sz="2200" dirty="0"/>
              <a:t> be included unless part of an optimised recommendation.</a:t>
            </a:r>
          </a:p>
          <a:p>
            <a:r>
              <a:rPr lang="en-GB" sz="2200" dirty="0"/>
              <a:t>In addition, a managed access recommendation can be made when:</a:t>
            </a:r>
          </a:p>
          <a:p>
            <a:pPr lvl="1"/>
            <a:r>
              <a:rPr lang="en-GB" sz="2200" dirty="0"/>
              <a:t>The drug is plausibly cost-effective at the currently agreed price</a:t>
            </a:r>
          </a:p>
          <a:p>
            <a:pPr lvl="1"/>
            <a:r>
              <a:rPr lang="en-GB" sz="2200" dirty="0"/>
              <a:t>Data can feasibly be collected within 5 years that sufficiently resolve the key uncertainties </a:t>
            </a:r>
          </a:p>
          <a:p>
            <a:r>
              <a:rPr lang="en-GB" sz="2200" dirty="0"/>
              <a:t>Previously committee concluded managed access is unlikely to resolve uncertainty around long-term benefits.</a:t>
            </a:r>
          </a:p>
        </p:txBody>
      </p:sp>
      <p:sp>
        <p:nvSpPr>
          <p:cNvPr id="4" name="Slide Number Placeholder 2">
            <a:extLst>
              <a:ext uri="{FF2B5EF4-FFF2-40B4-BE49-F238E27FC236}">
                <a16:creationId xmlns:a16="http://schemas.microsoft.com/office/drawing/2014/main" id="{E57892C3-5177-48E9-0583-5FF10B786DA9}"/>
              </a:ext>
            </a:extLst>
          </p:cNvPr>
          <p:cNvSpPr>
            <a:spLocks noGrp="1"/>
          </p:cNvSpPr>
          <p:nvPr>
            <p:ph type="sldNum" sz="quarter" idx="12"/>
          </p:nvPr>
        </p:nvSpPr>
        <p:spPr>
          <a:xfrm>
            <a:off x="9685020" y="375945"/>
            <a:ext cx="500380" cy="333663"/>
          </a:xfrm>
        </p:spPr>
        <p:txBody>
          <a:bodyPr/>
          <a:lstStyle/>
          <a:p>
            <a:fld id="{DDBE135E-2566-4748-853C-8A3B78F0FB00}" type="slidenum">
              <a:rPr lang="en-GB" smtClean="0"/>
              <a:t>42</a:t>
            </a:fld>
            <a:endParaRPr lang="en-GB" dirty="0"/>
          </a:p>
        </p:txBody>
      </p:sp>
      <p:sp>
        <p:nvSpPr>
          <p:cNvPr id="6" name="TextBox 5">
            <a:extLst>
              <a:ext uri="{FF2B5EF4-FFF2-40B4-BE49-F238E27FC236}">
                <a16:creationId xmlns:a16="http://schemas.microsoft.com/office/drawing/2014/main" id="{10A8A081-94BA-6D04-8BFE-EA3DCC995131}"/>
              </a:ext>
            </a:extLst>
          </p:cNvPr>
          <p:cNvSpPr txBox="1"/>
          <p:nvPr/>
        </p:nvSpPr>
        <p:spPr>
          <a:xfrm>
            <a:off x="384810" y="6008343"/>
            <a:ext cx="9916160" cy="1323439"/>
          </a:xfrm>
          <a:prstGeom prst="rect">
            <a:avLst/>
          </a:prstGeom>
          <a:solidFill>
            <a:schemeClr val="accent1">
              <a:lumMod val="20000"/>
              <a:lumOff val="80000"/>
            </a:schemeClr>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0" lvl="1">
              <a:defRPr/>
            </a:pPr>
            <a:r>
              <a:rPr kumimoji="0" lang="en-US" sz="2000" b="0" u="none" strike="noStrike" kern="1200" cap="none" spc="0" normalizeH="0" baseline="0" noProof="0" dirty="0">
                <a:ln>
                  <a:noFill/>
                </a:ln>
                <a:solidFill>
                  <a:schemeClr val="tx1"/>
                </a:solidFill>
                <a:effectLst/>
                <a:uLnTx/>
                <a:uFillTx/>
                <a:latin typeface="Arial" panose="020B0604020202020204"/>
                <a:ea typeface="+mn-ea"/>
                <a:cs typeface="+mn-cs"/>
              </a:rPr>
              <a:t>⦿</a:t>
            </a:r>
            <a:r>
              <a:rPr kumimoji="0" lang="en-US" sz="2000" b="0" i="1" u="none" strike="noStrike" kern="1200" cap="none" spc="0" normalizeH="0" baseline="0" noProof="0" dirty="0">
                <a:ln>
                  <a:noFill/>
                </a:ln>
                <a:solidFill>
                  <a:schemeClr val="tx1"/>
                </a:solidFill>
                <a:effectLst/>
                <a:uLnTx/>
                <a:uFillTx/>
                <a:latin typeface="Arial" panose="020B0604020202020204"/>
                <a:ea typeface="+mn-ea"/>
                <a:cs typeface="+mn-cs"/>
              </a:rPr>
              <a:t> </a:t>
            </a:r>
            <a:r>
              <a:rPr lang="en-GB" altLang="en-US" sz="2000" b="0" i="1" dirty="0"/>
              <a:t>Does vel</a:t>
            </a:r>
            <a:r>
              <a:rPr lang="en-GB" altLang="en-US" sz="2000" i="1" dirty="0"/>
              <a:t>manase</a:t>
            </a:r>
            <a:r>
              <a:rPr lang="en-GB" altLang="en-US" sz="2000" b="0" i="1" dirty="0"/>
              <a:t> have the potential to be cost effective at the current price?</a:t>
            </a:r>
          </a:p>
          <a:p>
            <a:pPr marL="0" lvl="1">
              <a:defRPr/>
            </a:pPr>
            <a:r>
              <a:rPr kumimoji="0" lang="en-US" sz="2000" b="0" u="none" strike="noStrike" kern="1200" cap="none" spc="0" normalizeH="0" baseline="0" noProof="0" dirty="0">
                <a:ln>
                  <a:noFill/>
                </a:ln>
                <a:solidFill>
                  <a:schemeClr val="tx1"/>
                </a:solidFill>
                <a:effectLst/>
                <a:uLnTx/>
                <a:uFillTx/>
                <a:latin typeface="Arial" panose="020B0604020202020204"/>
                <a:ea typeface="+mn-ea"/>
                <a:cs typeface="+mn-cs"/>
              </a:rPr>
              <a:t>⦿ </a:t>
            </a:r>
            <a:r>
              <a:rPr lang="en-GB" altLang="en-US" sz="2000" i="1" dirty="0"/>
              <a:t>Is data collection feasible and will it address the identified uncertainties?</a:t>
            </a:r>
          </a:p>
          <a:p>
            <a:pPr marL="0" lvl="1">
              <a:defRPr/>
            </a:pPr>
            <a:r>
              <a:rPr kumimoji="0" lang="en-US" sz="2000" b="0" u="none" strike="noStrike" kern="1200" cap="none" spc="0" normalizeH="0" baseline="0" noProof="0" dirty="0">
                <a:ln>
                  <a:noFill/>
                </a:ln>
                <a:solidFill>
                  <a:schemeClr val="tx1"/>
                </a:solidFill>
                <a:effectLst/>
                <a:uLnTx/>
                <a:uFillTx/>
                <a:latin typeface="Arial" panose="020B0604020202020204"/>
                <a:ea typeface="+mn-ea"/>
                <a:cs typeface="+mn-cs"/>
              </a:rPr>
              <a:t>⦿ </a:t>
            </a:r>
            <a:r>
              <a:rPr kumimoji="0" lang="en-US" sz="2000" b="0" i="1" u="none" strike="noStrike" kern="1200" cap="none" spc="0" normalizeH="0" baseline="0" noProof="0" dirty="0">
                <a:ln>
                  <a:noFill/>
                </a:ln>
                <a:solidFill>
                  <a:schemeClr val="tx1"/>
                </a:solidFill>
                <a:effectLst/>
                <a:uLnTx/>
                <a:uFillTx/>
                <a:latin typeface="Arial" panose="020B0604020202020204"/>
                <a:ea typeface="+mn-ea"/>
                <a:cs typeface="+mn-cs"/>
              </a:rPr>
              <a:t>Is there suitable evidence to address the population only included in the company’s starting and stopping criteria?</a:t>
            </a:r>
            <a:endParaRPr lang="en-GB" altLang="en-US" sz="2000" b="0" i="1" dirty="0"/>
          </a:p>
        </p:txBody>
      </p:sp>
    </p:spTree>
    <p:extLst>
      <p:ext uri="{BB962C8B-B14F-4D97-AF65-F5344CB8AC3E}">
        <p14:creationId xmlns:p14="http://schemas.microsoft.com/office/powerpoint/2010/main" val="32516012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Factors affecting the guidance</a:t>
            </a:r>
          </a:p>
        </p:txBody>
      </p:sp>
      <p:sp>
        <p:nvSpPr>
          <p:cNvPr id="2" name="Content Placeholder 1"/>
          <p:cNvSpPr>
            <a:spLocks noGrp="1"/>
          </p:cNvSpPr>
          <p:nvPr>
            <p:ph sz="quarter" idx="10"/>
          </p:nvPr>
        </p:nvSpPr>
        <p:spPr>
          <a:xfrm>
            <a:off x="515620" y="1148138"/>
            <a:ext cx="9490085" cy="5237049"/>
          </a:xfrm>
        </p:spPr>
        <p:txBody>
          <a:bodyPr>
            <a:normAutofit/>
          </a:bodyPr>
          <a:lstStyle/>
          <a:p>
            <a:r>
              <a:rPr lang="en-GB" sz="2095" dirty="0"/>
              <a:t>In forming the guidance, committee will take account of the following factors:</a:t>
            </a:r>
          </a:p>
        </p:txBody>
      </p:sp>
      <p:sp>
        <p:nvSpPr>
          <p:cNvPr id="4" name="Slide Number Placeholder 3">
            <a:extLst>
              <a:ext uri="{FF2B5EF4-FFF2-40B4-BE49-F238E27FC236}">
                <a16:creationId xmlns:a16="http://schemas.microsoft.com/office/drawing/2014/main" id="{D32B62AA-49DA-4AC2-AA0F-63287D2FDC8D}"/>
              </a:ext>
            </a:extLst>
          </p:cNvPr>
          <p:cNvSpPr>
            <a:spLocks noGrp="1"/>
          </p:cNvSpPr>
          <p:nvPr>
            <p:ph type="sldNum" sz="quarter" idx="12"/>
          </p:nvPr>
        </p:nvSpPr>
        <p:spPr/>
        <p:txBody>
          <a:bodyPr/>
          <a:lstStyle/>
          <a:p>
            <a:fld id="{DDBE135E-2566-4748-853C-8A3B78F0FB00}" type="slidenum">
              <a:rPr lang="en-GB" smtClean="0"/>
              <a:t>43</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604619696"/>
              </p:ext>
            </p:extLst>
          </p:nvPr>
        </p:nvGraphicFramePr>
        <p:xfrm>
          <a:off x="302049" y="1537966"/>
          <a:ext cx="10081682" cy="5676304"/>
        </p:xfrm>
        <a:graphic>
          <a:graphicData uri="http://schemas.openxmlformats.org/drawingml/2006/table">
            <a:tbl>
              <a:tblPr firstRow="1" bandRow="1">
                <a:tableStyleId>{21E4AEA4-8DFA-4A89-87EB-49C32662AFE0}</a:tableStyleId>
              </a:tblPr>
              <a:tblGrid>
                <a:gridCol w="4501433">
                  <a:extLst>
                    <a:ext uri="{9D8B030D-6E8A-4147-A177-3AD203B41FA5}">
                      <a16:colId xmlns:a16="http://schemas.microsoft.com/office/drawing/2014/main" val="20000"/>
                    </a:ext>
                  </a:extLst>
                </a:gridCol>
                <a:gridCol w="5580249">
                  <a:extLst>
                    <a:ext uri="{9D8B030D-6E8A-4147-A177-3AD203B41FA5}">
                      <a16:colId xmlns:a16="http://schemas.microsoft.com/office/drawing/2014/main" val="20001"/>
                    </a:ext>
                  </a:extLst>
                </a:gridCol>
              </a:tblGrid>
              <a:tr h="434050">
                <a:tc>
                  <a:txBody>
                    <a:bodyPr/>
                    <a:lstStyle/>
                    <a:p>
                      <a:r>
                        <a:rPr lang="en-GB" sz="2300" dirty="0"/>
                        <a:t>Nature of the condition</a:t>
                      </a:r>
                    </a:p>
                  </a:txBody>
                  <a:tcPr marL="100817" marR="100817" marT="50408" marB="50408">
                    <a:solidFill>
                      <a:srgbClr val="18646E"/>
                    </a:solidFill>
                  </a:tcPr>
                </a:tc>
                <a:tc>
                  <a:txBody>
                    <a:bodyPr/>
                    <a:lstStyle/>
                    <a:p>
                      <a:r>
                        <a:rPr lang="en-GB" sz="2300" dirty="0"/>
                        <a:t>Clinical effectiveness</a:t>
                      </a:r>
                    </a:p>
                  </a:txBody>
                  <a:tcPr marL="100817" marR="100817" marT="50408" marB="50408">
                    <a:solidFill>
                      <a:srgbClr val="18646E"/>
                    </a:solidFill>
                  </a:tcPr>
                </a:tc>
                <a:extLst>
                  <a:ext uri="{0D108BD9-81ED-4DB2-BD59-A6C34878D82A}">
                    <a16:rowId xmlns:a16="http://schemas.microsoft.com/office/drawing/2014/main" val="10000"/>
                  </a:ext>
                </a:extLst>
              </a:tr>
              <a:tr h="1929558">
                <a:tc>
                  <a:txBody>
                    <a:bodyPr/>
                    <a:lstStyle/>
                    <a:p>
                      <a:pPr marL="285750" indent="-285750">
                        <a:buFont typeface="Arial" panose="020B0604020202020204" pitchFamily="34" charset="0"/>
                        <a:buChar char="•"/>
                      </a:pPr>
                      <a:r>
                        <a:rPr lang="en-GB" sz="2000" u="none" strike="noStrike" kern="1200" baseline="0" dirty="0"/>
                        <a:t>Extent of disease morbidity and patient clinical disability with current care </a:t>
                      </a:r>
                    </a:p>
                    <a:p>
                      <a:pPr marL="285750" indent="-285750">
                        <a:buFont typeface="Arial" panose="020B0604020202020204" pitchFamily="34" charset="0"/>
                        <a:buChar char="•"/>
                      </a:pPr>
                      <a:r>
                        <a:rPr lang="en-GB" sz="2000" u="none" strike="noStrike" kern="1200" baseline="0" dirty="0"/>
                        <a:t>Impact of disease on carers’ QoL</a:t>
                      </a:r>
                    </a:p>
                    <a:p>
                      <a:pPr marL="285750" indent="-285750">
                        <a:buFont typeface="Arial" panose="020B0604020202020204" pitchFamily="34" charset="0"/>
                        <a:buChar char="•"/>
                      </a:pPr>
                      <a:r>
                        <a:rPr lang="en-GB" sz="2000" u="none" strike="noStrike" kern="1200" baseline="0" dirty="0"/>
                        <a:t>Extent and nature of current treatment options</a:t>
                      </a:r>
                    </a:p>
                  </a:txBody>
                  <a:tcPr marL="100817" marR="100817" marT="50408" marB="50408">
                    <a:solidFill>
                      <a:srgbClr val="EAE8EA"/>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0" i="0" u="none" strike="noStrike" kern="1200" baseline="0" dirty="0">
                          <a:solidFill>
                            <a:schemeClr val="dk1"/>
                          </a:solidFill>
                          <a:latin typeface="+mn-lt"/>
                          <a:ea typeface="+mn-ea"/>
                          <a:cs typeface="+mn-cs"/>
                        </a:rPr>
                        <a:t>Magnitude of health benefits to patients and carers</a:t>
                      </a:r>
                    </a:p>
                    <a:p>
                      <a:pPr marL="285750" indent="-285750">
                        <a:buFont typeface="Arial" panose="020B0604020202020204" pitchFamily="34" charset="0"/>
                        <a:buChar char="•"/>
                      </a:pPr>
                      <a:r>
                        <a:rPr lang="en-GB" sz="2000" b="0" i="0" u="none" strike="noStrike" kern="1200" baseline="0" dirty="0">
                          <a:solidFill>
                            <a:schemeClr val="dk1"/>
                          </a:solidFill>
                          <a:latin typeface="+mn-lt"/>
                          <a:ea typeface="+mn-ea"/>
                          <a:cs typeface="+mn-cs"/>
                        </a:rPr>
                        <a:t>Heterogeneity of health benefits </a:t>
                      </a:r>
                    </a:p>
                    <a:p>
                      <a:pPr marL="285750" indent="-285750">
                        <a:buFont typeface="Arial" panose="020B0604020202020204" pitchFamily="34" charset="0"/>
                        <a:buChar char="•"/>
                      </a:pPr>
                      <a:r>
                        <a:rPr lang="en-GB" sz="2000" b="0" i="0" u="none" strike="noStrike" kern="1200" baseline="0" dirty="0">
                          <a:solidFill>
                            <a:schemeClr val="dk1"/>
                          </a:solidFill>
                          <a:latin typeface="+mn-lt"/>
                          <a:ea typeface="+mn-ea"/>
                          <a:cs typeface="+mn-cs"/>
                        </a:rPr>
                        <a:t>Robustness of the evidence and the how the guidance might strengthen it </a:t>
                      </a:r>
                    </a:p>
                    <a:p>
                      <a:pPr marL="285750" indent="-285750">
                        <a:buFont typeface="Arial" panose="020B0604020202020204" pitchFamily="34" charset="0"/>
                        <a:buChar char="•"/>
                      </a:pPr>
                      <a:r>
                        <a:rPr lang="en-GB" sz="2000" b="0" i="0" u="none" strike="noStrike" kern="1200" baseline="0" dirty="0">
                          <a:solidFill>
                            <a:schemeClr val="dk1"/>
                          </a:solidFill>
                          <a:latin typeface="+mn-lt"/>
                          <a:ea typeface="+mn-ea"/>
                          <a:cs typeface="+mn-cs"/>
                        </a:rPr>
                        <a:t>Treatment continuation rules </a:t>
                      </a:r>
                    </a:p>
                  </a:txBody>
                  <a:tcPr marL="100817" marR="100817" marT="50408" marB="50408">
                    <a:solidFill>
                      <a:srgbClr val="EAE8EA"/>
                    </a:solidFill>
                  </a:tcPr>
                </a:tc>
                <a:extLst>
                  <a:ext uri="{0D108BD9-81ED-4DB2-BD59-A6C34878D82A}">
                    <a16:rowId xmlns:a16="http://schemas.microsoft.com/office/drawing/2014/main" val="10001"/>
                  </a:ext>
                </a:extLst>
              </a:tr>
              <a:tr h="434050">
                <a:tc>
                  <a:txBody>
                    <a:bodyPr/>
                    <a:lstStyle/>
                    <a:p>
                      <a:r>
                        <a:rPr lang="en-GB" sz="2300" b="1" dirty="0">
                          <a:solidFill>
                            <a:schemeClr val="bg1"/>
                          </a:solidFill>
                        </a:rPr>
                        <a:t>Value</a:t>
                      </a:r>
                      <a:r>
                        <a:rPr lang="en-GB" sz="2300" b="1" baseline="0" dirty="0">
                          <a:solidFill>
                            <a:schemeClr val="bg1"/>
                          </a:solidFill>
                        </a:rPr>
                        <a:t> for money</a:t>
                      </a:r>
                      <a:endParaRPr lang="en-GB" sz="2300" b="1" dirty="0">
                        <a:solidFill>
                          <a:schemeClr val="bg1"/>
                        </a:solidFill>
                      </a:endParaRPr>
                    </a:p>
                  </a:txBody>
                  <a:tcPr marL="100817" marR="100817" marT="50408" marB="50408">
                    <a:solidFill>
                      <a:srgbClr val="18646E"/>
                    </a:solidFill>
                  </a:tcPr>
                </a:tc>
                <a:tc>
                  <a:txBody>
                    <a:bodyPr/>
                    <a:lstStyle/>
                    <a:p>
                      <a:r>
                        <a:rPr lang="en-GB" sz="2300" b="1" dirty="0">
                          <a:solidFill>
                            <a:schemeClr val="bg1"/>
                          </a:solidFill>
                        </a:rPr>
                        <a:t>Impact beyond direct health benefits</a:t>
                      </a:r>
                    </a:p>
                  </a:txBody>
                  <a:tcPr marL="100817" marR="100817" marT="50408" marB="50408">
                    <a:solidFill>
                      <a:srgbClr val="18646E"/>
                    </a:solidFill>
                  </a:tcPr>
                </a:tc>
                <a:extLst>
                  <a:ext uri="{0D108BD9-81ED-4DB2-BD59-A6C34878D82A}">
                    <a16:rowId xmlns:a16="http://schemas.microsoft.com/office/drawing/2014/main" val="10002"/>
                  </a:ext>
                </a:extLst>
              </a:tr>
              <a:tr h="2843559">
                <a:tc>
                  <a:txBody>
                    <a:bodyPr/>
                    <a:lstStyle/>
                    <a:p>
                      <a:pPr marL="285750" indent="-285750">
                        <a:buFont typeface="Arial" panose="020B0604020202020204" pitchFamily="34" charset="0"/>
                        <a:buChar char="•"/>
                      </a:pPr>
                      <a:r>
                        <a:rPr lang="en-GB" sz="2000" b="0" i="0" u="none" strike="noStrike" kern="1200" baseline="0" dirty="0">
                          <a:solidFill>
                            <a:schemeClr val="dk1"/>
                          </a:solidFill>
                          <a:latin typeface="+mn-lt"/>
                          <a:ea typeface="+mn-ea"/>
                          <a:cs typeface="+mn-cs"/>
                        </a:rPr>
                        <a:t>Cost effectiveness using incremental cost per QALY </a:t>
                      </a:r>
                    </a:p>
                    <a:p>
                      <a:pPr marL="285750" indent="-285750">
                        <a:buFont typeface="Arial" panose="020B0604020202020204" pitchFamily="34" charset="0"/>
                        <a:buChar char="•"/>
                      </a:pPr>
                      <a:r>
                        <a:rPr lang="en-GB" sz="2000" b="0" i="0" u="none" strike="noStrike" kern="1200" baseline="0" dirty="0">
                          <a:solidFill>
                            <a:schemeClr val="dk1"/>
                          </a:solidFill>
                          <a:latin typeface="+mn-lt"/>
                          <a:ea typeface="+mn-ea"/>
                          <a:cs typeface="+mn-cs"/>
                        </a:rPr>
                        <a:t>Patient access schemes and other commercial agreements </a:t>
                      </a:r>
                    </a:p>
                    <a:p>
                      <a:pPr marL="285750" indent="-285750">
                        <a:buFont typeface="Arial" panose="020B0604020202020204" pitchFamily="34" charset="0"/>
                        <a:buChar char="•"/>
                      </a:pPr>
                      <a:r>
                        <a:rPr lang="en-GB" sz="2000" b="0" i="0" u="none" strike="noStrike" kern="1200" baseline="0" dirty="0">
                          <a:solidFill>
                            <a:schemeClr val="dk1"/>
                          </a:solidFill>
                          <a:latin typeface="+mn-lt"/>
                          <a:ea typeface="+mn-ea"/>
                          <a:cs typeface="+mn-cs"/>
                        </a:rPr>
                        <a:t>The nature and extent of the resources needed to enable the new technology to be used</a:t>
                      </a:r>
                      <a:endParaRPr lang="en-GB" sz="2300" dirty="0"/>
                    </a:p>
                  </a:txBody>
                  <a:tcPr marL="100817" marR="100817" marT="50408" marB="50408">
                    <a:solidFill>
                      <a:srgbClr val="EAE8EA"/>
                    </a:solidFill>
                  </a:tcPr>
                </a:tc>
                <a:tc>
                  <a:txBody>
                    <a:bodyPr/>
                    <a:lstStyle/>
                    <a:p>
                      <a:pPr marL="285750" indent="-285750">
                        <a:buFont typeface="Arial" panose="020B0604020202020204" pitchFamily="34" charset="0"/>
                        <a:buChar char="•"/>
                      </a:pPr>
                      <a:r>
                        <a:rPr lang="en-GB" sz="2000" b="0" i="0" u="none" strike="noStrike" kern="1200" baseline="0" dirty="0">
                          <a:solidFill>
                            <a:schemeClr val="dk1"/>
                          </a:solidFill>
                          <a:latin typeface="+mn-lt"/>
                          <a:ea typeface="+mn-ea"/>
                          <a:cs typeface="+mn-cs"/>
                        </a:rPr>
                        <a:t>Non-health benefits </a:t>
                      </a:r>
                    </a:p>
                    <a:p>
                      <a:pPr marL="285750" indent="-285750">
                        <a:buFont typeface="Arial" panose="020B0604020202020204" pitchFamily="34" charset="0"/>
                        <a:buChar char="•"/>
                      </a:pPr>
                      <a:r>
                        <a:rPr lang="en-GB" sz="2000" b="0" i="0" u="none" strike="noStrike" kern="1200" baseline="0" dirty="0">
                          <a:solidFill>
                            <a:schemeClr val="dk1"/>
                          </a:solidFill>
                          <a:latin typeface="+mn-lt"/>
                          <a:ea typeface="+mn-ea"/>
                          <a:cs typeface="+mn-cs"/>
                        </a:rPr>
                        <a:t>Costs (savings) or benefits incurred outside of the NHS and personal and social services </a:t>
                      </a:r>
                    </a:p>
                    <a:p>
                      <a:pPr marL="285750" indent="-285750">
                        <a:buFont typeface="Arial" panose="020B0604020202020204" pitchFamily="34" charset="0"/>
                        <a:buChar char="•"/>
                      </a:pPr>
                      <a:r>
                        <a:rPr lang="en-GB" sz="2000" b="0" i="0" u="none" strike="noStrike" kern="1200" baseline="0" dirty="0">
                          <a:solidFill>
                            <a:schemeClr val="dk1"/>
                          </a:solidFill>
                          <a:latin typeface="+mn-lt"/>
                          <a:ea typeface="+mn-ea"/>
                          <a:cs typeface="+mn-cs"/>
                        </a:rPr>
                        <a:t>Long-term benefits to the NHS of research and innovation</a:t>
                      </a:r>
                    </a:p>
                    <a:p>
                      <a:pPr marL="285750" indent="-285750">
                        <a:buFont typeface="Arial" panose="020B0604020202020204" pitchFamily="34" charset="0"/>
                        <a:buChar char="•"/>
                      </a:pPr>
                      <a:r>
                        <a:rPr lang="en-GB" sz="2000" b="0" i="0" u="none" strike="noStrike" kern="1200" baseline="0" dirty="0">
                          <a:solidFill>
                            <a:schemeClr val="dk1"/>
                          </a:solidFill>
                          <a:latin typeface="+mn-lt"/>
                          <a:ea typeface="+mn-ea"/>
                          <a:cs typeface="+mn-cs"/>
                        </a:rPr>
                        <a:t>The impact of the technology on the delivery of the specialised service </a:t>
                      </a:r>
                    </a:p>
                    <a:p>
                      <a:pPr marL="285750" indent="-285750">
                        <a:buFont typeface="Arial" panose="020B0604020202020204" pitchFamily="34" charset="0"/>
                        <a:buChar char="•"/>
                      </a:pPr>
                      <a:r>
                        <a:rPr lang="en-GB" sz="2000" b="0" i="0" u="none" strike="noStrike" kern="1200" baseline="0" dirty="0">
                          <a:solidFill>
                            <a:schemeClr val="dk1"/>
                          </a:solidFill>
                          <a:latin typeface="+mn-lt"/>
                          <a:ea typeface="+mn-ea"/>
                          <a:cs typeface="+mn-cs"/>
                        </a:rPr>
                        <a:t>Staffing and infrastructure requirements, including training and planning for expertise </a:t>
                      </a:r>
                    </a:p>
                  </a:txBody>
                  <a:tcPr marL="100817" marR="100817" marT="50408" marB="50408">
                    <a:solidFill>
                      <a:srgbClr val="EAE8EA"/>
                    </a:solidFill>
                  </a:tcPr>
                </a:tc>
                <a:extLst>
                  <a:ext uri="{0D108BD9-81ED-4DB2-BD59-A6C34878D82A}">
                    <a16:rowId xmlns:a16="http://schemas.microsoft.com/office/drawing/2014/main" val="10003"/>
                  </a:ext>
                </a:extLst>
              </a:tr>
            </a:tbl>
          </a:graphicData>
        </a:graphic>
      </p:graphicFrame>
      <p:sp>
        <p:nvSpPr>
          <p:cNvPr id="7" name="TextBox 6">
            <a:extLst>
              <a:ext uri="{FF2B5EF4-FFF2-40B4-BE49-F238E27FC236}">
                <a16:creationId xmlns:a16="http://schemas.microsoft.com/office/drawing/2014/main" id="{539F54E2-1850-BA78-B43A-7AA8874626AD}"/>
              </a:ext>
            </a:extLst>
          </p:cNvPr>
          <p:cNvSpPr txBox="1"/>
          <p:nvPr/>
        </p:nvSpPr>
        <p:spPr>
          <a:xfrm>
            <a:off x="113891" y="7188339"/>
            <a:ext cx="9563509" cy="338554"/>
          </a:xfrm>
          <a:prstGeom prst="rect">
            <a:avLst/>
          </a:prstGeom>
          <a:noFill/>
        </p:spPr>
        <p:txBody>
          <a:bodyPr wrap="square">
            <a:spAutoFit/>
          </a:bodyPr>
          <a:lstStyle/>
          <a:p>
            <a:r>
              <a:rPr lang="en-GB" sz="1600" dirty="0">
                <a:latin typeface="Arial" panose="020B0604020202020204" pitchFamily="34" charset="0"/>
                <a:cs typeface="Times New Roman" panose="02020603050405020304" pitchFamily="18" charset="0"/>
              </a:rPr>
              <a:t>QALY, quality adjusted life year; QoL, quality of life;  </a:t>
            </a:r>
          </a:p>
        </p:txBody>
      </p:sp>
      <p:sp>
        <p:nvSpPr>
          <p:cNvPr id="8" name="Slide Number Placeholder 2">
            <a:extLst>
              <a:ext uri="{FF2B5EF4-FFF2-40B4-BE49-F238E27FC236}">
                <a16:creationId xmlns:a16="http://schemas.microsoft.com/office/drawing/2014/main" id="{F9100E9C-75AF-C825-FCDB-DCED7AB114F4}"/>
              </a:ext>
            </a:extLst>
          </p:cNvPr>
          <p:cNvSpPr txBox="1">
            <a:spLocks/>
          </p:cNvSpPr>
          <p:nvPr/>
        </p:nvSpPr>
        <p:spPr>
          <a:xfrm>
            <a:off x="9829800" y="7082681"/>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fld id="{DDBE135E-2566-4748-853C-8A3B78F0FB00}" type="slidenum">
              <a:rPr lang="en-GB" smtClean="0"/>
              <a:pPr/>
              <a:t>43</a:t>
            </a:fld>
            <a:endParaRPr lang="en-GB" dirty="0"/>
          </a:p>
        </p:txBody>
      </p:sp>
    </p:spTree>
    <p:extLst>
      <p:ext uri="{BB962C8B-B14F-4D97-AF65-F5344CB8AC3E}">
        <p14:creationId xmlns:p14="http://schemas.microsoft.com/office/powerpoint/2010/main" val="2025898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0E017-E745-EDAF-DF1A-F24F8139AB20}"/>
              </a:ext>
            </a:extLst>
          </p:cNvPr>
          <p:cNvSpPr>
            <a:spLocks noGrp="1"/>
          </p:cNvSpPr>
          <p:nvPr>
            <p:ph type="title"/>
          </p:nvPr>
        </p:nvSpPr>
        <p:spPr/>
        <p:txBody>
          <a:bodyPr/>
          <a:lstStyle/>
          <a:p>
            <a:r>
              <a:rPr lang="en-GB" dirty="0"/>
              <a:t>Equalities</a:t>
            </a:r>
          </a:p>
        </p:txBody>
      </p:sp>
      <p:sp>
        <p:nvSpPr>
          <p:cNvPr id="3" name="Slide Number Placeholder 2">
            <a:extLst>
              <a:ext uri="{FF2B5EF4-FFF2-40B4-BE49-F238E27FC236}">
                <a16:creationId xmlns:a16="http://schemas.microsoft.com/office/drawing/2014/main" id="{F4674B3A-3DEA-3E9A-BA49-AB62109B8739}"/>
              </a:ext>
            </a:extLst>
          </p:cNvPr>
          <p:cNvSpPr>
            <a:spLocks noGrp="1"/>
          </p:cNvSpPr>
          <p:nvPr>
            <p:ph type="sldNum" sz="quarter" idx="12"/>
          </p:nvPr>
        </p:nvSpPr>
        <p:spPr/>
        <p:txBody>
          <a:bodyPr/>
          <a:lstStyle/>
          <a:p>
            <a:fld id="{DDBE135E-2566-4748-853C-8A3B78F0FB00}" type="slidenum">
              <a:rPr lang="en-GB" smtClean="0"/>
              <a:t>44</a:t>
            </a:fld>
            <a:endParaRPr lang="en-GB" dirty="0"/>
          </a:p>
        </p:txBody>
      </p:sp>
      <p:sp>
        <p:nvSpPr>
          <p:cNvPr id="4" name="Content Placeholder 3">
            <a:extLst>
              <a:ext uri="{FF2B5EF4-FFF2-40B4-BE49-F238E27FC236}">
                <a16:creationId xmlns:a16="http://schemas.microsoft.com/office/drawing/2014/main" id="{4C900E48-7740-F7BC-AB84-EF4DD2423246}"/>
              </a:ext>
            </a:extLst>
          </p:cNvPr>
          <p:cNvSpPr>
            <a:spLocks noGrp="1"/>
          </p:cNvSpPr>
          <p:nvPr>
            <p:ph sz="quarter" idx="10"/>
          </p:nvPr>
        </p:nvSpPr>
        <p:spPr/>
        <p:txBody>
          <a:bodyPr/>
          <a:lstStyle/>
          <a:p>
            <a:r>
              <a:rPr lang="en-GB" dirty="0"/>
              <a:t>No equality issues raised</a:t>
            </a:r>
          </a:p>
        </p:txBody>
      </p:sp>
    </p:spTree>
    <p:extLst>
      <p:ext uri="{BB962C8B-B14F-4D97-AF65-F5344CB8AC3E}">
        <p14:creationId xmlns:p14="http://schemas.microsoft.com/office/powerpoint/2010/main" val="4355889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13ABB96-713C-471B-AC17-220486AAA1C5}"/>
              </a:ext>
            </a:extLst>
          </p:cNvPr>
          <p:cNvSpPr>
            <a:spLocks noGrp="1"/>
          </p:cNvSpPr>
          <p:nvPr>
            <p:ph type="sldNum" sz="quarter" idx="12"/>
          </p:nvPr>
        </p:nvSpPr>
        <p:spPr/>
        <p:txBody>
          <a:bodyPr/>
          <a:lstStyle/>
          <a:p>
            <a:fld id="{DDBE135E-2566-4748-853C-8A3B78F0FB00}" type="slidenum">
              <a:rPr lang="en-GB" smtClean="0"/>
              <a:t>45</a:t>
            </a:fld>
            <a:endParaRPr lang="en-GB" dirty="0"/>
          </a:p>
        </p:txBody>
      </p:sp>
      <p:sp>
        <p:nvSpPr>
          <p:cNvPr id="3" name="Text Placeholder 2">
            <a:extLst>
              <a:ext uri="{FF2B5EF4-FFF2-40B4-BE49-F238E27FC236}">
                <a16:creationId xmlns:a16="http://schemas.microsoft.com/office/drawing/2014/main" id="{575294C4-725D-4837-9B42-F6D5ABA9F550}"/>
              </a:ext>
            </a:extLst>
          </p:cNvPr>
          <p:cNvSpPr>
            <a:spLocks noGrp="1"/>
          </p:cNvSpPr>
          <p:nvPr>
            <p:ph type="body" sz="quarter" idx="13"/>
          </p:nvPr>
        </p:nvSpPr>
        <p:spPr/>
        <p:txBody>
          <a:bodyPr/>
          <a:lstStyle/>
          <a:p>
            <a:r>
              <a:rPr lang="en-GB" dirty="0"/>
              <a:t>Supportive slides for committee</a:t>
            </a:r>
          </a:p>
        </p:txBody>
      </p:sp>
    </p:spTree>
    <p:extLst>
      <p:ext uri="{BB962C8B-B14F-4D97-AF65-F5344CB8AC3E}">
        <p14:creationId xmlns:p14="http://schemas.microsoft.com/office/powerpoint/2010/main" val="12202340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DEE054AA-E44C-C134-CAA1-649AC94FBA05}"/>
              </a:ext>
            </a:extLst>
          </p:cNvPr>
          <p:cNvSpPr txBox="1"/>
          <p:nvPr/>
        </p:nvSpPr>
        <p:spPr>
          <a:xfrm>
            <a:off x="377255" y="6697003"/>
            <a:ext cx="9099419" cy="707886"/>
          </a:xfrm>
          <a:prstGeom prst="rect">
            <a:avLst/>
          </a:prstGeom>
          <a:solidFill>
            <a:schemeClr val="bg1"/>
          </a:solidFill>
          <a:ln>
            <a:noFill/>
          </a:ln>
        </p:spPr>
        <p:txBody>
          <a:bodyPr wrap="square" rtlCol="0">
            <a:spAutoFit/>
          </a:bodyPr>
          <a:lstStyle/>
          <a:p>
            <a:r>
              <a:rPr lang="en-GB" sz="2000" b="1" i="1" dirty="0">
                <a:solidFill>
                  <a:schemeClr val="accent1"/>
                </a:solidFill>
              </a:rPr>
              <a:t>Note:  </a:t>
            </a:r>
            <a:r>
              <a:rPr lang="en-GB" sz="2000" i="1" dirty="0">
                <a:solidFill>
                  <a:schemeClr val="dk1"/>
                </a:solidFill>
              </a:rPr>
              <a:t>Company did not update modelling to include new natural history data</a:t>
            </a:r>
          </a:p>
          <a:p>
            <a:endParaRPr lang="en-GB" sz="2000" dirty="0">
              <a:solidFill>
                <a:schemeClr val="dk1"/>
              </a:solidFill>
            </a:endParaRPr>
          </a:p>
        </p:txBody>
      </p:sp>
      <p:sp>
        <p:nvSpPr>
          <p:cNvPr id="2" name="Title 1"/>
          <p:cNvSpPr>
            <a:spLocks noGrp="1"/>
          </p:cNvSpPr>
          <p:nvPr>
            <p:ph type="title"/>
          </p:nvPr>
        </p:nvSpPr>
        <p:spPr>
          <a:xfrm>
            <a:off x="508000" y="453699"/>
            <a:ext cx="9974144" cy="765501"/>
          </a:xfrm>
        </p:spPr>
        <p:txBody>
          <a:bodyPr/>
          <a:lstStyle/>
          <a:p>
            <a:pPr defTabSz="942975">
              <a:lnSpc>
                <a:spcPct val="100000"/>
              </a:lnSpc>
            </a:pPr>
            <a:r>
              <a:rPr lang="en-GB" sz="3200" dirty="0"/>
              <a:t>New evidence: natural history data - mortality</a:t>
            </a:r>
            <a:br>
              <a:rPr lang="en-GB" sz="3200" b="0" dirty="0"/>
            </a:br>
            <a:r>
              <a:rPr lang="en-GB" sz="2000" b="0" i="1" dirty="0">
                <a:solidFill>
                  <a:schemeClr val="accent1"/>
                </a:solidFill>
              </a:rPr>
              <a:t>Company presents new data suggesting survival with AM &gt; 30 years if age of symptom onset &gt;7 years </a:t>
            </a:r>
          </a:p>
        </p:txBody>
      </p:sp>
      <p:sp>
        <p:nvSpPr>
          <p:cNvPr id="3" name="Slide Number Placeholder 2"/>
          <p:cNvSpPr>
            <a:spLocks noGrp="1"/>
          </p:cNvSpPr>
          <p:nvPr>
            <p:ph type="sldNum" sz="quarter" idx="12"/>
          </p:nvPr>
        </p:nvSpPr>
        <p:spPr/>
        <p:txBody>
          <a:bodyPr/>
          <a:lstStyle/>
          <a:p>
            <a:fld id="{DDBE135E-2566-4748-853C-8A3B78F0FB00}" type="slidenum">
              <a:rPr lang="en-GB" smtClean="0"/>
              <a:t>46</a:t>
            </a:fld>
            <a:endParaRPr lang="en-GB" dirty="0"/>
          </a:p>
        </p:txBody>
      </p:sp>
      <p:sp>
        <p:nvSpPr>
          <p:cNvPr id="5" name="Content Placeholder 4">
            <a:extLst>
              <a:ext uri="{FF2B5EF4-FFF2-40B4-BE49-F238E27FC236}">
                <a16:creationId xmlns:a16="http://schemas.microsoft.com/office/drawing/2014/main" id="{023F7787-18BF-EDBC-A323-D4978A9A3C37}"/>
              </a:ext>
            </a:extLst>
          </p:cNvPr>
          <p:cNvSpPr>
            <a:spLocks noGrp="1"/>
          </p:cNvSpPr>
          <p:nvPr>
            <p:ph sz="quarter" idx="10"/>
          </p:nvPr>
        </p:nvSpPr>
        <p:spPr>
          <a:xfrm>
            <a:off x="258785" y="1981841"/>
            <a:ext cx="10177780" cy="2092635"/>
          </a:xfrm>
          <a:solidFill>
            <a:schemeClr val="bg1"/>
          </a:solidFill>
          <a:ln>
            <a:solidFill>
              <a:schemeClr val="accent6">
                <a:lumMod val="50000"/>
              </a:schemeClr>
            </a:solidFill>
          </a:ln>
        </p:spPr>
        <p:txBody>
          <a:bodyPr/>
          <a:lstStyle/>
          <a:p>
            <a:pPr marL="446088" indent="-357188">
              <a:buNone/>
            </a:pPr>
            <a:r>
              <a:rPr lang="it-IT" sz="1800" dirty="0">
                <a:effectLst/>
                <a:latin typeface="+mn-lt"/>
                <a:ea typeface="SimSun" panose="02010600030101010101" pitchFamily="2" charset="-122"/>
              </a:rPr>
              <a:t>Literature review of 111 AM patients (max 2 years follow-up)</a:t>
            </a:r>
            <a:r>
              <a:rPr lang="en-GB" sz="1800" dirty="0">
                <a:latin typeface="+mn-lt"/>
                <a:ea typeface="SimSun" panose="02010600030101010101" pitchFamily="2" charset="-122"/>
              </a:rPr>
              <a:t>:</a:t>
            </a:r>
          </a:p>
          <a:p>
            <a:pPr marL="446088" indent="-357188"/>
            <a:r>
              <a:rPr lang="en-GB" sz="1800" dirty="0">
                <a:latin typeface="+mn-lt"/>
                <a:ea typeface="SimSun" panose="02010600030101010101" pitchFamily="2" charset="-122"/>
              </a:rPr>
              <a:t>At age 41, 72% of people were alive. </a:t>
            </a:r>
          </a:p>
          <a:p>
            <a:pPr marL="446088" indent="-357188"/>
            <a:r>
              <a:rPr lang="en-GB" sz="1800" dirty="0">
                <a:latin typeface="+mn-lt"/>
                <a:ea typeface="SimSun" panose="02010600030101010101" pitchFamily="2" charset="-122"/>
              </a:rPr>
              <a:t>N=14 died of: respiratory failure (7/14, 50%), heart failure (1/14, 7.1%), bacterial infection/sepsis (2/14, 14.3%) not reported (4/14, 28.6%)</a:t>
            </a:r>
          </a:p>
          <a:p>
            <a:pPr marL="446088" indent="-357188"/>
            <a:r>
              <a:rPr lang="en-GB" sz="1800" dirty="0">
                <a:latin typeface="+mn-lt"/>
                <a:ea typeface="SimSun" panose="02010600030101010101" pitchFamily="2" charset="-122"/>
              </a:rPr>
              <a:t>Patients with age of symptom onset &gt;7 years survived significantly longer than patients with age of onset ≤7 years. </a:t>
            </a:r>
          </a:p>
          <a:p>
            <a:pPr marL="4763" indent="0">
              <a:buNone/>
            </a:pPr>
            <a:endParaRPr lang="en-GB" sz="1800" dirty="0">
              <a:latin typeface="+mn-lt"/>
              <a:ea typeface="SimSun" panose="02010600030101010101" pitchFamily="2" charset="-122"/>
            </a:endParaRPr>
          </a:p>
        </p:txBody>
      </p:sp>
      <p:sp>
        <p:nvSpPr>
          <p:cNvPr id="9" name="TextBox 8">
            <a:extLst>
              <a:ext uri="{FF2B5EF4-FFF2-40B4-BE49-F238E27FC236}">
                <a16:creationId xmlns:a16="http://schemas.microsoft.com/office/drawing/2014/main" id="{A0FF6DF9-AA17-DF79-A418-98167C2B52E7}"/>
              </a:ext>
            </a:extLst>
          </p:cNvPr>
          <p:cNvSpPr txBox="1"/>
          <p:nvPr/>
        </p:nvSpPr>
        <p:spPr>
          <a:xfrm>
            <a:off x="256834" y="1699021"/>
            <a:ext cx="10179731" cy="307777"/>
          </a:xfrm>
          <a:prstGeom prst="rect">
            <a:avLst/>
          </a:prstGeom>
          <a:solidFill>
            <a:schemeClr val="bg2"/>
          </a:solidFill>
          <a:ln>
            <a:solidFill>
              <a:schemeClr val="accent6">
                <a:lumMod val="50000"/>
              </a:schemeClr>
            </a:solidFill>
          </a:ln>
        </p:spPr>
        <p:txBody>
          <a:bodyPr wrap="square" lIns="0" tIns="0" rIns="0" bIns="0" rtlCol="0">
            <a:spAutoFit/>
          </a:bodyPr>
          <a:lstStyle/>
          <a:p>
            <a:pPr algn="ctr"/>
            <a:r>
              <a:rPr lang="en-GB" sz="2000" b="1" dirty="0">
                <a:solidFill>
                  <a:schemeClr val="bg1"/>
                </a:solidFill>
              </a:rPr>
              <a:t>Zielonka M, et al. </a:t>
            </a:r>
          </a:p>
        </p:txBody>
      </p:sp>
      <p:sp>
        <p:nvSpPr>
          <p:cNvPr id="7" name="Content Placeholder 4">
            <a:extLst>
              <a:ext uri="{FF2B5EF4-FFF2-40B4-BE49-F238E27FC236}">
                <a16:creationId xmlns:a16="http://schemas.microsoft.com/office/drawing/2014/main" id="{03418948-2A8C-BBF9-F240-3A28E38D5447}"/>
              </a:ext>
            </a:extLst>
          </p:cNvPr>
          <p:cNvSpPr txBox="1">
            <a:spLocks/>
          </p:cNvSpPr>
          <p:nvPr/>
        </p:nvSpPr>
        <p:spPr>
          <a:xfrm>
            <a:off x="255859" y="4479450"/>
            <a:ext cx="10179731" cy="2164875"/>
          </a:xfrm>
          <a:prstGeom prst="rect">
            <a:avLst/>
          </a:prstGeom>
          <a:solidFill>
            <a:schemeClr val="bg1"/>
          </a:solidFill>
          <a:ln>
            <a:solidFill>
              <a:schemeClr val="accent1"/>
            </a:solidFill>
          </a:ln>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177800" indent="4763">
              <a:buFont typeface="Arial" panose="020B0604020202020204" pitchFamily="34" charset="0"/>
              <a:buNone/>
            </a:pPr>
            <a:r>
              <a:rPr lang="en-GB" sz="1800" dirty="0">
                <a:latin typeface="+mn-lt"/>
                <a:ea typeface="SimSun" panose="02010600030101010101" pitchFamily="2" charset="-122"/>
              </a:rPr>
              <a:t>Retrospective study (N</a:t>
            </a:r>
            <a:r>
              <a:rPr lang="en-GB" sz="1800" dirty="0">
                <a:solidFill>
                  <a:schemeClr val="tx1">
                    <a:lumMod val="50000"/>
                  </a:schemeClr>
                </a:solidFill>
                <a:latin typeface="+mn-lt"/>
                <a:ea typeface="SimSun" panose="02010600030101010101" pitchFamily="2" charset="-122"/>
              </a:rPr>
              <a:t>=</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solidFill>
                  <a:schemeClr val="tx1">
                    <a:lumMod val="50000"/>
                  </a:schemeClr>
                </a:solidFill>
                <a:latin typeface="+mn-lt"/>
                <a:ea typeface="SimSun" panose="02010600030101010101" pitchFamily="2" charset="-122"/>
              </a:rPr>
              <a:t>)</a:t>
            </a:r>
            <a:r>
              <a:rPr lang="en-GB" sz="1800" dirty="0">
                <a:latin typeface="+mn-lt"/>
                <a:ea typeface="SimSun" panose="02010600030101010101" pitchFamily="2" charset="-122"/>
              </a:rPr>
              <a:t> using literature search and questionnaires in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latin typeface="+mn-lt"/>
                <a:ea typeface="SimSun" panose="02010600030101010101" pitchFamily="2" charset="-122"/>
              </a:rPr>
              <a:t> clinicians &amp;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latin typeface="+mn-lt"/>
                <a:ea typeface="SimSun" panose="02010600030101010101" pitchFamily="2" charset="-122"/>
              </a:rPr>
              <a:t> lysosomal storage disease patient organisations</a:t>
            </a:r>
          </a:p>
          <a:p>
            <a:pPr marL="446088" indent="-357188"/>
            <a:r>
              <a:rPr lang="en-GB" sz="1800" dirty="0">
                <a:latin typeface="+mn-lt"/>
                <a:ea typeface="SimSun" panose="02010600030101010101" pitchFamily="2" charset="-122"/>
              </a:rPr>
              <a:t>Median age at death: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latin typeface="+mn-lt"/>
                <a:ea typeface="SimSun" panose="02010600030101010101" pitchFamily="2" charset="-122"/>
              </a:rPr>
              <a:t> years (mean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latin typeface="+mn-lt"/>
                <a:ea typeface="SimSun" panose="02010600030101010101" pitchFamily="2" charset="-122"/>
              </a:rPr>
              <a:t>).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latin typeface="+mn-lt"/>
                <a:ea typeface="SimSun" panose="02010600030101010101" pitchFamily="2" charset="-122"/>
              </a:rPr>
              <a:t>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latin typeface="+mn-lt"/>
                <a:ea typeface="SimSun" panose="02010600030101010101" pitchFamily="2" charset="-122"/>
              </a:rPr>
              <a:t>%) died ≥ 30 years old. Max age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latin typeface="+mn-lt"/>
                <a:ea typeface="SimSun" panose="02010600030101010101" pitchFamily="2" charset="-122"/>
              </a:rPr>
              <a:t> years. </a:t>
            </a:r>
          </a:p>
          <a:p>
            <a:pPr marL="446088" indent="-357188"/>
            <a:r>
              <a:rPr lang="en-GB" sz="1800" dirty="0">
                <a:latin typeface="+mn-lt"/>
                <a:ea typeface="SimSun" panose="02010600030101010101" pitchFamily="2" charset="-122"/>
              </a:rPr>
              <a:t>Most common cause of death: pneumonia (n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latin typeface="+mn-lt"/>
                <a:ea typeface="SimSun" panose="02010600030101010101" pitchFamily="2" charset="-122"/>
              </a:rPr>
              <a:t>%, median age at death,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latin typeface="+mn-lt"/>
                <a:ea typeface="SimSun" panose="02010600030101010101" pitchFamily="2" charset="-122"/>
              </a:rPr>
              <a:t> years), cancer: (N=</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latin typeface="+mn-lt"/>
                <a:ea typeface="SimSun" panose="02010600030101010101" pitchFamily="2" charset="-122"/>
              </a:rPr>
              <a:t>%, median age at death,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latin typeface="+mn-lt"/>
                <a:ea typeface="SimSun" panose="02010600030101010101" pitchFamily="2" charset="-122"/>
              </a:rPr>
              <a:t> years). </a:t>
            </a:r>
          </a:p>
          <a:p>
            <a:pPr marL="446088" indent="-357188"/>
            <a:endParaRPr lang="en-GB" sz="1800" dirty="0">
              <a:latin typeface="+mn-lt"/>
              <a:ea typeface="SimSun" panose="02010600030101010101" pitchFamily="2" charset="-122"/>
            </a:endParaRPr>
          </a:p>
          <a:p>
            <a:pPr marL="4763" indent="0">
              <a:buFont typeface="Arial" panose="020B0604020202020204" pitchFamily="34" charset="0"/>
              <a:buNone/>
            </a:pPr>
            <a:endParaRPr lang="en-GB" sz="1800" dirty="0">
              <a:latin typeface="+mn-lt"/>
              <a:ea typeface="SimSun" panose="02010600030101010101" pitchFamily="2" charset="-122"/>
            </a:endParaRPr>
          </a:p>
        </p:txBody>
      </p:sp>
      <p:sp>
        <p:nvSpPr>
          <p:cNvPr id="8" name="TextBox 7">
            <a:extLst>
              <a:ext uri="{FF2B5EF4-FFF2-40B4-BE49-F238E27FC236}">
                <a16:creationId xmlns:a16="http://schemas.microsoft.com/office/drawing/2014/main" id="{781BD90F-D3CF-0A30-6324-8CDEDE987658}"/>
              </a:ext>
            </a:extLst>
          </p:cNvPr>
          <p:cNvSpPr txBox="1"/>
          <p:nvPr/>
        </p:nvSpPr>
        <p:spPr>
          <a:xfrm>
            <a:off x="255858" y="4171673"/>
            <a:ext cx="10179731" cy="307777"/>
          </a:xfrm>
          <a:prstGeom prst="rect">
            <a:avLst/>
          </a:prstGeom>
          <a:solidFill>
            <a:schemeClr val="accent1"/>
          </a:solidFill>
          <a:ln>
            <a:solidFill>
              <a:schemeClr val="accent6">
                <a:lumMod val="50000"/>
              </a:schemeClr>
            </a:solidFill>
          </a:ln>
        </p:spPr>
        <p:txBody>
          <a:bodyPr wrap="square" lIns="0" tIns="0" rIns="0" bIns="0" rtlCol="0">
            <a:spAutoFit/>
          </a:bodyPr>
          <a:lstStyle/>
          <a:p>
            <a:pPr algn="ctr"/>
            <a:r>
              <a:rPr lang="it-IT" sz="2000" b="1" dirty="0">
                <a:solidFill>
                  <a:schemeClr val="bg1"/>
                </a:solidFill>
              </a:rPr>
              <a:t>Rare Disease Research Partners (RDRP) mortality study </a:t>
            </a:r>
          </a:p>
        </p:txBody>
      </p:sp>
      <p:sp>
        <p:nvSpPr>
          <p:cNvPr id="12" name="Rectangle 11">
            <a:extLst>
              <a:ext uri="{FF2B5EF4-FFF2-40B4-BE49-F238E27FC236}">
                <a16:creationId xmlns:a16="http://schemas.microsoft.com/office/drawing/2014/main" id="{4B9D15D4-90B4-6B26-B69B-76CBF1D355A6}"/>
              </a:ext>
            </a:extLst>
          </p:cNvPr>
          <p:cNvSpPr/>
          <p:nvPr/>
        </p:nvSpPr>
        <p:spPr>
          <a:xfrm>
            <a:off x="176529" y="7263944"/>
            <a:ext cx="10305615" cy="307777"/>
          </a:xfrm>
          <a:prstGeom prst="rect">
            <a:avLst/>
          </a:prstGeom>
        </p:spPr>
        <p:txBody>
          <a:bodyPr wrap="square">
            <a:spAutoFit/>
          </a:bodyPr>
          <a:lstStyle/>
          <a:p>
            <a:r>
              <a:rPr lang="en-GB" sz="1400" dirty="0">
                <a:solidFill>
                  <a:schemeClr val="dk1"/>
                </a:solidFill>
              </a:rPr>
              <a:t>N, number</a:t>
            </a:r>
            <a:endParaRPr lang="en-GB" sz="1400" dirty="0"/>
          </a:p>
        </p:txBody>
      </p:sp>
    </p:spTree>
    <p:extLst>
      <p:ext uri="{BB962C8B-B14F-4D97-AF65-F5344CB8AC3E}">
        <p14:creationId xmlns:p14="http://schemas.microsoft.com/office/powerpoint/2010/main" val="344044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282963" y="6495582"/>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166129" y="135924"/>
            <a:ext cx="10179731" cy="765501"/>
          </a:xfrm>
        </p:spPr>
        <p:txBody>
          <a:bodyPr/>
          <a:lstStyle/>
          <a:p>
            <a:pPr defTabSz="942975">
              <a:lnSpc>
                <a:spcPct val="100000"/>
              </a:lnSpc>
            </a:pPr>
            <a:r>
              <a:rPr lang="en-GB" sz="3200" dirty="0"/>
              <a:t>New evidence: natural history data - quality of life</a:t>
            </a:r>
            <a:br>
              <a:rPr lang="en-GB" sz="3200" b="0" dirty="0"/>
            </a:br>
            <a:r>
              <a:rPr lang="en-GB" sz="2000" b="0" i="1" dirty="0">
                <a:solidFill>
                  <a:schemeClr val="accent1"/>
                </a:solidFill>
              </a:rPr>
              <a:t>Company’s updated data supports link between QoL impact and mobility</a:t>
            </a:r>
          </a:p>
        </p:txBody>
      </p:sp>
      <p:sp>
        <p:nvSpPr>
          <p:cNvPr id="3" name="Slide Number Placeholder 2"/>
          <p:cNvSpPr>
            <a:spLocks noGrp="1"/>
          </p:cNvSpPr>
          <p:nvPr>
            <p:ph type="sldNum" sz="quarter" idx="12"/>
          </p:nvPr>
        </p:nvSpPr>
        <p:spPr>
          <a:xfrm>
            <a:off x="10061291" y="7001362"/>
            <a:ext cx="500380" cy="333663"/>
          </a:xfrm>
        </p:spPr>
        <p:txBody>
          <a:bodyPr/>
          <a:lstStyle/>
          <a:p>
            <a:fld id="{DDBE135E-2566-4748-853C-8A3B78F0FB00}" type="slidenum">
              <a:rPr lang="en-GB" smtClean="0"/>
              <a:t>47</a:t>
            </a:fld>
            <a:endParaRPr lang="en-GB" dirty="0"/>
          </a:p>
        </p:txBody>
      </p:sp>
      <p:sp>
        <p:nvSpPr>
          <p:cNvPr id="5" name="Content Placeholder 4">
            <a:extLst>
              <a:ext uri="{FF2B5EF4-FFF2-40B4-BE49-F238E27FC236}">
                <a16:creationId xmlns:a16="http://schemas.microsoft.com/office/drawing/2014/main" id="{023F7787-18BF-EDBC-A323-D4978A9A3C37}"/>
              </a:ext>
            </a:extLst>
          </p:cNvPr>
          <p:cNvSpPr>
            <a:spLocks noGrp="1"/>
          </p:cNvSpPr>
          <p:nvPr>
            <p:ph sz="quarter" idx="10"/>
          </p:nvPr>
        </p:nvSpPr>
        <p:spPr>
          <a:xfrm>
            <a:off x="166130" y="1128771"/>
            <a:ext cx="10179731" cy="5093043"/>
          </a:xfrm>
          <a:solidFill>
            <a:schemeClr val="bg1"/>
          </a:solidFill>
          <a:ln>
            <a:solidFill>
              <a:schemeClr val="bg1"/>
            </a:solidFill>
          </a:ln>
        </p:spPr>
        <p:txBody>
          <a:bodyPr/>
          <a:lstStyle/>
          <a:p>
            <a:pPr marL="108000" indent="0">
              <a:buNone/>
            </a:pPr>
            <a:r>
              <a:rPr lang="en-GB" sz="1800" b="1" dirty="0"/>
              <a:t>Company: </a:t>
            </a:r>
            <a:r>
              <a:rPr lang="en-GB" sz="1800" dirty="0"/>
              <a:t>updated QoL data from </a:t>
            </a:r>
            <a:r>
              <a:rPr lang="it-IT" sz="1800" dirty="0"/>
              <a:t>UK MPS Survey (final analyses):</a:t>
            </a:r>
            <a:r>
              <a:rPr lang="en-GB" sz="1800" dirty="0"/>
              <a:t> </a:t>
            </a:r>
          </a:p>
          <a:p>
            <a:pPr marL="108000" indent="0">
              <a:buNone/>
            </a:pPr>
            <a:endParaRPr lang="en-GB" sz="1800" dirty="0">
              <a:latin typeface="+mn-lt"/>
              <a:ea typeface="SimSun" panose="02010600030101010101" pitchFamily="2" charset="-122"/>
            </a:endParaRPr>
          </a:p>
          <a:p>
            <a:pPr marL="4763" indent="0">
              <a:buNone/>
            </a:pPr>
            <a:endParaRPr lang="en-GB" sz="1800" dirty="0">
              <a:latin typeface="+mn-lt"/>
              <a:ea typeface="SimSun" panose="02010600030101010101" pitchFamily="2" charset="-122"/>
            </a:endParaRPr>
          </a:p>
        </p:txBody>
      </p:sp>
      <p:sp>
        <p:nvSpPr>
          <p:cNvPr id="11" name="TextBox 10">
            <a:extLst>
              <a:ext uri="{FF2B5EF4-FFF2-40B4-BE49-F238E27FC236}">
                <a16:creationId xmlns:a16="http://schemas.microsoft.com/office/drawing/2014/main" id="{51682AB7-A26B-C7D5-A12F-1BC54E7CF97A}"/>
              </a:ext>
            </a:extLst>
          </p:cNvPr>
          <p:cNvSpPr txBox="1"/>
          <p:nvPr/>
        </p:nvSpPr>
        <p:spPr>
          <a:xfrm>
            <a:off x="140938" y="4572004"/>
            <a:ext cx="5335171" cy="276999"/>
          </a:xfrm>
          <a:prstGeom prst="rect">
            <a:avLst/>
          </a:prstGeom>
          <a:solidFill>
            <a:schemeClr val="bg2"/>
          </a:solidFill>
        </p:spPr>
        <p:txBody>
          <a:bodyPr wrap="square" lIns="0" tIns="0" rIns="0" bIns="0" rtlCol="0">
            <a:spAutoFit/>
          </a:bodyPr>
          <a:lstStyle/>
          <a:p>
            <a:pPr algn="ctr"/>
            <a:r>
              <a:rPr lang="en-GB" sz="1800" b="1" dirty="0">
                <a:solidFill>
                  <a:schemeClr val="bg1"/>
                </a:solidFill>
              </a:rPr>
              <a:t>Patient QoL</a:t>
            </a:r>
          </a:p>
        </p:txBody>
      </p:sp>
      <p:sp>
        <p:nvSpPr>
          <p:cNvPr id="13" name="TextBox 12">
            <a:extLst>
              <a:ext uri="{FF2B5EF4-FFF2-40B4-BE49-F238E27FC236}">
                <a16:creationId xmlns:a16="http://schemas.microsoft.com/office/drawing/2014/main" id="{7A246844-7DF0-70E2-A90D-56D05232CEDF}"/>
              </a:ext>
            </a:extLst>
          </p:cNvPr>
          <p:cNvSpPr txBox="1"/>
          <p:nvPr/>
        </p:nvSpPr>
        <p:spPr>
          <a:xfrm>
            <a:off x="140938" y="4843768"/>
            <a:ext cx="5335171" cy="2154436"/>
          </a:xfrm>
          <a:prstGeom prst="rect">
            <a:avLst/>
          </a:prstGeom>
          <a:noFill/>
          <a:ln>
            <a:solidFill>
              <a:schemeClr val="accent3"/>
            </a:solidFill>
          </a:ln>
        </p:spPr>
        <p:txBody>
          <a:bodyPr wrap="square" lIns="0" tIns="0" rIns="0" bIns="0" rtlCol="0">
            <a:spAutoFit/>
          </a:bodyPr>
          <a:lstStyle/>
          <a:p>
            <a:pPr marL="357750" indent="-285750">
              <a:buFontTx/>
              <a:buChar char="-"/>
            </a:pPr>
            <a:r>
              <a:rPr lang="en-GB" sz="1750" dirty="0"/>
              <a:t>AM impacts social integration, comprehension and communication</a:t>
            </a:r>
          </a:p>
          <a:p>
            <a:pPr marL="357750" indent="-285750">
              <a:buFontTx/>
              <a:buChar char="-"/>
            </a:pPr>
            <a:r>
              <a:rPr lang="en-GB" sz="1750" dirty="0"/>
              <a:t>Need for specialist learning support</a:t>
            </a:r>
          </a:p>
          <a:p>
            <a:pPr marL="357750" indent="-285750">
              <a:buFontTx/>
              <a:buChar char="-"/>
            </a:pPr>
            <a:r>
              <a:rPr lang="en-GB" sz="1750" dirty="0"/>
              <a:t>Hospital stays &amp; regular appointments </a:t>
            </a:r>
          </a:p>
          <a:p>
            <a:pPr marL="357750" indent="-285750">
              <a:buFontTx/>
              <a:buChar char="-"/>
            </a:pPr>
            <a:r>
              <a:rPr lang="en-GB" sz="1750" dirty="0"/>
              <a:t>Some EQ-5D-5L values likely underestimated (WU, WWA): comparable to moderate rheumatoid arthritis whereas WC and SI much lower than severe arthritis (comparable to bedridden MS). </a:t>
            </a:r>
          </a:p>
        </p:txBody>
      </p:sp>
      <p:sp>
        <p:nvSpPr>
          <p:cNvPr id="21" name="TextBox 20">
            <a:extLst>
              <a:ext uri="{FF2B5EF4-FFF2-40B4-BE49-F238E27FC236}">
                <a16:creationId xmlns:a16="http://schemas.microsoft.com/office/drawing/2014/main" id="{68A0D15D-2374-9A7F-F41A-4065368E8A93}"/>
              </a:ext>
            </a:extLst>
          </p:cNvPr>
          <p:cNvSpPr txBox="1"/>
          <p:nvPr/>
        </p:nvSpPr>
        <p:spPr>
          <a:xfrm>
            <a:off x="5561907" y="4566769"/>
            <a:ext cx="4965363" cy="276999"/>
          </a:xfrm>
          <a:prstGeom prst="rect">
            <a:avLst/>
          </a:prstGeom>
          <a:solidFill>
            <a:schemeClr val="accent1"/>
          </a:solidFill>
          <a:ln>
            <a:solidFill>
              <a:schemeClr val="accent1"/>
            </a:solidFill>
          </a:ln>
        </p:spPr>
        <p:txBody>
          <a:bodyPr wrap="square" lIns="0" tIns="0" rIns="0" bIns="0" rtlCol="0">
            <a:spAutoFit/>
          </a:bodyPr>
          <a:lstStyle/>
          <a:p>
            <a:pPr algn="ctr"/>
            <a:r>
              <a:rPr lang="en-GB" sz="1800" b="1" dirty="0">
                <a:solidFill>
                  <a:schemeClr val="bg1"/>
                </a:solidFill>
              </a:rPr>
              <a:t>Carer QoL</a:t>
            </a:r>
          </a:p>
        </p:txBody>
      </p:sp>
      <p:graphicFrame>
        <p:nvGraphicFramePr>
          <p:cNvPr id="19" name="Table 19">
            <a:extLst>
              <a:ext uri="{FF2B5EF4-FFF2-40B4-BE49-F238E27FC236}">
                <a16:creationId xmlns:a16="http://schemas.microsoft.com/office/drawing/2014/main" id="{50A075AF-1D56-F530-3A85-68DCC3A756C8}"/>
              </a:ext>
            </a:extLst>
          </p:cNvPr>
          <p:cNvGraphicFramePr>
            <a:graphicFrameLocks noGrp="1"/>
          </p:cNvGraphicFramePr>
          <p:nvPr/>
        </p:nvGraphicFramePr>
        <p:xfrm>
          <a:off x="166130" y="1439579"/>
          <a:ext cx="10395542" cy="2895600"/>
        </p:xfrm>
        <a:graphic>
          <a:graphicData uri="http://schemas.openxmlformats.org/drawingml/2006/table">
            <a:tbl>
              <a:tblPr firstRow="1" bandRow="1">
                <a:tableStyleId>{912C8C85-51F0-491E-9774-3900AFEF0FD7}</a:tableStyleId>
              </a:tblPr>
              <a:tblGrid>
                <a:gridCol w="5710612">
                  <a:extLst>
                    <a:ext uri="{9D8B030D-6E8A-4147-A177-3AD203B41FA5}">
                      <a16:colId xmlns:a16="http://schemas.microsoft.com/office/drawing/2014/main" val="3575595833"/>
                    </a:ext>
                  </a:extLst>
                </a:gridCol>
                <a:gridCol w="422115">
                  <a:extLst>
                    <a:ext uri="{9D8B030D-6E8A-4147-A177-3AD203B41FA5}">
                      <a16:colId xmlns:a16="http://schemas.microsoft.com/office/drawing/2014/main" val="1389695236"/>
                    </a:ext>
                  </a:extLst>
                </a:gridCol>
                <a:gridCol w="812689">
                  <a:extLst>
                    <a:ext uri="{9D8B030D-6E8A-4147-A177-3AD203B41FA5}">
                      <a16:colId xmlns:a16="http://schemas.microsoft.com/office/drawing/2014/main" val="3587417354"/>
                    </a:ext>
                  </a:extLst>
                </a:gridCol>
                <a:gridCol w="318009">
                  <a:extLst>
                    <a:ext uri="{9D8B030D-6E8A-4147-A177-3AD203B41FA5}">
                      <a16:colId xmlns:a16="http://schemas.microsoft.com/office/drawing/2014/main" val="2552807787"/>
                    </a:ext>
                  </a:extLst>
                </a:gridCol>
                <a:gridCol w="802023">
                  <a:extLst>
                    <a:ext uri="{9D8B030D-6E8A-4147-A177-3AD203B41FA5}">
                      <a16:colId xmlns:a16="http://schemas.microsoft.com/office/drawing/2014/main" val="3390719115"/>
                    </a:ext>
                  </a:extLst>
                </a:gridCol>
                <a:gridCol w="352233">
                  <a:extLst>
                    <a:ext uri="{9D8B030D-6E8A-4147-A177-3AD203B41FA5}">
                      <a16:colId xmlns:a16="http://schemas.microsoft.com/office/drawing/2014/main" val="2041254116"/>
                    </a:ext>
                  </a:extLst>
                </a:gridCol>
                <a:gridCol w="812690">
                  <a:extLst>
                    <a:ext uri="{9D8B030D-6E8A-4147-A177-3AD203B41FA5}">
                      <a16:colId xmlns:a16="http://schemas.microsoft.com/office/drawing/2014/main" val="1244189189"/>
                    </a:ext>
                  </a:extLst>
                </a:gridCol>
                <a:gridCol w="353344">
                  <a:extLst>
                    <a:ext uri="{9D8B030D-6E8A-4147-A177-3AD203B41FA5}">
                      <a16:colId xmlns:a16="http://schemas.microsoft.com/office/drawing/2014/main" val="1795360048"/>
                    </a:ext>
                  </a:extLst>
                </a:gridCol>
                <a:gridCol w="811827">
                  <a:extLst>
                    <a:ext uri="{9D8B030D-6E8A-4147-A177-3AD203B41FA5}">
                      <a16:colId xmlns:a16="http://schemas.microsoft.com/office/drawing/2014/main" val="2556351107"/>
                    </a:ext>
                  </a:extLst>
                </a:gridCol>
              </a:tblGrid>
              <a:tr h="201154">
                <a:tc rowSpan="2">
                  <a:txBody>
                    <a:bodyPr/>
                    <a:lstStyle/>
                    <a:p>
                      <a:r>
                        <a:rPr lang="en-GB" sz="1600" dirty="0"/>
                        <a:t>Outcome</a:t>
                      </a:r>
                    </a:p>
                  </a:txBody>
                  <a:tcPr>
                    <a:lnB w="12700" cap="flat" cmpd="sng" algn="ctr">
                      <a:solidFill>
                        <a:schemeClr val="accent6"/>
                      </a:solidFill>
                      <a:prstDash val="solid"/>
                      <a:round/>
                      <a:headEnd type="none" w="med" len="med"/>
                      <a:tailEnd type="none" w="med" len="med"/>
                    </a:lnB>
                    <a:solidFill>
                      <a:schemeClr val="accent6">
                        <a:lumMod val="75000"/>
                      </a:schemeClr>
                    </a:solidFill>
                  </a:tcPr>
                </a:tc>
                <a:tc gridSpan="2">
                  <a:txBody>
                    <a:bodyPr/>
                    <a:lstStyle/>
                    <a:p>
                      <a:r>
                        <a:rPr lang="en-GB" sz="1800" dirty="0"/>
                        <a:t>WU</a:t>
                      </a:r>
                      <a:endParaRPr lang="en-GB" sz="1600" dirty="0"/>
                    </a:p>
                  </a:txBody>
                  <a:tcPr>
                    <a:lnB w="12700" cap="flat" cmpd="sng" algn="ctr">
                      <a:solidFill>
                        <a:schemeClr val="accent6"/>
                      </a:solidFill>
                      <a:prstDash val="solid"/>
                      <a:round/>
                      <a:headEnd type="none" w="med" len="med"/>
                      <a:tailEnd type="none" w="med" len="med"/>
                    </a:lnB>
                    <a:solidFill>
                      <a:schemeClr val="accent6">
                        <a:lumMod val="75000"/>
                      </a:schemeClr>
                    </a:solidFill>
                  </a:tcPr>
                </a:tc>
                <a:tc hMerge="1">
                  <a:txBody>
                    <a:bodyPr/>
                    <a:lstStyle/>
                    <a:p>
                      <a:endParaRPr lang="en-GB"/>
                    </a:p>
                  </a:txBody>
                  <a:tcPr/>
                </a:tc>
                <a:tc gridSpan="2">
                  <a:txBody>
                    <a:bodyPr/>
                    <a:lstStyle/>
                    <a:p>
                      <a:r>
                        <a:rPr lang="en-GB" sz="1800" dirty="0"/>
                        <a:t>WWA</a:t>
                      </a:r>
                      <a:endParaRPr lang="en-GB" dirty="0"/>
                    </a:p>
                  </a:txBody>
                  <a:tcPr>
                    <a:solidFill>
                      <a:schemeClr val="accent6">
                        <a:lumMod val="75000"/>
                      </a:schemeClr>
                    </a:solidFill>
                  </a:tcPr>
                </a:tc>
                <a:tc hMerge="1">
                  <a:txBody>
                    <a:bodyPr/>
                    <a:lstStyle/>
                    <a:p>
                      <a:pPr algn="ctr"/>
                      <a:endParaRPr lang="en-GB" dirty="0"/>
                    </a:p>
                  </a:txBody>
                  <a:tcPr>
                    <a:solidFill>
                      <a:schemeClr val="accent6">
                        <a:lumMod val="75000"/>
                      </a:schemeClr>
                    </a:solidFill>
                  </a:tcPr>
                </a:tc>
                <a:tc gridSpan="2">
                  <a:txBody>
                    <a:bodyPr/>
                    <a:lstStyle/>
                    <a:p>
                      <a:r>
                        <a:rPr lang="en-GB" sz="1800" dirty="0"/>
                        <a:t>WC</a:t>
                      </a:r>
                    </a:p>
                  </a:txBody>
                  <a:tcPr>
                    <a:solidFill>
                      <a:schemeClr val="accent6">
                        <a:lumMod val="75000"/>
                      </a:schemeClr>
                    </a:solidFill>
                  </a:tcPr>
                </a:tc>
                <a:tc hMerge="1">
                  <a:txBody>
                    <a:bodyPr/>
                    <a:lstStyle/>
                    <a:p>
                      <a:endParaRPr lang="en-GB"/>
                    </a:p>
                  </a:txBody>
                  <a:tcPr/>
                </a:tc>
                <a:tc gridSpan="2">
                  <a:txBody>
                    <a:bodyPr/>
                    <a:lstStyle/>
                    <a:p>
                      <a:r>
                        <a:rPr lang="en-GB" sz="1800" dirty="0"/>
                        <a:t>SI</a:t>
                      </a:r>
                      <a:endParaRPr lang="en-GB" dirty="0"/>
                    </a:p>
                  </a:txBody>
                  <a:tcPr>
                    <a:solidFill>
                      <a:schemeClr val="accent6">
                        <a:lumMod val="75000"/>
                      </a:schemeClr>
                    </a:solidFill>
                  </a:tcPr>
                </a:tc>
                <a:tc hMerge="1">
                  <a:txBody>
                    <a:bodyPr/>
                    <a:lstStyle/>
                    <a:p>
                      <a:pPr algn="ctr"/>
                      <a:endParaRPr lang="en-GB" sz="1800" dirty="0"/>
                    </a:p>
                  </a:txBody>
                  <a:tcPr>
                    <a:solidFill>
                      <a:schemeClr val="accent6">
                        <a:lumMod val="75000"/>
                      </a:schemeClr>
                    </a:solidFill>
                  </a:tcPr>
                </a:tc>
                <a:extLst>
                  <a:ext uri="{0D108BD9-81ED-4DB2-BD59-A6C34878D82A}">
                    <a16:rowId xmlns:a16="http://schemas.microsoft.com/office/drawing/2014/main" val="1597391651"/>
                  </a:ext>
                </a:extLst>
              </a:tr>
              <a:tr h="184391">
                <a:tc vMerge="1">
                  <a:txBody>
                    <a:bodyPr/>
                    <a:lstStyle/>
                    <a:p>
                      <a:endParaRPr lang="en-GB" dirty="0"/>
                    </a:p>
                  </a:txBody>
                  <a:tcPr/>
                </a:tc>
                <a:tc>
                  <a:txBody>
                    <a:bodyPr/>
                    <a:lstStyle/>
                    <a:p>
                      <a:r>
                        <a:rPr lang="en-GB" sz="1600" dirty="0">
                          <a:solidFill>
                            <a:schemeClr val="bg1"/>
                          </a:solidFill>
                        </a:rPr>
                        <a:t>N</a:t>
                      </a:r>
                      <a:endParaRPr lang="en-GB" dirty="0"/>
                    </a:p>
                  </a:txBody>
                  <a:tcP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75000"/>
                      </a:schemeClr>
                    </a:solidFill>
                  </a:tcPr>
                </a:tc>
                <a:tc>
                  <a:txBody>
                    <a:bodyPr/>
                    <a:lstStyle/>
                    <a:p>
                      <a:r>
                        <a:rPr lang="en-GB" sz="1600" dirty="0">
                          <a:solidFill>
                            <a:schemeClr val="bg1"/>
                          </a:solidFill>
                        </a:rPr>
                        <a:t>Result </a:t>
                      </a:r>
                      <a:endParaRPr lang="en-GB" dirty="0"/>
                    </a:p>
                  </a:txBody>
                  <a:tcPr>
                    <a:lnB w="12700" cap="flat" cmpd="sng" algn="ctr">
                      <a:solidFill>
                        <a:schemeClr val="accent6"/>
                      </a:solidFill>
                      <a:prstDash val="solid"/>
                      <a:round/>
                      <a:headEnd type="none" w="med" len="med"/>
                      <a:tailEnd type="none" w="med" len="med"/>
                    </a:lnB>
                    <a:solidFill>
                      <a:schemeClr val="accent6">
                        <a:lumMod val="75000"/>
                      </a:schemeClr>
                    </a:solidFill>
                  </a:tcPr>
                </a:tc>
                <a:tc>
                  <a:txBody>
                    <a:bodyPr/>
                    <a:lstStyle/>
                    <a:p>
                      <a:pPr algn="ctr"/>
                      <a:r>
                        <a:rPr lang="en-GB" sz="1600" dirty="0">
                          <a:solidFill>
                            <a:schemeClr val="bg1"/>
                          </a:solidFill>
                        </a:rPr>
                        <a:t>N</a:t>
                      </a:r>
                    </a:p>
                  </a:txBody>
                  <a:tcPr>
                    <a:lnB w="12700" cap="flat" cmpd="sng" algn="ctr">
                      <a:solidFill>
                        <a:schemeClr val="accent6"/>
                      </a:solidFill>
                      <a:prstDash val="solid"/>
                      <a:round/>
                      <a:headEnd type="none" w="med" len="med"/>
                      <a:tailEnd type="none" w="med" len="med"/>
                    </a:lnB>
                    <a:solidFill>
                      <a:schemeClr val="accent6">
                        <a:lumMod val="75000"/>
                      </a:schemeClr>
                    </a:solidFill>
                  </a:tcPr>
                </a:tc>
                <a:tc>
                  <a:txBody>
                    <a:bodyPr/>
                    <a:lstStyle/>
                    <a:p>
                      <a:pPr algn="ctr"/>
                      <a:r>
                        <a:rPr lang="en-GB" sz="1600" dirty="0">
                          <a:solidFill>
                            <a:schemeClr val="bg1"/>
                          </a:solidFill>
                        </a:rPr>
                        <a:t>Result</a:t>
                      </a:r>
                    </a:p>
                  </a:txBody>
                  <a:tcPr>
                    <a:lnB w="12700" cap="flat" cmpd="sng" algn="ctr">
                      <a:solidFill>
                        <a:schemeClr val="accent6"/>
                      </a:solidFill>
                      <a:prstDash val="solid"/>
                      <a:round/>
                      <a:headEnd type="none" w="med" len="med"/>
                      <a:tailEnd type="none" w="med" len="med"/>
                    </a:lnB>
                    <a:solidFill>
                      <a:schemeClr val="accent6">
                        <a:lumMod val="75000"/>
                      </a:schemeClr>
                    </a:solidFill>
                  </a:tcPr>
                </a:tc>
                <a:tc>
                  <a:txBody>
                    <a:bodyPr/>
                    <a:lstStyle/>
                    <a:p>
                      <a:pPr algn="ctr"/>
                      <a:r>
                        <a:rPr lang="en-GB" sz="1600" dirty="0">
                          <a:solidFill>
                            <a:schemeClr val="bg1"/>
                          </a:solidFill>
                        </a:rPr>
                        <a:t>N</a:t>
                      </a:r>
                    </a:p>
                  </a:txBody>
                  <a:tcPr>
                    <a:lnB w="12700" cap="flat" cmpd="sng" algn="ctr">
                      <a:solidFill>
                        <a:schemeClr val="accent6"/>
                      </a:solidFill>
                      <a:prstDash val="solid"/>
                      <a:round/>
                      <a:headEnd type="none" w="med" len="med"/>
                      <a:tailEnd type="none" w="med" len="med"/>
                    </a:lnB>
                    <a:solidFill>
                      <a:schemeClr val="accent6">
                        <a:lumMod val="75000"/>
                      </a:schemeClr>
                    </a:solidFill>
                  </a:tcPr>
                </a:tc>
                <a:tc>
                  <a:txBody>
                    <a:bodyPr/>
                    <a:lstStyle/>
                    <a:p>
                      <a:r>
                        <a:rPr lang="en-GB" sz="1600" dirty="0">
                          <a:solidFill>
                            <a:schemeClr val="bg1"/>
                          </a:solidFill>
                        </a:rPr>
                        <a:t>Result</a:t>
                      </a:r>
                      <a:endParaRPr lang="en-GB" dirty="0"/>
                    </a:p>
                  </a:txBody>
                  <a:tcPr>
                    <a:lnB w="12700" cap="flat" cmpd="sng" algn="ctr">
                      <a:solidFill>
                        <a:schemeClr val="accent6"/>
                      </a:solidFill>
                      <a:prstDash val="solid"/>
                      <a:round/>
                      <a:headEnd type="none" w="med" len="med"/>
                      <a:tailEnd type="none" w="med" len="med"/>
                    </a:lnB>
                    <a:solidFill>
                      <a:schemeClr val="accent6">
                        <a:lumMod val="75000"/>
                      </a:schemeClr>
                    </a:solidFill>
                  </a:tcPr>
                </a:tc>
                <a:tc>
                  <a:txBody>
                    <a:bodyPr/>
                    <a:lstStyle/>
                    <a:p>
                      <a:r>
                        <a:rPr lang="en-GB" sz="1600" dirty="0">
                          <a:solidFill>
                            <a:schemeClr val="bg1"/>
                          </a:solidFill>
                        </a:rPr>
                        <a:t>N</a:t>
                      </a:r>
                      <a:endParaRPr lang="en-GB" dirty="0"/>
                    </a:p>
                  </a:txBody>
                  <a:tcPr>
                    <a:lnB w="12700" cap="flat" cmpd="sng" algn="ctr">
                      <a:solidFill>
                        <a:schemeClr val="accent6"/>
                      </a:solidFill>
                      <a:prstDash val="solid"/>
                      <a:round/>
                      <a:headEnd type="none" w="med" len="med"/>
                      <a:tailEnd type="none" w="med" len="med"/>
                    </a:lnB>
                    <a:solidFill>
                      <a:schemeClr val="accent6">
                        <a:lumMod val="75000"/>
                      </a:schemeClr>
                    </a:solidFill>
                  </a:tcPr>
                </a:tc>
                <a:tc>
                  <a:txBody>
                    <a:bodyPr/>
                    <a:lstStyle/>
                    <a:p>
                      <a:pPr algn="ctr"/>
                      <a:r>
                        <a:rPr lang="en-GB" sz="1600" dirty="0">
                          <a:solidFill>
                            <a:schemeClr val="bg1"/>
                          </a:solidFill>
                        </a:rPr>
                        <a:t>Result</a:t>
                      </a:r>
                    </a:p>
                  </a:txBody>
                  <a:tcPr>
                    <a:lnB w="12700" cap="flat" cmpd="sng" algn="ctr">
                      <a:solidFill>
                        <a:schemeClr val="accent6"/>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3029953"/>
                  </a:ext>
                </a:extLst>
              </a:tr>
              <a:tr h="184391">
                <a:tc gridSpan="9">
                  <a:txBody>
                    <a:bodyPr/>
                    <a:lstStyle/>
                    <a:p>
                      <a:r>
                        <a:rPr lang="en-GB" sz="1600" b="1" dirty="0"/>
                        <a:t>Patient QoL: </a:t>
                      </a:r>
                      <a:r>
                        <a:rPr lang="en-GB" sz="1600" b="1" kern="1200" dirty="0">
                          <a:solidFill>
                            <a:schemeClr val="tx1"/>
                          </a:solidFill>
                          <a:latin typeface="+mn-lt"/>
                          <a:ea typeface="+mn-ea"/>
                          <a:cs typeface="+mn-cs"/>
                        </a:rPr>
                        <a:t>Mean EQ-5D-5L utility value completed </a:t>
                      </a:r>
                      <a:r>
                        <a:rPr lang="en-GB" sz="1600" b="1" dirty="0"/>
                        <a:t>by carers as proxy</a:t>
                      </a: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hMerge="1">
                  <a:txBody>
                    <a:bodyPr/>
                    <a:lstStyle/>
                    <a:p>
                      <a:endParaRPr lang="en-GB"/>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sz="1800" dirty="0"/>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sz="1600" b="1"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801977895"/>
                  </a:ext>
                </a:extLst>
              </a:tr>
              <a:tr h="184391">
                <a:tc>
                  <a:txBody>
                    <a:bodyPr/>
                    <a:lstStyle/>
                    <a:p>
                      <a:r>
                        <a:rPr lang="en-GB" sz="1600" dirty="0"/>
                        <a:t>EQ-5D-5L Final</a:t>
                      </a:r>
                      <a:endParaRPr lang="en-GB" sz="1600" baseline="30000"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dirty="0"/>
                        <a:t>5</a:t>
                      </a:r>
                      <a:endParaRPr lang="en-GB" dirty="0"/>
                    </a:p>
                  </a:txBody>
                  <a:tcPr>
                    <a:lnL w="12700" cap="flat" cmpd="sng" algn="ctr">
                      <a:solidFill>
                        <a:schemeClr val="accent6"/>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dirty="0"/>
                        <a:t>0.794*</a:t>
                      </a:r>
                      <a:endParaRPr lang="en-GB"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r"/>
                      <a:r>
                        <a:rPr lang="en-GB" sz="1600" dirty="0"/>
                        <a:t>1</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r"/>
                      <a:r>
                        <a:rPr lang="en-GB" sz="1600" dirty="0"/>
                        <a:t>0.758</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r"/>
                      <a:r>
                        <a:rPr lang="en-GB" sz="1600" dirty="0"/>
                        <a:t>1</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dirty="0"/>
                        <a:t>0.100</a:t>
                      </a:r>
                      <a:endParaRPr lang="en-GB"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r>
                        <a:rPr lang="en-GB" sz="1600" dirty="0"/>
                        <a:t>2</a:t>
                      </a:r>
                      <a:endParaRPr lang="en-GB"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r"/>
                      <a:r>
                        <a:rPr lang="en-GB" sz="1600" dirty="0"/>
                        <a:t>-0.011</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6859802"/>
                  </a:ext>
                </a:extLst>
              </a:tr>
              <a:tr h="184391">
                <a:tc gridSpan="9">
                  <a:txBody>
                    <a:bodyPr/>
                    <a:lstStyle/>
                    <a:p>
                      <a:r>
                        <a:rPr lang="en-GB" sz="1600" b="1" dirty="0"/>
                        <a:t>Carer QoL</a:t>
                      </a: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tc hMerge="1">
                  <a:txBody>
                    <a:bodyPr/>
                    <a:lstStyle/>
                    <a:p>
                      <a:endParaRPr lang="en-GB"/>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sz="1600" b="1"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88076403"/>
                  </a:ext>
                </a:extLst>
              </a:tr>
              <a:tr h="184391">
                <a:tc>
                  <a:txBody>
                    <a:bodyPr/>
                    <a:lstStyle/>
                    <a:p>
                      <a:r>
                        <a:rPr lang="en-GB" sz="1600" kern="1200" dirty="0">
                          <a:solidFill>
                            <a:schemeClr val="dk1"/>
                          </a:solidFill>
                        </a:rPr>
                        <a:t>Mean caregiver strain index (scale of 0-12</a:t>
                      </a:r>
                      <a:r>
                        <a:rPr lang="en-GB" sz="1600" kern="1200" baseline="30000" dirty="0">
                          <a:solidFill>
                            <a:schemeClr val="dk1"/>
                          </a:solidFill>
                        </a:rPr>
                        <a:t>†</a:t>
                      </a:r>
                      <a:r>
                        <a:rPr lang="en-GB" sz="1600" kern="1200" dirty="0">
                          <a:solidFill>
                            <a:schemeClr val="dk1"/>
                          </a:solidFill>
                        </a:rPr>
                        <a:t>)</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kern="1200" dirty="0">
                          <a:solidFill>
                            <a:schemeClr val="dk1"/>
                          </a:solidFill>
                        </a:rPr>
                        <a:t>5</a:t>
                      </a:r>
                      <a:endParaRPr lang="en-GB"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tcPr>
                </a:tc>
                <a:tc>
                  <a:txBody>
                    <a:bodyPr/>
                    <a:lstStyle/>
                    <a:p>
                      <a:pPr algn="r"/>
                      <a:r>
                        <a:rPr lang="en-GB" sz="1600" kern="1200" dirty="0">
                          <a:solidFill>
                            <a:schemeClr val="dk1"/>
                          </a:solidFill>
                        </a:rPr>
                        <a:t>7</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28575" cap="flat" cmpd="sng" algn="ctr">
                      <a:solidFill>
                        <a:srgbClr val="FF0000"/>
                      </a:solidFill>
                      <a:prstDash val="solid"/>
                      <a:round/>
                      <a:headEnd type="none" w="med" len="med"/>
                      <a:tailEnd type="none" w="med" len="med"/>
                    </a:lnB>
                  </a:tcPr>
                </a:tc>
                <a:tc>
                  <a:txBody>
                    <a:bodyPr/>
                    <a:lstStyle/>
                    <a:p>
                      <a:r>
                        <a:rPr lang="en-GB" sz="1600" kern="1200" dirty="0">
                          <a:solidFill>
                            <a:schemeClr val="dk1"/>
                          </a:solidFill>
                        </a:rPr>
                        <a:t>1</a:t>
                      </a:r>
                      <a:endParaRPr lang="en-GB"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tcPr>
                </a:tc>
                <a:tc>
                  <a:txBody>
                    <a:bodyPr/>
                    <a:lstStyle/>
                    <a:p>
                      <a:pPr algn="r"/>
                      <a:r>
                        <a:rPr lang="en-GB" sz="1600" kern="1200" dirty="0">
                          <a:solidFill>
                            <a:schemeClr val="dk1"/>
                          </a:solidFill>
                        </a:rPr>
                        <a:t>7</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r"/>
                      <a:r>
                        <a:rPr lang="en-GB" sz="1600" kern="1200" dirty="0">
                          <a:solidFill>
                            <a:schemeClr val="dk1"/>
                          </a:solidFill>
                        </a:rPr>
                        <a:t>1</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tcPr>
                </a:tc>
                <a:tc>
                  <a:txBody>
                    <a:bodyPr/>
                    <a:lstStyle/>
                    <a:p>
                      <a:pPr algn="r"/>
                      <a:r>
                        <a:rPr lang="en-GB" sz="1600" kern="1200" dirty="0">
                          <a:solidFill>
                            <a:schemeClr val="dk1"/>
                          </a:solidFill>
                        </a:rPr>
                        <a:t>9</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r"/>
                      <a:r>
                        <a:rPr lang="en-GB" sz="1600" kern="1200" dirty="0">
                          <a:solidFill>
                            <a:schemeClr val="dk1"/>
                          </a:solidFill>
                        </a:rPr>
                        <a:t>2</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tcPr>
                </a:tc>
                <a:tc>
                  <a:txBody>
                    <a:bodyPr/>
                    <a:lstStyle/>
                    <a:p>
                      <a:pPr algn="r"/>
                      <a:r>
                        <a:rPr lang="en-GB" sz="1600" kern="1200" dirty="0">
                          <a:solidFill>
                            <a:schemeClr val="dk1"/>
                          </a:solidFill>
                        </a:rPr>
                        <a:t>10</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809193350"/>
                  </a:ext>
                </a:extLst>
              </a:tr>
              <a:tr h="184391">
                <a:tc>
                  <a:txBody>
                    <a:bodyPr/>
                    <a:lstStyle/>
                    <a:p>
                      <a:r>
                        <a:rPr lang="en-GB" sz="1600" kern="1200" dirty="0">
                          <a:solidFill>
                            <a:schemeClr val="dk1"/>
                          </a:solidFill>
                        </a:rPr>
                        <a:t>Mean caregiver time per days in hours</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kern="1200" dirty="0">
                          <a:solidFill>
                            <a:schemeClr val="dk1"/>
                          </a:solidFill>
                        </a:rPr>
                        <a:t>4</a:t>
                      </a:r>
                      <a:endParaRPr lang="en-GB" dirty="0"/>
                    </a:p>
                  </a:txBody>
                  <a:tcPr>
                    <a:lnL w="12700" cap="flat" cmpd="sng" algn="ctr">
                      <a:solidFill>
                        <a:schemeClr val="accent6"/>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r"/>
                      <a:r>
                        <a:rPr lang="en-GB" sz="1600" kern="1200" dirty="0">
                          <a:solidFill>
                            <a:schemeClr val="dk1"/>
                          </a:solidFill>
                        </a:rPr>
                        <a:t>11</a:t>
                      </a:r>
                      <a:endParaRPr lang="en-GB" sz="1600" kern="1200" dirty="0">
                        <a:solidFill>
                          <a:schemeClr val="dk1"/>
                        </a:solidFill>
                        <a:latin typeface="+mn-lt"/>
                        <a:ea typeface="+mn-ea"/>
                        <a:cs typeface="+mn-cs"/>
                      </a:endParaRPr>
                    </a:p>
                  </a:txBody>
                  <a:tcP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r>
                        <a:rPr lang="en-GB" sz="1600" kern="1200" dirty="0">
                          <a:solidFill>
                            <a:schemeClr val="dk1"/>
                          </a:solidFill>
                        </a:rPr>
                        <a:t>1</a:t>
                      </a:r>
                      <a:endParaRPr lang="en-GB" dirty="0"/>
                    </a:p>
                  </a:txBody>
                  <a:tcP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r"/>
                      <a:r>
                        <a:rPr lang="en-GB" sz="1600" kern="1200" dirty="0">
                          <a:solidFill>
                            <a:schemeClr val="dk1"/>
                          </a:solidFill>
                        </a:rPr>
                        <a:t>16</a:t>
                      </a:r>
                      <a:endParaRPr lang="en-GB" sz="1600" kern="1200" dirty="0">
                        <a:solidFill>
                          <a:schemeClr val="dk1"/>
                        </a:solidFill>
                        <a:latin typeface="+mn-lt"/>
                        <a:ea typeface="+mn-ea"/>
                        <a:cs typeface="+mn-cs"/>
                      </a:endParaRPr>
                    </a:p>
                  </a:txBody>
                  <a:tcP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r"/>
                      <a:r>
                        <a:rPr lang="en-GB" sz="1600" kern="1200" dirty="0">
                          <a:solidFill>
                            <a:schemeClr val="dk1"/>
                          </a:solidFill>
                        </a:rPr>
                        <a:t>1</a:t>
                      </a:r>
                      <a:endParaRPr lang="en-GB" sz="1600" kern="1200" dirty="0">
                        <a:solidFill>
                          <a:schemeClr val="dk1"/>
                        </a:solidFill>
                        <a:latin typeface="+mn-lt"/>
                        <a:ea typeface="+mn-ea"/>
                        <a:cs typeface="+mn-cs"/>
                      </a:endParaRPr>
                    </a:p>
                  </a:txBody>
                  <a:tcP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r"/>
                      <a:r>
                        <a:rPr lang="en-GB" sz="1600" kern="1200" dirty="0">
                          <a:solidFill>
                            <a:schemeClr val="dk1"/>
                          </a:solidFill>
                        </a:rPr>
                        <a:t>24</a:t>
                      </a:r>
                      <a:endParaRPr lang="en-GB" sz="1600" kern="1200" dirty="0">
                        <a:solidFill>
                          <a:schemeClr val="dk1"/>
                        </a:solidFill>
                        <a:latin typeface="+mn-lt"/>
                        <a:ea typeface="+mn-ea"/>
                        <a:cs typeface="+mn-cs"/>
                      </a:endParaRPr>
                    </a:p>
                  </a:txBody>
                  <a:tcP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r"/>
                      <a:r>
                        <a:rPr lang="en-GB" sz="1600" kern="1200" dirty="0">
                          <a:solidFill>
                            <a:schemeClr val="dk1"/>
                          </a:solidFill>
                        </a:rPr>
                        <a:t>2</a:t>
                      </a:r>
                      <a:endParaRPr lang="en-GB" sz="1600" kern="1200" dirty="0">
                        <a:solidFill>
                          <a:schemeClr val="dk1"/>
                        </a:solidFill>
                        <a:latin typeface="+mn-lt"/>
                        <a:ea typeface="+mn-ea"/>
                        <a:cs typeface="+mn-cs"/>
                      </a:endParaRPr>
                    </a:p>
                  </a:txBody>
                  <a:tcP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pPr algn="r"/>
                      <a:r>
                        <a:rPr lang="en-GB" sz="1600" kern="1200" dirty="0">
                          <a:solidFill>
                            <a:schemeClr val="dk1"/>
                          </a:solidFill>
                        </a:rPr>
                        <a:t>24</a:t>
                      </a:r>
                      <a:endParaRPr lang="en-GB" sz="1600" kern="1200" dirty="0">
                        <a:solidFill>
                          <a:schemeClr val="dk1"/>
                        </a:solidFill>
                        <a:latin typeface="+mn-lt"/>
                        <a:ea typeface="+mn-ea"/>
                        <a:cs typeface="+mn-cs"/>
                      </a:endParaRPr>
                    </a:p>
                  </a:txBody>
                  <a:tcP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962418156"/>
                  </a:ext>
                </a:extLst>
              </a:tr>
              <a:tr h="385545">
                <a:tc gridSpan="9">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dirty="0">
                          <a:solidFill>
                            <a:schemeClr val="tx1"/>
                          </a:solidFill>
                        </a:rPr>
                        <a:t>*N=2 walking unassisted: mild ataxia related symptoms, may underestimate self-care and pain/discomfort EQ-5D-5L scores. </a:t>
                      </a:r>
                      <a:r>
                        <a:rPr lang="en-GB" sz="1400" kern="1200" baseline="30000" dirty="0">
                          <a:solidFill>
                            <a:schemeClr val="dk1"/>
                          </a:solidFill>
                        </a:rPr>
                        <a:t>†</a:t>
                      </a:r>
                      <a:r>
                        <a:rPr lang="it-IT" sz="1400" kern="1200" dirty="0">
                          <a:solidFill>
                            <a:schemeClr val="dk1"/>
                          </a:solidFill>
                          <a:effectLst/>
                        </a:rPr>
                        <a:t>score of ≥7 indicates carer under a high level of stress related to care provision. </a:t>
                      </a:r>
                      <a:r>
                        <a:rPr lang="it-IT" sz="1400" kern="1200" dirty="0">
                          <a:solidFill>
                            <a:srgbClr val="FF0000"/>
                          </a:solidFill>
                          <a:effectLst/>
                        </a:rPr>
                        <a:t>Red</a:t>
                      </a:r>
                      <a:r>
                        <a:rPr lang="it-IT" sz="1400" kern="1200" dirty="0">
                          <a:solidFill>
                            <a:schemeClr val="dk1"/>
                          </a:solidFill>
                          <a:effectLst/>
                        </a:rPr>
                        <a:t>: model input; </a:t>
                      </a:r>
                      <a:r>
                        <a:rPr lang="it-IT" sz="1400" kern="1200" dirty="0">
                          <a:solidFill>
                            <a:schemeClr val="accent1"/>
                          </a:solidFill>
                          <a:effectLst/>
                        </a:rPr>
                        <a:t>Purple:</a:t>
                      </a:r>
                      <a:r>
                        <a:rPr lang="it-IT" sz="1400" kern="1200" dirty="0">
                          <a:solidFill>
                            <a:schemeClr val="dk1"/>
                          </a:solidFill>
                          <a:effectLst/>
                        </a:rPr>
                        <a:t> company scenario.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a:lnT w="12700" cap="flat" cmpd="sng" algn="ctr">
                      <a:solidFill>
                        <a:schemeClr val="accent6"/>
                      </a:solidFill>
                      <a:prstDash val="solid"/>
                      <a:round/>
                      <a:headEnd type="none" w="med" len="med"/>
                      <a:tailEnd type="none" w="med" len="med"/>
                    </a:lnT>
                  </a:tcPr>
                </a:tc>
                <a:tc hMerge="1">
                  <a:txBody>
                    <a:bodyPr/>
                    <a:lstStyle/>
                    <a:p>
                      <a:endParaRPr lang="en-GB"/>
                    </a:p>
                  </a:txBody>
                  <a:tcPr>
                    <a:lnT w="12700" cap="flat" cmpd="sng" algn="ctr">
                      <a:solidFill>
                        <a:schemeClr val="accent6"/>
                      </a:solidFill>
                      <a:prstDash val="solid"/>
                      <a:round/>
                      <a:headEnd type="none" w="med" len="med"/>
                      <a:tailEnd type="none" w="med" len="med"/>
                    </a:lnT>
                  </a:tcPr>
                </a:tc>
                <a:tc hMerge="1">
                  <a:txBody>
                    <a:bodyPr/>
                    <a:lstStyle/>
                    <a:p>
                      <a:endParaRPr lang="en-GB"/>
                    </a:p>
                  </a:txBody>
                  <a:tcPr>
                    <a:lnT w="12700" cap="flat" cmpd="sng" algn="ctr">
                      <a:solidFill>
                        <a:schemeClr val="accent6"/>
                      </a:solidFill>
                      <a:prstDash val="solid"/>
                      <a:round/>
                      <a:headEnd type="none" w="med" len="med"/>
                      <a:tailEnd type="none" w="med" len="med"/>
                    </a:lnT>
                  </a:tcPr>
                </a:tc>
                <a:tc hMerge="1">
                  <a:txBody>
                    <a:bodyPr/>
                    <a:lstStyle/>
                    <a:p>
                      <a:endParaRPr lang="en-GB"/>
                    </a:p>
                  </a:txBody>
                  <a:tcPr>
                    <a:lnT w="12700" cap="flat" cmpd="sng" algn="ctr">
                      <a:solidFill>
                        <a:schemeClr val="accent6"/>
                      </a:solidFill>
                      <a:prstDash val="solid"/>
                      <a:round/>
                      <a:headEnd type="none" w="med" len="med"/>
                      <a:tailEnd type="none" w="med" len="med"/>
                    </a:lnT>
                  </a:tcPr>
                </a:tc>
                <a:tc hMerge="1">
                  <a:txBody>
                    <a:bodyPr/>
                    <a:lstStyle/>
                    <a:p>
                      <a:endParaRPr lang="en-GB"/>
                    </a:p>
                  </a:txBody>
                  <a:tcPr>
                    <a:lnT w="12700" cap="flat" cmpd="sng" algn="ctr">
                      <a:solidFill>
                        <a:schemeClr val="accent6"/>
                      </a:solidFill>
                      <a:prstDash val="solid"/>
                      <a:round/>
                      <a:headEnd type="none" w="med" len="med"/>
                      <a:tailEnd type="none" w="med" len="med"/>
                    </a:lnT>
                  </a:tcPr>
                </a:tc>
                <a:tc hMerge="1">
                  <a:txBody>
                    <a:bodyPr/>
                    <a:lstStyle/>
                    <a:p>
                      <a:endParaRPr lang="en-GB"/>
                    </a:p>
                  </a:txBody>
                  <a:tcPr>
                    <a:lnT w="12700" cap="flat" cmpd="sng" algn="ctr">
                      <a:solidFill>
                        <a:schemeClr val="accent6"/>
                      </a:solidFill>
                      <a:prstDash val="solid"/>
                      <a:round/>
                      <a:headEnd type="none" w="med" len="med"/>
                      <a:tailEnd type="none" w="med" len="med"/>
                    </a:lnT>
                  </a:tcPr>
                </a:tc>
                <a:tc hMerge="1">
                  <a:txBody>
                    <a:bodyPr/>
                    <a:lstStyle/>
                    <a:p>
                      <a:endParaRPr lang="en-GB"/>
                    </a:p>
                  </a:txBody>
                  <a:tcPr/>
                </a:tc>
                <a:tc hMerge="1">
                  <a:txBody>
                    <a:bodyPr/>
                    <a:lstStyle/>
                    <a:p>
                      <a:endParaRPr lang="en-GB"/>
                    </a:p>
                  </a:txBody>
                  <a:tcPr>
                    <a:lnT w="12700" cap="flat" cmpd="sng" algn="ctr">
                      <a:solidFill>
                        <a:schemeClr val="accent6"/>
                      </a:solidFill>
                      <a:prstDash val="solid"/>
                      <a:round/>
                      <a:headEnd type="none" w="med" len="med"/>
                      <a:tailEnd type="none" w="med" len="med"/>
                    </a:lnT>
                  </a:tcPr>
                </a:tc>
                <a:tc hMerge="1">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a:lnT w="12700" cap="flat" cmpd="sng" algn="ctr">
                      <a:solidFill>
                        <a:schemeClr val="accent6"/>
                      </a:solidFill>
                      <a:prstDash val="solid"/>
                      <a:round/>
                      <a:headEnd type="none" w="med" len="med"/>
                      <a:tailEnd type="none" w="med" len="med"/>
                    </a:lnT>
                  </a:tcPr>
                </a:tc>
                <a:extLst>
                  <a:ext uri="{0D108BD9-81ED-4DB2-BD59-A6C34878D82A}">
                    <a16:rowId xmlns:a16="http://schemas.microsoft.com/office/drawing/2014/main" val="1044820783"/>
                  </a:ext>
                </a:extLst>
              </a:tr>
            </a:tbl>
          </a:graphicData>
        </a:graphic>
      </p:graphicFrame>
      <p:sp>
        <p:nvSpPr>
          <p:cNvPr id="22" name="TextBox 21">
            <a:extLst>
              <a:ext uri="{FF2B5EF4-FFF2-40B4-BE49-F238E27FC236}">
                <a16:creationId xmlns:a16="http://schemas.microsoft.com/office/drawing/2014/main" id="{89416001-8CCD-F44D-FE70-BBDD93714B2A}"/>
              </a:ext>
            </a:extLst>
          </p:cNvPr>
          <p:cNvSpPr txBox="1"/>
          <p:nvPr/>
        </p:nvSpPr>
        <p:spPr>
          <a:xfrm>
            <a:off x="5561907" y="4837532"/>
            <a:ext cx="4965363" cy="2154436"/>
          </a:xfrm>
          <a:prstGeom prst="rect">
            <a:avLst/>
          </a:prstGeom>
          <a:noFill/>
          <a:ln>
            <a:solidFill>
              <a:schemeClr val="accent1"/>
            </a:solidFill>
          </a:ln>
        </p:spPr>
        <p:txBody>
          <a:bodyPr wrap="square" lIns="0" tIns="0" rIns="0" bIns="0" rtlCol="0">
            <a:spAutoFit/>
          </a:bodyPr>
          <a:lstStyle/>
          <a:p>
            <a:pPr marL="357750" indent="-285750">
              <a:buFontTx/>
              <a:buChar char="-"/>
            </a:pPr>
            <a:r>
              <a:rPr lang="en-GB" sz="1750" dirty="0"/>
              <a:t>QoL of carers affected, particularly mental health: worst for WC or SI patients</a:t>
            </a:r>
          </a:p>
          <a:p>
            <a:pPr marL="879278" lvl="1" indent="-285750">
              <a:buFontTx/>
              <a:buChar char="-"/>
            </a:pPr>
            <a:r>
              <a:rPr lang="en-GB" sz="1750" dirty="0"/>
              <a:t>ambulatory health states not always linked with decreased carer anxiety or depression</a:t>
            </a:r>
          </a:p>
          <a:p>
            <a:pPr marL="357750" indent="-285750">
              <a:buFontTx/>
              <a:buChar char="-"/>
            </a:pPr>
            <a:r>
              <a:rPr lang="en-GB" sz="1750" dirty="0"/>
              <a:t>78% can’t work full time due to care burden</a:t>
            </a:r>
          </a:p>
          <a:p>
            <a:pPr marL="357750" indent="-285750">
              <a:buFontTx/>
              <a:buChar char="-"/>
            </a:pPr>
            <a:r>
              <a:rPr lang="en-GB" sz="1750" dirty="0">
                <a:solidFill>
                  <a:schemeClr val="tx1"/>
                </a:solidFill>
              </a:rPr>
              <a:t>Financial and emotional burden for caregiver supported by caregiver interviews from Italy</a:t>
            </a:r>
            <a:endParaRPr lang="en-GB" sz="1750" b="1" dirty="0">
              <a:solidFill>
                <a:schemeClr val="tx1"/>
              </a:solidFill>
            </a:endParaRPr>
          </a:p>
        </p:txBody>
      </p:sp>
      <p:sp>
        <p:nvSpPr>
          <p:cNvPr id="12" name="Rectangle 11">
            <a:extLst>
              <a:ext uri="{FF2B5EF4-FFF2-40B4-BE49-F238E27FC236}">
                <a16:creationId xmlns:a16="http://schemas.microsoft.com/office/drawing/2014/main" id="{638D39B7-F234-2690-0568-0FE513E67860}"/>
              </a:ext>
            </a:extLst>
          </p:cNvPr>
          <p:cNvSpPr/>
          <p:nvPr/>
        </p:nvSpPr>
        <p:spPr>
          <a:xfrm>
            <a:off x="0" y="7099215"/>
            <a:ext cx="10693400" cy="523220"/>
          </a:xfrm>
          <a:prstGeom prst="rect">
            <a:avLst/>
          </a:prstGeom>
        </p:spPr>
        <p:txBody>
          <a:bodyPr wrap="square">
            <a:spAutoFit/>
          </a:bodyPr>
          <a:lstStyle/>
          <a:p>
            <a:r>
              <a:rPr lang="en-GB" sz="1400" dirty="0">
                <a:solidFill>
                  <a:schemeClr val="dk1"/>
                </a:solidFill>
              </a:rPr>
              <a:t>MPS, </a:t>
            </a:r>
            <a:r>
              <a:rPr lang="en-GB" sz="1400" dirty="0"/>
              <a:t>Mucopolysaccharide diseases; MS, multiple sclerosis; </a:t>
            </a:r>
            <a:r>
              <a:rPr lang="en-GB" sz="1400" dirty="0">
                <a:solidFill>
                  <a:schemeClr val="dk1"/>
                </a:solidFill>
              </a:rPr>
              <a:t>N, number; QoL, quality of life; </a:t>
            </a:r>
            <a:r>
              <a:rPr lang="en-US" sz="1400" dirty="0">
                <a:effectLst/>
              </a:rPr>
              <a:t>SI, severe immobility; WC, wheelchair dependent; WU, walking unassisted; WWA,  walking with assistance. </a:t>
            </a:r>
            <a:r>
              <a:rPr lang="en-US" sz="1200" dirty="0">
                <a:effectLst/>
              </a:rPr>
              <a:t>Source: adapted from company submission, Figures 2, 3, 4</a:t>
            </a:r>
            <a:endParaRPr lang="en-GB" sz="1200" dirty="0"/>
          </a:p>
        </p:txBody>
      </p:sp>
    </p:spTree>
    <p:extLst>
      <p:ext uri="{BB962C8B-B14F-4D97-AF65-F5344CB8AC3E}">
        <p14:creationId xmlns:p14="http://schemas.microsoft.com/office/powerpoint/2010/main" val="14768471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130646" y="6609563"/>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228600" y="457376"/>
            <a:ext cx="10464800" cy="765501"/>
          </a:xfrm>
        </p:spPr>
        <p:txBody>
          <a:bodyPr/>
          <a:lstStyle/>
          <a:p>
            <a:pPr defTabSz="942975">
              <a:lnSpc>
                <a:spcPct val="100000"/>
              </a:lnSpc>
            </a:pPr>
            <a:r>
              <a:rPr lang="en-GB" sz="3200" dirty="0"/>
              <a:t>New evidence: Updated data cut from rhLAMAN trials</a:t>
            </a:r>
            <a:br>
              <a:rPr lang="en-GB" sz="3200" b="0" dirty="0"/>
            </a:br>
            <a:r>
              <a:rPr lang="en-GB" sz="2000" b="0" i="1" dirty="0">
                <a:solidFill>
                  <a:schemeClr val="accent1"/>
                </a:solidFill>
              </a:rPr>
              <a:t>Results suggest improvement in blood parameters and mobility but results uncertain</a:t>
            </a:r>
          </a:p>
        </p:txBody>
      </p:sp>
      <p:sp>
        <p:nvSpPr>
          <p:cNvPr id="3" name="Slide Number Placeholder 2"/>
          <p:cNvSpPr>
            <a:spLocks noGrp="1"/>
          </p:cNvSpPr>
          <p:nvPr>
            <p:ph type="sldNum" sz="quarter" idx="12"/>
          </p:nvPr>
        </p:nvSpPr>
        <p:spPr/>
        <p:txBody>
          <a:bodyPr/>
          <a:lstStyle/>
          <a:p>
            <a:fld id="{DDBE135E-2566-4748-853C-8A3B78F0FB00}" type="slidenum">
              <a:rPr lang="en-GB" smtClean="0"/>
              <a:t>48</a:t>
            </a:fld>
            <a:endParaRPr lang="en-GB" dirty="0"/>
          </a:p>
        </p:txBody>
      </p:sp>
      <p:graphicFrame>
        <p:nvGraphicFramePr>
          <p:cNvPr id="12" name="Content Placeholder 11">
            <a:extLst>
              <a:ext uri="{FF2B5EF4-FFF2-40B4-BE49-F238E27FC236}">
                <a16:creationId xmlns:a16="http://schemas.microsoft.com/office/drawing/2014/main" id="{7B7D27FD-A336-C3AD-1331-7A1C5CF9A516}"/>
              </a:ext>
            </a:extLst>
          </p:cNvPr>
          <p:cNvGraphicFramePr>
            <a:graphicFrameLocks noGrp="1"/>
          </p:cNvGraphicFramePr>
          <p:nvPr>
            <p:ph sz="quarter" idx="10"/>
            <p:extLst>
              <p:ext uri="{D42A27DB-BD31-4B8C-83A1-F6EECF244321}">
                <p14:modId xmlns:p14="http://schemas.microsoft.com/office/powerpoint/2010/main" val="4021892125"/>
              </p:ext>
            </p:extLst>
          </p:nvPr>
        </p:nvGraphicFramePr>
        <p:xfrm>
          <a:off x="318294" y="1801307"/>
          <a:ext cx="9669461" cy="3413760"/>
        </p:xfrm>
        <a:graphic>
          <a:graphicData uri="http://schemas.openxmlformats.org/drawingml/2006/table">
            <a:tbl>
              <a:tblPr firstRow="1" bandRow="1">
                <a:tableStyleId>{74C1A8A3-306A-4EB7-A6B1-4F7E0EB9C5D6}</a:tableStyleId>
              </a:tblPr>
              <a:tblGrid>
                <a:gridCol w="4370041">
                  <a:extLst>
                    <a:ext uri="{9D8B030D-6E8A-4147-A177-3AD203B41FA5}">
                      <a16:colId xmlns:a16="http://schemas.microsoft.com/office/drawing/2014/main" val="3234235269"/>
                    </a:ext>
                  </a:extLst>
                </a:gridCol>
                <a:gridCol w="2819219">
                  <a:extLst>
                    <a:ext uri="{9D8B030D-6E8A-4147-A177-3AD203B41FA5}">
                      <a16:colId xmlns:a16="http://schemas.microsoft.com/office/drawing/2014/main" val="3399575065"/>
                    </a:ext>
                  </a:extLst>
                </a:gridCol>
                <a:gridCol w="1972046">
                  <a:extLst>
                    <a:ext uri="{9D8B030D-6E8A-4147-A177-3AD203B41FA5}">
                      <a16:colId xmlns:a16="http://schemas.microsoft.com/office/drawing/2014/main" val="2828407579"/>
                    </a:ext>
                  </a:extLst>
                </a:gridCol>
                <a:gridCol w="508155">
                  <a:extLst>
                    <a:ext uri="{9D8B030D-6E8A-4147-A177-3AD203B41FA5}">
                      <a16:colId xmlns:a16="http://schemas.microsoft.com/office/drawing/2014/main" val="680742919"/>
                    </a:ext>
                  </a:extLst>
                </a:gridCol>
              </a:tblGrid>
              <a:tr h="352861">
                <a:tc>
                  <a:txBody>
                    <a:bodyPr/>
                    <a:lstStyle/>
                    <a:p>
                      <a:pPr algn="l">
                        <a:lnSpc>
                          <a:spcPct val="100000"/>
                        </a:lnSpc>
                      </a:pPr>
                      <a:r>
                        <a:rPr lang="en-GB" sz="1600" dirty="0">
                          <a:effectLst/>
                        </a:rPr>
                        <a:t> </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600" dirty="0">
                          <a:effectLst/>
                        </a:rPr>
                        <a:t> Absolute change from baseline to last visit (SD)</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600" dirty="0">
                          <a:effectLst/>
                        </a:rPr>
                        <a:t>% change</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tc>
                <a:tc>
                  <a:txBody>
                    <a:bodyPr/>
                    <a:lstStyle/>
                    <a:p>
                      <a:pPr algn="ctr">
                        <a:lnSpc>
                          <a:spcPct val="100000"/>
                        </a:lnSpc>
                      </a:pPr>
                      <a:r>
                        <a:rPr lang="en-GB" sz="1600" dirty="0">
                          <a:effectLst/>
                        </a:rPr>
                        <a:t>n</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tc>
                <a:extLst>
                  <a:ext uri="{0D108BD9-81ED-4DB2-BD59-A6C34878D82A}">
                    <a16:rowId xmlns:a16="http://schemas.microsoft.com/office/drawing/2014/main" val="814194388"/>
                  </a:ext>
                </a:extLst>
              </a:tr>
              <a:tr h="335280">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600" dirty="0">
                          <a:effectLst/>
                        </a:rPr>
                        <a:t>Serum Oligosaccharides (μmol/L)</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tc>
                <a:tc>
                  <a:txBody>
                    <a:bodyPr/>
                    <a:lstStyle/>
                    <a:p>
                      <a:pPr algn="ctr">
                        <a:lnSpc>
                          <a:spcPct val="100000"/>
                        </a:lnSpc>
                      </a:pPr>
                      <a:r>
                        <a:rPr lang="en-GB" sz="1600" dirty="0">
                          <a:effectLst/>
                        </a:rPr>
                        <a:t>-4.6 (3.2), p&lt;0.001</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600" dirty="0">
                          <a:effectLst/>
                        </a:rPr>
                        <a:t>-63</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tc>
                <a:tc>
                  <a:txBody>
                    <a:bodyPr/>
                    <a:lstStyle/>
                    <a:p>
                      <a:pPr marL="0" algn="l" defTabSz="1043056" rtl="0" eaLnBrk="1" latinLnBrk="0" hangingPunct="1">
                        <a:lnSpc>
                          <a:spcPct val="100000"/>
                        </a:lnSpc>
                      </a:pPr>
                      <a:r>
                        <a:rPr lang="en-GB" sz="1600" kern="1200" dirty="0">
                          <a:solidFill>
                            <a:schemeClr val="dk1"/>
                          </a:solidFill>
                          <a:effectLst/>
                        </a:rPr>
                        <a:t>33</a:t>
                      </a:r>
                      <a:endParaRPr lang="en-GB" sz="160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1969964471"/>
                  </a:ext>
                </a:extLst>
              </a:tr>
              <a:tr h="335280">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600" dirty="0">
                          <a:effectLst/>
                        </a:rPr>
                        <a:t>3-minute stair climb (3-MST)</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tc>
                <a:tc>
                  <a:txBody>
                    <a:bodyPr/>
                    <a:lstStyle/>
                    <a:p>
                      <a:pPr algn="ctr">
                        <a:lnSpc>
                          <a:spcPct val="100000"/>
                        </a:lnSpc>
                      </a:pPr>
                      <a:r>
                        <a:rPr lang="en-GB" sz="1600" dirty="0">
                          <a:effectLst/>
                        </a:rPr>
                        <a:t>+6.4 (10.5), p=0.001</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600" dirty="0">
                          <a:effectLst/>
                        </a:rPr>
                        <a:t>+14</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tc>
                <a:tc>
                  <a:txBody>
                    <a:bodyPr/>
                    <a:lstStyle/>
                    <a:p>
                      <a:pPr marL="0" algn="l" defTabSz="1043056" rtl="0" eaLnBrk="1" latinLnBrk="0" hangingPunct="1">
                        <a:lnSpc>
                          <a:spcPct val="100000"/>
                        </a:lnSpc>
                      </a:pPr>
                      <a:r>
                        <a:rPr lang="en-GB" sz="1600" kern="1200" dirty="0">
                          <a:solidFill>
                            <a:schemeClr val="dk1"/>
                          </a:solidFill>
                          <a:effectLst/>
                        </a:rPr>
                        <a:t>33</a:t>
                      </a:r>
                      <a:endParaRPr lang="en-GB" sz="160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3296606200"/>
                  </a:ext>
                </a:extLst>
              </a:tr>
              <a:tr h="335280">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600" dirty="0">
                          <a:effectLst/>
                        </a:rPr>
                        <a:t>6-minute walk test (6-MWT)</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tc>
                <a:tc>
                  <a:txBody>
                    <a:bodyPr/>
                    <a:lstStyle/>
                    <a:p>
                      <a:pPr algn="ctr">
                        <a:lnSpc>
                          <a:spcPct val="100000"/>
                        </a:lnSpc>
                      </a:pPr>
                      <a:r>
                        <a:rPr lang="en-GB" sz="1600" dirty="0">
                          <a:effectLst/>
                        </a:rPr>
                        <a:t>+22.4 (63.2), p=0.050</a:t>
                      </a:r>
                      <a:endParaRPr lang="en-GB" sz="1600" dirty="0"/>
                    </a:p>
                  </a:txBody>
                  <a:tcPr marL="9136" marR="9136"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600" dirty="0">
                          <a:effectLst/>
                        </a:rPr>
                        <a:t>+7</a:t>
                      </a:r>
                      <a:endParaRPr lang="en-GB" sz="1600" dirty="0"/>
                    </a:p>
                  </a:txBody>
                  <a:tcPr marL="9136" marR="9136" marT="0" marB="0" anchor="ctr"/>
                </a:tc>
                <a:tc>
                  <a:txBody>
                    <a:bodyPr/>
                    <a:lstStyle/>
                    <a:p>
                      <a:pPr marL="0" algn="l" defTabSz="1043056" rtl="0" eaLnBrk="1" latinLnBrk="0" hangingPunct="1">
                        <a:lnSpc>
                          <a:spcPct val="100000"/>
                        </a:lnSpc>
                      </a:pPr>
                      <a:r>
                        <a:rPr lang="en-GB" sz="1600" kern="1200" dirty="0">
                          <a:solidFill>
                            <a:schemeClr val="dk1"/>
                          </a:solidFill>
                          <a:effectLst/>
                        </a:rPr>
                        <a:t>33</a:t>
                      </a:r>
                      <a:endParaRPr lang="en-GB" sz="160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2867034559"/>
                  </a:ext>
                </a:extLst>
              </a:tr>
              <a:tr h="335280">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rPr>
                        <a:t>6-MWT (% predicted for age, height and gender)</a:t>
                      </a:r>
                      <a:endParaRPr lang="en-GB" sz="1600" kern="1200" dirty="0">
                        <a:solidFill>
                          <a:schemeClr val="dk1"/>
                        </a:solidFill>
                        <a:effectLst/>
                        <a:latin typeface="+mn-lt"/>
                        <a:ea typeface="+mn-ea"/>
                        <a:cs typeface="+mn-cs"/>
                      </a:endParaRPr>
                    </a:p>
                  </a:txBody>
                  <a:tcPr marL="9136" marR="9136" marT="0" marB="0" anchor="ctr"/>
                </a:tc>
                <a:tc>
                  <a:txBody>
                    <a:bodyPr/>
                    <a:lstStyle/>
                    <a:p>
                      <a:pPr algn="ctr">
                        <a:lnSpc>
                          <a:spcPct val="100000"/>
                        </a:lnSpc>
                      </a:pPr>
                      <a:r>
                        <a:rPr lang="en-GB" sz="1600" kern="1200" dirty="0">
                          <a:solidFill>
                            <a:schemeClr val="dk1"/>
                          </a:solidFill>
                          <a:effectLst/>
                        </a:rPr>
                        <a:t>+1.2 (9.3), p=0.478</a:t>
                      </a:r>
                      <a:endParaRPr lang="en-GB" sz="1600" kern="1200" dirty="0">
                        <a:solidFill>
                          <a:schemeClr val="dk1"/>
                        </a:solidFill>
                        <a:effectLst/>
                        <a:latin typeface="+mn-lt"/>
                        <a:ea typeface="+mn-ea"/>
                        <a:cs typeface="+mn-cs"/>
                      </a:endParaRPr>
                    </a:p>
                  </a:txBody>
                  <a:tcPr marL="9136" marR="9136"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rPr>
                        <a:t>+4</a:t>
                      </a:r>
                      <a:endParaRPr lang="en-GB" sz="1600" kern="1200" dirty="0">
                        <a:solidFill>
                          <a:schemeClr val="dk1"/>
                        </a:solidFill>
                        <a:effectLst/>
                        <a:latin typeface="+mn-lt"/>
                        <a:ea typeface="+mn-ea"/>
                        <a:cs typeface="+mn-cs"/>
                      </a:endParaRPr>
                    </a:p>
                  </a:txBody>
                  <a:tcPr marL="9136" marR="9136" marT="0" marB="0" anchor="ctr"/>
                </a:tc>
                <a:tc>
                  <a:txBody>
                    <a:bodyPr/>
                    <a:lstStyle/>
                    <a:p>
                      <a:pPr marL="0" algn="l" defTabSz="1043056" rtl="0" eaLnBrk="1" latinLnBrk="0" hangingPunct="1">
                        <a:lnSpc>
                          <a:spcPct val="100000"/>
                        </a:lnSpc>
                      </a:pPr>
                      <a:r>
                        <a:rPr lang="en-GB" sz="1600" kern="1200" dirty="0">
                          <a:solidFill>
                            <a:schemeClr val="dk1"/>
                          </a:solidFill>
                          <a:effectLst/>
                        </a:rPr>
                        <a:t>33</a:t>
                      </a:r>
                      <a:endParaRPr lang="en-GB" sz="160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629706108"/>
                  </a:ext>
                </a:extLst>
              </a:tr>
              <a:tr h="335280">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600" dirty="0">
                          <a:effectLst/>
                        </a:rPr>
                        <a:t>Forced vital capacity (FVC) % predicted</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tc>
                <a:tc>
                  <a:txBody>
                    <a:bodyPr/>
                    <a:lstStyle/>
                    <a:p>
                      <a:pPr algn="ctr">
                        <a:lnSpc>
                          <a:spcPct val="100000"/>
                        </a:lnSpc>
                      </a:pPr>
                      <a:r>
                        <a:rPr lang="en-GB" sz="1600" dirty="0">
                          <a:effectLst/>
                        </a:rPr>
                        <a:t>+8.1 (14.8), p=0.007</a:t>
                      </a:r>
                      <a:endParaRPr lang="en-GB" sz="1600" dirty="0"/>
                    </a:p>
                  </a:txBody>
                  <a:tcPr marL="9136" marR="9136"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600" dirty="0">
                          <a:effectLst/>
                        </a:rPr>
                        <a:t>+11</a:t>
                      </a:r>
                      <a:endParaRPr lang="en-GB" sz="1600" dirty="0"/>
                    </a:p>
                  </a:txBody>
                  <a:tcPr marL="9136" marR="9136" marT="0" marB="0" anchor="ctr"/>
                </a:tc>
                <a:tc>
                  <a:txBody>
                    <a:bodyPr/>
                    <a:lstStyle/>
                    <a:p>
                      <a:pPr marL="85725" indent="0" algn="l">
                        <a:lnSpc>
                          <a:spcPct val="100000"/>
                        </a:lnSpc>
                      </a:pPr>
                      <a:r>
                        <a:rPr lang="en-GB" sz="1600" dirty="0">
                          <a:effectLst/>
                        </a:rPr>
                        <a:t>29 </a:t>
                      </a:r>
                    </a:p>
                  </a:txBody>
                  <a:tcPr marL="9136" marR="9136" marT="0" marB="0" anchor="ctr"/>
                </a:tc>
                <a:extLst>
                  <a:ext uri="{0D108BD9-81ED-4DB2-BD59-A6C34878D82A}">
                    <a16:rowId xmlns:a16="http://schemas.microsoft.com/office/drawing/2014/main" val="693247682"/>
                  </a:ext>
                </a:extLst>
              </a:tr>
              <a:tr h="335280">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600" dirty="0">
                          <a:effectLst/>
                        </a:rPr>
                        <a:t>EQ-5D-5L Index*</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tc>
                <a:tc>
                  <a:txBody>
                    <a:bodyPr/>
                    <a:lstStyle/>
                    <a:p>
                      <a:pPr algn="ctr">
                        <a:lnSpc>
                          <a:spcPct val="100000"/>
                        </a:lnSpc>
                      </a:pPr>
                      <a:r>
                        <a:rPr lang="en-GB" sz="1600" dirty="0">
                          <a:effectLst/>
                        </a:rPr>
                        <a:t>+0.1 (0.1), p= NR</a:t>
                      </a:r>
                      <a:endParaRPr lang="en-GB" sz="1600" dirty="0"/>
                    </a:p>
                  </a:txBody>
                  <a:tcPr marL="9136" marR="9136"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600" dirty="0">
                          <a:effectLst/>
                        </a:rPr>
                        <a:t>+11</a:t>
                      </a:r>
                      <a:endParaRPr lang="en-GB" sz="1600" dirty="0"/>
                    </a:p>
                  </a:txBody>
                  <a:tcPr marL="9136" marR="9136" marT="0" marB="0" anchor="ctr"/>
                </a:tc>
                <a:tc>
                  <a:txBody>
                    <a:bodyPr/>
                    <a:lstStyle/>
                    <a:p>
                      <a:pPr algn="l">
                        <a:lnSpc>
                          <a:spcPct val="100000"/>
                        </a:lnSpc>
                      </a:pPr>
                      <a:r>
                        <a:rPr lang="en-GB" sz="1600" dirty="0"/>
                        <a:t>24</a:t>
                      </a:r>
                    </a:p>
                  </a:txBody>
                  <a:tcPr anchor="ctr"/>
                </a:tc>
                <a:extLst>
                  <a:ext uri="{0D108BD9-81ED-4DB2-BD59-A6C34878D82A}">
                    <a16:rowId xmlns:a16="http://schemas.microsoft.com/office/drawing/2014/main" val="4089689644"/>
                  </a:ext>
                </a:extLst>
              </a:tr>
              <a:tr h="335280">
                <a:tc>
                  <a:txBody>
                    <a:bodyPr/>
                    <a:lstStyle/>
                    <a:p>
                      <a:pPr marL="72000" marR="0" lvl="0" indent="0" algn="l" defTabSz="1043056" rtl="0" eaLnBrk="1" fontAlgn="auto" latinLnBrk="0" hangingPunct="1">
                        <a:lnSpc>
                          <a:spcPct val="100000"/>
                        </a:lnSpc>
                        <a:spcBef>
                          <a:spcPts val="0"/>
                        </a:spcBef>
                        <a:spcAft>
                          <a:spcPts val="0"/>
                        </a:spcAft>
                        <a:buClrTx/>
                        <a:buSzTx/>
                        <a:buFontTx/>
                        <a:buNone/>
                        <a:tabLst/>
                        <a:defRPr/>
                      </a:pPr>
                      <a:r>
                        <a:rPr lang="en-GB" sz="1600" dirty="0">
                          <a:effectLst/>
                        </a:rPr>
                        <a:t>Serum IgG*</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tc>
                <a:tc>
                  <a:txBody>
                    <a:bodyPr/>
                    <a:lstStyle/>
                    <a:p>
                      <a:pPr algn="ctr">
                        <a:lnSpc>
                          <a:spcPct val="100000"/>
                        </a:lnSpc>
                      </a:pPr>
                      <a:r>
                        <a:rPr lang="en-GB" sz="1600" dirty="0">
                          <a:effectLst/>
                        </a:rPr>
                        <a:t>+3.05 (2.4, 3.7), p=&lt;0.001</a:t>
                      </a:r>
                      <a:endParaRPr lang="en-GB" sz="1600" dirty="0"/>
                    </a:p>
                  </a:txBody>
                  <a:tcPr marL="9136" marR="9136"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600" dirty="0">
                          <a:effectLst/>
                        </a:rPr>
                        <a:t>+44</a:t>
                      </a:r>
                      <a:endParaRPr lang="en-GB" sz="1600" dirty="0"/>
                    </a:p>
                  </a:txBody>
                  <a:tcPr marL="9136" marR="9136" marT="0" marB="0" anchor="ctr"/>
                </a:tc>
                <a:tc>
                  <a:txBody>
                    <a:bodyPr/>
                    <a:lstStyle/>
                    <a:p>
                      <a:pPr marL="85725" indent="0" algn="l">
                        <a:lnSpc>
                          <a:spcPct val="100000"/>
                        </a:lnSpc>
                      </a:pPr>
                      <a:r>
                        <a:rPr lang="en-GB" sz="1600" dirty="0">
                          <a:effectLst/>
                        </a:rPr>
                        <a:t>24</a:t>
                      </a: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nchor="ctr"/>
                </a:tc>
                <a:extLst>
                  <a:ext uri="{0D108BD9-81ED-4DB2-BD59-A6C34878D82A}">
                    <a16:rowId xmlns:a16="http://schemas.microsoft.com/office/drawing/2014/main" val="2129600401"/>
                  </a:ext>
                </a:extLst>
              </a:tr>
              <a:tr h="365513">
                <a:tc gridSpan="4">
                  <a:txBody>
                    <a:bodyPr/>
                    <a:lstStyle/>
                    <a:p>
                      <a:pPr algn="l">
                        <a:lnSpc>
                          <a:spcPct val="100000"/>
                        </a:lnSpc>
                      </a:pPr>
                      <a:r>
                        <a:rPr lang="en-GB" sz="1400" dirty="0">
                          <a:effectLst/>
                        </a:rPr>
                        <a:t>EQ-5D, EuroQol five-dimension questionnaire; SD, standard deviation; *only statistically significant p values reported. Source: adapted from ERG report, table 14</a:t>
                      </a: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tc>
                <a:tc hMerge="1">
                  <a:txBody>
                    <a:bodyPr/>
                    <a:lstStyle/>
                    <a:p>
                      <a:endParaRPr lang="en-GB"/>
                    </a:p>
                  </a:txBody>
                  <a:tcPr/>
                </a:tc>
                <a:tc hMerge="1">
                  <a:txBody>
                    <a:bodyPr/>
                    <a:lstStyle/>
                    <a:p>
                      <a:endParaRPr lang="en-GB"/>
                    </a:p>
                  </a:txBody>
                  <a:tcPr/>
                </a:tc>
                <a:tc hMerge="1">
                  <a:txBody>
                    <a:bodyPr/>
                    <a:lstStyle/>
                    <a:p>
                      <a:pPr algn="l">
                        <a:lnSpc>
                          <a:spcPct val="150000"/>
                        </a:lnSpc>
                      </a:pPr>
                      <a:endParaRPr lang="en-GB"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136" marR="9136" marT="0" marB="0"/>
                </a:tc>
                <a:extLst>
                  <a:ext uri="{0D108BD9-81ED-4DB2-BD59-A6C34878D82A}">
                    <a16:rowId xmlns:a16="http://schemas.microsoft.com/office/drawing/2014/main" val="1388580541"/>
                  </a:ext>
                </a:extLst>
              </a:tr>
            </a:tbl>
          </a:graphicData>
        </a:graphic>
      </p:graphicFrame>
      <p:graphicFrame>
        <p:nvGraphicFramePr>
          <p:cNvPr id="5" name="Table 4">
            <a:extLst>
              <a:ext uri="{FF2B5EF4-FFF2-40B4-BE49-F238E27FC236}">
                <a16:creationId xmlns:a16="http://schemas.microsoft.com/office/drawing/2014/main" id="{FF79A670-44E8-A5BB-8D5B-239CCDB6D299}"/>
              </a:ext>
            </a:extLst>
          </p:cNvPr>
          <p:cNvGraphicFramePr>
            <a:graphicFrameLocks noGrp="1"/>
          </p:cNvGraphicFramePr>
          <p:nvPr>
            <p:extLst>
              <p:ext uri="{D42A27DB-BD31-4B8C-83A1-F6EECF244321}">
                <p14:modId xmlns:p14="http://schemas.microsoft.com/office/powerpoint/2010/main" val="3707246195"/>
              </p:ext>
            </p:extLst>
          </p:nvPr>
        </p:nvGraphicFramePr>
        <p:xfrm>
          <a:off x="130646" y="5376873"/>
          <a:ext cx="10348998" cy="1615440"/>
        </p:xfrm>
        <a:graphic>
          <a:graphicData uri="http://schemas.openxmlformats.org/drawingml/2006/table">
            <a:tbl>
              <a:tblPr>
                <a:tableStyleId>{F5AB1C69-6EDB-4FF4-983F-18BD219EF322}</a:tableStyleId>
              </a:tblPr>
              <a:tblGrid>
                <a:gridCol w="10348998">
                  <a:extLst>
                    <a:ext uri="{9D8B030D-6E8A-4147-A177-3AD203B41FA5}">
                      <a16:colId xmlns:a16="http://schemas.microsoft.com/office/drawing/2014/main" val="2363634742"/>
                    </a:ext>
                  </a:extLst>
                </a:gridCol>
              </a:tblGrid>
              <a:tr h="0">
                <a:tc>
                  <a:txBody>
                    <a:bodyPr/>
                    <a:lstStyle/>
                    <a:p>
                      <a:pPr marL="0" lvl="0" indent="0" algn="l">
                        <a:spcAft>
                          <a:spcPts val="300"/>
                        </a:spcAft>
                        <a:buFont typeface="Symbol" panose="05050102010706020507" pitchFamily="18" charset="2"/>
                        <a:buNone/>
                      </a:pPr>
                      <a:r>
                        <a:rPr lang="en-GB" sz="1800" b="1" dirty="0">
                          <a:effectLst/>
                        </a:rPr>
                        <a:t>Company: </a:t>
                      </a:r>
                      <a:r>
                        <a:rPr lang="en-GB" sz="1800" b="0" dirty="0">
                          <a:effectLst/>
                        </a:rPr>
                        <a:t>expecting further data from follow up studies for patients on VA (ongoing since 2013): </a:t>
                      </a:r>
                      <a:endParaRPr lang="en-GB" sz="1800" b="1" dirty="0">
                        <a:effectLst/>
                      </a:endParaRPr>
                    </a:p>
                    <a:p>
                      <a:pPr marL="342900" lvl="0" indent="-342900" algn="l">
                        <a:spcAft>
                          <a:spcPts val="300"/>
                        </a:spcAft>
                        <a:buFont typeface="Symbol" panose="05050102010706020507" pitchFamily="18" charset="2"/>
                        <a:buChar char=""/>
                      </a:pPr>
                      <a:r>
                        <a:rPr lang="en-GB" sz="1800" b="1" dirty="0">
                          <a:effectLst/>
                        </a:rPr>
                        <a:t>rhLAMAN-07 (France)</a:t>
                      </a:r>
                      <a:r>
                        <a:rPr lang="en-GB" sz="1800" dirty="0">
                          <a:effectLst/>
                        </a:rPr>
                        <a:t>: N=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effectLst/>
                          <a:highlight>
                            <a:srgbClr val="000000"/>
                          </a:highlight>
                        </a:rPr>
                        <a:t>.</a:t>
                      </a:r>
                      <a:r>
                        <a:rPr lang="en-GB" sz="1800" dirty="0">
                          <a:effectLst/>
                        </a:rPr>
                        <a:t> N=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effectLst/>
                        </a:rPr>
                        <a:t> with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effectLst/>
                        </a:rPr>
                        <a:t> years follow up data. Final results expected </a:t>
                      </a:r>
                      <a:r>
                        <a:rPr lang="en-GB" sz="1800" u="sng" dirty="0">
                          <a:solidFill>
                            <a:schemeClr val="tx1">
                              <a:lumMod val="50000"/>
                            </a:schemeClr>
                          </a:solidFill>
                          <a:highlight>
                            <a:srgbClr val="000000"/>
                          </a:highlight>
                          <a:latin typeface="+mn-lt"/>
                          <a:ea typeface="SimSun" panose="02010600030101010101" pitchFamily="2" charset="-122"/>
                        </a:rPr>
                        <a:t>******** **********</a:t>
                      </a:r>
                      <a:r>
                        <a:rPr lang="en-GB" sz="1800" u="sng" dirty="0">
                          <a:solidFill>
                            <a:schemeClr val="tx1">
                              <a:lumMod val="50000"/>
                            </a:schemeClr>
                          </a:solidFill>
                          <a:effectLst/>
                          <a:highlight>
                            <a:srgbClr val="000000"/>
                          </a:highlight>
                          <a:latin typeface="+mn-lt"/>
                          <a:ea typeface="SimSun" panose="02010600030101010101" pitchFamily="2" charset="-122"/>
                        </a:rPr>
                        <a:t> </a:t>
                      </a:r>
                    </a:p>
                    <a:p>
                      <a:pPr marL="342900" lvl="0" indent="-342900" algn="l">
                        <a:spcAft>
                          <a:spcPts val="300"/>
                        </a:spcAft>
                        <a:buFont typeface="Symbol" panose="05050102010706020507" pitchFamily="18" charset="2"/>
                        <a:buChar char=""/>
                      </a:pPr>
                      <a:r>
                        <a:rPr lang="en-GB" sz="1800" b="1" dirty="0">
                          <a:effectLst/>
                        </a:rPr>
                        <a:t>rhLAMAN-09 (compassionate use in Poland and Norway): </a:t>
                      </a:r>
                      <a:r>
                        <a:rPr lang="en-GB" sz="1800" dirty="0">
                          <a:effectLst/>
                        </a:rPr>
                        <a:t>N =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effectLst/>
                        </a:rPr>
                        <a:t>.  N=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effectLst/>
                        </a:rPr>
                        <a:t> patients </a:t>
                      </a:r>
                      <a:r>
                        <a:rPr lang="en-GB" sz="1800" u="sng" dirty="0">
                          <a:solidFill>
                            <a:schemeClr val="tx1">
                              <a:lumMod val="50000"/>
                            </a:schemeClr>
                          </a:solidFill>
                          <a:highlight>
                            <a:srgbClr val="000000"/>
                          </a:highlight>
                          <a:latin typeface="+mn-lt"/>
                          <a:ea typeface="SimSun" panose="02010600030101010101" pitchFamily="2" charset="-122"/>
                        </a:rPr>
                        <a:t>**</a:t>
                      </a:r>
                      <a:r>
                        <a:rPr lang="en-GB" sz="1800" dirty="0">
                          <a:effectLst/>
                        </a:rPr>
                        <a:t> years follow up data. Final results expected in </a:t>
                      </a:r>
                      <a:r>
                        <a:rPr lang="en-GB" sz="1800" u="sng" dirty="0">
                          <a:solidFill>
                            <a:schemeClr val="tx1">
                              <a:lumMod val="50000"/>
                            </a:schemeClr>
                          </a:solidFill>
                          <a:highlight>
                            <a:srgbClr val="000000"/>
                          </a:highlight>
                          <a:latin typeface="+mn-lt"/>
                          <a:ea typeface="SimSun" panose="02010600030101010101" pitchFamily="2" charset="-122"/>
                        </a:rPr>
                        <a:t>******** **********</a:t>
                      </a:r>
                      <a:r>
                        <a:rPr lang="en-GB" sz="1800" u="sng" dirty="0">
                          <a:effectLst/>
                          <a:highlight>
                            <a:srgbClr val="000000"/>
                          </a:highlight>
                        </a:rPr>
                        <a:t>.</a:t>
                      </a:r>
                      <a:br>
                        <a:rPr lang="en-GB" sz="1100" dirty="0">
                          <a:effectLst/>
                        </a:rPr>
                      </a:b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14300" marR="114300" marT="0" marB="0"/>
                </a:tc>
                <a:extLst>
                  <a:ext uri="{0D108BD9-81ED-4DB2-BD59-A6C34878D82A}">
                    <a16:rowId xmlns:a16="http://schemas.microsoft.com/office/drawing/2014/main" val="879037796"/>
                  </a:ext>
                </a:extLst>
              </a:tr>
            </a:tbl>
          </a:graphicData>
        </a:graphic>
      </p:graphicFrame>
      <p:sp>
        <p:nvSpPr>
          <p:cNvPr id="6" name="TextBox 5">
            <a:extLst>
              <a:ext uri="{FF2B5EF4-FFF2-40B4-BE49-F238E27FC236}">
                <a16:creationId xmlns:a16="http://schemas.microsoft.com/office/drawing/2014/main" id="{6858CB97-EC25-8F99-4A62-63EC5B5813AB}"/>
              </a:ext>
            </a:extLst>
          </p:cNvPr>
          <p:cNvSpPr txBox="1"/>
          <p:nvPr/>
        </p:nvSpPr>
        <p:spPr>
          <a:xfrm>
            <a:off x="228600" y="1407343"/>
            <a:ext cx="4924425" cy="276999"/>
          </a:xfrm>
          <a:prstGeom prst="rect">
            <a:avLst/>
          </a:prstGeom>
          <a:noFill/>
        </p:spPr>
        <p:txBody>
          <a:bodyPr wrap="none" lIns="0" tIns="0" rIns="0" bIns="0" rtlCol="0">
            <a:spAutoFit/>
          </a:bodyPr>
          <a:lstStyle/>
          <a:p>
            <a:r>
              <a:rPr lang="en-GB" sz="1800" b="1" dirty="0"/>
              <a:t>r</a:t>
            </a:r>
            <a:r>
              <a:rPr lang="en-GB" sz="1800" b="1" dirty="0">
                <a:solidFill>
                  <a:schemeClr val="tx1"/>
                </a:solidFill>
              </a:rPr>
              <a:t>h-LAMAN-10, results from updated data cut:</a:t>
            </a:r>
          </a:p>
        </p:txBody>
      </p:sp>
    </p:spTree>
    <p:extLst>
      <p:ext uri="{BB962C8B-B14F-4D97-AF65-F5344CB8AC3E}">
        <p14:creationId xmlns:p14="http://schemas.microsoft.com/office/powerpoint/2010/main" val="6557847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130646" y="6609563"/>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17" name="Table 8">
            <a:extLst>
              <a:ext uri="{FF2B5EF4-FFF2-40B4-BE49-F238E27FC236}">
                <a16:creationId xmlns:a16="http://schemas.microsoft.com/office/drawing/2014/main" id="{A8749790-2ADA-505F-9681-D51A07EDBB1D}"/>
              </a:ext>
            </a:extLst>
          </p:cNvPr>
          <p:cNvGraphicFramePr>
            <a:graphicFrameLocks noGrp="1"/>
          </p:cNvGraphicFramePr>
          <p:nvPr>
            <p:extLst>
              <p:ext uri="{D42A27DB-BD31-4B8C-83A1-F6EECF244321}">
                <p14:modId xmlns:p14="http://schemas.microsoft.com/office/powerpoint/2010/main" val="2534888398"/>
              </p:ext>
            </p:extLst>
          </p:nvPr>
        </p:nvGraphicFramePr>
        <p:xfrm>
          <a:off x="362727" y="1359588"/>
          <a:ext cx="9669780" cy="4549722"/>
        </p:xfrm>
        <a:graphic>
          <a:graphicData uri="http://schemas.openxmlformats.org/drawingml/2006/table">
            <a:tbl>
              <a:tblPr firstRow="1" bandRow="1">
                <a:tableStyleId>{93296810-A885-4BE3-A3E7-6D5BEEA58F35}</a:tableStyleId>
              </a:tblPr>
              <a:tblGrid>
                <a:gridCol w="9669780">
                  <a:extLst>
                    <a:ext uri="{9D8B030D-6E8A-4147-A177-3AD203B41FA5}">
                      <a16:colId xmlns:a16="http://schemas.microsoft.com/office/drawing/2014/main" val="417812309"/>
                    </a:ext>
                  </a:extLst>
                </a:gridCol>
              </a:tblGrid>
              <a:tr h="479357">
                <a:tc>
                  <a:txBody>
                    <a:bodyPr/>
                    <a:lstStyle/>
                    <a:p>
                      <a:pPr>
                        <a:spcBef>
                          <a:spcPts val="600"/>
                        </a:spcBef>
                        <a:spcAft>
                          <a:spcPts val="600"/>
                        </a:spcAft>
                      </a:pPr>
                      <a:r>
                        <a:rPr lang="en-GB" sz="1800" dirty="0"/>
                        <a:t>ERG comment</a:t>
                      </a:r>
                    </a:p>
                  </a:txBody>
                  <a:tcPr/>
                </a:tc>
                <a:extLst>
                  <a:ext uri="{0D108BD9-81ED-4DB2-BD59-A6C34878D82A}">
                    <a16:rowId xmlns:a16="http://schemas.microsoft.com/office/drawing/2014/main" val="3424565963"/>
                  </a:ext>
                </a:extLst>
              </a:tr>
              <a:tr h="4070365">
                <a:tc>
                  <a:txBody>
                    <a:bodyPr/>
                    <a:lstStyle/>
                    <a:p>
                      <a:pPr>
                        <a:spcBef>
                          <a:spcPts val="600"/>
                        </a:spcBef>
                        <a:spcAft>
                          <a:spcPts val="600"/>
                        </a:spcAft>
                      </a:pPr>
                      <a:r>
                        <a:rPr lang="en-GB" sz="1800" b="1" strike="noStrike" dirty="0">
                          <a:solidFill>
                            <a:schemeClr val="tx1"/>
                          </a:solidFill>
                        </a:rPr>
                        <a:t>rhLAMAN-10</a:t>
                      </a:r>
                      <a:r>
                        <a:rPr lang="en-GB" sz="1800" b="1" dirty="0"/>
                        <a:t>: </a:t>
                      </a:r>
                      <a:r>
                        <a:rPr lang="en-GB" sz="1800" dirty="0"/>
                        <a:t>Results at 6 (n=33), 12 (n=24), 18 (n=11), 24 (n=10), 36 (n=7) and 48 (n=9) months. </a:t>
                      </a:r>
                    </a:p>
                    <a:p>
                      <a:pPr marL="285750" indent="-285750">
                        <a:spcBef>
                          <a:spcPts val="600"/>
                        </a:spcBef>
                        <a:spcAft>
                          <a:spcPts val="600"/>
                        </a:spcAft>
                        <a:buFont typeface="Arial" panose="020B0604020202020204" pitchFamily="34" charset="0"/>
                        <a:buChar char="•"/>
                      </a:pPr>
                      <a:r>
                        <a:rPr lang="en-GB" sz="1800" dirty="0"/>
                        <a:t>Mean outcomes generally stable or improved across timepoints. </a:t>
                      </a:r>
                    </a:p>
                    <a:p>
                      <a:pPr marL="285750" indent="-285750">
                        <a:spcBef>
                          <a:spcPts val="600"/>
                        </a:spcBef>
                        <a:spcAft>
                          <a:spcPts val="600"/>
                        </a:spcAft>
                        <a:buFont typeface="Arial" panose="020B0604020202020204" pitchFamily="34" charset="0"/>
                        <a:buChar char="•"/>
                      </a:pPr>
                      <a:r>
                        <a:rPr lang="en-GB" sz="1800" dirty="0"/>
                        <a:t>Attrition/missing data makes conclusions uncertain: Not explained by company but may be due to staggered </a:t>
                      </a:r>
                      <a:r>
                        <a:rPr lang="en-GB" sz="1800" kern="1200" dirty="0">
                          <a:solidFill>
                            <a:schemeClr val="dk1"/>
                          </a:solidFill>
                          <a:latin typeface="+mn-lt"/>
                          <a:ea typeface="+mn-ea"/>
                          <a:cs typeface="+mn-cs"/>
                        </a:rPr>
                        <a:t>enrolment</a:t>
                      </a:r>
                      <a:r>
                        <a:rPr lang="en-GB" sz="1800" dirty="0"/>
                        <a:t>. </a:t>
                      </a:r>
                    </a:p>
                    <a:p>
                      <a:pPr marL="285750" indent="-285750">
                        <a:spcBef>
                          <a:spcPts val="600"/>
                        </a:spcBef>
                        <a:spcAft>
                          <a:spcPts val="600"/>
                        </a:spcAft>
                        <a:buFont typeface="Arial" panose="020B0604020202020204" pitchFamily="34" charset="0"/>
                        <a:buChar char="•"/>
                      </a:pPr>
                      <a:r>
                        <a:rPr lang="en-GB" sz="1800" kern="1200" dirty="0">
                          <a:solidFill>
                            <a:schemeClr val="dk1"/>
                          </a:solidFill>
                          <a:latin typeface="+mn-lt"/>
                          <a:ea typeface="+mn-ea"/>
                          <a:cs typeface="+mn-cs"/>
                        </a:rPr>
                        <a:t>Noted limitations of single arm design: change from baseline and subject to single arm trial biases</a:t>
                      </a:r>
                    </a:p>
                    <a:p>
                      <a:pPr marL="285750" marR="0" lvl="0" indent="-285750" algn="l" defTabSz="1043056"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GB" sz="1800" kern="1200" dirty="0">
                          <a:solidFill>
                            <a:schemeClr val="dk1"/>
                          </a:solidFill>
                          <a:latin typeface="+mn-lt"/>
                          <a:ea typeface="+mn-ea"/>
                          <a:cs typeface="+mn-cs"/>
                        </a:rPr>
                        <a:t>rhLAMAN-10 time on treatment range 11.7 – 53.4 months. Some data beyond 4 years but further updated analysis could inform time to progression</a:t>
                      </a:r>
                    </a:p>
                    <a:p>
                      <a:pPr>
                        <a:spcBef>
                          <a:spcPts val="600"/>
                        </a:spcBef>
                        <a:spcAft>
                          <a:spcPts val="600"/>
                        </a:spcAft>
                      </a:pPr>
                      <a:r>
                        <a:rPr lang="en-GB" sz="1800" b="1" dirty="0">
                          <a:solidFill>
                            <a:schemeClr val="tx1"/>
                          </a:solidFill>
                        </a:rPr>
                        <a:t>rhLAM</a:t>
                      </a:r>
                      <a:r>
                        <a:rPr lang="en-GB" sz="1800" b="1" strike="noStrike" dirty="0">
                          <a:solidFill>
                            <a:schemeClr val="tx1"/>
                          </a:solidFill>
                        </a:rPr>
                        <a:t>A</a:t>
                      </a:r>
                      <a:r>
                        <a:rPr lang="en-GB" sz="1800" b="1" dirty="0">
                          <a:solidFill>
                            <a:schemeClr val="tx1"/>
                          </a:solidFill>
                        </a:rPr>
                        <a:t>N-09</a:t>
                      </a:r>
                      <a:r>
                        <a:rPr lang="en-GB" sz="1800" b="1" dirty="0"/>
                        <a:t>:</a:t>
                      </a:r>
                      <a:r>
                        <a:rPr lang="en-GB" sz="1800" dirty="0"/>
                        <a:t> evidence unavailable but may inform progression assumption</a:t>
                      </a:r>
                    </a:p>
                  </a:txBody>
                  <a:tcPr/>
                </a:tc>
                <a:extLst>
                  <a:ext uri="{0D108BD9-81ED-4DB2-BD59-A6C34878D82A}">
                    <a16:rowId xmlns:a16="http://schemas.microsoft.com/office/drawing/2014/main" val="3815264927"/>
                  </a:ext>
                </a:extLst>
              </a:tr>
            </a:tbl>
          </a:graphicData>
        </a:graphic>
      </p:graphicFrame>
      <p:sp>
        <p:nvSpPr>
          <p:cNvPr id="2" name="Title 1"/>
          <p:cNvSpPr>
            <a:spLocks noGrp="1"/>
          </p:cNvSpPr>
          <p:nvPr>
            <p:ph type="title"/>
          </p:nvPr>
        </p:nvSpPr>
        <p:spPr>
          <a:xfrm>
            <a:off x="362727" y="445674"/>
            <a:ext cx="9669780" cy="765501"/>
          </a:xfrm>
        </p:spPr>
        <p:txBody>
          <a:bodyPr/>
          <a:lstStyle/>
          <a:p>
            <a:pPr defTabSz="942975">
              <a:lnSpc>
                <a:spcPct val="100000"/>
              </a:lnSpc>
            </a:pPr>
            <a:r>
              <a:rPr lang="en-GB" sz="3200" dirty="0"/>
              <a:t>rhLAMAN trials: ERG comments</a:t>
            </a:r>
            <a:br>
              <a:rPr lang="en-GB" sz="3200" b="0" dirty="0"/>
            </a:br>
            <a:r>
              <a:rPr lang="en-GB" sz="2000" b="0" i="1" dirty="0">
                <a:solidFill>
                  <a:schemeClr val="accent1"/>
                </a:solidFill>
              </a:rPr>
              <a:t>Results suggest improvement in blood parameters and mobility but results uncertain</a:t>
            </a:r>
          </a:p>
        </p:txBody>
      </p:sp>
      <p:sp>
        <p:nvSpPr>
          <p:cNvPr id="3" name="Slide Number Placeholder 2"/>
          <p:cNvSpPr>
            <a:spLocks noGrp="1"/>
          </p:cNvSpPr>
          <p:nvPr>
            <p:ph type="sldNum" sz="quarter" idx="12"/>
          </p:nvPr>
        </p:nvSpPr>
        <p:spPr/>
        <p:txBody>
          <a:bodyPr/>
          <a:lstStyle/>
          <a:p>
            <a:fld id="{DDBE135E-2566-4748-853C-8A3B78F0FB00}" type="slidenum">
              <a:rPr lang="en-GB" smtClean="0"/>
              <a:t>49</a:t>
            </a:fld>
            <a:endParaRPr lang="en-GB" dirty="0"/>
          </a:p>
        </p:txBody>
      </p:sp>
    </p:spTree>
    <p:extLst>
      <p:ext uri="{BB962C8B-B14F-4D97-AF65-F5344CB8AC3E}">
        <p14:creationId xmlns:p14="http://schemas.microsoft.com/office/powerpoint/2010/main" val="790882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79848" y="267582"/>
            <a:ext cx="10547587" cy="765501"/>
          </a:xfrm>
        </p:spPr>
        <p:txBody>
          <a:bodyPr>
            <a:noAutofit/>
          </a:bodyPr>
          <a:lstStyle/>
          <a:p>
            <a:pPr>
              <a:lnSpc>
                <a:spcPct val="100000"/>
              </a:lnSpc>
            </a:pPr>
            <a:r>
              <a:rPr lang="en-GB" dirty="0"/>
              <a:t>Background; alpha-mannosidosis (AM)</a:t>
            </a:r>
            <a:br>
              <a:rPr lang="en-GB" dirty="0"/>
            </a:br>
            <a:r>
              <a:rPr lang="en-GB" sz="2000" b="0" i="1" dirty="0">
                <a:solidFill>
                  <a:schemeClr val="accent1"/>
                </a:solidFill>
              </a:rPr>
              <a:t>Highly heterogenous disease with poor prognosis and limited treatment options </a:t>
            </a:r>
          </a:p>
        </p:txBody>
      </p:sp>
      <p:sp>
        <p:nvSpPr>
          <p:cNvPr id="6" name="Content Placeholder 5"/>
          <p:cNvSpPr>
            <a:spLocks noGrp="1"/>
          </p:cNvSpPr>
          <p:nvPr>
            <p:ph sz="quarter" idx="10"/>
          </p:nvPr>
        </p:nvSpPr>
        <p:spPr>
          <a:xfrm>
            <a:off x="131432" y="1371070"/>
            <a:ext cx="10430535" cy="5873327"/>
          </a:xfrm>
          <a:solidFill>
            <a:schemeClr val="bg1"/>
          </a:solidFill>
        </p:spPr>
        <p:txBody>
          <a:bodyPr>
            <a:noAutofit/>
          </a:bodyPr>
          <a:lstStyle/>
          <a:p>
            <a:pPr>
              <a:lnSpc>
                <a:spcPct val="103000"/>
              </a:lnSpc>
              <a:spcBef>
                <a:spcPts val="200"/>
              </a:spcBef>
              <a:spcAft>
                <a:spcPts val="500"/>
              </a:spcAft>
            </a:pPr>
            <a:r>
              <a:rPr lang="en-GB" sz="1800" b="1" dirty="0"/>
              <a:t>Prognosis</a:t>
            </a:r>
            <a:r>
              <a:rPr lang="en-GB" sz="1800" dirty="0"/>
              <a:t>: dependent on severity of disease linked to age at presentation:</a:t>
            </a:r>
          </a:p>
          <a:p>
            <a:pPr lvl="1">
              <a:lnSpc>
                <a:spcPct val="103000"/>
              </a:lnSpc>
              <a:spcBef>
                <a:spcPts val="200"/>
              </a:spcBef>
              <a:spcAft>
                <a:spcPts val="500"/>
              </a:spcAft>
            </a:pPr>
            <a:endParaRPr lang="en-GB" sz="1800" dirty="0"/>
          </a:p>
          <a:p>
            <a:pPr lvl="1">
              <a:lnSpc>
                <a:spcPct val="103000"/>
              </a:lnSpc>
              <a:spcBef>
                <a:spcPts val="200"/>
              </a:spcBef>
              <a:spcAft>
                <a:spcPts val="500"/>
              </a:spcAft>
            </a:pPr>
            <a:endParaRPr lang="en-GB" sz="1800" dirty="0"/>
          </a:p>
          <a:p>
            <a:pPr marL="4763" indent="0">
              <a:lnSpc>
                <a:spcPct val="103000"/>
              </a:lnSpc>
              <a:spcBef>
                <a:spcPts val="200"/>
              </a:spcBef>
              <a:spcAft>
                <a:spcPts val="500"/>
              </a:spcAft>
              <a:buNone/>
            </a:pPr>
            <a:endParaRPr lang="en-GB" sz="1800" dirty="0"/>
          </a:p>
          <a:p>
            <a:pPr>
              <a:lnSpc>
                <a:spcPct val="103000"/>
              </a:lnSpc>
              <a:spcBef>
                <a:spcPts val="200"/>
              </a:spcBef>
              <a:spcAft>
                <a:spcPts val="500"/>
              </a:spcAft>
            </a:pPr>
            <a:endParaRPr lang="en-GB" sz="1800" b="1" dirty="0"/>
          </a:p>
          <a:p>
            <a:pPr>
              <a:lnSpc>
                <a:spcPct val="103000"/>
              </a:lnSpc>
              <a:spcBef>
                <a:spcPts val="200"/>
              </a:spcBef>
              <a:spcAft>
                <a:spcPts val="500"/>
              </a:spcAft>
            </a:pPr>
            <a:endParaRPr lang="en-GB" sz="1800" b="1" dirty="0"/>
          </a:p>
          <a:p>
            <a:pPr>
              <a:lnSpc>
                <a:spcPct val="103000"/>
              </a:lnSpc>
              <a:spcBef>
                <a:spcPts val="200"/>
              </a:spcBef>
              <a:spcAft>
                <a:spcPts val="500"/>
              </a:spcAft>
            </a:pPr>
            <a:endParaRPr lang="en-GB" sz="1800" b="1" dirty="0"/>
          </a:p>
          <a:p>
            <a:pPr>
              <a:lnSpc>
                <a:spcPct val="103000"/>
              </a:lnSpc>
              <a:spcBef>
                <a:spcPts val="200"/>
              </a:spcBef>
              <a:spcAft>
                <a:spcPts val="500"/>
              </a:spcAft>
            </a:pPr>
            <a:endParaRPr lang="en-GB" sz="1800" b="1" dirty="0"/>
          </a:p>
          <a:p>
            <a:pPr marL="4763" indent="0">
              <a:lnSpc>
                <a:spcPct val="103000"/>
              </a:lnSpc>
              <a:spcBef>
                <a:spcPts val="200"/>
              </a:spcBef>
              <a:spcAft>
                <a:spcPts val="500"/>
              </a:spcAft>
              <a:buNone/>
            </a:pPr>
            <a:endParaRPr lang="en-GB" sz="1800" b="1" dirty="0"/>
          </a:p>
          <a:p>
            <a:pPr>
              <a:lnSpc>
                <a:spcPct val="103000"/>
              </a:lnSpc>
              <a:spcBef>
                <a:spcPts val="200"/>
              </a:spcBef>
              <a:spcAft>
                <a:spcPts val="500"/>
              </a:spcAft>
            </a:pPr>
            <a:r>
              <a:rPr lang="en-GB" sz="1800" b="1" dirty="0"/>
              <a:t>Treatment: </a:t>
            </a:r>
            <a:r>
              <a:rPr lang="en-GB" sz="1800" dirty="0"/>
              <a:t>No cure or licenced pharmacologic disease-modifying treatment options. </a:t>
            </a:r>
          </a:p>
          <a:p>
            <a:pPr marL="365125" indent="0">
              <a:lnSpc>
                <a:spcPct val="103000"/>
              </a:lnSpc>
              <a:spcBef>
                <a:spcPts val="200"/>
              </a:spcBef>
              <a:spcAft>
                <a:spcPts val="500"/>
              </a:spcAft>
              <a:buNone/>
            </a:pPr>
            <a:r>
              <a:rPr lang="en-GB" sz="1800" dirty="0"/>
              <a:t>Current options aimed at managing symptoms, delaying progression and improving quality of life:</a:t>
            </a:r>
          </a:p>
          <a:p>
            <a:pPr lvl="1">
              <a:lnSpc>
                <a:spcPct val="103000"/>
              </a:lnSpc>
              <a:spcBef>
                <a:spcPts val="200"/>
              </a:spcBef>
              <a:spcAft>
                <a:spcPts val="500"/>
              </a:spcAft>
            </a:pPr>
            <a:r>
              <a:rPr lang="en-GB" sz="1800" b="0" i="1" dirty="0"/>
              <a:t>walking aids, physiotherapy, infection management, ventilation support, supportive measures at home, major surgical interventions, general treatment of comorbidities</a:t>
            </a:r>
            <a:r>
              <a:rPr lang="en-GB" sz="1800" b="0" dirty="0"/>
              <a:t>.</a:t>
            </a:r>
          </a:p>
          <a:p>
            <a:pPr lvl="1">
              <a:lnSpc>
                <a:spcPct val="103000"/>
              </a:lnSpc>
              <a:spcBef>
                <a:spcPts val="200"/>
              </a:spcBef>
              <a:spcAft>
                <a:spcPts val="500"/>
              </a:spcAft>
            </a:pPr>
            <a:r>
              <a:rPr lang="en-GB" sz="1800" i="1" dirty="0"/>
              <a:t>allogeneic haematopoietic stem cell transplant (HSCT) generally used in people with severe disease to treat CNS symptoms </a:t>
            </a:r>
          </a:p>
          <a:p>
            <a:pPr marL="361950" lvl="1" indent="0">
              <a:lnSpc>
                <a:spcPct val="103000"/>
              </a:lnSpc>
              <a:spcBef>
                <a:spcPts val="200"/>
              </a:spcBef>
              <a:spcAft>
                <a:spcPts val="500"/>
              </a:spcAft>
              <a:buNone/>
            </a:pPr>
            <a:endParaRPr lang="en-GB" sz="1800" b="0" dirty="0"/>
          </a:p>
          <a:p>
            <a:pPr lvl="1">
              <a:lnSpc>
                <a:spcPct val="103000"/>
              </a:lnSpc>
              <a:spcBef>
                <a:spcPts val="200"/>
              </a:spcBef>
              <a:spcAft>
                <a:spcPts val="500"/>
              </a:spcAft>
            </a:pPr>
            <a:endParaRPr lang="en-GB" sz="1800" b="0" dirty="0"/>
          </a:p>
          <a:p>
            <a:pPr lvl="1">
              <a:lnSpc>
                <a:spcPct val="120000"/>
              </a:lnSpc>
              <a:spcBef>
                <a:spcPts val="200"/>
              </a:spcBef>
              <a:spcAft>
                <a:spcPts val="500"/>
              </a:spcAft>
            </a:pPr>
            <a:endParaRPr lang="en-GB" sz="1800" dirty="0"/>
          </a:p>
        </p:txBody>
      </p:sp>
      <p:sp>
        <p:nvSpPr>
          <p:cNvPr id="2" name="TextBox 1">
            <a:extLst>
              <a:ext uri="{FF2B5EF4-FFF2-40B4-BE49-F238E27FC236}">
                <a16:creationId xmlns:a16="http://schemas.microsoft.com/office/drawing/2014/main" id="{A42A0B4B-2C92-4AA3-844D-855BBD4E9D28}"/>
              </a:ext>
            </a:extLst>
          </p:cNvPr>
          <p:cNvSpPr txBox="1"/>
          <p:nvPr/>
        </p:nvSpPr>
        <p:spPr>
          <a:xfrm>
            <a:off x="279848" y="7283491"/>
            <a:ext cx="10390255" cy="246221"/>
          </a:xfrm>
          <a:prstGeom prst="rect">
            <a:avLst/>
          </a:prstGeom>
          <a:noFill/>
        </p:spPr>
        <p:txBody>
          <a:bodyPr wrap="square" lIns="0" tIns="0" rIns="0" bIns="0" rtlCol="0">
            <a:spAutoFit/>
          </a:bodyPr>
          <a:lstStyle/>
          <a:p>
            <a:r>
              <a:rPr lang="en-GB" sz="1600" dirty="0">
                <a:solidFill>
                  <a:schemeClr val="tx1"/>
                </a:solidFill>
              </a:rPr>
              <a:t> CNS, central nervous system </a:t>
            </a:r>
            <a:endParaRPr lang="en-GB" sz="1600" dirty="0"/>
          </a:p>
        </p:txBody>
      </p:sp>
      <p:sp>
        <p:nvSpPr>
          <p:cNvPr id="7" name="Slide Number Placeholder 6">
            <a:extLst>
              <a:ext uri="{FF2B5EF4-FFF2-40B4-BE49-F238E27FC236}">
                <a16:creationId xmlns:a16="http://schemas.microsoft.com/office/drawing/2014/main" id="{536600C4-F388-4B4F-948E-B68CF24129C1}"/>
              </a:ext>
            </a:extLst>
          </p:cNvPr>
          <p:cNvSpPr>
            <a:spLocks noGrp="1"/>
          </p:cNvSpPr>
          <p:nvPr>
            <p:ph type="sldNum" sz="quarter" idx="12"/>
          </p:nvPr>
        </p:nvSpPr>
        <p:spPr/>
        <p:txBody>
          <a:bodyPr/>
          <a:lstStyle/>
          <a:p>
            <a:fld id="{DDBE135E-2566-4748-853C-8A3B78F0FB00}" type="slidenum">
              <a:rPr lang="en-GB" smtClean="0"/>
              <a:t>5</a:t>
            </a:fld>
            <a:endParaRPr lang="en-GB" dirty="0"/>
          </a:p>
        </p:txBody>
      </p:sp>
      <p:cxnSp>
        <p:nvCxnSpPr>
          <p:cNvPr id="4" name="Straight Connector 3">
            <a:extLst>
              <a:ext uri="{FF2B5EF4-FFF2-40B4-BE49-F238E27FC236}">
                <a16:creationId xmlns:a16="http://schemas.microsoft.com/office/drawing/2014/main" id="{C9AD4DA8-753D-4FC6-8CD3-E855E14D27AF}"/>
              </a:ext>
            </a:extLst>
          </p:cNvPr>
          <p:cNvCxnSpPr/>
          <p:nvPr/>
        </p:nvCxnSpPr>
        <p:spPr>
          <a:xfrm>
            <a:off x="279848" y="7263944"/>
            <a:ext cx="9581604"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9379E75F-351B-4903-9B77-8A202FA77999}"/>
              </a:ext>
            </a:extLst>
          </p:cNvPr>
          <p:cNvSpPr txBox="1"/>
          <p:nvPr/>
        </p:nvSpPr>
        <p:spPr>
          <a:xfrm>
            <a:off x="9677400" y="89988"/>
            <a:ext cx="924086" cy="276999"/>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GB" sz="1800" b="1" dirty="0">
                <a:solidFill>
                  <a:schemeClr val="accent1"/>
                </a:solidFill>
              </a:rPr>
              <a:t> RECAP</a:t>
            </a:r>
            <a:r>
              <a:rPr lang="en-GB" sz="1800" b="1" dirty="0">
                <a:solidFill>
                  <a:schemeClr val="tx1"/>
                </a:solidFill>
              </a:rPr>
              <a:t> </a:t>
            </a:r>
          </a:p>
        </p:txBody>
      </p:sp>
      <p:graphicFrame>
        <p:nvGraphicFramePr>
          <p:cNvPr id="3" name="Table 8">
            <a:extLst>
              <a:ext uri="{FF2B5EF4-FFF2-40B4-BE49-F238E27FC236}">
                <a16:creationId xmlns:a16="http://schemas.microsoft.com/office/drawing/2014/main" id="{A19ABEBE-7251-B797-9F72-E7B6556DDBE7}"/>
              </a:ext>
            </a:extLst>
          </p:cNvPr>
          <p:cNvGraphicFramePr>
            <a:graphicFrameLocks noGrp="1"/>
          </p:cNvGraphicFramePr>
          <p:nvPr>
            <p:extLst>
              <p:ext uri="{D42A27DB-BD31-4B8C-83A1-F6EECF244321}">
                <p14:modId xmlns:p14="http://schemas.microsoft.com/office/powerpoint/2010/main" val="2942905958"/>
              </p:ext>
            </p:extLst>
          </p:nvPr>
        </p:nvGraphicFramePr>
        <p:xfrm>
          <a:off x="279848" y="1880601"/>
          <a:ext cx="10104120" cy="2595880"/>
        </p:xfrm>
        <a:graphic>
          <a:graphicData uri="http://schemas.openxmlformats.org/drawingml/2006/table">
            <a:tbl>
              <a:tblPr firstRow="1" bandRow="1">
                <a:tableStyleId>{0E3FDE45-AF77-4B5C-9715-49D594BDF05E}</a:tableStyleId>
              </a:tblPr>
              <a:tblGrid>
                <a:gridCol w="1658783">
                  <a:extLst>
                    <a:ext uri="{9D8B030D-6E8A-4147-A177-3AD203B41FA5}">
                      <a16:colId xmlns:a16="http://schemas.microsoft.com/office/drawing/2014/main" val="3654998198"/>
                    </a:ext>
                  </a:extLst>
                </a:gridCol>
                <a:gridCol w="1448789">
                  <a:extLst>
                    <a:ext uri="{9D8B030D-6E8A-4147-A177-3AD203B41FA5}">
                      <a16:colId xmlns:a16="http://schemas.microsoft.com/office/drawing/2014/main" val="2053353423"/>
                    </a:ext>
                  </a:extLst>
                </a:gridCol>
                <a:gridCol w="1387632">
                  <a:extLst>
                    <a:ext uri="{9D8B030D-6E8A-4147-A177-3AD203B41FA5}">
                      <a16:colId xmlns:a16="http://schemas.microsoft.com/office/drawing/2014/main" val="1253023359"/>
                    </a:ext>
                  </a:extLst>
                </a:gridCol>
                <a:gridCol w="3691890">
                  <a:extLst>
                    <a:ext uri="{9D8B030D-6E8A-4147-A177-3AD203B41FA5}">
                      <a16:colId xmlns:a16="http://schemas.microsoft.com/office/drawing/2014/main" val="1335856549"/>
                    </a:ext>
                  </a:extLst>
                </a:gridCol>
                <a:gridCol w="1917026">
                  <a:extLst>
                    <a:ext uri="{9D8B030D-6E8A-4147-A177-3AD203B41FA5}">
                      <a16:colId xmlns:a16="http://schemas.microsoft.com/office/drawing/2014/main" val="3029319272"/>
                    </a:ext>
                  </a:extLst>
                </a:gridCol>
              </a:tblGrid>
              <a:tr h="370840">
                <a:tc>
                  <a:txBody>
                    <a:bodyPr/>
                    <a:lstStyle/>
                    <a:p>
                      <a:r>
                        <a:rPr lang="en-GB" sz="1600" dirty="0"/>
                        <a:t>Type</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r>
                        <a:rPr lang="en-GB" sz="1600" dirty="0"/>
                        <a:t>Presentation</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r>
                        <a:rPr lang="en-GB" sz="1600" dirty="0"/>
                        <a:t>Progression</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r>
                        <a:rPr lang="en-GB" sz="1600" dirty="0"/>
                        <a:t>Characterised by</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r>
                        <a:rPr lang="en-GB" sz="1600" dirty="0"/>
                        <a:t>Survival</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54278213"/>
                  </a:ext>
                </a:extLst>
              </a:tr>
              <a:tr h="340399">
                <a:tc>
                  <a:txBody>
                    <a:bodyPr/>
                    <a:lstStyle/>
                    <a:p>
                      <a:r>
                        <a:rPr lang="en-GB" sz="1600" b="1" dirty="0"/>
                        <a:t>1 - Mild</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r>
                        <a:rPr lang="en-GB" sz="1600" dirty="0"/>
                        <a:t>After 10 years old</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r>
                        <a:rPr lang="en-GB" sz="1600" dirty="0"/>
                        <a:t>Very slow</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285750" indent="-285750">
                        <a:buFontTx/>
                        <a:buChar char="-"/>
                      </a:pPr>
                      <a:r>
                        <a:rPr lang="en-GB" sz="1600" dirty="0"/>
                        <a:t>Muscle weakness without skeletal deformities</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rowSpan="2">
                  <a:txBody>
                    <a:bodyPr/>
                    <a:lstStyle/>
                    <a:p>
                      <a:pPr marL="0" indent="0">
                        <a:buFontTx/>
                        <a:buNone/>
                      </a:pPr>
                      <a:r>
                        <a:rPr lang="en-GB" sz="1600" dirty="0"/>
                        <a:t>Generally survive into adulthood </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370088636"/>
                  </a:ext>
                </a:extLst>
              </a:tr>
              <a:tr h="437776">
                <a:tc>
                  <a:txBody>
                    <a:bodyPr/>
                    <a:lstStyle/>
                    <a:p>
                      <a:r>
                        <a:rPr lang="en-GB" sz="1600" b="1" dirty="0"/>
                        <a:t>2- Moderate </a:t>
                      </a:r>
                      <a:r>
                        <a:rPr lang="en-GB" sz="1600" b="0" dirty="0"/>
                        <a:t>(most common)</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r>
                        <a:rPr lang="en-GB" sz="1600" dirty="0"/>
                        <a:t>Before 10 years old</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r>
                        <a:rPr lang="en-GB" sz="1600" dirty="0"/>
                        <a:t>Slow</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r>
                        <a:rPr lang="en-GB" sz="1600" dirty="0"/>
                        <a:t>- Skeletal abnormalities leading to ataxia (impaired coordination of voluntary movements) by age 20 – 30  </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vMerge="1">
                  <a:txBody>
                    <a:bodyPr/>
                    <a:lstStyle/>
                    <a:p>
                      <a:endParaRPr lang="en-GB" sz="1600" dirty="0"/>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550112295"/>
                  </a:ext>
                </a:extLst>
              </a:tr>
              <a:tr h="370840">
                <a:tc>
                  <a:txBody>
                    <a:bodyPr/>
                    <a:lstStyle/>
                    <a:p>
                      <a:r>
                        <a:rPr lang="en-GB" sz="1600" b="1" dirty="0"/>
                        <a:t>3 - Severe</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r>
                        <a:rPr lang="en-GB" sz="1600" dirty="0"/>
                        <a:t>Within 1</a:t>
                      </a:r>
                      <a:r>
                        <a:rPr lang="en-GB" sz="1600" baseline="30000" dirty="0"/>
                        <a:t>st</a:t>
                      </a:r>
                      <a:r>
                        <a:rPr lang="en-GB" sz="1600" dirty="0"/>
                        <a:t> year of life</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r>
                        <a:rPr lang="en-GB" sz="1600" dirty="0"/>
                        <a:t>Rapid</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285750" indent="-285750">
                        <a:buFontTx/>
                        <a:buChar char="-"/>
                      </a:pPr>
                      <a:r>
                        <a:rPr lang="en-GB" sz="1600" dirty="0"/>
                        <a:t>Severe skeletal abnormalities</a:t>
                      </a:r>
                    </a:p>
                    <a:p>
                      <a:pPr marL="285750" marR="0" lvl="0" indent="-285750" algn="l" defTabSz="1043056" rtl="0" eaLnBrk="1" fontAlgn="auto" latinLnBrk="0" hangingPunct="1">
                        <a:lnSpc>
                          <a:spcPct val="100000"/>
                        </a:lnSpc>
                        <a:spcBef>
                          <a:spcPts val="0"/>
                        </a:spcBef>
                        <a:spcAft>
                          <a:spcPts val="0"/>
                        </a:spcAft>
                        <a:buClrTx/>
                        <a:buSzTx/>
                        <a:buFontTx/>
                        <a:buChar char="-"/>
                        <a:tabLst/>
                        <a:defRPr/>
                      </a:pPr>
                      <a:r>
                        <a:rPr lang="en-GB" sz="1600" dirty="0"/>
                        <a:t>Recurrent infections</a:t>
                      </a:r>
                    </a:p>
                    <a:p>
                      <a:pPr marL="285750" marR="0" lvl="0" indent="-285750" algn="l" defTabSz="1043056" rtl="0" eaLnBrk="1" fontAlgn="auto" latinLnBrk="0" hangingPunct="1">
                        <a:lnSpc>
                          <a:spcPct val="100000"/>
                        </a:lnSpc>
                        <a:spcBef>
                          <a:spcPts val="0"/>
                        </a:spcBef>
                        <a:spcAft>
                          <a:spcPts val="0"/>
                        </a:spcAft>
                        <a:buClrTx/>
                        <a:buSzTx/>
                        <a:buFontTx/>
                        <a:buChar char="-"/>
                        <a:tabLst/>
                        <a:defRPr/>
                      </a:pPr>
                      <a:r>
                        <a:rPr lang="en-GB" sz="1600" dirty="0"/>
                        <a:t>CNS involvement and myopathy</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600" dirty="0"/>
                        <a:t>Early death due to CNS involvement or infections</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893789610"/>
                  </a:ext>
                </a:extLst>
              </a:tr>
            </a:tbl>
          </a:graphicData>
        </a:graphic>
      </p:graphicFrame>
    </p:spTree>
    <p:extLst>
      <p:ext uri="{BB962C8B-B14F-4D97-AF65-F5344CB8AC3E}">
        <p14:creationId xmlns:p14="http://schemas.microsoft.com/office/powerpoint/2010/main" val="6395417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130646" y="6609563"/>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241168" y="296308"/>
            <a:ext cx="10729613" cy="765501"/>
          </a:xfrm>
        </p:spPr>
        <p:txBody>
          <a:bodyPr/>
          <a:lstStyle/>
          <a:p>
            <a:pPr defTabSz="942975">
              <a:lnSpc>
                <a:spcPct val="100000"/>
              </a:lnSpc>
            </a:pPr>
            <a:r>
              <a:rPr lang="en-GB" sz="3200" dirty="0"/>
              <a:t>New evidence: case reports</a:t>
            </a:r>
            <a:br>
              <a:rPr lang="en-GB" sz="3200" dirty="0"/>
            </a:br>
            <a:r>
              <a:rPr lang="en-GB" sz="2000" b="0" i="1" dirty="0">
                <a:solidFill>
                  <a:schemeClr val="accent1"/>
                </a:solidFill>
              </a:rPr>
              <a:t>Case reports from N=24 suggest improvement with VA but long-term treatment effect unclear</a:t>
            </a:r>
          </a:p>
        </p:txBody>
      </p:sp>
      <p:sp>
        <p:nvSpPr>
          <p:cNvPr id="3" name="Slide Number Placeholder 2"/>
          <p:cNvSpPr>
            <a:spLocks noGrp="1"/>
          </p:cNvSpPr>
          <p:nvPr>
            <p:ph type="sldNum" sz="quarter" idx="12"/>
          </p:nvPr>
        </p:nvSpPr>
        <p:spPr>
          <a:xfrm>
            <a:off x="10044167" y="7041401"/>
            <a:ext cx="500380" cy="333663"/>
          </a:xfrm>
        </p:spPr>
        <p:txBody>
          <a:bodyPr/>
          <a:lstStyle/>
          <a:p>
            <a:fld id="{DDBE135E-2566-4748-853C-8A3B78F0FB00}" type="slidenum">
              <a:rPr lang="en-GB" smtClean="0"/>
              <a:t>50</a:t>
            </a:fld>
            <a:endParaRPr lang="en-GB" dirty="0"/>
          </a:p>
        </p:txBody>
      </p:sp>
      <p:graphicFrame>
        <p:nvGraphicFramePr>
          <p:cNvPr id="10" name="Table 10">
            <a:extLst>
              <a:ext uri="{FF2B5EF4-FFF2-40B4-BE49-F238E27FC236}">
                <a16:creationId xmlns:a16="http://schemas.microsoft.com/office/drawing/2014/main" id="{8C5F680A-3BF7-9B82-C8B1-CE65C2607352}"/>
              </a:ext>
            </a:extLst>
          </p:cNvPr>
          <p:cNvGraphicFramePr>
            <a:graphicFrameLocks noGrp="1"/>
          </p:cNvGraphicFramePr>
          <p:nvPr>
            <p:extLst>
              <p:ext uri="{D42A27DB-BD31-4B8C-83A1-F6EECF244321}">
                <p14:modId xmlns:p14="http://schemas.microsoft.com/office/powerpoint/2010/main" val="202512692"/>
              </p:ext>
            </p:extLst>
          </p:nvPr>
        </p:nvGraphicFramePr>
        <p:xfrm>
          <a:off x="241168" y="1202279"/>
          <a:ext cx="10211064" cy="4907280"/>
        </p:xfrm>
        <a:graphic>
          <a:graphicData uri="http://schemas.openxmlformats.org/drawingml/2006/table">
            <a:tbl>
              <a:tblPr firstRow="1" bandRow="1">
                <a:tableStyleId>{17292A2E-F333-43FB-9621-5CBBE7FDCDCB}</a:tableStyleId>
              </a:tblPr>
              <a:tblGrid>
                <a:gridCol w="404926">
                  <a:extLst>
                    <a:ext uri="{9D8B030D-6E8A-4147-A177-3AD203B41FA5}">
                      <a16:colId xmlns:a16="http://schemas.microsoft.com/office/drawing/2014/main" val="3827059287"/>
                    </a:ext>
                  </a:extLst>
                </a:gridCol>
                <a:gridCol w="1848111">
                  <a:extLst>
                    <a:ext uri="{9D8B030D-6E8A-4147-A177-3AD203B41FA5}">
                      <a16:colId xmlns:a16="http://schemas.microsoft.com/office/drawing/2014/main" val="913900333"/>
                    </a:ext>
                  </a:extLst>
                </a:gridCol>
                <a:gridCol w="5363417">
                  <a:extLst>
                    <a:ext uri="{9D8B030D-6E8A-4147-A177-3AD203B41FA5}">
                      <a16:colId xmlns:a16="http://schemas.microsoft.com/office/drawing/2014/main" val="650390979"/>
                    </a:ext>
                  </a:extLst>
                </a:gridCol>
                <a:gridCol w="2594610">
                  <a:extLst>
                    <a:ext uri="{9D8B030D-6E8A-4147-A177-3AD203B41FA5}">
                      <a16:colId xmlns:a16="http://schemas.microsoft.com/office/drawing/2014/main" val="1251302928"/>
                    </a:ext>
                  </a:extLst>
                </a:gridCol>
              </a:tblGrid>
              <a:tr h="164456">
                <a:tc>
                  <a:txBody>
                    <a:bodyPr/>
                    <a:lstStyle/>
                    <a:p>
                      <a:r>
                        <a:rPr lang="en-GB" sz="1600" dirty="0"/>
                        <a:t>N</a:t>
                      </a:r>
                    </a:p>
                  </a:txBody>
                  <a:tcPr/>
                </a:tc>
                <a:tc>
                  <a:txBody>
                    <a:bodyPr/>
                    <a:lstStyle/>
                    <a:p>
                      <a:r>
                        <a:rPr lang="en-GB" sz="1600" dirty="0"/>
                        <a:t>VA duration</a:t>
                      </a:r>
                      <a:endParaRPr lang="en-GB" dirty="0"/>
                    </a:p>
                  </a:txBody>
                  <a:tcPr/>
                </a:tc>
                <a:tc gridSpan="2">
                  <a:txBody>
                    <a:bodyPr/>
                    <a:lstStyle/>
                    <a:p>
                      <a:r>
                        <a:rPr lang="en-GB" sz="1600" dirty="0"/>
                        <a:t>Outcomes</a:t>
                      </a:r>
                      <a:endParaRPr lang="en-GB" dirty="0"/>
                    </a:p>
                  </a:txBody>
                  <a:tcPr/>
                </a:tc>
                <a:tc hMerge="1">
                  <a:txBody>
                    <a:bodyPr/>
                    <a:lstStyle/>
                    <a:p>
                      <a:endParaRPr lang="en-GB" dirty="0"/>
                    </a:p>
                  </a:txBody>
                  <a:tcPr/>
                </a:tc>
                <a:extLst>
                  <a:ext uri="{0D108BD9-81ED-4DB2-BD59-A6C34878D82A}">
                    <a16:rowId xmlns:a16="http://schemas.microsoft.com/office/drawing/2014/main" val="502635317"/>
                  </a:ext>
                </a:extLst>
              </a:tr>
              <a:tr h="164456">
                <a:tc gridSpan="4">
                  <a:txBody>
                    <a:bodyPr/>
                    <a:lstStyle/>
                    <a:p>
                      <a:r>
                        <a:rPr lang="en-GB" sz="1600" dirty="0"/>
                        <a:t>Etoile Alpha</a:t>
                      </a:r>
                    </a:p>
                  </a:txBody>
                  <a:tcPr>
                    <a:solidFill>
                      <a:schemeClr val="accent6"/>
                    </a:solidFill>
                  </a:tcPr>
                </a:tc>
                <a:tc hMerge="1">
                  <a:txBody>
                    <a:bodyPr/>
                    <a:lstStyle/>
                    <a:p>
                      <a:endParaRPr lang="en-GB"/>
                    </a:p>
                  </a:txBody>
                  <a:tcPr/>
                </a:tc>
                <a:tc hMerge="1">
                  <a:txBody>
                    <a:bodyPr/>
                    <a:lstStyle/>
                    <a:p>
                      <a:endParaRPr lang="en-GB" sz="1600" dirty="0"/>
                    </a:p>
                  </a:txBody>
                  <a:tcPr/>
                </a:tc>
                <a:tc hMerge="1">
                  <a:txBody>
                    <a:bodyPr/>
                    <a:lstStyle/>
                    <a:p>
                      <a:endParaRPr lang="en-GB" sz="1600" dirty="0"/>
                    </a:p>
                  </a:txBody>
                  <a:tcPr/>
                </a:tc>
                <a:extLst>
                  <a:ext uri="{0D108BD9-81ED-4DB2-BD59-A6C34878D82A}">
                    <a16:rowId xmlns:a16="http://schemas.microsoft.com/office/drawing/2014/main" val="1603146875"/>
                  </a:ext>
                </a:extLst>
              </a:tr>
              <a:tr h="164456">
                <a:tc>
                  <a:txBody>
                    <a:bodyPr/>
                    <a:lstStyle/>
                    <a:p>
                      <a:r>
                        <a:rPr lang="en-GB" sz="1600" dirty="0"/>
                        <a:t>7</a:t>
                      </a:r>
                    </a:p>
                  </a:txBody>
                  <a:tcPr/>
                </a:tc>
                <a:tc>
                  <a:txBody>
                    <a:bodyPr/>
                    <a:lstStyle/>
                    <a:p>
                      <a:r>
                        <a:rPr lang="en-GB" sz="1600" dirty="0"/>
                        <a:t>&gt;5 years</a:t>
                      </a:r>
                    </a:p>
                  </a:txBody>
                  <a:tcPr>
                    <a:lnR w="12700" cap="flat" cmpd="sng" algn="ctr">
                      <a:solidFill>
                        <a:schemeClr val="accent6"/>
                      </a:solidFill>
                      <a:prstDash val="solid"/>
                      <a:round/>
                      <a:headEnd type="none" w="med" len="med"/>
                      <a:tailEnd type="none" w="med" len="med"/>
                    </a:lnR>
                  </a:tcPr>
                </a:tc>
                <a:tc rowSpan="2" gridSpan="2">
                  <a:txBody>
                    <a:bodyPr/>
                    <a:lstStyle/>
                    <a:p>
                      <a:r>
                        <a:rPr lang="en-GB" sz="1600" dirty="0"/>
                        <a:t>Baseline symptoms </a:t>
                      </a:r>
                      <a:r>
                        <a:rPr lang="en-GB" sz="1600" u="sng" dirty="0">
                          <a:solidFill>
                            <a:schemeClr val="tx1">
                              <a:lumMod val="50000"/>
                            </a:schemeClr>
                          </a:solidFill>
                          <a:highlight>
                            <a:srgbClr val="000000"/>
                          </a:highlight>
                        </a:rPr>
                        <a:t>******************.</a:t>
                      </a:r>
                      <a:r>
                        <a:rPr lang="en-GB" sz="1600" kern="1200" dirty="0">
                          <a:solidFill>
                            <a:schemeClr val="tx1"/>
                          </a:solidFill>
                          <a:latin typeface="+mn-lt"/>
                          <a:ea typeface="+mn-ea"/>
                          <a:cs typeface="+mn-cs"/>
                        </a:rPr>
                        <a:t> NB</a:t>
                      </a:r>
                      <a:r>
                        <a:rPr lang="en-GB" sz="1600" kern="1200" dirty="0">
                          <a:solidFill>
                            <a:schemeClr val="dk1"/>
                          </a:solidFill>
                        </a:rPr>
                        <a:t>: not </a:t>
                      </a:r>
                      <a:r>
                        <a:rPr lang="en-GB" sz="1600" dirty="0"/>
                        <a:t>all relevant symptoms included.</a:t>
                      </a:r>
                      <a:endParaRPr lang="en-GB"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rowSpan="2" hMerge="1">
                  <a:txBody>
                    <a:bodyPr/>
                    <a:lstStyle/>
                    <a:p>
                      <a:endParaRPr lang="en-GB" sz="1600" dirty="0"/>
                    </a:p>
                  </a:txBody>
                  <a:tcPr/>
                </a:tc>
                <a:extLst>
                  <a:ext uri="{0D108BD9-81ED-4DB2-BD59-A6C34878D82A}">
                    <a16:rowId xmlns:a16="http://schemas.microsoft.com/office/drawing/2014/main" val="527453569"/>
                  </a:ext>
                </a:extLst>
              </a:tr>
              <a:tr h="164456">
                <a:tc>
                  <a:txBody>
                    <a:bodyPr/>
                    <a:lstStyle/>
                    <a:p>
                      <a:r>
                        <a:rPr lang="en-GB" sz="1600" dirty="0"/>
                        <a:t>9</a:t>
                      </a:r>
                    </a:p>
                  </a:txBody>
                  <a:tcPr/>
                </a:tc>
                <a:tc>
                  <a:txBody>
                    <a:bodyPr/>
                    <a:lstStyle/>
                    <a:p>
                      <a:r>
                        <a:rPr lang="en-GB" sz="1600" dirty="0"/>
                        <a:t>&lt;5 years</a:t>
                      </a:r>
                    </a:p>
                  </a:txBody>
                  <a:tcPr>
                    <a:lnR w="12700" cap="flat" cmpd="sng" algn="ctr">
                      <a:solidFill>
                        <a:schemeClr val="accent6"/>
                      </a:solidFill>
                      <a:prstDash val="solid"/>
                      <a:round/>
                      <a:headEnd type="none" w="med" len="med"/>
                      <a:tailEnd type="none" w="med" len="med"/>
                    </a:lnR>
                  </a:tcPr>
                </a:tc>
                <a:tc gridSpan="2"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197609992"/>
                  </a:ext>
                </a:extLst>
              </a:tr>
              <a:tr h="164456">
                <a:tc gridSpan="4">
                  <a:txBody>
                    <a:bodyPr/>
                    <a:lstStyle/>
                    <a:p>
                      <a:r>
                        <a:rPr lang="en-GB" sz="1600" dirty="0">
                          <a:latin typeface="Arial" panose="020B0604020202020204" pitchFamily="34" charset="0"/>
                          <a:cs typeface="Times New Roman" panose="02020603050405020304" pitchFamily="18" charset="0"/>
                        </a:rPr>
                        <a:t>UK case report</a:t>
                      </a:r>
                      <a:endParaRPr lang="en-GB" sz="1200" dirty="0"/>
                    </a:p>
                  </a:txBody>
                  <a:tcPr>
                    <a:lnB w="12700" cap="flat" cmpd="sng" algn="ctr">
                      <a:solidFill>
                        <a:schemeClr val="accent6"/>
                      </a:solidFill>
                      <a:prstDash val="solid"/>
                      <a:round/>
                      <a:headEnd type="none" w="med" len="med"/>
                      <a:tailEnd type="none" w="med" len="med"/>
                    </a:lnB>
                    <a:solidFill>
                      <a:schemeClr val="accent6"/>
                    </a:solidFill>
                  </a:tcPr>
                </a:tc>
                <a:tc hMerge="1">
                  <a:txBody>
                    <a:bodyPr/>
                    <a:lstStyle/>
                    <a:p>
                      <a:endParaRPr lang="en-GB" sz="1600" dirty="0"/>
                    </a:p>
                  </a:txBody>
                  <a:tcPr/>
                </a:tc>
                <a:tc hMerge="1">
                  <a:txBody>
                    <a:bodyPr/>
                    <a:lstStyle/>
                    <a:p>
                      <a:endParaRPr lang="en-GB" dirty="0"/>
                    </a:p>
                  </a:txBody>
                  <a:tcPr/>
                </a:tc>
                <a:tc hMerge="1">
                  <a:txBody>
                    <a:bodyPr/>
                    <a:lstStyle/>
                    <a:p>
                      <a:endParaRPr lang="en-GB"/>
                    </a:p>
                  </a:txBody>
                  <a:tcPr/>
                </a:tc>
                <a:extLst>
                  <a:ext uri="{0D108BD9-81ED-4DB2-BD59-A6C34878D82A}">
                    <a16:rowId xmlns:a16="http://schemas.microsoft.com/office/drawing/2014/main" val="284152209"/>
                  </a:ext>
                </a:extLst>
              </a:tr>
              <a:tr h="164456">
                <a:tc>
                  <a:txBody>
                    <a:bodyPr/>
                    <a:lstStyle/>
                    <a:p>
                      <a:r>
                        <a:rPr lang="en-GB" sz="1600" kern="1200" dirty="0">
                          <a:solidFill>
                            <a:schemeClr val="dk1"/>
                          </a:solidFill>
                        </a:rPr>
                        <a:t>1 </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kern="1200" dirty="0">
                          <a:solidFill>
                            <a:schemeClr val="dk1"/>
                          </a:solidFill>
                        </a:rPr>
                        <a:t>5 years</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gridSpan="2">
                  <a:txBody>
                    <a:bodyPr/>
                    <a:lstStyle/>
                    <a:p>
                      <a:r>
                        <a:rPr lang="en-GB" sz="1600" kern="1200" dirty="0">
                          <a:solidFill>
                            <a:schemeClr val="dk1"/>
                          </a:solidFill>
                        </a:rPr>
                        <a:t>Musculoskeletal, immune, cognition, social skills, mobility, co-ordination improvements</a:t>
                      </a:r>
                      <a:endParaRPr lang="en-GB"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tcPr>
                </a:tc>
                <a:tc hMerge="1">
                  <a:txBody>
                    <a:bodyPr/>
                    <a:lstStyle/>
                    <a:p>
                      <a:endParaRPr lang="en-GB" dirty="0"/>
                    </a:p>
                  </a:txBody>
                  <a:tcPr>
                    <a:lnL w="12700" cap="flat" cmpd="sng" algn="ctr">
                      <a:solidFill>
                        <a:schemeClr val="accent6"/>
                      </a:solidFill>
                      <a:prstDash val="solid"/>
                      <a:round/>
                      <a:headEnd type="none" w="med" len="med"/>
                      <a:tailEnd type="none" w="med" len="med"/>
                    </a:lnL>
                  </a:tcPr>
                </a:tc>
                <a:extLst>
                  <a:ext uri="{0D108BD9-81ED-4DB2-BD59-A6C34878D82A}">
                    <a16:rowId xmlns:a16="http://schemas.microsoft.com/office/drawing/2014/main" val="1133751748"/>
                  </a:ext>
                </a:extLst>
              </a:tr>
              <a:tr h="164456">
                <a:tc gridSpan="4">
                  <a:txBody>
                    <a:bodyPr/>
                    <a:lstStyle/>
                    <a:p>
                      <a:r>
                        <a:rPr lang="en-GB" sz="1600" kern="1200" dirty="0">
                          <a:solidFill>
                            <a:schemeClr val="dk1"/>
                          </a:solidFill>
                        </a:rPr>
                        <a:t>European case report series</a:t>
                      </a:r>
                      <a:endParaRPr lang="en-GB" sz="1600" kern="1200" dirty="0">
                        <a:solidFill>
                          <a:schemeClr val="dk1"/>
                        </a:solidFill>
                        <a:latin typeface="+mn-lt"/>
                        <a:ea typeface="+mn-ea"/>
                        <a:cs typeface="+mn-cs"/>
                      </a:endParaRPr>
                    </a:p>
                  </a:txBody>
                  <a:tcP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solidFill>
                  </a:tcPr>
                </a:tc>
                <a:tc hMerge="1">
                  <a:txBody>
                    <a:bodyPr/>
                    <a:lstStyle/>
                    <a:p>
                      <a:endParaRPr lang="en-GB"/>
                    </a:p>
                  </a:txBody>
                  <a:tcPr/>
                </a:tc>
                <a:tc hMerge="1">
                  <a:txBody>
                    <a:bodyPr/>
                    <a:lstStyle/>
                    <a:p>
                      <a:endParaRPr lang="en-GB"/>
                    </a:p>
                  </a:txBody>
                  <a:tcPr>
                    <a:lnT w="12700" cap="flat" cmpd="sng" algn="ctr">
                      <a:solidFill>
                        <a:schemeClr val="accent6"/>
                      </a:solidFill>
                      <a:prstDash val="solid"/>
                      <a:round/>
                      <a:headEnd type="none" w="med" len="med"/>
                      <a:tailEnd type="none" w="med" len="med"/>
                    </a:lnT>
                  </a:tcPr>
                </a:tc>
                <a:tc hMerge="1">
                  <a:txBody>
                    <a:bodyPr/>
                    <a:lstStyle/>
                    <a:p>
                      <a:endParaRPr lang="en-GB" sz="1600" kern="1200" dirty="0">
                        <a:solidFill>
                          <a:schemeClr val="dk1"/>
                        </a:solidFill>
                        <a:latin typeface="+mn-lt"/>
                        <a:ea typeface="+mn-ea"/>
                        <a:cs typeface="+mn-cs"/>
                      </a:endParaRPr>
                    </a:p>
                  </a:txBody>
                  <a:tcPr/>
                </a:tc>
                <a:extLst>
                  <a:ext uri="{0D108BD9-81ED-4DB2-BD59-A6C34878D82A}">
                    <a16:rowId xmlns:a16="http://schemas.microsoft.com/office/drawing/2014/main" val="2347135894"/>
                  </a:ext>
                </a:extLst>
              </a:tr>
              <a:tr h="284060">
                <a:tc>
                  <a:txBody>
                    <a:bodyPr/>
                    <a:lstStyle/>
                    <a:p>
                      <a:r>
                        <a:rPr lang="en-GB" sz="1600" kern="1200" dirty="0">
                          <a:solidFill>
                            <a:schemeClr val="dk1"/>
                          </a:solidFill>
                        </a:rPr>
                        <a:t>1</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kern="1200" dirty="0">
                          <a:solidFill>
                            <a:schemeClr val="dk1"/>
                          </a:solidFill>
                        </a:rPr>
                        <a:t>10 years</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kern="1200" dirty="0">
                          <a:solidFill>
                            <a:schemeClr val="dk1"/>
                          </a:solidFill>
                        </a:rPr>
                        <a:t>Mild sensorineural hearing loss progression and maturation delay, other AM manifestations stable. </a:t>
                      </a:r>
                      <a:endParaRPr lang="en-GB"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tcPr>
                </a:tc>
                <a:tc rowSpan="3">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rPr>
                        <a:t>Delay in disease progression, retention/ improvement in walking ability, maintain function and school/work attendance</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660072835"/>
                  </a:ext>
                </a:extLst>
              </a:tr>
              <a:tr h="284060">
                <a:tc>
                  <a:txBody>
                    <a:bodyPr/>
                    <a:lstStyle/>
                    <a:p>
                      <a:r>
                        <a:rPr lang="en-GB" sz="1600" kern="1200" dirty="0">
                          <a:solidFill>
                            <a:schemeClr val="dk1"/>
                          </a:solidFill>
                        </a:rPr>
                        <a:t>2</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kern="1200" dirty="0">
                          <a:solidFill>
                            <a:schemeClr val="dk1"/>
                          </a:solidFill>
                        </a:rPr>
                        <a:t>7 years. 60-70 day withdrawal</a:t>
                      </a:r>
                      <a:endParaRPr lang="en-GB" sz="1600" kern="1200" dirty="0">
                        <a:solidFill>
                          <a:schemeClr val="dk1"/>
                        </a:solidFill>
                        <a:latin typeface="+mn-lt"/>
                        <a:ea typeface="+mn-ea"/>
                        <a:cs typeface="+mn-cs"/>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kern="1200" dirty="0">
                          <a:solidFill>
                            <a:schemeClr val="dk1"/>
                          </a:solidFill>
                        </a:rPr>
                        <a:t>Withdrawal period: worsening of gait/mobility, problems with social interaction. Reversed on restarting VA.</a:t>
                      </a:r>
                      <a:endParaRPr lang="en-GB"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869287356"/>
                  </a:ext>
                </a:extLst>
              </a:tr>
              <a:tr h="164456">
                <a:tc>
                  <a:txBody>
                    <a:bodyPr/>
                    <a:lstStyle/>
                    <a:p>
                      <a:r>
                        <a:rPr lang="en-GB" sz="1600" dirty="0"/>
                        <a:t>2</a:t>
                      </a: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dirty="0"/>
                        <a:t>&lt;2 years</a:t>
                      </a: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dirty="0"/>
                        <a:t>-</a:t>
                      </a:r>
                      <a:endParaRPr lang="en-GB"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418514345"/>
                  </a:ext>
                </a:extLst>
              </a:tr>
              <a:tr h="164456">
                <a:tc gridSpan="4">
                  <a:txBody>
                    <a:bodyPr/>
                    <a:lstStyle/>
                    <a:p>
                      <a:r>
                        <a:rPr lang="en-GB" sz="1600" dirty="0"/>
                        <a:t>rhLAMAN-05 case report</a:t>
                      </a:r>
                    </a:p>
                  </a:txBody>
                  <a:tcP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solidFill>
                  </a:tcPr>
                </a:tc>
                <a:tc hMerge="1">
                  <a:txBody>
                    <a:bodyPr/>
                    <a:lstStyle/>
                    <a:p>
                      <a:endParaRPr lang="en-GB"/>
                    </a:p>
                  </a:txBody>
                  <a:tcPr/>
                </a:tc>
                <a:tc hMerge="1">
                  <a:txBody>
                    <a:bodyPr/>
                    <a:lstStyle/>
                    <a:p>
                      <a:endParaRPr lang="en-GB"/>
                    </a:p>
                  </a:txBody>
                  <a:tcPr>
                    <a:lnT w="12700" cap="flat" cmpd="sng" algn="ctr">
                      <a:solidFill>
                        <a:schemeClr val="accent6"/>
                      </a:solidFill>
                      <a:prstDash val="solid"/>
                      <a:round/>
                      <a:headEnd type="none" w="med" len="med"/>
                      <a:tailEnd type="none" w="med" len="med"/>
                    </a:lnT>
                  </a:tcPr>
                </a:tc>
                <a:tc hMerge="1">
                  <a:txBody>
                    <a:bodyPr/>
                    <a:lstStyle/>
                    <a:p>
                      <a:endParaRPr lang="en-GB" sz="1600" dirty="0"/>
                    </a:p>
                  </a:txBody>
                  <a:tcPr>
                    <a:lnT w="12700" cap="flat" cmpd="sng" algn="ctr">
                      <a:solidFill>
                        <a:schemeClr val="accent6"/>
                      </a:solidFill>
                      <a:prstDash val="solid"/>
                      <a:round/>
                      <a:headEnd type="none" w="med" len="med"/>
                      <a:tailEnd type="none" w="med" len="med"/>
                    </a:lnT>
                  </a:tcPr>
                </a:tc>
                <a:extLst>
                  <a:ext uri="{0D108BD9-81ED-4DB2-BD59-A6C34878D82A}">
                    <a16:rowId xmlns:a16="http://schemas.microsoft.com/office/drawing/2014/main" val="205114418"/>
                  </a:ext>
                </a:extLst>
              </a:tr>
              <a:tr h="164456">
                <a:tc>
                  <a:txBody>
                    <a:bodyPr/>
                    <a:lstStyle/>
                    <a:p>
                      <a:r>
                        <a:rPr lang="en-GB" sz="1600" dirty="0"/>
                        <a:t>2</a:t>
                      </a: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a:txBody>
                    <a:bodyPr/>
                    <a:lstStyle/>
                    <a:p>
                      <a:r>
                        <a:rPr lang="en-GB" sz="1600" dirty="0"/>
                        <a:t>12-15 months </a:t>
                      </a: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gridSpan="2">
                  <a:txBody>
                    <a:bodyPr/>
                    <a:lstStyle/>
                    <a:p>
                      <a:r>
                        <a:rPr lang="en-GB" sz="1600" kern="1200" dirty="0">
                          <a:solidFill>
                            <a:schemeClr val="dk1"/>
                          </a:solidFill>
                          <a:effectLst/>
                        </a:rPr>
                        <a:t>Hearing impairment outcomes improved </a:t>
                      </a:r>
                      <a:endParaRPr lang="en-GB"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tcPr>
                </a:tc>
                <a:tc hMerge="1">
                  <a:txBody>
                    <a:bodyPr/>
                    <a:lstStyle/>
                    <a:p>
                      <a:endParaRPr lang="en-GB" sz="1600" dirty="0"/>
                    </a:p>
                  </a:txBody>
                  <a:tcPr>
                    <a:lnL w="12700" cap="flat" cmpd="sng" algn="ctr">
                      <a:solidFill>
                        <a:schemeClr val="accent6"/>
                      </a:solidFill>
                      <a:prstDash val="solid"/>
                      <a:round/>
                      <a:headEnd type="none" w="med" len="med"/>
                      <a:tailEnd type="none" w="med" len="med"/>
                    </a:lnL>
                  </a:tcPr>
                </a:tc>
                <a:extLst>
                  <a:ext uri="{0D108BD9-81ED-4DB2-BD59-A6C34878D82A}">
                    <a16:rowId xmlns:a16="http://schemas.microsoft.com/office/drawing/2014/main" val="3714126268"/>
                  </a:ext>
                </a:extLst>
              </a:tr>
              <a:tr h="164456">
                <a:tc gridSpan="4">
                  <a:txBody>
                    <a:bodyPr/>
                    <a:lstStyle/>
                    <a:p>
                      <a:r>
                        <a:rPr lang="en-GB" sz="1600" dirty="0">
                          <a:latin typeface="Arial" panose="020B0604020202020204" pitchFamily="34" charset="0"/>
                          <a:cs typeface="Times New Roman" panose="02020603050405020304" pitchFamily="18" charset="0"/>
                        </a:rPr>
                        <a:t>N, number. </a:t>
                      </a:r>
                      <a:r>
                        <a:rPr lang="en-GB" sz="1200" dirty="0">
                          <a:latin typeface="Arial" panose="020B0604020202020204" pitchFamily="34" charset="0"/>
                          <a:cs typeface="Times New Roman" panose="02020603050405020304" pitchFamily="18" charset="0"/>
                        </a:rPr>
                        <a:t>Source. Adapted from ERG report, Section 3.2.3.</a:t>
                      </a:r>
                      <a:endParaRPr lang="en-GB" sz="1200"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hMerge="1">
                  <a:txBody>
                    <a:bodyPr/>
                    <a:lstStyle/>
                    <a:p>
                      <a:endParaRPr lang="en-GB" sz="1600" dirty="0"/>
                    </a:p>
                  </a:txBody>
                  <a:tcPr/>
                </a:tc>
                <a:tc hMerge="1">
                  <a:txBody>
                    <a:bodyPr/>
                    <a:lstStyle/>
                    <a:p>
                      <a:endParaRPr lang="en-GB" dirty="0"/>
                    </a:p>
                  </a:txBody>
                  <a:tcP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hMerge="1">
                  <a:txBody>
                    <a:bodyPr/>
                    <a:lstStyle/>
                    <a:p>
                      <a:endParaRPr lang="en-GB"/>
                    </a:p>
                  </a:txBody>
                  <a:tcPr>
                    <a:lnL w="12700" cap="flat" cmpd="sng" algn="ctr">
                      <a:solidFill>
                        <a:schemeClr val="accent6"/>
                      </a:solidFill>
                      <a:prstDash val="solid"/>
                      <a:round/>
                      <a:headEnd type="none" w="med" len="med"/>
                      <a:tailEnd type="none" w="med" len="med"/>
                    </a:lnL>
                  </a:tcPr>
                </a:tc>
                <a:extLst>
                  <a:ext uri="{0D108BD9-81ED-4DB2-BD59-A6C34878D82A}">
                    <a16:rowId xmlns:a16="http://schemas.microsoft.com/office/drawing/2014/main" val="2160897714"/>
                  </a:ext>
                </a:extLst>
              </a:tr>
            </a:tbl>
          </a:graphicData>
        </a:graphic>
      </p:graphicFrame>
      <p:sp>
        <p:nvSpPr>
          <p:cNvPr id="11" name="TextBox 10">
            <a:extLst>
              <a:ext uri="{FF2B5EF4-FFF2-40B4-BE49-F238E27FC236}">
                <a16:creationId xmlns:a16="http://schemas.microsoft.com/office/drawing/2014/main" id="{9D164211-5756-C692-A7D7-600F447DB2EF}"/>
              </a:ext>
            </a:extLst>
          </p:cNvPr>
          <p:cNvSpPr txBox="1"/>
          <p:nvPr/>
        </p:nvSpPr>
        <p:spPr>
          <a:xfrm>
            <a:off x="247386" y="6328624"/>
            <a:ext cx="10046971" cy="1046440"/>
          </a:xfrm>
          <a:prstGeom prst="rect">
            <a:avLst/>
          </a:prstGeom>
          <a:solidFill>
            <a:schemeClr val="accent6">
              <a:lumMod val="20000"/>
              <a:lumOff val="80000"/>
            </a:schemeClr>
          </a:solidFill>
        </p:spPr>
        <p:txBody>
          <a:bodyPr wrap="square" lIns="0" tIns="0" rIns="0" bIns="0" rtlCol="0">
            <a:spAutoFit/>
          </a:bodyPr>
          <a:lstStyle/>
          <a:p>
            <a:r>
              <a:rPr lang="en-GB" sz="1700" b="1" u="sng" dirty="0">
                <a:solidFill>
                  <a:schemeClr val="tx1"/>
                </a:solidFill>
              </a:rPr>
              <a:t>ERG comments:</a:t>
            </a:r>
          </a:p>
          <a:p>
            <a:r>
              <a:rPr lang="en-GB" sz="1700" dirty="0"/>
              <a:t>Case reports considered low level evidence: non-comparative, small N, non-standardised reporting</a:t>
            </a:r>
          </a:p>
          <a:p>
            <a:pPr marL="285750" indent="-285750">
              <a:buFont typeface="Arial" panose="020B0604020202020204" pitchFamily="34" charset="0"/>
              <a:buChar char="•"/>
            </a:pPr>
            <a:r>
              <a:rPr lang="en-GB" sz="1700" dirty="0">
                <a:solidFill>
                  <a:schemeClr val="tx1"/>
                </a:solidFill>
              </a:rPr>
              <a:t>High risk of outcome assessment bias for positive outcomes</a:t>
            </a:r>
          </a:p>
          <a:p>
            <a:r>
              <a:rPr lang="en-GB" sz="1700" dirty="0"/>
              <a:t>Notes: patient accounts of VA report tangible improvement to life</a:t>
            </a:r>
            <a:endParaRPr lang="en-GB" sz="1700" dirty="0">
              <a:solidFill>
                <a:schemeClr val="tx1"/>
              </a:solidFill>
            </a:endParaRPr>
          </a:p>
        </p:txBody>
      </p:sp>
    </p:spTree>
    <p:extLst>
      <p:ext uri="{BB962C8B-B14F-4D97-AF65-F5344CB8AC3E}">
        <p14:creationId xmlns:p14="http://schemas.microsoft.com/office/powerpoint/2010/main" val="35766943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E66B91-2DF1-4EC9-AE0E-936F92470AFA}"/>
              </a:ext>
            </a:extLst>
          </p:cNvPr>
          <p:cNvSpPr/>
          <p:nvPr/>
        </p:nvSpPr>
        <p:spPr>
          <a:xfrm>
            <a:off x="130646" y="6609563"/>
            <a:ext cx="1421063" cy="765501"/>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130646" y="438321"/>
            <a:ext cx="10926376" cy="765501"/>
          </a:xfrm>
        </p:spPr>
        <p:txBody>
          <a:bodyPr/>
          <a:lstStyle/>
          <a:p>
            <a:pPr defTabSz="942975">
              <a:lnSpc>
                <a:spcPct val="100000"/>
              </a:lnSpc>
            </a:pPr>
            <a:r>
              <a:rPr lang="en-GB" sz="3200" dirty="0"/>
              <a:t>Defining response to VA </a:t>
            </a:r>
            <a:br>
              <a:rPr lang="en-GB" sz="3200" dirty="0"/>
            </a:br>
            <a:r>
              <a:rPr lang="en-GB" sz="2000" b="0" i="1" dirty="0">
                <a:solidFill>
                  <a:schemeClr val="accent1"/>
                </a:solidFill>
              </a:rPr>
              <a:t>Scenarios explore concept of ‘super-responders’ to VA</a:t>
            </a:r>
          </a:p>
        </p:txBody>
      </p:sp>
      <p:sp>
        <p:nvSpPr>
          <p:cNvPr id="3" name="Slide Number Placeholder 2"/>
          <p:cNvSpPr>
            <a:spLocks noGrp="1"/>
          </p:cNvSpPr>
          <p:nvPr>
            <p:ph type="sldNum" sz="quarter" idx="12"/>
          </p:nvPr>
        </p:nvSpPr>
        <p:spPr>
          <a:xfrm>
            <a:off x="9983715" y="7153971"/>
            <a:ext cx="500380" cy="333663"/>
          </a:xfrm>
        </p:spPr>
        <p:txBody>
          <a:bodyPr/>
          <a:lstStyle/>
          <a:p>
            <a:fld id="{DDBE135E-2566-4748-853C-8A3B78F0FB00}" type="slidenum">
              <a:rPr lang="en-GB" smtClean="0"/>
              <a:t>51</a:t>
            </a:fld>
            <a:endParaRPr lang="en-GB" dirty="0"/>
          </a:p>
        </p:txBody>
      </p:sp>
      <p:sp>
        <p:nvSpPr>
          <p:cNvPr id="15" name="TextBox 14">
            <a:extLst>
              <a:ext uri="{FF2B5EF4-FFF2-40B4-BE49-F238E27FC236}">
                <a16:creationId xmlns:a16="http://schemas.microsoft.com/office/drawing/2014/main" id="{3BB553AD-D45B-09E1-EF5A-882C43C859F7}"/>
              </a:ext>
            </a:extLst>
          </p:cNvPr>
          <p:cNvSpPr txBox="1"/>
          <p:nvPr/>
        </p:nvSpPr>
        <p:spPr>
          <a:xfrm>
            <a:off x="130646" y="6389629"/>
            <a:ext cx="10400447" cy="384721"/>
          </a:xfrm>
          <a:prstGeom prst="rect">
            <a:avLst/>
          </a:prstGeom>
          <a:solidFill>
            <a:schemeClr val="accent1">
              <a:lumMod val="20000"/>
              <a:lumOff val="80000"/>
            </a:schemeClr>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0" lvl="1">
              <a:defRPr/>
            </a:pPr>
            <a:r>
              <a:rPr kumimoji="0" lang="en-US" sz="1800" b="0" u="none" strike="noStrike" kern="1200" cap="none" spc="0" normalizeH="0" baseline="0" noProof="0" dirty="0">
                <a:ln>
                  <a:noFill/>
                </a:ln>
                <a:solidFill>
                  <a:schemeClr val="tx1"/>
                </a:solidFill>
                <a:effectLst/>
                <a:uLnTx/>
                <a:uFillTx/>
                <a:latin typeface="Arial" panose="020B0604020202020204"/>
                <a:ea typeface="+mn-ea"/>
                <a:cs typeface="+mn-cs"/>
              </a:rPr>
              <a:t>⦿ </a:t>
            </a:r>
            <a:r>
              <a:rPr kumimoji="0" lang="en-GB" sz="1800" b="0" i="1" u="none" strike="noStrike" kern="1200" cap="none" spc="0" normalizeH="0" baseline="0" noProof="0" dirty="0">
                <a:ln>
                  <a:noFill/>
                </a:ln>
                <a:solidFill>
                  <a:schemeClr val="tx1"/>
                </a:solidFill>
                <a:effectLst/>
                <a:uLnTx/>
                <a:uFillTx/>
                <a:latin typeface="Arial" panose="020B0604020202020204"/>
                <a:ea typeface="+mn-ea"/>
                <a:cs typeface="+mn-cs"/>
              </a:rPr>
              <a:t>W</a:t>
            </a:r>
            <a:r>
              <a:rPr lang="en-GB" sz="1800" i="1" dirty="0">
                <a:solidFill>
                  <a:schemeClr val="tx1"/>
                </a:solidFill>
                <a:latin typeface="Arial" panose="020B0604020202020204"/>
              </a:rPr>
              <a:t>hat is the committee’s views on the company’s scenarios using ‘super-responders’ to VA?</a:t>
            </a:r>
            <a:r>
              <a:rPr kumimoji="0" lang="en-US" sz="1900" b="0" i="1" u="none" strike="noStrike" kern="1200" cap="none" spc="0" normalizeH="0" baseline="0" noProof="0" dirty="0">
                <a:ln>
                  <a:noFill/>
                </a:ln>
                <a:solidFill>
                  <a:schemeClr val="tx1"/>
                </a:solidFill>
                <a:effectLst/>
                <a:uLnTx/>
                <a:uFillTx/>
                <a:latin typeface="Arial" panose="020B0604020202020204"/>
                <a:ea typeface="+mn-ea"/>
                <a:cs typeface="+mn-cs"/>
              </a:rPr>
              <a:t> </a:t>
            </a:r>
            <a:endParaRPr lang="en-GB" altLang="en-US" sz="1900" i="1" dirty="0">
              <a:solidFill>
                <a:schemeClr val="tx1"/>
              </a:solidFill>
              <a:latin typeface="Arial" panose="020B0604020202020204"/>
            </a:endParaRPr>
          </a:p>
        </p:txBody>
      </p:sp>
      <p:sp>
        <p:nvSpPr>
          <p:cNvPr id="19" name="TextBox 18">
            <a:extLst>
              <a:ext uri="{FF2B5EF4-FFF2-40B4-BE49-F238E27FC236}">
                <a16:creationId xmlns:a16="http://schemas.microsoft.com/office/drawing/2014/main" id="{A5BECD39-2C83-AA93-2486-A4CE1BADA3B1}"/>
              </a:ext>
            </a:extLst>
          </p:cNvPr>
          <p:cNvSpPr txBox="1"/>
          <p:nvPr/>
        </p:nvSpPr>
        <p:spPr>
          <a:xfrm>
            <a:off x="32879" y="7248808"/>
            <a:ext cx="9563509" cy="338554"/>
          </a:xfrm>
          <a:prstGeom prst="rect">
            <a:avLst/>
          </a:prstGeom>
          <a:noFill/>
        </p:spPr>
        <p:txBody>
          <a:bodyPr wrap="square">
            <a:spAutoFit/>
          </a:bodyPr>
          <a:lstStyle/>
          <a:p>
            <a:r>
              <a:rPr lang="en-GB" sz="1600" dirty="0">
                <a:latin typeface="Arial" panose="020B0604020202020204" pitchFamily="34" charset="0"/>
                <a:cs typeface="Times New Roman" panose="02020603050405020304" pitchFamily="18" charset="0"/>
              </a:rPr>
              <a:t>BSC, best supportive care</a:t>
            </a:r>
          </a:p>
        </p:txBody>
      </p:sp>
      <p:sp>
        <p:nvSpPr>
          <p:cNvPr id="6" name="TextBox 5">
            <a:extLst>
              <a:ext uri="{FF2B5EF4-FFF2-40B4-BE49-F238E27FC236}">
                <a16:creationId xmlns:a16="http://schemas.microsoft.com/office/drawing/2014/main" id="{44FA9BE0-346A-47B3-0E21-79D3C65124D6}"/>
              </a:ext>
            </a:extLst>
          </p:cNvPr>
          <p:cNvSpPr txBox="1"/>
          <p:nvPr/>
        </p:nvSpPr>
        <p:spPr>
          <a:xfrm>
            <a:off x="177644" y="1490520"/>
            <a:ext cx="10432108" cy="3385542"/>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pPr marL="95250"/>
            <a:r>
              <a:rPr lang="en-GB" sz="1800" b="1" dirty="0">
                <a:solidFill>
                  <a:schemeClr val="accent1"/>
                </a:solidFill>
              </a:rPr>
              <a:t>Defining response in company analyses:</a:t>
            </a:r>
          </a:p>
          <a:p>
            <a:pPr marL="95250"/>
            <a:endParaRPr lang="en-GB" sz="700" dirty="0">
              <a:solidFill>
                <a:schemeClr val="accent1"/>
              </a:solidFill>
            </a:endParaRPr>
          </a:p>
          <a:p>
            <a:pPr marL="95250"/>
            <a:endParaRPr lang="en-GB" sz="1700" dirty="0"/>
          </a:p>
          <a:p>
            <a:pPr marL="95250">
              <a:spcAft>
                <a:spcPts val="600"/>
              </a:spcAft>
            </a:pPr>
            <a:br>
              <a:rPr lang="en-GB" sz="1700" b="1" dirty="0"/>
            </a:br>
            <a:r>
              <a:rPr lang="en-GB" sz="1700" b="1" dirty="0"/>
              <a:t>Base case: ‘</a:t>
            </a:r>
            <a:r>
              <a:rPr lang="en-GB" sz="1700" dirty="0"/>
              <a:t>responders’ have improvement in ≥2 domains of global treatment response analysis </a:t>
            </a:r>
          </a:p>
          <a:p>
            <a:pPr marL="902528" lvl="1" indent="-285750">
              <a:spcAft>
                <a:spcPts val="600"/>
              </a:spcAft>
              <a:buFont typeface="Arial" panose="020B0604020202020204" pitchFamily="34" charset="0"/>
              <a:buChar char="•"/>
            </a:pPr>
            <a:r>
              <a:rPr lang="en-GB" sz="1700" dirty="0"/>
              <a:t>13% non-responders in rhLAMAN-05: 13% discontinuation rate at 1 year; 10% discontinuation years 2+. </a:t>
            </a:r>
          </a:p>
          <a:p>
            <a:pPr marL="95250">
              <a:spcAft>
                <a:spcPts val="600"/>
              </a:spcAft>
            </a:pPr>
            <a:r>
              <a:rPr lang="en-GB" sz="1700" b="1" i="1" dirty="0"/>
              <a:t>Scenarios: </a:t>
            </a:r>
            <a:r>
              <a:rPr lang="en-GB" sz="1700" dirty="0"/>
              <a:t>explore concept of </a:t>
            </a:r>
            <a:r>
              <a:rPr lang="en-GB" sz="1700" b="1" i="1" dirty="0"/>
              <a:t>‘super-responders’ to VA: </a:t>
            </a:r>
            <a:r>
              <a:rPr lang="en-GB" sz="1700" dirty="0"/>
              <a:t>people with response in all 3 domains </a:t>
            </a:r>
            <a:endParaRPr lang="en-GB" sz="1700" b="1" i="1" dirty="0"/>
          </a:p>
          <a:p>
            <a:pPr marL="438150" indent="-342900">
              <a:spcAft>
                <a:spcPts val="600"/>
              </a:spcAft>
              <a:buFont typeface="+mj-lt"/>
              <a:buAutoNum type="arabicPeriod"/>
            </a:pPr>
            <a:r>
              <a:rPr lang="en-GB" sz="1700" dirty="0"/>
              <a:t>Only ‘super-responders’ with response in all 3 domains continue treatment at 1 year (1% discontinue thereafter): 5 year delayed progression most likely in these people</a:t>
            </a:r>
          </a:p>
          <a:p>
            <a:pPr marL="807278" lvl="1" indent="-285750">
              <a:spcAft>
                <a:spcPts val="600"/>
              </a:spcAft>
              <a:buFont typeface="Arial" panose="020B0604020202020204" pitchFamily="34" charset="0"/>
              <a:buChar char="•"/>
            </a:pPr>
            <a:r>
              <a:rPr lang="en-GB" sz="1700" dirty="0"/>
              <a:t>1 year discontinuation rates of 47.4% in people &lt;18 years and 64.3% in &gt;18 years</a:t>
            </a:r>
          </a:p>
          <a:p>
            <a:pPr marL="444500" indent="-360363">
              <a:spcAft>
                <a:spcPts val="600"/>
              </a:spcAft>
              <a:buFont typeface="+mj-lt"/>
              <a:buAutoNum type="arabicPeriod"/>
            </a:pPr>
            <a:r>
              <a:rPr lang="en-GB" sz="1700" dirty="0"/>
              <a:t>Permanent delay in progression for ‘super-responders’ having VA</a:t>
            </a:r>
          </a:p>
        </p:txBody>
      </p:sp>
      <p:grpSp>
        <p:nvGrpSpPr>
          <p:cNvPr id="10" name="Group 9">
            <a:extLst>
              <a:ext uri="{FF2B5EF4-FFF2-40B4-BE49-F238E27FC236}">
                <a16:creationId xmlns:a16="http://schemas.microsoft.com/office/drawing/2014/main" id="{D3F5754A-2406-8667-81CA-619E54D0394A}"/>
              </a:ext>
            </a:extLst>
          </p:cNvPr>
          <p:cNvGrpSpPr/>
          <p:nvPr/>
        </p:nvGrpSpPr>
        <p:grpSpPr>
          <a:xfrm>
            <a:off x="568123" y="1893273"/>
            <a:ext cx="9682809" cy="305794"/>
            <a:chOff x="272406" y="1728201"/>
            <a:chExt cx="10148588" cy="835416"/>
          </a:xfrm>
        </p:grpSpPr>
        <p:sp>
          <p:nvSpPr>
            <p:cNvPr id="23" name="Rectangle 22">
              <a:extLst>
                <a:ext uri="{FF2B5EF4-FFF2-40B4-BE49-F238E27FC236}">
                  <a16:creationId xmlns:a16="http://schemas.microsoft.com/office/drawing/2014/main" id="{22585DDF-BE8E-17DF-C373-B1CC473F1766}"/>
                </a:ext>
              </a:extLst>
            </p:cNvPr>
            <p:cNvSpPr/>
            <p:nvPr/>
          </p:nvSpPr>
          <p:spPr>
            <a:xfrm>
              <a:off x="272406" y="1728202"/>
              <a:ext cx="3539573" cy="805393"/>
            </a:xfrm>
            <a:prstGeom prst="rect">
              <a:avLst/>
            </a:prstGeom>
            <a:solidFill>
              <a:schemeClr val="accent6">
                <a:lumMod val="60000"/>
                <a:lumOff val="40000"/>
              </a:schemeClr>
            </a:solidFill>
          </p:spPr>
          <p:txBody>
            <a:bodyPr wrap="square" anchor="ctr" anchorCtr="0">
              <a:noAutofit/>
            </a:bodyPr>
            <a:lstStyle/>
            <a:p>
              <a:pPr algn="ctr"/>
              <a:r>
                <a:rPr lang="en-GB" sz="1800" b="1" dirty="0">
                  <a:solidFill>
                    <a:sysClr val="windowText" lastClr="000000"/>
                  </a:solidFill>
                </a:rPr>
                <a:t>Domain 1: </a:t>
              </a:r>
              <a:r>
                <a:rPr lang="en-GB" sz="1800" i="1" dirty="0">
                  <a:solidFill>
                    <a:sysClr val="windowText" lastClr="000000"/>
                  </a:solidFill>
                </a:rPr>
                <a:t>Pharmacokinetic</a:t>
              </a:r>
            </a:p>
          </p:txBody>
        </p:sp>
        <p:sp>
          <p:nvSpPr>
            <p:cNvPr id="24" name="Rectangle 23">
              <a:extLst>
                <a:ext uri="{FF2B5EF4-FFF2-40B4-BE49-F238E27FC236}">
                  <a16:creationId xmlns:a16="http://schemas.microsoft.com/office/drawing/2014/main" id="{7EAD388F-1427-A037-A2ED-666A55F0A656}"/>
                </a:ext>
              </a:extLst>
            </p:cNvPr>
            <p:cNvSpPr/>
            <p:nvPr/>
          </p:nvSpPr>
          <p:spPr>
            <a:xfrm>
              <a:off x="3918856" y="1728201"/>
              <a:ext cx="3057278" cy="816828"/>
            </a:xfrm>
            <a:prstGeom prst="rect">
              <a:avLst/>
            </a:prstGeom>
            <a:solidFill>
              <a:schemeClr val="accent6">
                <a:lumMod val="75000"/>
              </a:schemeClr>
            </a:solidFill>
          </p:spPr>
          <p:txBody>
            <a:bodyPr wrap="square" anchor="ctr" anchorCtr="0">
              <a:noAutofit/>
            </a:bodyPr>
            <a:lstStyle/>
            <a:p>
              <a:pPr algn="ctr"/>
              <a:r>
                <a:rPr lang="en-GB" sz="1800" b="1" dirty="0">
                  <a:solidFill>
                    <a:schemeClr val="bg1"/>
                  </a:solidFill>
                </a:rPr>
                <a:t>Domain 2: </a:t>
              </a:r>
              <a:r>
                <a:rPr lang="en-GB" sz="1800" i="1" dirty="0">
                  <a:solidFill>
                    <a:schemeClr val="bg1"/>
                  </a:solidFill>
                </a:rPr>
                <a:t>Functional </a:t>
              </a:r>
            </a:p>
          </p:txBody>
        </p:sp>
        <p:sp>
          <p:nvSpPr>
            <p:cNvPr id="25" name="Rectangle 24">
              <a:extLst>
                <a:ext uri="{FF2B5EF4-FFF2-40B4-BE49-F238E27FC236}">
                  <a16:creationId xmlns:a16="http://schemas.microsoft.com/office/drawing/2014/main" id="{72AF62C7-F7A8-1FD3-CCB1-0115FAB1F8A7}"/>
                </a:ext>
              </a:extLst>
            </p:cNvPr>
            <p:cNvSpPr/>
            <p:nvPr/>
          </p:nvSpPr>
          <p:spPr>
            <a:xfrm>
              <a:off x="7077694" y="1757641"/>
              <a:ext cx="3343300" cy="805976"/>
            </a:xfrm>
            <a:prstGeom prst="rect">
              <a:avLst/>
            </a:prstGeom>
            <a:solidFill>
              <a:schemeClr val="accent6">
                <a:lumMod val="50000"/>
              </a:schemeClr>
            </a:solidFill>
            <a:ln w="38100">
              <a:noFill/>
            </a:ln>
          </p:spPr>
          <p:txBody>
            <a:bodyPr wrap="square" anchor="ctr" anchorCtr="0">
              <a:noAutofit/>
            </a:bodyPr>
            <a:lstStyle/>
            <a:p>
              <a:pPr algn="ctr"/>
              <a:r>
                <a:rPr lang="en-GB" sz="1800" b="1" dirty="0">
                  <a:solidFill>
                    <a:schemeClr val="bg1"/>
                  </a:solidFill>
                </a:rPr>
                <a:t>Domain 3:  </a:t>
              </a:r>
              <a:r>
                <a:rPr lang="en-GB" sz="1800" i="1" dirty="0">
                  <a:solidFill>
                    <a:schemeClr val="bg1"/>
                  </a:solidFill>
                </a:rPr>
                <a:t>Quality of life</a:t>
              </a:r>
            </a:p>
          </p:txBody>
        </p:sp>
      </p:grpSp>
      <p:sp>
        <p:nvSpPr>
          <p:cNvPr id="27" name="TextBox 26">
            <a:extLst>
              <a:ext uri="{FF2B5EF4-FFF2-40B4-BE49-F238E27FC236}">
                <a16:creationId xmlns:a16="http://schemas.microsoft.com/office/drawing/2014/main" id="{5EFF3C10-FC84-2FF1-FDE9-44B8E0F6A21D}"/>
              </a:ext>
            </a:extLst>
          </p:cNvPr>
          <p:cNvSpPr txBox="1"/>
          <p:nvPr/>
        </p:nvSpPr>
        <p:spPr>
          <a:xfrm>
            <a:off x="177644" y="5103574"/>
            <a:ext cx="10292545" cy="830997"/>
          </a:xfrm>
          <a:prstGeom prst="rect">
            <a:avLst/>
          </a:prstGeom>
          <a:solidFill>
            <a:schemeClr val="accent6">
              <a:lumMod val="20000"/>
              <a:lumOff val="80000"/>
            </a:schemeClr>
          </a:solidFill>
        </p:spPr>
        <p:txBody>
          <a:bodyPr wrap="square" lIns="0" tIns="0" rIns="0" bIns="0" rtlCol="0">
            <a:spAutoFit/>
          </a:bodyPr>
          <a:lstStyle/>
          <a:p>
            <a:r>
              <a:rPr lang="en-GB" sz="1800" b="1" u="sng" dirty="0">
                <a:solidFill>
                  <a:schemeClr val="tx1"/>
                </a:solidFill>
              </a:rPr>
              <a:t>ERG comments:</a:t>
            </a:r>
          </a:p>
          <a:p>
            <a:pPr marL="285750" indent="-285750">
              <a:lnSpc>
                <a:spcPct val="100000"/>
              </a:lnSpc>
              <a:spcBef>
                <a:spcPts val="0"/>
              </a:spcBef>
              <a:spcAft>
                <a:spcPts val="300"/>
              </a:spcAft>
              <a:buFont typeface="Arial" panose="020B0604020202020204" pitchFamily="34" charset="0"/>
              <a:buChar char="•"/>
            </a:pPr>
            <a:r>
              <a:rPr lang="en-GB" sz="1800" kern="1200" dirty="0">
                <a:solidFill>
                  <a:schemeClr val="dk1"/>
                </a:solidFill>
                <a:latin typeface="+mn-lt"/>
                <a:ea typeface="+mn-ea"/>
                <a:cs typeface="+mn-cs"/>
              </a:rPr>
              <a:t>Super responders may not meet the 5 criteria for continuation and do not use the same outcomes, so a patient could be a super-responder, but not meet the continuation criteria. </a:t>
            </a:r>
          </a:p>
        </p:txBody>
      </p:sp>
    </p:spTree>
    <p:extLst>
      <p:ext uri="{BB962C8B-B14F-4D97-AF65-F5344CB8AC3E}">
        <p14:creationId xmlns:p14="http://schemas.microsoft.com/office/powerpoint/2010/main" val="24342065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208" y="274598"/>
            <a:ext cx="9669780" cy="765501"/>
          </a:xfrm>
        </p:spPr>
        <p:txBody>
          <a:bodyPr/>
          <a:lstStyle/>
          <a:p>
            <a:pPr>
              <a:lnSpc>
                <a:spcPct val="100000"/>
              </a:lnSpc>
            </a:pPr>
            <a:r>
              <a:rPr lang="en-GB" dirty="0"/>
              <a:t>Updated costs: home infusion</a:t>
            </a:r>
            <a:br>
              <a:rPr lang="en-GB" dirty="0"/>
            </a:br>
            <a:r>
              <a:rPr lang="en-GB" sz="2000" b="0" i="1" dirty="0">
                <a:solidFill>
                  <a:schemeClr val="accent1"/>
                </a:solidFill>
              </a:rPr>
              <a:t>New analyses include costs of home infusions for VA; model driver.</a:t>
            </a:r>
          </a:p>
        </p:txBody>
      </p:sp>
      <p:sp>
        <p:nvSpPr>
          <p:cNvPr id="9" name="Slide Number Placeholder 1">
            <a:extLst>
              <a:ext uri="{FF2B5EF4-FFF2-40B4-BE49-F238E27FC236}">
                <a16:creationId xmlns:a16="http://schemas.microsoft.com/office/drawing/2014/main" id="{8261241B-C17D-51A3-6E1F-A55BDF2A225E}"/>
              </a:ext>
            </a:extLst>
          </p:cNvPr>
          <p:cNvSpPr>
            <a:spLocks noGrp="1"/>
          </p:cNvSpPr>
          <p:nvPr>
            <p:ph type="sldNum" sz="quarter" idx="12"/>
          </p:nvPr>
        </p:nvSpPr>
        <p:spPr/>
        <p:txBody>
          <a:bodyPr/>
          <a:lstStyle/>
          <a:p>
            <a:fld id="{DDBE135E-2566-4748-853C-8A3B78F0FB00}" type="slidenum">
              <a:rPr lang="en-GB" smtClean="0"/>
              <a:t>52</a:t>
            </a:fld>
            <a:endParaRPr lang="en-GB" dirty="0"/>
          </a:p>
        </p:txBody>
      </p:sp>
      <p:sp>
        <p:nvSpPr>
          <p:cNvPr id="3" name="TextBox 2">
            <a:extLst>
              <a:ext uri="{FF2B5EF4-FFF2-40B4-BE49-F238E27FC236}">
                <a16:creationId xmlns:a16="http://schemas.microsoft.com/office/drawing/2014/main" id="{A9D94CC2-EF0B-4CCE-EED4-C3EECC16C5E0}"/>
              </a:ext>
            </a:extLst>
          </p:cNvPr>
          <p:cNvSpPr txBox="1"/>
          <p:nvPr/>
        </p:nvSpPr>
        <p:spPr>
          <a:xfrm>
            <a:off x="160208" y="1260665"/>
            <a:ext cx="7745710" cy="276999"/>
          </a:xfrm>
          <a:prstGeom prst="rect">
            <a:avLst/>
          </a:prstGeom>
          <a:noFill/>
        </p:spPr>
        <p:txBody>
          <a:bodyPr wrap="none" lIns="0" tIns="0" rIns="0" bIns="0" rtlCol="0">
            <a:spAutoFit/>
          </a:bodyPr>
          <a:lstStyle/>
          <a:p>
            <a:r>
              <a:rPr lang="en-GB" sz="1800" b="1" dirty="0">
                <a:solidFill>
                  <a:schemeClr val="tx1"/>
                </a:solidFill>
              </a:rPr>
              <a:t>Company: </a:t>
            </a:r>
            <a:r>
              <a:rPr lang="en-GB" sz="1800" dirty="0">
                <a:solidFill>
                  <a:schemeClr val="tx1"/>
                </a:solidFill>
              </a:rPr>
              <a:t>inflated costs to 2021/22 and included costs for home infusions </a:t>
            </a:r>
            <a:r>
              <a:rPr lang="en-GB" sz="1800" b="1" dirty="0">
                <a:solidFill>
                  <a:schemeClr val="tx1"/>
                </a:solidFill>
              </a:rPr>
              <a:t> </a:t>
            </a:r>
          </a:p>
        </p:txBody>
      </p:sp>
      <p:graphicFrame>
        <p:nvGraphicFramePr>
          <p:cNvPr id="7" name="Table 6">
            <a:extLst>
              <a:ext uri="{FF2B5EF4-FFF2-40B4-BE49-F238E27FC236}">
                <a16:creationId xmlns:a16="http://schemas.microsoft.com/office/drawing/2014/main" id="{5607BB91-5A8B-0B15-4067-18F0563BDB39}"/>
              </a:ext>
            </a:extLst>
          </p:cNvPr>
          <p:cNvGraphicFramePr>
            <a:graphicFrameLocks noGrp="1"/>
          </p:cNvGraphicFramePr>
          <p:nvPr/>
        </p:nvGraphicFramePr>
        <p:xfrm>
          <a:off x="117990" y="1568789"/>
          <a:ext cx="10404643" cy="3108960"/>
        </p:xfrm>
        <a:graphic>
          <a:graphicData uri="http://schemas.openxmlformats.org/drawingml/2006/table">
            <a:tbl>
              <a:tblPr firstRow="1" firstCol="1" bandRow="1">
                <a:tableStyleId>{17292A2E-F333-43FB-9621-5CBBE7FDCDCB}</a:tableStyleId>
              </a:tblPr>
              <a:tblGrid>
                <a:gridCol w="5230994">
                  <a:extLst>
                    <a:ext uri="{9D8B030D-6E8A-4147-A177-3AD203B41FA5}">
                      <a16:colId xmlns:a16="http://schemas.microsoft.com/office/drawing/2014/main" val="2387484555"/>
                    </a:ext>
                  </a:extLst>
                </a:gridCol>
                <a:gridCol w="676894">
                  <a:extLst>
                    <a:ext uri="{9D8B030D-6E8A-4147-A177-3AD203B41FA5}">
                      <a16:colId xmlns:a16="http://schemas.microsoft.com/office/drawing/2014/main" val="1063415932"/>
                    </a:ext>
                  </a:extLst>
                </a:gridCol>
                <a:gridCol w="4496755">
                  <a:extLst>
                    <a:ext uri="{9D8B030D-6E8A-4147-A177-3AD203B41FA5}">
                      <a16:colId xmlns:a16="http://schemas.microsoft.com/office/drawing/2014/main" val="2112949232"/>
                    </a:ext>
                  </a:extLst>
                </a:gridCol>
              </a:tblGrid>
              <a:tr h="87134">
                <a:tc>
                  <a:txBody>
                    <a:bodyPr/>
                    <a:lstStyle/>
                    <a:p>
                      <a:pPr>
                        <a:spcBef>
                          <a:spcPts val="200"/>
                        </a:spcBef>
                        <a:spcAft>
                          <a:spcPts val="200"/>
                        </a:spcAft>
                      </a:pPr>
                      <a:r>
                        <a:rPr lang="en-US" sz="1600" dirty="0">
                          <a:effectLst/>
                        </a:rPr>
                        <a:t>Items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a:txBody>
                    <a:bodyPr/>
                    <a:lstStyle/>
                    <a:p>
                      <a:pPr>
                        <a:spcBef>
                          <a:spcPts val="200"/>
                        </a:spcBef>
                        <a:spcAft>
                          <a:spcPts val="200"/>
                        </a:spcAft>
                      </a:pPr>
                      <a:r>
                        <a:rPr lang="en-US" sz="1600" dirty="0">
                          <a:effectLst/>
                        </a:rPr>
                        <a:t>Value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a:txBody>
                    <a:bodyPr/>
                    <a:lstStyle/>
                    <a:p>
                      <a:pPr>
                        <a:spcBef>
                          <a:spcPts val="200"/>
                        </a:spcBef>
                        <a:spcAft>
                          <a:spcPts val="200"/>
                        </a:spcAft>
                      </a:pPr>
                      <a:r>
                        <a:rPr lang="en-US" sz="1600" dirty="0">
                          <a:effectLst/>
                        </a:rPr>
                        <a:t>Source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extLst>
                  <a:ext uri="{0D108BD9-81ED-4DB2-BD59-A6C34878D82A}">
                    <a16:rowId xmlns:a16="http://schemas.microsoft.com/office/drawing/2014/main" val="2557264481"/>
                  </a:ext>
                </a:extLst>
              </a:tr>
              <a:tr h="522805">
                <a:tc>
                  <a:txBody>
                    <a:bodyPr/>
                    <a:lstStyle/>
                    <a:p>
                      <a:pPr>
                        <a:spcBef>
                          <a:spcPts val="200"/>
                        </a:spcBef>
                        <a:spcAft>
                          <a:spcPts val="200"/>
                        </a:spcAft>
                      </a:pPr>
                      <a:r>
                        <a:rPr lang="en-US" sz="1600" b="0" dirty="0">
                          <a:effectLst/>
                        </a:rPr>
                        <a:t>Administration cost in hospital, per infusion (once weekly)</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a:txBody>
                    <a:bodyPr/>
                    <a:lstStyle/>
                    <a:p>
                      <a:pPr>
                        <a:spcBef>
                          <a:spcPts val="200"/>
                        </a:spcBef>
                        <a:spcAft>
                          <a:spcPts val="200"/>
                        </a:spcAft>
                      </a:pPr>
                      <a:r>
                        <a:rPr lang="en-US" sz="1600" b="1" dirty="0">
                          <a:solidFill>
                            <a:srgbClr val="FF0000"/>
                          </a:solidFill>
                          <a:effectLst/>
                        </a:rPr>
                        <a:t>£393</a:t>
                      </a:r>
                      <a:endParaRPr lang="en-GB" sz="16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a:txBody>
                    <a:bodyPr/>
                    <a:lstStyle/>
                    <a:p>
                      <a:pPr>
                        <a:spcBef>
                          <a:spcPts val="200"/>
                        </a:spcBef>
                        <a:spcAft>
                          <a:spcPts val="200"/>
                        </a:spcAft>
                      </a:pPr>
                      <a:r>
                        <a:rPr lang="en-US" sz="1600" dirty="0">
                          <a:effectLst/>
                        </a:rPr>
                        <a:t>NHS Proposed 2020/21 National Tariff Payment System. Vascular access except for renal replacement therapy without CC. Outpatient procedure tariff. </a:t>
                      </a:r>
                      <a:endParaRPr lang="en-US" sz="1600" baseline="30000" dirty="0">
                        <a:effectLst/>
                      </a:endParaRPr>
                    </a:p>
                  </a:txBody>
                  <a:tcPr marL="56371" marR="56371" marT="0" marB="0" anchor="ctr"/>
                </a:tc>
                <a:extLst>
                  <a:ext uri="{0D108BD9-81ED-4DB2-BD59-A6C34878D82A}">
                    <a16:rowId xmlns:a16="http://schemas.microsoft.com/office/drawing/2014/main" val="1248887779"/>
                  </a:ext>
                </a:extLst>
              </a:tr>
              <a:tr h="261402">
                <a:tc>
                  <a:txBody>
                    <a:bodyPr/>
                    <a:lstStyle/>
                    <a:p>
                      <a:pPr>
                        <a:spcBef>
                          <a:spcPts val="200"/>
                        </a:spcBef>
                        <a:spcAft>
                          <a:spcPts val="200"/>
                        </a:spcAft>
                      </a:pPr>
                      <a:r>
                        <a:rPr lang="en-US" sz="1600" b="0" dirty="0">
                          <a:effectLst/>
                        </a:rPr>
                        <a:t>Home care administration cost, per infusion (once weekly)</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a:txBody>
                    <a:bodyPr/>
                    <a:lstStyle/>
                    <a:p>
                      <a:pPr>
                        <a:spcBef>
                          <a:spcPts val="200"/>
                        </a:spcBef>
                        <a:spcAft>
                          <a:spcPts val="200"/>
                        </a:spcAft>
                      </a:pPr>
                      <a:r>
                        <a:rPr lang="en-US" sz="1600" b="1" dirty="0">
                          <a:solidFill>
                            <a:srgbClr val="FF0000"/>
                          </a:solidFill>
                          <a:effectLst/>
                        </a:rPr>
                        <a:t>£133</a:t>
                      </a:r>
                      <a:endParaRPr lang="en-GB" sz="16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a:txBody>
                    <a:bodyPr/>
                    <a:lstStyle/>
                    <a:p>
                      <a:pPr>
                        <a:spcBef>
                          <a:spcPts val="200"/>
                        </a:spcBef>
                        <a:spcAft>
                          <a:spcPts val="200"/>
                        </a:spcAft>
                      </a:pPr>
                      <a:r>
                        <a:rPr lang="en-US" sz="1600" dirty="0">
                          <a:effectLst/>
                        </a:rPr>
                        <a:t>Migalastat for treating Fabry disease, HST4</a:t>
                      </a:r>
                      <a:endParaRPr lang="en-US" sz="1600" baseline="30000" dirty="0">
                        <a:effectLst/>
                      </a:endParaRPr>
                    </a:p>
                  </a:txBody>
                  <a:tcPr marL="56371" marR="56371" marT="0" marB="0" anchor="ctr"/>
                </a:tc>
                <a:extLst>
                  <a:ext uri="{0D108BD9-81ED-4DB2-BD59-A6C34878D82A}">
                    <a16:rowId xmlns:a16="http://schemas.microsoft.com/office/drawing/2014/main" val="383259040"/>
                  </a:ext>
                </a:extLst>
              </a:tr>
              <a:tr h="261402">
                <a:tc>
                  <a:txBody>
                    <a:bodyPr/>
                    <a:lstStyle/>
                    <a:p>
                      <a:pPr>
                        <a:spcBef>
                          <a:spcPts val="200"/>
                        </a:spcBef>
                        <a:spcAft>
                          <a:spcPts val="200"/>
                        </a:spcAft>
                      </a:pPr>
                      <a:r>
                        <a:rPr lang="en-US" sz="1600" b="0" dirty="0">
                          <a:effectLst/>
                        </a:rPr>
                        <a:t>Number of (once weekly) infusions at LSD centre before transfer to home infusion or local hospital setting </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a:txBody>
                    <a:bodyPr/>
                    <a:lstStyle/>
                    <a:p>
                      <a:pPr>
                        <a:spcBef>
                          <a:spcPts val="200"/>
                        </a:spcBef>
                        <a:spcAft>
                          <a:spcPts val="200"/>
                        </a:spcAft>
                      </a:pPr>
                      <a:r>
                        <a:rPr lang="en-US" sz="1600" dirty="0">
                          <a:effectLst/>
                        </a:rPr>
                        <a:t>3</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rowSpan="3">
                  <a:txBody>
                    <a:bodyPr/>
                    <a:lstStyle/>
                    <a:p>
                      <a:pPr>
                        <a:spcBef>
                          <a:spcPts val="200"/>
                        </a:spcBef>
                        <a:spcAft>
                          <a:spcPts val="200"/>
                        </a:spcAft>
                      </a:pPr>
                      <a:r>
                        <a:rPr lang="en-US" sz="1600" dirty="0">
                          <a:effectLst/>
                        </a:rPr>
                        <a:t>UK KOL Interviews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extLst>
                  <a:ext uri="{0D108BD9-81ED-4DB2-BD59-A6C34878D82A}">
                    <a16:rowId xmlns:a16="http://schemas.microsoft.com/office/drawing/2014/main" val="2227143145"/>
                  </a:ext>
                </a:extLst>
              </a:tr>
              <a:tr h="174268">
                <a:tc>
                  <a:txBody>
                    <a:bodyPr/>
                    <a:lstStyle/>
                    <a:p>
                      <a:pPr>
                        <a:spcBef>
                          <a:spcPts val="200"/>
                        </a:spcBef>
                        <a:spcAft>
                          <a:spcPts val="200"/>
                        </a:spcAft>
                      </a:pPr>
                      <a:r>
                        <a:rPr lang="en-US" sz="1600" b="0" dirty="0">
                          <a:effectLst/>
                        </a:rPr>
                        <a:t>% receiving home infusion</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a:txBody>
                    <a:bodyPr/>
                    <a:lstStyle/>
                    <a:p>
                      <a:pPr>
                        <a:spcBef>
                          <a:spcPts val="200"/>
                        </a:spcBef>
                        <a:spcAft>
                          <a:spcPts val="200"/>
                        </a:spcAft>
                      </a:pPr>
                      <a:r>
                        <a:rPr lang="en-US" sz="1600" dirty="0">
                          <a:effectLst/>
                        </a:rPr>
                        <a:t>98%</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vMerge="1">
                  <a:txBody>
                    <a:bodyPr/>
                    <a:lstStyle/>
                    <a:p>
                      <a:endParaRPr lang="en-GB"/>
                    </a:p>
                  </a:txBody>
                  <a:tcPr/>
                </a:tc>
                <a:extLst>
                  <a:ext uri="{0D108BD9-81ED-4DB2-BD59-A6C34878D82A}">
                    <a16:rowId xmlns:a16="http://schemas.microsoft.com/office/drawing/2014/main" val="3480968509"/>
                  </a:ext>
                </a:extLst>
              </a:tr>
              <a:tr h="174268">
                <a:tc>
                  <a:txBody>
                    <a:bodyPr/>
                    <a:lstStyle/>
                    <a:p>
                      <a:pPr>
                        <a:spcBef>
                          <a:spcPts val="200"/>
                        </a:spcBef>
                        <a:spcAft>
                          <a:spcPts val="200"/>
                        </a:spcAft>
                      </a:pPr>
                      <a:r>
                        <a:rPr lang="en-US" sz="1600" b="0" dirty="0">
                          <a:effectLst/>
                        </a:rPr>
                        <a:t>% receiving hospital infusion</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a:txBody>
                    <a:bodyPr/>
                    <a:lstStyle/>
                    <a:p>
                      <a:pPr>
                        <a:spcBef>
                          <a:spcPts val="200"/>
                        </a:spcBef>
                        <a:spcAft>
                          <a:spcPts val="200"/>
                        </a:spcAft>
                      </a:pPr>
                      <a:r>
                        <a:rPr lang="en-US" sz="1600" dirty="0">
                          <a:effectLst/>
                        </a:rPr>
                        <a:t>2%</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vMerge="1">
                  <a:txBody>
                    <a:bodyPr/>
                    <a:lstStyle/>
                    <a:p>
                      <a:endParaRPr lang="en-GB"/>
                    </a:p>
                  </a:txBody>
                  <a:tcPr/>
                </a:tc>
                <a:extLst>
                  <a:ext uri="{0D108BD9-81ED-4DB2-BD59-A6C34878D82A}">
                    <a16:rowId xmlns:a16="http://schemas.microsoft.com/office/drawing/2014/main" val="4033746002"/>
                  </a:ext>
                </a:extLst>
              </a:tr>
              <a:tr h="174268">
                <a:tc gridSpan="3">
                  <a:txBody>
                    <a:bodyPr/>
                    <a:lstStyle/>
                    <a:p>
                      <a:pPr marL="0" marR="0" lvl="0" indent="0" algn="l" defTabSz="1043056" rtl="0" eaLnBrk="1" fontAlgn="auto" latinLnBrk="0" hangingPunct="1">
                        <a:lnSpc>
                          <a:spcPct val="100000"/>
                        </a:lnSpc>
                        <a:spcBef>
                          <a:spcPts val="200"/>
                        </a:spcBef>
                        <a:spcAft>
                          <a:spcPts val="200"/>
                        </a:spcAft>
                        <a:buClrTx/>
                        <a:buSzTx/>
                        <a:buFontTx/>
                        <a:buNone/>
                        <a:tabLst/>
                        <a:defRPr/>
                      </a:pPr>
                      <a:r>
                        <a:rPr lang="en-GB" sz="1600" dirty="0">
                          <a:solidFill>
                            <a:srgbClr val="FF0000"/>
                          </a:solidFill>
                          <a:effectLst/>
                        </a:rPr>
                        <a:t>Red = updated cost for ECM4. </a:t>
                      </a:r>
                      <a:r>
                        <a:rPr lang="en-US" sz="1600" b="0" kern="1200" dirty="0">
                          <a:solidFill>
                            <a:schemeClr val="tx1"/>
                          </a:solidFill>
                          <a:effectLst/>
                        </a:rPr>
                        <a:t>KOL = key opinion leader; LSD = lysosomal storage disorder. </a:t>
                      </a:r>
                      <a:r>
                        <a:rPr lang="en-GB" sz="1200" b="0" dirty="0">
                          <a:solidFill>
                            <a:schemeClr val="tx1"/>
                          </a:solidFill>
                          <a:effectLst/>
                        </a:rPr>
                        <a:t>Source: adapted from company submission, table 27. </a:t>
                      </a:r>
                      <a:endParaRPr lang="en-GB" sz="1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hMerge="1">
                  <a:txBody>
                    <a:bodyPr/>
                    <a:lstStyle/>
                    <a:p>
                      <a:pPr>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tc hMerge="1">
                  <a:txBody>
                    <a:bodyPr/>
                    <a:lstStyle/>
                    <a:p>
                      <a:pPr>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371" marR="56371" marT="0" marB="0" anchor="ctr"/>
                </a:tc>
                <a:extLst>
                  <a:ext uri="{0D108BD9-81ED-4DB2-BD59-A6C34878D82A}">
                    <a16:rowId xmlns:a16="http://schemas.microsoft.com/office/drawing/2014/main" val="3234714398"/>
                  </a:ext>
                </a:extLst>
              </a:tr>
            </a:tbl>
          </a:graphicData>
        </a:graphic>
      </p:graphicFrame>
      <p:graphicFrame>
        <p:nvGraphicFramePr>
          <p:cNvPr id="8" name="Table 8">
            <a:extLst>
              <a:ext uri="{FF2B5EF4-FFF2-40B4-BE49-F238E27FC236}">
                <a16:creationId xmlns:a16="http://schemas.microsoft.com/office/drawing/2014/main" id="{900DCE98-8788-3F76-DD04-0868BF73B5FC}"/>
              </a:ext>
            </a:extLst>
          </p:cNvPr>
          <p:cNvGraphicFramePr>
            <a:graphicFrameLocks noGrp="1"/>
          </p:cNvGraphicFramePr>
          <p:nvPr/>
        </p:nvGraphicFramePr>
        <p:xfrm>
          <a:off x="117990" y="4844823"/>
          <a:ext cx="10320208" cy="1828800"/>
        </p:xfrm>
        <a:graphic>
          <a:graphicData uri="http://schemas.openxmlformats.org/drawingml/2006/table">
            <a:tbl>
              <a:tblPr firstRow="1" bandRow="1">
                <a:tableStyleId>{93296810-A885-4BE3-A3E7-6D5BEEA58F35}</a:tableStyleId>
              </a:tblPr>
              <a:tblGrid>
                <a:gridCol w="10320208">
                  <a:extLst>
                    <a:ext uri="{9D8B030D-6E8A-4147-A177-3AD203B41FA5}">
                      <a16:colId xmlns:a16="http://schemas.microsoft.com/office/drawing/2014/main" val="417812309"/>
                    </a:ext>
                  </a:extLst>
                </a:gridCol>
              </a:tblGrid>
              <a:tr h="0">
                <a:tc>
                  <a:txBody>
                    <a:bodyPr/>
                    <a:lstStyle/>
                    <a:p>
                      <a:r>
                        <a:rPr lang="en-GB" sz="1800" dirty="0"/>
                        <a:t>ERG comment</a:t>
                      </a:r>
                    </a:p>
                  </a:txBody>
                  <a:tcPr/>
                </a:tc>
                <a:extLst>
                  <a:ext uri="{0D108BD9-81ED-4DB2-BD59-A6C34878D82A}">
                    <a16:rowId xmlns:a16="http://schemas.microsoft.com/office/drawing/2014/main" val="3424565963"/>
                  </a:ext>
                </a:extLst>
              </a:tr>
              <a:tr h="411289">
                <a:tc>
                  <a:txBody>
                    <a:bodyPr/>
                    <a:lstStyle/>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t>Inclusion of cost for home infusion costs for VA only and inflating costs to 2022 is appropriate</a:t>
                      </a:r>
                    </a:p>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1" i="1" kern="1200" dirty="0">
                          <a:solidFill>
                            <a:schemeClr val="dk1"/>
                          </a:solidFill>
                          <a:latin typeface="+mn-lt"/>
                          <a:ea typeface="+mn-ea"/>
                          <a:cs typeface="+mn-cs"/>
                        </a:rPr>
                        <a:t>For home care costs ERG base case (and company’s updated analyses at TE) uses: </a:t>
                      </a:r>
                    </a:p>
                    <a:p>
                      <a:pPr marL="450850" marR="0" lvl="1" indent="-201613"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i="0" kern="1200" dirty="0">
                          <a:solidFill>
                            <a:schemeClr val="dk1"/>
                          </a:solidFill>
                          <a:latin typeface="+mn-lt"/>
                          <a:ea typeface="+mn-ea"/>
                          <a:cs typeface="+mn-cs"/>
                        </a:rPr>
                        <a:t>face-to-face cost per hour for social services instead of non-face-to-face costs from private care</a:t>
                      </a:r>
                    </a:p>
                    <a:p>
                      <a:pPr marL="450850" marR="0" lvl="1" indent="-201613"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i="0" kern="1200" dirty="0">
                          <a:solidFill>
                            <a:schemeClr val="dk1"/>
                          </a:solidFill>
                          <a:latin typeface="+mn-lt"/>
                          <a:ea typeface="+mn-ea"/>
                          <a:cs typeface="+mn-cs"/>
                        </a:rPr>
                        <a:t>1</a:t>
                      </a:r>
                      <a:r>
                        <a:rPr lang="en-GB" sz="1800" b="0" i="0" kern="1200" baseline="30000" dirty="0">
                          <a:solidFill>
                            <a:schemeClr val="dk1"/>
                          </a:solidFill>
                          <a:latin typeface="+mn-lt"/>
                          <a:ea typeface="+mn-ea"/>
                          <a:cs typeface="+mn-cs"/>
                        </a:rPr>
                        <a:t>st</a:t>
                      </a:r>
                      <a:r>
                        <a:rPr lang="en-GB" sz="1800" b="0" i="0" kern="1200" dirty="0">
                          <a:solidFill>
                            <a:schemeClr val="dk1"/>
                          </a:solidFill>
                          <a:latin typeface="+mn-lt"/>
                          <a:ea typeface="+mn-ea"/>
                          <a:cs typeface="+mn-cs"/>
                        </a:rPr>
                        <a:t> 12 hours at daytime rate, additional hours at night-time rate </a:t>
                      </a:r>
                    </a:p>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i="0" kern="1200" dirty="0">
                          <a:solidFill>
                            <a:schemeClr val="dk1"/>
                          </a:solidFill>
                          <a:latin typeface="+mn-lt"/>
                          <a:ea typeface="+mn-ea"/>
                          <a:cs typeface="+mn-cs"/>
                        </a:rPr>
                        <a:t>Including home infusion costs </a:t>
                      </a:r>
                      <a:r>
                        <a:rPr lang="en-GB" sz="1800" b="1" i="1" kern="1200" dirty="0">
                          <a:solidFill>
                            <a:schemeClr val="dk1"/>
                          </a:solidFill>
                          <a:latin typeface="+mn-lt"/>
                          <a:ea typeface="+mn-ea"/>
                          <a:cs typeface="+mn-cs"/>
                        </a:rPr>
                        <a:t>substantially increases the ICER</a:t>
                      </a:r>
                      <a:r>
                        <a:rPr lang="en-GB" sz="1800" b="0" i="0" kern="1200" dirty="0">
                          <a:solidFill>
                            <a:schemeClr val="dk1"/>
                          </a:solidFill>
                          <a:latin typeface="+mn-lt"/>
                          <a:ea typeface="+mn-ea"/>
                          <a:cs typeface="+mn-cs"/>
                        </a:rPr>
                        <a:t>. </a:t>
                      </a:r>
                    </a:p>
                  </a:txBody>
                  <a:tcPr/>
                </a:tc>
                <a:extLst>
                  <a:ext uri="{0D108BD9-81ED-4DB2-BD59-A6C34878D82A}">
                    <a16:rowId xmlns:a16="http://schemas.microsoft.com/office/drawing/2014/main" val="721684299"/>
                  </a:ext>
                </a:extLst>
              </a:tr>
            </a:tbl>
          </a:graphicData>
        </a:graphic>
      </p:graphicFrame>
      <p:sp>
        <p:nvSpPr>
          <p:cNvPr id="11" name="TextBox 10">
            <a:extLst>
              <a:ext uri="{FF2B5EF4-FFF2-40B4-BE49-F238E27FC236}">
                <a16:creationId xmlns:a16="http://schemas.microsoft.com/office/drawing/2014/main" id="{807D236F-B0B7-FB55-E48D-4D51B80C007A}"/>
              </a:ext>
            </a:extLst>
          </p:cNvPr>
          <p:cNvSpPr txBox="1"/>
          <p:nvPr/>
        </p:nvSpPr>
        <p:spPr>
          <a:xfrm>
            <a:off x="206746" y="6930281"/>
            <a:ext cx="7568197" cy="369332"/>
          </a:xfrm>
          <a:prstGeom prst="rect">
            <a:avLst/>
          </a:prstGeom>
          <a:solidFill>
            <a:schemeClr val="accent1">
              <a:lumMod val="20000"/>
              <a:lumOff val="80000"/>
            </a:schemeClr>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0" lvl="1">
              <a:defRPr/>
            </a:pPr>
            <a:r>
              <a:rPr kumimoji="0" lang="en-US" sz="1800" b="0" u="none" strike="noStrike" kern="1200" cap="none" spc="0" normalizeH="0" baseline="0" noProof="0" dirty="0">
                <a:ln>
                  <a:noFill/>
                </a:ln>
                <a:solidFill>
                  <a:schemeClr val="tx1"/>
                </a:solidFill>
                <a:effectLst/>
                <a:uLnTx/>
                <a:uFillTx/>
                <a:latin typeface="Arial" panose="020B0604020202020204"/>
                <a:ea typeface="+mn-ea"/>
                <a:cs typeface="+mn-cs"/>
              </a:rPr>
              <a:t>⦿ S</a:t>
            </a:r>
            <a:r>
              <a:rPr kumimoji="0" lang="en-US" sz="1800" b="0" i="1" u="none" strike="noStrike" kern="1200" cap="none" spc="0" normalizeH="0" baseline="0" noProof="0" dirty="0">
                <a:ln>
                  <a:noFill/>
                </a:ln>
                <a:solidFill>
                  <a:schemeClr val="tx1"/>
                </a:solidFill>
                <a:effectLst/>
                <a:uLnTx/>
                <a:uFillTx/>
                <a:latin typeface="Arial" panose="020B0604020202020204"/>
                <a:ea typeface="+mn-ea"/>
                <a:cs typeface="+mn-cs"/>
              </a:rPr>
              <a:t>hould costs for home care infusion be included? </a:t>
            </a:r>
            <a:endParaRPr lang="en-US" sz="1800" i="1" dirty="0">
              <a:solidFill>
                <a:schemeClr val="tx1"/>
              </a:solidFill>
              <a:latin typeface="Arial" panose="020B0604020202020204"/>
            </a:endParaRPr>
          </a:p>
        </p:txBody>
      </p:sp>
      <p:sp>
        <p:nvSpPr>
          <p:cNvPr id="10" name="Slide Number Placeholder 1">
            <a:extLst>
              <a:ext uri="{FF2B5EF4-FFF2-40B4-BE49-F238E27FC236}">
                <a16:creationId xmlns:a16="http://schemas.microsoft.com/office/drawing/2014/main" id="{5D416DD9-DAE3-259D-2D9A-A0A17613F95E}"/>
              </a:ext>
            </a:extLst>
          </p:cNvPr>
          <p:cNvSpPr txBox="1">
            <a:spLocks/>
          </p:cNvSpPr>
          <p:nvPr/>
        </p:nvSpPr>
        <p:spPr>
          <a:xfrm>
            <a:off x="9829800" y="7082681"/>
            <a:ext cx="500380" cy="333663"/>
          </a:xfrm>
          <a:prstGeom prst="rect">
            <a:avLst/>
          </a:prstGeom>
        </p:spPr>
        <p:txBody>
          <a:bodyPr vert="horz" lIns="0" tIns="0" rIns="0" bIns="0" rtlCol="0" anchor="b" anchorCtr="0"/>
          <a:lstStyle>
            <a:defPPr>
              <a:defRPr lang="en-US"/>
            </a:defPPr>
            <a:lvl1pPr marL="0" algn="r" defTabSz="1043056" rtl="0" eaLnBrk="1" latinLnBrk="0" hangingPunct="1">
              <a:defRPr sz="1400" b="1" kern="1200">
                <a:solidFill>
                  <a:schemeClr val="tx1"/>
                </a:solidFill>
                <a:latin typeface="Arial" panose="020B0604020202020204" pitchFamily="34" charset="0"/>
                <a:ea typeface="+mn-ea"/>
                <a:cs typeface="Arial" panose="020B0604020202020204" pitchFamily="34" charset="0"/>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endParaRPr lang="en-GB" dirty="0"/>
          </a:p>
        </p:txBody>
      </p:sp>
    </p:spTree>
    <p:extLst>
      <p:ext uri="{BB962C8B-B14F-4D97-AF65-F5344CB8AC3E}">
        <p14:creationId xmlns:p14="http://schemas.microsoft.com/office/powerpoint/2010/main" val="4258491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9F81C-C3EC-4D28-AB9A-DF52E28450D2}"/>
              </a:ext>
            </a:extLst>
          </p:cNvPr>
          <p:cNvSpPr>
            <a:spLocks noGrp="1"/>
          </p:cNvSpPr>
          <p:nvPr>
            <p:ph type="title"/>
          </p:nvPr>
        </p:nvSpPr>
        <p:spPr>
          <a:xfrm>
            <a:off x="215998" y="469475"/>
            <a:ext cx="10297532" cy="765501"/>
          </a:xfrm>
        </p:spPr>
        <p:txBody>
          <a:bodyPr/>
          <a:lstStyle/>
          <a:p>
            <a:r>
              <a:rPr lang="en-US" dirty="0"/>
              <a:t>Company’s scenario analyses</a:t>
            </a:r>
            <a:endParaRPr lang="en-GB" dirty="0"/>
          </a:p>
        </p:txBody>
      </p:sp>
      <p:sp>
        <p:nvSpPr>
          <p:cNvPr id="13" name="Slide Number Placeholder 2">
            <a:extLst>
              <a:ext uri="{FF2B5EF4-FFF2-40B4-BE49-F238E27FC236}">
                <a16:creationId xmlns:a16="http://schemas.microsoft.com/office/drawing/2014/main" id="{73F5A5F8-070F-431F-92C1-CE9AC34AAAF7}"/>
              </a:ext>
            </a:extLst>
          </p:cNvPr>
          <p:cNvSpPr>
            <a:spLocks noGrp="1"/>
          </p:cNvSpPr>
          <p:nvPr>
            <p:ph type="sldNum" sz="quarter" idx="12"/>
          </p:nvPr>
        </p:nvSpPr>
        <p:spPr>
          <a:xfrm>
            <a:off x="9997031" y="6996353"/>
            <a:ext cx="500380" cy="333663"/>
          </a:xfrm>
        </p:spPr>
        <p:txBody>
          <a:bodyPr/>
          <a:lstStyle/>
          <a:p>
            <a:fld id="{DDBE135E-2566-4748-853C-8A3B78F0FB00}" type="slidenum">
              <a:rPr lang="en-GB" smtClean="0"/>
              <a:t>53</a:t>
            </a:fld>
            <a:endParaRPr lang="en-GB" dirty="0"/>
          </a:p>
        </p:txBody>
      </p:sp>
      <p:sp>
        <p:nvSpPr>
          <p:cNvPr id="4" name="Content Placeholder 3">
            <a:extLst>
              <a:ext uri="{FF2B5EF4-FFF2-40B4-BE49-F238E27FC236}">
                <a16:creationId xmlns:a16="http://schemas.microsoft.com/office/drawing/2014/main" id="{210E1D86-D9A6-4378-AF2B-D1C5A555FD5A}"/>
              </a:ext>
            </a:extLst>
          </p:cNvPr>
          <p:cNvSpPr>
            <a:spLocks noGrp="1"/>
          </p:cNvSpPr>
          <p:nvPr>
            <p:ph sz="quarter" idx="10"/>
          </p:nvPr>
        </p:nvSpPr>
        <p:spPr>
          <a:xfrm>
            <a:off x="163754" y="998390"/>
            <a:ext cx="9746563" cy="694407"/>
          </a:xfrm>
        </p:spPr>
        <p:txBody>
          <a:bodyPr/>
          <a:lstStyle/>
          <a:p>
            <a:pPr marL="4763" indent="0">
              <a:buNone/>
            </a:pPr>
            <a:r>
              <a:rPr lang="en-GB" sz="1800" b="1" dirty="0">
                <a:effectLst/>
                <a:ea typeface="Times New Roman" panose="02020603050405020304" pitchFamily="18" charset="0"/>
              </a:rPr>
              <a:t>Company’s deterministic scenarios, VA vs. BSC, PAS for VA</a:t>
            </a:r>
            <a:endParaRPr lang="en-GB" sz="1800" b="1" dirty="0"/>
          </a:p>
        </p:txBody>
      </p:sp>
      <p:sp>
        <p:nvSpPr>
          <p:cNvPr id="14" name="TextBox 13">
            <a:extLst>
              <a:ext uri="{FF2B5EF4-FFF2-40B4-BE49-F238E27FC236}">
                <a16:creationId xmlns:a16="http://schemas.microsoft.com/office/drawing/2014/main" id="{A39867AF-D2F0-4461-8521-4E232394E193}"/>
              </a:ext>
            </a:extLst>
          </p:cNvPr>
          <p:cNvSpPr txBox="1"/>
          <p:nvPr/>
        </p:nvSpPr>
        <p:spPr>
          <a:xfrm>
            <a:off x="212104" y="6030664"/>
            <a:ext cx="10301426" cy="523220"/>
          </a:xfrm>
          <a:prstGeom prst="rect">
            <a:avLst/>
          </a:prstGeom>
          <a:noFill/>
        </p:spPr>
        <p:txBody>
          <a:bodyPr wrap="square">
            <a:spAutoFit/>
          </a:bodyPr>
          <a:lstStyle/>
          <a:p>
            <a:r>
              <a:rPr lang="en-GB" sz="1600" b="0" kern="1200" dirty="0">
                <a:solidFill>
                  <a:schemeClr val="tx1"/>
                </a:solidFill>
                <a:effectLst/>
              </a:rPr>
              <a:t>BSC, best supportive care; ICER, incremental cost-effectiveness </a:t>
            </a:r>
            <a:r>
              <a:rPr lang="en-GB" sz="1600" dirty="0"/>
              <a:t>ratio; </a:t>
            </a:r>
            <a:r>
              <a:rPr lang="en-GB" sz="1600" b="0" kern="1200" dirty="0">
                <a:solidFill>
                  <a:schemeClr val="tx1"/>
                </a:solidFill>
                <a:effectLst/>
              </a:rPr>
              <a:t>QALYs, quality-adjusted life years. </a:t>
            </a:r>
            <a:r>
              <a:rPr lang="en-GB" sz="1200" b="0" kern="1200" dirty="0">
                <a:solidFill>
                  <a:schemeClr val="tx1"/>
                </a:solidFill>
                <a:effectLst/>
              </a:rPr>
              <a:t>Source: adapted from ERG report, Tables 8, 9 and 10</a:t>
            </a:r>
            <a:endParaRPr lang="en-GB" sz="1200" dirty="0"/>
          </a:p>
        </p:txBody>
      </p:sp>
      <p:graphicFrame>
        <p:nvGraphicFramePr>
          <p:cNvPr id="3" name="Table 2">
            <a:extLst>
              <a:ext uri="{FF2B5EF4-FFF2-40B4-BE49-F238E27FC236}">
                <a16:creationId xmlns:a16="http://schemas.microsoft.com/office/drawing/2014/main" id="{2F827E4F-4285-8721-8D7B-B536B89CB501}"/>
              </a:ext>
            </a:extLst>
          </p:cNvPr>
          <p:cNvGraphicFramePr>
            <a:graphicFrameLocks noGrp="1"/>
          </p:cNvGraphicFramePr>
          <p:nvPr>
            <p:extLst>
              <p:ext uri="{D42A27DB-BD31-4B8C-83A1-F6EECF244321}">
                <p14:modId xmlns:p14="http://schemas.microsoft.com/office/powerpoint/2010/main" val="3139616166"/>
              </p:ext>
            </p:extLst>
          </p:nvPr>
        </p:nvGraphicFramePr>
        <p:xfrm>
          <a:off x="147637" y="1345593"/>
          <a:ext cx="10333659" cy="6096000"/>
        </p:xfrm>
        <a:graphic>
          <a:graphicData uri="http://schemas.openxmlformats.org/drawingml/2006/table">
            <a:tbl>
              <a:tblPr firstRow="1" firstCol="1" bandRow="1">
                <a:tableStyleId>{F2DE63D5-997A-4646-A377-4702673A728D}</a:tableStyleId>
              </a:tblPr>
              <a:tblGrid>
                <a:gridCol w="6502283">
                  <a:extLst>
                    <a:ext uri="{9D8B030D-6E8A-4147-A177-3AD203B41FA5}">
                      <a16:colId xmlns:a16="http://schemas.microsoft.com/office/drawing/2014/main" val="2819901290"/>
                    </a:ext>
                  </a:extLst>
                </a:gridCol>
                <a:gridCol w="1463040">
                  <a:extLst>
                    <a:ext uri="{9D8B030D-6E8A-4147-A177-3AD203B41FA5}">
                      <a16:colId xmlns:a16="http://schemas.microsoft.com/office/drawing/2014/main" val="3598505089"/>
                    </a:ext>
                  </a:extLst>
                </a:gridCol>
                <a:gridCol w="1181686">
                  <a:extLst>
                    <a:ext uri="{9D8B030D-6E8A-4147-A177-3AD203B41FA5}">
                      <a16:colId xmlns:a16="http://schemas.microsoft.com/office/drawing/2014/main" val="4056479362"/>
                    </a:ext>
                  </a:extLst>
                </a:gridCol>
                <a:gridCol w="1186650">
                  <a:extLst>
                    <a:ext uri="{9D8B030D-6E8A-4147-A177-3AD203B41FA5}">
                      <a16:colId xmlns:a16="http://schemas.microsoft.com/office/drawing/2014/main" val="3534229678"/>
                    </a:ext>
                  </a:extLst>
                </a:gridCol>
              </a:tblGrid>
              <a:tr h="83143">
                <a:tc>
                  <a:txBody>
                    <a:bodyPr/>
                    <a:lstStyle/>
                    <a:p>
                      <a:pPr>
                        <a:spcBef>
                          <a:spcPts val="200"/>
                        </a:spcBef>
                        <a:spcAft>
                          <a:spcPts val="200"/>
                        </a:spcAft>
                      </a:pPr>
                      <a:r>
                        <a:rPr lang="en-US" sz="1600" dirty="0">
                          <a:effectLst/>
                        </a:rPr>
                        <a:t>Scenario</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tc>
                <a:tc>
                  <a:txBody>
                    <a:bodyPr/>
                    <a:lstStyle/>
                    <a:p>
                      <a:r>
                        <a:rPr lang="en-US" sz="1600" dirty="0">
                          <a:effectLst/>
                        </a:rPr>
                        <a:t>Pediatric</a:t>
                      </a:r>
                      <a:endParaRPr lang="en-GB" dirty="0"/>
                    </a:p>
                  </a:txBody>
                  <a:tcPr marL="15329" marR="15329" marT="0" marB="0" anchor="ctr"/>
                </a:tc>
                <a:tc>
                  <a:txBody>
                    <a:bodyPr/>
                    <a:lstStyle/>
                    <a:p>
                      <a:pPr>
                        <a:spcBef>
                          <a:spcPts val="200"/>
                        </a:spcBef>
                        <a:spcAft>
                          <a:spcPts val="200"/>
                        </a:spcAft>
                      </a:pPr>
                      <a:r>
                        <a:rPr lang="en-US" sz="1600" dirty="0">
                          <a:effectLst/>
                        </a:rPr>
                        <a:t>Adolescent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tc>
                <a:tc>
                  <a:txBody>
                    <a:bodyPr/>
                    <a:lstStyle/>
                    <a:p>
                      <a:pPr>
                        <a:spcBef>
                          <a:spcPts val="200"/>
                        </a:spcBef>
                        <a:spcAft>
                          <a:spcPts val="200"/>
                        </a:spcAft>
                      </a:pPr>
                      <a:r>
                        <a:rPr lang="en-US" sz="1600" dirty="0">
                          <a:effectLst/>
                        </a:rPr>
                        <a:t>Adult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tc>
                <a:extLst>
                  <a:ext uri="{0D108BD9-81ED-4DB2-BD59-A6C34878D82A}">
                    <a16:rowId xmlns:a16="http://schemas.microsoft.com/office/drawing/2014/main" val="328191976"/>
                  </a:ext>
                </a:extLst>
              </a:tr>
              <a:tr h="41572">
                <a:tc>
                  <a:txBody>
                    <a:bodyPr/>
                    <a:lstStyle/>
                    <a:p>
                      <a:pPr>
                        <a:spcBef>
                          <a:spcPts val="200"/>
                        </a:spcBef>
                        <a:spcAft>
                          <a:spcPts val="200"/>
                        </a:spcAft>
                      </a:pPr>
                      <a:r>
                        <a:rPr lang="en-US" sz="1600" b="0" dirty="0">
                          <a:effectLst/>
                        </a:rPr>
                        <a:t>Base case</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tc>
                <a:tc>
                  <a:txBody>
                    <a:bodyPr/>
                    <a:lstStyle/>
                    <a:p>
                      <a:r>
                        <a:rPr lang="en-US" sz="1600" dirty="0">
                          <a:effectLst/>
                        </a:rPr>
                        <a:t>£88,912</a:t>
                      </a:r>
                      <a:endParaRPr lang="en-GB" dirty="0"/>
                    </a:p>
                  </a:txBody>
                  <a:tcPr marL="15329" marR="15329" marT="0" marB="0"/>
                </a:tc>
                <a:tc>
                  <a:txBody>
                    <a:bodyPr/>
                    <a:lstStyle/>
                    <a:p>
                      <a:pPr>
                        <a:spcBef>
                          <a:spcPts val="200"/>
                        </a:spcBef>
                        <a:spcAft>
                          <a:spcPts val="200"/>
                        </a:spcAft>
                      </a:pPr>
                      <a:r>
                        <a:rPr lang="en-US" sz="1600" dirty="0">
                          <a:effectLst/>
                        </a:rPr>
                        <a:t>£126,214</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tc>
                  <a:txBody>
                    <a:bodyPr/>
                    <a:lstStyle/>
                    <a:p>
                      <a:pPr>
                        <a:spcBef>
                          <a:spcPts val="200"/>
                        </a:spcBef>
                        <a:spcAft>
                          <a:spcPts val="200"/>
                        </a:spcAft>
                      </a:pPr>
                      <a:r>
                        <a:rPr lang="en-US" sz="1600" dirty="0">
                          <a:effectLst/>
                        </a:rPr>
                        <a:t>£185,872</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extLst>
                  <a:ext uri="{0D108BD9-81ED-4DB2-BD59-A6C34878D82A}">
                    <a16:rowId xmlns:a16="http://schemas.microsoft.com/office/drawing/2014/main" val="1769622836"/>
                  </a:ext>
                </a:extLst>
              </a:tr>
              <a:tr h="41572">
                <a:tc gridSpan="4">
                  <a:txBody>
                    <a:bodyPr/>
                    <a:lstStyle/>
                    <a:p>
                      <a:pPr>
                        <a:spcBef>
                          <a:spcPts val="200"/>
                        </a:spcBef>
                        <a:spcAft>
                          <a:spcPts val="200"/>
                        </a:spcAft>
                      </a:pPr>
                      <a:r>
                        <a:rPr lang="en-GB" sz="1600" b="1" i="1" dirty="0">
                          <a:effectLst/>
                        </a:rPr>
                        <a:t>VA’s treatment effect</a:t>
                      </a:r>
                      <a:endParaRPr lang="en-GB" sz="1600" b="1" i="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accent6"/>
                    </a:solidFill>
                  </a:tcPr>
                </a:tc>
                <a:tc hMerge="1">
                  <a:txBody>
                    <a:bodyPr/>
                    <a:lstStyle/>
                    <a:p>
                      <a:endParaRPr lang="en-GB"/>
                    </a:p>
                  </a:txBody>
                  <a:tcPr/>
                </a:tc>
                <a:tc hMerge="1">
                  <a:txBody>
                    <a:bodyPr/>
                    <a:lstStyle/>
                    <a:p>
                      <a:endParaRPr lang="en-GB"/>
                    </a:p>
                  </a:txBody>
                  <a:tcPr/>
                </a:tc>
                <a:tc hMerge="1">
                  <a:txBody>
                    <a:bodyPr/>
                    <a:lstStyle/>
                    <a:p>
                      <a:pPr>
                        <a:spcBef>
                          <a:spcPts val="200"/>
                        </a:spcBef>
                        <a:spcAft>
                          <a:spcPts val="200"/>
                        </a:spcAft>
                      </a:pP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tc>
                <a:extLst>
                  <a:ext uri="{0D108BD9-81ED-4DB2-BD59-A6C34878D82A}">
                    <a16:rowId xmlns:a16="http://schemas.microsoft.com/office/drawing/2014/main" val="1859635463"/>
                  </a:ext>
                </a:extLst>
              </a:tr>
              <a:tr h="0">
                <a:tc>
                  <a:txBody>
                    <a:bodyPr/>
                    <a:lstStyle/>
                    <a:p>
                      <a:pPr>
                        <a:spcBef>
                          <a:spcPts val="200"/>
                        </a:spcBef>
                        <a:spcAft>
                          <a:spcPts val="200"/>
                        </a:spcAft>
                      </a:pPr>
                      <a:r>
                        <a:rPr lang="en-US" sz="1600" b="0" dirty="0">
                          <a:effectLst/>
                        </a:rPr>
                        <a:t>No reduction in severe infection probability (and associated mortality)*</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pPr>
                        <a:spcBef>
                          <a:spcPts val="200"/>
                        </a:spcBef>
                        <a:spcAft>
                          <a:spcPts val="200"/>
                        </a:spcAft>
                      </a:pPr>
                      <a:r>
                        <a:rPr lang="en-US" sz="1600" dirty="0">
                          <a:effectLst/>
                        </a:rPr>
                        <a:t>£76,804</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r>
                        <a:rPr lang="en-US" sz="1600" dirty="0">
                          <a:effectLst/>
                        </a:rPr>
                        <a:t>£116,137</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£174,496</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4004270632"/>
                  </a:ext>
                </a:extLst>
              </a:tr>
              <a:tr h="41572">
                <a:tc>
                  <a:txBody>
                    <a:bodyPr/>
                    <a:lstStyle/>
                    <a:p>
                      <a:pPr>
                        <a:spcBef>
                          <a:spcPts val="200"/>
                        </a:spcBef>
                        <a:spcAft>
                          <a:spcPts val="200"/>
                        </a:spcAft>
                      </a:pPr>
                      <a:r>
                        <a:rPr lang="en-US" sz="1600" b="0" dirty="0">
                          <a:effectLst/>
                        </a:rPr>
                        <a:t>No reduction in mortality or serious complications from surgery*</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pPr>
                        <a:spcBef>
                          <a:spcPts val="200"/>
                        </a:spcBef>
                        <a:spcAft>
                          <a:spcPts val="200"/>
                        </a:spcAft>
                      </a:pPr>
                      <a:r>
                        <a:rPr lang="en-US" sz="1600" dirty="0">
                          <a:effectLst/>
                        </a:rPr>
                        <a:t>£88,563</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r>
                        <a:rPr lang="en-US" sz="1600" dirty="0">
                          <a:effectLst/>
                        </a:rPr>
                        <a:t>£128,802</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£193,705</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2027821155"/>
                  </a:ext>
                </a:extLst>
              </a:tr>
              <a:tr h="41572">
                <a:tc>
                  <a:txBody>
                    <a:bodyPr/>
                    <a:lstStyle/>
                    <a:p>
                      <a:pPr>
                        <a:spcBef>
                          <a:spcPts val="200"/>
                        </a:spcBef>
                        <a:spcAft>
                          <a:spcPts val="200"/>
                        </a:spcAft>
                      </a:pPr>
                      <a:r>
                        <a:rPr lang="en-US" sz="1600" b="0" dirty="0">
                          <a:effectLst/>
                        </a:rPr>
                        <a:t>VA utility benefit= 0.00*</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pPr>
                        <a:spcBef>
                          <a:spcPts val="200"/>
                        </a:spcBef>
                        <a:spcAft>
                          <a:spcPts val="200"/>
                        </a:spcAft>
                      </a:pPr>
                      <a:r>
                        <a:rPr lang="en-US" sz="1600" dirty="0">
                          <a:effectLst/>
                        </a:rPr>
                        <a:t>£162,420</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r>
                        <a:rPr lang="en-US" sz="1600" dirty="0">
                          <a:effectLst/>
                        </a:rPr>
                        <a:t>£226,694</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£241,141</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469749533"/>
                  </a:ext>
                </a:extLst>
              </a:tr>
              <a:tr h="41572">
                <a:tc>
                  <a:txBody>
                    <a:bodyPr/>
                    <a:lstStyle/>
                    <a:p>
                      <a:pPr>
                        <a:spcBef>
                          <a:spcPts val="200"/>
                        </a:spcBef>
                        <a:spcAft>
                          <a:spcPts val="200"/>
                        </a:spcAft>
                      </a:pPr>
                      <a:r>
                        <a:rPr lang="en-US" sz="1600" b="0" dirty="0">
                          <a:effectLst/>
                        </a:rPr>
                        <a:t>VA utility benefit = 0.05*</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pPr>
                        <a:spcBef>
                          <a:spcPts val="200"/>
                        </a:spcBef>
                        <a:spcAft>
                          <a:spcPts val="200"/>
                        </a:spcAft>
                      </a:pPr>
                      <a:r>
                        <a:rPr lang="en-US" sz="1600" dirty="0">
                          <a:effectLst/>
                        </a:rPr>
                        <a:t>£139,687</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r>
                        <a:rPr lang="en-US" sz="1600" dirty="0">
                          <a:effectLst/>
                        </a:rPr>
                        <a:t>£195,981</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£209,929</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1175330759"/>
                  </a:ext>
                </a:extLst>
              </a:tr>
              <a:tr h="41572">
                <a:tc>
                  <a:txBody>
                    <a:bodyPr/>
                    <a:lstStyle/>
                    <a:p>
                      <a:pPr>
                        <a:spcBef>
                          <a:spcPts val="200"/>
                        </a:spcBef>
                        <a:spcAft>
                          <a:spcPts val="200"/>
                        </a:spcAft>
                      </a:pPr>
                      <a:r>
                        <a:rPr lang="it-IT" sz="1600" b="0" dirty="0">
                          <a:effectLst/>
                        </a:rPr>
                        <a:t>No delay in progression in VA responders*</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r>
                        <a:rPr lang="en-US" sz="1600" dirty="0">
                          <a:effectLst/>
                        </a:rPr>
                        <a:t>£127,478</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£170,484</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pPr>
                        <a:spcBef>
                          <a:spcPts val="200"/>
                        </a:spcBef>
                        <a:spcAft>
                          <a:spcPts val="200"/>
                        </a:spcAft>
                      </a:pPr>
                      <a:r>
                        <a:rPr lang="en-US" sz="1600" dirty="0">
                          <a:effectLst/>
                        </a:rPr>
                        <a:t>£269,215</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638074682"/>
                  </a:ext>
                </a:extLst>
              </a:tr>
              <a:tr h="41572">
                <a:tc>
                  <a:txBody>
                    <a:bodyPr/>
                    <a:lstStyle/>
                    <a:p>
                      <a:pPr>
                        <a:spcBef>
                          <a:spcPts val="200"/>
                        </a:spcBef>
                        <a:spcAft>
                          <a:spcPts val="200"/>
                        </a:spcAft>
                      </a:pPr>
                      <a:r>
                        <a:rPr lang="en-US" sz="1600" b="1" dirty="0">
                          <a:solidFill>
                            <a:srgbClr val="FF0000"/>
                          </a:solidFill>
                          <a:effectLst/>
                        </a:rPr>
                        <a:t>Permanent delay in progression for ‘super-responders’ having VA*</a:t>
                      </a:r>
                      <a:endParaRPr lang="en-GB" sz="16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pPr>
                        <a:spcBef>
                          <a:spcPts val="200"/>
                        </a:spcBef>
                        <a:spcAft>
                          <a:spcPts val="200"/>
                        </a:spcAft>
                      </a:pPr>
                      <a:r>
                        <a:rPr lang="en-US" sz="1600" dirty="0">
                          <a:effectLst/>
                        </a:rPr>
                        <a:t>£47,545</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r>
                        <a:rPr lang="en-US" sz="1600" dirty="0">
                          <a:effectLst/>
                        </a:rPr>
                        <a:t>£77,820</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£93,241</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842438733"/>
                  </a:ext>
                </a:extLst>
              </a:tr>
              <a:tr h="41572">
                <a:tc>
                  <a:txBody>
                    <a:bodyPr/>
                    <a:lstStyle/>
                    <a:p>
                      <a:pPr>
                        <a:spcBef>
                          <a:spcPts val="200"/>
                        </a:spcBef>
                        <a:spcAft>
                          <a:spcPts val="200"/>
                        </a:spcAft>
                      </a:pPr>
                      <a:r>
                        <a:rPr lang="it-IT" sz="1600" b="0" dirty="0">
                          <a:effectLst/>
                        </a:rPr>
                        <a:t>Permanent delay in progression in VA responders </a:t>
                      </a:r>
                      <a:r>
                        <a:rPr lang="en-US" sz="1600" b="0" dirty="0">
                          <a:effectLst/>
                        </a:rPr>
                        <a:t>until discontinuation*</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r>
                        <a:rPr lang="en-US" sz="1600" dirty="0">
                          <a:effectLst/>
                        </a:rPr>
                        <a:t>£56,162</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£88,248</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pPr>
                        <a:spcBef>
                          <a:spcPts val="200"/>
                        </a:spcBef>
                        <a:spcAft>
                          <a:spcPts val="200"/>
                        </a:spcAft>
                      </a:pPr>
                      <a:r>
                        <a:rPr lang="en-US" sz="1600" dirty="0">
                          <a:effectLst/>
                        </a:rPr>
                        <a:t>£123,986</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641605097"/>
                  </a:ext>
                </a:extLst>
              </a:tr>
              <a:tr h="41572">
                <a:tc>
                  <a:txBody>
                    <a:bodyPr/>
                    <a:lstStyle/>
                    <a:p>
                      <a:pPr>
                        <a:spcBef>
                          <a:spcPts val="200"/>
                        </a:spcBef>
                        <a:spcAft>
                          <a:spcPts val="200"/>
                        </a:spcAft>
                      </a:pPr>
                      <a:r>
                        <a:rPr lang="en-US" sz="1600" b="1" dirty="0">
                          <a:solidFill>
                            <a:srgbClr val="FF0000"/>
                          </a:solidFill>
                          <a:effectLst/>
                        </a:rPr>
                        <a:t>Increased improvement of 10% for VA and BSC</a:t>
                      </a:r>
                      <a:endParaRPr lang="en-GB" sz="16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pPr>
                        <a:spcBef>
                          <a:spcPts val="200"/>
                        </a:spcBef>
                        <a:spcAft>
                          <a:spcPts val="200"/>
                        </a:spcAft>
                      </a:pPr>
                      <a:r>
                        <a:rPr lang="en-US" sz="1600" dirty="0">
                          <a:effectLst/>
                        </a:rPr>
                        <a:t>£92,290</a:t>
                      </a:r>
                      <a:endParaRPr lang="en-GB" sz="1600" dirty="0">
                        <a:effectLst/>
                      </a:endParaRPr>
                    </a:p>
                  </a:txBody>
                  <a:tcPr marL="15329" marR="15329" marT="0" marB="0">
                    <a:solidFill>
                      <a:schemeClr val="bg1"/>
                    </a:solidFill>
                  </a:tcPr>
                </a:tc>
                <a:tc>
                  <a:txBody>
                    <a:bodyPr/>
                    <a:lstStyle/>
                    <a:p>
                      <a:pPr>
                        <a:spcBef>
                          <a:spcPts val="200"/>
                        </a:spcBef>
                        <a:spcAft>
                          <a:spcPts val="200"/>
                        </a:spcAft>
                      </a:pPr>
                      <a:r>
                        <a:rPr lang="en-US" sz="1600" dirty="0">
                          <a:effectLst/>
                        </a:rPr>
                        <a:t>£130,521</a:t>
                      </a:r>
                      <a:endParaRPr lang="en-GB" sz="1600" dirty="0">
                        <a:effectLst/>
                      </a:endParaRPr>
                    </a:p>
                  </a:txBody>
                  <a:tcPr marL="15329" marR="15329" marT="0" marB="0">
                    <a:solidFill>
                      <a:schemeClr val="bg1"/>
                    </a:solidFill>
                  </a:tcPr>
                </a:tc>
                <a:tc>
                  <a:txBody>
                    <a:bodyPr/>
                    <a:lstStyle/>
                    <a:p>
                      <a:pPr>
                        <a:spcBef>
                          <a:spcPts val="200"/>
                        </a:spcBef>
                        <a:spcAft>
                          <a:spcPts val="200"/>
                        </a:spcAft>
                      </a:pPr>
                      <a:r>
                        <a:rPr lang="en-US" sz="1600" dirty="0">
                          <a:effectLst/>
                        </a:rPr>
                        <a:t>£194,824</a:t>
                      </a:r>
                      <a:endParaRPr lang="en-GB" sz="1600" dirty="0">
                        <a:effectLst/>
                      </a:endParaRPr>
                    </a:p>
                  </a:txBody>
                  <a:tcPr marL="15329" marR="15329" marT="0" marB="0">
                    <a:solidFill>
                      <a:schemeClr val="bg1"/>
                    </a:solidFill>
                  </a:tcPr>
                </a:tc>
                <a:extLst>
                  <a:ext uri="{0D108BD9-81ED-4DB2-BD59-A6C34878D82A}">
                    <a16:rowId xmlns:a16="http://schemas.microsoft.com/office/drawing/2014/main" val="686060577"/>
                  </a:ext>
                </a:extLst>
              </a:tr>
              <a:tr h="41572">
                <a:tc gridSpan="4">
                  <a:txBody>
                    <a:bodyPr/>
                    <a:lstStyle/>
                    <a:p>
                      <a:pPr>
                        <a:spcBef>
                          <a:spcPts val="200"/>
                        </a:spcBef>
                        <a:spcAft>
                          <a:spcPts val="200"/>
                        </a:spcAft>
                      </a:pPr>
                      <a:r>
                        <a:rPr lang="en-GB" sz="1600" b="1" i="1" dirty="0">
                          <a:effectLst/>
                        </a:rPr>
                        <a:t>Stopping rules</a:t>
                      </a:r>
                      <a:endParaRPr lang="en-GB" sz="1600" b="1" i="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accent6"/>
                    </a:solidFill>
                  </a:tcPr>
                </a:tc>
                <a:tc hMerge="1">
                  <a:txBody>
                    <a:bodyPr/>
                    <a:lstStyle/>
                    <a:p>
                      <a:pPr>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tc hMerge="1">
                  <a:txBody>
                    <a:bodyPr/>
                    <a:lstStyle/>
                    <a:p>
                      <a:endParaRPr lang="en-GB" dirty="0"/>
                    </a:p>
                  </a:txBody>
                  <a:tcPr marL="15329" marR="15329" marT="0" marB="0"/>
                </a:tc>
                <a:tc hMerge="1">
                  <a:txBody>
                    <a:bodyPr/>
                    <a:lstStyle/>
                    <a:p>
                      <a:pPr>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extLst>
                  <a:ext uri="{0D108BD9-81ED-4DB2-BD59-A6C34878D82A}">
                    <a16:rowId xmlns:a16="http://schemas.microsoft.com/office/drawing/2014/main" val="1617484619"/>
                  </a:ext>
                </a:extLst>
              </a:tr>
              <a:tr h="41572">
                <a:tc>
                  <a:txBody>
                    <a:bodyPr/>
                    <a:lstStyle/>
                    <a:p>
                      <a:pPr>
                        <a:spcBef>
                          <a:spcPts val="200"/>
                        </a:spcBef>
                        <a:spcAft>
                          <a:spcPts val="200"/>
                        </a:spcAft>
                      </a:pPr>
                      <a:r>
                        <a:rPr lang="en-US" sz="1600" b="1" dirty="0">
                          <a:solidFill>
                            <a:srgbClr val="FF0000"/>
                          </a:solidFill>
                          <a:effectLst/>
                        </a:rPr>
                        <a:t>Withdrawal rate based on ‘Super-Responders’*</a:t>
                      </a:r>
                      <a:endParaRPr lang="en-GB" sz="16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pPr>
                        <a:spcBef>
                          <a:spcPts val="200"/>
                        </a:spcBef>
                        <a:spcAft>
                          <a:spcPts val="200"/>
                        </a:spcAft>
                      </a:pPr>
                      <a:r>
                        <a:rPr lang="en-US" sz="1600" dirty="0">
                          <a:effectLst/>
                        </a:rPr>
                        <a:t>£74,435</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tc>
                  <a:txBody>
                    <a:bodyPr/>
                    <a:lstStyle/>
                    <a:p>
                      <a:r>
                        <a:rPr lang="en-US" sz="1600" dirty="0">
                          <a:effectLst/>
                        </a:rPr>
                        <a:t>£108,786</a:t>
                      </a:r>
                      <a:endParaRPr lang="en-GB" dirty="0"/>
                    </a:p>
                  </a:txBody>
                  <a:tcPr marL="15329" marR="15329" marT="0" marB="0"/>
                </a:tc>
                <a:tc>
                  <a:txBody>
                    <a:bodyPr/>
                    <a:lstStyle/>
                    <a:p>
                      <a:pPr>
                        <a:spcBef>
                          <a:spcPts val="200"/>
                        </a:spcBef>
                        <a:spcAft>
                          <a:spcPts val="200"/>
                        </a:spcAft>
                      </a:pPr>
                      <a:r>
                        <a:rPr lang="en-US" sz="1600" dirty="0">
                          <a:effectLst/>
                        </a:rPr>
                        <a:t>£128,790</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extLst>
                  <a:ext uri="{0D108BD9-81ED-4DB2-BD59-A6C34878D82A}">
                    <a16:rowId xmlns:a16="http://schemas.microsoft.com/office/drawing/2014/main" val="1752870373"/>
                  </a:ext>
                </a:extLst>
              </a:tr>
              <a:tr h="41572">
                <a:tc>
                  <a:txBody>
                    <a:bodyPr/>
                    <a:lstStyle/>
                    <a:p>
                      <a:pPr>
                        <a:spcBef>
                          <a:spcPts val="200"/>
                        </a:spcBef>
                        <a:spcAft>
                          <a:spcPts val="200"/>
                        </a:spcAft>
                      </a:pPr>
                      <a:r>
                        <a:rPr lang="en-US" sz="1600" b="0" dirty="0">
                          <a:effectLst/>
                        </a:rPr>
                        <a:t>No discontinuation for responders until 'wheelchair dependent'*</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r>
                        <a:rPr lang="en-US" sz="1600" dirty="0">
                          <a:effectLst/>
                        </a:rPr>
                        <a:t>£180,756</a:t>
                      </a:r>
                      <a:endParaRPr lang="en-GB" dirty="0"/>
                    </a:p>
                  </a:txBody>
                  <a:tcPr marL="15329" marR="15329" marT="0" marB="0"/>
                </a:tc>
                <a:tc>
                  <a:txBody>
                    <a:bodyPr/>
                    <a:lstStyle/>
                    <a:p>
                      <a:pPr>
                        <a:spcBef>
                          <a:spcPts val="200"/>
                        </a:spcBef>
                        <a:spcAft>
                          <a:spcPts val="200"/>
                        </a:spcAft>
                      </a:pPr>
                      <a:r>
                        <a:rPr lang="en-US" sz="1600" dirty="0">
                          <a:effectLst/>
                        </a:rPr>
                        <a:t>£203,873</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tc>
                  <a:txBody>
                    <a:bodyPr/>
                    <a:lstStyle/>
                    <a:p>
                      <a:pPr>
                        <a:spcBef>
                          <a:spcPts val="200"/>
                        </a:spcBef>
                        <a:spcAft>
                          <a:spcPts val="200"/>
                        </a:spcAft>
                      </a:pPr>
                      <a:r>
                        <a:rPr lang="en-US" sz="1600" dirty="0">
                          <a:effectLst/>
                        </a:rPr>
                        <a:t>£318,255</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extLst>
                  <a:ext uri="{0D108BD9-81ED-4DB2-BD59-A6C34878D82A}">
                    <a16:rowId xmlns:a16="http://schemas.microsoft.com/office/drawing/2014/main" val="1430660057"/>
                  </a:ext>
                </a:extLst>
              </a:tr>
              <a:tr h="41572">
                <a:tc>
                  <a:txBody>
                    <a:bodyPr/>
                    <a:lstStyle/>
                    <a:p>
                      <a:pPr>
                        <a:spcBef>
                          <a:spcPts val="200"/>
                        </a:spcBef>
                        <a:spcAft>
                          <a:spcPts val="200"/>
                        </a:spcAft>
                      </a:pPr>
                      <a:r>
                        <a:rPr lang="en-US" sz="1600" b="0" dirty="0">
                          <a:effectLst/>
                        </a:rPr>
                        <a:t>All patients discontinue if wheelchair dependent</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r>
                        <a:rPr lang="en-US" sz="1600" dirty="0">
                          <a:effectLst/>
                        </a:rPr>
                        <a:t>£84,251</a:t>
                      </a:r>
                      <a:endParaRPr lang="en-GB" dirty="0"/>
                    </a:p>
                  </a:txBody>
                  <a:tcPr marL="15329" marR="15329" marT="0" marB="0"/>
                </a:tc>
                <a:tc>
                  <a:txBody>
                    <a:bodyPr/>
                    <a:lstStyle/>
                    <a:p>
                      <a:pPr>
                        <a:spcBef>
                          <a:spcPts val="200"/>
                        </a:spcBef>
                        <a:spcAft>
                          <a:spcPts val="200"/>
                        </a:spcAft>
                      </a:pPr>
                      <a:r>
                        <a:rPr lang="en-US" sz="1600" dirty="0">
                          <a:effectLst/>
                        </a:rPr>
                        <a:t>£122,192</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tc>
                  <a:txBody>
                    <a:bodyPr/>
                    <a:lstStyle/>
                    <a:p>
                      <a:pPr>
                        <a:spcBef>
                          <a:spcPts val="200"/>
                        </a:spcBef>
                        <a:spcAft>
                          <a:spcPts val="200"/>
                        </a:spcAft>
                      </a:pPr>
                      <a:r>
                        <a:rPr lang="en-US" sz="1600" dirty="0">
                          <a:effectLst/>
                        </a:rPr>
                        <a:t>£179,128</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extLst>
                  <a:ext uri="{0D108BD9-81ED-4DB2-BD59-A6C34878D82A}">
                    <a16:rowId xmlns:a16="http://schemas.microsoft.com/office/drawing/2014/main" val="829454110"/>
                  </a:ext>
                </a:extLst>
              </a:tr>
              <a:tr h="54563">
                <a:tc gridSpan="4">
                  <a:txBody>
                    <a:bodyPr/>
                    <a:lstStyle/>
                    <a:p>
                      <a:pPr>
                        <a:spcBef>
                          <a:spcPts val="200"/>
                        </a:spcBef>
                        <a:spcAft>
                          <a:spcPts val="200"/>
                        </a:spcAft>
                      </a:pPr>
                      <a:r>
                        <a:rPr lang="en-GB" sz="1600" b="1" i="1" dirty="0">
                          <a:effectLst/>
                          <a:latin typeface="Arial" panose="020B0604020202020204" pitchFamily="34" charset="0"/>
                          <a:ea typeface="Times New Roman" panose="02020603050405020304" pitchFamily="18" charset="0"/>
                          <a:cs typeface="Times New Roman" panose="02020603050405020304" pitchFamily="18" charset="0"/>
                        </a:rPr>
                        <a:t>Utilities</a:t>
                      </a:r>
                    </a:p>
                  </a:txBody>
                  <a:tcPr marL="15329" marR="15329" marT="0" marB="0" anchor="ctr">
                    <a:solidFill>
                      <a:schemeClr val="accent6"/>
                    </a:solidFill>
                  </a:tcPr>
                </a:tc>
                <a:tc hMerge="1">
                  <a:txBody>
                    <a:bodyPr/>
                    <a:lstStyle/>
                    <a:p>
                      <a:pPr>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accent6"/>
                    </a:solidFill>
                  </a:tcPr>
                </a:tc>
                <a:tc hMerge="1">
                  <a:txBody>
                    <a:bodyPr/>
                    <a:lstStyle/>
                    <a:p>
                      <a:endParaRPr lang="en-GB" dirty="0"/>
                    </a:p>
                  </a:txBody>
                  <a:tcPr marL="15329" marR="15329" marT="0" marB="0">
                    <a:solidFill>
                      <a:schemeClr val="accent6"/>
                    </a:solidFill>
                  </a:tcPr>
                </a:tc>
                <a:tc hMerge="1">
                  <a:txBody>
                    <a:bodyPr/>
                    <a:lstStyle/>
                    <a:p>
                      <a:pPr>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accent6"/>
                    </a:solidFill>
                  </a:tcPr>
                </a:tc>
                <a:extLst>
                  <a:ext uri="{0D108BD9-81ED-4DB2-BD59-A6C34878D82A}">
                    <a16:rowId xmlns:a16="http://schemas.microsoft.com/office/drawing/2014/main" val="3064304432"/>
                  </a:ext>
                </a:extLst>
              </a:tr>
              <a:tr h="41572">
                <a:tc>
                  <a:txBody>
                    <a:bodyPr/>
                    <a:lstStyle/>
                    <a:p>
                      <a:pPr>
                        <a:spcBef>
                          <a:spcPts val="200"/>
                        </a:spcBef>
                        <a:spcAft>
                          <a:spcPts val="200"/>
                        </a:spcAft>
                      </a:pPr>
                      <a:r>
                        <a:rPr lang="en-US" sz="1600" b="0" dirty="0">
                          <a:effectLst/>
                        </a:rPr>
                        <a:t>MPS Health State Utilities (final analyses)*</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pPr>
                        <a:spcBef>
                          <a:spcPts val="200"/>
                        </a:spcBef>
                        <a:spcAft>
                          <a:spcPts val="200"/>
                        </a:spcAft>
                      </a:pPr>
                      <a:r>
                        <a:rPr lang="en-US" sz="1600" dirty="0">
                          <a:effectLst/>
                        </a:rPr>
                        <a:t>£72,039</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r>
                        <a:rPr lang="en-US" sz="1600" dirty="0">
                          <a:effectLst/>
                        </a:rPr>
                        <a:t>£102,614</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£144,418</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566071308"/>
                  </a:ext>
                </a:extLst>
              </a:tr>
              <a:tr h="41572">
                <a:tc>
                  <a:txBody>
                    <a:bodyPr/>
                    <a:lstStyle/>
                    <a:p>
                      <a:pPr>
                        <a:spcBef>
                          <a:spcPts val="200"/>
                        </a:spcBef>
                        <a:spcAft>
                          <a:spcPts val="200"/>
                        </a:spcAft>
                      </a:pPr>
                      <a:r>
                        <a:rPr lang="en-US" sz="1600" b="0" dirty="0">
                          <a:effectLst/>
                        </a:rPr>
                        <a:t>Exclude carer disutility</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pPr>
                        <a:spcBef>
                          <a:spcPts val="200"/>
                        </a:spcBef>
                        <a:spcAft>
                          <a:spcPts val="200"/>
                        </a:spcAft>
                      </a:pPr>
                      <a:r>
                        <a:rPr lang="en-US" sz="1600" dirty="0">
                          <a:effectLst/>
                        </a:rPr>
                        <a:t>£89,455</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r>
                        <a:rPr lang="en-US" sz="1600" dirty="0">
                          <a:effectLst/>
                        </a:rPr>
                        <a:t>£127,044</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£187,623</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832059157"/>
                  </a:ext>
                </a:extLst>
              </a:tr>
              <a:tr h="41572">
                <a:tc gridSpan="4">
                  <a:txBody>
                    <a:bodyPr/>
                    <a:lstStyle/>
                    <a:p>
                      <a:pPr>
                        <a:spcBef>
                          <a:spcPts val="200"/>
                        </a:spcBef>
                        <a:spcAft>
                          <a:spcPts val="200"/>
                        </a:spcAft>
                      </a:pPr>
                      <a:r>
                        <a:rPr lang="en-GB" sz="1600" b="1" i="1" dirty="0">
                          <a:effectLst/>
                          <a:latin typeface="Arial" panose="020B0604020202020204" pitchFamily="34" charset="0"/>
                          <a:ea typeface="Times New Roman" panose="02020603050405020304" pitchFamily="18" charset="0"/>
                          <a:cs typeface="Times New Roman" panose="02020603050405020304" pitchFamily="18" charset="0"/>
                        </a:rPr>
                        <a:t>Population</a:t>
                      </a:r>
                    </a:p>
                  </a:txBody>
                  <a:tcPr marL="15329" marR="15329" marT="0" marB="0" anchor="ctr">
                    <a:solidFill>
                      <a:schemeClr val="accent6"/>
                    </a:solidFill>
                  </a:tcPr>
                </a:tc>
                <a:tc hMerge="1">
                  <a:txBody>
                    <a:bodyPr/>
                    <a:lstStyle/>
                    <a:p>
                      <a:pPr>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tc hMerge="1">
                  <a:txBody>
                    <a:bodyPr/>
                    <a:lstStyle/>
                    <a:p>
                      <a:endParaRPr lang="en-GB" dirty="0"/>
                    </a:p>
                  </a:txBody>
                  <a:tcPr marL="15329" marR="15329" marT="0" marB="0"/>
                </a:tc>
                <a:tc hMerge="1">
                  <a:txBody>
                    <a:bodyPr/>
                    <a:lstStyle/>
                    <a:p>
                      <a:pPr>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tc>
                <a:extLst>
                  <a:ext uri="{0D108BD9-81ED-4DB2-BD59-A6C34878D82A}">
                    <a16:rowId xmlns:a16="http://schemas.microsoft.com/office/drawing/2014/main" val="363243838"/>
                  </a:ext>
                </a:extLst>
              </a:tr>
              <a:tr h="41572">
                <a:tc>
                  <a:txBody>
                    <a:bodyPr/>
                    <a:lstStyle/>
                    <a:p>
                      <a:pPr>
                        <a:spcBef>
                          <a:spcPts val="200"/>
                        </a:spcBef>
                        <a:spcAft>
                          <a:spcPts val="200"/>
                        </a:spcAft>
                      </a:pPr>
                      <a:r>
                        <a:rPr lang="en-US" sz="1600" b="1" dirty="0">
                          <a:solidFill>
                            <a:srgbClr val="FF0000"/>
                          </a:solidFill>
                          <a:effectLst/>
                        </a:rPr>
                        <a:t>Updated baseline distribution of walking abilities in rhLAMAN-10</a:t>
                      </a:r>
                      <a:endParaRPr lang="en-GB" sz="16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pPr>
                        <a:spcBef>
                          <a:spcPts val="200"/>
                        </a:spcBef>
                        <a:spcAft>
                          <a:spcPts val="200"/>
                        </a:spcAft>
                      </a:pPr>
                      <a:r>
                        <a:rPr lang="en-US" sz="1600" dirty="0">
                          <a:effectLst/>
                        </a:rPr>
                        <a:t>£95,107</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r>
                        <a:rPr lang="en-US" sz="1600" dirty="0">
                          <a:effectLst/>
                        </a:rPr>
                        <a:t>£130,413</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£144,231</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2938871815"/>
                  </a:ext>
                </a:extLst>
              </a:tr>
              <a:tr h="41572">
                <a:tc gridSpan="4">
                  <a:txBody>
                    <a:bodyPr/>
                    <a:lstStyle/>
                    <a:p>
                      <a:pPr>
                        <a:spcBef>
                          <a:spcPts val="200"/>
                        </a:spcBef>
                        <a:spcAft>
                          <a:spcPts val="200"/>
                        </a:spcAft>
                      </a:pPr>
                      <a:r>
                        <a:rPr lang="en-GB" sz="1600" b="1" i="1" dirty="0">
                          <a:effectLst/>
                        </a:rPr>
                        <a:t>Costs and resource use</a:t>
                      </a:r>
                      <a:endParaRPr lang="en-GB" sz="1600" b="1" i="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accent6"/>
                    </a:solidFill>
                  </a:tcPr>
                </a:tc>
                <a:tc hMerge="1">
                  <a:txBody>
                    <a:bodyPr/>
                    <a:lstStyle/>
                    <a:p>
                      <a:endParaRPr lang="en-GB"/>
                    </a:p>
                  </a:txBody>
                  <a:tcPr/>
                </a:tc>
                <a:tc hMerge="1">
                  <a:txBody>
                    <a:bodyPr/>
                    <a:lstStyle/>
                    <a:p>
                      <a:endParaRPr lang="en-GB"/>
                    </a:p>
                  </a:txBody>
                  <a:tcPr/>
                </a:tc>
                <a:tc hMerge="1">
                  <a:txBody>
                    <a:bodyPr/>
                    <a:lstStyle/>
                    <a:p>
                      <a:pPr>
                        <a:spcBef>
                          <a:spcPts val="200"/>
                        </a:spcBef>
                        <a:spcAft>
                          <a:spcPts val="200"/>
                        </a:spcAft>
                      </a:pP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tc>
                <a:extLst>
                  <a:ext uri="{0D108BD9-81ED-4DB2-BD59-A6C34878D82A}">
                    <a16:rowId xmlns:a16="http://schemas.microsoft.com/office/drawing/2014/main" val="3633051184"/>
                  </a:ext>
                </a:extLst>
              </a:tr>
              <a:tr h="41572">
                <a:tc>
                  <a:txBody>
                    <a:bodyPr/>
                    <a:lstStyle/>
                    <a:p>
                      <a:pPr>
                        <a:spcBef>
                          <a:spcPts val="200"/>
                        </a:spcBef>
                        <a:spcAft>
                          <a:spcPts val="200"/>
                        </a:spcAft>
                      </a:pPr>
                      <a:r>
                        <a:rPr lang="en-US" sz="1600" b="0" dirty="0">
                          <a:effectLst/>
                        </a:rPr>
                        <a:t>1.5% discount rate (benefits and costs)</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r>
                        <a:rPr lang="en-US" sz="1600" dirty="0">
                          <a:effectLst/>
                        </a:rPr>
                        <a:t>£104,454</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£135,497</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pPr>
                        <a:spcBef>
                          <a:spcPts val="200"/>
                        </a:spcBef>
                        <a:spcAft>
                          <a:spcPts val="200"/>
                        </a:spcAft>
                      </a:pPr>
                      <a:r>
                        <a:rPr lang="en-US" sz="1600" dirty="0">
                          <a:effectLst/>
                        </a:rPr>
                        <a:t>£178,983</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2880494383"/>
                  </a:ext>
                </a:extLst>
              </a:tr>
              <a:tr h="81227">
                <a:tc>
                  <a:txBody>
                    <a:bodyPr/>
                    <a:lstStyle/>
                    <a:p>
                      <a:pPr>
                        <a:spcBef>
                          <a:spcPts val="200"/>
                        </a:spcBef>
                        <a:spcAft>
                          <a:spcPts val="200"/>
                        </a:spcAft>
                      </a:pPr>
                      <a:r>
                        <a:rPr lang="en-US" sz="1600" b="0" dirty="0">
                          <a:effectLst/>
                        </a:rPr>
                        <a:t>Time horizon 50 years</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r>
                        <a:rPr lang="en-US" sz="1600" dirty="0">
                          <a:effectLst/>
                        </a:rPr>
                        <a:t>£86,077</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£123,788</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pPr>
                        <a:spcBef>
                          <a:spcPts val="200"/>
                        </a:spcBef>
                        <a:spcAft>
                          <a:spcPts val="200"/>
                        </a:spcAft>
                      </a:pPr>
                      <a:r>
                        <a:rPr lang="en-US" sz="1600" dirty="0">
                          <a:effectLst/>
                        </a:rPr>
                        <a:t>£183,404</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2626991038"/>
                  </a:ext>
                </a:extLst>
              </a:tr>
              <a:tr h="41572">
                <a:tc>
                  <a:txBody>
                    <a:bodyPr/>
                    <a:lstStyle/>
                    <a:p>
                      <a:pPr>
                        <a:spcBef>
                          <a:spcPts val="200"/>
                        </a:spcBef>
                        <a:spcAft>
                          <a:spcPts val="200"/>
                        </a:spcAft>
                      </a:pPr>
                      <a:r>
                        <a:rPr lang="en-US" sz="1600" b="0" dirty="0">
                          <a:effectLst/>
                        </a:rPr>
                        <a:t>No homecare administration</a:t>
                      </a:r>
                      <a:endParaRPr lang="en-GB" sz="16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nchor="ctr">
                    <a:solidFill>
                      <a:schemeClr val="bg1"/>
                    </a:solidFill>
                  </a:tcPr>
                </a:tc>
                <a:tc>
                  <a:txBody>
                    <a:bodyPr/>
                    <a:lstStyle/>
                    <a:p>
                      <a:pPr>
                        <a:spcBef>
                          <a:spcPts val="200"/>
                        </a:spcBef>
                        <a:spcAft>
                          <a:spcPts val="200"/>
                        </a:spcAft>
                      </a:pPr>
                      <a:r>
                        <a:rPr lang="en-US" sz="1600" dirty="0">
                          <a:effectLst/>
                        </a:rPr>
                        <a:t>£112,437</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a:txBody>
                    <a:bodyPr/>
                    <a:lstStyle/>
                    <a:p>
                      <a:r>
                        <a:rPr lang="en-US" sz="1600" dirty="0">
                          <a:effectLst/>
                        </a:rPr>
                        <a:t>£149,253</a:t>
                      </a:r>
                      <a:endParaRPr lang="en-GB" dirty="0"/>
                    </a:p>
                  </a:txBody>
                  <a:tcPr marL="15329" marR="15329" marT="0" marB="0">
                    <a:solidFill>
                      <a:schemeClr val="bg1"/>
                    </a:solidFill>
                  </a:tcPr>
                </a:tc>
                <a:tc>
                  <a:txBody>
                    <a:bodyPr/>
                    <a:lstStyle/>
                    <a:p>
                      <a:pPr>
                        <a:spcBef>
                          <a:spcPts val="200"/>
                        </a:spcBef>
                        <a:spcAft>
                          <a:spcPts val="200"/>
                        </a:spcAft>
                      </a:pPr>
                      <a:r>
                        <a:rPr lang="en-US" sz="1600" dirty="0">
                          <a:effectLst/>
                        </a:rPr>
                        <a:t>£216,129</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3860702242"/>
                  </a:ext>
                </a:extLst>
              </a:tr>
              <a:tr h="41572">
                <a:tc gridSpan="4">
                  <a:txBody>
                    <a:bodyPr/>
                    <a:lstStyle/>
                    <a:p>
                      <a:pPr>
                        <a:spcBef>
                          <a:spcPts val="200"/>
                        </a:spcBef>
                        <a:spcAft>
                          <a:spcPts val="200"/>
                        </a:spcAft>
                      </a:pPr>
                      <a:r>
                        <a:rPr lang="en-GB" sz="1600" b="0" dirty="0">
                          <a:effectLst/>
                          <a:latin typeface="Arial" panose="020B0604020202020204" pitchFamily="34" charset="0"/>
                          <a:ea typeface="Times New Roman" panose="02020603050405020304" pitchFamily="18" charset="0"/>
                          <a:cs typeface="Times New Roman" panose="02020603050405020304" pitchFamily="18" charset="0"/>
                        </a:rPr>
                        <a:t>*MAA data may inform assumption. </a:t>
                      </a:r>
                      <a:r>
                        <a:rPr lang="en-GB" sz="16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Red</a:t>
                      </a:r>
                      <a:r>
                        <a:rPr lang="en-GB" sz="1600" b="0" dirty="0">
                          <a:effectLst/>
                          <a:latin typeface="Arial" panose="020B0604020202020204" pitchFamily="34" charset="0"/>
                          <a:ea typeface="Times New Roman" panose="02020603050405020304" pitchFamily="18" charset="0"/>
                          <a:cs typeface="Times New Roman" panose="02020603050405020304" pitchFamily="18" charset="0"/>
                        </a:rPr>
                        <a:t> = new scenarios for ECM4. </a:t>
                      </a:r>
                      <a:r>
                        <a:rPr lang="en-GB" sz="1400" b="0" dirty="0">
                          <a:effectLst/>
                          <a:latin typeface="Arial" panose="020B0604020202020204" pitchFamily="34" charset="0"/>
                          <a:ea typeface="Times New Roman" panose="02020603050405020304" pitchFamily="18" charset="0"/>
                          <a:cs typeface="Times New Roman" panose="02020603050405020304" pitchFamily="18" charset="0"/>
                        </a:rPr>
                        <a:t>Source: company response to TE, table 5</a:t>
                      </a:r>
                    </a:p>
                  </a:txBody>
                  <a:tcPr marL="15329" marR="15329" marT="0" marB="0" anchor="ctr">
                    <a:solidFill>
                      <a:schemeClr val="bg1"/>
                    </a:solidFill>
                  </a:tcPr>
                </a:tc>
                <a:tc hMerge="1">
                  <a:txBody>
                    <a:bodyPr/>
                    <a:lstStyle/>
                    <a:p>
                      <a:pPr>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tc hMerge="1">
                  <a:txBody>
                    <a:bodyPr/>
                    <a:lstStyle/>
                    <a:p>
                      <a:endParaRPr lang="en-GB" dirty="0"/>
                    </a:p>
                  </a:txBody>
                  <a:tcPr marL="15329" marR="15329" marT="0" marB="0">
                    <a:solidFill>
                      <a:schemeClr val="bg1"/>
                    </a:solidFill>
                  </a:tcPr>
                </a:tc>
                <a:tc hMerge="1">
                  <a:txBody>
                    <a:bodyPr/>
                    <a:lstStyle/>
                    <a:p>
                      <a:pPr>
                        <a:spcBef>
                          <a:spcPts val="200"/>
                        </a:spcBef>
                        <a:spcAft>
                          <a:spcPts val="200"/>
                        </a:spcAft>
                      </a:pP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5329" marR="15329" marT="0" marB="0">
                    <a:solidFill>
                      <a:schemeClr val="bg1"/>
                    </a:solidFill>
                  </a:tcPr>
                </a:tc>
                <a:extLst>
                  <a:ext uri="{0D108BD9-81ED-4DB2-BD59-A6C34878D82A}">
                    <a16:rowId xmlns:a16="http://schemas.microsoft.com/office/drawing/2014/main" val="581977522"/>
                  </a:ext>
                </a:extLst>
              </a:tr>
            </a:tbl>
          </a:graphicData>
        </a:graphic>
      </p:graphicFrame>
    </p:spTree>
    <p:extLst>
      <p:ext uri="{BB962C8B-B14F-4D97-AF65-F5344CB8AC3E}">
        <p14:creationId xmlns:p14="http://schemas.microsoft.com/office/powerpoint/2010/main" val="30206905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458" y="434642"/>
            <a:ext cx="10479840" cy="765501"/>
          </a:xfrm>
        </p:spPr>
        <p:txBody>
          <a:bodyPr/>
          <a:lstStyle/>
          <a:p>
            <a:r>
              <a:rPr lang="en-GB" dirty="0"/>
              <a:t>Budget Impact Analysis</a:t>
            </a:r>
          </a:p>
        </p:txBody>
      </p:sp>
      <p:graphicFrame>
        <p:nvGraphicFramePr>
          <p:cNvPr id="4" name="Table 3">
            <a:extLst>
              <a:ext uri="{FF2B5EF4-FFF2-40B4-BE49-F238E27FC236}">
                <a16:creationId xmlns:a16="http://schemas.microsoft.com/office/drawing/2014/main" id="{6DE0DCB0-7E00-A3BE-6FA5-4B1012BE171F}"/>
              </a:ext>
            </a:extLst>
          </p:cNvPr>
          <p:cNvGraphicFramePr>
            <a:graphicFrameLocks noGrp="1"/>
          </p:cNvGraphicFramePr>
          <p:nvPr>
            <p:extLst>
              <p:ext uri="{D42A27DB-BD31-4B8C-83A1-F6EECF244321}">
                <p14:modId xmlns:p14="http://schemas.microsoft.com/office/powerpoint/2010/main" val="725019888"/>
              </p:ext>
            </p:extLst>
          </p:nvPr>
        </p:nvGraphicFramePr>
        <p:xfrm>
          <a:off x="223387" y="1835392"/>
          <a:ext cx="10246626" cy="4641849"/>
        </p:xfrm>
        <a:graphic>
          <a:graphicData uri="http://schemas.openxmlformats.org/drawingml/2006/table">
            <a:tbl>
              <a:tblPr firstRow="1" firstCol="1" bandRow="1">
                <a:tableStyleId>{F5AB1C69-6EDB-4FF4-983F-18BD219EF322}</a:tableStyleId>
              </a:tblPr>
              <a:tblGrid>
                <a:gridCol w="2029181">
                  <a:extLst>
                    <a:ext uri="{9D8B030D-6E8A-4147-A177-3AD203B41FA5}">
                      <a16:colId xmlns:a16="http://schemas.microsoft.com/office/drawing/2014/main" val="1228103662"/>
                    </a:ext>
                  </a:extLst>
                </a:gridCol>
                <a:gridCol w="1643489">
                  <a:extLst>
                    <a:ext uri="{9D8B030D-6E8A-4147-A177-3AD203B41FA5}">
                      <a16:colId xmlns:a16="http://schemas.microsoft.com/office/drawing/2014/main" val="2916481341"/>
                    </a:ext>
                  </a:extLst>
                </a:gridCol>
                <a:gridCol w="1643489">
                  <a:extLst>
                    <a:ext uri="{9D8B030D-6E8A-4147-A177-3AD203B41FA5}">
                      <a16:colId xmlns:a16="http://schemas.microsoft.com/office/drawing/2014/main" val="3968778067"/>
                    </a:ext>
                  </a:extLst>
                </a:gridCol>
                <a:gridCol w="1643489">
                  <a:extLst>
                    <a:ext uri="{9D8B030D-6E8A-4147-A177-3AD203B41FA5}">
                      <a16:colId xmlns:a16="http://schemas.microsoft.com/office/drawing/2014/main" val="346705791"/>
                    </a:ext>
                  </a:extLst>
                </a:gridCol>
                <a:gridCol w="1643489">
                  <a:extLst>
                    <a:ext uri="{9D8B030D-6E8A-4147-A177-3AD203B41FA5}">
                      <a16:colId xmlns:a16="http://schemas.microsoft.com/office/drawing/2014/main" val="594805653"/>
                    </a:ext>
                  </a:extLst>
                </a:gridCol>
                <a:gridCol w="1643489">
                  <a:extLst>
                    <a:ext uri="{9D8B030D-6E8A-4147-A177-3AD203B41FA5}">
                      <a16:colId xmlns:a16="http://schemas.microsoft.com/office/drawing/2014/main" val="202010207"/>
                    </a:ext>
                  </a:extLst>
                </a:gridCol>
              </a:tblGrid>
              <a:tr h="359833">
                <a:tc>
                  <a:txBody>
                    <a:bodyPr/>
                    <a:lstStyle/>
                    <a:p>
                      <a:pPr>
                        <a:spcBef>
                          <a:spcPts val="200"/>
                        </a:spcBef>
                        <a:spcAft>
                          <a:spcPts val="200"/>
                        </a:spcAft>
                      </a:pPr>
                      <a:r>
                        <a:rPr lang="en-US"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200"/>
                        </a:spcBef>
                        <a:spcAft>
                          <a:spcPts val="200"/>
                        </a:spcAft>
                      </a:pPr>
                      <a:r>
                        <a:rPr lang="en-US" sz="1800" dirty="0">
                          <a:effectLst/>
                        </a:rPr>
                        <a:t>Year 1</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200"/>
                        </a:spcBef>
                        <a:spcAft>
                          <a:spcPts val="200"/>
                        </a:spcAft>
                      </a:pPr>
                      <a:r>
                        <a:rPr lang="en-US" sz="1800" dirty="0">
                          <a:effectLst/>
                        </a:rPr>
                        <a:t>Year 2</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200"/>
                        </a:spcBef>
                        <a:spcAft>
                          <a:spcPts val="200"/>
                        </a:spcAft>
                      </a:pPr>
                      <a:r>
                        <a:rPr lang="en-US" sz="1800" dirty="0">
                          <a:effectLst/>
                        </a:rPr>
                        <a:t>Year 3</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200"/>
                        </a:spcBef>
                        <a:spcAft>
                          <a:spcPts val="200"/>
                        </a:spcAft>
                      </a:pPr>
                      <a:r>
                        <a:rPr lang="en-US" sz="1800" dirty="0">
                          <a:effectLst/>
                        </a:rPr>
                        <a:t>Year 4</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200"/>
                        </a:spcBef>
                        <a:spcAft>
                          <a:spcPts val="200"/>
                        </a:spcAft>
                      </a:pPr>
                      <a:r>
                        <a:rPr lang="en-US" sz="1800" dirty="0">
                          <a:effectLst/>
                        </a:rPr>
                        <a:t>Year 5</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42150827"/>
                  </a:ext>
                </a:extLst>
              </a:tr>
              <a:tr h="647700">
                <a:tc>
                  <a:txBody>
                    <a:bodyPr/>
                    <a:lstStyle/>
                    <a:p>
                      <a:pPr>
                        <a:spcBef>
                          <a:spcPts val="200"/>
                        </a:spcBef>
                        <a:spcAft>
                          <a:spcPts val="200"/>
                        </a:spcAft>
                      </a:pPr>
                      <a:r>
                        <a:rPr lang="en-US" sz="1800" dirty="0">
                          <a:effectLst/>
                        </a:rPr>
                        <a:t>Treated – incident patients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70494995"/>
                  </a:ext>
                </a:extLst>
              </a:tr>
              <a:tr h="971550">
                <a:tc>
                  <a:txBody>
                    <a:bodyPr/>
                    <a:lstStyle/>
                    <a:p>
                      <a:pPr>
                        <a:spcBef>
                          <a:spcPts val="200"/>
                        </a:spcBef>
                        <a:spcAft>
                          <a:spcPts val="200"/>
                        </a:spcAft>
                      </a:pPr>
                      <a:r>
                        <a:rPr lang="en-US" sz="1800" dirty="0">
                          <a:effectLst/>
                        </a:rPr>
                        <a:t>Treated – prevalent patients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81670475"/>
                  </a:ext>
                </a:extLst>
              </a:tr>
              <a:tr h="359833">
                <a:tc>
                  <a:txBody>
                    <a:bodyPr/>
                    <a:lstStyle/>
                    <a:p>
                      <a:pPr>
                        <a:spcBef>
                          <a:spcPts val="200"/>
                        </a:spcBef>
                        <a:spcAft>
                          <a:spcPts val="200"/>
                        </a:spcAft>
                      </a:pPr>
                      <a:r>
                        <a:rPr lang="en-US" sz="1800" dirty="0">
                          <a:effectLst/>
                        </a:rPr>
                        <a:t>Treated patients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79976066"/>
                  </a:ext>
                </a:extLst>
              </a:tr>
              <a:tr h="359833">
                <a:tc>
                  <a:txBody>
                    <a:bodyPr/>
                    <a:lstStyle/>
                    <a:p>
                      <a:pPr>
                        <a:spcBef>
                          <a:spcPts val="200"/>
                        </a:spcBef>
                        <a:spcAft>
                          <a:spcPts val="200"/>
                        </a:spcAft>
                      </a:pPr>
                      <a:r>
                        <a:rPr lang="en-US" sz="1800" dirty="0">
                          <a:effectLst/>
                        </a:rPr>
                        <a:t>Treatment cost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56204290"/>
                  </a:ext>
                </a:extLst>
              </a:tr>
              <a:tr h="647700">
                <a:tc>
                  <a:txBody>
                    <a:bodyPr/>
                    <a:lstStyle/>
                    <a:p>
                      <a:pPr>
                        <a:spcBef>
                          <a:spcPts val="200"/>
                        </a:spcBef>
                        <a:spcAft>
                          <a:spcPts val="200"/>
                        </a:spcAft>
                      </a:pPr>
                      <a:r>
                        <a:rPr lang="en-US" sz="1800" dirty="0">
                          <a:effectLst/>
                        </a:rPr>
                        <a:t>Administration cost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mn-lt"/>
                          <a:ea typeface="+mn-ea"/>
                          <a:cs typeface="+mn-cs"/>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86632658"/>
                  </a:ext>
                </a:extLst>
              </a:tr>
              <a:tr h="647700">
                <a:tc>
                  <a:txBody>
                    <a:bodyPr/>
                    <a:lstStyle/>
                    <a:p>
                      <a:pPr>
                        <a:spcBef>
                          <a:spcPts val="200"/>
                        </a:spcBef>
                        <a:spcAft>
                          <a:spcPts val="200"/>
                        </a:spcAft>
                      </a:pPr>
                      <a:r>
                        <a:rPr lang="en-US" sz="1800" dirty="0">
                          <a:effectLst/>
                        </a:rPr>
                        <a:t>Annual budget impact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46726804"/>
                  </a:ext>
                </a:extLst>
              </a:tr>
              <a:tr h="647700">
                <a:tc>
                  <a:txBody>
                    <a:bodyPr/>
                    <a:lstStyle/>
                    <a:p>
                      <a:pPr>
                        <a:spcBef>
                          <a:spcPts val="200"/>
                        </a:spcBef>
                        <a:spcAft>
                          <a:spcPts val="200"/>
                        </a:spcAft>
                      </a:pPr>
                      <a:r>
                        <a:rPr lang="en-US" sz="1800" dirty="0">
                          <a:effectLst/>
                        </a:rPr>
                        <a:t>Cumulative budget impact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kumimoji="0" lang="en-GB" sz="1800" b="0" i="0" u="sng" strike="noStrike" kern="1200" cap="none" spc="0" normalizeH="0" baseline="0" noProof="0" dirty="0">
                          <a:ln>
                            <a:noFill/>
                          </a:ln>
                          <a:solidFill>
                            <a:srgbClr val="393938">
                              <a:lumMod val="50000"/>
                            </a:srgbClr>
                          </a:solidFill>
                          <a:effectLst/>
                          <a:highlight>
                            <a:srgbClr val="000000"/>
                          </a:highlight>
                          <a:uLnTx/>
                          <a:uFillTx/>
                          <a:latin typeface="Arial" panose="020B0604020202020204"/>
                          <a:ea typeface="+mn-ea"/>
                          <a:cs typeface="+mn-cs"/>
                        </a:rPr>
                        <a: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24718744"/>
                  </a:ext>
                </a:extLst>
              </a:tr>
            </a:tbl>
          </a:graphicData>
        </a:graphic>
      </p:graphicFrame>
      <p:sp>
        <p:nvSpPr>
          <p:cNvPr id="6" name="TextBox 5">
            <a:extLst>
              <a:ext uri="{FF2B5EF4-FFF2-40B4-BE49-F238E27FC236}">
                <a16:creationId xmlns:a16="http://schemas.microsoft.com/office/drawing/2014/main" id="{977F8129-679A-39C4-7F72-A1F6D774807A}"/>
              </a:ext>
            </a:extLst>
          </p:cNvPr>
          <p:cNvSpPr txBox="1"/>
          <p:nvPr/>
        </p:nvSpPr>
        <p:spPr>
          <a:xfrm>
            <a:off x="223387" y="6880399"/>
            <a:ext cx="8529643" cy="492443"/>
          </a:xfrm>
          <a:prstGeom prst="rect">
            <a:avLst/>
          </a:prstGeom>
          <a:solidFill>
            <a:schemeClr val="bg1"/>
          </a:solidFill>
        </p:spPr>
        <p:txBody>
          <a:bodyPr wrap="none" lIns="0" tIns="0" rIns="0" bIns="0" rtlCol="0">
            <a:spAutoFit/>
          </a:bodyPr>
          <a:lstStyle/>
          <a:p>
            <a:r>
              <a:rPr lang="en-GB" sz="1600" dirty="0">
                <a:solidFill>
                  <a:schemeClr val="tx1"/>
                </a:solidFill>
              </a:rPr>
              <a:t>*Based on MPS Society communication that there have been no new cases </a:t>
            </a:r>
            <a:r>
              <a:rPr lang="en-GB" sz="1600" dirty="0"/>
              <a:t>since 2017</a:t>
            </a:r>
          </a:p>
          <a:p>
            <a:r>
              <a:rPr lang="en-GB" sz="1600" dirty="0"/>
              <a:t>** All costs in the table have been rounded for brevity. </a:t>
            </a:r>
            <a:r>
              <a:rPr lang="en-GB" sz="1200" dirty="0"/>
              <a:t>Source:  adapted from company submission, Table 60</a:t>
            </a:r>
          </a:p>
        </p:txBody>
      </p:sp>
      <p:sp>
        <p:nvSpPr>
          <p:cNvPr id="5" name="TextBox 4">
            <a:extLst>
              <a:ext uri="{FF2B5EF4-FFF2-40B4-BE49-F238E27FC236}">
                <a16:creationId xmlns:a16="http://schemas.microsoft.com/office/drawing/2014/main" id="{9C0484DF-25D7-42B4-3A10-C8CD89BBC146}"/>
              </a:ext>
            </a:extLst>
          </p:cNvPr>
          <p:cNvSpPr txBox="1"/>
          <p:nvPr/>
        </p:nvSpPr>
        <p:spPr>
          <a:xfrm>
            <a:off x="223387" y="1069891"/>
            <a:ext cx="8454237" cy="615553"/>
          </a:xfrm>
          <a:prstGeom prst="rect">
            <a:avLst/>
          </a:prstGeom>
          <a:noFill/>
        </p:spPr>
        <p:txBody>
          <a:bodyPr wrap="none" lIns="0" tIns="0" rIns="0" bIns="0" rtlCol="0">
            <a:spAutoFit/>
          </a:bodyPr>
          <a:lstStyle/>
          <a:p>
            <a:r>
              <a:rPr lang="en-GB" sz="2000" b="1" dirty="0">
                <a:solidFill>
                  <a:schemeClr val="tx1"/>
                </a:solidFill>
              </a:rPr>
              <a:t>Company: </a:t>
            </a:r>
            <a:r>
              <a:rPr lang="en-GB" sz="2000" dirty="0">
                <a:solidFill>
                  <a:schemeClr val="tx1"/>
                </a:solidFill>
              </a:rPr>
              <a:t>low budget impact should be considered in decision-making</a:t>
            </a:r>
          </a:p>
          <a:p>
            <a:pPr marL="285750" indent="-285750">
              <a:buFont typeface="Arial" panose="020B0604020202020204" pitchFamily="34" charset="0"/>
              <a:buChar char="•"/>
            </a:pPr>
            <a:r>
              <a:rPr lang="en-GB" sz="2000" dirty="0"/>
              <a:t>Updated budget impact calculations include new patient access scheme</a:t>
            </a:r>
            <a:endParaRPr lang="en-GB" sz="2000" dirty="0">
              <a:solidFill>
                <a:schemeClr val="tx1"/>
              </a:solidFill>
            </a:endParaRPr>
          </a:p>
        </p:txBody>
      </p:sp>
      <p:sp>
        <p:nvSpPr>
          <p:cNvPr id="7" name="Slide Number Placeholder 1">
            <a:extLst>
              <a:ext uri="{FF2B5EF4-FFF2-40B4-BE49-F238E27FC236}">
                <a16:creationId xmlns:a16="http://schemas.microsoft.com/office/drawing/2014/main" id="{0F4B2F91-EDFD-752F-BE6C-E0ECD197E31B}"/>
              </a:ext>
            </a:extLst>
          </p:cNvPr>
          <p:cNvSpPr>
            <a:spLocks noGrp="1"/>
          </p:cNvSpPr>
          <p:nvPr>
            <p:ph type="sldNum" sz="quarter" idx="12"/>
          </p:nvPr>
        </p:nvSpPr>
        <p:spPr>
          <a:xfrm>
            <a:off x="9677400" y="6952583"/>
            <a:ext cx="500380" cy="333663"/>
          </a:xfrm>
        </p:spPr>
        <p:txBody>
          <a:bodyPr/>
          <a:lstStyle/>
          <a:p>
            <a:fld id="{DDBE135E-2566-4748-853C-8A3B78F0FB00}" type="slidenum">
              <a:rPr lang="en-GB" smtClean="0"/>
              <a:t>54</a:t>
            </a:fld>
            <a:endParaRPr lang="en-GB" dirty="0"/>
          </a:p>
        </p:txBody>
      </p:sp>
    </p:spTree>
    <p:extLst>
      <p:ext uri="{BB962C8B-B14F-4D97-AF65-F5344CB8AC3E}">
        <p14:creationId xmlns:p14="http://schemas.microsoft.com/office/powerpoint/2010/main" val="499133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C46DB-7C75-4E22-870D-6311321A7178}"/>
              </a:ext>
            </a:extLst>
          </p:cNvPr>
          <p:cNvSpPr>
            <a:spLocks noGrp="1"/>
          </p:cNvSpPr>
          <p:nvPr>
            <p:ph type="title"/>
          </p:nvPr>
        </p:nvSpPr>
        <p:spPr/>
        <p:txBody>
          <a:bodyPr/>
          <a:lstStyle/>
          <a:p>
            <a:r>
              <a:rPr lang="en-GB" dirty="0"/>
              <a:t>MAA: Patient selection and continuation</a:t>
            </a:r>
          </a:p>
        </p:txBody>
      </p:sp>
      <p:sp>
        <p:nvSpPr>
          <p:cNvPr id="3" name="Slide Number Placeholder 2">
            <a:extLst>
              <a:ext uri="{FF2B5EF4-FFF2-40B4-BE49-F238E27FC236}">
                <a16:creationId xmlns:a16="http://schemas.microsoft.com/office/drawing/2014/main" id="{8D05F780-8FA0-4B3F-8FC6-8D03343B7C11}"/>
              </a:ext>
            </a:extLst>
          </p:cNvPr>
          <p:cNvSpPr>
            <a:spLocks noGrp="1"/>
          </p:cNvSpPr>
          <p:nvPr>
            <p:ph type="sldNum" sz="quarter" idx="12"/>
          </p:nvPr>
        </p:nvSpPr>
        <p:spPr/>
        <p:txBody>
          <a:bodyPr/>
          <a:lstStyle/>
          <a:p>
            <a:fld id="{DDBE135E-2566-4748-853C-8A3B78F0FB00}" type="slidenum">
              <a:rPr lang="en-GB" smtClean="0"/>
              <a:t>55</a:t>
            </a:fld>
            <a:endParaRPr lang="en-GB" dirty="0"/>
          </a:p>
        </p:txBody>
      </p:sp>
      <p:sp>
        <p:nvSpPr>
          <p:cNvPr id="4" name="Content Placeholder 3">
            <a:extLst>
              <a:ext uri="{FF2B5EF4-FFF2-40B4-BE49-F238E27FC236}">
                <a16:creationId xmlns:a16="http://schemas.microsoft.com/office/drawing/2014/main" id="{F823C2CF-D293-42F8-8A68-97E3287C8482}"/>
              </a:ext>
            </a:extLst>
          </p:cNvPr>
          <p:cNvSpPr>
            <a:spLocks noGrp="1"/>
          </p:cNvSpPr>
          <p:nvPr>
            <p:ph sz="quarter" idx="10"/>
          </p:nvPr>
        </p:nvSpPr>
        <p:spPr>
          <a:xfrm>
            <a:off x="508000" y="1296954"/>
            <a:ext cx="9669780" cy="5633327"/>
          </a:xfrm>
        </p:spPr>
        <p:txBody>
          <a:bodyPr>
            <a:normAutofit fontScale="92500" lnSpcReduction="20000"/>
          </a:bodyPr>
          <a:lstStyle/>
          <a:p>
            <a:pPr>
              <a:lnSpc>
                <a:spcPct val="120000"/>
              </a:lnSpc>
              <a:spcBef>
                <a:spcPts val="0"/>
              </a:spcBef>
            </a:pPr>
            <a:r>
              <a:rPr lang="en-GB" sz="2000" dirty="0"/>
              <a:t>Eligibility criteria:</a:t>
            </a:r>
          </a:p>
          <a:p>
            <a:pPr lvl="1">
              <a:lnSpc>
                <a:spcPct val="120000"/>
              </a:lnSpc>
              <a:spcBef>
                <a:spcPts val="0"/>
              </a:spcBef>
            </a:pPr>
            <a:r>
              <a:rPr lang="en-GB" sz="2000" dirty="0"/>
              <a:t>Confirmed diagnosis, including biochemical and enzymatic confirmation</a:t>
            </a:r>
          </a:p>
          <a:p>
            <a:pPr lvl="1">
              <a:lnSpc>
                <a:spcPct val="120000"/>
              </a:lnSpc>
              <a:spcBef>
                <a:spcPts val="0"/>
              </a:spcBef>
            </a:pPr>
            <a:r>
              <a:rPr lang="en-GB" sz="2000" dirty="0"/>
              <a:t>Threshold of disability – to confirm patients are clinically affected</a:t>
            </a:r>
          </a:p>
          <a:p>
            <a:pPr lvl="2">
              <a:lnSpc>
                <a:spcPct val="120000"/>
              </a:lnSpc>
              <a:spcBef>
                <a:spcPts val="0"/>
              </a:spcBef>
            </a:pPr>
            <a:r>
              <a:rPr lang="en-GB" sz="2000" dirty="0"/>
              <a:t>Based on ≥1 of: physical function, lung function, infections, cardiac function</a:t>
            </a:r>
          </a:p>
          <a:p>
            <a:pPr lvl="4">
              <a:lnSpc>
                <a:spcPct val="120000"/>
              </a:lnSpc>
              <a:spcBef>
                <a:spcPts val="0"/>
              </a:spcBef>
            </a:pPr>
            <a:endParaRPr lang="en-GB" sz="1600" dirty="0"/>
          </a:p>
          <a:p>
            <a:pPr>
              <a:lnSpc>
                <a:spcPct val="120000"/>
              </a:lnSpc>
              <a:spcBef>
                <a:spcPts val="0"/>
              </a:spcBef>
            </a:pPr>
            <a:r>
              <a:rPr lang="en-GB" sz="2000" dirty="0"/>
              <a:t>Monitoring and continuation criteria:</a:t>
            </a:r>
          </a:p>
          <a:p>
            <a:pPr lvl="1">
              <a:lnSpc>
                <a:spcPct val="120000"/>
              </a:lnSpc>
              <a:spcBef>
                <a:spcPts val="0"/>
              </a:spcBef>
            </a:pPr>
            <a:r>
              <a:rPr lang="en-GB" sz="2000" b="1" dirty="0"/>
              <a:t>12 months</a:t>
            </a:r>
            <a:r>
              <a:rPr lang="en-GB" sz="2000" dirty="0"/>
              <a:t>: improvement in serum oligosaccharides </a:t>
            </a:r>
            <a:r>
              <a:rPr lang="en-GB" sz="2000" u="sng" dirty="0"/>
              <a:t>and</a:t>
            </a:r>
            <a:r>
              <a:rPr lang="en-GB" sz="2000" dirty="0"/>
              <a:t> meet 4 out of 5 clinical domains (physical function, lung function, infections, cardiac function, PROMs)</a:t>
            </a:r>
          </a:p>
          <a:p>
            <a:pPr lvl="1">
              <a:lnSpc>
                <a:spcPct val="120000"/>
              </a:lnSpc>
              <a:spcBef>
                <a:spcPts val="0"/>
              </a:spcBef>
            </a:pPr>
            <a:r>
              <a:rPr lang="en-GB" sz="2000" b="1" dirty="0"/>
              <a:t>24 months</a:t>
            </a:r>
            <a:r>
              <a:rPr lang="en-GB" sz="2000" dirty="0"/>
              <a:t>: maintain improvement in oligosaccharides </a:t>
            </a:r>
            <a:r>
              <a:rPr lang="en-GB" sz="2000" u="sng" dirty="0"/>
              <a:t>and</a:t>
            </a:r>
            <a:r>
              <a:rPr lang="en-GB" sz="2000" dirty="0"/>
              <a:t> meet 4/5 clinical domains </a:t>
            </a:r>
            <a:r>
              <a:rPr lang="en-GB" sz="2000" u="sng" dirty="0"/>
              <a:t>and</a:t>
            </a:r>
            <a:r>
              <a:rPr lang="en-GB" sz="2000" dirty="0"/>
              <a:t> improvement in ≥1 entry criterion</a:t>
            </a:r>
          </a:p>
          <a:p>
            <a:pPr lvl="1">
              <a:lnSpc>
                <a:spcPct val="120000"/>
              </a:lnSpc>
              <a:spcBef>
                <a:spcPts val="0"/>
              </a:spcBef>
            </a:pPr>
            <a:r>
              <a:rPr lang="en-GB" sz="2000" b="1" dirty="0"/>
              <a:t>Subsequent</a:t>
            </a:r>
            <a:r>
              <a:rPr lang="en-GB" sz="2000" dirty="0"/>
              <a:t>: maintain improvement in 4/5 clinical domains (of which ≥1was an entry criterion)</a:t>
            </a:r>
          </a:p>
          <a:p>
            <a:pPr lvl="1">
              <a:lnSpc>
                <a:spcPct val="120000"/>
              </a:lnSpc>
              <a:spcBef>
                <a:spcPts val="0"/>
              </a:spcBef>
            </a:pPr>
            <a:r>
              <a:rPr lang="en-GB" sz="2000" dirty="0"/>
              <a:t>For children ≤6 years, continuation is based on serum oligosaccharides and clinical judgment</a:t>
            </a:r>
          </a:p>
          <a:p>
            <a:pPr lvl="3">
              <a:lnSpc>
                <a:spcPct val="120000"/>
              </a:lnSpc>
              <a:spcBef>
                <a:spcPts val="0"/>
              </a:spcBef>
            </a:pPr>
            <a:endParaRPr lang="en-GB" sz="1600" dirty="0"/>
          </a:p>
          <a:p>
            <a:pPr>
              <a:lnSpc>
                <a:spcPct val="120000"/>
              </a:lnSpc>
              <a:spcBef>
                <a:spcPts val="0"/>
              </a:spcBef>
            </a:pPr>
            <a:r>
              <a:rPr lang="en-GB" sz="2000" dirty="0"/>
              <a:t>Additional discontinuation criteria:</a:t>
            </a:r>
          </a:p>
          <a:p>
            <a:pPr lvl="1">
              <a:lnSpc>
                <a:spcPct val="120000"/>
              </a:lnSpc>
              <a:spcBef>
                <a:spcPts val="0"/>
              </a:spcBef>
            </a:pPr>
            <a:r>
              <a:rPr lang="en-GB" sz="2000" dirty="0"/>
              <a:t>Adverse events, concomitant conditions, non-compliance</a:t>
            </a:r>
          </a:p>
          <a:p>
            <a:pPr lvl="1">
              <a:lnSpc>
                <a:spcPct val="120000"/>
              </a:lnSpc>
              <a:spcBef>
                <a:spcPts val="0"/>
              </a:spcBef>
            </a:pPr>
            <a:r>
              <a:rPr lang="en-GB" sz="2000" dirty="0"/>
              <a:t>Disease progression: such that they can no longer comply with monitoring or velmanase alfa will no longer provide benefit</a:t>
            </a:r>
          </a:p>
        </p:txBody>
      </p:sp>
      <p:sp>
        <p:nvSpPr>
          <p:cNvPr id="5" name="Rectangle 4">
            <a:extLst>
              <a:ext uri="{FF2B5EF4-FFF2-40B4-BE49-F238E27FC236}">
                <a16:creationId xmlns:a16="http://schemas.microsoft.com/office/drawing/2014/main" id="{899455EC-ACBF-4852-89B3-29ABD1C5846B}"/>
              </a:ext>
            </a:extLst>
          </p:cNvPr>
          <p:cNvSpPr/>
          <p:nvPr/>
        </p:nvSpPr>
        <p:spPr>
          <a:xfrm>
            <a:off x="1213273" y="7253486"/>
            <a:ext cx="5346700" cy="307777"/>
          </a:xfrm>
          <a:prstGeom prst="rect">
            <a:avLst/>
          </a:prstGeom>
        </p:spPr>
        <p:txBody>
          <a:bodyPr>
            <a:spAutoFit/>
          </a:bodyPr>
          <a:lstStyle/>
          <a:p>
            <a:r>
              <a:rPr lang="en-GB" sz="1400" dirty="0">
                <a:solidFill>
                  <a:schemeClr val="dk1"/>
                </a:solidFill>
              </a:rPr>
              <a:t>PROMs: patient-reported outcome measures</a:t>
            </a:r>
            <a:endParaRPr lang="en-GB" sz="1400" dirty="0"/>
          </a:p>
        </p:txBody>
      </p:sp>
      <p:sp>
        <p:nvSpPr>
          <p:cNvPr id="7" name="TextBox 6">
            <a:extLst>
              <a:ext uri="{FF2B5EF4-FFF2-40B4-BE49-F238E27FC236}">
                <a16:creationId xmlns:a16="http://schemas.microsoft.com/office/drawing/2014/main" id="{1A355C27-A9DE-4D11-D3F0-1BCC91B61AE9}"/>
              </a:ext>
            </a:extLst>
          </p:cNvPr>
          <p:cNvSpPr txBox="1"/>
          <p:nvPr/>
        </p:nvSpPr>
        <p:spPr>
          <a:xfrm>
            <a:off x="9655208" y="145638"/>
            <a:ext cx="924086" cy="276999"/>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GB" sz="1800" b="1" dirty="0">
                <a:solidFill>
                  <a:schemeClr val="accent1"/>
                </a:solidFill>
              </a:rPr>
              <a:t> RECAP</a:t>
            </a:r>
            <a:r>
              <a:rPr lang="en-GB" sz="1800" b="1" dirty="0">
                <a:solidFill>
                  <a:schemeClr val="tx1"/>
                </a:solidFill>
              </a:rPr>
              <a:t> </a:t>
            </a:r>
          </a:p>
        </p:txBody>
      </p:sp>
    </p:spTree>
    <p:extLst>
      <p:ext uri="{BB962C8B-B14F-4D97-AF65-F5344CB8AC3E}">
        <p14:creationId xmlns:p14="http://schemas.microsoft.com/office/powerpoint/2010/main" val="171499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1602D97-F7D9-40D8-A3BB-FB1AFE168F9E}"/>
              </a:ext>
            </a:extLst>
          </p:cNvPr>
          <p:cNvSpPr txBox="1"/>
          <p:nvPr/>
        </p:nvSpPr>
        <p:spPr>
          <a:xfrm>
            <a:off x="372833" y="6930281"/>
            <a:ext cx="1243316" cy="417778"/>
          </a:xfrm>
          <a:prstGeom prst="rect">
            <a:avLst/>
          </a:prstGeom>
          <a:solidFill>
            <a:schemeClr val="bg1"/>
          </a:solidFill>
        </p:spPr>
        <p:txBody>
          <a:bodyPr wrap="square" lIns="0" tIns="0" rIns="0" bIns="0" rtlCol="0">
            <a:spAutoFit/>
          </a:bodyPr>
          <a:lstStyle/>
          <a:p>
            <a:endParaRPr lang="en-GB" sz="1800" dirty="0">
              <a:solidFill>
                <a:schemeClr val="tx1"/>
              </a:solidFill>
            </a:endParaRPr>
          </a:p>
        </p:txBody>
      </p:sp>
      <p:sp>
        <p:nvSpPr>
          <p:cNvPr id="2" name="Title 1"/>
          <p:cNvSpPr>
            <a:spLocks noGrp="1"/>
          </p:cNvSpPr>
          <p:nvPr>
            <p:ph type="title"/>
          </p:nvPr>
        </p:nvSpPr>
        <p:spPr>
          <a:xfrm>
            <a:off x="372833" y="361333"/>
            <a:ext cx="9669780" cy="765501"/>
          </a:xfrm>
        </p:spPr>
        <p:txBody>
          <a:bodyPr/>
          <a:lstStyle/>
          <a:p>
            <a:pPr>
              <a:lnSpc>
                <a:spcPct val="100000"/>
              </a:lnSpc>
            </a:pPr>
            <a:r>
              <a:rPr lang="en-GB" dirty="0"/>
              <a:t>Velmanase alfa (Lamzede)</a:t>
            </a:r>
            <a:br>
              <a:rPr lang="en-GB" dirty="0"/>
            </a:br>
            <a:r>
              <a:rPr lang="en-GB" sz="2000" b="0" i="1" dirty="0">
                <a:solidFill>
                  <a:schemeClr val="accent1"/>
                </a:solidFill>
              </a:rPr>
              <a:t>Enzyme replacement therapy administered via weekly intravenous infusion</a:t>
            </a:r>
            <a:endParaRPr lang="en-GB" sz="2000" b="0" i="1" strike="sngStrike" dirty="0">
              <a:solidFill>
                <a:schemeClr val="accent1"/>
              </a:solidFill>
            </a:endParaRPr>
          </a:p>
        </p:txBody>
      </p:sp>
      <p:sp>
        <p:nvSpPr>
          <p:cNvPr id="3" name="Slide Number Placeholder 2"/>
          <p:cNvSpPr>
            <a:spLocks noGrp="1"/>
          </p:cNvSpPr>
          <p:nvPr>
            <p:ph type="sldNum" sz="quarter" idx="12"/>
          </p:nvPr>
        </p:nvSpPr>
        <p:spPr>
          <a:xfrm>
            <a:off x="9792423" y="7093449"/>
            <a:ext cx="500380" cy="333663"/>
          </a:xfrm>
        </p:spPr>
        <p:txBody>
          <a:bodyPr/>
          <a:lstStyle/>
          <a:p>
            <a:fld id="{DDBE135E-2566-4748-853C-8A3B78F0FB00}" type="slidenum">
              <a:rPr lang="en-GB" smtClean="0"/>
              <a:t>6</a:t>
            </a:fld>
            <a:endParaRPr lang="en-GB" dirty="0"/>
          </a:p>
        </p:txBody>
      </p:sp>
      <p:graphicFrame>
        <p:nvGraphicFramePr>
          <p:cNvPr id="6" name="Table 5">
            <a:extLst>
              <a:ext uri="{FF2B5EF4-FFF2-40B4-BE49-F238E27FC236}">
                <a16:creationId xmlns:a16="http://schemas.microsoft.com/office/drawing/2014/main" id="{1934171E-AC0D-49CE-B353-0290D7C89DD2}"/>
              </a:ext>
            </a:extLst>
          </p:cNvPr>
          <p:cNvGraphicFramePr>
            <a:graphicFrameLocks noGrp="1"/>
          </p:cNvGraphicFramePr>
          <p:nvPr>
            <p:extLst>
              <p:ext uri="{D42A27DB-BD31-4B8C-83A1-F6EECF244321}">
                <p14:modId xmlns:p14="http://schemas.microsoft.com/office/powerpoint/2010/main" val="2215410395"/>
              </p:ext>
            </p:extLst>
          </p:nvPr>
        </p:nvGraphicFramePr>
        <p:xfrm>
          <a:off x="274343" y="1423211"/>
          <a:ext cx="10137093" cy="5687879"/>
        </p:xfrm>
        <a:graphic>
          <a:graphicData uri="http://schemas.openxmlformats.org/drawingml/2006/table">
            <a:tbl>
              <a:tblPr firstCol="1" bandRow="1">
                <a:tableStyleId>{93296810-A885-4BE3-A3E7-6D5BEEA58F35}</a:tableStyleId>
              </a:tblPr>
              <a:tblGrid>
                <a:gridCol w="2080928">
                  <a:extLst>
                    <a:ext uri="{9D8B030D-6E8A-4147-A177-3AD203B41FA5}">
                      <a16:colId xmlns:a16="http://schemas.microsoft.com/office/drawing/2014/main" val="20000"/>
                    </a:ext>
                  </a:extLst>
                </a:gridCol>
                <a:gridCol w="8056165">
                  <a:extLst>
                    <a:ext uri="{9D8B030D-6E8A-4147-A177-3AD203B41FA5}">
                      <a16:colId xmlns:a16="http://schemas.microsoft.com/office/drawing/2014/main" val="20001"/>
                    </a:ext>
                  </a:extLst>
                </a:gridCol>
              </a:tblGrid>
              <a:tr h="858921">
                <a:tc>
                  <a:txBody>
                    <a:bodyPr/>
                    <a:lstStyle>
                      <a:lvl1pPr>
                        <a:lnSpc>
                          <a:spcPct val="95000"/>
                        </a:lnSpc>
                        <a:spcAft>
                          <a:spcPts val="800"/>
                        </a:spcAft>
                        <a:buFont typeface="Arial" charset="0"/>
                        <a:defRPr sz="2000">
                          <a:solidFill>
                            <a:schemeClr val="tx1"/>
                          </a:solidFill>
                          <a:latin typeface="Arial" charset="0"/>
                          <a:cs typeface="Arial" charset="0"/>
                        </a:defRPr>
                      </a:lvl1pPr>
                      <a:lvl2pPr marL="37931725" indent="-37474525">
                        <a:lnSpc>
                          <a:spcPct val="95000"/>
                        </a:lnSpc>
                        <a:spcAft>
                          <a:spcPts val="800"/>
                        </a:spcAft>
                        <a:buFont typeface="Arial" charset="0"/>
                        <a:defRPr sz="2000">
                          <a:solidFill>
                            <a:schemeClr val="tx1"/>
                          </a:solidFill>
                          <a:latin typeface="Arial" charset="0"/>
                          <a:cs typeface="Arial" charset="0"/>
                        </a:defRPr>
                      </a:lvl2pPr>
                      <a:lvl3pPr>
                        <a:lnSpc>
                          <a:spcPct val="95000"/>
                        </a:lnSpc>
                        <a:spcAft>
                          <a:spcPts val="800"/>
                        </a:spcAft>
                        <a:defRPr sz="2000">
                          <a:solidFill>
                            <a:schemeClr val="tx1"/>
                          </a:solidFill>
                          <a:latin typeface="Arial" charset="0"/>
                          <a:cs typeface="Arial" charset="0"/>
                        </a:defRPr>
                      </a:lvl3pPr>
                      <a:lvl4pPr>
                        <a:lnSpc>
                          <a:spcPct val="95000"/>
                        </a:lnSpc>
                        <a:spcAft>
                          <a:spcPts val="800"/>
                        </a:spcAft>
                        <a:defRPr>
                          <a:solidFill>
                            <a:schemeClr val="tx1"/>
                          </a:solidFill>
                          <a:latin typeface="Arial" charset="0"/>
                          <a:cs typeface="Arial" charset="0"/>
                        </a:defRPr>
                      </a:lvl4pPr>
                      <a:lvl5pPr>
                        <a:lnSpc>
                          <a:spcPct val="95000"/>
                        </a:lnSpc>
                        <a:spcAft>
                          <a:spcPts val="800"/>
                        </a:spcAft>
                        <a:defRPr>
                          <a:solidFill>
                            <a:schemeClr val="tx1"/>
                          </a:solidFill>
                          <a:latin typeface="Arial" charset="0"/>
                          <a:cs typeface="Arial" charset="0"/>
                        </a:defRPr>
                      </a:lvl5pPr>
                      <a:lvl6pPr marL="457200" eaLnBrk="0" fontAlgn="base" hangingPunct="0">
                        <a:lnSpc>
                          <a:spcPct val="95000"/>
                        </a:lnSpc>
                        <a:spcBef>
                          <a:spcPct val="0"/>
                        </a:spcBef>
                        <a:spcAft>
                          <a:spcPts val="800"/>
                        </a:spcAft>
                        <a:defRPr>
                          <a:solidFill>
                            <a:schemeClr val="tx1"/>
                          </a:solidFill>
                          <a:latin typeface="Arial" charset="0"/>
                          <a:cs typeface="Arial" charset="0"/>
                        </a:defRPr>
                      </a:lvl6pPr>
                      <a:lvl7pPr marL="914400" eaLnBrk="0" fontAlgn="base" hangingPunct="0">
                        <a:lnSpc>
                          <a:spcPct val="95000"/>
                        </a:lnSpc>
                        <a:spcBef>
                          <a:spcPct val="0"/>
                        </a:spcBef>
                        <a:spcAft>
                          <a:spcPts val="800"/>
                        </a:spcAft>
                        <a:defRPr>
                          <a:solidFill>
                            <a:schemeClr val="tx1"/>
                          </a:solidFill>
                          <a:latin typeface="Arial" charset="0"/>
                          <a:cs typeface="Arial" charset="0"/>
                        </a:defRPr>
                      </a:lvl7pPr>
                      <a:lvl8pPr marL="1371600" eaLnBrk="0" fontAlgn="base" hangingPunct="0">
                        <a:lnSpc>
                          <a:spcPct val="95000"/>
                        </a:lnSpc>
                        <a:spcBef>
                          <a:spcPct val="0"/>
                        </a:spcBef>
                        <a:spcAft>
                          <a:spcPts val="800"/>
                        </a:spcAft>
                        <a:defRPr>
                          <a:solidFill>
                            <a:schemeClr val="tx1"/>
                          </a:solidFill>
                          <a:latin typeface="Arial" charset="0"/>
                          <a:cs typeface="Arial" charset="0"/>
                        </a:defRPr>
                      </a:lvl8pPr>
                      <a:lvl9pPr marL="1828800" eaLnBrk="0" fontAlgn="base" hangingPunct="0">
                        <a:lnSpc>
                          <a:spcPct val="95000"/>
                        </a:lnSpc>
                        <a:spcBef>
                          <a:spcPct val="0"/>
                        </a:spcBef>
                        <a:spcAft>
                          <a:spcPts val="80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GB" altLang="en-US" sz="2000" b="1" u="none" strike="noStrike" cap="none" normalizeH="0" baseline="0" dirty="0">
                          <a:ln>
                            <a:noFill/>
                          </a:ln>
                          <a:solidFill>
                            <a:sysClr val="windowText" lastClr="000000"/>
                          </a:solidFill>
                          <a:effectLst/>
                        </a:rPr>
                        <a:t>Marketing authorisation </a:t>
                      </a:r>
                      <a:endParaRPr kumimoji="0" lang="en-GB" altLang="en-US" sz="2000" b="1" i="0" u="none" strike="noStrike" cap="none" normalizeH="0" baseline="0" dirty="0">
                        <a:ln>
                          <a:noFill/>
                        </a:ln>
                        <a:solidFill>
                          <a:sysClr val="windowText" lastClr="000000"/>
                        </a:solidFill>
                        <a:effectLst/>
                        <a:latin typeface="+mj-lt"/>
                        <a:ea typeface="ＭＳ Ｐゴシック" charset="-128"/>
                      </a:endParaRPr>
                    </a:p>
                  </a:txBody>
                  <a:tcPr marL="91444" marR="91444" marT="45681" marB="45681" horzOverflow="overflow"/>
                </a:tc>
                <a:tc>
                  <a:txBody>
                    <a:bodyPr/>
                    <a:lstStyle>
                      <a:lvl1pPr>
                        <a:lnSpc>
                          <a:spcPct val="95000"/>
                        </a:lnSpc>
                        <a:spcAft>
                          <a:spcPts val="800"/>
                        </a:spcAft>
                        <a:buFont typeface="Arial" charset="0"/>
                        <a:defRPr sz="2000">
                          <a:solidFill>
                            <a:schemeClr val="tx1"/>
                          </a:solidFill>
                          <a:latin typeface="Arial" charset="0"/>
                          <a:cs typeface="Arial" charset="0"/>
                        </a:defRPr>
                      </a:lvl1pPr>
                      <a:lvl2pPr marL="37931725" indent="-37474525">
                        <a:lnSpc>
                          <a:spcPct val="95000"/>
                        </a:lnSpc>
                        <a:spcAft>
                          <a:spcPts val="800"/>
                        </a:spcAft>
                        <a:buFont typeface="Arial" charset="0"/>
                        <a:defRPr sz="2000">
                          <a:solidFill>
                            <a:schemeClr val="tx1"/>
                          </a:solidFill>
                          <a:latin typeface="Arial" charset="0"/>
                          <a:cs typeface="Arial" charset="0"/>
                        </a:defRPr>
                      </a:lvl2pPr>
                      <a:lvl3pPr>
                        <a:lnSpc>
                          <a:spcPct val="95000"/>
                        </a:lnSpc>
                        <a:spcAft>
                          <a:spcPts val="800"/>
                        </a:spcAft>
                        <a:defRPr sz="2000">
                          <a:solidFill>
                            <a:schemeClr val="tx1"/>
                          </a:solidFill>
                          <a:latin typeface="Arial" charset="0"/>
                          <a:cs typeface="Arial" charset="0"/>
                        </a:defRPr>
                      </a:lvl3pPr>
                      <a:lvl4pPr>
                        <a:lnSpc>
                          <a:spcPct val="95000"/>
                        </a:lnSpc>
                        <a:spcAft>
                          <a:spcPts val="800"/>
                        </a:spcAft>
                        <a:defRPr>
                          <a:solidFill>
                            <a:schemeClr val="tx1"/>
                          </a:solidFill>
                          <a:latin typeface="Arial" charset="0"/>
                          <a:cs typeface="Arial" charset="0"/>
                        </a:defRPr>
                      </a:lvl4pPr>
                      <a:lvl5pPr>
                        <a:lnSpc>
                          <a:spcPct val="95000"/>
                        </a:lnSpc>
                        <a:spcAft>
                          <a:spcPts val="800"/>
                        </a:spcAft>
                        <a:defRPr>
                          <a:solidFill>
                            <a:schemeClr val="tx1"/>
                          </a:solidFill>
                          <a:latin typeface="Arial" charset="0"/>
                          <a:cs typeface="Arial" charset="0"/>
                        </a:defRPr>
                      </a:lvl5pPr>
                      <a:lvl6pPr marL="457200" eaLnBrk="0" fontAlgn="base" hangingPunct="0">
                        <a:lnSpc>
                          <a:spcPct val="95000"/>
                        </a:lnSpc>
                        <a:spcBef>
                          <a:spcPct val="0"/>
                        </a:spcBef>
                        <a:spcAft>
                          <a:spcPts val="800"/>
                        </a:spcAft>
                        <a:defRPr>
                          <a:solidFill>
                            <a:schemeClr val="tx1"/>
                          </a:solidFill>
                          <a:latin typeface="Arial" charset="0"/>
                          <a:cs typeface="Arial" charset="0"/>
                        </a:defRPr>
                      </a:lvl6pPr>
                      <a:lvl7pPr marL="914400" eaLnBrk="0" fontAlgn="base" hangingPunct="0">
                        <a:lnSpc>
                          <a:spcPct val="95000"/>
                        </a:lnSpc>
                        <a:spcBef>
                          <a:spcPct val="0"/>
                        </a:spcBef>
                        <a:spcAft>
                          <a:spcPts val="800"/>
                        </a:spcAft>
                        <a:defRPr>
                          <a:solidFill>
                            <a:schemeClr val="tx1"/>
                          </a:solidFill>
                          <a:latin typeface="Arial" charset="0"/>
                          <a:cs typeface="Arial" charset="0"/>
                        </a:defRPr>
                      </a:lvl7pPr>
                      <a:lvl8pPr marL="1371600" eaLnBrk="0" fontAlgn="base" hangingPunct="0">
                        <a:lnSpc>
                          <a:spcPct val="95000"/>
                        </a:lnSpc>
                        <a:spcBef>
                          <a:spcPct val="0"/>
                        </a:spcBef>
                        <a:spcAft>
                          <a:spcPts val="800"/>
                        </a:spcAft>
                        <a:defRPr>
                          <a:solidFill>
                            <a:schemeClr val="tx1"/>
                          </a:solidFill>
                          <a:latin typeface="Arial" charset="0"/>
                          <a:cs typeface="Arial" charset="0"/>
                        </a:defRPr>
                      </a:lvl8pPr>
                      <a:lvl9pPr marL="1828800" eaLnBrk="0" fontAlgn="base" hangingPunct="0">
                        <a:lnSpc>
                          <a:spcPct val="95000"/>
                        </a:lnSpc>
                        <a:spcBef>
                          <a:spcPct val="0"/>
                        </a:spcBef>
                        <a:spcAft>
                          <a:spcPts val="80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en-GB" altLang="en-US" sz="2000" b="0" u="none" strike="noStrike" cap="none" normalizeH="0" baseline="0" dirty="0">
                          <a:ln>
                            <a:noFill/>
                          </a:ln>
                          <a:solidFill>
                            <a:schemeClr val="tx1"/>
                          </a:solidFill>
                          <a:effectLst/>
                        </a:rPr>
                        <a:t>Indicated </a:t>
                      </a:r>
                      <a:r>
                        <a:rPr kumimoji="0" lang="en-GB" altLang="en-US" sz="2000" b="0" u="none" strike="noStrike" kern="1200" cap="none" normalizeH="0" baseline="0" dirty="0">
                          <a:ln>
                            <a:noFill/>
                          </a:ln>
                          <a:solidFill>
                            <a:schemeClr val="tx1"/>
                          </a:solidFill>
                          <a:effectLst/>
                        </a:rPr>
                        <a:t>for </a:t>
                      </a:r>
                      <a:r>
                        <a:rPr kumimoji="0" lang="en-GB" sz="2000" b="0" u="none" strike="noStrike" kern="1200" cap="none" normalizeH="0" baseline="0" dirty="0">
                          <a:ln>
                            <a:noFill/>
                          </a:ln>
                          <a:solidFill>
                            <a:schemeClr val="tx1"/>
                          </a:solidFill>
                          <a:effectLst/>
                        </a:rPr>
                        <a:t>the treatment of non-neurological manifestations of patients with mild to moderate alpha-mannosidosis (AM)</a:t>
                      </a:r>
                      <a:endParaRPr kumimoji="0" lang="en-GB" sz="2000" b="0" i="0" u="none" strike="noStrike" kern="1200" cap="none" normalizeH="0" baseline="0" dirty="0">
                        <a:ln>
                          <a:noFill/>
                        </a:ln>
                        <a:solidFill>
                          <a:schemeClr val="tx1"/>
                        </a:solidFill>
                        <a:effectLst/>
                        <a:latin typeface="+mj-lt"/>
                        <a:ea typeface="+mn-ea"/>
                        <a:cs typeface="Arial" charset="0"/>
                      </a:endParaRPr>
                    </a:p>
                  </a:txBody>
                  <a:tcPr marL="91444" marR="91444" marT="45681" marB="45681" horzOverflow="overflow"/>
                </a:tc>
                <a:extLst>
                  <a:ext uri="{0D108BD9-81ED-4DB2-BD59-A6C34878D82A}">
                    <a16:rowId xmlns:a16="http://schemas.microsoft.com/office/drawing/2014/main" val="10000"/>
                  </a:ext>
                </a:extLst>
              </a:tr>
              <a:tr h="1340423">
                <a:tc>
                  <a:txBody>
                    <a:bodyPr/>
                    <a:lstStyle>
                      <a:lvl1pPr>
                        <a:lnSpc>
                          <a:spcPct val="95000"/>
                        </a:lnSpc>
                        <a:spcAft>
                          <a:spcPts val="800"/>
                        </a:spcAft>
                        <a:buFont typeface="Arial" charset="0"/>
                        <a:defRPr sz="2000">
                          <a:solidFill>
                            <a:schemeClr val="tx1"/>
                          </a:solidFill>
                          <a:latin typeface="Arial" charset="0"/>
                          <a:cs typeface="Arial" charset="0"/>
                        </a:defRPr>
                      </a:lvl1pPr>
                      <a:lvl2pPr marL="37931725" indent="-37474525">
                        <a:lnSpc>
                          <a:spcPct val="95000"/>
                        </a:lnSpc>
                        <a:spcAft>
                          <a:spcPts val="800"/>
                        </a:spcAft>
                        <a:buFont typeface="Arial" charset="0"/>
                        <a:defRPr sz="2000">
                          <a:solidFill>
                            <a:schemeClr val="tx1"/>
                          </a:solidFill>
                          <a:latin typeface="Arial" charset="0"/>
                          <a:cs typeface="Arial" charset="0"/>
                        </a:defRPr>
                      </a:lvl2pPr>
                      <a:lvl3pPr>
                        <a:lnSpc>
                          <a:spcPct val="95000"/>
                        </a:lnSpc>
                        <a:spcAft>
                          <a:spcPts val="800"/>
                        </a:spcAft>
                        <a:defRPr sz="2000">
                          <a:solidFill>
                            <a:schemeClr val="tx1"/>
                          </a:solidFill>
                          <a:latin typeface="Arial" charset="0"/>
                          <a:cs typeface="Arial" charset="0"/>
                        </a:defRPr>
                      </a:lvl3pPr>
                      <a:lvl4pPr>
                        <a:lnSpc>
                          <a:spcPct val="95000"/>
                        </a:lnSpc>
                        <a:spcAft>
                          <a:spcPts val="800"/>
                        </a:spcAft>
                        <a:defRPr>
                          <a:solidFill>
                            <a:schemeClr val="tx1"/>
                          </a:solidFill>
                          <a:latin typeface="Arial" charset="0"/>
                          <a:cs typeface="Arial" charset="0"/>
                        </a:defRPr>
                      </a:lvl4pPr>
                      <a:lvl5pPr>
                        <a:lnSpc>
                          <a:spcPct val="95000"/>
                        </a:lnSpc>
                        <a:spcAft>
                          <a:spcPts val="800"/>
                        </a:spcAft>
                        <a:defRPr>
                          <a:solidFill>
                            <a:schemeClr val="tx1"/>
                          </a:solidFill>
                          <a:latin typeface="Arial" charset="0"/>
                          <a:cs typeface="Arial" charset="0"/>
                        </a:defRPr>
                      </a:lvl5pPr>
                      <a:lvl6pPr marL="457200" eaLnBrk="0" fontAlgn="base" hangingPunct="0">
                        <a:lnSpc>
                          <a:spcPct val="95000"/>
                        </a:lnSpc>
                        <a:spcBef>
                          <a:spcPct val="0"/>
                        </a:spcBef>
                        <a:spcAft>
                          <a:spcPts val="800"/>
                        </a:spcAft>
                        <a:defRPr>
                          <a:solidFill>
                            <a:schemeClr val="tx1"/>
                          </a:solidFill>
                          <a:latin typeface="Arial" charset="0"/>
                          <a:cs typeface="Arial" charset="0"/>
                        </a:defRPr>
                      </a:lvl6pPr>
                      <a:lvl7pPr marL="914400" eaLnBrk="0" fontAlgn="base" hangingPunct="0">
                        <a:lnSpc>
                          <a:spcPct val="95000"/>
                        </a:lnSpc>
                        <a:spcBef>
                          <a:spcPct val="0"/>
                        </a:spcBef>
                        <a:spcAft>
                          <a:spcPts val="800"/>
                        </a:spcAft>
                        <a:defRPr>
                          <a:solidFill>
                            <a:schemeClr val="tx1"/>
                          </a:solidFill>
                          <a:latin typeface="Arial" charset="0"/>
                          <a:cs typeface="Arial" charset="0"/>
                        </a:defRPr>
                      </a:lvl7pPr>
                      <a:lvl8pPr marL="1371600" eaLnBrk="0" fontAlgn="base" hangingPunct="0">
                        <a:lnSpc>
                          <a:spcPct val="95000"/>
                        </a:lnSpc>
                        <a:spcBef>
                          <a:spcPct val="0"/>
                        </a:spcBef>
                        <a:spcAft>
                          <a:spcPts val="800"/>
                        </a:spcAft>
                        <a:defRPr>
                          <a:solidFill>
                            <a:schemeClr val="tx1"/>
                          </a:solidFill>
                          <a:latin typeface="Arial" charset="0"/>
                          <a:cs typeface="Arial" charset="0"/>
                        </a:defRPr>
                      </a:lvl8pPr>
                      <a:lvl9pPr marL="1828800" eaLnBrk="0" fontAlgn="base" hangingPunct="0">
                        <a:lnSpc>
                          <a:spcPct val="95000"/>
                        </a:lnSpc>
                        <a:spcBef>
                          <a:spcPct val="0"/>
                        </a:spcBef>
                        <a:spcAft>
                          <a:spcPts val="80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GB" altLang="en-US" sz="2000" b="1" u="none" strike="noStrike" cap="none" normalizeH="0" baseline="0" dirty="0">
                          <a:ln>
                            <a:noFill/>
                          </a:ln>
                          <a:solidFill>
                            <a:sysClr val="windowText" lastClr="000000"/>
                          </a:solidFill>
                          <a:effectLst/>
                        </a:rPr>
                        <a:t>Mechanism of action</a:t>
                      </a:r>
                      <a:endParaRPr kumimoji="0" lang="en-GB" altLang="en-US" sz="2000" b="1" i="0" u="none" strike="noStrike" cap="none" normalizeH="0" baseline="0" dirty="0">
                        <a:ln>
                          <a:noFill/>
                        </a:ln>
                        <a:solidFill>
                          <a:sysClr val="windowText" lastClr="000000"/>
                        </a:solidFill>
                        <a:effectLst/>
                        <a:latin typeface="+mj-lt"/>
                        <a:ea typeface="ＭＳ Ｐゴシック" charset="-128"/>
                      </a:endParaRPr>
                    </a:p>
                  </a:txBody>
                  <a:tcPr marL="91444" marR="91444" marT="45681" marB="45681" horzOverflow="overflow"/>
                </a:tc>
                <a:tc>
                  <a:txBody>
                    <a:bodyPr/>
                    <a:lstStyle>
                      <a:lvl1pPr>
                        <a:lnSpc>
                          <a:spcPct val="95000"/>
                        </a:lnSpc>
                        <a:spcAft>
                          <a:spcPts val="800"/>
                        </a:spcAft>
                        <a:buFont typeface="Arial" charset="0"/>
                        <a:defRPr sz="2000">
                          <a:solidFill>
                            <a:schemeClr val="tx1"/>
                          </a:solidFill>
                          <a:latin typeface="Arial" charset="0"/>
                          <a:cs typeface="Arial" charset="0"/>
                        </a:defRPr>
                      </a:lvl1pPr>
                      <a:lvl2pPr marL="37931725" indent="-37474525">
                        <a:lnSpc>
                          <a:spcPct val="95000"/>
                        </a:lnSpc>
                        <a:spcAft>
                          <a:spcPts val="800"/>
                        </a:spcAft>
                        <a:buFont typeface="Arial" charset="0"/>
                        <a:defRPr sz="2000">
                          <a:solidFill>
                            <a:schemeClr val="tx1"/>
                          </a:solidFill>
                          <a:latin typeface="Arial" charset="0"/>
                          <a:cs typeface="Arial" charset="0"/>
                        </a:defRPr>
                      </a:lvl2pPr>
                      <a:lvl3pPr>
                        <a:lnSpc>
                          <a:spcPct val="95000"/>
                        </a:lnSpc>
                        <a:spcAft>
                          <a:spcPts val="800"/>
                        </a:spcAft>
                        <a:defRPr sz="2000">
                          <a:solidFill>
                            <a:schemeClr val="tx1"/>
                          </a:solidFill>
                          <a:latin typeface="Arial" charset="0"/>
                          <a:cs typeface="Arial" charset="0"/>
                        </a:defRPr>
                      </a:lvl3pPr>
                      <a:lvl4pPr>
                        <a:lnSpc>
                          <a:spcPct val="95000"/>
                        </a:lnSpc>
                        <a:spcAft>
                          <a:spcPts val="800"/>
                        </a:spcAft>
                        <a:defRPr>
                          <a:solidFill>
                            <a:schemeClr val="tx1"/>
                          </a:solidFill>
                          <a:latin typeface="Arial" charset="0"/>
                          <a:cs typeface="Arial" charset="0"/>
                        </a:defRPr>
                      </a:lvl4pPr>
                      <a:lvl5pPr>
                        <a:lnSpc>
                          <a:spcPct val="95000"/>
                        </a:lnSpc>
                        <a:spcAft>
                          <a:spcPts val="800"/>
                        </a:spcAft>
                        <a:defRPr>
                          <a:solidFill>
                            <a:schemeClr val="tx1"/>
                          </a:solidFill>
                          <a:latin typeface="Arial" charset="0"/>
                          <a:cs typeface="Arial" charset="0"/>
                        </a:defRPr>
                      </a:lvl5pPr>
                      <a:lvl6pPr marL="457200" eaLnBrk="0" fontAlgn="base" hangingPunct="0">
                        <a:lnSpc>
                          <a:spcPct val="95000"/>
                        </a:lnSpc>
                        <a:spcBef>
                          <a:spcPct val="0"/>
                        </a:spcBef>
                        <a:spcAft>
                          <a:spcPts val="800"/>
                        </a:spcAft>
                        <a:defRPr>
                          <a:solidFill>
                            <a:schemeClr val="tx1"/>
                          </a:solidFill>
                          <a:latin typeface="Arial" charset="0"/>
                          <a:cs typeface="Arial" charset="0"/>
                        </a:defRPr>
                      </a:lvl6pPr>
                      <a:lvl7pPr marL="914400" eaLnBrk="0" fontAlgn="base" hangingPunct="0">
                        <a:lnSpc>
                          <a:spcPct val="95000"/>
                        </a:lnSpc>
                        <a:spcBef>
                          <a:spcPct val="0"/>
                        </a:spcBef>
                        <a:spcAft>
                          <a:spcPts val="800"/>
                        </a:spcAft>
                        <a:defRPr>
                          <a:solidFill>
                            <a:schemeClr val="tx1"/>
                          </a:solidFill>
                          <a:latin typeface="Arial" charset="0"/>
                          <a:cs typeface="Arial" charset="0"/>
                        </a:defRPr>
                      </a:lvl7pPr>
                      <a:lvl8pPr marL="1371600" eaLnBrk="0" fontAlgn="base" hangingPunct="0">
                        <a:lnSpc>
                          <a:spcPct val="95000"/>
                        </a:lnSpc>
                        <a:spcBef>
                          <a:spcPct val="0"/>
                        </a:spcBef>
                        <a:spcAft>
                          <a:spcPts val="800"/>
                        </a:spcAft>
                        <a:defRPr>
                          <a:solidFill>
                            <a:schemeClr val="tx1"/>
                          </a:solidFill>
                          <a:latin typeface="Arial" charset="0"/>
                          <a:cs typeface="Arial" charset="0"/>
                        </a:defRPr>
                      </a:lvl8pPr>
                      <a:lvl9pPr marL="1828800" eaLnBrk="0" fontAlgn="base" hangingPunct="0">
                        <a:lnSpc>
                          <a:spcPct val="95000"/>
                        </a:lnSpc>
                        <a:spcBef>
                          <a:spcPct val="0"/>
                        </a:spcBef>
                        <a:spcAft>
                          <a:spcPts val="80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lang="en-GB" sz="2000" kern="1200" dirty="0">
                          <a:solidFill>
                            <a:schemeClr val="tx1"/>
                          </a:solidFill>
                          <a:effectLst/>
                        </a:rPr>
                        <a:t>Enzyme replacement</a:t>
                      </a:r>
                      <a:r>
                        <a:rPr lang="en-GB" sz="2000" kern="1200" baseline="0" dirty="0">
                          <a:solidFill>
                            <a:schemeClr val="tx1"/>
                          </a:solidFill>
                          <a:effectLst/>
                        </a:rPr>
                        <a:t> therapy identical to the natural alpha-mannosidase</a:t>
                      </a:r>
                      <a:r>
                        <a:rPr lang="en-GB" sz="2000" kern="1200" dirty="0">
                          <a:solidFill>
                            <a:schemeClr val="tx1"/>
                          </a:solidFill>
                          <a:effectLst/>
                        </a:rPr>
                        <a:t>, produced</a:t>
                      </a:r>
                      <a:r>
                        <a:rPr lang="en-GB" sz="2000" kern="1200" baseline="0" dirty="0">
                          <a:solidFill>
                            <a:schemeClr val="tx1"/>
                          </a:solidFill>
                          <a:effectLst/>
                        </a:rPr>
                        <a:t> using recombinant DNA technology, that helps with the degradation of mannose-rich oligosaccharides</a:t>
                      </a:r>
                      <a:endParaRPr lang="en-GB" altLang="en-US" sz="2000" kern="1200" baseline="0" dirty="0">
                        <a:solidFill>
                          <a:schemeClr val="tx1"/>
                        </a:solidFill>
                        <a:effectLst/>
                        <a:latin typeface="+mj-lt"/>
                        <a:ea typeface="+mn-ea"/>
                        <a:cs typeface="Arial" charset="0"/>
                      </a:endParaRPr>
                    </a:p>
                  </a:txBody>
                  <a:tcPr marL="91444" marR="91444" marT="45681" marB="45681" horzOverflow="overflow"/>
                </a:tc>
                <a:extLst>
                  <a:ext uri="{0D108BD9-81ED-4DB2-BD59-A6C34878D82A}">
                    <a16:rowId xmlns:a16="http://schemas.microsoft.com/office/drawing/2014/main" val="10001"/>
                  </a:ext>
                </a:extLst>
              </a:tr>
              <a:tr h="540391">
                <a:tc>
                  <a:txBody>
                    <a:bodyPr/>
                    <a:lstStyle>
                      <a:lvl1pPr>
                        <a:lnSpc>
                          <a:spcPct val="95000"/>
                        </a:lnSpc>
                        <a:spcAft>
                          <a:spcPts val="800"/>
                        </a:spcAft>
                        <a:buFont typeface="Arial" charset="0"/>
                        <a:defRPr sz="2000">
                          <a:solidFill>
                            <a:schemeClr val="tx1"/>
                          </a:solidFill>
                          <a:latin typeface="Arial" charset="0"/>
                          <a:cs typeface="Arial" charset="0"/>
                        </a:defRPr>
                      </a:lvl1pPr>
                      <a:lvl2pPr marL="37931725" indent="-37474525">
                        <a:lnSpc>
                          <a:spcPct val="95000"/>
                        </a:lnSpc>
                        <a:spcAft>
                          <a:spcPts val="800"/>
                        </a:spcAft>
                        <a:buFont typeface="Arial" charset="0"/>
                        <a:defRPr sz="2000">
                          <a:solidFill>
                            <a:schemeClr val="tx1"/>
                          </a:solidFill>
                          <a:latin typeface="Arial" charset="0"/>
                          <a:cs typeface="Arial" charset="0"/>
                        </a:defRPr>
                      </a:lvl2pPr>
                      <a:lvl3pPr>
                        <a:lnSpc>
                          <a:spcPct val="95000"/>
                        </a:lnSpc>
                        <a:spcAft>
                          <a:spcPts val="800"/>
                        </a:spcAft>
                        <a:defRPr sz="2000">
                          <a:solidFill>
                            <a:schemeClr val="tx1"/>
                          </a:solidFill>
                          <a:latin typeface="Arial" charset="0"/>
                          <a:cs typeface="Arial" charset="0"/>
                        </a:defRPr>
                      </a:lvl3pPr>
                      <a:lvl4pPr>
                        <a:lnSpc>
                          <a:spcPct val="95000"/>
                        </a:lnSpc>
                        <a:spcAft>
                          <a:spcPts val="800"/>
                        </a:spcAft>
                        <a:defRPr>
                          <a:solidFill>
                            <a:schemeClr val="tx1"/>
                          </a:solidFill>
                          <a:latin typeface="Arial" charset="0"/>
                          <a:cs typeface="Arial" charset="0"/>
                        </a:defRPr>
                      </a:lvl4pPr>
                      <a:lvl5pPr>
                        <a:lnSpc>
                          <a:spcPct val="95000"/>
                        </a:lnSpc>
                        <a:spcAft>
                          <a:spcPts val="800"/>
                        </a:spcAft>
                        <a:defRPr>
                          <a:solidFill>
                            <a:schemeClr val="tx1"/>
                          </a:solidFill>
                          <a:latin typeface="Arial" charset="0"/>
                          <a:cs typeface="Arial" charset="0"/>
                        </a:defRPr>
                      </a:lvl5pPr>
                      <a:lvl6pPr marL="457200" eaLnBrk="0" fontAlgn="base" hangingPunct="0">
                        <a:lnSpc>
                          <a:spcPct val="95000"/>
                        </a:lnSpc>
                        <a:spcBef>
                          <a:spcPct val="0"/>
                        </a:spcBef>
                        <a:spcAft>
                          <a:spcPts val="800"/>
                        </a:spcAft>
                        <a:defRPr>
                          <a:solidFill>
                            <a:schemeClr val="tx1"/>
                          </a:solidFill>
                          <a:latin typeface="Arial" charset="0"/>
                          <a:cs typeface="Arial" charset="0"/>
                        </a:defRPr>
                      </a:lvl6pPr>
                      <a:lvl7pPr marL="914400" eaLnBrk="0" fontAlgn="base" hangingPunct="0">
                        <a:lnSpc>
                          <a:spcPct val="95000"/>
                        </a:lnSpc>
                        <a:spcBef>
                          <a:spcPct val="0"/>
                        </a:spcBef>
                        <a:spcAft>
                          <a:spcPts val="800"/>
                        </a:spcAft>
                        <a:defRPr>
                          <a:solidFill>
                            <a:schemeClr val="tx1"/>
                          </a:solidFill>
                          <a:latin typeface="Arial" charset="0"/>
                          <a:cs typeface="Arial" charset="0"/>
                        </a:defRPr>
                      </a:lvl7pPr>
                      <a:lvl8pPr marL="1371600" eaLnBrk="0" fontAlgn="base" hangingPunct="0">
                        <a:lnSpc>
                          <a:spcPct val="95000"/>
                        </a:lnSpc>
                        <a:spcBef>
                          <a:spcPct val="0"/>
                        </a:spcBef>
                        <a:spcAft>
                          <a:spcPts val="800"/>
                        </a:spcAft>
                        <a:defRPr>
                          <a:solidFill>
                            <a:schemeClr val="tx1"/>
                          </a:solidFill>
                          <a:latin typeface="Arial" charset="0"/>
                          <a:cs typeface="Arial" charset="0"/>
                        </a:defRPr>
                      </a:lvl8pPr>
                      <a:lvl9pPr marL="1828800" eaLnBrk="0" fontAlgn="base" hangingPunct="0">
                        <a:lnSpc>
                          <a:spcPct val="95000"/>
                        </a:lnSpc>
                        <a:spcBef>
                          <a:spcPct val="0"/>
                        </a:spcBef>
                        <a:spcAft>
                          <a:spcPts val="80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GB" altLang="en-US" sz="2000" b="1" u="none" strike="noStrike" cap="none" normalizeH="0" baseline="0" dirty="0">
                          <a:ln>
                            <a:noFill/>
                          </a:ln>
                          <a:solidFill>
                            <a:sysClr val="windowText" lastClr="000000"/>
                          </a:solidFill>
                          <a:effectLst/>
                        </a:rPr>
                        <a:t>Administration</a:t>
                      </a:r>
                      <a:endParaRPr kumimoji="0" lang="en-GB" altLang="en-US" sz="2000" b="1" i="0" u="none" strike="noStrike" cap="none" normalizeH="0" baseline="0" dirty="0">
                        <a:ln>
                          <a:noFill/>
                        </a:ln>
                        <a:solidFill>
                          <a:sysClr val="windowText" lastClr="000000"/>
                        </a:solidFill>
                        <a:effectLst/>
                        <a:latin typeface="+mj-lt"/>
                        <a:ea typeface="ＭＳ Ｐゴシック" charset="-128"/>
                      </a:endParaRPr>
                    </a:p>
                  </a:txBody>
                  <a:tcPr marL="91444" marR="91444" marT="45681" marB="45681" horzOverflow="overflow"/>
                </a:tc>
                <a:tc>
                  <a:txBody>
                    <a:bodyPr/>
                    <a:lstStyle>
                      <a:lvl1pPr>
                        <a:lnSpc>
                          <a:spcPct val="95000"/>
                        </a:lnSpc>
                        <a:spcAft>
                          <a:spcPts val="800"/>
                        </a:spcAft>
                        <a:buFont typeface="Arial" charset="0"/>
                        <a:defRPr sz="2000">
                          <a:solidFill>
                            <a:schemeClr val="tx1"/>
                          </a:solidFill>
                          <a:latin typeface="Arial" charset="0"/>
                          <a:cs typeface="Arial" charset="0"/>
                        </a:defRPr>
                      </a:lvl1pPr>
                      <a:lvl2pPr marL="37931725" indent="-37474525">
                        <a:lnSpc>
                          <a:spcPct val="95000"/>
                        </a:lnSpc>
                        <a:spcAft>
                          <a:spcPts val="800"/>
                        </a:spcAft>
                        <a:buFont typeface="Arial" charset="0"/>
                        <a:defRPr sz="2000">
                          <a:solidFill>
                            <a:schemeClr val="tx1"/>
                          </a:solidFill>
                          <a:latin typeface="Arial" charset="0"/>
                          <a:cs typeface="Arial" charset="0"/>
                        </a:defRPr>
                      </a:lvl2pPr>
                      <a:lvl3pPr>
                        <a:lnSpc>
                          <a:spcPct val="95000"/>
                        </a:lnSpc>
                        <a:spcAft>
                          <a:spcPts val="800"/>
                        </a:spcAft>
                        <a:defRPr sz="2000">
                          <a:solidFill>
                            <a:schemeClr val="tx1"/>
                          </a:solidFill>
                          <a:latin typeface="Arial" charset="0"/>
                          <a:cs typeface="Arial" charset="0"/>
                        </a:defRPr>
                      </a:lvl3pPr>
                      <a:lvl4pPr>
                        <a:lnSpc>
                          <a:spcPct val="95000"/>
                        </a:lnSpc>
                        <a:spcAft>
                          <a:spcPts val="800"/>
                        </a:spcAft>
                        <a:defRPr>
                          <a:solidFill>
                            <a:schemeClr val="tx1"/>
                          </a:solidFill>
                          <a:latin typeface="Arial" charset="0"/>
                          <a:cs typeface="Arial" charset="0"/>
                        </a:defRPr>
                      </a:lvl4pPr>
                      <a:lvl5pPr>
                        <a:lnSpc>
                          <a:spcPct val="95000"/>
                        </a:lnSpc>
                        <a:spcAft>
                          <a:spcPts val="800"/>
                        </a:spcAft>
                        <a:defRPr>
                          <a:solidFill>
                            <a:schemeClr val="tx1"/>
                          </a:solidFill>
                          <a:latin typeface="Arial" charset="0"/>
                          <a:cs typeface="Arial" charset="0"/>
                        </a:defRPr>
                      </a:lvl5pPr>
                      <a:lvl6pPr marL="457200" eaLnBrk="0" fontAlgn="base" hangingPunct="0">
                        <a:lnSpc>
                          <a:spcPct val="95000"/>
                        </a:lnSpc>
                        <a:spcBef>
                          <a:spcPct val="0"/>
                        </a:spcBef>
                        <a:spcAft>
                          <a:spcPts val="800"/>
                        </a:spcAft>
                        <a:defRPr>
                          <a:solidFill>
                            <a:schemeClr val="tx1"/>
                          </a:solidFill>
                          <a:latin typeface="Arial" charset="0"/>
                          <a:cs typeface="Arial" charset="0"/>
                        </a:defRPr>
                      </a:lvl6pPr>
                      <a:lvl7pPr marL="914400" eaLnBrk="0" fontAlgn="base" hangingPunct="0">
                        <a:lnSpc>
                          <a:spcPct val="95000"/>
                        </a:lnSpc>
                        <a:spcBef>
                          <a:spcPct val="0"/>
                        </a:spcBef>
                        <a:spcAft>
                          <a:spcPts val="800"/>
                        </a:spcAft>
                        <a:defRPr>
                          <a:solidFill>
                            <a:schemeClr val="tx1"/>
                          </a:solidFill>
                          <a:latin typeface="Arial" charset="0"/>
                          <a:cs typeface="Arial" charset="0"/>
                        </a:defRPr>
                      </a:lvl7pPr>
                      <a:lvl8pPr marL="1371600" eaLnBrk="0" fontAlgn="base" hangingPunct="0">
                        <a:lnSpc>
                          <a:spcPct val="95000"/>
                        </a:lnSpc>
                        <a:spcBef>
                          <a:spcPct val="0"/>
                        </a:spcBef>
                        <a:spcAft>
                          <a:spcPts val="800"/>
                        </a:spcAft>
                        <a:defRPr>
                          <a:solidFill>
                            <a:schemeClr val="tx1"/>
                          </a:solidFill>
                          <a:latin typeface="Arial" charset="0"/>
                          <a:cs typeface="Arial" charset="0"/>
                        </a:defRPr>
                      </a:lvl8pPr>
                      <a:lvl9pPr marL="1828800" eaLnBrk="0" fontAlgn="base" hangingPunct="0">
                        <a:lnSpc>
                          <a:spcPct val="95000"/>
                        </a:lnSpc>
                        <a:spcBef>
                          <a:spcPct val="0"/>
                        </a:spcBef>
                        <a:spcAft>
                          <a:spcPts val="80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ts val="300"/>
                        </a:spcBef>
                        <a:spcAft>
                          <a:spcPct val="0"/>
                        </a:spcAft>
                        <a:buClrTx/>
                        <a:buSzTx/>
                        <a:buFont typeface="Arial" panose="020B0604020202020204" pitchFamily="34" charset="0"/>
                        <a:buNone/>
                        <a:tabLst/>
                      </a:pPr>
                      <a:r>
                        <a:rPr lang="en-GB" sz="2000" kern="1200" dirty="0">
                          <a:solidFill>
                            <a:schemeClr val="tx1"/>
                          </a:solidFill>
                          <a:effectLst/>
                        </a:rPr>
                        <a:t>Intravenous infusion</a:t>
                      </a:r>
                    </a:p>
                  </a:txBody>
                  <a:tcPr marL="91444" marR="91444" marT="45681" marB="45681" horzOverflow="overflow"/>
                </a:tc>
                <a:extLst>
                  <a:ext uri="{0D108BD9-81ED-4DB2-BD59-A6C34878D82A}">
                    <a16:rowId xmlns:a16="http://schemas.microsoft.com/office/drawing/2014/main" val="10002"/>
                  </a:ext>
                </a:extLst>
              </a:tr>
              <a:tr h="687992">
                <a:tc>
                  <a:txBody>
                    <a:bodyPr/>
                    <a:lstStyle/>
                    <a:p>
                      <a:r>
                        <a:rPr kumimoji="0" lang="en-GB" sz="2000" b="1" u="none" strike="noStrike" kern="1200" cap="none" normalizeH="0" baseline="0" dirty="0">
                          <a:ln>
                            <a:noFill/>
                          </a:ln>
                          <a:solidFill>
                            <a:sysClr val="windowText" lastClr="000000"/>
                          </a:solidFill>
                          <a:effectLst/>
                          <a:latin typeface="Arial" charset="0"/>
                          <a:ea typeface="+mn-ea"/>
                          <a:cs typeface="Arial" charset="0"/>
                        </a:rPr>
                        <a:t>Recommended dose</a:t>
                      </a:r>
                    </a:p>
                  </a:txBody>
                  <a:tcPr marL="91444" marR="91444" marT="45681" marB="45681" horzOverflow="overflow"/>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2000" kern="1200" baseline="0" dirty="0">
                          <a:solidFill>
                            <a:schemeClr val="tx1"/>
                          </a:solidFill>
                          <a:effectLst/>
                          <a:latin typeface="Arial" charset="0"/>
                          <a:ea typeface="+mn-ea"/>
                          <a:cs typeface="Arial" charset="0"/>
                        </a:rPr>
                        <a:t>1 mg/kg of body weight once every week</a:t>
                      </a:r>
                    </a:p>
                    <a:p>
                      <a:endParaRPr lang="en-GB" sz="2000" dirty="0"/>
                    </a:p>
                  </a:txBody>
                  <a:tcPr marL="91444" marR="91444" marT="45681" marB="45681" horzOverflow="overflow"/>
                </a:tc>
                <a:extLst>
                  <a:ext uri="{0D108BD9-81ED-4DB2-BD59-A6C34878D82A}">
                    <a16:rowId xmlns:a16="http://schemas.microsoft.com/office/drawing/2014/main" val="569193093"/>
                  </a:ext>
                </a:extLst>
              </a:tr>
              <a:tr h="549525">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GB" altLang="en-US" sz="2000" b="1" i="0" u="none" strike="noStrike" cap="none" normalizeH="0" baseline="0" dirty="0">
                          <a:ln>
                            <a:noFill/>
                          </a:ln>
                          <a:solidFill>
                            <a:sysClr val="windowText" lastClr="000000"/>
                          </a:solidFill>
                          <a:effectLst/>
                          <a:latin typeface="+mj-lt"/>
                          <a:ea typeface="ＭＳ Ｐゴシック" charset="-128"/>
                        </a:rPr>
                        <a:t>Duration</a:t>
                      </a:r>
                    </a:p>
                  </a:txBody>
                  <a:tcPr marL="91444" marR="91444" marT="45681" marB="45681" horzOverflow="overflow"/>
                </a:tc>
                <a:tc>
                  <a:txBody>
                    <a:bodyPr/>
                    <a:lstStyle/>
                    <a:p>
                      <a:pPr marL="0" marR="0" lvl="0" indent="0" algn="l" defTabSz="914400" rtl="0" eaLnBrk="1" fontAlgn="base" latinLnBrk="0" hangingPunct="1">
                        <a:lnSpc>
                          <a:spcPct val="100000"/>
                        </a:lnSpc>
                        <a:spcBef>
                          <a:spcPts val="300"/>
                        </a:spcBef>
                        <a:spcAft>
                          <a:spcPct val="0"/>
                        </a:spcAft>
                        <a:buClrTx/>
                        <a:buSzTx/>
                        <a:buFont typeface="Arial" panose="020B0604020202020204" pitchFamily="34" charset="0"/>
                        <a:buNone/>
                        <a:tabLst/>
                        <a:defRPr/>
                      </a:pPr>
                      <a:r>
                        <a:rPr lang="en-GB" sz="2000" kern="1200" dirty="0">
                          <a:solidFill>
                            <a:schemeClr val="tx1"/>
                          </a:solidFill>
                          <a:effectLst/>
                        </a:rPr>
                        <a:t>Lifelong</a:t>
                      </a:r>
                      <a:endParaRPr lang="en-GB" sz="2000" kern="1200" dirty="0">
                        <a:solidFill>
                          <a:schemeClr val="tx1"/>
                        </a:solidFill>
                        <a:effectLst/>
                        <a:latin typeface="Arial" charset="0"/>
                        <a:ea typeface="+mn-ea"/>
                        <a:cs typeface="Arial" charset="0"/>
                      </a:endParaRPr>
                    </a:p>
                  </a:txBody>
                  <a:tcPr marL="91444" marR="91444" marT="45681" marB="45681" horzOverflow="overflow"/>
                </a:tc>
                <a:extLst>
                  <a:ext uri="{0D108BD9-81ED-4DB2-BD59-A6C34878D82A}">
                    <a16:rowId xmlns:a16="http://schemas.microsoft.com/office/drawing/2014/main" val="1433822879"/>
                  </a:ext>
                </a:extLst>
              </a:tr>
              <a:tr h="1697657">
                <a:tc>
                  <a:txBody>
                    <a:bodyPr/>
                    <a:lstStyle/>
                    <a:p>
                      <a:pPr marL="0" marR="0" lvl="0" indent="0" algn="l" defTabSz="914400" rtl="0" eaLnBrk="1" fontAlgn="base" latinLnBrk="0" hangingPunct="1">
                        <a:lnSpc>
                          <a:spcPct val="100000"/>
                        </a:lnSpc>
                        <a:spcBef>
                          <a:spcPts val="600"/>
                        </a:spcBef>
                        <a:spcAft>
                          <a:spcPct val="0"/>
                        </a:spcAft>
                        <a:buClrTx/>
                        <a:buSzTx/>
                        <a:buFontTx/>
                        <a:buNone/>
                        <a:tabLst/>
                        <a:defRPr/>
                      </a:pPr>
                      <a:r>
                        <a:rPr lang="en-GB" sz="2000" b="1" dirty="0">
                          <a:solidFill>
                            <a:sysClr val="windowText" lastClr="000000"/>
                          </a:solidFill>
                        </a:rPr>
                        <a:t>List price and PAS discount</a:t>
                      </a:r>
                      <a:endParaRPr lang="en-GB" sz="2000" b="1" dirty="0">
                        <a:solidFill>
                          <a:sysClr val="windowText" lastClr="000000"/>
                        </a:solidFill>
                        <a:latin typeface="+mj-lt"/>
                      </a:endParaRPr>
                    </a:p>
                  </a:txBody>
                  <a:tcPr marL="91444" marR="91444" marT="45681" marB="45681" horzOverflow="overflow"/>
                </a:tc>
                <a:tc>
                  <a:txBody>
                    <a:bodyPr/>
                    <a:lstStyle/>
                    <a:p>
                      <a:pPr marL="285750" marR="0" lvl="0" indent="-285750" algn="l" defTabSz="914400" rtl="0" eaLnBrk="1" fontAlgn="base" latinLnBrk="0" hangingPunct="1">
                        <a:lnSpc>
                          <a:spcPct val="100000"/>
                        </a:lnSpc>
                        <a:spcBef>
                          <a:spcPts val="300"/>
                        </a:spcBef>
                        <a:spcAft>
                          <a:spcPct val="0"/>
                        </a:spcAft>
                        <a:buClrTx/>
                        <a:buSzTx/>
                        <a:buFont typeface="Arial" panose="020B0604020202020204" pitchFamily="34" charset="0"/>
                        <a:buChar char="•"/>
                        <a:tabLst/>
                      </a:pPr>
                      <a:r>
                        <a:rPr kumimoji="0" lang="en-GB" altLang="en-US" sz="2000" b="0" u="none" strike="noStrike" cap="none" normalizeH="0" baseline="0" dirty="0">
                          <a:ln>
                            <a:noFill/>
                          </a:ln>
                          <a:solidFill>
                            <a:schemeClr val="tx1"/>
                          </a:solidFill>
                          <a:effectLst/>
                        </a:rPr>
                        <a:t>List price: </a:t>
                      </a:r>
                      <a:r>
                        <a:rPr kumimoji="0" lang="en-GB" altLang="en-US" sz="2000" b="0" u="none" strike="noStrike" kern="1200" cap="none" normalizeH="0" baseline="0" dirty="0">
                          <a:ln>
                            <a:noFill/>
                          </a:ln>
                          <a:solidFill>
                            <a:schemeClr val="dk1"/>
                          </a:solidFill>
                          <a:effectLst/>
                        </a:rPr>
                        <a:t>£886.61 per 10 mg vial</a:t>
                      </a:r>
                    </a:p>
                    <a:p>
                      <a:pPr marL="285750" marR="0" lvl="0" indent="-285750" algn="l" defTabSz="914400" rtl="0" eaLnBrk="1" fontAlgn="base" latinLnBrk="0" hangingPunct="1">
                        <a:lnSpc>
                          <a:spcPct val="100000"/>
                        </a:lnSpc>
                        <a:spcBef>
                          <a:spcPts val="300"/>
                        </a:spcBef>
                        <a:spcAft>
                          <a:spcPct val="0"/>
                        </a:spcAft>
                        <a:buClrTx/>
                        <a:buSzTx/>
                        <a:buFont typeface="Arial" panose="020B0604020202020204" pitchFamily="34" charset="0"/>
                        <a:buChar char="•"/>
                        <a:tabLst/>
                        <a:defRPr/>
                      </a:pPr>
                      <a:r>
                        <a:rPr kumimoji="0" lang="en-GB" altLang="en-US" sz="2000" b="0" u="none" strike="noStrike" kern="1200" cap="none" normalizeH="0" baseline="0" dirty="0">
                          <a:ln>
                            <a:noFill/>
                          </a:ln>
                          <a:solidFill>
                            <a:schemeClr val="dk1"/>
                          </a:solidFill>
                          <a:effectLst/>
                        </a:rPr>
                        <a:t>Updated simple discount approved by NHS England for ECM4</a:t>
                      </a:r>
                    </a:p>
                    <a:p>
                      <a:pPr marL="285750" marR="0" lvl="0" indent="-285750" algn="l" defTabSz="914400" rtl="0" eaLnBrk="1" fontAlgn="base" latinLnBrk="0" hangingPunct="1">
                        <a:lnSpc>
                          <a:spcPct val="100000"/>
                        </a:lnSpc>
                        <a:spcBef>
                          <a:spcPts val="300"/>
                        </a:spcBef>
                        <a:spcAft>
                          <a:spcPct val="0"/>
                        </a:spcAft>
                        <a:buClrTx/>
                        <a:buSzTx/>
                        <a:buFont typeface="Arial" panose="020B0604020202020204" pitchFamily="34" charset="0"/>
                        <a:buChar char="•"/>
                        <a:tabLst/>
                        <a:defRPr/>
                      </a:pPr>
                      <a:r>
                        <a:rPr kumimoji="0" lang="en-GB" sz="2000" b="0" u="none" strike="noStrike" kern="1200" cap="none" normalizeH="0" baseline="0" dirty="0">
                          <a:ln>
                            <a:noFill/>
                          </a:ln>
                          <a:solidFill>
                            <a:schemeClr val="dk1"/>
                          </a:solidFill>
                          <a:effectLst/>
                        </a:rPr>
                        <a:t>Anticipated mean costs of velmanase alfa per year (including updated PAS): </a:t>
                      </a:r>
                      <a:r>
                        <a:rPr kumimoji="0" lang="en-GB" sz="2000" b="0" u="sng" strike="noStrike" kern="1200" cap="none" normalizeH="0" baseline="0" dirty="0">
                          <a:ln>
                            <a:noFill/>
                          </a:ln>
                          <a:solidFill>
                            <a:schemeClr val="tx1">
                              <a:lumMod val="50000"/>
                            </a:schemeClr>
                          </a:solidFill>
                          <a:effectLst/>
                          <a:highlight>
                            <a:srgbClr val="000000"/>
                          </a:highlight>
                        </a:rPr>
                        <a:t>*******</a:t>
                      </a:r>
                      <a:r>
                        <a:rPr kumimoji="0" lang="en-GB" sz="2000" b="0" u="none" strike="noStrike" kern="1200" cap="none" normalizeH="0" baseline="0" dirty="0">
                          <a:ln>
                            <a:noFill/>
                          </a:ln>
                          <a:solidFill>
                            <a:schemeClr val="tx1">
                              <a:lumMod val="50000"/>
                            </a:schemeClr>
                          </a:solidFill>
                          <a:effectLst/>
                          <a:latin typeface="+mn-lt"/>
                          <a:ea typeface="+mn-ea"/>
                          <a:cs typeface="+mn-cs"/>
                        </a:rPr>
                        <a:t>*</a:t>
                      </a:r>
                    </a:p>
                  </a:txBody>
                  <a:tcPr marL="91444" marR="91444" marT="45681" marB="45681" horzOverflow="overflow"/>
                </a:tc>
                <a:extLst>
                  <a:ext uri="{0D108BD9-81ED-4DB2-BD59-A6C34878D82A}">
                    <a16:rowId xmlns:a16="http://schemas.microsoft.com/office/drawing/2014/main" val="10003"/>
                  </a:ext>
                </a:extLst>
              </a:tr>
            </a:tbl>
          </a:graphicData>
        </a:graphic>
      </p:graphicFrame>
      <p:sp>
        <p:nvSpPr>
          <p:cNvPr id="7" name="TextBox 6">
            <a:extLst>
              <a:ext uri="{FF2B5EF4-FFF2-40B4-BE49-F238E27FC236}">
                <a16:creationId xmlns:a16="http://schemas.microsoft.com/office/drawing/2014/main" id="{9D65A071-431B-476C-A180-EABF2D6F0B25}"/>
              </a:ext>
            </a:extLst>
          </p:cNvPr>
          <p:cNvSpPr txBox="1"/>
          <p:nvPr/>
        </p:nvSpPr>
        <p:spPr>
          <a:xfrm>
            <a:off x="279848" y="7283491"/>
            <a:ext cx="9805183" cy="246221"/>
          </a:xfrm>
          <a:prstGeom prst="rect">
            <a:avLst/>
          </a:prstGeom>
          <a:noFill/>
        </p:spPr>
        <p:txBody>
          <a:bodyPr wrap="square" lIns="0" tIns="0" rIns="0" bIns="0" rtlCol="0">
            <a:spAutoFit/>
          </a:bodyPr>
          <a:lstStyle/>
          <a:p>
            <a:r>
              <a:rPr lang="en-GB" sz="1600" dirty="0">
                <a:solidFill>
                  <a:schemeClr val="tx1"/>
                </a:solidFill>
              </a:rPr>
              <a:t>*Source: company budget impact, March 2022. CNS, central nervous system; </a:t>
            </a:r>
            <a:r>
              <a:rPr lang="en-GB" sz="1600" dirty="0"/>
              <a:t>M</a:t>
            </a:r>
            <a:r>
              <a:rPr lang="en-GB" sz="1600" dirty="0">
                <a:solidFill>
                  <a:schemeClr val="tx1"/>
                </a:solidFill>
              </a:rPr>
              <a:t>PS</a:t>
            </a:r>
            <a:r>
              <a:rPr lang="en-GB" sz="1600" dirty="0"/>
              <a:t>, Mucopolysaccharide  </a:t>
            </a:r>
          </a:p>
        </p:txBody>
      </p:sp>
      <p:sp>
        <p:nvSpPr>
          <p:cNvPr id="9" name="TextBox 8">
            <a:extLst>
              <a:ext uri="{FF2B5EF4-FFF2-40B4-BE49-F238E27FC236}">
                <a16:creationId xmlns:a16="http://schemas.microsoft.com/office/drawing/2014/main" id="{B4A72BEB-B60F-441B-B6F8-E89AC6816E49}"/>
              </a:ext>
            </a:extLst>
          </p:cNvPr>
          <p:cNvSpPr txBox="1"/>
          <p:nvPr/>
        </p:nvSpPr>
        <p:spPr>
          <a:xfrm>
            <a:off x="9604184" y="158819"/>
            <a:ext cx="924086" cy="276999"/>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GB" sz="1800" b="1" dirty="0">
                <a:solidFill>
                  <a:schemeClr val="accent1"/>
                </a:solidFill>
              </a:rPr>
              <a:t> RECAP</a:t>
            </a:r>
            <a:r>
              <a:rPr lang="en-GB" sz="1800" b="1" dirty="0">
                <a:solidFill>
                  <a:schemeClr val="tx1"/>
                </a:solidFill>
              </a:rPr>
              <a:t> </a:t>
            </a:r>
          </a:p>
        </p:txBody>
      </p:sp>
    </p:spTree>
    <p:extLst>
      <p:ext uri="{BB962C8B-B14F-4D97-AF65-F5344CB8AC3E}">
        <p14:creationId xmlns:p14="http://schemas.microsoft.com/office/powerpoint/2010/main" val="2820510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309344-6023-4983-A5A4-A883D409A8D1}"/>
              </a:ext>
            </a:extLst>
          </p:cNvPr>
          <p:cNvSpPr txBox="1"/>
          <p:nvPr/>
        </p:nvSpPr>
        <p:spPr>
          <a:xfrm>
            <a:off x="114106" y="7292514"/>
            <a:ext cx="10253052" cy="246221"/>
          </a:xfrm>
          <a:prstGeom prst="rect">
            <a:avLst/>
          </a:prstGeom>
          <a:solidFill>
            <a:schemeClr val="bg1"/>
          </a:solidFill>
        </p:spPr>
        <p:txBody>
          <a:bodyPr wrap="square" lIns="0" tIns="0" rIns="0" bIns="0" rtlCol="0">
            <a:spAutoFit/>
          </a:bodyPr>
          <a:lstStyle/>
          <a:p>
            <a:r>
              <a:rPr lang="en-GB" sz="1600" b="1" dirty="0">
                <a:solidFill>
                  <a:srgbClr val="FF0000"/>
                </a:solidFill>
              </a:rPr>
              <a:t>Red = used in economic model </a:t>
            </a:r>
            <a:r>
              <a:rPr lang="en-GB" sz="1600" dirty="0"/>
              <a:t>*Patients could enrol in rhLAMAN-10 or compassionate use (CU)</a:t>
            </a:r>
            <a:r>
              <a:rPr lang="en-GB" sz="1600" baseline="0" dirty="0"/>
              <a:t> </a:t>
            </a:r>
            <a:r>
              <a:rPr lang="en-GB" sz="1600" dirty="0"/>
              <a:t>programme. </a:t>
            </a:r>
          </a:p>
        </p:txBody>
      </p:sp>
      <p:sp>
        <p:nvSpPr>
          <p:cNvPr id="2" name="Title 1"/>
          <p:cNvSpPr>
            <a:spLocks noGrp="1"/>
          </p:cNvSpPr>
          <p:nvPr>
            <p:ph type="title"/>
          </p:nvPr>
        </p:nvSpPr>
        <p:spPr>
          <a:xfrm>
            <a:off x="114106" y="175328"/>
            <a:ext cx="10579294" cy="765501"/>
          </a:xfrm>
        </p:spPr>
        <p:txBody>
          <a:bodyPr>
            <a:normAutofit fontScale="90000"/>
          </a:bodyPr>
          <a:lstStyle/>
          <a:p>
            <a:pPr>
              <a:lnSpc>
                <a:spcPct val="100000"/>
              </a:lnSpc>
            </a:pPr>
            <a:r>
              <a:rPr lang="en-GB" dirty="0"/>
              <a:t>ECM3 considerations, clinical</a:t>
            </a:r>
            <a:br>
              <a:rPr lang="en-GB" dirty="0"/>
            </a:br>
            <a:r>
              <a:rPr lang="en-GB" sz="2200" b="0" i="1" dirty="0">
                <a:solidFill>
                  <a:schemeClr val="accent1"/>
                </a:solidFill>
              </a:rPr>
              <a:t>Significant uncertainty around short- and long-term clinical benefit of VA compared with BSC</a:t>
            </a:r>
          </a:p>
        </p:txBody>
      </p:sp>
      <p:graphicFrame>
        <p:nvGraphicFramePr>
          <p:cNvPr id="5" name="Table 4">
            <a:extLst>
              <a:ext uri="{FF2B5EF4-FFF2-40B4-BE49-F238E27FC236}">
                <a16:creationId xmlns:a16="http://schemas.microsoft.com/office/drawing/2014/main" id="{D3340AF9-6C6B-4455-8D21-5D9E09E25AB1}"/>
              </a:ext>
            </a:extLst>
          </p:cNvPr>
          <p:cNvGraphicFramePr>
            <a:graphicFrameLocks noGrp="1"/>
          </p:cNvGraphicFramePr>
          <p:nvPr>
            <p:extLst>
              <p:ext uri="{D42A27DB-BD31-4B8C-83A1-F6EECF244321}">
                <p14:modId xmlns:p14="http://schemas.microsoft.com/office/powerpoint/2010/main" val="2147346273"/>
              </p:ext>
            </p:extLst>
          </p:nvPr>
        </p:nvGraphicFramePr>
        <p:xfrm>
          <a:off x="114106" y="1182158"/>
          <a:ext cx="10465187" cy="6065579"/>
        </p:xfrm>
        <a:graphic>
          <a:graphicData uri="http://schemas.openxmlformats.org/drawingml/2006/table">
            <a:tbl>
              <a:tblPr firstRow="1" bandRow="1">
                <a:tableStyleId>{EB344D84-9AFB-497E-A393-DC336BA19D2E}</a:tableStyleId>
              </a:tblPr>
              <a:tblGrid>
                <a:gridCol w="1690943">
                  <a:extLst>
                    <a:ext uri="{9D8B030D-6E8A-4147-A177-3AD203B41FA5}">
                      <a16:colId xmlns:a16="http://schemas.microsoft.com/office/drawing/2014/main" val="3800247561"/>
                    </a:ext>
                  </a:extLst>
                </a:gridCol>
                <a:gridCol w="3075709">
                  <a:extLst>
                    <a:ext uri="{9D8B030D-6E8A-4147-A177-3AD203B41FA5}">
                      <a16:colId xmlns:a16="http://schemas.microsoft.com/office/drawing/2014/main" val="3768198772"/>
                    </a:ext>
                  </a:extLst>
                </a:gridCol>
                <a:gridCol w="5698535">
                  <a:extLst>
                    <a:ext uri="{9D8B030D-6E8A-4147-A177-3AD203B41FA5}">
                      <a16:colId xmlns:a16="http://schemas.microsoft.com/office/drawing/2014/main" val="3612289116"/>
                    </a:ext>
                  </a:extLst>
                </a:gridCol>
              </a:tblGrid>
              <a:tr h="193072">
                <a:tc>
                  <a:txBody>
                    <a:bodyPr/>
                    <a:lstStyle/>
                    <a:p>
                      <a:r>
                        <a:rPr lang="en-GB" sz="1700" dirty="0"/>
                        <a:t>Theme</a:t>
                      </a:r>
                    </a:p>
                  </a:txBody>
                  <a:tcPr marL="100817" marR="100817" marT="50408" marB="50408"/>
                </a:tc>
                <a:tc>
                  <a:txBody>
                    <a:bodyPr/>
                    <a:lstStyle/>
                    <a:p>
                      <a:r>
                        <a:rPr lang="en-GB" sz="1700" dirty="0"/>
                        <a:t>Company’s evidence</a:t>
                      </a:r>
                    </a:p>
                  </a:txBody>
                  <a:tcPr marL="100817" marR="100817" marT="50408" marB="50408"/>
                </a:tc>
                <a:tc>
                  <a:txBody>
                    <a:bodyPr/>
                    <a:lstStyle/>
                    <a:p>
                      <a:r>
                        <a:rPr lang="en-GB" sz="1700" dirty="0"/>
                        <a:t>Committee consideration ECM3</a:t>
                      </a:r>
                    </a:p>
                  </a:txBody>
                  <a:tcPr marL="100817" marR="100817" marT="50408" marB="50408"/>
                </a:tc>
                <a:extLst>
                  <a:ext uri="{0D108BD9-81ED-4DB2-BD59-A6C34878D82A}">
                    <a16:rowId xmlns:a16="http://schemas.microsoft.com/office/drawing/2014/main" val="3103830207"/>
                  </a:ext>
                </a:extLst>
              </a:tr>
              <a:tr h="481777">
                <a:tc>
                  <a:txBody>
                    <a:bodyPr/>
                    <a:lstStyle/>
                    <a:p>
                      <a:r>
                        <a:rPr lang="en-GB" sz="1700" b="1" dirty="0"/>
                        <a:t>Nature of the condition</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700" dirty="0">
                        <a:solidFill>
                          <a:srgbClr val="FF6699"/>
                        </a:solidFill>
                      </a:endParaRPr>
                    </a:p>
                  </a:txBody>
                  <a:tcPr marL="100817" marR="100817" marT="50408" marB="50408"/>
                </a:tc>
                <a:tc>
                  <a:txBody>
                    <a:bodyPr/>
                    <a:lstStyle/>
                    <a:p>
                      <a:pPr marL="342900" indent="-342900">
                        <a:lnSpc>
                          <a:spcPct val="105000"/>
                        </a:lnSpc>
                        <a:buFont typeface="Arial" panose="020B0604020202020204" pitchFamily="34" charset="0"/>
                        <a:buChar char="•"/>
                      </a:pPr>
                      <a:r>
                        <a:rPr lang="en-GB" sz="1700" b="0" kern="1200" dirty="0">
                          <a:solidFill>
                            <a:schemeClr val="dk1"/>
                          </a:solidFill>
                          <a:latin typeface="Arial" panose="020B0604020202020204" pitchFamily="34" charset="0"/>
                          <a:ea typeface="+mn-ea"/>
                          <a:cs typeface="Arial" panose="020B0604020202020204" pitchFamily="34" charset="0"/>
                        </a:rPr>
                        <a:t>Rare, serious and debilitating condition </a:t>
                      </a:r>
                    </a:p>
                    <a:p>
                      <a:pPr marL="342900" indent="-342900">
                        <a:lnSpc>
                          <a:spcPct val="105000"/>
                        </a:lnSpc>
                        <a:buFont typeface="Arial" panose="020B0604020202020204" pitchFamily="34" charset="0"/>
                        <a:buChar char="•"/>
                      </a:pPr>
                      <a:r>
                        <a:rPr lang="en-GB" sz="1700" b="0" kern="1200" dirty="0">
                          <a:solidFill>
                            <a:schemeClr val="dk1"/>
                          </a:solidFill>
                          <a:latin typeface="Arial" panose="020B0604020202020204" pitchFamily="34" charset="0"/>
                          <a:ea typeface="+mn-ea"/>
                          <a:cs typeface="Arial" panose="020B0604020202020204" pitchFamily="34" charset="0"/>
                        </a:rPr>
                        <a:t>Significant unmet need</a:t>
                      </a:r>
                    </a:p>
                    <a:p>
                      <a:pPr marL="342900" indent="-342900">
                        <a:lnSpc>
                          <a:spcPct val="105000"/>
                        </a:lnSpc>
                        <a:buFont typeface="Arial" panose="020B0604020202020204" pitchFamily="34" charset="0"/>
                        <a:buChar char="•"/>
                      </a:pPr>
                      <a:r>
                        <a:rPr lang="en-GB" sz="1700" b="0" kern="1200" dirty="0">
                          <a:solidFill>
                            <a:schemeClr val="dk1"/>
                          </a:solidFill>
                          <a:latin typeface="Arial" panose="020B0604020202020204" pitchFamily="34" charset="0"/>
                          <a:ea typeface="+mn-ea"/>
                          <a:cs typeface="Arial" panose="020B0604020202020204" pitchFamily="34" charset="0"/>
                        </a:rPr>
                        <a:t>Severely affects lives of patients, families and carers </a:t>
                      </a:r>
                    </a:p>
                  </a:txBody>
                  <a:tcPr marL="100817" marR="100817" marT="50408" marB="50408"/>
                </a:tc>
                <a:extLst>
                  <a:ext uri="{0D108BD9-81ED-4DB2-BD59-A6C34878D82A}">
                    <a16:rowId xmlns:a16="http://schemas.microsoft.com/office/drawing/2014/main" val="304472384"/>
                  </a:ext>
                </a:extLst>
              </a:tr>
              <a:tr h="332059">
                <a:tc>
                  <a:txBody>
                    <a:bodyPr/>
                    <a:lstStyle/>
                    <a:p>
                      <a:r>
                        <a:rPr lang="en-GB" sz="1700" b="1" dirty="0"/>
                        <a:t>Positioning</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kern="1200" dirty="0">
                          <a:solidFill>
                            <a:schemeClr val="dk1"/>
                          </a:solidFill>
                          <a:effectLst/>
                        </a:rPr>
                        <a:t>People with AM  ≥ 6 years</a:t>
                      </a:r>
                      <a:endParaRPr lang="en-GB" sz="1700" dirty="0"/>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kern="1200" dirty="0">
                          <a:solidFill>
                            <a:schemeClr val="dk1"/>
                          </a:solidFill>
                          <a:effectLst/>
                        </a:rPr>
                        <a:t>Consistent with marketing authorisation (mild-to-moderate forms of AM) </a:t>
                      </a:r>
                      <a:endParaRPr lang="en-GB" sz="1700" dirty="0"/>
                    </a:p>
                  </a:txBody>
                  <a:tcPr marL="100817" marR="100817" marT="50408" marB="50408"/>
                </a:tc>
                <a:extLst>
                  <a:ext uri="{0D108BD9-81ED-4DB2-BD59-A6C34878D82A}">
                    <a16:rowId xmlns:a16="http://schemas.microsoft.com/office/drawing/2014/main" val="428411612"/>
                  </a:ext>
                </a:extLst>
              </a:tr>
              <a:tr h="6100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1" dirty="0"/>
                        <a:t>Comparators</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b="0" i="0" kern="1200" dirty="0">
                          <a:solidFill>
                            <a:schemeClr val="dk1"/>
                          </a:solidFill>
                        </a:rPr>
                        <a:t>Allogeneic haematopoietic stem cell transplant (HSCT) not included </a:t>
                      </a:r>
                    </a:p>
                  </a:txBody>
                  <a:tcPr marL="100817" marR="100817" marT="50408" marB="50408"/>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dirty="0"/>
                        <a:t>HSCT unlikely to be a comparator for AM people ≥ 6 years; </a:t>
                      </a:r>
                      <a:r>
                        <a:rPr lang="en-GB" sz="1700" kern="1200" dirty="0">
                          <a:solidFill>
                            <a:schemeClr val="dk1"/>
                          </a:solidFill>
                          <a:latin typeface="+mn-lt"/>
                          <a:ea typeface="+mn-ea"/>
                          <a:cs typeface="+mn-cs"/>
                        </a:rPr>
                        <a:t>no evidence available </a:t>
                      </a:r>
                    </a:p>
                  </a:txBody>
                  <a:tcPr marL="100817" marR="100817" marT="50408" marB="50408"/>
                </a:tc>
                <a:extLst>
                  <a:ext uri="{0D108BD9-81ED-4DB2-BD59-A6C34878D82A}">
                    <a16:rowId xmlns:a16="http://schemas.microsoft.com/office/drawing/2014/main" val="3896702819"/>
                  </a:ext>
                </a:extLst>
              </a:tr>
              <a:tr h="102699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1" kern="1200" dirty="0">
                          <a:solidFill>
                            <a:schemeClr val="dk1"/>
                          </a:solidFill>
                          <a:latin typeface="+mn-lt"/>
                          <a:ea typeface="+mn-ea"/>
                          <a:cs typeface="+mn-cs"/>
                        </a:rPr>
                        <a:t>Key clinical evidence</a:t>
                      </a:r>
                    </a:p>
                  </a:txBody>
                  <a:tcPr marL="100817" marR="100817" marT="50408" marB="50408"/>
                </a:tc>
                <a:tc>
                  <a:txBody>
                    <a:bodyPr/>
                    <a:lstStyle/>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b="1" kern="1200" dirty="0">
                          <a:solidFill>
                            <a:srgbClr val="FF0000"/>
                          </a:solidFill>
                          <a:latin typeface="+mn-lt"/>
                          <a:ea typeface="+mn-ea"/>
                          <a:cs typeface="+mn-cs"/>
                        </a:rPr>
                        <a:t>rhLAMAN-05 (Phase 3, n=25)*</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b="1" kern="1200" dirty="0">
                          <a:solidFill>
                            <a:srgbClr val="FF0000"/>
                          </a:solidFill>
                          <a:latin typeface="+mn-lt"/>
                          <a:ea typeface="+mn-ea"/>
                          <a:cs typeface="+mn-cs"/>
                        </a:rPr>
                        <a:t>rhLAMAN-10 (non controlled, n=33)</a:t>
                      </a:r>
                    </a:p>
                  </a:txBody>
                  <a:tcPr marL="100817" marR="100817" marT="50408" marB="50408"/>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kern="1200" dirty="0">
                          <a:solidFill>
                            <a:schemeClr val="dk1"/>
                          </a:solidFill>
                          <a:effectLst/>
                          <a:latin typeface="+mn-lt"/>
                          <a:ea typeface="+mn-ea"/>
                          <a:cs typeface="+mn-cs"/>
                        </a:rPr>
                        <a:t>Generalisable to clinical practice in NHS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kern="1200" dirty="0">
                          <a:solidFill>
                            <a:schemeClr val="dk1"/>
                          </a:solidFill>
                          <a:effectLst/>
                          <a:latin typeface="+mn-lt"/>
                          <a:ea typeface="+mn-ea"/>
                          <a:cs typeface="+mn-cs"/>
                        </a:rPr>
                        <a:t>Surrogate outcome used which provided biochemical evidence but highly uncertain clinical benefit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kern="1200" dirty="0">
                          <a:solidFill>
                            <a:schemeClr val="dk1"/>
                          </a:solidFill>
                          <a:effectLst/>
                          <a:latin typeface="+mn-lt"/>
                          <a:ea typeface="+mn-ea"/>
                          <a:cs typeface="+mn-cs"/>
                        </a:rPr>
                        <a:t>Trial evidence potentially promising but insufficient to establish extent of clinical benefits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kern="1200" dirty="0">
                          <a:solidFill>
                            <a:schemeClr val="dk1"/>
                          </a:solidFill>
                          <a:effectLst/>
                          <a:latin typeface="+mn-lt"/>
                          <a:ea typeface="+mn-ea"/>
                          <a:cs typeface="+mn-cs"/>
                        </a:rPr>
                        <a:t>VA may have immunological benefits but evidence limited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b="1" kern="1200" dirty="0">
                          <a:solidFill>
                            <a:schemeClr val="dk1"/>
                          </a:solidFill>
                          <a:effectLst/>
                          <a:latin typeface="+mn-lt"/>
                          <a:ea typeface="+mn-ea"/>
                          <a:cs typeface="+mn-cs"/>
                        </a:rPr>
                        <a:t>Limited follow up so </a:t>
                      </a:r>
                      <a:r>
                        <a:rPr lang="en-GB" sz="1700" b="1" kern="1200" dirty="0">
                          <a:solidFill>
                            <a:schemeClr val="dk1"/>
                          </a:solidFill>
                          <a:effectLst/>
                        </a:rPr>
                        <a:t>long-term benefit</a:t>
                      </a:r>
                      <a:r>
                        <a:rPr lang="en-GB" sz="1700" b="1" kern="1200" baseline="0" dirty="0">
                          <a:solidFill>
                            <a:schemeClr val="dk1"/>
                          </a:solidFill>
                          <a:effectLst/>
                        </a:rPr>
                        <a:t> uncertain</a:t>
                      </a:r>
                      <a:endParaRPr lang="en-GB" sz="1700" b="1" dirty="0"/>
                    </a:p>
                  </a:txBody>
                  <a:tcPr marL="100817" marR="100817" marT="50408" marB="50408"/>
                </a:tc>
                <a:extLst>
                  <a:ext uri="{0D108BD9-81ED-4DB2-BD59-A6C34878D82A}">
                    <a16:rowId xmlns:a16="http://schemas.microsoft.com/office/drawing/2014/main" val="469633640"/>
                  </a:ext>
                </a:extLst>
              </a:tr>
              <a:tr h="888008">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1" dirty="0"/>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b="0" dirty="0"/>
                        <a:t>Multi-domain responder analysis </a:t>
                      </a:r>
                      <a:r>
                        <a:rPr lang="en-GB" sz="1700" b="0" kern="1200" dirty="0">
                          <a:solidFill>
                            <a:schemeClr val="dk1"/>
                          </a:solidFill>
                          <a:latin typeface="+mn-lt"/>
                          <a:ea typeface="+mn-ea"/>
                          <a:cs typeface="+mn-cs"/>
                        </a:rPr>
                        <a:t>requested by EMA to establish clinically meaningful improvement in patients</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kern="1200" baseline="0" dirty="0">
                          <a:solidFill>
                            <a:schemeClr val="dk1"/>
                          </a:solidFill>
                          <a:effectLst/>
                        </a:rPr>
                        <a:t>Sev</a:t>
                      </a:r>
                      <a:r>
                        <a:rPr lang="en-GB" sz="1700" dirty="0"/>
                        <a:t>eral limitations to analysis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00" dirty="0"/>
                        <a:t>Relevance of results uncertain.</a:t>
                      </a:r>
                    </a:p>
                  </a:txBody>
                  <a:tcPr marL="100817" marR="100817" marT="50408" marB="50408"/>
                </a:tc>
                <a:extLst>
                  <a:ext uri="{0D108BD9-81ED-4DB2-BD59-A6C34878D82A}">
                    <a16:rowId xmlns:a16="http://schemas.microsoft.com/office/drawing/2014/main" val="1880130541"/>
                  </a:ext>
                </a:extLst>
              </a:tr>
            </a:tbl>
          </a:graphicData>
        </a:graphic>
      </p:graphicFrame>
      <p:sp>
        <p:nvSpPr>
          <p:cNvPr id="6" name="TextBox 5">
            <a:extLst>
              <a:ext uri="{FF2B5EF4-FFF2-40B4-BE49-F238E27FC236}">
                <a16:creationId xmlns:a16="http://schemas.microsoft.com/office/drawing/2014/main" id="{74CB06A7-15E4-4848-A87F-7E94FEEE32B5}"/>
              </a:ext>
            </a:extLst>
          </p:cNvPr>
          <p:cNvSpPr txBox="1"/>
          <p:nvPr/>
        </p:nvSpPr>
        <p:spPr>
          <a:xfrm>
            <a:off x="9655208" y="145638"/>
            <a:ext cx="924086" cy="276999"/>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GB" sz="1800" b="1" dirty="0">
                <a:solidFill>
                  <a:schemeClr val="accent1"/>
                </a:solidFill>
              </a:rPr>
              <a:t> RECAP</a:t>
            </a:r>
            <a:r>
              <a:rPr lang="en-GB" sz="1800" b="1" dirty="0">
                <a:solidFill>
                  <a:schemeClr val="tx1"/>
                </a:solidFill>
              </a:rPr>
              <a:t> </a:t>
            </a:r>
          </a:p>
        </p:txBody>
      </p:sp>
      <p:sp>
        <p:nvSpPr>
          <p:cNvPr id="8" name="Slide Number Placeholder 3">
            <a:extLst>
              <a:ext uri="{FF2B5EF4-FFF2-40B4-BE49-F238E27FC236}">
                <a16:creationId xmlns:a16="http://schemas.microsoft.com/office/drawing/2014/main" id="{89A3F25C-C39B-4FA4-B5D2-A22A722B0261}"/>
              </a:ext>
            </a:extLst>
          </p:cNvPr>
          <p:cNvSpPr>
            <a:spLocks noGrp="1"/>
          </p:cNvSpPr>
          <p:nvPr>
            <p:ph type="sldNum" sz="quarter" idx="12"/>
          </p:nvPr>
        </p:nvSpPr>
        <p:spPr>
          <a:xfrm>
            <a:off x="9677400" y="6930281"/>
            <a:ext cx="500380" cy="333663"/>
          </a:xfrm>
        </p:spPr>
        <p:txBody>
          <a:bodyPr/>
          <a:lstStyle/>
          <a:p>
            <a:fld id="{DDBE135E-2566-4748-853C-8A3B78F0FB00}" type="slidenum">
              <a:rPr lang="en-GB" smtClean="0"/>
              <a:t>7</a:t>
            </a:fld>
            <a:endParaRPr lang="en-GB" dirty="0"/>
          </a:p>
        </p:txBody>
      </p:sp>
    </p:spTree>
    <p:extLst>
      <p:ext uri="{BB962C8B-B14F-4D97-AF65-F5344CB8AC3E}">
        <p14:creationId xmlns:p14="http://schemas.microsoft.com/office/powerpoint/2010/main" val="3010578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848695368"/>
              </p:ext>
            </p:extLst>
          </p:nvPr>
        </p:nvGraphicFramePr>
        <p:xfrm>
          <a:off x="176529" y="1406044"/>
          <a:ext cx="10305615" cy="5626760"/>
        </p:xfrm>
        <a:graphic>
          <a:graphicData uri="http://schemas.openxmlformats.org/drawingml/2006/table">
            <a:tbl>
              <a:tblPr firstCol="1" bandRow="1">
                <a:tableStyleId>{5C22544A-7EE6-4342-B048-85BDC9FD1C3A}</a:tableStyleId>
              </a:tblPr>
              <a:tblGrid>
                <a:gridCol w="1438515">
                  <a:extLst>
                    <a:ext uri="{9D8B030D-6E8A-4147-A177-3AD203B41FA5}">
                      <a16:colId xmlns:a16="http://schemas.microsoft.com/office/drawing/2014/main" val="20000"/>
                    </a:ext>
                  </a:extLst>
                </a:gridCol>
                <a:gridCol w="4500748">
                  <a:extLst>
                    <a:ext uri="{9D8B030D-6E8A-4147-A177-3AD203B41FA5}">
                      <a16:colId xmlns:a16="http://schemas.microsoft.com/office/drawing/2014/main" val="20005"/>
                    </a:ext>
                  </a:extLst>
                </a:gridCol>
                <a:gridCol w="4366352">
                  <a:extLst>
                    <a:ext uri="{9D8B030D-6E8A-4147-A177-3AD203B41FA5}">
                      <a16:colId xmlns:a16="http://schemas.microsoft.com/office/drawing/2014/main" val="2362942885"/>
                    </a:ext>
                  </a:extLst>
                </a:gridCol>
              </a:tblGrid>
              <a:tr h="177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700" b="1" i="0" u="none" strike="noStrike" cap="none" normalizeH="0" baseline="0" dirty="0">
                        <a:ln>
                          <a:noFill/>
                        </a:ln>
                        <a:solidFill>
                          <a:schemeClr val="bg1"/>
                        </a:solidFill>
                        <a:effectLst/>
                        <a:latin typeface="+mj-lt"/>
                        <a:ea typeface="ＭＳ Ｐゴシック" charset="-128"/>
                      </a:endParaRPr>
                    </a:p>
                  </a:txBody>
                  <a:tcPr marL="100821" marR="100821" marT="50365" marB="50365" anchor="ctr" horzOverflow="overflow">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lang="en-GB" sz="1700" b="1" kern="1200" dirty="0">
                          <a:solidFill>
                            <a:schemeClr val="bg1"/>
                          </a:solidFill>
                          <a:effectLst/>
                          <a:latin typeface="+mn-lt"/>
                          <a:ea typeface="+mn-ea"/>
                          <a:cs typeface="+mn-cs"/>
                        </a:rPr>
                        <a:t>rhLAMAN-05</a:t>
                      </a:r>
                      <a:endParaRPr kumimoji="0" lang="en-GB" altLang="en-US" sz="1700" b="1" i="0" u="none" strike="noStrike" cap="none" normalizeH="0" baseline="0" dirty="0">
                        <a:ln>
                          <a:noFill/>
                        </a:ln>
                        <a:solidFill>
                          <a:schemeClr val="bg1"/>
                        </a:solidFill>
                        <a:effectLst/>
                        <a:latin typeface="+mj-lt"/>
                        <a:ea typeface="ＭＳ Ｐゴシック" charset="-128"/>
                      </a:endParaRPr>
                    </a:p>
                  </a:txBody>
                  <a:tcPr marL="100821" marR="100821" marT="50365" marB="50365" anchor="ctr" horzOverflow="overflow">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lang="en-GB" sz="1700" b="1" kern="1200" dirty="0">
                          <a:solidFill>
                            <a:schemeClr val="bg1"/>
                          </a:solidFill>
                          <a:effectLst/>
                          <a:latin typeface="+mn-lt"/>
                          <a:ea typeface="+mn-ea"/>
                          <a:cs typeface="+mn-cs"/>
                        </a:rPr>
                        <a:t>rhLAMAN-10</a:t>
                      </a:r>
                      <a:endParaRPr kumimoji="0" lang="en-GB" altLang="en-US" sz="1700" b="1" i="0" u="none" strike="noStrike" cap="none" normalizeH="0" baseline="0" dirty="0">
                        <a:ln>
                          <a:noFill/>
                        </a:ln>
                        <a:solidFill>
                          <a:schemeClr val="bg1"/>
                        </a:solidFill>
                        <a:effectLst/>
                        <a:latin typeface="+mj-lt"/>
                        <a:ea typeface="ＭＳ Ｐゴシック" charset="-128"/>
                      </a:endParaRPr>
                    </a:p>
                  </a:txBody>
                  <a:tcPr marL="100821" marR="100821" marT="50365" marB="50365" anchor="ctr" horzOverflow="overflow">
                    <a:solidFill>
                      <a:schemeClr val="bg2"/>
                    </a:solidFill>
                  </a:tcPr>
                </a:tc>
                <a:extLst>
                  <a:ext uri="{0D108BD9-81ED-4DB2-BD59-A6C34878D82A}">
                    <a16:rowId xmlns:a16="http://schemas.microsoft.com/office/drawing/2014/main" val="10000"/>
                  </a:ext>
                </a:extLst>
              </a:tr>
              <a:tr h="177658">
                <a:tc>
                  <a:txBody>
                    <a:bodyPr/>
                    <a:lstStyle>
                      <a:lvl1pPr>
                        <a:lnSpc>
                          <a:spcPct val="95000"/>
                        </a:lnSpc>
                        <a:spcAft>
                          <a:spcPts val="800"/>
                        </a:spcAft>
                        <a:buFont typeface="Arial" charset="0"/>
                        <a:defRPr sz="2000">
                          <a:solidFill>
                            <a:schemeClr val="tx1"/>
                          </a:solidFill>
                          <a:latin typeface="Arial" charset="0"/>
                          <a:cs typeface="Arial" charset="0"/>
                        </a:defRPr>
                      </a:lvl1pPr>
                      <a:lvl2pPr marL="37931725" indent="-37474525">
                        <a:lnSpc>
                          <a:spcPct val="95000"/>
                        </a:lnSpc>
                        <a:spcAft>
                          <a:spcPts val="800"/>
                        </a:spcAft>
                        <a:buFont typeface="Arial" charset="0"/>
                        <a:defRPr sz="2000">
                          <a:solidFill>
                            <a:schemeClr val="tx1"/>
                          </a:solidFill>
                          <a:latin typeface="Arial" charset="0"/>
                          <a:cs typeface="Arial" charset="0"/>
                        </a:defRPr>
                      </a:lvl2pPr>
                      <a:lvl3pPr>
                        <a:lnSpc>
                          <a:spcPct val="95000"/>
                        </a:lnSpc>
                        <a:spcAft>
                          <a:spcPts val="800"/>
                        </a:spcAft>
                        <a:defRPr sz="2000">
                          <a:solidFill>
                            <a:schemeClr val="tx1"/>
                          </a:solidFill>
                          <a:latin typeface="Arial" charset="0"/>
                          <a:cs typeface="Arial" charset="0"/>
                        </a:defRPr>
                      </a:lvl3pPr>
                      <a:lvl4pPr>
                        <a:lnSpc>
                          <a:spcPct val="95000"/>
                        </a:lnSpc>
                        <a:spcAft>
                          <a:spcPts val="800"/>
                        </a:spcAft>
                        <a:defRPr>
                          <a:solidFill>
                            <a:schemeClr val="tx1"/>
                          </a:solidFill>
                          <a:latin typeface="Arial" charset="0"/>
                          <a:cs typeface="Arial" charset="0"/>
                        </a:defRPr>
                      </a:lvl4pPr>
                      <a:lvl5pPr>
                        <a:lnSpc>
                          <a:spcPct val="95000"/>
                        </a:lnSpc>
                        <a:spcAft>
                          <a:spcPts val="800"/>
                        </a:spcAft>
                        <a:defRPr>
                          <a:solidFill>
                            <a:schemeClr val="tx1"/>
                          </a:solidFill>
                          <a:latin typeface="Arial" charset="0"/>
                          <a:cs typeface="Arial" charset="0"/>
                        </a:defRPr>
                      </a:lvl5pPr>
                      <a:lvl6pPr marL="457200" eaLnBrk="0" fontAlgn="base" hangingPunct="0">
                        <a:lnSpc>
                          <a:spcPct val="95000"/>
                        </a:lnSpc>
                        <a:spcBef>
                          <a:spcPct val="0"/>
                        </a:spcBef>
                        <a:spcAft>
                          <a:spcPts val="800"/>
                        </a:spcAft>
                        <a:defRPr>
                          <a:solidFill>
                            <a:schemeClr val="tx1"/>
                          </a:solidFill>
                          <a:latin typeface="Arial" charset="0"/>
                          <a:cs typeface="Arial" charset="0"/>
                        </a:defRPr>
                      </a:lvl6pPr>
                      <a:lvl7pPr marL="914400" eaLnBrk="0" fontAlgn="base" hangingPunct="0">
                        <a:lnSpc>
                          <a:spcPct val="95000"/>
                        </a:lnSpc>
                        <a:spcBef>
                          <a:spcPct val="0"/>
                        </a:spcBef>
                        <a:spcAft>
                          <a:spcPts val="800"/>
                        </a:spcAft>
                        <a:defRPr>
                          <a:solidFill>
                            <a:schemeClr val="tx1"/>
                          </a:solidFill>
                          <a:latin typeface="Arial" charset="0"/>
                          <a:cs typeface="Arial" charset="0"/>
                        </a:defRPr>
                      </a:lvl7pPr>
                      <a:lvl8pPr marL="1371600" eaLnBrk="0" fontAlgn="base" hangingPunct="0">
                        <a:lnSpc>
                          <a:spcPct val="95000"/>
                        </a:lnSpc>
                        <a:spcBef>
                          <a:spcPct val="0"/>
                        </a:spcBef>
                        <a:spcAft>
                          <a:spcPts val="800"/>
                        </a:spcAft>
                        <a:defRPr>
                          <a:solidFill>
                            <a:schemeClr val="tx1"/>
                          </a:solidFill>
                          <a:latin typeface="Arial" charset="0"/>
                          <a:cs typeface="Arial" charset="0"/>
                        </a:defRPr>
                      </a:lvl8pPr>
                      <a:lvl9pPr marL="1828800" eaLnBrk="0" fontAlgn="base" hangingPunct="0">
                        <a:lnSpc>
                          <a:spcPct val="95000"/>
                        </a:lnSpc>
                        <a:spcBef>
                          <a:spcPct val="0"/>
                        </a:spcBef>
                        <a:spcAft>
                          <a:spcPts val="80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Design</a:t>
                      </a:r>
                    </a:p>
                  </a:txBody>
                  <a:tcPr marL="100821" marR="100821" marT="50365" marB="50365" anchor="ctr" horzOverflow="overflow">
                    <a:solidFill>
                      <a:srgbClr val="18646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cap="none" normalizeH="0" baseline="0" dirty="0">
                          <a:ln>
                            <a:noFill/>
                          </a:ln>
                          <a:solidFill>
                            <a:schemeClr val="tx1"/>
                          </a:solidFill>
                          <a:effectLst/>
                          <a:latin typeface="+mj-lt"/>
                          <a:ea typeface="ＭＳ Ｐゴシック" charset="-128"/>
                        </a:rPr>
                        <a:t>Phase III randomised controlled</a:t>
                      </a:r>
                    </a:p>
                  </a:txBody>
                  <a:tcPr marL="100821" marR="100821" marT="50365" marB="50365"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cap="none" normalizeH="0" baseline="0" dirty="0">
                          <a:ln>
                            <a:noFill/>
                          </a:ln>
                          <a:solidFill>
                            <a:schemeClr val="tx1"/>
                          </a:solidFill>
                          <a:effectLst/>
                          <a:latin typeface="+mj-lt"/>
                          <a:ea typeface="ＭＳ Ｐゴシック" charset="-128"/>
                        </a:rPr>
                        <a:t>Phase III </a:t>
                      </a:r>
                      <a:r>
                        <a:rPr kumimoji="0" lang="en-GB" sz="1700" b="0" i="0" u="none" strike="noStrike" kern="1200" cap="none" normalizeH="0" baseline="0" dirty="0">
                          <a:ln>
                            <a:noFill/>
                          </a:ln>
                          <a:solidFill>
                            <a:schemeClr val="tx1"/>
                          </a:solidFill>
                          <a:effectLst/>
                          <a:latin typeface="+mj-lt"/>
                          <a:ea typeface="ＭＳ Ｐゴシック" charset="-128"/>
                          <a:cs typeface="+mn-cs"/>
                        </a:rPr>
                        <a:t>open label non-controlled </a:t>
                      </a:r>
                      <a:endParaRPr kumimoji="0" lang="en-GB" altLang="en-US" sz="1700" b="0" i="0" u="none" strike="noStrike" kern="1200" cap="none" normalizeH="0" baseline="0" dirty="0">
                        <a:ln>
                          <a:noFill/>
                        </a:ln>
                        <a:solidFill>
                          <a:schemeClr val="tx1"/>
                        </a:solidFill>
                        <a:effectLst/>
                        <a:latin typeface="+mj-lt"/>
                        <a:ea typeface="ＭＳ Ｐゴシック" charset="-128"/>
                        <a:cs typeface="+mn-cs"/>
                      </a:endParaRPr>
                    </a:p>
                  </a:txBody>
                  <a:tcPr marL="100821" marR="100821" marT="50365" marB="50365" anchor="ctr" horzOverflow="overflow"/>
                </a:tc>
                <a:extLst>
                  <a:ext uri="{0D108BD9-81ED-4DB2-BD59-A6C34878D82A}">
                    <a16:rowId xmlns:a16="http://schemas.microsoft.com/office/drawing/2014/main" val="10001"/>
                  </a:ext>
                </a:extLst>
              </a:tr>
              <a:tr h="177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Intervention</a:t>
                      </a:r>
                    </a:p>
                  </a:txBody>
                  <a:tcPr marL="100821" marR="100821" marT="50365" marB="50365" anchor="ctr" horzOverflow="overflow">
                    <a:solidFill>
                      <a:srgbClr val="18646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kern="1200" cap="none" normalizeH="0" baseline="0" dirty="0">
                          <a:ln>
                            <a:noFill/>
                          </a:ln>
                          <a:solidFill>
                            <a:schemeClr val="tx1"/>
                          </a:solidFill>
                          <a:effectLst/>
                          <a:latin typeface="+mj-lt"/>
                          <a:ea typeface="ＭＳ Ｐゴシック" charset="-128"/>
                          <a:cs typeface="+mn-cs"/>
                        </a:rPr>
                        <a:t>VA 1 mg/kg</a:t>
                      </a:r>
                    </a:p>
                  </a:txBody>
                  <a:tcPr marL="100821" marR="100821" marT="50365" marB="50365"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kern="1200" cap="none" normalizeH="0" baseline="0" dirty="0">
                          <a:ln>
                            <a:noFill/>
                          </a:ln>
                          <a:solidFill>
                            <a:schemeClr val="tx1"/>
                          </a:solidFill>
                          <a:effectLst/>
                          <a:latin typeface="+mj-lt"/>
                          <a:ea typeface="ＭＳ Ｐゴシック" charset="-128"/>
                          <a:cs typeface="+mn-cs"/>
                        </a:rPr>
                        <a:t>VA 1 mg/kg</a:t>
                      </a:r>
                    </a:p>
                  </a:txBody>
                  <a:tcPr marL="100821" marR="100821" marT="50365" marB="50365" anchor="ctr" horzOverflow="overflow"/>
                </a:tc>
                <a:extLst>
                  <a:ext uri="{0D108BD9-81ED-4DB2-BD59-A6C34878D82A}">
                    <a16:rowId xmlns:a16="http://schemas.microsoft.com/office/drawing/2014/main" val="10002"/>
                  </a:ext>
                </a:extLst>
              </a:tr>
              <a:tr h="177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Comparator</a:t>
                      </a:r>
                    </a:p>
                  </a:txBody>
                  <a:tcPr marL="100821" marR="100821" marT="50365" marB="50365" anchor="ctr" horzOverflow="overflow">
                    <a:solidFill>
                      <a:srgbClr val="18646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kern="1200" cap="none" normalizeH="0" baseline="0" dirty="0">
                          <a:ln>
                            <a:noFill/>
                          </a:ln>
                          <a:solidFill>
                            <a:schemeClr val="tx1"/>
                          </a:solidFill>
                          <a:effectLst/>
                          <a:latin typeface="+mj-lt"/>
                          <a:ea typeface="ＭＳ Ｐゴシック" charset="-128"/>
                          <a:cs typeface="+mn-cs"/>
                        </a:rPr>
                        <a:t>Placebo</a:t>
                      </a:r>
                    </a:p>
                  </a:txBody>
                  <a:tcPr marL="100821" marR="100821" marT="50365" marB="50365"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kern="1200" cap="none" normalizeH="0" baseline="0" dirty="0">
                          <a:ln>
                            <a:noFill/>
                          </a:ln>
                          <a:solidFill>
                            <a:schemeClr val="tx1"/>
                          </a:solidFill>
                          <a:effectLst/>
                          <a:latin typeface="+mj-lt"/>
                          <a:ea typeface="ＭＳ Ｐゴシック" charset="-128"/>
                          <a:cs typeface="+mn-cs"/>
                        </a:rPr>
                        <a:t>Baseline</a:t>
                      </a:r>
                    </a:p>
                  </a:txBody>
                  <a:tcPr marL="100821" marR="100821" marT="50365" marB="50365" anchor="ctr" horzOverflow="overflow"/>
                </a:tc>
                <a:extLst>
                  <a:ext uri="{0D108BD9-81ED-4DB2-BD59-A6C34878D82A}">
                    <a16:rowId xmlns:a16="http://schemas.microsoft.com/office/drawing/2014/main" val="10003"/>
                  </a:ext>
                </a:extLst>
              </a:tr>
              <a:tr h="177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N</a:t>
                      </a:r>
                    </a:p>
                  </a:txBody>
                  <a:tcPr marL="100821" marR="100821" marT="50365" marB="50365" anchor="ctr" horzOverflow="overflow">
                    <a:solidFill>
                      <a:srgbClr val="18646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cap="none" normalizeH="0" baseline="0" dirty="0">
                          <a:ln>
                            <a:noFill/>
                          </a:ln>
                          <a:solidFill>
                            <a:schemeClr val="tx1"/>
                          </a:solidFill>
                          <a:effectLst/>
                          <a:latin typeface="+mj-lt"/>
                          <a:ea typeface="ＭＳ Ｐゴシック" charset="-128"/>
                        </a:rPr>
                        <a:t>25</a:t>
                      </a:r>
                    </a:p>
                  </a:txBody>
                  <a:tcPr marL="100821" marR="100821" marT="50365" marB="50365"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cap="none" normalizeH="0" baseline="0" dirty="0">
                          <a:ln>
                            <a:noFill/>
                          </a:ln>
                          <a:solidFill>
                            <a:schemeClr val="tx1"/>
                          </a:solidFill>
                          <a:effectLst/>
                          <a:latin typeface="+mj-lt"/>
                          <a:ea typeface="ＭＳ Ｐゴシック" charset="-128"/>
                        </a:rPr>
                        <a:t>33</a:t>
                      </a:r>
                    </a:p>
                  </a:txBody>
                  <a:tcPr marL="100821" marR="100821" marT="50365" marB="50365" anchor="ctr" horzOverflow="overflow"/>
                </a:tc>
                <a:extLst>
                  <a:ext uri="{0D108BD9-81ED-4DB2-BD59-A6C34878D82A}">
                    <a16:rowId xmlns:a16="http://schemas.microsoft.com/office/drawing/2014/main" val="10004"/>
                  </a:ext>
                </a:extLst>
              </a:tr>
              <a:tr h="278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Duration </a:t>
                      </a:r>
                    </a:p>
                  </a:txBody>
                  <a:tcPr marL="100821" marR="100821" marT="50365" marB="50365" anchor="ctr" horzOverflow="overflow">
                    <a:solidFill>
                      <a:srgbClr val="18646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cap="none" normalizeH="0" baseline="0" dirty="0">
                          <a:ln>
                            <a:noFill/>
                          </a:ln>
                          <a:solidFill>
                            <a:schemeClr val="tx1"/>
                          </a:solidFill>
                          <a:effectLst/>
                          <a:latin typeface="+mj-lt"/>
                          <a:ea typeface="ＭＳ Ｐゴシック" charset="-128"/>
                        </a:rPr>
                        <a:t>12 months</a:t>
                      </a:r>
                    </a:p>
                  </a:txBody>
                  <a:tcPr marL="100821" marR="100821" marT="50365" marB="50365"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GB" altLang="en-US" sz="1700" b="0" i="0" u="none" strike="noStrike" cap="none" normalizeH="0" baseline="0" dirty="0">
                          <a:ln>
                            <a:noFill/>
                          </a:ln>
                          <a:solidFill>
                            <a:schemeClr val="tx1"/>
                          </a:solidFill>
                          <a:effectLst/>
                          <a:latin typeface="+mj-lt"/>
                          <a:ea typeface="ＭＳ Ｐゴシック" charset="-128"/>
                        </a:rPr>
                        <a:t>Up to 48 months follow up </a:t>
                      </a:r>
                      <a:r>
                        <a:rPr kumimoji="0" lang="en-GB" altLang="en-US" sz="1400" b="0" i="1" u="none" strike="noStrike" cap="none" normalizeH="0" baseline="0" dirty="0">
                          <a:ln>
                            <a:noFill/>
                          </a:ln>
                          <a:solidFill>
                            <a:schemeClr val="tx1"/>
                          </a:solidFill>
                          <a:effectLst/>
                          <a:latin typeface="+mj-lt"/>
                          <a:ea typeface="ＭＳ Ｐゴシック" charset="-128"/>
                        </a:rPr>
                        <a:t>(n=31 followed up at 12 months, n=9 at 48 months)</a:t>
                      </a:r>
                    </a:p>
                  </a:txBody>
                  <a:tcPr marL="100821" marR="100821" marT="50365" marB="50365" anchor="ctr" horzOverflow="overflow"/>
                </a:tc>
                <a:extLst>
                  <a:ext uri="{0D108BD9-81ED-4DB2-BD59-A6C34878D82A}">
                    <a16:rowId xmlns:a16="http://schemas.microsoft.com/office/drawing/2014/main" val="10005"/>
                  </a:ext>
                </a:extLst>
              </a:tr>
              <a:tr h="307601">
                <a:tc>
                  <a:txBody>
                    <a:bodyPr/>
                    <a:lstStyle>
                      <a:lvl1pPr>
                        <a:lnSpc>
                          <a:spcPct val="95000"/>
                        </a:lnSpc>
                        <a:spcAft>
                          <a:spcPts val="800"/>
                        </a:spcAft>
                        <a:buFont typeface="Arial" charset="0"/>
                        <a:defRPr sz="2000">
                          <a:solidFill>
                            <a:schemeClr val="tx1"/>
                          </a:solidFill>
                          <a:latin typeface="Arial" charset="0"/>
                          <a:cs typeface="Arial" charset="0"/>
                        </a:defRPr>
                      </a:lvl1pPr>
                      <a:lvl2pPr marL="37931725" indent="-37474525">
                        <a:lnSpc>
                          <a:spcPct val="95000"/>
                        </a:lnSpc>
                        <a:spcAft>
                          <a:spcPts val="800"/>
                        </a:spcAft>
                        <a:buFont typeface="Arial" charset="0"/>
                        <a:defRPr sz="2000">
                          <a:solidFill>
                            <a:schemeClr val="tx1"/>
                          </a:solidFill>
                          <a:latin typeface="Arial" charset="0"/>
                          <a:cs typeface="Arial" charset="0"/>
                        </a:defRPr>
                      </a:lvl2pPr>
                      <a:lvl3pPr>
                        <a:lnSpc>
                          <a:spcPct val="95000"/>
                        </a:lnSpc>
                        <a:spcAft>
                          <a:spcPts val="800"/>
                        </a:spcAft>
                        <a:defRPr sz="2000">
                          <a:solidFill>
                            <a:schemeClr val="tx1"/>
                          </a:solidFill>
                          <a:latin typeface="Arial" charset="0"/>
                          <a:cs typeface="Arial" charset="0"/>
                        </a:defRPr>
                      </a:lvl3pPr>
                      <a:lvl4pPr>
                        <a:lnSpc>
                          <a:spcPct val="95000"/>
                        </a:lnSpc>
                        <a:spcAft>
                          <a:spcPts val="800"/>
                        </a:spcAft>
                        <a:defRPr>
                          <a:solidFill>
                            <a:schemeClr val="tx1"/>
                          </a:solidFill>
                          <a:latin typeface="Arial" charset="0"/>
                          <a:cs typeface="Arial" charset="0"/>
                        </a:defRPr>
                      </a:lvl4pPr>
                      <a:lvl5pPr>
                        <a:lnSpc>
                          <a:spcPct val="95000"/>
                        </a:lnSpc>
                        <a:spcAft>
                          <a:spcPts val="800"/>
                        </a:spcAft>
                        <a:defRPr>
                          <a:solidFill>
                            <a:schemeClr val="tx1"/>
                          </a:solidFill>
                          <a:latin typeface="Arial" charset="0"/>
                          <a:cs typeface="Arial" charset="0"/>
                        </a:defRPr>
                      </a:lvl5pPr>
                      <a:lvl6pPr marL="457200" eaLnBrk="0" fontAlgn="base" hangingPunct="0">
                        <a:lnSpc>
                          <a:spcPct val="95000"/>
                        </a:lnSpc>
                        <a:spcBef>
                          <a:spcPct val="0"/>
                        </a:spcBef>
                        <a:spcAft>
                          <a:spcPts val="800"/>
                        </a:spcAft>
                        <a:defRPr>
                          <a:solidFill>
                            <a:schemeClr val="tx1"/>
                          </a:solidFill>
                          <a:latin typeface="Arial" charset="0"/>
                          <a:cs typeface="Arial" charset="0"/>
                        </a:defRPr>
                      </a:lvl6pPr>
                      <a:lvl7pPr marL="914400" eaLnBrk="0" fontAlgn="base" hangingPunct="0">
                        <a:lnSpc>
                          <a:spcPct val="95000"/>
                        </a:lnSpc>
                        <a:spcBef>
                          <a:spcPct val="0"/>
                        </a:spcBef>
                        <a:spcAft>
                          <a:spcPts val="800"/>
                        </a:spcAft>
                        <a:defRPr>
                          <a:solidFill>
                            <a:schemeClr val="tx1"/>
                          </a:solidFill>
                          <a:latin typeface="Arial" charset="0"/>
                          <a:cs typeface="Arial" charset="0"/>
                        </a:defRPr>
                      </a:lvl7pPr>
                      <a:lvl8pPr marL="1371600" eaLnBrk="0" fontAlgn="base" hangingPunct="0">
                        <a:lnSpc>
                          <a:spcPct val="95000"/>
                        </a:lnSpc>
                        <a:spcBef>
                          <a:spcPct val="0"/>
                        </a:spcBef>
                        <a:spcAft>
                          <a:spcPts val="800"/>
                        </a:spcAft>
                        <a:defRPr>
                          <a:solidFill>
                            <a:schemeClr val="tx1"/>
                          </a:solidFill>
                          <a:latin typeface="Arial" charset="0"/>
                          <a:cs typeface="Arial" charset="0"/>
                        </a:defRPr>
                      </a:lvl8pPr>
                      <a:lvl9pPr marL="1828800" eaLnBrk="0" fontAlgn="base" hangingPunct="0">
                        <a:lnSpc>
                          <a:spcPct val="95000"/>
                        </a:lnSpc>
                        <a:spcBef>
                          <a:spcPct val="0"/>
                        </a:spcBef>
                        <a:spcAft>
                          <a:spcPts val="80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Inclusion</a:t>
                      </a:r>
                    </a:p>
                  </a:txBody>
                  <a:tcPr marL="100821" marR="100821" marT="50365" marB="50365" anchor="ctr" horzOverflow="overflow">
                    <a:solidFill>
                      <a:srgbClr val="18646E"/>
                    </a:solidFill>
                  </a:tcPr>
                </a:tc>
                <a:tc>
                  <a:txBody>
                    <a:bodyPr/>
                    <a:lstStyle/>
                    <a:p>
                      <a:pPr marL="0" lvl="0" indent="0">
                        <a:buFont typeface="Arial" panose="020B0604020202020204" pitchFamily="34" charset="0"/>
                        <a:buNone/>
                      </a:pPr>
                      <a:r>
                        <a:rPr lang="en-GB" sz="1700" kern="1200" dirty="0">
                          <a:solidFill>
                            <a:schemeClr val="tx1"/>
                          </a:solidFill>
                          <a:effectLst/>
                          <a:latin typeface="+mn-lt"/>
                          <a:ea typeface="+mn-ea"/>
                          <a:cs typeface="+mn-cs"/>
                        </a:rPr>
                        <a:t>Patients with AM aged 5-35 </a:t>
                      </a:r>
                      <a:endParaRPr kumimoji="0" lang="en-GB" altLang="en-US" sz="1700" b="0" i="0" u="none" strike="noStrike" cap="none" normalizeH="0" baseline="0" dirty="0">
                        <a:ln>
                          <a:noFill/>
                        </a:ln>
                        <a:solidFill>
                          <a:schemeClr val="tx1"/>
                        </a:solidFill>
                        <a:effectLst/>
                        <a:latin typeface="+mj-lt"/>
                        <a:ea typeface="ＭＳ Ｐゴシック" charset="-128"/>
                      </a:endParaRPr>
                    </a:p>
                  </a:txBody>
                  <a:tcPr marL="100821" marR="100821" marT="50365" marB="50365" anchor="ctr" horzOverflow="overflow"/>
                </a:tc>
                <a:tc>
                  <a:txBody>
                    <a:bodyPr/>
                    <a:lstStyle/>
                    <a:p>
                      <a:pPr marL="0" lvl="0" indent="0">
                        <a:buFont typeface="Arial" panose="020B0604020202020204" pitchFamily="34" charset="0"/>
                        <a:buNone/>
                      </a:pPr>
                      <a:r>
                        <a:rPr lang="en-GB" sz="1700" kern="1200" dirty="0">
                          <a:solidFill>
                            <a:schemeClr val="tx1"/>
                          </a:solidFill>
                          <a:effectLst/>
                          <a:latin typeface="+mn-lt"/>
                          <a:ea typeface="+mn-ea"/>
                          <a:cs typeface="+mn-cs"/>
                        </a:rPr>
                        <a:t>Patients with AM from rhLAMAN trials and</a:t>
                      </a:r>
                      <a:r>
                        <a:rPr lang="en-GB" sz="1700" kern="1200" baseline="0" dirty="0">
                          <a:solidFill>
                            <a:schemeClr val="tx1"/>
                          </a:solidFill>
                          <a:effectLst/>
                          <a:latin typeface="+mn-lt"/>
                          <a:ea typeface="+mn-ea"/>
                          <a:cs typeface="+mn-cs"/>
                        </a:rPr>
                        <a:t> compassionate use programme</a:t>
                      </a:r>
                      <a:endParaRPr kumimoji="0" lang="en-GB" altLang="en-US" sz="1700" b="0" i="0" u="none" strike="noStrike" cap="none" normalizeH="0" baseline="0" dirty="0">
                        <a:ln>
                          <a:noFill/>
                        </a:ln>
                        <a:solidFill>
                          <a:schemeClr val="tx1"/>
                        </a:solidFill>
                        <a:effectLst/>
                        <a:latin typeface="+mj-lt"/>
                        <a:ea typeface="ＭＳ Ｐゴシック" charset="-128"/>
                      </a:endParaRPr>
                    </a:p>
                  </a:txBody>
                  <a:tcPr marL="100821" marR="100821" marT="50365" marB="50365" anchor="ctr" horzOverflow="overflow"/>
                </a:tc>
                <a:extLst>
                  <a:ext uri="{0D108BD9-81ED-4DB2-BD59-A6C34878D82A}">
                    <a16:rowId xmlns:a16="http://schemas.microsoft.com/office/drawing/2014/main" val="10006"/>
                  </a:ext>
                </a:extLst>
              </a:tr>
              <a:tr h="13615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700" b="1" i="0" u="none" strike="noStrike" cap="none" normalizeH="0" baseline="0" dirty="0">
                          <a:ln>
                            <a:noFill/>
                          </a:ln>
                          <a:solidFill>
                            <a:schemeClr val="bg1"/>
                          </a:solidFill>
                          <a:effectLst/>
                          <a:latin typeface="+mj-lt"/>
                          <a:ea typeface="ＭＳ Ｐゴシック" charset="-128"/>
                        </a:rPr>
                        <a:t>Key results</a:t>
                      </a:r>
                    </a:p>
                  </a:txBody>
                  <a:tcPr marL="100821" marR="100821" marT="50365" marB="50365" anchor="ctr" horzOverflow="overflow">
                    <a:solidFill>
                      <a:srgbClr val="18646E"/>
                    </a:solidFill>
                  </a:tcPr>
                </a:tc>
                <a:tc>
                  <a:txBody>
                    <a:bodyPr/>
                    <a:lstStyle/>
                    <a:p>
                      <a:pPr marL="0" marR="0" lvl="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a:pPr>
                      <a:r>
                        <a:rPr kumimoji="0" lang="en-GB" altLang="en-US" sz="1700" b="1" i="0" u="none" strike="noStrike" kern="1200" cap="none" normalizeH="0" baseline="0" dirty="0">
                          <a:ln>
                            <a:noFill/>
                          </a:ln>
                          <a:solidFill>
                            <a:schemeClr val="tx1"/>
                          </a:solidFill>
                          <a:effectLst/>
                          <a:latin typeface="+mn-lt"/>
                          <a:ea typeface="ＭＳ Ｐゴシック" charset="-128"/>
                          <a:cs typeface="+mn-cs"/>
                        </a:rPr>
                        <a:t>1º outcome: </a:t>
                      </a:r>
                      <a:r>
                        <a:rPr lang="en-GB" sz="1700" b="1" kern="1200" dirty="0">
                          <a:solidFill>
                            <a:schemeClr val="dk1"/>
                          </a:solidFill>
                          <a:effectLst/>
                          <a:latin typeface="+mn-lt"/>
                          <a:ea typeface="+mn-ea"/>
                          <a:cs typeface="+mn-cs"/>
                        </a:rPr>
                        <a:t>Statistically significant improvement</a:t>
                      </a:r>
                      <a:r>
                        <a:rPr lang="en-GB" sz="1700" b="0" kern="1200" dirty="0">
                          <a:solidFill>
                            <a:schemeClr val="dk1"/>
                          </a:solidFill>
                          <a:effectLst/>
                          <a:latin typeface="+mn-lt"/>
                          <a:ea typeface="+mn-ea"/>
                          <a:cs typeface="+mn-cs"/>
                        </a:rPr>
                        <a:t> in serum oligosaccharides with VA vs placebo</a:t>
                      </a:r>
                      <a:endParaRPr lang="en-GB" sz="17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a:pPr>
                      <a:r>
                        <a:rPr lang="en-GB" sz="1700" b="1" kern="1200" dirty="0">
                          <a:solidFill>
                            <a:schemeClr val="dk1"/>
                          </a:solidFill>
                          <a:effectLst/>
                          <a:latin typeface="+mn-lt"/>
                          <a:ea typeface="+mn-ea"/>
                          <a:cs typeface="+mn-cs"/>
                        </a:rPr>
                        <a:t>2</a:t>
                      </a:r>
                      <a:r>
                        <a:rPr kumimoji="0" lang="en-GB" altLang="en-US" sz="1700" b="1" i="0" u="none" strike="noStrike" kern="1200" cap="none" normalizeH="0" baseline="0" dirty="0">
                          <a:ln>
                            <a:noFill/>
                          </a:ln>
                          <a:solidFill>
                            <a:schemeClr val="tx1"/>
                          </a:solidFill>
                          <a:effectLst/>
                          <a:latin typeface="+mn-lt"/>
                          <a:ea typeface="ＭＳ Ｐゴシック" charset="-128"/>
                          <a:cs typeface="+mn-cs"/>
                        </a:rPr>
                        <a:t>º outcomes: </a:t>
                      </a:r>
                      <a:r>
                        <a:rPr lang="en-GB" sz="1700" b="1" kern="1200" dirty="0">
                          <a:solidFill>
                            <a:schemeClr val="dk1"/>
                          </a:solidFill>
                          <a:effectLst/>
                          <a:latin typeface="+mn-lt"/>
                          <a:ea typeface="+mn-ea"/>
                          <a:cs typeface="+mn-cs"/>
                        </a:rPr>
                        <a:t>No statistically significant differences </a:t>
                      </a:r>
                      <a:r>
                        <a:rPr lang="en-GB" sz="1700" kern="1200" dirty="0">
                          <a:solidFill>
                            <a:schemeClr val="dk1"/>
                          </a:solidFill>
                          <a:effectLst/>
                          <a:latin typeface="+mn-lt"/>
                          <a:ea typeface="+mn-ea"/>
                          <a:cs typeface="+mn-cs"/>
                        </a:rPr>
                        <a:t>between VA and placebo</a:t>
                      </a:r>
                    </a:p>
                    <a:p>
                      <a:pPr marL="342900" marR="0" lvl="0" indent="-3429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GB" sz="1700" kern="1200" dirty="0">
                          <a:solidFill>
                            <a:schemeClr val="dk1"/>
                          </a:solidFill>
                          <a:effectLst/>
                          <a:latin typeface="+mn-lt"/>
                          <a:ea typeface="+mn-ea"/>
                          <a:cs typeface="+mn-cs"/>
                        </a:rPr>
                        <a:t>Mobility and functional capacity*</a:t>
                      </a:r>
                    </a:p>
                    <a:p>
                      <a:pPr marL="342900" marR="0" lvl="0" indent="-3429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GB" sz="1700" kern="1200" dirty="0">
                          <a:solidFill>
                            <a:schemeClr val="dk1"/>
                          </a:solidFill>
                          <a:effectLst/>
                          <a:latin typeface="+mn-lt"/>
                          <a:ea typeface="+mn-ea"/>
                          <a:cs typeface="+mn-cs"/>
                        </a:rPr>
                        <a:t>Quality of life</a:t>
                      </a:r>
                      <a:r>
                        <a:rPr lang="en-GB" sz="1700" kern="1200" baseline="30000" dirty="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a:pPr>
                      <a:r>
                        <a:rPr lang="en-GB" sz="1700" b="1" kern="1200" dirty="0">
                          <a:solidFill>
                            <a:schemeClr val="dk1"/>
                          </a:solidFill>
                          <a:effectLst/>
                          <a:latin typeface="+mn-lt"/>
                          <a:ea typeface="+mn-ea"/>
                          <a:cs typeface="+mn-cs"/>
                        </a:rPr>
                        <a:t>More patients</a:t>
                      </a:r>
                      <a:r>
                        <a:rPr lang="en-GB" sz="1700" kern="1200" dirty="0">
                          <a:solidFill>
                            <a:schemeClr val="dk1"/>
                          </a:solidFill>
                          <a:effectLst/>
                          <a:latin typeface="+mn-lt"/>
                          <a:ea typeface="+mn-ea"/>
                          <a:cs typeface="+mn-cs"/>
                        </a:rPr>
                        <a:t> were ‘responders’ in VA arm </a:t>
                      </a:r>
                      <a:r>
                        <a:rPr lang="en-GB" sz="1700" dirty="0"/>
                        <a:t>than placebo arm (87% vs 30%)</a:t>
                      </a:r>
                      <a:r>
                        <a:rPr lang="en-GB" sz="1700" baseline="30000" dirty="0"/>
                        <a:t>‡</a:t>
                      </a:r>
                      <a:endParaRPr lang="en-GB" sz="1700" kern="1200" baseline="30000" dirty="0">
                        <a:solidFill>
                          <a:schemeClr val="dk1"/>
                        </a:solidFill>
                        <a:effectLst/>
                        <a:latin typeface="+mn-lt"/>
                        <a:ea typeface="+mn-ea"/>
                        <a:cs typeface="+mn-cs"/>
                      </a:endParaRPr>
                    </a:p>
                  </a:txBody>
                  <a:tcPr marL="100821" marR="100821" marT="50365" marB="50365" anchor="ctr" horzOverflow="overflow"/>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700" b="1" kern="1200" baseline="0" dirty="0">
                          <a:solidFill>
                            <a:schemeClr val="tx1"/>
                          </a:solidFill>
                          <a:effectLst/>
                          <a:latin typeface="+mn-lt"/>
                          <a:ea typeface="+mn-ea"/>
                          <a:cs typeface="+mn-cs"/>
                        </a:rPr>
                        <a:t>Statistically significant differences </a:t>
                      </a:r>
                      <a:r>
                        <a:rPr lang="en-GB" sz="1700" kern="1200" baseline="0" dirty="0">
                          <a:solidFill>
                            <a:schemeClr val="tx1"/>
                          </a:solidFill>
                          <a:effectLst/>
                          <a:latin typeface="+mn-lt"/>
                          <a:ea typeface="+mn-ea"/>
                          <a:cs typeface="+mn-cs"/>
                        </a:rPr>
                        <a:t>compared with baseline in most outcomes at last observation</a:t>
                      </a:r>
                    </a:p>
                  </a:txBody>
                  <a:tcPr marL="100821" marR="100821" marT="50365" marB="50365" anchor="ctr" horzOverflow="overflow"/>
                </a:tc>
                <a:extLst>
                  <a:ext uri="{0D108BD9-81ED-4DB2-BD59-A6C34878D82A}">
                    <a16:rowId xmlns:a16="http://schemas.microsoft.com/office/drawing/2014/main" val="2597180691"/>
                  </a:ext>
                </a:extLst>
              </a:tr>
            </a:tbl>
          </a:graphicData>
        </a:graphic>
      </p:graphicFrame>
      <p:sp>
        <p:nvSpPr>
          <p:cNvPr id="5" name="Title 4"/>
          <p:cNvSpPr>
            <a:spLocks noGrp="1"/>
          </p:cNvSpPr>
          <p:nvPr>
            <p:ph type="title"/>
          </p:nvPr>
        </p:nvSpPr>
        <p:spPr>
          <a:xfrm>
            <a:off x="329704" y="184283"/>
            <a:ext cx="10152441" cy="765501"/>
          </a:xfrm>
        </p:spPr>
        <p:txBody>
          <a:bodyPr>
            <a:noAutofit/>
          </a:bodyPr>
          <a:lstStyle/>
          <a:p>
            <a:pPr>
              <a:lnSpc>
                <a:spcPct val="100000"/>
              </a:lnSpc>
            </a:pPr>
            <a:r>
              <a:rPr lang="en-GB" dirty="0"/>
              <a:t>Key clinical evidence </a:t>
            </a:r>
            <a:br>
              <a:rPr lang="en-GB" sz="3600" b="1" dirty="0">
                <a:solidFill>
                  <a:schemeClr val="accent5"/>
                </a:solidFill>
              </a:rPr>
            </a:br>
            <a:r>
              <a:rPr lang="en-GB" sz="2000" b="0" i="1" dirty="0">
                <a:solidFill>
                  <a:schemeClr val="accent1"/>
                </a:solidFill>
              </a:rPr>
              <a:t>Results suggest some improvement in serum oligosaccharides (surrogate endpoint) for VA vs. placebo, but impact on mobility, functional capacity and quality of life unclear</a:t>
            </a:r>
          </a:p>
        </p:txBody>
      </p:sp>
      <p:sp>
        <p:nvSpPr>
          <p:cNvPr id="9" name="Rectangle 8">
            <a:extLst>
              <a:ext uri="{FF2B5EF4-FFF2-40B4-BE49-F238E27FC236}">
                <a16:creationId xmlns:a16="http://schemas.microsoft.com/office/drawing/2014/main" id="{ED79D065-6F03-4E1A-AC0C-27D5314D328D}"/>
              </a:ext>
            </a:extLst>
          </p:cNvPr>
          <p:cNvSpPr/>
          <p:nvPr/>
        </p:nvSpPr>
        <p:spPr>
          <a:xfrm>
            <a:off x="0" y="7032804"/>
            <a:ext cx="10693400" cy="523220"/>
          </a:xfrm>
          <a:prstGeom prst="rect">
            <a:avLst/>
          </a:prstGeom>
          <a:solidFill>
            <a:schemeClr val="bg1"/>
          </a:solidFill>
        </p:spPr>
        <p:txBody>
          <a:bodyPr wrap="square">
            <a:spAutoFit/>
          </a:bodyPr>
          <a:lstStyle/>
          <a:p>
            <a:r>
              <a:rPr lang="en-GB" sz="1400" dirty="0">
                <a:solidFill>
                  <a:schemeClr val="dk1"/>
                </a:solidFill>
              </a:rPr>
              <a:t>*3‑minute stair climb test, 6</a:t>
            </a:r>
            <a:r>
              <a:rPr lang="en-GB" sz="1400" dirty="0"/>
              <a:t>‑minute walk test, forced vital capacity. </a:t>
            </a:r>
            <a:r>
              <a:rPr lang="en-GB" sz="1400" baseline="30000" dirty="0"/>
              <a:t>†</a:t>
            </a:r>
            <a:r>
              <a:rPr lang="en-GB" sz="1400" dirty="0"/>
              <a:t>Childhood Health Assessment Questionnaire, EQ‑5D‑5L. </a:t>
            </a:r>
            <a:r>
              <a:rPr lang="en-GB" sz="1400" baseline="30000" dirty="0"/>
              <a:t>‡</a:t>
            </a:r>
            <a:r>
              <a:rPr lang="en-GB" sz="1400" dirty="0"/>
              <a:t>Defined by meeting response criteria in 2 of pharmacodynamic, functional and quality of life domains in multi-domain responder analyses </a:t>
            </a:r>
          </a:p>
        </p:txBody>
      </p:sp>
      <p:sp>
        <p:nvSpPr>
          <p:cNvPr id="10" name="TextBox 9">
            <a:extLst>
              <a:ext uri="{FF2B5EF4-FFF2-40B4-BE49-F238E27FC236}">
                <a16:creationId xmlns:a16="http://schemas.microsoft.com/office/drawing/2014/main" id="{E9453EB5-EDC9-445A-A428-EE42359E9DAA}"/>
              </a:ext>
            </a:extLst>
          </p:cNvPr>
          <p:cNvSpPr txBox="1"/>
          <p:nvPr/>
        </p:nvSpPr>
        <p:spPr>
          <a:xfrm>
            <a:off x="9655208" y="145638"/>
            <a:ext cx="924086" cy="276999"/>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GB" sz="1800" b="1" dirty="0">
                <a:solidFill>
                  <a:schemeClr val="accent1"/>
                </a:solidFill>
              </a:rPr>
              <a:t> RECAP</a:t>
            </a:r>
            <a:r>
              <a:rPr lang="en-GB" sz="1800" b="1" dirty="0">
                <a:solidFill>
                  <a:schemeClr val="tx1"/>
                </a:solidFill>
              </a:rPr>
              <a:t> </a:t>
            </a:r>
          </a:p>
        </p:txBody>
      </p:sp>
      <p:sp>
        <p:nvSpPr>
          <p:cNvPr id="4" name="Slide Number Placeholder 3">
            <a:extLst>
              <a:ext uri="{FF2B5EF4-FFF2-40B4-BE49-F238E27FC236}">
                <a16:creationId xmlns:a16="http://schemas.microsoft.com/office/drawing/2014/main" id="{C871E653-3257-4529-A166-44E48391ED44}"/>
              </a:ext>
            </a:extLst>
          </p:cNvPr>
          <p:cNvSpPr>
            <a:spLocks noGrp="1"/>
          </p:cNvSpPr>
          <p:nvPr>
            <p:ph type="sldNum" sz="quarter" idx="12"/>
          </p:nvPr>
        </p:nvSpPr>
        <p:spPr>
          <a:xfrm>
            <a:off x="9775830" y="6735540"/>
            <a:ext cx="500380" cy="333663"/>
          </a:xfrm>
        </p:spPr>
        <p:txBody>
          <a:bodyPr/>
          <a:lstStyle/>
          <a:p>
            <a:fld id="{DDBE135E-2566-4748-853C-8A3B78F0FB00}" type="slidenum">
              <a:rPr lang="en-GB" smtClean="0"/>
              <a:t>8</a:t>
            </a:fld>
            <a:endParaRPr lang="en-GB" dirty="0"/>
          </a:p>
        </p:txBody>
      </p:sp>
    </p:spTree>
    <p:extLst>
      <p:ext uri="{BB962C8B-B14F-4D97-AF65-F5344CB8AC3E}">
        <p14:creationId xmlns:p14="http://schemas.microsoft.com/office/powerpoint/2010/main" val="4087967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95C24381-4E7A-45B3-9BA7-11B72836B8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779" y="1046000"/>
            <a:ext cx="9825789" cy="2827663"/>
          </a:xfrm>
          <a:prstGeom prst="rect">
            <a:avLst/>
          </a:prstGeom>
        </p:spPr>
      </p:pic>
      <p:sp>
        <p:nvSpPr>
          <p:cNvPr id="4" name="Rectangle 3">
            <a:extLst>
              <a:ext uri="{FF2B5EF4-FFF2-40B4-BE49-F238E27FC236}">
                <a16:creationId xmlns:a16="http://schemas.microsoft.com/office/drawing/2014/main" id="{A05A8706-48B1-43CB-8F5D-BAE6A08D9C96}"/>
              </a:ext>
            </a:extLst>
          </p:cNvPr>
          <p:cNvSpPr/>
          <p:nvPr/>
        </p:nvSpPr>
        <p:spPr>
          <a:xfrm>
            <a:off x="198780" y="5480107"/>
            <a:ext cx="10437510" cy="736099"/>
          </a:xfrm>
          <a:prstGeom prst="rect">
            <a:avLst/>
          </a:prstGeom>
          <a:solidFill>
            <a:schemeClr val="bg1"/>
          </a:solidFill>
        </p:spPr>
        <p:txBody>
          <a:bodyPr wrap="square">
            <a:spAutoFit/>
          </a:bodyPr>
          <a:lstStyle/>
          <a:p>
            <a:pPr marL="285750" indent="-285750">
              <a:spcBef>
                <a:spcPts val="662"/>
              </a:spcBef>
              <a:buFont typeface="Arial" panose="020B0604020202020204" pitchFamily="34" charset="0"/>
              <a:buChar char="•"/>
            </a:pPr>
            <a:r>
              <a:rPr lang="en-GB" sz="1800" dirty="0"/>
              <a:t>Paediatric (6-11 years), adolescent (12-17 years), adult (≥ 18 years) cohorts</a:t>
            </a:r>
          </a:p>
          <a:p>
            <a:pPr marL="285750" indent="-285750">
              <a:spcBef>
                <a:spcPts val="662"/>
              </a:spcBef>
              <a:buFont typeface="Arial" panose="020B0604020202020204" pitchFamily="34" charset="0"/>
              <a:buChar char="•"/>
            </a:pPr>
            <a:r>
              <a:rPr lang="en-GB" sz="1800" dirty="0"/>
              <a:t>Lifetime time horizon</a:t>
            </a:r>
          </a:p>
        </p:txBody>
      </p:sp>
      <p:sp>
        <p:nvSpPr>
          <p:cNvPr id="2" name="Title 1"/>
          <p:cNvSpPr>
            <a:spLocks noGrp="1"/>
          </p:cNvSpPr>
          <p:nvPr>
            <p:ph type="title"/>
          </p:nvPr>
        </p:nvSpPr>
        <p:spPr>
          <a:xfrm>
            <a:off x="664984" y="85809"/>
            <a:ext cx="9512796" cy="1037065"/>
          </a:xfrm>
        </p:spPr>
        <p:txBody>
          <a:bodyPr/>
          <a:lstStyle/>
          <a:p>
            <a:pPr>
              <a:lnSpc>
                <a:spcPct val="100000"/>
              </a:lnSpc>
            </a:pPr>
            <a:r>
              <a:rPr lang="en-GB" dirty="0"/>
              <a:t>Company model structure</a:t>
            </a:r>
            <a:br>
              <a:rPr lang="en-GB" dirty="0"/>
            </a:br>
            <a:r>
              <a:rPr lang="en-GB" sz="2000" b="0" i="1" dirty="0">
                <a:solidFill>
                  <a:schemeClr val="accent1"/>
                </a:solidFill>
              </a:rPr>
              <a:t>Markov model, with 4 primary health states based on mobility</a:t>
            </a:r>
            <a:br>
              <a:rPr lang="en-GB" sz="2000" dirty="0"/>
            </a:br>
            <a:endParaRPr lang="en-GB" sz="2000" strike="sngStrike" dirty="0"/>
          </a:p>
        </p:txBody>
      </p:sp>
      <p:pic>
        <p:nvPicPr>
          <p:cNvPr id="8" name="Picture 7"/>
          <p:cNvPicPr/>
          <p:nvPr/>
        </p:nvPicPr>
        <p:blipFill rotWithShape="1">
          <a:blip r:embed="rId4">
            <a:extLst>
              <a:ext uri="{28A0092B-C50C-407E-A947-70E740481C1C}">
                <a14:useLocalDpi xmlns:a14="http://schemas.microsoft.com/office/drawing/2010/main" val="0"/>
              </a:ext>
            </a:extLst>
          </a:blip>
          <a:srcRect t="63311" b="29858"/>
          <a:stretch/>
        </p:blipFill>
        <p:spPr bwMode="auto">
          <a:xfrm>
            <a:off x="219660" y="3977229"/>
            <a:ext cx="7268748" cy="454102"/>
          </a:xfrm>
          <a:prstGeom prst="rect">
            <a:avLst/>
          </a:prstGeom>
          <a:noFill/>
          <a:ln>
            <a:noFill/>
          </a:ln>
        </p:spPr>
      </p:pic>
      <p:pic>
        <p:nvPicPr>
          <p:cNvPr id="9" name="Picture 8"/>
          <p:cNvPicPr/>
          <p:nvPr/>
        </p:nvPicPr>
        <p:blipFill rotWithShape="1">
          <a:blip r:embed="rId4">
            <a:extLst>
              <a:ext uri="{28A0092B-C50C-407E-A947-70E740481C1C}">
                <a14:useLocalDpi xmlns:a14="http://schemas.microsoft.com/office/drawing/2010/main" val="0"/>
              </a:ext>
            </a:extLst>
          </a:blip>
          <a:srcRect t="71830" r="55506" b="20969"/>
          <a:stretch/>
        </p:blipFill>
        <p:spPr bwMode="auto">
          <a:xfrm>
            <a:off x="6753310" y="3974489"/>
            <a:ext cx="3486251" cy="485903"/>
          </a:xfrm>
          <a:prstGeom prst="rect">
            <a:avLst/>
          </a:prstGeom>
          <a:noFill/>
          <a:ln>
            <a:noFill/>
          </a:ln>
        </p:spPr>
      </p:pic>
      <p:pic>
        <p:nvPicPr>
          <p:cNvPr id="10" name="Picture 9"/>
          <p:cNvPicPr/>
          <p:nvPr/>
        </p:nvPicPr>
        <p:blipFill rotWithShape="1">
          <a:blip r:embed="rId4">
            <a:extLst>
              <a:ext uri="{28A0092B-C50C-407E-A947-70E740481C1C}">
                <a14:useLocalDpi xmlns:a14="http://schemas.microsoft.com/office/drawing/2010/main" val="0"/>
              </a:ext>
            </a:extLst>
          </a:blip>
          <a:srcRect l="44494" t="70066" b="21491"/>
          <a:stretch/>
        </p:blipFill>
        <p:spPr bwMode="auto">
          <a:xfrm>
            <a:off x="198780" y="4431330"/>
            <a:ext cx="4080819" cy="593622"/>
          </a:xfrm>
          <a:prstGeom prst="rect">
            <a:avLst/>
          </a:prstGeom>
          <a:noFill/>
          <a:ln>
            <a:noFill/>
          </a:ln>
        </p:spPr>
      </p:pic>
      <p:pic>
        <p:nvPicPr>
          <p:cNvPr id="11" name="Picture 10"/>
          <p:cNvPicPr/>
          <p:nvPr/>
        </p:nvPicPr>
        <p:blipFill rotWithShape="1">
          <a:blip r:embed="rId4">
            <a:extLst>
              <a:ext uri="{28A0092B-C50C-407E-A947-70E740481C1C}">
                <a14:useLocalDpi xmlns:a14="http://schemas.microsoft.com/office/drawing/2010/main" val="0"/>
              </a:ext>
            </a:extLst>
          </a:blip>
          <a:srcRect l="44494" t="79278" b="4087"/>
          <a:stretch/>
        </p:blipFill>
        <p:spPr bwMode="auto">
          <a:xfrm>
            <a:off x="3350009" y="4391453"/>
            <a:ext cx="4409112" cy="1173007"/>
          </a:xfrm>
          <a:prstGeom prst="rect">
            <a:avLst/>
          </a:prstGeom>
          <a:noFill/>
          <a:ln>
            <a:noFill/>
          </a:ln>
        </p:spPr>
      </p:pic>
      <p:pic>
        <p:nvPicPr>
          <p:cNvPr id="13" name="Picture 12">
            <a:extLst>
              <a:ext uri="{FF2B5EF4-FFF2-40B4-BE49-F238E27FC236}">
                <a16:creationId xmlns:a16="http://schemas.microsoft.com/office/drawing/2014/main" id="{D5B42CA1-7AC1-4328-9BF2-7DE3F869E092}"/>
              </a:ext>
            </a:extLst>
          </p:cNvPr>
          <p:cNvPicPr/>
          <p:nvPr/>
        </p:nvPicPr>
        <p:blipFill rotWithShape="1">
          <a:blip r:embed="rId5"/>
          <a:srcRect l="5703" t="81212" r="55968" b="12750"/>
          <a:stretch/>
        </p:blipFill>
        <p:spPr bwMode="auto">
          <a:xfrm>
            <a:off x="6881374" y="4405640"/>
            <a:ext cx="3296406" cy="439916"/>
          </a:xfrm>
          <a:prstGeom prst="rect">
            <a:avLst/>
          </a:prstGeom>
          <a:ln>
            <a:noFill/>
          </a:ln>
          <a:extLst>
            <a:ext uri="{53640926-AAD7-44D8-BBD7-CCE9431645EC}">
              <a14:shadowObscured xmlns:a14="http://schemas.microsoft.com/office/drawing/2010/main"/>
            </a:ext>
          </a:extLst>
        </p:spPr>
      </p:pic>
      <p:sp>
        <p:nvSpPr>
          <p:cNvPr id="5" name="Rectangle 4">
            <a:extLst>
              <a:ext uri="{FF2B5EF4-FFF2-40B4-BE49-F238E27FC236}">
                <a16:creationId xmlns:a16="http://schemas.microsoft.com/office/drawing/2014/main" id="{2803A3F8-6F63-4973-9C1E-30C1F0354FD5}"/>
              </a:ext>
            </a:extLst>
          </p:cNvPr>
          <p:cNvSpPr/>
          <p:nvPr/>
        </p:nvSpPr>
        <p:spPr>
          <a:xfrm>
            <a:off x="7898755" y="4650060"/>
            <a:ext cx="2275177" cy="914400"/>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6" name="Table 5">
            <a:extLst>
              <a:ext uri="{FF2B5EF4-FFF2-40B4-BE49-F238E27FC236}">
                <a16:creationId xmlns:a16="http://schemas.microsoft.com/office/drawing/2014/main" id="{2A9A06EC-000C-4B1A-82BA-7681D8B33361}"/>
              </a:ext>
            </a:extLst>
          </p:cNvPr>
          <p:cNvGraphicFramePr>
            <a:graphicFrameLocks noGrp="1"/>
          </p:cNvGraphicFramePr>
          <p:nvPr>
            <p:extLst>
              <p:ext uri="{D42A27DB-BD31-4B8C-83A1-F6EECF244321}">
                <p14:modId xmlns:p14="http://schemas.microsoft.com/office/powerpoint/2010/main" val="1927512028"/>
              </p:ext>
            </p:extLst>
          </p:nvPr>
        </p:nvGraphicFramePr>
        <p:xfrm>
          <a:off x="127945" y="6253073"/>
          <a:ext cx="10437510" cy="1268432"/>
        </p:xfrm>
        <a:graphic>
          <a:graphicData uri="http://schemas.openxmlformats.org/drawingml/2006/table">
            <a:tbl>
              <a:tblPr firstRow="1" bandRow="1">
                <a:tableStyleId>{EB344D84-9AFB-497E-A393-DC336BA19D2E}</a:tableStyleId>
              </a:tblPr>
              <a:tblGrid>
                <a:gridCol w="10437510">
                  <a:extLst>
                    <a:ext uri="{9D8B030D-6E8A-4147-A177-3AD203B41FA5}">
                      <a16:colId xmlns:a16="http://schemas.microsoft.com/office/drawing/2014/main" val="2613270327"/>
                    </a:ext>
                  </a:extLst>
                </a:gridCol>
              </a:tblGrid>
              <a:tr h="233684">
                <a:tc>
                  <a:txBody>
                    <a:bodyPr/>
                    <a:lstStyle/>
                    <a:p>
                      <a:r>
                        <a:rPr lang="en-GB" sz="1750" b="1" dirty="0"/>
                        <a:t>Committee consideration ECM3, overall modelling approach</a:t>
                      </a:r>
                    </a:p>
                  </a:txBody>
                  <a:tcPr marL="100817" marR="100817" marT="50408" marB="50408"/>
                </a:tc>
                <a:extLst>
                  <a:ext uri="{0D108BD9-81ED-4DB2-BD59-A6C34878D82A}">
                    <a16:rowId xmlns:a16="http://schemas.microsoft.com/office/drawing/2014/main" val="2218030099"/>
                  </a:ext>
                </a:extLst>
              </a:tr>
              <a:tr h="233684">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50" b="0" i="0" kern="1200" dirty="0">
                          <a:solidFill>
                            <a:schemeClr val="dk1"/>
                          </a:solidFill>
                          <a:effectLst/>
                          <a:latin typeface="+mn-lt"/>
                          <a:ea typeface="+mn-ea"/>
                          <a:cs typeface="+mn-cs"/>
                        </a:rPr>
                        <a:t>Mobility based model likely to capture most important aspects of AM for patients, but some potentially important outcomes (e.g. lung function) not captured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750" b="0" i="0" kern="1200" dirty="0">
                          <a:solidFill>
                            <a:schemeClr val="dk1"/>
                          </a:solidFill>
                          <a:effectLst/>
                          <a:latin typeface="+mn-lt"/>
                          <a:ea typeface="+mn-ea"/>
                          <a:cs typeface="+mn-cs"/>
                        </a:rPr>
                        <a:t>Overall model structure adequate for decision making</a:t>
                      </a:r>
                    </a:p>
                  </a:txBody>
                  <a:tcPr marL="100817" marR="100817" marT="50408" marB="50408"/>
                </a:tc>
                <a:extLst>
                  <a:ext uri="{0D108BD9-81ED-4DB2-BD59-A6C34878D82A}">
                    <a16:rowId xmlns:a16="http://schemas.microsoft.com/office/drawing/2014/main" val="545641393"/>
                  </a:ext>
                </a:extLst>
              </a:tr>
            </a:tbl>
          </a:graphicData>
        </a:graphic>
      </p:graphicFrame>
      <p:sp>
        <p:nvSpPr>
          <p:cNvPr id="3" name="Slide Number Placeholder 2">
            <a:extLst>
              <a:ext uri="{FF2B5EF4-FFF2-40B4-BE49-F238E27FC236}">
                <a16:creationId xmlns:a16="http://schemas.microsoft.com/office/drawing/2014/main" id="{6B4923E4-AD5C-4FBD-A451-F4742E3A2EC2}"/>
              </a:ext>
            </a:extLst>
          </p:cNvPr>
          <p:cNvSpPr>
            <a:spLocks noGrp="1"/>
          </p:cNvSpPr>
          <p:nvPr>
            <p:ph type="sldNum" sz="quarter" idx="12"/>
          </p:nvPr>
        </p:nvSpPr>
        <p:spPr/>
        <p:txBody>
          <a:bodyPr/>
          <a:lstStyle/>
          <a:p>
            <a:fld id="{DDBE135E-2566-4748-853C-8A3B78F0FB00}" type="slidenum">
              <a:rPr lang="en-GB" smtClean="0"/>
              <a:t>9</a:t>
            </a:fld>
            <a:endParaRPr lang="en-GB" dirty="0"/>
          </a:p>
        </p:txBody>
      </p:sp>
      <p:sp>
        <p:nvSpPr>
          <p:cNvPr id="14" name="TextBox 13">
            <a:extLst>
              <a:ext uri="{FF2B5EF4-FFF2-40B4-BE49-F238E27FC236}">
                <a16:creationId xmlns:a16="http://schemas.microsoft.com/office/drawing/2014/main" id="{0785EE6F-5E3E-4872-8E7A-C161A441D634}"/>
              </a:ext>
            </a:extLst>
          </p:cNvPr>
          <p:cNvSpPr txBox="1"/>
          <p:nvPr/>
        </p:nvSpPr>
        <p:spPr>
          <a:xfrm>
            <a:off x="9655208" y="145638"/>
            <a:ext cx="924086" cy="276999"/>
          </a:xfrm>
          <a:prstGeom prst="rect">
            <a:avLst/>
          </a:prstGeom>
        </p:spPr>
        <p:style>
          <a:lnRef idx="2">
            <a:schemeClr val="accent1"/>
          </a:lnRef>
          <a:fillRef idx="1">
            <a:schemeClr val="lt1"/>
          </a:fillRef>
          <a:effectRef idx="0">
            <a:schemeClr val="accent1"/>
          </a:effectRef>
          <a:fontRef idx="minor">
            <a:schemeClr val="dk1"/>
          </a:fontRef>
        </p:style>
        <p:txBody>
          <a:bodyPr wrap="square" lIns="0" tIns="0" rIns="0" bIns="0" rtlCol="0">
            <a:spAutoFit/>
          </a:bodyPr>
          <a:lstStyle/>
          <a:p>
            <a:r>
              <a:rPr lang="en-GB" sz="1800" b="1" dirty="0">
                <a:solidFill>
                  <a:schemeClr val="accent1"/>
                </a:solidFill>
              </a:rPr>
              <a:t> RECAP</a:t>
            </a:r>
            <a:r>
              <a:rPr lang="en-GB" sz="1800" b="1" dirty="0">
                <a:solidFill>
                  <a:schemeClr val="tx1"/>
                </a:solidFill>
              </a:rPr>
              <a:t> </a:t>
            </a:r>
          </a:p>
        </p:txBody>
      </p:sp>
    </p:spTree>
    <p:extLst>
      <p:ext uri="{BB962C8B-B14F-4D97-AF65-F5344CB8AC3E}">
        <p14:creationId xmlns:p14="http://schemas.microsoft.com/office/powerpoint/2010/main" val="4095586098"/>
      </p:ext>
    </p:extLst>
  </p:cSld>
  <p:clrMapOvr>
    <a:masterClrMapping/>
  </p:clrMapOvr>
</p:sld>
</file>

<file path=ppt/theme/theme1.xml><?xml version="1.0" encoding="utf-8"?>
<a:theme xmlns:a="http://schemas.openxmlformats.org/drawingml/2006/main" name="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solidFill>
              <a:schemeClr val="tx1"/>
            </a:solidFill>
          </a:defRPr>
        </a:defPPr>
      </a:lstStyle>
    </a:txDef>
  </a:objectDefaults>
  <a:extraClrSchemeLst/>
  <a:extLst>
    <a:ext uri="{05A4C25C-085E-4340-85A3-A5531E510DB2}">
      <thm15:themeFamily xmlns:thm15="http://schemas.microsoft.com/office/thememl/2012/main" name="Presentation1" id="{3DEFCC73-9387-47B8-B17A-85B0F1B23B91}" vid="{C2893B29-1BEB-4FAE-BC98-E20FEF3AA4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63830</TotalTime>
  <Words>10456</Words>
  <Application>Microsoft Office PowerPoint</Application>
  <PresentationFormat>Custom</PresentationFormat>
  <Paragraphs>1536</Paragraphs>
  <Slides>55</Slides>
  <Notes>49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55</vt:i4>
      </vt:variant>
    </vt:vector>
  </HeadingPairs>
  <TitlesOfParts>
    <vt:vector size="66" baseType="lpstr">
      <vt:lpstr>Arial</vt:lpstr>
      <vt:lpstr>Arial (Body)</vt:lpstr>
      <vt:lpstr>Calibri</vt:lpstr>
      <vt:lpstr>Cambria Math</vt:lpstr>
      <vt:lpstr>Lato</vt:lpstr>
      <vt:lpstr>Roboto</vt:lpstr>
      <vt:lpstr>Symbol</vt:lpstr>
      <vt:lpstr>Times</vt:lpstr>
      <vt:lpstr>Times New Roman</vt:lpstr>
      <vt:lpstr>Wingdings</vt:lpstr>
      <vt:lpstr>NICE</vt:lpstr>
      <vt:lpstr>4th Evaluation meeting Chair’s presentation</vt:lpstr>
      <vt:lpstr>RECAP: topic history Negative FED released October 2019, withdrawn for reconsideration step</vt:lpstr>
      <vt:lpstr>Resubmission March 2022 Company requested resubmission with technical engagement step; changes to the company’s population outside of the scope</vt:lpstr>
      <vt:lpstr>Background; alpha-mannosidosis (AM) Highly heterogenous disease with poor prognosis and limited treatment options </vt:lpstr>
      <vt:lpstr>Background; alpha-mannosidosis (AM) Highly heterogenous disease with poor prognosis and limited treatment options </vt:lpstr>
      <vt:lpstr>Velmanase alfa (Lamzede) Enzyme replacement therapy administered via weekly intravenous infusion</vt:lpstr>
      <vt:lpstr>ECM3 considerations, clinical Significant uncertainty around short- and long-term clinical benefit of VA compared with BSC</vt:lpstr>
      <vt:lpstr>Key clinical evidence  Results suggest some improvement in serum oligosaccharides (surrogate endpoint) for VA vs. placebo, but impact on mobility, functional capacity and quality of life unclear</vt:lpstr>
      <vt:lpstr>Company model structure Markov model, with 4 primary health states based on mobility </vt:lpstr>
      <vt:lpstr>ECM3 considerations, Cost Limited clinical data to inform modelling; utility gain for VA vs. BSC uncertain</vt:lpstr>
      <vt:lpstr>Committee preferred analyses  Most plausible ICER above cost-effectiveness threshold in all company subgroups </vt:lpstr>
      <vt:lpstr>ECM3 (October 2019) recommendation</vt:lpstr>
      <vt:lpstr>PowerPoint Presentation</vt:lpstr>
      <vt:lpstr>Key issues</vt:lpstr>
      <vt:lpstr>Company’s updated submission Company updates assumptions for disease progression and costs in new base case</vt:lpstr>
      <vt:lpstr>Summary of new clinical data for VA Company presents updated data cut from rhLAMAN-10 and new observational studies </vt:lpstr>
      <vt:lpstr>Company's updated population  Updated scope includes people under 6 years old</vt:lpstr>
      <vt:lpstr>Key clinical evidence in children &lt;6 years old  Company presents results of rhLAMAN-08 study to support clinical effectiveness in previously excluded population</vt:lpstr>
      <vt:lpstr>rhLAMAN-08: key results Suggest VA improves mobility &amp; blood parameters in people under 6 years old vs baseline  </vt:lpstr>
      <vt:lpstr>Company's updated assumptions: disease progression Company’s revised modelling assumes no disease progression for 5 years followed  by delayed disease progression for people who had VA</vt:lpstr>
      <vt:lpstr>Updated assumptions, disease progression Company justifies modelling a delay in disease progression for 5 years </vt:lpstr>
      <vt:lpstr>Etoile Alpha key results Data suggests differences in VA’s treatment effect in children vs adults</vt:lpstr>
      <vt:lpstr>ERG comments: Etoile Alpha  Severity of baseline population may differ from clinical practice </vt:lpstr>
      <vt:lpstr>Additional time in health states with VA Company assumes no progression for responders for 5 years, then additional time in ‘Walking unassisted’ and ‘Walking with assistance’ health states </vt:lpstr>
      <vt:lpstr>Additional time in health states with VA Progression of AM is complex; unclear if company’s assumptions reflect natural history</vt:lpstr>
      <vt:lpstr>Company's updated assumptions: utility gain Company’s revised modelling assumes a utility gain for uncaptured benefits of VA</vt:lpstr>
      <vt:lpstr>Utility gain with VA Company justifies modelling a utility gain for uncaptured benefits of VA</vt:lpstr>
      <vt:lpstr>Uncaptured benefits and supporting data Company increases utility benefit for people aged &lt;18 years old in updated base case</vt:lpstr>
      <vt:lpstr>ERG comments: utility gain for VA (1) ERG sees no compelling evidence to change the committee-preferred 0.05 utility benefit </vt:lpstr>
      <vt:lpstr>ERG comments: utility gain for VA (2) ERG sees no compelling evidence to change the committee-preferred 0.05 utility benefit </vt:lpstr>
      <vt:lpstr>Unresolved uncertainties ERG flags remaining limitations in the modelling for committee consideration </vt:lpstr>
      <vt:lpstr>PowerPoint Presentation</vt:lpstr>
      <vt:lpstr>Summary: company &amp; ERG preferred assumptions Differences in preferred assumptions for disease progression, VA utility benefit and costs</vt:lpstr>
      <vt:lpstr>QALY weighting</vt:lpstr>
      <vt:lpstr>Company’s updated base case after TE</vt:lpstr>
      <vt:lpstr>Company’s updated base case: cumulative changes</vt:lpstr>
      <vt:lpstr>ERG’s scenarios varying base line distribution for walking health states</vt:lpstr>
      <vt:lpstr>ERG’s scenarios varying time to progression</vt:lpstr>
      <vt:lpstr>ERG’s scenarios varying time to progression</vt:lpstr>
      <vt:lpstr>Proposed Managed Access Arrangement (MAA) Company proposes a new data collection plan to address some outstanding uncertainties</vt:lpstr>
      <vt:lpstr>ERG comments on MAA ERG requests clarity on several company definitions in the proposed MAA</vt:lpstr>
      <vt:lpstr>Managed Access Agreement (MAA)</vt:lpstr>
      <vt:lpstr>Factors affecting the guidance</vt:lpstr>
      <vt:lpstr>Equalities</vt:lpstr>
      <vt:lpstr>PowerPoint Presentation</vt:lpstr>
      <vt:lpstr>New evidence: natural history data - mortality Company presents new data suggesting survival with AM &gt; 30 years if age of symptom onset &gt;7 years </vt:lpstr>
      <vt:lpstr>New evidence: natural history data - quality of life Company’s updated data supports link between QoL impact and mobility</vt:lpstr>
      <vt:lpstr>New evidence: Updated data cut from rhLAMAN trials Results suggest improvement in blood parameters and mobility but results uncertain</vt:lpstr>
      <vt:lpstr>rhLAMAN trials: ERG comments Results suggest improvement in blood parameters and mobility but results uncertain</vt:lpstr>
      <vt:lpstr>New evidence: case reports Case reports from N=24 suggest improvement with VA but long-term treatment effect unclear</vt:lpstr>
      <vt:lpstr>Defining response to VA  Scenarios explore concept of ‘super-responders’ to VA</vt:lpstr>
      <vt:lpstr>Updated costs: home infusion New analyses include costs of home infusions for VA; model driver.</vt:lpstr>
      <vt:lpstr>Company’s scenario analyses</vt:lpstr>
      <vt:lpstr>Budget Impact Analysis</vt:lpstr>
      <vt:lpstr>MAA: Patient selection and continuation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team presentation</dc:title>
  <dc:creator>Emma Douch</dc:creator>
  <cp:lastModifiedBy>Emma Douch</cp:lastModifiedBy>
  <cp:revision>2292</cp:revision>
  <dcterms:created xsi:type="dcterms:W3CDTF">2020-10-08T09:48:08Z</dcterms:created>
  <dcterms:modified xsi:type="dcterms:W3CDTF">2022-06-07T15:03:19Z</dcterms:modified>
</cp:coreProperties>
</file>