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3">
  <p:sldMasterIdLst>
    <p:sldMasterId id="2147484091" r:id="rId1"/>
    <p:sldMasterId id="2147484136" r:id="rId2"/>
    <p:sldMasterId id="2147484146" r:id="rId3"/>
  </p:sldMasterIdLst>
  <p:notesMasterIdLst>
    <p:notesMasterId r:id="rId59"/>
  </p:notesMasterIdLst>
  <p:handoutMasterIdLst>
    <p:handoutMasterId r:id="rId60"/>
  </p:handoutMasterIdLst>
  <p:sldIdLst>
    <p:sldId id="339" r:id="rId4"/>
    <p:sldId id="414" r:id="rId5"/>
    <p:sldId id="404" r:id="rId6"/>
    <p:sldId id="1363" r:id="rId7"/>
    <p:sldId id="347" r:id="rId8"/>
    <p:sldId id="415" r:id="rId9"/>
    <p:sldId id="1347" r:id="rId10"/>
    <p:sldId id="348" r:id="rId11"/>
    <p:sldId id="375" r:id="rId12"/>
    <p:sldId id="345" r:id="rId13"/>
    <p:sldId id="376" r:id="rId14"/>
    <p:sldId id="352" r:id="rId15"/>
    <p:sldId id="349" r:id="rId16"/>
    <p:sldId id="350" r:id="rId17"/>
    <p:sldId id="406" r:id="rId18"/>
    <p:sldId id="423" r:id="rId19"/>
    <p:sldId id="424" r:id="rId20"/>
    <p:sldId id="407" r:id="rId21"/>
    <p:sldId id="426" r:id="rId22"/>
    <p:sldId id="360" r:id="rId23"/>
    <p:sldId id="1355" r:id="rId24"/>
    <p:sldId id="418" r:id="rId25"/>
    <p:sldId id="412" r:id="rId26"/>
    <p:sldId id="433" r:id="rId27"/>
    <p:sldId id="353" r:id="rId28"/>
    <p:sldId id="1367" r:id="rId29"/>
    <p:sldId id="1348" r:id="rId30"/>
    <p:sldId id="420" r:id="rId31"/>
    <p:sldId id="390" r:id="rId32"/>
    <p:sldId id="356" r:id="rId33"/>
    <p:sldId id="408" r:id="rId34"/>
    <p:sldId id="422" r:id="rId35"/>
    <p:sldId id="421" r:id="rId36"/>
    <p:sldId id="431" r:id="rId37"/>
    <p:sldId id="1360" r:id="rId38"/>
    <p:sldId id="381" r:id="rId39"/>
    <p:sldId id="1352" r:id="rId40"/>
    <p:sldId id="1353" r:id="rId41"/>
    <p:sldId id="1358" r:id="rId42"/>
    <p:sldId id="428" r:id="rId43"/>
    <p:sldId id="380" r:id="rId44"/>
    <p:sldId id="430" r:id="rId45"/>
    <p:sldId id="367" r:id="rId46"/>
    <p:sldId id="370" r:id="rId47"/>
    <p:sldId id="432" r:id="rId48"/>
    <p:sldId id="1346" r:id="rId49"/>
    <p:sldId id="374" r:id="rId50"/>
    <p:sldId id="393" r:id="rId51"/>
    <p:sldId id="373" r:id="rId52"/>
    <p:sldId id="1350" r:id="rId53"/>
    <p:sldId id="1351" r:id="rId54"/>
    <p:sldId id="268" r:id="rId55"/>
    <p:sldId id="307" r:id="rId56"/>
    <p:sldId id="1368" r:id="rId57"/>
    <p:sldId id="401" r:id="rId58"/>
  </p:sldIdLst>
  <p:sldSz cx="12192000" cy="6858000"/>
  <p:notesSz cx="6858000" cy="9144000"/>
  <p:embeddedFontLst>
    <p:embeddedFont>
      <p:font typeface="Arial" panose="020B0604020202020204" pitchFamily="34" charset="0"/>
      <p:regular r:id="rId61"/>
      <p:bold r:id="rId62"/>
      <p:italic r:id="rId63"/>
      <p:boldItalic r:id="rId64"/>
    </p:embeddedFont>
    <p:embeddedFont>
      <p:font typeface="Lato" panose="020F0502020204030203" pitchFamily="34" charset="0"/>
      <p:regular r:id="rId65"/>
      <p:bold r:id="rId66"/>
      <p:italic r:id="rId67"/>
      <p:boldItalic r:id="rId68"/>
    </p:embeddedFont>
    <p:embeddedFont>
      <p:font typeface="Lora" pitchFamily="2"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ummaya Mohammad" initials="SM" lastIdx="10" clrIdx="6">
    <p:extLst>
      <p:ext uri="{19B8F6BF-5375-455C-9EA6-DF929625EA0E}">
        <p15:presenceInfo xmlns:p15="http://schemas.microsoft.com/office/powerpoint/2012/main" userId="S::Summaya.Mohammad@nice.org.uk::ed520788-0580-4bf3-9985-ef000bf60d0b" providerId="AD"/>
      </p:ext>
    </p:extLst>
  </p:cmAuthor>
  <p:cmAuthor id="1" name="Kate Scott" initials="KS" lastIdx="1" clrIdx="0"/>
  <p:cmAuthor id="2" name="Charlie Hewitt" initials="CH" lastIdx="56"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3"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Heather Stegenga" initials="HS" lastIdx="35" clrIdx="4">
    <p:extLst>
      <p:ext uri="{19B8F6BF-5375-455C-9EA6-DF929625EA0E}">
        <p15:presenceInfo xmlns:p15="http://schemas.microsoft.com/office/powerpoint/2012/main" userId="S::Heather.Stegenga@nice.org.uk::74cf9364-cf1c-4d93-8d42-7a030a4683e3" providerId="AD"/>
      </p:ext>
    </p:extLst>
  </p:cmAuthor>
  <p:cmAuthor id="6" name="Alan Moore" initials="AM" lastIdx="194" clrIdx="5">
    <p:extLst>
      <p:ext uri="{19B8F6BF-5375-455C-9EA6-DF929625EA0E}">
        <p15:presenceInfo xmlns:p15="http://schemas.microsoft.com/office/powerpoint/2012/main" userId="S::Alan.Moore@nice.org.uk::ec5944d7-bd17-4426-9607-517979f30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C"/>
    <a:srgbClr val="62B7CE"/>
    <a:srgbClr val="9179AF"/>
    <a:srgbClr val="D34D21"/>
    <a:srgbClr val="B1C427"/>
    <a:srgbClr val="DC54A1"/>
    <a:srgbClr val="207A20"/>
    <a:srgbClr val="E87D26"/>
    <a:srgbClr val="E7E9EB"/>
    <a:srgbClr val="CBCF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317" autoAdjust="0"/>
  </p:normalViewPr>
  <p:slideViewPr>
    <p:cSldViewPr snapToGrid="0" snapToObjects="1">
      <p:cViewPr varScale="1">
        <p:scale>
          <a:sx n="107" d="100"/>
          <a:sy n="107" d="100"/>
        </p:scale>
        <p:origin x="69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6" d="100"/>
          <a:sy n="96" d="100"/>
        </p:scale>
        <p:origin x="355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6.fntdata"/><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23/05/2023</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5/23/2023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dirty="0"/>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5.3 in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dirty="0"/>
          </a:p>
        </p:txBody>
      </p:sp>
    </p:spTree>
    <p:extLst>
      <p:ext uri="{BB962C8B-B14F-4D97-AF65-F5344CB8AC3E}">
        <p14:creationId xmlns:p14="http://schemas.microsoft.com/office/powerpoint/2010/main" val="96812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25 company submission / figure 5.5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dirty="0"/>
          </a:p>
        </p:txBody>
      </p:sp>
    </p:spTree>
    <p:extLst>
      <p:ext uri="{BB962C8B-B14F-4D97-AF65-F5344CB8AC3E}">
        <p14:creationId xmlns:p14="http://schemas.microsoft.com/office/powerpoint/2010/main" val="125631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p>
        </p:txBody>
      </p:sp>
      <p:sp>
        <p:nvSpPr>
          <p:cNvPr id="4" name="Slide Number Placeholder 3"/>
          <p:cNvSpPr>
            <a:spLocks noGrp="1"/>
          </p:cNvSpPr>
          <p:nvPr>
            <p:ph type="sldNum" sz="quarter" idx="5"/>
          </p:nvPr>
        </p:nvSpPr>
        <p:spPr/>
        <p:txBody>
          <a:bodyPr/>
          <a:lstStyle/>
          <a:p>
            <a:fld id="{3D92B9AF-1FF3-B64A-A57E-17202D6D58C9}" type="slidenum">
              <a:rPr lang="en-US" smtClean="0"/>
              <a:pPr/>
              <a:t>45</a:t>
            </a:fld>
            <a:endParaRPr lang="en-US" dirty="0"/>
          </a:p>
        </p:txBody>
      </p:sp>
    </p:spTree>
    <p:extLst>
      <p:ext uri="{BB962C8B-B14F-4D97-AF65-F5344CB8AC3E}">
        <p14:creationId xmlns:p14="http://schemas.microsoft.com/office/powerpoint/2010/main" val="351715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52</a:t>
            </a:fld>
            <a:endParaRPr lang="en-US" dirty="0"/>
          </a:p>
        </p:txBody>
      </p:sp>
    </p:spTree>
    <p:extLst>
      <p:ext uri="{BB962C8B-B14F-4D97-AF65-F5344CB8AC3E}">
        <p14:creationId xmlns:p14="http://schemas.microsoft.com/office/powerpoint/2010/main" val="347238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figure 2.1 in EAG report </a:t>
            </a:r>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399121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10</a:t>
            </a:fld>
            <a:endParaRPr lang="en-US" dirty="0"/>
          </a:p>
        </p:txBody>
      </p:sp>
    </p:spTree>
    <p:extLst>
      <p:ext uri="{BB962C8B-B14F-4D97-AF65-F5344CB8AC3E}">
        <p14:creationId xmlns:p14="http://schemas.microsoft.com/office/powerpoint/2010/main" val="62357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11</a:t>
            </a:fld>
            <a:endParaRPr lang="en-US" dirty="0"/>
          </a:p>
        </p:txBody>
      </p:sp>
    </p:spTree>
    <p:extLst>
      <p:ext uri="{BB962C8B-B14F-4D97-AF65-F5344CB8AC3E}">
        <p14:creationId xmlns:p14="http://schemas.microsoft.com/office/powerpoint/2010/main" val="294429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4.4 EAG report </a:t>
            </a:r>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196676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4.4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299764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4.6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dirty="0"/>
          </a:p>
        </p:txBody>
      </p:sp>
    </p:spTree>
    <p:extLst>
      <p:ext uri="{BB962C8B-B14F-4D97-AF65-F5344CB8AC3E}">
        <p14:creationId xmlns:p14="http://schemas.microsoft.com/office/powerpoint/2010/main" val="372144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4.2 and 4.4 from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dirty="0"/>
          </a:p>
        </p:txBody>
      </p:sp>
    </p:spTree>
    <p:extLst>
      <p:ext uri="{BB962C8B-B14F-4D97-AF65-F5344CB8AC3E}">
        <p14:creationId xmlns:p14="http://schemas.microsoft.com/office/powerpoint/2010/main" val="402480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figure 4.5 EAG report </a:t>
            </a:r>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dirty="0"/>
          </a:p>
        </p:txBody>
      </p:sp>
    </p:spTree>
    <p:extLst>
      <p:ext uri="{BB962C8B-B14F-4D97-AF65-F5344CB8AC3E}">
        <p14:creationId xmlns:p14="http://schemas.microsoft.com/office/powerpoint/2010/main" val="2868926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dirty="0"/>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dirty="0"/>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dirty="0"/>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Arial" panose="020B0604020202020204" pitchFamily="34" charset="0"/>
              </a:rPr>
              <a:t>A</a:t>
            </a:r>
            <a:endParaRPr lang="en-US" sz="1600" baseline="0" dirty="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dirty="0"/>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dirty="0"/>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dirty="0"/>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dirty="0"/>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9193" y="3328836"/>
            <a:ext cx="10698408" cy="637242"/>
          </a:xfrm>
        </p:spPr>
        <p:txBody>
          <a:bodyPr/>
          <a:lstStyle>
            <a:lvl1pPr algn="l">
              <a:lnSpc>
                <a:spcPts val="5079"/>
              </a:lnSpc>
              <a:defRPr sz="4354"/>
            </a:lvl1pPr>
          </a:lstStyle>
          <a:p>
            <a:r>
              <a:rPr lang="en-US"/>
              <a:t>Click to edit Master title style</a:t>
            </a:r>
            <a:endParaRPr lang="en-GB" dirty="0"/>
          </a:p>
        </p:txBody>
      </p:sp>
      <p:sp>
        <p:nvSpPr>
          <p:cNvPr id="3" name="Subtitle 2"/>
          <p:cNvSpPr>
            <a:spLocks noGrp="1"/>
          </p:cNvSpPr>
          <p:nvPr>
            <p:ph type="subTitle" idx="1"/>
          </p:nvPr>
        </p:nvSpPr>
        <p:spPr>
          <a:xfrm>
            <a:off x="579192" y="3984329"/>
            <a:ext cx="8871780" cy="742962"/>
          </a:xfrm>
        </p:spPr>
        <p:txBody>
          <a:bodyPr/>
          <a:lstStyle>
            <a:lvl1pPr marL="0" indent="0" algn="l">
              <a:lnSpc>
                <a:spcPts val="4172"/>
              </a:lnSpc>
              <a:spcBef>
                <a:spcPts val="0"/>
              </a:spcBef>
              <a:buNone/>
              <a:defRPr sz="3265">
                <a:solidFill>
                  <a:schemeClr val="bg2"/>
                </a:solidFill>
                <a:latin typeface="Arial" panose="020B0604020202020204" pitchFamily="34" charset="0"/>
                <a:ea typeface="Lato Light" panose="020F0502020204030203" pitchFamily="34" charset="0"/>
                <a:cs typeface="Arial" panose="020B0604020202020204"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51" y="334898"/>
            <a:ext cx="3891078" cy="600504"/>
          </a:xfrm>
          <a:prstGeom prst="rect">
            <a:avLst/>
          </a:prstGeom>
        </p:spPr>
      </p:pic>
      <p:sp>
        <p:nvSpPr>
          <p:cNvPr id="8" name="TextBox 7"/>
          <p:cNvSpPr txBox="1"/>
          <p:nvPr userDrawn="1"/>
        </p:nvSpPr>
        <p:spPr>
          <a:xfrm>
            <a:off x="607151" y="6050197"/>
            <a:ext cx="10826677" cy="390876"/>
          </a:xfrm>
          <a:prstGeom prst="rect">
            <a:avLst/>
          </a:prstGeom>
          <a:noFill/>
        </p:spPr>
        <p:txBody>
          <a:bodyPr wrap="square" lIns="0" tIns="0" rIns="0" bIns="0" rtlCol="0">
            <a:spAutoFit/>
          </a:bodyPr>
          <a:lstStyle/>
          <a:p>
            <a:r>
              <a:rPr lang="en-GB" sz="1270" spc="0" baseline="0" dirty="0">
                <a:solidFill>
                  <a:srgbClr val="757474"/>
                </a:solidFill>
                <a:latin typeface="Arial" panose="020B0604020202020204" pitchFamily="34" charset="0"/>
                <a:cs typeface="Arial" panose="020B0604020202020204" pitchFamily="34" charset="0"/>
              </a:rPr>
              <a:t>© NICE 2020. All rights reserved. Subject to notice of rights. The content in this publication is owned by multiple parties and may not be re-used without the permission of the relevant copyright owner. </a:t>
            </a:r>
            <a:endParaRPr lang="en-US" sz="1270" spc="0" baseline="0" dirty="0">
              <a:solidFill>
                <a:srgbClr val="757474"/>
              </a:solidFill>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13"/>
          </p:nvPr>
        </p:nvSpPr>
        <p:spPr>
          <a:xfrm>
            <a:off x="568107" y="2667832"/>
            <a:ext cx="9430985" cy="632213"/>
          </a:xfrm>
        </p:spPr>
        <p:txBody>
          <a:bodyPr/>
          <a:lstStyle>
            <a:lvl1pPr marL="0" indent="0">
              <a:lnSpc>
                <a:spcPts val="5079"/>
              </a:lnSpc>
              <a:defRPr sz="4354">
                <a:solidFill>
                  <a:schemeClr val="bg2"/>
                </a:solidFill>
                <a:latin typeface="Arial" panose="020B0604020202020204" pitchFamily="34" charset="0"/>
                <a:ea typeface="Lato Light" panose="020F0502020204030203"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92008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dirty="0"/>
          </a:p>
        </p:txBody>
      </p:sp>
      <p:sp>
        <p:nvSpPr>
          <p:cNvPr id="5" name="Text Placeholder 4"/>
          <p:cNvSpPr>
            <a:spLocks noGrp="1"/>
          </p:cNvSpPr>
          <p:nvPr>
            <p:ph type="body" sz="quarter" idx="13"/>
          </p:nvPr>
        </p:nvSpPr>
        <p:spPr>
          <a:xfrm>
            <a:off x="579192" y="2624018"/>
            <a:ext cx="10239036" cy="1332403"/>
          </a:xfrm>
        </p:spPr>
        <p:txBody>
          <a:bodyPr anchor="b" anchorCtr="0"/>
          <a:lstStyle>
            <a:lvl1pPr>
              <a:lnSpc>
                <a:spcPts val="5079"/>
              </a:lnSpc>
              <a:spcBef>
                <a:spcPts val="0"/>
              </a:spcBef>
              <a:defRPr sz="4354" b="0">
                <a:solidFill>
                  <a:schemeClr val="bg2"/>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6" name="Text Placeholder 5"/>
          <p:cNvSpPr>
            <a:spLocks noGrp="1"/>
          </p:cNvSpPr>
          <p:nvPr>
            <p:ph type="body" sz="quarter" idx="14"/>
          </p:nvPr>
        </p:nvSpPr>
        <p:spPr>
          <a:xfrm>
            <a:off x="579192" y="3954465"/>
            <a:ext cx="10273544" cy="625531"/>
          </a:xfrm>
        </p:spPr>
        <p:txBody>
          <a:bodyPr/>
          <a:lstStyle>
            <a:lvl1pPr>
              <a:lnSpc>
                <a:spcPts val="4172"/>
              </a:lnSpc>
              <a:spcBef>
                <a:spcPts val="0"/>
              </a:spcBef>
              <a:defRPr sz="3265">
                <a:solidFill>
                  <a:schemeClr val="bg2"/>
                </a:solidFill>
                <a:latin typeface="Arial" panose="020B0604020202020204" pitchFamily="34" charset="0"/>
                <a:ea typeface="Lato Light" panose="020F0502020204030203"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693137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Statement or Quote">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dirty="0"/>
          </a:p>
        </p:txBody>
      </p:sp>
      <p:sp>
        <p:nvSpPr>
          <p:cNvPr id="5" name="Text Placeholder 4"/>
          <p:cNvSpPr>
            <a:spLocks noGrp="1"/>
          </p:cNvSpPr>
          <p:nvPr>
            <p:ph type="body" sz="quarter" idx="13"/>
          </p:nvPr>
        </p:nvSpPr>
        <p:spPr>
          <a:xfrm>
            <a:off x="579193" y="1174916"/>
            <a:ext cx="8818204" cy="4486569"/>
          </a:xfrm>
        </p:spPr>
        <p:txBody>
          <a:bodyPr/>
          <a:lstStyle>
            <a:lvl1pPr>
              <a:lnSpc>
                <a:spcPts val="3809"/>
              </a:lnSpc>
              <a:spcBef>
                <a:spcPts val="1029"/>
              </a:spcBef>
              <a:defRPr sz="3265" b="1">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3213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215503">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DDBE135E-2566-4748-853C-8A3B78F0FB00}" type="slidenum">
              <a:rPr lang="en-GB" smtClean="0"/>
              <a:t>‹#›</a:t>
            </a:fld>
            <a:endParaRPr lang="en-GB" dirty="0"/>
          </a:p>
        </p:txBody>
      </p:sp>
    </p:spTree>
    <p:extLst>
      <p:ext uri="{BB962C8B-B14F-4D97-AF65-F5344CB8AC3E}">
        <p14:creationId xmlns:p14="http://schemas.microsoft.com/office/powerpoint/2010/main" val="1016624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Heading and 2 Column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089" y="1185257"/>
            <a:ext cx="8206432" cy="1003304"/>
          </a:xfrm>
        </p:spPr>
        <p:txBody>
          <a:bodyPr anchor="t" anchorCtr="0"/>
          <a:lstStyle/>
          <a:p>
            <a:r>
              <a:rPr lang="en-US"/>
              <a:t>Click to edit Master title style</a:t>
            </a:r>
            <a:endParaRPr lang="en-GB" dirty="0"/>
          </a:p>
        </p:txBody>
      </p:sp>
      <p:sp>
        <p:nvSpPr>
          <p:cNvPr id="3" name="Content Placeholder 2"/>
          <p:cNvSpPr>
            <a:spLocks noGrp="1"/>
          </p:cNvSpPr>
          <p:nvPr>
            <p:ph idx="1"/>
          </p:nvPr>
        </p:nvSpPr>
        <p:spPr>
          <a:xfrm>
            <a:off x="1266484" y="2450530"/>
            <a:ext cx="9826861" cy="3406775"/>
          </a:xfrm>
        </p:spPr>
        <p:txBody>
          <a:bodyPr numCol="2" spcCol="162000"/>
          <a:lstStyle>
            <a:lvl1pPr marL="215503">
              <a:lnSpc>
                <a:spcPts val="2177"/>
              </a:lnSpc>
              <a:spcBef>
                <a:spcPts val="771"/>
              </a:spcBef>
              <a:defRPr sz="1814" b="1">
                <a:solidFill>
                  <a:schemeClr val="tx1"/>
                </a:solidFill>
                <a:latin typeface="Arial" panose="020B0604020202020204" pitchFamily="34" charset="0"/>
                <a:cs typeface="Arial" panose="020B0604020202020204" pitchFamily="34" charset="0"/>
              </a:defRPr>
            </a:lvl1pPr>
            <a:lvl2pPr>
              <a:lnSpc>
                <a:spcPts val="2177"/>
              </a:lnSpc>
              <a:spcBef>
                <a:spcPts val="514"/>
              </a:spcBef>
              <a:buClr>
                <a:schemeClr val="tx1"/>
              </a:buClr>
              <a:defRPr sz="1814">
                <a:solidFill>
                  <a:schemeClr val="tx1"/>
                </a:solidFill>
                <a:latin typeface="Arial" panose="020B0604020202020204" pitchFamily="34" charset="0"/>
                <a:cs typeface="Arial" panose="020B0604020202020204" pitchFamily="34" charset="0"/>
              </a:defRPr>
            </a:lvl2pPr>
            <a:lvl3pPr>
              <a:lnSpc>
                <a:spcPts val="2177"/>
              </a:lnSpc>
              <a:defRPr sz="1814">
                <a:solidFill>
                  <a:schemeClr val="bg1"/>
                </a:solidFill>
              </a:defRPr>
            </a:lvl3pPr>
            <a:lvl4pPr>
              <a:lnSpc>
                <a:spcPts val="2177"/>
              </a:lnSpc>
              <a:defRPr sz="1814">
                <a:solidFill>
                  <a:schemeClr val="bg1"/>
                </a:solidFill>
              </a:defRPr>
            </a:lvl4pPr>
            <a:lvl5pPr>
              <a:lnSpc>
                <a:spcPts val="2177"/>
              </a:lnSpc>
              <a:defRPr sz="1814">
                <a:solidFill>
                  <a:schemeClr val="bg1"/>
                </a:solidFill>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p>
            <a:fld id="{DDBE135E-2566-4748-853C-8A3B78F0FB00}" type="slidenum">
              <a:rPr lang="en-GB" smtClean="0"/>
              <a:t>‹#›</a:t>
            </a:fld>
            <a:endParaRPr lang="en-GB" dirty="0"/>
          </a:p>
        </p:txBody>
      </p:sp>
    </p:spTree>
    <p:extLst>
      <p:ext uri="{BB962C8B-B14F-4D97-AF65-F5344CB8AC3E}">
        <p14:creationId xmlns:p14="http://schemas.microsoft.com/office/powerpoint/2010/main" val="355153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a:solidFill>
                  <a:schemeClr val="bg2"/>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dirty="0"/>
          </a:p>
        </p:txBody>
      </p:sp>
      <p:sp>
        <p:nvSpPr>
          <p:cNvPr id="6" name="Content Placeholder 5"/>
          <p:cNvSpPr>
            <a:spLocks noGrp="1"/>
          </p:cNvSpPr>
          <p:nvPr>
            <p:ph sz="quarter" idx="10"/>
          </p:nvPr>
        </p:nvSpPr>
        <p:spPr>
          <a:xfrm>
            <a:off x="579193" y="1176327"/>
            <a:ext cx="11024927" cy="4937754"/>
          </a:xfrm>
        </p:spPr>
        <p:txBody>
          <a:bodyPr/>
          <a:lstStyle>
            <a:lvl1pPr marL="315330" indent="-311010">
              <a:buFont typeface="Arial" panose="020B0604020202020204" pitchFamily="34" charset="0"/>
              <a:buChar char="•"/>
              <a:defRPr/>
            </a:lvl1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9601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onfidential informa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a:solidFill>
                  <a:schemeClr val="bg2"/>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dirty="0"/>
          </a:p>
        </p:txBody>
      </p:sp>
      <p:sp>
        <p:nvSpPr>
          <p:cNvPr id="6" name="Content Placeholder 5"/>
          <p:cNvSpPr>
            <a:spLocks noGrp="1"/>
          </p:cNvSpPr>
          <p:nvPr>
            <p:ph sz="quarter" idx="10"/>
          </p:nvPr>
        </p:nvSpPr>
        <p:spPr>
          <a:xfrm>
            <a:off x="579193" y="1176327"/>
            <a:ext cx="11024927" cy="4937754"/>
          </a:xfrm>
        </p:spPr>
        <p:txBody>
          <a:bodyPr/>
          <a:lstStyle>
            <a:lvl1pPr marL="315330" indent="-31101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Box 6"/>
          <p:cNvSpPr txBox="1"/>
          <p:nvPr userDrawn="1"/>
        </p:nvSpPr>
        <p:spPr>
          <a:xfrm>
            <a:off x="5159371" y="0"/>
            <a:ext cx="1519968" cy="307777"/>
          </a:xfrm>
          <a:prstGeom prst="rect">
            <a:avLst/>
          </a:prstGeom>
          <a:solidFill>
            <a:schemeClr val="bg2"/>
          </a:solidFill>
        </p:spPr>
        <p:txBody>
          <a:bodyPr wrap="none" rtlCol="0">
            <a:spAutoFit/>
          </a:bodyPr>
          <a:lstStyle/>
          <a:p>
            <a:r>
              <a:rPr lang="en-GB" sz="1400" b="1" dirty="0">
                <a:solidFill>
                  <a:schemeClr val="bg1"/>
                </a:solidFill>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17771273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mp;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a:solidFill>
                  <a:schemeClr val="bg2"/>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dirty="0"/>
          </a:p>
        </p:txBody>
      </p:sp>
      <p:sp>
        <p:nvSpPr>
          <p:cNvPr id="6" name="Content Placeholder 5"/>
          <p:cNvSpPr>
            <a:spLocks noGrp="1"/>
          </p:cNvSpPr>
          <p:nvPr>
            <p:ph sz="quarter" idx="10"/>
          </p:nvPr>
        </p:nvSpPr>
        <p:spPr>
          <a:xfrm>
            <a:off x="579193" y="1176327"/>
            <a:ext cx="5426309" cy="4937754"/>
          </a:xfrm>
        </p:spPr>
        <p:txBody>
          <a:bodyPr/>
          <a:lstStyle>
            <a:lvl1pPr marL="315330" indent="-31101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10"/>
          <p:cNvSpPr>
            <a:spLocks noGrp="1"/>
          </p:cNvSpPr>
          <p:nvPr>
            <p:ph sz="quarter" idx="11" hasCustomPrompt="1"/>
          </p:nvPr>
        </p:nvSpPr>
        <p:spPr>
          <a:xfrm>
            <a:off x="6211484" y="1193253"/>
            <a:ext cx="5392636" cy="4920828"/>
          </a:xfrm>
        </p:spPr>
        <p:txBody>
          <a:bodyPr/>
          <a:lstStyle>
            <a:lvl1pPr marL="0" indent="0">
              <a:buNone/>
              <a:defRPr sz="2177">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650406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mp; graphic with confidential informa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a:solidFill>
                  <a:schemeClr val="bg2"/>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dirty="0"/>
          </a:p>
        </p:txBody>
      </p:sp>
      <p:sp>
        <p:nvSpPr>
          <p:cNvPr id="6" name="Content Placeholder 5"/>
          <p:cNvSpPr>
            <a:spLocks noGrp="1"/>
          </p:cNvSpPr>
          <p:nvPr>
            <p:ph sz="quarter" idx="10"/>
          </p:nvPr>
        </p:nvSpPr>
        <p:spPr>
          <a:xfrm>
            <a:off x="579193" y="1176327"/>
            <a:ext cx="5426309" cy="4937754"/>
          </a:xfrm>
        </p:spPr>
        <p:txBody>
          <a:bodyPr/>
          <a:lstStyle>
            <a:lvl1pPr marL="315330" indent="-31101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10"/>
          <p:cNvSpPr>
            <a:spLocks noGrp="1"/>
          </p:cNvSpPr>
          <p:nvPr>
            <p:ph sz="quarter" idx="11" hasCustomPrompt="1"/>
          </p:nvPr>
        </p:nvSpPr>
        <p:spPr>
          <a:xfrm>
            <a:off x="6211484" y="1193253"/>
            <a:ext cx="5392636" cy="4920828"/>
          </a:xfrm>
        </p:spPr>
        <p:txBody>
          <a:bodyPr/>
          <a:lstStyle>
            <a:lvl1pPr marL="0" indent="0">
              <a:buNone/>
              <a:defRPr sz="2177">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8" name="TextBox 7"/>
          <p:cNvSpPr txBox="1"/>
          <p:nvPr userDrawn="1"/>
        </p:nvSpPr>
        <p:spPr>
          <a:xfrm>
            <a:off x="5159371" y="0"/>
            <a:ext cx="1519968" cy="307777"/>
          </a:xfrm>
          <a:prstGeom prst="rect">
            <a:avLst/>
          </a:prstGeom>
          <a:solidFill>
            <a:schemeClr val="bg2"/>
          </a:solidFill>
        </p:spPr>
        <p:txBody>
          <a:bodyPr wrap="none" rtlCol="0">
            <a:spAutoFit/>
          </a:bodyPr>
          <a:lstStyle/>
          <a:p>
            <a:r>
              <a:rPr lang="en-GB" sz="1400" b="1" dirty="0">
                <a:solidFill>
                  <a:schemeClr val="bg1"/>
                </a:solidFill>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3840796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9193" y="3328836"/>
            <a:ext cx="10698408" cy="637242"/>
          </a:xfrm>
        </p:spPr>
        <p:txBody>
          <a:bodyPr/>
          <a:lstStyle>
            <a:lvl1pPr algn="l">
              <a:lnSpc>
                <a:spcPts val="5079"/>
              </a:lnSpc>
              <a:defRPr sz="4354" b="1"/>
            </a:lvl1pPr>
          </a:lstStyle>
          <a:p>
            <a:r>
              <a:rPr lang="en-US"/>
              <a:t>Click to edit Master title style</a:t>
            </a:r>
            <a:endParaRPr lang="en-GB" dirty="0"/>
          </a:p>
        </p:txBody>
      </p:sp>
      <p:sp>
        <p:nvSpPr>
          <p:cNvPr id="3" name="Subtitle 2"/>
          <p:cNvSpPr>
            <a:spLocks noGrp="1"/>
          </p:cNvSpPr>
          <p:nvPr>
            <p:ph type="subTitle" idx="1"/>
          </p:nvPr>
        </p:nvSpPr>
        <p:spPr>
          <a:xfrm>
            <a:off x="579192" y="3984329"/>
            <a:ext cx="8871780" cy="742962"/>
          </a:xfrm>
        </p:spPr>
        <p:txBody>
          <a:bodyPr/>
          <a:lstStyle>
            <a:lvl1pPr marL="0" indent="0" algn="l">
              <a:lnSpc>
                <a:spcPts val="4172"/>
              </a:lnSpc>
              <a:spcBef>
                <a:spcPts val="0"/>
              </a:spcBef>
              <a:buNone/>
              <a:defRPr sz="3265">
                <a:solidFill>
                  <a:schemeClr val="bg2"/>
                </a:solidFill>
                <a:latin typeface="Arial" panose="020B0604020202020204" pitchFamily="34" charset="0"/>
                <a:ea typeface="Lato Light" panose="020F0502020204030203" pitchFamily="34" charset="0"/>
                <a:cs typeface="Arial" panose="020B0604020202020204"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51" y="334898"/>
            <a:ext cx="3891078" cy="600504"/>
          </a:xfrm>
          <a:prstGeom prst="rect">
            <a:avLst/>
          </a:prstGeom>
        </p:spPr>
      </p:pic>
      <p:sp>
        <p:nvSpPr>
          <p:cNvPr id="8" name="TextBox 7"/>
          <p:cNvSpPr txBox="1"/>
          <p:nvPr userDrawn="1"/>
        </p:nvSpPr>
        <p:spPr>
          <a:xfrm>
            <a:off x="607152" y="6233107"/>
            <a:ext cx="10670449" cy="390876"/>
          </a:xfrm>
          <a:prstGeom prst="rect">
            <a:avLst/>
          </a:prstGeom>
          <a:noFill/>
        </p:spPr>
        <p:txBody>
          <a:bodyPr wrap="square" lIns="0" tIns="0" rIns="0" bIns="0" rtlCol="0">
            <a:spAutoFit/>
          </a:bodyPr>
          <a:lstStyle/>
          <a:p>
            <a:pPr marL="0" marR="0" lvl="0" indent="0" algn="l" defTabSz="946052" rtl="0" eaLnBrk="1" fontAlgn="auto" latinLnBrk="0" hangingPunct="1">
              <a:lnSpc>
                <a:spcPct val="100000"/>
              </a:lnSpc>
              <a:spcBef>
                <a:spcPts val="0"/>
              </a:spcBef>
              <a:spcAft>
                <a:spcPts val="0"/>
              </a:spcAft>
              <a:buClrTx/>
              <a:buSzTx/>
              <a:buFontTx/>
              <a:buNone/>
              <a:tabLst/>
              <a:defRPr/>
            </a:pPr>
            <a:r>
              <a:rPr lang="en-GB" sz="1270" spc="0" baseline="0" dirty="0">
                <a:solidFill>
                  <a:srgbClr val="757474"/>
                </a:solidFill>
                <a:latin typeface="Arial" panose="020B0604020202020204" pitchFamily="34" charset="0"/>
                <a:cs typeface="Arial" panose="020B0604020202020204" pitchFamily="34" charset="0"/>
              </a:rPr>
              <a:t>© NICE 2020. All rights reserved. Subject to notice of rights. The content in this publication is owned by multiple parties and may not be re-used without the permission of the relevant copyright owner. </a:t>
            </a:r>
            <a:endParaRPr lang="en-US" sz="1270" spc="0" baseline="0" dirty="0">
              <a:solidFill>
                <a:srgbClr val="757474"/>
              </a:solidFill>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13"/>
          </p:nvPr>
        </p:nvSpPr>
        <p:spPr>
          <a:xfrm>
            <a:off x="568107" y="2667832"/>
            <a:ext cx="9430985" cy="632213"/>
          </a:xfrm>
        </p:spPr>
        <p:txBody>
          <a:bodyPr/>
          <a:lstStyle>
            <a:lvl1pPr marL="0" indent="0">
              <a:lnSpc>
                <a:spcPts val="5079"/>
              </a:lnSpc>
              <a:defRPr sz="4354">
                <a:solidFill>
                  <a:schemeClr val="bg2"/>
                </a:solidFill>
                <a:latin typeface="Arial" panose="020B0604020202020204" pitchFamily="34" charset="0"/>
                <a:ea typeface="Lato Light" panose="020F0502020204030203"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105372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dirty="0"/>
          </a:p>
        </p:txBody>
      </p:sp>
      <p:sp>
        <p:nvSpPr>
          <p:cNvPr id="5" name="Text Placeholder 4"/>
          <p:cNvSpPr>
            <a:spLocks noGrp="1"/>
          </p:cNvSpPr>
          <p:nvPr>
            <p:ph type="body" sz="quarter" idx="13"/>
          </p:nvPr>
        </p:nvSpPr>
        <p:spPr>
          <a:xfrm>
            <a:off x="579192" y="2624018"/>
            <a:ext cx="10239036" cy="1332403"/>
          </a:xfrm>
        </p:spPr>
        <p:txBody>
          <a:bodyPr anchor="b" anchorCtr="0"/>
          <a:lstStyle>
            <a:lvl1pPr>
              <a:lnSpc>
                <a:spcPts val="5079"/>
              </a:lnSpc>
              <a:spcBef>
                <a:spcPts val="0"/>
              </a:spcBef>
              <a:defRPr sz="4354" b="1">
                <a:solidFill>
                  <a:schemeClr val="bg2"/>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6" name="Text Placeholder 5"/>
          <p:cNvSpPr>
            <a:spLocks noGrp="1"/>
          </p:cNvSpPr>
          <p:nvPr>
            <p:ph type="body" sz="quarter" idx="14"/>
          </p:nvPr>
        </p:nvSpPr>
        <p:spPr>
          <a:xfrm>
            <a:off x="579192" y="3954465"/>
            <a:ext cx="10273544" cy="625531"/>
          </a:xfrm>
        </p:spPr>
        <p:txBody>
          <a:bodyPr/>
          <a:lstStyle>
            <a:lvl1pPr>
              <a:lnSpc>
                <a:spcPts val="4172"/>
              </a:lnSpc>
              <a:spcBef>
                <a:spcPts val="0"/>
              </a:spcBef>
              <a:defRPr sz="3265">
                <a:solidFill>
                  <a:schemeClr val="bg2"/>
                </a:solidFill>
                <a:latin typeface="Arial" panose="020B0604020202020204" pitchFamily="34" charset="0"/>
                <a:ea typeface="Lato Light" panose="020F0502020204030203"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29584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Statement or Quote">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dirty="0"/>
          </a:p>
        </p:txBody>
      </p:sp>
      <p:sp>
        <p:nvSpPr>
          <p:cNvPr id="5" name="Text Placeholder 4"/>
          <p:cNvSpPr>
            <a:spLocks noGrp="1"/>
          </p:cNvSpPr>
          <p:nvPr>
            <p:ph type="body" sz="quarter" idx="13"/>
          </p:nvPr>
        </p:nvSpPr>
        <p:spPr>
          <a:xfrm>
            <a:off x="579193" y="1174916"/>
            <a:ext cx="8818204" cy="4486569"/>
          </a:xfrm>
        </p:spPr>
        <p:txBody>
          <a:bodyPr/>
          <a:lstStyle>
            <a:lvl1pPr>
              <a:lnSpc>
                <a:spcPts val="3809"/>
              </a:lnSpc>
              <a:spcBef>
                <a:spcPts val="1029"/>
              </a:spcBef>
              <a:defRPr sz="3265" b="1">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4562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215503">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DDBE135E-2566-4748-853C-8A3B78F0FB00}" type="slidenum">
              <a:rPr lang="en-GB" smtClean="0"/>
              <a:t>‹#›</a:t>
            </a:fld>
            <a:endParaRPr lang="en-GB" dirty="0"/>
          </a:p>
        </p:txBody>
      </p:sp>
    </p:spTree>
    <p:extLst>
      <p:ext uri="{BB962C8B-B14F-4D97-AF65-F5344CB8AC3E}">
        <p14:creationId xmlns:p14="http://schemas.microsoft.com/office/powerpoint/2010/main" val="1871006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Heading and 2 Column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089" y="1185257"/>
            <a:ext cx="8206432" cy="1003304"/>
          </a:xfrm>
        </p:spPr>
        <p:txBody>
          <a:bodyPr anchor="t" anchorCtr="0"/>
          <a:lstStyle/>
          <a:p>
            <a:r>
              <a:rPr lang="en-US"/>
              <a:t>Click to edit Master title style</a:t>
            </a:r>
            <a:endParaRPr lang="en-GB"/>
          </a:p>
        </p:txBody>
      </p:sp>
      <p:sp>
        <p:nvSpPr>
          <p:cNvPr id="3" name="Content Placeholder 2"/>
          <p:cNvSpPr>
            <a:spLocks noGrp="1"/>
          </p:cNvSpPr>
          <p:nvPr>
            <p:ph idx="1"/>
          </p:nvPr>
        </p:nvSpPr>
        <p:spPr>
          <a:xfrm>
            <a:off x="1266484" y="2450530"/>
            <a:ext cx="9826861" cy="3406775"/>
          </a:xfrm>
        </p:spPr>
        <p:txBody>
          <a:bodyPr numCol="2" spcCol="162000"/>
          <a:lstStyle>
            <a:lvl1pPr marL="215503">
              <a:lnSpc>
                <a:spcPts val="2177"/>
              </a:lnSpc>
              <a:spcBef>
                <a:spcPts val="771"/>
              </a:spcBef>
              <a:defRPr sz="1814">
                <a:solidFill>
                  <a:schemeClr val="tx1"/>
                </a:solidFill>
                <a:latin typeface="Arial" panose="020B0604020202020204" pitchFamily="34" charset="0"/>
                <a:cs typeface="Arial" panose="020B0604020202020204" pitchFamily="34" charset="0"/>
              </a:defRPr>
            </a:lvl1pPr>
            <a:lvl2pPr>
              <a:lnSpc>
                <a:spcPts val="2177"/>
              </a:lnSpc>
              <a:spcBef>
                <a:spcPts val="514"/>
              </a:spcBef>
              <a:buClr>
                <a:schemeClr val="tx1"/>
              </a:buClr>
              <a:defRPr sz="1814">
                <a:solidFill>
                  <a:schemeClr val="tx1"/>
                </a:solidFill>
              </a:defRPr>
            </a:lvl2pPr>
            <a:lvl3pPr>
              <a:lnSpc>
                <a:spcPts val="2177"/>
              </a:lnSpc>
              <a:defRPr sz="1814">
                <a:solidFill>
                  <a:schemeClr val="bg1"/>
                </a:solidFill>
              </a:defRPr>
            </a:lvl3pPr>
            <a:lvl4pPr>
              <a:lnSpc>
                <a:spcPts val="2177"/>
              </a:lnSpc>
              <a:defRPr sz="1814">
                <a:solidFill>
                  <a:schemeClr val="bg1"/>
                </a:solidFill>
              </a:defRPr>
            </a:lvl4pPr>
            <a:lvl5pPr>
              <a:lnSpc>
                <a:spcPts val="2177"/>
              </a:lnSpc>
              <a:defRPr sz="1814">
                <a:solidFill>
                  <a:schemeClr val="bg1"/>
                </a:solidFill>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p>
            <a:fld id="{DDBE135E-2566-4748-853C-8A3B78F0FB00}" type="slidenum">
              <a:rPr lang="en-GB" smtClean="0"/>
              <a:t>‹#›</a:t>
            </a:fld>
            <a:endParaRPr lang="en-GB" dirty="0"/>
          </a:p>
        </p:txBody>
      </p:sp>
    </p:spTree>
    <p:extLst>
      <p:ext uri="{BB962C8B-B14F-4D97-AF65-F5344CB8AC3E}">
        <p14:creationId xmlns:p14="http://schemas.microsoft.com/office/powerpoint/2010/main" val="3027152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b="1">
                <a:solidFill>
                  <a:schemeClr val="bg2"/>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dirty="0"/>
          </a:p>
        </p:txBody>
      </p:sp>
      <p:sp>
        <p:nvSpPr>
          <p:cNvPr id="6" name="Content Placeholder 5"/>
          <p:cNvSpPr>
            <a:spLocks noGrp="1"/>
          </p:cNvSpPr>
          <p:nvPr>
            <p:ph sz="quarter" idx="10"/>
          </p:nvPr>
        </p:nvSpPr>
        <p:spPr>
          <a:xfrm>
            <a:off x="579193" y="1176327"/>
            <a:ext cx="11024927" cy="4937754"/>
          </a:xfrm>
        </p:spPr>
        <p:txBody>
          <a:bodyPr/>
          <a:lstStyle>
            <a:lvl1pPr marL="315330" indent="-31101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18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onfidential informa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b="1">
                <a:solidFill>
                  <a:schemeClr val="bg2"/>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dirty="0"/>
          </a:p>
        </p:txBody>
      </p:sp>
      <p:sp>
        <p:nvSpPr>
          <p:cNvPr id="6" name="Content Placeholder 5"/>
          <p:cNvSpPr>
            <a:spLocks noGrp="1"/>
          </p:cNvSpPr>
          <p:nvPr>
            <p:ph sz="quarter" idx="10"/>
          </p:nvPr>
        </p:nvSpPr>
        <p:spPr>
          <a:xfrm>
            <a:off x="579193" y="1176327"/>
            <a:ext cx="11024927" cy="4937754"/>
          </a:xfrm>
        </p:spPr>
        <p:txBody>
          <a:bodyPr/>
          <a:lstStyle>
            <a:lvl1pPr marL="315330" indent="-31101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Box 6"/>
          <p:cNvSpPr txBox="1"/>
          <p:nvPr userDrawn="1"/>
        </p:nvSpPr>
        <p:spPr>
          <a:xfrm>
            <a:off x="5159371" y="0"/>
            <a:ext cx="1519968" cy="307777"/>
          </a:xfrm>
          <a:prstGeom prst="rect">
            <a:avLst/>
          </a:prstGeom>
          <a:solidFill>
            <a:schemeClr val="bg2"/>
          </a:solidFill>
        </p:spPr>
        <p:txBody>
          <a:bodyPr wrap="none" rtlCol="0">
            <a:spAutoFit/>
          </a:bodyPr>
          <a:lstStyle/>
          <a:p>
            <a:r>
              <a:rPr lang="en-GB" sz="1400" b="1" dirty="0">
                <a:solidFill>
                  <a:schemeClr val="bg1"/>
                </a:solidFill>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317555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mp;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b="1">
                <a:solidFill>
                  <a:schemeClr val="bg2"/>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dirty="0"/>
          </a:p>
        </p:txBody>
      </p:sp>
      <p:sp>
        <p:nvSpPr>
          <p:cNvPr id="6" name="Content Placeholder 5"/>
          <p:cNvSpPr>
            <a:spLocks noGrp="1"/>
          </p:cNvSpPr>
          <p:nvPr>
            <p:ph sz="quarter" idx="10"/>
          </p:nvPr>
        </p:nvSpPr>
        <p:spPr>
          <a:xfrm>
            <a:off x="579193" y="1176327"/>
            <a:ext cx="5426309" cy="4937754"/>
          </a:xfrm>
        </p:spPr>
        <p:txBody>
          <a:bodyPr/>
          <a:lstStyle>
            <a:lvl1pPr marL="315330" indent="-311010">
              <a:buFont typeface="Arial" panose="020B0604020202020204" pitchFamily="34" charset="0"/>
              <a:buChar cha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10"/>
          <p:cNvSpPr>
            <a:spLocks noGrp="1"/>
          </p:cNvSpPr>
          <p:nvPr>
            <p:ph sz="quarter" idx="11" hasCustomPrompt="1"/>
          </p:nvPr>
        </p:nvSpPr>
        <p:spPr>
          <a:xfrm>
            <a:off x="6211484" y="1193253"/>
            <a:ext cx="5392636" cy="4920828"/>
          </a:xfrm>
        </p:spPr>
        <p:txBody>
          <a:bodyPr/>
          <a:lstStyle>
            <a:lvl1pPr marL="0" indent="0">
              <a:buNone/>
              <a:defRPr sz="2177">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25393934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mp; graphic with confidential informa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b="1">
                <a:solidFill>
                  <a:schemeClr val="bg2"/>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dirty="0"/>
          </a:p>
        </p:txBody>
      </p:sp>
      <p:sp>
        <p:nvSpPr>
          <p:cNvPr id="6" name="Content Placeholder 5"/>
          <p:cNvSpPr>
            <a:spLocks noGrp="1"/>
          </p:cNvSpPr>
          <p:nvPr>
            <p:ph sz="quarter" idx="10"/>
          </p:nvPr>
        </p:nvSpPr>
        <p:spPr>
          <a:xfrm>
            <a:off x="579193" y="1176327"/>
            <a:ext cx="5426309" cy="4937754"/>
          </a:xfrm>
        </p:spPr>
        <p:txBody>
          <a:bodyPr/>
          <a:lstStyle>
            <a:lvl1pPr marL="315330" indent="-31101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10"/>
          <p:cNvSpPr>
            <a:spLocks noGrp="1"/>
          </p:cNvSpPr>
          <p:nvPr>
            <p:ph sz="quarter" idx="11" hasCustomPrompt="1"/>
          </p:nvPr>
        </p:nvSpPr>
        <p:spPr>
          <a:xfrm>
            <a:off x="6211484" y="1193253"/>
            <a:ext cx="5392636" cy="4920828"/>
          </a:xfrm>
        </p:spPr>
        <p:txBody>
          <a:bodyPr/>
          <a:lstStyle>
            <a:lvl1pPr marL="0" indent="0">
              <a:buNone/>
              <a:defRPr sz="2177">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8" name="TextBox 7"/>
          <p:cNvSpPr txBox="1"/>
          <p:nvPr userDrawn="1"/>
        </p:nvSpPr>
        <p:spPr>
          <a:xfrm>
            <a:off x="5159371" y="0"/>
            <a:ext cx="1519968" cy="307777"/>
          </a:xfrm>
          <a:prstGeom prst="rect">
            <a:avLst/>
          </a:prstGeom>
          <a:solidFill>
            <a:schemeClr val="bg2"/>
          </a:solidFill>
        </p:spPr>
        <p:txBody>
          <a:bodyPr wrap="none" rtlCol="0">
            <a:spAutoFit/>
          </a:bodyPr>
          <a:lstStyle/>
          <a:p>
            <a:r>
              <a:rPr lang="en-GB" sz="1400" b="1" dirty="0">
                <a:solidFill>
                  <a:schemeClr val="bg1"/>
                </a:solidFill>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357726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5.png"/><Relationship Id="rId5" Type="http://schemas.openxmlformats.org/officeDocument/2006/relationships/slideLayout" Target="../slideLayouts/slideLayout49.xml"/><Relationship Id="rId10" Type="http://schemas.openxmlformats.org/officeDocument/2006/relationships/theme" Target="../theme/theme2.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5.png"/><Relationship Id="rId5" Type="http://schemas.openxmlformats.org/officeDocument/2006/relationships/slideLayout" Target="../slideLayouts/slideLayout58.xml"/><Relationship Id="rId10" Type="http://schemas.openxmlformats.org/officeDocument/2006/relationships/theme" Target="../theme/theme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134" r:id="rId9"/>
    <p:sldLayoutId id="2147484135"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089" y="1185256"/>
            <a:ext cx="8206432" cy="99898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1266485" y="2718187"/>
            <a:ext cx="8474808" cy="24998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1033615" y="6285705"/>
            <a:ext cx="570505" cy="302629"/>
          </a:xfrm>
          <a:prstGeom prst="rect">
            <a:avLst/>
          </a:prstGeom>
        </p:spPr>
        <p:txBody>
          <a:bodyPr vert="horz" lIns="0" tIns="0" rIns="0" bIns="0" rtlCol="0" anchor="b" anchorCtr="0"/>
          <a:lstStyle>
            <a:lvl1pPr algn="r">
              <a:defRPr sz="1270" b="1">
                <a:solidFill>
                  <a:schemeClr val="tx1"/>
                </a:solidFill>
                <a:latin typeface="Arial" panose="020B0604020202020204" pitchFamily="34" charset="0"/>
                <a:cs typeface="Arial" panose="020B0604020202020204" pitchFamily="34" charset="0"/>
              </a:defRPr>
            </a:lvl1pPr>
          </a:lstStyle>
          <a:p>
            <a:fld id="{DDBE135E-2566-4748-853C-8A3B78F0FB00}" type="slidenum">
              <a:rPr lang="en-GB" smtClean="0"/>
              <a:pPr/>
              <a:t>‹#›</a:t>
            </a:fld>
            <a:endParaRPr lang="en-GB" dirty="0"/>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13074" y="6337172"/>
            <a:ext cx="757584" cy="201809"/>
          </a:xfrm>
          <a:prstGeom prst="rect">
            <a:avLst/>
          </a:prstGeom>
        </p:spPr>
      </p:pic>
    </p:spTree>
    <p:extLst>
      <p:ext uri="{BB962C8B-B14F-4D97-AF65-F5344CB8AC3E}">
        <p14:creationId xmlns:p14="http://schemas.microsoft.com/office/powerpoint/2010/main" val="52322347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Lst>
  <p:hf hdr="0" ftr="0" dt="0"/>
  <p:txStyles>
    <p:titleStyle>
      <a:lvl1pPr algn="l" defTabSz="946052" rtl="0" eaLnBrk="1" latinLnBrk="0" hangingPunct="1">
        <a:lnSpc>
          <a:spcPts val="3809"/>
        </a:lnSpc>
        <a:spcBef>
          <a:spcPct val="0"/>
        </a:spcBef>
        <a:buNone/>
        <a:defRPr sz="3265" b="1" kern="1200">
          <a:solidFill>
            <a:schemeClr val="bg2"/>
          </a:solidFill>
          <a:latin typeface="Arial" panose="020B0604020202020204" pitchFamily="34" charset="0"/>
          <a:ea typeface="+mj-ea"/>
          <a:cs typeface="Arial" panose="020B0604020202020204" pitchFamily="34" charset="0"/>
        </a:defRPr>
      </a:lvl1pPr>
    </p:titleStyle>
    <p:bodyStyle>
      <a:lvl1pPr marL="4320" indent="0" algn="l" defTabSz="946052" rtl="0" eaLnBrk="1" latinLnBrk="0" hangingPunct="1">
        <a:lnSpc>
          <a:spcPct val="100000"/>
        </a:lnSpc>
        <a:spcBef>
          <a:spcPts val="771"/>
        </a:spcBef>
        <a:buClr>
          <a:schemeClr val="tx1"/>
        </a:buClr>
        <a:buFont typeface="Arial" pitchFamily="34" charset="0"/>
        <a:buNone/>
        <a:defRPr sz="2177" kern="1200">
          <a:solidFill>
            <a:schemeClr val="tx1"/>
          </a:solidFill>
          <a:latin typeface="Arial" panose="020B0604020202020204" pitchFamily="34" charset="0"/>
          <a:ea typeface="+mn-ea"/>
          <a:cs typeface="Arial" panose="020B0604020202020204" pitchFamily="34" charset="0"/>
        </a:defRPr>
      </a:lvl1pPr>
      <a:lvl2pPr marL="570186" indent="-243337" algn="l" defTabSz="946052" rtl="0" eaLnBrk="1" latinLnBrk="0" hangingPunct="1">
        <a:lnSpc>
          <a:spcPct val="100000"/>
        </a:lnSpc>
        <a:spcBef>
          <a:spcPts val="771"/>
        </a:spcBef>
        <a:buClr>
          <a:schemeClr val="tx1"/>
        </a:buClr>
        <a:buSzPct val="95000"/>
        <a:buFont typeface="Arial" panose="020B0604020202020204" pitchFamily="34" charset="0"/>
        <a:buChar char="–"/>
        <a:defRPr sz="2177" kern="1200">
          <a:solidFill>
            <a:schemeClr val="tx1"/>
          </a:solidFill>
          <a:latin typeface="Arial" panose="020B0604020202020204" pitchFamily="34" charset="0"/>
          <a:ea typeface="+mn-ea"/>
          <a:cs typeface="Arial" panose="020B0604020202020204" pitchFamily="34" charset="0"/>
        </a:defRPr>
      </a:lvl2pPr>
      <a:lvl3pPr marL="812082" indent="-241897" algn="l" defTabSz="946052" rtl="0" eaLnBrk="1" latinLnBrk="0" hangingPunct="1">
        <a:lnSpc>
          <a:spcPct val="100000"/>
        </a:lnSpc>
        <a:spcBef>
          <a:spcPts val="771"/>
        </a:spcBef>
        <a:buClr>
          <a:schemeClr val="tx1"/>
        </a:buClr>
        <a:buFont typeface="Arial" panose="020B0604020202020204" pitchFamily="34" charset="0"/>
        <a:buChar char="•"/>
        <a:defRPr sz="2177" kern="1200">
          <a:solidFill>
            <a:schemeClr val="tx1"/>
          </a:solidFill>
          <a:latin typeface="Arial" panose="020B0604020202020204" pitchFamily="34" charset="0"/>
          <a:ea typeface="+mn-ea"/>
          <a:cs typeface="Arial" panose="020B0604020202020204" pitchFamily="34" charset="0"/>
        </a:defRPr>
      </a:lvl3pPr>
      <a:lvl4pPr marL="1055420" indent="-243337" algn="l" defTabSz="946052" rtl="0" eaLnBrk="1" latinLnBrk="0" hangingPunct="1">
        <a:lnSpc>
          <a:spcPct val="100000"/>
        </a:lnSpc>
        <a:spcBef>
          <a:spcPts val="771"/>
        </a:spcBef>
        <a:buClr>
          <a:schemeClr val="tx1"/>
        </a:buClr>
        <a:buFont typeface="Arial" panose="020B0604020202020204" pitchFamily="34" charset="0"/>
        <a:buChar char="-"/>
        <a:defRPr sz="2177" kern="1200">
          <a:solidFill>
            <a:schemeClr val="tx1"/>
          </a:solidFill>
          <a:latin typeface="Arial" panose="020B0604020202020204" pitchFamily="34" charset="0"/>
          <a:ea typeface="+mn-ea"/>
          <a:cs typeface="Arial" panose="020B0604020202020204" pitchFamily="34" charset="0"/>
        </a:defRPr>
      </a:lvl4pPr>
      <a:lvl5pPr marL="1298756" indent="-243337" algn="l" defTabSz="946052" rtl="0" eaLnBrk="1" latinLnBrk="0" hangingPunct="1">
        <a:lnSpc>
          <a:spcPct val="100000"/>
        </a:lnSpc>
        <a:spcBef>
          <a:spcPts val="771"/>
        </a:spcBef>
        <a:buClr>
          <a:schemeClr val="tx1"/>
        </a:buClr>
        <a:buFont typeface="Lato" panose="020F0502020204030203" pitchFamily="34" charset="0"/>
        <a:buChar char="∙"/>
        <a:defRPr sz="2177" kern="1200">
          <a:solidFill>
            <a:schemeClr val="tx1"/>
          </a:solidFill>
          <a:latin typeface="Arial" panose="020B0604020202020204" pitchFamily="34" charset="0"/>
          <a:ea typeface="+mn-ea"/>
          <a:cs typeface="Arial" panose="020B0604020202020204" pitchFamily="34" charset="0"/>
        </a:defRPr>
      </a:lvl5pPr>
      <a:lvl6pPr marL="2601642"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6pPr>
      <a:lvl7pPr marL="3074668"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7pPr>
      <a:lvl8pPr marL="3547694"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8pPr>
      <a:lvl9pPr marL="4020720"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33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089" y="1185256"/>
            <a:ext cx="8206432" cy="99898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1266485" y="2718187"/>
            <a:ext cx="8474808" cy="24998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1033615" y="6285705"/>
            <a:ext cx="570505" cy="302629"/>
          </a:xfrm>
          <a:prstGeom prst="rect">
            <a:avLst/>
          </a:prstGeom>
        </p:spPr>
        <p:txBody>
          <a:bodyPr vert="horz" lIns="0" tIns="0" rIns="0" bIns="0" rtlCol="0" anchor="b" anchorCtr="0"/>
          <a:lstStyle>
            <a:lvl1pPr algn="r">
              <a:defRPr sz="1270" b="1">
                <a:solidFill>
                  <a:schemeClr val="tx1"/>
                </a:solidFill>
                <a:latin typeface="Arial" panose="020B0604020202020204" pitchFamily="34" charset="0"/>
                <a:cs typeface="Arial" panose="020B0604020202020204" pitchFamily="34" charset="0"/>
              </a:defRPr>
            </a:lvl1pPr>
          </a:lstStyle>
          <a:p>
            <a:fld id="{DDBE135E-2566-4748-853C-8A3B78F0FB00}" type="slidenum">
              <a:rPr lang="en-GB" smtClean="0"/>
              <a:pPr/>
              <a:t>‹#›</a:t>
            </a:fld>
            <a:endParaRPr lang="en-GB" dirty="0"/>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13074" y="6337172"/>
            <a:ext cx="757584" cy="201809"/>
          </a:xfrm>
          <a:prstGeom prst="rect">
            <a:avLst/>
          </a:prstGeom>
        </p:spPr>
      </p:pic>
    </p:spTree>
    <p:extLst>
      <p:ext uri="{BB962C8B-B14F-4D97-AF65-F5344CB8AC3E}">
        <p14:creationId xmlns:p14="http://schemas.microsoft.com/office/powerpoint/2010/main" val="3430595702"/>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Lst>
  <p:hf hdr="0" ftr="0" dt="0"/>
  <p:txStyles>
    <p:titleStyle>
      <a:lvl1pPr algn="l" defTabSz="946052" rtl="0" eaLnBrk="1" latinLnBrk="0" hangingPunct="1">
        <a:lnSpc>
          <a:spcPts val="3809"/>
        </a:lnSpc>
        <a:spcBef>
          <a:spcPct val="0"/>
        </a:spcBef>
        <a:buNone/>
        <a:defRPr sz="3265" b="1" kern="1200">
          <a:solidFill>
            <a:schemeClr val="bg2"/>
          </a:solidFill>
          <a:latin typeface="Arial" panose="020B0604020202020204" pitchFamily="34" charset="0"/>
          <a:ea typeface="+mj-ea"/>
          <a:cs typeface="Arial" panose="020B0604020202020204" pitchFamily="34" charset="0"/>
        </a:defRPr>
      </a:lvl1pPr>
    </p:titleStyle>
    <p:bodyStyle>
      <a:lvl1pPr marL="4320" indent="0" algn="l" defTabSz="946052" rtl="0" eaLnBrk="1" latinLnBrk="0" hangingPunct="1">
        <a:lnSpc>
          <a:spcPct val="100000"/>
        </a:lnSpc>
        <a:spcBef>
          <a:spcPts val="771"/>
        </a:spcBef>
        <a:buClr>
          <a:schemeClr val="tx1"/>
        </a:buClr>
        <a:buFont typeface="Arial" pitchFamily="34" charset="0"/>
        <a:buNone/>
        <a:defRPr sz="2177" kern="1200">
          <a:solidFill>
            <a:schemeClr val="tx1"/>
          </a:solidFill>
          <a:latin typeface="Arial" panose="020B0604020202020204" pitchFamily="34" charset="0"/>
          <a:ea typeface="+mn-ea"/>
          <a:cs typeface="Arial" panose="020B0604020202020204" pitchFamily="34" charset="0"/>
        </a:defRPr>
      </a:lvl1pPr>
      <a:lvl2pPr marL="570186" indent="-241897" algn="l" defTabSz="946052" rtl="0" eaLnBrk="1" latinLnBrk="0" hangingPunct="1">
        <a:lnSpc>
          <a:spcPct val="100000"/>
        </a:lnSpc>
        <a:spcBef>
          <a:spcPts val="771"/>
        </a:spcBef>
        <a:buClr>
          <a:schemeClr val="tx1"/>
        </a:buClr>
        <a:buSzPct val="95000"/>
        <a:buFont typeface="Arial" panose="020B0604020202020204" pitchFamily="34" charset="0"/>
        <a:buChar char="–"/>
        <a:defRPr sz="2177" kern="1200">
          <a:solidFill>
            <a:schemeClr val="tx1"/>
          </a:solidFill>
          <a:latin typeface="Arial" panose="020B0604020202020204" pitchFamily="34" charset="0"/>
          <a:ea typeface="+mn-ea"/>
          <a:cs typeface="Arial" panose="020B0604020202020204" pitchFamily="34" charset="0"/>
        </a:defRPr>
      </a:lvl2pPr>
      <a:lvl3pPr marL="812082" indent="-241897" algn="l" defTabSz="946052" rtl="0" eaLnBrk="1" latinLnBrk="0" hangingPunct="1">
        <a:lnSpc>
          <a:spcPct val="100000"/>
        </a:lnSpc>
        <a:spcBef>
          <a:spcPts val="771"/>
        </a:spcBef>
        <a:buClr>
          <a:schemeClr val="tx1"/>
        </a:buClr>
        <a:buFont typeface="Arial" panose="020B0604020202020204" pitchFamily="34" charset="0"/>
        <a:buChar char="•"/>
        <a:defRPr sz="2177" kern="1200">
          <a:solidFill>
            <a:schemeClr val="tx1"/>
          </a:solidFill>
          <a:latin typeface="Arial" panose="020B0604020202020204" pitchFamily="34" charset="0"/>
          <a:ea typeface="+mn-ea"/>
          <a:cs typeface="Arial" panose="020B0604020202020204" pitchFamily="34" charset="0"/>
        </a:defRPr>
      </a:lvl3pPr>
      <a:lvl4pPr marL="1053979" indent="-241897" algn="l" defTabSz="946052" rtl="0" eaLnBrk="1" latinLnBrk="0" hangingPunct="1">
        <a:lnSpc>
          <a:spcPct val="100000"/>
        </a:lnSpc>
        <a:spcBef>
          <a:spcPts val="771"/>
        </a:spcBef>
        <a:buClr>
          <a:schemeClr val="tx1"/>
        </a:buClr>
        <a:buFont typeface="Arial" panose="020B0604020202020204" pitchFamily="34" charset="0"/>
        <a:buChar char="-"/>
        <a:defRPr sz="2177" kern="1200">
          <a:solidFill>
            <a:schemeClr val="tx1"/>
          </a:solidFill>
          <a:latin typeface="Arial" panose="020B0604020202020204" pitchFamily="34" charset="0"/>
          <a:ea typeface="+mn-ea"/>
          <a:cs typeface="Arial" panose="020B0604020202020204" pitchFamily="34" charset="0"/>
        </a:defRPr>
      </a:lvl4pPr>
      <a:lvl5pPr marL="1304515" indent="-250536" algn="l" defTabSz="946052" rtl="0" eaLnBrk="1" latinLnBrk="0" hangingPunct="1">
        <a:lnSpc>
          <a:spcPct val="100000"/>
        </a:lnSpc>
        <a:spcBef>
          <a:spcPts val="771"/>
        </a:spcBef>
        <a:buClr>
          <a:schemeClr val="tx1"/>
        </a:buClr>
        <a:buFont typeface="Lato" panose="020F0502020204030203" pitchFamily="34" charset="0"/>
        <a:buChar char="∙"/>
        <a:defRPr sz="2177" kern="1200">
          <a:solidFill>
            <a:schemeClr val="tx1"/>
          </a:solidFill>
          <a:latin typeface="Arial" panose="020B0604020202020204" pitchFamily="34" charset="0"/>
          <a:ea typeface="+mn-ea"/>
          <a:cs typeface="Arial" panose="020B0604020202020204" pitchFamily="34" charset="0"/>
        </a:defRPr>
      </a:lvl5pPr>
      <a:lvl6pPr marL="2601642"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6pPr>
      <a:lvl7pPr marL="3074668"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7pPr>
      <a:lvl8pPr marL="3547694"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8pPr>
      <a:lvl9pPr marL="4020720"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33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3" y="810675"/>
            <a:ext cx="6642647" cy="1276350"/>
          </a:xfrm>
        </p:spPr>
        <p:txBody>
          <a:bodyPr>
            <a:normAutofit fontScale="90000"/>
          </a:bodyPr>
          <a:lstStyle/>
          <a:p>
            <a:r>
              <a:rPr lang="en-GB" b="1" i="0" dirty="0">
                <a:solidFill>
                  <a:srgbClr val="0E0E0E"/>
                </a:solidFill>
                <a:effectLst/>
                <a:latin typeface="+mn-lt"/>
              </a:rPr>
              <a:t>Sebelipase alfa for treating Wolman disease [ID3995]</a:t>
            </a:r>
            <a:br>
              <a:rPr lang="en-GB" b="1" i="0" dirty="0">
                <a:solidFill>
                  <a:srgbClr val="0E0E0E"/>
                </a:solidFill>
                <a:effectLst/>
                <a:latin typeface="Lora" pitchFamily="2" charset="0"/>
              </a:rPr>
            </a:b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3" y="2091262"/>
            <a:ext cx="11328186" cy="4587217"/>
          </a:xfrm>
        </p:spPr>
        <p:txBody>
          <a:bodyPr>
            <a:normAutofit/>
          </a:bodyPr>
          <a:lstStyle/>
          <a:p>
            <a:pPr defTabSz="703434">
              <a:spcBef>
                <a:spcPts val="1200"/>
              </a:spcBef>
              <a:defRPr/>
            </a:pPr>
            <a:r>
              <a:rPr lang="en-US" sz="2000" b="1" dirty="0">
                <a:latin typeface="Arial" panose="020B0604020202020204" pitchFamily="34" charset="0"/>
                <a:cs typeface="Arial" panose="020B0604020202020204" pitchFamily="34" charset="0"/>
              </a:rPr>
              <a:t>Highly </a:t>
            </a:r>
            <a:r>
              <a:rPr lang="en-GB" sz="2000" b="1" dirty="0">
                <a:latin typeface="Arial" panose="020B0604020202020204" pitchFamily="34" charset="0"/>
                <a:cs typeface="Arial" panose="020B0604020202020204" pitchFamily="34" charset="0"/>
              </a:rPr>
              <a:t>Specialised</a:t>
            </a:r>
            <a:r>
              <a:rPr lang="en-US" sz="2000" b="1" dirty="0">
                <a:latin typeface="Arial" panose="020B0604020202020204" pitchFamily="34" charset="0"/>
                <a:cs typeface="Arial" panose="020B0604020202020204" pitchFamily="34" charset="0"/>
              </a:rPr>
              <a:t> Technologies Committee [</a:t>
            </a:r>
            <a:r>
              <a:rPr lang="en-US" sz="2000" b="1" dirty="0"/>
              <a:t>10 May</a:t>
            </a:r>
            <a:r>
              <a:rPr lang="en-US" sz="2000" b="1" dirty="0">
                <a:latin typeface="Arial" panose="020B0604020202020204" pitchFamily="34" charset="0"/>
                <a:cs typeface="Arial" panose="020B0604020202020204" pitchFamily="34" charset="0"/>
              </a:rPr>
              <a:t> 2023]</a:t>
            </a:r>
          </a:p>
          <a:p>
            <a:pPr defTabSz="703434">
              <a:spcBef>
                <a:spcPts val="1200"/>
              </a:spcBef>
              <a:defRPr/>
            </a:pPr>
            <a:r>
              <a:rPr lang="en-US" sz="2000" b="1" dirty="0">
                <a:latin typeface="Arial" panose="020B0604020202020204" pitchFamily="34" charset="0"/>
                <a:cs typeface="Arial" panose="020B0604020202020204" pitchFamily="34" charset="0"/>
              </a:rPr>
              <a:t>Chair: </a:t>
            </a:r>
            <a:r>
              <a:rPr lang="en-US" sz="2000" dirty="0"/>
              <a:t>Peter Jackson</a:t>
            </a:r>
            <a:endParaRPr lang="en-US" sz="2000" dirty="0">
              <a:latin typeface="Arial" panose="020B0604020202020204" pitchFamily="34" charset="0"/>
              <a:cs typeface="Arial" panose="020B0604020202020204" pitchFamily="34" charset="0"/>
            </a:endParaRPr>
          </a:p>
          <a:p>
            <a:pPr defTabSz="703434">
              <a:spcBef>
                <a:spcPts val="1200"/>
              </a:spcBef>
              <a:defRPr/>
            </a:pPr>
            <a:r>
              <a:rPr lang="en-US" sz="2000" b="1" dirty="0">
                <a:latin typeface="Arial" panose="020B0604020202020204" pitchFamily="34" charset="0"/>
                <a:cs typeface="Arial" panose="020B0604020202020204" pitchFamily="34" charset="0"/>
              </a:rPr>
              <a:t>Lead team: </a:t>
            </a:r>
            <a:r>
              <a:rPr lang="en-US" sz="2000" dirty="0"/>
              <a:t>Sara Payne, Carrie Gardner, </a:t>
            </a:r>
            <a:r>
              <a:rPr lang="en-GB" sz="2000" dirty="0"/>
              <a:t>Emtiyaz</a:t>
            </a:r>
            <a:r>
              <a:rPr lang="en-US" sz="2000" dirty="0"/>
              <a:t> </a:t>
            </a:r>
            <a:r>
              <a:rPr lang="en-GB" sz="2000" dirty="0"/>
              <a:t>Chowdhury</a:t>
            </a:r>
            <a:endParaRPr lang="en-US" sz="2000" dirty="0">
              <a:latin typeface="Arial" panose="020B0604020202020204" pitchFamily="34" charset="0"/>
              <a:cs typeface="Arial" panose="020B0604020202020204" pitchFamily="34" charset="0"/>
            </a:endParaRPr>
          </a:p>
          <a:p>
            <a:pPr defTabSz="703434">
              <a:spcBef>
                <a:spcPts val="1200"/>
              </a:spcBef>
              <a:defRPr/>
            </a:pPr>
            <a:r>
              <a:rPr lang="en-US" sz="2000" b="1" dirty="0">
                <a:latin typeface="Arial" panose="020B0604020202020204" pitchFamily="34" charset="0"/>
                <a:cs typeface="Arial" panose="020B0604020202020204" pitchFamily="34" charset="0"/>
              </a:rPr>
              <a:t>Evidence assessment group: </a:t>
            </a:r>
            <a:r>
              <a:rPr lang="en-US" sz="2000" dirty="0"/>
              <a:t>Newcastle University</a:t>
            </a:r>
            <a:r>
              <a:rPr lang="en-US" sz="2000" dirty="0">
                <a:latin typeface="Arial" panose="020B0604020202020204" pitchFamily="34" charset="0"/>
                <a:cs typeface="Arial" panose="020B0604020202020204" pitchFamily="34" charset="0"/>
              </a:rPr>
              <a:t> </a:t>
            </a:r>
          </a:p>
          <a:p>
            <a:pPr defTabSz="703434">
              <a:spcBef>
                <a:spcPts val="1200"/>
              </a:spcBef>
              <a:defRPr/>
            </a:pPr>
            <a:r>
              <a:rPr lang="en-US" sz="2000" b="1" dirty="0">
                <a:latin typeface="Arial" panose="020B0604020202020204" pitchFamily="34" charset="0"/>
                <a:cs typeface="Arial" panose="020B0604020202020204" pitchFamily="34" charset="0"/>
              </a:rPr>
              <a:t>Technical team:</a:t>
            </a:r>
            <a:r>
              <a:rPr lang="en-US" sz="2000" dirty="0">
                <a:latin typeface="Arial" panose="020B0604020202020204" pitchFamily="34" charset="0"/>
                <a:cs typeface="Arial" panose="020B0604020202020204" pitchFamily="34" charset="0"/>
              </a:rPr>
              <a:t> Summaya Mohammad, Alan Moore, Richard Diaz </a:t>
            </a:r>
          </a:p>
          <a:p>
            <a:pPr defTabSz="703434">
              <a:spcBef>
                <a:spcPts val="1200"/>
              </a:spcBef>
              <a:defRPr/>
            </a:pPr>
            <a:r>
              <a:rPr lang="en-US" sz="2000" b="1" dirty="0">
                <a:latin typeface="Arial" panose="020B0604020202020204" pitchFamily="34" charset="0"/>
                <a:cs typeface="Arial" panose="020B0604020202020204" pitchFamily="34" charset="0"/>
              </a:rPr>
              <a:t>Company: </a:t>
            </a:r>
            <a:r>
              <a:rPr lang="en-US" sz="2000" dirty="0">
                <a:latin typeface="Arial" panose="020B0604020202020204" pitchFamily="34" charset="0"/>
                <a:cs typeface="Arial" panose="020B0604020202020204" pitchFamily="34" charset="0"/>
              </a:rPr>
              <a:t>Alexion Pharmaceuticals</a:t>
            </a:r>
          </a:p>
          <a:p>
            <a:pPr>
              <a:spcBef>
                <a:spcPts val="1200"/>
              </a:spcBef>
            </a:pPr>
            <a:endParaRPr lang="en-GB"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8254092" y="222800"/>
            <a:ext cx="3670125" cy="1175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For public – </a:t>
            </a:r>
            <a:r>
              <a:rPr lang="en-GB" dirty="0">
                <a:solidFill>
                  <a:schemeClr val="tx1"/>
                </a:solidFill>
                <a:latin typeface="Arial" panose="020B0604020202020204" pitchFamily="34" charset="0"/>
                <a:cs typeface="Arial" panose="020B0604020202020204" pitchFamily="34" charset="0"/>
              </a:rPr>
              <a:t>contains no confidential information</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2023</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1696181"/>
              </p:ext>
            </p:extLst>
          </p:nvPr>
        </p:nvGraphicFramePr>
        <p:xfrm>
          <a:off x="394595" y="1007608"/>
          <a:ext cx="11527665" cy="5242560"/>
        </p:xfrm>
        <a:graphic>
          <a:graphicData uri="http://schemas.openxmlformats.org/drawingml/2006/table">
            <a:tbl>
              <a:tblPr firstCol="1" bandRow="1">
                <a:tableStyleId>{21E4AEA4-8DFA-4A89-87EB-49C32662AFE0}</a:tableStyleId>
              </a:tblPr>
              <a:tblGrid>
                <a:gridCol w="2020619">
                  <a:extLst>
                    <a:ext uri="{9D8B030D-6E8A-4147-A177-3AD203B41FA5}">
                      <a16:colId xmlns:a16="http://schemas.microsoft.com/office/drawing/2014/main" val="748657784"/>
                    </a:ext>
                  </a:extLst>
                </a:gridCol>
                <a:gridCol w="9507046">
                  <a:extLst>
                    <a:ext uri="{9D8B030D-6E8A-4147-A177-3AD203B41FA5}">
                      <a16:colId xmlns:a16="http://schemas.microsoft.com/office/drawing/2014/main" val="3173266189"/>
                    </a:ext>
                  </a:extLst>
                </a:gridCol>
              </a:tblGrid>
              <a:tr h="496574">
                <a:tc>
                  <a:txBody>
                    <a:bodyPr/>
                    <a:lstStyle/>
                    <a:p>
                      <a:r>
                        <a:rPr lang="en-GB" sz="2000" dirty="0">
                          <a:solidFill>
                            <a:schemeClr val="bg1"/>
                          </a:solidFill>
                        </a:rPr>
                        <a:t>Marketing authorisation</a:t>
                      </a:r>
                      <a:endParaRPr lang="en-GB" sz="2000" dirty="0">
                        <a:solidFill>
                          <a:schemeClr val="bg1"/>
                        </a:solidFill>
                        <a:latin typeface="Arial" panose="020B0604020202020204" pitchFamily="34" charset="0"/>
                      </a:endParaRPr>
                    </a:p>
                  </a:txBody>
                  <a:tcPr/>
                </a:tc>
                <a:tc>
                  <a:txBody>
                    <a:bodyPr/>
                    <a:lstStyle/>
                    <a:p>
                      <a:pPr marL="285750" indent="-285750">
                        <a:buFont typeface="Arial" panose="020B0604020202020204" pitchFamily="34" charset="0"/>
                        <a:buChar char="•"/>
                      </a:pPr>
                      <a:r>
                        <a:rPr lang="en-GB" sz="2000" dirty="0"/>
                        <a:t>“Long-term enzyme replacement therapy (ERT) in patients of all ages with lysosomal acid lipase deficiency (LAL-D)” – granted 2015</a:t>
                      </a:r>
                      <a:endParaRPr lang="en-GB" sz="2000" dirty="0">
                        <a:latin typeface="Arial" panose="020B0604020202020204" pitchFamily="34" charset="0"/>
                      </a:endParaRPr>
                    </a:p>
                  </a:txBody>
                  <a:tcPr/>
                </a:tc>
                <a:extLst>
                  <a:ext uri="{0D108BD9-81ED-4DB2-BD59-A6C34878D82A}">
                    <a16:rowId xmlns:a16="http://schemas.microsoft.com/office/drawing/2014/main" val="3751016788"/>
                  </a:ext>
                </a:extLst>
              </a:tr>
              <a:tr h="357484">
                <a:tc>
                  <a:txBody>
                    <a:bodyPr/>
                    <a:lstStyle/>
                    <a:p>
                      <a:r>
                        <a:rPr lang="en-GB" sz="2000" dirty="0">
                          <a:solidFill>
                            <a:schemeClr val="bg1"/>
                          </a:solidFill>
                        </a:rPr>
                        <a:t>Mechanism of action</a:t>
                      </a:r>
                      <a:endParaRPr lang="en-GB" sz="2000" dirty="0">
                        <a:solidFill>
                          <a:schemeClr val="bg1"/>
                        </a:solidFill>
                        <a:latin typeface="Arial" panose="020B0604020202020204" pitchFamily="34" charset="0"/>
                      </a:endParaRPr>
                    </a:p>
                  </a:txBody>
                  <a:tcPr/>
                </a:tc>
                <a:tc>
                  <a:txBody>
                    <a:bodyPr/>
                    <a:lstStyle/>
                    <a:p>
                      <a:pPr marL="285750" indent="-285750">
                        <a:buFont typeface="Arial" panose="020B0604020202020204" pitchFamily="34" charset="0"/>
                        <a:buChar char="•"/>
                      </a:pPr>
                      <a:r>
                        <a:rPr lang="en-GB" sz="2000" dirty="0"/>
                        <a:t>Sebelipase alfa is a recombinant human lysosomal acid lipase acting as an enzyme replacement for LAL</a:t>
                      </a:r>
                      <a:endParaRPr lang="en-GB" sz="2000" dirty="0">
                        <a:latin typeface="Arial" panose="020B0604020202020204" pitchFamily="34" charset="0"/>
                      </a:endParaRPr>
                    </a:p>
                  </a:txBody>
                  <a:tcPr/>
                </a:tc>
                <a:extLst>
                  <a:ext uri="{0D108BD9-81ED-4DB2-BD59-A6C34878D82A}">
                    <a16:rowId xmlns:a16="http://schemas.microsoft.com/office/drawing/2014/main" val="984656975"/>
                  </a:ext>
                </a:extLst>
              </a:tr>
              <a:tr h="1583144">
                <a:tc>
                  <a:txBody>
                    <a:bodyPr/>
                    <a:lstStyle/>
                    <a:p>
                      <a:r>
                        <a:rPr lang="en-GB" sz="2000" dirty="0">
                          <a:solidFill>
                            <a:schemeClr val="bg1"/>
                          </a:solidFill>
                        </a:rPr>
                        <a:t>Administration</a:t>
                      </a:r>
                      <a:endParaRPr lang="en-GB" sz="2000" dirty="0">
                        <a:solidFill>
                          <a:schemeClr val="bg1"/>
                        </a:solidFill>
                        <a:latin typeface="Arial" panose="020B0604020202020204" pitchFamily="34" charset="0"/>
                      </a:endParaRPr>
                    </a:p>
                  </a:txBody>
                  <a:tcPr/>
                </a:tc>
                <a:tc>
                  <a:txBody>
                    <a:bodyPr/>
                    <a:lstStyle/>
                    <a:p>
                      <a:pPr marL="0" indent="0">
                        <a:buFont typeface="Arial" panose="020B0604020202020204" pitchFamily="34" charset="0"/>
                        <a:buNone/>
                      </a:pPr>
                      <a:r>
                        <a:rPr lang="en-GB" sz="2000" dirty="0"/>
                        <a:t>Recommended starting dose in infants (&lt;6 months of age) with rapidly progressive LAL-D: </a:t>
                      </a:r>
                    </a:p>
                    <a:p>
                      <a:pPr marL="285750" indent="-285750">
                        <a:buFont typeface="Arial" panose="020B0604020202020204" pitchFamily="34" charset="0"/>
                        <a:buChar char="•"/>
                      </a:pPr>
                      <a:r>
                        <a:rPr lang="en-GB" sz="2000" dirty="0"/>
                        <a:t>Either 1 mg/kg or 3 mg/kg administered as intravenous infusion once weekly, depending on clinical status</a:t>
                      </a:r>
                    </a:p>
                    <a:p>
                      <a:pPr marL="742950" lvl="1" indent="-285750">
                        <a:buFont typeface="Arial" panose="020B0604020202020204" pitchFamily="34" charset="0"/>
                        <a:buChar char="•"/>
                      </a:pPr>
                      <a:r>
                        <a:rPr lang="en-GB" sz="2000" kern="1200" dirty="0">
                          <a:solidFill>
                            <a:schemeClr val="dk1"/>
                          </a:solidFill>
                          <a:effectLst/>
                        </a:rPr>
                        <a:t>Dose escalation to 3 mg/kg considered if suboptimal response;</a:t>
                      </a:r>
                    </a:p>
                    <a:p>
                      <a:pPr marL="742950" lvl="1" indent="-285750">
                        <a:buFont typeface="Arial" panose="020B0604020202020204" pitchFamily="34" charset="0"/>
                        <a:buChar char="•"/>
                      </a:pPr>
                      <a:r>
                        <a:rPr lang="en-GB" sz="2000" kern="1200" dirty="0">
                          <a:solidFill>
                            <a:schemeClr val="dk1"/>
                          </a:solidFill>
                          <a:effectLst/>
                        </a:rPr>
                        <a:t>Further escalation up to 5 mg/kg if persistent suboptimal clinical response</a:t>
                      </a:r>
                    </a:p>
                    <a:p>
                      <a:pPr marL="0" lvl="0" indent="0">
                        <a:buFont typeface="Arial" panose="020B0604020202020204" pitchFamily="34" charset="0"/>
                        <a:buNone/>
                      </a:pPr>
                      <a:r>
                        <a:rPr lang="en-GB" sz="2000" dirty="0"/>
                        <a:t>Recommended dose in paediatrics + adults not presenting with rapidly progressive LAL-D before 6 months of age: </a:t>
                      </a:r>
                    </a:p>
                    <a:p>
                      <a:pPr marL="342900" lvl="0" indent="-342900">
                        <a:buFont typeface="Arial" panose="020B0604020202020204" pitchFamily="34" charset="0"/>
                        <a:buChar char="•"/>
                      </a:pPr>
                      <a:r>
                        <a:rPr lang="en-GB" sz="2000" dirty="0"/>
                        <a:t>1 mg/kg administered once every other week. Escalation to 3 mg/kg every other week if suboptimal response </a:t>
                      </a:r>
                      <a:endParaRPr lang="en-GB" sz="2000" dirty="0">
                        <a:latin typeface="Arial" panose="020B0604020202020204" pitchFamily="34" charset="0"/>
                      </a:endParaRPr>
                    </a:p>
                  </a:txBody>
                  <a:tcPr/>
                </a:tc>
                <a:extLst>
                  <a:ext uri="{0D108BD9-81ED-4DB2-BD59-A6C34878D82A}">
                    <a16:rowId xmlns:a16="http://schemas.microsoft.com/office/drawing/2014/main" val="2152176351"/>
                  </a:ext>
                </a:extLst>
              </a:tr>
              <a:tr h="510692">
                <a:tc>
                  <a:txBody>
                    <a:bodyPr/>
                    <a:lstStyle/>
                    <a:p>
                      <a:r>
                        <a:rPr lang="en-GB" sz="2000" dirty="0">
                          <a:solidFill>
                            <a:schemeClr val="bg1"/>
                          </a:solidFill>
                        </a:rPr>
                        <a:t>Price</a:t>
                      </a:r>
                      <a:endParaRPr lang="en-GB" sz="2000" dirty="0">
                        <a:solidFill>
                          <a:schemeClr val="bg1"/>
                        </a:solidFill>
                        <a:latin typeface="Arial" panose="020B0604020202020204" pitchFamily="34" charset="0"/>
                      </a:endParaRPr>
                    </a:p>
                  </a:txBody>
                  <a:tcPr/>
                </a:tc>
                <a:tc>
                  <a:txBody>
                    <a:bodyPr/>
                    <a:lstStyle/>
                    <a:p>
                      <a:pPr marL="285750" indent="-285750">
                        <a:buFont typeface="Arial" panose="020B0604020202020204" pitchFamily="34" charset="0"/>
                        <a:buChar char="•"/>
                      </a:pPr>
                      <a:r>
                        <a:rPr lang="it-IT" sz="2000"/>
                        <a:t>£6,286 per 20 mg vial</a:t>
                      </a:r>
                      <a:endParaRPr lang="en-GB" sz="2000" dirty="0"/>
                    </a:p>
                    <a:p>
                      <a:pPr marL="285750" indent="-285750">
                        <a:buFont typeface="Arial" panose="020B0604020202020204" pitchFamily="34" charset="0"/>
                        <a:buChar char="•"/>
                      </a:pPr>
                      <a:r>
                        <a:rPr lang="en-GB" sz="2000" dirty="0"/>
                        <a:t>Patient access scheme agreed</a:t>
                      </a:r>
                      <a:endParaRPr lang="en-GB" sz="2000" dirty="0">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a:xfrm>
            <a:off x="394595" y="218283"/>
            <a:ext cx="11250785" cy="592817"/>
          </a:xfrm>
        </p:spPr>
        <p:txBody>
          <a:bodyPr/>
          <a:lstStyle/>
          <a:p>
            <a:r>
              <a:rPr lang="en-GB" dirty="0"/>
              <a:t>Sebelipase alfa (Kanuma, Alexion)</a:t>
            </a:r>
          </a:p>
        </p:txBody>
      </p:sp>
      <p:sp>
        <p:nvSpPr>
          <p:cNvPr id="8" name="Text Placeholder 13">
            <a:extLst>
              <a:ext uri="{FF2B5EF4-FFF2-40B4-BE49-F238E27FC236}">
                <a16:creationId xmlns:a16="http://schemas.microsoft.com/office/drawing/2014/main" id="{98CE7951-903D-619F-4B53-AE7D658F7DAD}"/>
              </a:ext>
            </a:extLst>
          </p:cNvPr>
          <p:cNvSpPr>
            <a:spLocks noGrp="1"/>
          </p:cNvSpPr>
          <p:nvPr>
            <p:ph type="body" sz="quarter" idx="13"/>
          </p:nvPr>
        </p:nvSpPr>
        <p:spPr>
          <a:xfrm>
            <a:off x="1131836" y="6322864"/>
            <a:ext cx="10415122" cy="365125"/>
          </a:xfrm>
        </p:spPr>
        <p:txBody>
          <a:bodyPr>
            <a:noAutofit/>
          </a:bodyPr>
          <a:lstStyle/>
          <a:p>
            <a:r>
              <a:rPr lang="en-GB" dirty="0"/>
              <a:t>Abbreviations: ERT: enzyme replacement therapy; HSCT: haematopoietic stem cell transplantation, ICER: incremental Cost Effectiveness Ratio; kg: kilogram; LAL-D: lysosomal acid lipase deficiency; mg: milligram</a:t>
            </a:r>
          </a:p>
        </p:txBody>
      </p:sp>
    </p:spTree>
    <p:extLst>
      <p:ext uri="{BB962C8B-B14F-4D97-AF65-F5344CB8AC3E}">
        <p14:creationId xmlns:p14="http://schemas.microsoft.com/office/powerpoint/2010/main" val="36927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2823396107"/>
              </p:ext>
            </p:extLst>
          </p:nvPr>
        </p:nvGraphicFramePr>
        <p:xfrm>
          <a:off x="466724" y="856341"/>
          <a:ext cx="11317287" cy="5416704"/>
        </p:xfrm>
        <a:graphic>
          <a:graphicData uri="http://schemas.openxmlformats.org/drawingml/2006/table">
            <a:tbl>
              <a:tblPr firstRow="1" firstCol="1" bandRow="1">
                <a:tableStyleId>{21E4AEA4-8DFA-4A89-87EB-49C32662AFE0}</a:tableStyleId>
              </a:tblPr>
              <a:tblGrid>
                <a:gridCol w="1779519">
                  <a:extLst>
                    <a:ext uri="{9D8B030D-6E8A-4147-A177-3AD203B41FA5}">
                      <a16:colId xmlns:a16="http://schemas.microsoft.com/office/drawing/2014/main" val="2557443117"/>
                    </a:ext>
                  </a:extLst>
                </a:gridCol>
                <a:gridCol w="2613992">
                  <a:extLst>
                    <a:ext uri="{9D8B030D-6E8A-4147-A177-3AD203B41FA5}">
                      <a16:colId xmlns:a16="http://schemas.microsoft.com/office/drawing/2014/main" val="2079107674"/>
                    </a:ext>
                  </a:extLst>
                </a:gridCol>
                <a:gridCol w="3647661">
                  <a:extLst>
                    <a:ext uri="{9D8B030D-6E8A-4147-A177-3AD203B41FA5}">
                      <a16:colId xmlns:a16="http://schemas.microsoft.com/office/drawing/2014/main" val="3230270309"/>
                    </a:ext>
                  </a:extLst>
                </a:gridCol>
                <a:gridCol w="3276115">
                  <a:extLst>
                    <a:ext uri="{9D8B030D-6E8A-4147-A177-3AD203B41FA5}">
                      <a16:colId xmlns:a16="http://schemas.microsoft.com/office/drawing/2014/main" val="924925742"/>
                    </a:ext>
                  </a:extLst>
                </a:gridCol>
              </a:tblGrid>
              <a:tr h="380192">
                <a:tc>
                  <a:txBody>
                    <a:bodyPr/>
                    <a:lstStyle/>
                    <a:p>
                      <a:endParaRPr lang="en-GB" sz="2000" dirty="0">
                        <a:latin typeface="Arial" panose="020B0604020202020204" pitchFamily="34" charset="0"/>
                      </a:endParaRPr>
                    </a:p>
                  </a:txBody>
                  <a:tcPr/>
                </a:tc>
                <a:tc>
                  <a:txBody>
                    <a:bodyPr/>
                    <a:lstStyle/>
                    <a:p>
                      <a:r>
                        <a:rPr lang="en-GB" sz="2000" dirty="0"/>
                        <a:t>NICE scope</a:t>
                      </a:r>
                      <a:endParaRPr lang="en-GB" sz="2000" dirty="0">
                        <a:latin typeface="Arial" panose="020B0604020202020204" pitchFamily="34" charset="0"/>
                      </a:endParaRPr>
                    </a:p>
                  </a:txBody>
                  <a:tcPr/>
                </a:tc>
                <a:tc>
                  <a:txBody>
                    <a:bodyPr/>
                    <a:lstStyle/>
                    <a:p>
                      <a:r>
                        <a:rPr lang="en-GB" sz="2000" dirty="0"/>
                        <a:t>Company</a:t>
                      </a:r>
                      <a:endParaRPr lang="en-GB" dirty="0"/>
                    </a:p>
                  </a:txBody>
                  <a:tcPr/>
                </a:tc>
                <a:tc>
                  <a:txBody>
                    <a:bodyPr/>
                    <a:lstStyle/>
                    <a:p>
                      <a:r>
                        <a:rPr lang="en-GB" sz="2000" dirty="0"/>
                        <a:t>EAG</a:t>
                      </a:r>
                      <a:endParaRPr lang="en-GB" sz="2000" dirty="0">
                        <a:latin typeface="Arial" panose="020B0604020202020204" pitchFamily="34" charset="0"/>
                      </a:endParaRPr>
                    </a:p>
                  </a:txBody>
                  <a:tcPr/>
                </a:tc>
                <a:extLst>
                  <a:ext uri="{0D108BD9-81ED-4DB2-BD59-A6C34878D82A}">
                    <a16:rowId xmlns:a16="http://schemas.microsoft.com/office/drawing/2014/main" val="2887193136"/>
                  </a:ext>
                </a:extLst>
              </a:tr>
              <a:tr h="1047192">
                <a:tc>
                  <a:txBody>
                    <a:bodyPr/>
                    <a:lstStyle/>
                    <a:p>
                      <a:r>
                        <a:rPr lang="en-GB" sz="2000" b="1" dirty="0">
                          <a:solidFill>
                            <a:schemeClr val="bg1"/>
                          </a:solidFill>
                        </a:rPr>
                        <a:t>Population</a:t>
                      </a:r>
                      <a:endParaRPr lang="en-GB" sz="2000" b="1" dirty="0">
                        <a:solidFill>
                          <a:schemeClr val="bg1"/>
                        </a:solidFill>
                        <a:latin typeface="Arial" panose="020B0604020202020204" pitchFamily="34" charset="0"/>
                      </a:endParaRPr>
                    </a:p>
                  </a:txBody>
                  <a:tcPr/>
                </a:tc>
                <a:tc>
                  <a:txBody>
                    <a:bodyPr/>
                    <a:lstStyle/>
                    <a:p>
                      <a:r>
                        <a:rPr lang="en-GB" sz="2000" dirty="0"/>
                        <a:t>People with Wolman disease</a:t>
                      </a:r>
                      <a:endParaRPr lang="en-GB" sz="2000" dirty="0">
                        <a:latin typeface="Arial" panose="020B0604020202020204" pitchFamily="34" charset="0"/>
                      </a:endParaRPr>
                    </a:p>
                  </a:txBody>
                  <a:tcPr/>
                </a:tc>
                <a:tc>
                  <a:txBody>
                    <a:bodyPr/>
                    <a:lstStyle/>
                    <a:p>
                      <a:r>
                        <a:rPr lang="en-GB" sz="2000" dirty="0"/>
                        <a:t>“Rapidly progressive LAL-D” more current and clinically accurate</a:t>
                      </a:r>
                      <a:endParaRPr lang="en-GB" dirty="0"/>
                    </a:p>
                  </a:txBody>
                  <a:tcPr/>
                </a:tc>
                <a:tc>
                  <a:txBody>
                    <a:bodyPr/>
                    <a:lstStyle/>
                    <a:p>
                      <a:r>
                        <a:rPr lang="en-GB" sz="2000" dirty="0"/>
                        <a:t>Broadly in line with scope – but named differently </a:t>
                      </a:r>
                      <a:endParaRPr lang="en-GB" sz="2000" dirty="0">
                        <a:latin typeface="Arial" panose="020B0604020202020204" pitchFamily="34" charset="0"/>
                      </a:endParaRPr>
                    </a:p>
                  </a:txBody>
                  <a:tcPr/>
                </a:tc>
                <a:extLst>
                  <a:ext uri="{0D108BD9-81ED-4DB2-BD59-A6C34878D82A}">
                    <a16:rowId xmlns:a16="http://schemas.microsoft.com/office/drawing/2014/main" val="3652339764"/>
                  </a:ext>
                </a:extLst>
              </a:tr>
              <a:tr h="1041504">
                <a:tc>
                  <a:txBody>
                    <a:bodyPr/>
                    <a:lstStyle/>
                    <a:p>
                      <a:r>
                        <a:rPr lang="en-GB" sz="2000" b="1" dirty="0">
                          <a:solidFill>
                            <a:schemeClr val="bg1"/>
                          </a:solidFill>
                        </a:rPr>
                        <a:t>Intervention</a:t>
                      </a:r>
                      <a:endParaRPr lang="en-GB" sz="2000" b="1" dirty="0">
                        <a:solidFill>
                          <a:schemeClr val="bg1"/>
                        </a:solidFill>
                        <a:latin typeface="Arial" panose="020B0604020202020204" pitchFamily="34" charset="0"/>
                      </a:endParaRPr>
                    </a:p>
                  </a:txBody>
                  <a:tcPr/>
                </a:tc>
                <a:tc gridSpan="2">
                  <a:txBody>
                    <a:bodyPr/>
                    <a:lstStyle/>
                    <a:p>
                      <a:pPr algn="ctr"/>
                      <a:r>
                        <a:rPr lang="en-GB" sz="2000" dirty="0"/>
                        <a:t>Sebelipase alfa</a:t>
                      </a:r>
                      <a:endParaRPr lang="en-GB" sz="2000" dirty="0">
                        <a:latin typeface="Arial" panose="020B0604020202020204" pitchFamily="34" charset="0"/>
                      </a:endParaRPr>
                    </a:p>
                  </a:txBody>
                  <a:tcPr/>
                </a:tc>
                <a:tc hMerge="1">
                  <a:txBody>
                    <a:bodyPr/>
                    <a:lstStyle/>
                    <a:p>
                      <a:endParaRPr lang="en-GB"/>
                    </a:p>
                  </a:txBody>
                  <a:tcPr/>
                </a:tc>
                <a:tc>
                  <a:txBody>
                    <a:bodyPr/>
                    <a:lstStyle/>
                    <a:p>
                      <a:r>
                        <a:rPr lang="en-GB" sz="2000" dirty="0"/>
                        <a:t>Sebelipase alfa use increasingly included in multimodal approach, with nutritional support and HSCT [see key issues]</a:t>
                      </a:r>
                      <a:endParaRPr lang="en-GB" sz="2000" dirty="0">
                        <a:latin typeface="Arial" panose="020B0604020202020204" pitchFamily="34" charset="0"/>
                      </a:endParaRPr>
                    </a:p>
                  </a:txBody>
                  <a:tcPr/>
                </a:tc>
                <a:extLst>
                  <a:ext uri="{0D108BD9-81ED-4DB2-BD59-A6C34878D82A}">
                    <a16:rowId xmlns:a16="http://schemas.microsoft.com/office/drawing/2014/main" val="566598515"/>
                  </a:ext>
                </a:extLst>
              </a:tr>
              <a:tr h="1047192">
                <a:tc>
                  <a:txBody>
                    <a:bodyPr/>
                    <a:lstStyle/>
                    <a:p>
                      <a:r>
                        <a:rPr lang="en-GB" sz="2000" b="1" dirty="0">
                          <a:solidFill>
                            <a:schemeClr val="bg1"/>
                          </a:solidFill>
                        </a:rPr>
                        <a:t>Comparators</a:t>
                      </a:r>
                      <a:endParaRPr lang="en-GB" sz="2000" b="1" dirty="0">
                        <a:solidFill>
                          <a:schemeClr val="bg1"/>
                        </a:solidFill>
                        <a:latin typeface="Arial" panose="020B0604020202020204" pitchFamily="34" charset="0"/>
                      </a:endParaRPr>
                    </a:p>
                  </a:txBody>
                  <a:tcPr/>
                </a:tc>
                <a:tc gridSpan="2">
                  <a:txBody>
                    <a:bodyPr/>
                    <a:lstStyle/>
                    <a:p>
                      <a:pPr algn="ctr"/>
                      <a:r>
                        <a:rPr lang="en-GB" sz="2000" dirty="0"/>
                        <a:t>Established clinical practice without sebelipase alfa</a:t>
                      </a:r>
                      <a:endParaRPr lang="en-GB" sz="2000" dirty="0">
                        <a:latin typeface="Arial" panose="020B0604020202020204" pitchFamily="34" charset="0"/>
                      </a:endParaRPr>
                    </a:p>
                  </a:txBody>
                  <a:tcPr/>
                </a:tc>
                <a:tc hMerge="1">
                  <a:txBody>
                    <a:bodyPr/>
                    <a:lstStyle/>
                    <a:p>
                      <a:endParaRPr lang="en-GB"/>
                    </a:p>
                  </a:txBody>
                  <a:tcPr/>
                </a:tc>
                <a:tc>
                  <a:txBody>
                    <a:bodyPr/>
                    <a:lstStyle/>
                    <a:p>
                      <a:r>
                        <a:rPr lang="en-GB" sz="2000" dirty="0"/>
                        <a:t>HSCT can be used after people are stabilised with ERT and nutritional support</a:t>
                      </a:r>
                      <a:endParaRPr lang="en-GB" sz="2000" dirty="0">
                        <a:latin typeface="Arial" panose="020B0604020202020204" pitchFamily="34" charset="0"/>
                      </a:endParaRPr>
                    </a:p>
                  </a:txBody>
                  <a:tcPr/>
                </a:tc>
                <a:extLst>
                  <a:ext uri="{0D108BD9-81ED-4DB2-BD59-A6C34878D82A}">
                    <a16:rowId xmlns:a16="http://schemas.microsoft.com/office/drawing/2014/main" val="4274909800"/>
                  </a:ext>
                </a:extLst>
              </a:tr>
              <a:tr h="1047192">
                <a:tc>
                  <a:txBody>
                    <a:bodyPr/>
                    <a:lstStyle/>
                    <a:p>
                      <a:pPr algn="l"/>
                      <a:r>
                        <a:rPr lang="en-GB" sz="2000" b="1" dirty="0">
                          <a:solidFill>
                            <a:schemeClr val="bg1"/>
                          </a:solidFill>
                        </a:rPr>
                        <a:t>Outcomes</a:t>
                      </a:r>
                      <a:endParaRPr lang="en-GB" sz="2000" b="1" dirty="0">
                        <a:solidFill>
                          <a:schemeClr val="bg1"/>
                        </a:solidFill>
                        <a:latin typeface="Arial" panose="020B0604020202020204" pitchFamily="34" charset="0"/>
                      </a:endParaRPr>
                    </a:p>
                  </a:txBody>
                  <a:tcPr/>
                </a:tc>
                <a:tc gridSpan="2">
                  <a:txBody>
                    <a:bodyPr/>
                    <a:lstStyle/>
                    <a:p>
                      <a:pPr marL="0" indent="0" algn="ctr">
                        <a:buFont typeface="Arial" panose="020B0604020202020204" pitchFamily="34" charset="0"/>
                        <a:buNone/>
                      </a:pPr>
                      <a:r>
                        <a:rPr lang="en-GB" sz="2000" dirty="0"/>
                        <a:t>Mortality, weight/nutrition, haematological, lipids, liver function, liver disease progression, neurological development, cardiovascular, anti-drug antibodies, adverse effects, HRQoL (patients and carers)</a:t>
                      </a:r>
                      <a:endParaRPr lang="en-GB" sz="2000" dirty="0">
                        <a:latin typeface="Arial" panose="020B0604020202020204" pitchFamily="34" charset="0"/>
                      </a:endParaRPr>
                    </a:p>
                  </a:txBody>
                  <a:tcPr/>
                </a:tc>
                <a:tc hMerge="1">
                  <a:txBody>
                    <a:bodyPr/>
                    <a:lstStyle/>
                    <a:p>
                      <a:endParaRPr lang="en-GB" sz="2000" dirty="0">
                        <a:latin typeface="Arial" panose="020B0604020202020204" pitchFamily="34" charset="0"/>
                      </a:endParaRPr>
                    </a:p>
                  </a:txBody>
                  <a:tcPr/>
                </a:tc>
                <a:tc>
                  <a:txBody>
                    <a:bodyPr/>
                    <a:lstStyle/>
                    <a:p>
                      <a:r>
                        <a:rPr lang="en-GB" sz="2000" dirty="0"/>
                        <a:t>Adrenal gland function not included by company (not captured in trials)</a:t>
                      </a:r>
                      <a:endParaRPr lang="en-GB" sz="2000" dirty="0">
                        <a:latin typeface="Arial" panose="020B0604020202020204" pitchFamily="34" charset="0"/>
                      </a:endParaRPr>
                    </a:p>
                  </a:txBody>
                  <a:tcPr/>
                </a:tc>
                <a:extLst>
                  <a:ext uri="{0D108BD9-81ED-4DB2-BD59-A6C34878D82A}">
                    <a16:rowId xmlns:a16="http://schemas.microsoft.com/office/drawing/2014/main" val="816119718"/>
                  </a:ext>
                </a:extLst>
              </a:tr>
            </a:tbl>
          </a:graphicData>
        </a:graphic>
      </p:graphicFrame>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p:txBody>
          <a:bodyPr/>
          <a:lstStyle/>
          <a:p>
            <a:r>
              <a:rPr lang="en-GB" dirty="0"/>
              <a:t>Decision problem</a:t>
            </a:r>
          </a:p>
        </p:txBody>
      </p:sp>
      <p:sp>
        <p:nvSpPr>
          <p:cNvPr id="8" name="Text Placeholder 13">
            <a:extLst>
              <a:ext uri="{FF2B5EF4-FFF2-40B4-BE49-F238E27FC236}">
                <a16:creationId xmlns:a16="http://schemas.microsoft.com/office/drawing/2014/main" id="{5D7D605A-3728-ACBE-173C-44E3432DD6D9}"/>
              </a:ext>
            </a:extLst>
          </p:cNvPr>
          <p:cNvSpPr txBox="1">
            <a:spLocks/>
          </p:cNvSpPr>
          <p:nvPr/>
        </p:nvSpPr>
        <p:spPr>
          <a:xfrm>
            <a:off x="1131836" y="6411913"/>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ERT: enzyme replacement therapy; HRQoL: health-related quality of life; LAL-D: lysosomal acid lipase deficiency</a:t>
            </a:r>
          </a:p>
        </p:txBody>
      </p:sp>
    </p:spTree>
    <p:extLst>
      <p:ext uri="{BB962C8B-B14F-4D97-AF65-F5344CB8AC3E}">
        <p14:creationId xmlns:p14="http://schemas.microsoft.com/office/powerpoint/2010/main" val="142185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E6A8-C272-42C4-9A1D-3690F731982A}"/>
              </a:ext>
            </a:extLst>
          </p:cNvPr>
          <p:cNvSpPr>
            <a:spLocks noGrp="1"/>
          </p:cNvSpPr>
          <p:nvPr>
            <p:ph type="ctrTitle"/>
          </p:nvPr>
        </p:nvSpPr>
        <p:spPr>
          <a:xfrm>
            <a:off x="2862539" y="2499637"/>
            <a:ext cx="6466922" cy="1276350"/>
          </a:xfrm>
        </p:spPr>
        <p:txBody>
          <a:bodyPr/>
          <a:lstStyle/>
          <a:p>
            <a:r>
              <a:rPr lang="en-GB" dirty="0"/>
              <a:t>Clinical effectiveness</a:t>
            </a:r>
          </a:p>
        </p:txBody>
      </p:sp>
    </p:spTree>
    <p:extLst>
      <p:ext uri="{BB962C8B-B14F-4D97-AF65-F5344CB8AC3E}">
        <p14:creationId xmlns:p14="http://schemas.microsoft.com/office/powerpoint/2010/main" val="391230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248535614"/>
              </p:ext>
            </p:extLst>
          </p:nvPr>
        </p:nvGraphicFramePr>
        <p:xfrm>
          <a:off x="349496" y="1034287"/>
          <a:ext cx="11493008" cy="4602480"/>
        </p:xfrm>
        <a:graphic>
          <a:graphicData uri="http://schemas.openxmlformats.org/drawingml/2006/table">
            <a:tbl>
              <a:tblPr firstRow="1" firstCol="1" bandRow="1">
                <a:tableStyleId>{21E4AEA4-8DFA-4A89-87EB-49C32662AFE0}</a:tableStyleId>
              </a:tblPr>
              <a:tblGrid>
                <a:gridCol w="1643330">
                  <a:extLst>
                    <a:ext uri="{9D8B030D-6E8A-4147-A177-3AD203B41FA5}">
                      <a16:colId xmlns:a16="http://schemas.microsoft.com/office/drawing/2014/main" val="2781295461"/>
                    </a:ext>
                  </a:extLst>
                </a:gridCol>
                <a:gridCol w="4969565">
                  <a:extLst>
                    <a:ext uri="{9D8B030D-6E8A-4147-A177-3AD203B41FA5}">
                      <a16:colId xmlns:a16="http://schemas.microsoft.com/office/drawing/2014/main" val="458621282"/>
                    </a:ext>
                  </a:extLst>
                </a:gridCol>
                <a:gridCol w="4880113">
                  <a:extLst>
                    <a:ext uri="{9D8B030D-6E8A-4147-A177-3AD203B41FA5}">
                      <a16:colId xmlns:a16="http://schemas.microsoft.com/office/drawing/2014/main" val="510419355"/>
                    </a:ext>
                  </a:extLst>
                </a:gridCol>
              </a:tblGrid>
              <a:tr h="363541">
                <a:tc>
                  <a:txBody>
                    <a:bodyPr/>
                    <a:lstStyle/>
                    <a:p>
                      <a:endParaRPr lang="en-GB" sz="2000" dirty="0">
                        <a:solidFill>
                          <a:schemeClr val="bg1"/>
                        </a:solidFill>
                        <a:latin typeface="Arial" panose="020B0604020202020204" pitchFamily="34" charset="0"/>
                      </a:endParaRPr>
                    </a:p>
                  </a:txBody>
                  <a:tcPr/>
                </a:tc>
                <a:tc>
                  <a:txBody>
                    <a:bodyPr/>
                    <a:lstStyle/>
                    <a:p>
                      <a:r>
                        <a:rPr lang="en-GB" sz="2000" dirty="0"/>
                        <a:t>LAL-CL08 (n=10) [Jun 2014 – Oct 2018]</a:t>
                      </a:r>
                      <a:endParaRPr lang="en-GB" sz="2000" dirty="0">
                        <a:latin typeface="Arial" panose="020B0604020202020204" pitchFamily="34" charset="0"/>
                      </a:endParaRPr>
                    </a:p>
                  </a:txBody>
                  <a:tcPr/>
                </a:tc>
                <a:tc>
                  <a:txBody>
                    <a:bodyPr/>
                    <a:lstStyle/>
                    <a:p>
                      <a:r>
                        <a:rPr lang="en-GB" sz="2000" dirty="0"/>
                        <a:t>LAL-CL03 (n=9) [May 2011 – Jan 2018]</a:t>
                      </a:r>
                      <a:endParaRPr lang="en-GB" sz="2000" dirty="0">
                        <a:latin typeface="Arial" panose="020B0604020202020204" pitchFamily="34" charset="0"/>
                      </a:endParaRPr>
                    </a:p>
                  </a:txBody>
                  <a:tcPr/>
                </a:tc>
                <a:extLst>
                  <a:ext uri="{0D108BD9-81ED-4DB2-BD59-A6C34878D82A}">
                    <a16:rowId xmlns:a16="http://schemas.microsoft.com/office/drawing/2014/main" val="1220355904"/>
                  </a:ext>
                </a:extLst>
              </a:tr>
              <a:tr h="363541">
                <a:tc>
                  <a:txBody>
                    <a:bodyPr/>
                    <a:lstStyle/>
                    <a:p>
                      <a:r>
                        <a:rPr lang="en-GB" sz="2000" b="1" dirty="0">
                          <a:solidFill>
                            <a:schemeClr val="bg1"/>
                          </a:solidFill>
                        </a:rPr>
                        <a:t>Design</a:t>
                      </a:r>
                      <a:endParaRPr lang="en-GB" sz="2000" b="1" dirty="0">
                        <a:solidFill>
                          <a:schemeClr val="bg1"/>
                        </a:solidFill>
                        <a:latin typeface="Arial" panose="020B0604020202020204" pitchFamily="34" charset="0"/>
                      </a:endParaRPr>
                    </a:p>
                  </a:txBody>
                  <a:tcPr/>
                </a:tc>
                <a:tc>
                  <a:txBody>
                    <a:bodyPr/>
                    <a:lstStyle/>
                    <a:p>
                      <a:r>
                        <a:rPr lang="en-GB" sz="2000" dirty="0"/>
                        <a:t>Phase 2, single arm </a:t>
                      </a:r>
                      <a:endParaRPr lang="en-GB" sz="2000" dirty="0">
                        <a:latin typeface="Arial" panose="020B0604020202020204" pitchFamily="34" charset="0"/>
                      </a:endParaRPr>
                    </a:p>
                  </a:txBody>
                  <a:tcPr/>
                </a:tc>
                <a:tc>
                  <a:txBody>
                    <a:bodyPr/>
                    <a:lstStyle/>
                    <a:p>
                      <a:r>
                        <a:rPr lang="en-GB" sz="2000" dirty="0"/>
                        <a:t>Phase 2/3, single arm</a:t>
                      </a:r>
                      <a:endParaRPr lang="en-GB" sz="2000" dirty="0">
                        <a:latin typeface="Arial" panose="020B0604020202020204" pitchFamily="34" charset="0"/>
                      </a:endParaRPr>
                    </a:p>
                  </a:txBody>
                  <a:tcPr/>
                </a:tc>
                <a:extLst>
                  <a:ext uri="{0D108BD9-81ED-4DB2-BD59-A6C34878D82A}">
                    <a16:rowId xmlns:a16="http://schemas.microsoft.com/office/drawing/2014/main" val="683507817"/>
                  </a:ext>
                </a:extLst>
              </a:tr>
              <a:tr h="643188">
                <a:tc>
                  <a:txBody>
                    <a:bodyPr/>
                    <a:lstStyle/>
                    <a:p>
                      <a:r>
                        <a:rPr lang="en-GB" sz="2000" b="1" dirty="0">
                          <a:solidFill>
                            <a:schemeClr val="bg1"/>
                          </a:solidFill>
                        </a:rPr>
                        <a:t>Population</a:t>
                      </a:r>
                      <a:endParaRPr lang="en-GB" sz="2000" b="1" dirty="0">
                        <a:solidFill>
                          <a:schemeClr val="bg1"/>
                        </a:solidFill>
                        <a:latin typeface="Arial" panose="020B0604020202020204" pitchFamily="34" charset="0"/>
                      </a:endParaRPr>
                    </a:p>
                  </a:txBody>
                  <a:tcPr/>
                </a:tc>
                <a:tc>
                  <a:txBody>
                    <a:bodyPr/>
                    <a:lstStyle/>
                    <a:p>
                      <a:r>
                        <a:rPr lang="en-GB" sz="2000" kern="1200" dirty="0">
                          <a:solidFill>
                            <a:schemeClr val="dk1"/>
                          </a:solidFill>
                          <a:effectLst/>
                        </a:rPr>
                        <a:t>≤ 8 months with LAL-D diagnosis and substantial clinical concerns*</a:t>
                      </a:r>
                      <a:endParaRPr lang="en-GB" sz="2000" dirty="0">
                        <a:latin typeface="Arial" panose="020B0604020202020204" pitchFamily="34" charset="0"/>
                      </a:endParaRPr>
                    </a:p>
                  </a:txBody>
                  <a:tcPr/>
                </a:tc>
                <a:tc>
                  <a:txBody>
                    <a:bodyPr/>
                    <a:lstStyle/>
                    <a:p>
                      <a:r>
                        <a:rPr lang="en-GB" sz="2000" dirty="0"/>
                        <a:t>≤ 2 years with LAL-D diagnosis + growth failure with onset before 6 months of age</a:t>
                      </a:r>
                      <a:endParaRPr lang="en-GB" sz="2000" dirty="0">
                        <a:latin typeface="Arial" panose="020B0604020202020204" pitchFamily="34" charset="0"/>
                      </a:endParaRPr>
                    </a:p>
                  </a:txBody>
                  <a:tcPr/>
                </a:tc>
                <a:extLst>
                  <a:ext uri="{0D108BD9-81ED-4DB2-BD59-A6C34878D82A}">
                    <a16:rowId xmlns:a16="http://schemas.microsoft.com/office/drawing/2014/main" val="1606641215"/>
                  </a:ext>
                </a:extLst>
              </a:tr>
              <a:tr h="363541">
                <a:tc>
                  <a:txBody>
                    <a:bodyPr/>
                    <a:lstStyle/>
                    <a:p>
                      <a:r>
                        <a:rPr lang="en-GB" sz="2000" b="1" dirty="0">
                          <a:solidFill>
                            <a:schemeClr val="bg1"/>
                          </a:solidFill>
                        </a:rPr>
                        <a:t>Intervention</a:t>
                      </a:r>
                      <a:endParaRPr lang="en-GB" sz="2000" b="1" dirty="0">
                        <a:solidFill>
                          <a:schemeClr val="bg1"/>
                        </a:solidFill>
                        <a:latin typeface="Arial" panose="020B0604020202020204" pitchFamily="34" charset="0"/>
                      </a:endParaRPr>
                    </a:p>
                  </a:txBody>
                  <a:tcPr/>
                </a:tc>
                <a:tc gridSpan="2">
                  <a:txBody>
                    <a:bodyPr/>
                    <a:lstStyle/>
                    <a:p>
                      <a:pPr algn="ctr"/>
                      <a:r>
                        <a:rPr lang="en-GB" sz="2000" dirty="0"/>
                        <a:t>Sebelipase alfa </a:t>
                      </a:r>
                      <a:endParaRPr lang="en-GB" sz="2000" dirty="0">
                        <a:latin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086869075"/>
                  </a:ext>
                </a:extLst>
              </a:tr>
              <a:tr h="363541">
                <a:tc>
                  <a:txBody>
                    <a:bodyPr/>
                    <a:lstStyle/>
                    <a:p>
                      <a:r>
                        <a:rPr lang="en-GB" sz="2000" b="1" dirty="0">
                          <a:solidFill>
                            <a:schemeClr val="bg1"/>
                          </a:solidFill>
                        </a:rPr>
                        <a:t>Primary outcome</a:t>
                      </a:r>
                      <a:endParaRPr lang="en-GB" sz="2000" b="1" dirty="0">
                        <a:solidFill>
                          <a:schemeClr val="bg1"/>
                        </a:solidFill>
                        <a:latin typeface="Arial" panose="020B0604020202020204" pitchFamily="34" charset="0"/>
                      </a:endParaRPr>
                    </a:p>
                  </a:txBody>
                  <a:tcPr/>
                </a:tc>
                <a:tc>
                  <a:txBody>
                    <a:bodyPr/>
                    <a:lstStyle/>
                    <a:p>
                      <a:r>
                        <a:rPr lang="en-GB" sz="2000" dirty="0"/>
                        <a:t>Safety and tolerability</a:t>
                      </a:r>
                      <a:endParaRPr lang="en-GB" sz="2000" dirty="0">
                        <a:latin typeface="Arial" panose="020B0604020202020204" pitchFamily="34" charset="0"/>
                      </a:endParaRPr>
                    </a:p>
                  </a:txBody>
                  <a:tcPr/>
                </a:tc>
                <a:tc>
                  <a:txBody>
                    <a:bodyPr/>
                    <a:lstStyle/>
                    <a:p>
                      <a:r>
                        <a:rPr lang="en-GB" sz="2000" dirty="0"/>
                        <a:t>Proportion surviving to 12 months of age</a:t>
                      </a:r>
                      <a:endParaRPr lang="en-GB" sz="2000" dirty="0">
                        <a:latin typeface="Arial" panose="020B0604020202020204" pitchFamily="34" charset="0"/>
                      </a:endParaRPr>
                    </a:p>
                  </a:txBody>
                  <a:tcPr/>
                </a:tc>
                <a:extLst>
                  <a:ext uri="{0D108BD9-81ED-4DB2-BD59-A6C34878D82A}">
                    <a16:rowId xmlns:a16="http://schemas.microsoft.com/office/drawing/2014/main" val="3245755481"/>
                  </a:ext>
                </a:extLst>
              </a:tr>
              <a:tr h="1482130">
                <a:tc>
                  <a:txBody>
                    <a:bodyPr/>
                    <a:lstStyle/>
                    <a:p>
                      <a:r>
                        <a:rPr lang="en-GB" sz="2000" b="1" dirty="0">
                          <a:solidFill>
                            <a:schemeClr val="bg1"/>
                          </a:solidFill>
                        </a:rPr>
                        <a:t>Key secondary outcomes</a:t>
                      </a:r>
                      <a:endParaRPr lang="en-GB" sz="2000" b="1" dirty="0">
                        <a:solidFill>
                          <a:schemeClr val="bg1"/>
                        </a:solidFill>
                        <a:latin typeface="Arial" panose="020B0604020202020204" pitchFamily="34" charset="0"/>
                      </a:endParaRPr>
                    </a:p>
                  </a:txBody>
                  <a:tcPr/>
                </a:tc>
                <a:tc>
                  <a:txBody>
                    <a:bodyPr/>
                    <a:lstStyle/>
                    <a:p>
                      <a:pPr marL="285750" indent="-285750">
                        <a:buFont typeface="Arial" panose="020B0604020202020204" pitchFamily="34" charset="0"/>
                        <a:buChar char="•"/>
                      </a:pPr>
                      <a:r>
                        <a:rPr lang="en-GB" sz="2000" dirty="0"/>
                        <a:t>Proportion surviving to 12, 18, 24 and 36 months of age</a:t>
                      </a:r>
                    </a:p>
                    <a:p>
                      <a:pPr marL="285750" indent="-285750">
                        <a:buFont typeface="Arial" panose="020B0604020202020204" pitchFamily="34" charset="0"/>
                        <a:buChar char="•"/>
                      </a:pPr>
                      <a:r>
                        <a:rPr lang="en-GB" sz="2000" dirty="0"/>
                        <a:t>Growth parameters</a:t>
                      </a:r>
                    </a:p>
                    <a:p>
                      <a:pPr marL="285750" indent="-285750">
                        <a:buFont typeface="Arial" panose="020B0604020202020204" pitchFamily="34" charset="0"/>
                        <a:buChar char="•"/>
                      </a:pPr>
                      <a:r>
                        <a:rPr lang="en-GB" sz="2000" dirty="0"/>
                        <a:t>Hepatomegaly, splenomegaly, liver function, haematological parameters </a:t>
                      </a:r>
                      <a:endParaRPr lang="en-GB" sz="2000" dirty="0">
                        <a:latin typeface="Arial" panose="020B0604020202020204" pitchFamily="34" charset="0"/>
                      </a:endParaRPr>
                    </a:p>
                  </a:txBody>
                  <a:tcPr/>
                </a:tc>
                <a:tc>
                  <a:txBody>
                    <a:bodyPr/>
                    <a:lstStyle/>
                    <a:p>
                      <a:r>
                        <a:rPr lang="en-GB" sz="2000" dirty="0"/>
                        <a:t>As in LAL-CL08 with additional outcomes:</a:t>
                      </a:r>
                    </a:p>
                    <a:p>
                      <a:pPr marL="285750" indent="-285750">
                        <a:buFont typeface="Arial" panose="020B0604020202020204" pitchFamily="34" charset="0"/>
                        <a:buChar char="•"/>
                      </a:pPr>
                      <a:r>
                        <a:rPr lang="en-GB" sz="2000" dirty="0"/>
                        <a:t>Safety and tolerability</a:t>
                      </a:r>
                    </a:p>
                    <a:p>
                      <a:pPr marL="285750" indent="-285750">
                        <a:buFont typeface="Arial" panose="020B0604020202020204" pitchFamily="34" charset="0"/>
                        <a:buChar char="•"/>
                      </a:pPr>
                      <a:r>
                        <a:rPr lang="en-GB" sz="2000" dirty="0"/>
                        <a:t>Characterise the PK of sebelipase alfa delivered by IV infusion</a:t>
                      </a:r>
                      <a:endParaRPr lang="en-GB" sz="2000" dirty="0">
                        <a:latin typeface="Arial" panose="020B0604020202020204" pitchFamily="34" charset="0"/>
                      </a:endParaRPr>
                    </a:p>
                  </a:txBody>
                  <a:tcPr/>
                </a:tc>
                <a:extLst>
                  <a:ext uri="{0D108BD9-81ED-4DB2-BD59-A6C34878D82A}">
                    <a16:rowId xmlns:a16="http://schemas.microsoft.com/office/drawing/2014/main" val="1997387758"/>
                  </a:ext>
                </a:extLst>
              </a:tr>
              <a:tr h="363541">
                <a:tc>
                  <a:txBody>
                    <a:bodyPr/>
                    <a:lstStyle/>
                    <a:p>
                      <a:r>
                        <a:rPr lang="en-GB" sz="2000" b="1" dirty="0">
                          <a:solidFill>
                            <a:schemeClr val="bg1"/>
                          </a:solidFill>
                        </a:rPr>
                        <a:t>Locations</a:t>
                      </a:r>
                      <a:endParaRPr lang="en-GB" sz="2000" b="1" dirty="0">
                        <a:solidFill>
                          <a:schemeClr val="bg1"/>
                        </a:solidFill>
                        <a:latin typeface="Arial" panose="020B0604020202020204" pitchFamily="34" charset="0"/>
                      </a:endParaRPr>
                    </a:p>
                  </a:txBody>
                  <a:tcPr/>
                </a:tc>
                <a:tc>
                  <a:txBody>
                    <a:bodyPr/>
                    <a:lstStyle/>
                    <a:p>
                      <a:r>
                        <a:rPr lang="sv-SE" sz="2000"/>
                        <a:t>UK, USA, Finland, Italy</a:t>
                      </a:r>
                      <a:endParaRPr lang="en-GB" sz="2000" dirty="0">
                        <a:latin typeface="Arial" panose="020B0604020202020204" pitchFamily="34" charset="0"/>
                      </a:endParaRPr>
                    </a:p>
                  </a:txBody>
                  <a:tcPr/>
                </a:tc>
                <a:tc>
                  <a:txBody>
                    <a:bodyPr/>
                    <a:lstStyle/>
                    <a:p>
                      <a:r>
                        <a:rPr lang="en-GB" sz="2000" kern="1200" dirty="0">
                          <a:solidFill>
                            <a:schemeClr val="dk1"/>
                          </a:solidFill>
                          <a:effectLst/>
                        </a:rPr>
                        <a:t>UK, USA, France, Ireland, Egypt, Turkey</a:t>
                      </a:r>
                      <a:endParaRPr lang="en-GB" sz="2000" dirty="0">
                        <a:latin typeface="Arial" panose="020B0604020202020204" pitchFamily="34" charset="0"/>
                      </a:endParaRPr>
                    </a:p>
                  </a:txBody>
                  <a:tcPr/>
                </a:tc>
                <a:extLst>
                  <a:ext uri="{0D108BD9-81ED-4DB2-BD59-A6C34878D82A}">
                    <a16:rowId xmlns:a16="http://schemas.microsoft.com/office/drawing/2014/main" val="4222386618"/>
                  </a:ext>
                </a:extLst>
              </a:tr>
            </a:tbl>
          </a:graphicData>
        </a:graphic>
      </p:graphicFrame>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354435" y="272670"/>
            <a:ext cx="11250785" cy="592817"/>
          </a:xfrm>
        </p:spPr>
        <p:txBody>
          <a:bodyPr>
            <a:noAutofit/>
          </a:bodyPr>
          <a:lstStyle/>
          <a:p>
            <a:r>
              <a:rPr lang="en-GB" dirty="0"/>
              <a:t>Key clinical trials – sebelipase alfa (used in model) </a:t>
            </a:r>
            <a:br>
              <a:rPr lang="en-GB" dirty="0"/>
            </a:br>
            <a:endParaRPr lang="en-GB" dirty="0"/>
          </a:p>
        </p:txBody>
      </p:sp>
      <p:sp>
        <p:nvSpPr>
          <p:cNvPr id="7" name="TextBox 6">
            <a:extLst>
              <a:ext uri="{FF2B5EF4-FFF2-40B4-BE49-F238E27FC236}">
                <a16:creationId xmlns:a16="http://schemas.microsoft.com/office/drawing/2014/main" id="{D812A28C-2D77-35E3-872B-7B0C73004616}"/>
              </a:ext>
            </a:extLst>
          </p:cNvPr>
          <p:cNvSpPr txBox="1"/>
          <p:nvPr/>
        </p:nvSpPr>
        <p:spPr>
          <a:xfrm>
            <a:off x="2573079" y="5669823"/>
            <a:ext cx="9417957" cy="369332"/>
          </a:xfrm>
          <a:prstGeom prst="rect">
            <a:avLst/>
          </a:prstGeom>
          <a:noFill/>
        </p:spPr>
        <p:txBody>
          <a:bodyPr wrap="square">
            <a:spAutoFit/>
          </a:bodyPr>
          <a:lstStyle/>
          <a:p>
            <a:r>
              <a:rPr lang="en-GB" dirty="0">
                <a:ea typeface="Times New Roman" panose="02020603050405020304" pitchFamily="18" charset="0"/>
              </a:rPr>
              <a:t>*</a:t>
            </a:r>
            <a:r>
              <a:rPr lang="en-GB" dirty="0">
                <a:effectLst/>
                <a:ea typeface="Times New Roman" panose="02020603050405020304" pitchFamily="18" charset="0"/>
              </a:rPr>
              <a:t>enlarged organs, growth failure, family history, anaemia and disturbance of coagulation </a:t>
            </a:r>
            <a:endParaRPr lang="en-GB" dirty="0"/>
          </a:p>
        </p:txBody>
      </p:sp>
      <p:sp>
        <p:nvSpPr>
          <p:cNvPr id="10" name="Text Placeholder 13">
            <a:extLst>
              <a:ext uri="{FF2B5EF4-FFF2-40B4-BE49-F238E27FC236}">
                <a16:creationId xmlns:a16="http://schemas.microsoft.com/office/drawing/2014/main" id="{C2587C02-D195-4147-AB41-2D168CCF091D}"/>
              </a:ext>
            </a:extLst>
          </p:cNvPr>
          <p:cNvSpPr txBox="1">
            <a:spLocks/>
          </p:cNvSpPr>
          <p:nvPr/>
        </p:nvSpPr>
        <p:spPr>
          <a:xfrm>
            <a:off x="1131836" y="6375783"/>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IV: intravenous; LAL-D: lysosomal acid lipase deficiency; PK: pharmacokinetics</a:t>
            </a:r>
          </a:p>
        </p:txBody>
      </p:sp>
    </p:spTree>
    <p:extLst>
      <p:ext uri="{BB962C8B-B14F-4D97-AF65-F5344CB8AC3E}">
        <p14:creationId xmlns:p14="http://schemas.microsoft.com/office/powerpoint/2010/main" val="341381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3D4184-C439-765E-F221-30793A60B04B}"/>
              </a:ext>
            </a:extLst>
          </p:cNvPr>
          <p:cNvSpPr>
            <a:spLocks noGrp="1"/>
          </p:cNvSpPr>
          <p:nvPr>
            <p:ph type="title"/>
          </p:nvPr>
        </p:nvSpPr>
        <p:spPr>
          <a:xfrm>
            <a:off x="429554" y="256113"/>
            <a:ext cx="11250785" cy="842273"/>
          </a:xfrm>
        </p:spPr>
        <p:txBody>
          <a:bodyPr>
            <a:noAutofit/>
          </a:bodyPr>
          <a:lstStyle/>
          <a:p>
            <a:r>
              <a:rPr lang="en-GB" dirty="0"/>
              <a:t>Key clinical trial – LAL-1-NH01 natural history study (used in comparator arm of model)</a:t>
            </a:r>
            <a:br>
              <a:rPr lang="en-GB" dirty="0"/>
            </a:br>
            <a:endParaRPr lang="en-GB" dirty="0"/>
          </a:p>
        </p:txBody>
      </p:sp>
      <p:graphicFrame>
        <p:nvGraphicFramePr>
          <p:cNvPr id="6" name="Table 3" descr="Key clinical trials, including design, population, intervention, comparators">
            <a:extLst>
              <a:ext uri="{FF2B5EF4-FFF2-40B4-BE49-F238E27FC236}">
                <a16:creationId xmlns:a16="http://schemas.microsoft.com/office/drawing/2014/main" id="{4DB0F4A6-828F-1518-69A0-165768C3AA13}"/>
              </a:ext>
            </a:extLst>
          </p:cNvPr>
          <p:cNvGraphicFramePr>
            <a:graphicFrameLocks noGrp="1"/>
          </p:cNvGraphicFramePr>
          <p:nvPr>
            <p:extLst>
              <p:ext uri="{D42A27DB-BD31-4B8C-83A1-F6EECF244321}">
                <p14:modId xmlns:p14="http://schemas.microsoft.com/office/powerpoint/2010/main" val="3804750133"/>
              </p:ext>
            </p:extLst>
          </p:nvPr>
        </p:nvGraphicFramePr>
        <p:xfrm>
          <a:off x="429554" y="1315505"/>
          <a:ext cx="11531313" cy="3871602"/>
        </p:xfrm>
        <a:graphic>
          <a:graphicData uri="http://schemas.openxmlformats.org/drawingml/2006/table">
            <a:tbl>
              <a:tblPr firstRow="1" firstCol="1" bandRow="1">
                <a:tableStyleId>{21E4AEA4-8DFA-4A89-87EB-49C32662AFE0}</a:tableStyleId>
              </a:tblPr>
              <a:tblGrid>
                <a:gridCol w="2145233">
                  <a:extLst>
                    <a:ext uri="{9D8B030D-6E8A-4147-A177-3AD203B41FA5}">
                      <a16:colId xmlns:a16="http://schemas.microsoft.com/office/drawing/2014/main" val="2781295461"/>
                    </a:ext>
                  </a:extLst>
                </a:gridCol>
                <a:gridCol w="9386080">
                  <a:extLst>
                    <a:ext uri="{9D8B030D-6E8A-4147-A177-3AD203B41FA5}">
                      <a16:colId xmlns:a16="http://schemas.microsoft.com/office/drawing/2014/main" val="458621282"/>
                    </a:ext>
                  </a:extLst>
                </a:gridCol>
              </a:tblGrid>
              <a:tr h="276008">
                <a:tc>
                  <a:txBody>
                    <a:bodyPr/>
                    <a:lstStyle/>
                    <a:p>
                      <a:endParaRPr lang="en-GB" sz="2000" dirty="0">
                        <a:solidFill>
                          <a:schemeClr val="bg1"/>
                        </a:solidFill>
                        <a:latin typeface="Arial" panose="020B0604020202020204" pitchFamily="34" charset="0"/>
                      </a:endParaRPr>
                    </a:p>
                  </a:txBody>
                  <a:tcPr/>
                </a:tc>
                <a:tc>
                  <a:txBody>
                    <a:bodyPr/>
                    <a:lstStyle/>
                    <a:p>
                      <a:r>
                        <a:rPr lang="en-GB" sz="2000" dirty="0"/>
                        <a:t>LAL-1-NH01 (n=35*) </a:t>
                      </a:r>
                      <a:endParaRPr lang="en-GB" sz="2000" dirty="0">
                        <a:latin typeface="Arial" panose="020B0604020202020204" pitchFamily="34" charset="0"/>
                      </a:endParaRPr>
                    </a:p>
                  </a:txBody>
                  <a:tcPr/>
                </a:tc>
                <a:extLst>
                  <a:ext uri="{0D108BD9-81ED-4DB2-BD59-A6C34878D82A}">
                    <a16:rowId xmlns:a16="http://schemas.microsoft.com/office/drawing/2014/main" val="1220355904"/>
                  </a:ext>
                </a:extLst>
              </a:tr>
              <a:tr h="276008">
                <a:tc>
                  <a:txBody>
                    <a:bodyPr/>
                    <a:lstStyle/>
                    <a:p>
                      <a:r>
                        <a:rPr lang="en-GB" sz="2000" b="1" dirty="0">
                          <a:solidFill>
                            <a:schemeClr val="bg1"/>
                          </a:solidFill>
                        </a:rPr>
                        <a:t>Design</a:t>
                      </a:r>
                      <a:endParaRPr lang="en-GB" sz="2000" b="1" dirty="0">
                        <a:solidFill>
                          <a:schemeClr val="bg1"/>
                        </a:solidFill>
                        <a:latin typeface="Arial" panose="020B0604020202020204" pitchFamily="34" charset="0"/>
                      </a:endParaRPr>
                    </a:p>
                  </a:txBody>
                  <a:tcPr/>
                </a:tc>
                <a:tc>
                  <a:txBody>
                    <a:bodyPr/>
                    <a:lstStyle/>
                    <a:p>
                      <a:r>
                        <a:rPr lang="en-GB" sz="2000" dirty="0"/>
                        <a:t>Retrospective natural history study</a:t>
                      </a:r>
                      <a:endParaRPr lang="en-GB" sz="2000" dirty="0">
                        <a:latin typeface="Arial" panose="020B0604020202020204" pitchFamily="34" charset="0"/>
                      </a:endParaRPr>
                    </a:p>
                  </a:txBody>
                  <a:tcPr/>
                </a:tc>
                <a:extLst>
                  <a:ext uri="{0D108BD9-81ED-4DB2-BD59-A6C34878D82A}">
                    <a16:rowId xmlns:a16="http://schemas.microsoft.com/office/drawing/2014/main" val="683507817"/>
                  </a:ext>
                </a:extLst>
              </a:tr>
              <a:tr h="488322">
                <a:tc>
                  <a:txBody>
                    <a:bodyPr/>
                    <a:lstStyle/>
                    <a:p>
                      <a:r>
                        <a:rPr lang="en-GB" sz="2000" b="1" dirty="0">
                          <a:solidFill>
                            <a:schemeClr val="bg1"/>
                          </a:solidFill>
                        </a:rPr>
                        <a:t>Population</a:t>
                      </a:r>
                      <a:endParaRPr lang="en-GB" sz="2000" b="1" dirty="0">
                        <a:solidFill>
                          <a:schemeClr val="bg1"/>
                        </a:solidFill>
                        <a:latin typeface="Arial" panose="020B0604020202020204" pitchFamily="34" charset="0"/>
                      </a:endParaRPr>
                    </a:p>
                  </a:txBody>
                  <a:tcPr/>
                </a:tc>
                <a:tc>
                  <a:txBody>
                    <a:bodyPr/>
                    <a:lstStyle/>
                    <a:p>
                      <a:r>
                        <a:rPr lang="en-GB" sz="2000" dirty="0"/>
                        <a:t>Lab confirmed diagnosis of rapidly progressive LAL-D before two-years of age </a:t>
                      </a:r>
                      <a:endParaRPr lang="en-GB" sz="2000" dirty="0">
                        <a:latin typeface="Arial" panose="020B0604020202020204" pitchFamily="34" charset="0"/>
                      </a:endParaRPr>
                    </a:p>
                  </a:txBody>
                  <a:tcPr/>
                </a:tc>
                <a:extLst>
                  <a:ext uri="{0D108BD9-81ED-4DB2-BD59-A6C34878D82A}">
                    <a16:rowId xmlns:a16="http://schemas.microsoft.com/office/drawing/2014/main" val="1606641215"/>
                  </a:ext>
                </a:extLst>
              </a:tr>
              <a:tr h="276008">
                <a:tc>
                  <a:txBody>
                    <a:bodyPr/>
                    <a:lstStyle/>
                    <a:p>
                      <a:r>
                        <a:rPr lang="en-GB" sz="2000" b="1" dirty="0">
                          <a:solidFill>
                            <a:schemeClr val="bg1"/>
                          </a:solidFill>
                        </a:rPr>
                        <a:t>Intervention</a:t>
                      </a:r>
                      <a:endParaRPr lang="en-GB" sz="2000" b="1" dirty="0">
                        <a:solidFill>
                          <a:schemeClr val="bg1"/>
                        </a:solidFill>
                        <a:latin typeface="Arial" panose="020B0604020202020204" pitchFamily="34" charset="0"/>
                      </a:endParaRPr>
                    </a:p>
                  </a:txBody>
                  <a:tcPr/>
                </a:tc>
                <a:tc>
                  <a:txBody>
                    <a:bodyPr/>
                    <a:lstStyle/>
                    <a:p>
                      <a:r>
                        <a:rPr lang="en-GB" sz="2000" dirty="0"/>
                        <a:t>Untreated or treated with HSCT and liver transplantation</a:t>
                      </a:r>
                      <a:endParaRPr lang="en-GB" sz="2000" dirty="0">
                        <a:latin typeface="Arial" panose="020B0604020202020204" pitchFamily="34" charset="0"/>
                      </a:endParaRPr>
                    </a:p>
                  </a:txBody>
                  <a:tcPr/>
                </a:tc>
                <a:extLst>
                  <a:ext uri="{0D108BD9-81ED-4DB2-BD59-A6C34878D82A}">
                    <a16:rowId xmlns:a16="http://schemas.microsoft.com/office/drawing/2014/main" val="1086869075"/>
                  </a:ext>
                </a:extLst>
              </a:tr>
              <a:tr h="276008">
                <a:tc>
                  <a:txBody>
                    <a:bodyPr/>
                    <a:lstStyle/>
                    <a:p>
                      <a:r>
                        <a:rPr lang="en-GB" sz="2000" b="1" dirty="0">
                          <a:solidFill>
                            <a:schemeClr val="bg1"/>
                          </a:solidFill>
                        </a:rPr>
                        <a:t>Duration</a:t>
                      </a:r>
                      <a:endParaRPr lang="en-GB" sz="2000" b="1" dirty="0">
                        <a:solidFill>
                          <a:schemeClr val="bg1"/>
                        </a:solidFill>
                        <a:latin typeface="Arial" panose="020B0604020202020204" pitchFamily="34" charset="0"/>
                      </a:endParaRPr>
                    </a:p>
                  </a:txBody>
                  <a:tcPr/>
                </a:tc>
                <a:tc>
                  <a:txBody>
                    <a:bodyPr/>
                    <a:lstStyle/>
                    <a:p>
                      <a:r>
                        <a:rPr lang="en-GB" sz="2000" dirty="0"/>
                        <a:t>Sep 2010 – Mar 2013; Chart reviews indicated diagnoses between 1985 –2012</a:t>
                      </a:r>
                      <a:endParaRPr lang="en-GB" sz="2000" dirty="0">
                        <a:latin typeface="Arial" panose="020B0604020202020204" pitchFamily="34" charset="0"/>
                      </a:endParaRPr>
                    </a:p>
                  </a:txBody>
                  <a:tcPr/>
                </a:tc>
                <a:extLst>
                  <a:ext uri="{0D108BD9-81ED-4DB2-BD59-A6C34878D82A}">
                    <a16:rowId xmlns:a16="http://schemas.microsoft.com/office/drawing/2014/main" val="2605528485"/>
                  </a:ext>
                </a:extLst>
              </a:tr>
              <a:tr h="488322">
                <a:tc>
                  <a:txBody>
                    <a:bodyPr/>
                    <a:lstStyle/>
                    <a:p>
                      <a:r>
                        <a:rPr lang="en-GB" sz="2000" b="1" dirty="0">
                          <a:solidFill>
                            <a:schemeClr val="bg1"/>
                          </a:solidFill>
                        </a:rPr>
                        <a:t>Primary outcome</a:t>
                      </a:r>
                      <a:endParaRPr lang="en-GB" sz="2000" b="1" dirty="0">
                        <a:solidFill>
                          <a:schemeClr val="bg1"/>
                        </a:solidFill>
                        <a:latin typeface="Arial" panose="020B0604020202020204" pitchFamily="34" charset="0"/>
                      </a:endParaRPr>
                    </a:p>
                  </a:txBody>
                  <a:tcPr/>
                </a:tc>
                <a:tc>
                  <a:txBody>
                    <a:bodyPr/>
                    <a:lstStyle/>
                    <a:p>
                      <a:r>
                        <a:rPr lang="en-GB" sz="2000" dirty="0"/>
                        <a:t>Characterising survival and key aspects of clinical course of LAL-D Wolman phenotype</a:t>
                      </a:r>
                      <a:endParaRPr lang="en-GB" sz="2000" dirty="0">
                        <a:latin typeface="Arial" panose="020B0604020202020204" pitchFamily="34" charset="0"/>
                      </a:endParaRPr>
                    </a:p>
                  </a:txBody>
                  <a:tcPr/>
                </a:tc>
                <a:extLst>
                  <a:ext uri="{0D108BD9-81ED-4DB2-BD59-A6C34878D82A}">
                    <a16:rowId xmlns:a16="http://schemas.microsoft.com/office/drawing/2014/main" val="3245755481"/>
                  </a:ext>
                </a:extLst>
              </a:tr>
              <a:tr h="488322">
                <a:tc>
                  <a:txBody>
                    <a:bodyPr/>
                    <a:lstStyle/>
                    <a:p>
                      <a:r>
                        <a:rPr lang="en-GB" sz="2000" b="1" dirty="0">
                          <a:solidFill>
                            <a:schemeClr val="bg1"/>
                          </a:solidFill>
                        </a:rPr>
                        <a:t>Key secondary outcomes</a:t>
                      </a:r>
                      <a:endParaRPr lang="en-GB" sz="2000" b="1" dirty="0">
                        <a:solidFill>
                          <a:schemeClr val="bg1"/>
                        </a:solidFill>
                        <a:latin typeface="Arial" panose="020B0604020202020204" pitchFamily="34" charset="0"/>
                      </a:endParaRPr>
                    </a:p>
                  </a:txBody>
                  <a:tcPr/>
                </a:tc>
                <a:tc>
                  <a:txBody>
                    <a:bodyPr/>
                    <a:lstStyle/>
                    <a:p>
                      <a:pPr marL="0" indent="0">
                        <a:buFont typeface="Arial" panose="020B0604020202020204" pitchFamily="34" charset="0"/>
                        <a:buNone/>
                      </a:pPr>
                      <a:r>
                        <a:rPr lang="en-GB" sz="2000" dirty="0"/>
                        <a:t>Serve as historical reference for efficacy studies of ERT in people with LAL-D</a:t>
                      </a:r>
                      <a:endParaRPr lang="en-GB" sz="2000" dirty="0">
                        <a:latin typeface="Arial" panose="020B0604020202020204" pitchFamily="34" charset="0"/>
                      </a:endParaRPr>
                    </a:p>
                  </a:txBody>
                  <a:tcPr/>
                </a:tc>
                <a:extLst>
                  <a:ext uri="{0D108BD9-81ED-4DB2-BD59-A6C34878D82A}">
                    <a16:rowId xmlns:a16="http://schemas.microsoft.com/office/drawing/2014/main" val="1997387758"/>
                  </a:ext>
                </a:extLst>
              </a:tr>
              <a:tr h="276008">
                <a:tc>
                  <a:txBody>
                    <a:bodyPr/>
                    <a:lstStyle/>
                    <a:p>
                      <a:r>
                        <a:rPr lang="en-GB" sz="2000" b="1" dirty="0">
                          <a:solidFill>
                            <a:schemeClr val="bg1"/>
                          </a:solidFill>
                        </a:rPr>
                        <a:t>Locations</a:t>
                      </a:r>
                      <a:endParaRPr lang="en-GB" sz="2000" b="1" dirty="0">
                        <a:solidFill>
                          <a:schemeClr val="bg1"/>
                        </a:solidFill>
                        <a:latin typeface="Arial" panose="020B0604020202020204" pitchFamily="34" charset="0"/>
                      </a:endParaRPr>
                    </a:p>
                  </a:txBody>
                  <a:tcPr/>
                </a:tc>
                <a:tc>
                  <a:txBody>
                    <a:bodyPr/>
                    <a:lstStyle/>
                    <a:p>
                      <a:r>
                        <a:rPr lang="en-GB" sz="2000" dirty="0"/>
                        <a:t>UK, USA, Canada, Egypt, France, and Italy</a:t>
                      </a:r>
                      <a:endParaRPr lang="en-GB" sz="2000" dirty="0">
                        <a:latin typeface="Arial" panose="020B0604020202020204" pitchFamily="34" charset="0"/>
                      </a:endParaRPr>
                    </a:p>
                  </a:txBody>
                  <a:tcPr/>
                </a:tc>
                <a:extLst>
                  <a:ext uri="{0D108BD9-81ED-4DB2-BD59-A6C34878D82A}">
                    <a16:rowId xmlns:a16="http://schemas.microsoft.com/office/drawing/2014/main" val="4222386618"/>
                  </a:ext>
                </a:extLst>
              </a:tr>
            </a:tbl>
          </a:graphicData>
        </a:graphic>
      </p:graphicFrame>
      <p:sp>
        <p:nvSpPr>
          <p:cNvPr id="12" name="TextBox 11">
            <a:extLst>
              <a:ext uri="{FF2B5EF4-FFF2-40B4-BE49-F238E27FC236}">
                <a16:creationId xmlns:a16="http://schemas.microsoft.com/office/drawing/2014/main" id="{32767F9A-6409-90AE-DCCA-9244B61220E3}"/>
              </a:ext>
            </a:extLst>
          </p:cNvPr>
          <p:cNvSpPr txBox="1"/>
          <p:nvPr/>
        </p:nvSpPr>
        <p:spPr>
          <a:xfrm>
            <a:off x="429554" y="5326756"/>
            <a:ext cx="11531312" cy="1015663"/>
          </a:xfrm>
          <a:prstGeom prst="rect">
            <a:avLst/>
          </a:prstGeom>
          <a:solidFill>
            <a:schemeClr val="bg1">
              <a:lumMod val="95000"/>
            </a:schemeClr>
          </a:solidFill>
        </p:spPr>
        <p:txBody>
          <a:bodyPr wrap="square">
            <a:spAutoFit/>
          </a:bodyPr>
          <a:lstStyle/>
          <a:p>
            <a:r>
              <a:rPr lang="en-GB" sz="2000" dirty="0">
                <a:solidFill>
                  <a:schemeClr val="dk1"/>
                </a:solidFill>
                <a:latin typeface="Arial" panose="020B0604020202020204" pitchFamily="34" charset="0"/>
              </a:rPr>
              <a:t>* Of the 35 participants meeting the eligibility criteria, data from 21 participants untreated with HSCT and liver transplantation with records of early growth failure were used as comparative data to inform clinical effectiveness results (to match LAL-CL03)</a:t>
            </a:r>
          </a:p>
        </p:txBody>
      </p:sp>
      <p:sp>
        <p:nvSpPr>
          <p:cNvPr id="7" name="Text Placeholder 13">
            <a:extLst>
              <a:ext uri="{FF2B5EF4-FFF2-40B4-BE49-F238E27FC236}">
                <a16:creationId xmlns:a16="http://schemas.microsoft.com/office/drawing/2014/main" id="{63C4778B-21B2-C2F5-8BB8-96AE1154052F}"/>
              </a:ext>
            </a:extLst>
          </p:cNvPr>
          <p:cNvSpPr txBox="1">
            <a:spLocks/>
          </p:cNvSpPr>
          <p:nvPr/>
        </p:nvSpPr>
        <p:spPr>
          <a:xfrm>
            <a:off x="1131836" y="64193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ERT: enzyme replacement therapy; HSCT: haematopoietic stem cell transplantation; LAL-D: lysosomal acid lipase deficiency</a:t>
            </a:r>
          </a:p>
        </p:txBody>
      </p:sp>
    </p:spTree>
    <p:extLst>
      <p:ext uri="{BB962C8B-B14F-4D97-AF65-F5344CB8AC3E}">
        <p14:creationId xmlns:p14="http://schemas.microsoft.com/office/powerpoint/2010/main" val="381138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a:bodyPr>
          <a:lstStyle/>
          <a:p>
            <a:r>
              <a:rPr lang="en-GB" dirty="0"/>
              <a:t>Key issue: HSCT role in the treatment pathway (1)</a:t>
            </a:r>
          </a:p>
        </p:txBody>
      </p:sp>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4"/>
          </p:nvPr>
        </p:nvSpPr>
        <p:spPr/>
        <p:txBody>
          <a:bodyPr/>
          <a:lstStyle/>
          <a:p>
            <a:r>
              <a:rPr lang="en-GB" dirty="0"/>
              <a:t>Assumptions around HSCT use are a key model driver </a:t>
            </a:r>
          </a:p>
        </p:txBody>
      </p:sp>
      <p:sp>
        <p:nvSpPr>
          <p:cNvPr id="6" name="Rectangle 5">
            <a:extLst>
              <a:ext uri="{FF2B5EF4-FFF2-40B4-BE49-F238E27FC236}">
                <a16:creationId xmlns:a16="http://schemas.microsoft.com/office/drawing/2014/main" id="{9B8F2438-1A0E-2676-562E-C4C0BC261307}"/>
              </a:ext>
            </a:extLst>
          </p:cNvPr>
          <p:cNvSpPr/>
          <p:nvPr/>
        </p:nvSpPr>
        <p:spPr>
          <a:xfrm>
            <a:off x="474490" y="1144649"/>
            <a:ext cx="11342668" cy="2554332"/>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Background:</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Sebelipase alfa, nutritional support and HSCT increasingly used to treat Wolman disease</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HSCT use after sebelipase alfa still evolving (limited experience of this approach) </a:t>
            </a:r>
          </a:p>
          <a:p>
            <a:pPr marL="285750" indent="-285750">
              <a:buFont typeface="Arial" panose="020B0604020202020204" pitchFamily="34" charset="0"/>
              <a:buChar char="•"/>
            </a:pPr>
            <a:r>
              <a:rPr lang="en-GB" sz="2000" u="sng" dirty="0">
                <a:solidFill>
                  <a:schemeClr val="tx1"/>
                </a:solidFill>
                <a:highlight>
                  <a:srgbClr val="000000"/>
                </a:highlight>
                <a:latin typeface="Arial" panose="020B0604020202020204" pitchFamily="34" charset="0"/>
              </a:rPr>
              <a:t>XX</a:t>
            </a:r>
            <a:r>
              <a:rPr lang="en-GB" sz="2000" dirty="0">
                <a:solidFill>
                  <a:schemeClr val="tx1"/>
                </a:solidFill>
                <a:latin typeface="Arial" panose="020B0604020202020204" pitchFamily="34" charset="0"/>
              </a:rPr>
              <a:t> people had HSCT during LAL-CL08; None had HSCT in LAL-CL03</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assume 100% people surviving, treated with sebelipase alfa have HSCT (</a:t>
            </a:r>
            <a:r>
              <a:rPr lang="en-GB" sz="2000" u="sng" dirty="0">
                <a:solidFill>
                  <a:schemeClr val="tx1"/>
                </a:solidFill>
                <a:highlight>
                  <a:srgbClr val="000000"/>
                </a:highlight>
                <a:latin typeface="Arial" panose="020B0604020202020204" pitchFamily="34" charset="0"/>
              </a:rPr>
              <a:t>XX</a:t>
            </a:r>
            <a:r>
              <a:rPr lang="en-GB" sz="2000" dirty="0">
                <a:solidFill>
                  <a:schemeClr val="tx1"/>
                </a:solidFill>
                <a:latin typeface="Arial" panose="020B0604020202020204" pitchFamily="34" charset="0"/>
              </a:rPr>
              <a:t> assumed early HSCT [at 2 years of age], </a:t>
            </a:r>
            <a:r>
              <a:rPr lang="en-GB" sz="2000" u="sng" dirty="0">
                <a:solidFill>
                  <a:schemeClr val="tx1"/>
                </a:solidFill>
                <a:highlight>
                  <a:srgbClr val="000000"/>
                </a:highlight>
                <a:latin typeface="Arial" panose="020B0604020202020204" pitchFamily="34" charset="0"/>
              </a:rPr>
              <a:t>XX</a:t>
            </a:r>
            <a:r>
              <a:rPr lang="en-GB" sz="2000" dirty="0">
                <a:solidFill>
                  <a:schemeClr val="tx1"/>
                </a:solidFill>
                <a:latin typeface="Arial" panose="020B0604020202020204" pitchFamily="34" charset="0"/>
              </a:rPr>
              <a:t> assumed late HSCT [at 30 years of age])</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include one-off risk of death from HSCT in model; assume general population mortality 5 years post procedure </a:t>
            </a:r>
          </a:p>
          <a:p>
            <a:endParaRPr lang="en-GB"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B50F9E2C-B1E0-526D-5CA0-7624C1354E38}"/>
              </a:ext>
            </a:extLst>
          </p:cNvPr>
          <p:cNvSpPr/>
          <p:nvPr/>
        </p:nvSpPr>
        <p:spPr>
          <a:xfrm>
            <a:off x="466724" y="3818762"/>
            <a:ext cx="11306863" cy="2299862"/>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Potter et al., 2021 (case series study) report outcomes for 5 people with Wolman disease who had HSCT after sebelipase alfa treatment</a:t>
            </a:r>
          </a:p>
          <a:p>
            <a:pPr marL="742950" lvl="1" indent="-285750">
              <a:buFont typeface="Arial" panose="020B0604020202020204" pitchFamily="34" charset="0"/>
              <a:buChar char="•"/>
            </a:pPr>
            <a:r>
              <a:rPr lang="en-GB" sz="2000" dirty="0">
                <a:solidFill>
                  <a:schemeClr val="tx1"/>
                </a:solidFill>
                <a:latin typeface="Arial" panose="020B0604020202020204" pitchFamily="34" charset="0"/>
              </a:rPr>
              <a:t>4 alive at 5 year follow-up</a:t>
            </a:r>
          </a:p>
          <a:p>
            <a:pPr marL="742950" lvl="1" indent="-285750">
              <a:buFont typeface="Arial" panose="020B0604020202020204" pitchFamily="34" charset="0"/>
              <a:buChar char="•"/>
            </a:pPr>
            <a:r>
              <a:rPr lang="en-GB" sz="2000" dirty="0">
                <a:solidFill>
                  <a:schemeClr val="tx1"/>
                </a:solidFill>
                <a:latin typeface="Arial" panose="020B0604020202020204" pitchFamily="34" charset="0"/>
              </a:rPr>
              <a:t>No deaths reported in final 3 years of follow-up in Potter et al., 2021 or Vijay et al., 2021 </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Proportion having early and late HSCT based on clinical expert opinion (Source: Manchester Women and Children’s hospital case audit and clinical expert opinion)</a:t>
            </a:r>
          </a:p>
        </p:txBody>
      </p:sp>
      <p:sp>
        <p:nvSpPr>
          <p:cNvPr id="8" name="Rectangle 7" descr="Marker showing slides are confidential ">
            <a:extLst>
              <a:ext uri="{FF2B5EF4-FFF2-40B4-BE49-F238E27FC236}">
                <a16:creationId xmlns:a16="http://schemas.microsoft.com/office/drawing/2014/main" id="{F5F8D7A6-4B91-5DA6-CCBD-AA11CC5059C2}"/>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1" name="Text Placeholder 13">
            <a:extLst>
              <a:ext uri="{FF2B5EF4-FFF2-40B4-BE49-F238E27FC236}">
                <a16:creationId xmlns:a16="http://schemas.microsoft.com/office/drawing/2014/main" id="{FDD1A900-082B-6FA8-E13D-DEE83DAF71F2}"/>
              </a:ext>
            </a:extLst>
          </p:cNvPr>
          <p:cNvSpPr txBox="1">
            <a:spLocks/>
          </p:cNvSpPr>
          <p:nvPr/>
        </p:nvSpPr>
        <p:spPr>
          <a:xfrm>
            <a:off x="1131836" y="64193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 LAL-D: lysosomal acid lipase deficiency</a:t>
            </a:r>
          </a:p>
        </p:txBody>
      </p:sp>
    </p:spTree>
    <p:extLst>
      <p:ext uri="{BB962C8B-B14F-4D97-AF65-F5344CB8AC3E}">
        <p14:creationId xmlns:p14="http://schemas.microsoft.com/office/powerpoint/2010/main" val="1451586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3F1A3A-F51C-D293-D5D3-711F24B20C22}"/>
              </a:ext>
            </a:extLst>
          </p:cNvPr>
          <p:cNvSpPr>
            <a:spLocks noGrp="1"/>
          </p:cNvSpPr>
          <p:nvPr>
            <p:ph type="title"/>
          </p:nvPr>
        </p:nvSpPr>
        <p:spPr>
          <a:xfrm>
            <a:off x="466724" y="263524"/>
            <a:ext cx="11250785" cy="592817"/>
          </a:xfrm>
        </p:spPr>
        <p:txBody>
          <a:bodyPr>
            <a:normAutofit/>
          </a:bodyPr>
          <a:lstStyle/>
          <a:p>
            <a:r>
              <a:rPr lang="en-GB" dirty="0"/>
              <a:t>Key issue: HSCT role in the treatment pathway (2)</a:t>
            </a:r>
          </a:p>
        </p:txBody>
      </p:sp>
      <p:sp>
        <p:nvSpPr>
          <p:cNvPr id="11" name="Text Placeholder 4">
            <a:extLst>
              <a:ext uri="{FF2B5EF4-FFF2-40B4-BE49-F238E27FC236}">
                <a16:creationId xmlns:a16="http://schemas.microsoft.com/office/drawing/2014/main" id="{F45FFFF8-695B-BAD7-CA05-E120E799EDE8}"/>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Assumptions around HSCT use are a key model driver </a:t>
            </a:r>
          </a:p>
        </p:txBody>
      </p:sp>
      <p:sp>
        <p:nvSpPr>
          <p:cNvPr id="15" name="Rectangle 14">
            <a:extLst>
              <a:ext uri="{FF2B5EF4-FFF2-40B4-BE49-F238E27FC236}">
                <a16:creationId xmlns:a16="http://schemas.microsoft.com/office/drawing/2014/main" id="{C75A86F8-2160-E74D-F9AA-E9EB77000398}"/>
              </a:ext>
            </a:extLst>
          </p:cNvPr>
          <p:cNvSpPr/>
          <p:nvPr/>
        </p:nvSpPr>
        <p:spPr>
          <a:xfrm>
            <a:off x="466724" y="1509045"/>
            <a:ext cx="11122302" cy="1919955"/>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Clinical experts:</a:t>
            </a:r>
            <a:endParaRPr kumimoji="0" lang="en-GB" sz="20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Continued evolution of care of these infants as understanding of disease improves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Company used data from 14 infants treated in Manchester and 3 in Birmingham – representing ~25% patients treated globally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Whilst clinical pathway evolves </a:t>
            </a:r>
            <a:r>
              <a:rPr lang="en-GB" sz="2000" dirty="0">
                <a:solidFill>
                  <a:srgbClr val="000000"/>
                </a:solidFill>
                <a:latin typeface="Arial" panose="020B0604020202020204" pitchFamily="34" charset="0"/>
              </a:rPr>
              <a:t>to optimally treat Wolman disease, data in the model based on most current and best available data (includes published and unpublished data)</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98319A3F-B2C2-2D4A-97EE-4CCAFA96E3CF}"/>
              </a:ext>
            </a:extLst>
          </p:cNvPr>
          <p:cNvSpPr/>
          <p:nvPr/>
        </p:nvSpPr>
        <p:spPr>
          <a:xfrm>
            <a:off x="466724" y="3876613"/>
            <a:ext cx="11122302" cy="1919955"/>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mn-cs"/>
              </a:rPr>
              <a:t>Patient experts:</a:t>
            </a:r>
            <a:endParaRPr kumimoji="0" lang="en-GB" sz="2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HSCT not effective 1</a:t>
            </a:r>
            <a:r>
              <a:rPr lang="en-GB" sz="2000" baseline="30000" dirty="0">
                <a:solidFill>
                  <a:srgbClr val="000000"/>
                </a:solidFill>
                <a:latin typeface="Arial" panose="020B0604020202020204" pitchFamily="34" charset="0"/>
              </a:rPr>
              <a:t>st</a:t>
            </a:r>
            <a:r>
              <a:rPr lang="en-GB" sz="2000" dirty="0">
                <a:solidFill>
                  <a:srgbClr val="000000"/>
                </a:solidFill>
                <a:latin typeface="Arial" panose="020B0604020202020204" pitchFamily="34" charset="0"/>
              </a:rPr>
              <a:t>-line treatment due to very poor outcomes (Jones et al., 2015)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No standard age when HSCT considered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Antibody development or loss of venous access are main reasons for HSCT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Insufficient data whether HSCT should be part of treatment pathway for all with Wolman disease </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3" name="Text Placeholder 13">
            <a:extLst>
              <a:ext uri="{FF2B5EF4-FFF2-40B4-BE49-F238E27FC236}">
                <a16:creationId xmlns:a16="http://schemas.microsoft.com/office/drawing/2014/main" id="{560AB9F2-7A0D-DBA9-39CB-C2619AD134B7}"/>
              </a:ext>
            </a:extLst>
          </p:cNvPr>
          <p:cNvSpPr txBox="1">
            <a:spLocks/>
          </p:cNvSpPr>
          <p:nvPr/>
        </p:nvSpPr>
        <p:spPr>
          <a:xfrm>
            <a:off x="1131836" y="64193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a:t>
            </a:r>
          </a:p>
        </p:txBody>
      </p:sp>
    </p:spTree>
    <p:extLst>
      <p:ext uri="{BB962C8B-B14F-4D97-AF65-F5344CB8AC3E}">
        <p14:creationId xmlns:p14="http://schemas.microsoft.com/office/powerpoint/2010/main" val="151063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460252" y="5597989"/>
            <a:ext cx="10106083" cy="6857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What proportion of early HSCT and late HSCT is most appropriate in the 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What should be assumed for HSCT efficacy in the short and long term?</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933421" y="5545745"/>
            <a:ext cx="743279" cy="738042"/>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3" name="Rectangle 2">
            <a:extLst>
              <a:ext uri="{FF2B5EF4-FFF2-40B4-BE49-F238E27FC236}">
                <a16:creationId xmlns:a16="http://schemas.microsoft.com/office/drawing/2014/main" id="{0B096618-2DA1-FC95-E692-E2AB85CA4A2E}"/>
              </a:ext>
            </a:extLst>
          </p:cNvPr>
          <p:cNvSpPr/>
          <p:nvPr/>
        </p:nvSpPr>
        <p:spPr>
          <a:xfrm>
            <a:off x="558011" y="1348235"/>
            <a:ext cx="10822293" cy="3694820"/>
          </a:xfrm>
          <a:prstGeom prst="rect">
            <a:avLst/>
          </a:prstGeom>
          <a:solidFill>
            <a:schemeClr val="accent3">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Unknown how many have HSCT after clinical trials completed</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Limited evidence to estimate age when HSCT is needed (if at all) because of immature data from long-term follow-up</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Uncertainty of HSCT efficacy at early and later timepoints and company’s assumption (based on Potter et al 2021) of general population mortality 5 years post HSCT </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absence of better data, EAG use the same assumptions in its base case as company</a:t>
            </a:r>
          </a:p>
          <a:p>
            <a:pPr marL="742950" lvl="1" indent="-285750">
              <a:spcBef>
                <a:spcPts val="300"/>
              </a:spcBef>
              <a:buFont typeface="Arial" panose="020B0604020202020204" pitchFamily="34" charset="0"/>
              <a:buChar char="•"/>
            </a:pPr>
            <a:r>
              <a:rPr lang="en-GB" sz="2000" dirty="0">
                <a:solidFill>
                  <a:srgbClr val="000000"/>
                </a:solidFill>
                <a:latin typeface="Arial" panose="020B0604020202020204" pitchFamily="34" charset="0"/>
              </a:rPr>
              <a:t>Also, EAG model changes in the assumed proportions who have early vs late HSCT</a:t>
            </a:r>
          </a:p>
          <a:p>
            <a:pPr marL="742950" lvl="1" indent="-285750">
              <a:spcBef>
                <a:spcPts val="300"/>
              </a:spcBef>
              <a:buFont typeface="Arial" panose="020B0604020202020204" pitchFamily="34" charset="0"/>
              <a:buChar cha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 give results for 0%, 50% and 100%</a:t>
            </a:r>
            <a:r>
              <a:rPr lang="en-GB" sz="2000" dirty="0">
                <a:solidFill>
                  <a:srgbClr val="000000"/>
                </a:solidFill>
                <a:latin typeface="Arial" panose="020B0604020202020204" pitchFamily="34" charset="0"/>
              </a:rPr>
              <a:t> early HSCT – significant ICER impact</a:t>
            </a:r>
          </a:p>
          <a:p>
            <a:pPr marL="285750" indent="-285750">
              <a:spcBef>
                <a:spcPts val="300"/>
              </a:spcBef>
              <a:buFont typeface="Arial" panose="020B0604020202020204" pitchFamily="34" charset="0"/>
              <a:buChar cha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 suggest to collect additional real-world evidence to reduce the uncertainty around % having early and late HSCT</a:t>
            </a:r>
          </a:p>
        </p:txBody>
      </p:sp>
      <p:sp>
        <p:nvSpPr>
          <p:cNvPr id="10" name="Title 1">
            <a:extLst>
              <a:ext uri="{FF2B5EF4-FFF2-40B4-BE49-F238E27FC236}">
                <a16:creationId xmlns:a16="http://schemas.microsoft.com/office/drawing/2014/main" id="{FC8AA109-0AEE-A5DA-9E30-301CB7AEC84A}"/>
              </a:ext>
            </a:extLst>
          </p:cNvPr>
          <p:cNvSpPr>
            <a:spLocks noGrp="1"/>
          </p:cNvSpPr>
          <p:nvPr>
            <p:ph type="title"/>
          </p:nvPr>
        </p:nvSpPr>
        <p:spPr>
          <a:xfrm>
            <a:off x="466724" y="263524"/>
            <a:ext cx="11250785" cy="592817"/>
          </a:xfrm>
        </p:spPr>
        <p:txBody>
          <a:bodyPr>
            <a:normAutofit/>
          </a:bodyPr>
          <a:lstStyle/>
          <a:p>
            <a:r>
              <a:rPr lang="en-GB" dirty="0"/>
              <a:t>Key issue: HSCT role in the treatment pathway (3)</a:t>
            </a:r>
          </a:p>
        </p:txBody>
      </p:sp>
      <p:sp>
        <p:nvSpPr>
          <p:cNvPr id="11" name="Text Placeholder 4">
            <a:extLst>
              <a:ext uri="{FF2B5EF4-FFF2-40B4-BE49-F238E27FC236}">
                <a16:creationId xmlns:a16="http://schemas.microsoft.com/office/drawing/2014/main" id="{8BAAF72A-1CF4-8F0D-EEAE-335AEBC81D6A}"/>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Assumptions around HSCT use are a key model driver </a:t>
            </a:r>
          </a:p>
        </p:txBody>
      </p:sp>
      <p:sp>
        <p:nvSpPr>
          <p:cNvPr id="12" name="Text Placeholder 13">
            <a:extLst>
              <a:ext uri="{FF2B5EF4-FFF2-40B4-BE49-F238E27FC236}">
                <a16:creationId xmlns:a16="http://schemas.microsoft.com/office/drawing/2014/main" id="{BDD1AAB2-1C95-A939-AAD1-7BD1D65F5155}"/>
              </a:ext>
            </a:extLst>
          </p:cNvPr>
          <p:cNvSpPr txBox="1">
            <a:spLocks/>
          </p:cNvSpPr>
          <p:nvPr/>
        </p:nvSpPr>
        <p:spPr>
          <a:xfrm>
            <a:off x="1151213" y="6505098"/>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 ICER: incremental cost-effectiveness ratio</a:t>
            </a:r>
          </a:p>
        </p:txBody>
      </p:sp>
    </p:spTree>
    <p:extLst>
      <p:ext uri="{BB962C8B-B14F-4D97-AF65-F5344CB8AC3E}">
        <p14:creationId xmlns:p14="http://schemas.microsoft.com/office/powerpoint/2010/main" val="309885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410645" y="272248"/>
            <a:ext cx="11306863" cy="592817"/>
          </a:xfrm>
        </p:spPr>
        <p:txBody>
          <a:bodyPr>
            <a:normAutofit fontScale="90000"/>
          </a:bodyPr>
          <a:lstStyle/>
          <a:p>
            <a:r>
              <a:rPr lang="en-GB" dirty="0"/>
              <a:t>Key issue: Age of diagnosis; trial population generalisability (1)</a:t>
            </a:r>
          </a:p>
        </p:txBody>
      </p:sp>
      <p:sp>
        <p:nvSpPr>
          <p:cNvPr id="4" name="Text Placeholder 4">
            <a:extLst>
              <a:ext uri="{FF2B5EF4-FFF2-40B4-BE49-F238E27FC236}">
                <a16:creationId xmlns:a16="http://schemas.microsoft.com/office/drawing/2014/main" id="{3E4CCD3B-7AB2-8A4B-ECCF-E64AC5E94F04}"/>
              </a:ext>
            </a:extLst>
          </p:cNvPr>
          <p:cNvSpPr txBox="1">
            <a:spLocks/>
          </p:cNvSpPr>
          <p:nvPr/>
        </p:nvSpPr>
        <p:spPr>
          <a:xfrm>
            <a:off x="410645" y="713715"/>
            <a:ext cx="11632913"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Diagnosis can be delayed – clinical trials were restricted on age and other criteria  </a:t>
            </a:r>
          </a:p>
        </p:txBody>
      </p:sp>
      <p:sp>
        <p:nvSpPr>
          <p:cNvPr id="6" name="Rectangle 5" descr="Marker showing slides are confidential ">
            <a:extLst>
              <a:ext uri="{FF2B5EF4-FFF2-40B4-BE49-F238E27FC236}">
                <a16:creationId xmlns:a16="http://schemas.microsoft.com/office/drawing/2014/main" id="{9998B854-1658-9D53-2247-433DC26F425C}"/>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Rectangle 6">
            <a:extLst>
              <a:ext uri="{FF2B5EF4-FFF2-40B4-BE49-F238E27FC236}">
                <a16:creationId xmlns:a16="http://schemas.microsoft.com/office/drawing/2014/main" id="{921FF2CC-0180-6DD6-0E4D-DF911C1C0F30}"/>
              </a:ext>
            </a:extLst>
          </p:cNvPr>
          <p:cNvSpPr/>
          <p:nvPr/>
        </p:nvSpPr>
        <p:spPr>
          <a:xfrm>
            <a:off x="410647" y="1146343"/>
            <a:ext cx="11342668" cy="1059353"/>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Background:</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Wolman disease can present between 6 - 24 months of age. Also, diagnosis can be delayed</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Some clinical trial evidence (LAL-CL03) was restricted to symptom onset by 6 months of age</a:t>
            </a:r>
          </a:p>
          <a:p>
            <a:endParaRPr lang="en-GB" dirty="0">
              <a:solidFill>
                <a:schemeClr val="tx1"/>
              </a:solidFill>
              <a:latin typeface="Arial" panose="020B0604020202020204" pitchFamily="34" charset="0"/>
            </a:endParaRPr>
          </a:p>
        </p:txBody>
      </p:sp>
      <p:sp>
        <p:nvSpPr>
          <p:cNvPr id="8" name="Rectangle 7">
            <a:extLst>
              <a:ext uri="{FF2B5EF4-FFF2-40B4-BE49-F238E27FC236}">
                <a16:creationId xmlns:a16="http://schemas.microsoft.com/office/drawing/2014/main" id="{E0663806-24E0-91D4-B31B-D7A0D53BB5DC}"/>
              </a:ext>
            </a:extLst>
          </p:cNvPr>
          <p:cNvSpPr/>
          <p:nvPr/>
        </p:nvSpPr>
        <p:spPr>
          <a:xfrm>
            <a:off x="410644" y="2286683"/>
            <a:ext cx="11306863" cy="4002660"/>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Majority diagnosed in first 3-9 months of life but diagnosis may be delayed </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Clinicians request rapidly progressive LAL-D definition should include people diagnosed up to 24 months of age, so late diagnosis is included</a:t>
            </a:r>
          </a:p>
          <a:p>
            <a:pPr marL="285750" indent="-285750">
              <a:buFont typeface="Arial" panose="020B0604020202020204" pitchFamily="34" charset="0"/>
              <a:buChar char="•"/>
            </a:pPr>
            <a:r>
              <a:rPr lang="en-GB" sz="2000" u="sng" dirty="0">
                <a:solidFill>
                  <a:schemeClr val="tx1"/>
                </a:solidFill>
                <a:highlight>
                  <a:srgbClr val="000000"/>
                </a:highlight>
                <a:latin typeface="Arial" panose="020B0604020202020204" pitchFamily="34" charset="0"/>
              </a:rPr>
              <a:t>XX</a:t>
            </a:r>
            <a:r>
              <a:rPr lang="en-GB" sz="2000" dirty="0">
                <a:solidFill>
                  <a:schemeClr val="tx1"/>
                </a:solidFill>
                <a:latin typeface="Arial" panose="020B0604020202020204" pitchFamily="34" charset="0"/>
              </a:rPr>
              <a:t> people in past </a:t>
            </a:r>
            <a:r>
              <a:rPr lang="en-GB" sz="2000" u="sng" dirty="0">
                <a:solidFill>
                  <a:schemeClr val="tx1"/>
                </a:solidFill>
                <a:highlight>
                  <a:srgbClr val="000000"/>
                </a:highlight>
                <a:latin typeface="Arial" panose="020B0604020202020204" pitchFamily="34" charset="0"/>
              </a:rPr>
              <a:t>XXXXXXXXXXXXXXXXXXXXXXXXXXXXXXXXXXXXXXXXXXXXXXXXXX</a:t>
            </a:r>
            <a:r>
              <a:rPr lang="en-GB" sz="2000" u="sng" dirty="0">
                <a:solidFill>
                  <a:schemeClr val="tx1"/>
                </a:solidFill>
                <a:highlight>
                  <a:srgbClr val="FFFF00"/>
                </a:highlight>
                <a:latin typeface="Arial" panose="020B0604020202020204" pitchFamily="34" charset="0"/>
              </a:rPr>
              <a:t> </a:t>
            </a:r>
            <a:r>
              <a:rPr lang="en-GB" sz="2000" u="sng" dirty="0">
                <a:solidFill>
                  <a:schemeClr val="tx1"/>
                </a:solidFill>
                <a:highlight>
                  <a:srgbClr val="000000"/>
                </a:highlight>
                <a:latin typeface="Arial" panose="020B0604020202020204" pitchFamily="34" charset="0"/>
              </a:rPr>
              <a:t>XXXXXXXXXXXXXXXXXXXXXXXXXXXXXXXXXXXXXXXXXXXXXXXXXXXXXXXXXXXXXXX</a:t>
            </a:r>
          </a:p>
          <a:p>
            <a:pPr marL="285750" indent="-285750">
              <a:buFont typeface="Arial" panose="020B0604020202020204" pitchFamily="34" charset="0"/>
              <a:buChar char="•"/>
            </a:pPr>
            <a:r>
              <a:rPr lang="en-GB" sz="2000" u="sng" dirty="0">
                <a:solidFill>
                  <a:schemeClr val="tx1"/>
                </a:solidFill>
                <a:highlight>
                  <a:srgbClr val="000000"/>
                </a:highlight>
                <a:latin typeface="Arial" panose="020B0604020202020204" pitchFamily="34" charset="0"/>
              </a:rPr>
              <a:t>XXXXXXXXXXXXXXXXXXXXXXXXXXXXXXXXXXXXXXXXXXXXXXXXXXXXXXXXXXXXXXXXXXXXXXXXXXXXXXXXXXXXXXXXXXXXXXXXXXXXXXXXXXXXXXXXXXXXXXXXXXXXXX</a:t>
            </a:r>
          </a:p>
          <a:p>
            <a:pPr marL="285750" indent="-285750">
              <a:buFont typeface="Arial" panose="020B0604020202020204" pitchFamily="34" charset="0"/>
              <a:buChar char="•"/>
            </a:pPr>
            <a:r>
              <a:rPr lang="en-GB" sz="2000" u="sng" dirty="0">
                <a:solidFill>
                  <a:schemeClr val="tx1"/>
                </a:solidFill>
                <a:highlight>
                  <a:srgbClr val="000000"/>
                </a:highlight>
                <a:latin typeface="Arial" panose="020B0604020202020204" pitchFamily="34" charset="0"/>
              </a:rPr>
              <a:t>XXXXXXXXXXXXXXXXXXXXXXXXXXXXXXXXXXXXXXXXXXXXXXXXXXXXXXXXXXXXXXX</a:t>
            </a:r>
          </a:p>
          <a:p>
            <a:pPr marL="742950" lvl="1" indent="-285750">
              <a:buFont typeface="Arial" panose="020B0604020202020204" pitchFamily="34" charset="0"/>
              <a:buChar char="•"/>
            </a:pPr>
            <a:r>
              <a:rPr lang="en-GB" sz="2000" u="sng" dirty="0">
                <a:solidFill>
                  <a:schemeClr val="tx1"/>
                </a:solidFill>
                <a:highlight>
                  <a:srgbClr val="000000"/>
                </a:highlight>
                <a:latin typeface="Arial" panose="020B0604020202020204" pitchFamily="34" charset="0"/>
              </a:rPr>
              <a:t>XXXXXXXXXXXXXXXXXXXXXXXXXXXXXXXXXXXXXXXXXXXXXX</a:t>
            </a:r>
          </a:p>
          <a:p>
            <a:pPr marL="285750" indent="-285750">
              <a:buFont typeface="Arial" panose="020B0604020202020204" pitchFamily="34" charset="0"/>
              <a:buChar char="•"/>
            </a:pPr>
            <a:r>
              <a:rPr lang="en-GB" sz="2000" u="sng" dirty="0">
                <a:solidFill>
                  <a:schemeClr val="tx1"/>
                </a:solidFill>
                <a:highlight>
                  <a:srgbClr val="000000"/>
                </a:highlight>
                <a:latin typeface="Arial" panose="020B0604020202020204" pitchFamily="34" charset="0"/>
              </a:rPr>
              <a:t>XXXXXXX</a:t>
            </a:r>
            <a:r>
              <a:rPr lang="en-GB" sz="2000" dirty="0">
                <a:solidFill>
                  <a:schemeClr val="tx1"/>
                </a:solidFill>
                <a:latin typeface="Arial" panose="020B0604020202020204" pitchFamily="34" charset="0"/>
              </a:rPr>
              <a:t> people in CL08 trial and </a:t>
            </a:r>
            <a:r>
              <a:rPr lang="en-GB" sz="2000" u="sng" dirty="0">
                <a:solidFill>
                  <a:schemeClr val="tx1"/>
                </a:solidFill>
                <a:highlight>
                  <a:srgbClr val="000000"/>
                </a:highlight>
                <a:latin typeface="Arial" panose="020B0604020202020204" pitchFamily="34" charset="0"/>
              </a:rPr>
              <a:t>XXXXXXX</a:t>
            </a:r>
            <a:r>
              <a:rPr lang="en-GB" sz="2000" dirty="0">
                <a:solidFill>
                  <a:schemeClr val="tx1"/>
                </a:solidFill>
                <a:latin typeface="Arial" panose="020B0604020202020204" pitchFamily="34" charset="0"/>
              </a:rPr>
              <a:t> in CL03 from UK</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EAG suggestion of data collection in disease onset between 6 and 24 months would unlikely address this uncertainty in reasonable timeframe because small population size</a:t>
            </a:r>
          </a:p>
        </p:txBody>
      </p:sp>
      <p:sp>
        <p:nvSpPr>
          <p:cNvPr id="9" name="Text Placeholder 13">
            <a:extLst>
              <a:ext uri="{FF2B5EF4-FFF2-40B4-BE49-F238E27FC236}">
                <a16:creationId xmlns:a16="http://schemas.microsoft.com/office/drawing/2014/main" id="{626A3690-A728-743F-1A4F-00D967648B59}"/>
              </a:ext>
            </a:extLst>
          </p:cNvPr>
          <p:cNvSpPr txBox="1">
            <a:spLocks/>
          </p:cNvSpPr>
          <p:nvPr/>
        </p:nvSpPr>
        <p:spPr>
          <a:xfrm>
            <a:off x="1131836" y="64193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LAL-D: lysosomal acid lipase deficiency</a:t>
            </a:r>
          </a:p>
        </p:txBody>
      </p:sp>
    </p:spTree>
    <p:extLst>
      <p:ext uri="{BB962C8B-B14F-4D97-AF65-F5344CB8AC3E}">
        <p14:creationId xmlns:p14="http://schemas.microsoft.com/office/powerpoint/2010/main" val="112736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096632" y="6072367"/>
            <a:ext cx="10525386" cy="51004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Is the clinical trial evidence generalisable to Wolman disease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Should the committee consider</a:t>
            </a:r>
            <a:r>
              <a:rPr lang="en-GB" sz="2000" dirty="0">
                <a:solidFill>
                  <a:srgbClr val="000000"/>
                </a:solidFill>
                <a:latin typeface="Arial" panose="020B0604020202020204" pitchFamily="34" charset="0"/>
              </a:rPr>
              <a:t> eligibility criteria in any potential recommendation?</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964096" y="5982339"/>
            <a:ext cx="652267" cy="633893"/>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8" name="Text Placeholder 4">
            <a:extLst>
              <a:ext uri="{FF2B5EF4-FFF2-40B4-BE49-F238E27FC236}">
                <a16:creationId xmlns:a16="http://schemas.microsoft.com/office/drawing/2014/main" id="{EDD73C71-A16F-AF68-0408-FE01D4B6D066}"/>
              </a:ext>
            </a:extLst>
          </p:cNvPr>
          <p:cNvSpPr txBox="1">
            <a:spLocks/>
          </p:cNvSpPr>
          <p:nvPr/>
        </p:nvSpPr>
        <p:spPr>
          <a:xfrm>
            <a:off x="410645" y="678990"/>
            <a:ext cx="11632913"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Diagnosis can be delayed – clinical trials were restricted on age and other criteria  </a:t>
            </a:r>
          </a:p>
        </p:txBody>
      </p:sp>
      <p:sp>
        <p:nvSpPr>
          <p:cNvPr id="9" name="Rectangle 8">
            <a:extLst>
              <a:ext uri="{FF2B5EF4-FFF2-40B4-BE49-F238E27FC236}">
                <a16:creationId xmlns:a16="http://schemas.microsoft.com/office/drawing/2014/main" id="{12B4CBB4-D11A-42FA-5969-45309E5AEC01}"/>
              </a:ext>
            </a:extLst>
          </p:cNvPr>
          <p:cNvSpPr/>
          <p:nvPr/>
        </p:nvSpPr>
        <p:spPr>
          <a:xfrm>
            <a:off x="410645" y="1146703"/>
            <a:ext cx="11122302" cy="1582024"/>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Clinical experts: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Trial inclusion criteria chosen to increase homogeneity – disease is a spectrum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~10-15% present slightly later than 6 months of age - still resemble infantile onset </a:t>
            </a:r>
            <a:r>
              <a:rPr lang="en-GB" sz="2000" dirty="0">
                <a:solidFill>
                  <a:srgbClr val="000000"/>
                </a:solidFill>
                <a:latin typeface="Arial" panose="020B0604020202020204" pitchFamily="34" charset="0"/>
              </a:rPr>
              <a:t>much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more than late onset disease; treatment needs not met by other options in isolation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Little data for this population, but reasonable to include this population in guidance </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EC21CC0-ED0A-F7FC-160A-5E1AA53F46A9}"/>
              </a:ext>
            </a:extLst>
          </p:cNvPr>
          <p:cNvSpPr/>
          <p:nvPr/>
        </p:nvSpPr>
        <p:spPr>
          <a:xfrm>
            <a:off x="410645" y="2800071"/>
            <a:ext cx="11122302" cy="1582025"/>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mn-cs"/>
              </a:rPr>
              <a:t>Patient experts:</a:t>
            </a:r>
            <a:endParaRPr kumimoji="0" lang="en-GB" sz="2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Sometimes symptoms are not picked up as LAL-D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Important not to prevent access to life-saving treatment when diagnosis is delayed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Current clinical practice supersedes historical trial data; </a:t>
            </a:r>
            <a:r>
              <a:rPr lang="en-GB" sz="2000" dirty="0">
                <a:solidFill>
                  <a:srgbClr val="000000"/>
                </a:solidFill>
                <a:latin typeface="Arial" panose="020B0604020202020204" pitchFamily="34" charset="0"/>
              </a:rPr>
              <a:t>Delayed</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diagnosis have same disease trajectory (clinical opinion)</a:t>
            </a:r>
          </a:p>
        </p:txBody>
      </p:sp>
      <p:sp>
        <p:nvSpPr>
          <p:cNvPr id="11" name="Rectangle 10">
            <a:extLst>
              <a:ext uri="{FF2B5EF4-FFF2-40B4-BE49-F238E27FC236}">
                <a16:creationId xmlns:a16="http://schemas.microsoft.com/office/drawing/2014/main" id="{42B22EF8-AAF6-9791-0754-F98CA86CC0D5}"/>
              </a:ext>
            </a:extLst>
          </p:cNvPr>
          <p:cNvSpPr/>
          <p:nvPr/>
        </p:nvSpPr>
        <p:spPr>
          <a:xfrm>
            <a:off x="418414" y="4453440"/>
            <a:ext cx="11203603" cy="1582024"/>
          </a:xfrm>
          <a:prstGeom prst="rect">
            <a:avLst/>
          </a:prstGeom>
          <a:solidFill>
            <a:schemeClr val="accent3">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 </a:t>
            </a:r>
            <a:r>
              <a:rPr lang="en-GB" sz="2000" dirty="0">
                <a:solidFill>
                  <a:srgbClr val="000000"/>
                </a:solidFill>
                <a:latin typeface="Arial" panose="020B0604020202020204" pitchFamily="34" charset="0"/>
              </a:rPr>
              <a:t>Company approach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improves internal validity, but limits generalisability – </a:t>
            </a:r>
            <a:r>
              <a:rPr lang="en-GB" sz="2000" dirty="0">
                <a:solidFill>
                  <a:srgbClr val="000000"/>
                </a:solidFill>
                <a:latin typeface="Arial" panose="020B0604020202020204" pitchFamily="34" charset="0"/>
              </a:rPr>
              <a:t>full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population not reflected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 </a:t>
            </a:r>
            <a:r>
              <a:rPr lang="en-GB" sz="2000" dirty="0">
                <a:solidFill>
                  <a:srgbClr val="000000"/>
                </a:solidFill>
                <a:latin typeface="Arial" panose="020B0604020202020204" pitchFamily="34" charset="0"/>
              </a:rPr>
              <a:t>Generalisability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increased by pooling clinical trial data (broader eligibility criteria)</a:t>
            </a:r>
          </a:p>
          <a:p>
            <a:pPr marL="742950" lvl="1" indent="-285750">
              <a:buFont typeface="Arial" panose="020B0604020202020204" pitchFamily="34" charset="0"/>
              <a:buChar char="•"/>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 consider this unresolvable issue of limited concern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Recommend</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long-term data collection for efficacy in onset between 6 and 24-months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Committee should carefully consider upper age limit of symptom onset in any recommendation </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Title 1">
            <a:extLst>
              <a:ext uri="{FF2B5EF4-FFF2-40B4-BE49-F238E27FC236}">
                <a16:creationId xmlns:a16="http://schemas.microsoft.com/office/drawing/2014/main" id="{3FD53B85-19F5-754F-5D6A-32C9D871F45F}"/>
              </a:ext>
            </a:extLst>
          </p:cNvPr>
          <p:cNvSpPr>
            <a:spLocks noGrp="1"/>
          </p:cNvSpPr>
          <p:nvPr>
            <p:ph type="title"/>
          </p:nvPr>
        </p:nvSpPr>
        <p:spPr>
          <a:xfrm>
            <a:off x="410645" y="272248"/>
            <a:ext cx="11306863" cy="592817"/>
          </a:xfrm>
        </p:spPr>
        <p:txBody>
          <a:bodyPr>
            <a:normAutofit fontScale="90000"/>
          </a:bodyPr>
          <a:lstStyle/>
          <a:p>
            <a:r>
              <a:rPr lang="en-GB" dirty="0"/>
              <a:t>Key issue: Age of diagnosis; trial population generalisability (2)</a:t>
            </a:r>
          </a:p>
        </p:txBody>
      </p:sp>
      <p:sp>
        <p:nvSpPr>
          <p:cNvPr id="23" name="Text Placeholder 13">
            <a:extLst>
              <a:ext uri="{FF2B5EF4-FFF2-40B4-BE49-F238E27FC236}">
                <a16:creationId xmlns:a16="http://schemas.microsoft.com/office/drawing/2014/main" id="{621984F6-5C5F-D9C5-C78E-73047CA382D3}"/>
              </a:ext>
            </a:extLst>
          </p:cNvPr>
          <p:cNvSpPr txBox="1">
            <a:spLocks/>
          </p:cNvSpPr>
          <p:nvPr/>
        </p:nvSpPr>
        <p:spPr>
          <a:xfrm>
            <a:off x="1275714" y="6610518"/>
            <a:ext cx="10415122" cy="296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LAL-D: lysosomal acid lipase deficiency</a:t>
            </a:r>
          </a:p>
        </p:txBody>
      </p:sp>
    </p:spTree>
    <p:extLst>
      <p:ext uri="{BB962C8B-B14F-4D97-AF65-F5344CB8AC3E}">
        <p14:creationId xmlns:p14="http://schemas.microsoft.com/office/powerpoint/2010/main" val="418992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2C0A-C97D-C74A-83D8-79271453007B}"/>
              </a:ext>
            </a:extLst>
          </p:cNvPr>
          <p:cNvSpPr>
            <a:spLocks noGrp="1"/>
          </p:cNvSpPr>
          <p:nvPr>
            <p:ph type="title"/>
          </p:nvPr>
        </p:nvSpPr>
        <p:spPr/>
        <p:txBody>
          <a:bodyPr/>
          <a:lstStyle/>
          <a:p>
            <a:r>
              <a:rPr lang="en-GB" dirty="0"/>
              <a:t>History of sebelipase alfa appraisal ID737</a:t>
            </a:r>
          </a:p>
        </p:txBody>
      </p:sp>
      <p:sp>
        <p:nvSpPr>
          <p:cNvPr id="5" name="Text Placeholder 4">
            <a:extLst>
              <a:ext uri="{FF2B5EF4-FFF2-40B4-BE49-F238E27FC236}">
                <a16:creationId xmlns:a16="http://schemas.microsoft.com/office/drawing/2014/main" id="{29382C4B-0ED6-0AEB-396D-19D65B02CD9E}"/>
              </a:ext>
            </a:extLst>
          </p:cNvPr>
          <p:cNvSpPr>
            <a:spLocks noGrp="1"/>
          </p:cNvSpPr>
          <p:nvPr>
            <p:ph type="body" sz="quarter" idx="14"/>
          </p:nvPr>
        </p:nvSpPr>
        <p:spPr>
          <a:xfrm>
            <a:off x="466724" y="739377"/>
            <a:ext cx="11250786" cy="778138"/>
          </a:xfrm>
        </p:spPr>
        <p:txBody>
          <a:bodyPr/>
          <a:lstStyle/>
          <a:p>
            <a:r>
              <a:rPr lang="en-GB" dirty="0"/>
              <a:t>Sebelipase alfa previously evaluated by HST committee for treating lysosomal acid lipase deficiency – ID737 is paused </a:t>
            </a:r>
          </a:p>
        </p:txBody>
      </p:sp>
      <p:sp>
        <p:nvSpPr>
          <p:cNvPr id="6" name="TextBox 5">
            <a:extLst>
              <a:ext uri="{FF2B5EF4-FFF2-40B4-BE49-F238E27FC236}">
                <a16:creationId xmlns:a16="http://schemas.microsoft.com/office/drawing/2014/main" id="{EA6BBC4D-8E22-6B1C-8E3C-39E84444A8F9}"/>
              </a:ext>
            </a:extLst>
          </p:cNvPr>
          <p:cNvSpPr txBox="1"/>
          <p:nvPr/>
        </p:nvSpPr>
        <p:spPr>
          <a:xfrm>
            <a:off x="554477" y="2939868"/>
            <a:ext cx="11021438" cy="3323987"/>
          </a:xfrm>
          <a:prstGeom prst="rect">
            <a:avLst/>
          </a:prstGeom>
          <a:noFill/>
        </p:spPr>
        <p:txBody>
          <a:bodyPr wrap="square" rtlCol="0">
            <a:spAutoFit/>
          </a:bodyPr>
          <a:lstStyle/>
          <a:p>
            <a:pPr>
              <a:spcBef>
                <a:spcPts val="600"/>
              </a:spcBef>
              <a:spcAft>
                <a:spcPts val="600"/>
              </a:spcAft>
            </a:pPr>
            <a:r>
              <a:rPr lang="en-GB" sz="2000" b="1" dirty="0"/>
              <a:t>ID737 FED (Issued February 2017): </a:t>
            </a:r>
          </a:p>
          <a:p>
            <a:pPr marL="285750" indent="-285750">
              <a:spcBef>
                <a:spcPts val="600"/>
              </a:spcBef>
              <a:spcAft>
                <a:spcPts val="600"/>
              </a:spcAft>
              <a:buFont typeface="Arial" panose="020B0604020202020204" pitchFamily="34" charset="0"/>
              <a:buChar char="•"/>
            </a:pPr>
            <a:r>
              <a:rPr lang="en-GB" sz="2000" dirty="0"/>
              <a:t>Sebelipase alfa is not recommended for long-term enzyme replacement therapy for treating LAL deficiency in babies with rapidly progressive disease </a:t>
            </a:r>
          </a:p>
          <a:p>
            <a:pPr marL="742950" lvl="1" indent="-285750">
              <a:spcBef>
                <a:spcPts val="600"/>
              </a:spcBef>
              <a:spcAft>
                <a:spcPts val="600"/>
              </a:spcAft>
              <a:buFont typeface="Arial" panose="020B0604020202020204" pitchFamily="34" charset="0"/>
              <a:buChar char="•"/>
            </a:pPr>
            <a:r>
              <a:rPr lang="en-GB" sz="2000" dirty="0"/>
              <a:t>The committee recognised that sebelipase alfa is a potentially life-saving treatment in this population, and there is a compelling clinical need. It was concerned that, even with the company’s proposed discount and cost cap, the cost of sebelipase alfa is exceptionally high and is too high to be considered value for money in the context of uncertainties about the potential long-term benefits of treatment</a:t>
            </a:r>
          </a:p>
          <a:p>
            <a:pPr marL="285750" indent="-285750">
              <a:spcBef>
                <a:spcPts val="600"/>
              </a:spcBef>
              <a:spcAft>
                <a:spcPts val="600"/>
              </a:spcAft>
              <a:buFont typeface="Arial" panose="020B0604020202020204" pitchFamily="34" charset="0"/>
              <a:buChar char="•"/>
            </a:pPr>
            <a:r>
              <a:rPr lang="en-GB" sz="2000" dirty="0"/>
              <a:t>Sebelipase alfa is not recommended for treating LAL deficiency in children or adults</a:t>
            </a:r>
          </a:p>
        </p:txBody>
      </p:sp>
      <p:sp>
        <p:nvSpPr>
          <p:cNvPr id="3" name="TextBox 2">
            <a:extLst>
              <a:ext uri="{FF2B5EF4-FFF2-40B4-BE49-F238E27FC236}">
                <a16:creationId xmlns:a16="http://schemas.microsoft.com/office/drawing/2014/main" id="{A9834F79-30ED-5DEA-DD52-A15559A04685}"/>
              </a:ext>
            </a:extLst>
          </p:cNvPr>
          <p:cNvSpPr txBox="1"/>
          <p:nvPr/>
        </p:nvSpPr>
        <p:spPr>
          <a:xfrm>
            <a:off x="466726" y="1566972"/>
            <a:ext cx="11021438" cy="1323439"/>
          </a:xfrm>
          <a:prstGeom prst="rect">
            <a:avLst/>
          </a:prstGeom>
          <a:solidFill>
            <a:schemeClr val="bg2"/>
          </a:solidFill>
        </p:spPr>
        <p:txBody>
          <a:bodyPr wrap="square" rtlCol="0">
            <a:spAutoFit/>
          </a:bodyPr>
          <a:lstStyle/>
          <a:p>
            <a:pPr marL="342900" indent="-342900">
              <a:buFont typeface="Arial" panose="020B0604020202020204" pitchFamily="34" charset="0"/>
              <a:buChar char="•"/>
            </a:pPr>
            <a:r>
              <a:rPr lang="en-GB" sz="2000" dirty="0"/>
              <a:t>ID737 sebelipase alfa for entire lysosomal acid lipase (LAL) deficiency population (babies, children and adults) </a:t>
            </a:r>
          </a:p>
          <a:p>
            <a:pPr marL="342900" indent="-342900">
              <a:buFont typeface="Arial" panose="020B0604020202020204" pitchFamily="34" charset="0"/>
              <a:buChar char="•"/>
            </a:pPr>
            <a:r>
              <a:rPr lang="en-GB" sz="2000" dirty="0"/>
              <a:t>ID3995 considers most severe subgroup: Rapidly progressive LAL disease in babies (Wolman disease)  </a:t>
            </a:r>
          </a:p>
        </p:txBody>
      </p:sp>
      <p:sp>
        <p:nvSpPr>
          <p:cNvPr id="9" name="TextBox 8">
            <a:extLst>
              <a:ext uri="{FF2B5EF4-FFF2-40B4-BE49-F238E27FC236}">
                <a16:creationId xmlns:a16="http://schemas.microsoft.com/office/drawing/2014/main" id="{3898E7C5-E814-CDCF-BB69-FD915E20F9FA}"/>
              </a:ext>
            </a:extLst>
          </p:cNvPr>
          <p:cNvSpPr txBox="1"/>
          <p:nvPr/>
        </p:nvSpPr>
        <p:spPr>
          <a:xfrm>
            <a:off x="1175385" y="6440587"/>
            <a:ext cx="3857146" cy="307777"/>
          </a:xfrm>
          <a:prstGeom prst="rect">
            <a:avLst/>
          </a:prstGeom>
          <a:noFill/>
        </p:spPr>
        <p:txBody>
          <a:bodyPr wrap="none" rtlCol="0">
            <a:spAutoFit/>
          </a:bodyPr>
          <a:lstStyle/>
          <a:p>
            <a:r>
              <a:rPr lang="en-GB" sz="1400" dirty="0"/>
              <a:t>Abbreviations: FED: final evaluation document</a:t>
            </a:r>
          </a:p>
        </p:txBody>
      </p:sp>
    </p:spTree>
    <p:extLst>
      <p:ext uri="{BB962C8B-B14F-4D97-AF65-F5344CB8AC3E}">
        <p14:creationId xmlns:p14="http://schemas.microsoft.com/office/powerpoint/2010/main" val="142786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a:xfrm>
            <a:off x="363405" y="260642"/>
            <a:ext cx="11250785" cy="592817"/>
          </a:xfrm>
        </p:spPr>
        <p:txBody>
          <a:bodyPr>
            <a:noAutofit/>
          </a:bodyPr>
          <a:lstStyle/>
          <a:p>
            <a:r>
              <a:rPr lang="en-GB" dirty="0"/>
              <a:t>Clinical trial results (survival)</a:t>
            </a:r>
            <a:br>
              <a:rPr lang="en-GB" dirty="0"/>
            </a:br>
            <a:endParaRPr lang="en-GB" dirty="0"/>
          </a:p>
        </p:txBody>
      </p:sp>
      <p:sp>
        <p:nvSpPr>
          <p:cNvPr id="11" name="Text Placeholder 10">
            <a:extLst>
              <a:ext uri="{FF2B5EF4-FFF2-40B4-BE49-F238E27FC236}">
                <a16:creationId xmlns:a16="http://schemas.microsoft.com/office/drawing/2014/main" id="{084EEFAB-CD0E-9947-EAFD-3ABCDA3E58CA}"/>
              </a:ext>
            </a:extLst>
          </p:cNvPr>
          <p:cNvSpPr>
            <a:spLocks noGrp="1"/>
          </p:cNvSpPr>
          <p:nvPr>
            <p:ph type="body" sz="quarter" idx="14"/>
          </p:nvPr>
        </p:nvSpPr>
        <p:spPr>
          <a:xfrm>
            <a:off x="363405" y="707088"/>
            <a:ext cx="11303061" cy="592816"/>
          </a:xfrm>
        </p:spPr>
        <p:txBody>
          <a:bodyPr/>
          <a:lstStyle/>
          <a:p>
            <a:r>
              <a:rPr lang="en-GB" dirty="0"/>
              <a:t>Sebelipase alfa associated with improved survival compared with natural disease history </a:t>
            </a:r>
          </a:p>
        </p:txBody>
      </p:sp>
      <p:sp>
        <p:nvSpPr>
          <p:cNvPr id="2" name="TextBox 1">
            <a:extLst>
              <a:ext uri="{FF2B5EF4-FFF2-40B4-BE49-F238E27FC236}">
                <a16:creationId xmlns:a16="http://schemas.microsoft.com/office/drawing/2014/main" id="{D82B548A-A8F5-EB64-2896-62C4E988BEF8}"/>
              </a:ext>
            </a:extLst>
          </p:cNvPr>
          <p:cNvSpPr txBox="1"/>
          <p:nvPr/>
        </p:nvSpPr>
        <p:spPr>
          <a:xfrm>
            <a:off x="363405" y="1397246"/>
            <a:ext cx="11457421" cy="400110"/>
          </a:xfrm>
          <a:prstGeom prst="rect">
            <a:avLst/>
          </a:prstGeom>
          <a:noFill/>
        </p:spPr>
        <p:txBody>
          <a:bodyPr wrap="square" rtlCol="0">
            <a:spAutoFit/>
          </a:bodyPr>
          <a:lstStyle/>
          <a:p>
            <a:r>
              <a:rPr lang="en-GB" sz="2000" b="1" dirty="0"/>
              <a:t>Survival (naive comparison of survival rates) across clinical trials and natural history study  </a:t>
            </a:r>
          </a:p>
        </p:txBody>
      </p:sp>
      <p:graphicFrame>
        <p:nvGraphicFramePr>
          <p:cNvPr id="3" name="Table 2">
            <a:extLst>
              <a:ext uri="{FF2B5EF4-FFF2-40B4-BE49-F238E27FC236}">
                <a16:creationId xmlns:a16="http://schemas.microsoft.com/office/drawing/2014/main" id="{ABD880CB-E259-BD7A-26DF-D5B1909F3531}"/>
              </a:ext>
            </a:extLst>
          </p:cNvPr>
          <p:cNvGraphicFramePr>
            <a:graphicFrameLocks noGrp="1"/>
          </p:cNvGraphicFramePr>
          <p:nvPr>
            <p:extLst>
              <p:ext uri="{D42A27DB-BD31-4B8C-83A1-F6EECF244321}">
                <p14:modId xmlns:p14="http://schemas.microsoft.com/office/powerpoint/2010/main" val="3726803034"/>
              </p:ext>
            </p:extLst>
          </p:nvPr>
        </p:nvGraphicFramePr>
        <p:xfrm>
          <a:off x="458811" y="1732355"/>
          <a:ext cx="11162060" cy="2743200"/>
        </p:xfrm>
        <a:graphic>
          <a:graphicData uri="http://schemas.openxmlformats.org/drawingml/2006/table">
            <a:tbl>
              <a:tblPr firstRow="1" firstCol="1" bandRow="1">
                <a:tableStyleId>{21E4AEA4-8DFA-4A89-87EB-49C32662AFE0}</a:tableStyleId>
              </a:tblPr>
              <a:tblGrid>
                <a:gridCol w="1620494">
                  <a:extLst>
                    <a:ext uri="{9D8B030D-6E8A-4147-A177-3AD203B41FA5}">
                      <a16:colId xmlns:a16="http://schemas.microsoft.com/office/drawing/2014/main" val="236079981"/>
                    </a:ext>
                  </a:extLst>
                </a:gridCol>
                <a:gridCol w="1490870">
                  <a:extLst>
                    <a:ext uri="{9D8B030D-6E8A-4147-A177-3AD203B41FA5}">
                      <a16:colId xmlns:a16="http://schemas.microsoft.com/office/drawing/2014/main" val="3916469496"/>
                    </a:ext>
                  </a:extLst>
                </a:gridCol>
                <a:gridCol w="2484783">
                  <a:extLst>
                    <a:ext uri="{9D8B030D-6E8A-4147-A177-3AD203B41FA5}">
                      <a16:colId xmlns:a16="http://schemas.microsoft.com/office/drawing/2014/main" val="746161936"/>
                    </a:ext>
                  </a:extLst>
                </a:gridCol>
                <a:gridCol w="2822713">
                  <a:extLst>
                    <a:ext uri="{9D8B030D-6E8A-4147-A177-3AD203B41FA5}">
                      <a16:colId xmlns:a16="http://schemas.microsoft.com/office/drawing/2014/main" val="2005930309"/>
                    </a:ext>
                  </a:extLst>
                </a:gridCol>
                <a:gridCol w="2743200">
                  <a:extLst>
                    <a:ext uri="{9D8B030D-6E8A-4147-A177-3AD203B41FA5}">
                      <a16:colId xmlns:a16="http://schemas.microsoft.com/office/drawing/2014/main" val="2309551215"/>
                    </a:ext>
                  </a:extLst>
                </a:gridCol>
              </a:tblGrid>
              <a:tr h="163055">
                <a:tc gridSpan="2">
                  <a:txBody>
                    <a:bodyPr/>
                    <a:lstStyle/>
                    <a:p>
                      <a:pPr>
                        <a:lnSpc>
                          <a:spcPct val="100000"/>
                        </a:lnSpc>
                        <a:spcBef>
                          <a:spcPts val="0"/>
                        </a:spcBef>
                        <a:spcAft>
                          <a:spcPts val="0"/>
                        </a:spcAft>
                      </a:pPr>
                      <a:r>
                        <a:rPr lang="en-US" sz="2000" dirty="0">
                          <a:effectLst/>
                        </a:rPr>
                        <a:t>Study</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hMerge="1">
                  <a:txBody>
                    <a:bodyPr/>
                    <a:lstStyle/>
                    <a:p>
                      <a:endParaRPr lang="en-GB"/>
                    </a:p>
                  </a:txBody>
                  <a:tcPr/>
                </a:tc>
                <a:tc>
                  <a:txBody>
                    <a:bodyPr/>
                    <a:lstStyle/>
                    <a:p>
                      <a:pPr>
                        <a:lnSpc>
                          <a:spcPct val="100000"/>
                        </a:lnSpc>
                        <a:spcBef>
                          <a:spcPts val="0"/>
                        </a:spcBef>
                        <a:spcAft>
                          <a:spcPts val="0"/>
                        </a:spcAft>
                      </a:pPr>
                      <a:r>
                        <a:rPr lang="en-US" sz="2000" dirty="0">
                          <a:effectLst/>
                        </a:rPr>
                        <a:t>LAL-CL08</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US" sz="2000" dirty="0">
                          <a:effectLst/>
                        </a:rPr>
                        <a:t>LAL-CL03</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US" sz="2000" dirty="0">
                          <a:effectLst/>
                        </a:rPr>
                        <a:t>LAL-1-NH01</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extLst>
                  <a:ext uri="{0D108BD9-81ED-4DB2-BD59-A6C34878D82A}">
                    <a16:rowId xmlns:a16="http://schemas.microsoft.com/office/drawing/2014/main" val="1493424351"/>
                  </a:ext>
                </a:extLst>
              </a:tr>
              <a:tr h="617655">
                <a:tc gridSpan="2">
                  <a:txBody>
                    <a:bodyPr/>
                    <a:lstStyle/>
                    <a:p>
                      <a:pPr>
                        <a:lnSpc>
                          <a:spcPct val="100000"/>
                        </a:lnSpc>
                        <a:spcBef>
                          <a:spcPts val="0"/>
                        </a:spcBef>
                        <a:spcAft>
                          <a:spcPts val="0"/>
                        </a:spcAft>
                      </a:pPr>
                      <a:r>
                        <a:rPr lang="en-GB" sz="2000" dirty="0">
                          <a:effectLst/>
                        </a:rPr>
                        <a:t>Population</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hMerge="1">
                  <a:txBody>
                    <a:bodyPr/>
                    <a:lstStyle/>
                    <a:p>
                      <a:endParaRPr lang="en-GB"/>
                    </a:p>
                  </a:txBody>
                  <a:tcPr/>
                </a:tc>
                <a:tc>
                  <a:txBody>
                    <a:bodyPr/>
                    <a:lstStyle/>
                    <a:p>
                      <a:pPr>
                        <a:lnSpc>
                          <a:spcPct val="100000"/>
                        </a:lnSpc>
                        <a:spcBef>
                          <a:spcPts val="0"/>
                        </a:spcBef>
                        <a:spcAft>
                          <a:spcPts val="0"/>
                        </a:spcAft>
                      </a:pPr>
                      <a:r>
                        <a:rPr lang="en-GB" sz="2000" dirty="0">
                          <a:effectLst/>
                        </a:rPr>
                        <a:t>Rapidly progressive LAL-D</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effectLst/>
                        </a:rPr>
                        <a:t>Rapidly progressive LAL-D and early-onset growth failure</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effectLst/>
                        </a:rPr>
                        <a:t>Untreated rapidly progressive LAL-D with early-onset growth failure</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extLst>
                  <a:ext uri="{0D108BD9-81ED-4DB2-BD59-A6C34878D82A}">
                    <a16:rowId xmlns:a16="http://schemas.microsoft.com/office/drawing/2014/main" val="2662133018"/>
                  </a:ext>
                </a:extLst>
              </a:tr>
              <a:tr h="240940">
                <a:tc gridSpan="2">
                  <a:txBody>
                    <a:bodyPr/>
                    <a:lstStyle/>
                    <a:p>
                      <a:pPr>
                        <a:lnSpc>
                          <a:spcPct val="100000"/>
                        </a:lnSpc>
                        <a:spcBef>
                          <a:spcPts val="0"/>
                        </a:spcBef>
                        <a:spcAft>
                          <a:spcPts val="0"/>
                        </a:spcAft>
                      </a:pPr>
                      <a:r>
                        <a:rPr lang="en-GB" sz="2000" dirty="0">
                          <a:effectLst/>
                        </a:rPr>
                        <a:t>Sebelipase alfa use</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hMerge="1">
                  <a:txBody>
                    <a:bodyPr/>
                    <a:lstStyle/>
                    <a:p>
                      <a:endParaRPr lang="en-GB"/>
                    </a:p>
                  </a:txBody>
                  <a:tcPr/>
                </a:tc>
                <a:tc>
                  <a:txBody>
                    <a:bodyPr/>
                    <a:lstStyle/>
                    <a:p>
                      <a:pPr>
                        <a:lnSpc>
                          <a:spcPct val="100000"/>
                        </a:lnSpc>
                        <a:spcBef>
                          <a:spcPts val="0"/>
                        </a:spcBef>
                        <a:spcAft>
                          <a:spcPts val="0"/>
                        </a:spcAft>
                      </a:pPr>
                      <a:r>
                        <a:rPr lang="en-GB" sz="2000" dirty="0">
                          <a:effectLst/>
                        </a:rPr>
                        <a:t>Yes</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effectLst/>
                        </a:rPr>
                        <a:t>Yes</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effectLst/>
                        </a:rPr>
                        <a:t>No</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extLst>
                  <a:ext uri="{0D108BD9-81ED-4DB2-BD59-A6C34878D82A}">
                    <a16:rowId xmlns:a16="http://schemas.microsoft.com/office/drawing/2014/main" val="3509811383"/>
                  </a:ext>
                </a:extLst>
              </a:tr>
              <a:tr h="240940">
                <a:tc rowSpan="3">
                  <a:txBody>
                    <a:bodyPr/>
                    <a:lstStyle/>
                    <a:p>
                      <a:pPr>
                        <a:lnSpc>
                          <a:spcPct val="100000"/>
                        </a:lnSpc>
                        <a:spcBef>
                          <a:spcPts val="0"/>
                        </a:spcBef>
                        <a:spcAft>
                          <a:spcPts val="0"/>
                        </a:spcAft>
                      </a:pPr>
                      <a:r>
                        <a:rPr lang="en-GB" sz="2000" dirty="0">
                          <a:effectLst/>
                        </a:rPr>
                        <a:t>Survival at</a:t>
                      </a:r>
                      <a:endParaRPr lang="en-GB" sz="2000" dirty="0">
                        <a:effectLst/>
                        <a:latin typeface="+mn-lt"/>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solidFill>
                            <a:schemeClr val="bg1"/>
                          </a:solidFill>
                          <a:effectLst/>
                        </a:rPr>
                        <a:t>12 months</a:t>
                      </a:r>
                      <a:endParaRPr lang="en-GB" sz="2000" dirty="0">
                        <a:solidFill>
                          <a:schemeClr val="bg1"/>
                        </a:solidFill>
                        <a:effectLst/>
                        <a:latin typeface="+mn-lt"/>
                        <a:ea typeface="Calibri" panose="020F0502020204030204" pitchFamily="34" charset="0"/>
                        <a:cs typeface="Arial" panose="020B0604020202020204" pitchFamily="34" charset="0"/>
                      </a:endParaRPr>
                    </a:p>
                  </a:txBody>
                  <a:tcPr marL="45633" marR="45633" marT="0" marB="0">
                    <a:solidFill>
                      <a:srgbClr val="00436C"/>
                    </a:solidFill>
                  </a:tcPr>
                </a:tc>
                <a:tc>
                  <a:txBody>
                    <a:bodyPr/>
                    <a:lstStyle/>
                    <a:p>
                      <a:pPr>
                        <a:lnSpc>
                          <a:spcPct val="100000"/>
                        </a:lnSpc>
                        <a:spcBef>
                          <a:spcPts val="0"/>
                        </a:spcBef>
                        <a:spcAft>
                          <a:spcPts val="0"/>
                        </a:spcAft>
                      </a:pPr>
                      <a:r>
                        <a:rPr lang="en-GB" sz="2000" dirty="0">
                          <a:effectLst/>
                        </a:rPr>
                        <a:t>9/10 (90%)</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effectLst/>
                        </a:rPr>
                        <a:t>6/9 (67%) </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effectLst/>
                        </a:rPr>
                        <a:t>0/21 (0%) </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extLst>
                  <a:ext uri="{0D108BD9-81ED-4DB2-BD59-A6C34878D82A}">
                    <a16:rowId xmlns:a16="http://schemas.microsoft.com/office/drawing/2014/main" val="1506154315"/>
                  </a:ext>
                </a:extLst>
              </a:tr>
              <a:tr h="240940">
                <a:tc vMerge="1">
                  <a:txBody>
                    <a:bodyPr/>
                    <a:lstStyle/>
                    <a:p>
                      <a:pPr>
                        <a:lnSpc>
                          <a:spcPct val="100000"/>
                        </a:lnSpc>
                        <a:spcBef>
                          <a:spcPts val="0"/>
                        </a:spcBef>
                        <a:spcAft>
                          <a:spcPts val="0"/>
                        </a:spcAft>
                      </a:pP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solidFill>
                            <a:schemeClr val="bg1"/>
                          </a:solidFill>
                          <a:effectLst/>
                        </a:rPr>
                        <a:t>24 months</a:t>
                      </a:r>
                      <a:endParaRPr lang="en-GB" sz="2000" dirty="0">
                        <a:solidFill>
                          <a:schemeClr val="bg1"/>
                        </a:solidFill>
                        <a:effectLst/>
                        <a:latin typeface="+mn-lt"/>
                        <a:ea typeface="Calibri" panose="020F0502020204030204" pitchFamily="34" charset="0"/>
                        <a:cs typeface="Arial" panose="020B0604020202020204" pitchFamily="34" charset="0"/>
                      </a:endParaRPr>
                    </a:p>
                  </a:txBody>
                  <a:tcPr marL="45633" marR="45633" marT="0" marB="0">
                    <a:solidFill>
                      <a:srgbClr val="00436C"/>
                    </a:solidFill>
                  </a:tcPr>
                </a:tc>
                <a:tc>
                  <a:txBody>
                    <a:bodyPr/>
                    <a:lstStyle/>
                    <a:p>
                      <a:pPr>
                        <a:lnSpc>
                          <a:spcPct val="100000"/>
                        </a:lnSpc>
                        <a:spcBef>
                          <a:spcPts val="0"/>
                        </a:spcBef>
                        <a:spcAft>
                          <a:spcPts val="0"/>
                        </a:spcAft>
                      </a:pPr>
                      <a:r>
                        <a:rPr lang="en-GB" sz="2000" dirty="0">
                          <a:effectLst/>
                        </a:rPr>
                        <a:t>8/10 (80%)</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effectLst/>
                        </a:rPr>
                        <a:t>5/9 (56%) </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effectLst/>
                        </a:rPr>
                        <a:t>0/21 (0%) </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extLst>
                  <a:ext uri="{0D108BD9-81ED-4DB2-BD59-A6C34878D82A}">
                    <a16:rowId xmlns:a16="http://schemas.microsoft.com/office/drawing/2014/main" val="295510109"/>
                  </a:ext>
                </a:extLst>
              </a:tr>
              <a:tr h="240940">
                <a:tc vMerge="1">
                  <a:txBody>
                    <a:bodyPr/>
                    <a:lstStyle/>
                    <a:p>
                      <a:pPr>
                        <a:lnSpc>
                          <a:spcPct val="100000"/>
                        </a:lnSpc>
                        <a:spcBef>
                          <a:spcPts val="0"/>
                        </a:spcBef>
                        <a:spcAft>
                          <a:spcPts val="0"/>
                        </a:spcAft>
                      </a:pP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solidFill>
                            <a:schemeClr val="bg1"/>
                          </a:solidFill>
                          <a:effectLst/>
                        </a:rPr>
                        <a:t>60 months</a:t>
                      </a:r>
                      <a:endParaRPr lang="en-GB" sz="2000" dirty="0">
                        <a:solidFill>
                          <a:schemeClr val="bg1"/>
                        </a:solidFill>
                        <a:effectLst/>
                        <a:latin typeface="+mn-lt"/>
                        <a:ea typeface="Calibri" panose="020F0502020204030204" pitchFamily="34" charset="0"/>
                        <a:cs typeface="Arial" panose="020B0604020202020204" pitchFamily="34" charset="0"/>
                      </a:endParaRPr>
                    </a:p>
                  </a:txBody>
                  <a:tcPr marL="45633" marR="45633" marT="0" marB="0">
                    <a:solidFill>
                      <a:srgbClr val="00436C"/>
                    </a:solidFill>
                  </a:tcPr>
                </a:tc>
                <a:tc>
                  <a:txBody>
                    <a:bodyPr/>
                    <a:lstStyle/>
                    <a:p>
                      <a:pPr>
                        <a:lnSpc>
                          <a:spcPct val="100000"/>
                        </a:lnSpc>
                        <a:spcBef>
                          <a:spcPts val="0"/>
                        </a:spcBef>
                        <a:spcAft>
                          <a:spcPts val="0"/>
                        </a:spcAft>
                      </a:pPr>
                      <a:r>
                        <a:rPr lang="en-GB" sz="2000" dirty="0">
                          <a:effectLst/>
                        </a:rPr>
                        <a:t>-</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effectLst/>
                        </a:rPr>
                        <a:t>5/9 (56%)</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tc>
                  <a:txBody>
                    <a:bodyPr/>
                    <a:lstStyle/>
                    <a:p>
                      <a:pPr>
                        <a:lnSpc>
                          <a:spcPct val="100000"/>
                        </a:lnSpc>
                        <a:spcBef>
                          <a:spcPts val="0"/>
                        </a:spcBef>
                        <a:spcAft>
                          <a:spcPts val="0"/>
                        </a:spcAft>
                      </a:pPr>
                      <a:r>
                        <a:rPr lang="en-GB" sz="2000" dirty="0">
                          <a:effectLst/>
                        </a:rPr>
                        <a:t>0/21 (0%) </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45633" marR="45633" marT="0" marB="0"/>
                </a:tc>
                <a:extLst>
                  <a:ext uri="{0D108BD9-81ED-4DB2-BD59-A6C34878D82A}">
                    <a16:rowId xmlns:a16="http://schemas.microsoft.com/office/drawing/2014/main" val="1128598624"/>
                  </a:ext>
                </a:extLst>
              </a:tr>
            </a:tbl>
          </a:graphicData>
        </a:graphic>
      </p:graphicFrame>
      <p:sp>
        <p:nvSpPr>
          <p:cNvPr id="4" name="TextBox 3">
            <a:extLst>
              <a:ext uri="{FF2B5EF4-FFF2-40B4-BE49-F238E27FC236}">
                <a16:creationId xmlns:a16="http://schemas.microsoft.com/office/drawing/2014/main" id="{9E4E5B1C-D348-4385-EEC1-CD7F0E908226}"/>
              </a:ext>
            </a:extLst>
          </p:cNvPr>
          <p:cNvSpPr txBox="1"/>
          <p:nvPr/>
        </p:nvSpPr>
        <p:spPr>
          <a:xfrm>
            <a:off x="466724" y="4747641"/>
            <a:ext cx="11154148" cy="1631216"/>
          </a:xfrm>
          <a:prstGeom prst="rect">
            <a:avLst/>
          </a:prstGeom>
          <a:solidFill>
            <a:schemeClr val="bg1">
              <a:lumMod val="95000"/>
            </a:schemeClr>
          </a:solidFill>
        </p:spPr>
        <p:txBody>
          <a:bodyPr wrap="square" rtlCol="0">
            <a:spAutoFit/>
          </a:bodyPr>
          <a:lstStyle/>
          <a:p>
            <a:r>
              <a:rPr lang="en-GB" sz="2000" b="1" dirty="0"/>
              <a:t>Company and EAG comment:</a:t>
            </a:r>
          </a:p>
          <a:p>
            <a:pPr marL="342900" indent="-342900">
              <a:buFont typeface="Arial" panose="020B0604020202020204" pitchFamily="34" charset="0"/>
              <a:buChar char="•"/>
            </a:pPr>
            <a:r>
              <a:rPr lang="en-GB" sz="2000" dirty="0"/>
              <a:t>Differences in survival between the sebelipase alfa trials could be attributed to differences in patient populations, or higher starting dose (0.35mg/kg in LAL-CL03 vs. 1mg/kg in LAL-CL08), or faster dose escalation of sebelipase alfa used in LAL-CL08, or related to an improved understanding of disease management</a:t>
            </a:r>
          </a:p>
        </p:txBody>
      </p:sp>
      <p:sp>
        <p:nvSpPr>
          <p:cNvPr id="5" name="TextBox 4">
            <a:extLst>
              <a:ext uri="{FF2B5EF4-FFF2-40B4-BE49-F238E27FC236}">
                <a16:creationId xmlns:a16="http://schemas.microsoft.com/office/drawing/2014/main" id="{928E07FE-5A77-5A15-4A2B-279CD6EF1690}"/>
              </a:ext>
            </a:extLst>
          </p:cNvPr>
          <p:cNvSpPr txBox="1"/>
          <p:nvPr/>
        </p:nvSpPr>
        <p:spPr>
          <a:xfrm>
            <a:off x="1222513" y="6548958"/>
            <a:ext cx="6793848" cy="307777"/>
          </a:xfrm>
          <a:prstGeom prst="rect">
            <a:avLst/>
          </a:prstGeom>
          <a:noFill/>
        </p:spPr>
        <p:txBody>
          <a:bodyPr wrap="none" rtlCol="0">
            <a:spAutoFit/>
          </a:bodyPr>
          <a:lstStyle/>
          <a:p>
            <a:r>
              <a:rPr lang="en-GB" sz="1400" dirty="0"/>
              <a:t>Abbreviations: kg: kilogram; </a:t>
            </a:r>
            <a:r>
              <a:rPr lang="en-GB" sz="1400" dirty="0">
                <a:effectLst/>
              </a:rPr>
              <a:t>LAL-D: lysosomal acid lipase deficiency; mg: milligram</a:t>
            </a:r>
            <a:r>
              <a:rPr lang="en-GB" sz="1400" dirty="0"/>
              <a:t> </a:t>
            </a:r>
          </a:p>
        </p:txBody>
      </p:sp>
      <p:sp>
        <p:nvSpPr>
          <p:cNvPr id="6" name="TextBox 5">
            <a:extLst>
              <a:ext uri="{FF2B5EF4-FFF2-40B4-BE49-F238E27FC236}">
                <a16:creationId xmlns:a16="http://schemas.microsoft.com/office/drawing/2014/main" id="{0AC33C3D-CFFA-13BA-618F-A564A578EA08}"/>
              </a:ext>
            </a:extLst>
          </p:cNvPr>
          <p:cNvSpPr txBox="1"/>
          <p:nvPr/>
        </p:nvSpPr>
        <p:spPr>
          <a:xfrm>
            <a:off x="377272" y="4449560"/>
            <a:ext cx="4031809" cy="307777"/>
          </a:xfrm>
          <a:prstGeom prst="rect">
            <a:avLst/>
          </a:prstGeom>
          <a:noFill/>
        </p:spPr>
        <p:txBody>
          <a:bodyPr wrap="none" rtlCol="0">
            <a:spAutoFit/>
          </a:bodyPr>
          <a:lstStyle/>
          <a:p>
            <a:pPr algn="just">
              <a:lnSpc>
                <a:spcPct val="100000"/>
              </a:lnSpc>
              <a:spcBef>
                <a:spcPts val="0"/>
              </a:spcBef>
              <a:spcAft>
                <a:spcPts val="0"/>
              </a:spcAft>
            </a:pPr>
            <a:r>
              <a:rPr lang="en-GB" sz="1400" dirty="0">
                <a:effectLst/>
              </a:rPr>
              <a:t>Source: Vijay et al., 2021 and Jones et al., 2016 </a:t>
            </a:r>
          </a:p>
        </p:txBody>
      </p:sp>
    </p:spTree>
    <p:extLst>
      <p:ext uri="{BB962C8B-B14F-4D97-AF65-F5344CB8AC3E}">
        <p14:creationId xmlns:p14="http://schemas.microsoft.com/office/powerpoint/2010/main" val="225823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6F30FF80-DA86-1628-605E-6DE6089D9139}"/>
              </a:ext>
            </a:extLst>
          </p:cNvPr>
          <p:cNvSpPr txBox="1">
            <a:spLocks/>
          </p:cNvSpPr>
          <p:nvPr/>
        </p:nvSpPr>
        <p:spPr>
          <a:xfrm>
            <a:off x="362253" y="288268"/>
            <a:ext cx="11250785" cy="5928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Clinical trial results (</a:t>
            </a:r>
            <a:r>
              <a:rPr lang="en-GB" dirty="0">
                <a:solidFill>
                  <a:srgbClr val="000000"/>
                </a:solidFill>
              </a:rPr>
              <a:t>survival</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br>
              <a:rPr kumimoji="0" lang="en-GB"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B4E0281-AB8F-2E3E-C811-F82189B61ADA}"/>
              </a:ext>
            </a:extLst>
          </p:cNvPr>
          <p:cNvSpPr txBox="1"/>
          <p:nvPr/>
        </p:nvSpPr>
        <p:spPr>
          <a:xfrm>
            <a:off x="274677" y="962970"/>
            <a:ext cx="5249886" cy="707886"/>
          </a:xfrm>
          <a:prstGeom prst="rect">
            <a:avLst/>
          </a:prstGeom>
          <a:noFill/>
        </p:spPr>
        <p:txBody>
          <a:bodyPr wrap="square">
            <a:spAutoFit/>
          </a:bodyPr>
          <a:lstStyle/>
          <a:p>
            <a:pPr>
              <a:spcBef>
                <a:spcPts val="1000"/>
              </a:spcBef>
            </a:pPr>
            <a:r>
              <a:rPr lang="en-GB" sz="2000" b="1" dirty="0">
                <a:effectLst/>
                <a:ea typeface="Calibri" panose="020F0502020204030204" pitchFamily="34" charset="0"/>
              </a:rPr>
              <a:t>Kaplan–Meier plot of survival from birth for LAL-CL08</a:t>
            </a:r>
          </a:p>
        </p:txBody>
      </p:sp>
      <p:sp>
        <p:nvSpPr>
          <p:cNvPr id="9" name="TextBox 8">
            <a:extLst>
              <a:ext uri="{FF2B5EF4-FFF2-40B4-BE49-F238E27FC236}">
                <a16:creationId xmlns:a16="http://schemas.microsoft.com/office/drawing/2014/main" id="{7A6A48AB-D891-4E52-B3BF-7E7E597D3927}"/>
              </a:ext>
            </a:extLst>
          </p:cNvPr>
          <p:cNvSpPr txBox="1"/>
          <p:nvPr/>
        </p:nvSpPr>
        <p:spPr>
          <a:xfrm>
            <a:off x="6299788" y="919827"/>
            <a:ext cx="5249886" cy="707886"/>
          </a:xfrm>
          <a:prstGeom prst="rect">
            <a:avLst/>
          </a:prstGeom>
          <a:noFill/>
        </p:spPr>
        <p:txBody>
          <a:bodyPr wrap="square">
            <a:spAutoFit/>
          </a:bodyPr>
          <a:lstStyle/>
          <a:p>
            <a:r>
              <a:rPr lang="en-GB" sz="2000" b="1" dirty="0">
                <a:effectLst/>
                <a:ea typeface="Times New Roman" panose="02020603050405020304" pitchFamily="18" charset="0"/>
              </a:rPr>
              <a:t>Kaplan–Meier plot of survival from birth for LAL-CL03</a:t>
            </a:r>
            <a:endParaRPr lang="en-GB" sz="2000" b="1" dirty="0"/>
          </a:p>
        </p:txBody>
      </p:sp>
      <p:sp>
        <p:nvSpPr>
          <p:cNvPr id="4" name="Rectangle 3" descr="Marker showing slides are confidential ">
            <a:extLst>
              <a:ext uri="{FF2B5EF4-FFF2-40B4-BE49-F238E27FC236}">
                <a16:creationId xmlns:a16="http://schemas.microsoft.com/office/drawing/2014/main" id="{E7DAF025-E7F7-1BD2-4AD4-71E0A49B6D3F}"/>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31" name="Text Placeholder 13">
            <a:extLst>
              <a:ext uri="{FF2B5EF4-FFF2-40B4-BE49-F238E27FC236}">
                <a16:creationId xmlns:a16="http://schemas.microsoft.com/office/drawing/2014/main" id="{298F9EF6-7D17-B13E-3B6F-D79288B63317}"/>
              </a:ext>
            </a:extLst>
          </p:cNvPr>
          <p:cNvSpPr txBox="1">
            <a:spLocks/>
          </p:cNvSpPr>
          <p:nvPr/>
        </p:nvSpPr>
        <p:spPr>
          <a:xfrm>
            <a:off x="1275714" y="6610518"/>
            <a:ext cx="10415122" cy="296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LAL-D: lysosomal acid lipase deficiency</a:t>
            </a:r>
          </a:p>
        </p:txBody>
      </p:sp>
      <p:sp>
        <p:nvSpPr>
          <p:cNvPr id="3" name="Rectangle 2">
            <a:extLst>
              <a:ext uri="{FF2B5EF4-FFF2-40B4-BE49-F238E27FC236}">
                <a16:creationId xmlns:a16="http://schemas.microsoft.com/office/drawing/2014/main" id="{DCE125A1-FA5B-EDB0-980D-3CDFCFC73EAC}"/>
              </a:ext>
            </a:extLst>
          </p:cNvPr>
          <p:cNvSpPr/>
          <p:nvPr/>
        </p:nvSpPr>
        <p:spPr>
          <a:xfrm>
            <a:off x="362253" y="1739153"/>
            <a:ext cx="5563418" cy="43927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DF3F8EA-A4D7-4F59-77F6-9333ED947D82}"/>
              </a:ext>
            </a:extLst>
          </p:cNvPr>
          <p:cNvSpPr/>
          <p:nvPr/>
        </p:nvSpPr>
        <p:spPr>
          <a:xfrm>
            <a:off x="6299788" y="1739153"/>
            <a:ext cx="5563418" cy="43927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4393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786502-81DC-1172-72E8-E11060613E90}"/>
              </a:ext>
            </a:extLst>
          </p:cNvPr>
          <p:cNvSpPr>
            <a:spLocks noGrp="1"/>
          </p:cNvSpPr>
          <p:nvPr>
            <p:ph type="body" sz="quarter" idx="14"/>
          </p:nvPr>
        </p:nvSpPr>
        <p:spPr>
          <a:xfrm>
            <a:off x="466722" y="669236"/>
            <a:ext cx="11250786" cy="520838"/>
          </a:xfrm>
        </p:spPr>
        <p:txBody>
          <a:bodyPr/>
          <a:lstStyle/>
          <a:p>
            <a:r>
              <a:rPr lang="en-GB" dirty="0"/>
              <a:t>Sebelipase alfa trials reported outcomes including growth parameters</a:t>
            </a:r>
          </a:p>
        </p:txBody>
      </p:sp>
      <p:sp>
        <p:nvSpPr>
          <p:cNvPr id="6" name="Title 7">
            <a:extLst>
              <a:ext uri="{FF2B5EF4-FFF2-40B4-BE49-F238E27FC236}">
                <a16:creationId xmlns:a16="http://schemas.microsoft.com/office/drawing/2014/main" id="{ECF3CF0C-DA65-4828-D184-88C9B00AC0A3}"/>
              </a:ext>
            </a:extLst>
          </p:cNvPr>
          <p:cNvSpPr txBox="1">
            <a:spLocks/>
          </p:cNvSpPr>
          <p:nvPr/>
        </p:nvSpPr>
        <p:spPr>
          <a:xfrm>
            <a:off x="466723" y="149225"/>
            <a:ext cx="11250785" cy="5928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dirty="0"/>
              <a:t>Clinical trial results (other outcomes)</a:t>
            </a:r>
            <a:br>
              <a:rPr lang="en-GB" dirty="0"/>
            </a:br>
            <a:endParaRPr lang="en-GB" dirty="0"/>
          </a:p>
        </p:txBody>
      </p:sp>
      <p:pic>
        <p:nvPicPr>
          <p:cNvPr id="7" name="Picture 6">
            <a:extLst>
              <a:ext uri="{FF2B5EF4-FFF2-40B4-BE49-F238E27FC236}">
                <a16:creationId xmlns:a16="http://schemas.microsoft.com/office/drawing/2014/main" id="{C2DED37A-18C8-574E-1F79-31566FF906C7}"/>
              </a:ext>
            </a:extLst>
          </p:cNvPr>
          <p:cNvPicPr>
            <a:picLocks noChangeAspect="1"/>
          </p:cNvPicPr>
          <p:nvPr/>
        </p:nvPicPr>
        <p:blipFill rotWithShape="1">
          <a:blip r:embed="rId3">
            <a:extLst>
              <a:ext uri="{28A0092B-C50C-407E-A947-70E740481C1C}">
                <a14:useLocalDpi xmlns:a14="http://schemas.microsoft.com/office/drawing/2010/main" val="0"/>
              </a:ext>
            </a:extLst>
          </a:blip>
          <a:srcRect l="8055"/>
          <a:stretch/>
        </p:blipFill>
        <p:spPr bwMode="auto">
          <a:xfrm>
            <a:off x="582945" y="1747234"/>
            <a:ext cx="8628167" cy="4663451"/>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BA3F2B9-5EE6-B106-3095-047635A7ADA6}"/>
              </a:ext>
            </a:extLst>
          </p:cNvPr>
          <p:cNvSpPr txBox="1"/>
          <p:nvPr/>
        </p:nvSpPr>
        <p:spPr>
          <a:xfrm>
            <a:off x="466723" y="1329363"/>
            <a:ext cx="8531158" cy="417871"/>
          </a:xfrm>
          <a:prstGeom prst="rect">
            <a:avLst/>
          </a:prstGeom>
          <a:noFill/>
        </p:spPr>
        <p:txBody>
          <a:bodyPr wrap="square">
            <a:spAutoFit/>
          </a:bodyPr>
          <a:lstStyle/>
          <a:p>
            <a:pPr>
              <a:lnSpc>
                <a:spcPct val="115000"/>
              </a:lnSpc>
              <a:spcBef>
                <a:spcPts val="1000"/>
              </a:spcBef>
            </a:pPr>
            <a:r>
              <a:rPr lang="en-GB" sz="2000" b="1" dirty="0">
                <a:effectLst/>
                <a:ea typeface="Calibri" panose="020F0502020204030204" pitchFamily="34" charset="0"/>
              </a:rPr>
              <a:t>Median weight-for-age Z-scores in LAL-CL08 and LAL-CL03 (VITAL)</a:t>
            </a:r>
          </a:p>
        </p:txBody>
      </p:sp>
      <p:sp>
        <p:nvSpPr>
          <p:cNvPr id="3" name="Rectangle 2">
            <a:extLst>
              <a:ext uri="{FF2B5EF4-FFF2-40B4-BE49-F238E27FC236}">
                <a16:creationId xmlns:a16="http://schemas.microsoft.com/office/drawing/2014/main" id="{57BC7CEE-6D3F-4F21-0E24-71A32AC6C1FC}"/>
              </a:ext>
            </a:extLst>
          </p:cNvPr>
          <p:cNvSpPr/>
          <p:nvPr/>
        </p:nvSpPr>
        <p:spPr>
          <a:xfrm>
            <a:off x="9211112" y="1538298"/>
            <a:ext cx="2664600" cy="4663451"/>
          </a:xfrm>
          <a:prstGeom prst="rect">
            <a:avLst/>
          </a:prstGeom>
          <a:solidFill>
            <a:schemeClr val="accent3">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rPr>
              <a:t>EAG: </a:t>
            </a:r>
            <a:r>
              <a:rPr lang="en-GB" sz="2000" dirty="0">
                <a:solidFill>
                  <a:schemeClr val="tx1"/>
                </a:solidFill>
              </a:rPr>
              <a:t>Outcome data for weight-for-age generally support findings of improved growth with sebelipase alfa</a:t>
            </a:r>
          </a:p>
          <a:p>
            <a:pPr marL="342900" indent="-342900">
              <a:buFont typeface="Arial" panose="020B0604020202020204" pitchFamily="34" charset="0"/>
              <a:buChar char="•"/>
            </a:pPr>
            <a:r>
              <a:rPr lang="en-GB" sz="2000" dirty="0">
                <a:solidFill>
                  <a:schemeClr val="tx1"/>
                </a:solidFill>
              </a:rPr>
              <a:t>But results have wide ranges and uncertainty (small patient numbers)</a:t>
            </a:r>
          </a:p>
          <a:p>
            <a:pPr marL="342900" indent="-342900">
              <a:buFont typeface="Arial" panose="020B0604020202020204" pitchFamily="34" charset="0"/>
              <a:buChar char="•"/>
            </a:pPr>
            <a:r>
              <a:rPr lang="en-GB" sz="2000" dirty="0">
                <a:solidFill>
                  <a:schemeClr val="tx1"/>
                </a:solidFill>
              </a:rPr>
              <a:t>Longer term data (median follow-up 7 years) corroborate these findings </a:t>
            </a:r>
          </a:p>
        </p:txBody>
      </p:sp>
      <p:sp>
        <p:nvSpPr>
          <p:cNvPr id="4" name="Text Placeholder 13">
            <a:extLst>
              <a:ext uri="{FF2B5EF4-FFF2-40B4-BE49-F238E27FC236}">
                <a16:creationId xmlns:a16="http://schemas.microsoft.com/office/drawing/2014/main" id="{162E476A-3E88-EF26-7C9C-31308FF95B5D}"/>
              </a:ext>
            </a:extLst>
          </p:cNvPr>
          <p:cNvSpPr txBox="1">
            <a:spLocks/>
          </p:cNvSpPr>
          <p:nvPr/>
        </p:nvSpPr>
        <p:spPr>
          <a:xfrm>
            <a:off x="1275714" y="6610518"/>
            <a:ext cx="10415122" cy="296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LAL-D: lysosomal acid lipase deficiency</a:t>
            </a:r>
          </a:p>
        </p:txBody>
      </p:sp>
    </p:spTree>
    <p:extLst>
      <p:ext uri="{BB962C8B-B14F-4D97-AF65-F5344CB8AC3E}">
        <p14:creationId xmlns:p14="http://schemas.microsoft.com/office/powerpoint/2010/main" val="244345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466724" y="263524"/>
            <a:ext cx="11489924" cy="592817"/>
          </a:xfrm>
        </p:spPr>
        <p:txBody>
          <a:bodyPr>
            <a:normAutofit fontScale="90000"/>
          </a:bodyPr>
          <a:lstStyle/>
          <a:p>
            <a:r>
              <a:rPr lang="en-GB" dirty="0"/>
              <a:t>Key issue: Long-term clinical effectiveness of sebelipase alfa (1)</a:t>
            </a:r>
          </a:p>
        </p:txBody>
      </p:sp>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4"/>
          </p:nvPr>
        </p:nvSpPr>
        <p:spPr/>
        <p:txBody>
          <a:bodyPr/>
          <a:lstStyle/>
          <a:p>
            <a:r>
              <a:rPr lang="en-GB" dirty="0"/>
              <a:t>Uncertainties around effectiveness over the lifetime horizon </a:t>
            </a:r>
          </a:p>
        </p:txBody>
      </p:sp>
      <p:sp>
        <p:nvSpPr>
          <p:cNvPr id="4" name="Rectangle 3">
            <a:extLst>
              <a:ext uri="{FF2B5EF4-FFF2-40B4-BE49-F238E27FC236}">
                <a16:creationId xmlns:a16="http://schemas.microsoft.com/office/drawing/2014/main" id="{62F8EBD8-E058-18CC-768E-7E4E842ABA05}"/>
              </a:ext>
            </a:extLst>
          </p:cNvPr>
          <p:cNvSpPr/>
          <p:nvPr/>
        </p:nvSpPr>
        <p:spPr>
          <a:xfrm>
            <a:off x="466724" y="1205879"/>
            <a:ext cx="11342668" cy="226210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Background:</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Sebelipase alfa shown to improve clinical outcomes (e.g. survival) in short-term, but uncertainty on long-term effectiveness </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EAG note particular concerns of anti-drug antibodies (ADAs) and long-term venous access </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ADAs can reduce treatment effectiveness and loss of venous access can prevent treatment </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ADAs and loss of venous access are potential reasons for HSCT “rescue therapy”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assume loss of venous access at 30 years of age – leading to HSCT use </a:t>
            </a:r>
          </a:p>
          <a:p>
            <a:endParaRPr lang="en-GB" dirty="0">
              <a:solidFill>
                <a:schemeClr val="tx1"/>
              </a:solidFill>
              <a:latin typeface="Arial" panose="020B0604020202020204" pitchFamily="34" charset="0"/>
            </a:endParaRPr>
          </a:p>
        </p:txBody>
      </p:sp>
      <p:sp>
        <p:nvSpPr>
          <p:cNvPr id="6" name="Rectangle 5">
            <a:extLst>
              <a:ext uri="{FF2B5EF4-FFF2-40B4-BE49-F238E27FC236}">
                <a16:creationId xmlns:a16="http://schemas.microsoft.com/office/drawing/2014/main" id="{7A4D586E-2B3B-268C-EECB-A52C7DB4A126}"/>
              </a:ext>
            </a:extLst>
          </p:cNvPr>
          <p:cNvSpPr/>
          <p:nvPr/>
        </p:nvSpPr>
        <p:spPr>
          <a:xfrm>
            <a:off x="466724" y="3609899"/>
            <a:ext cx="11306863" cy="2299862"/>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 </a:t>
            </a:r>
            <a:r>
              <a:rPr lang="en-GB" sz="2000" dirty="0">
                <a:solidFill>
                  <a:schemeClr val="tx1"/>
                </a:solidFill>
                <a:latin typeface="Arial" panose="020B0604020202020204" pitchFamily="34" charset="0"/>
              </a:rPr>
              <a:t>Issue mainly refers to uncertainty in long-term effectiveness of HSCT and loss of venous access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Acknowledge uncertainty with loss of venous access; leading clinicians to consider HSCT </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Assuming loss of venous access at 30 years of age based on clinical expert input</a:t>
            </a:r>
          </a:p>
          <a:p>
            <a:pPr marL="742950" lvl="1" indent="-285750">
              <a:buFont typeface="Arial" panose="020B0604020202020204" pitchFamily="34" charset="0"/>
              <a:buChar char="•"/>
            </a:pPr>
            <a:r>
              <a:rPr lang="en-GB" sz="2000" dirty="0">
                <a:solidFill>
                  <a:schemeClr val="tx1"/>
                </a:solidFill>
                <a:latin typeface="Arial" panose="020B0604020202020204" pitchFamily="34" charset="0"/>
              </a:rPr>
              <a:t>EAG clinical expert suggest venous access loss before 30 years of age</a:t>
            </a:r>
          </a:p>
          <a:p>
            <a:pPr marL="742950" lvl="1" indent="-285750">
              <a:buFont typeface="Arial" panose="020B0604020202020204" pitchFamily="34" charset="0"/>
              <a:buChar char="•"/>
            </a:pPr>
            <a:r>
              <a:rPr lang="en-GB" sz="2000" dirty="0">
                <a:solidFill>
                  <a:schemeClr val="tx1"/>
                </a:solidFill>
                <a:latin typeface="Arial" panose="020B0604020202020204" pitchFamily="34" charset="0"/>
              </a:rPr>
              <a:t>So, company and EAG base case of loss at 30 years is conservative </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Clinical expert input important to determine likely age of venous access loss   </a:t>
            </a:r>
          </a:p>
        </p:txBody>
      </p:sp>
      <p:sp>
        <p:nvSpPr>
          <p:cNvPr id="8" name="Text Placeholder 13">
            <a:extLst>
              <a:ext uri="{FF2B5EF4-FFF2-40B4-BE49-F238E27FC236}">
                <a16:creationId xmlns:a16="http://schemas.microsoft.com/office/drawing/2014/main" id="{10652986-2D0C-AC99-FD26-FED474CDBBAE}"/>
              </a:ext>
            </a:extLst>
          </p:cNvPr>
          <p:cNvSpPr txBox="1">
            <a:spLocks/>
          </p:cNvSpPr>
          <p:nvPr/>
        </p:nvSpPr>
        <p:spPr>
          <a:xfrm>
            <a:off x="1151213" y="6505098"/>
            <a:ext cx="10415122" cy="257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a:t>
            </a:r>
          </a:p>
        </p:txBody>
      </p:sp>
    </p:spTree>
    <p:extLst>
      <p:ext uri="{BB962C8B-B14F-4D97-AF65-F5344CB8AC3E}">
        <p14:creationId xmlns:p14="http://schemas.microsoft.com/office/powerpoint/2010/main" val="809496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544403" y="6041496"/>
            <a:ext cx="9955525"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What are the most appropriate assumptions around the long-term effectiveness of sebelipase alfa? What age should venous access be assumed to be lost?</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116415" y="5974326"/>
            <a:ext cx="617692" cy="62015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6" name="Rectangle 5">
            <a:extLst>
              <a:ext uri="{FF2B5EF4-FFF2-40B4-BE49-F238E27FC236}">
                <a16:creationId xmlns:a16="http://schemas.microsoft.com/office/drawing/2014/main" id="{4F0E0A89-C91A-BFE2-7CB7-C62B65A8DD13}"/>
              </a:ext>
            </a:extLst>
          </p:cNvPr>
          <p:cNvSpPr/>
          <p:nvPr/>
        </p:nvSpPr>
        <p:spPr>
          <a:xfrm>
            <a:off x="429611" y="1264336"/>
            <a:ext cx="11122302" cy="1927932"/>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Clinical experts: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Over 10 years of follow up data available for oldest infants treated with sebelipase alfa</a:t>
            </a:r>
          </a:p>
          <a:p>
            <a:pPr marL="742950" lvl="1" indent="-285750">
              <a:buFont typeface="Arial" panose="020B0604020202020204" pitchFamily="34" charset="0"/>
              <a:buChar char="•"/>
              <a:defRPr/>
            </a:pPr>
            <a:r>
              <a:rPr lang="en-GB" sz="2000" dirty="0">
                <a:solidFill>
                  <a:srgbClr val="000000"/>
                </a:solidFill>
                <a:latin typeface="Arial" panose="020B0604020202020204" pitchFamily="34" charset="0"/>
              </a:rPr>
              <a:t>10 years = 20 times extension in life expectancy compared to untreated Wolman disease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Not all will respond to treatment with sebelipase alfa and some need HSCT</a:t>
            </a:r>
          </a:p>
          <a:p>
            <a:pPr marL="742950" lvl="1" indent="-285750">
              <a:buFont typeface="Arial" panose="020B0604020202020204" pitchFamily="34" charset="0"/>
              <a:buChar char="•"/>
              <a:defRPr/>
            </a:pPr>
            <a:r>
              <a:rPr lang="en-GB" sz="2000" dirty="0">
                <a:solidFill>
                  <a:srgbClr val="000000"/>
                </a:solidFill>
                <a:latin typeface="Arial" panose="020B0604020202020204" pitchFamily="34" charset="0"/>
              </a:rPr>
              <a:t>Likely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predicted by </a:t>
            </a:r>
            <a:r>
              <a:rPr lang="en-GB" sz="2000" dirty="0">
                <a:solidFill>
                  <a:srgbClr val="000000"/>
                </a:solidFill>
                <a:latin typeface="Arial" panose="020B0604020202020204" pitchFamily="34" charset="0"/>
              </a:rPr>
              <a:t>response in first 3 years and genotype</a:t>
            </a:r>
          </a:p>
          <a:p>
            <a:pPr marL="285750" indent="-285750">
              <a:buFont typeface="Arial" panose="020B0604020202020204" pitchFamily="34" charset="0"/>
              <a:buChar char="•"/>
              <a:defRPr/>
            </a:pPr>
            <a:r>
              <a:rPr lang="en-GB" sz="2000" dirty="0">
                <a:solidFill>
                  <a:srgbClr val="000000"/>
                </a:solidFill>
                <a:latin typeface="Arial" panose="020B0604020202020204" pitchFamily="34" charset="0"/>
              </a:rPr>
              <a:t>Uncertainty would likely remain even with longer follow up data </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9E22A0EC-50AC-65F6-D68F-D8F25F4C4E45}"/>
              </a:ext>
            </a:extLst>
          </p:cNvPr>
          <p:cNvSpPr/>
          <p:nvPr/>
        </p:nvSpPr>
        <p:spPr>
          <a:xfrm>
            <a:off x="429611" y="3282018"/>
            <a:ext cx="11122302" cy="1301278"/>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mn-cs"/>
              </a:rPr>
              <a:t>Patient experts:</a:t>
            </a:r>
            <a:endParaRPr kumimoji="0" lang="en-GB" sz="2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Clinician views highlight sebelipase alfa is one of the best ERTs in terms of outcomes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NICE did not implement a managed access agreement in 2017 (during ID737 evaluation). Other ERTs have been recommended by NICE despite lack of data </a:t>
            </a:r>
          </a:p>
        </p:txBody>
      </p:sp>
      <p:sp>
        <p:nvSpPr>
          <p:cNvPr id="9" name="Rectangle 8">
            <a:extLst>
              <a:ext uri="{FF2B5EF4-FFF2-40B4-BE49-F238E27FC236}">
                <a16:creationId xmlns:a16="http://schemas.microsoft.com/office/drawing/2014/main" id="{6613C36B-4E8F-64A8-8035-94EDD4962880}"/>
              </a:ext>
            </a:extLst>
          </p:cNvPr>
          <p:cNvSpPr/>
          <p:nvPr/>
        </p:nvSpPr>
        <p:spPr>
          <a:xfrm>
            <a:off x="429611" y="4673047"/>
            <a:ext cx="11122302" cy="1301279"/>
          </a:xfrm>
          <a:prstGeom prst="rect">
            <a:avLst/>
          </a:prstGeom>
          <a:solidFill>
            <a:schemeClr val="accent3">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 </a:t>
            </a: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Unresolvable</a:t>
            </a:r>
            <a:r>
              <a:rPr lang="en-GB" sz="2000" dirty="0">
                <a:solidFill>
                  <a:srgbClr val="000000"/>
                </a:solidFill>
                <a:latin typeface="Arial" panose="020B0604020202020204" pitchFamily="34" charset="0"/>
              </a:rPr>
              <a:t> issue with great uncertainty – links to issue on HSCT model assumptions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Company do not consider</a:t>
            </a:r>
            <a:r>
              <a:rPr lang="en-GB" sz="2000" dirty="0">
                <a:solidFill>
                  <a:srgbClr val="000000"/>
                </a:solidFill>
                <a:latin typeface="Arial" panose="020B0604020202020204" pitchFamily="34" charset="0"/>
              </a:rPr>
              <a:t> disutility with loss of venous access or ADAs (explored indirectly by reduction in QoL in scenario analyses)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EAG explore venous access loss at 20 or 40 years; scenario assuming no venous access loss</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Title 1">
            <a:extLst>
              <a:ext uri="{FF2B5EF4-FFF2-40B4-BE49-F238E27FC236}">
                <a16:creationId xmlns:a16="http://schemas.microsoft.com/office/drawing/2014/main" id="{844837A7-7CC6-E909-0152-623C77424C9E}"/>
              </a:ext>
            </a:extLst>
          </p:cNvPr>
          <p:cNvSpPr>
            <a:spLocks noGrp="1"/>
          </p:cNvSpPr>
          <p:nvPr>
            <p:ph type="title"/>
          </p:nvPr>
        </p:nvSpPr>
        <p:spPr>
          <a:xfrm>
            <a:off x="466724" y="263524"/>
            <a:ext cx="11489924" cy="592817"/>
          </a:xfrm>
        </p:spPr>
        <p:txBody>
          <a:bodyPr>
            <a:normAutofit fontScale="90000"/>
          </a:bodyPr>
          <a:lstStyle/>
          <a:p>
            <a:r>
              <a:rPr lang="en-GB" dirty="0"/>
              <a:t>Key issue: Long-term clinical effectiveness of sebelipase alfa (2)</a:t>
            </a:r>
          </a:p>
        </p:txBody>
      </p:sp>
      <p:sp>
        <p:nvSpPr>
          <p:cNvPr id="15" name="Text Placeholder 4">
            <a:extLst>
              <a:ext uri="{FF2B5EF4-FFF2-40B4-BE49-F238E27FC236}">
                <a16:creationId xmlns:a16="http://schemas.microsoft.com/office/drawing/2014/main" id="{CED06EBF-7A57-125D-C256-F048CA06D985}"/>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Uncertainties around effectiveness over the lifetime horizon </a:t>
            </a:r>
          </a:p>
        </p:txBody>
      </p:sp>
      <p:sp>
        <p:nvSpPr>
          <p:cNvPr id="25" name="Text Placeholder 13">
            <a:extLst>
              <a:ext uri="{FF2B5EF4-FFF2-40B4-BE49-F238E27FC236}">
                <a16:creationId xmlns:a16="http://schemas.microsoft.com/office/drawing/2014/main" id="{78D82D55-FEAE-802D-1ADD-AC97023D5900}"/>
              </a:ext>
            </a:extLst>
          </p:cNvPr>
          <p:cNvSpPr txBox="1">
            <a:spLocks/>
          </p:cNvSpPr>
          <p:nvPr/>
        </p:nvSpPr>
        <p:spPr>
          <a:xfrm>
            <a:off x="1131836" y="6579750"/>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ADA: anti-drug antibody; ERT: enzyme replacement therapy; HSCT: haematopoietic stem cell transplantation</a:t>
            </a:r>
          </a:p>
        </p:txBody>
      </p:sp>
    </p:spTree>
    <p:extLst>
      <p:ext uri="{BB962C8B-B14F-4D97-AF65-F5344CB8AC3E}">
        <p14:creationId xmlns:p14="http://schemas.microsoft.com/office/powerpoint/2010/main" val="347762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F924-B9E9-45CF-B702-E7E77DDDD1B3}"/>
              </a:ext>
            </a:extLst>
          </p:cNvPr>
          <p:cNvSpPr>
            <a:spLocks noGrp="1"/>
          </p:cNvSpPr>
          <p:nvPr>
            <p:ph type="ctrTitle"/>
          </p:nvPr>
        </p:nvSpPr>
        <p:spPr>
          <a:xfrm>
            <a:off x="3509284" y="2592105"/>
            <a:ext cx="4956621" cy="1276350"/>
          </a:xfrm>
        </p:spPr>
        <p:txBody>
          <a:bodyPr/>
          <a:lstStyle/>
          <a:p>
            <a:r>
              <a:rPr lang="en-GB" dirty="0"/>
              <a:t>Cost effectiveness</a:t>
            </a:r>
          </a:p>
        </p:txBody>
      </p:sp>
    </p:spTree>
    <p:extLst>
      <p:ext uri="{BB962C8B-B14F-4D97-AF65-F5344CB8AC3E}">
        <p14:creationId xmlns:p14="http://schemas.microsoft.com/office/powerpoint/2010/main" val="182183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nvGraphicFramePr>
        <p:xfrm>
          <a:off x="419999" y="1546984"/>
          <a:ext cx="11410748" cy="4350357"/>
        </p:xfrm>
        <a:graphic>
          <a:graphicData uri="http://schemas.openxmlformats.org/drawingml/2006/table">
            <a:tbl>
              <a:tblPr firstRow="1" bandRow="1">
                <a:tableStyleId>{5C22544A-7EE6-4342-B048-85BDC9FD1C3A}</a:tableStyleId>
              </a:tblPr>
              <a:tblGrid>
                <a:gridCol w="9404229">
                  <a:extLst>
                    <a:ext uri="{9D8B030D-6E8A-4147-A177-3AD203B41FA5}">
                      <a16:colId xmlns:a16="http://schemas.microsoft.com/office/drawing/2014/main" val="3322847139"/>
                    </a:ext>
                  </a:extLst>
                </a:gridCol>
                <a:gridCol w="2006519">
                  <a:extLst>
                    <a:ext uri="{9D8B030D-6E8A-4147-A177-3AD203B41FA5}">
                      <a16:colId xmlns:a16="http://schemas.microsoft.com/office/drawing/2014/main" val="354127724"/>
                    </a:ext>
                  </a:extLst>
                </a:gridCol>
              </a:tblGrid>
              <a:tr h="319802">
                <a:tc>
                  <a:txBody>
                    <a:bodyPr/>
                    <a:lstStyle/>
                    <a:p>
                      <a:r>
                        <a:rPr lang="en-GB" sz="2000" dirty="0">
                          <a:latin typeface="Arial" panose="020B0604020202020204" pitchFamily="34" charset="0"/>
                        </a:rPr>
                        <a:t>Key issue</a:t>
                      </a:r>
                    </a:p>
                  </a:txBody>
                  <a:tcPr>
                    <a:solidFill>
                      <a:srgbClr val="00436C"/>
                    </a:solidFill>
                  </a:tcPr>
                </a:tc>
                <a:tc>
                  <a:txBody>
                    <a:bodyPr/>
                    <a:lstStyle/>
                    <a:p>
                      <a:r>
                        <a:rPr lang="en-GB" sz="2000" dirty="0">
                          <a:latin typeface="Arial" panose="020B0604020202020204" pitchFamily="34" charset="0"/>
                        </a:rPr>
                        <a:t>ICER impact</a:t>
                      </a:r>
                    </a:p>
                  </a:txBody>
                  <a:tcPr>
                    <a:solidFill>
                      <a:srgbClr val="00436C"/>
                    </a:solidFill>
                  </a:tcPr>
                </a:tc>
                <a:extLst>
                  <a:ext uri="{0D108BD9-81ED-4DB2-BD59-A6C34878D82A}">
                    <a16:rowId xmlns:a16="http://schemas.microsoft.com/office/drawing/2014/main" val="2647452487"/>
                  </a:ext>
                </a:extLst>
              </a:tr>
              <a:tr h="565803">
                <a:tc>
                  <a:txBody>
                    <a:bodyPr/>
                    <a:lstStyle/>
                    <a:p>
                      <a:r>
                        <a:rPr lang="en-GB" sz="2000" kern="1200" dirty="0">
                          <a:solidFill>
                            <a:schemeClr val="dk1"/>
                          </a:solidFill>
                          <a:effectLst/>
                          <a:latin typeface="+mn-lt"/>
                          <a:ea typeface="+mn-ea"/>
                          <a:cs typeface="+mn-cs"/>
                        </a:rPr>
                        <a:t>Age of symptom onset in Wolman disease/rapidly progressive LAL-D and trial eligibility criteria and generalisability</a:t>
                      </a:r>
                      <a:endParaRPr lang="en-GB" sz="2000" dirty="0">
                        <a:latin typeface="Arial" panose="020B0604020202020204" pitchFamily="34" charset="0"/>
                      </a:endParaRPr>
                    </a:p>
                  </a:txBody>
                  <a:tcPr anchor="ctr"/>
                </a:tc>
                <a:tc>
                  <a:txBody>
                    <a:bodyPr/>
                    <a:lstStyle/>
                    <a:p>
                      <a:r>
                        <a:rPr lang="en-GB" sz="2000" dirty="0">
                          <a:latin typeface="Arial" panose="020B0604020202020204" pitchFamily="34" charset="0"/>
                        </a:rPr>
                        <a:t>Unknown</a:t>
                      </a:r>
                    </a:p>
                  </a:txBody>
                  <a:tcPr anchor="ctr">
                    <a:solidFill>
                      <a:schemeClr val="bg1">
                        <a:lumMod val="75000"/>
                      </a:schemeClr>
                    </a:solidFill>
                  </a:tcPr>
                </a:tc>
                <a:extLst>
                  <a:ext uri="{0D108BD9-81ED-4DB2-BD59-A6C34878D82A}">
                    <a16:rowId xmlns:a16="http://schemas.microsoft.com/office/drawing/2014/main" val="4286048228"/>
                  </a:ext>
                </a:extLst>
              </a:tr>
              <a:tr h="518556">
                <a:tc>
                  <a:txBody>
                    <a:bodyPr/>
                    <a:lstStyle/>
                    <a:p>
                      <a:r>
                        <a:rPr lang="en-GB" sz="2000" dirty="0">
                          <a:latin typeface="Arial" panose="020B0604020202020204" pitchFamily="34" charset="0"/>
                        </a:rPr>
                        <a:t>Role of HSCT in the pathway for people with rapidly progressive LAL-D</a:t>
                      </a:r>
                    </a:p>
                  </a:txBody>
                  <a:tcPr anchor="ctr"/>
                </a:tc>
                <a:tc>
                  <a:txBody>
                    <a:bodyPr/>
                    <a:lstStyle/>
                    <a:p>
                      <a:r>
                        <a:rPr lang="en-GB" sz="2000" dirty="0">
                          <a:latin typeface="Arial" panose="020B0604020202020204" pitchFamily="34" charset="0"/>
                        </a:rPr>
                        <a:t>Large</a:t>
                      </a:r>
                    </a:p>
                  </a:txBody>
                  <a:tcPr anchor="ctr">
                    <a:solidFill>
                      <a:schemeClr val="accent6">
                        <a:lumMod val="20000"/>
                        <a:lumOff val="80000"/>
                      </a:schemeClr>
                    </a:solidFill>
                  </a:tcPr>
                </a:tc>
                <a:extLst>
                  <a:ext uri="{0D108BD9-81ED-4DB2-BD59-A6C34878D82A}">
                    <a16:rowId xmlns:a16="http://schemas.microsoft.com/office/drawing/2014/main" val="4079267917"/>
                  </a:ext>
                </a:extLst>
              </a:tr>
              <a:tr h="565803">
                <a:tc>
                  <a:txBody>
                    <a:bodyPr/>
                    <a:lstStyle/>
                    <a:p>
                      <a:r>
                        <a:rPr lang="en-GB" sz="2000" dirty="0">
                          <a:latin typeface="Arial" panose="020B0604020202020204" pitchFamily="34" charset="0"/>
                        </a:rPr>
                        <a:t>Uncertainty surrounding long-term clinical effectiveness of sebelipase alfa</a:t>
                      </a:r>
                    </a:p>
                  </a:txBody>
                  <a:tcPr anchor="ctr"/>
                </a:tc>
                <a:tc>
                  <a:txBody>
                    <a:bodyPr/>
                    <a:lstStyle/>
                    <a:p>
                      <a:r>
                        <a:rPr lang="en-GB" sz="2000" dirty="0">
                          <a:latin typeface="Arial" panose="020B0604020202020204" pitchFamily="34" charset="0"/>
                        </a:rPr>
                        <a:t>Unknown</a:t>
                      </a:r>
                    </a:p>
                  </a:txBody>
                  <a:tcPr anchor="ctr">
                    <a:solidFill>
                      <a:schemeClr val="bg1">
                        <a:lumMod val="75000"/>
                      </a:schemeClr>
                    </a:solidFill>
                  </a:tcPr>
                </a:tc>
                <a:extLst>
                  <a:ext uri="{0D108BD9-81ED-4DB2-BD59-A6C34878D82A}">
                    <a16:rowId xmlns:a16="http://schemas.microsoft.com/office/drawing/2014/main" val="710463053"/>
                  </a:ext>
                </a:extLst>
              </a:tr>
              <a:tr h="518556">
                <a:tc>
                  <a:txBody>
                    <a:bodyPr/>
                    <a:lstStyle/>
                    <a:p>
                      <a:r>
                        <a:rPr lang="en-GB" sz="2000" kern="1200" dirty="0">
                          <a:solidFill>
                            <a:schemeClr val="dk1"/>
                          </a:solidFill>
                          <a:effectLst/>
                          <a:latin typeface="+mn-lt"/>
                          <a:ea typeface="+mn-ea"/>
                          <a:cs typeface="+mn-cs"/>
                        </a:rPr>
                        <a:t>Uncertainty around ability to change dose/discontinue sebelipase alfa</a:t>
                      </a:r>
                    </a:p>
                  </a:txBody>
                  <a:tcPr anchor="ctr"/>
                </a:tc>
                <a:tc>
                  <a:txBody>
                    <a:bodyPr/>
                    <a:lstStyle/>
                    <a:p>
                      <a:r>
                        <a:rPr lang="en-GB" sz="2000" dirty="0">
                          <a:latin typeface="Arial" panose="020B0604020202020204" pitchFamily="34" charset="0"/>
                        </a:rPr>
                        <a:t>Large</a:t>
                      </a:r>
                    </a:p>
                  </a:txBody>
                  <a:tcPr anchor="ctr">
                    <a:solidFill>
                      <a:schemeClr val="accent6">
                        <a:lumMod val="20000"/>
                        <a:lumOff val="80000"/>
                      </a:schemeClr>
                    </a:solidFill>
                  </a:tcPr>
                </a:tc>
                <a:extLst>
                  <a:ext uri="{0D108BD9-81ED-4DB2-BD59-A6C34878D82A}">
                    <a16:rowId xmlns:a16="http://schemas.microsoft.com/office/drawing/2014/main" val="1907513868"/>
                  </a:ext>
                </a:extLst>
              </a:tr>
              <a:tr h="518556">
                <a:tc>
                  <a:txBody>
                    <a:bodyPr/>
                    <a:lstStyle/>
                    <a:p>
                      <a:r>
                        <a:rPr lang="en-GB" sz="2000" kern="1200" dirty="0">
                          <a:solidFill>
                            <a:schemeClr val="dk1"/>
                          </a:solidFill>
                          <a:effectLst/>
                          <a:latin typeface="+mn-lt"/>
                          <a:ea typeface="+mn-ea"/>
                          <a:cs typeface="+mn-cs"/>
                        </a:rPr>
                        <a:t>Vial sharing </a:t>
                      </a:r>
                    </a:p>
                  </a:txBody>
                  <a:tcPr anchor="ctr"/>
                </a:tc>
                <a:tc>
                  <a:txBody>
                    <a:bodyPr/>
                    <a:lstStyle/>
                    <a:p>
                      <a:r>
                        <a:rPr lang="en-GB" sz="2000" dirty="0">
                          <a:latin typeface="Arial" panose="020B0604020202020204" pitchFamily="34" charset="0"/>
                        </a:rPr>
                        <a:t>Moderate</a:t>
                      </a:r>
                    </a:p>
                  </a:txBody>
                  <a:tcPr anchor="ctr">
                    <a:solidFill>
                      <a:schemeClr val="accent3"/>
                    </a:solidFill>
                  </a:tcPr>
                </a:tc>
                <a:extLst>
                  <a:ext uri="{0D108BD9-81ED-4DB2-BD59-A6C34878D82A}">
                    <a16:rowId xmlns:a16="http://schemas.microsoft.com/office/drawing/2014/main" val="3058694258"/>
                  </a:ext>
                </a:extLst>
              </a:tr>
              <a:tr h="565803">
                <a:tc>
                  <a:txBody>
                    <a:bodyPr/>
                    <a:lstStyle/>
                    <a:p>
                      <a:r>
                        <a:rPr lang="en-GB" sz="2000" dirty="0">
                          <a:latin typeface="Arial" panose="020B0604020202020204" pitchFamily="34" charset="0"/>
                        </a:rPr>
                        <a:t>Uncertainty in extrapolation models used to estimate Wolman related survival</a:t>
                      </a:r>
                    </a:p>
                  </a:txBody>
                  <a:tcPr anchor="ctr"/>
                </a:tc>
                <a:tc>
                  <a:txBody>
                    <a:bodyPr/>
                    <a:lstStyle/>
                    <a:p>
                      <a:r>
                        <a:rPr lang="en-GB" sz="2000" dirty="0">
                          <a:latin typeface="Arial" panose="020B0604020202020204" pitchFamily="34" charset="0"/>
                        </a:rPr>
                        <a:t>Large</a:t>
                      </a:r>
                    </a:p>
                  </a:txBody>
                  <a:tcPr anchor="ctr">
                    <a:solidFill>
                      <a:schemeClr val="accent6">
                        <a:lumMod val="20000"/>
                        <a:lumOff val="80000"/>
                      </a:schemeClr>
                    </a:solidFill>
                  </a:tcPr>
                </a:tc>
                <a:extLst>
                  <a:ext uri="{0D108BD9-81ED-4DB2-BD59-A6C34878D82A}">
                    <a16:rowId xmlns:a16="http://schemas.microsoft.com/office/drawing/2014/main" val="3252160011"/>
                  </a:ext>
                </a:extLst>
              </a:tr>
              <a:tr h="565803">
                <a:tc>
                  <a:txBody>
                    <a:bodyPr/>
                    <a:lstStyle/>
                    <a:p>
                      <a:r>
                        <a:rPr lang="en-GB" sz="2000" dirty="0">
                          <a:latin typeface="Arial" panose="020B0604020202020204" pitchFamily="34" charset="0"/>
                        </a:rPr>
                        <a:t>Uncertainty in the utility estimates applied for those treated with sebelipase alfa </a:t>
                      </a:r>
                    </a:p>
                  </a:txBody>
                  <a:tcPr anchor="ctr"/>
                </a:tc>
                <a:tc>
                  <a:txBody>
                    <a:bodyPr/>
                    <a:lstStyle/>
                    <a:p>
                      <a:r>
                        <a:rPr lang="en-GB" sz="2000" dirty="0">
                          <a:latin typeface="Arial" panose="020B0604020202020204" pitchFamily="34" charset="0"/>
                        </a:rPr>
                        <a:t>Moderate </a:t>
                      </a:r>
                    </a:p>
                  </a:txBody>
                  <a:tcPr anchor="ctr">
                    <a:solidFill>
                      <a:schemeClr val="accent3"/>
                    </a:solidFill>
                  </a:tcPr>
                </a:tc>
                <a:extLst>
                  <a:ext uri="{0D108BD9-81ED-4DB2-BD59-A6C34878D82A}">
                    <a16:rowId xmlns:a16="http://schemas.microsoft.com/office/drawing/2014/main" val="3993071413"/>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419999" y="170011"/>
            <a:ext cx="11250785" cy="592817"/>
          </a:xfrm>
        </p:spPr>
        <p:txBody>
          <a:bodyPr/>
          <a:lstStyle/>
          <a:p>
            <a:r>
              <a:rPr lang="en-GB" dirty="0"/>
              <a:t>Key issues</a:t>
            </a:r>
          </a:p>
        </p:txBody>
      </p:sp>
      <p:sp>
        <p:nvSpPr>
          <p:cNvPr id="14" name="Text Placeholder 13">
            <a:extLst>
              <a:ext uri="{FF2B5EF4-FFF2-40B4-BE49-F238E27FC236}">
                <a16:creationId xmlns:a16="http://schemas.microsoft.com/office/drawing/2014/main" id="{398E88BB-B490-F623-BA3E-3737E67A5B4A}"/>
              </a:ext>
            </a:extLst>
          </p:cNvPr>
          <p:cNvSpPr>
            <a:spLocks noGrp="1"/>
          </p:cNvSpPr>
          <p:nvPr>
            <p:ph type="body" sz="quarter" idx="13"/>
          </p:nvPr>
        </p:nvSpPr>
        <p:spPr>
          <a:xfrm>
            <a:off x="1131836" y="6322864"/>
            <a:ext cx="10415122" cy="365125"/>
          </a:xfrm>
        </p:spPr>
        <p:txBody>
          <a:bodyPr>
            <a:noAutofit/>
          </a:bodyPr>
          <a:lstStyle/>
          <a:p>
            <a:r>
              <a:rPr lang="en-GB" dirty="0"/>
              <a:t>Abbreviations: HSCT: haematopoietic stem cell transplant, ICER: incremental Cost Effectiveness Ratio; LAL-D: lysosomal acid lipase deficiency</a:t>
            </a:r>
          </a:p>
        </p:txBody>
      </p:sp>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4"/>
          </p:nvPr>
        </p:nvSpPr>
        <p:spPr>
          <a:xfrm>
            <a:off x="394723" y="661765"/>
            <a:ext cx="11250786" cy="592817"/>
          </a:xfrm>
        </p:spPr>
        <p:txBody>
          <a:bodyPr/>
          <a:lstStyle/>
          <a:p>
            <a:r>
              <a:rPr lang="en-GB" dirty="0"/>
              <a:t>Most impactful assumptions on ICER include when HSCT is given, long term survival and sebelipase alfa discontinuation after HSCT </a:t>
            </a:r>
          </a:p>
        </p:txBody>
      </p:sp>
    </p:spTree>
    <p:extLst>
      <p:ext uri="{BB962C8B-B14F-4D97-AF65-F5344CB8AC3E}">
        <p14:creationId xmlns:p14="http://schemas.microsoft.com/office/powerpoint/2010/main" val="51919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37EE226-669D-5947-8891-82B7BC284238}"/>
              </a:ext>
            </a:extLst>
          </p:cNvPr>
          <p:cNvSpPr/>
          <p:nvPr/>
        </p:nvSpPr>
        <p:spPr>
          <a:xfrm>
            <a:off x="398233" y="1513471"/>
            <a:ext cx="7662440" cy="4830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15D1A5F4-7266-5257-EAA1-BB8807A85F9A}"/>
              </a:ext>
            </a:extLst>
          </p:cNvPr>
          <p:cNvSpPr>
            <a:spLocks noGrp="1"/>
          </p:cNvSpPr>
          <p:nvPr>
            <p:ph type="body" sz="quarter" idx="14"/>
          </p:nvPr>
        </p:nvSpPr>
        <p:spPr>
          <a:xfrm>
            <a:off x="466724" y="739376"/>
            <a:ext cx="11250786" cy="774095"/>
          </a:xfrm>
        </p:spPr>
        <p:txBody>
          <a:bodyPr/>
          <a:lstStyle/>
          <a:p>
            <a:r>
              <a:rPr lang="en-GB" dirty="0"/>
              <a:t>Model structured around the clinical trials period (short-term) and pre- and post-HSCT (longer-term)</a:t>
            </a:r>
          </a:p>
        </p:txBody>
      </p:sp>
      <p:sp>
        <p:nvSpPr>
          <p:cNvPr id="3" name="Title 16">
            <a:extLst>
              <a:ext uri="{FF2B5EF4-FFF2-40B4-BE49-F238E27FC236}">
                <a16:creationId xmlns:a16="http://schemas.microsoft.com/office/drawing/2014/main" id="{D228B7B9-BA41-F8B6-95CB-62517DD3BCBD}"/>
              </a:ext>
            </a:extLst>
          </p:cNvPr>
          <p:cNvSpPr>
            <a:spLocks noGrp="1"/>
          </p:cNvSpPr>
          <p:nvPr>
            <p:ph type="title"/>
          </p:nvPr>
        </p:nvSpPr>
        <p:spPr>
          <a:xfrm>
            <a:off x="466724" y="149225"/>
            <a:ext cx="11250785" cy="592817"/>
          </a:xfrm>
        </p:spPr>
        <p:txBody>
          <a:bodyPr>
            <a:normAutofit/>
          </a:bodyPr>
          <a:lstStyle/>
          <a:p>
            <a:r>
              <a:rPr lang="en-GB" dirty="0"/>
              <a:t>Company’s model structure </a:t>
            </a:r>
          </a:p>
        </p:txBody>
      </p:sp>
      <p:grpSp>
        <p:nvGrpSpPr>
          <p:cNvPr id="24" name="Group 23">
            <a:extLst>
              <a:ext uri="{FF2B5EF4-FFF2-40B4-BE49-F238E27FC236}">
                <a16:creationId xmlns:a16="http://schemas.microsoft.com/office/drawing/2014/main" id="{083582A2-AB1B-CE9D-7B94-6475CDD4C929}"/>
              </a:ext>
            </a:extLst>
          </p:cNvPr>
          <p:cNvGrpSpPr/>
          <p:nvPr/>
        </p:nvGrpSpPr>
        <p:grpSpPr>
          <a:xfrm>
            <a:off x="608089" y="1607319"/>
            <a:ext cx="7293316" cy="3799161"/>
            <a:chOff x="979488" y="2064160"/>
            <a:chExt cx="7293316" cy="3799161"/>
          </a:xfrm>
        </p:grpSpPr>
        <p:sp>
          <p:nvSpPr>
            <p:cNvPr id="7" name="Rectangle 6">
              <a:extLst>
                <a:ext uri="{FF2B5EF4-FFF2-40B4-BE49-F238E27FC236}">
                  <a16:creationId xmlns:a16="http://schemas.microsoft.com/office/drawing/2014/main" id="{00000000-0008-0000-0700-000010000000}"/>
                </a:ext>
              </a:extLst>
            </p:cNvPr>
            <p:cNvSpPr/>
            <p:nvPr/>
          </p:nvSpPr>
          <p:spPr>
            <a:xfrm>
              <a:off x="1014413" y="2064160"/>
              <a:ext cx="1624012" cy="907399"/>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HS1: </a:t>
              </a:r>
            </a:p>
            <a:p>
              <a:pPr algn="ctr"/>
              <a:r>
                <a:rPr lang="en-US" sz="1800" baseline="0" dirty="0">
                  <a:solidFill>
                    <a:schemeClr val="tx1"/>
                  </a:solidFill>
                </a:rPr>
                <a:t>Investigation</a:t>
              </a:r>
              <a:endParaRPr lang="en-US" sz="1800" dirty="0">
                <a:solidFill>
                  <a:schemeClr val="tx1"/>
                </a:solidFill>
              </a:endParaRPr>
            </a:p>
          </p:txBody>
        </p:sp>
        <p:cxnSp>
          <p:nvCxnSpPr>
            <p:cNvPr id="8" name="Straight Arrow Connector 7">
              <a:extLst>
                <a:ext uri="{FF2B5EF4-FFF2-40B4-BE49-F238E27FC236}">
                  <a16:creationId xmlns:a16="http://schemas.microsoft.com/office/drawing/2014/main" id="{00000000-0008-0000-0700-000011000000}"/>
                </a:ext>
              </a:extLst>
            </p:cNvPr>
            <p:cNvCxnSpPr>
              <a:cxnSpLocks/>
            </p:cNvCxnSpPr>
            <p:nvPr/>
          </p:nvCxnSpPr>
          <p:spPr>
            <a:xfrm>
              <a:off x="3868738" y="3863179"/>
              <a:ext cx="908050" cy="311946"/>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000000-0008-0000-0700-000012000000}"/>
                </a:ext>
              </a:extLst>
            </p:cNvPr>
            <p:cNvSpPr/>
            <p:nvPr/>
          </p:nvSpPr>
          <p:spPr>
            <a:xfrm>
              <a:off x="4797017" y="2326115"/>
              <a:ext cx="2039937" cy="93093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bg1"/>
                  </a:solidFill>
                </a:rPr>
                <a:t>HS4: </a:t>
              </a:r>
            </a:p>
            <a:p>
              <a:pPr algn="ctr"/>
              <a:r>
                <a:rPr lang="en-US" sz="1800" dirty="0">
                  <a:solidFill>
                    <a:schemeClr val="bg1"/>
                  </a:solidFill>
                </a:rPr>
                <a:t>Stable</a:t>
              </a:r>
            </a:p>
          </p:txBody>
        </p:sp>
        <p:sp>
          <p:nvSpPr>
            <p:cNvPr id="10" name="Rectangle 9">
              <a:extLst>
                <a:ext uri="{FF2B5EF4-FFF2-40B4-BE49-F238E27FC236}">
                  <a16:creationId xmlns:a16="http://schemas.microsoft.com/office/drawing/2014/main" id="{00000000-0008-0000-0700-000013000000}"/>
                </a:ext>
              </a:extLst>
            </p:cNvPr>
            <p:cNvSpPr/>
            <p:nvPr/>
          </p:nvSpPr>
          <p:spPr>
            <a:xfrm>
              <a:off x="4781550" y="3488373"/>
              <a:ext cx="2051050" cy="83463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bg1"/>
                  </a:solidFill>
                </a:rPr>
                <a:t>HS5: </a:t>
              </a:r>
            </a:p>
            <a:p>
              <a:pPr algn="ctr"/>
              <a:r>
                <a:rPr lang="en-US" sz="1800" baseline="0" dirty="0">
                  <a:solidFill>
                    <a:schemeClr val="bg1"/>
                  </a:solidFill>
                </a:rPr>
                <a:t>H</a:t>
              </a:r>
              <a:r>
                <a:rPr lang="en-US" sz="1800" dirty="0">
                  <a:solidFill>
                    <a:schemeClr val="bg1"/>
                  </a:solidFill>
                </a:rPr>
                <a:t>SCT</a:t>
              </a:r>
            </a:p>
          </p:txBody>
        </p:sp>
        <p:cxnSp>
          <p:nvCxnSpPr>
            <p:cNvPr id="11" name="Straight Arrow Connector 10">
              <a:extLst>
                <a:ext uri="{FF2B5EF4-FFF2-40B4-BE49-F238E27FC236}">
                  <a16:creationId xmlns:a16="http://schemas.microsoft.com/office/drawing/2014/main" id="{00000000-0008-0000-0700-000014000000}"/>
                </a:ext>
              </a:extLst>
            </p:cNvPr>
            <p:cNvCxnSpPr>
              <a:cxnSpLocks/>
              <a:stCxn id="19" idx="3"/>
              <a:endCxn id="9" idx="1"/>
            </p:cNvCxnSpPr>
            <p:nvPr/>
          </p:nvCxnSpPr>
          <p:spPr>
            <a:xfrm flipV="1">
              <a:off x="3868738" y="2791585"/>
              <a:ext cx="928279" cy="1009216"/>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0000000-0008-0000-0700-000015000000}"/>
                </a:ext>
              </a:extLst>
            </p:cNvPr>
            <p:cNvSpPr/>
            <p:nvPr/>
          </p:nvSpPr>
          <p:spPr>
            <a:xfrm>
              <a:off x="7344526" y="3281359"/>
              <a:ext cx="928278" cy="116364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bg1"/>
                  </a:solidFill>
                </a:rPr>
                <a:t>HS6: </a:t>
              </a:r>
            </a:p>
            <a:p>
              <a:pPr algn="ctr"/>
              <a:r>
                <a:rPr lang="en-US" sz="1800" dirty="0">
                  <a:solidFill>
                    <a:schemeClr val="bg1"/>
                  </a:solidFill>
                </a:rPr>
                <a:t>Dead: Other cause</a:t>
              </a:r>
            </a:p>
          </p:txBody>
        </p:sp>
        <p:cxnSp>
          <p:nvCxnSpPr>
            <p:cNvPr id="13" name="Straight Arrow Connector 12">
              <a:extLst>
                <a:ext uri="{FF2B5EF4-FFF2-40B4-BE49-F238E27FC236}">
                  <a16:creationId xmlns:a16="http://schemas.microsoft.com/office/drawing/2014/main" id="{00000000-0008-0000-0700-000016000000}"/>
                </a:ext>
              </a:extLst>
            </p:cNvPr>
            <p:cNvCxnSpPr>
              <a:cxnSpLocks/>
            </p:cNvCxnSpPr>
            <p:nvPr/>
          </p:nvCxnSpPr>
          <p:spPr>
            <a:xfrm>
              <a:off x="6819900" y="3994150"/>
              <a:ext cx="51276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000000-0008-0000-0700-000017000000}"/>
                </a:ext>
              </a:extLst>
            </p:cNvPr>
            <p:cNvCxnSpPr>
              <a:cxnSpLocks/>
            </p:cNvCxnSpPr>
            <p:nvPr/>
          </p:nvCxnSpPr>
          <p:spPr>
            <a:xfrm>
              <a:off x="6836954" y="2791585"/>
              <a:ext cx="459741" cy="65995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0000000-0008-0000-0700-000018000000}"/>
                </a:ext>
              </a:extLst>
            </p:cNvPr>
            <p:cNvCxnSpPr>
              <a:cxnSpLocks/>
            </p:cNvCxnSpPr>
            <p:nvPr/>
          </p:nvCxnSpPr>
          <p:spPr>
            <a:xfrm>
              <a:off x="1243596" y="2958371"/>
              <a:ext cx="0" cy="1550356"/>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0000000-0008-0000-0700-000019000000}"/>
                </a:ext>
              </a:extLst>
            </p:cNvPr>
            <p:cNvSpPr/>
            <p:nvPr/>
          </p:nvSpPr>
          <p:spPr>
            <a:xfrm>
              <a:off x="979488" y="4508727"/>
              <a:ext cx="1427162" cy="96726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HS2: </a:t>
              </a:r>
            </a:p>
            <a:p>
              <a:pPr algn="ctr"/>
              <a:r>
                <a:rPr lang="en-US" sz="1800" dirty="0">
                  <a:solidFill>
                    <a:schemeClr val="tx1"/>
                  </a:solidFill>
                </a:rPr>
                <a:t>Rescue care</a:t>
              </a:r>
            </a:p>
          </p:txBody>
        </p:sp>
        <p:cxnSp>
          <p:nvCxnSpPr>
            <p:cNvPr id="17" name="Straight Arrow Connector 16">
              <a:extLst>
                <a:ext uri="{FF2B5EF4-FFF2-40B4-BE49-F238E27FC236}">
                  <a16:creationId xmlns:a16="http://schemas.microsoft.com/office/drawing/2014/main" id="{00000000-0008-0000-0700-00001A000000}"/>
                </a:ext>
              </a:extLst>
            </p:cNvPr>
            <p:cNvCxnSpPr>
              <a:cxnSpLocks/>
              <a:stCxn id="16" idx="3"/>
            </p:cNvCxnSpPr>
            <p:nvPr/>
          </p:nvCxnSpPr>
          <p:spPr>
            <a:xfrm>
              <a:off x="2406650" y="4992357"/>
              <a:ext cx="2978150" cy="441803"/>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0000000-0008-0000-0700-00001B000000}"/>
                </a:ext>
              </a:extLst>
            </p:cNvPr>
            <p:cNvSpPr/>
            <p:nvPr/>
          </p:nvSpPr>
          <p:spPr>
            <a:xfrm>
              <a:off x="5384800" y="4896062"/>
              <a:ext cx="2060575" cy="967259"/>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HS7: </a:t>
              </a:r>
            </a:p>
            <a:p>
              <a:pPr algn="ctr"/>
              <a:r>
                <a:rPr lang="en-US" sz="1800" u="none" baseline="0" dirty="0">
                  <a:solidFill>
                    <a:schemeClr val="tx1"/>
                  </a:solidFill>
                </a:rPr>
                <a:t>Dead: Wolman cause</a:t>
              </a:r>
              <a:r>
                <a:rPr lang="en-US" sz="1800" baseline="0" dirty="0">
                  <a:solidFill>
                    <a:schemeClr val="tx1"/>
                  </a:solidFill>
                </a:rPr>
                <a:t> </a:t>
              </a:r>
              <a:endParaRPr lang="en-US" sz="1800" dirty="0">
                <a:solidFill>
                  <a:schemeClr val="tx1"/>
                </a:solidFill>
              </a:endParaRPr>
            </a:p>
          </p:txBody>
        </p:sp>
        <p:sp>
          <p:nvSpPr>
            <p:cNvPr id="19" name="Rectangle 18">
              <a:extLst>
                <a:ext uri="{FF2B5EF4-FFF2-40B4-BE49-F238E27FC236}">
                  <a16:creationId xmlns:a16="http://schemas.microsoft.com/office/drawing/2014/main" id="{00000000-0008-0000-0700-00001C000000}"/>
                </a:ext>
              </a:extLst>
            </p:cNvPr>
            <p:cNvSpPr/>
            <p:nvPr/>
          </p:nvSpPr>
          <p:spPr>
            <a:xfrm>
              <a:off x="2132013" y="3347101"/>
              <a:ext cx="1736725" cy="907399"/>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HS3: </a:t>
              </a:r>
            </a:p>
            <a:p>
              <a:pPr algn="ctr"/>
              <a:r>
                <a:rPr lang="en-US" sz="1800" dirty="0">
                  <a:solidFill>
                    <a:schemeClr val="tx1"/>
                  </a:solidFill>
                </a:rPr>
                <a:t>Trial follow-up</a:t>
              </a:r>
            </a:p>
          </p:txBody>
        </p:sp>
        <p:cxnSp>
          <p:nvCxnSpPr>
            <p:cNvPr id="20" name="Straight Arrow Connector 28">
              <a:extLst>
                <a:ext uri="{FF2B5EF4-FFF2-40B4-BE49-F238E27FC236}">
                  <a16:creationId xmlns:a16="http://schemas.microsoft.com/office/drawing/2014/main" id="{00000000-0008-0000-0700-00001D000000}"/>
                </a:ext>
              </a:extLst>
            </p:cNvPr>
            <p:cNvCxnSpPr>
              <a:cxnSpLocks/>
              <a:stCxn id="7" idx="3"/>
            </p:cNvCxnSpPr>
            <p:nvPr/>
          </p:nvCxnSpPr>
          <p:spPr>
            <a:xfrm>
              <a:off x="2638425" y="2517860"/>
              <a:ext cx="346076" cy="829243"/>
            </a:xfrm>
            <a:prstGeom prst="bentConnector2">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0000000-0008-0000-0700-00001E000000}"/>
                </a:ext>
              </a:extLst>
            </p:cNvPr>
            <p:cNvCxnSpPr>
              <a:cxnSpLocks/>
            </p:cNvCxnSpPr>
            <p:nvPr/>
          </p:nvCxnSpPr>
          <p:spPr>
            <a:xfrm>
              <a:off x="2213811" y="4254500"/>
              <a:ext cx="0" cy="281275"/>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0000000-0008-0000-0700-000002000000}"/>
                </a:ext>
              </a:extLst>
            </p:cNvPr>
            <p:cNvCxnSpPr>
              <a:cxnSpLocks/>
              <a:stCxn id="10" idx="2"/>
            </p:cNvCxnSpPr>
            <p:nvPr/>
          </p:nvCxnSpPr>
          <p:spPr>
            <a:xfrm>
              <a:off x="5807075" y="4323009"/>
              <a:ext cx="549758" cy="57305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FEF8AF-ED74-E405-8A7C-677504270B34}"/>
                </a:ext>
              </a:extLst>
            </p:cNvPr>
            <p:cNvCxnSpPr>
              <a:cxnSpLocks/>
              <a:endCxn id="10" idx="0"/>
            </p:cNvCxnSpPr>
            <p:nvPr/>
          </p:nvCxnSpPr>
          <p:spPr>
            <a:xfrm>
              <a:off x="5806407" y="3257054"/>
              <a:ext cx="668" cy="23131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6" name="Table 26">
            <a:extLst>
              <a:ext uri="{FF2B5EF4-FFF2-40B4-BE49-F238E27FC236}">
                <a16:creationId xmlns:a16="http://schemas.microsoft.com/office/drawing/2014/main" id="{104EFB95-42D1-4437-4D36-DC865CE87166}"/>
              </a:ext>
            </a:extLst>
          </p:cNvPr>
          <p:cNvGraphicFramePr>
            <a:graphicFrameLocks noGrp="1"/>
          </p:cNvGraphicFramePr>
          <p:nvPr>
            <p:extLst>
              <p:ext uri="{D42A27DB-BD31-4B8C-83A1-F6EECF244321}">
                <p14:modId xmlns:p14="http://schemas.microsoft.com/office/powerpoint/2010/main" val="2241328545"/>
              </p:ext>
            </p:extLst>
          </p:nvPr>
        </p:nvGraphicFramePr>
        <p:xfrm>
          <a:off x="599387" y="5528795"/>
          <a:ext cx="6703953" cy="640080"/>
        </p:xfrm>
        <a:graphic>
          <a:graphicData uri="http://schemas.openxmlformats.org/drawingml/2006/table">
            <a:tbl>
              <a:tblPr firstRow="1" bandRow="1">
                <a:tableStyleId>{5C22544A-7EE6-4342-B048-85BDC9FD1C3A}</a:tableStyleId>
              </a:tblPr>
              <a:tblGrid>
                <a:gridCol w="3024724">
                  <a:extLst>
                    <a:ext uri="{9D8B030D-6E8A-4147-A177-3AD203B41FA5}">
                      <a16:colId xmlns:a16="http://schemas.microsoft.com/office/drawing/2014/main" val="2970089168"/>
                    </a:ext>
                  </a:extLst>
                </a:gridCol>
                <a:gridCol w="3679229">
                  <a:extLst>
                    <a:ext uri="{9D8B030D-6E8A-4147-A177-3AD203B41FA5}">
                      <a16:colId xmlns:a16="http://schemas.microsoft.com/office/drawing/2014/main" val="998943098"/>
                    </a:ext>
                  </a:extLst>
                </a:gridCol>
              </a:tblGrid>
              <a:tr h="141172">
                <a:tc>
                  <a:txBody>
                    <a:bodyPr/>
                    <a:lstStyle/>
                    <a:p>
                      <a:r>
                        <a:rPr lang="en-GB" b="0" dirty="0">
                          <a:solidFill>
                            <a:schemeClr val="tx1"/>
                          </a:solidFill>
                        </a:rPr>
                        <a:t>Possible state for BSC and sebelipase alfa</a:t>
                      </a:r>
                    </a:p>
                  </a:txBody>
                  <a:tcPr>
                    <a:solidFill>
                      <a:schemeClr val="accent3"/>
                    </a:solidFill>
                  </a:tcPr>
                </a:tc>
                <a:tc>
                  <a:txBody>
                    <a:bodyPr/>
                    <a:lstStyle/>
                    <a:p>
                      <a:r>
                        <a:rPr lang="en-GB" b="0" dirty="0">
                          <a:solidFill>
                            <a:schemeClr val="bg1"/>
                          </a:solidFill>
                        </a:rPr>
                        <a:t>Possible state only for sebelipase alfa</a:t>
                      </a:r>
                    </a:p>
                  </a:txBody>
                  <a:tcPr>
                    <a:solidFill>
                      <a:srgbClr val="26869D"/>
                    </a:solidFill>
                  </a:tcPr>
                </a:tc>
                <a:extLst>
                  <a:ext uri="{0D108BD9-81ED-4DB2-BD59-A6C34878D82A}">
                    <a16:rowId xmlns:a16="http://schemas.microsoft.com/office/drawing/2014/main" val="3726012325"/>
                  </a:ext>
                </a:extLst>
              </a:tr>
            </a:tbl>
          </a:graphicData>
        </a:graphic>
      </p:graphicFrame>
      <p:sp>
        <p:nvSpPr>
          <p:cNvPr id="2" name="Rectangle 1">
            <a:extLst>
              <a:ext uri="{FF2B5EF4-FFF2-40B4-BE49-F238E27FC236}">
                <a16:creationId xmlns:a16="http://schemas.microsoft.com/office/drawing/2014/main" id="{D53197DC-C2D9-8932-9C4A-3AECC7953A0B}"/>
              </a:ext>
            </a:extLst>
          </p:cNvPr>
          <p:cNvSpPr/>
          <p:nvPr/>
        </p:nvSpPr>
        <p:spPr>
          <a:xfrm>
            <a:off x="8099501" y="1807469"/>
            <a:ext cx="3785453" cy="3721326"/>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rPr>
              <a:t>Model overview:</a:t>
            </a:r>
          </a:p>
          <a:p>
            <a:pPr marL="342900" indent="-342900">
              <a:buFont typeface="Arial" panose="020B0604020202020204" pitchFamily="34" charset="0"/>
              <a:buChar char="•"/>
            </a:pPr>
            <a:r>
              <a:rPr lang="en-GB" sz="2000" dirty="0">
                <a:solidFill>
                  <a:schemeClr val="tx1"/>
                </a:solidFill>
              </a:rPr>
              <a:t>Short term (HS1, HS2 and HS3) informed by clinical trial data (and natural history study for BSC)</a:t>
            </a:r>
          </a:p>
          <a:p>
            <a:pPr marL="342900" indent="-342900">
              <a:buFont typeface="Arial" panose="020B0604020202020204" pitchFamily="34" charset="0"/>
              <a:buChar char="•"/>
            </a:pPr>
            <a:r>
              <a:rPr lang="en-GB" sz="2000" dirty="0">
                <a:solidFill>
                  <a:schemeClr val="tx1"/>
                </a:solidFill>
              </a:rPr>
              <a:t>HS4, HS5 informed by clinical expert opinion (HSCT use – early and late)</a:t>
            </a:r>
          </a:p>
          <a:p>
            <a:pPr marL="342900" indent="-342900">
              <a:buFont typeface="Arial" panose="020B0604020202020204" pitchFamily="34" charset="0"/>
              <a:buChar char="•"/>
            </a:pPr>
            <a:r>
              <a:rPr lang="en-GB" sz="2000" dirty="0">
                <a:solidFill>
                  <a:schemeClr val="tx1"/>
                </a:solidFill>
              </a:rPr>
              <a:t>One-off risk of death applied to HSCT – then UK general population mortality after 5 years</a:t>
            </a:r>
          </a:p>
          <a:p>
            <a:endParaRPr lang="en-GB" sz="2000" dirty="0">
              <a:solidFill>
                <a:schemeClr val="tx1"/>
              </a:solidFill>
            </a:endParaRPr>
          </a:p>
        </p:txBody>
      </p:sp>
      <p:sp>
        <p:nvSpPr>
          <p:cNvPr id="31" name="Text Placeholder 13">
            <a:extLst>
              <a:ext uri="{FF2B5EF4-FFF2-40B4-BE49-F238E27FC236}">
                <a16:creationId xmlns:a16="http://schemas.microsoft.com/office/drawing/2014/main" id="{0A215244-A93F-678E-4676-981BC65EEE32}"/>
              </a:ext>
            </a:extLst>
          </p:cNvPr>
          <p:cNvSpPr txBox="1">
            <a:spLocks/>
          </p:cNvSpPr>
          <p:nvPr/>
        </p:nvSpPr>
        <p:spPr>
          <a:xfrm>
            <a:off x="1131836" y="64930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BSC: best supportive care; HS: health state; HSCT: haematopoietic stem cell transplantation</a:t>
            </a:r>
          </a:p>
        </p:txBody>
      </p:sp>
    </p:spTree>
    <p:extLst>
      <p:ext uri="{BB962C8B-B14F-4D97-AF65-F5344CB8AC3E}">
        <p14:creationId xmlns:p14="http://schemas.microsoft.com/office/powerpoint/2010/main" val="186423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F044-4B6A-2174-C6BA-C0E229EC3DC9}"/>
              </a:ext>
            </a:extLst>
          </p:cNvPr>
          <p:cNvSpPr>
            <a:spLocks noGrp="1"/>
          </p:cNvSpPr>
          <p:nvPr>
            <p:ph type="title"/>
          </p:nvPr>
        </p:nvSpPr>
        <p:spPr>
          <a:xfrm>
            <a:off x="232523" y="213692"/>
            <a:ext cx="11250785" cy="592817"/>
          </a:xfrm>
        </p:spPr>
        <p:txBody>
          <a:bodyPr/>
          <a:lstStyle/>
          <a:p>
            <a:r>
              <a:rPr lang="en-GB" dirty="0"/>
              <a:t>Company model health states description</a:t>
            </a:r>
          </a:p>
        </p:txBody>
      </p:sp>
      <p:graphicFrame>
        <p:nvGraphicFramePr>
          <p:cNvPr id="6" name="Table 5">
            <a:extLst>
              <a:ext uri="{FF2B5EF4-FFF2-40B4-BE49-F238E27FC236}">
                <a16:creationId xmlns:a16="http://schemas.microsoft.com/office/drawing/2014/main" id="{F705F1B1-C042-1926-6809-371EE3CE3AB1}"/>
              </a:ext>
            </a:extLst>
          </p:cNvPr>
          <p:cNvGraphicFramePr>
            <a:graphicFrameLocks noGrp="1"/>
          </p:cNvGraphicFramePr>
          <p:nvPr>
            <p:extLst>
              <p:ext uri="{D42A27DB-BD31-4B8C-83A1-F6EECF244321}">
                <p14:modId xmlns:p14="http://schemas.microsoft.com/office/powerpoint/2010/main" val="2250853679"/>
              </p:ext>
            </p:extLst>
          </p:nvPr>
        </p:nvGraphicFramePr>
        <p:xfrm>
          <a:off x="325120" y="820689"/>
          <a:ext cx="11602720" cy="5555031"/>
        </p:xfrm>
        <a:graphic>
          <a:graphicData uri="http://schemas.openxmlformats.org/drawingml/2006/table">
            <a:tbl>
              <a:tblPr firstRow="1" firstCol="1">
                <a:tableStyleId>{21E4AEA4-8DFA-4A89-87EB-49C32662AFE0}</a:tableStyleId>
              </a:tblPr>
              <a:tblGrid>
                <a:gridCol w="1654151">
                  <a:extLst>
                    <a:ext uri="{9D8B030D-6E8A-4147-A177-3AD203B41FA5}">
                      <a16:colId xmlns:a16="http://schemas.microsoft.com/office/drawing/2014/main" val="1581791183"/>
                    </a:ext>
                  </a:extLst>
                </a:gridCol>
                <a:gridCol w="7187878">
                  <a:extLst>
                    <a:ext uri="{9D8B030D-6E8A-4147-A177-3AD203B41FA5}">
                      <a16:colId xmlns:a16="http://schemas.microsoft.com/office/drawing/2014/main" val="1443010939"/>
                    </a:ext>
                  </a:extLst>
                </a:gridCol>
                <a:gridCol w="2760691">
                  <a:extLst>
                    <a:ext uri="{9D8B030D-6E8A-4147-A177-3AD203B41FA5}">
                      <a16:colId xmlns:a16="http://schemas.microsoft.com/office/drawing/2014/main" val="3205563271"/>
                    </a:ext>
                  </a:extLst>
                </a:gridCol>
              </a:tblGrid>
              <a:tr h="400581">
                <a:tc>
                  <a:txBody>
                    <a:bodyPr/>
                    <a:lstStyle/>
                    <a:p>
                      <a:pPr marL="23495">
                        <a:lnSpc>
                          <a:spcPct val="100000"/>
                        </a:lnSpc>
                        <a:spcBef>
                          <a:spcPts val="600"/>
                        </a:spcBef>
                        <a:spcAft>
                          <a:spcPts val="600"/>
                        </a:spcAft>
                      </a:pPr>
                      <a:r>
                        <a:rPr lang="en-GB" sz="2000" dirty="0">
                          <a:effectLst/>
                        </a:rPr>
                        <a:t> </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a:lnSpc>
                          <a:spcPct val="100000"/>
                        </a:lnSpc>
                        <a:spcBef>
                          <a:spcPts val="600"/>
                        </a:spcBef>
                        <a:spcAft>
                          <a:spcPts val="600"/>
                        </a:spcAft>
                      </a:pPr>
                      <a:r>
                        <a:rPr lang="en-GB" sz="2000" dirty="0">
                          <a:effectLst/>
                        </a:rPr>
                        <a:t>Representation</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a:lnSpc>
                          <a:spcPct val="100000"/>
                        </a:lnSpc>
                        <a:spcBef>
                          <a:spcPts val="600"/>
                        </a:spcBef>
                        <a:spcAft>
                          <a:spcPts val="600"/>
                        </a:spcAft>
                      </a:pPr>
                      <a:r>
                        <a:rPr lang="en-GB" sz="2000" dirty="0">
                          <a:effectLst/>
                        </a:rPr>
                        <a:t>Use of sebelipase alfa </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extLst>
                  <a:ext uri="{0D108BD9-81ED-4DB2-BD59-A6C34878D82A}">
                    <a16:rowId xmlns:a16="http://schemas.microsoft.com/office/drawing/2014/main" val="471182568"/>
                  </a:ext>
                </a:extLst>
              </a:tr>
              <a:tr h="624970">
                <a:tc>
                  <a:txBody>
                    <a:bodyPr/>
                    <a:lstStyle/>
                    <a:p>
                      <a:pPr marL="23495">
                        <a:lnSpc>
                          <a:spcPct val="100000"/>
                        </a:lnSpc>
                        <a:spcBef>
                          <a:spcPts val="600"/>
                        </a:spcBef>
                        <a:spcAft>
                          <a:spcPts val="600"/>
                        </a:spcAft>
                      </a:pPr>
                      <a:r>
                        <a:rPr lang="en-GB" sz="2000" dirty="0">
                          <a:effectLst/>
                        </a:rPr>
                        <a:t>HS1 </a:t>
                      </a:r>
                      <a:r>
                        <a:rPr lang="en-GB" sz="2000" b="0" dirty="0">
                          <a:effectLst/>
                        </a:rPr>
                        <a:t>Investigation</a:t>
                      </a:r>
                      <a:endParaRPr lang="en-GB" sz="2000" b="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marL="15240">
                        <a:lnSpc>
                          <a:spcPct val="100000"/>
                        </a:lnSpc>
                        <a:spcBef>
                          <a:spcPts val="600"/>
                        </a:spcBef>
                        <a:spcAft>
                          <a:spcPts val="600"/>
                        </a:spcAft>
                      </a:pPr>
                      <a:r>
                        <a:rPr lang="en-GB" sz="2000" dirty="0">
                          <a:effectLst/>
                        </a:rPr>
                        <a:t>Hospital-based neonatal care including IV parenteral nutrition. Trial based Wolman-related mortality risk</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a:lnSpc>
                          <a:spcPct val="100000"/>
                        </a:lnSpc>
                        <a:spcBef>
                          <a:spcPts val="600"/>
                        </a:spcBef>
                        <a:spcAft>
                          <a:spcPts val="600"/>
                        </a:spcAft>
                      </a:pPr>
                      <a:r>
                        <a:rPr lang="en-GB" sz="2000" dirty="0">
                          <a:effectLst/>
                        </a:rPr>
                        <a:t>Sebelipase alfa from birth, hospital setting</a:t>
                      </a:r>
                    </a:p>
                  </a:txBody>
                  <a:tcPr marL="15365" marR="15365" marT="0" marB="0"/>
                </a:tc>
                <a:extLst>
                  <a:ext uri="{0D108BD9-81ED-4DB2-BD59-A6C34878D82A}">
                    <a16:rowId xmlns:a16="http://schemas.microsoft.com/office/drawing/2014/main" val="1983236194"/>
                  </a:ext>
                </a:extLst>
              </a:tr>
              <a:tr h="623420">
                <a:tc>
                  <a:txBody>
                    <a:bodyPr/>
                    <a:lstStyle/>
                    <a:p>
                      <a:pPr marL="23495">
                        <a:lnSpc>
                          <a:spcPct val="100000"/>
                        </a:lnSpc>
                        <a:spcBef>
                          <a:spcPts val="600"/>
                        </a:spcBef>
                        <a:spcAft>
                          <a:spcPts val="600"/>
                        </a:spcAft>
                      </a:pPr>
                      <a:r>
                        <a:rPr lang="en-GB" sz="2000" dirty="0">
                          <a:effectLst/>
                        </a:rPr>
                        <a:t>HS2 </a:t>
                      </a:r>
                      <a:r>
                        <a:rPr lang="en-GB" sz="2000" b="0" dirty="0">
                          <a:effectLst/>
                        </a:rPr>
                        <a:t>Rescue care</a:t>
                      </a:r>
                      <a:endParaRPr lang="en-GB" sz="2000" b="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marL="15240">
                        <a:lnSpc>
                          <a:spcPct val="100000"/>
                        </a:lnSpc>
                        <a:spcBef>
                          <a:spcPts val="600"/>
                        </a:spcBef>
                        <a:spcAft>
                          <a:spcPts val="600"/>
                        </a:spcAft>
                      </a:pPr>
                      <a:r>
                        <a:rPr lang="en-GB" sz="2000" dirty="0">
                          <a:effectLst/>
                        </a:rPr>
                        <a:t>One-month of neonatal critical care preceding a LAL-D death</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a:lnSpc>
                          <a:spcPct val="100000"/>
                        </a:lnSpc>
                        <a:spcBef>
                          <a:spcPts val="600"/>
                        </a:spcBef>
                        <a:spcAft>
                          <a:spcPts val="600"/>
                        </a:spcAft>
                      </a:pPr>
                      <a:r>
                        <a:rPr lang="en-GB" sz="2000" dirty="0">
                          <a:effectLst/>
                        </a:rPr>
                        <a:t>Sebelipase alfa until death, hospital setting</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extLst>
                  <a:ext uri="{0D108BD9-81ED-4DB2-BD59-A6C34878D82A}">
                    <a16:rowId xmlns:a16="http://schemas.microsoft.com/office/drawing/2014/main" val="2168154375"/>
                  </a:ext>
                </a:extLst>
              </a:tr>
              <a:tr h="937454">
                <a:tc>
                  <a:txBody>
                    <a:bodyPr/>
                    <a:lstStyle/>
                    <a:p>
                      <a:pPr marL="23495">
                        <a:lnSpc>
                          <a:spcPct val="100000"/>
                        </a:lnSpc>
                        <a:spcBef>
                          <a:spcPts val="600"/>
                        </a:spcBef>
                        <a:spcAft>
                          <a:spcPts val="600"/>
                        </a:spcAft>
                      </a:pPr>
                      <a:r>
                        <a:rPr lang="en-GB" sz="2000" dirty="0">
                          <a:effectLst/>
                        </a:rPr>
                        <a:t>HS3 </a:t>
                      </a:r>
                      <a:r>
                        <a:rPr lang="en-GB" sz="2000" b="0" dirty="0">
                          <a:effectLst/>
                        </a:rPr>
                        <a:t>Trial follow-up</a:t>
                      </a:r>
                      <a:endParaRPr lang="en-GB" sz="2000" b="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marL="15240">
                        <a:lnSpc>
                          <a:spcPct val="100000"/>
                        </a:lnSpc>
                        <a:spcBef>
                          <a:spcPts val="600"/>
                        </a:spcBef>
                        <a:spcAft>
                          <a:spcPts val="600"/>
                        </a:spcAft>
                      </a:pPr>
                      <a:r>
                        <a:rPr lang="en-GB" sz="2000" dirty="0">
                          <a:effectLst/>
                        </a:rPr>
                        <a:t>Physician + dietician monitoring up to 5-years, with LAL-D related mortality risk as observed in trials unless transition to HSCT. Specialist nutrition included</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a:lnSpc>
                          <a:spcPct val="100000"/>
                        </a:lnSpc>
                        <a:spcBef>
                          <a:spcPts val="600"/>
                        </a:spcBef>
                        <a:spcAft>
                          <a:spcPts val="600"/>
                        </a:spcAft>
                      </a:pPr>
                      <a:r>
                        <a:rPr lang="en-GB" sz="2000" dirty="0">
                          <a:effectLst/>
                        </a:rPr>
                        <a:t>Administered by Alexion homecare service</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extLst>
                  <a:ext uri="{0D108BD9-81ED-4DB2-BD59-A6C34878D82A}">
                    <a16:rowId xmlns:a16="http://schemas.microsoft.com/office/drawing/2014/main" val="2148457758"/>
                  </a:ext>
                </a:extLst>
              </a:tr>
              <a:tr h="937454">
                <a:tc>
                  <a:txBody>
                    <a:bodyPr/>
                    <a:lstStyle/>
                    <a:p>
                      <a:pPr marL="23495">
                        <a:lnSpc>
                          <a:spcPct val="100000"/>
                        </a:lnSpc>
                        <a:spcBef>
                          <a:spcPts val="600"/>
                        </a:spcBef>
                        <a:spcAft>
                          <a:spcPts val="600"/>
                        </a:spcAft>
                      </a:pPr>
                      <a:r>
                        <a:rPr lang="en-GB" sz="2000" dirty="0">
                          <a:effectLst/>
                        </a:rPr>
                        <a:t>HS4 </a:t>
                      </a:r>
                      <a:r>
                        <a:rPr lang="en-GB" sz="2000" b="0" dirty="0">
                          <a:effectLst/>
                        </a:rPr>
                        <a:t>Stable</a:t>
                      </a:r>
                      <a:endParaRPr lang="en-GB" sz="2000" b="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marL="15240">
                        <a:lnSpc>
                          <a:spcPct val="100000"/>
                        </a:lnSpc>
                        <a:spcBef>
                          <a:spcPts val="600"/>
                        </a:spcBef>
                        <a:spcAft>
                          <a:spcPts val="600"/>
                        </a:spcAft>
                      </a:pPr>
                      <a:r>
                        <a:rPr lang="en-GB" sz="2000" dirty="0">
                          <a:effectLst/>
                        </a:rPr>
                        <a:t>Physician + dietician monitoring at 5-years until loss of venous access and transition to HSCT as rescue (late HSCT). No LAL-D related mortality. Specialist nutrition included</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a:lnSpc>
                          <a:spcPct val="100000"/>
                        </a:lnSpc>
                        <a:spcBef>
                          <a:spcPts val="600"/>
                        </a:spcBef>
                        <a:spcAft>
                          <a:spcPts val="600"/>
                        </a:spcAft>
                      </a:pPr>
                      <a:r>
                        <a:rPr lang="en-GB" sz="2000" dirty="0">
                          <a:effectLst/>
                        </a:rPr>
                        <a:t>Administered by Alexion homecare service</a:t>
                      </a:r>
                    </a:p>
                  </a:txBody>
                  <a:tcPr marL="15365" marR="15365" marT="0" marB="0"/>
                </a:tc>
                <a:extLst>
                  <a:ext uri="{0D108BD9-81ED-4DB2-BD59-A6C34878D82A}">
                    <a16:rowId xmlns:a16="http://schemas.microsoft.com/office/drawing/2014/main" val="2081887716"/>
                  </a:ext>
                </a:extLst>
              </a:tr>
              <a:tr h="1406182">
                <a:tc>
                  <a:txBody>
                    <a:bodyPr/>
                    <a:lstStyle/>
                    <a:p>
                      <a:pPr marL="23495">
                        <a:lnSpc>
                          <a:spcPct val="100000"/>
                        </a:lnSpc>
                        <a:spcBef>
                          <a:spcPts val="600"/>
                        </a:spcBef>
                        <a:spcAft>
                          <a:spcPts val="600"/>
                        </a:spcAft>
                      </a:pPr>
                      <a:r>
                        <a:rPr lang="en-GB" sz="2000" dirty="0">
                          <a:effectLst/>
                        </a:rPr>
                        <a:t>HS5 </a:t>
                      </a:r>
                      <a:r>
                        <a:rPr lang="en-GB" sz="2000" b="0" dirty="0">
                          <a:effectLst/>
                        </a:rPr>
                        <a:t>HSCT</a:t>
                      </a:r>
                      <a:endParaRPr lang="en-GB" sz="2000" b="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marL="15240">
                        <a:lnSpc>
                          <a:spcPct val="100000"/>
                        </a:lnSpc>
                        <a:spcBef>
                          <a:spcPts val="600"/>
                        </a:spcBef>
                        <a:spcAft>
                          <a:spcPts val="600"/>
                        </a:spcAft>
                      </a:pPr>
                      <a:r>
                        <a:rPr lang="en-GB" sz="2000" dirty="0">
                          <a:effectLst/>
                        </a:rPr>
                        <a:t>Initial immunomodulation and HSCT and remaining natural life. Entry via early or late HSCT, both carrying mortality risk from procedure. Physician and dietician monitoring continues post HSCT. Specialist nutrition included</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a:lnSpc>
                          <a:spcPct val="100000"/>
                        </a:lnSpc>
                        <a:spcBef>
                          <a:spcPts val="600"/>
                        </a:spcBef>
                        <a:spcAft>
                          <a:spcPts val="600"/>
                        </a:spcAft>
                      </a:pPr>
                      <a:r>
                        <a:rPr lang="en-GB" sz="2000" dirty="0">
                          <a:effectLst/>
                        </a:rPr>
                        <a:t>Sebelipase alfa discontinued 18-months after HSCT</a:t>
                      </a:r>
                    </a:p>
                    <a:p>
                      <a:pPr>
                        <a:lnSpc>
                          <a:spcPct val="100000"/>
                        </a:lnSpc>
                        <a:spcBef>
                          <a:spcPts val="600"/>
                        </a:spcBef>
                        <a:spcAft>
                          <a:spcPts val="600"/>
                        </a:spcAft>
                      </a:pPr>
                      <a:r>
                        <a:rPr lang="en-GB" sz="2000" dirty="0">
                          <a:effectLst/>
                        </a:rPr>
                        <a:t> </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extLst>
                  <a:ext uri="{0D108BD9-81ED-4DB2-BD59-A6C34878D82A}">
                    <a16:rowId xmlns:a16="http://schemas.microsoft.com/office/drawing/2014/main" val="3108363501"/>
                  </a:ext>
                </a:extLst>
              </a:tr>
              <a:tr h="624970">
                <a:tc>
                  <a:txBody>
                    <a:bodyPr/>
                    <a:lstStyle/>
                    <a:p>
                      <a:pPr marL="23495">
                        <a:lnSpc>
                          <a:spcPct val="100000"/>
                        </a:lnSpc>
                        <a:spcBef>
                          <a:spcPts val="600"/>
                        </a:spcBef>
                        <a:spcAft>
                          <a:spcPts val="600"/>
                        </a:spcAft>
                      </a:pPr>
                      <a:r>
                        <a:rPr lang="en-GB" sz="2000" dirty="0">
                          <a:effectLst/>
                        </a:rPr>
                        <a:t>HS6/HS7 </a:t>
                      </a:r>
                      <a:r>
                        <a:rPr lang="en-GB" sz="2000" b="0" dirty="0">
                          <a:effectLst/>
                        </a:rPr>
                        <a:t>Dead</a:t>
                      </a:r>
                      <a:endParaRPr lang="en-GB" sz="2000" b="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marL="15240">
                        <a:lnSpc>
                          <a:spcPct val="100000"/>
                        </a:lnSpc>
                        <a:spcBef>
                          <a:spcPts val="600"/>
                        </a:spcBef>
                        <a:spcAft>
                          <a:spcPts val="600"/>
                        </a:spcAft>
                      </a:pPr>
                      <a:r>
                        <a:rPr lang="en-GB" sz="2000" dirty="0">
                          <a:effectLst/>
                        </a:rPr>
                        <a:t>Mortality from Wolman-related, HSCT-related, or other cause</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365" marR="15365" marT="0" marB="0"/>
                </a:tc>
                <a:tc>
                  <a:txBody>
                    <a:bodyPr/>
                    <a:lstStyle/>
                    <a:p>
                      <a:pPr>
                        <a:lnSpc>
                          <a:spcPct val="100000"/>
                        </a:lnSpc>
                        <a:spcBef>
                          <a:spcPts val="600"/>
                        </a:spcBef>
                        <a:spcAft>
                          <a:spcPts val="600"/>
                        </a:spcAft>
                      </a:pPr>
                      <a:r>
                        <a:rPr lang="en-GB" sz="2000" dirty="0">
                          <a:effectLst/>
                        </a:rPr>
                        <a:t>N/A</a:t>
                      </a:r>
                    </a:p>
                  </a:txBody>
                  <a:tcPr marL="15365" marR="15365" marT="0" marB="0"/>
                </a:tc>
                <a:extLst>
                  <a:ext uri="{0D108BD9-81ED-4DB2-BD59-A6C34878D82A}">
                    <a16:rowId xmlns:a16="http://schemas.microsoft.com/office/drawing/2014/main" val="1731726760"/>
                  </a:ext>
                </a:extLst>
              </a:tr>
            </a:tbl>
          </a:graphicData>
        </a:graphic>
      </p:graphicFrame>
      <p:sp>
        <p:nvSpPr>
          <p:cNvPr id="4" name="Text Placeholder 13">
            <a:extLst>
              <a:ext uri="{FF2B5EF4-FFF2-40B4-BE49-F238E27FC236}">
                <a16:creationId xmlns:a16="http://schemas.microsoft.com/office/drawing/2014/main" id="{FFF66238-B581-B760-4472-E6DC6C4C7D51}"/>
              </a:ext>
            </a:extLst>
          </p:cNvPr>
          <p:cNvSpPr txBox="1">
            <a:spLocks/>
          </p:cNvSpPr>
          <p:nvPr/>
        </p:nvSpPr>
        <p:spPr>
          <a:xfrm>
            <a:off x="1131836" y="6389900"/>
            <a:ext cx="10415122" cy="2799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 health state; HSCT: haematopoietic stem cell transplantation; IV: intravenous; LAL-D: lysosomal acid lipase deficiency</a:t>
            </a:r>
          </a:p>
        </p:txBody>
      </p:sp>
    </p:spTree>
    <p:extLst>
      <p:ext uri="{BB962C8B-B14F-4D97-AF65-F5344CB8AC3E}">
        <p14:creationId xmlns:p14="http://schemas.microsoft.com/office/powerpoint/2010/main" val="190327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5713C-485C-40EC-961C-1FD48E3667B5}"/>
              </a:ext>
            </a:extLst>
          </p:cNvPr>
          <p:cNvSpPr txBox="1"/>
          <p:nvPr/>
        </p:nvSpPr>
        <p:spPr>
          <a:xfrm>
            <a:off x="466723" y="1340560"/>
            <a:ext cx="11004840" cy="4401205"/>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rPr>
              <a:t>Technology affects </a:t>
            </a:r>
            <a:r>
              <a:rPr lang="en-GB" sz="2000" b="1" dirty="0">
                <a:latin typeface="Arial" panose="020B0604020202020204" pitchFamily="34" charset="0"/>
              </a:rPr>
              <a:t>costs</a:t>
            </a:r>
            <a:r>
              <a:rPr lang="en-GB" sz="2000" dirty="0">
                <a:latin typeface="Arial" panose="020B0604020202020204" pitchFamily="34" charset="0"/>
              </a:rPr>
              <a:t> by:</a:t>
            </a:r>
          </a:p>
          <a:p>
            <a:pPr marL="742950" lvl="1" indent="-285750">
              <a:buFont typeface="Arial" panose="020B0604020202020204" pitchFamily="34" charset="0"/>
              <a:buChar char="•"/>
            </a:pPr>
            <a:r>
              <a:rPr lang="en-GB" sz="2000" dirty="0">
                <a:latin typeface="Arial" panose="020B0604020202020204" pitchFamily="34" charset="0"/>
              </a:rPr>
              <a:t>Different dosage of sebelipase alfa in persons’ lifetime</a:t>
            </a:r>
          </a:p>
          <a:p>
            <a:pPr marL="742950" lvl="1" indent="-285750">
              <a:buFont typeface="Arial" panose="020B0604020202020204" pitchFamily="34" charset="0"/>
              <a:buChar char="•"/>
            </a:pPr>
            <a:r>
              <a:rPr lang="en-GB" sz="2000" dirty="0">
                <a:latin typeface="Arial" panose="020B0604020202020204" pitchFamily="34" charset="0"/>
              </a:rPr>
              <a:t>Allowing bridge to HSCT</a:t>
            </a:r>
          </a:p>
          <a:p>
            <a:pPr marL="742950" lvl="1" indent="-285750">
              <a:buFont typeface="Arial" panose="020B0604020202020204" pitchFamily="34" charset="0"/>
              <a:buChar char="•"/>
            </a:pPr>
            <a:endParaRPr lang="en-GB" sz="2000" dirty="0">
              <a:latin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rPr>
              <a:t>Technology affects </a:t>
            </a:r>
            <a:r>
              <a:rPr lang="en-GB" sz="2000" b="1" dirty="0">
                <a:latin typeface="Arial" panose="020B0604020202020204" pitchFamily="34" charset="0"/>
              </a:rPr>
              <a:t>QALYs</a:t>
            </a:r>
            <a:r>
              <a:rPr lang="en-GB" sz="2000" dirty="0">
                <a:latin typeface="Arial" panose="020B0604020202020204" pitchFamily="34" charset="0"/>
              </a:rPr>
              <a:t> by:</a:t>
            </a:r>
          </a:p>
          <a:p>
            <a:pPr marL="742950" lvl="1" indent="-285750">
              <a:buFont typeface="Arial" panose="020B0604020202020204" pitchFamily="34" charset="0"/>
              <a:buChar char="•"/>
            </a:pPr>
            <a:r>
              <a:rPr lang="en-GB" sz="2000" dirty="0">
                <a:latin typeface="Arial" panose="020B0604020202020204" pitchFamily="34" charset="0"/>
              </a:rPr>
              <a:t>Increasing survival</a:t>
            </a:r>
          </a:p>
          <a:p>
            <a:pPr marL="742950" lvl="1" indent="-285750">
              <a:buFont typeface="Arial" panose="020B0604020202020204" pitchFamily="34" charset="0"/>
              <a:buChar char="•"/>
            </a:pPr>
            <a:r>
              <a:rPr lang="en-GB" sz="2000" dirty="0">
                <a:latin typeface="Arial" panose="020B0604020202020204" pitchFamily="34" charset="0"/>
              </a:rPr>
              <a:t>Increasing HRQoL with sebelipase alfa and later management with HSCT</a:t>
            </a:r>
          </a:p>
          <a:p>
            <a:pPr marL="742950" lvl="1" indent="-285750">
              <a:buFont typeface="Arial" panose="020B0604020202020204" pitchFamily="34" charset="0"/>
              <a:buChar char="•"/>
            </a:pPr>
            <a:endParaRPr lang="en-GB" sz="2000" dirty="0">
              <a:latin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rPr>
              <a:t>Assumptions with greatest ICER effect:</a:t>
            </a:r>
          </a:p>
          <a:p>
            <a:pPr marL="742950" lvl="1" indent="-285750">
              <a:buFont typeface="Arial" panose="020B0604020202020204" pitchFamily="34" charset="0"/>
              <a:buChar char="•"/>
            </a:pPr>
            <a:r>
              <a:rPr lang="en-GB" sz="2000" dirty="0">
                <a:latin typeface="Arial" panose="020B0604020202020204" pitchFamily="34" charset="0"/>
              </a:rPr>
              <a:t>Proportion and age receiving HSCT</a:t>
            </a:r>
          </a:p>
          <a:p>
            <a:pPr marL="742950" lvl="1" indent="-285750">
              <a:buFont typeface="Arial" panose="020B0604020202020204" pitchFamily="34" charset="0"/>
              <a:buChar char="•"/>
            </a:pPr>
            <a:r>
              <a:rPr lang="en-GB" sz="2000" dirty="0">
                <a:latin typeface="Arial" panose="020B0604020202020204" pitchFamily="34" charset="0"/>
              </a:rPr>
              <a:t>Proportion with dose reduction and discontinuation after early HSCT</a:t>
            </a:r>
          </a:p>
          <a:p>
            <a:pPr marL="742950" lvl="1" indent="-285750">
              <a:buFont typeface="Arial" panose="020B0604020202020204" pitchFamily="34" charset="0"/>
              <a:buChar char="•"/>
            </a:pPr>
            <a:r>
              <a:rPr lang="en-GB" sz="2000" dirty="0">
                <a:latin typeface="Arial" panose="020B0604020202020204" pitchFamily="34" charset="0"/>
              </a:rPr>
              <a:t>Discount rate (1.5% v 3.5%)</a:t>
            </a:r>
          </a:p>
          <a:p>
            <a:pPr marL="742950" lvl="1" indent="-285750">
              <a:buFont typeface="Arial" panose="020B0604020202020204" pitchFamily="34" charset="0"/>
              <a:buChar char="•"/>
            </a:pPr>
            <a:r>
              <a:rPr lang="en-GB" sz="2000" dirty="0">
                <a:latin typeface="Arial" panose="020B0604020202020204" pitchFamily="34" charset="0"/>
              </a:rPr>
              <a:t>Using general population life expectancy and utility for both sebelipase alfa and HSCT</a:t>
            </a:r>
          </a:p>
          <a:p>
            <a:pPr marL="742950" lvl="1" indent="-285750">
              <a:buFont typeface="Arial" panose="020B0604020202020204" pitchFamily="34" charset="0"/>
              <a:buChar char="•"/>
            </a:pPr>
            <a:r>
              <a:rPr lang="en-GB" sz="2000" dirty="0">
                <a:latin typeface="Arial" panose="020B0604020202020204" pitchFamily="34" charset="0"/>
              </a:rPr>
              <a:t>Extrapolation approach for survival</a:t>
            </a:r>
          </a:p>
        </p:txBody>
      </p:sp>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a:xfrm>
            <a:off x="343751" y="263524"/>
            <a:ext cx="11250785" cy="592817"/>
          </a:xfrm>
        </p:spPr>
        <p:txBody>
          <a:bodyPr>
            <a:noAutofit/>
          </a:bodyPr>
          <a:lstStyle/>
          <a:p>
            <a:r>
              <a:rPr lang="en-GB" dirty="0"/>
              <a:t>Company’s model overview</a:t>
            </a:r>
            <a:br>
              <a:rPr lang="en-GB" dirty="0"/>
            </a:br>
            <a:endParaRPr lang="en-GB" dirty="0"/>
          </a:p>
        </p:txBody>
      </p:sp>
      <p:sp>
        <p:nvSpPr>
          <p:cNvPr id="20" name="Text Placeholder 19">
            <a:extLst>
              <a:ext uri="{FF2B5EF4-FFF2-40B4-BE49-F238E27FC236}">
                <a16:creationId xmlns:a16="http://schemas.microsoft.com/office/drawing/2014/main" id="{9C4303A5-D728-0964-9FDA-D24C3A518160}"/>
              </a:ext>
            </a:extLst>
          </p:cNvPr>
          <p:cNvSpPr>
            <a:spLocks noGrp="1"/>
          </p:cNvSpPr>
          <p:nvPr>
            <p:ph type="body" sz="quarter" idx="13"/>
          </p:nvPr>
        </p:nvSpPr>
        <p:spPr>
          <a:xfrm>
            <a:off x="1172603" y="6419038"/>
            <a:ext cx="10076643" cy="350876"/>
          </a:xfrm>
        </p:spPr>
        <p:txBody>
          <a:bodyPr>
            <a:noAutofit/>
          </a:bodyPr>
          <a:lstStyle/>
          <a:p>
            <a:r>
              <a:rPr lang="en-GB" dirty="0"/>
              <a:t>Abbreviations: HRQoL: health related quality of life; HSCT: haematopoietic stem cell transplantation; ICER: incremental cost-effectiveness ratio; KM, Kaplan-Meier; QALY: quality-adjusted life year</a:t>
            </a:r>
          </a:p>
        </p:txBody>
      </p:sp>
      <p:sp>
        <p:nvSpPr>
          <p:cNvPr id="21" name="Text Placeholder 20">
            <a:extLst>
              <a:ext uri="{FF2B5EF4-FFF2-40B4-BE49-F238E27FC236}">
                <a16:creationId xmlns:a16="http://schemas.microsoft.com/office/drawing/2014/main" id="{D2DD0A22-1EA9-0398-BC9C-8F59BA05A606}"/>
              </a:ext>
            </a:extLst>
          </p:cNvPr>
          <p:cNvSpPr>
            <a:spLocks noGrp="1"/>
          </p:cNvSpPr>
          <p:nvPr>
            <p:ph type="body" sz="quarter" idx="14"/>
          </p:nvPr>
        </p:nvSpPr>
        <p:spPr>
          <a:xfrm>
            <a:off x="343750" y="774852"/>
            <a:ext cx="11250786" cy="520838"/>
          </a:xfrm>
        </p:spPr>
        <p:txBody>
          <a:bodyPr/>
          <a:lstStyle/>
          <a:p>
            <a:r>
              <a:rPr lang="en-GB" dirty="0"/>
              <a:t>Key model drivers are associated with HSCT assumptions</a:t>
            </a:r>
          </a:p>
        </p:txBody>
      </p:sp>
    </p:spTree>
    <p:extLst>
      <p:ext uri="{BB962C8B-B14F-4D97-AF65-F5344CB8AC3E}">
        <p14:creationId xmlns:p14="http://schemas.microsoft.com/office/powerpoint/2010/main" val="320058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74491" y="234297"/>
            <a:ext cx="11250785" cy="592817"/>
          </a:xfrm>
        </p:spPr>
        <p:txBody>
          <a:bodyPr>
            <a:normAutofit fontScale="90000"/>
          </a:bodyPr>
          <a:lstStyle/>
          <a:p>
            <a:r>
              <a:rPr lang="en-GB" sz="3200" dirty="0">
                <a:ea typeface="Arial" panose="02000503000000020004" pitchFamily="2" charset="0"/>
              </a:rPr>
              <a:t>Background </a:t>
            </a:r>
            <a:r>
              <a:rPr lang="en-GB" dirty="0">
                <a:ea typeface="Arial" panose="02000503000000020004" pitchFamily="2" charset="0"/>
              </a:rPr>
              <a:t>– </a:t>
            </a:r>
            <a:r>
              <a:rPr lang="en-GB" sz="3200" dirty="0">
                <a:ea typeface="Arial" panose="02000503000000020004" pitchFamily="2" charset="0"/>
              </a:rPr>
              <a:t>Wolman disease (rapidly progressive LAL-D)</a:t>
            </a:r>
            <a:endParaRPr lang="en-GB" dirty="0"/>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507206" y="743214"/>
            <a:ext cx="11506454" cy="5785525"/>
          </a:xfrm>
        </p:spPr>
        <p:txBody>
          <a:bodyPr/>
          <a:lstStyle/>
          <a:p>
            <a:pPr>
              <a:lnSpc>
                <a:spcPct val="100000"/>
              </a:lnSpc>
              <a:spcBef>
                <a:spcPts val="0"/>
              </a:spcBef>
              <a:spcAft>
                <a:spcPts val="600"/>
              </a:spcAft>
            </a:pPr>
            <a:r>
              <a:rPr lang="en-GB" sz="2000" b="1" dirty="0"/>
              <a:t>Causes:</a:t>
            </a:r>
          </a:p>
          <a:p>
            <a:pPr marL="285750" indent="-285750">
              <a:lnSpc>
                <a:spcPct val="100000"/>
              </a:lnSpc>
              <a:spcBef>
                <a:spcPts val="0"/>
              </a:spcBef>
              <a:spcAft>
                <a:spcPts val="600"/>
              </a:spcAft>
              <a:buFont typeface="Arial" panose="020B0604020202020204" pitchFamily="34" charset="0"/>
              <a:buChar char="•"/>
            </a:pPr>
            <a:r>
              <a:rPr lang="en-GB" sz="2000" dirty="0"/>
              <a:t>Genetic mutation in lipase A lysosomal acid (LIPA) gene leading to marked decrease or loss in activity of LAL (Lysosomal acid lipase deficiency) enzyme</a:t>
            </a:r>
          </a:p>
          <a:p>
            <a:pPr>
              <a:lnSpc>
                <a:spcPct val="100000"/>
              </a:lnSpc>
              <a:spcBef>
                <a:spcPts val="0"/>
              </a:spcBef>
              <a:spcAft>
                <a:spcPts val="600"/>
              </a:spcAft>
            </a:pPr>
            <a:r>
              <a:rPr lang="en-GB" sz="2000" b="1" dirty="0"/>
              <a:t>Epidemiology:</a:t>
            </a:r>
          </a:p>
          <a:p>
            <a:pPr marL="285750" indent="-285750">
              <a:lnSpc>
                <a:spcPct val="100000"/>
              </a:lnSpc>
              <a:spcBef>
                <a:spcPts val="0"/>
              </a:spcBef>
              <a:spcAft>
                <a:spcPts val="600"/>
              </a:spcAft>
              <a:buFont typeface="Arial" panose="020B0604020202020204" pitchFamily="34" charset="0"/>
              <a:buChar char="•"/>
            </a:pPr>
            <a:r>
              <a:rPr lang="en-GB" sz="2000" dirty="0"/>
              <a:t>Company submission – estimated incidence rate ~1 in 350,000 births and in England the clinical experience is on average </a:t>
            </a:r>
            <a:r>
              <a:rPr lang="en-GB" sz="2000" u="sng" dirty="0">
                <a:highlight>
                  <a:srgbClr val="000000"/>
                </a:highlight>
              </a:rPr>
              <a:t>XXXXX</a:t>
            </a:r>
            <a:r>
              <a:rPr lang="en-GB" sz="2000" dirty="0"/>
              <a:t> every other year presenting with Wolman disease </a:t>
            </a:r>
          </a:p>
          <a:p>
            <a:pPr>
              <a:lnSpc>
                <a:spcPct val="100000"/>
              </a:lnSpc>
              <a:spcBef>
                <a:spcPts val="0"/>
              </a:spcBef>
              <a:spcAft>
                <a:spcPts val="600"/>
              </a:spcAft>
            </a:pPr>
            <a:r>
              <a:rPr lang="en-GB" sz="2000" b="1" dirty="0"/>
              <a:t>Diagnosis and classification:</a:t>
            </a:r>
          </a:p>
          <a:p>
            <a:pPr marL="285750" indent="-285750">
              <a:lnSpc>
                <a:spcPct val="100000"/>
              </a:lnSpc>
              <a:spcBef>
                <a:spcPts val="0"/>
              </a:spcBef>
              <a:spcAft>
                <a:spcPts val="600"/>
              </a:spcAft>
              <a:buFont typeface="Arial" panose="020B0604020202020204" pitchFamily="34" charset="0"/>
              <a:buChar char="•"/>
            </a:pPr>
            <a:r>
              <a:rPr lang="en-GB" sz="2000" dirty="0"/>
              <a:t>Can be made by identifying variants in LIPA gene, or deficient LAL enzyme activity, fibroblasts or dried blood spots, or genetic testing</a:t>
            </a:r>
          </a:p>
          <a:p>
            <a:pPr marL="285750" indent="-285750">
              <a:lnSpc>
                <a:spcPct val="100000"/>
              </a:lnSpc>
              <a:spcBef>
                <a:spcPts val="0"/>
              </a:spcBef>
              <a:spcAft>
                <a:spcPts val="600"/>
              </a:spcAft>
              <a:buFont typeface="Arial" panose="020B0604020202020204" pitchFamily="34" charset="0"/>
              <a:buChar char="•"/>
            </a:pPr>
            <a:r>
              <a:rPr lang="en-GB" sz="2000" dirty="0"/>
              <a:t>Due to rarity, a lack of clinical knowledge can lead to misdiagnosis </a:t>
            </a:r>
          </a:p>
          <a:p>
            <a:pPr>
              <a:lnSpc>
                <a:spcPct val="100000"/>
              </a:lnSpc>
              <a:spcBef>
                <a:spcPts val="0"/>
              </a:spcBef>
              <a:spcAft>
                <a:spcPts val="600"/>
              </a:spcAft>
            </a:pPr>
            <a:r>
              <a:rPr lang="en-GB" sz="2000" b="1" dirty="0"/>
              <a:t>Symptoms and prognosis:</a:t>
            </a:r>
          </a:p>
          <a:p>
            <a:pPr marL="285750" indent="-285750">
              <a:lnSpc>
                <a:spcPct val="100000"/>
              </a:lnSpc>
              <a:spcBef>
                <a:spcPts val="0"/>
              </a:spcBef>
              <a:spcAft>
                <a:spcPts val="600"/>
              </a:spcAft>
              <a:buFont typeface="Arial" panose="020B0604020202020204" pitchFamily="34" charset="0"/>
              <a:buChar char="•"/>
            </a:pPr>
            <a:r>
              <a:rPr lang="en-GB" sz="2000" dirty="0"/>
              <a:t>Rapidly develop liver fibrosis and cirrhosis (liver damage and scarring of liver) due to accumulation of cholesteryl esters (dietary lipids) and triglycerides in the liver</a:t>
            </a:r>
          </a:p>
          <a:p>
            <a:pPr marL="285750" indent="-285750">
              <a:lnSpc>
                <a:spcPct val="100000"/>
              </a:lnSpc>
              <a:spcBef>
                <a:spcPts val="0"/>
              </a:spcBef>
              <a:spcAft>
                <a:spcPts val="600"/>
              </a:spcAft>
              <a:buFont typeface="Arial" panose="020B0604020202020204" pitchFamily="34" charset="0"/>
              <a:buChar char="•"/>
            </a:pPr>
            <a:r>
              <a:rPr lang="en-GB" sz="2000" dirty="0"/>
              <a:t>Babies/young children may also have vomiting, diarrhoea, distended abdomen and steatorrhea (increase of fat in stools)</a:t>
            </a:r>
          </a:p>
          <a:p>
            <a:pPr marL="285750" indent="-285750">
              <a:lnSpc>
                <a:spcPct val="100000"/>
              </a:lnSpc>
              <a:spcBef>
                <a:spcPts val="0"/>
              </a:spcBef>
              <a:spcAft>
                <a:spcPts val="600"/>
              </a:spcAft>
              <a:buFont typeface="Arial" panose="020B0604020202020204" pitchFamily="34" charset="0"/>
              <a:buChar char="•"/>
            </a:pPr>
            <a:r>
              <a:rPr lang="en-GB" sz="2000" dirty="0"/>
              <a:t>Rapid disease progression </a:t>
            </a:r>
            <a:r>
              <a:rPr lang="en-GB" sz="2000" dirty="0">
                <a:sym typeface="Wingdings" panose="05000000000000000000" pitchFamily="2" charset="2"/>
              </a:rPr>
              <a:t> 3.7 months </a:t>
            </a:r>
            <a:r>
              <a:rPr lang="en-GB" sz="2000" dirty="0"/>
              <a:t>median age at death (if untreated)</a:t>
            </a:r>
          </a:p>
          <a:p>
            <a:pPr>
              <a:lnSpc>
                <a:spcPct val="100000"/>
              </a:lnSpc>
              <a:spcBef>
                <a:spcPts val="0"/>
              </a:spcBef>
              <a:spcAft>
                <a:spcPts val="600"/>
              </a:spcAft>
            </a:pPr>
            <a:endParaRPr lang="en-GB" sz="2000" dirty="0"/>
          </a:p>
        </p:txBody>
      </p:sp>
      <p:sp>
        <p:nvSpPr>
          <p:cNvPr id="7" name="Rectangle 6" descr="Marker showing slides are confidential ">
            <a:extLst>
              <a:ext uri="{FF2B5EF4-FFF2-40B4-BE49-F238E27FC236}">
                <a16:creationId xmlns:a16="http://schemas.microsoft.com/office/drawing/2014/main" id="{49ACF2EC-8E83-0F56-CA3E-015385E94D33}"/>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1" name="TextBox 10">
            <a:extLst>
              <a:ext uri="{FF2B5EF4-FFF2-40B4-BE49-F238E27FC236}">
                <a16:creationId xmlns:a16="http://schemas.microsoft.com/office/drawing/2014/main" id="{17C35747-E339-F50C-ED79-9C95D672B601}"/>
              </a:ext>
            </a:extLst>
          </p:cNvPr>
          <p:cNvSpPr txBox="1"/>
          <p:nvPr/>
        </p:nvSpPr>
        <p:spPr>
          <a:xfrm>
            <a:off x="1175384" y="6440587"/>
            <a:ext cx="6118551" cy="307777"/>
          </a:xfrm>
          <a:prstGeom prst="rect">
            <a:avLst/>
          </a:prstGeom>
          <a:noFill/>
        </p:spPr>
        <p:txBody>
          <a:bodyPr wrap="square" rtlCol="0">
            <a:spAutoFit/>
          </a:bodyPr>
          <a:lstStyle/>
          <a:p>
            <a:r>
              <a:rPr lang="en-GB" sz="1400" dirty="0"/>
              <a:t>Abbreviations: LAL: Lysosomal acid lipase</a:t>
            </a:r>
          </a:p>
        </p:txBody>
      </p:sp>
    </p:spTree>
    <p:extLst>
      <p:ext uri="{BB962C8B-B14F-4D97-AF65-F5344CB8AC3E}">
        <p14:creationId xmlns:p14="http://schemas.microsoft.com/office/powerpoint/2010/main" val="43755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descr="Economic model inputs and evidence sources">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4061717991"/>
              </p:ext>
            </p:extLst>
          </p:nvPr>
        </p:nvGraphicFramePr>
        <p:xfrm>
          <a:off x="433472" y="1260215"/>
          <a:ext cx="11317288" cy="4976815"/>
        </p:xfrm>
        <a:graphic>
          <a:graphicData uri="http://schemas.openxmlformats.org/drawingml/2006/table">
            <a:tbl>
              <a:tblPr firstRow="1" firstCol="1" bandRow="1">
                <a:tableStyleId>{21E4AEA4-8DFA-4A89-87EB-49C32662AFE0}</a:tableStyleId>
              </a:tblPr>
              <a:tblGrid>
                <a:gridCol w="2908543">
                  <a:extLst>
                    <a:ext uri="{9D8B030D-6E8A-4147-A177-3AD203B41FA5}">
                      <a16:colId xmlns:a16="http://schemas.microsoft.com/office/drawing/2014/main" val="3974739884"/>
                    </a:ext>
                  </a:extLst>
                </a:gridCol>
                <a:gridCol w="8408745">
                  <a:extLst>
                    <a:ext uri="{9D8B030D-6E8A-4147-A177-3AD203B41FA5}">
                      <a16:colId xmlns:a16="http://schemas.microsoft.com/office/drawing/2014/main" val="4289090289"/>
                    </a:ext>
                  </a:extLst>
                </a:gridCol>
              </a:tblGrid>
              <a:tr h="234536">
                <a:tc>
                  <a:txBody>
                    <a:bodyPr/>
                    <a:lstStyle/>
                    <a:p>
                      <a:r>
                        <a:rPr lang="en-GB" dirty="0">
                          <a:latin typeface="+mn-lt"/>
                        </a:rPr>
                        <a:t>Input</a:t>
                      </a:r>
                    </a:p>
                  </a:txBody>
                  <a:tcPr/>
                </a:tc>
                <a:tc>
                  <a:txBody>
                    <a:bodyPr/>
                    <a:lstStyle/>
                    <a:p>
                      <a:r>
                        <a:rPr lang="en-GB" dirty="0">
                          <a:latin typeface="+mn-lt"/>
                        </a:rPr>
                        <a:t>Assumption and evidence source (company base case)</a:t>
                      </a:r>
                    </a:p>
                  </a:txBody>
                  <a:tcPr/>
                </a:tc>
                <a:extLst>
                  <a:ext uri="{0D108BD9-81ED-4DB2-BD59-A6C34878D82A}">
                    <a16:rowId xmlns:a16="http://schemas.microsoft.com/office/drawing/2014/main" val="1365441208"/>
                  </a:ext>
                </a:extLst>
              </a:tr>
              <a:tr h="404815">
                <a:tc>
                  <a:txBody>
                    <a:bodyPr/>
                    <a:lstStyle/>
                    <a:p>
                      <a:r>
                        <a:rPr lang="en-GB" b="1" dirty="0">
                          <a:solidFill>
                            <a:schemeClr val="bg1"/>
                          </a:solidFill>
                          <a:latin typeface="+mn-lt"/>
                        </a:rPr>
                        <a:t>Baseline characteristics</a:t>
                      </a:r>
                    </a:p>
                  </a:txBody>
                  <a:tcPr/>
                </a:tc>
                <a:tc>
                  <a:txBody>
                    <a:bodyPr/>
                    <a:lstStyle/>
                    <a:p>
                      <a:r>
                        <a:rPr lang="en-GB" dirty="0">
                          <a:latin typeface="+mn-lt"/>
                        </a:rPr>
                        <a:t>LAL-CL08 and LAL-CL03 trials</a:t>
                      </a:r>
                    </a:p>
                  </a:txBody>
                  <a:tcPr/>
                </a:tc>
                <a:extLst>
                  <a:ext uri="{0D108BD9-81ED-4DB2-BD59-A6C34878D82A}">
                    <a16:rowId xmlns:a16="http://schemas.microsoft.com/office/drawing/2014/main" val="3471957187"/>
                  </a:ext>
                </a:extLst>
              </a:tr>
              <a:tr h="578308">
                <a:tc>
                  <a:txBody>
                    <a:bodyPr/>
                    <a:lstStyle/>
                    <a:p>
                      <a:r>
                        <a:rPr lang="en-GB" b="1" dirty="0">
                          <a:solidFill>
                            <a:schemeClr val="bg1"/>
                          </a:solidFill>
                          <a:latin typeface="+mn-lt"/>
                        </a:rPr>
                        <a:t>Intervention efficacy</a:t>
                      </a:r>
                    </a:p>
                  </a:txBody>
                  <a:tcPr/>
                </a:tc>
                <a:tc>
                  <a:txBody>
                    <a:bodyPr/>
                    <a:lstStyle/>
                    <a:p>
                      <a:r>
                        <a:rPr lang="en-GB" dirty="0">
                          <a:latin typeface="+mn-lt"/>
                        </a:rPr>
                        <a:t>Short term (first 5 years): Clinical trials. Long term (post-5 years): KM method and assuming life expectancy = general population after trial period and 5 years post HSCT. All assumed to have HSCT after sebelipase alfa (either early or late)</a:t>
                      </a:r>
                    </a:p>
                  </a:txBody>
                  <a:tcPr/>
                </a:tc>
                <a:extLst>
                  <a:ext uri="{0D108BD9-81ED-4DB2-BD59-A6C34878D82A}">
                    <a16:rowId xmlns:a16="http://schemas.microsoft.com/office/drawing/2014/main" val="2121904842"/>
                  </a:ext>
                </a:extLst>
              </a:tr>
              <a:tr h="234536">
                <a:tc>
                  <a:txBody>
                    <a:bodyPr/>
                    <a:lstStyle/>
                    <a:p>
                      <a:r>
                        <a:rPr lang="en-GB" b="1" dirty="0">
                          <a:solidFill>
                            <a:schemeClr val="bg1"/>
                          </a:solidFill>
                          <a:latin typeface="+mn-lt"/>
                        </a:rPr>
                        <a:t>Comparator efficacy</a:t>
                      </a:r>
                    </a:p>
                  </a:txBody>
                  <a:tcPr/>
                </a:tc>
                <a:tc>
                  <a:txBody>
                    <a:bodyPr/>
                    <a:lstStyle/>
                    <a:p>
                      <a:r>
                        <a:rPr lang="en-GB" dirty="0">
                          <a:latin typeface="+mn-lt"/>
                        </a:rPr>
                        <a:t>Natural history study: LAL-1-NH01</a:t>
                      </a:r>
                    </a:p>
                  </a:txBody>
                  <a:tcPr/>
                </a:tc>
                <a:extLst>
                  <a:ext uri="{0D108BD9-81ED-4DB2-BD59-A6C34878D82A}">
                    <a16:rowId xmlns:a16="http://schemas.microsoft.com/office/drawing/2014/main" val="1805464215"/>
                  </a:ext>
                </a:extLst>
              </a:tr>
              <a:tr h="234536">
                <a:tc>
                  <a:txBody>
                    <a:bodyPr/>
                    <a:lstStyle/>
                    <a:p>
                      <a:r>
                        <a:rPr lang="en-GB" b="1" dirty="0">
                          <a:solidFill>
                            <a:schemeClr val="bg1"/>
                          </a:solidFill>
                          <a:latin typeface="+mn-lt"/>
                        </a:rPr>
                        <a:t>Utilities</a:t>
                      </a:r>
                    </a:p>
                  </a:txBody>
                  <a:tcPr/>
                </a:tc>
                <a:tc>
                  <a:txBody>
                    <a:bodyPr/>
                    <a:lstStyle/>
                    <a:p>
                      <a:r>
                        <a:rPr lang="en-GB" dirty="0">
                          <a:latin typeface="+mn-lt"/>
                        </a:rPr>
                        <a:t>General population utilities</a:t>
                      </a:r>
                    </a:p>
                  </a:txBody>
                  <a:tcPr/>
                </a:tc>
                <a:extLst>
                  <a:ext uri="{0D108BD9-81ED-4DB2-BD59-A6C34878D82A}">
                    <a16:rowId xmlns:a16="http://schemas.microsoft.com/office/drawing/2014/main" val="815366450"/>
                  </a:ext>
                </a:extLst>
              </a:tr>
              <a:tr h="234536">
                <a:tc>
                  <a:txBody>
                    <a:bodyPr/>
                    <a:lstStyle/>
                    <a:p>
                      <a:r>
                        <a:rPr lang="en-GB" b="1" dirty="0">
                          <a:solidFill>
                            <a:schemeClr val="bg1"/>
                          </a:solidFill>
                          <a:latin typeface="+mn-lt"/>
                        </a:rPr>
                        <a:t>Costs</a:t>
                      </a:r>
                    </a:p>
                  </a:txBody>
                  <a:tcPr/>
                </a:tc>
                <a:tc>
                  <a:txBody>
                    <a:bodyPr/>
                    <a:lstStyle/>
                    <a:p>
                      <a:r>
                        <a:rPr lang="en-GB" dirty="0">
                          <a:latin typeface="+mn-lt"/>
                        </a:rPr>
                        <a:t>Dosing assumptions based on clinical expert opinion </a:t>
                      </a:r>
                    </a:p>
                  </a:txBody>
                  <a:tcPr/>
                </a:tc>
                <a:extLst>
                  <a:ext uri="{0D108BD9-81ED-4DB2-BD59-A6C34878D82A}">
                    <a16:rowId xmlns:a16="http://schemas.microsoft.com/office/drawing/2014/main" val="3904281607"/>
                  </a:ext>
                </a:extLst>
              </a:tr>
              <a:tr h="234536">
                <a:tc>
                  <a:txBody>
                    <a:bodyPr/>
                    <a:lstStyle/>
                    <a:p>
                      <a:r>
                        <a:rPr lang="en-GB" b="1" dirty="0">
                          <a:solidFill>
                            <a:schemeClr val="bg1"/>
                          </a:solidFill>
                          <a:latin typeface="+mn-lt"/>
                        </a:rPr>
                        <a:t>Resource use</a:t>
                      </a:r>
                    </a:p>
                  </a:txBody>
                  <a:tcPr/>
                </a:tc>
                <a:tc>
                  <a:txBody>
                    <a:bodyPr/>
                    <a:lstStyle/>
                    <a:p>
                      <a:r>
                        <a:rPr lang="en-GB" dirty="0">
                          <a:latin typeface="+mn-lt"/>
                        </a:rPr>
                        <a:t>Health state resource use based on clinical expert opinion </a:t>
                      </a:r>
                    </a:p>
                  </a:txBody>
                  <a:tcPr/>
                </a:tc>
                <a:extLst>
                  <a:ext uri="{0D108BD9-81ED-4DB2-BD59-A6C34878D82A}">
                    <a16:rowId xmlns:a16="http://schemas.microsoft.com/office/drawing/2014/main" val="1224818517"/>
                  </a:ext>
                </a:extLst>
              </a:tr>
              <a:tr h="751800">
                <a:tc>
                  <a:txBody>
                    <a:bodyPr/>
                    <a:lstStyle/>
                    <a:p>
                      <a:r>
                        <a:rPr lang="en-GB" b="1" dirty="0">
                          <a:solidFill>
                            <a:schemeClr val="bg1"/>
                          </a:solidFill>
                          <a:latin typeface="+mn-lt"/>
                        </a:rPr>
                        <a:t>Assumptions related to HSCT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sng" kern="1200" dirty="0">
                          <a:solidFill>
                            <a:schemeClr val="dk1"/>
                          </a:solidFill>
                          <a:effectLst/>
                          <a:highlight>
                            <a:srgbClr val="000000"/>
                          </a:highlight>
                          <a:latin typeface="+mn-lt"/>
                          <a:ea typeface="+mn-ea"/>
                          <a:cs typeface="+mn-cs"/>
                        </a:rPr>
                        <a:t>XX</a:t>
                      </a:r>
                      <a:r>
                        <a:rPr lang="en-GB" sz="1800" kern="1200" dirty="0">
                          <a:solidFill>
                            <a:schemeClr val="dk1"/>
                          </a:solidFill>
                          <a:effectLst/>
                          <a:latin typeface="+mn-lt"/>
                          <a:ea typeface="+mn-ea"/>
                          <a:cs typeface="+mn-cs"/>
                        </a:rPr>
                        <a:t> have early HSCT (at 2 years of age) </a:t>
                      </a:r>
                      <a:endParaRPr lang="en-GB" dirty="0">
                        <a:latin typeface="+mn-lt"/>
                      </a:endParaRPr>
                    </a:p>
                    <a:p>
                      <a:pPr marL="285750" indent="-285750">
                        <a:buFont typeface="Arial" panose="020B0604020202020204" pitchFamily="34" charset="0"/>
                        <a:buChar char="•"/>
                      </a:pPr>
                      <a:r>
                        <a:rPr lang="en-GB" dirty="0">
                          <a:latin typeface="+mn-lt"/>
                        </a:rPr>
                        <a:t>Remaining survivors assumed to have HSCT by </a:t>
                      </a:r>
                      <a:r>
                        <a:rPr lang="en-GB" u="none" dirty="0">
                          <a:latin typeface="+mn-lt"/>
                        </a:rPr>
                        <a:t>30</a:t>
                      </a:r>
                      <a:r>
                        <a:rPr lang="en-GB" dirty="0">
                          <a:latin typeface="+mn-lt"/>
                        </a:rPr>
                        <a:t> years of age (due to loss of venous access) – Assumptions based on clinical expert opinion</a:t>
                      </a:r>
                    </a:p>
                    <a:p>
                      <a:pPr marL="285750" indent="-285750">
                        <a:buFont typeface="Arial" panose="020B0604020202020204" pitchFamily="34" charset="0"/>
                        <a:buChar char="•"/>
                      </a:pPr>
                      <a:r>
                        <a:rPr lang="en-GB" dirty="0">
                          <a:latin typeface="+mn-lt"/>
                        </a:rPr>
                        <a:t>Survival 5 years following HSCT = general population</a:t>
                      </a:r>
                    </a:p>
                  </a:txBody>
                  <a:tcPr/>
                </a:tc>
                <a:extLst>
                  <a:ext uri="{0D108BD9-81ED-4DB2-BD59-A6C34878D82A}">
                    <a16:rowId xmlns:a16="http://schemas.microsoft.com/office/drawing/2014/main" val="1508618518"/>
                  </a:ext>
                </a:extLst>
              </a:tr>
              <a:tr h="404815">
                <a:tc>
                  <a:txBody>
                    <a:bodyPr/>
                    <a:lstStyle/>
                    <a:p>
                      <a:r>
                        <a:rPr lang="en-GB" b="1" dirty="0">
                          <a:solidFill>
                            <a:schemeClr val="bg1"/>
                          </a:solidFill>
                          <a:latin typeface="+mn-lt"/>
                        </a:rPr>
                        <a:t>Efficacy of HSCT and sebelipase alfa</a:t>
                      </a:r>
                    </a:p>
                  </a:txBody>
                  <a:tcPr/>
                </a:tc>
                <a:tc>
                  <a:txBody>
                    <a:bodyPr/>
                    <a:lstStyle/>
                    <a:p>
                      <a:r>
                        <a:rPr lang="en-GB" dirty="0">
                          <a:latin typeface="+mn-lt"/>
                        </a:rPr>
                        <a:t>Potter et al (2021; n = 5) having HSCT + feedback from clinical experts. Transfers to HSCT associated with a one-off risk of death from procedure </a:t>
                      </a:r>
                    </a:p>
                  </a:txBody>
                  <a:tcPr/>
                </a:tc>
                <a:extLst>
                  <a:ext uri="{0D108BD9-81ED-4DB2-BD59-A6C34878D82A}">
                    <a16:rowId xmlns:a16="http://schemas.microsoft.com/office/drawing/2014/main" val="1695264560"/>
                  </a:ext>
                </a:extLst>
              </a:tr>
            </a:tbl>
          </a:graphicData>
        </a:graphic>
      </p:graphicFrame>
      <p:sp>
        <p:nvSpPr>
          <p:cNvPr id="11" name="Title 10">
            <a:extLst>
              <a:ext uri="{FF2B5EF4-FFF2-40B4-BE49-F238E27FC236}">
                <a16:creationId xmlns:a16="http://schemas.microsoft.com/office/drawing/2014/main" id="{8DB2BD38-CF40-A5E5-3B6F-0A662C7AE563}"/>
              </a:ext>
            </a:extLst>
          </p:cNvPr>
          <p:cNvSpPr>
            <a:spLocks noGrp="1"/>
          </p:cNvSpPr>
          <p:nvPr>
            <p:ph type="title"/>
          </p:nvPr>
        </p:nvSpPr>
        <p:spPr/>
        <p:txBody>
          <a:bodyPr/>
          <a:lstStyle/>
          <a:p>
            <a:r>
              <a:rPr lang="en-GB" sz="3200" dirty="0">
                <a:ea typeface="Arial" panose="02000503000000020004" pitchFamily="2" charset="0"/>
              </a:rPr>
              <a:t>How company incorporated evidence into model</a:t>
            </a:r>
            <a:endParaRPr lang="en-GB" dirty="0"/>
          </a:p>
        </p:txBody>
      </p:sp>
      <p:sp>
        <p:nvSpPr>
          <p:cNvPr id="14" name="Text Placeholder 13">
            <a:extLst>
              <a:ext uri="{FF2B5EF4-FFF2-40B4-BE49-F238E27FC236}">
                <a16:creationId xmlns:a16="http://schemas.microsoft.com/office/drawing/2014/main" id="{65790F8F-D567-784A-7771-AEEF92FE735E}"/>
              </a:ext>
            </a:extLst>
          </p:cNvPr>
          <p:cNvSpPr>
            <a:spLocks noGrp="1"/>
          </p:cNvSpPr>
          <p:nvPr>
            <p:ph type="body" sz="quarter" idx="14"/>
          </p:nvPr>
        </p:nvSpPr>
        <p:spPr>
          <a:xfrm>
            <a:off x="466724" y="739377"/>
            <a:ext cx="11649076" cy="520838"/>
          </a:xfrm>
        </p:spPr>
        <p:txBody>
          <a:bodyPr/>
          <a:lstStyle/>
          <a:p>
            <a:r>
              <a:rPr lang="en-GB" dirty="0"/>
              <a:t>Company use evidence from clinical trials, literature and clinical expert input </a:t>
            </a:r>
          </a:p>
        </p:txBody>
      </p:sp>
      <p:sp>
        <p:nvSpPr>
          <p:cNvPr id="6" name="Rectangle 5" descr="Marker showing slides are confidential ">
            <a:extLst>
              <a:ext uri="{FF2B5EF4-FFF2-40B4-BE49-F238E27FC236}">
                <a16:creationId xmlns:a16="http://schemas.microsoft.com/office/drawing/2014/main" id="{CB7BC431-DB0D-8E94-F994-284151E2E2EE}"/>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ext Placeholder 13">
            <a:extLst>
              <a:ext uri="{FF2B5EF4-FFF2-40B4-BE49-F238E27FC236}">
                <a16:creationId xmlns:a16="http://schemas.microsoft.com/office/drawing/2014/main" id="{5DA5AB7E-AB62-B07A-0941-9F257A250C0D}"/>
              </a:ext>
            </a:extLst>
          </p:cNvPr>
          <p:cNvSpPr txBox="1">
            <a:spLocks/>
          </p:cNvSpPr>
          <p:nvPr/>
        </p:nvSpPr>
        <p:spPr>
          <a:xfrm>
            <a:off x="1131836" y="64930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 KM: Kaplan-Meier; LAL: lysosomal acid lipase</a:t>
            </a:r>
          </a:p>
        </p:txBody>
      </p:sp>
    </p:spTree>
    <p:extLst>
      <p:ext uri="{BB962C8B-B14F-4D97-AF65-F5344CB8AC3E}">
        <p14:creationId xmlns:p14="http://schemas.microsoft.com/office/powerpoint/2010/main" val="2124771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329342" y="220185"/>
            <a:ext cx="11250785" cy="592817"/>
          </a:xfrm>
        </p:spPr>
        <p:txBody>
          <a:bodyPr>
            <a:normAutofit/>
          </a:bodyPr>
          <a:lstStyle/>
          <a:p>
            <a:r>
              <a:rPr lang="en-GB" dirty="0"/>
              <a:t>Key issue: Dosage of sebelipase alfa (1) </a:t>
            </a:r>
          </a:p>
        </p:txBody>
      </p:sp>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4"/>
          </p:nvPr>
        </p:nvSpPr>
        <p:spPr>
          <a:xfrm>
            <a:off x="329342" y="702227"/>
            <a:ext cx="11250786" cy="520838"/>
          </a:xfrm>
        </p:spPr>
        <p:txBody>
          <a:bodyPr/>
          <a:lstStyle/>
          <a:p>
            <a:r>
              <a:rPr lang="en-GB" dirty="0"/>
              <a:t>Dosing and time-on-treatment with sebelipase alfa are key drivers of costs</a:t>
            </a:r>
          </a:p>
        </p:txBody>
      </p:sp>
      <p:sp>
        <p:nvSpPr>
          <p:cNvPr id="6" name="Rectangle 5">
            <a:extLst>
              <a:ext uri="{FF2B5EF4-FFF2-40B4-BE49-F238E27FC236}">
                <a16:creationId xmlns:a16="http://schemas.microsoft.com/office/drawing/2014/main" id="{184D30B5-B7CA-A213-5ED3-A4FDB5A29B94}"/>
              </a:ext>
            </a:extLst>
          </p:cNvPr>
          <p:cNvSpPr/>
          <p:nvPr/>
        </p:nvSpPr>
        <p:spPr>
          <a:xfrm>
            <a:off x="329342" y="1237502"/>
            <a:ext cx="11437992" cy="1299741"/>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Background:</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Sebelipase dosing may change over time, e.g. due to HSCT, clinical response and age </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Uncertainty over time on treatment and dosing over lifetime horizon due to lack of data</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assume dose reduction after HSCT and discontinuation of treatment after 18 months</a:t>
            </a:r>
          </a:p>
        </p:txBody>
      </p:sp>
      <p:sp>
        <p:nvSpPr>
          <p:cNvPr id="9" name="Rectangle 8">
            <a:extLst>
              <a:ext uri="{FF2B5EF4-FFF2-40B4-BE49-F238E27FC236}">
                <a16:creationId xmlns:a16="http://schemas.microsoft.com/office/drawing/2014/main" id="{AC193B6D-38C2-5539-F93B-A542A2DA3E76}"/>
              </a:ext>
            </a:extLst>
          </p:cNvPr>
          <p:cNvSpPr/>
          <p:nvPr/>
        </p:nvSpPr>
        <p:spPr>
          <a:xfrm>
            <a:off x="329342" y="2772438"/>
            <a:ext cx="11392050" cy="1614890"/>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lang="en-GB" sz="2000" b="1" dirty="0">
                <a:solidFill>
                  <a:schemeClr val="accent2"/>
                </a:solidFill>
                <a:latin typeface="Arial" panose="020B0604020202020204" pitchFamily="34" charset="0"/>
              </a:rPr>
              <a:t>Company: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Acknowledge uncertainty around dosing of sebelipase alfa after HSCT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Company modelled what is an accurate representation of current UK clinical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Dosing assumptions informed by clinical expert input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Management of dosing and condition rapidly evolving – clinical expert input important for this</a:t>
            </a:r>
          </a:p>
        </p:txBody>
      </p:sp>
      <p:sp>
        <p:nvSpPr>
          <p:cNvPr id="10" name="Rectangle 9">
            <a:extLst>
              <a:ext uri="{FF2B5EF4-FFF2-40B4-BE49-F238E27FC236}">
                <a16:creationId xmlns:a16="http://schemas.microsoft.com/office/drawing/2014/main" id="{559DB3F2-0976-19F9-00E5-08249BF2D3D2}"/>
              </a:ext>
            </a:extLst>
          </p:cNvPr>
          <p:cNvSpPr/>
          <p:nvPr/>
        </p:nvSpPr>
        <p:spPr>
          <a:xfrm>
            <a:off x="329342" y="4622523"/>
            <a:ext cx="11392050" cy="1310590"/>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Clinical experts: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Dose changes done due to clinical need. Majority of children treated with 5mg/kg weekly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After HSCT, dosing gradually reduced, with some stopping treatment completely </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Children not treated excessively – doses will be reduced as much as is clinically possible </a:t>
            </a:r>
          </a:p>
        </p:txBody>
      </p:sp>
      <p:sp>
        <p:nvSpPr>
          <p:cNvPr id="12" name="Text Placeholder 13">
            <a:extLst>
              <a:ext uri="{FF2B5EF4-FFF2-40B4-BE49-F238E27FC236}">
                <a16:creationId xmlns:a16="http://schemas.microsoft.com/office/drawing/2014/main" id="{49813F7F-0D87-F37E-2881-A69661F925C7}"/>
              </a:ext>
            </a:extLst>
          </p:cNvPr>
          <p:cNvSpPr txBox="1">
            <a:spLocks/>
          </p:cNvSpPr>
          <p:nvPr/>
        </p:nvSpPr>
        <p:spPr>
          <a:xfrm>
            <a:off x="1131836" y="64930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a:t>
            </a:r>
          </a:p>
        </p:txBody>
      </p:sp>
    </p:spTree>
    <p:extLst>
      <p:ext uri="{BB962C8B-B14F-4D97-AF65-F5344CB8AC3E}">
        <p14:creationId xmlns:p14="http://schemas.microsoft.com/office/powerpoint/2010/main" val="2944145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7422-1A1C-CFE0-B563-9481B8F2E775}"/>
              </a:ext>
            </a:extLst>
          </p:cNvPr>
          <p:cNvSpPr>
            <a:spLocks noGrp="1"/>
          </p:cNvSpPr>
          <p:nvPr>
            <p:ph type="title"/>
          </p:nvPr>
        </p:nvSpPr>
        <p:spPr>
          <a:xfrm>
            <a:off x="350975" y="249766"/>
            <a:ext cx="11250785" cy="592817"/>
          </a:xfrm>
        </p:spPr>
        <p:txBody>
          <a:bodyPr/>
          <a:lstStyle/>
          <a:p>
            <a:r>
              <a:rPr lang="en-GB" dirty="0"/>
              <a:t>Phases of treatment in the model</a:t>
            </a:r>
          </a:p>
        </p:txBody>
      </p:sp>
      <p:sp>
        <p:nvSpPr>
          <p:cNvPr id="5" name="Text Placeholder 4">
            <a:extLst>
              <a:ext uri="{FF2B5EF4-FFF2-40B4-BE49-F238E27FC236}">
                <a16:creationId xmlns:a16="http://schemas.microsoft.com/office/drawing/2014/main" id="{C94CCAC6-8B22-3FD0-26B1-C79AAE1CD14A}"/>
              </a:ext>
            </a:extLst>
          </p:cNvPr>
          <p:cNvSpPr>
            <a:spLocks noGrp="1"/>
          </p:cNvSpPr>
          <p:nvPr>
            <p:ph type="body" sz="quarter" idx="14"/>
          </p:nvPr>
        </p:nvSpPr>
        <p:spPr>
          <a:xfrm>
            <a:off x="350974" y="704761"/>
            <a:ext cx="11250786" cy="520838"/>
          </a:xfrm>
        </p:spPr>
        <p:txBody>
          <a:bodyPr/>
          <a:lstStyle/>
          <a:p>
            <a:r>
              <a:rPr lang="en-GB" dirty="0"/>
              <a:t>Company model include treatment phases at different timepoints </a:t>
            </a:r>
          </a:p>
        </p:txBody>
      </p:sp>
      <p:sp>
        <p:nvSpPr>
          <p:cNvPr id="9" name="Rectangle 8" descr="Marker showing slides are confidential ">
            <a:extLst>
              <a:ext uri="{FF2B5EF4-FFF2-40B4-BE49-F238E27FC236}">
                <a16:creationId xmlns:a16="http://schemas.microsoft.com/office/drawing/2014/main" id="{3FFBFB6A-BD60-1884-1D21-2CBFDCA3CF62}"/>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0" name="TextBox 9">
            <a:extLst>
              <a:ext uri="{FF2B5EF4-FFF2-40B4-BE49-F238E27FC236}">
                <a16:creationId xmlns:a16="http://schemas.microsoft.com/office/drawing/2014/main" id="{8ED6B9E1-2886-BA53-B776-F31EB4EBD29E}"/>
              </a:ext>
            </a:extLst>
          </p:cNvPr>
          <p:cNvSpPr txBox="1"/>
          <p:nvPr/>
        </p:nvSpPr>
        <p:spPr>
          <a:xfrm>
            <a:off x="308409" y="5712933"/>
            <a:ext cx="5288627" cy="646331"/>
          </a:xfrm>
          <a:prstGeom prst="rect">
            <a:avLst/>
          </a:prstGeom>
          <a:noFill/>
        </p:spPr>
        <p:txBody>
          <a:bodyPr wrap="square" rtlCol="0">
            <a:spAutoFit/>
          </a:bodyPr>
          <a:lstStyle/>
          <a:p>
            <a:r>
              <a:rPr lang="en-GB" dirty="0"/>
              <a:t>Note: Phases may not be sequential</a:t>
            </a:r>
          </a:p>
          <a:p>
            <a:r>
              <a:rPr lang="en-GB" dirty="0"/>
              <a:t>*Steps in the decision tree embedded in the model</a:t>
            </a:r>
          </a:p>
        </p:txBody>
      </p:sp>
      <p:graphicFrame>
        <p:nvGraphicFramePr>
          <p:cNvPr id="13" name="Table 13">
            <a:extLst>
              <a:ext uri="{FF2B5EF4-FFF2-40B4-BE49-F238E27FC236}">
                <a16:creationId xmlns:a16="http://schemas.microsoft.com/office/drawing/2014/main" id="{DA7A56E1-14C1-734C-1BF0-7A8452EA3381}"/>
              </a:ext>
            </a:extLst>
          </p:cNvPr>
          <p:cNvGraphicFramePr>
            <a:graphicFrameLocks noGrp="1"/>
          </p:cNvGraphicFramePr>
          <p:nvPr>
            <p:extLst>
              <p:ext uri="{D42A27DB-BD31-4B8C-83A1-F6EECF244321}">
                <p14:modId xmlns:p14="http://schemas.microsoft.com/office/powerpoint/2010/main" val="729888878"/>
              </p:ext>
            </p:extLst>
          </p:nvPr>
        </p:nvGraphicFramePr>
        <p:xfrm>
          <a:off x="350973" y="1297578"/>
          <a:ext cx="11246092" cy="4450080"/>
        </p:xfrm>
        <a:graphic>
          <a:graphicData uri="http://schemas.openxmlformats.org/drawingml/2006/table">
            <a:tbl>
              <a:tblPr firstRow="1" firstCol="1" bandRow="1">
                <a:tableStyleId>{21E4AEA4-8DFA-4A89-87EB-49C32662AFE0}</a:tableStyleId>
              </a:tblPr>
              <a:tblGrid>
                <a:gridCol w="1084288">
                  <a:extLst>
                    <a:ext uri="{9D8B030D-6E8A-4147-A177-3AD203B41FA5}">
                      <a16:colId xmlns:a16="http://schemas.microsoft.com/office/drawing/2014/main" val="3361264940"/>
                    </a:ext>
                  </a:extLst>
                </a:gridCol>
                <a:gridCol w="5671595">
                  <a:extLst>
                    <a:ext uri="{9D8B030D-6E8A-4147-A177-3AD203B41FA5}">
                      <a16:colId xmlns:a16="http://schemas.microsoft.com/office/drawing/2014/main" val="3210294416"/>
                    </a:ext>
                  </a:extLst>
                </a:gridCol>
                <a:gridCol w="3148314">
                  <a:extLst>
                    <a:ext uri="{9D8B030D-6E8A-4147-A177-3AD203B41FA5}">
                      <a16:colId xmlns:a16="http://schemas.microsoft.com/office/drawing/2014/main" val="3231911385"/>
                    </a:ext>
                  </a:extLst>
                </a:gridCol>
                <a:gridCol w="1341895">
                  <a:extLst>
                    <a:ext uri="{9D8B030D-6E8A-4147-A177-3AD203B41FA5}">
                      <a16:colId xmlns:a16="http://schemas.microsoft.com/office/drawing/2014/main" val="2174117332"/>
                    </a:ext>
                  </a:extLst>
                </a:gridCol>
              </a:tblGrid>
              <a:tr h="370840">
                <a:tc>
                  <a:txBody>
                    <a:bodyPr/>
                    <a:lstStyle/>
                    <a:p>
                      <a:r>
                        <a:rPr lang="en-GB" sz="2000" dirty="0"/>
                        <a:t>Phase</a:t>
                      </a:r>
                    </a:p>
                  </a:txBody>
                  <a:tcPr/>
                </a:tc>
                <a:tc>
                  <a:txBody>
                    <a:bodyPr/>
                    <a:lstStyle/>
                    <a:p>
                      <a:pPr>
                        <a:lnSpc>
                          <a:spcPct val="100000"/>
                        </a:lnSpc>
                        <a:spcBef>
                          <a:spcPts val="0"/>
                        </a:spcBef>
                        <a:spcAft>
                          <a:spcPts val="0"/>
                        </a:spcAft>
                      </a:pPr>
                      <a:r>
                        <a:rPr lang="en-GB" sz="2000" dirty="0">
                          <a:effectLst/>
                        </a:rPr>
                        <a:t>Sequential treatment phase</a:t>
                      </a:r>
                    </a:p>
                    <a:p>
                      <a:pPr>
                        <a:lnSpc>
                          <a:spcPct val="100000"/>
                        </a:lnSpc>
                        <a:spcBef>
                          <a:spcPts val="0"/>
                        </a:spcBef>
                        <a:spcAft>
                          <a:spcPts val="0"/>
                        </a:spcAft>
                      </a:pPr>
                      <a:r>
                        <a:rPr lang="en-GB" sz="2000" dirty="0">
                          <a:effectLst/>
                        </a:rPr>
                        <a:t>[bounding milestones/nodes]*</a:t>
                      </a:r>
                      <a:endParaRPr lang="en-GB" sz="2000" dirty="0">
                        <a:effectLst/>
                        <a:latin typeface="+mn-lt"/>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rPr>
                        <a:t>Length of phase</a:t>
                      </a:r>
                      <a:endParaRPr lang="en-GB" sz="2000" dirty="0">
                        <a:effectLst/>
                        <a:latin typeface="+mn-lt"/>
                        <a:ea typeface="Calibri" panose="020F0502020204030204" pitchFamily="34" charset="0"/>
                        <a:cs typeface="Arial" panose="020B0604020202020204" pitchFamily="34" charset="0"/>
                      </a:endParaRPr>
                    </a:p>
                  </a:txBody>
                  <a:tcPr/>
                </a:tc>
                <a:tc>
                  <a:txBody>
                    <a:bodyPr/>
                    <a:lstStyle/>
                    <a:p>
                      <a:r>
                        <a:rPr lang="en-GB" sz="2000" dirty="0"/>
                        <a:t>Source</a:t>
                      </a:r>
                    </a:p>
                  </a:txBody>
                  <a:tcPr/>
                </a:tc>
                <a:extLst>
                  <a:ext uri="{0D108BD9-81ED-4DB2-BD59-A6C34878D82A}">
                    <a16:rowId xmlns:a16="http://schemas.microsoft.com/office/drawing/2014/main" val="1268459760"/>
                  </a:ext>
                </a:extLst>
              </a:tr>
              <a:tr h="370840">
                <a:tc>
                  <a:txBody>
                    <a:bodyPr/>
                    <a:lstStyle/>
                    <a:p>
                      <a:r>
                        <a:rPr lang="en-GB" sz="2000" dirty="0"/>
                        <a:t>1</a:t>
                      </a:r>
                    </a:p>
                  </a:txBody>
                  <a:tcPr/>
                </a:tc>
                <a:tc>
                  <a:txBody>
                    <a:bodyPr/>
                    <a:lstStyle/>
                    <a:p>
                      <a:pPr>
                        <a:lnSpc>
                          <a:spcPct val="100000"/>
                        </a:lnSpc>
                        <a:spcBef>
                          <a:spcPts val="0"/>
                        </a:spcBef>
                        <a:spcAft>
                          <a:spcPts val="0"/>
                        </a:spcAft>
                      </a:pPr>
                      <a:r>
                        <a:rPr lang="en-GB" sz="2000" dirty="0">
                          <a:effectLst/>
                        </a:rPr>
                        <a:t>Initial</a:t>
                      </a:r>
                    </a:p>
                    <a:p>
                      <a:pPr>
                        <a:lnSpc>
                          <a:spcPct val="100000"/>
                        </a:lnSpc>
                        <a:spcBef>
                          <a:spcPts val="0"/>
                        </a:spcBef>
                        <a:spcAft>
                          <a:spcPts val="0"/>
                        </a:spcAft>
                      </a:pPr>
                      <a:r>
                        <a:rPr lang="en-GB" sz="2000" dirty="0">
                          <a:effectLst/>
                        </a:rPr>
                        <a:t>[Initiation to first increase]</a:t>
                      </a:r>
                      <a:endParaRPr lang="en-GB" sz="2000" dirty="0">
                        <a:effectLst/>
                        <a:latin typeface="+mn-lt"/>
                        <a:ea typeface="Calibri" panose="020F0502020204030204" pitchFamily="34" charset="0"/>
                        <a:cs typeface="Arial" panose="020B0604020202020204" pitchFamily="34" charset="0"/>
                      </a:endParaRPr>
                    </a:p>
                  </a:txBody>
                  <a:tcPr marL="17100" marR="17100" marT="0" marB="0" anchor="ctr"/>
                </a:tc>
                <a:tc>
                  <a:txBody>
                    <a:bodyPr/>
                    <a:lstStyle/>
                    <a:p>
                      <a:pPr>
                        <a:lnSpc>
                          <a:spcPct val="100000"/>
                        </a:lnSpc>
                        <a:spcBef>
                          <a:spcPts val="0"/>
                        </a:spcBef>
                        <a:spcAft>
                          <a:spcPts val="0"/>
                        </a:spcAft>
                      </a:pPr>
                      <a:r>
                        <a:rPr lang="en-GB" sz="2000" dirty="0">
                          <a:effectLst/>
                        </a:rPr>
                        <a:t>Age 0–3-months</a:t>
                      </a:r>
                      <a:endParaRPr lang="en-GB" sz="2000" dirty="0">
                        <a:effectLst/>
                        <a:latin typeface="+mn-lt"/>
                        <a:ea typeface="Calibri" panose="020F0502020204030204" pitchFamily="34" charset="0"/>
                        <a:cs typeface="Arial" panose="020B0604020202020204" pitchFamily="34" charset="0"/>
                      </a:endParaRPr>
                    </a:p>
                  </a:txBody>
                  <a:tcPr marL="17100" marR="171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effectLst/>
                        </a:rPr>
                        <a:t>Vijay et al., 2021</a:t>
                      </a:r>
                      <a:endParaRPr lang="en-GB" sz="2000" b="0" dirty="0">
                        <a:solidFill>
                          <a:schemeClr val="tx1"/>
                        </a:solidFill>
                        <a:effectLst/>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112817802"/>
                  </a:ext>
                </a:extLst>
              </a:tr>
              <a:tr h="370840">
                <a:tc>
                  <a:txBody>
                    <a:bodyPr/>
                    <a:lstStyle/>
                    <a:p>
                      <a:r>
                        <a:rPr lang="en-GB" sz="2000" dirty="0"/>
                        <a:t>2</a:t>
                      </a:r>
                    </a:p>
                  </a:txBody>
                  <a:tcPr/>
                </a:tc>
                <a:tc>
                  <a:txBody>
                    <a:bodyPr/>
                    <a:lstStyle/>
                    <a:p>
                      <a:pPr>
                        <a:lnSpc>
                          <a:spcPct val="100000"/>
                        </a:lnSpc>
                        <a:spcBef>
                          <a:spcPts val="0"/>
                        </a:spcBef>
                        <a:spcAft>
                          <a:spcPts val="0"/>
                        </a:spcAft>
                      </a:pPr>
                      <a:r>
                        <a:rPr lang="en-GB" sz="2000" dirty="0">
                          <a:effectLst/>
                        </a:rPr>
                        <a:t>Stable</a:t>
                      </a:r>
                    </a:p>
                    <a:p>
                      <a:pPr>
                        <a:lnSpc>
                          <a:spcPct val="100000"/>
                        </a:lnSpc>
                        <a:spcBef>
                          <a:spcPts val="0"/>
                        </a:spcBef>
                        <a:spcAft>
                          <a:spcPts val="0"/>
                        </a:spcAft>
                      </a:pPr>
                      <a:r>
                        <a:rPr lang="en-GB" sz="2000" dirty="0">
                          <a:effectLst/>
                        </a:rPr>
                        <a:t>[First increase to second increase]</a:t>
                      </a:r>
                      <a:endParaRPr lang="en-GB" sz="2000" dirty="0">
                        <a:effectLst/>
                        <a:latin typeface="+mn-lt"/>
                        <a:ea typeface="Calibri" panose="020F0502020204030204" pitchFamily="34" charset="0"/>
                        <a:cs typeface="Arial" panose="020B0604020202020204" pitchFamily="34" charset="0"/>
                      </a:endParaRPr>
                    </a:p>
                  </a:txBody>
                  <a:tcPr marL="17100" marR="17100" marT="0" marB="0" anchor="ctr"/>
                </a:tc>
                <a:tc>
                  <a:txBody>
                    <a:bodyPr/>
                    <a:lstStyle/>
                    <a:p>
                      <a:pPr>
                        <a:lnSpc>
                          <a:spcPct val="100000"/>
                        </a:lnSpc>
                        <a:spcBef>
                          <a:spcPts val="0"/>
                        </a:spcBef>
                        <a:spcAft>
                          <a:spcPts val="0"/>
                        </a:spcAft>
                      </a:pPr>
                      <a:r>
                        <a:rPr lang="en-GB" sz="2000" dirty="0">
                          <a:effectLst/>
                        </a:rPr>
                        <a:t>Age 3–9-months</a:t>
                      </a:r>
                      <a:endParaRPr lang="en-GB" sz="2000" dirty="0">
                        <a:effectLst/>
                        <a:latin typeface="+mn-lt"/>
                        <a:ea typeface="Calibri" panose="020F0502020204030204" pitchFamily="34" charset="0"/>
                        <a:cs typeface="Arial" panose="020B0604020202020204" pitchFamily="34" charset="0"/>
                      </a:endParaRPr>
                    </a:p>
                  </a:txBody>
                  <a:tcPr marL="17100" marR="17100" marT="0" marB="0" anchor="ct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effectLst/>
                        </a:rPr>
                        <a:t>Clinical expert interview</a:t>
                      </a:r>
                      <a:endParaRPr lang="en-GB" sz="2000" b="0" dirty="0">
                        <a:solidFill>
                          <a:schemeClr val="tx1"/>
                        </a:solidFill>
                        <a:effectLst/>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682843281"/>
                  </a:ext>
                </a:extLst>
              </a:tr>
              <a:tr h="370840">
                <a:tc>
                  <a:txBody>
                    <a:bodyPr/>
                    <a:lstStyle/>
                    <a:p>
                      <a:r>
                        <a:rPr lang="en-GB" sz="2000" dirty="0"/>
                        <a:t>3</a:t>
                      </a:r>
                    </a:p>
                  </a:txBody>
                  <a:tcPr/>
                </a:tc>
                <a:tc>
                  <a:txBody>
                    <a:bodyPr/>
                    <a:lstStyle/>
                    <a:p>
                      <a:pPr>
                        <a:lnSpc>
                          <a:spcPct val="100000"/>
                        </a:lnSpc>
                        <a:spcBef>
                          <a:spcPts val="0"/>
                        </a:spcBef>
                        <a:spcAft>
                          <a:spcPts val="0"/>
                        </a:spcAft>
                      </a:pPr>
                      <a:r>
                        <a:rPr lang="en-GB" sz="2000" dirty="0">
                          <a:effectLst/>
                        </a:rPr>
                        <a:t>Multi-modal reduction</a:t>
                      </a:r>
                    </a:p>
                    <a:p>
                      <a:pPr>
                        <a:lnSpc>
                          <a:spcPct val="100000"/>
                        </a:lnSpc>
                        <a:spcBef>
                          <a:spcPts val="0"/>
                        </a:spcBef>
                        <a:spcAft>
                          <a:spcPts val="0"/>
                        </a:spcAft>
                      </a:pPr>
                      <a:r>
                        <a:rPr lang="en-GB" sz="2000" dirty="0">
                          <a:effectLst/>
                        </a:rPr>
                        <a:t>[Second increase, early HSCT reduction]</a:t>
                      </a:r>
                      <a:endParaRPr lang="en-GB" sz="2000" dirty="0">
                        <a:effectLst/>
                        <a:latin typeface="+mn-lt"/>
                        <a:ea typeface="Calibri" panose="020F0502020204030204" pitchFamily="34" charset="0"/>
                        <a:cs typeface="Arial" panose="020B0604020202020204" pitchFamily="34" charset="0"/>
                      </a:endParaRPr>
                    </a:p>
                  </a:txBody>
                  <a:tcPr marL="17100" marR="17100" marT="0" marB="0" anchor="ctr"/>
                </a:tc>
                <a:tc>
                  <a:txBody>
                    <a:bodyPr/>
                    <a:lstStyle/>
                    <a:p>
                      <a:pPr>
                        <a:lnSpc>
                          <a:spcPct val="100000"/>
                        </a:lnSpc>
                        <a:spcBef>
                          <a:spcPts val="0"/>
                        </a:spcBef>
                        <a:spcAft>
                          <a:spcPts val="0"/>
                        </a:spcAft>
                      </a:pPr>
                      <a:r>
                        <a:rPr lang="en-GB" sz="2000" dirty="0">
                          <a:effectLst/>
                        </a:rPr>
                        <a:t>Age 9–30-months</a:t>
                      </a:r>
                      <a:endParaRPr lang="en-GB" sz="2000" dirty="0">
                        <a:effectLst/>
                        <a:latin typeface="+mn-lt"/>
                        <a:ea typeface="Calibri" panose="020F0502020204030204" pitchFamily="34" charset="0"/>
                        <a:cs typeface="Arial" panose="020B0604020202020204" pitchFamily="34" charset="0"/>
                      </a:endParaRPr>
                    </a:p>
                  </a:txBody>
                  <a:tcPr marL="17100" marR="17100" marT="0" marB="0" anchor="ctr"/>
                </a:tc>
                <a:tc vMerge="1">
                  <a:txBody>
                    <a:bodyPr/>
                    <a:lstStyle/>
                    <a:p>
                      <a:endParaRPr lang="en-GB"/>
                    </a:p>
                  </a:txBody>
                  <a:tcPr/>
                </a:tc>
                <a:extLst>
                  <a:ext uri="{0D108BD9-81ED-4DB2-BD59-A6C34878D82A}">
                    <a16:rowId xmlns:a16="http://schemas.microsoft.com/office/drawing/2014/main" val="1192869642"/>
                  </a:ext>
                </a:extLst>
              </a:tr>
              <a:tr h="370840">
                <a:tc>
                  <a:txBody>
                    <a:bodyPr/>
                    <a:lstStyle/>
                    <a:p>
                      <a:r>
                        <a:rPr lang="en-GB" sz="2000" dirty="0"/>
                        <a:t>4</a:t>
                      </a:r>
                    </a:p>
                  </a:txBody>
                  <a:tcPr/>
                </a:tc>
                <a:tc>
                  <a:txBody>
                    <a:bodyPr/>
                    <a:lstStyle/>
                    <a:p>
                      <a:pPr>
                        <a:lnSpc>
                          <a:spcPct val="100000"/>
                        </a:lnSpc>
                        <a:spcBef>
                          <a:spcPts val="0"/>
                        </a:spcBef>
                        <a:spcAft>
                          <a:spcPts val="0"/>
                        </a:spcAft>
                      </a:pPr>
                      <a:r>
                        <a:rPr lang="en-GB" sz="2000" dirty="0">
                          <a:effectLst/>
                        </a:rPr>
                        <a:t>Discontinue</a:t>
                      </a:r>
                    </a:p>
                    <a:p>
                      <a:pPr>
                        <a:lnSpc>
                          <a:spcPct val="100000"/>
                        </a:lnSpc>
                        <a:spcBef>
                          <a:spcPts val="0"/>
                        </a:spcBef>
                        <a:spcAft>
                          <a:spcPts val="0"/>
                        </a:spcAft>
                      </a:pPr>
                      <a:r>
                        <a:rPr lang="en-GB" sz="2000" dirty="0">
                          <a:effectLst/>
                        </a:rPr>
                        <a:t>[Reduction to stop]</a:t>
                      </a:r>
                      <a:endParaRPr lang="en-GB" sz="2000" dirty="0">
                        <a:effectLst/>
                        <a:latin typeface="+mn-lt"/>
                        <a:ea typeface="Calibri" panose="020F0502020204030204" pitchFamily="34" charset="0"/>
                        <a:cs typeface="Arial" panose="020B0604020202020204" pitchFamily="34" charset="0"/>
                      </a:endParaRPr>
                    </a:p>
                  </a:txBody>
                  <a:tcPr marL="17100" marR="17100" marT="0" marB="0" anchor="ctr"/>
                </a:tc>
                <a:tc>
                  <a:txBody>
                    <a:bodyPr/>
                    <a:lstStyle/>
                    <a:p>
                      <a:pPr>
                        <a:lnSpc>
                          <a:spcPct val="100000"/>
                        </a:lnSpc>
                        <a:spcBef>
                          <a:spcPts val="0"/>
                        </a:spcBef>
                        <a:spcAft>
                          <a:spcPts val="0"/>
                        </a:spcAft>
                      </a:pPr>
                      <a:r>
                        <a:rPr lang="en-GB" sz="2000" dirty="0">
                          <a:effectLst/>
                        </a:rPr>
                        <a:t>Age 30–</a:t>
                      </a:r>
                      <a:r>
                        <a:rPr lang="en-GB" sz="2000" u="sng" dirty="0">
                          <a:effectLst/>
                          <a:highlight>
                            <a:srgbClr val="000000"/>
                          </a:highlight>
                        </a:rPr>
                        <a:t>XX</a:t>
                      </a:r>
                      <a:r>
                        <a:rPr lang="en-GB" sz="2000" dirty="0">
                          <a:effectLst/>
                        </a:rPr>
                        <a:t>-months</a:t>
                      </a:r>
                      <a:endParaRPr lang="en-GB" sz="2000" dirty="0">
                        <a:effectLst/>
                        <a:latin typeface="+mn-lt"/>
                        <a:ea typeface="Calibri" panose="020F0502020204030204" pitchFamily="34" charset="0"/>
                        <a:cs typeface="Arial" panose="020B0604020202020204" pitchFamily="34" charset="0"/>
                      </a:endParaRPr>
                    </a:p>
                  </a:txBody>
                  <a:tcPr marL="17100" marR="17100" marT="0" marB="0" anchor="ctr"/>
                </a:tc>
                <a:tc vMerge="1">
                  <a:txBody>
                    <a:bodyPr/>
                    <a:lstStyle/>
                    <a:p>
                      <a:endParaRPr lang="en-GB" dirty="0"/>
                    </a:p>
                  </a:txBody>
                  <a:tcPr/>
                </a:tc>
                <a:extLst>
                  <a:ext uri="{0D108BD9-81ED-4DB2-BD59-A6C34878D82A}">
                    <a16:rowId xmlns:a16="http://schemas.microsoft.com/office/drawing/2014/main" val="2654001691"/>
                  </a:ext>
                </a:extLst>
              </a:tr>
              <a:tr h="370840">
                <a:tc>
                  <a:txBody>
                    <a:bodyPr/>
                    <a:lstStyle/>
                    <a:p>
                      <a:r>
                        <a:rPr lang="en-GB" sz="2000" dirty="0"/>
                        <a:t>5</a:t>
                      </a:r>
                    </a:p>
                  </a:txBody>
                  <a:tcPr/>
                </a:tc>
                <a:tc>
                  <a:txBody>
                    <a:bodyPr/>
                    <a:lstStyle/>
                    <a:p>
                      <a:pPr>
                        <a:lnSpc>
                          <a:spcPct val="100000"/>
                        </a:lnSpc>
                        <a:spcBef>
                          <a:spcPts val="0"/>
                        </a:spcBef>
                        <a:spcAft>
                          <a:spcPts val="0"/>
                        </a:spcAft>
                      </a:pPr>
                      <a:r>
                        <a:rPr lang="en-GB" sz="2000" dirty="0">
                          <a:effectLst/>
                        </a:rPr>
                        <a:t>To adult</a:t>
                      </a:r>
                    </a:p>
                    <a:p>
                      <a:pPr>
                        <a:lnSpc>
                          <a:spcPct val="100000"/>
                        </a:lnSpc>
                        <a:spcBef>
                          <a:spcPts val="0"/>
                        </a:spcBef>
                        <a:spcAft>
                          <a:spcPts val="0"/>
                        </a:spcAft>
                      </a:pPr>
                      <a:r>
                        <a:rPr lang="en-GB" sz="2000" dirty="0">
                          <a:effectLst/>
                        </a:rPr>
                        <a:t>[Stop to adult]</a:t>
                      </a:r>
                      <a:endParaRPr lang="en-GB" sz="2000" dirty="0">
                        <a:effectLst/>
                        <a:latin typeface="+mn-lt"/>
                        <a:ea typeface="Calibri" panose="020F0502020204030204" pitchFamily="34" charset="0"/>
                        <a:cs typeface="Arial" panose="020B0604020202020204" pitchFamily="34" charset="0"/>
                      </a:endParaRPr>
                    </a:p>
                  </a:txBody>
                  <a:tcPr marL="17100" marR="17100" marT="0" marB="0" anchor="ctr"/>
                </a:tc>
                <a:tc>
                  <a:txBody>
                    <a:bodyPr/>
                    <a:lstStyle/>
                    <a:p>
                      <a:pPr>
                        <a:lnSpc>
                          <a:spcPct val="100000"/>
                        </a:lnSpc>
                        <a:spcBef>
                          <a:spcPts val="0"/>
                        </a:spcBef>
                        <a:spcAft>
                          <a:spcPts val="0"/>
                        </a:spcAft>
                      </a:pPr>
                      <a:r>
                        <a:rPr lang="en-GB" sz="2000" dirty="0">
                          <a:effectLst/>
                        </a:rPr>
                        <a:t>Age </a:t>
                      </a:r>
                      <a:r>
                        <a:rPr lang="en-GB" sz="2000" u="sng" dirty="0">
                          <a:effectLst/>
                          <a:highlight>
                            <a:srgbClr val="000000"/>
                          </a:highlight>
                        </a:rPr>
                        <a:t>XX</a:t>
                      </a:r>
                      <a:r>
                        <a:rPr lang="en-GB" sz="2000" dirty="0">
                          <a:effectLst/>
                        </a:rPr>
                        <a:t>-months to 18-years</a:t>
                      </a:r>
                      <a:endParaRPr lang="en-GB" sz="2000" dirty="0">
                        <a:effectLst/>
                        <a:latin typeface="+mn-lt"/>
                        <a:ea typeface="Calibri" panose="020F0502020204030204" pitchFamily="34" charset="0"/>
                        <a:cs typeface="Arial" panose="020B0604020202020204" pitchFamily="34" charset="0"/>
                      </a:endParaRPr>
                    </a:p>
                  </a:txBody>
                  <a:tcPr marL="17100" marR="17100" marT="0" marB="0" anchor="ctr"/>
                </a:tc>
                <a:tc vMerge="1">
                  <a:txBody>
                    <a:bodyPr/>
                    <a:lstStyle/>
                    <a:p>
                      <a:endParaRPr lang="en-GB" dirty="0"/>
                    </a:p>
                  </a:txBody>
                  <a:tcPr/>
                </a:tc>
                <a:extLst>
                  <a:ext uri="{0D108BD9-81ED-4DB2-BD59-A6C34878D82A}">
                    <a16:rowId xmlns:a16="http://schemas.microsoft.com/office/drawing/2014/main" val="2213474393"/>
                  </a:ext>
                </a:extLst>
              </a:tr>
              <a:tr h="370840">
                <a:tc>
                  <a:txBody>
                    <a:bodyPr/>
                    <a:lstStyle/>
                    <a:p>
                      <a:r>
                        <a:rPr lang="en-GB" sz="2000" dirty="0"/>
                        <a:t>6</a:t>
                      </a:r>
                    </a:p>
                  </a:txBody>
                  <a:tcPr/>
                </a:tc>
                <a:tc>
                  <a:txBody>
                    <a:bodyPr/>
                    <a:lstStyle/>
                    <a:p>
                      <a:pPr>
                        <a:lnSpc>
                          <a:spcPct val="100000"/>
                        </a:lnSpc>
                        <a:spcBef>
                          <a:spcPts val="0"/>
                        </a:spcBef>
                        <a:spcAft>
                          <a:spcPts val="0"/>
                        </a:spcAft>
                      </a:pPr>
                      <a:r>
                        <a:rPr lang="en-GB" sz="2000" b="0" dirty="0">
                          <a:solidFill>
                            <a:schemeClr val="tx1"/>
                          </a:solidFill>
                          <a:effectLst/>
                        </a:rPr>
                        <a:t>Adult adjusted</a:t>
                      </a:r>
                    </a:p>
                    <a:p>
                      <a:pPr>
                        <a:lnSpc>
                          <a:spcPct val="100000"/>
                        </a:lnSpc>
                        <a:spcBef>
                          <a:spcPts val="0"/>
                        </a:spcBef>
                        <a:spcAft>
                          <a:spcPts val="0"/>
                        </a:spcAft>
                      </a:pPr>
                      <a:r>
                        <a:rPr lang="en-GB" sz="2000" b="0" dirty="0">
                          <a:solidFill>
                            <a:schemeClr val="tx1"/>
                          </a:solidFill>
                          <a:effectLst/>
                        </a:rPr>
                        <a:t>[Adult to loss of venous access]</a:t>
                      </a:r>
                      <a:endParaRPr lang="en-GB" sz="2000" b="0" dirty="0">
                        <a:solidFill>
                          <a:schemeClr val="tx1"/>
                        </a:solidFill>
                        <a:effectLst/>
                        <a:latin typeface="+mn-lt"/>
                        <a:ea typeface="Calibri" panose="020F0502020204030204" pitchFamily="34" charset="0"/>
                        <a:cs typeface="Arial" panose="020B0604020202020204" pitchFamily="34" charset="0"/>
                      </a:endParaRPr>
                    </a:p>
                  </a:txBody>
                  <a:tcPr marL="17100" marR="17100" marT="0" marB="0" anchor="ctr"/>
                </a:tc>
                <a:tc>
                  <a:txBody>
                    <a:bodyPr/>
                    <a:lstStyle/>
                    <a:p>
                      <a:pPr>
                        <a:lnSpc>
                          <a:spcPct val="100000"/>
                        </a:lnSpc>
                        <a:spcBef>
                          <a:spcPts val="0"/>
                        </a:spcBef>
                        <a:spcAft>
                          <a:spcPts val="0"/>
                        </a:spcAft>
                      </a:pPr>
                      <a:r>
                        <a:rPr lang="en-GB" sz="2000" b="0" dirty="0">
                          <a:solidFill>
                            <a:schemeClr val="tx1"/>
                          </a:solidFill>
                          <a:effectLst/>
                        </a:rPr>
                        <a:t>Age 18 to </a:t>
                      </a:r>
                      <a:r>
                        <a:rPr lang="en-GB" sz="2000" b="0" u="sng" dirty="0">
                          <a:solidFill>
                            <a:schemeClr val="tx1"/>
                          </a:solidFill>
                          <a:effectLst/>
                          <a:highlight>
                            <a:srgbClr val="000000"/>
                          </a:highlight>
                        </a:rPr>
                        <a:t>XX</a:t>
                      </a:r>
                      <a:r>
                        <a:rPr lang="en-GB" sz="2000" b="0" u="none" dirty="0">
                          <a:solidFill>
                            <a:schemeClr val="tx1"/>
                          </a:solidFill>
                          <a:effectLst/>
                        </a:rPr>
                        <a:t>-</a:t>
                      </a:r>
                      <a:r>
                        <a:rPr lang="en-GB" sz="2000" b="0" dirty="0">
                          <a:solidFill>
                            <a:schemeClr val="tx1"/>
                          </a:solidFill>
                          <a:effectLst/>
                        </a:rPr>
                        <a:t>years</a:t>
                      </a:r>
                      <a:endParaRPr lang="en-GB" sz="2000" b="0" dirty="0">
                        <a:solidFill>
                          <a:schemeClr val="tx1"/>
                        </a:solidFill>
                        <a:effectLst/>
                        <a:latin typeface="+mn-lt"/>
                        <a:ea typeface="Calibri" panose="020F0502020204030204" pitchFamily="34" charset="0"/>
                        <a:cs typeface="Arial" panose="020B0604020202020204" pitchFamily="34" charset="0"/>
                      </a:endParaRPr>
                    </a:p>
                  </a:txBody>
                  <a:tcPr marL="17100" marR="17100" marT="0" marB="0" anchor="ctr"/>
                </a:tc>
                <a:tc vMerge="1">
                  <a:txBody>
                    <a:bodyPr/>
                    <a:lstStyle/>
                    <a:p>
                      <a:endParaRPr lang="en-GB" dirty="0"/>
                    </a:p>
                  </a:txBody>
                  <a:tcPr/>
                </a:tc>
                <a:extLst>
                  <a:ext uri="{0D108BD9-81ED-4DB2-BD59-A6C34878D82A}">
                    <a16:rowId xmlns:a16="http://schemas.microsoft.com/office/drawing/2014/main" val="2902382394"/>
                  </a:ext>
                </a:extLst>
              </a:tr>
            </a:tbl>
          </a:graphicData>
        </a:graphic>
      </p:graphicFrame>
      <p:sp>
        <p:nvSpPr>
          <p:cNvPr id="14" name="Text Placeholder 13">
            <a:extLst>
              <a:ext uri="{FF2B5EF4-FFF2-40B4-BE49-F238E27FC236}">
                <a16:creationId xmlns:a16="http://schemas.microsoft.com/office/drawing/2014/main" id="{9F8CA469-1E67-BFE8-928D-5B3AE1ACEA0A}"/>
              </a:ext>
            </a:extLst>
          </p:cNvPr>
          <p:cNvSpPr txBox="1">
            <a:spLocks/>
          </p:cNvSpPr>
          <p:nvPr/>
        </p:nvSpPr>
        <p:spPr>
          <a:xfrm>
            <a:off x="1131836" y="64930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a:t>
            </a:r>
          </a:p>
        </p:txBody>
      </p:sp>
    </p:spTree>
    <p:extLst>
      <p:ext uri="{BB962C8B-B14F-4D97-AF65-F5344CB8AC3E}">
        <p14:creationId xmlns:p14="http://schemas.microsoft.com/office/powerpoint/2010/main" val="3857359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DA9E-7E5A-FB7F-8A34-CC4F080236E5}"/>
              </a:ext>
            </a:extLst>
          </p:cNvPr>
          <p:cNvSpPr>
            <a:spLocks noGrp="1"/>
          </p:cNvSpPr>
          <p:nvPr>
            <p:ph type="title"/>
          </p:nvPr>
        </p:nvSpPr>
        <p:spPr>
          <a:xfrm>
            <a:off x="349992" y="263524"/>
            <a:ext cx="11250785" cy="592817"/>
          </a:xfrm>
        </p:spPr>
        <p:txBody>
          <a:bodyPr/>
          <a:lstStyle/>
          <a:p>
            <a:r>
              <a:rPr lang="en-GB" dirty="0"/>
              <a:t>Treatment milestones and dosing</a:t>
            </a:r>
          </a:p>
        </p:txBody>
      </p:sp>
      <p:sp>
        <p:nvSpPr>
          <p:cNvPr id="5" name="Text Placeholder 4">
            <a:extLst>
              <a:ext uri="{FF2B5EF4-FFF2-40B4-BE49-F238E27FC236}">
                <a16:creationId xmlns:a16="http://schemas.microsoft.com/office/drawing/2014/main" id="{987A379E-5875-AF67-5F48-9156971831F5}"/>
              </a:ext>
            </a:extLst>
          </p:cNvPr>
          <p:cNvSpPr>
            <a:spLocks noGrp="1"/>
          </p:cNvSpPr>
          <p:nvPr>
            <p:ph type="body" sz="quarter" idx="14"/>
          </p:nvPr>
        </p:nvSpPr>
        <p:spPr>
          <a:xfrm>
            <a:off x="349992" y="739377"/>
            <a:ext cx="11250786" cy="520838"/>
          </a:xfrm>
        </p:spPr>
        <p:txBody>
          <a:bodyPr/>
          <a:lstStyle/>
          <a:p>
            <a:r>
              <a:rPr lang="en-GB" dirty="0"/>
              <a:t>Dosing of sebelipase alfa is assumed to vary over time: dependent on HSCT use</a:t>
            </a:r>
          </a:p>
        </p:txBody>
      </p:sp>
      <p:sp>
        <p:nvSpPr>
          <p:cNvPr id="7" name="TextBox 6">
            <a:extLst>
              <a:ext uri="{FF2B5EF4-FFF2-40B4-BE49-F238E27FC236}">
                <a16:creationId xmlns:a16="http://schemas.microsoft.com/office/drawing/2014/main" id="{A9215363-C77C-EC6E-4147-C8D4E467F58E}"/>
              </a:ext>
            </a:extLst>
          </p:cNvPr>
          <p:cNvSpPr txBox="1"/>
          <p:nvPr/>
        </p:nvSpPr>
        <p:spPr>
          <a:xfrm>
            <a:off x="239949" y="1188679"/>
            <a:ext cx="11022218" cy="400110"/>
          </a:xfrm>
          <a:prstGeom prst="rect">
            <a:avLst/>
          </a:prstGeom>
          <a:noFill/>
        </p:spPr>
        <p:txBody>
          <a:bodyPr wrap="square" rtlCol="0">
            <a:spAutoFit/>
          </a:bodyPr>
          <a:lstStyle/>
          <a:p>
            <a:r>
              <a:rPr lang="en-GB" sz="2000" b="1" dirty="0"/>
              <a:t>Treatment milestone and dose distribution – based on exert clinical opinion </a:t>
            </a:r>
          </a:p>
        </p:txBody>
      </p:sp>
      <p:graphicFrame>
        <p:nvGraphicFramePr>
          <p:cNvPr id="4" name="Table 7">
            <a:extLst>
              <a:ext uri="{FF2B5EF4-FFF2-40B4-BE49-F238E27FC236}">
                <a16:creationId xmlns:a16="http://schemas.microsoft.com/office/drawing/2014/main" id="{7BD02A92-D046-2328-3D93-A446EC3445A8}"/>
              </a:ext>
            </a:extLst>
          </p:cNvPr>
          <p:cNvGraphicFramePr>
            <a:graphicFrameLocks noGrp="1"/>
          </p:cNvGraphicFramePr>
          <p:nvPr>
            <p:extLst>
              <p:ext uri="{D42A27DB-BD31-4B8C-83A1-F6EECF244321}">
                <p14:modId xmlns:p14="http://schemas.microsoft.com/office/powerpoint/2010/main" val="3974919029"/>
              </p:ext>
            </p:extLst>
          </p:nvPr>
        </p:nvGraphicFramePr>
        <p:xfrm>
          <a:off x="349992" y="1573897"/>
          <a:ext cx="10603053" cy="4515104"/>
        </p:xfrm>
        <a:graphic>
          <a:graphicData uri="http://schemas.openxmlformats.org/drawingml/2006/table">
            <a:tbl>
              <a:tblPr firstRow="1" firstCol="1" bandRow="1">
                <a:tableStyleId>{21E4AEA4-8DFA-4A89-87EB-49C32662AFE0}</a:tableStyleId>
              </a:tblPr>
              <a:tblGrid>
                <a:gridCol w="6193099">
                  <a:extLst>
                    <a:ext uri="{9D8B030D-6E8A-4147-A177-3AD203B41FA5}">
                      <a16:colId xmlns:a16="http://schemas.microsoft.com/office/drawing/2014/main" val="3835290111"/>
                    </a:ext>
                  </a:extLst>
                </a:gridCol>
                <a:gridCol w="1057473">
                  <a:extLst>
                    <a:ext uri="{9D8B030D-6E8A-4147-A177-3AD203B41FA5}">
                      <a16:colId xmlns:a16="http://schemas.microsoft.com/office/drawing/2014/main" val="1443471677"/>
                    </a:ext>
                  </a:extLst>
                </a:gridCol>
                <a:gridCol w="1990846">
                  <a:extLst>
                    <a:ext uri="{9D8B030D-6E8A-4147-A177-3AD203B41FA5}">
                      <a16:colId xmlns:a16="http://schemas.microsoft.com/office/drawing/2014/main" val="1037753831"/>
                    </a:ext>
                  </a:extLst>
                </a:gridCol>
                <a:gridCol w="1361635">
                  <a:extLst>
                    <a:ext uri="{9D8B030D-6E8A-4147-A177-3AD203B41FA5}">
                      <a16:colId xmlns:a16="http://schemas.microsoft.com/office/drawing/2014/main" val="2707754720"/>
                    </a:ext>
                  </a:extLst>
                </a:gridCol>
              </a:tblGrid>
              <a:tr h="370840">
                <a:tc>
                  <a:txBody>
                    <a:bodyPr/>
                    <a:lstStyle/>
                    <a:p>
                      <a:pPr>
                        <a:lnSpc>
                          <a:spcPct val="115000"/>
                        </a:lnSpc>
                        <a:spcBef>
                          <a:spcPts val="200"/>
                        </a:spcBef>
                        <a:spcAft>
                          <a:spcPts val="200"/>
                        </a:spcAft>
                      </a:pPr>
                      <a:r>
                        <a:rPr lang="en-GB" sz="2000" dirty="0">
                          <a:effectLst/>
                        </a:rPr>
                        <a:t>Treatment milestone</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669" marR="15669" marT="0" marB="0" anchor="ctr"/>
                </a:tc>
                <a:tc>
                  <a:txBody>
                    <a:bodyPr/>
                    <a:lstStyle/>
                    <a:p>
                      <a:pPr>
                        <a:lnSpc>
                          <a:spcPct val="115000"/>
                        </a:lnSpc>
                        <a:spcBef>
                          <a:spcPts val="200"/>
                        </a:spcBef>
                        <a:spcAft>
                          <a:spcPts val="200"/>
                        </a:spcAft>
                      </a:pPr>
                      <a:r>
                        <a:rPr lang="en-GB" sz="2000" dirty="0">
                          <a:effectLst/>
                        </a:rPr>
                        <a:t>Dosing levels</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669" marR="15669" marT="0" marB="0" anchor="ctr"/>
                </a:tc>
                <a:tc>
                  <a:txBody>
                    <a:bodyPr/>
                    <a:lstStyle/>
                    <a:p>
                      <a:pPr>
                        <a:lnSpc>
                          <a:spcPct val="115000"/>
                        </a:lnSpc>
                        <a:spcBef>
                          <a:spcPts val="200"/>
                        </a:spcBef>
                        <a:spcAft>
                          <a:spcPts val="200"/>
                        </a:spcAft>
                      </a:pPr>
                      <a:r>
                        <a:rPr lang="en-GB" sz="2000" dirty="0">
                          <a:effectLst/>
                        </a:rPr>
                        <a:t>Dose (mg/kg, once weekly)</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669" marR="15669" marT="0" marB="0" anchor="ctr"/>
                </a:tc>
                <a:tc>
                  <a:txBody>
                    <a:bodyPr/>
                    <a:lstStyle/>
                    <a:p>
                      <a:pPr>
                        <a:lnSpc>
                          <a:spcPct val="115000"/>
                        </a:lnSpc>
                        <a:spcBef>
                          <a:spcPts val="200"/>
                        </a:spcBef>
                        <a:spcAft>
                          <a:spcPts val="200"/>
                        </a:spcAft>
                      </a:pPr>
                      <a:r>
                        <a:rPr lang="en-GB" sz="2000" dirty="0">
                          <a:effectLst/>
                        </a:rPr>
                        <a:t>% people</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669" marR="15669" marT="0" marB="0" anchor="ctr"/>
                </a:tc>
                <a:extLst>
                  <a:ext uri="{0D108BD9-81ED-4DB2-BD59-A6C34878D82A}">
                    <a16:rowId xmlns:a16="http://schemas.microsoft.com/office/drawing/2014/main" val="3306092266"/>
                  </a:ext>
                </a:extLst>
              </a:tr>
              <a:tr h="370840">
                <a:tc>
                  <a:txBody>
                    <a:bodyPr/>
                    <a:lstStyle/>
                    <a:p>
                      <a:pPr>
                        <a:lnSpc>
                          <a:spcPct val="115000"/>
                        </a:lnSpc>
                        <a:spcBef>
                          <a:spcPts val="200"/>
                        </a:spcBef>
                        <a:spcAft>
                          <a:spcPts val="200"/>
                        </a:spcAft>
                      </a:pPr>
                      <a:r>
                        <a:rPr lang="en-GB" sz="2000" dirty="0">
                          <a:effectLst/>
                        </a:rPr>
                        <a:t>Treatment initiation</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669" marR="15669" marT="0" marB="0" anchor="ctr"/>
                </a:tc>
                <a:tc>
                  <a:txBody>
                    <a:bodyPr/>
                    <a:lstStyle/>
                    <a:p>
                      <a:r>
                        <a:rPr lang="en-GB" sz="2000" dirty="0"/>
                        <a:t>L1</a:t>
                      </a:r>
                    </a:p>
                  </a:txBody>
                  <a:tcPr/>
                </a:tc>
                <a:tc>
                  <a:txBody>
                    <a:bodyPr/>
                    <a:lstStyle/>
                    <a:p>
                      <a:pPr algn="r"/>
                      <a:r>
                        <a:rPr lang="en-GB" sz="2000" dirty="0"/>
                        <a:t>3</a:t>
                      </a:r>
                    </a:p>
                  </a:txBody>
                  <a:tcPr/>
                </a:tc>
                <a:tc>
                  <a:txBody>
                    <a:bodyPr/>
                    <a:lstStyle/>
                    <a:p>
                      <a:pPr algn="r"/>
                      <a:r>
                        <a:rPr lang="en-GB" sz="2000" dirty="0"/>
                        <a:t>100</a:t>
                      </a:r>
                    </a:p>
                  </a:txBody>
                  <a:tcPr/>
                </a:tc>
                <a:extLst>
                  <a:ext uri="{0D108BD9-81ED-4DB2-BD59-A6C34878D82A}">
                    <a16:rowId xmlns:a16="http://schemas.microsoft.com/office/drawing/2014/main" val="1001150361"/>
                  </a:ext>
                </a:extLst>
              </a:tr>
              <a:tr h="0">
                <a:tc rowSpan="2">
                  <a:txBody>
                    <a:bodyPr/>
                    <a:lstStyle/>
                    <a:p>
                      <a:pPr>
                        <a:lnSpc>
                          <a:spcPct val="115000"/>
                        </a:lnSpc>
                        <a:spcBef>
                          <a:spcPts val="200"/>
                        </a:spcBef>
                        <a:spcAft>
                          <a:spcPts val="200"/>
                        </a:spcAft>
                      </a:pPr>
                      <a:r>
                        <a:rPr lang="en-GB" sz="2000" dirty="0">
                          <a:effectLst/>
                        </a:rPr>
                        <a:t>1</a:t>
                      </a:r>
                      <a:r>
                        <a:rPr lang="en-GB" sz="2000" baseline="30000" dirty="0">
                          <a:effectLst/>
                        </a:rPr>
                        <a:t>st</a:t>
                      </a:r>
                      <a:r>
                        <a:rPr lang="en-GB" sz="2000" dirty="0">
                          <a:effectLst/>
                        </a:rPr>
                        <a:t> dose increase, following initial exploratory dose</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669" marR="15669" marT="0" marB="0" anchor="ctr"/>
                </a:tc>
                <a:tc rowSpan="2">
                  <a:txBody>
                    <a:bodyPr/>
                    <a:lstStyle/>
                    <a:p>
                      <a:r>
                        <a:rPr lang="en-GB" sz="2000" dirty="0"/>
                        <a:t>L2</a:t>
                      </a:r>
                    </a:p>
                  </a:txBody>
                  <a:tcPr/>
                </a:tc>
                <a:tc>
                  <a:txBody>
                    <a:bodyPr/>
                    <a:lstStyle/>
                    <a:p>
                      <a:pPr algn="r"/>
                      <a:r>
                        <a:rPr lang="en-GB" sz="2000" dirty="0"/>
                        <a:t>3</a:t>
                      </a:r>
                    </a:p>
                  </a:txBody>
                  <a:tcPr/>
                </a:tc>
                <a:tc>
                  <a:txBody>
                    <a:bodyPr/>
                    <a:lstStyle/>
                    <a:p>
                      <a:pPr algn="r"/>
                      <a:r>
                        <a:rPr lang="en-GB" sz="2000" dirty="0"/>
                        <a:t>50</a:t>
                      </a:r>
                    </a:p>
                  </a:txBody>
                  <a:tcPr/>
                </a:tc>
                <a:extLst>
                  <a:ext uri="{0D108BD9-81ED-4DB2-BD59-A6C34878D82A}">
                    <a16:rowId xmlns:a16="http://schemas.microsoft.com/office/drawing/2014/main" val="2088808997"/>
                  </a:ext>
                </a:extLst>
              </a:tr>
              <a:tr h="0">
                <a:tc vMerge="1">
                  <a:txBody>
                    <a:bodyPr/>
                    <a:lstStyle/>
                    <a:p>
                      <a:endParaRPr lang="en-GB"/>
                    </a:p>
                  </a:txBody>
                  <a:tcPr/>
                </a:tc>
                <a:tc vMerge="1">
                  <a:txBody>
                    <a:bodyPr/>
                    <a:lstStyle/>
                    <a:p>
                      <a:endParaRPr lang="en-GB" dirty="0"/>
                    </a:p>
                  </a:txBody>
                  <a:tcPr/>
                </a:tc>
                <a:tc>
                  <a:txBody>
                    <a:bodyPr/>
                    <a:lstStyle/>
                    <a:p>
                      <a:pPr algn="r"/>
                      <a:r>
                        <a:rPr lang="en-GB" sz="2000" dirty="0"/>
                        <a:t>5</a:t>
                      </a:r>
                    </a:p>
                  </a:txBody>
                  <a:tcPr>
                    <a:solidFill>
                      <a:srgbClr val="E8EDEF"/>
                    </a:solidFill>
                  </a:tcPr>
                </a:tc>
                <a:tc>
                  <a:txBody>
                    <a:bodyPr/>
                    <a:lstStyle/>
                    <a:p>
                      <a:pPr algn="r"/>
                      <a:r>
                        <a:rPr lang="en-GB" sz="2000" dirty="0"/>
                        <a:t>50</a:t>
                      </a:r>
                    </a:p>
                  </a:txBody>
                  <a:tcPr>
                    <a:solidFill>
                      <a:srgbClr val="E8EDEF"/>
                    </a:solidFill>
                  </a:tcPr>
                </a:tc>
                <a:extLst>
                  <a:ext uri="{0D108BD9-81ED-4DB2-BD59-A6C34878D82A}">
                    <a16:rowId xmlns:a16="http://schemas.microsoft.com/office/drawing/2014/main" val="2144734293"/>
                  </a:ext>
                </a:extLst>
              </a:tr>
              <a:tr h="0">
                <a:tc>
                  <a:txBody>
                    <a:bodyPr/>
                    <a:lstStyle/>
                    <a:p>
                      <a:pPr>
                        <a:lnSpc>
                          <a:spcPct val="115000"/>
                        </a:lnSpc>
                        <a:spcBef>
                          <a:spcPts val="200"/>
                        </a:spcBef>
                        <a:spcAft>
                          <a:spcPts val="200"/>
                        </a:spcAft>
                      </a:pPr>
                      <a:r>
                        <a:rPr lang="en-GB" sz="2000" dirty="0">
                          <a:effectLst/>
                        </a:rPr>
                        <a:t>2</a:t>
                      </a:r>
                      <a:r>
                        <a:rPr lang="en-GB" sz="2000" baseline="30000" dirty="0">
                          <a:effectLst/>
                        </a:rPr>
                        <a:t>nd</a:t>
                      </a:r>
                      <a:r>
                        <a:rPr lang="en-GB" sz="2000" dirty="0">
                          <a:effectLst/>
                        </a:rPr>
                        <a:t> dose increase and initiation of immunomodulators and HSCT (multi-modal)</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669" marR="15669" marT="0" marB="0" anchor="ctr"/>
                </a:tc>
                <a:tc>
                  <a:txBody>
                    <a:bodyPr/>
                    <a:lstStyle/>
                    <a:p>
                      <a:r>
                        <a:rPr lang="en-GB" sz="2000" dirty="0"/>
                        <a:t>L3</a:t>
                      </a:r>
                    </a:p>
                  </a:txBody>
                  <a:tcPr>
                    <a:solidFill>
                      <a:srgbClr val="CBCFD4"/>
                    </a:solidFill>
                  </a:tcPr>
                </a:tc>
                <a:tc>
                  <a:txBody>
                    <a:bodyPr/>
                    <a:lstStyle/>
                    <a:p>
                      <a:pPr algn="r"/>
                      <a:r>
                        <a:rPr lang="en-GB" sz="2000" dirty="0"/>
                        <a:t>5</a:t>
                      </a:r>
                    </a:p>
                  </a:txBody>
                  <a:tcPr>
                    <a:solidFill>
                      <a:srgbClr val="CBCFD4"/>
                    </a:solidFill>
                  </a:tcPr>
                </a:tc>
                <a:tc>
                  <a:txBody>
                    <a:bodyPr/>
                    <a:lstStyle/>
                    <a:p>
                      <a:pPr algn="r"/>
                      <a:r>
                        <a:rPr lang="en-GB" sz="2000" dirty="0"/>
                        <a:t>100</a:t>
                      </a:r>
                    </a:p>
                  </a:txBody>
                  <a:tcPr>
                    <a:solidFill>
                      <a:srgbClr val="CBCFD4"/>
                    </a:solidFill>
                  </a:tcPr>
                </a:tc>
                <a:extLst>
                  <a:ext uri="{0D108BD9-81ED-4DB2-BD59-A6C34878D82A}">
                    <a16:rowId xmlns:a16="http://schemas.microsoft.com/office/drawing/2014/main" val="2702767852"/>
                  </a:ext>
                </a:extLst>
              </a:tr>
              <a:tr h="370840">
                <a:tc>
                  <a:txBody>
                    <a:bodyPr/>
                    <a:lstStyle/>
                    <a:p>
                      <a:pPr>
                        <a:lnSpc>
                          <a:spcPct val="115000"/>
                        </a:lnSpc>
                        <a:spcBef>
                          <a:spcPts val="200"/>
                        </a:spcBef>
                        <a:spcAft>
                          <a:spcPts val="200"/>
                        </a:spcAft>
                      </a:pPr>
                      <a:r>
                        <a:rPr lang="en-GB" sz="2000" dirty="0">
                          <a:effectLst/>
                        </a:rPr>
                        <a:t>Dose decrease post early HSCT</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669" marR="15669" marT="0" marB="0" anchor="ctr"/>
                </a:tc>
                <a:tc>
                  <a:txBody>
                    <a:bodyPr/>
                    <a:lstStyle/>
                    <a:p>
                      <a:r>
                        <a:rPr lang="en-GB" sz="2000" dirty="0"/>
                        <a:t>L4</a:t>
                      </a:r>
                    </a:p>
                  </a:txBody>
                  <a:tcPr>
                    <a:solidFill>
                      <a:srgbClr val="E7E9EB"/>
                    </a:solidFill>
                  </a:tcPr>
                </a:tc>
                <a:tc>
                  <a:txBody>
                    <a:bodyPr/>
                    <a:lstStyle/>
                    <a:p>
                      <a:pPr algn="r"/>
                      <a:r>
                        <a:rPr lang="en-GB" sz="2000" dirty="0"/>
                        <a:t>3</a:t>
                      </a:r>
                    </a:p>
                  </a:txBody>
                  <a:tcPr>
                    <a:solidFill>
                      <a:srgbClr val="E7E9EB"/>
                    </a:solidFill>
                  </a:tcPr>
                </a:tc>
                <a:tc>
                  <a:txBody>
                    <a:bodyPr/>
                    <a:lstStyle/>
                    <a:p>
                      <a:pPr algn="r"/>
                      <a:r>
                        <a:rPr lang="en-GB" sz="2000" dirty="0"/>
                        <a:t>100</a:t>
                      </a:r>
                    </a:p>
                  </a:txBody>
                  <a:tcPr>
                    <a:solidFill>
                      <a:srgbClr val="E7E9EB"/>
                    </a:solidFill>
                  </a:tcPr>
                </a:tc>
                <a:extLst>
                  <a:ext uri="{0D108BD9-81ED-4DB2-BD59-A6C34878D82A}">
                    <a16:rowId xmlns:a16="http://schemas.microsoft.com/office/drawing/2014/main" val="3177214143"/>
                  </a:ext>
                </a:extLst>
              </a:tr>
              <a:tr h="0">
                <a:tc rowSpan="2">
                  <a:txBody>
                    <a:bodyPr/>
                    <a:lstStyle/>
                    <a:p>
                      <a:pPr>
                        <a:lnSpc>
                          <a:spcPct val="115000"/>
                        </a:lnSpc>
                        <a:spcBef>
                          <a:spcPts val="200"/>
                        </a:spcBef>
                        <a:spcAft>
                          <a:spcPts val="200"/>
                        </a:spcAft>
                      </a:pPr>
                      <a:r>
                        <a:rPr lang="en-GB" sz="2000" dirty="0">
                          <a:effectLst/>
                        </a:rPr>
                        <a:t>Dose decrease with adulthood post early HSCT</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marL="15669" marR="15669" marT="0" marB="0" anchor="ctr"/>
                </a:tc>
                <a:tc rowSpan="2">
                  <a:txBody>
                    <a:bodyPr/>
                    <a:lstStyle/>
                    <a:p>
                      <a:r>
                        <a:rPr lang="en-GB" sz="2000" dirty="0"/>
                        <a:t>L5</a:t>
                      </a:r>
                    </a:p>
                  </a:txBody>
                  <a:tcPr>
                    <a:solidFill>
                      <a:srgbClr val="CBCFD4"/>
                    </a:solidFill>
                  </a:tcPr>
                </a:tc>
                <a:tc>
                  <a:txBody>
                    <a:bodyPr/>
                    <a:lstStyle/>
                    <a:p>
                      <a:pPr algn="r"/>
                      <a:r>
                        <a:rPr lang="en-GB" sz="2000" dirty="0"/>
                        <a:t>1</a:t>
                      </a:r>
                    </a:p>
                  </a:txBody>
                  <a:tcPr>
                    <a:solidFill>
                      <a:srgbClr val="CBCFD4"/>
                    </a:solidFill>
                  </a:tcPr>
                </a:tc>
                <a:tc>
                  <a:txBody>
                    <a:bodyPr/>
                    <a:lstStyle/>
                    <a:p>
                      <a:pPr algn="r"/>
                      <a:r>
                        <a:rPr lang="en-GB" sz="2000" dirty="0"/>
                        <a:t>50</a:t>
                      </a:r>
                    </a:p>
                  </a:txBody>
                  <a:tcPr>
                    <a:solidFill>
                      <a:srgbClr val="CBCFD4"/>
                    </a:solidFill>
                  </a:tcPr>
                </a:tc>
                <a:extLst>
                  <a:ext uri="{0D108BD9-81ED-4DB2-BD59-A6C34878D82A}">
                    <a16:rowId xmlns:a16="http://schemas.microsoft.com/office/drawing/2014/main" val="1290202968"/>
                  </a:ext>
                </a:extLst>
              </a:tr>
              <a:tr h="0">
                <a:tc vMerge="1">
                  <a:txBody>
                    <a:bodyPr/>
                    <a:lstStyle/>
                    <a:p>
                      <a:endParaRPr lang="en-GB"/>
                    </a:p>
                  </a:txBody>
                  <a:tcPr/>
                </a:tc>
                <a:tc vMerge="1">
                  <a:txBody>
                    <a:bodyPr/>
                    <a:lstStyle/>
                    <a:p>
                      <a:endParaRPr lang="en-GB"/>
                    </a:p>
                  </a:txBody>
                  <a:tcPr/>
                </a:tc>
                <a:tc>
                  <a:txBody>
                    <a:bodyPr/>
                    <a:lstStyle/>
                    <a:p>
                      <a:pPr algn="r"/>
                      <a:r>
                        <a:rPr lang="en-GB" sz="2000" dirty="0"/>
                        <a:t>3</a:t>
                      </a:r>
                    </a:p>
                  </a:txBody>
                  <a:tcPr>
                    <a:solidFill>
                      <a:srgbClr val="CBCFD4"/>
                    </a:solidFill>
                  </a:tcPr>
                </a:tc>
                <a:tc>
                  <a:txBody>
                    <a:bodyPr/>
                    <a:lstStyle/>
                    <a:p>
                      <a:pPr algn="r"/>
                      <a:r>
                        <a:rPr lang="en-GB" sz="2000" dirty="0"/>
                        <a:t>50</a:t>
                      </a:r>
                    </a:p>
                  </a:txBody>
                  <a:tcPr>
                    <a:solidFill>
                      <a:srgbClr val="CBCFD4"/>
                    </a:solidFill>
                  </a:tcPr>
                </a:tc>
                <a:extLst>
                  <a:ext uri="{0D108BD9-81ED-4DB2-BD59-A6C34878D82A}">
                    <a16:rowId xmlns:a16="http://schemas.microsoft.com/office/drawing/2014/main" val="3086081122"/>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rPr>
                        <a:t>Dose decrease with adulthood (no early HSCT)</a:t>
                      </a:r>
                      <a:endParaRPr lang="en-GB" sz="2000" dirty="0">
                        <a:effectLst/>
                        <a:latin typeface="Times New Roman" panose="02020603050405020304" pitchFamily="18" charset="0"/>
                        <a:ea typeface="Calibri" panose="020F0502020204030204" pitchFamily="34" charset="0"/>
                        <a:cs typeface="Arial" panose="020B0604020202020204" pitchFamily="34" charset="0"/>
                      </a:endParaRPr>
                    </a:p>
                  </a:txBody>
                  <a:tcPr/>
                </a:tc>
                <a:tc rowSpan="2">
                  <a:txBody>
                    <a:bodyPr/>
                    <a:lstStyle/>
                    <a:p>
                      <a:r>
                        <a:rPr lang="en-GB" sz="2000" dirty="0"/>
                        <a:t>L6</a:t>
                      </a:r>
                    </a:p>
                  </a:txBody>
                  <a:tcPr>
                    <a:solidFill>
                      <a:srgbClr val="E7E9EB"/>
                    </a:solidFill>
                  </a:tcPr>
                </a:tc>
                <a:tc>
                  <a:txBody>
                    <a:bodyPr/>
                    <a:lstStyle/>
                    <a:p>
                      <a:pPr algn="r"/>
                      <a:r>
                        <a:rPr lang="en-GB" sz="2000" dirty="0"/>
                        <a:t>3</a:t>
                      </a:r>
                    </a:p>
                  </a:txBody>
                  <a:tcPr>
                    <a:solidFill>
                      <a:srgbClr val="E7E9EB"/>
                    </a:solidFill>
                  </a:tcPr>
                </a:tc>
                <a:tc>
                  <a:txBody>
                    <a:bodyPr/>
                    <a:lstStyle/>
                    <a:p>
                      <a:pPr algn="r"/>
                      <a:r>
                        <a:rPr lang="en-GB" sz="2000" dirty="0"/>
                        <a:t>50</a:t>
                      </a:r>
                    </a:p>
                  </a:txBody>
                  <a:tcPr>
                    <a:solidFill>
                      <a:srgbClr val="E7E9EB"/>
                    </a:solidFill>
                  </a:tcPr>
                </a:tc>
                <a:extLst>
                  <a:ext uri="{0D108BD9-81ED-4DB2-BD59-A6C34878D82A}">
                    <a16:rowId xmlns:a16="http://schemas.microsoft.com/office/drawing/2014/main" val="3273981940"/>
                  </a:ext>
                </a:extLst>
              </a:tr>
              <a:tr h="0">
                <a:tc vMerge="1">
                  <a:txBody>
                    <a:bodyPr/>
                    <a:lstStyle/>
                    <a:p>
                      <a:endParaRPr lang="en-GB"/>
                    </a:p>
                  </a:txBody>
                  <a:tcPr/>
                </a:tc>
                <a:tc vMerge="1">
                  <a:txBody>
                    <a:bodyPr/>
                    <a:lstStyle/>
                    <a:p>
                      <a:endParaRPr lang="en-GB"/>
                    </a:p>
                  </a:txBody>
                  <a:tcPr/>
                </a:tc>
                <a:tc>
                  <a:txBody>
                    <a:bodyPr/>
                    <a:lstStyle/>
                    <a:p>
                      <a:pPr algn="r"/>
                      <a:r>
                        <a:rPr lang="en-GB" sz="2000" dirty="0"/>
                        <a:t>5</a:t>
                      </a:r>
                    </a:p>
                  </a:txBody>
                  <a:tcPr>
                    <a:solidFill>
                      <a:srgbClr val="E7E9EB"/>
                    </a:solidFill>
                  </a:tcPr>
                </a:tc>
                <a:tc>
                  <a:txBody>
                    <a:bodyPr/>
                    <a:lstStyle/>
                    <a:p>
                      <a:pPr algn="r"/>
                      <a:r>
                        <a:rPr lang="en-GB" sz="2000" dirty="0"/>
                        <a:t>50</a:t>
                      </a:r>
                    </a:p>
                  </a:txBody>
                  <a:tcPr>
                    <a:solidFill>
                      <a:srgbClr val="E7E9EB"/>
                    </a:solidFill>
                  </a:tcPr>
                </a:tc>
                <a:extLst>
                  <a:ext uri="{0D108BD9-81ED-4DB2-BD59-A6C34878D82A}">
                    <a16:rowId xmlns:a16="http://schemas.microsoft.com/office/drawing/2014/main" val="3992267247"/>
                  </a:ext>
                </a:extLst>
              </a:tr>
            </a:tbl>
          </a:graphicData>
        </a:graphic>
      </p:graphicFrame>
      <p:sp>
        <p:nvSpPr>
          <p:cNvPr id="9" name="Text Placeholder 13">
            <a:extLst>
              <a:ext uri="{FF2B5EF4-FFF2-40B4-BE49-F238E27FC236}">
                <a16:creationId xmlns:a16="http://schemas.microsoft.com/office/drawing/2014/main" id="{126BE631-A7D3-7FFD-7FD0-8DAD4D245FA2}"/>
              </a:ext>
            </a:extLst>
          </p:cNvPr>
          <p:cNvSpPr txBox="1">
            <a:spLocks/>
          </p:cNvSpPr>
          <p:nvPr/>
        </p:nvSpPr>
        <p:spPr>
          <a:xfrm>
            <a:off x="1131836" y="64930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a:t>
            </a:r>
          </a:p>
        </p:txBody>
      </p:sp>
    </p:spTree>
    <p:extLst>
      <p:ext uri="{BB962C8B-B14F-4D97-AF65-F5344CB8AC3E}">
        <p14:creationId xmlns:p14="http://schemas.microsoft.com/office/powerpoint/2010/main" val="2925160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530247" y="5880148"/>
            <a:ext cx="10009183" cy="66513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What are the most appropriate assumptions for dosing and discontinuation of sebelipase alfa?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071749" y="5880148"/>
            <a:ext cx="678247" cy="665138"/>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8" name="Title 1">
            <a:extLst>
              <a:ext uri="{FF2B5EF4-FFF2-40B4-BE49-F238E27FC236}">
                <a16:creationId xmlns:a16="http://schemas.microsoft.com/office/drawing/2014/main" id="{8BBBCEC0-BB9F-1595-32D8-3D726800AF9C}"/>
              </a:ext>
            </a:extLst>
          </p:cNvPr>
          <p:cNvSpPr>
            <a:spLocks noGrp="1"/>
          </p:cNvSpPr>
          <p:nvPr>
            <p:ph type="title"/>
          </p:nvPr>
        </p:nvSpPr>
        <p:spPr>
          <a:xfrm>
            <a:off x="329342" y="220185"/>
            <a:ext cx="11250785" cy="592817"/>
          </a:xfrm>
        </p:spPr>
        <p:txBody>
          <a:bodyPr>
            <a:normAutofit/>
          </a:bodyPr>
          <a:lstStyle/>
          <a:p>
            <a:r>
              <a:rPr lang="en-GB" dirty="0"/>
              <a:t>Key issue: Dosage of sebelipase alfa (2) </a:t>
            </a:r>
          </a:p>
        </p:txBody>
      </p:sp>
      <p:sp>
        <p:nvSpPr>
          <p:cNvPr id="9" name="Text Placeholder 4">
            <a:extLst>
              <a:ext uri="{FF2B5EF4-FFF2-40B4-BE49-F238E27FC236}">
                <a16:creationId xmlns:a16="http://schemas.microsoft.com/office/drawing/2014/main" id="{B44717F1-F4D0-92F6-F1F3-D9B646EE94E8}"/>
              </a:ext>
            </a:extLst>
          </p:cNvPr>
          <p:cNvSpPr txBox="1">
            <a:spLocks/>
          </p:cNvSpPr>
          <p:nvPr/>
        </p:nvSpPr>
        <p:spPr>
          <a:xfrm>
            <a:off x="329342" y="70222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Dosing and time-on-treatment with sebelipase alfa are key drivers of costs</a:t>
            </a:r>
          </a:p>
        </p:txBody>
      </p:sp>
      <p:sp>
        <p:nvSpPr>
          <p:cNvPr id="10" name="Rectangle 9">
            <a:extLst>
              <a:ext uri="{FF2B5EF4-FFF2-40B4-BE49-F238E27FC236}">
                <a16:creationId xmlns:a16="http://schemas.microsoft.com/office/drawing/2014/main" id="{4ADDBA79-8389-48A3-A84B-CB3126853AB2}"/>
              </a:ext>
            </a:extLst>
          </p:cNvPr>
          <p:cNvSpPr/>
          <p:nvPr/>
        </p:nvSpPr>
        <p:spPr>
          <a:xfrm>
            <a:off x="393583" y="1165655"/>
            <a:ext cx="11356518" cy="2183648"/>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mn-cs"/>
              </a:rPr>
              <a:t>Patient experts:</a:t>
            </a:r>
            <a:endParaRPr kumimoji="0" lang="en-GB" sz="20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Most will be treated with 3-5mg/kg weekly – some that are acutely unwell need rescue therapy (twice weekly dosing)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Clinicians tried to reduce dosing for those responding well – but may lead to deteriorating health, needing higher dose to stabilise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People with HSCT could discontinue treatment with sebelipase alfa – this is individual and depends on engraftment and clinical response </a:t>
            </a:r>
          </a:p>
        </p:txBody>
      </p:sp>
      <p:sp>
        <p:nvSpPr>
          <p:cNvPr id="11" name="Rectangle 10">
            <a:extLst>
              <a:ext uri="{FF2B5EF4-FFF2-40B4-BE49-F238E27FC236}">
                <a16:creationId xmlns:a16="http://schemas.microsoft.com/office/drawing/2014/main" id="{42C2C4FD-790B-15C1-5C61-840AACF9CB0A}"/>
              </a:ext>
            </a:extLst>
          </p:cNvPr>
          <p:cNvSpPr/>
          <p:nvPr/>
        </p:nvSpPr>
        <p:spPr>
          <a:xfrm>
            <a:off x="393583" y="3517872"/>
            <a:ext cx="11356518" cy="2280477"/>
          </a:xfrm>
          <a:prstGeom prst="rect">
            <a:avLst/>
          </a:prstGeom>
          <a:solidFill>
            <a:schemeClr val="accent3">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Uncertainty of dose over time, treatment duration, and </a:t>
            </a:r>
            <a:r>
              <a:rPr lang="en-GB" sz="2000" dirty="0">
                <a:solidFill>
                  <a:srgbClr val="000000"/>
                </a:solidFill>
                <a:latin typeface="Arial" panose="020B0604020202020204" pitchFamily="34" charset="0"/>
              </a:rPr>
              <a:t>%</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discontinuing treatment</a:t>
            </a:r>
          </a:p>
          <a:p>
            <a:pPr marL="285750" indent="-285750">
              <a:buFont typeface="Arial" panose="020B0604020202020204" pitchFamily="34" charset="0"/>
              <a:buChar char="•"/>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Scenarios significantly increasing ICER: </a:t>
            </a:r>
          </a:p>
          <a:p>
            <a:pPr marL="914400" marR="0" lvl="1" indent="-457200" algn="l" defTabSz="914400" rtl="0" eaLnBrk="1" fontAlgn="auto" latinLnBrk="0" hangingPunct="1">
              <a:lnSpc>
                <a:spcPct val="100000"/>
              </a:lnSpc>
              <a:spcBef>
                <a:spcPts val="0"/>
              </a:spcBef>
              <a:spcAft>
                <a:spcPts val="0"/>
              </a:spcAft>
              <a:buClrTx/>
              <a:buSzTx/>
              <a:buAutoNum type="arabicParen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dose reduction after early HSCT</a:t>
            </a:r>
          </a:p>
          <a:p>
            <a:pPr marL="914400" marR="0" lvl="1" indent="-457200" algn="l" defTabSz="914400" rtl="0" eaLnBrk="1" fontAlgn="auto" latinLnBrk="0" hangingPunct="1">
              <a:lnSpc>
                <a:spcPct val="100000"/>
              </a:lnSpc>
              <a:spcBef>
                <a:spcPts val="0"/>
              </a:spcBef>
              <a:spcAft>
                <a:spcPts val="0"/>
              </a:spcAft>
              <a:buClrTx/>
              <a:buSzTx/>
              <a:buAutoNum type="arabicParen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discontinuation after HSCT </a:t>
            </a:r>
          </a:p>
          <a:p>
            <a:pPr marL="285750" indent="-285750">
              <a:buFont typeface="Arial" panose="020B0604020202020204" pitchFamily="34" charset="0"/>
              <a:buChar char="•"/>
              <a:defRPr/>
            </a:pPr>
            <a:r>
              <a:rPr lang="en-GB" sz="2000" dirty="0">
                <a:solidFill>
                  <a:srgbClr val="000000"/>
                </a:solidFill>
                <a:latin typeface="Arial" panose="020B0604020202020204" pitchFamily="34" charset="0"/>
              </a:rPr>
              <a:t>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mall to moderate increase in ICER: </a:t>
            </a:r>
          </a:p>
          <a:p>
            <a:pPr marL="914400" lvl="1" indent="-457200">
              <a:buAutoNum type="arabicParenR"/>
              <a:defRPr/>
            </a:pPr>
            <a:r>
              <a:rPr lang="en-GB" sz="2000" dirty="0">
                <a:solidFill>
                  <a:srgbClr val="000000"/>
                </a:solidFill>
                <a:latin typeface="Arial" panose="020B0604020202020204" pitchFamily="34" charset="0"/>
              </a:rPr>
              <a:t>Increasing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dose to 5mg/kg without early HSCT and no anti-drug antibodies</a:t>
            </a:r>
          </a:p>
          <a:p>
            <a:pPr marL="914400" lvl="1" indent="-457200">
              <a:buAutoNum type="arabicParenR"/>
              <a:defRPr/>
            </a:pPr>
            <a:r>
              <a:rPr lang="en-GB" sz="2000" dirty="0">
                <a:solidFill>
                  <a:srgbClr val="000000"/>
                </a:solidFill>
                <a:latin typeface="Arial" panose="020B0604020202020204" pitchFamily="34" charset="0"/>
              </a:rPr>
              <a:t>Assuming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 have dose reduction at 18 years</a:t>
            </a:r>
          </a:p>
        </p:txBody>
      </p:sp>
      <p:sp>
        <p:nvSpPr>
          <p:cNvPr id="12" name="Text Placeholder 13">
            <a:extLst>
              <a:ext uri="{FF2B5EF4-FFF2-40B4-BE49-F238E27FC236}">
                <a16:creationId xmlns:a16="http://schemas.microsoft.com/office/drawing/2014/main" id="{07405814-FC42-7259-1924-15A60E6933FD}"/>
              </a:ext>
            </a:extLst>
          </p:cNvPr>
          <p:cNvSpPr txBox="1">
            <a:spLocks/>
          </p:cNvSpPr>
          <p:nvPr/>
        </p:nvSpPr>
        <p:spPr>
          <a:xfrm>
            <a:off x="888439" y="6539737"/>
            <a:ext cx="10861662" cy="3182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 ICER: incremental cost-effectiveness ratio; kg: kilogram; mg: milligram</a:t>
            </a:r>
          </a:p>
        </p:txBody>
      </p:sp>
    </p:spTree>
    <p:extLst>
      <p:ext uri="{BB962C8B-B14F-4D97-AF65-F5344CB8AC3E}">
        <p14:creationId xmlns:p14="http://schemas.microsoft.com/office/powerpoint/2010/main" val="396482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351281" y="5955539"/>
            <a:ext cx="10230628"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What are the most appropriate assumptions </a:t>
            </a:r>
            <a:r>
              <a:rPr lang="en-GB" sz="2000" dirty="0">
                <a:solidFill>
                  <a:srgbClr val="000000"/>
                </a:solidFill>
                <a:latin typeface="Arial" panose="020B0604020202020204" pitchFamily="34" charset="0"/>
              </a:rPr>
              <a:t>relating to vial sharing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858587" y="5870253"/>
            <a:ext cx="689821" cy="638705"/>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324484" y="208165"/>
            <a:ext cx="11250785" cy="592817"/>
          </a:xfrm>
        </p:spPr>
        <p:txBody>
          <a:bodyPr>
            <a:normAutofit/>
          </a:bodyPr>
          <a:lstStyle/>
          <a:p>
            <a:r>
              <a:rPr lang="en-GB" dirty="0"/>
              <a:t>Key issue: Vial sharing</a:t>
            </a:r>
          </a:p>
        </p:txBody>
      </p:sp>
      <p:sp>
        <p:nvSpPr>
          <p:cNvPr id="3" name="Text Placeholder 4">
            <a:extLst>
              <a:ext uri="{FF2B5EF4-FFF2-40B4-BE49-F238E27FC236}">
                <a16:creationId xmlns:a16="http://schemas.microsoft.com/office/drawing/2014/main" id="{9824DFF6-9F27-4D81-0F9F-154EF9B72B24}"/>
              </a:ext>
            </a:extLst>
          </p:cNvPr>
          <p:cNvSpPr txBox="1">
            <a:spLocks/>
          </p:cNvSpPr>
          <p:nvPr/>
        </p:nvSpPr>
        <p:spPr>
          <a:xfrm>
            <a:off x="324484" y="647674"/>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Inter SemiBold" panose="02000503000000020004" pitchFamily="2" charset="0"/>
                <a:cs typeface="Arial" panose="020B0604020202020204" pitchFamily="34" charset="0"/>
              </a:rPr>
              <a:t>Company base case includes vial wastage</a:t>
            </a:r>
            <a:r>
              <a:rPr lang="en-GB" dirty="0">
                <a:solidFill>
                  <a:srgbClr val="000000"/>
                </a:solidFill>
              </a:rPr>
              <a:t>; vial sharing explored in scenarios</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Inter SemiBold" panose="02000503000000020004" pitchFamily="2" charset="0"/>
              <a:cs typeface="Arial" panose="020B0604020202020204" pitchFamily="34" charset="0"/>
            </a:endParaRPr>
          </a:p>
        </p:txBody>
      </p:sp>
      <p:sp>
        <p:nvSpPr>
          <p:cNvPr id="4" name="Rectangle 3">
            <a:extLst>
              <a:ext uri="{FF2B5EF4-FFF2-40B4-BE49-F238E27FC236}">
                <a16:creationId xmlns:a16="http://schemas.microsoft.com/office/drawing/2014/main" id="{5F934376-6FE3-1C7D-BE42-5C063D426527}"/>
              </a:ext>
            </a:extLst>
          </p:cNvPr>
          <p:cNvSpPr/>
          <p:nvPr/>
        </p:nvSpPr>
        <p:spPr>
          <a:xfrm>
            <a:off x="331124" y="1020793"/>
            <a:ext cx="11437992" cy="93166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Background: </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Company assume vial wastage in base case</a:t>
            </a:r>
          </a:p>
          <a:p>
            <a:pPr marL="342900" indent="-342900">
              <a:buFont typeface="Arial" panose="020B0604020202020204" pitchFamily="34" charset="0"/>
              <a:buChar char="•"/>
            </a:pPr>
            <a:r>
              <a:rPr lang="en-GB" sz="2000" dirty="0">
                <a:solidFill>
                  <a:schemeClr val="tx1"/>
                </a:solidFill>
                <a:latin typeface="Arial" panose="020B0604020202020204" pitchFamily="34" charset="0"/>
              </a:rPr>
              <a:t>EAG scenario on dosing vials over 2 weeks </a:t>
            </a:r>
          </a:p>
        </p:txBody>
      </p:sp>
      <p:sp>
        <p:nvSpPr>
          <p:cNvPr id="7" name="Rectangle 6">
            <a:extLst>
              <a:ext uri="{FF2B5EF4-FFF2-40B4-BE49-F238E27FC236}">
                <a16:creationId xmlns:a16="http://schemas.microsoft.com/office/drawing/2014/main" id="{00557965-6195-AA51-B401-10DE0043D424}"/>
              </a:ext>
            </a:extLst>
          </p:cNvPr>
          <p:cNvSpPr/>
          <p:nvPr/>
        </p:nvSpPr>
        <p:spPr>
          <a:xfrm>
            <a:off x="354095" y="2016760"/>
            <a:ext cx="11392050" cy="1986730"/>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lang="en-GB" sz="2000" b="1" dirty="0">
                <a:solidFill>
                  <a:schemeClr val="accent2"/>
                </a:solidFill>
                <a:latin typeface="Arial" panose="020B0604020202020204" pitchFamily="34" charset="0"/>
              </a:rPr>
              <a:t>Company: </a:t>
            </a:r>
          </a:p>
          <a:p>
            <a:pPr marL="285750" indent="-285750">
              <a:buFont typeface="Arial" panose="020B0604020202020204" pitchFamily="34" charset="0"/>
              <a:buChar char="•"/>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UK practice is to take a dose modulation approach over 2 weeks – avoiding/reducing wastage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Base case is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conservative approach. In UK clinical practice doses adjusted from one week to next to avoid/reduce wastage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If this approach is confirmed by UK clinical experts as being part of standard practice, then the scenario that includes the 2-week dose modulation should be considered</a:t>
            </a:r>
          </a:p>
        </p:txBody>
      </p:sp>
      <p:sp>
        <p:nvSpPr>
          <p:cNvPr id="10" name="Rectangle 9">
            <a:extLst>
              <a:ext uri="{FF2B5EF4-FFF2-40B4-BE49-F238E27FC236}">
                <a16:creationId xmlns:a16="http://schemas.microsoft.com/office/drawing/2014/main" id="{38D740D8-C59F-1001-C31D-E0D9793B8DE5}"/>
              </a:ext>
            </a:extLst>
          </p:cNvPr>
          <p:cNvSpPr/>
          <p:nvPr/>
        </p:nvSpPr>
        <p:spPr>
          <a:xfrm>
            <a:off x="359238" y="4015185"/>
            <a:ext cx="11392050" cy="1048184"/>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Clinical experts: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Vial sharing complex – unlikely to significantly impact costs, often use full vials (dosing modulation) </a:t>
            </a:r>
          </a:p>
        </p:txBody>
      </p:sp>
      <p:sp>
        <p:nvSpPr>
          <p:cNvPr id="11" name="Rectangle 10">
            <a:extLst>
              <a:ext uri="{FF2B5EF4-FFF2-40B4-BE49-F238E27FC236}">
                <a16:creationId xmlns:a16="http://schemas.microsoft.com/office/drawing/2014/main" id="{59EAECAA-A0E2-11AE-C77A-97D347D96FB8}"/>
              </a:ext>
            </a:extLst>
          </p:cNvPr>
          <p:cNvSpPr/>
          <p:nvPr/>
        </p:nvSpPr>
        <p:spPr>
          <a:xfrm>
            <a:off x="394770" y="5127676"/>
            <a:ext cx="11356518" cy="730882"/>
          </a:xfrm>
          <a:prstGeom prst="rect">
            <a:avLst/>
          </a:prstGeom>
          <a:solidFill>
            <a:schemeClr val="accent3">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 </a:t>
            </a:r>
            <a:r>
              <a:rPr lang="en-GB" sz="2000" dirty="0">
                <a:solidFill>
                  <a:srgbClr val="000000"/>
                </a:solidFill>
                <a:latin typeface="Arial" panose="020B0604020202020204" pitchFamily="34" charset="0"/>
              </a:rPr>
              <a:t>Some real world practice suggests vial sharing</a:t>
            </a:r>
          </a:p>
          <a:p>
            <a:pPr marL="342900" indent="-342900">
              <a:buFont typeface="Arial" panose="020B0604020202020204" pitchFamily="34" charset="0"/>
              <a:buChar char="•"/>
              <a:defRPr/>
            </a:pPr>
            <a:r>
              <a:rPr lang="en-GB" sz="2000" dirty="0">
                <a:solidFill>
                  <a:srgbClr val="000000"/>
                </a:solidFill>
                <a:latin typeface="Arial" panose="020B0604020202020204" pitchFamily="34" charset="0"/>
              </a:rPr>
              <a:t>Dose rounding assumptions leads to a moderate reduction in the ICER</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Text Placeholder 13">
            <a:extLst>
              <a:ext uri="{FF2B5EF4-FFF2-40B4-BE49-F238E27FC236}">
                <a16:creationId xmlns:a16="http://schemas.microsoft.com/office/drawing/2014/main" id="{C6554D2F-BAD3-EECC-6BF9-700681E3763F}"/>
              </a:ext>
            </a:extLst>
          </p:cNvPr>
          <p:cNvSpPr txBox="1">
            <a:spLocks/>
          </p:cNvSpPr>
          <p:nvPr/>
        </p:nvSpPr>
        <p:spPr>
          <a:xfrm>
            <a:off x="1166787" y="654354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ICER: incremental cost-effectiveness ratio</a:t>
            </a:r>
          </a:p>
        </p:txBody>
      </p:sp>
    </p:spTree>
    <p:extLst>
      <p:ext uri="{BB962C8B-B14F-4D97-AF65-F5344CB8AC3E}">
        <p14:creationId xmlns:p14="http://schemas.microsoft.com/office/powerpoint/2010/main" val="1947373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320391" y="211523"/>
            <a:ext cx="11250785" cy="592817"/>
          </a:xfrm>
        </p:spPr>
        <p:txBody>
          <a:bodyPr>
            <a:normAutofit fontScale="90000"/>
          </a:bodyPr>
          <a:lstStyle/>
          <a:p>
            <a:r>
              <a:rPr lang="en-GB" dirty="0"/>
              <a:t>Key issue: Uncertainty in survival modelling (1)</a:t>
            </a:r>
            <a:br>
              <a:rPr lang="en-GB" dirty="0"/>
            </a:br>
            <a:endParaRPr lang="en-GB" dirty="0"/>
          </a:p>
        </p:txBody>
      </p:sp>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4"/>
          </p:nvPr>
        </p:nvSpPr>
        <p:spPr>
          <a:xfrm>
            <a:off x="343362" y="672088"/>
            <a:ext cx="11250786" cy="520838"/>
          </a:xfrm>
        </p:spPr>
        <p:txBody>
          <a:bodyPr/>
          <a:lstStyle/>
          <a:p>
            <a:r>
              <a:rPr lang="en-GB" dirty="0"/>
              <a:t>Extrapolation methods to model survival outcomes impact ICER significantly </a:t>
            </a:r>
          </a:p>
        </p:txBody>
      </p:sp>
      <p:sp>
        <p:nvSpPr>
          <p:cNvPr id="4" name="Rectangle 3">
            <a:extLst>
              <a:ext uri="{FF2B5EF4-FFF2-40B4-BE49-F238E27FC236}">
                <a16:creationId xmlns:a16="http://schemas.microsoft.com/office/drawing/2014/main" id="{65CE1CFE-552D-177D-E721-BCF0B7571B2F}"/>
              </a:ext>
            </a:extLst>
          </p:cNvPr>
          <p:cNvSpPr/>
          <p:nvPr/>
        </p:nvSpPr>
        <p:spPr>
          <a:xfrm>
            <a:off x="320390" y="1085025"/>
            <a:ext cx="11696117" cy="226615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Background:</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Short term survival in model estimated from clinical trial data and Potter et al., 2021 (n= 5, children treated in Manchester with sebelipase alfa then receive HSCT: 4 alive at 5 years follow up)</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chose K-M method to extrapolate beyond observed disease-related mortality as best fitted parametric models had poor visual fit – EAG provide scenarios using KM + parametric models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assume no Wolman related mortality post-trial period (HSCT mortality risk included)</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assume early HSCT occurs at 2 years in the model (late HSCT at 30 years)</a:t>
            </a:r>
          </a:p>
          <a:p>
            <a:pPr marL="285750" indent="-285750">
              <a:buFont typeface="Arial" panose="020B0604020202020204" pitchFamily="34" charset="0"/>
              <a:buChar char="•"/>
            </a:pPr>
            <a:endParaRPr lang="en-GB" sz="2000" dirty="0">
              <a:solidFill>
                <a:schemeClr val="tx1"/>
              </a:solidFill>
              <a:latin typeface="Arial" panose="020B0604020202020204" pitchFamily="34" charset="0"/>
            </a:endParaRPr>
          </a:p>
          <a:p>
            <a:endParaRPr lang="en-GB"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2E004746-240B-84DE-3A94-09166754C18C}"/>
              </a:ext>
            </a:extLst>
          </p:cNvPr>
          <p:cNvSpPr/>
          <p:nvPr/>
        </p:nvSpPr>
        <p:spPr>
          <a:xfrm>
            <a:off x="343362" y="3395620"/>
            <a:ext cx="11696118" cy="1067180"/>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lang="en-GB" sz="2000" b="1" dirty="0">
                <a:solidFill>
                  <a:schemeClr val="accent2"/>
                </a:solidFill>
                <a:latin typeface="Arial" panose="020B0604020202020204" pitchFamily="34" charset="0"/>
              </a:rPr>
              <a:t>Company: </a:t>
            </a:r>
            <a:r>
              <a:rPr lang="en-GB" sz="2000" dirty="0">
                <a:solidFill>
                  <a:srgbClr val="000000"/>
                </a:solidFill>
                <a:latin typeface="Arial" panose="020B0604020202020204" pitchFamily="34" charset="0"/>
              </a:rPr>
              <a:t>Concerns with EAG K-M + parametric survival model scenario – absence of evidence to base parametric curves on and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of 4 curves predict high mortality rate (not observed in trials or longer term observations) - </a:t>
            </a:r>
            <a:r>
              <a:rPr lang="en-GB" sz="2000" dirty="0">
                <a:solidFill>
                  <a:srgbClr val="000000"/>
                </a:solidFill>
                <a:latin typeface="Arial" panose="020B0604020202020204" pitchFamily="34" charset="0"/>
              </a:rPr>
              <a:t>these scenarios should include context of clinical plausibly with expert input</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41332A1E-3F5D-35FE-DD94-93C4EE599B59}"/>
              </a:ext>
            </a:extLst>
          </p:cNvPr>
          <p:cNvSpPr/>
          <p:nvPr/>
        </p:nvSpPr>
        <p:spPr>
          <a:xfrm>
            <a:off x="343361" y="4507245"/>
            <a:ext cx="11673145" cy="1853180"/>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Clinical experts: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Little known about Wolman disease because historically short life expectancy</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UK clinicians led clinical trials and extended lifespan dramatically with the longest surviving children showing stability and excellent quality of life</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Uncertainty in survival unlikely to be different to uncertainty in other genetic diseases – in this evaluation, there is evidence of improved survival </a:t>
            </a:r>
          </a:p>
        </p:txBody>
      </p:sp>
      <p:sp>
        <p:nvSpPr>
          <p:cNvPr id="9" name="Text Placeholder 13">
            <a:extLst>
              <a:ext uri="{FF2B5EF4-FFF2-40B4-BE49-F238E27FC236}">
                <a16:creationId xmlns:a16="http://schemas.microsoft.com/office/drawing/2014/main" id="{298FAE05-EF3E-DA4E-FC40-24E3CD517ACE}"/>
              </a:ext>
            </a:extLst>
          </p:cNvPr>
          <p:cNvSpPr txBox="1">
            <a:spLocks/>
          </p:cNvSpPr>
          <p:nvPr/>
        </p:nvSpPr>
        <p:spPr>
          <a:xfrm>
            <a:off x="1131836" y="64930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ICER: incremental cost-effectiveness ratio; KM: Kaplan-Meier, HSCT: haematopoietic stem cell transplantation </a:t>
            </a:r>
          </a:p>
        </p:txBody>
      </p:sp>
    </p:spTree>
    <p:extLst>
      <p:ext uri="{BB962C8B-B14F-4D97-AF65-F5344CB8AC3E}">
        <p14:creationId xmlns:p14="http://schemas.microsoft.com/office/powerpoint/2010/main" val="2241184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3E63355-DF7D-1104-2AD7-D8DA1FA647ED}"/>
              </a:ext>
            </a:extLst>
          </p:cNvPr>
          <p:cNvSpPr txBox="1"/>
          <p:nvPr/>
        </p:nvSpPr>
        <p:spPr>
          <a:xfrm>
            <a:off x="343361" y="1202815"/>
            <a:ext cx="10500129" cy="400110"/>
          </a:xfrm>
          <a:prstGeom prst="rect">
            <a:avLst/>
          </a:prstGeom>
          <a:noFill/>
        </p:spPr>
        <p:txBody>
          <a:bodyPr wrap="square" rtlCol="0">
            <a:spAutoFit/>
          </a:bodyPr>
          <a:lstStyle/>
          <a:p>
            <a:r>
              <a:rPr lang="en-GB" sz="2000" b="1" dirty="0">
                <a:effectLst/>
                <a:ea typeface="Times New Roman" panose="02020603050405020304" pitchFamily="18" charset="0"/>
              </a:rPr>
              <a:t>Parametric curves and K-M data for sebelipase alfa treatment (trial period)</a:t>
            </a:r>
            <a:endParaRPr lang="en-GB" sz="2000" b="1" dirty="0"/>
          </a:p>
        </p:txBody>
      </p:sp>
      <p:sp>
        <p:nvSpPr>
          <p:cNvPr id="8" name="Rectangle 7">
            <a:extLst>
              <a:ext uri="{FF2B5EF4-FFF2-40B4-BE49-F238E27FC236}">
                <a16:creationId xmlns:a16="http://schemas.microsoft.com/office/drawing/2014/main" id="{9B25EA76-5E91-ACF2-DD20-7055060339AB}"/>
              </a:ext>
            </a:extLst>
          </p:cNvPr>
          <p:cNvSpPr/>
          <p:nvPr/>
        </p:nvSpPr>
        <p:spPr>
          <a:xfrm>
            <a:off x="1060089" y="5380075"/>
            <a:ext cx="10071822" cy="674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Company fitted parametric curves to KM data (over 5 years) – but considered the KM method was the most appropriate for use (poor model fit for parametric curves)</a:t>
            </a:r>
          </a:p>
        </p:txBody>
      </p:sp>
      <p:sp>
        <p:nvSpPr>
          <p:cNvPr id="12" name="Title 1">
            <a:extLst>
              <a:ext uri="{FF2B5EF4-FFF2-40B4-BE49-F238E27FC236}">
                <a16:creationId xmlns:a16="http://schemas.microsoft.com/office/drawing/2014/main" id="{A4124232-1489-510F-2493-90796F5DBCD0}"/>
              </a:ext>
            </a:extLst>
          </p:cNvPr>
          <p:cNvSpPr>
            <a:spLocks noGrp="1"/>
          </p:cNvSpPr>
          <p:nvPr>
            <p:ph type="title"/>
          </p:nvPr>
        </p:nvSpPr>
        <p:spPr>
          <a:xfrm>
            <a:off x="320391" y="211523"/>
            <a:ext cx="11250785" cy="592817"/>
          </a:xfrm>
        </p:spPr>
        <p:txBody>
          <a:bodyPr>
            <a:normAutofit fontScale="90000"/>
          </a:bodyPr>
          <a:lstStyle/>
          <a:p>
            <a:r>
              <a:rPr lang="en-GB" dirty="0"/>
              <a:t>Key issue: Uncertainty in survival modelling </a:t>
            </a:r>
            <a:br>
              <a:rPr lang="en-GB" dirty="0"/>
            </a:br>
            <a:endParaRPr lang="en-GB" dirty="0"/>
          </a:p>
        </p:txBody>
      </p:sp>
      <p:sp>
        <p:nvSpPr>
          <p:cNvPr id="13" name="Text Placeholder 4">
            <a:extLst>
              <a:ext uri="{FF2B5EF4-FFF2-40B4-BE49-F238E27FC236}">
                <a16:creationId xmlns:a16="http://schemas.microsoft.com/office/drawing/2014/main" id="{B8C0D11D-3ECD-1054-4CC8-025766138350}"/>
              </a:ext>
            </a:extLst>
          </p:cNvPr>
          <p:cNvSpPr txBox="1">
            <a:spLocks/>
          </p:cNvSpPr>
          <p:nvPr/>
        </p:nvSpPr>
        <p:spPr>
          <a:xfrm>
            <a:off x="343362" y="672088"/>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Extrapolation methods to model survival outcomes impact ICER significantly </a:t>
            </a:r>
          </a:p>
        </p:txBody>
      </p:sp>
      <p:grpSp>
        <p:nvGrpSpPr>
          <p:cNvPr id="23" name="Group 22">
            <a:extLst>
              <a:ext uri="{FF2B5EF4-FFF2-40B4-BE49-F238E27FC236}">
                <a16:creationId xmlns:a16="http://schemas.microsoft.com/office/drawing/2014/main" id="{16E2691E-B814-0634-5EC7-B3E8C50111FC}"/>
              </a:ext>
            </a:extLst>
          </p:cNvPr>
          <p:cNvGrpSpPr/>
          <p:nvPr/>
        </p:nvGrpSpPr>
        <p:grpSpPr>
          <a:xfrm>
            <a:off x="104574" y="1685516"/>
            <a:ext cx="9768508" cy="3479372"/>
            <a:chOff x="515403" y="1653492"/>
            <a:chExt cx="9768508" cy="3479372"/>
          </a:xfrm>
        </p:grpSpPr>
        <p:grpSp>
          <p:nvGrpSpPr>
            <p:cNvPr id="21" name="Group 20">
              <a:extLst>
                <a:ext uri="{FF2B5EF4-FFF2-40B4-BE49-F238E27FC236}">
                  <a16:creationId xmlns:a16="http://schemas.microsoft.com/office/drawing/2014/main" id="{4711FF7A-6599-DABD-E734-07F86261A568}"/>
                </a:ext>
              </a:extLst>
            </p:cNvPr>
            <p:cNvGrpSpPr/>
            <p:nvPr/>
          </p:nvGrpSpPr>
          <p:grpSpPr>
            <a:xfrm>
              <a:off x="515403" y="1653492"/>
              <a:ext cx="9768508" cy="3479372"/>
              <a:chOff x="1011691" y="1653492"/>
              <a:chExt cx="9768508" cy="3479372"/>
            </a:xfrm>
          </p:grpSpPr>
          <p:pic>
            <p:nvPicPr>
              <p:cNvPr id="15" name="Picture 14" descr="Chart, line chart&#10;&#10;Description automatically generated">
                <a:extLst>
                  <a:ext uri="{FF2B5EF4-FFF2-40B4-BE49-F238E27FC236}">
                    <a16:creationId xmlns:a16="http://schemas.microsoft.com/office/drawing/2014/main" id="{2FA68147-2194-FA1B-2356-855480B30977}"/>
                  </a:ext>
                </a:extLst>
              </p:cNvPr>
              <p:cNvPicPr>
                <a:picLocks noChangeAspect="1"/>
              </p:cNvPicPr>
              <p:nvPr/>
            </p:nvPicPr>
            <p:blipFill rotWithShape="1">
              <a:blip r:embed="rId3"/>
              <a:srcRect b="16008"/>
              <a:stretch/>
            </p:blipFill>
            <p:spPr>
              <a:xfrm>
                <a:off x="1111367" y="1653492"/>
                <a:ext cx="9668832" cy="3396848"/>
              </a:xfrm>
              <a:prstGeom prst="rect">
                <a:avLst/>
              </a:prstGeom>
            </p:spPr>
          </p:pic>
          <p:sp>
            <p:nvSpPr>
              <p:cNvPr id="16" name="TextBox 15">
                <a:extLst>
                  <a:ext uri="{FF2B5EF4-FFF2-40B4-BE49-F238E27FC236}">
                    <a16:creationId xmlns:a16="http://schemas.microsoft.com/office/drawing/2014/main" id="{56C24DCE-2157-119E-D60E-0187245F6A04}"/>
                  </a:ext>
                </a:extLst>
              </p:cNvPr>
              <p:cNvSpPr txBox="1"/>
              <p:nvPr/>
            </p:nvSpPr>
            <p:spPr>
              <a:xfrm rot="16200000">
                <a:off x="428519" y="3111234"/>
                <a:ext cx="1566454" cy="400110"/>
              </a:xfrm>
              <a:prstGeom prst="rect">
                <a:avLst/>
              </a:prstGeom>
              <a:solidFill>
                <a:schemeClr val="bg1"/>
              </a:solidFill>
            </p:spPr>
            <p:txBody>
              <a:bodyPr wrap="none" rtlCol="0">
                <a:spAutoFit/>
              </a:bodyPr>
              <a:lstStyle/>
              <a:p>
                <a:r>
                  <a:rPr lang="en-GB" sz="2000" dirty="0"/>
                  <a:t>Survival (%)</a:t>
                </a:r>
              </a:p>
            </p:txBody>
          </p:sp>
          <p:sp>
            <p:nvSpPr>
              <p:cNvPr id="17" name="TextBox 16">
                <a:extLst>
                  <a:ext uri="{FF2B5EF4-FFF2-40B4-BE49-F238E27FC236}">
                    <a16:creationId xmlns:a16="http://schemas.microsoft.com/office/drawing/2014/main" id="{5D609B28-0D0A-3B8C-07DB-2B5732ED2F70}"/>
                  </a:ext>
                </a:extLst>
              </p:cNvPr>
              <p:cNvSpPr txBox="1"/>
              <p:nvPr/>
            </p:nvSpPr>
            <p:spPr>
              <a:xfrm>
                <a:off x="5747953" y="4732754"/>
                <a:ext cx="896399" cy="400110"/>
              </a:xfrm>
              <a:prstGeom prst="rect">
                <a:avLst/>
              </a:prstGeom>
              <a:solidFill>
                <a:schemeClr val="bg1"/>
              </a:solidFill>
            </p:spPr>
            <p:txBody>
              <a:bodyPr wrap="none" rtlCol="0">
                <a:spAutoFit/>
              </a:bodyPr>
              <a:lstStyle/>
              <a:p>
                <a:r>
                  <a:rPr lang="en-GB" sz="2000" dirty="0"/>
                  <a:t>Month</a:t>
                </a:r>
              </a:p>
            </p:txBody>
          </p:sp>
        </p:grpSp>
        <p:sp>
          <p:nvSpPr>
            <p:cNvPr id="22" name="TextBox 21">
              <a:extLst>
                <a:ext uri="{FF2B5EF4-FFF2-40B4-BE49-F238E27FC236}">
                  <a16:creationId xmlns:a16="http://schemas.microsoft.com/office/drawing/2014/main" id="{BB3F8652-FE14-E302-73BF-FAE328F9ADE5}"/>
                </a:ext>
              </a:extLst>
            </p:cNvPr>
            <p:cNvSpPr txBox="1"/>
            <p:nvPr/>
          </p:nvSpPr>
          <p:spPr>
            <a:xfrm>
              <a:off x="4958149" y="1665846"/>
              <a:ext cx="1058431" cy="400110"/>
            </a:xfrm>
            <a:prstGeom prst="rect">
              <a:avLst/>
            </a:prstGeom>
            <a:solidFill>
              <a:schemeClr val="bg1"/>
            </a:solidFill>
          </p:spPr>
          <p:txBody>
            <a:bodyPr wrap="none" rtlCol="0">
              <a:spAutoFit/>
            </a:bodyPr>
            <a:lstStyle/>
            <a:p>
              <a:r>
                <a:rPr lang="en-GB" sz="2000" dirty="0"/>
                <a:t>Treated</a:t>
              </a:r>
            </a:p>
          </p:txBody>
        </p:sp>
      </p:grpSp>
      <p:grpSp>
        <p:nvGrpSpPr>
          <p:cNvPr id="32" name="Group 31">
            <a:extLst>
              <a:ext uri="{FF2B5EF4-FFF2-40B4-BE49-F238E27FC236}">
                <a16:creationId xmlns:a16="http://schemas.microsoft.com/office/drawing/2014/main" id="{38449220-6CC9-71A3-417E-DF59E20D727D}"/>
              </a:ext>
            </a:extLst>
          </p:cNvPr>
          <p:cNvGrpSpPr/>
          <p:nvPr/>
        </p:nvGrpSpPr>
        <p:grpSpPr>
          <a:xfrm>
            <a:off x="9629451" y="2395470"/>
            <a:ext cx="2358299" cy="2246769"/>
            <a:chOff x="9629451" y="2395470"/>
            <a:chExt cx="2358299" cy="2246769"/>
          </a:xfrm>
        </p:grpSpPr>
        <p:sp>
          <p:nvSpPr>
            <p:cNvPr id="18" name="TextBox 17">
              <a:extLst>
                <a:ext uri="{FF2B5EF4-FFF2-40B4-BE49-F238E27FC236}">
                  <a16:creationId xmlns:a16="http://schemas.microsoft.com/office/drawing/2014/main" id="{C9518630-A38B-C1AA-C5B6-82B527EC3A89}"/>
                </a:ext>
              </a:extLst>
            </p:cNvPr>
            <p:cNvSpPr txBox="1"/>
            <p:nvPr/>
          </p:nvSpPr>
          <p:spPr>
            <a:xfrm>
              <a:off x="10267407" y="2395470"/>
              <a:ext cx="1720343" cy="2246769"/>
            </a:xfrm>
            <a:prstGeom prst="rect">
              <a:avLst/>
            </a:prstGeom>
            <a:solidFill>
              <a:schemeClr val="bg1"/>
            </a:solidFill>
          </p:spPr>
          <p:txBody>
            <a:bodyPr wrap="square" rtlCol="0">
              <a:spAutoFit/>
            </a:bodyPr>
            <a:lstStyle/>
            <a:p>
              <a:r>
                <a:rPr lang="en-GB" sz="2000" dirty="0"/>
                <a:t>Kaplan-Meier</a:t>
              </a:r>
            </a:p>
            <a:p>
              <a:r>
                <a:rPr lang="en-GB" sz="2000" dirty="0"/>
                <a:t>Exponential</a:t>
              </a:r>
            </a:p>
            <a:p>
              <a:r>
                <a:rPr lang="en-GB" sz="2000" dirty="0"/>
                <a:t>Weibull</a:t>
              </a:r>
            </a:p>
            <a:p>
              <a:r>
                <a:rPr lang="en-GB" sz="2000" dirty="0"/>
                <a:t>Log-normal</a:t>
              </a:r>
            </a:p>
            <a:p>
              <a:r>
                <a:rPr lang="en-GB" sz="2000" dirty="0"/>
                <a:t>Gompertz</a:t>
              </a:r>
            </a:p>
            <a:p>
              <a:r>
                <a:rPr lang="en-GB" sz="2000" dirty="0"/>
                <a:t>Gen. Gamma</a:t>
              </a:r>
            </a:p>
            <a:p>
              <a:r>
                <a:rPr lang="en-GB" sz="2000" dirty="0"/>
                <a:t>Log-logistic</a:t>
              </a:r>
            </a:p>
          </p:txBody>
        </p:sp>
        <p:cxnSp>
          <p:nvCxnSpPr>
            <p:cNvPr id="25" name="Straight Connector 24">
              <a:extLst>
                <a:ext uri="{FF2B5EF4-FFF2-40B4-BE49-F238E27FC236}">
                  <a16:creationId xmlns:a16="http://schemas.microsoft.com/office/drawing/2014/main" id="{7E1D0B57-45EB-D35C-0971-11FABAB9CF42}"/>
                </a:ext>
              </a:extLst>
            </p:cNvPr>
            <p:cNvCxnSpPr/>
            <p:nvPr/>
          </p:nvCxnSpPr>
          <p:spPr>
            <a:xfrm>
              <a:off x="9643730" y="2560086"/>
              <a:ext cx="623677" cy="0"/>
            </a:xfrm>
            <a:prstGeom prst="line">
              <a:avLst/>
            </a:prstGeom>
            <a:ln w="76200">
              <a:solidFill>
                <a:srgbClr val="62B7C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CDE0ADA-E2DA-137A-268B-B0C6290F27DB}"/>
                </a:ext>
              </a:extLst>
            </p:cNvPr>
            <p:cNvCxnSpPr/>
            <p:nvPr/>
          </p:nvCxnSpPr>
          <p:spPr>
            <a:xfrm>
              <a:off x="9643730" y="2903872"/>
              <a:ext cx="623677" cy="0"/>
            </a:xfrm>
            <a:prstGeom prst="line">
              <a:avLst/>
            </a:prstGeom>
            <a:ln w="76200">
              <a:solidFill>
                <a:srgbClr val="E87D26"/>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708E83-0B12-D4D9-CBE4-93BD716F8AE6}"/>
                </a:ext>
              </a:extLst>
            </p:cNvPr>
            <p:cNvCxnSpPr/>
            <p:nvPr/>
          </p:nvCxnSpPr>
          <p:spPr>
            <a:xfrm>
              <a:off x="9643730" y="3226393"/>
              <a:ext cx="623677" cy="0"/>
            </a:xfrm>
            <a:prstGeom prst="line">
              <a:avLst/>
            </a:prstGeom>
            <a:ln w="76200">
              <a:solidFill>
                <a:srgbClr val="207A2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86DB5-18A0-D254-B853-0462E8F81765}"/>
                </a:ext>
              </a:extLst>
            </p:cNvPr>
            <p:cNvCxnSpPr/>
            <p:nvPr/>
          </p:nvCxnSpPr>
          <p:spPr>
            <a:xfrm>
              <a:off x="9629451" y="3518854"/>
              <a:ext cx="623677" cy="0"/>
            </a:xfrm>
            <a:prstGeom prst="line">
              <a:avLst/>
            </a:prstGeom>
            <a:ln w="76200">
              <a:solidFill>
                <a:srgbClr val="DC54A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1EDFB4-0521-2FE5-2D7E-5E403BF75343}"/>
                </a:ext>
              </a:extLst>
            </p:cNvPr>
            <p:cNvCxnSpPr/>
            <p:nvPr/>
          </p:nvCxnSpPr>
          <p:spPr>
            <a:xfrm>
              <a:off x="9629502" y="3828904"/>
              <a:ext cx="623677" cy="0"/>
            </a:xfrm>
            <a:prstGeom prst="line">
              <a:avLst/>
            </a:prstGeom>
            <a:ln w="76200">
              <a:solidFill>
                <a:srgbClr val="B1C427"/>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BB2B49-FCDA-8678-5306-F42B9B9B97F2}"/>
                </a:ext>
              </a:extLst>
            </p:cNvPr>
            <p:cNvCxnSpPr/>
            <p:nvPr/>
          </p:nvCxnSpPr>
          <p:spPr>
            <a:xfrm>
              <a:off x="9629503" y="4131268"/>
              <a:ext cx="623677" cy="0"/>
            </a:xfrm>
            <a:prstGeom prst="line">
              <a:avLst/>
            </a:prstGeom>
            <a:ln w="76200">
              <a:solidFill>
                <a:srgbClr val="D34D2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47CFCA-ACAE-5875-791A-FDD1250894E9}"/>
                </a:ext>
              </a:extLst>
            </p:cNvPr>
            <p:cNvCxnSpPr/>
            <p:nvPr/>
          </p:nvCxnSpPr>
          <p:spPr>
            <a:xfrm>
              <a:off x="9636691" y="4442049"/>
              <a:ext cx="623677" cy="0"/>
            </a:xfrm>
            <a:prstGeom prst="line">
              <a:avLst/>
            </a:prstGeom>
            <a:ln w="76200">
              <a:solidFill>
                <a:srgbClr val="9179AF"/>
              </a:solidFill>
              <a:prstDash val="sysDot"/>
            </a:ln>
          </p:spPr>
          <p:style>
            <a:lnRef idx="1">
              <a:schemeClr val="accent1"/>
            </a:lnRef>
            <a:fillRef idx="0">
              <a:schemeClr val="accent1"/>
            </a:fillRef>
            <a:effectRef idx="0">
              <a:schemeClr val="accent1"/>
            </a:effectRef>
            <a:fontRef idx="minor">
              <a:schemeClr val="tx1"/>
            </a:fontRef>
          </p:style>
        </p:cxnSp>
      </p:grpSp>
      <p:sp>
        <p:nvSpPr>
          <p:cNvPr id="33" name="Text Placeholder 13">
            <a:extLst>
              <a:ext uri="{FF2B5EF4-FFF2-40B4-BE49-F238E27FC236}">
                <a16:creationId xmlns:a16="http://schemas.microsoft.com/office/drawing/2014/main" id="{6F999249-1715-0286-21D0-CF5BF0A10E85}"/>
              </a:ext>
            </a:extLst>
          </p:cNvPr>
          <p:cNvSpPr txBox="1">
            <a:spLocks/>
          </p:cNvSpPr>
          <p:nvPr/>
        </p:nvSpPr>
        <p:spPr>
          <a:xfrm>
            <a:off x="1131836" y="64930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Gen.: generalised; ICER: incremental cost-effectiveness ratio; KM: Kaplan-Meier</a:t>
            </a:r>
          </a:p>
        </p:txBody>
      </p:sp>
    </p:spTree>
    <p:extLst>
      <p:ext uri="{BB962C8B-B14F-4D97-AF65-F5344CB8AC3E}">
        <p14:creationId xmlns:p14="http://schemas.microsoft.com/office/powerpoint/2010/main" val="598764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6E1754-672C-47D1-AF53-813020727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4" y="1332194"/>
            <a:ext cx="11165971" cy="4706395"/>
          </a:xfrm>
          <a:prstGeom prst="rect">
            <a:avLst/>
          </a:prstGeom>
        </p:spPr>
      </p:pic>
      <p:sp>
        <p:nvSpPr>
          <p:cNvPr id="7" name="TextBox 6">
            <a:extLst>
              <a:ext uri="{FF2B5EF4-FFF2-40B4-BE49-F238E27FC236}">
                <a16:creationId xmlns:a16="http://schemas.microsoft.com/office/drawing/2014/main" id="{C992F032-AFB1-60B3-3DCB-B0DDBFAD3899}"/>
              </a:ext>
            </a:extLst>
          </p:cNvPr>
          <p:cNvSpPr txBox="1"/>
          <p:nvPr/>
        </p:nvSpPr>
        <p:spPr>
          <a:xfrm>
            <a:off x="474490" y="1085639"/>
            <a:ext cx="11374148" cy="400110"/>
          </a:xfrm>
          <a:prstGeom prst="rect">
            <a:avLst/>
          </a:prstGeom>
          <a:noFill/>
        </p:spPr>
        <p:txBody>
          <a:bodyPr wrap="square" rtlCol="0">
            <a:spAutoFit/>
          </a:bodyPr>
          <a:lstStyle/>
          <a:p>
            <a:r>
              <a:rPr lang="en-GB" sz="2000" b="1" dirty="0">
                <a:effectLst/>
                <a:ea typeface="Times New Roman" panose="02020603050405020304" pitchFamily="18" charset="0"/>
              </a:rPr>
              <a:t>Parametric curves and K-M survival data: sebelipase alfa + HSCT (post HSCT)</a:t>
            </a:r>
            <a:endParaRPr lang="en-GB" sz="2000" b="1" dirty="0"/>
          </a:p>
        </p:txBody>
      </p:sp>
      <p:sp>
        <p:nvSpPr>
          <p:cNvPr id="8" name="Rectangle 7">
            <a:extLst>
              <a:ext uri="{FF2B5EF4-FFF2-40B4-BE49-F238E27FC236}">
                <a16:creationId xmlns:a16="http://schemas.microsoft.com/office/drawing/2014/main" id="{235CB1A5-A308-CB0E-FA46-87B6B84713DB}"/>
              </a:ext>
            </a:extLst>
          </p:cNvPr>
          <p:cNvSpPr/>
          <p:nvPr/>
        </p:nvSpPr>
        <p:spPr>
          <a:xfrm>
            <a:off x="1136521" y="5780036"/>
            <a:ext cx="10071822" cy="674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Company use data from Potter et al., 2021 (n=5) to model survival following HSCT after sebelipase alfa treatment (1 death occurred in this study, with 5 year follow up) </a:t>
            </a:r>
          </a:p>
        </p:txBody>
      </p:sp>
      <p:sp>
        <p:nvSpPr>
          <p:cNvPr id="12" name="Title 1">
            <a:extLst>
              <a:ext uri="{FF2B5EF4-FFF2-40B4-BE49-F238E27FC236}">
                <a16:creationId xmlns:a16="http://schemas.microsoft.com/office/drawing/2014/main" id="{CA2C7AC2-C947-BF74-331C-F0ACEE9BA866}"/>
              </a:ext>
            </a:extLst>
          </p:cNvPr>
          <p:cNvSpPr>
            <a:spLocks noGrp="1"/>
          </p:cNvSpPr>
          <p:nvPr>
            <p:ph type="title"/>
          </p:nvPr>
        </p:nvSpPr>
        <p:spPr>
          <a:xfrm>
            <a:off x="320391" y="211523"/>
            <a:ext cx="11250785" cy="592817"/>
          </a:xfrm>
        </p:spPr>
        <p:txBody>
          <a:bodyPr>
            <a:normAutofit fontScale="90000"/>
          </a:bodyPr>
          <a:lstStyle/>
          <a:p>
            <a:r>
              <a:rPr lang="en-GB" dirty="0"/>
              <a:t>Key issue: Uncertainty in survival modelling </a:t>
            </a:r>
            <a:br>
              <a:rPr lang="en-GB" dirty="0"/>
            </a:br>
            <a:endParaRPr lang="en-GB" dirty="0"/>
          </a:p>
        </p:txBody>
      </p:sp>
      <p:sp>
        <p:nvSpPr>
          <p:cNvPr id="13" name="Text Placeholder 4">
            <a:extLst>
              <a:ext uri="{FF2B5EF4-FFF2-40B4-BE49-F238E27FC236}">
                <a16:creationId xmlns:a16="http://schemas.microsoft.com/office/drawing/2014/main" id="{AAB6E3B5-3B6A-67A5-B442-472A62D92183}"/>
              </a:ext>
            </a:extLst>
          </p:cNvPr>
          <p:cNvSpPr txBox="1">
            <a:spLocks/>
          </p:cNvSpPr>
          <p:nvPr/>
        </p:nvSpPr>
        <p:spPr>
          <a:xfrm>
            <a:off x="343362" y="672088"/>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Extrapolation methods to model survival outcomes impact ICER significantly </a:t>
            </a:r>
          </a:p>
        </p:txBody>
      </p:sp>
      <p:sp>
        <p:nvSpPr>
          <p:cNvPr id="14" name="TextBox 13">
            <a:extLst>
              <a:ext uri="{FF2B5EF4-FFF2-40B4-BE49-F238E27FC236}">
                <a16:creationId xmlns:a16="http://schemas.microsoft.com/office/drawing/2014/main" id="{2AB5BA1A-8178-A787-3A24-88C64003E9D2}"/>
              </a:ext>
            </a:extLst>
          </p:cNvPr>
          <p:cNvSpPr txBox="1"/>
          <p:nvPr/>
        </p:nvSpPr>
        <p:spPr>
          <a:xfrm rot="16200000">
            <a:off x="-23867" y="3089966"/>
            <a:ext cx="1566454" cy="400110"/>
          </a:xfrm>
          <a:prstGeom prst="rect">
            <a:avLst/>
          </a:prstGeom>
          <a:solidFill>
            <a:schemeClr val="bg1"/>
          </a:solidFill>
        </p:spPr>
        <p:txBody>
          <a:bodyPr wrap="none" rtlCol="0">
            <a:spAutoFit/>
          </a:bodyPr>
          <a:lstStyle/>
          <a:p>
            <a:r>
              <a:rPr lang="en-GB" sz="2000" dirty="0"/>
              <a:t>Survival (%)</a:t>
            </a:r>
          </a:p>
        </p:txBody>
      </p:sp>
      <p:sp>
        <p:nvSpPr>
          <p:cNvPr id="15" name="TextBox 14">
            <a:extLst>
              <a:ext uri="{FF2B5EF4-FFF2-40B4-BE49-F238E27FC236}">
                <a16:creationId xmlns:a16="http://schemas.microsoft.com/office/drawing/2014/main" id="{9429E9E3-C11A-3358-E24C-664B59794297}"/>
              </a:ext>
            </a:extLst>
          </p:cNvPr>
          <p:cNvSpPr txBox="1"/>
          <p:nvPr/>
        </p:nvSpPr>
        <p:spPr>
          <a:xfrm>
            <a:off x="6222915" y="4991925"/>
            <a:ext cx="896399" cy="400110"/>
          </a:xfrm>
          <a:prstGeom prst="rect">
            <a:avLst/>
          </a:prstGeom>
          <a:solidFill>
            <a:schemeClr val="bg1"/>
          </a:solidFill>
        </p:spPr>
        <p:txBody>
          <a:bodyPr wrap="none" rtlCol="0">
            <a:spAutoFit/>
          </a:bodyPr>
          <a:lstStyle/>
          <a:p>
            <a:r>
              <a:rPr lang="en-GB" sz="2000" dirty="0"/>
              <a:t>Month</a:t>
            </a:r>
          </a:p>
        </p:txBody>
      </p:sp>
      <p:sp>
        <p:nvSpPr>
          <p:cNvPr id="16" name="Text Placeholder 13">
            <a:extLst>
              <a:ext uri="{FF2B5EF4-FFF2-40B4-BE49-F238E27FC236}">
                <a16:creationId xmlns:a16="http://schemas.microsoft.com/office/drawing/2014/main" id="{9A9EC48D-3678-D4A0-52E1-A815BCEAE581}"/>
              </a:ext>
            </a:extLst>
          </p:cNvPr>
          <p:cNvSpPr txBox="1">
            <a:spLocks/>
          </p:cNvSpPr>
          <p:nvPr/>
        </p:nvSpPr>
        <p:spPr>
          <a:xfrm>
            <a:off x="1131836" y="6426590"/>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Gen.: generalised; HSCT: haematopoietic stem cell transplantation; ICER: incremental cost-effectiveness ratio; KM: Kaplan-Meier</a:t>
            </a:r>
          </a:p>
        </p:txBody>
      </p:sp>
    </p:spTree>
    <p:extLst>
      <p:ext uri="{BB962C8B-B14F-4D97-AF65-F5344CB8AC3E}">
        <p14:creationId xmlns:p14="http://schemas.microsoft.com/office/powerpoint/2010/main" val="4170860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92F032-AFB1-60B3-3DCB-B0DDBFAD3899}"/>
              </a:ext>
            </a:extLst>
          </p:cNvPr>
          <p:cNvSpPr txBox="1"/>
          <p:nvPr/>
        </p:nvSpPr>
        <p:spPr>
          <a:xfrm>
            <a:off x="474490" y="1085639"/>
            <a:ext cx="75112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ea typeface="Times New Roman" panose="02020603050405020304" pitchFamily="18" charset="0"/>
                <a:cs typeface="+mn-cs"/>
              </a:rPr>
              <a:t>Parametric curves and K-M survival data: sebelipase alfa</a:t>
            </a:r>
            <a:endParaRPr kumimoji="0" lang="en-GB" sz="2000" b="1" i="0" u="none" strike="noStrike" kern="1200" cap="none" spc="0" normalizeH="0" baseline="0" noProof="0" dirty="0">
              <a:ln>
                <a:noFill/>
              </a:ln>
              <a:solidFill>
                <a:srgbClr val="000000"/>
              </a:solidFill>
              <a:effectLst/>
              <a:uLnTx/>
              <a:uFillTx/>
              <a:ea typeface="+mn-ea"/>
              <a:cs typeface="+mn-cs"/>
            </a:endParaRPr>
          </a:p>
        </p:txBody>
      </p:sp>
      <p:sp>
        <p:nvSpPr>
          <p:cNvPr id="8" name="Rectangle 7">
            <a:extLst>
              <a:ext uri="{FF2B5EF4-FFF2-40B4-BE49-F238E27FC236}">
                <a16:creationId xmlns:a16="http://schemas.microsoft.com/office/drawing/2014/main" id="{235CB1A5-A308-CB0E-FA46-87B6B84713DB}"/>
              </a:ext>
            </a:extLst>
          </p:cNvPr>
          <p:cNvSpPr/>
          <p:nvPr/>
        </p:nvSpPr>
        <p:spPr>
          <a:xfrm>
            <a:off x="1152021" y="5782899"/>
            <a:ext cx="10071822" cy="674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The </a:t>
            </a:r>
            <a:r>
              <a:rPr lang="en-GB" dirty="0">
                <a:solidFill>
                  <a:srgbClr val="FFFFFF"/>
                </a:solidFill>
                <a:latin typeface="Arial" panose="020B0604020202020204"/>
              </a:rPr>
              <a:t>EAG, in scenario analysis, applied parametric survival curves over the lifetime of the model </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itle 1">
            <a:extLst>
              <a:ext uri="{FF2B5EF4-FFF2-40B4-BE49-F238E27FC236}">
                <a16:creationId xmlns:a16="http://schemas.microsoft.com/office/drawing/2014/main" id="{48B10BC7-5A31-37AF-EF6D-B8D8D4593EEF}"/>
              </a:ext>
            </a:extLst>
          </p:cNvPr>
          <p:cNvSpPr>
            <a:spLocks noGrp="1"/>
          </p:cNvSpPr>
          <p:nvPr>
            <p:ph type="title"/>
          </p:nvPr>
        </p:nvSpPr>
        <p:spPr>
          <a:xfrm>
            <a:off x="320391" y="211523"/>
            <a:ext cx="11250785" cy="592817"/>
          </a:xfrm>
        </p:spPr>
        <p:txBody>
          <a:bodyPr>
            <a:normAutofit fontScale="90000"/>
          </a:bodyPr>
          <a:lstStyle/>
          <a:p>
            <a:r>
              <a:rPr lang="en-GB" dirty="0"/>
              <a:t>Key issue: Uncertainty in survival modelling </a:t>
            </a:r>
            <a:br>
              <a:rPr lang="en-GB" dirty="0"/>
            </a:br>
            <a:endParaRPr lang="en-GB" dirty="0"/>
          </a:p>
        </p:txBody>
      </p:sp>
      <p:sp>
        <p:nvSpPr>
          <p:cNvPr id="13" name="Text Placeholder 4">
            <a:extLst>
              <a:ext uri="{FF2B5EF4-FFF2-40B4-BE49-F238E27FC236}">
                <a16:creationId xmlns:a16="http://schemas.microsoft.com/office/drawing/2014/main" id="{E53AEF41-96EB-0D24-CFB6-690C5013C873}"/>
              </a:ext>
            </a:extLst>
          </p:cNvPr>
          <p:cNvSpPr txBox="1">
            <a:spLocks/>
          </p:cNvSpPr>
          <p:nvPr/>
        </p:nvSpPr>
        <p:spPr>
          <a:xfrm>
            <a:off x="343362" y="672088"/>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Extrapolation methods to model survival outcomes impact ICER significantly </a:t>
            </a:r>
          </a:p>
        </p:txBody>
      </p:sp>
      <p:sp>
        <p:nvSpPr>
          <p:cNvPr id="26" name="Text Placeholder 13">
            <a:extLst>
              <a:ext uri="{FF2B5EF4-FFF2-40B4-BE49-F238E27FC236}">
                <a16:creationId xmlns:a16="http://schemas.microsoft.com/office/drawing/2014/main" id="{F73C9A8C-60EE-903A-4888-F7E7E8F81FA9}"/>
              </a:ext>
            </a:extLst>
          </p:cNvPr>
          <p:cNvSpPr txBox="1">
            <a:spLocks/>
          </p:cNvSpPr>
          <p:nvPr/>
        </p:nvSpPr>
        <p:spPr>
          <a:xfrm>
            <a:off x="1131836" y="649302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Gen.: generalised; ICER: incremental cost-effectiveness ratio; KM: Kaplan-Meier</a:t>
            </a:r>
          </a:p>
        </p:txBody>
      </p:sp>
      <p:grpSp>
        <p:nvGrpSpPr>
          <p:cNvPr id="28" name="Group 27">
            <a:extLst>
              <a:ext uri="{FF2B5EF4-FFF2-40B4-BE49-F238E27FC236}">
                <a16:creationId xmlns:a16="http://schemas.microsoft.com/office/drawing/2014/main" id="{2D914902-FB5F-8366-6E66-0CD6B4CCE8C8}"/>
              </a:ext>
            </a:extLst>
          </p:cNvPr>
          <p:cNvGrpSpPr/>
          <p:nvPr/>
        </p:nvGrpSpPr>
        <p:grpSpPr>
          <a:xfrm>
            <a:off x="304799" y="1388461"/>
            <a:ext cx="11412710" cy="4341968"/>
            <a:chOff x="304799" y="1388461"/>
            <a:chExt cx="11412710" cy="4341968"/>
          </a:xfrm>
        </p:grpSpPr>
        <p:pic>
          <p:nvPicPr>
            <p:cNvPr id="4" name="Picture 3">
              <a:extLst>
                <a:ext uri="{FF2B5EF4-FFF2-40B4-BE49-F238E27FC236}">
                  <a16:creationId xmlns:a16="http://schemas.microsoft.com/office/drawing/2014/main" id="{73EA7A6A-9F68-C9BB-C6F1-D7B75E918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424331"/>
              <a:ext cx="11412710" cy="4306098"/>
            </a:xfrm>
            <a:prstGeom prst="rect">
              <a:avLst/>
            </a:prstGeom>
          </p:spPr>
        </p:pic>
        <p:sp>
          <p:nvSpPr>
            <p:cNvPr id="14" name="TextBox 13">
              <a:extLst>
                <a:ext uri="{FF2B5EF4-FFF2-40B4-BE49-F238E27FC236}">
                  <a16:creationId xmlns:a16="http://schemas.microsoft.com/office/drawing/2014/main" id="{4BE705AE-F37A-5C7C-8C30-19E5411F337D}"/>
                </a:ext>
              </a:extLst>
            </p:cNvPr>
            <p:cNvSpPr txBox="1"/>
            <p:nvPr/>
          </p:nvSpPr>
          <p:spPr>
            <a:xfrm rot="16200000">
              <a:off x="-278373" y="3005035"/>
              <a:ext cx="1566454" cy="400110"/>
            </a:xfrm>
            <a:prstGeom prst="rect">
              <a:avLst/>
            </a:prstGeom>
            <a:solidFill>
              <a:schemeClr val="bg1"/>
            </a:solidFill>
          </p:spPr>
          <p:txBody>
            <a:bodyPr wrap="none" rtlCol="0">
              <a:spAutoFit/>
            </a:bodyPr>
            <a:lstStyle/>
            <a:p>
              <a:r>
                <a:rPr lang="en-GB" sz="2000" dirty="0"/>
                <a:t>Survival (%)</a:t>
              </a:r>
            </a:p>
          </p:txBody>
        </p:sp>
        <p:sp>
          <p:nvSpPr>
            <p:cNvPr id="15" name="TextBox 14">
              <a:extLst>
                <a:ext uri="{FF2B5EF4-FFF2-40B4-BE49-F238E27FC236}">
                  <a16:creationId xmlns:a16="http://schemas.microsoft.com/office/drawing/2014/main" id="{973CC169-336C-B416-B3EE-5BFE4B4F0C3F}"/>
                </a:ext>
              </a:extLst>
            </p:cNvPr>
            <p:cNvSpPr txBox="1"/>
            <p:nvPr/>
          </p:nvSpPr>
          <p:spPr>
            <a:xfrm>
              <a:off x="6096000" y="4826610"/>
              <a:ext cx="702949" cy="400110"/>
            </a:xfrm>
            <a:prstGeom prst="rect">
              <a:avLst/>
            </a:prstGeom>
            <a:solidFill>
              <a:schemeClr val="bg1"/>
            </a:solidFill>
          </p:spPr>
          <p:txBody>
            <a:bodyPr wrap="none" rtlCol="0">
              <a:spAutoFit/>
            </a:bodyPr>
            <a:lstStyle/>
            <a:p>
              <a:r>
                <a:rPr lang="en-GB" sz="2000" dirty="0"/>
                <a:t>Year</a:t>
              </a:r>
            </a:p>
          </p:txBody>
        </p:sp>
        <p:sp>
          <p:nvSpPr>
            <p:cNvPr id="27" name="TextBox 26">
              <a:extLst>
                <a:ext uri="{FF2B5EF4-FFF2-40B4-BE49-F238E27FC236}">
                  <a16:creationId xmlns:a16="http://schemas.microsoft.com/office/drawing/2014/main" id="{B9B9AFF2-1294-39A2-A40D-FE1316C6FD8F}"/>
                </a:ext>
              </a:extLst>
            </p:cNvPr>
            <p:cNvSpPr txBox="1"/>
            <p:nvPr/>
          </p:nvSpPr>
          <p:spPr>
            <a:xfrm>
              <a:off x="5439539" y="1388461"/>
              <a:ext cx="1058431" cy="400110"/>
            </a:xfrm>
            <a:prstGeom prst="rect">
              <a:avLst/>
            </a:prstGeom>
            <a:solidFill>
              <a:schemeClr val="bg1"/>
            </a:solidFill>
          </p:spPr>
          <p:txBody>
            <a:bodyPr wrap="none" rtlCol="0">
              <a:spAutoFit/>
            </a:bodyPr>
            <a:lstStyle/>
            <a:p>
              <a:r>
                <a:rPr lang="en-GB" sz="2000" dirty="0"/>
                <a:t>Treated</a:t>
              </a:r>
            </a:p>
          </p:txBody>
        </p:sp>
      </p:grpSp>
    </p:spTree>
    <p:extLst>
      <p:ext uri="{BB962C8B-B14F-4D97-AF65-F5344CB8AC3E}">
        <p14:creationId xmlns:p14="http://schemas.microsoft.com/office/powerpoint/2010/main" val="192428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466724" y="160309"/>
            <a:ext cx="11250785" cy="592817"/>
          </a:xfrm>
        </p:spPr>
        <p:txBody>
          <a:bodyPr/>
          <a:lstStyle/>
          <a:p>
            <a:r>
              <a:rPr lang="en-GB" dirty="0"/>
              <a:t>Treatment pathway – Wolman disease </a:t>
            </a:r>
          </a:p>
        </p:txBody>
      </p:sp>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4"/>
          </p:nvPr>
        </p:nvSpPr>
        <p:spPr>
          <a:xfrm>
            <a:off x="466724" y="677226"/>
            <a:ext cx="11250786" cy="520838"/>
          </a:xfrm>
        </p:spPr>
        <p:txBody>
          <a:bodyPr/>
          <a:lstStyle/>
          <a:p>
            <a:r>
              <a:rPr lang="en-GB" dirty="0"/>
              <a:t>Sebelipase alfa is only licensed treatment for lysosomal acid lipase deficiency  </a:t>
            </a:r>
          </a:p>
        </p:txBody>
      </p:sp>
      <p:sp>
        <p:nvSpPr>
          <p:cNvPr id="8" name="TextBox 7">
            <a:extLst>
              <a:ext uri="{FF2B5EF4-FFF2-40B4-BE49-F238E27FC236}">
                <a16:creationId xmlns:a16="http://schemas.microsoft.com/office/drawing/2014/main" id="{7AFA2758-117C-6632-6C9D-12B0E4CF0B7A}"/>
              </a:ext>
            </a:extLst>
          </p:cNvPr>
          <p:cNvSpPr txBox="1"/>
          <p:nvPr/>
        </p:nvSpPr>
        <p:spPr>
          <a:xfrm>
            <a:off x="897840" y="6204894"/>
            <a:ext cx="4397829" cy="307777"/>
          </a:xfrm>
          <a:prstGeom prst="rect">
            <a:avLst/>
          </a:prstGeom>
          <a:noFill/>
        </p:spPr>
        <p:txBody>
          <a:bodyPr wrap="square" rtlCol="0">
            <a:spAutoFit/>
          </a:bodyPr>
          <a:lstStyle/>
          <a:p>
            <a:r>
              <a:rPr lang="en-GB" sz="1400" dirty="0"/>
              <a:t>Source: Adapted from figure 4, company submission</a:t>
            </a:r>
          </a:p>
        </p:txBody>
      </p:sp>
      <p:sp>
        <p:nvSpPr>
          <p:cNvPr id="3" name="TextBox 2">
            <a:extLst>
              <a:ext uri="{FF2B5EF4-FFF2-40B4-BE49-F238E27FC236}">
                <a16:creationId xmlns:a16="http://schemas.microsoft.com/office/drawing/2014/main" id="{4C2D68D2-7B56-042A-4610-8412BAD573AE}"/>
              </a:ext>
            </a:extLst>
          </p:cNvPr>
          <p:cNvSpPr txBox="1"/>
          <p:nvPr/>
        </p:nvSpPr>
        <p:spPr>
          <a:xfrm>
            <a:off x="2027584" y="1294801"/>
            <a:ext cx="5277676" cy="400110"/>
          </a:xfrm>
          <a:prstGeom prst="rect">
            <a:avLst/>
          </a:prstGeom>
          <a:solidFill>
            <a:schemeClr val="accent3">
              <a:lumMod val="20000"/>
              <a:lumOff val="80000"/>
            </a:schemeClr>
          </a:solidFill>
        </p:spPr>
        <p:txBody>
          <a:bodyPr wrap="square" rtlCol="0">
            <a:spAutoFit/>
          </a:bodyPr>
          <a:lstStyle/>
          <a:p>
            <a:pPr algn="ctr"/>
            <a:r>
              <a:rPr lang="en-GB" sz="2000" dirty="0"/>
              <a:t>Suspicion of LAL-D or LAL-D diagnosis</a:t>
            </a:r>
          </a:p>
        </p:txBody>
      </p:sp>
      <p:sp>
        <p:nvSpPr>
          <p:cNvPr id="4" name="TextBox 3">
            <a:extLst>
              <a:ext uri="{FF2B5EF4-FFF2-40B4-BE49-F238E27FC236}">
                <a16:creationId xmlns:a16="http://schemas.microsoft.com/office/drawing/2014/main" id="{161BEFA7-156B-866B-1F91-15A920F97135}"/>
              </a:ext>
            </a:extLst>
          </p:cNvPr>
          <p:cNvSpPr txBox="1"/>
          <p:nvPr/>
        </p:nvSpPr>
        <p:spPr>
          <a:xfrm>
            <a:off x="2424198" y="1942356"/>
            <a:ext cx="4532243" cy="400110"/>
          </a:xfrm>
          <a:prstGeom prst="rect">
            <a:avLst/>
          </a:prstGeom>
          <a:solidFill>
            <a:schemeClr val="accent3">
              <a:lumMod val="20000"/>
              <a:lumOff val="80000"/>
            </a:schemeClr>
          </a:solidFill>
        </p:spPr>
        <p:txBody>
          <a:bodyPr wrap="square" rtlCol="0">
            <a:spAutoFit/>
          </a:bodyPr>
          <a:lstStyle/>
          <a:p>
            <a:pPr algn="ctr"/>
            <a:r>
              <a:rPr lang="en-GB" sz="2000" dirty="0"/>
              <a:t>Referral to specialist tertiary centre</a:t>
            </a:r>
          </a:p>
        </p:txBody>
      </p:sp>
      <p:sp>
        <p:nvSpPr>
          <p:cNvPr id="6" name="TextBox 5">
            <a:extLst>
              <a:ext uri="{FF2B5EF4-FFF2-40B4-BE49-F238E27FC236}">
                <a16:creationId xmlns:a16="http://schemas.microsoft.com/office/drawing/2014/main" id="{4A851044-68C9-9FE2-F6EB-80F68F8BB760}"/>
              </a:ext>
            </a:extLst>
          </p:cNvPr>
          <p:cNvSpPr txBox="1"/>
          <p:nvPr/>
        </p:nvSpPr>
        <p:spPr>
          <a:xfrm>
            <a:off x="1139229" y="2629144"/>
            <a:ext cx="3463317" cy="400110"/>
          </a:xfrm>
          <a:prstGeom prst="rect">
            <a:avLst/>
          </a:prstGeom>
          <a:solidFill>
            <a:schemeClr val="accent5">
              <a:lumMod val="20000"/>
              <a:lumOff val="80000"/>
            </a:schemeClr>
          </a:solidFill>
        </p:spPr>
        <p:txBody>
          <a:bodyPr wrap="square" rtlCol="0">
            <a:spAutoFit/>
          </a:bodyPr>
          <a:lstStyle/>
          <a:p>
            <a:pPr algn="ctr"/>
            <a:r>
              <a:rPr lang="en-GB" sz="2000" dirty="0"/>
              <a:t>Treatment</a:t>
            </a:r>
          </a:p>
        </p:txBody>
      </p:sp>
      <p:sp>
        <p:nvSpPr>
          <p:cNvPr id="10" name="TextBox 9">
            <a:extLst>
              <a:ext uri="{FF2B5EF4-FFF2-40B4-BE49-F238E27FC236}">
                <a16:creationId xmlns:a16="http://schemas.microsoft.com/office/drawing/2014/main" id="{1D47C562-BE08-DC43-3F2D-2FC250BA3C11}"/>
              </a:ext>
            </a:extLst>
          </p:cNvPr>
          <p:cNvSpPr txBox="1"/>
          <p:nvPr/>
        </p:nvSpPr>
        <p:spPr>
          <a:xfrm>
            <a:off x="5603408" y="2612449"/>
            <a:ext cx="2114896" cy="400110"/>
          </a:xfrm>
          <a:prstGeom prst="rect">
            <a:avLst/>
          </a:prstGeom>
          <a:solidFill>
            <a:schemeClr val="bg1">
              <a:lumMod val="95000"/>
            </a:schemeClr>
          </a:solidFill>
        </p:spPr>
        <p:txBody>
          <a:bodyPr wrap="square" rtlCol="0">
            <a:spAutoFit/>
          </a:bodyPr>
          <a:lstStyle/>
          <a:p>
            <a:pPr algn="ctr"/>
            <a:r>
              <a:rPr lang="en-GB" sz="2000" dirty="0"/>
              <a:t>No treatment</a:t>
            </a:r>
          </a:p>
        </p:txBody>
      </p:sp>
      <p:sp>
        <p:nvSpPr>
          <p:cNvPr id="11" name="TextBox 10">
            <a:extLst>
              <a:ext uri="{FF2B5EF4-FFF2-40B4-BE49-F238E27FC236}">
                <a16:creationId xmlns:a16="http://schemas.microsoft.com/office/drawing/2014/main" id="{2526D6D7-32D1-85A4-5733-2959574E01B3}"/>
              </a:ext>
            </a:extLst>
          </p:cNvPr>
          <p:cNvSpPr txBox="1"/>
          <p:nvPr/>
        </p:nvSpPr>
        <p:spPr>
          <a:xfrm>
            <a:off x="466724" y="3286364"/>
            <a:ext cx="2167146"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dirty="0">
                <a:solidFill>
                  <a:srgbClr val="FFFFFF"/>
                </a:solidFill>
              </a:rPr>
              <a:t>Sebelipase alfa (IV infusion)</a:t>
            </a:r>
          </a:p>
        </p:txBody>
      </p:sp>
      <p:sp>
        <p:nvSpPr>
          <p:cNvPr id="12" name="TextBox 11">
            <a:extLst>
              <a:ext uri="{FF2B5EF4-FFF2-40B4-BE49-F238E27FC236}">
                <a16:creationId xmlns:a16="http://schemas.microsoft.com/office/drawing/2014/main" id="{B17D2736-98C1-A6C1-534F-EE3558608440}"/>
              </a:ext>
            </a:extLst>
          </p:cNvPr>
          <p:cNvSpPr txBox="1"/>
          <p:nvPr/>
        </p:nvSpPr>
        <p:spPr>
          <a:xfrm>
            <a:off x="3548879" y="3290504"/>
            <a:ext cx="250665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dirty="0"/>
              <a:t>Sebelipase alfa (homecare)</a:t>
            </a:r>
          </a:p>
        </p:txBody>
      </p:sp>
      <p:sp>
        <p:nvSpPr>
          <p:cNvPr id="13" name="TextBox 12">
            <a:extLst>
              <a:ext uri="{FF2B5EF4-FFF2-40B4-BE49-F238E27FC236}">
                <a16:creationId xmlns:a16="http://schemas.microsoft.com/office/drawing/2014/main" id="{C06BB3E8-9420-F078-A305-F6CB02C6FC7B}"/>
              </a:ext>
            </a:extLst>
          </p:cNvPr>
          <p:cNvSpPr txBox="1"/>
          <p:nvPr/>
        </p:nvSpPr>
        <p:spPr>
          <a:xfrm>
            <a:off x="604768" y="4204265"/>
            <a:ext cx="4532244" cy="707886"/>
          </a:xfrm>
          <a:prstGeom prst="rect">
            <a:avLst/>
          </a:prstGeom>
          <a:solidFill>
            <a:schemeClr val="accent3">
              <a:lumMod val="20000"/>
              <a:lumOff val="80000"/>
            </a:schemeClr>
          </a:solidFill>
        </p:spPr>
        <p:txBody>
          <a:bodyPr wrap="square" rtlCol="0">
            <a:spAutoFit/>
          </a:bodyPr>
          <a:lstStyle/>
          <a:p>
            <a:pPr algn="ctr"/>
            <a:r>
              <a:rPr lang="en-GB" sz="2000" dirty="0"/>
              <a:t>If antidrug antibodies develop and/or regular infusions not tolerated</a:t>
            </a:r>
          </a:p>
        </p:txBody>
      </p:sp>
      <p:sp>
        <p:nvSpPr>
          <p:cNvPr id="14" name="TextBox 13">
            <a:extLst>
              <a:ext uri="{FF2B5EF4-FFF2-40B4-BE49-F238E27FC236}">
                <a16:creationId xmlns:a16="http://schemas.microsoft.com/office/drawing/2014/main" id="{480C78B9-C6CA-D343-AABF-0EFCF1D0B5F3}"/>
              </a:ext>
            </a:extLst>
          </p:cNvPr>
          <p:cNvSpPr txBox="1"/>
          <p:nvPr/>
        </p:nvSpPr>
        <p:spPr>
          <a:xfrm>
            <a:off x="517062" y="5159596"/>
            <a:ext cx="4532243" cy="400110"/>
          </a:xfrm>
          <a:prstGeom prst="rect">
            <a:avLst/>
          </a:prstGeom>
          <a:solidFill>
            <a:schemeClr val="accent6"/>
          </a:solidFill>
        </p:spPr>
        <p:txBody>
          <a:bodyPr wrap="square" rtlCol="0">
            <a:spAutoFit/>
          </a:bodyPr>
          <a:lstStyle/>
          <a:p>
            <a:pPr algn="ctr"/>
            <a:r>
              <a:rPr lang="en-GB" sz="2000" dirty="0">
                <a:solidFill>
                  <a:srgbClr val="FFFFFF"/>
                </a:solidFill>
              </a:rPr>
              <a:t>HSCT</a:t>
            </a:r>
          </a:p>
        </p:txBody>
      </p:sp>
      <p:sp>
        <p:nvSpPr>
          <p:cNvPr id="15" name="TextBox 14">
            <a:extLst>
              <a:ext uri="{FF2B5EF4-FFF2-40B4-BE49-F238E27FC236}">
                <a16:creationId xmlns:a16="http://schemas.microsoft.com/office/drawing/2014/main" id="{6C74A0B8-AC43-EFB3-CE1A-377CD0F6B5EF}"/>
              </a:ext>
            </a:extLst>
          </p:cNvPr>
          <p:cNvSpPr txBox="1"/>
          <p:nvPr/>
        </p:nvSpPr>
        <p:spPr>
          <a:xfrm>
            <a:off x="179252" y="5786170"/>
            <a:ext cx="565028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dirty="0"/>
              <a:t>Sebelipase alfa cessation or dose reduction</a:t>
            </a:r>
          </a:p>
        </p:txBody>
      </p:sp>
      <p:sp>
        <p:nvSpPr>
          <p:cNvPr id="16" name="TextBox 15">
            <a:extLst>
              <a:ext uri="{FF2B5EF4-FFF2-40B4-BE49-F238E27FC236}">
                <a16:creationId xmlns:a16="http://schemas.microsoft.com/office/drawing/2014/main" id="{061D2BC9-6C8E-2ECB-D860-C503CC98C84B}"/>
              </a:ext>
            </a:extLst>
          </p:cNvPr>
          <p:cNvSpPr txBox="1"/>
          <p:nvPr/>
        </p:nvSpPr>
        <p:spPr>
          <a:xfrm>
            <a:off x="9134061" y="2641371"/>
            <a:ext cx="2046735" cy="400110"/>
          </a:xfrm>
          <a:prstGeom prst="rect">
            <a:avLst/>
          </a:prstGeom>
          <a:solidFill>
            <a:schemeClr val="bg1">
              <a:lumMod val="95000"/>
            </a:schemeClr>
          </a:solidFill>
        </p:spPr>
        <p:txBody>
          <a:bodyPr wrap="square" rtlCol="0">
            <a:spAutoFit/>
          </a:bodyPr>
          <a:lstStyle/>
          <a:p>
            <a:pPr algn="ctr"/>
            <a:r>
              <a:rPr lang="en-GB" sz="2000" dirty="0"/>
              <a:t>Palliative care</a:t>
            </a:r>
          </a:p>
        </p:txBody>
      </p:sp>
      <p:sp>
        <p:nvSpPr>
          <p:cNvPr id="17" name="TextBox 16">
            <a:extLst>
              <a:ext uri="{FF2B5EF4-FFF2-40B4-BE49-F238E27FC236}">
                <a16:creationId xmlns:a16="http://schemas.microsoft.com/office/drawing/2014/main" id="{5639F3EF-33F2-0DE3-578D-D7BEF73BD538}"/>
              </a:ext>
            </a:extLst>
          </p:cNvPr>
          <p:cNvSpPr txBox="1"/>
          <p:nvPr/>
        </p:nvSpPr>
        <p:spPr>
          <a:xfrm>
            <a:off x="6281529" y="3286364"/>
            <a:ext cx="5305703" cy="3170099"/>
          </a:xfrm>
          <a:prstGeom prst="rect">
            <a:avLst/>
          </a:prstGeom>
          <a:solidFill>
            <a:schemeClr val="accent6">
              <a:lumMod val="20000"/>
              <a:lumOff val="80000"/>
            </a:schemeClr>
          </a:solidFill>
        </p:spPr>
        <p:txBody>
          <a:bodyPr wrap="square" rtlCol="0">
            <a:spAutoFit/>
          </a:bodyPr>
          <a:lstStyle/>
          <a:p>
            <a:pPr marL="285750" indent="-285750">
              <a:spcAft>
                <a:spcPts val="600"/>
              </a:spcAft>
              <a:buFont typeface="Arial" panose="020B0604020202020204" pitchFamily="34" charset="0"/>
              <a:buChar char="•"/>
            </a:pPr>
            <a:r>
              <a:rPr lang="en-GB" sz="2000" dirty="0"/>
              <a:t>Sebelipase alfa assumed to continue until:</a:t>
            </a:r>
          </a:p>
          <a:p>
            <a:pPr marL="742950" lvl="1" indent="-285750">
              <a:spcAft>
                <a:spcPts val="600"/>
              </a:spcAft>
              <a:buFont typeface="Arial" panose="020B0604020202020204" pitchFamily="34" charset="0"/>
              <a:buChar char="•"/>
            </a:pPr>
            <a:r>
              <a:rPr lang="en-GB" sz="2000" dirty="0"/>
              <a:t>Lack of clinical response (e.g. anti-drug antibodies developing)</a:t>
            </a:r>
          </a:p>
          <a:p>
            <a:pPr marL="742950" lvl="1" indent="-285750">
              <a:spcAft>
                <a:spcPts val="600"/>
              </a:spcAft>
              <a:buFont typeface="Arial" panose="020B0604020202020204" pitchFamily="34" charset="0"/>
              <a:buChar char="•"/>
            </a:pPr>
            <a:r>
              <a:rPr lang="en-GB" sz="2000" dirty="0"/>
              <a:t>Venous access lost due to repeat puncturing for IV administration</a:t>
            </a:r>
          </a:p>
          <a:p>
            <a:pPr>
              <a:spcAft>
                <a:spcPts val="600"/>
              </a:spcAft>
            </a:pPr>
            <a:r>
              <a:rPr lang="en-GB" sz="2000" dirty="0">
                <a:sym typeface="Wingdings" panose="05000000000000000000" pitchFamily="2" charset="2"/>
              </a:rPr>
              <a:t> </a:t>
            </a:r>
            <a:r>
              <a:rPr lang="en-GB" sz="2000" dirty="0"/>
              <a:t>If these occur, HSCT considered</a:t>
            </a:r>
          </a:p>
          <a:p>
            <a:pPr marL="285750" indent="-285750">
              <a:spcAft>
                <a:spcPts val="600"/>
              </a:spcAft>
              <a:buFont typeface="Arial" panose="020B0604020202020204" pitchFamily="34" charset="0"/>
              <a:buChar char="•"/>
            </a:pPr>
            <a:r>
              <a:rPr lang="en-GB" sz="2000" dirty="0"/>
              <a:t>After HSCT, sebelipase alfa treatment can continue with reduced dose and may lead to possible treatment discontinuation</a:t>
            </a:r>
          </a:p>
        </p:txBody>
      </p:sp>
      <p:cxnSp>
        <p:nvCxnSpPr>
          <p:cNvPr id="22" name="Straight Arrow Connector 21">
            <a:extLst>
              <a:ext uri="{FF2B5EF4-FFF2-40B4-BE49-F238E27FC236}">
                <a16:creationId xmlns:a16="http://schemas.microsoft.com/office/drawing/2014/main" id="{5C26B87E-26A4-1F16-8D20-1188DA252D0A}"/>
              </a:ext>
            </a:extLst>
          </p:cNvPr>
          <p:cNvCxnSpPr>
            <a:cxnSpLocks/>
          </p:cNvCxnSpPr>
          <p:nvPr/>
        </p:nvCxnSpPr>
        <p:spPr>
          <a:xfrm>
            <a:off x="4804619" y="1694911"/>
            <a:ext cx="0" cy="2474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7F4F2DC-0C22-001D-5A44-AFFCE94AD57B}"/>
              </a:ext>
            </a:extLst>
          </p:cNvPr>
          <p:cNvCxnSpPr>
            <a:cxnSpLocks/>
          </p:cNvCxnSpPr>
          <p:nvPr/>
        </p:nvCxnSpPr>
        <p:spPr>
          <a:xfrm>
            <a:off x="3068585" y="2366915"/>
            <a:ext cx="0" cy="2474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68EA77A-3968-8A75-D074-9AA0AFEB1463}"/>
              </a:ext>
            </a:extLst>
          </p:cNvPr>
          <p:cNvCxnSpPr>
            <a:cxnSpLocks/>
          </p:cNvCxnSpPr>
          <p:nvPr/>
        </p:nvCxnSpPr>
        <p:spPr>
          <a:xfrm>
            <a:off x="6351811" y="2365004"/>
            <a:ext cx="0" cy="2474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2CA813-E4B4-93C1-A0D0-C2FE8E08572C}"/>
              </a:ext>
            </a:extLst>
          </p:cNvPr>
          <p:cNvCxnSpPr>
            <a:cxnSpLocks/>
          </p:cNvCxnSpPr>
          <p:nvPr/>
        </p:nvCxnSpPr>
        <p:spPr>
          <a:xfrm>
            <a:off x="1710237" y="3029254"/>
            <a:ext cx="0" cy="2474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247929A-3461-E4F6-4BC0-0D7F33571638}"/>
              </a:ext>
            </a:extLst>
          </p:cNvPr>
          <p:cNvCxnSpPr>
            <a:cxnSpLocks/>
          </p:cNvCxnSpPr>
          <p:nvPr/>
        </p:nvCxnSpPr>
        <p:spPr>
          <a:xfrm>
            <a:off x="1692130" y="3994250"/>
            <a:ext cx="0" cy="2474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F971BB0-2116-2B2D-FC81-DD06556C5AC1}"/>
              </a:ext>
            </a:extLst>
          </p:cNvPr>
          <p:cNvCxnSpPr>
            <a:cxnSpLocks/>
          </p:cNvCxnSpPr>
          <p:nvPr/>
        </p:nvCxnSpPr>
        <p:spPr>
          <a:xfrm>
            <a:off x="2856550" y="4912151"/>
            <a:ext cx="0" cy="2474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C796094-007A-3EA4-78C6-5D764F26DE6F}"/>
              </a:ext>
            </a:extLst>
          </p:cNvPr>
          <p:cNvCxnSpPr>
            <a:cxnSpLocks/>
            <a:stCxn id="11" idx="3"/>
            <a:endCxn id="12" idx="1"/>
          </p:cNvCxnSpPr>
          <p:nvPr/>
        </p:nvCxnSpPr>
        <p:spPr>
          <a:xfrm>
            <a:off x="2633870" y="3640307"/>
            <a:ext cx="915009" cy="414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A8F350F-0ED8-8770-E662-2C33A0D635A1}"/>
              </a:ext>
            </a:extLst>
          </p:cNvPr>
          <p:cNvCxnSpPr/>
          <p:nvPr/>
        </p:nvCxnSpPr>
        <p:spPr>
          <a:xfrm flipH="1">
            <a:off x="5137012" y="4006058"/>
            <a:ext cx="466396" cy="4069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52850D0-07EB-5470-8B51-364771AF8925}"/>
              </a:ext>
            </a:extLst>
          </p:cNvPr>
          <p:cNvCxnSpPr>
            <a:cxnSpLocks/>
            <a:stCxn id="10" idx="3"/>
          </p:cNvCxnSpPr>
          <p:nvPr/>
        </p:nvCxnSpPr>
        <p:spPr>
          <a:xfrm>
            <a:off x="7718304" y="2812504"/>
            <a:ext cx="141575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983A134-FE77-6C05-EDC2-C296B4ED24F8}"/>
              </a:ext>
            </a:extLst>
          </p:cNvPr>
          <p:cNvCxnSpPr>
            <a:cxnSpLocks/>
          </p:cNvCxnSpPr>
          <p:nvPr/>
        </p:nvCxnSpPr>
        <p:spPr>
          <a:xfrm>
            <a:off x="2856550" y="5517520"/>
            <a:ext cx="0" cy="2474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38F063E-96F4-65BA-75C2-F0F4251EEF26}"/>
              </a:ext>
            </a:extLst>
          </p:cNvPr>
          <p:cNvSpPr txBox="1"/>
          <p:nvPr/>
        </p:nvSpPr>
        <p:spPr>
          <a:xfrm>
            <a:off x="954565" y="6548417"/>
            <a:ext cx="10849508" cy="307777"/>
          </a:xfrm>
          <a:prstGeom prst="rect">
            <a:avLst/>
          </a:prstGeom>
          <a:noFill/>
        </p:spPr>
        <p:txBody>
          <a:bodyPr wrap="square" rtlCol="0">
            <a:spAutoFit/>
          </a:bodyPr>
          <a:lstStyle/>
          <a:p>
            <a:r>
              <a:rPr lang="en-GB" sz="1400" dirty="0"/>
              <a:t>Abbreviations: HSCT: haematopoietic stem cell transplantation; LAL-D: lysosomal acid lipase deficiency, IV: Intravenous </a:t>
            </a:r>
          </a:p>
        </p:txBody>
      </p:sp>
    </p:spTree>
    <p:extLst>
      <p:ext uri="{BB962C8B-B14F-4D97-AF65-F5344CB8AC3E}">
        <p14:creationId xmlns:p14="http://schemas.microsoft.com/office/powerpoint/2010/main" val="389808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1374716" y="5077048"/>
            <a:ext cx="9955525"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What is the most appropriate method to extrapolate</a:t>
            </a:r>
            <a:r>
              <a:rPr lang="en-GB" sz="2000" dirty="0">
                <a:solidFill>
                  <a:srgbClr val="000000"/>
                </a:solidFill>
                <a:latin typeface="Arial" panose="020B0604020202020204" pitchFamily="34" charset="0"/>
              </a:rPr>
              <a:t> survival over a lifetime horizon?</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983657" y="5054880"/>
            <a:ext cx="576000" cy="576000"/>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9" name="Title 1">
            <a:extLst>
              <a:ext uri="{FF2B5EF4-FFF2-40B4-BE49-F238E27FC236}">
                <a16:creationId xmlns:a16="http://schemas.microsoft.com/office/drawing/2014/main" id="{AF4E2B7D-9BC9-D62E-D791-C928F1F43546}"/>
              </a:ext>
            </a:extLst>
          </p:cNvPr>
          <p:cNvSpPr>
            <a:spLocks noGrp="1"/>
          </p:cNvSpPr>
          <p:nvPr>
            <p:ph type="title"/>
          </p:nvPr>
        </p:nvSpPr>
        <p:spPr>
          <a:xfrm>
            <a:off x="320391" y="211523"/>
            <a:ext cx="11250785" cy="592817"/>
          </a:xfrm>
        </p:spPr>
        <p:txBody>
          <a:bodyPr>
            <a:normAutofit fontScale="90000"/>
          </a:bodyPr>
          <a:lstStyle/>
          <a:p>
            <a:r>
              <a:rPr lang="en-GB" dirty="0"/>
              <a:t>Key issue: Uncertainty in survival modelling (2) </a:t>
            </a:r>
            <a:br>
              <a:rPr lang="en-GB" dirty="0"/>
            </a:br>
            <a:endParaRPr lang="en-GB" dirty="0"/>
          </a:p>
        </p:txBody>
      </p:sp>
      <p:sp>
        <p:nvSpPr>
          <p:cNvPr id="10" name="Text Placeholder 4">
            <a:extLst>
              <a:ext uri="{FF2B5EF4-FFF2-40B4-BE49-F238E27FC236}">
                <a16:creationId xmlns:a16="http://schemas.microsoft.com/office/drawing/2014/main" id="{4C5E6D0B-94E6-94F5-990A-E63A21876D86}"/>
              </a:ext>
            </a:extLst>
          </p:cNvPr>
          <p:cNvSpPr txBox="1">
            <a:spLocks/>
          </p:cNvSpPr>
          <p:nvPr/>
        </p:nvSpPr>
        <p:spPr>
          <a:xfrm>
            <a:off x="343362" y="672088"/>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Extrapolation methods to model survival outcomes impact ICER significantly </a:t>
            </a:r>
          </a:p>
        </p:txBody>
      </p:sp>
      <p:sp>
        <p:nvSpPr>
          <p:cNvPr id="11" name="Rectangle 10">
            <a:extLst>
              <a:ext uri="{FF2B5EF4-FFF2-40B4-BE49-F238E27FC236}">
                <a16:creationId xmlns:a16="http://schemas.microsoft.com/office/drawing/2014/main" id="{58046188-4C91-D2C2-539D-E553FF5DA12F}"/>
              </a:ext>
            </a:extLst>
          </p:cNvPr>
          <p:cNvSpPr/>
          <p:nvPr/>
        </p:nvSpPr>
        <p:spPr>
          <a:xfrm>
            <a:off x="417741" y="1387512"/>
            <a:ext cx="11356518" cy="2963009"/>
          </a:xfrm>
          <a:prstGeom prst="rect">
            <a:avLst/>
          </a:prstGeom>
          <a:solidFill>
            <a:schemeClr val="accent3">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Agree K-M is best fitted model during trial follow-up period, but consider the estimated overall survival over a lifetime unrealistic </a:t>
            </a:r>
            <a:endParaRPr kumimoji="0" lang="en-GB" sz="2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 base case </a:t>
            </a:r>
            <a:r>
              <a:rPr lang="en-GB" sz="2000" dirty="0">
                <a:solidFill>
                  <a:srgbClr val="000000"/>
                </a:solidFill>
                <a:latin typeface="Arial" panose="020B0604020202020204" pitchFamily="34" charset="0"/>
              </a:rPr>
              <a:t>survival assumptions are the same as the company’s (due to lack of data) but EAG have scenarios using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KM + parametric models: </a:t>
            </a:r>
          </a:p>
          <a:p>
            <a:pPr marL="742950" lvl="1" indent="-285750">
              <a:buFont typeface="Arial" panose="020B0604020202020204" pitchFamily="34" charset="0"/>
              <a:buChar char="•"/>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KM for trial period and parametric models for extrapolation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Scenarios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KM for trial follow-up + exponential, Weibull, Gompertz and log-normal (over the life time of the model) all increased ICER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Survival post HSCT is based on very sparse data (Potter et al 2021, n=5)</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Text Placeholder 13">
            <a:extLst>
              <a:ext uri="{FF2B5EF4-FFF2-40B4-BE49-F238E27FC236}">
                <a16:creationId xmlns:a16="http://schemas.microsoft.com/office/drawing/2014/main" id="{DE907E95-D945-29B9-3F88-C00E87840DD6}"/>
              </a:ext>
            </a:extLst>
          </p:cNvPr>
          <p:cNvSpPr txBox="1">
            <a:spLocks/>
          </p:cNvSpPr>
          <p:nvPr/>
        </p:nvSpPr>
        <p:spPr>
          <a:xfrm>
            <a:off x="1131836" y="6426590"/>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 ICER: incremental cost-effectiveness ratio; KM: Kaplan-Meier</a:t>
            </a:r>
          </a:p>
        </p:txBody>
      </p:sp>
    </p:spTree>
    <p:extLst>
      <p:ext uri="{BB962C8B-B14F-4D97-AF65-F5344CB8AC3E}">
        <p14:creationId xmlns:p14="http://schemas.microsoft.com/office/powerpoint/2010/main" val="906805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466724" y="191479"/>
            <a:ext cx="11250785" cy="592817"/>
          </a:xfrm>
        </p:spPr>
        <p:txBody>
          <a:bodyPr>
            <a:normAutofit fontScale="90000"/>
          </a:bodyPr>
          <a:lstStyle/>
          <a:p>
            <a:r>
              <a:rPr lang="en-GB" dirty="0"/>
              <a:t>Key issue: Uncertainty in utility values (1) </a:t>
            </a:r>
            <a:br>
              <a:rPr lang="en-GB" dirty="0"/>
            </a:br>
            <a:endParaRPr lang="en-GB" dirty="0"/>
          </a:p>
        </p:txBody>
      </p:sp>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4"/>
          </p:nvPr>
        </p:nvSpPr>
        <p:spPr>
          <a:xfrm>
            <a:off x="466723" y="671331"/>
            <a:ext cx="11250786" cy="520838"/>
          </a:xfrm>
        </p:spPr>
        <p:txBody>
          <a:bodyPr/>
          <a:lstStyle/>
          <a:p>
            <a:r>
              <a:rPr lang="en-GB" dirty="0"/>
              <a:t>Company assume general population utility values through the model</a:t>
            </a:r>
          </a:p>
        </p:txBody>
      </p:sp>
      <p:sp>
        <p:nvSpPr>
          <p:cNvPr id="4" name="Rectangle 3">
            <a:extLst>
              <a:ext uri="{FF2B5EF4-FFF2-40B4-BE49-F238E27FC236}">
                <a16:creationId xmlns:a16="http://schemas.microsoft.com/office/drawing/2014/main" id="{81B262B3-8E8F-287C-319A-CC75F40D47DA}"/>
              </a:ext>
            </a:extLst>
          </p:cNvPr>
          <p:cNvSpPr/>
          <p:nvPr/>
        </p:nvSpPr>
        <p:spPr>
          <a:xfrm>
            <a:off x="395445" y="1057972"/>
            <a:ext cx="11574236" cy="217794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Background:</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assume long-term HRQoL for is same for UK general population with utility decrements for specific events. No disutility is modelled for adverse events of treatment</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highlight Demaret al 2021 (n=5, 10 year follow up of children in France treated with SA + completed PedsQL questionnaire: company state scores show near normal development/HRQoL)</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Company scenario includes bereavement decrement for caregivers, EAG scenario including caregiver disutility for child having ERT. EAG also model utility decrements (i.e 0.8 weighting)</a:t>
            </a:r>
          </a:p>
          <a:p>
            <a:endParaRPr lang="en-GB"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BF4EE386-DBFB-E940-6D22-1FF66DA5B0A9}"/>
              </a:ext>
            </a:extLst>
          </p:cNvPr>
          <p:cNvSpPr/>
          <p:nvPr/>
        </p:nvSpPr>
        <p:spPr>
          <a:xfrm>
            <a:off x="396091" y="3310631"/>
            <a:ext cx="11574236" cy="257867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lang="en-GB" sz="2000" b="1" dirty="0">
                <a:solidFill>
                  <a:schemeClr val="accent2"/>
                </a:solidFill>
                <a:latin typeface="Arial" panose="020B0604020202020204" pitchFamily="34" charset="0"/>
              </a:rPr>
              <a:t>Company: </a:t>
            </a:r>
            <a:r>
              <a:rPr lang="en-GB" sz="2000" dirty="0">
                <a:solidFill>
                  <a:srgbClr val="000000"/>
                </a:solidFill>
                <a:latin typeface="Arial" panose="020B0604020202020204" pitchFamily="34" charset="0"/>
              </a:rPr>
              <a:t>Acknowledge uncertainty around utility estimates in model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EAG scenario with 0.8 weighting applied to utility values not plausible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EAG use evidence from a Pompe disease population – very different to Wolman disease (people with Pompe disease likely to have a number of long term issues after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HST5 (Eliglustat: type 1 Gaucher disease), 0.05 utility decrement for IV vs. oral treatment accepted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Does not appear to be cumulative toxicity based on review of TEAE incidence over time on treatment – so TEAE not explicitly included on HRQoL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General population utility values or values up to 10% lower are appropriate</a:t>
            </a:r>
            <a:r>
              <a:rPr lang="en-GB" sz="2000" b="1" dirty="0">
                <a:solidFill>
                  <a:schemeClr val="accent2"/>
                </a:solidFill>
                <a:latin typeface="Arial" panose="020B0604020202020204" pitchFamily="34" charset="0"/>
              </a:rPr>
              <a:t> </a:t>
            </a:r>
          </a:p>
        </p:txBody>
      </p:sp>
      <p:sp>
        <p:nvSpPr>
          <p:cNvPr id="8" name="Rectangle 7">
            <a:extLst>
              <a:ext uri="{FF2B5EF4-FFF2-40B4-BE49-F238E27FC236}">
                <a16:creationId xmlns:a16="http://schemas.microsoft.com/office/drawing/2014/main" id="{03EAB01E-9D28-D5E3-5897-2F70D123B4B2}"/>
              </a:ext>
            </a:extLst>
          </p:cNvPr>
          <p:cNvSpPr/>
          <p:nvPr/>
        </p:nvSpPr>
        <p:spPr>
          <a:xfrm>
            <a:off x="418416" y="5964017"/>
            <a:ext cx="11392050" cy="432117"/>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Clinical experts: </a:t>
            </a:r>
            <a:r>
              <a:rPr kumimoji="0" lang="en-GB" sz="200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Longest</a:t>
            </a:r>
            <a:r>
              <a:rPr lang="en-GB" sz="2000" dirty="0">
                <a:solidFill>
                  <a:schemeClr val="tx1"/>
                </a:solidFill>
                <a:latin typeface="Arial" panose="020B0604020202020204" pitchFamily="34" charset="0"/>
              </a:rPr>
              <a:t> surviving children have shown stability and excellent quality of life in UK</a:t>
            </a:r>
          </a:p>
        </p:txBody>
      </p:sp>
      <p:sp>
        <p:nvSpPr>
          <p:cNvPr id="9" name="Text Placeholder 13">
            <a:extLst>
              <a:ext uri="{FF2B5EF4-FFF2-40B4-BE49-F238E27FC236}">
                <a16:creationId xmlns:a16="http://schemas.microsoft.com/office/drawing/2014/main" id="{F44B7087-14F1-EF8A-EADE-35CB19AF37B9}"/>
              </a:ext>
            </a:extLst>
          </p:cNvPr>
          <p:cNvSpPr txBox="1">
            <a:spLocks/>
          </p:cNvSpPr>
          <p:nvPr/>
        </p:nvSpPr>
        <p:spPr>
          <a:xfrm>
            <a:off x="825931" y="6396134"/>
            <a:ext cx="10793414"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Abbreviations: ERT: enzyme replacement therapy; HRQoL: health-related quality of life; HSCT: haematopoietic stem cell transplantation; IV: intravenous; TEAE: treatment-emergent adverse events, PedsQL: Pediatric Quality of Life Inventory questionnaire, SA; Sebelipase alfa</a:t>
            </a:r>
          </a:p>
        </p:txBody>
      </p:sp>
    </p:spTree>
    <p:extLst>
      <p:ext uri="{BB962C8B-B14F-4D97-AF65-F5344CB8AC3E}">
        <p14:creationId xmlns:p14="http://schemas.microsoft.com/office/powerpoint/2010/main" val="1725475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576001" y="5858767"/>
            <a:ext cx="1091403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What utility values should be assumed for people treated with sebelipase alfa over a lifetime?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220779" y="5802499"/>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10" name="Title 1">
            <a:extLst>
              <a:ext uri="{FF2B5EF4-FFF2-40B4-BE49-F238E27FC236}">
                <a16:creationId xmlns:a16="http://schemas.microsoft.com/office/drawing/2014/main" id="{A8BBACA5-2C22-0A59-5612-5EE097A2DA03}"/>
              </a:ext>
            </a:extLst>
          </p:cNvPr>
          <p:cNvSpPr>
            <a:spLocks noGrp="1"/>
          </p:cNvSpPr>
          <p:nvPr>
            <p:ph type="title"/>
          </p:nvPr>
        </p:nvSpPr>
        <p:spPr>
          <a:xfrm>
            <a:off x="466724" y="263524"/>
            <a:ext cx="11250785" cy="592817"/>
          </a:xfrm>
        </p:spPr>
        <p:txBody>
          <a:bodyPr>
            <a:normAutofit fontScale="90000"/>
          </a:bodyPr>
          <a:lstStyle/>
          <a:p>
            <a:r>
              <a:rPr lang="en-GB" dirty="0"/>
              <a:t>Key issue: Uncertainty in utility values (2) </a:t>
            </a:r>
            <a:br>
              <a:rPr lang="en-GB" dirty="0"/>
            </a:br>
            <a:endParaRPr lang="en-GB" dirty="0"/>
          </a:p>
        </p:txBody>
      </p:sp>
      <p:sp>
        <p:nvSpPr>
          <p:cNvPr id="11" name="Text Placeholder 4">
            <a:extLst>
              <a:ext uri="{FF2B5EF4-FFF2-40B4-BE49-F238E27FC236}">
                <a16:creationId xmlns:a16="http://schemas.microsoft.com/office/drawing/2014/main" id="{00A01998-812B-EBEE-B2C9-913D1B9C2F34}"/>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Company assume general population utility values through the model</a:t>
            </a:r>
          </a:p>
        </p:txBody>
      </p:sp>
      <p:sp>
        <p:nvSpPr>
          <p:cNvPr id="12" name="Rectangle 11">
            <a:extLst>
              <a:ext uri="{FF2B5EF4-FFF2-40B4-BE49-F238E27FC236}">
                <a16:creationId xmlns:a16="http://schemas.microsoft.com/office/drawing/2014/main" id="{A269D2A0-B4B5-A11C-87E5-84EB90972168}"/>
              </a:ext>
            </a:extLst>
          </p:cNvPr>
          <p:cNvSpPr/>
          <p:nvPr/>
        </p:nvSpPr>
        <p:spPr>
          <a:xfrm>
            <a:off x="466724" y="3263822"/>
            <a:ext cx="11356518" cy="2573484"/>
          </a:xfrm>
          <a:prstGeom prst="rect">
            <a:avLst/>
          </a:prstGeom>
          <a:solidFill>
            <a:schemeClr val="accent3">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Limited evidence for assumption of general population utility (few patients </a:t>
            </a:r>
            <a:r>
              <a:rPr lang="en-GB" sz="2000" dirty="0">
                <a:solidFill>
                  <a:srgbClr val="000000"/>
                </a:solidFill>
                <a:latin typeface="Arial" panose="020B0604020202020204" pitchFamily="34" charset="0"/>
              </a:rPr>
              <a:t>+</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limited follow-up)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Alternative sources for disutility of parental feeding and longer term HRQoL suggest lower HRQoL than general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 base case use age and sex adjusted value for UK general population for health state values but this could overestimate </a:t>
            </a:r>
            <a:r>
              <a:rPr lang="en-GB" sz="2000" dirty="0">
                <a:solidFill>
                  <a:srgbClr val="000000"/>
                </a:solidFill>
                <a:latin typeface="Arial" panose="020B0604020202020204" pitchFamily="34" charset="0"/>
              </a:rPr>
              <a:t>quality of life</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EAG scenario using 0.8 weighting to general population utility values (based on </a:t>
            </a:r>
            <a:r>
              <a:rPr lang="en-GB" sz="2000" dirty="0">
                <a:solidFill>
                  <a:srgbClr val="000000"/>
                </a:solidFill>
                <a:latin typeface="Arial" panose="020B0604020202020204" pitchFamily="34" charset="0"/>
              </a:rPr>
              <a:t>a Pompe disease study; Kanters et al 2011</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moderately increases ICER</a:t>
            </a:r>
          </a:p>
          <a:p>
            <a:pPr>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id="{B8BE8A63-89AC-7EC4-06C6-C1CBF2A8086B}"/>
              </a:ext>
            </a:extLst>
          </p:cNvPr>
          <p:cNvSpPr/>
          <p:nvPr/>
        </p:nvSpPr>
        <p:spPr>
          <a:xfrm>
            <a:off x="466724" y="1131806"/>
            <a:ext cx="11356518" cy="1971210"/>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mn-cs"/>
              </a:rPr>
              <a:t>Patient experts: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People with Wolman disease known to MPS society have near full health and good quality of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Some GI symptoms can persist and flare ups can occur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People with Wolman disease</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expected height and weight for age and are not cognitively affected – All showing good to normal developmental achievements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Arial" panose="020B0604020202020204" pitchFamily="34" charset="0"/>
              </a:rPr>
              <a:t>Improved outcomes with sebelipase alfa compared to the alternative (death) is undeniable</a:t>
            </a:r>
          </a:p>
        </p:txBody>
      </p:sp>
      <p:sp>
        <p:nvSpPr>
          <p:cNvPr id="14" name="Text Placeholder 13">
            <a:extLst>
              <a:ext uri="{FF2B5EF4-FFF2-40B4-BE49-F238E27FC236}">
                <a16:creationId xmlns:a16="http://schemas.microsoft.com/office/drawing/2014/main" id="{FA6D75A1-40C0-C233-18EC-121EF4287864}"/>
              </a:ext>
            </a:extLst>
          </p:cNvPr>
          <p:cNvSpPr txBox="1">
            <a:spLocks/>
          </p:cNvSpPr>
          <p:nvPr/>
        </p:nvSpPr>
        <p:spPr>
          <a:xfrm>
            <a:off x="1004246" y="6429767"/>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GI: gastrointestinal; health-related quality of life; ICER: incremental cost-effectiveness ratio; MPS: Society for Mucopolysaccharide Diseases</a:t>
            </a:r>
          </a:p>
        </p:txBody>
      </p:sp>
    </p:spTree>
    <p:extLst>
      <p:ext uri="{BB962C8B-B14F-4D97-AF65-F5344CB8AC3E}">
        <p14:creationId xmlns:p14="http://schemas.microsoft.com/office/powerpoint/2010/main" val="1967673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EB122D-4F78-49FB-9843-AA1CCF1845BE}"/>
              </a:ext>
            </a:extLst>
          </p:cNvPr>
          <p:cNvSpPr txBox="1"/>
          <p:nvPr/>
        </p:nvSpPr>
        <p:spPr>
          <a:xfrm>
            <a:off x="429554" y="1446846"/>
            <a:ext cx="5756704" cy="400110"/>
          </a:xfrm>
          <a:prstGeom prst="rect">
            <a:avLst/>
          </a:prstGeom>
          <a:noFill/>
        </p:spPr>
        <p:txBody>
          <a:bodyPr wrap="none" rtlCol="0">
            <a:spAutoFit/>
          </a:bodyPr>
          <a:lstStyle/>
          <a:p>
            <a:r>
              <a:rPr lang="en-GB" sz="2000" b="1" dirty="0">
                <a:latin typeface="Arial" panose="020B0604020202020204" pitchFamily="34" charset="0"/>
              </a:rPr>
              <a:t>Assumptions in company and EAG base case</a:t>
            </a:r>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1202699695"/>
              </p:ext>
            </p:extLst>
          </p:nvPr>
        </p:nvGraphicFramePr>
        <p:xfrm>
          <a:off x="527614" y="1219097"/>
          <a:ext cx="11462328" cy="5120640"/>
        </p:xfrm>
        <a:graphic>
          <a:graphicData uri="http://schemas.openxmlformats.org/drawingml/2006/table">
            <a:tbl>
              <a:tblPr firstRow="1" firstCol="1" bandRow="1">
                <a:tableStyleId>{21E4AEA4-8DFA-4A89-87EB-49C32662AFE0}</a:tableStyleId>
              </a:tblPr>
              <a:tblGrid>
                <a:gridCol w="2124146">
                  <a:extLst>
                    <a:ext uri="{9D8B030D-6E8A-4147-A177-3AD203B41FA5}">
                      <a16:colId xmlns:a16="http://schemas.microsoft.com/office/drawing/2014/main" val="3974739884"/>
                    </a:ext>
                  </a:extLst>
                </a:gridCol>
                <a:gridCol w="4836160">
                  <a:extLst>
                    <a:ext uri="{9D8B030D-6E8A-4147-A177-3AD203B41FA5}">
                      <a16:colId xmlns:a16="http://schemas.microsoft.com/office/drawing/2014/main" val="4289090289"/>
                    </a:ext>
                  </a:extLst>
                </a:gridCol>
                <a:gridCol w="4502022">
                  <a:extLst>
                    <a:ext uri="{9D8B030D-6E8A-4147-A177-3AD203B41FA5}">
                      <a16:colId xmlns:a16="http://schemas.microsoft.com/office/drawing/2014/main" val="3834478098"/>
                    </a:ext>
                  </a:extLst>
                </a:gridCol>
              </a:tblGrid>
              <a:tr h="370840">
                <a:tc>
                  <a:txBody>
                    <a:bodyPr/>
                    <a:lstStyle/>
                    <a:p>
                      <a:r>
                        <a:rPr lang="en-GB" sz="2000" dirty="0">
                          <a:latin typeface="Arial" panose="020B0604020202020204" pitchFamily="34" charset="0"/>
                        </a:rPr>
                        <a:t>Assumption</a:t>
                      </a:r>
                    </a:p>
                  </a:txBody>
                  <a:tcPr/>
                </a:tc>
                <a:tc>
                  <a:txBody>
                    <a:bodyPr/>
                    <a:lstStyle/>
                    <a:p>
                      <a:pPr algn="ctr"/>
                      <a:r>
                        <a:rPr lang="en-GB" sz="2000" dirty="0">
                          <a:latin typeface="Arial" panose="020B0604020202020204" pitchFamily="34" charset="0"/>
                        </a:rPr>
                        <a:t>Company base case</a:t>
                      </a:r>
                    </a:p>
                  </a:txBody>
                  <a:tcPr/>
                </a:tc>
                <a:tc>
                  <a:txBody>
                    <a:bodyPr/>
                    <a:lstStyle/>
                    <a:p>
                      <a:pPr algn="ctr"/>
                      <a:r>
                        <a:rPr lang="en-GB" sz="2000" dirty="0">
                          <a:solidFill>
                            <a:schemeClr val="tx1"/>
                          </a:solidFill>
                          <a:latin typeface="Arial" panose="020B0604020202020204" pitchFamily="34" charset="0"/>
                        </a:rPr>
                        <a:t>EAG base case</a:t>
                      </a:r>
                    </a:p>
                  </a:txBody>
                  <a:tcPr>
                    <a:solidFill>
                      <a:schemeClr val="accent3"/>
                    </a:solidFill>
                  </a:tcPr>
                </a:tc>
                <a:extLst>
                  <a:ext uri="{0D108BD9-81ED-4DB2-BD59-A6C34878D82A}">
                    <a16:rowId xmlns:a16="http://schemas.microsoft.com/office/drawing/2014/main" val="1365441208"/>
                  </a:ext>
                </a:extLst>
              </a:tr>
              <a:tr h="370840">
                <a:tc>
                  <a:txBody>
                    <a:bodyPr/>
                    <a:lstStyle/>
                    <a:p>
                      <a:r>
                        <a:rPr lang="en-GB" sz="2000" dirty="0">
                          <a:solidFill>
                            <a:schemeClr val="bg1"/>
                          </a:solidFill>
                          <a:latin typeface="Arial" panose="020B0604020202020204" pitchFamily="34" charset="0"/>
                        </a:rPr>
                        <a:t>Discount rate</a:t>
                      </a:r>
                    </a:p>
                  </a:txBody>
                  <a:tcPr/>
                </a:tc>
                <a:tc>
                  <a:txBody>
                    <a:bodyPr/>
                    <a:lstStyle/>
                    <a:p>
                      <a:r>
                        <a:rPr lang="en-GB" sz="2000" dirty="0">
                          <a:latin typeface="Arial" panose="020B0604020202020204" pitchFamily="34" charset="0"/>
                        </a:rPr>
                        <a:t>1.5%</a:t>
                      </a:r>
                    </a:p>
                  </a:txBody>
                  <a:tcPr/>
                </a:tc>
                <a:tc>
                  <a:txBody>
                    <a:bodyPr/>
                    <a:lstStyle/>
                    <a:p>
                      <a:r>
                        <a:rPr lang="en-GB" sz="2000" dirty="0">
                          <a:latin typeface="Arial" panose="020B0604020202020204" pitchFamily="34" charset="0"/>
                        </a:rPr>
                        <a:t>3.5% </a:t>
                      </a:r>
                    </a:p>
                  </a:txBody>
                  <a:tcPr/>
                </a:tc>
                <a:extLst>
                  <a:ext uri="{0D108BD9-81ED-4DB2-BD59-A6C34878D82A}">
                    <a16:rowId xmlns:a16="http://schemas.microsoft.com/office/drawing/2014/main" val="3471957187"/>
                  </a:ext>
                </a:extLst>
              </a:tr>
              <a:tr h="370840">
                <a:tc>
                  <a:txBody>
                    <a:bodyPr/>
                    <a:lstStyle/>
                    <a:p>
                      <a:r>
                        <a:rPr lang="en-GB" sz="2000" dirty="0">
                          <a:solidFill>
                            <a:schemeClr val="bg1"/>
                          </a:solidFill>
                          <a:latin typeface="Arial" panose="020B0604020202020204" pitchFamily="34" charset="0"/>
                        </a:rPr>
                        <a:t>Estimating Wolman disease-related survival</a:t>
                      </a:r>
                    </a:p>
                  </a:txBody>
                  <a:tcPr/>
                </a:tc>
                <a:tc>
                  <a:txBody>
                    <a:bodyPr/>
                    <a:lstStyle/>
                    <a:p>
                      <a:r>
                        <a:rPr lang="en-GB" sz="2000" dirty="0">
                          <a:latin typeface="Arial" panose="020B0604020202020204" pitchFamily="34" charset="0"/>
                        </a:rPr>
                        <a:t>Short term survival = clinical trials/natural history study. Survival post HSCT = Potter et al 2021; assumed general population mortality 5 years post HSCT</a:t>
                      </a:r>
                    </a:p>
                  </a:txBody>
                  <a:tcPr/>
                </a:tc>
                <a:tc>
                  <a:txBody>
                    <a:bodyPr/>
                    <a:lstStyle/>
                    <a:p>
                      <a:r>
                        <a:rPr lang="en-GB" sz="2000" dirty="0">
                          <a:latin typeface="Arial" panose="020B0604020202020204" pitchFamily="34" charset="0"/>
                        </a:rPr>
                        <a:t>As in company base case – highlight Potter et al based on 5 patients (limited data) – provide scenarios using KM + parametric models</a:t>
                      </a:r>
                    </a:p>
                  </a:txBody>
                  <a:tcPr/>
                </a:tc>
                <a:extLst>
                  <a:ext uri="{0D108BD9-81ED-4DB2-BD59-A6C34878D82A}">
                    <a16:rowId xmlns:a16="http://schemas.microsoft.com/office/drawing/2014/main" val="2121904842"/>
                  </a:ext>
                </a:extLst>
              </a:tr>
              <a:tr h="370840">
                <a:tc>
                  <a:txBody>
                    <a:bodyPr/>
                    <a:lstStyle/>
                    <a:p>
                      <a:r>
                        <a:rPr lang="en-GB" sz="2000" dirty="0">
                          <a:solidFill>
                            <a:schemeClr val="bg1"/>
                          </a:solidFill>
                          <a:latin typeface="Arial" panose="020B0604020202020204" pitchFamily="34" charset="0"/>
                        </a:rPr>
                        <a:t>Proportion having early HSCT</a:t>
                      </a:r>
                    </a:p>
                  </a:txBody>
                  <a:tcPr/>
                </a:tc>
                <a:tc>
                  <a:txBody>
                    <a:bodyPr/>
                    <a:lstStyle/>
                    <a:p>
                      <a:r>
                        <a:rPr lang="en-GB" sz="2000" u="sng" kern="1200" dirty="0">
                          <a:solidFill>
                            <a:schemeClr val="dk1"/>
                          </a:solidFill>
                          <a:effectLst/>
                          <a:highlight>
                            <a:srgbClr val="000000"/>
                          </a:highlight>
                          <a:latin typeface="+mn-lt"/>
                          <a:ea typeface="+mn-ea"/>
                          <a:cs typeface="+mn-cs"/>
                        </a:rPr>
                        <a:t>XXX</a:t>
                      </a:r>
                      <a:r>
                        <a:rPr lang="en-GB" sz="2000" kern="1200" dirty="0">
                          <a:solidFill>
                            <a:schemeClr val="dk1"/>
                          </a:solidFill>
                          <a:effectLst/>
                          <a:latin typeface="+mn-lt"/>
                          <a:ea typeface="+mn-ea"/>
                          <a:cs typeface="+mn-cs"/>
                        </a:rPr>
                        <a:t> have early HSCT (2 years of age)</a:t>
                      </a:r>
                      <a:r>
                        <a:rPr lang="en-GB" sz="2000" kern="1200" dirty="0">
                          <a:solidFill>
                            <a:schemeClr val="dk1"/>
                          </a:solidFill>
                          <a:effectLst/>
                          <a:latin typeface="Arial" panose="020B0604020202020204" pitchFamily="34" charset="0"/>
                          <a:ea typeface="+mn-ea"/>
                          <a:cs typeface="+mn-cs"/>
                        </a:rPr>
                        <a:t>: </a:t>
                      </a:r>
                      <a:r>
                        <a:rPr lang="en-GB" sz="2000" dirty="0">
                          <a:latin typeface="Arial" panose="020B0604020202020204" pitchFamily="34" charset="0"/>
                        </a:rPr>
                        <a:t>Scenarios considering </a:t>
                      </a:r>
                      <a:r>
                        <a:rPr lang="en-GB" sz="2000" kern="1200" dirty="0">
                          <a:solidFill>
                            <a:schemeClr val="dk1"/>
                          </a:solidFill>
                          <a:effectLst/>
                          <a:latin typeface="+mn-lt"/>
                          <a:ea typeface="+mn-ea"/>
                          <a:cs typeface="+mn-cs"/>
                        </a:rPr>
                        <a:t>100%, 50%, and 0% early HSCT</a:t>
                      </a:r>
                      <a:endParaRPr lang="en-GB" sz="2000" dirty="0">
                        <a:latin typeface="Arial" panose="020B0604020202020204" pitchFamily="34" charset="0"/>
                      </a:endParaRPr>
                    </a:p>
                  </a:txBody>
                  <a:tcPr/>
                </a:tc>
                <a:tc>
                  <a:txBody>
                    <a:bodyPr/>
                    <a:lstStyle/>
                    <a:p>
                      <a:r>
                        <a:rPr lang="en-GB" sz="2000" u="none" kern="1200" dirty="0">
                          <a:solidFill>
                            <a:schemeClr val="dk1"/>
                          </a:solidFill>
                          <a:effectLst/>
                          <a:latin typeface="+mn-lt"/>
                          <a:ea typeface="+mn-ea"/>
                          <a:cs typeface="+mn-cs"/>
                        </a:rPr>
                        <a:t>As in company base case -  key </a:t>
                      </a:r>
                      <a:r>
                        <a:rPr lang="en-GB" sz="2000" kern="1200" dirty="0">
                          <a:solidFill>
                            <a:schemeClr val="dk1"/>
                          </a:solidFill>
                          <a:effectLst/>
                          <a:latin typeface="+mn-lt"/>
                          <a:ea typeface="+mn-ea"/>
                          <a:cs typeface="+mn-cs"/>
                        </a:rPr>
                        <a:t>uncertainty with scenarios explored on differing % receiving early HSCT</a:t>
                      </a:r>
                      <a:endParaRPr lang="en-GB" sz="2000" dirty="0">
                        <a:latin typeface="Arial" panose="020B0604020202020204" pitchFamily="34" charset="0"/>
                      </a:endParaRPr>
                    </a:p>
                  </a:txBody>
                  <a:tcPr/>
                </a:tc>
                <a:extLst>
                  <a:ext uri="{0D108BD9-81ED-4DB2-BD59-A6C34878D82A}">
                    <a16:rowId xmlns:a16="http://schemas.microsoft.com/office/drawing/2014/main" val="1661879072"/>
                  </a:ext>
                </a:extLst>
              </a:tr>
              <a:tr h="370840">
                <a:tc>
                  <a:txBody>
                    <a:bodyPr/>
                    <a:lstStyle/>
                    <a:p>
                      <a:r>
                        <a:rPr lang="en-GB" sz="2000" dirty="0">
                          <a:solidFill>
                            <a:schemeClr val="bg1"/>
                          </a:solidFill>
                          <a:latin typeface="Arial" panose="020B0604020202020204" pitchFamily="34" charset="0"/>
                        </a:rPr>
                        <a:t>Sebelipase alfa treatment discontinuation </a:t>
                      </a:r>
                    </a:p>
                  </a:txBody>
                  <a:tcPr/>
                </a:tc>
                <a:tc>
                  <a:txBody>
                    <a:bodyPr/>
                    <a:lstStyle/>
                    <a:p>
                      <a:r>
                        <a:rPr lang="en-GB" sz="2000" dirty="0">
                          <a:latin typeface="Arial" panose="020B0604020202020204" pitchFamily="34" charset="0"/>
                        </a:rPr>
                        <a:t>Assumed dose reduction over 18 months and then treatment discontinuation of sebelipase alfa</a:t>
                      </a:r>
                    </a:p>
                  </a:txBody>
                  <a:tcPr/>
                </a:tc>
                <a:tc>
                  <a:txBody>
                    <a:bodyPr/>
                    <a:lstStyle/>
                    <a:p>
                      <a:r>
                        <a:rPr lang="en-GB" sz="2000" dirty="0">
                          <a:latin typeface="Arial" panose="020B0604020202020204" pitchFamily="34" charset="0"/>
                        </a:rPr>
                        <a:t>As in company base case – key uncertainly with scenarios on % assumed to reduce dose and discontinue treatment</a:t>
                      </a:r>
                    </a:p>
                  </a:txBody>
                  <a:tcPr/>
                </a:tc>
                <a:extLst>
                  <a:ext uri="{0D108BD9-81ED-4DB2-BD59-A6C34878D82A}">
                    <a16:rowId xmlns:a16="http://schemas.microsoft.com/office/drawing/2014/main" val="1619570614"/>
                  </a:ext>
                </a:extLst>
              </a:tr>
              <a:tr h="370840">
                <a:tc>
                  <a:txBody>
                    <a:bodyPr/>
                    <a:lstStyle/>
                    <a:p>
                      <a:r>
                        <a:rPr lang="en-GB" sz="2000" dirty="0">
                          <a:solidFill>
                            <a:schemeClr val="bg1"/>
                          </a:solidFill>
                          <a:latin typeface="Arial" panose="020B0604020202020204" pitchFamily="34" charset="0"/>
                        </a:rPr>
                        <a:t>Utility values</a:t>
                      </a:r>
                    </a:p>
                  </a:txBody>
                  <a:tcPr/>
                </a:tc>
                <a:tc>
                  <a:txBody>
                    <a:bodyPr/>
                    <a:lstStyle/>
                    <a:p>
                      <a:r>
                        <a:rPr lang="en-GB" sz="2000" dirty="0">
                          <a:latin typeface="Arial" panose="020B0604020202020204" pitchFamily="34" charset="0"/>
                        </a:rPr>
                        <a:t>General population utility values assumed – scenario with 0.9 weighting  </a:t>
                      </a:r>
                    </a:p>
                  </a:txBody>
                  <a:tcPr/>
                </a:tc>
                <a:tc>
                  <a:txBody>
                    <a:bodyPr/>
                    <a:lstStyle/>
                    <a:p>
                      <a:r>
                        <a:rPr lang="en-GB" sz="2000" dirty="0">
                          <a:latin typeface="Arial" panose="020B0604020202020204" pitchFamily="34" charset="0"/>
                        </a:rPr>
                        <a:t>As in company base case – scenario with 0.8 weighting applied</a:t>
                      </a:r>
                    </a:p>
                  </a:txBody>
                  <a:tcPr/>
                </a:tc>
                <a:extLst>
                  <a:ext uri="{0D108BD9-81ED-4DB2-BD59-A6C34878D82A}">
                    <a16:rowId xmlns:a16="http://schemas.microsoft.com/office/drawing/2014/main" val="1363863092"/>
                  </a:ext>
                </a:extLst>
              </a:tr>
            </a:tbl>
          </a:graphicData>
        </a:graphic>
      </p:graphicFrame>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466724" y="228600"/>
            <a:ext cx="11250785" cy="592817"/>
          </a:xfrm>
        </p:spPr>
        <p:txBody>
          <a:bodyPr/>
          <a:lstStyle/>
          <a:p>
            <a:r>
              <a:rPr lang="en-GB" sz="3200" dirty="0">
                <a:ea typeface="Arial" panose="02000503000000020004" pitchFamily="2" charset="0"/>
              </a:rPr>
              <a:t>Summary of company and EAG base case assumptions</a:t>
            </a:r>
            <a:endParaRPr lang="en-GB" dirty="0"/>
          </a:p>
        </p:txBody>
      </p:sp>
      <p:sp>
        <p:nvSpPr>
          <p:cNvPr id="11" name="Text Placeholder 10">
            <a:extLst>
              <a:ext uri="{FF2B5EF4-FFF2-40B4-BE49-F238E27FC236}">
                <a16:creationId xmlns:a16="http://schemas.microsoft.com/office/drawing/2014/main" id="{72D78FF6-861B-50AA-68D1-C8F4C2E79136}"/>
              </a:ext>
            </a:extLst>
          </p:cNvPr>
          <p:cNvSpPr>
            <a:spLocks noGrp="1"/>
          </p:cNvSpPr>
          <p:nvPr>
            <p:ph type="body" sz="quarter" idx="14"/>
          </p:nvPr>
        </p:nvSpPr>
        <p:spPr>
          <a:xfrm>
            <a:off x="497169" y="703099"/>
            <a:ext cx="11523218" cy="447339"/>
          </a:xfrm>
        </p:spPr>
        <p:txBody>
          <a:bodyPr/>
          <a:lstStyle/>
          <a:p>
            <a:r>
              <a:rPr lang="en-GB" dirty="0"/>
              <a:t>Company and EAG base case differ by discount rate; EAG highlight uncertainties   </a:t>
            </a:r>
          </a:p>
        </p:txBody>
      </p:sp>
      <p:sp>
        <p:nvSpPr>
          <p:cNvPr id="7" name="Rectangle 6" descr="Marker showing slides are confidential ">
            <a:extLst>
              <a:ext uri="{FF2B5EF4-FFF2-40B4-BE49-F238E27FC236}">
                <a16:creationId xmlns:a16="http://schemas.microsoft.com/office/drawing/2014/main" id="{10ECE449-51C4-5857-204D-F5E3193C1F6B}"/>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9" name="Text Placeholder 13">
            <a:extLst>
              <a:ext uri="{FF2B5EF4-FFF2-40B4-BE49-F238E27FC236}">
                <a16:creationId xmlns:a16="http://schemas.microsoft.com/office/drawing/2014/main" id="{0527BF0B-279A-6309-F5A6-CF5A457D4D75}"/>
              </a:ext>
            </a:extLst>
          </p:cNvPr>
          <p:cNvSpPr txBox="1">
            <a:spLocks/>
          </p:cNvSpPr>
          <p:nvPr/>
        </p:nvSpPr>
        <p:spPr>
          <a:xfrm>
            <a:off x="1051217" y="650947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 KM: Kaplan-Meier</a:t>
            </a:r>
          </a:p>
        </p:txBody>
      </p:sp>
    </p:spTree>
    <p:extLst>
      <p:ext uri="{BB962C8B-B14F-4D97-AF65-F5344CB8AC3E}">
        <p14:creationId xmlns:p14="http://schemas.microsoft.com/office/powerpoint/2010/main" val="3508304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a:xfrm>
            <a:off x="2811597" y="2718179"/>
            <a:ext cx="6373500" cy="1160319"/>
          </a:xfrm>
        </p:spPr>
        <p:txBody>
          <a:bodyPr>
            <a:normAutofit fontScale="90000"/>
          </a:bodyPr>
          <a:lstStyle/>
          <a:p>
            <a:r>
              <a:rPr lang="en-GB" dirty="0"/>
              <a:t>Cost-effectiveness results</a:t>
            </a:r>
          </a:p>
        </p:txBody>
      </p:sp>
    </p:spTree>
    <p:extLst>
      <p:ext uri="{BB962C8B-B14F-4D97-AF65-F5344CB8AC3E}">
        <p14:creationId xmlns:p14="http://schemas.microsoft.com/office/powerpoint/2010/main" val="676539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266057-4840-9857-8698-093ACDCC53A8}"/>
              </a:ext>
            </a:extLst>
          </p:cNvPr>
          <p:cNvSpPr>
            <a:spLocks noGrp="1"/>
          </p:cNvSpPr>
          <p:nvPr>
            <p:ph type="title"/>
          </p:nvPr>
        </p:nvSpPr>
        <p:spPr>
          <a:xfrm>
            <a:off x="466724" y="247537"/>
            <a:ext cx="11250785" cy="592817"/>
          </a:xfrm>
        </p:spPr>
        <p:txBody>
          <a:bodyPr/>
          <a:lstStyle/>
          <a:p>
            <a:r>
              <a:rPr lang="en-GB" dirty="0"/>
              <a:t>Discount rate</a:t>
            </a:r>
          </a:p>
        </p:txBody>
      </p:sp>
      <p:sp>
        <p:nvSpPr>
          <p:cNvPr id="4" name="Text Placeholder 3">
            <a:extLst>
              <a:ext uri="{FF2B5EF4-FFF2-40B4-BE49-F238E27FC236}">
                <a16:creationId xmlns:a16="http://schemas.microsoft.com/office/drawing/2014/main" id="{0E4F87C5-CB56-3F1D-9D9C-61AEBC434F75}"/>
              </a:ext>
            </a:extLst>
          </p:cNvPr>
          <p:cNvSpPr>
            <a:spLocks noGrp="1"/>
          </p:cNvSpPr>
          <p:nvPr>
            <p:ph type="body" sz="quarter" idx="12"/>
          </p:nvPr>
        </p:nvSpPr>
        <p:spPr>
          <a:xfrm>
            <a:off x="466724" y="938667"/>
            <a:ext cx="11551105" cy="5018313"/>
          </a:xfrm>
        </p:spPr>
        <p:txBody>
          <a:bodyPr/>
          <a:lstStyle/>
          <a:p>
            <a:pPr>
              <a:lnSpc>
                <a:spcPct val="100000"/>
              </a:lnSpc>
            </a:pPr>
            <a:r>
              <a:rPr lang="en-GB" sz="2000" dirty="0"/>
              <a:t>The committee may consider analyses using a non-reference-case discount rate of 1.5% per year for both costs and health effects, if, in the committee's considerations, all of the following criteria are met: </a:t>
            </a:r>
          </a:p>
          <a:p>
            <a:pPr>
              <a:lnSpc>
                <a:spcPct val="100000"/>
              </a:lnSpc>
            </a:pPr>
            <a:r>
              <a:rPr lang="en-GB" sz="2000" dirty="0"/>
              <a:t>• The technology is for people who would otherwise die or have a very severely impaired life. </a:t>
            </a:r>
          </a:p>
          <a:p>
            <a:pPr>
              <a:lnSpc>
                <a:spcPct val="100000"/>
              </a:lnSpc>
            </a:pPr>
            <a:r>
              <a:rPr lang="en-GB" sz="2000" dirty="0"/>
              <a:t>• It is likely to restore them to full or near-full health. </a:t>
            </a:r>
          </a:p>
          <a:p>
            <a:pPr>
              <a:lnSpc>
                <a:spcPct val="100000"/>
              </a:lnSpc>
            </a:pPr>
            <a:r>
              <a:rPr lang="en-GB" sz="2000" dirty="0"/>
              <a:t>• The benefits are likely to be sustained over a very long period. </a:t>
            </a:r>
          </a:p>
          <a:p>
            <a:pPr>
              <a:lnSpc>
                <a:spcPct val="100000"/>
              </a:lnSpc>
            </a:pPr>
            <a:r>
              <a:rPr lang="en-GB" sz="2000" dirty="0"/>
              <a:t>When considering analyses using a 1.5% discount rate, committee must take account of plausible long-term health benefits in its discussions. Committee will need to be confident that there is a highly plausible case for the maintenance of benefits over time when using a 1.5% discount rate. </a:t>
            </a:r>
          </a:p>
          <a:p>
            <a:pPr>
              <a:lnSpc>
                <a:spcPct val="100000"/>
              </a:lnSpc>
            </a:pPr>
            <a:r>
              <a:rPr lang="en-GB" sz="2000" dirty="0"/>
              <a:t>Further, committee will need to be satisfied that any irrecoverable costs associated with the technology (including, for example, its acquisition costs and any associated service design or delivery costs) have been appropriately captured in the economic model or mitigated through commercial arrangements. (NICE process and methods guide 2022, sections 4.5.3 to 4.5.5) </a:t>
            </a:r>
          </a:p>
          <a:p>
            <a:pPr marL="342900" indent="-342900">
              <a:lnSpc>
                <a:spcPct val="100000"/>
              </a:lnSpc>
              <a:buFont typeface="Arial" panose="020B0604020202020204" pitchFamily="34" charset="0"/>
              <a:buChar char="•"/>
            </a:pPr>
            <a:r>
              <a:rPr lang="en-GB" sz="2000" dirty="0"/>
              <a:t>The company believe a 1.5% rate is appropriate to use</a:t>
            </a:r>
          </a:p>
        </p:txBody>
      </p:sp>
      <p:sp>
        <p:nvSpPr>
          <p:cNvPr id="8" name="Rectangle 7" descr="Question to committee">
            <a:extLst>
              <a:ext uri="{FF2B5EF4-FFF2-40B4-BE49-F238E27FC236}">
                <a16:creationId xmlns:a16="http://schemas.microsoft.com/office/drawing/2014/main" id="{8114C3F8-A5B4-E2B3-38A5-38B88FCDE534}"/>
              </a:ext>
            </a:extLst>
          </p:cNvPr>
          <p:cNvSpPr/>
          <p:nvPr/>
        </p:nvSpPr>
        <p:spPr>
          <a:xfrm>
            <a:off x="1605616" y="5860414"/>
            <a:ext cx="9955525" cy="531665"/>
          </a:xfrm>
          <a:prstGeom prst="rect">
            <a:avLst/>
          </a:prstGeom>
          <a:solidFill>
            <a:srgbClr val="EAD054"/>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000" dirty="0">
                <a:solidFill>
                  <a:schemeClr val="tx1"/>
                </a:solidFill>
                <a:latin typeface="Arial" panose="020B0604020202020204" pitchFamily="34" charset="0"/>
              </a:rPr>
              <a:t>What discount rate should be used in the cost-effectiveness results?</a:t>
            </a:r>
          </a:p>
        </p:txBody>
      </p:sp>
      <p:grpSp>
        <p:nvGrpSpPr>
          <p:cNvPr id="5" name="Group 4">
            <a:extLst>
              <a:ext uri="{FF2B5EF4-FFF2-40B4-BE49-F238E27FC236}">
                <a16:creationId xmlns:a16="http://schemas.microsoft.com/office/drawing/2014/main" id="{E7C53F90-8584-B5FA-DE82-1B0A8E16B7E9}"/>
              </a:ext>
              <a:ext uri="{C183D7F6-B498-43B3-948B-1728B52AA6E4}">
                <adec:decorative xmlns:adec="http://schemas.microsoft.com/office/drawing/2017/decorative" val="1"/>
              </a:ext>
            </a:extLst>
          </p:cNvPr>
          <p:cNvGrpSpPr/>
          <p:nvPr/>
        </p:nvGrpSpPr>
        <p:grpSpPr>
          <a:xfrm>
            <a:off x="1198421" y="5816079"/>
            <a:ext cx="576000" cy="576000"/>
            <a:chOff x="-1440493" y="4133589"/>
            <a:chExt cx="576000" cy="576000"/>
          </a:xfrm>
        </p:grpSpPr>
        <p:sp>
          <p:nvSpPr>
            <p:cNvPr id="6" name="Oval 5">
              <a:extLst>
                <a:ext uri="{FF2B5EF4-FFF2-40B4-BE49-F238E27FC236}">
                  <a16:creationId xmlns:a16="http://schemas.microsoft.com/office/drawing/2014/main" id="{F2DD7FEA-0018-BC23-6C85-32AA55158C5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Graphic 6">
              <a:extLst>
                <a:ext uri="{FF2B5EF4-FFF2-40B4-BE49-F238E27FC236}">
                  <a16:creationId xmlns:a16="http://schemas.microsoft.com/office/drawing/2014/main" id="{2369BB86-15B7-FF2A-0573-81B9761D1FD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2079097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F81C-C3EC-4D28-AB9A-DF52E28450D2}"/>
              </a:ext>
            </a:extLst>
          </p:cNvPr>
          <p:cNvSpPr>
            <a:spLocks noGrp="1"/>
          </p:cNvSpPr>
          <p:nvPr>
            <p:ph type="title"/>
          </p:nvPr>
        </p:nvSpPr>
        <p:spPr/>
        <p:txBody>
          <a:bodyPr/>
          <a:lstStyle/>
          <a:p>
            <a:r>
              <a:rPr lang="en-US" dirty="0">
                <a:solidFill>
                  <a:schemeClr val="tx2"/>
                </a:solidFill>
              </a:rPr>
              <a:t>QALY weighting</a:t>
            </a:r>
            <a:endParaRPr lang="en-GB" dirty="0">
              <a:solidFill>
                <a:schemeClr val="tx2"/>
              </a:solidFill>
            </a:endParaRPr>
          </a:p>
        </p:txBody>
      </p:sp>
      <p:sp>
        <p:nvSpPr>
          <p:cNvPr id="3" name="Slide Number Placeholder 2">
            <a:extLst>
              <a:ext uri="{FF2B5EF4-FFF2-40B4-BE49-F238E27FC236}">
                <a16:creationId xmlns:a16="http://schemas.microsoft.com/office/drawing/2014/main" id="{92610ED2-D5AF-4C9B-A15A-957E0B4C0E17}"/>
              </a:ext>
            </a:extLst>
          </p:cNvPr>
          <p:cNvSpPr>
            <a:spLocks noGrp="1"/>
          </p:cNvSpPr>
          <p:nvPr>
            <p:ph type="sldNum" sz="quarter" idx="12"/>
          </p:nvPr>
        </p:nvSpPr>
        <p:spPr/>
        <p:txBody>
          <a:bodyPr/>
          <a:lstStyle/>
          <a:p>
            <a:pPr defTabSz="946052"/>
            <a:fld id="{DDBE135E-2566-4748-853C-8A3B78F0FB00}" type="slidenum">
              <a:rPr lang="en-GB">
                <a:solidFill>
                  <a:srgbClr val="393938"/>
                </a:solidFill>
              </a:rPr>
              <a:pPr defTabSz="946052"/>
              <a:t>46</a:t>
            </a:fld>
            <a:endParaRPr lang="en-GB" dirty="0">
              <a:solidFill>
                <a:srgbClr val="393938"/>
              </a:solidFill>
            </a:endParaRPr>
          </a:p>
        </p:txBody>
      </p:sp>
      <p:sp>
        <p:nvSpPr>
          <p:cNvPr id="4" name="Content Placeholder 3">
            <a:extLst>
              <a:ext uri="{FF2B5EF4-FFF2-40B4-BE49-F238E27FC236}">
                <a16:creationId xmlns:a16="http://schemas.microsoft.com/office/drawing/2014/main" id="{5B86C735-7E7F-4A19-8500-9A24BE9A61AC}"/>
              </a:ext>
            </a:extLst>
          </p:cNvPr>
          <p:cNvSpPr>
            <a:spLocks noGrp="1"/>
          </p:cNvSpPr>
          <p:nvPr>
            <p:ph sz="quarter" idx="10"/>
          </p:nvPr>
        </p:nvSpPr>
        <p:spPr>
          <a:xfrm>
            <a:off x="579193" y="1176327"/>
            <a:ext cx="11024927" cy="4125016"/>
          </a:xfrm>
        </p:spPr>
        <p:txBody>
          <a:bodyPr/>
          <a:lstStyle/>
          <a:p>
            <a:r>
              <a:rPr lang="en-GB" sz="2000" dirty="0"/>
              <a:t>For ICERs above £100,000 per QALY, recommendations must take into account the magnitude of the QALY gain and the additional QALY weight that would be needed to fall below £100,000 per QALY</a:t>
            </a:r>
          </a:p>
          <a:p>
            <a:r>
              <a:rPr lang="en-GB" sz="2000" dirty="0"/>
              <a:t>To apply the QALY weight, there must be compelling evidence that the treatment offers significant QALY gains</a:t>
            </a:r>
          </a:p>
        </p:txBody>
      </p:sp>
      <p:graphicFrame>
        <p:nvGraphicFramePr>
          <p:cNvPr id="5" name="Table 5">
            <a:extLst>
              <a:ext uri="{FF2B5EF4-FFF2-40B4-BE49-F238E27FC236}">
                <a16:creationId xmlns:a16="http://schemas.microsoft.com/office/drawing/2014/main" id="{C1D6AD9E-8907-4DD4-9C2C-A535383025A7}"/>
              </a:ext>
            </a:extLst>
          </p:cNvPr>
          <p:cNvGraphicFramePr>
            <a:graphicFrameLocks noGrp="1"/>
          </p:cNvGraphicFramePr>
          <p:nvPr>
            <p:extLst>
              <p:ext uri="{D42A27DB-BD31-4B8C-83A1-F6EECF244321}">
                <p14:modId xmlns:p14="http://schemas.microsoft.com/office/powerpoint/2010/main" val="2036570140"/>
              </p:ext>
            </p:extLst>
          </p:nvPr>
        </p:nvGraphicFramePr>
        <p:xfrm>
          <a:off x="820629" y="3253374"/>
          <a:ext cx="10454422" cy="1550944"/>
        </p:xfrm>
        <a:graphic>
          <a:graphicData uri="http://schemas.openxmlformats.org/drawingml/2006/table">
            <a:tbl>
              <a:tblPr firstRow="1" bandRow="1">
                <a:tableStyleId>{F5AB1C69-6EDB-4FF4-983F-18BD219EF322}</a:tableStyleId>
              </a:tblPr>
              <a:tblGrid>
                <a:gridCol w="5227211">
                  <a:extLst>
                    <a:ext uri="{9D8B030D-6E8A-4147-A177-3AD203B41FA5}">
                      <a16:colId xmlns:a16="http://schemas.microsoft.com/office/drawing/2014/main" val="1332791689"/>
                    </a:ext>
                  </a:extLst>
                </a:gridCol>
                <a:gridCol w="5227211">
                  <a:extLst>
                    <a:ext uri="{9D8B030D-6E8A-4147-A177-3AD203B41FA5}">
                      <a16:colId xmlns:a16="http://schemas.microsoft.com/office/drawing/2014/main" val="1961026378"/>
                    </a:ext>
                  </a:extLst>
                </a:gridCol>
              </a:tblGrid>
              <a:tr h="346255">
                <a:tc>
                  <a:txBody>
                    <a:bodyPr/>
                    <a:lstStyle/>
                    <a:p>
                      <a:r>
                        <a:rPr lang="en-US" sz="2000" dirty="0"/>
                        <a:t>Life incremental QALY gained </a:t>
                      </a:r>
                      <a:endParaRPr lang="en-GB" sz="2000" dirty="0"/>
                    </a:p>
                  </a:txBody>
                  <a:tcPr marL="82935" marR="82935" marT="41468" marB="41468"/>
                </a:tc>
                <a:tc>
                  <a:txBody>
                    <a:bodyPr/>
                    <a:lstStyle/>
                    <a:p>
                      <a:endParaRPr lang="en-GB" sz="2000" dirty="0"/>
                    </a:p>
                  </a:txBody>
                  <a:tcPr marL="82935" marR="82935" marT="41468" marB="41468"/>
                </a:tc>
                <a:extLst>
                  <a:ext uri="{0D108BD9-81ED-4DB2-BD59-A6C34878D82A}">
                    <a16:rowId xmlns:a16="http://schemas.microsoft.com/office/drawing/2014/main" val="2708422534"/>
                  </a:ext>
                </a:extLst>
              </a:tr>
              <a:tr h="346255">
                <a:tc>
                  <a:txBody>
                    <a:bodyPr/>
                    <a:lstStyle/>
                    <a:p>
                      <a:r>
                        <a:rPr lang="en-US" sz="2000" dirty="0"/>
                        <a:t>Less than or equal to zero </a:t>
                      </a:r>
                      <a:endParaRPr lang="en-GB" sz="2000" dirty="0"/>
                    </a:p>
                  </a:txBody>
                  <a:tcPr marL="82935" marR="82935" marT="41468" marB="41468"/>
                </a:tc>
                <a:tc>
                  <a:txBody>
                    <a:bodyPr/>
                    <a:lstStyle/>
                    <a:p>
                      <a:r>
                        <a:rPr lang="en-US" sz="2000" dirty="0"/>
                        <a:t>1</a:t>
                      </a:r>
                      <a:endParaRPr lang="en-GB" sz="2000" dirty="0"/>
                    </a:p>
                  </a:txBody>
                  <a:tcPr marL="82935" marR="82935" marT="41468" marB="41468"/>
                </a:tc>
                <a:extLst>
                  <a:ext uri="{0D108BD9-81ED-4DB2-BD59-A6C34878D82A}">
                    <a16:rowId xmlns:a16="http://schemas.microsoft.com/office/drawing/2014/main" val="2784544380"/>
                  </a:ext>
                </a:extLst>
              </a:tr>
              <a:tr h="346255">
                <a:tc>
                  <a:txBody>
                    <a:bodyPr/>
                    <a:lstStyle/>
                    <a:p>
                      <a:r>
                        <a:rPr lang="en-US" sz="2000" dirty="0"/>
                        <a:t>11 to 29</a:t>
                      </a:r>
                      <a:endParaRPr lang="en-GB" sz="2000" dirty="0"/>
                    </a:p>
                  </a:txBody>
                  <a:tcPr marL="82935" marR="82935" marT="41468" marB="41468"/>
                </a:tc>
                <a:tc>
                  <a:txBody>
                    <a:bodyPr/>
                    <a:lstStyle/>
                    <a:p>
                      <a:r>
                        <a:rPr lang="en-US" sz="2000" dirty="0"/>
                        <a:t>Between 1 to 3 (equal increments)</a:t>
                      </a:r>
                      <a:endParaRPr lang="en-GB" sz="2000" dirty="0"/>
                    </a:p>
                  </a:txBody>
                  <a:tcPr marL="82935" marR="82935" marT="41468" marB="41468"/>
                </a:tc>
                <a:extLst>
                  <a:ext uri="{0D108BD9-81ED-4DB2-BD59-A6C34878D82A}">
                    <a16:rowId xmlns:a16="http://schemas.microsoft.com/office/drawing/2014/main" val="2888226158"/>
                  </a:ext>
                </a:extLst>
              </a:tr>
              <a:tr h="346255">
                <a:tc>
                  <a:txBody>
                    <a:bodyPr/>
                    <a:lstStyle/>
                    <a:p>
                      <a:r>
                        <a:rPr lang="en-US" sz="2000" dirty="0"/>
                        <a:t>Greater than or equal to 30</a:t>
                      </a:r>
                      <a:endParaRPr lang="en-GB" sz="2000" dirty="0"/>
                    </a:p>
                  </a:txBody>
                  <a:tcPr marL="82935" marR="82935" marT="41468" marB="41468"/>
                </a:tc>
                <a:tc>
                  <a:txBody>
                    <a:bodyPr/>
                    <a:lstStyle/>
                    <a:p>
                      <a:r>
                        <a:rPr lang="en-US" sz="2000" dirty="0"/>
                        <a:t>3</a:t>
                      </a:r>
                      <a:endParaRPr lang="en-GB" sz="2000" dirty="0"/>
                    </a:p>
                  </a:txBody>
                  <a:tcPr marL="82935" marR="82935" marT="41468" marB="41468"/>
                </a:tc>
                <a:extLst>
                  <a:ext uri="{0D108BD9-81ED-4DB2-BD59-A6C34878D82A}">
                    <a16:rowId xmlns:a16="http://schemas.microsoft.com/office/drawing/2014/main" val="2225315748"/>
                  </a:ext>
                </a:extLst>
              </a:tr>
            </a:tbl>
          </a:graphicData>
        </a:graphic>
      </p:graphicFrame>
      <p:sp>
        <p:nvSpPr>
          <p:cNvPr id="11" name="Rectangle 10" descr="Question to committee">
            <a:extLst>
              <a:ext uri="{FF2B5EF4-FFF2-40B4-BE49-F238E27FC236}">
                <a16:creationId xmlns:a16="http://schemas.microsoft.com/office/drawing/2014/main" id="{C630AF8F-6EFA-89E8-1431-A33A029D3AF8}"/>
              </a:ext>
            </a:extLst>
          </p:cNvPr>
          <p:cNvSpPr/>
          <p:nvPr/>
        </p:nvSpPr>
        <p:spPr>
          <a:xfrm>
            <a:off x="1319526" y="5505524"/>
            <a:ext cx="9955525" cy="531665"/>
          </a:xfrm>
          <a:prstGeom prst="rect">
            <a:avLst/>
          </a:prstGeom>
          <a:solidFill>
            <a:srgbClr val="EAD054"/>
          </a:solidFill>
          <a:ln>
            <a:noFill/>
          </a:ln>
          <a:effectLst/>
        </p:spPr>
        <p:txBody>
          <a:bodyPr lIns="25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panose="020B0604020202020204"/>
                <a:ea typeface="+mn-ea"/>
                <a:cs typeface="+mn-cs"/>
              </a:rPr>
              <a:t>Should a QALY weighting be applied?</a:t>
            </a:r>
          </a:p>
        </p:txBody>
      </p:sp>
      <p:grpSp>
        <p:nvGrpSpPr>
          <p:cNvPr id="16" name="Group 15">
            <a:extLst>
              <a:ext uri="{FF2B5EF4-FFF2-40B4-BE49-F238E27FC236}">
                <a16:creationId xmlns:a16="http://schemas.microsoft.com/office/drawing/2014/main" id="{A00EAFEF-E605-02E4-D430-5FCC8D839325}"/>
              </a:ext>
              <a:ext uri="{C183D7F6-B498-43B3-948B-1728B52AA6E4}">
                <adec:decorative xmlns:adec="http://schemas.microsoft.com/office/drawing/2017/decorative" val="1"/>
              </a:ext>
            </a:extLst>
          </p:cNvPr>
          <p:cNvGrpSpPr/>
          <p:nvPr/>
        </p:nvGrpSpPr>
        <p:grpSpPr>
          <a:xfrm>
            <a:off x="957221" y="5485930"/>
            <a:ext cx="576000" cy="576000"/>
            <a:chOff x="-1440493" y="4133589"/>
            <a:chExt cx="576000" cy="576000"/>
          </a:xfrm>
        </p:grpSpPr>
        <p:sp>
          <p:nvSpPr>
            <p:cNvPr id="17" name="Oval 16">
              <a:extLst>
                <a:ext uri="{FF2B5EF4-FFF2-40B4-BE49-F238E27FC236}">
                  <a16:creationId xmlns:a16="http://schemas.microsoft.com/office/drawing/2014/main" id="{9A371A12-12D3-7CBC-9D62-84897B149341}"/>
                </a:ext>
              </a:extLst>
            </p:cNvPr>
            <p:cNvSpPr/>
            <p:nvPr/>
          </p:nvSpPr>
          <p:spPr>
            <a:xfrm>
              <a:off x="-1440493" y="4133589"/>
              <a:ext cx="576000" cy="576000"/>
            </a:xfrm>
            <a:prstGeom prst="ellipse">
              <a:avLst/>
            </a:prstGeom>
            <a:solidFill>
              <a:srgbClr val="EAD05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34A8F28E-FC38-987D-DC21-C21FA839BB4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19" name="Text Placeholder 13">
            <a:extLst>
              <a:ext uri="{FF2B5EF4-FFF2-40B4-BE49-F238E27FC236}">
                <a16:creationId xmlns:a16="http://schemas.microsoft.com/office/drawing/2014/main" id="{359F3595-8E27-9BAC-6023-A82777E7F76C}"/>
              </a:ext>
            </a:extLst>
          </p:cNvPr>
          <p:cNvSpPr txBox="1">
            <a:spLocks/>
          </p:cNvSpPr>
          <p:nvPr/>
        </p:nvSpPr>
        <p:spPr>
          <a:xfrm>
            <a:off x="1476952" y="6516240"/>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QALY: quality-adjusted life years</a:t>
            </a:r>
          </a:p>
        </p:txBody>
      </p:sp>
    </p:spTree>
    <p:extLst>
      <p:ext uri="{BB962C8B-B14F-4D97-AF65-F5344CB8AC3E}">
        <p14:creationId xmlns:p14="http://schemas.microsoft.com/office/powerpoint/2010/main" val="3695955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780AED-03A5-48FF-B923-FBDEBE6F9270}"/>
              </a:ext>
            </a:extLst>
          </p:cNvPr>
          <p:cNvSpPr txBox="1"/>
          <p:nvPr/>
        </p:nvSpPr>
        <p:spPr>
          <a:xfrm>
            <a:off x="353337" y="1132601"/>
            <a:ext cx="5522666" cy="400110"/>
          </a:xfrm>
          <a:prstGeom prst="rect">
            <a:avLst/>
          </a:prstGeom>
          <a:noFill/>
        </p:spPr>
        <p:txBody>
          <a:bodyPr wrap="none" rtlCol="0">
            <a:spAutoFit/>
          </a:bodyPr>
          <a:lstStyle/>
          <a:p>
            <a:r>
              <a:rPr lang="en-GB" sz="2000" b="1" dirty="0">
                <a:latin typeface="Arial" panose="020B0604020202020204" pitchFamily="34" charset="0"/>
              </a:rPr>
              <a:t>Deterministic incremental base case results</a:t>
            </a:r>
          </a:p>
        </p:txBody>
      </p:sp>
      <p:graphicFrame>
        <p:nvGraphicFramePr>
          <p:cNvPr id="11" name="Table 4" descr="Company and ERG deterministic base case results">
            <a:extLst>
              <a:ext uri="{FF2B5EF4-FFF2-40B4-BE49-F238E27FC236}">
                <a16:creationId xmlns:a16="http://schemas.microsoft.com/office/drawing/2014/main" id="{BC265E22-11F9-4D99-9325-A6BC2138CEA6}"/>
              </a:ext>
            </a:extLst>
          </p:cNvPr>
          <p:cNvGraphicFramePr>
            <a:graphicFrameLocks noGrp="1"/>
          </p:cNvGraphicFramePr>
          <p:nvPr>
            <p:extLst>
              <p:ext uri="{D42A27DB-BD31-4B8C-83A1-F6EECF244321}">
                <p14:modId xmlns:p14="http://schemas.microsoft.com/office/powerpoint/2010/main" val="1544981535"/>
              </p:ext>
            </p:extLst>
          </p:nvPr>
        </p:nvGraphicFramePr>
        <p:xfrm>
          <a:off x="451117" y="1561491"/>
          <a:ext cx="11235181" cy="1493520"/>
        </p:xfrm>
        <a:graphic>
          <a:graphicData uri="http://schemas.openxmlformats.org/drawingml/2006/table">
            <a:tbl>
              <a:tblPr firstRow="1" firstCol="1" bandRow="1">
                <a:tableStyleId>{21E4AEA4-8DFA-4A89-87EB-49C32662AFE0}</a:tableStyleId>
              </a:tblPr>
              <a:tblGrid>
                <a:gridCol w="2623902">
                  <a:extLst>
                    <a:ext uri="{9D8B030D-6E8A-4147-A177-3AD203B41FA5}">
                      <a16:colId xmlns:a16="http://schemas.microsoft.com/office/drawing/2014/main" val="3307571819"/>
                    </a:ext>
                  </a:extLst>
                </a:gridCol>
                <a:gridCol w="1658378">
                  <a:extLst>
                    <a:ext uri="{9D8B030D-6E8A-4147-A177-3AD203B41FA5}">
                      <a16:colId xmlns:a16="http://schemas.microsoft.com/office/drawing/2014/main" val="885764709"/>
                    </a:ext>
                  </a:extLst>
                </a:gridCol>
                <a:gridCol w="1347920">
                  <a:extLst>
                    <a:ext uri="{9D8B030D-6E8A-4147-A177-3AD203B41FA5}">
                      <a16:colId xmlns:a16="http://schemas.microsoft.com/office/drawing/2014/main" val="1517333623"/>
                    </a:ext>
                  </a:extLst>
                </a:gridCol>
                <a:gridCol w="2067109">
                  <a:extLst>
                    <a:ext uri="{9D8B030D-6E8A-4147-A177-3AD203B41FA5}">
                      <a16:colId xmlns:a16="http://schemas.microsoft.com/office/drawing/2014/main" val="2368713443"/>
                    </a:ext>
                  </a:extLst>
                </a:gridCol>
                <a:gridCol w="2002337">
                  <a:extLst>
                    <a:ext uri="{9D8B030D-6E8A-4147-A177-3AD203B41FA5}">
                      <a16:colId xmlns:a16="http://schemas.microsoft.com/office/drawing/2014/main" val="24591524"/>
                    </a:ext>
                  </a:extLst>
                </a:gridCol>
                <a:gridCol w="1535535">
                  <a:extLst>
                    <a:ext uri="{9D8B030D-6E8A-4147-A177-3AD203B41FA5}">
                      <a16:colId xmlns:a16="http://schemas.microsoft.com/office/drawing/2014/main" val="1599477227"/>
                    </a:ext>
                  </a:extLst>
                </a:gridCol>
              </a:tblGrid>
              <a:tr h="172930">
                <a:tc>
                  <a:txBody>
                    <a:bodyPr/>
                    <a:lstStyle/>
                    <a:p>
                      <a:r>
                        <a:rPr lang="en-GB" sz="2000" dirty="0">
                          <a:latin typeface="+mn-lt"/>
                        </a:rPr>
                        <a:t>Technology</a:t>
                      </a:r>
                    </a:p>
                  </a:txBody>
                  <a:tcPr/>
                </a:tc>
                <a:tc>
                  <a:txBody>
                    <a:bodyPr/>
                    <a:lstStyle/>
                    <a:p>
                      <a:r>
                        <a:rPr lang="en-GB" sz="2000" b="1" dirty="0">
                          <a:solidFill>
                            <a:schemeClr val="bg1"/>
                          </a:solidFill>
                          <a:latin typeface="+mn-lt"/>
                        </a:rPr>
                        <a:t>Total costs (£)</a:t>
                      </a:r>
                    </a:p>
                  </a:txBody>
                  <a:tcPr/>
                </a:tc>
                <a:tc>
                  <a:txBody>
                    <a:bodyPr/>
                    <a:lstStyle/>
                    <a:p>
                      <a:r>
                        <a:rPr lang="en-GB" sz="2000" b="1" dirty="0">
                          <a:solidFill>
                            <a:schemeClr val="bg1"/>
                          </a:solidFill>
                          <a:latin typeface="+mn-lt"/>
                        </a:rPr>
                        <a:t>Total QALYs</a:t>
                      </a:r>
                    </a:p>
                  </a:txBody>
                  <a:tcPr/>
                </a:tc>
                <a:tc>
                  <a:txBody>
                    <a:bodyPr/>
                    <a:lstStyle/>
                    <a:p>
                      <a:r>
                        <a:rPr lang="en-GB" sz="2000" b="1" dirty="0">
                          <a:solidFill>
                            <a:schemeClr val="bg1"/>
                          </a:solidFill>
                          <a:latin typeface="+mn-lt"/>
                        </a:rPr>
                        <a:t>Incremental costs (£)</a:t>
                      </a:r>
                    </a:p>
                  </a:txBody>
                  <a:tcPr/>
                </a:tc>
                <a:tc>
                  <a:txBody>
                    <a:bodyPr/>
                    <a:lstStyle/>
                    <a:p>
                      <a:r>
                        <a:rPr lang="en-GB" sz="2000" b="1" dirty="0">
                          <a:solidFill>
                            <a:schemeClr val="bg1"/>
                          </a:solidFill>
                          <a:latin typeface="+mn-lt"/>
                        </a:rPr>
                        <a:t>Incremental QALYs</a:t>
                      </a:r>
                    </a:p>
                  </a:txBody>
                  <a:tcPr/>
                </a:tc>
                <a:tc>
                  <a:txBody>
                    <a:bodyPr/>
                    <a:lstStyle/>
                    <a:p>
                      <a:r>
                        <a:rPr lang="en-GB" sz="2000" dirty="0">
                          <a:latin typeface="+mn-lt"/>
                        </a:rPr>
                        <a:t>ICER (£/QALY)</a:t>
                      </a:r>
                    </a:p>
                  </a:txBody>
                  <a:tcPr/>
                </a:tc>
                <a:extLst>
                  <a:ext uri="{0D108BD9-81ED-4DB2-BD59-A6C34878D82A}">
                    <a16:rowId xmlns:a16="http://schemas.microsoft.com/office/drawing/2014/main" val="2444516835"/>
                  </a:ext>
                </a:extLst>
              </a:tr>
              <a:tr h="181576">
                <a:tc>
                  <a:txBody>
                    <a:bodyPr/>
                    <a:lstStyle/>
                    <a:p>
                      <a:r>
                        <a:rPr lang="en-GB" sz="2000" dirty="0">
                          <a:latin typeface="+mn-lt"/>
                        </a:rPr>
                        <a:t>BSC</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dirty="0">
                          <a:latin typeface="+mn-lt"/>
                        </a:rPr>
                        <a:t>-</a:t>
                      </a:r>
                    </a:p>
                  </a:txBody>
                  <a:tcPr/>
                </a:tc>
                <a:extLst>
                  <a:ext uri="{0D108BD9-81ED-4DB2-BD59-A6C34878D82A}">
                    <a16:rowId xmlns:a16="http://schemas.microsoft.com/office/drawing/2014/main" val="2335749543"/>
                  </a:ext>
                </a:extLst>
              </a:tr>
              <a:tr h="181576">
                <a:tc>
                  <a:txBody>
                    <a:bodyPr/>
                    <a:lstStyle/>
                    <a:p>
                      <a:r>
                        <a:rPr lang="en-GB" sz="2000" dirty="0">
                          <a:latin typeface="+mn-lt"/>
                        </a:rPr>
                        <a:t>Sebelipase alfa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£239,608</a:t>
                      </a:r>
                      <a:endParaRPr lang="en-GB" sz="2000" dirty="0">
                        <a:latin typeface="+mn-lt"/>
                      </a:endParaRPr>
                    </a:p>
                  </a:txBody>
                  <a:tcPr/>
                </a:tc>
                <a:extLst>
                  <a:ext uri="{0D108BD9-81ED-4DB2-BD59-A6C34878D82A}">
                    <a16:rowId xmlns:a16="http://schemas.microsoft.com/office/drawing/2014/main" val="903753710"/>
                  </a:ext>
                </a:extLst>
              </a:tr>
            </a:tbl>
          </a:graphicData>
        </a:graphic>
      </p:graphicFrame>
      <p:sp>
        <p:nvSpPr>
          <p:cNvPr id="13" name="TextBox 12">
            <a:extLst>
              <a:ext uri="{FF2B5EF4-FFF2-40B4-BE49-F238E27FC236}">
                <a16:creationId xmlns:a16="http://schemas.microsoft.com/office/drawing/2014/main" id="{E074C4BD-3A3B-46AC-AB83-87B1D97A3E73}"/>
              </a:ext>
            </a:extLst>
          </p:cNvPr>
          <p:cNvSpPr txBox="1"/>
          <p:nvPr/>
        </p:nvSpPr>
        <p:spPr>
          <a:xfrm>
            <a:off x="353337" y="3434429"/>
            <a:ext cx="5437707" cy="400110"/>
          </a:xfrm>
          <a:prstGeom prst="rect">
            <a:avLst/>
          </a:prstGeom>
          <a:noFill/>
        </p:spPr>
        <p:txBody>
          <a:bodyPr wrap="none" rtlCol="0">
            <a:spAutoFit/>
          </a:bodyPr>
          <a:lstStyle/>
          <a:p>
            <a:r>
              <a:rPr lang="en-GB" sz="2000" b="1" dirty="0">
                <a:latin typeface="Arial" panose="020B0604020202020204" pitchFamily="34" charset="0"/>
              </a:rPr>
              <a:t>Probabilistic incremental base case results</a:t>
            </a:r>
          </a:p>
        </p:txBody>
      </p:sp>
      <p:graphicFrame>
        <p:nvGraphicFramePr>
          <p:cNvPr id="15" name="Table 4" descr="Company and ERG deterministic base case results">
            <a:extLst>
              <a:ext uri="{FF2B5EF4-FFF2-40B4-BE49-F238E27FC236}">
                <a16:creationId xmlns:a16="http://schemas.microsoft.com/office/drawing/2014/main" id="{C849440C-FB82-4188-9E24-DC6FDB21C4A7}"/>
              </a:ext>
            </a:extLst>
          </p:cNvPr>
          <p:cNvGraphicFramePr>
            <a:graphicFrameLocks noGrp="1"/>
          </p:cNvGraphicFramePr>
          <p:nvPr>
            <p:extLst>
              <p:ext uri="{D42A27DB-BD31-4B8C-83A1-F6EECF244321}">
                <p14:modId xmlns:p14="http://schemas.microsoft.com/office/powerpoint/2010/main" val="2032554536"/>
              </p:ext>
            </p:extLst>
          </p:nvPr>
        </p:nvGraphicFramePr>
        <p:xfrm>
          <a:off x="466724" y="3814337"/>
          <a:ext cx="11235181" cy="1493520"/>
        </p:xfrm>
        <a:graphic>
          <a:graphicData uri="http://schemas.openxmlformats.org/drawingml/2006/table">
            <a:tbl>
              <a:tblPr firstRow="1" firstCol="1" bandRow="1">
                <a:tableStyleId>{21E4AEA4-8DFA-4A89-87EB-49C32662AFE0}</a:tableStyleId>
              </a:tblPr>
              <a:tblGrid>
                <a:gridCol w="2601906">
                  <a:extLst>
                    <a:ext uri="{9D8B030D-6E8A-4147-A177-3AD203B41FA5}">
                      <a16:colId xmlns:a16="http://schemas.microsoft.com/office/drawing/2014/main" val="3307571819"/>
                    </a:ext>
                  </a:extLst>
                </a:gridCol>
                <a:gridCol w="1746474">
                  <a:extLst>
                    <a:ext uri="{9D8B030D-6E8A-4147-A177-3AD203B41FA5}">
                      <a16:colId xmlns:a16="http://schemas.microsoft.com/office/drawing/2014/main" val="885764709"/>
                    </a:ext>
                  </a:extLst>
                </a:gridCol>
                <a:gridCol w="1275792">
                  <a:extLst>
                    <a:ext uri="{9D8B030D-6E8A-4147-A177-3AD203B41FA5}">
                      <a16:colId xmlns:a16="http://schemas.microsoft.com/office/drawing/2014/main" val="1517333623"/>
                    </a:ext>
                  </a:extLst>
                </a:gridCol>
                <a:gridCol w="2056131">
                  <a:extLst>
                    <a:ext uri="{9D8B030D-6E8A-4147-A177-3AD203B41FA5}">
                      <a16:colId xmlns:a16="http://schemas.microsoft.com/office/drawing/2014/main" val="2368713443"/>
                    </a:ext>
                  </a:extLst>
                </a:gridCol>
                <a:gridCol w="2018972">
                  <a:extLst>
                    <a:ext uri="{9D8B030D-6E8A-4147-A177-3AD203B41FA5}">
                      <a16:colId xmlns:a16="http://schemas.microsoft.com/office/drawing/2014/main" val="24591524"/>
                    </a:ext>
                  </a:extLst>
                </a:gridCol>
                <a:gridCol w="1535906">
                  <a:extLst>
                    <a:ext uri="{9D8B030D-6E8A-4147-A177-3AD203B41FA5}">
                      <a16:colId xmlns:a16="http://schemas.microsoft.com/office/drawing/2014/main" val="1599477227"/>
                    </a:ext>
                  </a:extLst>
                </a:gridCol>
              </a:tblGrid>
              <a:tr h="348648">
                <a:tc>
                  <a:txBody>
                    <a:bodyPr/>
                    <a:lstStyle/>
                    <a:p>
                      <a:r>
                        <a:rPr lang="en-GB" sz="2000" dirty="0">
                          <a:latin typeface="+mn-lt"/>
                        </a:rPr>
                        <a:t>Technology</a:t>
                      </a:r>
                    </a:p>
                  </a:txBody>
                  <a:tcPr/>
                </a:tc>
                <a:tc>
                  <a:txBody>
                    <a:bodyPr/>
                    <a:lstStyle/>
                    <a:p>
                      <a:r>
                        <a:rPr lang="en-GB" sz="2000" b="1" dirty="0">
                          <a:solidFill>
                            <a:schemeClr val="bg1"/>
                          </a:solidFill>
                          <a:latin typeface="+mn-lt"/>
                        </a:rPr>
                        <a:t>Total costs (£)</a:t>
                      </a:r>
                    </a:p>
                  </a:txBody>
                  <a:tcPr/>
                </a:tc>
                <a:tc>
                  <a:txBody>
                    <a:bodyPr/>
                    <a:lstStyle/>
                    <a:p>
                      <a:r>
                        <a:rPr lang="en-GB" sz="2000" b="1" dirty="0">
                          <a:solidFill>
                            <a:schemeClr val="bg1"/>
                          </a:solidFill>
                          <a:latin typeface="+mn-lt"/>
                        </a:rPr>
                        <a:t>Total QALYs</a:t>
                      </a:r>
                    </a:p>
                  </a:txBody>
                  <a:tcPr/>
                </a:tc>
                <a:tc>
                  <a:txBody>
                    <a:bodyPr/>
                    <a:lstStyle/>
                    <a:p>
                      <a:r>
                        <a:rPr lang="en-GB" sz="2000" b="1" dirty="0">
                          <a:solidFill>
                            <a:schemeClr val="bg1"/>
                          </a:solidFill>
                          <a:latin typeface="+mn-lt"/>
                        </a:rPr>
                        <a:t>Incremental costs (£)</a:t>
                      </a:r>
                    </a:p>
                  </a:txBody>
                  <a:tcPr/>
                </a:tc>
                <a:tc>
                  <a:txBody>
                    <a:bodyPr/>
                    <a:lstStyle/>
                    <a:p>
                      <a:r>
                        <a:rPr lang="en-GB" sz="2000" b="1" dirty="0">
                          <a:solidFill>
                            <a:schemeClr val="bg1"/>
                          </a:solidFill>
                          <a:latin typeface="+mn-lt"/>
                        </a:rPr>
                        <a:t>Incremental QALYs</a:t>
                      </a:r>
                    </a:p>
                  </a:txBody>
                  <a:tcPr/>
                </a:tc>
                <a:tc>
                  <a:txBody>
                    <a:bodyPr/>
                    <a:lstStyle/>
                    <a:p>
                      <a:r>
                        <a:rPr lang="en-GB" sz="2000" dirty="0">
                          <a:latin typeface="+mn-lt"/>
                        </a:rPr>
                        <a:t>ICER (£/QALY)</a:t>
                      </a:r>
                    </a:p>
                  </a:txBody>
                  <a:tcPr/>
                </a:tc>
                <a:extLst>
                  <a:ext uri="{0D108BD9-81ED-4DB2-BD59-A6C34878D82A}">
                    <a16:rowId xmlns:a16="http://schemas.microsoft.com/office/drawing/2014/main" val="2444516835"/>
                  </a:ext>
                </a:extLst>
              </a:tr>
              <a:tr h="209189">
                <a:tc>
                  <a:txBody>
                    <a:bodyPr/>
                    <a:lstStyle/>
                    <a:p>
                      <a:r>
                        <a:rPr lang="en-GB" sz="2000" dirty="0">
                          <a:latin typeface="+mn-lt"/>
                        </a:rPr>
                        <a:t>BSC</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dirty="0">
                          <a:latin typeface="+mn-lt"/>
                        </a:rPr>
                        <a:t>-</a:t>
                      </a:r>
                    </a:p>
                  </a:txBody>
                  <a:tcPr/>
                </a:tc>
                <a:extLst>
                  <a:ext uri="{0D108BD9-81ED-4DB2-BD59-A6C34878D82A}">
                    <a16:rowId xmlns:a16="http://schemas.microsoft.com/office/drawing/2014/main" val="2335749543"/>
                  </a:ext>
                </a:extLst>
              </a:tr>
              <a:tr h="366081">
                <a:tc>
                  <a:txBody>
                    <a:bodyPr/>
                    <a:lstStyle/>
                    <a:p>
                      <a:r>
                        <a:rPr lang="en-GB" sz="2000" dirty="0">
                          <a:latin typeface="+mn-lt"/>
                        </a:rPr>
                        <a:t>Sebelipase alfa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£239,518</a:t>
                      </a:r>
                    </a:p>
                  </a:txBody>
                  <a:tcPr/>
                </a:tc>
                <a:extLst>
                  <a:ext uri="{0D108BD9-81ED-4DB2-BD59-A6C34878D82A}">
                    <a16:rowId xmlns:a16="http://schemas.microsoft.com/office/drawing/2014/main" val="903753710"/>
                  </a:ext>
                </a:extLst>
              </a:tr>
            </a:tbl>
          </a:graphicData>
        </a:graphic>
      </p:graphicFrame>
      <p:sp>
        <p:nvSpPr>
          <p:cNvPr id="2" name="Title 1">
            <a:extLst>
              <a:ext uri="{FF2B5EF4-FFF2-40B4-BE49-F238E27FC236}">
                <a16:creationId xmlns:a16="http://schemas.microsoft.com/office/drawing/2014/main" id="{DB8BB983-4A7F-DF36-7173-9E5B3421573B}"/>
              </a:ext>
            </a:extLst>
          </p:cNvPr>
          <p:cNvSpPr>
            <a:spLocks noGrp="1"/>
          </p:cNvSpPr>
          <p:nvPr>
            <p:ph type="title"/>
          </p:nvPr>
        </p:nvSpPr>
        <p:spPr/>
        <p:txBody>
          <a:bodyPr>
            <a:normAutofit fontScale="90000"/>
          </a:bodyPr>
          <a:lstStyle/>
          <a:p>
            <a:r>
              <a:rPr lang="en-GB" dirty="0"/>
              <a:t>Company base case results</a:t>
            </a:r>
            <a:br>
              <a:rPr lang="en-GB" dirty="0"/>
            </a:br>
            <a:endParaRPr lang="en-GB" dirty="0"/>
          </a:p>
        </p:txBody>
      </p:sp>
      <p:sp>
        <p:nvSpPr>
          <p:cNvPr id="4" name="Rectangle 3" descr="Marker showing slides are confidential ">
            <a:extLst>
              <a:ext uri="{FF2B5EF4-FFF2-40B4-BE49-F238E27FC236}">
                <a16:creationId xmlns:a16="http://schemas.microsoft.com/office/drawing/2014/main" id="{00465751-2A31-B0FF-299C-510B2AA5470D}"/>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ext Placeholder 13">
            <a:extLst>
              <a:ext uri="{FF2B5EF4-FFF2-40B4-BE49-F238E27FC236}">
                <a16:creationId xmlns:a16="http://schemas.microsoft.com/office/drawing/2014/main" id="{D625424F-25E4-7B82-6FB0-8D7B7DA599CF}"/>
              </a:ext>
            </a:extLst>
          </p:cNvPr>
          <p:cNvSpPr txBox="1">
            <a:spLocks/>
          </p:cNvSpPr>
          <p:nvPr/>
        </p:nvSpPr>
        <p:spPr>
          <a:xfrm>
            <a:off x="1051217" y="650947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BSC: best supportive care; ICER: incremental cost-effectiveness ratio; QALY: quality-adjusted life-year</a:t>
            </a:r>
          </a:p>
        </p:txBody>
      </p:sp>
      <p:sp>
        <p:nvSpPr>
          <p:cNvPr id="3" name="TextBox 2">
            <a:extLst>
              <a:ext uri="{FF2B5EF4-FFF2-40B4-BE49-F238E27FC236}">
                <a16:creationId xmlns:a16="http://schemas.microsoft.com/office/drawing/2014/main" id="{65F8EB17-AA81-1BEB-A037-1B098C3F1921}"/>
              </a:ext>
            </a:extLst>
          </p:cNvPr>
          <p:cNvSpPr txBox="1"/>
          <p:nvPr/>
        </p:nvSpPr>
        <p:spPr>
          <a:xfrm>
            <a:off x="466723" y="748145"/>
            <a:ext cx="11466659" cy="400110"/>
          </a:xfrm>
          <a:prstGeom prst="rect">
            <a:avLst/>
          </a:prstGeom>
          <a:noFill/>
        </p:spPr>
        <p:txBody>
          <a:bodyPr wrap="square" rtlCol="0">
            <a:spAutoFit/>
          </a:bodyPr>
          <a:lstStyle/>
          <a:p>
            <a:r>
              <a:rPr lang="en-GB" sz="2000" dirty="0"/>
              <a:t>Company base case uses a 1.5% discount rate</a:t>
            </a:r>
          </a:p>
        </p:txBody>
      </p:sp>
    </p:spTree>
    <p:extLst>
      <p:ext uri="{BB962C8B-B14F-4D97-AF65-F5344CB8AC3E}">
        <p14:creationId xmlns:p14="http://schemas.microsoft.com/office/powerpoint/2010/main" val="2337827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B9BAECC-FA6F-452B-98BA-0AE4FB52D7A5}"/>
              </a:ext>
            </a:extLst>
          </p:cNvPr>
          <p:cNvSpPr txBox="1"/>
          <p:nvPr/>
        </p:nvSpPr>
        <p:spPr>
          <a:xfrm>
            <a:off x="313309" y="1340962"/>
            <a:ext cx="5522666" cy="400110"/>
          </a:xfrm>
          <a:prstGeom prst="rect">
            <a:avLst/>
          </a:prstGeom>
          <a:noFill/>
        </p:spPr>
        <p:txBody>
          <a:bodyPr wrap="none" rtlCol="0">
            <a:spAutoFit/>
          </a:bodyPr>
          <a:lstStyle/>
          <a:p>
            <a:r>
              <a:rPr lang="en-GB" sz="2000" b="1" dirty="0">
                <a:latin typeface="Arial" panose="020B0604020202020204" pitchFamily="34" charset="0"/>
              </a:rPr>
              <a:t>Deterministic incremental base case results</a:t>
            </a:r>
          </a:p>
        </p:txBody>
      </p:sp>
      <p:graphicFrame>
        <p:nvGraphicFramePr>
          <p:cNvPr id="18" name="Table 4" descr="Company and ERG deterministic base case results">
            <a:extLst>
              <a:ext uri="{FF2B5EF4-FFF2-40B4-BE49-F238E27FC236}">
                <a16:creationId xmlns:a16="http://schemas.microsoft.com/office/drawing/2014/main" id="{77463CFF-B866-4E5A-9C57-9EC09D38F3CA}"/>
              </a:ext>
            </a:extLst>
          </p:cNvPr>
          <p:cNvGraphicFramePr>
            <a:graphicFrameLocks noGrp="1"/>
          </p:cNvGraphicFramePr>
          <p:nvPr>
            <p:extLst>
              <p:ext uri="{D42A27DB-BD31-4B8C-83A1-F6EECF244321}">
                <p14:modId xmlns:p14="http://schemas.microsoft.com/office/powerpoint/2010/main" val="1461873275"/>
              </p:ext>
            </p:extLst>
          </p:nvPr>
        </p:nvGraphicFramePr>
        <p:xfrm>
          <a:off x="466723" y="1748682"/>
          <a:ext cx="11250786" cy="1493520"/>
        </p:xfrm>
        <a:graphic>
          <a:graphicData uri="http://schemas.openxmlformats.org/drawingml/2006/table">
            <a:tbl>
              <a:tblPr firstRow="1" firstCol="1" bandRow="1">
                <a:tableStyleId>{F5AB1C69-6EDB-4FF4-983F-18BD219EF322}</a:tableStyleId>
              </a:tblPr>
              <a:tblGrid>
                <a:gridCol w="2652633">
                  <a:extLst>
                    <a:ext uri="{9D8B030D-6E8A-4147-A177-3AD203B41FA5}">
                      <a16:colId xmlns:a16="http://schemas.microsoft.com/office/drawing/2014/main" val="3307571819"/>
                    </a:ext>
                  </a:extLst>
                </a:gridCol>
                <a:gridCol w="1855391">
                  <a:extLst>
                    <a:ext uri="{9D8B030D-6E8A-4147-A177-3AD203B41FA5}">
                      <a16:colId xmlns:a16="http://schemas.microsoft.com/office/drawing/2014/main" val="885764709"/>
                    </a:ext>
                  </a:extLst>
                </a:gridCol>
                <a:gridCol w="1242207">
                  <a:extLst>
                    <a:ext uri="{9D8B030D-6E8A-4147-A177-3AD203B41FA5}">
                      <a16:colId xmlns:a16="http://schemas.microsoft.com/office/drawing/2014/main" val="1517333623"/>
                    </a:ext>
                  </a:extLst>
                </a:gridCol>
                <a:gridCol w="2028485">
                  <a:extLst>
                    <a:ext uri="{9D8B030D-6E8A-4147-A177-3AD203B41FA5}">
                      <a16:colId xmlns:a16="http://schemas.microsoft.com/office/drawing/2014/main" val="2368713443"/>
                    </a:ext>
                  </a:extLst>
                </a:gridCol>
                <a:gridCol w="1904038">
                  <a:extLst>
                    <a:ext uri="{9D8B030D-6E8A-4147-A177-3AD203B41FA5}">
                      <a16:colId xmlns:a16="http://schemas.microsoft.com/office/drawing/2014/main" val="24591524"/>
                    </a:ext>
                  </a:extLst>
                </a:gridCol>
                <a:gridCol w="1568032">
                  <a:extLst>
                    <a:ext uri="{9D8B030D-6E8A-4147-A177-3AD203B41FA5}">
                      <a16:colId xmlns:a16="http://schemas.microsoft.com/office/drawing/2014/main" val="1599477227"/>
                    </a:ext>
                  </a:extLst>
                </a:gridCol>
              </a:tblGrid>
              <a:tr h="172930">
                <a:tc>
                  <a:txBody>
                    <a:bodyPr/>
                    <a:lstStyle/>
                    <a:p>
                      <a:r>
                        <a:rPr lang="en-GB" sz="2000" dirty="0">
                          <a:solidFill>
                            <a:schemeClr val="tx1"/>
                          </a:solidFill>
                        </a:rPr>
                        <a:t>Technology</a:t>
                      </a:r>
                      <a:endParaRPr lang="en-GB" sz="2000" dirty="0">
                        <a:solidFill>
                          <a:schemeClr val="tx1"/>
                        </a:solidFill>
                        <a:latin typeface="+mn-lt"/>
                      </a:endParaRPr>
                    </a:p>
                  </a:txBody>
                  <a:tcPr/>
                </a:tc>
                <a:tc>
                  <a:txBody>
                    <a:bodyPr/>
                    <a:lstStyle/>
                    <a:p>
                      <a:r>
                        <a:rPr lang="en-GB" sz="2000" b="1" dirty="0">
                          <a:solidFill>
                            <a:schemeClr val="tx1"/>
                          </a:solidFill>
                        </a:rPr>
                        <a:t>Total costs (£)</a:t>
                      </a:r>
                      <a:endParaRPr lang="en-GB" sz="2000" b="1" dirty="0">
                        <a:solidFill>
                          <a:schemeClr val="tx1"/>
                        </a:solidFill>
                        <a:latin typeface="+mn-lt"/>
                      </a:endParaRPr>
                    </a:p>
                  </a:txBody>
                  <a:tcPr/>
                </a:tc>
                <a:tc>
                  <a:txBody>
                    <a:bodyPr/>
                    <a:lstStyle/>
                    <a:p>
                      <a:r>
                        <a:rPr lang="en-GB" sz="2000" b="1" dirty="0">
                          <a:solidFill>
                            <a:schemeClr val="tx1"/>
                          </a:solidFill>
                        </a:rPr>
                        <a:t>Total QALYs</a:t>
                      </a:r>
                      <a:endParaRPr lang="en-GB" sz="2000" b="1" dirty="0">
                        <a:solidFill>
                          <a:schemeClr val="tx1"/>
                        </a:solidFill>
                        <a:latin typeface="+mn-lt"/>
                      </a:endParaRPr>
                    </a:p>
                  </a:txBody>
                  <a:tcPr/>
                </a:tc>
                <a:tc>
                  <a:txBody>
                    <a:bodyPr/>
                    <a:lstStyle/>
                    <a:p>
                      <a:r>
                        <a:rPr lang="en-GB" sz="2000" b="1" dirty="0">
                          <a:solidFill>
                            <a:schemeClr val="tx1"/>
                          </a:solidFill>
                        </a:rPr>
                        <a:t>Incremental costs (£)</a:t>
                      </a:r>
                      <a:endParaRPr lang="en-GB" sz="2000" b="1" dirty="0">
                        <a:solidFill>
                          <a:schemeClr val="tx1"/>
                        </a:solidFill>
                        <a:latin typeface="+mn-lt"/>
                      </a:endParaRPr>
                    </a:p>
                  </a:txBody>
                  <a:tcPr/>
                </a:tc>
                <a:tc>
                  <a:txBody>
                    <a:bodyPr/>
                    <a:lstStyle/>
                    <a:p>
                      <a:r>
                        <a:rPr lang="en-GB" sz="2000" b="1" dirty="0">
                          <a:solidFill>
                            <a:schemeClr val="tx1"/>
                          </a:solidFill>
                        </a:rPr>
                        <a:t>Incremental QALYs</a:t>
                      </a:r>
                      <a:endParaRPr lang="en-GB" sz="2000" b="1" dirty="0">
                        <a:solidFill>
                          <a:schemeClr val="tx1"/>
                        </a:solidFill>
                        <a:latin typeface="+mn-lt"/>
                      </a:endParaRPr>
                    </a:p>
                  </a:txBody>
                  <a:tcPr/>
                </a:tc>
                <a:tc>
                  <a:txBody>
                    <a:bodyPr/>
                    <a:lstStyle/>
                    <a:p>
                      <a:r>
                        <a:rPr lang="en-GB" sz="2000" dirty="0">
                          <a:solidFill>
                            <a:schemeClr val="tx1"/>
                          </a:solidFill>
                        </a:rPr>
                        <a:t>ICER (£/QALY)</a:t>
                      </a:r>
                      <a:endParaRPr lang="en-GB" sz="2000" dirty="0">
                        <a:solidFill>
                          <a:schemeClr val="tx1"/>
                        </a:solidFill>
                        <a:latin typeface="+mn-lt"/>
                      </a:endParaRPr>
                    </a:p>
                  </a:txBody>
                  <a:tcPr/>
                </a:tc>
                <a:extLst>
                  <a:ext uri="{0D108BD9-81ED-4DB2-BD59-A6C34878D82A}">
                    <a16:rowId xmlns:a16="http://schemas.microsoft.com/office/drawing/2014/main" val="2444516835"/>
                  </a:ext>
                </a:extLst>
              </a:tr>
              <a:tr h="181576">
                <a:tc>
                  <a:txBody>
                    <a:bodyPr/>
                    <a:lstStyle/>
                    <a:p>
                      <a:r>
                        <a:rPr lang="en-GB" sz="2000" dirty="0">
                          <a:solidFill>
                            <a:schemeClr val="tx1"/>
                          </a:solidFill>
                        </a:rPr>
                        <a:t>BSC</a:t>
                      </a:r>
                      <a:endParaRPr lang="en-GB" sz="2000" dirty="0">
                        <a:solidFill>
                          <a:schemeClr val="tx1"/>
                        </a:solidFill>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dirty="0"/>
                        <a:t>-</a:t>
                      </a:r>
                      <a:endParaRPr lang="en-GB" sz="2000" dirty="0">
                        <a:latin typeface="+mn-lt"/>
                      </a:endParaRPr>
                    </a:p>
                  </a:txBody>
                  <a:tcPr/>
                </a:tc>
                <a:extLst>
                  <a:ext uri="{0D108BD9-81ED-4DB2-BD59-A6C34878D82A}">
                    <a16:rowId xmlns:a16="http://schemas.microsoft.com/office/drawing/2014/main" val="2335749543"/>
                  </a:ext>
                </a:extLst>
              </a:tr>
              <a:tr h="181576">
                <a:tc>
                  <a:txBody>
                    <a:bodyPr/>
                    <a:lstStyle/>
                    <a:p>
                      <a:r>
                        <a:rPr lang="en-GB" sz="2000" dirty="0">
                          <a:solidFill>
                            <a:schemeClr val="tx1"/>
                          </a:solidFill>
                        </a:rPr>
                        <a:t>Sebelipase alfa </a:t>
                      </a:r>
                      <a:endParaRPr lang="en-GB" sz="2000" dirty="0">
                        <a:solidFill>
                          <a:schemeClr val="tx1"/>
                        </a:solidFill>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rPr>
                        <a:t>£308,960</a:t>
                      </a:r>
                      <a:endParaRPr lang="en-GB" sz="2000" dirty="0">
                        <a:latin typeface="+mn-lt"/>
                      </a:endParaRPr>
                    </a:p>
                  </a:txBody>
                  <a:tcPr/>
                </a:tc>
                <a:extLst>
                  <a:ext uri="{0D108BD9-81ED-4DB2-BD59-A6C34878D82A}">
                    <a16:rowId xmlns:a16="http://schemas.microsoft.com/office/drawing/2014/main" val="903753710"/>
                  </a:ext>
                </a:extLst>
              </a:tr>
            </a:tbl>
          </a:graphicData>
        </a:graphic>
      </p:graphicFrame>
      <p:sp>
        <p:nvSpPr>
          <p:cNvPr id="19" name="TextBox 18">
            <a:extLst>
              <a:ext uri="{FF2B5EF4-FFF2-40B4-BE49-F238E27FC236}">
                <a16:creationId xmlns:a16="http://schemas.microsoft.com/office/drawing/2014/main" id="{332EA0EA-FDB1-459B-8D5C-8868C390A19B}"/>
              </a:ext>
            </a:extLst>
          </p:cNvPr>
          <p:cNvSpPr txBox="1"/>
          <p:nvPr/>
        </p:nvSpPr>
        <p:spPr>
          <a:xfrm>
            <a:off x="313309" y="3498835"/>
            <a:ext cx="5437707" cy="400110"/>
          </a:xfrm>
          <a:prstGeom prst="rect">
            <a:avLst/>
          </a:prstGeom>
          <a:noFill/>
        </p:spPr>
        <p:txBody>
          <a:bodyPr wrap="none" rtlCol="0">
            <a:spAutoFit/>
          </a:bodyPr>
          <a:lstStyle/>
          <a:p>
            <a:r>
              <a:rPr lang="en-GB" sz="2000" b="1" dirty="0">
                <a:latin typeface="Arial" panose="020B0604020202020204" pitchFamily="34" charset="0"/>
              </a:rPr>
              <a:t>Probabilistic incremental base case results</a:t>
            </a:r>
          </a:p>
        </p:txBody>
      </p:sp>
      <p:graphicFrame>
        <p:nvGraphicFramePr>
          <p:cNvPr id="20" name="Table 4" descr="Company and ERG deterministic base case results">
            <a:extLst>
              <a:ext uri="{FF2B5EF4-FFF2-40B4-BE49-F238E27FC236}">
                <a16:creationId xmlns:a16="http://schemas.microsoft.com/office/drawing/2014/main" id="{9D3C2DB7-FCD2-4C84-BF00-F0DC8870E0EB}"/>
              </a:ext>
            </a:extLst>
          </p:cNvPr>
          <p:cNvGraphicFramePr>
            <a:graphicFrameLocks noGrp="1"/>
          </p:cNvGraphicFramePr>
          <p:nvPr>
            <p:extLst>
              <p:ext uri="{D42A27DB-BD31-4B8C-83A1-F6EECF244321}">
                <p14:modId xmlns:p14="http://schemas.microsoft.com/office/powerpoint/2010/main" val="4001253650"/>
              </p:ext>
            </p:extLst>
          </p:nvPr>
        </p:nvGraphicFramePr>
        <p:xfrm>
          <a:off x="466773" y="3878438"/>
          <a:ext cx="11250735" cy="1493520"/>
        </p:xfrm>
        <a:graphic>
          <a:graphicData uri="http://schemas.openxmlformats.org/drawingml/2006/table">
            <a:tbl>
              <a:tblPr firstRow="1" firstCol="1" bandRow="1">
                <a:tableStyleId>{F5AB1C69-6EDB-4FF4-983F-18BD219EF322}</a:tableStyleId>
              </a:tblPr>
              <a:tblGrid>
                <a:gridCol w="2681684">
                  <a:extLst>
                    <a:ext uri="{9D8B030D-6E8A-4147-A177-3AD203B41FA5}">
                      <a16:colId xmlns:a16="http://schemas.microsoft.com/office/drawing/2014/main" val="3307571819"/>
                    </a:ext>
                  </a:extLst>
                </a:gridCol>
                <a:gridCol w="1788066">
                  <a:extLst>
                    <a:ext uri="{9D8B030D-6E8A-4147-A177-3AD203B41FA5}">
                      <a16:colId xmlns:a16="http://schemas.microsoft.com/office/drawing/2014/main" val="885764709"/>
                    </a:ext>
                  </a:extLst>
                </a:gridCol>
                <a:gridCol w="1306313">
                  <a:extLst>
                    <a:ext uri="{9D8B030D-6E8A-4147-A177-3AD203B41FA5}">
                      <a16:colId xmlns:a16="http://schemas.microsoft.com/office/drawing/2014/main" val="1517333623"/>
                    </a:ext>
                  </a:extLst>
                </a:gridCol>
                <a:gridCol w="2054568">
                  <a:extLst>
                    <a:ext uri="{9D8B030D-6E8A-4147-A177-3AD203B41FA5}">
                      <a16:colId xmlns:a16="http://schemas.microsoft.com/office/drawing/2014/main" val="2368713443"/>
                    </a:ext>
                  </a:extLst>
                </a:gridCol>
                <a:gridCol w="1854122">
                  <a:extLst>
                    <a:ext uri="{9D8B030D-6E8A-4147-A177-3AD203B41FA5}">
                      <a16:colId xmlns:a16="http://schemas.microsoft.com/office/drawing/2014/main" val="24591524"/>
                    </a:ext>
                  </a:extLst>
                </a:gridCol>
                <a:gridCol w="1565982">
                  <a:extLst>
                    <a:ext uri="{9D8B030D-6E8A-4147-A177-3AD203B41FA5}">
                      <a16:colId xmlns:a16="http://schemas.microsoft.com/office/drawing/2014/main" val="1599477227"/>
                    </a:ext>
                  </a:extLst>
                </a:gridCol>
              </a:tblGrid>
              <a:tr h="172930">
                <a:tc>
                  <a:txBody>
                    <a:bodyPr/>
                    <a:lstStyle/>
                    <a:p>
                      <a:r>
                        <a:rPr lang="en-GB" sz="2000" dirty="0">
                          <a:solidFill>
                            <a:schemeClr val="tx1"/>
                          </a:solidFill>
                        </a:rPr>
                        <a:t>Technology</a:t>
                      </a:r>
                      <a:endParaRPr lang="en-GB" sz="2000" dirty="0">
                        <a:solidFill>
                          <a:schemeClr val="tx1"/>
                        </a:solidFill>
                        <a:latin typeface="+mn-lt"/>
                      </a:endParaRPr>
                    </a:p>
                  </a:txBody>
                  <a:tcPr/>
                </a:tc>
                <a:tc>
                  <a:txBody>
                    <a:bodyPr/>
                    <a:lstStyle/>
                    <a:p>
                      <a:r>
                        <a:rPr lang="en-GB" sz="2000" b="1" dirty="0">
                          <a:solidFill>
                            <a:schemeClr val="tx1"/>
                          </a:solidFill>
                        </a:rPr>
                        <a:t>Total costs (£)</a:t>
                      </a:r>
                      <a:endParaRPr lang="en-GB" sz="2000" b="1" dirty="0">
                        <a:solidFill>
                          <a:schemeClr val="tx1"/>
                        </a:solidFill>
                        <a:latin typeface="+mn-lt"/>
                      </a:endParaRPr>
                    </a:p>
                  </a:txBody>
                  <a:tcPr/>
                </a:tc>
                <a:tc>
                  <a:txBody>
                    <a:bodyPr/>
                    <a:lstStyle/>
                    <a:p>
                      <a:r>
                        <a:rPr lang="en-GB" sz="2000" b="1" dirty="0">
                          <a:solidFill>
                            <a:schemeClr val="tx1"/>
                          </a:solidFill>
                        </a:rPr>
                        <a:t>Total QALYs</a:t>
                      </a:r>
                      <a:endParaRPr lang="en-GB" sz="2000" b="1" dirty="0">
                        <a:solidFill>
                          <a:schemeClr val="tx1"/>
                        </a:solidFill>
                        <a:latin typeface="+mn-lt"/>
                      </a:endParaRPr>
                    </a:p>
                  </a:txBody>
                  <a:tcPr/>
                </a:tc>
                <a:tc>
                  <a:txBody>
                    <a:bodyPr/>
                    <a:lstStyle/>
                    <a:p>
                      <a:r>
                        <a:rPr lang="en-GB" sz="2000" b="1" dirty="0">
                          <a:solidFill>
                            <a:schemeClr val="tx1"/>
                          </a:solidFill>
                        </a:rPr>
                        <a:t>Incremental costs (£)</a:t>
                      </a:r>
                      <a:endParaRPr lang="en-GB" sz="2000" b="1" dirty="0">
                        <a:solidFill>
                          <a:schemeClr val="tx1"/>
                        </a:solidFill>
                        <a:latin typeface="+mn-lt"/>
                      </a:endParaRPr>
                    </a:p>
                  </a:txBody>
                  <a:tcPr/>
                </a:tc>
                <a:tc>
                  <a:txBody>
                    <a:bodyPr/>
                    <a:lstStyle/>
                    <a:p>
                      <a:r>
                        <a:rPr lang="en-GB" sz="2000" b="1" dirty="0">
                          <a:solidFill>
                            <a:schemeClr val="tx1"/>
                          </a:solidFill>
                        </a:rPr>
                        <a:t>Incremental QALYs</a:t>
                      </a:r>
                      <a:endParaRPr lang="en-GB" sz="2000" b="1" dirty="0">
                        <a:solidFill>
                          <a:schemeClr val="tx1"/>
                        </a:solidFill>
                        <a:latin typeface="+mn-lt"/>
                      </a:endParaRPr>
                    </a:p>
                  </a:txBody>
                  <a:tcPr/>
                </a:tc>
                <a:tc>
                  <a:txBody>
                    <a:bodyPr/>
                    <a:lstStyle/>
                    <a:p>
                      <a:r>
                        <a:rPr lang="en-GB" sz="2000" dirty="0">
                          <a:solidFill>
                            <a:schemeClr val="tx1"/>
                          </a:solidFill>
                        </a:rPr>
                        <a:t>ICER (£/QALY)</a:t>
                      </a:r>
                      <a:endParaRPr lang="en-GB" sz="2000" dirty="0">
                        <a:solidFill>
                          <a:schemeClr val="tx1"/>
                        </a:solidFill>
                        <a:latin typeface="+mn-lt"/>
                      </a:endParaRPr>
                    </a:p>
                  </a:txBody>
                  <a:tcPr/>
                </a:tc>
                <a:extLst>
                  <a:ext uri="{0D108BD9-81ED-4DB2-BD59-A6C34878D82A}">
                    <a16:rowId xmlns:a16="http://schemas.microsoft.com/office/drawing/2014/main" val="2444516835"/>
                  </a:ext>
                </a:extLst>
              </a:tr>
              <a:tr h="181576">
                <a:tc>
                  <a:txBody>
                    <a:bodyPr/>
                    <a:lstStyle/>
                    <a:p>
                      <a:r>
                        <a:rPr lang="en-GB" sz="2000" dirty="0">
                          <a:solidFill>
                            <a:schemeClr val="tx1"/>
                          </a:solidFill>
                        </a:rPr>
                        <a:t>BSC</a:t>
                      </a:r>
                      <a:endParaRPr lang="en-GB" sz="2000" dirty="0">
                        <a:solidFill>
                          <a:schemeClr val="tx1"/>
                        </a:solidFill>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a:spcBef>
                          <a:spcPts val="200"/>
                        </a:spcBef>
                        <a:spcAft>
                          <a:spcPts val="200"/>
                        </a:spcAft>
                      </a:pPr>
                      <a:r>
                        <a:rPr lang="en-GB" sz="2000" dirty="0">
                          <a:effectLst/>
                        </a:rPr>
                        <a:t> </a:t>
                      </a:r>
                      <a:endParaRPr lang="en-GB" sz="20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335749543"/>
                  </a:ext>
                </a:extLst>
              </a:tr>
              <a:tr h="166709">
                <a:tc>
                  <a:txBody>
                    <a:bodyPr/>
                    <a:lstStyle/>
                    <a:p>
                      <a:r>
                        <a:rPr lang="en-GB" sz="2000" dirty="0">
                          <a:solidFill>
                            <a:schemeClr val="tx1"/>
                          </a:solidFill>
                        </a:rPr>
                        <a:t>Sebelipase alfa </a:t>
                      </a:r>
                      <a:endParaRPr lang="en-GB" sz="2000" dirty="0">
                        <a:solidFill>
                          <a:schemeClr val="tx1"/>
                        </a:solidFill>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a:spcBef>
                          <a:spcPts val="200"/>
                        </a:spcBef>
                        <a:spcAft>
                          <a:spcPts val="200"/>
                        </a:spcAft>
                      </a:pPr>
                      <a:r>
                        <a:rPr lang="en-GB" sz="2000" dirty="0">
                          <a:effectLst/>
                        </a:rPr>
                        <a:t>  £308,130</a:t>
                      </a:r>
                      <a:endParaRPr lang="en-GB" sz="20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903753710"/>
                  </a:ext>
                </a:extLst>
              </a:tr>
            </a:tbl>
          </a:graphicData>
        </a:graphic>
      </p:graphicFrame>
      <p:sp>
        <p:nvSpPr>
          <p:cNvPr id="4" name="Title 3">
            <a:extLst>
              <a:ext uri="{FF2B5EF4-FFF2-40B4-BE49-F238E27FC236}">
                <a16:creationId xmlns:a16="http://schemas.microsoft.com/office/drawing/2014/main" id="{4493C85E-E29C-97CF-FC37-C51630E40061}"/>
              </a:ext>
            </a:extLst>
          </p:cNvPr>
          <p:cNvSpPr>
            <a:spLocks noGrp="1"/>
          </p:cNvSpPr>
          <p:nvPr>
            <p:ph type="title"/>
          </p:nvPr>
        </p:nvSpPr>
        <p:spPr/>
        <p:txBody>
          <a:bodyPr>
            <a:normAutofit fontScale="90000"/>
          </a:bodyPr>
          <a:lstStyle/>
          <a:p>
            <a:r>
              <a:rPr lang="en-GB" dirty="0"/>
              <a:t>EAG base case results</a:t>
            </a:r>
            <a:br>
              <a:rPr lang="en-GB" dirty="0"/>
            </a:br>
            <a:endParaRPr lang="en-GB" dirty="0"/>
          </a:p>
        </p:txBody>
      </p:sp>
      <p:sp>
        <p:nvSpPr>
          <p:cNvPr id="3" name="TextBox 2">
            <a:extLst>
              <a:ext uri="{FF2B5EF4-FFF2-40B4-BE49-F238E27FC236}">
                <a16:creationId xmlns:a16="http://schemas.microsoft.com/office/drawing/2014/main" id="{66E93B30-37B4-4981-FE33-0BFF77EE78F8}"/>
              </a:ext>
            </a:extLst>
          </p:cNvPr>
          <p:cNvSpPr txBox="1"/>
          <p:nvPr/>
        </p:nvSpPr>
        <p:spPr>
          <a:xfrm>
            <a:off x="466723" y="748145"/>
            <a:ext cx="11466659" cy="400110"/>
          </a:xfrm>
          <a:prstGeom prst="rect">
            <a:avLst/>
          </a:prstGeom>
          <a:noFill/>
        </p:spPr>
        <p:txBody>
          <a:bodyPr wrap="square" rtlCol="0">
            <a:spAutoFit/>
          </a:bodyPr>
          <a:lstStyle/>
          <a:p>
            <a:r>
              <a:rPr lang="en-GB" sz="2000" dirty="0"/>
              <a:t>EAG base case mirrors that of the company’s but uses a 3.5% discount rate (NICE reference case)</a:t>
            </a:r>
          </a:p>
        </p:txBody>
      </p:sp>
      <p:sp>
        <p:nvSpPr>
          <p:cNvPr id="6" name="Rectangle 5" descr="Marker showing slides are confidential ">
            <a:extLst>
              <a:ext uri="{FF2B5EF4-FFF2-40B4-BE49-F238E27FC236}">
                <a16:creationId xmlns:a16="http://schemas.microsoft.com/office/drawing/2014/main" id="{DC0A6897-DE6A-0318-25DB-29F7CE64CB81}"/>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9" name="Text Placeholder 13">
            <a:extLst>
              <a:ext uri="{FF2B5EF4-FFF2-40B4-BE49-F238E27FC236}">
                <a16:creationId xmlns:a16="http://schemas.microsoft.com/office/drawing/2014/main" id="{738BA62F-CBEC-46BB-E96F-A970E34374A7}"/>
              </a:ext>
            </a:extLst>
          </p:cNvPr>
          <p:cNvSpPr txBox="1">
            <a:spLocks/>
          </p:cNvSpPr>
          <p:nvPr/>
        </p:nvSpPr>
        <p:spPr>
          <a:xfrm>
            <a:off x="1051217" y="6509474"/>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BSC: best supportive care; ICER: incremental cost-effectiveness ratio; QALY: quality-adjusted life-year</a:t>
            </a:r>
          </a:p>
        </p:txBody>
      </p:sp>
    </p:spTree>
    <p:extLst>
      <p:ext uri="{BB962C8B-B14F-4D97-AF65-F5344CB8AC3E}">
        <p14:creationId xmlns:p14="http://schemas.microsoft.com/office/powerpoint/2010/main" val="2168848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descr="Deterministic scenario analyses by the evidence review group">
            <a:extLst>
              <a:ext uri="{FF2B5EF4-FFF2-40B4-BE49-F238E27FC236}">
                <a16:creationId xmlns:a16="http://schemas.microsoft.com/office/drawing/2014/main" id="{7DDD6B7E-48DC-4D00-B6A7-AA115852B152}"/>
              </a:ext>
            </a:extLst>
          </p:cNvPr>
          <p:cNvGraphicFramePr>
            <a:graphicFrameLocks noGrp="1"/>
          </p:cNvGraphicFramePr>
          <p:nvPr>
            <p:extLst>
              <p:ext uri="{D42A27DB-BD31-4B8C-83A1-F6EECF244321}">
                <p14:modId xmlns:p14="http://schemas.microsoft.com/office/powerpoint/2010/main" val="1223082053"/>
              </p:ext>
            </p:extLst>
          </p:nvPr>
        </p:nvGraphicFramePr>
        <p:xfrm>
          <a:off x="438075" y="788861"/>
          <a:ext cx="11315849" cy="5547360"/>
        </p:xfrm>
        <a:graphic>
          <a:graphicData uri="http://schemas.openxmlformats.org/drawingml/2006/table">
            <a:tbl>
              <a:tblPr firstRow="1" bandRow="1">
                <a:tableStyleId>{21E4AEA4-8DFA-4A89-87EB-49C32662AFE0}</a:tableStyleId>
              </a:tblPr>
              <a:tblGrid>
                <a:gridCol w="1321244">
                  <a:extLst>
                    <a:ext uri="{9D8B030D-6E8A-4147-A177-3AD203B41FA5}">
                      <a16:colId xmlns:a16="http://schemas.microsoft.com/office/drawing/2014/main" val="1524822418"/>
                    </a:ext>
                  </a:extLst>
                </a:gridCol>
                <a:gridCol w="2413591">
                  <a:extLst>
                    <a:ext uri="{9D8B030D-6E8A-4147-A177-3AD203B41FA5}">
                      <a16:colId xmlns:a16="http://schemas.microsoft.com/office/drawing/2014/main" val="885764709"/>
                    </a:ext>
                  </a:extLst>
                </a:gridCol>
                <a:gridCol w="1860698">
                  <a:extLst>
                    <a:ext uri="{9D8B030D-6E8A-4147-A177-3AD203B41FA5}">
                      <a16:colId xmlns:a16="http://schemas.microsoft.com/office/drawing/2014/main" val="2368713443"/>
                    </a:ext>
                  </a:extLst>
                </a:gridCol>
                <a:gridCol w="1722474">
                  <a:extLst>
                    <a:ext uri="{9D8B030D-6E8A-4147-A177-3AD203B41FA5}">
                      <a16:colId xmlns:a16="http://schemas.microsoft.com/office/drawing/2014/main" val="24591524"/>
                    </a:ext>
                  </a:extLst>
                </a:gridCol>
                <a:gridCol w="1435395">
                  <a:extLst>
                    <a:ext uri="{9D8B030D-6E8A-4147-A177-3AD203B41FA5}">
                      <a16:colId xmlns:a16="http://schemas.microsoft.com/office/drawing/2014/main" val="1599477227"/>
                    </a:ext>
                  </a:extLst>
                </a:gridCol>
                <a:gridCol w="1403498">
                  <a:extLst>
                    <a:ext uri="{9D8B030D-6E8A-4147-A177-3AD203B41FA5}">
                      <a16:colId xmlns:a16="http://schemas.microsoft.com/office/drawing/2014/main" val="2503541946"/>
                    </a:ext>
                  </a:extLst>
                </a:gridCol>
                <a:gridCol w="1158949">
                  <a:extLst>
                    <a:ext uri="{9D8B030D-6E8A-4147-A177-3AD203B41FA5}">
                      <a16:colId xmlns:a16="http://schemas.microsoft.com/office/drawing/2014/main" val="2903877856"/>
                    </a:ext>
                  </a:extLst>
                </a:gridCol>
              </a:tblGrid>
              <a:tr h="350520">
                <a:tc rowSpan="2" gridSpan="2">
                  <a:txBody>
                    <a:bodyPr/>
                    <a:lstStyle/>
                    <a:p>
                      <a:r>
                        <a:rPr lang="en-GB" sz="2000" b="1" dirty="0">
                          <a:solidFill>
                            <a:schemeClr val="bg1"/>
                          </a:solidFill>
                          <a:latin typeface="+mn-lt"/>
                        </a:rPr>
                        <a:t>Scenario (applied to EAG base case)</a:t>
                      </a:r>
                    </a:p>
                  </a:txBody>
                  <a:tcPr/>
                </a:tc>
                <a:tc rowSpan="2" hMerge="1">
                  <a:txBody>
                    <a:bodyPr/>
                    <a:lstStyle/>
                    <a:p>
                      <a:r>
                        <a:rPr lang="en-GB" sz="2000" b="1" dirty="0">
                          <a:solidFill>
                            <a:schemeClr val="bg1"/>
                          </a:solidFill>
                          <a:latin typeface="+mn-lt"/>
                        </a:rPr>
                        <a:t>Scenario (applied to EAG base case)</a:t>
                      </a:r>
                    </a:p>
                  </a:txBody>
                  <a:tcPr/>
                </a:tc>
                <a:tc gridSpan="2">
                  <a:txBody>
                    <a:bodyPr/>
                    <a:lstStyle/>
                    <a:p>
                      <a:pPr algn="ctr"/>
                      <a:r>
                        <a:rPr lang="en-GB" sz="2000" b="1" dirty="0">
                          <a:solidFill>
                            <a:schemeClr val="bg1"/>
                          </a:solidFill>
                          <a:latin typeface="+mn-lt"/>
                        </a:rPr>
                        <a:t>Incremental (vs BSC)</a:t>
                      </a:r>
                    </a:p>
                  </a:txBody>
                  <a:tcPr/>
                </a:tc>
                <a:tc hMerge="1">
                  <a:txBody>
                    <a:bodyPr/>
                    <a:lstStyle/>
                    <a:p>
                      <a:endParaRPr lang="en-GB" sz="2000" b="1" dirty="0">
                        <a:solidFill>
                          <a:schemeClr val="bg1"/>
                        </a:solidFill>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mn-lt"/>
                        </a:rPr>
                        <a:t>ICER (£/QALY) v </a:t>
                      </a:r>
                      <a:r>
                        <a:rPr kumimoji="0" lang="en-GB" sz="2000" b="1" u="none" strike="noStrike" kern="1200" cap="none" spc="0" normalizeH="0" baseline="0" noProof="0" dirty="0">
                          <a:ln>
                            <a:noFill/>
                          </a:ln>
                          <a:solidFill>
                            <a:schemeClr val="bg1"/>
                          </a:solidFill>
                          <a:effectLst/>
                          <a:uLnTx/>
                          <a:uFillTx/>
                          <a:latin typeface="+mn-lt"/>
                        </a:rPr>
                        <a:t>BSC</a:t>
                      </a:r>
                      <a:endParaRPr kumimoji="0" lang="en-GB" sz="2000" b="1" i="0" u="none" strike="noStrike" kern="1200" cap="none" spc="0" normalizeH="0" baseline="0" noProof="0" dirty="0">
                        <a:ln>
                          <a:noFill/>
                        </a:ln>
                        <a:solidFill>
                          <a:schemeClr val="bg1"/>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bg1"/>
                        </a:solidFill>
                        <a:effectLst/>
                        <a:uLnTx/>
                        <a:uFillTx/>
                        <a:latin typeface="+mn-lt"/>
                        <a:ea typeface="+mn-ea"/>
                        <a:cs typeface="+mn-cs"/>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Undis QALYs</a:t>
                      </a:r>
                    </a:p>
                  </a:txBody>
                  <a:tcPr/>
                </a:tc>
                <a:extLst>
                  <a:ext uri="{0D108BD9-81ED-4DB2-BD59-A6C34878D82A}">
                    <a16:rowId xmlns:a16="http://schemas.microsoft.com/office/drawing/2014/main" val="2444516835"/>
                  </a:ext>
                </a:extLst>
              </a:tr>
              <a:tr h="350520">
                <a:tc gridSpan="2" vMerge="1">
                  <a:txBody>
                    <a:bodyPr/>
                    <a:lstStyle/>
                    <a:p>
                      <a:endParaRPr lang="en-GB"/>
                    </a:p>
                  </a:txBody>
                  <a:tcPr/>
                </a:tc>
                <a:tc hMerge="1" vMerge="1">
                  <a:txBody>
                    <a:bodyPr/>
                    <a:lstStyle/>
                    <a:p>
                      <a:endParaRPr lang="en-GB"/>
                    </a:p>
                  </a:txBody>
                  <a:tcPr/>
                </a:tc>
                <a:tc>
                  <a:txBody>
                    <a:bodyPr/>
                    <a:lstStyle/>
                    <a:p>
                      <a:r>
                        <a:rPr lang="en-GB" sz="2000" b="1" dirty="0">
                          <a:solidFill>
                            <a:schemeClr val="bg1"/>
                          </a:solidFill>
                          <a:latin typeface="+mn-lt"/>
                        </a:rPr>
                        <a:t>Costs (£)</a:t>
                      </a:r>
                    </a:p>
                  </a:txBody>
                  <a:tcPr>
                    <a:solidFill>
                      <a:srgbClr val="00436C"/>
                    </a:solidFill>
                  </a:tcPr>
                </a:tc>
                <a:tc>
                  <a:txBody>
                    <a:bodyPr/>
                    <a:lstStyle/>
                    <a:p>
                      <a:r>
                        <a:rPr lang="en-GB" sz="2000" b="1" dirty="0">
                          <a:solidFill>
                            <a:schemeClr val="bg1"/>
                          </a:solidFill>
                          <a:latin typeface="+mn-lt"/>
                        </a:rPr>
                        <a:t>QALYs</a:t>
                      </a:r>
                    </a:p>
                  </a:txBody>
                  <a:tcPr>
                    <a:solidFill>
                      <a:srgbClr val="00436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3.5%</a:t>
                      </a:r>
                    </a:p>
                  </a:txBody>
                  <a:tcPr>
                    <a:solidFill>
                      <a:srgbClr val="00436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1.5%</a:t>
                      </a:r>
                    </a:p>
                  </a:txBody>
                  <a:tcPr>
                    <a:solidFill>
                      <a:srgbClr val="00436C"/>
                    </a:solidFill>
                  </a:tcPr>
                </a:tc>
                <a:tc vMerge="1">
                  <a:txBody>
                    <a:bodyPr/>
                    <a:lstStyle/>
                    <a:p>
                      <a:endParaRPr lang="en-GB"/>
                    </a:p>
                  </a:txBody>
                  <a:tcPr/>
                </a:tc>
                <a:extLst>
                  <a:ext uri="{0D108BD9-81ED-4DB2-BD59-A6C34878D82A}">
                    <a16:rowId xmlns:a16="http://schemas.microsoft.com/office/drawing/2014/main" val="4242128402"/>
                  </a:ext>
                </a:extLst>
              </a:tr>
              <a:tr h="306920">
                <a:tc gridSpan="2">
                  <a:txBody>
                    <a:bodyPr/>
                    <a:lstStyle/>
                    <a:p>
                      <a:r>
                        <a:rPr lang="en-GB" sz="2000" b="1" dirty="0">
                          <a:latin typeface="+mn-lt"/>
                        </a:rPr>
                        <a:t>EAG base case</a:t>
                      </a:r>
                    </a:p>
                  </a:txBody>
                  <a:tcPr>
                    <a:solidFill>
                      <a:schemeClr val="accent3"/>
                    </a:solidFill>
                  </a:tcPr>
                </a:tc>
                <a:tc hMerge="1">
                  <a:txBody>
                    <a:bodyPr/>
                    <a:lstStyle/>
                    <a:p>
                      <a:r>
                        <a:rPr lang="en-GB" sz="2000" b="1" dirty="0">
                          <a:latin typeface="+mn-lt"/>
                        </a:rPr>
                        <a:t>EAG base case</a:t>
                      </a:r>
                    </a:p>
                  </a:txBody>
                  <a:tcPr>
                    <a:solidFill>
                      <a:schemeClr val="accent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solidFill>
                      <a:schemeClr val="accent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solidFill>
                      <a:schemeClr val="accent3"/>
                    </a:solidFill>
                  </a:tcPr>
                </a:tc>
                <a:tc>
                  <a:txBody>
                    <a:bodyPr/>
                    <a:lstStyle/>
                    <a:p>
                      <a:pPr algn="r"/>
                      <a:r>
                        <a:rPr lang="en-GB" sz="2000" kern="1200" dirty="0">
                          <a:solidFill>
                            <a:schemeClr val="dk1"/>
                          </a:solidFill>
                          <a:effectLst/>
                          <a:latin typeface="+mn-lt"/>
                          <a:ea typeface="+mn-ea"/>
                          <a:cs typeface="+mn-cs"/>
                        </a:rPr>
                        <a:t>308,960</a:t>
                      </a:r>
                      <a:endParaRPr lang="en-GB" sz="2000" dirty="0">
                        <a:latin typeface="+mn-lt"/>
                      </a:endParaRPr>
                    </a:p>
                  </a:txBody>
                  <a:tcPr>
                    <a:solidFill>
                      <a:schemeClr val="accent3"/>
                    </a:solidFill>
                  </a:tcPr>
                </a:tc>
                <a:tc>
                  <a:txBody>
                    <a:bodyPr/>
                    <a:lstStyle/>
                    <a:p>
                      <a:pPr algn="r"/>
                      <a:r>
                        <a:rPr lang="en-GB" sz="2000" kern="1200" dirty="0">
                          <a:solidFill>
                            <a:schemeClr val="dk1"/>
                          </a:solidFill>
                          <a:effectLst/>
                          <a:latin typeface="+mn-lt"/>
                          <a:ea typeface="+mn-ea"/>
                          <a:cs typeface="+mn-cs"/>
                        </a:rPr>
                        <a:t>239,871</a:t>
                      </a:r>
                      <a:endParaRPr lang="en-GB" sz="2000" dirty="0">
                        <a:latin typeface="+mn-lt"/>
                      </a:endParaRPr>
                    </a:p>
                  </a:txBody>
                  <a:tcPr>
                    <a:solidFill>
                      <a:schemeClr val="accent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solidFill>
                      <a:schemeClr val="accent3"/>
                    </a:solidFill>
                  </a:tcPr>
                </a:tc>
                <a:extLst>
                  <a:ext uri="{0D108BD9-81ED-4DB2-BD59-A6C34878D82A}">
                    <a16:rowId xmlns:a16="http://schemas.microsoft.com/office/drawing/2014/main" val="2335749543"/>
                  </a:ext>
                </a:extLst>
              </a:tr>
              <a:tr h="306920">
                <a:tc rowSpan="8">
                  <a:txBody>
                    <a:bodyPr/>
                    <a:lstStyle/>
                    <a:p>
                      <a:pPr algn="ctr"/>
                      <a:endParaRPr lang="en-GB" sz="2000" b="1" dirty="0">
                        <a:latin typeface="+mn-lt"/>
                      </a:endParaRPr>
                    </a:p>
                    <a:p>
                      <a:pPr algn="ctr"/>
                      <a:endParaRPr lang="en-GB" sz="2000" b="1" dirty="0">
                        <a:latin typeface="+mn-lt"/>
                      </a:endParaRPr>
                    </a:p>
                    <a:p>
                      <a:pPr algn="ctr"/>
                      <a:endParaRPr lang="en-GB" sz="2000" b="1" dirty="0">
                        <a:latin typeface="+mn-lt"/>
                      </a:endParaRPr>
                    </a:p>
                    <a:p>
                      <a:pPr algn="ctr"/>
                      <a:endParaRPr lang="en-GB" sz="2000" b="1" dirty="0">
                        <a:latin typeface="+mn-lt"/>
                      </a:endParaRPr>
                    </a:p>
                    <a:p>
                      <a:pPr algn="ctr"/>
                      <a:endParaRPr lang="en-GB" sz="2000" b="1" dirty="0">
                        <a:latin typeface="+mn-lt"/>
                      </a:endParaRPr>
                    </a:p>
                    <a:p>
                      <a:pPr algn="ctr"/>
                      <a:r>
                        <a:rPr lang="en-GB" sz="2000" b="1" dirty="0">
                          <a:latin typeface="+mn-lt"/>
                        </a:rPr>
                        <a:t>Survival </a:t>
                      </a:r>
                    </a:p>
                  </a:txBody>
                  <a:tcPr/>
                </a:tc>
                <a:tc>
                  <a:txBody>
                    <a:bodyPr/>
                    <a:lstStyle/>
                    <a:p>
                      <a:r>
                        <a:rPr lang="en-GB" sz="2000" b="0" dirty="0">
                          <a:latin typeface="+mn-lt"/>
                        </a:rPr>
                        <a:t>Exponential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algn="r">
                        <a:spcBef>
                          <a:spcPts val="200"/>
                        </a:spcBef>
                        <a:spcAft>
                          <a:spcPts val="200"/>
                        </a:spcAft>
                      </a:pPr>
                      <a:r>
                        <a:rPr lang="en-GB" sz="2000" dirty="0">
                          <a:effectLst/>
                          <a:latin typeface="+mn-lt"/>
                          <a:ea typeface="Calibri" panose="020F0502020204030204" pitchFamily="34" charset="0"/>
                        </a:rPr>
                        <a:t>472,104</a:t>
                      </a:r>
                    </a:p>
                  </a:txBody>
                  <a:tcPr marL="68580" marR="68580" marT="0" marB="0"/>
                </a:tc>
                <a:tc>
                  <a:txBody>
                    <a:bodyPr/>
                    <a:lstStyle/>
                    <a:p>
                      <a:pPr algn="r">
                        <a:spcBef>
                          <a:spcPts val="200"/>
                        </a:spcBef>
                        <a:spcAft>
                          <a:spcPts val="200"/>
                        </a:spcAft>
                      </a:pPr>
                      <a:r>
                        <a:rPr lang="en-GB" sz="2000" dirty="0">
                          <a:effectLst/>
                          <a:latin typeface="+mn-lt"/>
                          <a:ea typeface="Calibri" panose="020F0502020204030204" pitchFamily="34" charset="0"/>
                        </a:rPr>
                        <a:t>266,462</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1647151827"/>
                  </a:ext>
                </a:extLst>
              </a:tr>
              <a:tr h="306920">
                <a:tc vMerge="1">
                  <a:txBody>
                    <a:bodyPr/>
                    <a:lstStyle/>
                    <a:p>
                      <a:pPr algn="ctr"/>
                      <a:endParaRPr lang="en-GB" sz="1800" b="1" dirty="0">
                        <a:latin typeface="+mn-lt"/>
                      </a:endParaRPr>
                    </a:p>
                  </a:txBody>
                  <a:tcPr/>
                </a:tc>
                <a:tc>
                  <a:txBody>
                    <a:bodyPr/>
                    <a:lstStyle/>
                    <a:p>
                      <a:r>
                        <a:rPr lang="en-GB" sz="2000" b="0" dirty="0">
                          <a:latin typeface="+mn-lt"/>
                        </a:rPr>
                        <a:t>Weibull</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algn="r">
                        <a:spcBef>
                          <a:spcPts val="200"/>
                        </a:spcBef>
                        <a:spcAft>
                          <a:spcPts val="200"/>
                        </a:spcAft>
                      </a:pPr>
                      <a:r>
                        <a:rPr lang="en-GB" sz="2000" dirty="0">
                          <a:effectLst/>
                          <a:latin typeface="+mn-lt"/>
                          <a:ea typeface="Calibri" panose="020F0502020204030204" pitchFamily="34" charset="0"/>
                        </a:rPr>
                        <a:t>483,062</a:t>
                      </a:r>
                    </a:p>
                  </a:txBody>
                  <a:tcPr marL="68580" marR="68580" marT="0" marB="0"/>
                </a:tc>
                <a:tc>
                  <a:txBody>
                    <a:bodyPr/>
                    <a:lstStyle/>
                    <a:p>
                      <a:pPr algn="r">
                        <a:spcBef>
                          <a:spcPts val="200"/>
                        </a:spcBef>
                        <a:spcAft>
                          <a:spcPts val="200"/>
                        </a:spcAft>
                      </a:pPr>
                      <a:r>
                        <a:rPr lang="en-GB" sz="2000" dirty="0">
                          <a:effectLst/>
                          <a:latin typeface="+mn-lt"/>
                          <a:ea typeface="Calibri" panose="020F0502020204030204" pitchFamily="34" charset="0"/>
                        </a:rPr>
                        <a:t>268,215</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3680223189"/>
                  </a:ext>
                </a:extLst>
              </a:tr>
              <a:tr h="306920">
                <a:tc vMerge="1">
                  <a:txBody>
                    <a:bodyPr/>
                    <a:lstStyle/>
                    <a:p>
                      <a:pPr algn="ctr"/>
                      <a:endParaRPr lang="en-GB" sz="1800" b="1" dirty="0">
                        <a:latin typeface="+mn-lt"/>
                      </a:endParaRPr>
                    </a:p>
                  </a:txBody>
                  <a:tcPr/>
                </a:tc>
                <a:tc>
                  <a:txBody>
                    <a:bodyPr/>
                    <a:lstStyle/>
                    <a:p>
                      <a:r>
                        <a:rPr lang="en-GB" sz="2000" b="0" dirty="0">
                          <a:latin typeface="+mn-lt"/>
                        </a:rPr>
                        <a:t>Gompertz</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algn="r">
                        <a:spcBef>
                          <a:spcPts val="200"/>
                        </a:spcBef>
                        <a:spcAft>
                          <a:spcPts val="200"/>
                        </a:spcAft>
                      </a:pPr>
                      <a:r>
                        <a:rPr lang="en-GB" sz="2000" dirty="0">
                          <a:effectLst/>
                          <a:latin typeface="+mn-lt"/>
                          <a:ea typeface="Calibri" panose="020F0502020204030204" pitchFamily="34" charset="0"/>
                        </a:rPr>
                        <a:t>488,590</a:t>
                      </a:r>
                    </a:p>
                  </a:txBody>
                  <a:tcPr marL="68580" marR="68580" marT="0" marB="0"/>
                </a:tc>
                <a:tc>
                  <a:txBody>
                    <a:bodyPr/>
                    <a:lstStyle/>
                    <a:p>
                      <a:pPr algn="r">
                        <a:spcBef>
                          <a:spcPts val="200"/>
                        </a:spcBef>
                        <a:spcAft>
                          <a:spcPts val="200"/>
                        </a:spcAft>
                      </a:pPr>
                      <a:r>
                        <a:rPr lang="en-GB" sz="2000" dirty="0">
                          <a:effectLst/>
                          <a:latin typeface="+mn-lt"/>
                          <a:ea typeface="Calibri" panose="020F0502020204030204" pitchFamily="34" charset="0"/>
                        </a:rPr>
                        <a:t>269,300</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3062698448"/>
                  </a:ext>
                </a:extLst>
              </a:tr>
              <a:tr h="306920">
                <a:tc vMerge="1">
                  <a:txBody>
                    <a:bodyPr/>
                    <a:lstStyle/>
                    <a:p>
                      <a:pPr algn="ctr"/>
                      <a:endParaRPr lang="en-GB" sz="1800" b="1" dirty="0">
                        <a:latin typeface="+mn-lt"/>
                      </a:endParaRPr>
                    </a:p>
                  </a:txBody>
                  <a:tcPr/>
                </a:tc>
                <a:tc>
                  <a:txBody>
                    <a:bodyPr/>
                    <a:lstStyle/>
                    <a:p>
                      <a:r>
                        <a:rPr lang="en-GB" sz="2000" b="0" dirty="0">
                          <a:latin typeface="+mn-lt"/>
                        </a:rPr>
                        <a:t>Log-normal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algn="r">
                        <a:spcBef>
                          <a:spcPts val="200"/>
                        </a:spcBef>
                        <a:spcAft>
                          <a:spcPts val="200"/>
                        </a:spcAft>
                      </a:pPr>
                      <a:r>
                        <a:rPr lang="en-GB" sz="2000" dirty="0">
                          <a:effectLst/>
                          <a:latin typeface="+mn-lt"/>
                          <a:ea typeface="Calibri" panose="020F0502020204030204" pitchFamily="34" charset="0"/>
                        </a:rPr>
                        <a:t>446,868</a:t>
                      </a:r>
                    </a:p>
                  </a:txBody>
                  <a:tcPr marL="68580" marR="68580" marT="0" marB="0"/>
                </a:tc>
                <a:tc>
                  <a:txBody>
                    <a:bodyPr/>
                    <a:lstStyle/>
                    <a:p>
                      <a:pPr algn="r">
                        <a:spcBef>
                          <a:spcPts val="200"/>
                        </a:spcBef>
                        <a:spcAft>
                          <a:spcPts val="200"/>
                        </a:spcAft>
                      </a:pPr>
                      <a:r>
                        <a:rPr lang="en-GB" sz="2000" dirty="0">
                          <a:effectLst/>
                          <a:latin typeface="+mn-lt"/>
                          <a:ea typeface="Calibri" panose="020F0502020204030204" pitchFamily="34" charset="0"/>
                        </a:rPr>
                        <a:t>335,369</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3512160700"/>
                  </a:ext>
                </a:extLst>
              </a:tr>
              <a:tr h="306920">
                <a:tc vMerge="1">
                  <a:txBody>
                    <a:bodyPr/>
                    <a:lstStyle/>
                    <a:p>
                      <a:pPr algn="ctr"/>
                      <a:endParaRPr lang="en-GB" sz="1800" b="1" dirty="0">
                        <a:latin typeface="+mn-lt"/>
                      </a:endParaRPr>
                    </a:p>
                    <a:p>
                      <a:pPr algn="ctr"/>
                      <a:endParaRPr lang="en-GB" sz="1800" b="1" dirty="0">
                        <a:latin typeface="+mn-lt"/>
                      </a:endParaRPr>
                    </a:p>
                    <a:p>
                      <a:pPr algn="ctr"/>
                      <a:r>
                        <a:rPr lang="en-GB" sz="1800" b="1" dirty="0">
                          <a:latin typeface="+mn-lt"/>
                        </a:rPr>
                        <a:t>Survival </a:t>
                      </a:r>
                    </a:p>
                  </a:txBody>
                  <a:tcPr/>
                </a:tc>
                <a:tc>
                  <a:txBody>
                    <a:bodyPr/>
                    <a:lstStyle/>
                    <a:p>
                      <a:r>
                        <a:rPr lang="en-GB" sz="2000" b="0" dirty="0">
                          <a:latin typeface="+mn-lt"/>
                        </a:rPr>
                        <a:t>KM* + Exponential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GB" sz="2000" kern="1200" dirty="0">
                          <a:solidFill>
                            <a:schemeClr val="dk1"/>
                          </a:solidFill>
                          <a:effectLst/>
                          <a:latin typeface="+mn-lt"/>
                          <a:ea typeface="+mn-ea"/>
                          <a:cs typeface="+mn-cs"/>
                        </a:rPr>
                        <a:t>445,595</a:t>
                      </a:r>
                    </a:p>
                  </a:txBody>
                  <a:tcPr marL="68580" marR="68580" marT="0" marB="0"/>
                </a:tc>
                <a:tc>
                  <a:txBody>
                    <a:bodyPr/>
                    <a:lstStyle/>
                    <a:p>
                      <a:pPr algn="r">
                        <a:lnSpc>
                          <a:spcPct val="115000"/>
                        </a:lnSpc>
                      </a:pPr>
                      <a:r>
                        <a:rPr lang="en-GB" sz="2000" kern="1200" dirty="0">
                          <a:solidFill>
                            <a:schemeClr val="dk1"/>
                          </a:solidFill>
                          <a:effectLst/>
                          <a:latin typeface="+mn-lt"/>
                          <a:ea typeface="+mn-ea"/>
                          <a:cs typeface="+mn-cs"/>
                        </a:rPr>
                        <a:t>434,768</a:t>
                      </a:r>
                      <a:endParaRPr lang="en-GB" sz="2000" dirty="0">
                        <a:effectLst/>
                        <a:latin typeface="+mn-lt"/>
                        <a:ea typeface="Calibri" panose="020F0502020204030204" pitchFamily="34" charset="0"/>
                      </a:endParaRP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903753710"/>
                  </a:ext>
                </a:extLst>
              </a:tr>
              <a:tr h="306920">
                <a:tc vMerge="1">
                  <a:txBody>
                    <a:bodyPr/>
                    <a:lstStyle/>
                    <a:p>
                      <a:endParaRPr lang="en-GB" b="1" dirty="0">
                        <a:latin typeface="Arial" panose="020B0604020202020204" pitchFamily="34" charset="0"/>
                      </a:endParaRPr>
                    </a:p>
                  </a:txBody>
                  <a:tcPr/>
                </a:tc>
                <a:tc>
                  <a:txBody>
                    <a:bodyPr/>
                    <a:lstStyle/>
                    <a:p>
                      <a:r>
                        <a:rPr lang="en-GB" sz="2000" b="0" dirty="0">
                          <a:latin typeface="+mn-lt"/>
                        </a:rPr>
                        <a:t>KM + Weibull</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455,540</a:t>
                      </a:r>
                      <a:endParaRPr lang="en-GB" sz="2000" dirty="0">
                        <a:effectLst/>
                        <a:latin typeface="+mn-lt"/>
                        <a:ea typeface="Calibri" panose="020F050202020403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dirty="0">
                          <a:effectLst/>
                          <a:latin typeface="+mn-lt"/>
                          <a:ea typeface="Calibri" panose="020F0502020204030204" pitchFamily="34" charset="0"/>
                        </a:rPr>
                        <a:t>450,235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2446858986"/>
                  </a:ext>
                </a:extLst>
              </a:tr>
              <a:tr h="306920">
                <a:tc vMerge="1">
                  <a:txBody>
                    <a:bodyPr/>
                    <a:lstStyle/>
                    <a:p>
                      <a:endParaRPr lang="en-GB" b="1" dirty="0">
                        <a:latin typeface="Arial" panose="020B0604020202020204" pitchFamily="34" charset="0"/>
                      </a:endParaRPr>
                    </a:p>
                  </a:txBody>
                  <a:tcPr/>
                </a:tc>
                <a:tc>
                  <a:txBody>
                    <a:bodyPr/>
                    <a:lstStyle/>
                    <a:p>
                      <a:r>
                        <a:rPr lang="en-GB" sz="2000" b="0" dirty="0">
                          <a:latin typeface="+mn-lt"/>
                        </a:rPr>
                        <a:t>KM + Gompertz</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343,803</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260,827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3043676941"/>
                  </a:ext>
                </a:extLst>
              </a:tr>
              <a:tr h="306920">
                <a:tc vMerge="1">
                  <a:txBody>
                    <a:bodyPr/>
                    <a:lstStyle/>
                    <a:p>
                      <a:endParaRPr lang="en-GB" b="1" dirty="0">
                        <a:latin typeface="Arial" panose="020B0604020202020204" pitchFamily="34" charset="0"/>
                      </a:endParaRPr>
                    </a:p>
                  </a:txBody>
                  <a:tcPr/>
                </a:tc>
                <a:tc>
                  <a:txBody>
                    <a:bodyPr/>
                    <a:lstStyle/>
                    <a:p>
                      <a:r>
                        <a:rPr lang="en-GB" sz="2000" b="0" dirty="0">
                          <a:latin typeface="+mn-lt"/>
                        </a:rPr>
                        <a:t>KM + log-normal</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algn="r"/>
                      <a:r>
                        <a:rPr lang="en-GB" sz="2000" kern="1200" dirty="0">
                          <a:solidFill>
                            <a:schemeClr val="dk1"/>
                          </a:solidFill>
                          <a:effectLst/>
                          <a:latin typeface="+mn-lt"/>
                          <a:ea typeface="+mn-ea"/>
                          <a:cs typeface="+mn-cs"/>
                        </a:rPr>
                        <a:t>431,634</a:t>
                      </a:r>
                      <a:endParaRPr lang="en-GB" sz="2000" dirty="0">
                        <a:latin typeface="+mn-lt"/>
                      </a:endParaRPr>
                    </a:p>
                  </a:txBody>
                  <a:tcPr/>
                </a:tc>
                <a:tc>
                  <a:txBody>
                    <a:bodyPr/>
                    <a:lstStyle/>
                    <a:p>
                      <a:pPr algn="r"/>
                      <a:r>
                        <a:rPr lang="en-GB" sz="2000" kern="1200" dirty="0">
                          <a:solidFill>
                            <a:schemeClr val="dk1"/>
                          </a:solidFill>
                          <a:effectLst/>
                          <a:latin typeface="+mn-lt"/>
                          <a:ea typeface="+mn-ea"/>
                          <a:cs typeface="+mn-cs"/>
                        </a:rPr>
                        <a:t>407,322</a:t>
                      </a:r>
                      <a:endParaRPr lang="en-GB" sz="20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3880147145"/>
                  </a:ext>
                </a:extLst>
              </a:tr>
              <a:tr h="306920">
                <a:tc rowSpan="3">
                  <a:txBody>
                    <a:bodyPr/>
                    <a:lstStyle/>
                    <a:p>
                      <a:endParaRPr lang="en-GB" sz="2000" b="1" dirty="0">
                        <a:latin typeface="+mn-lt"/>
                      </a:endParaRPr>
                    </a:p>
                    <a:p>
                      <a:pPr algn="ctr"/>
                      <a:r>
                        <a:rPr lang="en-GB" sz="2000" b="1" dirty="0">
                          <a:latin typeface="+mn-lt"/>
                        </a:rPr>
                        <a:t>% early HSCT</a:t>
                      </a:r>
                    </a:p>
                  </a:txBody>
                  <a:tcPr/>
                </a:tc>
                <a:tc>
                  <a:txBody>
                    <a:bodyPr/>
                    <a:lstStyle/>
                    <a:p>
                      <a:r>
                        <a:rPr lang="en-GB" sz="2000" b="0" dirty="0">
                          <a:latin typeface="+mn-lt"/>
                        </a:rPr>
                        <a:t>50% early HSCT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499,604</a:t>
                      </a:r>
                      <a:endParaRPr lang="en-GB" sz="2000" dirty="0">
                        <a:latin typeface="+mn-lt"/>
                      </a:endParaRPr>
                    </a:p>
                  </a:txBody>
                  <a:tcPr/>
                </a:tc>
                <a:tc>
                  <a:txBody>
                    <a:bodyPr/>
                    <a:lstStyle/>
                    <a:p>
                      <a:pPr algn="r"/>
                      <a:r>
                        <a:rPr lang="en-GB" sz="2000" kern="1200" dirty="0">
                          <a:solidFill>
                            <a:schemeClr val="dk1"/>
                          </a:solidFill>
                          <a:effectLst/>
                          <a:latin typeface="+mn-lt"/>
                          <a:ea typeface="+mn-ea"/>
                          <a:cs typeface="+mn-cs"/>
                        </a:rPr>
                        <a:t>394,538</a:t>
                      </a:r>
                      <a:endParaRPr lang="en-GB" sz="20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2454720887"/>
                  </a:ext>
                </a:extLst>
              </a:tr>
              <a:tr h="306920">
                <a:tc vMerge="1">
                  <a:txBody>
                    <a:bodyPr/>
                    <a:lstStyle/>
                    <a:p>
                      <a:endParaRPr lang="en-GB" b="1" dirty="0">
                        <a:latin typeface="Arial" panose="020B0604020202020204" pitchFamily="34" charset="0"/>
                      </a:endParaRPr>
                    </a:p>
                  </a:txBody>
                  <a:tcPr/>
                </a:tc>
                <a:tc>
                  <a:txBody>
                    <a:bodyPr/>
                    <a:lstStyle/>
                    <a:p>
                      <a:r>
                        <a:rPr lang="en-GB" sz="2000" b="0" dirty="0">
                          <a:latin typeface="+mn-lt"/>
                        </a:rPr>
                        <a:t>100% early HSCT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92,093</a:t>
                      </a:r>
                      <a:endParaRPr lang="en-GB" sz="2000" dirty="0">
                        <a:latin typeface="+mn-lt"/>
                      </a:endParaRPr>
                    </a:p>
                  </a:txBody>
                  <a:tcPr/>
                </a:tc>
                <a:tc>
                  <a:txBody>
                    <a:bodyPr/>
                    <a:lstStyle/>
                    <a:p>
                      <a:pPr algn="r"/>
                      <a:r>
                        <a:rPr lang="en-GB" sz="2000" kern="1200" dirty="0">
                          <a:solidFill>
                            <a:schemeClr val="dk1"/>
                          </a:solidFill>
                          <a:effectLst/>
                          <a:latin typeface="+mn-lt"/>
                          <a:ea typeface="+mn-ea"/>
                          <a:cs typeface="+mn-cs"/>
                        </a:rPr>
                        <a:t>63,794</a:t>
                      </a:r>
                      <a:endParaRPr lang="en-GB" sz="20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1418721295"/>
                  </a:ext>
                </a:extLst>
              </a:tr>
              <a:tr h="306920">
                <a:tc vMerge="1">
                  <a:txBody>
                    <a:bodyPr/>
                    <a:lstStyle/>
                    <a:p>
                      <a:endParaRPr lang="en-GB" b="1" dirty="0">
                        <a:latin typeface="Arial" panose="020B0604020202020204" pitchFamily="34" charset="0"/>
                      </a:endParaRPr>
                    </a:p>
                  </a:txBody>
                  <a:tcPr/>
                </a:tc>
                <a:tc>
                  <a:txBody>
                    <a:bodyPr/>
                    <a:lstStyle/>
                    <a:p>
                      <a:r>
                        <a:rPr lang="en-GB" sz="2000" b="0" dirty="0">
                          <a:latin typeface="+mn-lt"/>
                        </a:rPr>
                        <a:t>0% early HSCT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dirty="0">
                          <a:latin typeface="+mn-lt"/>
                        </a:rPr>
                        <a:t>823,700</a:t>
                      </a:r>
                    </a:p>
                  </a:txBody>
                  <a:tcPr/>
                </a:tc>
                <a:tc>
                  <a:txBody>
                    <a:bodyPr/>
                    <a:lstStyle/>
                    <a:p>
                      <a:pPr algn="r"/>
                      <a:r>
                        <a:rPr lang="en-GB" sz="2000" kern="1200" dirty="0">
                          <a:solidFill>
                            <a:schemeClr val="dk1"/>
                          </a:solidFill>
                          <a:effectLst/>
                          <a:latin typeface="+mn-lt"/>
                          <a:ea typeface="+mn-ea"/>
                          <a:cs typeface="+mn-cs"/>
                        </a:rPr>
                        <a:t>656,664</a:t>
                      </a:r>
                      <a:endParaRPr lang="en-GB" sz="20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3896402814"/>
                  </a:ext>
                </a:extLst>
              </a:tr>
            </a:tbl>
          </a:graphicData>
        </a:graphic>
      </p:graphicFrame>
      <p:sp>
        <p:nvSpPr>
          <p:cNvPr id="2" name="Title 1">
            <a:extLst>
              <a:ext uri="{FF2B5EF4-FFF2-40B4-BE49-F238E27FC236}">
                <a16:creationId xmlns:a16="http://schemas.microsoft.com/office/drawing/2014/main" id="{FA4CAFEA-77FF-9FAB-A089-C831549ED965}"/>
              </a:ext>
            </a:extLst>
          </p:cNvPr>
          <p:cNvSpPr>
            <a:spLocks noGrp="1"/>
          </p:cNvSpPr>
          <p:nvPr>
            <p:ph type="title"/>
          </p:nvPr>
        </p:nvSpPr>
        <p:spPr>
          <a:xfrm>
            <a:off x="349663" y="228600"/>
            <a:ext cx="11250785" cy="592817"/>
          </a:xfrm>
        </p:spPr>
        <p:txBody>
          <a:bodyPr>
            <a:normAutofit fontScale="90000"/>
          </a:bodyPr>
          <a:lstStyle/>
          <a:p>
            <a:r>
              <a:rPr lang="en-GB" dirty="0"/>
              <a:t>EAG deterministic scenario analyses</a:t>
            </a:r>
            <a:br>
              <a:rPr lang="en-GB" dirty="0"/>
            </a:br>
            <a:endParaRPr lang="en-GB" dirty="0"/>
          </a:p>
        </p:txBody>
      </p:sp>
      <p:sp>
        <p:nvSpPr>
          <p:cNvPr id="4" name="Rectangle 3" descr="Marker showing slides are confidential ">
            <a:extLst>
              <a:ext uri="{FF2B5EF4-FFF2-40B4-BE49-F238E27FC236}">
                <a16:creationId xmlns:a16="http://schemas.microsoft.com/office/drawing/2014/main" id="{A6053681-5460-9923-D578-F0DE7A70CA90}"/>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9" name="Text Placeholder 13">
            <a:extLst>
              <a:ext uri="{FF2B5EF4-FFF2-40B4-BE49-F238E27FC236}">
                <a16:creationId xmlns:a16="http://schemas.microsoft.com/office/drawing/2014/main" id="{73F43566-CE69-02ED-A8A5-8A336A586BB2}"/>
              </a:ext>
            </a:extLst>
          </p:cNvPr>
          <p:cNvSpPr txBox="1">
            <a:spLocks/>
          </p:cNvSpPr>
          <p:nvPr/>
        </p:nvSpPr>
        <p:spPr>
          <a:xfrm>
            <a:off x="1051217" y="6425571"/>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BSC: best supportive care; HSCT: haematopoietic stem cell transplantation; ICER: incremental cost-effectiveness ratio; KM: Kaplan-Meier; QALY: quality-adjusted life-year. QALYs and costs discounted @ 3.5% </a:t>
            </a:r>
          </a:p>
        </p:txBody>
      </p:sp>
    </p:spTree>
    <p:extLst>
      <p:ext uri="{BB962C8B-B14F-4D97-AF65-F5344CB8AC3E}">
        <p14:creationId xmlns:p14="http://schemas.microsoft.com/office/powerpoint/2010/main" val="284856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dirty="0"/>
              <a:t>Patient perspectives (1)</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4" y="856341"/>
            <a:ext cx="7844155" cy="437926"/>
          </a:xfrm>
        </p:spPr>
        <p:txBody>
          <a:bodyPr/>
          <a:lstStyle/>
          <a:p>
            <a:pPr>
              <a:lnSpc>
                <a:spcPct val="100000"/>
              </a:lnSpc>
            </a:pPr>
            <a:r>
              <a:rPr lang="en-GB" sz="2000" b="1" dirty="0"/>
              <a:t>Submissions from the MPS society and patient experts</a:t>
            </a:r>
          </a:p>
          <a:p>
            <a:pPr>
              <a:lnSpc>
                <a:spcPct val="100000"/>
              </a:lnSpc>
            </a:pPr>
            <a:endParaRPr lang="en-GB" sz="2000" dirty="0"/>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7663070" y="330973"/>
            <a:ext cx="4310703" cy="1422528"/>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chemeClr val="tx1"/>
                </a:solidFill>
                <a:effectLst/>
                <a:uLnTx/>
                <a:uFillTx/>
                <a:ea typeface="+mn-ea"/>
                <a:cs typeface="+mn-cs"/>
              </a:rPr>
              <a:t>“</a:t>
            </a:r>
            <a:r>
              <a:rPr lang="en-GB" sz="2000" i="1" dirty="0">
                <a:solidFill>
                  <a:schemeClr val="tx1"/>
                </a:solidFill>
                <a:effectLst/>
                <a:ea typeface="Times New Roman" panose="02020603050405020304" pitchFamily="18" charset="0"/>
              </a:rPr>
              <a:t>Trying to get through the maze of healthcare professionals and tests to try and get a diagnosis ….. as parents we were helpless”</a:t>
            </a:r>
            <a:endParaRPr kumimoji="0" lang="en-GB" sz="2000" i="0" u="none" strike="noStrike" kern="1200" cap="none" spc="0" normalizeH="0" baseline="0" noProof="0" dirty="0">
              <a:ln>
                <a:noFill/>
              </a:ln>
              <a:solidFill>
                <a:schemeClr val="tx1"/>
              </a:solidFill>
              <a:effectLst/>
              <a:uLnTx/>
              <a:uFillTx/>
              <a:ea typeface="+mn-ea"/>
              <a:cs typeface="+mn-cs"/>
            </a:endParaRP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7963273" y="4127102"/>
            <a:ext cx="4213079" cy="2148498"/>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a:t>
            </a:r>
            <a:r>
              <a:rPr lang="en-GB" sz="2000" i="1" dirty="0">
                <a:solidFill>
                  <a:schemeClr val="tx1"/>
                </a:solidFill>
                <a:effectLst/>
                <a:ea typeface="Times New Roman" panose="02020603050405020304" pitchFamily="18" charset="0"/>
              </a:rPr>
              <a:t>I’ve become more socially awkward, I found it difficult doing normal things, seeing normal people. You just kind of become a person that lives within the four walls of the hospital or the home. You’re not you </a:t>
            </a:r>
            <a:r>
              <a:rPr lang="en-GB" sz="2000" dirty="0">
                <a:solidFill>
                  <a:schemeClr val="tx1"/>
                </a:solidFill>
              </a:rPr>
              <a:t>”</a:t>
            </a:r>
            <a:endParaRPr kumimoji="0" lang="en-GB" sz="2000" b="0" i="0" u="none" strike="noStrike" kern="1200" cap="none" spc="0" normalizeH="0" baseline="0" noProof="0" dirty="0">
              <a:ln>
                <a:noFill/>
              </a:ln>
              <a:solidFill>
                <a:schemeClr val="tx1"/>
              </a:solidFill>
              <a:effectLst/>
              <a:uLnTx/>
              <a:uFillTx/>
              <a:ea typeface="+mn-ea"/>
              <a:cs typeface="+mn-cs"/>
            </a:endParaRPr>
          </a:p>
        </p:txBody>
      </p:sp>
      <p:sp>
        <p:nvSpPr>
          <p:cNvPr id="7" name="TextBox 6">
            <a:extLst>
              <a:ext uri="{FF2B5EF4-FFF2-40B4-BE49-F238E27FC236}">
                <a16:creationId xmlns:a16="http://schemas.microsoft.com/office/drawing/2014/main" id="{4D54E5FE-75E2-158C-D819-A26C2E43F8A0}"/>
              </a:ext>
            </a:extLst>
          </p:cNvPr>
          <p:cNvSpPr txBox="1"/>
          <p:nvPr/>
        </p:nvSpPr>
        <p:spPr>
          <a:xfrm>
            <a:off x="466724" y="1362317"/>
            <a:ext cx="7408076" cy="5016758"/>
          </a:xfrm>
          <a:prstGeom prst="rect">
            <a:avLst/>
          </a:prstGeom>
          <a:noFill/>
        </p:spPr>
        <p:txBody>
          <a:bodyPr wrap="square" rtlCol="0">
            <a:spAutoFit/>
          </a:bodyPr>
          <a:lstStyle/>
          <a:p>
            <a:pPr>
              <a:lnSpc>
                <a:spcPct val="100000"/>
              </a:lnSpc>
              <a:spcAft>
                <a:spcPts val="300"/>
              </a:spcAft>
            </a:pPr>
            <a:r>
              <a:rPr lang="en-GB" sz="2000" b="1" dirty="0"/>
              <a:t>Severity of condition – Diagnosis and impact:</a:t>
            </a:r>
          </a:p>
          <a:p>
            <a:pPr marL="285750" indent="-285750">
              <a:lnSpc>
                <a:spcPct val="100000"/>
              </a:lnSpc>
              <a:spcAft>
                <a:spcPts val="300"/>
              </a:spcAft>
              <a:buFont typeface="Arial" panose="020B0604020202020204" pitchFamily="34" charset="0"/>
              <a:buChar char="•"/>
            </a:pPr>
            <a:r>
              <a:rPr lang="en-GB" sz="2000" dirty="0"/>
              <a:t>Diagnosis often delayed – most babies in critical condition and death usually occurs within 6 months</a:t>
            </a:r>
          </a:p>
          <a:p>
            <a:pPr marL="285750" indent="-285750">
              <a:lnSpc>
                <a:spcPct val="100000"/>
              </a:lnSpc>
              <a:spcAft>
                <a:spcPts val="300"/>
              </a:spcAft>
              <a:buFont typeface="Arial" panose="020B0604020202020204" pitchFamily="34" charset="0"/>
              <a:buChar char="•"/>
            </a:pPr>
            <a:r>
              <a:rPr lang="en-GB" sz="2000" dirty="0"/>
              <a:t>Families experience shock, upset and confusion – little information or support available locally</a:t>
            </a:r>
          </a:p>
          <a:p>
            <a:pPr marL="285750" indent="-285750">
              <a:lnSpc>
                <a:spcPct val="100000"/>
              </a:lnSpc>
              <a:spcAft>
                <a:spcPts val="300"/>
              </a:spcAft>
              <a:buFont typeface="Arial" panose="020B0604020202020204" pitchFamily="34" charset="0"/>
              <a:buChar char="•"/>
            </a:pPr>
            <a:r>
              <a:rPr lang="en-GB" sz="2000" dirty="0"/>
              <a:t>Babies need intensive multidisciplinary care and long hospital stays. Need for blood transfusions, parenteral nutrition and immediate access to ERT</a:t>
            </a:r>
          </a:p>
          <a:p>
            <a:pPr marL="285750" indent="-285750">
              <a:spcAft>
                <a:spcPts val="300"/>
              </a:spcAft>
              <a:buFont typeface="Arial" panose="020B0604020202020204" pitchFamily="34" charset="0"/>
              <a:buChar char="•"/>
            </a:pPr>
            <a:r>
              <a:rPr lang="en-GB" sz="2000" dirty="0"/>
              <a:t>ERT needs long infusions, carefully managed nutrition. Can lead to missed family holidays and education </a:t>
            </a:r>
          </a:p>
          <a:p>
            <a:pPr marL="285750" indent="-285750">
              <a:spcAft>
                <a:spcPts val="300"/>
              </a:spcAft>
              <a:buFont typeface="Arial" panose="020B0604020202020204" pitchFamily="34" charset="0"/>
              <a:buChar char="•"/>
            </a:pPr>
            <a:r>
              <a:rPr lang="en-GB" sz="2000" dirty="0"/>
              <a:t>Fear that as an inheritable disease, other children may have it</a:t>
            </a:r>
          </a:p>
          <a:p>
            <a:pPr marL="285750" indent="-285750">
              <a:lnSpc>
                <a:spcPct val="100000"/>
              </a:lnSpc>
              <a:spcAft>
                <a:spcPts val="300"/>
              </a:spcAft>
              <a:buFont typeface="Arial" panose="020B0604020202020204" pitchFamily="34" charset="0"/>
              <a:buChar char="•"/>
            </a:pPr>
            <a:r>
              <a:rPr lang="en-GB" sz="2000" dirty="0"/>
              <a:t>Symptoms include: Feeding difficulties, vomiting, diarrhoea, suspected reflux, failure to thrive or putting on weight</a:t>
            </a:r>
          </a:p>
          <a:p>
            <a:pPr marL="285750" indent="-285750">
              <a:spcAft>
                <a:spcPts val="300"/>
              </a:spcAft>
              <a:buFont typeface="Arial" panose="020B0604020202020204" pitchFamily="34" charset="0"/>
              <a:buChar char="•"/>
            </a:pPr>
            <a:r>
              <a:rPr lang="en-GB" sz="2000" dirty="0"/>
              <a:t>Parents feel helplessness/powerless against the condition</a:t>
            </a:r>
          </a:p>
          <a:p>
            <a:pPr marL="285750" indent="-285750">
              <a:spcAft>
                <a:spcPts val="300"/>
              </a:spcAft>
              <a:buFont typeface="Arial" panose="020B0604020202020204" pitchFamily="34" charset="0"/>
              <a:buChar char="•"/>
            </a:pPr>
            <a:r>
              <a:rPr lang="en-GB" sz="2000" dirty="0"/>
              <a:t>No reservations on having children enter a clinical trial</a:t>
            </a:r>
          </a:p>
        </p:txBody>
      </p:sp>
      <p:sp>
        <p:nvSpPr>
          <p:cNvPr id="11" name="Speech Bubble: Rectangle with Corners Rounded 10" descr="Patient quotation">
            <a:extLst>
              <a:ext uri="{FF2B5EF4-FFF2-40B4-BE49-F238E27FC236}">
                <a16:creationId xmlns:a16="http://schemas.microsoft.com/office/drawing/2014/main" id="{171256A5-1B17-B58C-615B-245A596D2552}"/>
              </a:ext>
              <a:ext uri="{C183D7F6-B498-43B3-948B-1728B52AA6E4}">
                <adec:decorative xmlns:adec="http://schemas.microsoft.com/office/drawing/2017/decorative" val="0"/>
              </a:ext>
            </a:extLst>
          </p:cNvPr>
          <p:cNvSpPr/>
          <p:nvPr/>
        </p:nvSpPr>
        <p:spPr>
          <a:xfrm>
            <a:off x="7874800" y="2107294"/>
            <a:ext cx="4213079" cy="1835179"/>
          </a:xfrm>
          <a:prstGeom prst="wedgeRoundRectCallout">
            <a:avLst>
              <a:gd name="adj1" fmla="val -57282"/>
              <a:gd name="adj2" fmla="val -2031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en-GB" sz="2000" i="1" u="none" strike="noStrike" kern="1200" cap="none" spc="0" normalizeH="0" baseline="0" noProof="0" dirty="0">
                <a:ln>
                  <a:noFill/>
                </a:ln>
                <a:solidFill>
                  <a:schemeClr val="tx1"/>
                </a:solidFill>
                <a:effectLst/>
                <a:uLnTx/>
                <a:uFillTx/>
                <a:ea typeface="+mn-ea"/>
                <a:cs typeface="+mn-cs"/>
              </a:rPr>
              <a:t>“</a:t>
            </a:r>
            <a:r>
              <a:rPr kumimoji="0" lang="en-GB" sz="2000" i="1" u="none" strike="noStrike" kern="1200" cap="none" spc="0" normalizeH="0" baseline="0" noProof="0" dirty="0">
                <a:ln>
                  <a:noFill/>
                </a:ln>
                <a:solidFill>
                  <a:schemeClr val="tx1"/>
                </a:solidFill>
                <a:uLnTx/>
                <a:uFillTx/>
                <a:cs typeface="+mn-cs"/>
              </a:rPr>
              <a:t>T</a:t>
            </a:r>
            <a:r>
              <a:rPr lang="en-GB" sz="2000" i="1" dirty="0">
                <a:solidFill>
                  <a:schemeClr val="tx1"/>
                </a:solidFill>
                <a:effectLst/>
                <a:ea typeface="Calibri" panose="020F0502020204030204" pitchFamily="34" charset="0"/>
              </a:rPr>
              <a:t>hey gave us the condition on a piece of paper and left us to it. So, when we googled it, it came up they’re not going to live longer than 6 months. And there’s no cure</a:t>
            </a:r>
            <a:r>
              <a:rPr lang="en-GB" sz="2000" i="1" dirty="0">
                <a:solidFill>
                  <a:schemeClr val="tx1"/>
                </a:solidFill>
                <a:effectLst/>
                <a:ea typeface="Times New Roman" panose="02020603050405020304" pitchFamily="18" charset="0"/>
              </a:rPr>
              <a:t>”</a:t>
            </a:r>
            <a:endParaRPr kumimoji="0" lang="en-GB" sz="2000" i="1" u="none" strike="noStrike" kern="1200" cap="none" spc="0" normalizeH="0" baseline="0" noProof="0" dirty="0">
              <a:ln>
                <a:noFill/>
              </a:ln>
              <a:solidFill>
                <a:schemeClr val="tx1"/>
              </a:solidFill>
              <a:effectLst/>
              <a:uLnTx/>
              <a:uFillTx/>
              <a:ea typeface="+mn-ea"/>
              <a:cs typeface="+mn-cs"/>
            </a:endParaRPr>
          </a:p>
        </p:txBody>
      </p:sp>
      <p:sp>
        <p:nvSpPr>
          <p:cNvPr id="12" name="TextBox 11">
            <a:extLst>
              <a:ext uri="{FF2B5EF4-FFF2-40B4-BE49-F238E27FC236}">
                <a16:creationId xmlns:a16="http://schemas.microsoft.com/office/drawing/2014/main" id="{B40B825E-F9CD-0ECF-FE96-434F4D4811A5}"/>
              </a:ext>
            </a:extLst>
          </p:cNvPr>
          <p:cNvSpPr txBox="1"/>
          <p:nvPr/>
        </p:nvSpPr>
        <p:spPr>
          <a:xfrm>
            <a:off x="954565" y="6548417"/>
            <a:ext cx="9297686" cy="307777"/>
          </a:xfrm>
          <a:prstGeom prst="rect">
            <a:avLst/>
          </a:prstGeom>
          <a:noFill/>
        </p:spPr>
        <p:txBody>
          <a:bodyPr wrap="square" rtlCol="0">
            <a:spAutoFit/>
          </a:bodyPr>
          <a:lstStyle/>
          <a:p>
            <a:r>
              <a:rPr lang="en-GB" sz="1400" dirty="0"/>
              <a:t>Abbreviations: ERT: enzyme replacement therapy; MPS: Society for Mucopolysaccharide Diseases</a:t>
            </a:r>
          </a:p>
        </p:txBody>
      </p:sp>
    </p:spTree>
    <p:extLst>
      <p:ext uri="{BB962C8B-B14F-4D97-AF65-F5344CB8AC3E}">
        <p14:creationId xmlns:p14="http://schemas.microsoft.com/office/powerpoint/2010/main" val="1182595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descr="Deterministic scenario analyses by the evidence review group">
            <a:extLst>
              <a:ext uri="{FF2B5EF4-FFF2-40B4-BE49-F238E27FC236}">
                <a16:creationId xmlns:a16="http://schemas.microsoft.com/office/drawing/2014/main" id="{7DDD6B7E-48DC-4D00-B6A7-AA115852B152}"/>
              </a:ext>
            </a:extLst>
          </p:cNvPr>
          <p:cNvGraphicFramePr>
            <a:graphicFrameLocks noGrp="1"/>
          </p:cNvGraphicFramePr>
          <p:nvPr>
            <p:extLst>
              <p:ext uri="{D42A27DB-BD31-4B8C-83A1-F6EECF244321}">
                <p14:modId xmlns:p14="http://schemas.microsoft.com/office/powerpoint/2010/main" val="3398100868"/>
              </p:ext>
            </p:extLst>
          </p:nvPr>
        </p:nvGraphicFramePr>
        <p:xfrm>
          <a:off x="384544" y="823920"/>
          <a:ext cx="11422911" cy="5210159"/>
        </p:xfrm>
        <a:graphic>
          <a:graphicData uri="http://schemas.openxmlformats.org/drawingml/2006/table">
            <a:tbl>
              <a:tblPr firstRow="1" bandRow="1">
                <a:tableStyleId>{21E4AEA4-8DFA-4A89-87EB-49C32662AFE0}</a:tableStyleId>
              </a:tblPr>
              <a:tblGrid>
                <a:gridCol w="1406576">
                  <a:extLst>
                    <a:ext uri="{9D8B030D-6E8A-4147-A177-3AD203B41FA5}">
                      <a16:colId xmlns:a16="http://schemas.microsoft.com/office/drawing/2014/main" val="1524822418"/>
                    </a:ext>
                  </a:extLst>
                </a:gridCol>
                <a:gridCol w="2786195">
                  <a:extLst>
                    <a:ext uri="{9D8B030D-6E8A-4147-A177-3AD203B41FA5}">
                      <a16:colId xmlns:a16="http://schemas.microsoft.com/office/drawing/2014/main" val="885764709"/>
                    </a:ext>
                  </a:extLst>
                </a:gridCol>
                <a:gridCol w="1648047">
                  <a:extLst>
                    <a:ext uri="{9D8B030D-6E8A-4147-A177-3AD203B41FA5}">
                      <a16:colId xmlns:a16="http://schemas.microsoft.com/office/drawing/2014/main" val="2368713443"/>
                    </a:ext>
                  </a:extLst>
                </a:gridCol>
                <a:gridCol w="1531088">
                  <a:extLst>
                    <a:ext uri="{9D8B030D-6E8A-4147-A177-3AD203B41FA5}">
                      <a16:colId xmlns:a16="http://schemas.microsoft.com/office/drawing/2014/main" val="24591524"/>
                    </a:ext>
                  </a:extLst>
                </a:gridCol>
                <a:gridCol w="1499191">
                  <a:extLst>
                    <a:ext uri="{9D8B030D-6E8A-4147-A177-3AD203B41FA5}">
                      <a16:colId xmlns:a16="http://schemas.microsoft.com/office/drawing/2014/main" val="1599477227"/>
                    </a:ext>
                  </a:extLst>
                </a:gridCol>
                <a:gridCol w="1392865">
                  <a:extLst>
                    <a:ext uri="{9D8B030D-6E8A-4147-A177-3AD203B41FA5}">
                      <a16:colId xmlns:a16="http://schemas.microsoft.com/office/drawing/2014/main" val="2503541946"/>
                    </a:ext>
                  </a:extLst>
                </a:gridCol>
                <a:gridCol w="1158949">
                  <a:extLst>
                    <a:ext uri="{9D8B030D-6E8A-4147-A177-3AD203B41FA5}">
                      <a16:colId xmlns:a16="http://schemas.microsoft.com/office/drawing/2014/main" val="1253788986"/>
                    </a:ext>
                  </a:extLst>
                </a:gridCol>
              </a:tblGrid>
              <a:tr h="350520">
                <a:tc rowSpan="2" gridSpan="2">
                  <a:txBody>
                    <a:bodyPr/>
                    <a:lstStyle/>
                    <a:p>
                      <a:r>
                        <a:rPr lang="en-GB" sz="2000" b="1" dirty="0">
                          <a:solidFill>
                            <a:schemeClr val="bg1"/>
                          </a:solidFill>
                          <a:latin typeface="Arial" panose="020B0604020202020204" pitchFamily="34" charset="0"/>
                        </a:rPr>
                        <a:t>Scenario (applied to base case)</a:t>
                      </a:r>
                    </a:p>
                  </a:txBody>
                  <a:tcPr/>
                </a:tc>
                <a:tc rowSpan="2" hMerge="1">
                  <a:txBody>
                    <a:bodyPr/>
                    <a:lstStyle/>
                    <a:p>
                      <a:r>
                        <a:rPr lang="en-GB" sz="2000" b="1" dirty="0">
                          <a:solidFill>
                            <a:schemeClr val="bg1"/>
                          </a:solidFill>
                          <a:latin typeface="Arial" panose="020B0604020202020204" pitchFamily="34" charset="0"/>
                        </a:rPr>
                        <a:t>Scenario (applied to base case)</a:t>
                      </a:r>
                    </a:p>
                  </a:txBody>
                  <a:tcPr/>
                </a:tc>
                <a:tc gridSpan="2">
                  <a:txBody>
                    <a:bodyPr/>
                    <a:lstStyle/>
                    <a:p>
                      <a:pPr algn="ctr"/>
                      <a:r>
                        <a:rPr lang="en-GB" sz="2000" b="1" dirty="0">
                          <a:solidFill>
                            <a:schemeClr val="bg1"/>
                          </a:solidFill>
                          <a:latin typeface="Arial" panose="020B0604020202020204" pitchFamily="34" charset="0"/>
                        </a:rPr>
                        <a:t>Incremental (vs BSC)</a:t>
                      </a:r>
                    </a:p>
                  </a:txBody>
                  <a:tcPr/>
                </a:tc>
                <a:tc hMerge="1">
                  <a:txBody>
                    <a:bodyPr/>
                    <a:lstStyle/>
                    <a:p>
                      <a:endParaRPr lang="en-GB" sz="2000" b="1" dirty="0">
                        <a:solidFill>
                          <a:schemeClr val="bg1"/>
                        </a:solidFill>
                        <a:latin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Arial" panose="020B0604020202020204" pitchFamily="34" charset="0"/>
                        </a:rPr>
                        <a:t>ICER (£/QALY) v </a:t>
                      </a:r>
                      <a:r>
                        <a:rPr kumimoji="0" lang="en-GB" sz="2000" b="1" u="none" strike="noStrike" kern="1200" cap="none" spc="0" normalizeH="0" baseline="0" noProof="0" dirty="0">
                          <a:ln>
                            <a:noFill/>
                          </a:ln>
                          <a:solidFill>
                            <a:schemeClr val="bg1"/>
                          </a:solidFill>
                          <a:effectLst/>
                          <a:uLnTx/>
                          <a:uFillTx/>
                          <a:latin typeface="Arial" panose="020B0604020202020204" pitchFamily="34" charset="0"/>
                        </a:rPr>
                        <a:t>BSC</a:t>
                      </a:r>
                      <a:endPar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Undis QALYs</a:t>
                      </a:r>
                    </a:p>
                  </a:txBody>
                  <a:tcPr/>
                </a:tc>
                <a:extLst>
                  <a:ext uri="{0D108BD9-81ED-4DB2-BD59-A6C34878D82A}">
                    <a16:rowId xmlns:a16="http://schemas.microsoft.com/office/drawing/2014/main" val="2444516835"/>
                  </a:ext>
                </a:extLst>
              </a:tr>
              <a:tr h="350520">
                <a:tc gridSpan="2" vMerge="1">
                  <a:txBody>
                    <a:bodyPr/>
                    <a:lstStyle/>
                    <a:p>
                      <a:endParaRPr lang="en-GB"/>
                    </a:p>
                  </a:txBody>
                  <a:tcPr/>
                </a:tc>
                <a:tc hMerge="1" vMerge="1">
                  <a:txBody>
                    <a:bodyPr/>
                    <a:lstStyle/>
                    <a:p>
                      <a:endParaRPr lang="en-GB"/>
                    </a:p>
                  </a:txBody>
                  <a:tcPr/>
                </a:tc>
                <a:tc>
                  <a:txBody>
                    <a:bodyPr/>
                    <a:lstStyle/>
                    <a:p>
                      <a:r>
                        <a:rPr lang="en-GB" sz="2000" b="1" dirty="0">
                          <a:solidFill>
                            <a:schemeClr val="bg1"/>
                          </a:solidFill>
                          <a:latin typeface="Arial" panose="020B0604020202020204" pitchFamily="34" charset="0"/>
                        </a:rPr>
                        <a:t>Costs (£)</a:t>
                      </a:r>
                    </a:p>
                  </a:txBody>
                  <a:tcPr>
                    <a:solidFill>
                      <a:srgbClr val="00436C"/>
                    </a:solidFill>
                  </a:tcPr>
                </a:tc>
                <a:tc>
                  <a:txBody>
                    <a:bodyPr/>
                    <a:lstStyle/>
                    <a:p>
                      <a:r>
                        <a:rPr lang="en-GB" sz="2000" b="1" dirty="0">
                          <a:solidFill>
                            <a:schemeClr val="bg1"/>
                          </a:solidFill>
                          <a:latin typeface="Arial" panose="020B0604020202020204" pitchFamily="34" charset="0"/>
                        </a:rPr>
                        <a:t>QALYs</a:t>
                      </a:r>
                    </a:p>
                  </a:txBody>
                  <a:tcPr>
                    <a:solidFill>
                      <a:srgbClr val="00436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3.5%</a:t>
                      </a:r>
                    </a:p>
                  </a:txBody>
                  <a:tcPr>
                    <a:solidFill>
                      <a:srgbClr val="00436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1.5%</a:t>
                      </a:r>
                    </a:p>
                  </a:txBody>
                  <a:tcPr>
                    <a:solidFill>
                      <a:srgbClr val="00436C"/>
                    </a:solidFill>
                  </a:tcPr>
                </a:tc>
                <a:tc vMerge="1">
                  <a:txBody>
                    <a:bodyPr/>
                    <a:lstStyle/>
                    <a:p>
                      <a:endParaRPr lang="en-GB"/>
                    </a:p>
                  </a:txBody>
                  <a:tcPr/>
                </a:tc>
                <a:extLst>
                  <a:ext uri="{0D108BD9-81ED-4DB2-BD59-A6C34878D82A}">
                    <a16:rowId xmlns:a16="http://schemas.microsoft.com/office/drawing/2014/main" val="3044392399"/>
                  </a:ext>
                </a:extLst>
              </a:tr>
              <a:tr h="335704">
                <a:tc gridSpan="2">
                  <a:txBody>
                    <a:bodyPr/>
                    <a:lstStyle/>
                    <a:p>
                      <a:r>
                        <a:rPr lang="en-GB" sz="2000" b="1" dirty="0">
                          <a:latin typeface="Arial" panose="020B0604020202020204" pitchFamily="34" charset="0"/>
                        </a:rPr>
                        <a:t>EAG base case</a:t>
                      </a:r>
                    </a:p>
                  </a:txBody>
                  <a:tcPr>
                    <a:solidFill>
                      <a:schemeClr val="accent3"/>
                    </a:solidFill>
                  </a:tcPr>
                </a:tc>
                <a:tc hMerge="1">
                  <a:txBody>
                    <a:bodyPr/>
                    <a:lstStyle/>
                    <a:p>
                      <a:r>
                        <a:rPr lang="en-GB" sz="2000" b="1" dirty="0">
                          <a:latin typeface="Arial" panose="020B0604020202020204" pitchFamily="34" charset="0"/>
                        </a:rPr>
                        <a:t>EAG base case</a:t>
                      </a:r>
                    </a:p>
                  </a:txBody>
                  <a:tcPr>
                    <a:solidFill>
                      <a:schemeClr val="accent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solidFill>
                      <a:schemeClr val="accent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solidFill>
                      <a:schemeClr val="accent3"/>
                    </a:solidFill>
                  </a:tcPr>
                </a:tc>
                <a:tc>
                  <a:txBody>
                    <a:bodyPr/>
                    <a:lstStyle/>
                    <a:p>
                      <a:pPr algn="r"/>
                      <a:r>
                        <a:rPr lang="en-GB" sz="2000" kern="1200" dirty="0">
                          <a:solidFill>
                            <a:schemeClr val="dk1"/>
                          </a:solidFill>
                          <a:effectLst/>
                          <a:latin typeface="+mn-lt"/>
                          <a:ea typeface="+mn-ea"/>
                          <a:cs typeface="+mn-cs"/>
                        </a:rPr>
                        <a:t>308,960</a:t>
                      </a:r>
                      <a:endParaRPr lang="en-GB" sz="2000" dirty="0">
                        <a:latin typeface="Arial" panose="020B0604020202020204" pitchFamily="34" charset="0"/>
                      </a:endParaRPr>
                    </a:p>
                  </a:txBody>
                  <a:tcPr>
                    <a:solidFill>
                      <a:schemeClr val="accent3"/>
                    </a:solidFill>
                  </a:tcPr>
                </a:tc>
                <a:tc>
                  <a:txBody>
                    <a:bodyPr/>
                    <a:lstStyle/>
                    <a:p>
                      <a:pPr algn="r"/>
                      <a:r>
                        <a:rPr lang="en-GB" sz="2000" kern="1200" dirty="0">
                          <a:solidFill>
                            <a:schemeClr val="dk1"/>
                          </a:solidFill>
                          <a:effectLst/>
                          <a:latin typeface="+mn-lt"/>
                          <a:ea typeface="+mn-ea"/>
                          <a:cs typeface="+mn-cs"/>
                        </a:rPr>
                        <a:t>239,871</a:t>
                      </a:r>
                      <a:endParaRPr lang="en-GB" sz="2000" dirty="0">
                        <a:latin typeface="Arial" panose="020B0604020202020204" pitchFamily="34" charset="0"/>
                      </a:endParaRPr>
                    </a:p>
                  </a:txBody>
                  <a:tcPr>
                    <a:solidFill>
                      <a:schemeClr val="accent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solidFill>
                      <a:schemeClr val="accent3"/>
                    </a:solidFill>
                  </a:tcPr>
                </a:tc>
                <a:extLst>
                  <a:ext uri="{0D108BD9-81ED-4DB2-BD59-A6C34878D82A}">
                    <a16:rowId xmlns:a16="http://schemas.microsoft.com/office/drawing/2014/main" val="2335749543"/>
                  </a:ext>
                </a:extLst>
              </a:tr>
              <a:tr h="574729">
                <a:tc rowSpan="4">
                  <a:txBody>
                    <a:bodyPr/>
                    <a:lstStyle/>
                    <a:p>
                      <a:endParaRPr lang="en-GB" sz="2000" b="1" dirty="0">
                        <a:latin typeface="Arial" panose="020B0604020202020204" pitchFamily="34" charset="0"/>
                      </a:endParaRPr>
                    </a:p>
                    <a:p>
                      <a:endParaRPr lang="en-GB" sz="2000" b="1" dirty="0">
                        <a:latin typeface="Arial" panose="020B0604020202020204" pitchFamily="34" charset="0"/>
                      </a:endParaRPr>
                    </a:p>
                    <a:p>
                      <a:endParaRPr lang="en-GB" sz="2000" b="1" dirty="0">
                        <a:latin typeface="Arial" panose="020B0604020202020204" pitchFamily="34" charset="0"/>
                      </a:endParaRPr>
                    </a:p>
                    <a:p>
                      <a:r>
                        <a:rPr lang="en-GB" sz="2000" b="1" dirty="0">
                          <a:latin typeface="Arial" panose="020B0604020202020204" pitchFamily="34" charset="0"/>
                        </a:rPr>
                        <a:t>Treatment stopping/ dosing</a:t>
                      </a:r>
                    </a:p>
                  </a:txBody>
                  <a:tcPr/>
                </a:tc>
                <a:tc>
                  <a:txBody>
                    <a:bodyPr/>
                    <a:lstStyle/>
                    <a:p>
                      <a:r>
                        <a:rPr lang="en-GB" sz="2000" b="0" dirty="0">
                          <a:latin typeface="Arial" panose="020B0604020202020204" pitchFamily="34" charset="0"/>
                        </a:rPr>
                        <a:t>Only 50% stop sebelipase after HSCT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606,398</a:t>
                      </a:r>
                      <a:endParaRPr lang="en-GB" sz="2000" dirty="0">
                        <a:latin typeface="Arial" panose="020B0604020202020204" pitchFamily="34" charset="0"/>
                      </a:endParaRPr>
                    </a:p>
                  </a:txBody>
                  <a:tcPr/>
                </a:tc>
                <a:tc>
                  <a:txBody>
                    <a:bodyPr/>
                    <a:lstStyle/>
                    <a:p>
                      <a:pPr algn="r"/>
                      <a:r>
                        <a:rPr lang="en-GB" sz="2000" dirty="0">
                          <a:latin typeface="Arial" panose="020B0604020202020204" pitchFamily="34" charset="0"/>
                        </a:rPr>
                        <a:t>563,225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2273949196"/>
                  </a:ext>
                </a:extLst>
              </a:tr>
              <a:tr h="574729">
                <a:tc vMerge="1">
                  <a:txBody>
                    <a:bodyPr/>
                    <a:lstStyle/>
                    <a:p>
                      <a:endParaRPr lang="en-GB" b="1" dirty="0">
                        <a:latin typeface="Arial" panose="020B0604020202020204" pitchFamily="34" charset="0"/>
                      </a:endParaRPr>
                    </a:p>
                  </a:txBody>
                  <a:tcPr/>
                </a:tc>
                <a:tc>
                  <a:txBody>
                    <a:bodyPr/>
                    <a:lstStyle/>
                    <a:p>
                      <a:r>
                        <a:rPr lang="en-GB" sz="2000" b="0" dirty="0">
                          <a:latin typeface="Arial" panose="020B0604020202020204" pitchFamily="34" charset="0"/>
                        </a:rPr>
                        <a:t>Only 50% dose reduction- early HSCT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742,174</a:t>
                      </a:r>
                      <a:endParaRPr lang="en-GB" sz="2000" dirty="0">
                        <a:latin typeface="Arial" panose="020B0604020202020204" pitchFamily="34" charset="0"/>
                      </a:endParaRPr>
                    </a:p>
                  </a:txBody>
                  <a:tcPr/>
                </a:tc>
                <a:tc>
                  <a:txBody>
                    <a:bodyPr/>
                    <a:lstStyle/>
                    <a:p>
                      <a:pPr algn="r"/>
                      <a:r>
                        <a:rPr lang="en-GB" sz="2000" kern="1200" dirty="0">
                          <a:solidFill>
                            <a:schemeClr val="dk1"/>
                          </a:solidFill>
                          <a:effectLst/>
                          <a:latin typeface="+mn-lt"/>
                          <a:ea typeface="+mn-ea"/>
                          <a:cs typeface="+mn-cs"/>
                        </a:rPr>
                        <a:t>686,352</a:t>
                      </a:r>
                      <a:endParaRPr lang="en-GB" sz="2000" dirty="0">
                        <a:latin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863352178"/>
                  </a:ext>
                </a:extLst>
              </a:tr>
              <a:tr h="574729">
                <a:tc vMerge="1">
                  <a:txBody>
                    <a:bodyPr/>
                    <a:lstStyle/>
                    <a:p>
                      <a:endParaRPr lang="en-GB" b="1" dirty="0">
                        <a:latin typeface="Arial" panose="020B0604020202020204" pitchFamily="34" charset="0"/>
                      </a:endParaRPr>
                    </a:p>
                  </a:txBody>
                  <a:tcPr/>
                </a:tc>
                <a:tc>
                  <a:txBody>
                    <a:bodyPr/>
                    <a:lstStyle/>
                    <a:p>
                      <a:r>
                        <a:rPr lang="en-GB" sz="2000" b="0" dirty="0">
                          <a:latin typeface="Arial" panose="020B0604020202020204" pitchFamily="34" charset="0"/>
                        </a:rPr>
                        <a:t>20% get dose reduction: 18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343,072</a:t>
                      </a:r>
                      <a:endParaRPr lang="en-GB" sz="2000" dirty="0">
                        <a:latin typeface="Arial" panose="020B0604020202020204" pitchFamily="34" charset="0"/>
                      </a:endParaRPr>
                    </a:p>
                  </a:txBody>
                  <a:tcPr/>
                </a:tc>
                <a:tc>
                  <a:txBody>
                    <a:bodyPr/>
                    <a:lstStyle/>
                    <a:p>
                      <a:pPr algn="r"/>
                      <a:r>
                        <a:rPr lang="en-GB" sz="2000" kern="1200" dirty="0">
                          <a:solidFill>
                            <a:schemeClr val="dk1"/>
                          </a:solidFill>
                          <a:effectLst/>
                          <a:latin typeface="+mn-lt"/>
                          <a:ea typeface="+mn-ea"/>
                          <a:cs typeface="+mn-cs"/>
                        </a:rPr>
                        <a:t>271,516</a:t>
                      </a:r>
                      <a:endParaRPr lang="en-GB" sz="2000" dirty="0">
                        <a:latin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2059288426"/>
                  </a:ext>
                </a:extLst>
              </a:tr>
              <a:tr h="574729">
                <a:tc vMerge="1">
                  <a:txBody>
                    <a:bodyPr/>
                    <a:lstStyle/>
                    <a:p>
                      <a:endParaRPr lang="en-GB" b="1" dirty="0">
                        <a:latin typeface="Arial" panose="020B0604020202020204" pitchFamily="34" charset="0"/>
                      </a:endParaRPr>
                    </a:p>
                  </a:txBody>
                  <a:tcPr/>
                </a:tc>
                <a:tc>
                  <a:txBody>
                    <a:bodyPr/>
                    <a:lstStyle/>
                    <a:p>
                      <a:r>
                        <a:rPr lang="en-GB" sz="2000" b="0" dirty="0">
                          <a:latin typeface="Arial" panose="020B0604020202020204" pitchFamily="34" charset="0"/>
                        </a:rPr>
                        <a:t>Increase dose to 5mg/kg if no HSCT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rPr>
                        <a:t>379,112</a:t>
                      </a:r>
                    </a:p>
                    <a:p>
                      <a:pPr algn="r"/>
                      <a:endParaRPr lang="en-GB" sz="2000" dirty="0">
                        <a:latin typeface="Arial" panose="020B0604020202020204" pitchFamily="34" charset="0"/>
                      </a:endParaRPr>
                    </a:p>
                  </a:txBody>
                  <a:tcPr/>
                </a:tc>
                <a:tc>
                  <a:txBody>
                    <a:bodyPr/>
                    <a:lstStyle/>
                    <a:p>
                      <a:pPr algn="r"/>
                      <a:r>
                        <a:rPr lang="en-GB" sz="2000" dirty="0">
                          <a:latin typeface="Arial" panose="020B0604020202020204" pitchFamily="34" charset="0"/>
                        </a:rPr>
                        <a:t>296,679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626451272"/>
                  </a:ext>
                </a:extLst>
              </a:tr>
              <a:tr h="324847">
                <a:tc rowSpan="3">
                  <a:txBody>
                    <a:bodyPr/>
                    <a:lstStyle/>
                    <a:p>
                      <a:r>
                        <a:rPr lang="en-GB" sz="2000" b="1" dirty="0">
                          <a:latin typeface="Arial" panose="020B0604020202020204" pitchFamily="34" charset="0"/>
                        </a:rPr>
                        <a:t>Loss of venous access</a:t>
                      </a:r>
                    </a:p>
                  </a:txBody>
                  <a:tcPr/>
                </a:tc>
                <a:tc>
                  <a:txBody>
                    <a:bodyPr/>
                    <a:lstStyle/>
                    <a:p>
                      <a:r>
                        <a:rPr lang="en-GB" sz="2000" b="0" dirty="0">
                          <a:latin typeface="Arial" panose="020B0604020202020204" pitchFamily="34" charset="0"/>
                        </a:rPr>
                        <a:t>At 20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255,085</a:t>
                      </a:r>
                      <a:endParaRPr lang="en-GB" sz="2000" dirty="0">
                        <a:latin typeface="Arial" panose="020B0604020202020204" pitchFamily="34" charset="0"/>
                      </a:endParaRPr>
                    </a:p>
                  </a:txBody>
                  <a:tcPr/>
                </a:tc>
                <a:tc>
                  <a:txBody>
                    <a:bodyPr/>
                    <a:lstStyle/>
                    <a:p>
                      <a:pPr algn="r"/>
                      <a:r>
                        <a:rPr lang="en-GB" sz="2000" kern="1200" dirty="0">
                          <a:solidFill>
                            <a:schemeClr val="dk1"/>
                          </a:solidFill>
                          <a:effectLst/>
                          <a:latin typeface="+mn-lt"/>
                          <a:ea typeface="+mn-ea"/>
                          <a:cs typeface="+mn-cs"/>
                        </a:rPr>
                        <a:t>187,641</a:t>
                      </a:r>
                      <a:endParaRPr lang="en-GB" sz="2000" dirty="0">
                        <a:latin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3043676941"/>
                  </a:ext>
                </a:extLst>
              </a:tr>
              <a:tr h="424799">
                <a:tc vMerge="1">
                  <a:txBody>
                    <a:bodyPr/>
                    <a:lstStyle/>
                    <a:p>
                      <a:endParaRPr lang="en-GB" b="1" dirty="0">
                        <a:latin typeface="Arial" panose="020B0604020202020204" pitchFamily="34" charset="0"/>
                      </a:endParaRPr>
                    </a:p>
                  </a:txBody>
                  <a:tcPr/>
                </a:tc>
                <a:tc>
                  <a:txBody>
                    <a:bodyPr/>
                    <a:lstStyle/>
                    <a:p>
                      <a:r>
                        <a:rPr lang="en-GB" sz="2000" b="0" dirty="0">
                          <a:latin typeface="Arial" panose="020B0604020202020204" pitchFamily="34" charset="0"/>
                        </a:rPr>
                        <a:t>At 40 years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346,924</a:t>
                      </a:r>
                      <a:endParaRPr lang="en-GB" sz="2000" dirty="0">
                        <a:latin typeface="Arial" panose="020B0604020202020204" pitchFamily="34" charset="0"/>
                      </a:endParaRPr>
                    </a:p>
                  </a:txBody>
                  <a:tcPr/>
                </a:tc>
                <a:tc>
                  <a:txBody>
                    <a:bodyPr/>
                    <a:lstStyle/>
                    <a:p>
                      <a:pPr algn="r"/>
                      <a:r>
                        <a:rPr lang="en-GB" sz="2000" kern="1200" dirty="0">
                          <a:solidFill>
                            <a:schemeClr val="dk1"/>
                          </a:solidFill>
                          <a:effectLst/>
                          <a:latin typeface="+mn-lt"/>
                          <a:ea typeface="+mn-ea"/>
                          <a:cs typeface="+mn-cs"/>
                        </a:rPr>
                        <a:t>284,115</a:t>
                      </a:r>
                      <a:endParaRPr lang="en-GB" sz="2000" dirty="0">
                        <a:latin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3880147145"/>
                  </a:ext>
                </a:extLst>
              </a:tr>
              <a:tr h="324847">
                <a:tc vMerge="1">
                  <a:txBody>
                    <a:bodyPr/>
                    <a:lstStyle/>
                    <a:p>
                      <a:endParaRPr lang="en-GB" sz="1800" b="1" dirty="0">
                        <a:latin typeface="Arial" panose="020B0604020202020204" pitchFamily="34" charset="0"/>
                      </a:endParaRPr>
                    </a:p>
                  </a:txBody>
                  <a:tcPr/>
                </a:tc>
                <a:tc>
                  <a:txBody>
                    <a:bodyPr/>
                    <a:lstStyle/>
                    <a:p>
                      <a:r>
                        <a:rPr lang="en-GB" sz="2000" b="0" dirty="0">
                          <a:latin typeface="Arial" panose="020B0604020202020204" pitchFamily="34" charset="0"/>
                        </a:rPr>
                        <a:t>Access never fails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408,641</a:t>
                      </a:r>
                      <a:endParaRPr lang="en-GB" sz="2000" dirty="0">
                        <a:latin typeface="Arial" panose="020B0604020202020204" pitchFamily="34" charset="0"/>
                      </a:endParaRPr>
                    </a:p>
                  </a:txBody>
                  <a:tcPr/>
                </a:tc>
                <a:tc>
                  <a:txBody>
                    <a:bodyPr/>
                    <a:lstStyle/>
                    <a:p>
                      <a:pPr algn="r"/>
                      <a:r>
                        <a:rPr lang="en-GB" sz="2000" kern="1200" dirty="0">
                          <a:solidFill>
                            <a:schemeClr val="dk1"/>
                          </a:solidFill>
                          <a:effectLst/>
                          <a:latin typeface="+mn-lt"/>
                          <a:ea typeface="+mn-ea"/>
                          <a:cs typeface="+mn-cs"/>
                        </a:rPr>
                        <a:t>414,649</a:t>
                      </a:r>
                      <a:endParaRPr lang="en-GB" sz="2000" dirty="0">
                        <a:latin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341073031"/>
                  </a:ext>
                </a:extLst>
              </a:tr>
            </a:tbl>
          </a:graphicData>
        </a:graphic>
      </p:graphicFrame>
      <p:sp>
        <p:nvSpPr>
          <p:cNvPr id="7" name="Title 1">
            <a:extLst>
              <a:ext uri="{FF2B5EF4-FFF2-40B4-BE49-F238E27FC236}">
                <a16:creationId xmlns:a16="http://schemas.microsoft.com/office/drawing/2014/main" id="{82EC8324-1AB4-E636-B51C-1A3BBD6D788C}"/>
              </a:ext>
            </a:extLst>
          </p:cNvPr>
          <p:cNvSpPr>
            <a:spLocks noGrp="1"/>
          </p:cNvSpPr>
          <p:nvPr>
            <p:ph type="title"/>
          </p:nvPr>
        </p:nvSpPr>
        <p:spPr>
          <a:xfrm>
            <a:off x="349663" y="228600"/>
            <a:ext cx="11250785" cy="592817"/>
          </a:xfrm>
        </p:spPr>
        <p:txBody>
          <a:bodyPr>
            <a:normAutofit fontScale="90000"/>
          </a:bodyPr>
          <a:lstStyle/>
          <a:p>
            <a:r>
              <a:rPr lang="en-GB" dirty="0"/>
              <a:t>EAG deterministic scenario analyses</a:t>
            </a:r>
            <a:br>
              <a:rPr lang="en-GB" dirty="0"/>
            </a:br>
            <a:endParaRPr lang="en-GB" dirty="0"/>
          </a:p>
        </p:txBody>
      </p:sp>
      <p:sp>
        <p:nvSpPr>
          <p:cNvPr id="9" name="Rectangle 8" descr="Marker showing slides are confidential ">
            <a:extLst>
              <a:ext uri="{FF2B5EF4-FFF2-40B4-BE49-F238E27FC236}">
                <a16:creationId xmlns:a16="http://schemas.microsoft.com/office/drawing/2014/main" id="{BB477650-F5F4-E185-CD64-A6BB7788E9C2}"/>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2" name="Text Placeholder 13">
            <a:extLst>
              <a:ext uri="{FF2B5EF4-FFF2-40B4-BE49-F238E27FC236}">
                <a16:creationId xmlns:a16="http://schemas.microsoft.com/office/drawing/2014/main" id="{60C2FBB6-9640-D90F-47E8-4CBDC2483271}"/>
              </a:ext>
            </a:extLst>
          </p:cNvPr>
          <p:cNvSpPr txBox="1">
            <a:spLocks/>
          </p:cNvSpPr>
          <p:nvPr/>
        </p:nvSpPr>
        <p:spPr>
          <a:xfrm>
            <a:off x="1051217" y="6425571"/>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BSC: best supportive care; HSCT: haematopoietic stem cell transplantation; ICER: incremental cost-effectiveness ratio; kg: kilogram; mg: milligram; QALY: quality-adjusted life-year, NR: not reported. QALYs and costs discounted @ 3.5% </a:t>
            </a:r>
          </a:p>
        </p:txBody>
      </p:sp>
    </p:spTree>
    <p:extLst>
      <p:ext uri="{BB962C8B-B14F-4D97-AF65-F5344CB8AC3E}">
        <p14:creationId xmlns:p14="http://schemas.microsoft.com/office/powerpoint/2010/main" val="2815597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descr="Deterministic scenario analyses by the evidence review group">
            <a:extLst>
              <a:ext uri="{FF2B5EF4-FFF2-40B4-BE49-F238E27FC236}">
                <a16:creationId xmlns:a16="http://schemas.microsoft.com/office/drawing/2014/main" id="{7DDD6B7E-48DC-4D00-B6A7-AA115852B152}"/>
              </a:ext>
            </a:extLst>
          </p:cNvPr>
          <p:cNvGraphicFramePr>
            <a:graphicFrameLocks noGrp="1"/>
          </p:cNvGraphicFramePr>
          <p:nvPr>
            <p:extLst>
              <p:ext uri="{D42A27DB-BD31-4B8C-83A1-F6EECF244321}">
                <p14:modId xmlns:p14="http://schemas.microsoft.com/office/powerpoint/2010/main" val="1835476065"/>
              </p:ext>
            </p:extLst>
          </p:nvPr>
        </p:nvGraphicFramePr>
        <p:xfrm>
          <a:off x="349663" y="800635"/>
          <a:ext cx="11112052" cy="5053796"/>
        </p:xfrm>
        <a:graphic>
          <a:graphicData uri="http://schemas.openxmlformats.org/drawingml/2006/table">
            <a:tbl>
              <a:tblPr firstRow="1" bandRow="1">
                <a:tableStyleId>{21E4AEA4-8DFA-4A89-87EB-49C32662AFE0}</a:tableStyleId>
              </a:tblPr>
              <a:tblGrid>
                <a:gridCol w="1258679">
                  <a:extLst>
                    <a:ext uri="{9D8B030D-6E8A-4147-A177-3AD203B41FA5}">
                      <a16:colId xmlns:a16="http://schemas.microsoft.com/office/drawing/2014/main" val="1524822418"/>
                    </a:ext>
                  </a:extLst>
                </a:gridCol>
                <a:gridCol w="2983975">
                  <a:extLst>
                    <a:ext uri="{9D8B030D-6E8A-4147-A177-3AD203B41FA5}">
                      <a16:colId xmlns:a16="http://schemas.microsoft.com/office/drawing/2014/main" val="885764709"/>
                    </a:ext>
                  </a:extLst>
                </a:gridCol>
                <a:gridCol w="1373917">
                  <a:extLst>
                    <a:ext uri="{9D8B030D-6E8A-4147-A177-3AD203B41FA5}">
                      <a16:colId xmlns:a16="http://schemas.microsoft.com/office/drawing/2014/main" val="2368713443"/>
                    </a:ext>
                  </a:extLst>
                </a:gridCol>
                <a:gridCol w="1341716">
                  <a:extLst>
                    <a:ext uri="{9D8B030D-6E8A-4147-A177-3AD203B41FA5}">
                      <a16:colId xmlns:a16="http://schemas.microsoft.com/office/drawing/2014/main" val="24591524"/>
                    </a:ext>
                  </a:extLst>
                </a:gridCol>
                <a:gridCol w="1652993">
                  <a:extLst>
                    <a:ext uri="{9D8B030D-6E8A-4147-A177-3AD203B41FA5}">
                      <a16:colId xmlns:a16="http://schemas.microsoft.com/office/drawing/2014/main" val="1599477227"/>
                    </a:ext>
                  </a:extLst>
                </a:gridCol>
                <a:gridCol w="1297944">
                  <a:extLst>
                    <a:ext uri="{9D8B030D-6E8A-4147-A177-3AD203B41FA5}">
                      <a16:colId xmlns:a16="http://schemas.microsoft.com/office/drawing/2014/main" val="2503541946"/>
                    </a:ext>
                  </a:extLst>
                </a:gridCol>
                <a:gridCol w="1202828">
                  <a:extLst>
                    <a:ext uri="{9D8B030D-6E8A-4147-A177-3AD203B41FA5}">
                      <a16:colId xmlns:a16="http://schemas.microsoft.com/office/drawing/2014/main" val="3684866033"/>
                    </a:ext>
                  </a:extLst>
                </a:gridCol>
              </a:tblGrid>
              <a:tr h="439018">
                <a:tc rowSpan="2" gridSpan="2">
                  <a:txBody>
                    <a:bodyPr/>
                    <a:lstStyle/>
                    <a:p>
                      <a:r>
                        <a:rPr lang="en-GB" sz="2000" b="1" dirty="0">
                          <a:solidFill>
                            <a:schemeClr val="bg1"/>
                          </a:solidFill>
                          <a:latin typeface="Arial" panose="020B0604020202020204" pitchFamily="34" charset="0"/>
                        </a:rPr>
                        <a:t>Scenario (applied to EAG base case)</a:t>
                      </a:r>
                    </a:p>
                  </a:txBody>
                  <a:tcPr/>
                </a:tc>
                <a:tc rowSpan="2" hMerge="1">
                  <a:txBody>
                    <a:bodyPr/>
                    <a:lstStyle/>
                    <a:p>
                      <a:r>
                        <a:rPr lang="en-GB" sz="2000" b="1" dirty="0">
                          <a:solidFill>
                            <a:schemeClr val="bg1"/>
                          </a:solidFill>
                          <a:latin typeface="Arial" panose="020B0604020202020204" pitchFamily="34" charset="0"/>
                        </a:rPr>
                        <a:t>Scenario (applied to EAG base case)</a:t>
                      </a:r>
                    </a:p>
                  </a:txBody>
                  <a:tcPr/>
                </a:tc>
                <a:tc gridSpan="2">
                  <a:txBody>
                    <a:bodyPr/>
                    <a:lstStyle/>
                    <a:p>
                      <a:r>
                        <a:rPr lang="en-GB" sz="2000" b="1" dirty="0">
                          <a:solidFill>
                            <a:schemeClr val="bg1"/>
                          </a:solidFill>
                          <a:latin typeface="Arial" panose="020B0604020202020204" pitchFamily="34" charset="0"/>
                        </a:rPr>
                        <a:t>Incremental vs </a:t>
                      </a:r>
                      <a:r>
                        <a:rPr kumimoji="0" lang="en-GB" sz="2000" b="1" u="none" strike="noStrike" kern="1200" cap="none" spc="0" normalizeH="0" baseline="0" noProof="0" dirty="0">
                          <a:ln>
                            <a:noFill/>
                          </a:ln>
                          <a:solidFill>
                            <a:schemeClr val="bg1"/>
                          </a:solidFill>
                          <a:effectLst/>
                          <a:uLnTx/>
                          <a:uFillTx/>
                          <a:latin typeface="Arial" panose="020B0604020202020204" pitchFamily="34" charset="0"/>
                        </a:rPr>
                        <a:t>BSC</a:t>
                      </a:r>
                      <a:endParaRPr lang="en-GB" sz="2000" b="1" dirty="0">
                        <a:solidFill>
                          <a:schemeClr val="bg1"/>
                        </a:solidFill>
                        <a:latin typeface="Arial" panose="020B0604020202020204" pitchFamily="34" charset="0"/>
                      </a:endParaRPr>
                    </a:p>
                  </a:txBody>
                  <a:tcPr/>
                </a:tc>
                <a:tc hMerge="1">
                  <a:txBody>
                    <a:bodyPr/>
                    <a:lstStyle/>
                    <a:p>
                      <a:endParaRPr lang="en-GB" sz="2000" b="1" dirty="0">
                        <a:solidFill>
                          <a:schemeClr val="bg1"/>
                        </a:solidFill>
                        <a:latin typeface="Arial" panose="020B0604020202020204" pitchFamily="34"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u="none" strike="noStrike" kern="1200" cap="none" spc="0" normalizeH="0" baseline="0" noProof="0" dirty="0">
                          <a:ln>
                            <a:noFill/>
                          </a:ln>
                          <a:solidFill>
                            <a:srgbClr val="FFFFFF"/>
                          </a:solidFill>
                          <a:effectLst/>
                          <a:uLnTx/>
                          <a:uFillTx/>
                          <a:latin typeface="Arial" panose="020B0604020202020204" pitchFamily="34" charset="0"/>
                        </a:rPr>
                        <a:t>ICER (£/QALY) vs </a:t>
                      </a:r>
                      <a:r>
                        <a:rPr kumimoji="0" lang="en-GB" sz="2000" b="1" u="none" strike="noStrike" kern="1200" cap="none" spc="0" normalizeH="0" baseline="0" noProof="0" dirty="0">
                          <a:ln>
                            <a:noFill/>
                          </a:ln>
                          <a:solidFill>
                            <a:schemeClr val="bg1"/>
                          </a:solidFill>
                          <a:effectLst/>
                          <a:uLnTx/>
                          <a:uFillTx/>
                          <a:latin typeface="Arial" panose="020B0604020202020204" pitchFamily="34" charset="0"/>
                        </a:rPr>
                        <a:t>BSC</a:t>
                      </a:r>
                      <a:endPar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Undis QALYs</a:t>
                      </a:r>
                    </a:p>
                  </a:txBody>
                  <a:tcPr/>
                </a:tc>
                <a:extLst>
                  <a:ext uri="{0D108BD9-81ED-4DB2-BD59-A6C34878D82A}">
                    <a16:rowId xmlns:a16="http://schemas.microsoft.com/office/drawing/2014/main" val="2444516835"/>
                  </a:ext>
                </a:extLst>
              </a:tr>
              <a:tr h="439018">
                <a:tc gridSpan="2" vMerge="1">
                  <a:txBody>
                    <a:bodyPr/>
                    <a:lstStyle/>
                    <a:p>
                      <a:endParaRPr lang="en-GB"/>
                    </a:p>
                  </a:txBody>
                  <a:tcPr/>
                </a:tc>
                <a:tc hMerge="1" vMerge="1">
                  <a:txBody>
                    <a:bodyPr/>
                    <a:lstStyle/>
                    <a:p>
                      <a:endParaRPr lang="en-GB"/>
                    </a:p>
                  </a:txBody>
                  <a:tcPr/>
                </a:tc>
                <a:tc>
                  <a:txBody>
                    <a:bodyPr/>
                    <a:lstStyle/>
                    <a:p>
                      <a:r>
                        <a:rPr lang="en-GB" sz="2000" b="1" dirty="0">
                          <a:solidFill>
                            <a:schemeClr val="bg1"/>
                          </a:solidFill>
                          <a:latin typeface="Arial" panose="020B0604020202020204" pitchFamily="34" charset="0"/>
                        </a:rPr>
                        <a:t>Costs (£)</a:t>
                      </a:r>
                    </a:p>
                  </a:txBody>
                  <a:tcPr>
                    <a:solidFill>
                      <a:srgbClr val="00436C"/>
                    </a:solidFill>
                  </a:tcPr>
                </a:tc>
                <a:tc>
                  <a:txBody>
                    <a:bodyPr/>
                    <a:lstStyle/>
                    <a:p>
                      <a:r>
                        <a:rPr lang="en-GB" sz="2000" b="1" dirty="0">
                          <a:solidFill>
                            <a:schemeClr val="bg1"/>
                          </a:solidFill>
                          <a:latin typeface="Arial" panose="020B0604020202020204" pitchFamily="34" charset="0"/>
                        </a:rPr>
                        <a:t>QALYs</a:t>
                      </a:r>
                    </a:p>
                  </a:txBody>
                  <a:tcPr>
                    <a:solidFill>
                      <a:srgbClr val="00436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3.5%</a:t>
                      </a:r>
                    </a:p>
                  </a:txBody>
                  <a:tcPr>
                    <a:solidFill>
                      <a:srgbClr val="00436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1.5%</a:t>
                      </a:r>
                    </a:p>
                  </a:txBody>
                  <a:tcPr>
                    <a:solidFill>
                      <a:srgbClr val="00436C"/>
                    </a:solidFill>
                  </a:tcPr>
                </a:tc>
                <a:tc vMerge="1">
                  <a:txBody>
                    <a:bodyPr/>
                    <a:lstStyle/>
                    <a:p>
                      <a:endParaRPr lang="en-GB"/>
                    </a:p>
                  </a:txBody>
                  <a:tcPr/>
                </a:tc>
                <a:extLst>
                  <a:ext uri="{0D108BD9-81ED-4DB2-BD59-A6C34878D82A}">
                    <a16:rowId xmlns:a16="http://schemas.microsoft.com/office/drawing/2014/main" val="168753794"/>
                  </a:ext>
                </a:extLst>
              </a:tr>
              <a:tr h="345893">
                <a:tc gridSpan="2">
                  <a:txBody>
                    <a:bodyPr/>
                    <a:lstStyle/>
                    <a:p>
                      <a:r>
                        <a:rPr lang="en-GB" sz="2000" b="1" dirty="0">
                          <a:latin typeface="Arial" panose="020B0604020202020204" pitchFamily="34" charset="0"/>
                        </a:rPr>
                        <a:t>EAG base case</a:t>
                      </a:r>
                    </a:p>
                  </a:txBody>
                  <a:tcPr>
                    <a:solidFill>
                      <a:schemeClr val="accent3"/>
                    </a:solidFill>
                  </a:tcPr>
                </a:tc>
                <a:tc hMerge="1">
                  <a:txBody>
                    <a:bodyPr/>
                    <a:lstStyle/>
                    <a:p>
                      <a:r>
                        <a:rPr lang="en-GB" sz="2000" b="1" dirty="0">
                          <a:latin typeface="Arial" panose="020B0604020202020204" pitchFamily="34" charset="0"/>
                        </a:rPr>
                        <a:t>EAG base case</a:t>
                      </a:r>
                    </a:p>
                  </a:txBody>
                  <a:tcPr>
                    <a:solidFill>
                      <a:schemeClr val="accent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solidFill>
                      <a:schemeClr val="accent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solidFill>
                      <a:schemeClr val="accent3"/>
                    </a:solidFill>
                  </a:tcPr>
                </a:tc>
                <a:tc>
                  <a:txBody>
                    <a:bodyPr/>
                    <a:lstStyle/>
                    <a:p>
                      <a:pPr algn="r"/>
                      <a:r>
                        <a:rPr lang="en-GB" sz="2000" kern="1200" dirty="0">
                          <a:solidFill>
                            <a:schemeClr val="dk1"/>
                          </a:solidFill>
                          <a:effectLst/>
                          <a:latin typeface="+mn-lt"/>
                          <a:ea typeface="+mn-ea"/>
                          <a:cs typeface="+mn-cs"/>
                        </a:rPr>
                        <a:t>308,960</a:t>
                      </a:r>
                      <a:endParaRPr lang="en-GB" sz="2000" dirty="0">
                        <a:latin typeface="Arial" panose="020B0604020202020204" pitchFamily="34" charset="0"/>
                      </a:endParaRPr>
                    </a:p>
                  </a:txBody>
                  <a:tcPr>
                    <a:solidFill>
                      <a:schemeClr val="accent3"/>
                    </a:solidFill>
                  </a:tcPr>
                </a:tc>
                <a:tc>
                  <a:txBody>
                    <a:bodyPr/>
                    <a:lstStyle/>
                    <a:p>
                      <a:pPr algn="r"/>
                      <a:r>
                        <a:rPr lang="en-GB" sz="2000" kern="1200" dirty="0">
                          <a:solidFill>
                            <a:schemeClr val="dk1"/>
                          </a:solidFill>
                          <a:effectLst/>
                          <a:latin typeface="+mn-lt"/>
                          <a:ea typeface="+mn-ea"/>
                          <a:cs typeface="+mn-cs"/>
                        </a:rPr>
                        <a:t>239,871</a:t>
                      </a:r>
                      <a:endParaRPr lang="en-GB" sz="2000" dirty="0">
                        <a:latin typeface="Arial" panose="020B0604020202020204" pitchFamily="34" charset="0"/>
                      </a:endParaRPr>
                    </a:p>
                  </a:txBody>
                  <a:tcPr>
                    <a:solidFill>
                      <a:schemeClr val="accent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solidFill>
                      <a:schemeClr val="accent3"/>
                    </a:solidFill>
                  </a:tcPr>
                </a:tc>
                <a:extLst>
                  <a:ext uri="{0D108BD9-81ED-4DB2-BD59-A6C34878D82A}">
                    <a16:rowId xmlns:a16="http://schemas.microsoft.com/office/drawing/2014/main" val="2335749543"/>
                  </a:ext>
                </a:extLst>
              </a:tr>
              <a:tr h="345893">
                <a:tc rowSpan="5">
                  <a:txBody>
                    <a:bodyPr/>
                    <a:lstStyle/>
                    <a:p>
                      <a:pPr algn="ctr"/>
                      <a:endParaRPr lang="en-GB" sz="2000" b="1" dirty="0">
                        <a:latin typeface="Arial" panose="020B0604020202020204" pitchFamily="34" charset="0"/>
                      </a:endParaRPr>
                    </a:p>
                    <a:p>
                      <a:pPr algn="ctr"/>
                      <a:r>
                        <a:rPr lang="en-GB" sz="2000" b="1" dirty="0">
                          <a:latin typeface="Arial" panose="020B0604020202020204" pitchFamily="34" charset="0"/>
                        </a:rPr>
                        <a:t>HRQoL </a:t>
                      </a:r>
                    </a:p>
                  </a:txBody>
                  <a:tcPr/>
                </a:tc>
                <a:tc>
                  <a:txBody>
                    <a:bodyPr/>
                    <a:lstStyle/>
                    <a:p>
                      <a:r>
                        <a:rPr lang="en-GB" sz="2000" b="0" dirty="0">
                          <a:latin typeface="Arial" panose="020B0604020202020204" pitchFamily="34" charset="0"/>
                        </a:rPr>
                        <a:t>10% HRQoL reduction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dirty="0">
                          <a:latin typeface="Arial" panose="020B0604020202020204" pitchFamily="34" charset="0"/>
                        </a:rPr>
                        <a:t>343,270</a:t>
                      </a:r>
                    </a:p>
                  </a:txBody>
                  <a:tcPr/>
                </a:tc>
                <a:tc>
                  <a:txBody>
                    <a:bodyPr/>
                    <a:lstStyle/>
                    <a:p>
                      <a:pPr algn="r"/>
                      <a:r>
                        <a:rPr lang="en-GB" sz="2000" kern="1200" dirty="0">
                          <a:solidFill>
                            <a:schemeClr val="dk1"/>
                          </a:solidFill>
                          <a:effectLst/>
                          <a:latin typeface="+mn-lt"/>
                          <a:ea typeface="+mn-ea"/>
                          <a:cs typeface="+mn-cs"/>
                        </a:rPr>
                        <a:t>251,323</a:t>
                      </a:r>
                      <a:endParaRPr lang="en-GB" sz="2000" dirty="0">
                        <a:latin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2273949196"/>
                  </a:ext>
                </a:extLst>
              </a:tr>
              <a:tr h="345893">
                <a:tc vMerge="1">
                  <a:txBody>
                    <a:bodyPr/>
                    <a:lstStyle/>
                    <a:p>
                      <a:endParaRPr lang="en-GB"/>
                    </a:p>
                  </a:txBody>
                  <a:tcPr/>
                </a:tc>
                <a:tc>
                  <a:txBody>
                    <a:bodyPr/>
                    <a:lstStyle/>
                    <a:p>
                      <a:r>
                        <a:rPr lang="en-GB" sz="2000" b="0" dirty="0">
                          <a:latin typeface="Arial" panose="020B0604020202020204" pitchFamily="34" charset="0"/>
                        </a:rPr>
                        <a:t>20% HRQoL reduction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dirty="0">
                          <a:latin typeface="Arial" panose="020B0604020202020204" pitchFamily="34" charset="0"/>
                        </a:rPr>
                        <a:t>386,152</a:t>
                      </a:r>
                    </a:p>
                  </a:txBody>
                  <a:tcPr/>
                </a:tc>
                <a:tc>
                  <a:txBody>
                    <a:bodyPr/>
                    <a:lstStyle/>
                    <a:p>
                      <a:pPr algn="r"/>
                      <a:r>
                        <a:rPr lang="en-GB" sz="2000" dirty="0">
                          <a:latin typeface="Arial" panose="020B0604020202020204" pitchFamily="34" charset="0"/>
                        </a:rPr>
                        <a:t>299,818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marL="0" marR="0" marT="0" marB="0" anchor="ctr"/>
                </a:tc>
                <a:extLst>
                  <a:ext uri="{0D108BD9-81ED-4DB2-BD59-A6C34878D82A}">
                    <a16:rowId xmlns:a16="http://schemas.microsoft.com/office/drawing/2014/main" val="1978248913"/>
                  </a:ext>
                </a:extLst>
              </a:tr>
              <a:tr h="345893">
                <a:tc vMerge="1">
                  <a:txBody>
                    <a:bodyPr/>
                    <a:lstStyle/>
                    <a:p>
                      <a:endParaRPr lang="en-GB" sz="1800" b="1" dirty="0">
                        <a:latin typeface="Arial" panose="020B0604020202020204" pitchFamily="34" charset="0"/>
                      </a:endParaRPr>
                    </a:p>
                  </a:txBody>
                  <a:tcPr/>
                </a:tc>
                <a:tc>
                  <a:txBody>
                    <a:bodyPr/>
                    <a:lstStyle/>
                    <a:p>
                      <a:r>
                        <a:rPr lang="en-GB" sz="2000" b="0" dirty="0">
                          <a:latin typeface="Arial" panose="020B0604020202020204" pitchFamily="34" charset="0"/>
                        </a:rPr>
                        <a:t>HSCT disutility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dirty="0">
                          <a:latin typeface="Arial" panose="020B0604020202020204" pitchFamily="34" charset="0"/>
                        </a:rPr>
                        <a:t>340,253</a:t>
                      </a:r>
                    </a:p>
                  </a:txBody>
                  <a:tcPr/>
                </a:tc>
                <a:tc>
                  <a:txBody>
                    <a:bodyPr/>
                    <a:lstStyle/>
                    <a:p>
                      <a:pPr algn="r"/>
                      <a:r>
                        <a:rPr lang="en-GB" sz="2000" kern="1200" dirty="0">
                          <a:solidFill>
                            <a:schemeClr val="dk1"/>
                          </a:solidFill>
                          <a:effectLst/>
                          <a:latin typeface="+mn-lt"/>
                          <a:ea typeface="+mn-ea"/>
                          <a:cs typeface="+mn-cs"/>
                        </a:rPr>
                        <a:t>255,359</a:t>
                      </a:r>
                      <a:endParaRPr lang="en-GB" sz="2000" dirty="0">
                        <a:latin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extLst>
                  <a:ext uri="{0D108BD9-81ED-4DB2-BD59-A6C34878D82A}">
                    <a16:rowId xmlns:a16="http://schemas.microsoft.com/office/drawing/2014/main" val="3688063925"/>
                  </a:ext>
                </a:extLst>
              </a:tr>
              <a:tr h="345893">
                <a:tc vMerge="1">
                  <a:txBody>
                    <a:bodyPr/>
                    <a:lstStyle/>
                    <a:p>
                      <a:pPr algn="ctr"/>
                      <a:endParaRPr lang="en-GB" sz="2000" b="1" dirty="0">
                        <a:latin typeface="Arial" panose="020B0604020202020204" pitchFamily="34" charset="0"/>
                      </a:endParaRPr>
                    </a:p>
                  </a:txBody>
                  <a:tcPr/>
                </a:tc>
                <a:tc>
                  <a:txBody>
                    <a:bodyPr/>
                    <a:lstStyle/>
                    <a:p>
                      <a:r>
                        <a:rPr lang="en-GB" sz="2000" b="0" dirty="0">
                          <a:latin typeface="Arial" panose="020B0604020202020204" pitchFamily="34" charset="0"/>
                        </a:rPr>
                        <a:t>Carer bereavement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dirty="0">
                          <a:latin typeface="Arial" panose="020B0604020202020204" pitchFamily="34" charset="0"/>
                        </a:rPr>
                        <a:t>296,606</a:t>
                      </a:r>
                    </a:p>
                  </a:txBody>
                  <a:tcPr/>
                </a:tc>
                <a:tc>
                  <a:txBody>
                    <a:bodyPr/>
                    <a:lstStyle/>
                    <a:p>
                      <a:pPr algn="r"/>
                      <a:r>
                        <a:rPr lang="en-GB" sz="2000" dirty="0">
                          <a:latin typeface="Arial" panose="020B0604020202020204" pitchFamily="34" charset="0"/>
                        </a:rPr>
                        <a:t>230,490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extLst>
                  <a:ext uri="{0D108BD9-81ED-4DB2-BD59-A6C34878D82A}">
                    <a16:rowId xmlns:a16="http://schemas.microsoft.com/office/drawing/2014/main" val="3507161361"/>
                  </a:ext>
                </a:extLst>
              </a:tr>
              <a:tr h="345893">
                <a:tc vMerge="1">
                  <a:txBody>
                    <a:bodyPr/>
                    <a:lstStyle/>
                    <a:p>
                      <a:pPr algn="ctr"/>
                      <a:endParaRPr lang="en-GB" sz="2000" b="1" dirty="0">
                        <a:latin typeface="Arial" panose="020B0604020202020204" pitchFamily="34" charset="0"/>
                      </a:endParaRPr>
                    </a:p>
                  </a:txBody>
                  <a:tcPr/>
                </a:tc>
                <a:tc>
                  <a:txBody>
                    <a:bodyPr/>
                    <a:lstStyle/>
                    <a:p>
                      <a:r>
                        <a:rPr lang="en-GB" sz="2000" b="0" dirty="0">
                          <a:latin typeface="Arial" panose="020B0604020202020204" pitchFamily="34" charset="0"/>
                        </a:rPr>
                        <a:t>Carer disutility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algn="r" defTabSz="914400" rtl="0" eaLnBrk="1" latinLnBrk="0" hangingPunct="1"/>
                      <a:r>
                        <a:rPr lang="en-GB" sz="2000" kern="1200" dirty="0">
                          <a:solidFill>
                            <a:schemeClr val="dk1"/>
                          </a:solidFill>
                          <a:latin typeface="Arial" panose="020B0604020202020204" pitchFamily="34" charset="0"/>
                          <a:ea typeface="+mn-ea"/>
                          <a:cs typeface="+mn-cs"/>
                        </a:rPr>
                        <a:t>338,709</a:t>
                      </a:r>
                    </a:p>
                  </a:txBody>
                  <a:tcPr/>
                </a:tc>
                <a:tc>
                  <a:txBody>
                    <a:bodyPr/>
                    <a:lstStyle/>
                    <a:p>
                      <a:pPr marL="0" algn="r" defTabSz="914400" rtl="0" eaLnBrk="1" latinLnBrk="0" hangingPunct="1"/>
                      <a:r>
                        <a:rPr lang="en-GB" sz="2000" kern="1200" dirty="0">
                          <a:solidFill>
                            <a:schemeClr val="dk1"/>
                          </a:solidFill>
                          <a:latin typeface="Arial" panose="020B0604020202020204" pitchFamily="34" charset="0"/>
                          <a:ea typeface="+mn-ea"/>
                          <a:cs typeface="+mn-cs"/>
                        </a:rPr>
                        <a:t>254,830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extLst>
                  <a:ext uri="{0D108BD9-81ED-4DB2-BD59-A6C34878D82A}">
                    <a16:rowId xmlns:a16="http://schemas.microsoft.com/office/drawing/2014/main" val="794928654"/>
                  </a:ext>
                </a:extLst>
              </a:tr>
              <a:tr h="345893">
                <a:tc rowSpan="3">
                  <a:txBody>
                    <a:bodyPr/>
                    <a:lstStyle/>
                    <a:p>
                      <a:pPr algn="ctr"/>
                      <a:endParaRPr lang="en-GB" sz="2000" b="1" dirty="0">
                        <a:latin typeface="Arial" panose="020B0604020202020204" pitchFamily="34" charset="0"/>
                      </a:endParaRPr>
                    </a:p>
                    <a:p>
                      <a:pPr algn="ctr"/>
                      <a:endParaRPr lang="en-GB" sz="2000" b="1" dirty="0">
                        <a:latin typeface="Arial" panose="020B0604020202020204" pitchFamily="34" charset="0"/>
                      </a:endParaRPr>
                    </a:p>
                    <a:p>
                      <a:pPr algn="ctr"/>
                      <a:r>
                        <a:rPr lang="en-GB" sz="2000" b="1" dirty="0">
                          <a:latin typeface="Arial" panose="020B0604020202020204" pitchFamily="34" charset="0"/>
                        </a:rPr>
                        <a:t>Costs</a:t>
                      </a:r>
                    </a:p>
                  </a:txBody>
                  <a:tcPr/>
                </a:tc>
                <a:tc>
                  <a:txBody>
                    <a:bodyPr/>
                    <a:lstStyle/>
                    <a:p>
                      <a:r>
                        <a:rPr lang="en-GB" sz="2000" b="0" dirty="0">
                          <a:latin typeface="Arial" panose="020B0604020202020204" pitchFamily="34" charset="0"/>
                        </a:rPr>
                        <a:t>20% higher HSCT cost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310,157</a:t>
                      </a:r>
                      <a:endParaRPr lang="en-GB" sz="2000" dirty="0">
                        <a:latin typeface="Arial" panose="020B0604020202020204" pitchFamily="34" charset="0"/>
                      </a:endParaRPr>
                    </a:p>
                  </a:txBody>
                  <a:tcPr/>
                </a:tc>
                <a:tc>
                  <a:txBody>
                    <a:bodyPr/>
                    <a:lstStyle/>
                    <a:p>
                      <a:pPr algn="r"/>
                      <a:r>
                        <a:rPr lang="en-GB" sz="2000" kern="1200" dirty="0">
                          <a:solidFill>
                            <a:schemeClr val="dk1"/>
                          </a:solidFill>
                          <a:effectLst/>
                          <a:latin typeface="+mn-lt"/>
                          <a:ea typeface="+mn-ea"/>
                          <a:cs typeface="+mn-cs"/>
                        </a:rPr>
                        <a:t>240,531</a:t>
                      </a:r>
                      <a:endParaRPr lang="en-GB" sz="2000" dirty="0">
                        <a:latin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extLst>
                  <a:ext uri="{0D108BD9-81ED-4DB2-BD59-A6C34878D82A}">
                    <a16:rowId xmlns:a16="http://schemas.microsoft.com/office/drawing/2014/main" val="3672887560"/>
                  </a:ext>
                </a:extLst>
              </a:tr>
              <a:tr h="878037">
                <a:tc vMerge="1">
                  <a:txBody>
                    <a:bodyPr/>
                    <a:lstStyle/>
                    <a:p>
                      <a:endParaRPr lang="en-GB" b="1" dirty="0">
                        <a:latin typeface="Arial" panose="020B0604020202020204" pitchFamily="34" charset="0"/>
                      </a:endParaRPr>
                    </a:p>
                  </a:txBody>
                  <a:tcPr/>
                </a:tc>
                <a:tc>
                  <a:txBody>
                    <a:bodyPr/>
                    <a:lstStyle/>
                    <a:p>
                      <a:r>
                        <a:rPr lang="en-GB" sz="2000" b="0" dirty="0">
                          <a:latin typeface="Arial" panose="020B0604020202020204" pitchFamily="34" charset="0"/>
                        </a:rPr>
                        <a:t>Doctor administers sebelipase alfa (initial treatment)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kern="1200" dirty="0">
                          <a:solidFill>
                            <a:schemeClr val="dk1"/>
                          </a:solidFill>
                          <a:effectLst/>
                          <a:latin typeface="+mn-lt"/>
                          <a:ea typeface="+mn-ea"/>
                          <a:cs typeface="+mn-cs"/>
                        </a:rPr>
                        <a:t>312,205</a:t>
                      </a:r>
                      <a:endParaRPr lang="en-GB" sz="2000" dirty="0">
                        <a:latin typeface="Arial" panose="020B0604020202020204" pitchFamily="34" charset="0"/>
                      </a:endParaRPr>
                    </a:p>
                  </a:txBody>
                  <a:tcPr/>
                </a:tc>
                <a:tc>
                  <a:txBody>
                    <a:bodyPr/>
                    <a:lstStyle/>
                    <a:p>
                      <a:pPr algn="r"/>
                      <a:r>
                        <a:rPr lang="en-GB" sz="2000" kern="1200" dirty="0">
                          <a:solidFill>
                            <a:schemeClr val="dk1"/>
                          </a:solidFill>
                          <a:effectLst/>
                          <a:latin typeface="+mn-lt"/>
                          <a:ea typeface="+mn-ea"/>
                          <a:cs typeface="+mn-cs"/>
                        </a:rPr>
                        <a:t>242,912</a:t>
                      </a:r>
                      <a:endParaRPr lang="en-GB" sz="2000" dirty="0">
                        <a:latin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extLst>
                  <a:ext uri="{0D108BD9-81ED-4DB2-BD59-A6C34878D82A}">
                    <a16:rowId xmlns:a16="http://schemas.microsoft.com/office/drawing/2014/main" val="109280413"/>
                  </a:ext>
                </a:extLst>
              </a:tr>
              <a:tr h="345893">
                <a:tc vMerge="1">
                  <a:txBody>
                    <a:bodyPr/>
                    <a:lstStyle/>
                    <a:p>
                      <a:endParaRPr lang="en-GB" sz="2000" b="1" dirty="0">
                        <a:latin typeface="Arial" panose="020B0604020202020204" pitchFamily="34" charset="0"/>
                      </a:endParaRPr>
                    </a:p>
                  </a:txBody>
                  <a:tcPr/>
                </a:tc>
                <a:tc>
                  <a:txBody>
                    <a:bodyPr/>
                    <a:lstStyle/>
                    <a:p>
                      <a:r>
                        <a:rPr lang="en-GB" sz="2000" b="0" dirty="0">
                          <a:latin typeface="Arial" panose="020B0604020202020204" pitchFamily="34" charset="0"/>
                        </a:rPr>
                        <a:t>Vial sharing (2-weeks)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tc>
                  <a:txBody>
                    <a:bodyPr/>
                    <a:lstStyle/>
                    <a:p>
                      <a:pPr algn="r"/>
                      <a:r>
                        <a:rPr lang="en-GB" sz="2000" dirty="0">
                          <a:latin typeface="Arial" panose="020B0604020202020204" pitchFamily="34" charset="0"/>
                        </a:rPr>
                        <a:t>287,021</a:t>
                      </a:r>
                    </a:p>
                  </a:txBody>
                  <a:tcPr/>
                </a:tc>
                <a:tc>
                  <a:txBody>
                    <a:bodyPr/>
                    <a:lstStyle/>
                    <a:p>
                      <a:pPr algn="r"/>
                      <a:r>
                        <a:rPr lang="en-GB" sz="2000" kern="1200" dirty="0">
                          <a:solidFill>
                            <a:schemeClr val="dk1"/>
                          </a:solidFill>
                          <a:effectLst/>
                          <a:latin typeface="+mn-lt"/>
                          <a:ea typeface="+mn-ea"/>
                          <a:cs typeface="+mn-cs"/>
                        </a:rPr>
                        <a:t>224,721</a:t>
                      </a:r>
                      <a:endParaRPr lang="en-GB" sz="2000" dirty="0">
                        <a:latin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txBody>
                  <a:tcPr/>
                </a:tc>
                <a:extLst>
                  <a:ext uri="{0D108BD9-81ED-4DB2-BD59-A6C34878D82A}">
                    <a16:rowId xmlns:a16="http://schemas.microsoft.com/office/drawing/2014/main" val="2071112261"/>
                  </a:ext>
                </a:extLst>
              </a:tr>
            </a:tbl>
          </a:graphicData>
        </a:graphic>
      </p:graphicFrame>
      <p:sp>
        <p:nvSpPr>
          <p:cNvPr id="7" name="Title 1">
            <a:extLst>
              <a:ext uri="{FF2B5EF4-FFF2-40B4-BE49-F238E27FC236}">
                <a16:creationId xmlns:a16="http://schemas.microsoft.com/office/drawing/2014/main" id="{91CAECB5-116D-0BC8-7B18-B79B9F40C289}"/>
              </a:ext>
            </a:extLst>
          </p:cNvPr>
          <p:cNvSpPr>
            <a:spLocks noGrp="1"/>
          </p:cNvSpPr>
          <p:nvPr>
            <p:ph type="title"/>
          </p:nvPr>
        </p:nvSpPr>
        <p:spPr>
          <a:xfrm>
            <a:off x="349663" y="228600"/>
            <a:ext cx="11250785" cy="592817"/>
          </a:xfrm>
        </p:spPr>
        <p:txBody>
          <a:bodyPr>
            <a:normAutofit fontScale="90000"/>
          </a:bodyPr>
          <a:lstStyle/>
          <a:p>
            <a:r>
              <a:rPr lang="en-GB" dirty="0"/>
              <a:t>EAG deterministic scenario analyses</a:t>
            </a:r>
            <a:br>
              <a:rPr lang="en-GB" dirty="0"/>
            </a:br>
            <a:endParaRPr lang="en-GB" dirty="0"/>
          </a:p>
        </p:txBody>
      </p:sp>
      <p:sp>
        <p:nvSpPr>
          <p:cNvPr id="9" name="Rectangle 8" descr="Marker showing slides are confidential ">
            <a:extLst>
              <a:ext uri="{FF2B5EF4-FFF2-40B4-BE49-F238E27FC236}">
                <a16:creationId xmlns:a16="http://schemas.microsoft.com/office/drawing/2014/main" id="{F8DDA803-AA22-7D20-4811-A119D1CCF26F}"/>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2" name="Text Placeholder 13">
            <a:extLst>
              <a:ext uri="{FF2B5EF4-FFF2-40B4-BE49-F238E27FC236}">
                <a16:creationId xmlns:a16="http://schemas.microsoft.com/office/drawing/2014/main" id="{2470735E-9999-4F29-3D26-184E13D24A8C}"/>
              </a:ext>
            </a:extLst>
          </p:cNvPr>
          <p:cNvSpPr txBox="1">
            <a:spLocks/>
          </p:cNvSpPr>
          <p:nvPr/>
        </p:nvSpPr>
        <p:spPr>
          <a:xfrm>
            <a:off x="1046592" y="6234787"/>
            <a:ext cx="1055385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BSC: best supportive care; HRQoL: health-related quality of life; HSCT: haematopoietic stem cell transplantation; ICER: incremental cost-effectiveness ratio; QALY: quality-adjusted life-year, NR: not reported. QALYs and costs discounted @ 3.5% </a:t>
            </a:r>
          </a:p>
        </p:txBody>
      </p:sp>
    </p:spTree>
    <p:extLst>
      <p:ext uri="{BB962C8B-B14F-4D97-AF65-F5344CB8AC3E}">
        <p14:creationId xmlns:p14="http://schemas.microsoft.com/office/powerpoint/2010/main" val="1386784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358082" y="37187"/>
            <a:ext cx="11250785" cy="592817"/>
          </a:xfrm>
        </p:spPr>
        <p:txBody>
          <a:bodyPr/>
          <a:lstStyle/>
          <a:p>
            <a:r>
              <a:rPr lang="en-GB" dirty="0"/>
              <a:t>Other considerations</a:t>
            </a:r>
          </a:p>
        </p:txBody>
      </p:sp>
      <p:sp>
        <p:nvSpPr>
          <p:cNvPr id="4" name="Subtitle 3">
            <a:extLst>
              <a:ext uri="{FF2B5EF4-FFF2-40B4-BE49-F238E27FC236}">
                <a16:creationId xmlns:a16="http://schemas.microsoft.com/office/drawing/2014/main" id="{55B9B432-752D-4475-B233-7E4B34BEB3C1}"/>
              </a:ext>
            </a:extLst>
          </p:cNvPr>
          <p:cNvSpPr>
            <a:spLocks noGrp="1"/>
          </p:cNvSpPr>
          <p:nvPr>
            <p:ph type="body" sz="quarter" idx="12"/>
          </p:nvPr>
        </p:nvSpPr>
        <p:spPr>
          <a:xfrm>
            <a:off x="466723" y="526172"/>
            <a:ext cx="11439527" cy="5349527"/>
          </a:xfrm>
        </p:spPr>
        <p:txBody>
          <a:bodyPr>
            <a:noAutofit/>
          </a:bodyPr>
          <a:lstStyle/>
          <a:p>
            <a:pPr>
              <a:lnSpc>
                <a:spcPct val="100000"/>
              </a:lnSpc>
              <a:spcBef>
                <a:spcPts val="600"/>
              </a:spcBef>
              <a:spcAft>
                <a:spcPts val="600"/>
              </a:spcAft>
            </a:pPr>
            <a:r>
              <a:rPr lang="en-GB" sz="2000" b="1" dirty="0"/>
              <a:t>Equality considerations</a:t>
            </a:r>
          </a:p>
          <a:p>
            <a:pPr marL="342900" indent="-342900">
              <a:lnSpc>
                <a:spcPct val="100000"/>
              </a:lnSpc>
              <a:spcBef>
                <a:spcPts val="600"/>
              </a:spcBef>
              <a:spcAft>
                <a:spcPts val="600"/>
              </a:spcAft>
              <a:buFont typeface="Arial" panose="020B0604020202020204" pitchFamily="34" charset="0"/>
              <a:buChar char="•"/>
            </a:pPr>
            <a:r>
              <a:rPr lang="en-GB" sz="2000" dirty="0"/>
              <a:t>MPS society: Important that people over 6 months but under 24 months are not excluded  </a:t>
            </a:r>
          </a:p>
          <a:p>
            <a:pPr marL="342900" indent="-342900">
              <a:lnSpc>
                <a:spcPct val="100000"/>
              </a:lnSpc>
              <a:spcBef>
                <a:spcPts val="600"/>
              </a:spcBef>
              <a:spcAft>
                <a:spcPts val="600"/>
              </a:spcAft>
              <a:buFont typeface="Arial" panose="020B0604020202020204" pitchFamily="34" charset="0"/>
              <a:buChar char="•"/>
            </a:pPr>
            <a:r>
              <a:rPr lang="en-GB" sz="2000" dirty="0"/>
              <a:t>MPS society: Committee should consider impact of requesting an MAA on a patient population who have been living with uncertainty since the evaluation in 2017 (ID737) </a:t>
            </a:r>
          </a:p>
          <a:p>
            <a:pPr marL="1028700" lvl="1" indent="-342900">
              <a:lnSpc>
                <a:spcPct val="100000"/>
              </a:lnSpc>
              <a:spcBef>
                <a:spcPts val="600"/>
              </a:spcBef>
              <a:spcAft>
                <a:spcPts val="600"/>
              </a:spcAft>
            </a:pPr>
            <a:r>
              <a:rPr lang="en-GB" sz="2000" dirty="0"/>
              <a:t>This period of extended treatment and follow up has exceeded a standard MAA period </a:t>
            </a:r>
          </a:p>
          <a:p>
            <a:pPr marL="342900" indent="-342900">
              <a:lnSpc>
                <a:spcPct val="100000"/>
              </a:lnSpc>
              <a:spcBef>
                <a:spcPts val="600"/>
              </a:spcBef>
              <a:spcAft>
                <a:spcPts val="600"/>
              </a:spcAft>
              <a:buFont typeface="Arial" panose="020B0604020202020204" pitchFamily="34" charset="0"/>
              <a:buChar char="•"/>
            </a:pPr>
            <a:r>
              <a:rPr lang="en-GB" sz="2000" dirty="0"/>
              <a:t>Company note this evaluation focuses on Wolman disease – license for sebelipase alfa also includes the older LAL-D population and age is a protected characteristic </a:t>
            </a:r>
          </a:p>
          <a:p>
            <a:pPr marL="342900" indent="-342900">
              <a:lnSpc>
                <a:spcPct val="100000"/>
              </a:lnSpc>
              <a:spcBef>
                <a:spcPts val="600"/>
              </a:spcBef>
              <a:spcAft>
                <a:spcPts val="600"/>
              </a:spcAft>
              <a:buFont typeface="Arial" panose="020B0604020202020204" pitchFamily="34" charset="0"/>
              <a:buChar char="•"/>
            </a:pPr>
            <a:r>
              <a:rPr lang="en-GB" sz="2000" dirty="0"/>
              <a:t>1 clinical expert highlighted a group of infants from South Asian background with deletion encompassing the entire LIPA gene. They still benefit from sebelipase but have less clear outcomes as most develop antibodies. Most need HSCT in the longer term</a:t>
            </a:r>
          </a:p>
          <a:p>
            <a:pPr>
              <a:lnSpc>
                <a:spcPct val="100000"/>
              </a:lnSpc>
              <a:spcBef>
                <a:spcPts val="600"/>
              </a:spcBef>
              <a:spcAft>
                <a:spcPts val="600"/>
              </a:spcAft>
            </a:pPr>
            <a:r>
              <a:rPr lang="en-GB" sz="2000" b="1" dirty="0"/>
              <a:t>Innovation</a:t>
            </a:r>
          </a:p>
          <a:p>
            <a:pPr marL="342900" indent="-342900">
              <a:lnSpc>
                <a:spcPct val="100000"/>
              </a:lnSpc>
              <a:spcBef>
                <a:spcPts val="600"/>
              </a:spcBef>
              <a:spcAft>
                <a:spcPts val="600"/>
              </a:spcAft>
              <a:buFont typeface="Arial" panose="020B0604020202020204" pitchFamily="34" charset="0"/>
              <a:buChar char="•"/>
            </a:pPr>
            <a:r>
              <a:rPr lang="en-GB" sz="2000" dirty="0"/>
              <a:t>Patient and clinical expert and the company highlight sebelipase alfa is the first therapy specifically targeting the underlying cause of LAL-D and is considered to be a step change, in managing the condition</a:t>
            </a:r>
          </a:p>
        </p:txBody>
      </p:sp>
      <p:sp>
        <p:nvSpPr>
          <p:cNvPr id="3" name="Rectangle 2" descr="Question to committee">
            <a:extLst>
              <a:ext uri="{FF2B5EF4-FFF2-40B4-BE49-F238E27FC236}">
                <a16:creationId xmlns:a16="http://schemas.microsoft.com/office/drawing/2014/main" id="{E3E222B3-6488-893B-B574-634FE4BB6253}"/>
              </a:ext>
            </a:extLst>
          </p:cNvPr>
          <p:cNvSpPr/>
          <p:nvPr/>
        </p:nvSpPr>
        <p:spPr>
          <a:xfrm>
            <a:off x="4318478" y="5749851"/>
            <a:ext cx="7360333" cy="531665"/>
          </a:xfrm>
          <a:prstGeom prst="rect">
            <a:avLst/>
          </a:prstGeom>
          <a:solidFill>
            <a:srgbClr val="EAD054"/>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Are there any equalities issues that committee need to consider?</a:t>
            </a:r>
          </a:p>
        </p:txBody>
      </p:sp>
      <p:grpSp>
        <p:nvGrpSpPr>
          <p:cNvPr id="6" name="Group 5">
            <a:extLst>
              <a:ext uri="{FF2B5EF4-FFF2-40B4-BE49-F238E27FC236}">
                <a16:creationId xmlns:a16="http://schemas.microsoft.com/office/drawing/2014/main" id="{19BA5195-213B-E8D2-9600-FB33BE4B72B2}"/>
              </a:ext>
              <a:ext uri="{C183D7F6-B498-43B3-948B-1728B52AA6E4}">
                <adec:decorative xmlns:adec="http://schemas.microsoft.com/office/drawing/2017/decorative" val="1"/>
              </a:ext>
            </a:extLst>
          </p:cNvPr>
          <p:cNvGrpSpPr/>
          <p:nvPr/>
        </p:nvGrpSpPr>
        <p:grpSpPr>
          <a:xfrm>
            <a:off x="3976158" y="5705516"/>
            <a:ext cx="576000" cy="576000"/>
            <a:chOff x="-1440493" y="4133589"/>
            <a:chExt cx="576000" cy="576000"/>
          </a:xfrm>
        </p:grpSpPr>
        <p:sp>
          <p:nvSpPr>
            <p:cNvPr id="7" name="Oval 6">
              <a:extLst>
                <a:ext uri="{FF2B5EF4-FFF2-40B4-BE49-F238E27FC236}">
                  <a16:creationId xmlns:a16="http://schemas.microsoft.com/office/drawing/2014/main" id="{FE94201F-D869-BF3B-3D2B-B0668BD63BD0}"/>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8" name="Graphic 7">
              <a:extLst>
                <a:ext uri="{FF2B5EF4-FFF2-40B4-BE49-F238E27FC236}">
                  <a16:creationId xmlns:a16="http://schemas.microsoft.com/office/drawing/2014/main" id="{82CAAB3A-0879-B2EA-E722-6D4A1877AEB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11" name="Text Placeholder 13">
            <a:extLst>
              <a:ext uri="{FF2B5EF4-FFF2-40B4-BE49-F238E27FC236}">
                <a16:creationId xmlns:a16="http://schemas.microsoft.com/office/drawing/2014/main" id="{49AF488B-3294-EF6D-9245-FFF1632FA37E}"/>
              </a:ext>
            </a:extLst>
          </p:cNvPr>
          <p:cNvSpPr txBox="1">
            <a:spLocks/>
          </p:cNvSpPr>
          <p:nvPr/>
        </p:nvSpPr>
        <p:spPr>
          <a:xfrm>
            <a:off x="1051217" y="6362555"/>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HSCT: haematopoietic stem cell transplantation; LAL-D: lysosomal acid lipase deficiency; MAA: managed access agreement; </a:t>
            </a:r>
            <a:r>
              <a:rPr lang="en-GB" sz="1400" dirty="0"/>
              <a:t>MPS: Society for Mucopolysaccharide Diseases</a:t>
            </a:r>
            <a:endParaRPr lang="en-GB" dirty="0"/>
          </a:p>
        </p:txBody>
      </p:sp>
    </p:spTree>
    <p:extLst>
      <p:ext uri="{BB962C8B-B14F-4D97-AF65-F5344CB8AC3E}">
        <p14:creationId xmlns:p14="http://schemas.microsoft.com/office/powerpoint/2010/main" val="2999048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536" y="110653"/>
            <a:ext cx="11024927" cy="694303"/>
          </a:xfrm>
        </p:spPr>
        <p:txBody>
          <a:bodyPr/>
          <a:lstStyle/>
          <a:p>
            <a:r>
              <a:rPr lang="en-GB" sz="3200" dirty="0"/>
              <a:t>Factors affecting the guidance</a:t>
            </a:r>
          </a:p>
        </p:txBody>
      </p:sp>
      <p:sp>
        <p:nvSpPr>
          <p:cNvPr id="3" name="Slide Number Placeholder 2"/>
          <p:cNvSpPr>
            <a:spLocks noGrp="1"/>
          </p:cNvSpPr>
          <p:nvPr>
            <p:ph type="sldNum" sz="quarter" idx="12"/>
          </p:nvPr>
        </p:nvSpPr>
        <p:spPr>
          <a:xfrm>
            <a:off x="10385189" y="6471398"/>
            <a:ext cx="462649" cy="319847"/>
          </a:xfrm>
        </p:spPr>
        <p:txBody>
          <a:bodyPr/>
          <a:lstStyle/>
          <a:p>
            <a:pPr defTabSz="946052"/>
            <a:fld id="{DDBE135E-2566-4748-853C-8A3B78F0FB00}" type="slidenum">
              <a:rPr lang="en-GB">
                <a:solidFill>
                  <a:srgbClr val="393938"/>
                </a:solidFill>
              </a:rPr>
              <a:pPr defTabSz="946052"/>
              <a:t>53</a:t>
            </a:fld>
            <a:endParaRPr lang="en-GB" dirty="0">
              <a:solidFill>
                <a:srgbClr val="393938"/>
              </a:solidFill>
            </a:endParaRPr>
          </a:p>
        </p:txBody>
      </p:sp>
      <p:sp>
        <p:nvSpPr>
          <p:cNvPr id="4" name="Content Placeholder 3"/>
          <p:cNvSpPr>
            <a:spLocks noGrp="1"/>
          </p:cNvSpPr>
          <p:nvPr>
            <p:ph sz="quarter" idx="10"/>
          </p:nvPr>
        </p:nvSpPr>
        <p:spPr>
          <a:xfrm>
            <a:off x="583536" y="730986"/>
            <a:ext cx="9090834" cy="297919"/>
          </a:xfrm>
        </p:spPr>
        <p:txBody>
          <a:bodyPr/>
          <a:lstStyle/>
          <a:p>
            <a:r>
              <a:rPr lang="en-GB" sz="2000" dirty="0"/>
              <a:t>In forming the guidance, committee will take account of the following factors:</a:t>
            </a:r>
          </a:p>
          <a:p>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762180710"/>
              </p:ext>
            </p:extLst>
          </p:nvPr>
        </p:nvGraphicFramePr>
        <p:xfrm>
          <a:off x="583536" y="1054392"/>
          <a:ext cx="11294191" cy="5242560"/>
        </p:xfrm>
        <a:graphic>
          <a:graphicData uri="http://schemas.openxmlformats.org/drawingml/2006/table">
            <a:tbl>
              <a:tblPr firstRow="1" bandRow="1">
                <a:tableStyleId>{F5AB1C69-6EDB-4FF4-983F-18BD219EF322}</a:tableStyleId>
              </a:tblPr>
              <a:tblGrid>
                <a:gridCol w="4218478">
                  <a:extLst>
                    <a:ext uri="{9D8B030D-6E8A-4147-A177-3AD203B41FA5}">
                      <a16:colId xmlns:a16="http://schemas.microsoft.com/office/drawing/2014/main" val="20000"/>
                    </a:ext>
                  </a:extLst>
                </a:gridCol>
                <a:gridCol w="7075713">
                  <a:extLst>
                    <a:ext uri="{9D8B030D-6E8A-4147-A177-3AD203B41FA5}">
                      <a16:colId xmlns:a16="http://schemas.microsoft.com/office/drawing/2014/main" val="20001"/>
                    </a:ext>
                  </a:extLst>
                </a:gridCol>
              </a:tblGrid>
              <a:tr h="352697">
                <a:tc>
                  <a:txBody>
                    <a:bodyPr/>
                    <a:lstStyle/>
                    <a:p>
                      <a:r>
                        <a:rPr lang="en-GB" sz="2000" dirty="0"/>
                        <a:t>Nature of the condition</a:t>
                      </a:r>
                    </a:p>
                  </a:txBody>
                  <a:tcPr/>
                </a:tc>
                <a:tc>
                  <a:txBody>
                    <a:bodyPr/>
                    <a:lstStyle/>
                    <a:p>
                      <a:r>
                        <a:rPr lang="en-GB" sz="2000" dirty="0"/>
                        <a:t>Clinical effectiveness</a:t>
                      </a:r>
                    </a:p>
                  </a:txBody>
                  <a:tcPr/>
                </a:tc>
                <a:extLst>
                  <a:ext uri="{0D108BD9-81ED-4DB2-BD59-A6C34878D82A}">
                    <a16:rowId xmlns:a16="http://schemas.microsoft.com/office/drawing/2014/main" val="10000"/>
                  </a:ext>
                </a:extLst>
              </a:tr>
              <a:tr h="1709223">
                <a:tc>
                  <a:txBody>
                    <a:bodyPr/>
                    <a:lstStyle/>
                    <a:p>
                      <a:pPr marL="285750" indent="-285750">
                        <a:buFont typeface="Arial" panose="020B0604020202020204" pitchFamily="34" charset="0"/>
                        <a:buChar char="•"/>
                      </a:pPr>
                      <a:r>
                        <a:rPr lang="en-GB" sz="2000" u="none" strike="noStrike" kern="1200" baseline="0" dirty="0"/>
                        <a:t>Extent of disease morbidity and patient clinical disability with current care </a:t>
                      </a:r>
                    </a:p>
                    <a:p>
                      <a:pPr marL="285750" indent="-285750">
                        <a:buFont typeface="Arial" panose="020B0604020202020204" pitchFamily="34" charset="0"/>
                        <a:buChar char="•"/>
                      </a:pPr>
                      <a:r>
                        <a:rPr lang="en-GB" sz="2000" u="none" strike="noStrike" kern="1200" baseline="0" dirty="0"/>
                        <a:t>Impact of disease on carers’ QoL</a:t>
                      </a:r>
                    </a:p>
                    <a:p>
                      <a:pPr marL="285750" indent="-285750">
                        <a:buFont typeface="Arial" panose="020B0604020202020204" pitchFamily="34" charset="0"/>
                        <a:buChar char="•"/>
                      </a:pPr>
                      <a:r>
                        <a:rPr lang="en-GB" sz="2000" u="none" strike="noStrike" kern="1200" baseline="0" dirty="0"/>
                        <a:t>Extent and nature of current treatment options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u="none" strike="noStrike" kern="1200" baseline="0" dirty="0"/>
                        <a:t>Magnitude of health benefits to patients and carers</a:t>
                      </a:r>
                    </a:p>
                    <a:p>
                      <a:pPr marL="285750" indent="-285750">
                        <a:buFont typeface="Arial" panose="020B0604020202020204" pitchFamily="34" charset="0"/>
                        <a:buChar char="•"/>
                      </a:pPr>
                      <a:r>
                        <a:rPr lang="en-GB" sz="2000" u="none" strike="noStrike" kern="1200" baseline="0" dirty="0"/>
                        <a:t>Heterogeneity of health benefits </a:t>
                      </a:r>
                    </a:p>
                    <a:p>
                      <a:pPr marL="285750" indent="-285750">
                        <a:buFont typeface="Arial" panose="020B0604020202020204" pitchFamily="34" charset="0"/>
                        <a:buChar char="•"/>
                      </a:pPr>
                      <a:r>
                        <a:rPr lang="en-GB" sz="2000" u="none" strike="noStrike" kern="1200" baseline="0" dirty="0"/>
                        <a:t>Robustness of the evidence and the how the guidance might strengthen it </a:t>
                      </a:r>
                    </a:p>
                    <a:p>
                      <a:pPr marL="285750" indent="-285750">
                        <a:buFont typeface="Arial" panose="020B0604020202020204" pitchFamily="34" charset="0"/>
                        <a:buChar char="•"/>
                      </a:pPr>
                      <a:r>
                        <a:rPr lang="en-GB" sz="2000" u="none" strike="noStrike" kern="1200" baseline="0" dirty="0"/>
                        <a:t>Treatment continuation rules </a:t>
                      </a:r>
                      <a:endParaRPr lang="en-GB" sz="20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r h="352697">
                <a:tc>
                  <a:txBody>
                    <a:bodyPr/>
                    <a:lstStyle/>
                    <a:p>
                      <a:r>
                        <a:rPr lang="en-GB" sz="2000" b="1" dirty="0">
                          <a:solidFill>
                            <a:schemeClr val="bg1"/>
                          </a:solidFill>
                        </a:rPr>
                        <a:t>Value</a:t>
                      </a:r>
                      <a:r>
                        <a:rPr lang="en-GB" sz="2000" b="1" baseline="0" dirty="0">
                          <a:solidFill>
                            <a:schemeClr val="bg1"/>
                          </a:solidFill>
                        </a:rPr>
                        <a:t> for money</a:t>
                      </a:r>
                      <a:endParaRPr lang="en-GB" sz="2000" b="1" dirty="0">
                        <a:solidFill>
                          <a:schemeClr val="bg1"/>
                        </a:solidFill>
                      </a:endParaRPr>
                    </a:p>
                  </a:txBody>
                  <a:tcPr>
                    <a:solidFill>
                      <a:srgbClr val="18646E"/>
                    </a:solidFill>
                  </a:tcPr>
                </a:tc>
                <a:tc>
                  <a:txBody>
                    <a:bodyPr/>
                    <a:lstStyle/>
                    <a:p>
                      <a:r>
                        <a:rPr lang="en-GB" sz="2000" b="1" dirty="0">
                          <a:solidFill>
                            <a:schemeClr val="bg1"/>
                          </a:solidFill>
                        </a:rPr>
                        <a:t>Impact beyond direct health benefits</a:t>
                      </a:r>
                    </a:p>
                  </a:txBody>
                  <a:tcPr>
                    <a:solidFill>
                      <a:srgbClr val="18646E"/>
                    </a:solidFill>
                  </a:tcPr>
                </a:tc>
                <a:extLst>
                  <a:ext uri="{0D108BD9-81ED-4DB2-BD59-A6C34878D82A}">
                    <a16:rowId xmlns:a16="http://schemas.microsoft.com/office/drawing/2014/main" val="10002"/>
                  </a:ext>
                </a:extLst>
              </a:tr>
              <a:tr h="2523139">
                <a:tc>
                  <a:txBody>
                    <a:bodyPr/>
                    <a:lstStyle/>
                    <a:p>
                      <a:pPr marL="285750" indent="-285750">
                        <a:buFont typeface="Arial" panose="020B0604020202020204" pitchFamily="34" charset="0"/>
                        <a:buChar char="•"/>
                      </a:pPr>
                      <a:r>
                        <a:rPr lang="en-GB" sz="2000" u="none" strike="noStrike" kern="1200" baseline="0" dirty="0"/>
                        <a:t>Cost effectiveness using incremental cost per QALY </a:t>
                      </a:r>
                    </a:p>
                    <a:p>
                      <a:pPr marL="285750" indent="-285750">
                        <a:buFont typeface="Arial" panose="020B0604020202020204" pitchFamily="34" charset="0"/>
                        <a:buChar char="•"/>
                      </a:pPr>
                      <a:r>
                        <a:rPr lang="en-GB" sz="2000" u="none" strike="noStrike" kern="1200" baseline="0" dirty="0"/>
                        <a:t>Patient access schemes and other commercial agreements </a:t>
                      </a:r>
                    </a:p>
                    <a:p>
                      <a:pPr marL="285750" indent="-285750">
                        <a:buFont typeface="Arial" panose="020B0604020202020204" pitchFamily="34" charset="0"/>
                        <a:buChar char="•"/>
                      </a:pPr>
                      <a:r>
                        <a:rPr lang="en-GB" sz="2000" u="none" strike="noStrike" kern="1200" baseline="0" dirty="0"/>
                        <a:t>The nature and extent of the resources needed to enable the new technology to be used</a:t>
                      </a:r>
                      <a:endParaRPr lang="en-GB" sz="2000" dirty="0"/>
                    </a:p>
                  </a:txBody>
                  <a:tcPr/>
                </a:tc>
                <a:tc>
                  <a:txBody>
                    <a:bodyPr/>
                    <a:lstStyle/>
                    <a:p>
                      <a:pPr marL="285750" indent="-285750">
                        <a:buFont typeface="Arial" panose="020B0604020202020204" pitchFamily="34" charset="0"/>
                        <a:buChar char="•"/>
                      </a:pPr>
                      <a:r>
                        <a:rPr lang="en-GB" sz="2000" u="none" strike="noStrike" kern="1200" baseline="0" dirty="0"/>
                        <a:t>Non-health benefits </a:t>
                      </a:r>
                    </a:p>
                    <a:p>
                      <a:pPr marL="285750" indent="-285750">
                        <a:buFont typeface="Arial" panose="020B0604020202020204" pitchFamily="34" charset="0"/>
                        <a:buChar char="•"/>
                      </a:pPr>
                      <a:r>
                        <a:rPr lang="en-GB" sz="2000" u="none" strike="noStrike" kern="1200" baseline="0" dirty="0"/>
                        <a:t>Costs (savings) or benefits incurred outside of the NHS and personal and social services </a:t>
                      </a:r>
                    </a:p>
                    <a:p>
                      <a:pPr marL="285750" indent="-285750">
                        <a:buFont typeface="Arial" panose="020B0604020202020204" pitchFamily="34" charset="0"/>
                        <a:buChar char="•"/>
                      </a:pPr>
                      <a:r>
                        <a:rPr lang="en-GB" sz="2000" u="none" strike="noStrike" kern="1200" baseline="0" dirty="0"/>
                        <a:t>Long-term benefits to the NHS of research and innovation</a:t>
                      </a:r>
                    </a:p>
                    <a:p>
                      <a:pPr marL="285750" indent="-285750">
                        <a:buFont typeface="Arial" panose="020B0604020202020204" pitchFamily="34" charset="0"/>
                        <a:buChar char="•"/>
                      </a:pPr>
                      <a:r>
                        <a:rPr lang="en-GB" sz="2000" u="none" strike="noStrike" kern="1200" baseline="0" dirty="0"/>
                        <a:t>The impact of the technology on the delivery of the specialised service </a:t>
                      </a:r>
                    </a:p>
                    <a:p>
                      <a:pPr marL="285750" indent="-285750">
                        <a:buFont typeface="Arial" panose="020B0604020202020204" pitchFamily="34" charset="0"/>
                        <a:buChar char="•"/>
                      </a:pPr>
                      <a:r>
                        <a:rPr lang="en-GB" sz="2000" u="none" strike="noStrike" kern="1200" baseline="0" dirty="0"/>
                        <a:t>Staffing and infrastructure requirements, including training and planning for expertise </a:t>
                      </a:r>
                      <a:endParaRPr lang="en-GB" sz="20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9" name="Text Placeholder 13">
            <a:extLst>
              <a:ext uri="{FF2B5EF4-FFF2-40B4-BE49-F238E27FC236}">
                <a16:creationId xmlns:a16="http://schemas.microsoft.com/office/drawing/2014/main" id="{5B3352D4-6DED-8C5E-3D3A-075FA63F962A}"/>
              </a:ext>
            </a:extLst>
          </p:cNvPr>
          <p:cNvSpPr txBox="1">
            <a:spLocks/>
          </p:cNvSpPr>
          <p:nvPr/>
        </p:nvSpPr>
        <p:spPr>
          <a:xfrm>
            <a:off x="1439420" y="6471398"/>
            <a:ext cx="104151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QALY: quality-adjusted life-year</a:t>
            </a:r>
          </a:p>
        </p:txBody>
      </p:sp>
    </p:spTree>
    <p:extLst>
      <p:ext uri="{BB962C8B-B14F-4D97-AF65-F5344CB8AC3E}">
        <p14:creationId xmlns:p14="http://schemas.microsoft.com/office/powerpoint/2010/main" val="3302562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nvGraphicFramePr>
        <p:xfrm>
          <a:off x="419999" y="1546984"/>
          <a:ext cx="11410748" cy="4350357"/>
        </p:xfrm>
        <a:graphic>
          <a:graphicData uri="http://schemas.openxmlformats.org/drawingml/2006/table">
            <a:tbl>
              <a:tblPr firstRow="1" bandRow="1">
                <a:tableStyleId>{5C22544A-7EE6-4342-B048-85BDC9FD1C3A}</a:tableStyleId>
              </a:tblPr>
              <a:tblGrid>
                <a:gridCol w="9404229">
                  <a:extLst>
                    <a:ext uri="{9D8B030D-6E8A-4147-A177-3AD203B41FA5}">
                      <a16:colId xmlns:a16="http://schemas.microsoft.com/office/drawing/2014/main" val="3322847139"/>
                    </a:ext>
                  </a:extLst>
                </a:gridCol>
                <a:gridCol w="2006519">
                  <a:extLst>
                    <a:ext uri="{9D8B030D-6E8A-4147-A177-3AD203B41FA5}">
                      <a16:colId xmlns:a16="http://schemas.microsoft.com/office/drawing/2014/main" val="354127724"/>
                    </a:ext>
                  </a:extLst>
                </a:gridCol>
              </a:tblGrid>
              <a:tr h="319802">
                <a:tc>
                  <a:txBody>
                    <a:bodyPr/>
                    <a:lstStyle/>
                    <a:p>
                      <a:r>
                        <a:rPr lang="en-GB" sz="2000" dirty="0">
                          <a:latin typeface="Arial" panose="020B0604020202020204" pitchFamily="34" charset="0"/>
                        </a:rPr>
                        <a:t>Key issue</a:t>
                      </a:r>
                    </a:p>
                  </a:txBody>
                  <a:tcPr>
                    <a:solidFill>
                      <a:srgbClr val="00436C"/>
                    </a:solidFill>
                  </a:tcPr>
                </a:tc>
                <a:tc>
                  <a:txBody>
                    <a:bodyPr/>
                    <a:lstStyle/>
                    <a:p>
                      <a:r>
                        <a:rPr lang="en-GB" sz="2000" dirty="0">
                          <a:latin typeface="Arial" panose="020B0604020202020204" pitchFamily="34" charset="0"/>
                        </a:rPr>
                        <a:t>ICER impact</a:t>
                      </a:r>
                    </a:p>
                  </a:txBody>
                  <a:tcPr>
                    <a:solidFill>
                      <a:srgbClr val="00436C"/>
                    </a:solidFill>
                  </a:tcPr>
                </a:tc>
                <a:extLst>
                  <a:ext uri="{0D108BD9-81ED-4DB2-BD59-A6C34878D82A}">
                    <a16:rowId xmlns:a16="http://schemas.microsoft.com/office/drawing/2014/main" val="2647452487"/>
                  </a:ext>
                </a:extLst>
              </a:tr>
              <a:tr h="565803">
                <a:tc>
                  <a:txBody>
                    <a:bodyPr/>
                    <a:lstStyle/>
                    <a:p>
                      <a:r>
                        <a:rPr lang="en-GB" sz="2000" kern="1200" dirty="0">
                          <a:solidFill>
                            <a:schemeClr val="dk1"/>
                          </a:solidFill>
                          <a:effectLst/>
                          <a:latin typeface="+mn-lt"/>
                          <a:ea typeface="+mn-ea"/>
                          <a:cs typeface="+mn-cs"/>
                        </a:rPr>
                        <a:t>Age of symptom onset in Wolman disease/rapidly progressive LAL-D and trial eligibility criteria and generalisability</a:t>
                      </a:r>
                      <a:endParaRPr lang="en-GB" sz="2000" dirty="0">
                        <a:latin typeface="Arial" panose="020B0604020202020204" pitchFamily="34" charset="0"/>
                      </a:endParaRPr>
                    </a:p>
                  </a:txBody>
                  <a:tcPr anchor="ctr"/>
                </a:tc>
                <a:tc>
                  <a:txBody>
                    <a:bodyPr/>
                    <a:lstStyle/>
                    <a:p>
                      <a:r>
                        <a:rPr lang="en-GB" sz="2000" dirty="0">
                          <a:latin typeface="Arial" panose="020B0604020202020204" pitchFamily="34" charset="0"/>
                        </a:rPr>
                        <a:t>Unknown</a:t>
                      </a:r>
                    </a:p>
                  </a:txBody>
                  <a:tcPr anchor="ctr">
                    <a:solidFill>
                      <a:schemeClr val="bg1">
                        <a:lumMod val="75000"/>
                      </a:schemeClr>
                    </a:solidFill>
                  </a:tcPr>
                </a:tc>
                <a:extLst>
                  <a:ext uri="{0D108BD9-81ED-4DB2-BD59-A6C34878D82A}">
                    <a16:rowId xmlns:a16="http://schemas.microsoft.com/office/drawing/2014/main" val="4286048228"/>
                  </a:ext>
                </a:extLst>
              </a:tr>
              <a:tr h="518556">
                <a:tc>
                  <a:txBody>
                    <a:bodyPr/>
                    <a:lstStyle/>
                    <a:p>
                      <a:r>
                        <a:rPr lang="en-GB" sz="2000" dirty="0">
                          <a:latin typeface="Arial" panose="020B0604020202020204" pitchFamily="34" charset="0"/>
                        </a:rPr>
                        <a:t>Role of HSCT in the pathway for people with rapidly progressive LAL-D</a:t>
                      </a:r>
                    </a:p>
                  </a:txBody>
                  <a:tcPr anchor="ctr"/>
                </a:tc>
                <a:tc>
                  <a:txBody>
                    <a:bodyPr/>
                    <a:lstStyle/>
                    <a:p>
                      <a:r>
                        <a:rPr lang="en-GB" sz="2000" dirty="0">
                          <a:latin typeface="Arial" panose="020B0604020202020204" pitchFamily="34" charset="0"/>
                        </a:rPr>
                        <a:t>Large</a:t>
                      </a:r>
                    </a:p>
                  </a:txBody>
                  <a:tcPr anchor="ctr">
                    <a:solidFill>
                      <a:schemeClr val="accent6">
                        <a:lumMod val="20000"/>
                        <a:lumOff val="80000"/>
                      </a:schemeClr>
                    </a:solidFill>
                  </a:tcPr>
                </a:tc>
                <a:extLst>
                  <a:ext uri="{0D108BD9-81ED-4DB2-BD59-A6C34878D82A}">
                    <a16:rowId xmlns:a16="http://schemas.microsoft.com/office/drawing/2014/main" val="4079267917"/>
                  </a:ext>
                </a:extLst>
              </a:tr>
              <a:tr h="565803">
                <a:tc>
                  <a:txBody>
                    <a:bodyPr/>
                    <a:lstStyle/>
                    <a:p>
                      <a:r>
                        <a:rPr lang="en-GB" sz="2000" dirty="0">
                          <a:latin typeface="Arial" panose="020B0604020202020204" pitchFamily="34" charset="0"/>
                        </a:rPr>
                        <a:t>Uncertainty surrounding long-term clinical effectiveness of sebelipase alfa</a:t>
                      </a:r>
                    </a:p>
                  </a:txBody>
                  <a:tcPr anchor="ctr"/>
                </a:tc>
                <a:tc>
                  <a:txBody>
                    <a:bodyPr/>
                    <a:lstStyle/>
                    <a:p>
                      <a:r>
                        <a:rPr lang="en-GB" sz="2000" dirty="0">
                          <a:latin typeface="Arial" panose="020B0604020202020204" pitchFamily="34" charset="0"/>
                        </a:rPr>
                        <a:t>Unknown</a:t>
                      </a:r>
                    </a:p>
                  </a:txBody>
                  <a:tcPr anchor="ctr">
                    <a:solidFill>
                      <a:schemeClr val="bg1">
                        <a:lumMod val="75000"/>
                      </a:schemeClr>
                    </a:solidFill>
                  </a:tcPr>
                </a:tc>
                <a:extLst>
                  <a:ext uri="{0D108BD9-81ED-4DB2-BD59-A6C34878D82A}">
                    <a16:rowId xmlns:a16="http://schemas.microsoft.com/office/drawing/2014/main" val="710463053"/>
                  </a:ext>
                </a:extLst>
              </a:tr>
              <a:tr h="518556">
                <a:tc>
                  <a:txBody>
                    <a:bodyPr/>
                    <a:lstStyle/>
                    <a:p>
                      <a:r>
                        <a:rPr lang="en-GB" sz="2000" kern="1200" dirty="0">
                          <a:solidFill>
                            <a:schemeClr val="dk1"/>
                          </a:solidFill>
                          <a:effectLst/>
                          <a:latin typeface="+mn-lt"/>
                          <a:ea typeface="+mn-ea"/>
                          <a:cs typeface="+mn-cs"/>
                        </a:rPr>
                        <a:t>Uncertainty around ability to change dose/discontinue sebelipase alfa</a:t>
                      </a:r>
                    </a:p>
                  </a:txBody>
                  <a:tcPr anchor="ctr"/>
                </a:tc>
                <a:tc>
                  <a:txBody>
                    <a:bodyPr/>
                    <a:lstStyle/>
                    <a:p>
                      <a:r>
                        <a:rPr lang="en-GB" sz="2000" dirty="0">
                          <a:latin typeface="Arial" panose="020B0604020202020204" pitchFamily="34" charset="0"/>
                        </a:rPr>
                        <a:t>Large</a:t>
                      </a:r>
                    </a:p>
                  </a:txBody>
                  <a:tcPr anchor="ctr">
                    <a:solidFill>
                      <a:schemeClr val="accent6">
                        <a:lumMod val="20000"/>
                        <a:lumOff val="80000"/>
                      </a:schemeClr>
                    </a:solidFill>
                  </a:tcPr>
                </a:tc>
                <a:extLst>
                  <a:ext uri="{0D108BD9-81ED-4DB2-BD59-A6C34878D82A}">
                    <a16:rowId xmlns:a16="http://schemas.microsoft.com/office/drawing/2014/main" val="1907513868"/>
                  </a:ext>
                </a:extLst>
              </a:tr>
              <a:tr h="518556">
                <a:tc>
                  <a:txBody>
                    <a:bodyPr/>
                    <a:lstStyle/>
                    <a:p>
                      <a:r>
                        <a:rPr lang="en-GB" sz="2000" kern="1200" dirty="0">
                          <a:solidFill>
                            <a:schemeClr val="dk1"/>
                          </a:solidFill>
                          <a:effectLst/>
                          <a:latin typeface="+mn-lt"/>
                          <a:ea typeface="+mn-ea"/>
                          <a:cs typeface="+mn-cs"/>
                        </a:rPr>
                        <a:t>Vial sharing </a:t>
                      </a:r>
                    </a:p>
                  </a:txBody>
                  <a:tcPr anchor="ctr"/>
                </a:tc>
                <a:tc>
                  <a:txBody>
                    <a:bodyPr/>
                    <a:lstStyle/>
                    <a:p>
                      <a:r>
                        <a:rPr lang="en-GB" sz="2000" dirty="0">
                          <a:latin typeface="Arial" panose="020B0604020202020204" pitchFamily="34" charset="0"/>
                        </a:rPr>
                        <a:t>Moderate</a:t>
                      </a:r>
                    </a:p>
                  </a:txBody>
                  <a:tcPr anchor="ctr">
                    <a:solidFill>
                      <a:schemeClr val="accent3"/>
                    </a:solidFill>
                  </a:tcPr>
                </a:tc>
                <a:extLst>
                  <a:ext uri="{0D108BD9-81ED-4DB2-BD59-A6C34878D82A}">
                    <a16:rowId xmlns:a16="http://schemas.microsoft.com/office/drawing/2014/main" val="3058694258"/>
                  </a:ext>
                </a:extLst>
              </a:tr>
              <a:tr h="565803">
                <a:tc>
                  <a:txBody>
                    <a:bodyPr/>
                    <a:lstStyle/>
                    <a:p>
                      <a:r>
                        <a:rPr lang="en-GB" sz="2000" dirty="0">
                          <a:latin typeface="Arial" panose="020B0604020202020204" pitchFamily="34" charset="0"/>
                        </a:rPr>
                        <a:t>Uncertainty in extrapolation models used to estimate Wolman related survival</a:t>
                      </a:r>
                    </a:p>
                  </a:txBody>
                  <a:tcPr anchor="ctr"/>
                </a:tc>
                <a:tc>
                  <a:txBody>
                    <a:bodyPr/>
                    <a:lstStyle/>
                    <a:p>
                      <a:r>
                        <a:rPr lang="en-GB" sz="2000" dirty="0">
                          <a:latin typeface="Arial" panose="020B0604020202020204" pitchFamily="34" charset="0"/>
                        </a:rPr>
                        <a:t>Large</a:t>
                      </a:r>
                    </a:p>
                  </a:txBody>
                  <a:tcPr anchor="ctr">
                    <a:solidFill>
                      <a:schemeClr val="accent6">
                        <a:lumMod val="20000"/>
                        <a:lumOff val="80000"/>
                      </a:schemeClr>
                    </a:solidFill>
                  </a:tcPr>
                </a:tc>
                <a:extLst>
                  <a:ext uri="{0D108BD9-81ED-4DB2-BD59-A6C34878D82A}">
                    <a16:rowId xmlns:a16="http://schemas.microsoft.com/office/drawing/2014/main" val="3252160011"/>
                  </a:ext>
                </a:extLst>
              </a:tr>
              <a:tr h="565803">
                <a:tc>
                  <a:txBody>
                    <a:bodyPr/>
                    <a:lstStyle/>
                    <a:p>
                      <a:r>
                        <a:rPr lang="en-GB" sz="2000" dirty="0">
                          <a:latin typeface="Arial" panose="020B0604020202020204" pitchFamily="34" charset="0"/>
                        </a:rPr>
                        <a:t>Uncertainty in the utility estimates applied for those treated with sebelipase alfa </a:t>
                      </a:r>
                    </a:p>
                  </a:txBody>
                  <a:tcPr anchor="ctr"/>
                </a:tc>
                <a:tc>
                  <a:txBody>
                    <a:bodyPr/>
                    <a:lstStyle/>
                    <a:p>
                      <a:r>
                        <a:rPr lang="en-GB" sz="2000" dirty="0">
                          <a:latin typeface="Arial" panose="020B0604020202020204" pitchFamily="34" charset="0"/>
                        </a:rPr>
                        <a:t>Moderate </a:t>
                      </a:r>
                    </a:p>
                  </a:txBody>
                  <a:tcPr anchor="ctr">
                    <a:solidFill>
                      <a:schemeClr val="accent3"/>
                    </a:solidFill>
                  </a:tcPr>
                </a:tc>
                <a:extLst>
                  <a:ext uri="{0D108BD9-81ED-4DB2-BD59-A6C34878D82A}">
                    <a16:rowId xmlns:a16="http://schemas.microsoft.com/office/drawing/2014/main" val="3993071413"/>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419999" y="170011"/>
            <a:ext cx="11250785" cy="592817"/>
          </a:xfrm>
        </p:spPr>
        <p:txBody>
          <a:bodyPr/>
          <a:lstStyle/>
          <a:p>
            <a:r>
              <a:rPr lang="en-GB" dirty="0"/>
              <a:t>Key issues</a:t>
            </a:r>
          </a:p>
        </p:txBody>
      </p:sp>
      <p:sp>
        <p:nvSpPr>
          <p:cNvPr id="14" name="Text Placeholder 13">
            <a:extLst>
              <a:ext uri="{FF2B5EF4-FFF2-40B4-BE49-F238E27FC236}">
                <a16:creationId xmlns:a16="http://schemas.microsoft.com/office/drawing/2014/main" id="{398E88BB-B490-F623-BA3E-3737E67A5B4A}"/>
              </a:ext>
            </a:extLst>
          </p:cNvPr>
          <p:cNvSpPr>
            <a:spLocks noGrp="1"/>
          </p:cNvSpPr>
          <p:nvPr>
            <p:ph type="body" sz="quarter" idx="13"/>
          </p:nvPr>
        </p:nvSpPr>
        <p:spPr>
          <a:xfrm>
            <a:off x="1131836" y="6322864"/>
            <a:ext cx="10415122" cy="365125"/>
          </a:xfrm>
        </p:spPr>
        <p:txBody>
          <a:bodyPr>
            <a:noAutofit/>
          </a:bodyPr>
          <a:lstStyle/>
          <a:p>
            <a:r>
              <a:rPr lang="en-GB" dirty="0"/>
              <a:t>Abbreviations: HSCT: haematopoietic stem cell transplant, ICER: incremental Cost Effectiveness Ratio; LAL-D: lysosomal acid lipase deficiency</a:t>
            </a:r>
          </a:p>
        </p:txBody>
      </p:sp>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4"/>
          </p:nvPr>
        </p:nvSpPr>
        <p:spPr>
          <a:xfrm>
            <a:off x="394723" y="661765"/>
            <a:ext cx="11250786" cy="592817"/>
          </a:xfrm>
        </p:spPr>
        <p:txBody>
          <a:bodyPr/>
          <a:lstStyle/>
          <a:p>
            <a:r>
              <a:rPr lang="en-GB" dirty="0"/>
              <a:t>Most impactful assumptions on ICER include when HSCT is given, long term survival and sebelipase alfa discontinuation after HSCT </a:t>
            </a:r>
          </a:p>
        </p:txBody>
      </p:sp>
    </p:spTree>
    <p:extLst>
      <p:ext uri="{BB962C8B-B14F-4D97-AF65-F5344CB8AC3E}">
        <p14:creationId xmlns:p14="http://schemas.microsoft.com/office/powerpoint/2010/main" val="2798360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dirty="0"/>
              <a:t>Thank you. </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ea typeface="Times New Roman" panose="02020603050405020304" pitchFamily="18" charset="0"/>
                <a:cs typeface="Arial" panose="020B0604020202020204" pitchFamily="34" charset="0"/>
              </a:rPr>
              <a:t>© NICE 2023. All rights reserved. Subject to </a:t>
            </a:r>
            <a:r>
              <a:rPr lang="en-GB" dirty="0">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Notice of rights</a:t>
            </a:r>
            <a:r>
              <a:rPr lang="en-GB" dirty="0">
                <a:latin typeface="Arial" panose="020B0604020202020204" pitchFamily="34" charset="0"/>
                <a:ea typeface="Times New Roman" panose="02020603050405020304" pitchFamily="18" charset="0"/>
                <a:cs typeface="Arial" panose="020B0604020202020204" pitchFamily="34" charset="0"/>
              </a:rPr>
              <a:t>.</a:t>
            </a:r>
            <a:r>
              <a:rPr lang="en-GB" dirty="0">
                <a:latin typeface="Arial" panose="020B0604020202020204" pitchFamily="34" charset="0"/>
                <a:ea typeface="Arial" panose="02000503000000020004" pitchFamily="2" charset="0"/>
                <a:cs typeface="Arial" panose="020B0604020202020204" pitchFamily="34" charset="0"/>
              </a:rPr>
              <a:t> </a:t>
            </a:r>
            <a:endParaRPr lang="en-US" dirty="0">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112373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dirty="0"/>
              <a:t>Patient perspectives (2) </a:t>
            </a: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a:xfrm>
            <a:off x="1301212" y="6492875"/>
            <a:ext cx="9086850" cy="365125"/>
          </a:xfrm>
        </p:spPr>
        <p:txBody>
          <a:bodyPr/>
          <a:lstStyle/>
          <a:p>
            <a:r>
              <a:rPr lang="en-GB" dirty="0"/>
              <a:t>Abbreviations: HSCT: haematopoietic stem cell transplant; MPS: Society for Mucopolysaccharide Diseases</a:t>
            </a:r>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7636276" y="535276"/>
            <a:ext cx="4373218" cy="1266128"/>
          </a:xfrm>
          <a:prstGeom prst="wedgeRoundRectCallout">
            <a:avLst>
              <a:gd name="adj1" fmla="val -55754"/>
              <a:gd name="adj2" fmla="val 36595"/>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chemeClr val="tx1"/>
                </a:solidFill>
                <a:effectLst/>
                <a:uLnTx/>
                <a:uFillTx/>
                <a:ea typeface="+mn-ea"/>
                <a:cs typeface="+mn-cs"/>
              </a:rPr>
              <a:t>“</a:t>
            </a:r>
            <a:r>
              <a:rPr lang="en-GB" sz="2000" i="1" dirty="0">
                <a:solidFill>
                  <a:schemeClr val="tx1"/>
                </a:solidFill>
                <a:effectLst/>
                <a:ea typeface="Times New Roman" panose="02020603050405020304" pitchFamily="18" charset="0"/>
              </a:rPr>
              <a:t>A big impact [from sebelipase alfa] because we’ve still got him with us. If it wasn’t because of that treatment, we would have lost him”</a:t>
            </a:r>
            <a:endParaRPr kumimoji="0" lang="en-GB" sz="2000" i="0" u="none" strike="noStrike" kern="1200" cap="none" spc="0" normalizeH="0" baseline="0" noProof="0" dirty="0">
              <a:ln>
                <a:noFill/>
              </a:ln>
              <a:solidFill>
                <a:schemeClr val="tx1"/>
              </a:solidFill>
              <a:effectLst/>
              <a:uLnTx/>
              <a:uFillTx/>
              <a:ea typeface="+mn-ea"/>
              <a:cs typeface="+mn-cs"/>
            </a:endParaRPr>
          </a:p>
        </p:txBody>
      </p:sp>
      <p:sp>
        <p:nvSpPr>
          <p:cNvPr id="4" name="Speech Bubble: Rectangle with Corners Rounded 3" descr="Patient quotation">
            <a:extLst>
              <a:ext uri="{FF2B5EF4-FFF2-40B4-BE49-F238E27FC236}">
                <a16:creationId xmlns:a16="http://schemas.microsoft.com/office/drawing/2014/main" id="{577455C6-2FBB-8A19-6DD5-9F1DB3C1DE77}"/>
              </a:ext>
              <a:ext uri="{C183D7F6-B498-43B3-948B-1728B52AA6E4}">
                <adec:decorative xmlns:adec="http://schemas.microsoft.com/office/drawing/2017/decorative" val="0"/>
              </a:ext>
            </a:extLst>
          </p:cNvPr>
          <p:cNvSpPr/>
          <p:nvPr/>
        </p:nvSpPr>
        <p:spPr>
          <a:xfrm>
            <a:off x="7691373" y="4125735"/>
            <a:ext cx="4349449" cy="1860003"/>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i="1" dirty="0">
                <a:solidFill>
                  <a:schemeClr val="tx1"/>
                </a:solidFill>
                <a:effectLst/>
                <a:ea typeface="Calibri" panose="020F0502020204030204" pitchFamily="34" charset="0"/>
                <a:cs typeface="Calibri" panose="020F0502020204030204" pitchFamily="34" charset="0"/>
              </a:rPr>
              <a:t>“So, it was a very hard decision [HSCT], and we were invited to have meetings with the doctors three/four times, and the doctors explained about all the risks that were involved…”</a:t>
            </a:r>
            <a:endParaRPr lang="en-GB" sz="2000" i="1" dirty="0">
              <a:solidFill>
                <a:schemeClr val="tx1"/>
              </a:solidFill>
              <a:effectLst/>
              <a:ea typeface="Calibri" panose="020F0502020204030204" pitchFamily="34" charset="0"/>
              <a:cs typeface="Times New Roman" panose="02020603050405020304" pitchFamily="18" charset="0"/>
            </a:endParaRPr>
          </a:p>
        </p:txBody>
      </p:sp>
      <p:sp>
        <p:nvSpPr>
          <p:cNvPr id="7" name="Text Placeholder 7">
            <a:extLst>
              <a:ext uri="{FF2B5EF4-FFF2-40B4-BE49-F238E27FC236}">
                <a16:creationId xmlns:a16="http://schemas.microsoft.com/office/drawing/2014/main" id="{FD64E5BA-6634-C352-2F1E-B5388B5E8D71}"/>
              </a:ext>
            </a:extLst>
          </p:cNvPr>
          <p:cNvSpPr txBox="1">
            <a:spLocks/>
          </p:cNvSpPr>
          <p:nvPr/>
        </p:nvSpPr>
        <p:spPr>
          <a:xfrm>
            <a:off x="466724" y="856341"/>
            <a:ext cx="7844155" cy="437926"/>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b="1" dirty="0"/>
              <a:t>Submissions from the MPS society and patient experts</a:t>
            </a:r>
          </a:p>
          <a:p>
            <a:pPr>
              <a:lnSpc>
                <a:spcPct val="100000"/>
              </a:lnSpc>
            </a:pPr>
            <a:endParaRPr lang="en-GB" sz="2000" dirty="0"/>
          </a:p>
        </p:txBody>
      </p:sp>
      <p:sp>
        <p:nvSpPr>
          <p:cNvPr id="13" name="TextBox 12">
            <a:extLst>
              <a:ext uri="{FF2B5EF4-FFF2-40B4-BE49-F238E27FC236}">
                <a16:creationId xmlns:a16="http://schemas.microsoft.com/office/drawing/2014/main" id="{A7110F03-D2BD-DD0F-63CB-6715647176CE}"/>
              </a:ext>
            </a:extLst>
          </p:cNvPr>
          <p:cNvSpPr txBox="1"/>
          <p:nvPr/>
        </p:nvSpPr>
        <p:spPr>
          <a:xfrm>
            <a:off x="466725" y="1385192"/>
            <a:ext cx="7319530" cy="5016758"/>
          </a:xfrm>
          <a:prstGeom prst="rect">
            <a:avLst/>
          </a:prstGeom>
          <a:noFill/>
        </p:spPr>
        <p:txBody>
          <a:bodyPr wrap="square" rtlCol="0">
            <a:spAutoFit/>
          </a:bodyPr>
          <a:lstStyle/>
          <a:p>
            <a:pPr>
              <a:lnSpc>
                <a:spcPct val="100000"/>
              </a:lnSpc>
              <a:spcAft>
                <a:spcPts val="300"/>
              </a:spcAft>
            </a:pPr>
            <a:r>
              <a:rPr lang="en-GB" sz="2000" b="1" dirty="0"/>
              <a:t>Severity of condition and benefits of sebelipase alfa:</a:t>
            </a:r>
          </a:p>
          <a:p>
            <a:pPr marL="342900" indent="-342900">
              <a:lnSpc>
                <a:spcPct val="100000"/>
              </a:lnSpc>
              <a:spcAft>
                <a:spcPts val="300"/>
              </a:spcAft>
              <a:buFont typeface="Arial" panose="020B0604020202020204" pitchFamily="34" charset="0"/>
              <a:buChar char="•"/>
            </a:pPr>
            <a:r>
              <a:rPr lang="en-GB" sz="2000" dirty="0"/>
              <a:t>First treatment targeting cause of condition </a:t>
            </a:r>
            <a:r>
              <a:rPr lang="en-GB" sz="2000" dirty="0">
                <a:sym typeface="Wingdings" panose="05000000000000000000" pitchFamily="2" charset="2"/>
              </a:rPr>
              <a:t> i</a:t>
            </a:r>
            <a:r>
              <a:rPr lang="en-GB" sz="2000" dirty="0"/>
              <a:t>mprovements seen quickly </a:t>
            </a:r>
          </a:p>
          <a:p>
            <a:pPr marL="342900" indent="-342900">
              <a:lnSpc>
                <a:spcPct val="100000"/>
              </a:lnSpc>
              <a:spcAft>
                <a:spcPts val="300"/>
              </a:spcAft>
              <a:buFont typeface="Arial" panose="020B0604020202020204" pitchFamily="34" charset="0"/>
              <a:buChar char="•"/>
            </a:pPr>
            <a:r>
              <a:rPr lang="en-GB" sz="2000" dirty="0"/>
              <a:t>Life saving treatment – alternative is end of life care, HSCT not effective 1</a:t>
            </a:r>
            <a:r>
              <a:rPr lang="en-GB" sz="2000" baseline="30000" dirty="0"/>
              <a:t>st</a:t>
            </a:r>
            <a:r>
              <a:rPr lang="en-GB" sz="2000" dirty="0"/>
              <a:t>-line treatment due to poor outcomes</a:t>
            </a:r>
          </a:p>
          <a:p>
            <a:pPr marL="285750" indent="-285750">
              <a:lnSpc>
                <a:spcPct val="100000"/>
              </a:lnSpc>
              <a:spcAft>
                <a:spcPts val="300"/>
              </a:spcAft>
              <a:buFont typeface="Arial" panose="020B0604020202020204" pitchFamily="34" charset="0"/>
              <a:buChar char="•"/>
            </a:pPr>
            <a:r>
              <a:rPr lang="en-GB" sz="2000" dirty="0"/>
              <a:t>Sebelipase alfa given weekly but can be at home </a:t>
            </a:r>
            <a:r>
              <a:rPr lang="en-GB" sz="2000" dirty="0">
                <a:sym typeface="Wingdings" panose="05000000000000000000" pitchFamily="2" charset="2"/>
              </a:rPr>
              <a:t> </a:t>
            </a:r>
            <a:r>
              <a:rPr lang="en-GB" sz="2000" dirty="0"/>
              <a:t>minimal interruption to school and home life</a:t>
            </a:r>
          </a:p>
          <a:p>
            <a:pPr marL="285750" indent="-285750">
              <a:lnSpc>
                <a:spcPct val="100000"/>
              </a:lnSpc>
              <a:spcAft>
                <a:spcPts val="300"/>
              </a:spcAft>
              <a:buFont typeface="Arial" panose="020B0604020202020204" pitchFamily="34" charset="0"/>
              <a:buChar char="•"/>
            </a:pPr>
            <a:r>
              <a:rPr lang="en-GB" sz="2000" dirty="0"/>
              <a:t>All children treated [known to MPS society] attending school:</a:t>
            </a:r>
          </a:p>
          <a:p>
            <a:pPr marL="1028700" lvl="1" indent="-342900">
              <a:lnSpc>
                <a:spcPct val="100000"/>
              </a:lnSpc>
              <a:spcAft>
                <a:spcPts val="300"/>
              </a:spcAft>
              <a:buFont typeface="Arial" panose="020B0604020202020204" pitchFamily="34" charset="0"/>
              <a:buChar char="•"/>
            </a:pPr>
            <a:r>
              <a:rPr lang="en-GB" sz="2000" dirty="0"/>
              <a:t>Some need support, e.g. physical education, no fat diet and missed lessons due to appointments</a:t>
            </a:r>
          </a:p>
          <a:p>
            <a:pPr marL="1028700" lvl="1" indent="-342900">
              <a:lnSpc>
                <a:spcPct val="100000"/>
              </a:lnSpc>
              <a:spcAft>
                <a:spcPts val="300"/>
              </a:spcAft>
              <a:buFont typeface="Arial" panose="020B0604020202020204" pitchFamily="34" charset="0"/>
              <a:buChar char="•"/>
            </a:pPr>
            <a:r>
              <a:rPr lang="en-GB" sz="2000" dirty="0"/>
              <a:t>All children can take part in most everyday activities</a:t>
            </a:r>
          </a:p>
          <a:p>
            <a:pPr marL="285750" indent="-285750">
              <a:spcAft>
                <a:spcPts val="300"/>
              </a:spcAft>
              <a:buFont typeface="Arial" panose="020B0604020202020204" pitchFamily="34" charset="0"/>
              <a:buChar char="•"/>
            </a:pPr>
            <a:r>
              <a:rPr lang="en-GB" sz="2000" dirty="0"/>
              <a:t>Nutritional management is integral part of treatment – strict no fat diet </a:t>
            </a:r>
          </a:p>
          <a:p>
            <a:pPr marL="285750" indent="-285750">
              <a:lnSpc>
                <a:spcPct val="100000"/>
              </a:lnSpc>
              <a:spcAft>
                <a:spcPts val="300"/>
              </a:spcAft>
              <a:buFont typeface="Arial" panose="020B0604020202020204" pitchFamily="34" charset="0"/>
              <a:buChar char="•"/>
            </a:pPr>
            <a:r>
              <a:rPr lang="en-GB" sz="2000" dirty="0"/>
              <a:t>HSCT after sebelipase alfa treatment has complication risks or failure and is a difficult decision for parents</a:t>
            </a:r>
          </a:p>
        </p:txBody>
      </p:sp>
      <p:sp>
        <p:nvSpPr>
          <p:cNvPr id="14" name="Speech Bubble: Rectangle with Corners Rounded 13" descr="Patient quotation">
            <a:extLst>
              <a:ext uri="{FF2B5EF4-FFF2-40B4-BE49-F238E27FC236}">
                <a16:creationId xmlns:a16="http://schemas.microsoft.com/office/drawing/2014/main" id="{4E02FF6D-679F-7FDD-A7CD-805774C9E680}"/>
              </a:ext>
              <a:ext uri="{C183D7F6-B498-43B3-948B-1728B52AA6E4}">
                <adec:decorative xmlns:adec="http://schemas.microsoft.com/office/drawing/2017/decorative" val="0"/>
              </a:ext>
            </a:extLst>
          </p:cNvPr>
          <p:cNvSpPr/>
          <p:nvPr/>
        </p:nvSpPr>
        <p:spPr>
          <a:xfrm>
            <a:off x="7746472" y="2073156"/>
            <a:ext cx="4349449" cy="1882819"/>
          </a:xfrm>
          <a:prstGeom prst="wedgeRoundRectCallout">
            <a:avLst>
              <a:gd name="adj1" fmla="val -55118"/>
              <a:gd name="adj2" fmla="val 19741"/>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chemeClr val="tx1"/>
                </a:solidFill>
                <a:effectLst/>
                <a:uLnTx/>
                <a:uFillTx/>
                <a:ea typeface="+mn-ea"/>
                <a:cs typeface="+mn-cs"/>
              </a:rPr>
              <a:t>“…</a:t>
            </a:r>
            <a:r>
              <a:rPr lang="en-GB" sz="2000" i="1" dirty="0">
                <a:solidFill>
                  <a:schemeClr val="tx1"/>
                </a:solidFill>
                <a:effectLst/>
                <a:ea typeface="+mn-ea"/>
              </a:rPr>
              <a:t>We’re</a:t>
            </a:r>
            <a:r>
              <a:rPr lang="en-GB" sz="2000" i="1" dirty="0">
                <a:solidFill>
                  <a:schemeClr val="tx1"/>
                </a:solidFill>
                <a:effectLst/>
                <a:ea typeface="Calibri" panose="020F0502020204030204" pitchFamily="34" charset="0"/>
              </a:rPr>
              <a:t> fortunate enough that we get it from home. She only misses a couple of hours of school. I’m able to work around it with my work. So, from that point of view, there aren’t any disadvantages</a:t>
            </a:r>
            <a:r>
              <a:rPr lang="en-GB" sz="2000" i="1" dirty="0">
                <a:solidFill>
                  <a:schemeClr val="tx1"/>
                </a:solidFill>
                <a:effectLst/>
                <a:ea typeface="Times New Roman" panose="02020603050405020304" pitchFamily="18" charset="0"/>
              </a:rPr>
              <a:t>”</a:t>
            </a:r>
            <a:endParaRPr kumimoji="0" lang="en-GB" sz="200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139111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dirty="0"/>
              <a:t>Patient perspectives (3)</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3" y="926703"/>
            <a:ext cx="11250786" cy="812645"/>
          </a:xfrm>
        </p:spPr>
        <p:txBody>
          <a:bodyPr/>
          <a:lstStyle/>
          <a:p>
            <a:r>
              <a:rPr lang="en-GB" sz="2000" b="1" dirty="0"/>
              <a:t>MPS society study on patients and caregiver experience with sebelipase alfa treatment        (4 parents of 4 children with Wolman disease)</a:t>
            </a:r>
          </a:p>
          <a:p>
            <a:pPr lvl="1" indent="0">
              <a:buNone/>
            </a:pPr>
            <a:endParaRPr lang="en-GB" sz="2000" dirty="0"/>
          </a:p>
          <a:p>
            <a:pPr marL="342900" indent="-342900"/>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b="1" dirty="0"/>
          </a:p>
          <a:p>
            <a:endParaRPr lang="en-GB" sz="2000" dirty="0"/>
          </a:p>
          <a:p>
            <a:endParaRPr lang="en-GB" sz="2000" dirty="0"/>
          </a:p>
        </p:txBody>
      </p:sp>
      <p:sp>
        <p:nvSpPr>
          <p:cNvPr id="5" name="TextBox 4">
            <a:extLst>
              <a:ext uri="{FF2B5EF4-FFF2-40B4-BE49-F238E27FC236}">
                <a16:creationId xmlns:a16="http://schemas.microsoft.com/office/drawing/2014/main" id="{BF729C09-524A-FCF0-D822-B192F15D5390}"/>
              </a:ext>
            </a:extLst>
          </p:cNvPr>
          <p:cNvSpPr txBox="1"/>
          <p:nvPr/>
        </p:nvSpPr>
        <p:spPr>
          <a:xfrm>
            <a:off x="466724" y="1809710"/>
            <a:ext cx="11153604" cy="3439403"/>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GB" sz="2000" dirty="0"/>
              <a:t>1 family reported fear they would lose another child to the disease – having a treatment available was great relief</a:t>
            </a:r>
          </a:p>
          <a:p>
            <a:pPr marL="342900" indent="-342900">
              <a:spcAft>
                <a:spcPts val="300"/>
              </a:spcAft>
              <a:buFont typeface="Arial" panose="020B0604020202020204" pitchFamily="34" charset="0"/>
              <a:buChar char="•"/>
            </a:pPr>
            <a:r>
              <a:rPr lang="en-GB" sz="2000" dirty="0"/>
              <a:t>Initial intensive rescue therapy after diagnosis had significant impact on families</a:t>
            </a:r>
          </a:p>
          <a:p>
            <a:pPr marL="800100" lvl="1" indent="-342900">
              <a:spcAft>
                <a:spcPts val="300"/>
              </a:spcAft>
              <a:buFont typeface="Arial" panose="020B0604020202020204" pitchFamily="34" charset="0"/>
              <a:buChar char="•"/>
            </a:pPr>
            <a:r>
              <a:rPr lang="en-GB" sz="2000" dirty="0"/>
              <a:t>Parents had to leave work to be with their child, then make weekly trips to specialist metabolic centre</a:t>
            </a:r>
          </a:p>
          <a:p>
            <a:pPr marL="342900" indent="-342900">
              <a:spcAft>
                <a:spcPts val="300"/>
              </a:spcAft>
              <a:buFont typeface="Arial" panose="020B0604020202020204" pitchFamily="34" charset="0"/>
              <a:buChar char="•"/>
            </a:pPr>
            <a:r>
              <a:rPr lang="en-GB" sz="2000" dirty="0"/>
              <a:t>Parents expressed how treatment with ERT saved their child’s life</a:t>
            </a:r>
          </a:p>
          <a:p>
            <a:pPr marL="342900" indent="-342900">
              <a:spcAft>
                <a:spcPts val="300"/>
              </a:spcAft>
              <a:buFont typeface="Arial" panose="020B0604020202020204" pitchFamily="34" charset="0"/>
              <a:buChar char="•"/>
            </a:pPr>
            <a:r>
              <a:rPr lang="en-GB" sz="2000" dirty="0"/>
              <a:t>3 out of 4 children had HSCT, between 2-5 years of age</a:t>
            </a:r>
          </a:p>
          <a:p>
            <a:pPr marL="1028700" lvl="1" indent="-342900">
              <a:spcAft>
                <a:spcPts val="300"/>
              </a:spcAft>
              <a:buFont typeface="Arial" panose="020B0604020202020204" pitchFamily="34" charset="0"/>
              <a:buChar char="•"/>
            </a:pPr>
            <a:r>
              <a:rPr lang="en-GB" sz="2000" dirty="0"/>
              <a:t>The children needed hospital care for some months while recovering from transplant</a:t>
            </a:r>
          </a:p>
          <a:p>
            <a:pPr marL="1028700" lvl="1" indent="-342900">
              <a:spcAft>
                <a:spcPts val="300"/>
              </a:spcAft>
              <a:buFont typeface="Arial" panose="020B0604020202020204" pitchFamily="34" charset="0"/>
              <a:buChar char="•"/>
            </a:pPr>
            <a:r>
              <a:rPr lang="en-GB" sz="2000" dirty="0"/>
              <a:t>1 child was still having ERT after transplant – other 2 had stopped</a:t>
            </a:r>
          </a:p>
          <a:p>
            <a:pPr marL="1028700" lvl="1" indent="-342900">
              <a:spcAft>
                <a:spcPts val="300"/>
              </a:spcAft>
              <a:buFont typeface="Arial" panose="020B0604020202020204" pitchFamily="34" charset="0"/>
              <a:buChar char="•"/>
            </a:pPr>
            <a:r>
              <a:rPr lang="en-GB" sz="2000" dirty="0"/>
              <a:t>Decision to transplant can be difficult for parents </a:t>
            </a:r>
          </a:p>
        </p:txBody>
      </p:sp>
      <p:sp>
        <p:nvSpPr>
          <p:cNvPr id="11" name="TextBox 10">
            <a:extLst>
              <a:ext uri="{FF2B5EF4-FFF2-40B4-BE49-F238E27FC236}">
                <a16:creationId xmlns:a16="http://schemas.microsoft.com/office/drawing/2014/main" id="{A2D8610B-8D43-73AA-9C5B-5CEFD6B520F8}"/>
              </a:ext>
            </a:extLst>
          </p:cNvPr>
          <p:cNvSpPr txBox="1"/>
          <p:nvPr/>
        </p:nvSpPr>
        <p:spPr>
          <a:xfrm>
            <a:off x="1050258" y="6332866"/>
            <a:ext cx="8263863" cy="523220"/>
          </a:xfrm>
          <a:prstGeom prst="rect">
            <a:avLst/>
          </a:prstGeom>
          <a:noFill/>
        </p:spPr>
        <p:txBody>
          <a:bodyPr wrap="square" rtlCol="0">
            <a:spAutoFit/>
          </a:bodyPr>
          <a:lstStyle/>
          <a:p>
            <a:r>
              <a:rPr lang="en-GB" sz="1400" dirty="0"/>
              <a:t>Abbreviations: ERT: enzyme replacement therapy; HSCT: haematopoietic stem cell transplantation; MPS: Society for Mucopolysaccharide Diseases</a:t>
            </a:r>
          </a:p>
        </p:txBody>
      </p:sp>
    </p:spTree>
    <p:extLst>
      <p:ext uri="{BB962C8B-B14F-4D97-AF65-F5344CB8AC3E}">
        <p14:creationId xmlns:p14="http://schemas.microsoft.com/office/powerpoint/2010/main" val="127076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466724" y="878555"/>
            <a:ext cx="8972840" cy="5100889"/>
          </a:xfrm>
        </p:spPr>
        <p:txBody>
          <a:bodyPr/>
          <a:lstStyle/>
          <a:p>
            <a:pPr>
              <a:lnSpc>
                <a:spcPct val="100000"/>
              </a:lnSpc>
              <a:spcBef>
                <a:spcPts val="0"/>
              </a:spcBef>
              <a:spcAft>
                <a:spcPts val="600"/>
              </a:spcAft>
            </a:pPr>
            <a:r>
              <a:rPr lang="en-GB" sz="2000" b="1" dirty="0"/>
              <a:t>Treatment aim:</a:t>
            </a:r>
          </a:p>
          <a:p>
            <a:pPr marL="285750" indent="-285750">
              <a:lnSpc>
                <a:spcPct val="100000"/>
              </a:lnSpc>
              <a:spcBef>
                <a:spcPts val="0"/>
              </a:spcBef>
              <a:spcAft>
                <a:spcPts val="600"/>
              </a:spcAft>
              <a:buFont typeface="Arial" panose="020B0604020202020204" pitchFamily="34" charset="0"/>
              <a:buChar char="•"/>
            </a:pPr>
            <a:r>
              <a:rPr lang="en-GB" sz="2000" dirty="0"/>
              <a:t>To prevent rapid death associated with disease and restore tolerance to enteral feeds and stop progression of liver disease </a:t>
            </a:r>
          </a:p>
          <a:p>
            <a:pPr marL="285750" indent="-285750">
              <a:lnSpc>
                <a:spcPct val="100000"/>
              </a:lnSpc>
              <a:spcBef>
                <a:spcPts val="0"/>
              </a:spcBef>
              <a:spcAft>
                <a:spcPts val="600"/>
              </a:spcAft>
              <a:buFont typeface="Arial" panose="020B0604020202020204" pitchFamily="34" charset="0"/>
              <a:buChar char="•"/>
            </a:pPr>
            <a:r>
              <a:rPr lang="en-GB" sz="2000" dirty="0"/>
              <a:t>NHS professionals amongst the most experienced in looking after these infants and work together on complex cases </a:t>
            </a:r>
          </a:p>
          <a:p>
            <a:pPr>
              <a:lnSpc>
                <a:spcPct val="100000"/>
              </a:lnSpc>
              <a:spcBef>
                <a:spcPts val="0"/>
              </a:spcBef>
              <a:spcAft>
                <a:spcPts val="600"/>
              </a:spcAft>
            </a:pPr>
            <a:r>
              <a:rPr lang="en-GB" sz="2000" b="1" dirty="0"/>
              <a:t>Sebelipase alfa:</a:t>
            </a:r>
          </a:p>
          <a:p>
            <a:pPr marL="285750" indent="-285750">
              <a:lnSpc>
                <a:spcPct val="100000"/>
              </a:lnSpc>
              <a:spcBef>
                <a:spcPts val="0"/>
              </a:spcBef>
              <a:spcAft>
                <a:spcPts val="600"/>
              </a:spcAft>
              <a:buFont typeface="Arial" panose="020B0604020202020204" pitchFamily="34" charset="0"/>
              <a:buChar char="•"/>
            </a:pPr>
            <a:r>
              <a:rPr lang="en-GB" sz="2000" dirty="0"/>
              <a:t>If treatment approved for NHS use – faster initiation of therapy would occur, improving survival chance</a:t>
            </a:r>
          </a:p>
          <a:p>
            <a:pPr marL="971550" lvl="1" indent="-285750">
              <a:lnSpc>
                <a:spcPct val="100000"/>
              </a:lnSpc>
              <a:spcBef>
                <a:spcPts val="0"/>
              </a:spcBef>
              <a:spcAft>
                <a:spcPts val="600"/>
              </a:spcAft>
            </a:pPr>
            <a:r>
              <a:rPr lang="en-GB" sz="2000" dirty="0"/>
              <a:t>Currently sebelipase alfa in NHS is given on compassionate use or part of clinical trial</a:t>
            </a:r>
          </a:p>
          <a:p>
            <a:pPr marL="285750" indent="-285750">
              <a:lnSpc>
                <a:spcPct val="100000"/>
              </a:lnSpc>
              <a:spcBef>
                <a:spcPts val="0"/>
              </a:spcBef>
              <a:spcAft>
                <a:spcPts val="600"/>
              </a:spcAft>
              <a:buFont typeface="Arial" panose="020B0604020202020204" pitchFamily="34" charset="0"/>
              <a:buChar char="•"/>
            </a:pPr>
            <a:r>
              <a:rPr lang="en-GB" sz="2000" dirty="0"/>
              <a:t>All infants need treatment in specialist centre until they stabilised from hyper-inflammation perspective, have no need for blood products, and growing on enteral feeds – infusions can be given at home if stable and tolerating treatment</a:t>
            </a:r>
          </a:p>
          <a:p>
            <a:pPr marL="285750" indent="-285750">
              <a:lnSpc>
                <a:spcPct val="100000"/>
              </a:lnSpc>
              <a:spcBef>
                <a:spcPts val="0"/>
              </a:spcBef>
              <a:spcAft>
                <a:spcPts val="600"/>
              </a:spcAft>
              <a:buFont typeface="Arial" panose="020B0604020202020204" pitchFamily="34" charset="0"/>
              <a:buChar char="•"/>
            </a:pPr>
            <a:r>
              <a:rPr lang="en-GB" sz="2000" dirty="0"/>
              <a:t>Survival may be improved from that seen in the clinical trials by temporary  increased dosing for most severe cases</a:t>
            </a:r>
          </a:p>
          <a:p>
            <a:pPr marL="285750" indent="-285750">
              <a:lnSpc>
                <a:spcPct val="100000"/>
              </a:lnSpc>
              <a:spcBef>
                <a:spcPts val="0"/>
              </a:spcBef>
              <a:spcAft>
                <a:spcPts val="600"/>
              </a:spcAft>
              <a:buFont typeface="Arial" panose="020B0604020202020204" pitchFamily="34" charset="0"/>
              <a:buChar char="•"/>
            </a:pPr>
            <a:endParaRPr lang="en-GB" sz="2000" dirty="0"/>
          </a:p>
          <a:p>
            <a:pPr marL="285750" indent="-285750">
              <a:lnSpc>
                <a:spcPct val="100000"/>
              </a:lnSpc>
              <a:spcBef>
                <a:spcPts val="0"/>
              </a:spcBef>
              <a:spcAft>
                <a:spcPts val="600"/>
              </a:spcAft>
              <a:buFont typeface="Arial" panose="020B0604020202020204" pitchFamily="34" charset="0"/>
              <a:buChar char="•"/>
            </a:pPr>
            <a:endParaRPr lang="en-GB" sz="2000" dirty="0"/>
          </a:p>
          <a:p>
            <a:pPr marL="285750" indent="-285750">
              <a:lnSpc>
                <a:spcPct val="100000"/>
              </a:lnSpc>
              <a:spcBef>
                <a:spcPts val="0"/>
              </a:spcBef>
              <a:spcAft>
                <a:spcPts val="600"/>
              </a:spcAft>
              <a:buFont typeface="Arial" panose="020B0604020202020204" pitchFamily="34" charset="0"/>
              <a:buChar char="•"/>
            </a:pPr>
            <a:endParaRPr lang="en-GB" sz="2000" dirty="0"/>
          </a:p>
          <a:p>
            <a:pPr marL="285750" indent="-285750">
              <a:lnSpc>
                <a:spcPct val="100000"/>
              </a:lnSpc>
              <a:spcBef>
                <a:spcPts val="0"/>
              </a:spcBef>
              <a:spcAft>
                <a:spcPts val="600"/>
              </a:spcAft>
              <a:buFont typeface="Arial" panose="020B0604020202020204" pitchFamily="34" charset="0"/>
              <a:buChar char="•"/>
            </a:pPr>
            <a:endParaRPr lang="en-GB" sz="2000" dirty="0"/>
          </a:p>
          <a:p>
            <a:pPr>
              <a:lnSpc>
                <a:spcPct val="100000"/>
              </a:lnSpc>
              <a:spcBef>
                <a:spcPts val="0"/>
              </a:spcBef>
              <a:spcAft>
                <a:spcPts val="600"/>
              </a:spcAft>
            </a:pPr>
            <a:endParaRPr lang="en-GB" sz="2000" dirty="0"/>
          </a:p>
        </p:txBody>
      </p:sp>
      <p:sp>
        <p:nvSpPr>
          <p:cNvPr id="2" name="Speech Bubble: Rectangle with Corners Rounded 1" descr="Patient quotation">
            <a:extLst>
              <a:ext uri="{FF2B5EF4-FFF2-40B4-BE49-F238E27FC236}">
                <a16:creationId xmlns:a16="http://schemas.microsoft.com/office/drawing/2014/main" id="{5C09CD07-C167-238D-0AAB-291AC63B4C11}"/>
              </a:ext>
              <a:ext uri="{C183D7F6-B498-43B3-948B-1728B52AA6E4}">
                <adec:decorative xmlns:adec="http://schemas.microsoft.com/office/drawing/2017/decorative" val="0"/>
              </a:ext>
            </a:extLst>
          </p:cNvPr>
          <p:cNvSpPr/>
          <p:nvPr/>
        </p:nvSpPr>
        <p:spPr>
          <a:xfrm>
            <a:off x="9282545" y="1018732"/>
            <a:ext cx="2638337" cy="2147939"/>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bg1"/>
                </a:solidFill>
                <a:effectLst/>
                <a:uLnTx/>
                <a:uFillTx/>
                <a:latin typeface="Arial" panose="020B0604020202020204" pitchFamily="34" charset="0"/>
                <a:ea typeface="+mn-ea"/>
                <a:cs typeface="+mn-cs"/>
              </a:rPr>
              <a:t>“Our </a:t>
            </a:r>
            <a:r>
              <a:rPr lang="en-US" sz="2000" i="1" dirty="0">
                <a:ln>
                  <a:noFill/>
                </a:ln>
                <a:solidFill>
                  <a:schemeClr val="bg1"/>
                </a:solidFill>
                <a:effectLst/>
                <a:latin typeface="Arial" panose="020B0604020202020204" pitchFamily="34" charset="0"/>
                <a:ea typeface="Arial Unicode MS"/>
                <a:cs typeface="Arial Unicode MS"/>
              </a:rPr>
              <a:t>oldest treated children from the clinical trials are over 10 years old now, have normal cognition and are in mainstream school”</a:t>
            </a:r>
            <a:endParaRPr kumimoji="0" lang="en-GB" sz="2000" b="0" i="1"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5" name="Speech Bubble: Rectangle with Corners Rounded 4" descr="Patient quotation">
            <a:extLst>
              <a:ext uri="{FF2B5EF4-FFF2-40B4-BE49-F238E27FC236}">
                <a16:creationId xmlns:a16="http://schemas.microsoft.com/office/drawing/2014/main" id="{D02535E0-CFB0-CD91-4392-DCDDF6E1F9F1}"/>
              </a:ext>
              <a:ext uri="{C183D7F6-B498-43B3-948B-1728B52AA6E4}">
                <adec:decorative xmlns:adec="http://schemas.microsoft.com/office/drawing/2017/decorative" val="0"/>
              </a:ext>
            </a:extLst>
          </p:cNvPr>
          <p:cNvSpPr/>
          <p:nvPr/>
        </p:nvSpPr>
        <p:spPr>
          <a:xfrm>
            <a:off x="9282545" y="3691329"/>
            <a:ext cx="2739158" cy="1613403"/>
          </a:xfrm>
          <a:prstGeom prst="wedgeRoundRectCallout">
            <a:avLst>
              <a:gd name="adj1" fmla="val 22305"/>
              <a:gd name="adj2" fmla="val 5935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chemeClr val="bg1"/>
                </a:solidFill>
                <a:effectLst/>
                <a:uLnTx/>
                <a:uFillTx/>
                <a:latin typeface="Arial" panose="020B0604020202020204" pitchFamily="34" charset="0"/>
                <a:ea typeface="+mn-ea"/>
                <a:cs typeface="+mn-cs"/>
              </a:rPr>
              <a:t>“</a:t>
            </a:r>
            <a:r>
              <a:rPr lang="en-US" sz="2000" i="1" dirty="0">
                <a:ln>
                  <a:noFill/>
                </a:ln>
                <a:solidFill>
                  <a:schemeClr val="bg1"/>
                </a:solidFill>
                <a:effectLst/>
                <a:latin typeface="Arial" panose="020B0604020202020204" pitchFamily="34" charset="0"/>
                <a:ea typeface="Arial Unicode MS"/>
                <a:cs typeface="Arial Unicode MS"/>
              </a:rPr>
              <a:t>There is a continued evolution of care of these infants as we understand the disease better.”</a:t>
            </a:r>
            <a:endParaRPr kumimoji="0" lang="en-GB" sz="2000" b="0" i="1"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12" name="Title 5">
            <a:extLst>
              <a:ext uri="{FF2B5EF4-FFF2-40B4-BE49-F238E27FC236}">
                <a16:creationId xmlns:a16="http://schemas.microsoft.com/office/drawing/2014/main" id="{D3DC16A9-DC4D-BB6F-5065-5C11D0DBF708}"/>
              </a:ext>
            </a:extLst>
          </p:cNvPr>
          <p:cNvSpPr txBox="1">
            <a:spLocks/>
          </p:cNvSpPr>
          <p:nvPr/>
        </p:nvSpPr>
        <p:spPr>
          <a:xfrm>
            <a:off x="466724" y="319817"/>
            <a:ext cx="11250785" cy="592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dirty="0"/>
              <a:t>Clinical perspectives</a:t>
            </a:r>
          </a:p>
        </p:txBody>
      </p:sp>
    </p:spTree>
    <p:extLst>
      <p:ext uri="{BB962C8B-B14F-4D97-AF65-F5344CB8AC3E}">
        <p14:creationId xmlns:p14="http://schemas.microsoft.com/office/powerpoint/2010/main" val="129394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2211113018"/>
              </p:ext>
            </p:extLst>
          </p:nvPr>
        </p:nvGraphicFramePr>
        <p:xfrm>
          <a:off x="419999" y="1546984"/>
          <a:ext cx="11410748" cy="4350357"/>
        </p:xfrm>
        <a:graphic>
          <a:graphicData uri="http://schemas.openxmlformats.org/drawingml/2006/table">
            <a:tbl>
              <a:tblPr firstRow="1" bandRow="1">
                <a:tableStyleId>{5C22544A-7EE6-4342-B048-85BDC9FD1C3A}</a:tableStyleId>
              </a:tblPr>
              <a:tblGrid>
                <a:gridCol w="9404229">
                  <a:extLst>
                    <a:ext uri="{9D8B030D-6E8A-4147-A177-3AD203B41FA5}">
                      <a16:colId xmlns:a16="http://schemas.microsoft.com/office/drawing/2014/main" val="3322847139"/>
                    </a:ext>
                  </a:extLst>
                </a:gridCol>
                <a:gridCol w="2006519">
                  <a:extLst>
                    <a:ext uri="{9D8B030D-6E8A-4147-A177-3AD203B41FA5}">
                      <a16:colId xmlns:a16="http://schemas.microsoft.com/office/drawing/2014/main" val="354127724"/>
                    </a:ext>
                  </a:extLst>
                </a:gridCol>
              </a:tblGrid>
              <a:tr h="319802">
                <a:tc>
                  <a:txBody>
                    <a:bodyPr/>
                    <a:lstStyle/>
                    <a:p>
                      <a:r>
                        <a:rPr lang="en-GB" sz="2000" dirty="0">
                          <a:latin typeface="Arial" panose="020B0604020202020204" pitchFamily="34" charset="0"/>
                        </a:rPr>
                        <a:t>Key issue</a:t>
                      </a:r>
                    </a:p>
                  </a:txBody>
                  <a:tcPr>
                    <a:solidFill>
                      <a:srgbClr val="00436C"/>
                    </a:solidFill>
                  </a:tcPr>
                </a:tc>
                <a:tc>
                  <a:txBody>
                    <a:bodyPr/>
                    <a:lstStyle/>
                    <a:p>
                      <a:r>
                        <a:rPr lang="en-GB" sz="2000" dirty="0">
                          <a:latin typeface="Arial" panose="020B0604020202020204" pitchFamily="34" charset="0"/>
                        </a:rPr>
                        <a:t>ICER impact</a:t>
                      </a:r>
                    </a:p>
                  </a:txBody>
                  <a:tcPr>
                    <a:solidFill>
                      <a:srgbClr val="00436C"/>
                    </a:solidFill>
                  </a:tcPr>
                </a:tc>
                <a:extLst>
                  <a:ext uri="{0D108BD9-81ED-4DB2-BD59-A6C34878D82A}">
                    <a16:rowId xmlns:a16="http://schemas.microsoft.com/office/drawing/2014/main" val="2647452487"/>
                  </a:ext>
                </a:extLst>
              </a:tr>
              <a:tr h="565803">
                <a:tc>
                  <a:txBody>
                    <a:bodyPr/>
                    <a:lstStyle/>
                    <a:p>
                      <a:r>
                        <a:rPr lang="en-GB" sz="2000" kern="1200" dirty="0">
                          <a:solidFill>
                            <a:schemeClr val="dk1"/>
                          </a:solidFill>
                          <a:effectLst/>
                          <a:latin typeface="+mn-lt"/>
                          <a:ea typeface="+mn-ea"/>
                          <a:cs typeface="+mn-cs"/>
                        </a:rPr>
                        <a:t>Age of symptom onset in Wolman disease/rapidly progressive LAL-D and trial eligibility criteria and generalisability</a:t>
                      </a:r>
                      <a:endParaRPr lang="en-GB" sz="2000" dirty="0">
                        <a:latin typeface="Arial" panose="020B0604020202020204" pitchFamily="34" charset="0"/>
                      </a:endParaRPr>
                    </a:p>
                  </a:txBody>
                  <a:tcPr anchor="ctr"/>
                </a:tc>
                <a:tc>
                  <a:txBody>
                    <a:bodyPr/>
                    <a:lstStyle/>
                    <a:p>
                      <a:r>
                        <a:rPr lang="en-GB" sz="2000" dirty="0">
                          <a:latin typeface="Arial" panose="020B0604020202020204" pitchFamily="34" charset="0"/>
                        </a:rPr>
                        <a:t>Unknown</a:t>
                      </a:r>
                    </a:p>
                  </a:txBody>
                  <a:tcPr anchor="ctr">
                    <a:solidFill>
                      <a:schemeClr val="bg1">
                        <a:lumMod val="75000"/>
                      </a:schemeClr>
                    </a:solidFill>
                  </a:tcPr>
                </a:tc>
                <a:extLst>
                  <a:ext uri="{0D108BD9-81ED-4DB2-BD59-A6C34878D82A}">
                    <a16:rowId xmlns:a16="http://schemas.microsoft.com/office/drawing/2014/main" val="4286048228"/>
                  </a:ext>
                </a:extLst>
              </a:tr>
              <a:tr h="518556">
                <a:tc>
                  <a:txBody>
                    <a:bodyPr/>
                    <a:lstStyle/>
                    <a:p>
                      <a:r>
                        <a:rPr lang="en-GB" sz="2000" dirty="0">
                          <a:latin typeface="Arial" panose="020B0604020202020204" pitchFamily="34" charset="0"/>
                        </a:rPr>
                        <a:t>Role of HSCT in the pathway for people with rapidly progressive LAL-D</a:t>
                      </a:r>
                    </a:p>
                  </a:txBody>
                  <a:tcPr anchor="ctr"/>
                </a:tc>
                <a:tc>
                  <a:txBody>
                    <a:bodyPr/>
                    <a:lstStyle/>
                    <a:p>
                      <a:r>
                        <a:rPr lang="en-GB" sz="2000" dirty="0">
                          <a:latin typeface="Arial" panose="020B0604020202020204" pitchFamily="34" charset="0"/>
                        </a:rPr>
                        <a:t>Large</a:t>
                      </a:r>
                    </a:p>
                  </a:txBody>
                  <a:tcPr anchor="ctr">
                    <a:solidFill>
                      <a:schemeClr val="accent6">
                        <a:lumMod val="20000"/>
                        <a:lumOff val="80000"/>
                      </a:schemeClr>
                    </a:solidFill>
                  </a:tcPr>
                </a:tc>
                <a:extLst>
                  <a:ext uri="{0D108BD9-81ED-4DB2-BD59-A6C34878D82A}">
                    <a16:rowId xmlns:a16="http://schemas.microsoft.com/office/drawing/2014/main" val="4079267917"/>
                  </a:ext>
                </a:extLst>
              </a:tr>
              <a:tr h="565803">
                <a:tc>
                  <a:txBody>
                    <a:bodyPr/>
                    <a:lstStyle/>
                    <a:p>
                      <a:r>
                        <a:rPr lang="en-GB" sz="2000" dirty="0">
                          <a:latin typeface="Arial" panose="020B0604020202020204" pitchFamily="34" charset="0"/>
                        </a:rPr>
                        <a:t>Uncertainty surrounding long-term clinical effectiveness of sebelipase alfa</a:t>
                      </a:r>
                    </a:p>
                  </a:txBody>
                  <a:tcPr anchor="ctr"/>
                </a:tc>
                <a:tc>
                  <a:txBody>
                    <a:bodyPr/>
                    <a:lstStyle/>
                    <a:p>
                      <a:r>
                        <a:rPr lang="en-GB" sz="2000" dirty="0">
                          <a:latin typeface="Arial" panose="020B0604020202020204" pitchFamily="34" charset="0"/>
                        </a:rPr>
                        <a:t>Unknown</a:t>
                      </a:r>
                    </a:p>
                  </a:txBody>
                  <a:tcPr anchor="ctr">
                    <a:solidFill>
                      <a:schemeClr val="bg1">
                        <a:lumMod val="75000"/>
                      </a:schemeClr>
                    </a:solidFill>
                  </a:tcPr>
                </a:tc>
                <a:extLst>
                  <a:ext uri="{0D108BD9-81ED-4DB2-BD59-A6C34878D82A}">
                    <a16:rowId xmlns:a16="http://schemas.microsoft.com/office/drawing/2014/main" val="710463053"/>
                  </a:ext>
                </a:extLst>
              </a:tr>
              <a:tr h="518556">
                <a:tc>
                  <a:txBody>
                    <a:bodyPr/>
                    <a:lstStyle/>
                    <a:p>
                      <a:r>
                        <a:rPr lang="en-GB" sz="2000" kern="1200" dirty="0">
                          <a:solidFill>
                            <a:schemeClr val="dk1"/>
                          </a:solidFill>
                          <a:effectLst/>
                          <a:latin typeface="+mn-lt"/>
                          <a:ea typeface="+mn-ea"/>
                          <a:cs typeface="+mn-cs"/>
                        </a:rPr>
                        <a:t>Uncertainty around ability to change dose/discontinue sebelipase alfa</a:t>
                      </a:r>
                    </a:p>
                  </a:txBody>
                  <a:tcPr anchor="ctr"/>
                </a:tc>
                <a:tc>
                  <a:txBody>
                    <a:bodyPr/>
                    <a:lstStyle/>
                    <a:p>
                      <a:r>
                        <a:rPr lang="en-GB" sz="2000" dirty="0">
                          <a:latin typeface="Arial" panose="020B0604020202020204" pitchFamily="34" charset="0"/>
                        </a:rPr>
                        <a:t>Large</a:t>
                      </a:r>
                    </a:p>
                  </a:txBody>
                  <a:tcPr anchor="ctr">
                    <a:solidFill>
                      <a:schemeClr val="accent6">
                        <a:lumMod val="20000"/>
                        <a:lumOff val="80000"/>
                      </a:schemeClr>
                    </a:solidFill>
                  </a:tcPr>
                </a:tc>
                <a:extLst>
                  <a:ext uri="{0D108BD9-81ED-4DB2-BD59-A6C34878D82A}">
                    <a16:rowId xmlns:a16="http://schemas.microsoft.com/office/drawing/2014/main" val="1907513868"/>
                  </a:ext>
                </a:extLst>
              </a:tr>
              <a:tr h="518556">
                <a:tc>
                  <a:txBody>
                    <a:bodyPr/>
                    <a:lstStyle/>
                    <a:p>
                      <a:r>
                        <a:rPr lang="en-GB" sz="2000" kern="1200" dirty="0">
                          <a:solidFill>
                            <a:schemeClr val="dk1"/>
                          </a:solidFill>
                          <a:effectLst/>
                          <a:latin typeface="+mn-lt"/>
                          <a:ea typeface="+mn-ea"/>
                          <a:cs typeface="+mn-cs"/>
                        </a:rPr>
                        <a:t>Vial sharing </a:t>
                      </a:r>
                    </a:p>
                  </a:txBody>
                  <a:tcPr anchor="ctr"/>
                </a:tc>
                <a:tc>
                  <a:txBody>
                    <a:bodyPr/>
                    <a:lstStyle/>
                    <a:p>
                      <a:r>
                        <a:rPr lang="en-GB" sz="2000" dirty="0">
                          <a:latin typeface="Arial" panose="020B0604020202020204" pitchFamily="34" charset="0"/>
                        </a:rPr>
                        <a:t>Moderate</a:t>
                      </a:r>
                    </a:p>
                  </a:txBody>
                  <a:tcPr anchor="ctr">
                    <a:solidFill>
                      <a:schemeClr val="accent3"/>
                    </a:solidFill>
                  </a:tcPr>
                </a:tc>
                <a:extLst>
                  <a:ext uri="{0D108BD9-81ED-4DB2-BD59-A6C34878D82A}">
                    <a16:rowId xmlns:a16="http://schemas.microsoft.com/office/drawing/2014/main" val="3058694258"/>
                  </a:ext>
                </a:extLst>
              </a:tr>
              <a:tr h="565803">
                <a:tc>
                  <a:txBody>
                    <a:bodyPr/>
                    <a:lstStyle/>
                    <a:p>
                      <a:r>
                        <a:rPr lang="en-GB" sz="2000" dirty="0">
                          <a:latin typeface="Arial" panose="020B0604020202020204" pitchFamily="34" charset="0"/>
                        </a:rPr>
                        <a:t>Uncertainty in extrapolation models used to estimate Wolman related survival</a:t>
                      </a:r>
                    </a:p>
                  </a:txBody>
                  <a:tcPr anchor="ctr"/>
                </a:tc>
                <a:tc>
                  <a:txBody>
                    <a:bodyPr/>
                    <a:lstStyle/>
                    <a:p>
                      <a:r>
                        <a:rPr lang="en-GB" sz="2000" dirty="0">
                          <a:latin typeface="Arial" panose="020B0604020202020204" pitchFamily="34" charset="0"/>
                        </a:rPr>
                        <a:t>Large</a:t>
                      </a:r>
                    </a:p>
                  </a:txBody>
                  <a:tcPr anchor="ctr">
                    <a:solidFill>
                      <a:schemeClr val="accent6">
                        <a:lumMod val="20000"/>
                        <a:lumOff val="80000"/>
                      </a:schemeClr>
                    </a:solidFill>
                  </a:tcPr>
                </a:tc>
                <a:extLst>
                  <a:ext uri="{0D108BD9-81ED-4DB2-BD59-A6C34878D82A}">
                    <a16:rowId xmlns:a16="http://schemas.microsoft.com/office/drawing/2014/main" val="3252160011"/>
                  </a:ext>
                </a:extLst>
              </a:tr>
              <a:tr h="565803">
                <a:tc>
                  <a:txBody>
                    <a:bodyPr/>
                    <a:lstStyle/>
                    <a:p>
                      <a:r>
                        <a:rPr lang="en-GB" sz="2000" dirty="0">
                          <a:latin typeface="Arial" panose="020B0604020202020204" pitchFamily="34" charset="0"/>
                        </a:rPr>
                        <a:t>Uncertainty in the utility estimates applied for those treated with sebelipase alfa </a:t>
                      </a:r>
                    </a:p>
                  </a:txBody>
                  <a:tcPr anchor="ctr"/>
                </a:tc>
                <a:tc>
                  <a:txBody>
                    <a:bodyPr/>
                    <a:lstStyle/>
                    <a:p>
                      <a:r>
                        <a:rPr lang="en-GB" sz="2000" dirty="0">
                          <a:latin typeface="Arial" panose="020B0604020202020204" pitchFamily="34" charset="0"/>
                        </a:rPr>
                        <a:t>Moderate </a:t>
                      </a:r>
                    </a:p>
                  </a:txBody>
                  <a:tcPr anchor="ctr">
                    <a:solidFill>
                      <a:schemeClr val="accent3"/>
                    </a:solidFill>
                  </a:tcPr>
                </a:tc>
                <a:extLst>
                  <a:ext uri="{0D108BD9-81ED-4DB2-BD59-A6C34878D82A}">
                    <a16:rowId xmlns:a16="http://schemas.microsoft.com/office/drawing/2014/main" val="3993071413"/>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419999" y="170011"/>
            <a:ext cx="11250785" cy="592817"/>
          </a:xfrm>
        </p:spPr>
        <p:txBody>
          <a:bodyPr/>
          <a:lstStyle/>
          <a:p>
            <a:r>
              <a:rPr lang="en-GB" dirty="0"/>
              <a:t>Key issues</a:t>
            </a:r>
          </a:p>
        </p:txBody>
      </p:sp>
      <p:sp>
        <p:nvSpPr>
          <p:cNvPr id="14" name="Text Placeholder 13">
            <a:extLst>
              <a:ext uri="{FF2B5EF4-FFF2-40B4-BE49-F238E27FC236}">
                <a16:creationId xmlns:a16="http://schemas.microsoft.com/office/drawing/2014/main" id="{398E88BB-B490-F623-BA3E-3737E67A5B4A}"/>
              </a:ext>
            </a:extLst>
          </p:cNvPr>
          <p:cNvSpPr>
            <a:spLocks noGrp="1"/>
          </p:cNvSpPr>
          <p:nvPr>
            <p:ph type="body" sz="quarter" idx="13"/>
          </p:nvPr>
        </p:nvSpPr>
        <p:spPr>
          <a:xfrm>
            <a:off x="1131836" y="6322864"/>
            <a:ext cx="10415122" cy="365125"/>
          </a:xfrm>
        </p:spPr>
        <p:txBody>
          <a:bodyPr>
            <a:noAutofit/>
          </a:bodyPr>
          <a:lstStyle/>
          <a:p>
            <a:r>
              <a:rPr lang="en-GB" dirty="0"/>
              <a:t>Abbreviations: HSCT: haematopoietic stem cell transplant, ICER: incremental Cost Effectiveness Ratio; LAL-D: lysosomal acid lipase deficiency</a:t>
            </a:r>
          </a:p>
        </p:txBody>
      </p:sp>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4"/>
          </p:nvPr>
        </p:nvSpPr>
        <p:spPr>
          <a:xfrm>
            <a:off x="394723" y="661765"/>
            <a:ext cx="11250786" cy="592817"/>
          </a:xfrm>
        </p:spPr>
        <p:txBody>
          <a:bodyPr/>
          <a:lstStyle/>
          <a:p>
            <a:r>
              <a:rPr lang="en-GB" dirty="0"/>
              <a:t>Most impactful assumptions on ICER include when HSCT is given, long term survival and sebelipase alfa discontinuation after HSCT </a:t>
            </a:r>
          </a:p>
        </p:txBody>
      </p:sp>
    </p:spTree>
    <p:extLst>
      <p:ext uri="{BB962C8B-B14F-4D97-AF65-F5344CB8AC3E}">
        <p14:creationId xmlns:p14="http://schemas.microsoft.com/office/powerpoint/2010/main" val="420778163"/>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temp workaround] test2.xml" id="{16458854-1B59-4F06-BF87-F9302D0D3AA9}" vid="{81C34B1B-C489-4BF3-B18A-DE134DC5B96A}"/>
    </a:ext>
  </a:extLst>
</a:theme>
</file>

<file path=ppt/theme/theme2.xml><?xml version="1.0" encoding="utf-8"?>
<a:theme xmlns:a="http://schemas.openxmlformats.org/drawingml/2006/main" name="1_NICE">
  <a:themeElements>
    <a:clrScheme name="NICE Wht Background">
      <a:dk1>
        <a:srgbClr val="393938"/>
      </a:dk1>
      <a:lt1>
        <a:sysClr val="window" lastClr="FFFFFF"/>
      </a:lt1>
      <a:dk2>
        <a:srgbClr val="222222"/>
      </a:dk2>
      <a:lt2>
        <a:srgbClr val="18646E"/>
      </a:lt2>
      <a:accent1>
        <a:srgbClr val="573562"/>
      </a:accent1>
      <a:accent2>
        <a:srgbClr val="A28AA8"/>
      </a:accent2>
      <a:accent3>
        <a:srgbClr val="18646E"/>
      </a:accent3>
      <a:accent4>
        <a:srgbClr val="527D83"/>
      </a:accent4>
      <a:accent5>
        <a:srgbClr val="004650"/>
      </a:accent5>
      <a:accent6>
        <a:srgbClr val="A2BDC1"/>
      </a:accent6>
      <a:hlink>
        <a:srgbClr val="393938"/>
      </a:hlink>
      <a:folHlink>
        <a:srgbClr val="3939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smtClean="0">
            <a:solidFill>
              <a:schemeClr val="tx1"/>
            </a:solidFill>
          </a:defRPr>
        </a:defPPr>
      </a:lstStyle>
    </a:txDef>
  </a:objectDefaults>
  <a:extraClrSchemeLst/>
  <a:extLst>
    <a:ext uri="{05A4C25C-085E-4340-85A3-A5531E510DB2}">
      <thm15:themeFamily xmlns:thm15="http://schemas.microsoft.com/office/thememl/2012/main" name="Presentation1" id="{B0DB9B5F-C47C-4DE0-81BF-AD823A4FA117}" vid="{DC25DE49-A81C-4707-ADC8-B9557FA01442}"/>
    </a:ext>
  </a:extLst>
</a:theme>
</file>

<file path=ppt/theme/theme3.xml><?xml version="1.0" encoding="utf-8"?>
<a:theme xmlns:a="http://schemas.openxmlformats.org/drawingml/2006/main" name="2_NICE">
  <a:themeElements>
    <a:clrScheme name="NICE Wht Background">
      <a:dk1>
        <a:srgbClr val="393938"/>
      </a:dk1>
      <a:lt1>
        <a:sysClr val="window" lastClr="FFFFFF"/>
      </a:lt1>
      <a:dk2>
        <a:srgbClr val="222222"/>
      </a:dk2>
      <a:lt2>
        <a:srgbClr val="18646E"/>
      </a:lt2>
      <a:accent1>
        <a:srgbClr val="573562"/>
      </a:accent1>
      <a:accent2>
        <a:srgbClr val="A28AA8"/>
      </a:accent2>
      <a:accent3>
        <a:srgbClr val="18646E"/>
      </a:accent3>
      <a:accent4>
        <a:srgbClr val="527D83"/>
      </a:accent4>
      <a:accent5>
        <a:srgbClr val="004650"/>
      </a:accent5>
      <a:accent6>
        <a:srgbClr val="A2BDC1"/>
      </a:accent6>
      <a:hlink>
        <a:srgbClr val="393938"/>
      </a:hlink>
      <a:folHlink>
        <a:srgbClr val="3939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solidFill>
              <a:schemeClr val="tx1"/>
            </a:solidFill>
          </a:defRPr>
        </a:defPPr>
      </a:lstStyle>
    </a:txDef>
  </a:objectDefaults>
  <a:extraClrSchemeLst/>
  <a:extLst>
    <a:ext uri="{05A4C25C-085E-4340-85A3-A5531E510DB2}">
      <thm15:themeFamily xmlns:thm15="http://schemas.microsoft.com/office/thememl/2012/main" name="Presentation1" id="{3DEFCC73-9387-47B8-B17A-85B0F1B23B91}" vid="{C2893B29-1BEB-4FAE-BC98-E20FEF3AA46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Committee Slide Template - Arial version</Template>
  <TotalTime>22101</TotalTime>
  <Words>8479</Words>
  <Application>Microsoft Office PowerPoint</Application>
  <PresentationFormat>Widescreen</PresentationFormat>
  <Paragraphs>1100</Paragraphs>
  <Slides>55</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55</vt:i4>
      </vt:variant>
    </vt:vector>
  </HeadingPairs>
  <TitlesOfParts>
    <vt:vector size="62" baseType="lpstr">
      <vt:lpstr>Times New Roman</vt:lpstr>
      <vt:lpstr>Lato</vt:lpstr>
      <vt:lpstr>Arial</vt:lpstr>
      <vt:lpstr>Lora</vt:lpstr>
      <vt:lpstr>NICE</vt:lpstr>
      <vt:lpstr>1_NICE</vt:lpstr>
      <vt:lpstr>2_NICE</vt:lpstr>
      <vt:lpstr>Sebelipase alfa for treating Wolman disease [ID3995] </vt:lpstr>
      <vt:lpstr>History of sebelipase alfa appraisal ID737</vt:lpstr>
      <vt:lpstr>Background – Wolman disease (rapidly progressive LAL-D)</vt:lpstr>
      <vt:lpstr>Treatment pathway – Wolman disease </vt:lpstr>
      <vt:lpstr>Patient perspectives (1)</vt:lpstr>
      <vt:lpstr>Patient perspectives (2) </vt:lpstr>
      <vt:lpstr>Patient perspectives (3)</vt:lpstr>
      <vt:lpstr>PowerPoint Presentation</vt:lpstr>
      <vt:lpstr>Key issues</vt:lpstr>
      <vt:lpstr>Sebelipase alfa (Kanuma, Alexion)</vt:lpstr>
      <vt:lpstr>Decision problem</vt:lpstr>
      <vt:lpstr>Clinical effectiveness</vt:lpstr>
      <vt:lpstr>Key clinical trials – sebelipase alfa (used in model)  </vt:lpstr>
      <vt:lpstr>Key clinical trial – LAL-1-NH01 natural history study (used in comparator arm of model) </vt:lpstr>
      <vt:lpstr>Key issue: HSCT role in the treatment pathway (1)</vt:lpstr>
      <vt:lpstr>Key issue: HSCT role in the treatment pathway (2)</vt:lpstr>
      <vt:lpstr>Key issue: HSCT role in the treatment pathway (3)</vt:lpstr>
      <vt:lpstr>Key issue: Age of diagnosis; trial population generalisability (1)</vt:lpstr>
      <vt:lpstr>Key issue: Age of diagnosis; trial population generalisability (2)</vt:lpstr>
      <vt:lpstr>Clinical trial results (survival) </vt:lpstr>
      <vt:lpstr>PowerPoint Presentation</vt:lpstr>
      <vt:lpstr>PowerPoint Presentation</vt:lpstr>
      <vt:lpstr>Key issue: Long-term clinical effectiveness of sebelipase alfa (1)</vt:lpstr>
      <vt:lpstr>Key issue: Long-term clinical effectiveness of sebelipase alfa (2)</vt:lpstr>
      <vt:lpstr>Cost effectiveness</vt:lpstr>
      <vt:lpstr>Key issues</vt:lpstr>
      <vt:lpstr>Company’s model structure </vt:lpstr>
      <vt:lpstr>Company model health states description</vt:lpstr>
      <vt:lpstr>Company’s model overview </vt:lpstr>
      <vt:lpstr>How company incorporated evidence into model</vt:lpstr>
      <vt:lpstr>Key issue: Dosage of sebelipase alfa (1) </vt:lpstr>
      <vt:lpstr>Phases of treatment in the model</vt:lpstr>
      <vt:lpstr>Treatment milestones and dosing</vt:lpstr>
      <vt:lpstr>Key issue: Dosage of sebelipase alfa (2) </vt:lpstr>
      <vt:lpstr>Key issue: Vial sharing</vt:lpstr>
      <vt:lpstr>Key issue: Uncertainty in survival modelling (1) </vt:lpstr>
      <vt:lpstr>Key issue: Uncertainty in survival modelling  </vt:lpstr>
      <vt:lpstr>Key issue: Uncertainty in survival modelling  </vt:lpstr>
      <vt:lpstr>Key issue: Uncertainty in survival modelling  </vt:lpstr>
      <vt:lpstr>Key issue: Uncertainty in survival modelling (2)  </vt:lpstr>
      <vt:lpstr>Key issue: Uncertainty in utility values (1)  </vt:lpstr>
      <vt:lpstr>Key issue: Uncertainty in utility values (2)  </vt:lpstr>
      <vt:lpstr>Summary of company and EAG base case assumptions</vt:lpstr>
      <vt:lpstr>Cost-effectiveness results</vt:lpstr>
      <vt:lpstr>Discount rate</vt:lpstr>
      <vt:lpstr>QALY weighting</vt:lpstr>
      <vt:lpstr>Company base case results </vt:lpstr>
      <vt:lpstr>EAG base case results </vt:lpstr>
      <vt:lpstr>EAG deterministic scenario analyses </vt:lpstr>
      <vt:lpstr>EAG deterministic scenario analyses </vt:lpstr>
      <vt:lpstr>EAG deterministic scenario analyses </vt:lpstr>
      <vt:lpstr>Other considerations</vt:lpstr>
      <vt:lpstr>Factors affecting the guidance</vt:lpstr>
      <vt:lpstr>Key issues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Heather Stegenga</dc:creator>
  <cp:lastModifiedBy>Summaya Mohammad</cp:lastModifiedBy>
  <cp:revision>180</cp:revision>
  <dcterms:created xsi:type="dcterms:W3CDTF">2023-01-20T11:45:19Z</dcterms:created>
  <dcterms:modified xsi:type="dcterms:W3CDTF">2023-05-23T11:45:32Z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2023-03-27T09:27:32Z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57b4030d-e3dc-40f3-9c80-042122266336</vt:lpwstr>
  </property>
  <property fmtid="{D5CDD505-2E9C-101B-9397-08002B2CF9AE}" pid="8" name="MSIP_Label_c69d85d5-6d9e-4305-a294-1f636ec0f2d6_ContentBits">
    <vt:lpwstr>0</vt:lpwstr>
  </property>
</Properties>
</file>