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44" r:id="rId3"/>
    <p:sldId id="259" r:id="rId4"/>
    <p:sldId id="304" r:id="rId5"/>
    <p:sldId id="308" r:id="rId6"/>
    <p:sldId id="281" r:id="rId7"/>
    <p:sldId id="336" r:id="rId8"/>
    <p:sldId id="337" r:id="rId9"/>
    <p:sldId id="315" r:id="rId10"/>
    <p:sldId id="325" r:id="rId11"/>
    <p:sldId id="291" r:id="rId12"/>
    <p:sldId id="317" r:id="rId13"/>
    <p:sldId id="318" r:id="rId14"/>
    <p:sldId id="334" r:id="rId15"/>
    <p:sldId id="339" r:id="rId16"/>
    <p:sldId id="340" r:id="rId17"/>
    <p:sldId id="326" r:id="rId18"/>
    <p:sldId id="327" r:id="rId19"/>
    <p:sldId id="328" r:id="rId20"/>
    <p:sldId id="333" r:id="rId21"/>
    <p:sldId id="296" r:id="rId22"/>
    <p:sldId id="341" r:id="rId23"/>
    <p:sldId id="303" r:id="rId24"/>
    <p:sldId id="316" r:id="rId25"/>
    <p:sldId id="294" r:id="rId26"/>
    <p:sldId id="313" r:id="rId27"/>
    <p:sldId id="324" r:id="rId28"/>
    <p:sldId id="320" r:id="rId29"/>
    <p:sldId id="342" r:id="rId30"/>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da Goodall" initials="MG" lastIdx="25" clrIdx="0">
    <p:extLst>
      <p:ext uri="{19B8F6BF-5375-455C-9EA6-DF929625EA0E}">
        <p15:presenceInfo xmlns:p15="http://schemas.microsoft.com/office/powerpoint/2012/main" userId="S-1-5-21-2135317788-1047624253-925700815-19721"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28"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Omar Moreea" initials="OM" lastIdx="21" clrIdx="4">
    <p:extLst>
      <p:ext uri="{19B8F6BF-5375-455C-9EA6-DF929625EA0E}">
        <p15:presenceInfo xmlns:p15="http://schemas.microsoft.com/office/powerpoint/2012/main" userId="S-1-5-21-2135317788-1047624253-925700815-23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D3D5"/>
    <a:srgbClr val="E6E6E6"/>
    <a:srgbClr val="A2BDC1"/>
    <a:srgbClr val="18646E"/>
    <a:srgbClr val="393938"/>
    <a:srgbClr val="4D4D4D"/>
    <a:srgbClr val="00506A"/>
    <a:srgbClr val="222222"/>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249" autoAdjust="0"/>
  </p:normalViewPr>
  <p:slideViewPr>
    <p:cSldViewPr snapToGrid="0" showGuides="1">
      <p:cViewPr varScale="1">
        <p:scale>
          <a:sx n="113" d="100"/>
          <a:sy n="113" d="100"/>
        </p:scale>
        <p:origin x="924" y="108"/>
      </p:cViewPr>
      <p:guideLst>
        <p:guide orient="horz"/>
        <p:guide/>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dirty="0"/>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2019.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749" y="2421082"/>
            <a:ext cx="9383395" cy="702589"/>
          </a:xfrm>
        </p:spPr>
        <p:txBody>
          <a:bodyPr/>
          <a:lstStyle/>
          <a:p>
            <a:r>
              <a:rPr lang="en-US" b="1" dirty="0"/>
              <a:t>Lead team presentation</a:t>
            </a:r>
          </a:p>
        </p:txBody>
      </p:sp>
      <p:sp>
        <p:nvSpPr>
          <p:cNvPr id="3" name="Subtitle 2"/>
          <p:cNvSpPr>
            <a:spLocks noGrp="1"/>
          </p:cNvSpPr>
          <p:nvPr>
            <p:ph type="subTitle" idx="1"/>
          </p:nvPr>
        </p:nvSpPr>
        <p:spPr>
          <a:xfrm>
            <a:off x="516749" y="3335380"/>
            <a:ext cx="9031511" cy="3512230"/>
          </a:xfrm>
        </p:spPr>
        <p:txBody>
          <a:bodyPr/>
          <a:lstStyle/>
          <a:p>
            <a:r>
              <a:rPr lang="en-US" sz="2800" dirty="0"/>
              <a:t>Lead team: David Meads, Malcolm Oswald, Libby Mills</a:t>
            </a:r>
          </a:p>
          <a:p>
            <a:r>
              <a:rPr lang="en-US" sz="2800" dirty="0"/>
              <a:t>ERG: </a:t>
            </a:r>
            <a:r>
              <a:rPr lang="en-US" sz="2800" dirty="0" err="1"/>
              <a:t>ScHARR</a:t>
            </a:r>
            <a:r>
              <a:rPr lang="en-US" sz="2800" dirty="0"/>
              <a:t> – University of Sheffield</a:t>
            </a:r>
          </a:p>
          <a:p>
            <a:r>
              <a:rPr lang="en-US" sz="2800" dirty="0"/>
              <a:t>Technical team: Gary McVeigh, Omar Moreea, Lucy Beggs, Linda Landells</a:t>
            </a:r>
          </a:p>
          <a:p>
            <a:r>
              <a:rPr lang="en-US" sz="2800" dirty="0"/>
              <a:t>Company: </a:t>
            </a:r>
            <a:r>
              <a:rPr lang="en-US" sz="2800" dirty="0" err="1"/>
              <a:t>Consilient</a:t>
            </a:r>
            <a:r>
              <a:rPr lang="en-US" sz="2800" dirty="0"/>
              <a:t> Health</a:t>
            </a:r>
          </a:p>
          <a:p>
            <a:r>
              <a:rPr lang="en-US" sz="2800" dirty="0"/>
              <a:t>20</a:t>
            </a:r>
            <a:r>
              <a:rPr lang="en-US" sz="2800" baseline="30000" dirty="0"/>
              <a:t>th</a:t>
            </a:r>
            <a:r>
              <a:rPr lang="en-US" sz="2800" dirty="0"/>
              <a:t> June 2019</a:t>
            </a:r>
          </a:p>
        </p:txBody>
      </p:sp>
      <p:sp>
        <p:nvSpPr>
          <p:cNvPr id="4" name="Text Placeholder 3"/>
          <p:cNvSpPr>
            <a:spLocks noGrp="1"/>
          </p:cNvSpPr>
          <p:nvPr>
            <p:ph type="body" sz="quarter" idx="13"/>
          </p:nvPr>
        </p:nvSpPr>
        <p:spPr>
          <a:xfrm>
            <a:off x="516749" y="1262320"/>
            <a:ext cx="9166265" cy="1158762"/>
          </a:xfrm>
        </p:spPr>
        <p:txBody>
          <a:bodyPr/>
          <a:lstStyle/>
          <a:p>
            <a:pPr>
              <a:lnSpc>
                <a:spcPct val="100000"/>
              </a:lnSpc>
            </a:pPr>
            <a:r>
              <a:rPr lang="en-GB" sz="3200" b="1" dirty="0"/>
              <a:t>Pentosan </a:t>
            </a:r>
            <a:r>
              <a:rPr lang="en-GB" sz="3200" b="1" dirty="0" err="1"/>
              <a:t>polysulfate</a:t>
            </a:r>
            <a:r>
              <a:rPr lang="en-GB" sz="3200" b="1" dirty="0"/>
              <a:t> sodium for treating bladder pain syndrome [ID1364]</a:t>
            </a:r>
          </a:p>
          <a:p>
            <a:pPr>
              <a:lnSpc>
                <a:spcPct val="100000"/>
              </a:lnSpc>
            </a:pPr>
            <a:r>
              <a:rPr lang="en-US" sz="3200" b="1" dirty="0"/>
              <a:t> </a:t>
            </a:r>
          </a:p>
        </p:txBody>
      </p:sp>
      <p:sp>
        <p:nvSpPr>
          <p:cNvPr id="5" name="TextBox 4">
            <a:extLst>
              <a:ext uri="{FF2B5EF4-FFF2-40B4-BE49-F238E27FC236}">
                <a16:creationId xmlns:a16="http://schemas.microsoft.com/office/drawing/2014/main" id="{A5A4EA80-AB85-4A20-B590-9970113B60A7}"/>
              </a:ext>
            </a:extLst>
          </p:cNvPr>
          <p:cNvSpPr txBox="1"/>
          <p:nvPr/>
        </p:nvSpPr>
        <p:spPr>
          <a:xfrm>
            <a:off x="4031672" y="458647"/>
            <a:ext cx="6242591" cy="44858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eaLnBrk="1" hangingPunct="1">
              <a:defRPr/>
            </a:pPr>
            <a:r>
              <a:rPr lang="en-GB" sz="2315" b="1" dirty="0">
                <a:solidFill>
                  <a:schemeClr val="tx1"/>
                </a:solidFill>
                <a:latin typeface="Arial" panose="020B0604020202020204" pitchFamily="34" charset="0"/>
                <a:cs typeface="Arial" panose="020B0604020202020204" pitchFamily="34" charset="0"/>
              </a:rPr>
              <a:t>Public observer slides</a:t>
            </a: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3984594236"/>
              </p:ext>
            </p:extLst>
          </p:nvPr>
        </p:nvGraphicFramePr>
        <p:xfrm>
          <a:off x="385725" y="1169561"/>
          <a:ext cx="9672968" cy="5760720"/>
        </p:xfrm>
        <a:graphic>
          <a:graphicData uri="http://schemas.openxmlformats.org/drawingml/2006/table">
            <a:tbl>
              <a:tblPr firstRow="1" bandRow="1">
                <a:tableStyleId>{F5AB1C69-6EDB-4FF4-983F-18BD219EF322}</a:tableStyleId>
              </a:tblPr>
              <a:tblGrid>
                <a:gridCol w="343329">
                  <a:extLst>
                    <a:ext uri="{9D8B030D-6E8A-4147-A177-3AD203B41FA5}">
                      <a16:colId xmlns:a16="http://schemas.microsoft.com/office/drawing/2014/main" val="20000"/>
                    </a:ext>
                  </a:extLst>
                </a:gridCol>
                <a:gridCol w="2014146">
                  <a:extLst>
                    <a:ext uri="{9D8B030D-6E8A-4147-A177-3AD203B41FA5}">
                      <a16:colId xmlns:a16="http://schemas.microsoft.com/office/drawing/2014/main" val="20001"/>
                    </a:ext>
                  </a:extLst>
                </a:gridCol>
                <a:gridCol w="2743200">
                  <a:extLst>
                    <a:ext uri="{9D8B030D-6E8A-4147-A177-3AD203B41FA5}">
                      <a16:colId xmlns:a16="http://schemas.microsoft.com/office/drawing/2014/main" val="20003"/>
                    </a:ext>
                  </a:extLst>
                </a:gridCol>
                <a:gridCol w="3086883">
                  <a:extLst>
                    <a:ext uri="{9D8B030D-6E8A-4147-A177-3AD203B41FA5}">
                      <a16:colId xmlns:a16="http://schemas.microsoft.com/office/drawing/2014/main" val="858891557"/>
                    </a:ext>
                  </a:extLst>
                </a:gridCol>
                <a:gridCol w="1485410">
                  <a:extLst>
                    <a:ext uri="{9D8B030D-6E8A-4147-A177-3AD203B41FA5}">
                      <a16:colId xmlns:a16="http://schemas.microsoft.com/office/drawing/2014/main" val="20004"/>
                    </a:ext>
                  </a:extLst>
                </a:gridCol>
              </a:tblGrid>
              <a:tr h="863458">
                <a:tc>
                  <a:txBody>
                    <a:bodyPr/>
                    <a:lstStyle/>
                    <a:p>
                      <a:endParaRPr lang="en-GB" sz="1800" b="1" dirty="0"/>
                    </a:p>
                  </a:txBody>
                  <a:tcPr/>
                </a:tc>
                <a:tc>
                  <a:txBody>
                    <a:bodyPr/>
                    <a:lstStyle/>
                    <a:p>
                      <a:r>
                        <a:rPr lang="en-GB" sz="1800" dirty="0">
                          <a:solidFill>
                            <a:schemeClr val="bg1"/>
                          </a:solidFill>
                        </a:rPr>
                        <a:t>Summary of original issue</a:t>
                      </a:r>
                    </a:p>
                  </a:txBody>
                  <a:tcPr/>
                </a:tc>
                <a:tc>
                  <a:txBody>
                    <a:bodyPr/>
                    <a:lstStyle/>
                    <a:p>
                      <a:r>
                        <a:rPr lang="en-GB" sz="1800" baseline="0" dirty="0"/>
                        <a:t>T</a:t>
                      </a:r>
                      <a:r>
                        <a:rPr lang="en-GB" sz="1800" dirty="0"/>
                        <a:t>echnical team consideration</a:t>
                      </a:r>
                    </a:p>
                  </a:txBody>
                  <a:tcPr/>
                </a:tc>
                <a:tc>
                  <a:txBody>
                    <a:bodyPr/>
                    <a:lstStyle/>
                    <a:p>
                      <a:r>
                        <a:rPr lang="en-GB" sz="1800" dirty="0"/>
                        <a:t>Engagement response</a:t>
                      </a:r>
                    </a:p>
                  </a:txBody>
                  <a:tcPr/>
                </a:tc>
                <a:tc>
                  <a:txBody>
                    <a:bodyPr/>
                    <a:lstStyle/>
                    <a:p>
                      <a:r>
                        <a:rPr lang="en-GB" sz="1800" dirty="0"/>
                        <a:t>Updated company base-case?</a:t>
                      </a:r>
                    </a:p>
                  </a:txBody>
                  <a:tcPr/>
                </a:tc>
                <a:extLst>
                  <a:ext uri="{0D108BD9-81ED-4DB2-BD59-A6C34878D82A}">
                    <a16:rowId xmlns:a16="http://schemas.microsoft.com/office/drawing/2014/main" val="10000"/>
                  </a:ext>
                </a:extLst>
              </a:tr>
              <a:tr h="2158645">
                <a:tc>
                  <a:txBody>
                    <a:bodyPr/>
                    <a:lstStyle/>
                    <a:p>
                      <a:r>
                        <a:rPr lang="en-GB" sz="1800" b="1" dirty="0"/>
                        <a:t>4</a:t>
                      </a:r>
                    </a:p>
                  </a:txBody>
                  <a:tcPr anchor="ctr">
                    <a:solidFill>
                      <a:schemeClr val="accent2">
                        <a:lumMod val="60000"/>
                        <a:lumOff val="40000"/>
                      </a:schemeClr>
                    </a:solidFill>
                  </a:tcPr>
                </a:tc>
                <a:tc>
                  <a:txBody>
                    <a:bodyPr/>
                    <a:lstStyle/>
                    <a:p>
                      <a:r>
                        <a:rPr lang="en-GB" sz="1800" strike="noStrike" dirty="0">
                          <a:solidFill>
                            <a:schemeClr val="tx1"/>
                          </a:solidFill>
                        </a:rPr>
                        <a:t>ERG concerned with company’s analysis of time-to-discontinuation dataset</a:t>
                      </a:r>
                    </a:p>
                  </a:txBody>
                  <a:tcPr/>
                </a:tc>
                <a:tc>
                  <a:txBody>
                    <a:bodyPr/>
                    <a:lstStyle/>
                    <a:p>
                      <a:r>
                        <a:rPr lang="en-GB" sz="1800" dirty="0">
                          <a:solidFill>
                            <a:schemeClr val="tx1"/>
                          </a:solidFill>
                        </a:rPr>
                        <a:t>The ERG’s alternative survival dataset is preferable to the company’s dataset. A log-normal extrapolation of the ERG’s dataset is preferable. </a:t>
                      </a:r>
                    </a:p>
                  </a:txBody>
                  <a:tcPr/>
                </a:tc>
                <a:tc>
                  <a:txBody>
                    <a:bodyPr/>
                    <a:lstStyle/>
                    <a:p>
                      <a:r>
                        <a:rPr lang="en-GB" sz="1800" dirty="0">
                          <a:solidFill>
                            <a:schemeClr val="tx1"/>
                          </a:solidFill>
                        </a:rPr>
                        <a:t>Company no longer include deaths as an additional discontinuation reason and have incorporated the ERG’s revised time to treatment discontinuation analysis, with a log-normal extrapolation</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400" b="1" i="0" kern="1200" dirty="0">
                          <a:solidFill>
                            <a:schemeClr val="tx1"/>
                          </a:solidFill>
                          <a:effectLst/>
                          <a:latin typeface="+mn-lt"/>
                          <a:ea typeface="+mn-ea"/>
                          <a:cs typeface="+mn-cs"/>
                        </a:rPr>
                        <a:t>✓</a:t>
                      </a:r>
                    </a:p>
                  </a:txBody>
                  <a:tcPr anchor="ctr"/>
                </a:tc>
                <a:extLst>
                  <a:ext uri="{0D108BD9-81ED-4DB2-BD59-A6C34878D82A}">
                    <a16:rowId xmlns:a16="http://schemas.microsoft.com/office/drawing/2014/main" val="2908193765"/>
                  </a:ext>
                </a:extLst>
              </a:tr>
              <a:tr h="2417683">
                <a:tc>
                  <a:txBody>
                    <a:bodyPr/>
                    <a:lstStyle/>
                    <a:p>
                      <a:r>
                        <a:rPr lang="en-GB" sz="1800" b="1" dirty="0"/>
                        <a:t>6</a:t>
                      </a:r>
                    </a:p>
                  </a:txBody>
                  <a:tcPr anchor="ctr">
                    <a:solidFill>
                      <a:schemeClr val="accent2">
                        <a:lumMod val="60000"/>
                        <a:lumOff val="40000"/>
                      </a:schemeClr>
                    </a:solidFill>
                  </a:tcPr>
                </a:tc>
                <a:tc>
                  <a:txBody>
                    <a:bodyPr/>
                    <a:lstStyle/>
                    <a:p>
                      <a:r>
                        <a:rPr lang="en-GB" sz="1800" dirty="0">
                          <a:solidFill>
                            <a:schemeClr val="tx1"/>
                          </a:solidFill>
                        </a:rPr>
                        <a:t>Company model assume</a:t>
                      </a:r>
                      <a:r>
                        <a:rPr lang="en-GB" sz="1800" strike="noStrike" dirty="0">
                          <a:solidFill>
                            <a:schemeClr val="tx1"/>
                          </a:solidFill>
                        </a:rPr>
                        <a:t>d</a:t>
                      </a:r>
                      <a:r>
                        <a:rPr lang="en-GB" sz="1800" dirty="0">
                          <a:solidFill>
                            <a:schemeClr val="tx1"/>
                          </a:solidFill>
                        </a:rPr>
                        <a:t> any </a:t>
                      </a:r>
                      <a:r>
                        <a:rPr lang="en-GB" sz="1800" dirty="0">
                          <a:solidFill>
                            <a:srgbClr val="000000"/>
                          </a:solidFill>
                          <a:highlight>
                            <a:srgbClr val="000000"/>
                          </a:highlight>
                        </a:rPr>
                        <a:t>***********</a:t>
                      </a:r>
                      <a:r>
                        <a:rPr lang="en-GB" sz="1800" dirty="0">
                          <a:solidFill>
                            <a:srgbClr val="000000"/>
                          </a:solidFill>
                        </a:rPr>
                        <a:t> </a:t>
                      </a:r>
                      <a:r>
                        <a:rPr lang="en-GB" sz="1800" dirty="0">
                          <a:solidFill>
                            <a:schemeClr val="tx1"/>
                          </a:solidFill>
                        </a:rPr>
                        <a:t>continue after treatment discontinuation for non-responders who move onto BSC</a:t>
                      </a:r>
                    </a:p>
                  </a:txBody>
                  <a:tcPr/>
                </a:tc>
                <a:tc>
                  <a:txBody>
                    <a:bodyPr/>
                    <a:lstStyle/>
                    <a:p>
                      <a:r>
                        <a:rPr lang="en-GB" sz="1800" dirty="0">
                          <a:solidFill>
                            <a:schemeClr val="tx1"/>
                          </a:solidFill>
                        </a:rPr>
                        <a:t>Utility values for non-responders who move onto BSC should return to baseline</a:t>
                      </a:r>
                    </a:p>
                  </a:txBody>
                  <a:tcPr/>
                </a:tc>
                <a:tc>
                  <a:txBody>
                    <a:bodyPr/>
                    <a:lstStyle/>
                    <a:p>
                      <a:r>
                        <a:rPr lang="en-GB" sz="1800" dirty="0">
                          <a:solidFill>
                            <a:schemeClr val="tx1"/>
                          </a:solidFill>
                        </a:rPr>
                        <a:t>Company updated their model to incorporate the technical team’s consideration</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400" b="1" i="0" kern="1200" dirty="0">
                          <a:solidFill>
                            <a:schemeClr val="tx1"/>
                          </a:solidFill>
                          <a:effectLst/>
                          <a:latin typeface="+mn-lt"/>
                          <a:ea typeface="+mn-ea"/>
                          <a:cs typeface="+mn-cs"/>
                        </a:rPr>
                        <a:t>✓</a:t>
                      </a:r>
                    </a:p>
                  </a:txBody>
                  <a:tcPr anchor="ctr"/>
                </a:tc>
                <a:extLst>
                  <a:ext uri="{0D108BD9-81ED-4DB2-BD59-A6C34878D82A}">
                    <a16:rowId xmlns:a16="http://schemas.microsoft.com/office/drawing/2014/main" val="2880909718"/>
                  </a:ext>
                </a:extLst>
              </a:tr>
            </a:tbl>
          </a:graphicData>
        </a:graphic>
      </p:graphicFrame>
      <p:sp>
        <p:nvSpPr>
          <p:cNvPr id="2" name="Title 1"/>
          <p:cNvSpPr>
            <a:spLocks noGrp="1"/>
          </p:cNvSpPr>
          <p:nvPr>
            <p:ph type="title"/>
          </p:nvPr>
        </p:nvSpPr>
        <p:spPr>
          <a:xfrm>
            <a:off x="507684" y="407662"/>
            <a:ext cx="9669780" cy="765501"/>
          </a:xfrm>
        </p:spPr>
        <p:txBody>
          <a:bodyPr/>
          <a:lstStyle/>
          <a:p>
            <a:r>
              <a:rPr lang="en-GB" sz="3400" dirty="0"/>
              <a:t>Issues resolved after technical engagement (2)</a:t>
            </a:r>
          </a:p>
        </p:txBody>
      </p:sp>
      <p:sp>
        <p:nvSpPr>
          <p:cNvPr id="3" name="Slide Number Placeholder 2"/>
          <p:cNvSpPr>
            <a:spLocks noGrp="1"/>
          </p:cNvSpPr>
          <p:nvPr>
            <p:ph type="sldNum" sz="quarter" idx="12"/>
          </p:nvPr>
        </p:nvSpPr>
        <p:spPr/>
        <p:txBody>
          <a:bodyPr/>
          <a:lstStyle/>
          <a:p>
            <a:fld id="{DDBE135E-2566-4748-853C-8A3B78F0FB00}" type="slidenum">
              <a:rPr lang="en-GB" smtClean="0"/>
              <a:t>10</a:t>
            </a:fld>
            <a:endParaRPr lang="en-GB" dirty="0"/>
          </a:p>
        </p:txBody>
      </p:sp>
    </p:spTree>
    <p:extLst>
      <p:ext uri="{BB962C8B-B14F-4D97-AF65-F5344CB8AC3E}">
        <p14:creationId xmlns:p14="http://schemas.microsoft.com/office/powerpoint/2010/main" val="3627384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Outstanding issues after technical engagement</a:t>
            </a:r>
          </a:p>
        </p:txBody>
      </p:sp>
      <p:sp>
        <p:nvSpPr>
          <p:cNvPr id="3" name="Slide Number Placeholder 2"/>
          <p:cNvSpPr>
            <a:spLocks noGrp="1"/>
          </p:cNvSpPr>
          <p:nvPr>
            <p:ph type="sldNum" sz="quarter" idx="12"/>
          </p:nvPr>
        </p:nvSpPr>
        <p:spPr/>
        <p:txBody>
          <a:bodyPr/>
          <a:lstStyle/>
          <a:p>
            <a:fld id="{DDBE135E-2566-4748-853C-8A3B78F0FB00}" type="slidenum">
              <a:rPr lang="en-GB" smtClean="0"/>
              <a:t>11</a:t>
            </a:fld>
            <a:endParaRPr lang="en-GB" dirty="0"/>
          </a:p>
        </p:txBody>
      </p:sp>
      <p:sp>
        <p:nvSpPr>
          <p:cNvPr id="4" name="Content Placeholder 3"/>
          <p:cNvSpPr>
            <a:spLocks noGrp="1"/>
          </p:cNvSpPr>
          <p:nvPr>
            <p:ph sz="quarter" idx="10"/>
          </p:nvPr>
        </p:nvSpPr>
        <p:spPr>
          <a:xfrm>
            <a:off x="508000" y="1219200"/>
            <a:ext cx="9669780" cy="5476875"/>
          </a:xfrm>
        </p:spPr>
        <p:txBody>
          <a:bodyPr/>
          <a:lstStyle/>
          <a:p>
            <a:r>
              <a:rPr lang="en-GB" b="1" dirty="0">
                <a:solidFill>
                  <a:schemeClr val="accent1"/>
                </a:solidFill>
              </a:rPr>
              <a:t>Issue 1: Indirect treatment comparison</a:t>
            </a:r>
            <a:endParaRPr lang="en-GB" dirty="0"/>
          </a:p>
          <a:p>
            <a:pPr lvl="1">
              <a:lnSpc>
                <a:spcPct val="200000"/>
              </a:lnSpc>
            </a:pPr>
            <a:r>
              <a:rPr lang="en-GB" dirty="0"/>
              <a:t>Slides 12-13</a:t>
            </a:r>
          </a:p>
          <a:p>
            <a:r>
              <a:rPr lang="en-GB" b="1" dirty="0">
                <a:solidFill>
                  <a:schemeClr val="accent1"/>
                </a:solidFill>
              </a:rPr>
              <a:t>Issue 3: Modelled response rate</a:t>
            </a:r>
          </a:p>
          <a:p>
            <a:pPr lvl="1">
              <a:lnSpc>
                <a:spcPct val="200000"/>
              </a:lnSpc>
              <a:buClr>
                <a:srgbClr val="393938"/>
              </a:buClr>
            </a:pPr>
            <a:r>
              <a:rPr lang="en-GB" dirty="0">
                <a:solidFill>
                  <a:srgbClr val="393938"/>
                </a:solidFill>
              </a:rPr>
              <a:t>Slides 14-16</a:t>
            </a:r>
            <a:endParaRPr lang="en-GB" b="1" dirty="0">
              <a:solidFill>
                <a:schemeClr val="accent1"/>
              </a:solidFill>
            </a:endParaRPr>
          </a:p>
          <a:p>
            <a:r>
              <a:rPr lang="en-GB" b="1" dirty="0">
                <a:solidFill>
                  <a:schemeClr val="accent1"/>
                </a:solidFill>
              </a:rPr>
              <a:t>Issue 5:</a:t>
            </a:r>
            <a:r>
              <a:rPr lang="en-GB" b="1" dirty="0">
                <a:solidFill>
                  <a:schemeClr val="accent3"/>
                </a:solidFill>
              </a:rPr>
              <a:t> </a:t>
            </a:r>
            <a:r>
              <a:rPr lang="en-GB" b="1" dirty="0">
                <a:solidFill>
                  <a:schemeClr val="accent1"/>
                </a:solidFill>
              </a:rPr>
              <a:t>Utilities associated with the use of bladder instillations</a:t>
            </a:r>
            <a:endParaRPr lang="en-GB" dirty="0">
              <a:solidFill>
                <a:schemeClr val="accent1"/>
              </a:solidFill>
            </a:endParaRPr>
          </a:p>
          <a:p>
            <a:pPr lvl="1">
              <a:lnSpc>
                <a:spcPct val="200000"/>
              </a:lnSpc>
            </a:pPr>
            <a:r>
              <a:rPr lang="en-GB" dirty="0"/>
              <a:t>Slides 17-18</a:t>
            </a:r>
          </a:p>
          <a:p>
            <a:r>
              <a:rPr lang="en-GB" b="1" dirty="0">
                <a:solidFill>
                  <a:schemeClr val="accent1"/>
                </a:solidFill>
              </a:rPr>
              <a:t>Issue 7:</a:t>
            </a:r>
            <a:r>
              <a:rPr lang="en-GB" b="1" dirty="0">
                <a:solidFill>
                  <a:schemeClr val="accent3"/>
                </a:solidFill>
              </a:rPr>
              <a:t> </a:t>
            </a:r>
            <a:r>
              <a:rPr lang="en-GB" b="1" dirty="0">
                <a:solidFill>
                  <a:schemeClr val="accent1"/>
                </a:solidFill>
              </a:rPr>
              <a:t>Modelled costs and resource use</a:t>
            </a:r>
            <a:endParaRPr lang="en-GB" dirty="0">
              <a:solidFill>
                <a:schemeClr val="accent1"/>
              </a:solidFill>
            </a:endParaRPr>
          </a:p>
          <a:p>
            <a:pPr lvl="1">
              <a:lnSpc>
                <a:spcPct val="200000"/>
              </a:lnSpc>
            </a:pPr>
            <a:r>
              <a:rPr lang="en-GB" dirty="0"/>
              <a:t>Slide 19-20</a:t>
            </a:r>
          </a:p>
        </p:txBody>
      </p:sp>
    </p:spTree>
    <p:extLst>
      <p:ext uri="{BB962C8B-B14F-4D97-AF65-F5344CB8AC3E}">
        <p14:creationId xmlns:p14="http://schemas.microsoft.com/office/powerpoint/2010/main" val="229832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1: Indirect treatment comparison (1)</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12</a:t>
            </a:fld>
            <a:endParaRPr lang="en-GB" dirty="0"/>
          </a:p>
        </p:txBody>
      </p:sp>
      <p:sp>
        <p:nvSpPr>
          <p:cNvPr id="4" name="Content Placeholder 3"/>
          <p:cNvSpPr>
            <a:spLocks noGrp="1"/>
          </p:cNvSpPr>
          <p:nvPr>
            <p:ph sz="quarter" idx="10"/>
          </p:nvPr>
        </p:nvSpPr>
        <p:spPr>
          <a:xfrm>
            <a:off x="507997" y="5133975"/>
            <a:ext cx="9466320" cy="1796305"/>
          </a:xfrm>
          <a:ln w="38100">
            <a:solidFill>
              <a:srgbClr val="A2BDC1"/>
            </a:solidFill>
          </a:ln>
        </p:spPr>
        <p:txBody>
          <a:bodyPr lIns="36000" tIns="36000" rIns="36000" bIns="36000"/>
          <a:lstStyle/>
          <a:p>
            <a:pPr marL="4763" indent="0">
              <a:spcBef>
                <a:spcPts val="0"/>
              </a:spcBef>
              <a:buNone/>
            </a:pPr>
            <a:r>
              <a:rPr lang="en-GB" sz="1800" b="1" dirty="0"/>
              <a:t>Company response </a:t>
            </a:r>
          </a:p>
          <a:p>
            <a:pPr>
              <a:spcBef>
                <a:spcPts val="0"/>
              </a:spcBef>
            </a:pPr>
            <a:r>
              <a:rPr lang="en-GB" sz="1800" dirty="0"/>
              <a:t>Neither the Bucher method nor a Bayesian NMA are ideal for comparing PPS with BIs</a:t>
            </a:r>
          </a:p>
          <a:p>
            <a:pPr>
              <a:spcBef>
                <a:spcPts val="0"/>
              </a:spcBef>
            </a:pPr>
            <a:r>
              <a:rPr lang="en-GB" sz="1800" dirty="0"/>
              <a:t>Updated base-case maintains the Bucher method</a:t>
            </a:r>
          </a:p>
          <a:p>
            <a:pPr>
              <a:spcBef>
                <a:spcPts val="0"/>
              </a:spcBef>
            </a:pPr>
            <a:r>
              <a:rPr lang="en-GB" sz="1800" dirty="0"/>
              <a:t>Submitted a scenario using a Bayesian NMA incorporating the same clinical data from the original submission, a random effects model, a vague Gamma prior distribution, used a logit scale, and determined model fit using deviance information criteria</a:t>
            </a:r>
          </a:p>
        </p:txBody>
      </p:sp>
      <p:sp>
        <p:nvSpPr>
          <p:cNvPr id="5" name="Content Placeholder 3"/>
          <p:cNvSpPr txBox="1">
            <a:spLocks/>
          </p:cNvSpPr>
          <p:nvPr/>
        </p:nvSpPr>
        <p:spPr>
          <a:xfrm>
            <a:off x="507997" y="1039133"/>
            <a:ext cx="9466320" cy="3967458"/>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800" b="1" dirty="0"/>
              <a:t>Background</a:t>
            </a:r>
          </a:p>
          <a:p>
            <a:pPr>
              <a:spcBef>
                <a:spcPts val="0"/>
              </a:spcBef>
            </a:pPr>
            <a:r>
              <a:rPr lang="en-GB" sz="1800" dirty="0"/>
              <a:t>The company used an indirect treatment comparison to compare PPS with BIs</a:t>
            </a:r>
          </a:p>
          <a:p>
            <a:pPr>
              <a:spcBef>
                <a:spcPts val="0"/>
              </a:spcBef>
            </a:pPr>
            <a:r>
              <a:rPr lang="en-GB" sz="1800" dirty="0" err="1"/>
              <a:t>Uracyst</a:t>
            </a:r>
            <a:r>
              <a:rPr lang="en-GB" sz="1800" dirty="0"/>
              <a:t> was the only bladder instillation suitable for indirect comparison via placebo</a:t>
            </a:r>
          </a:p>
          <a:p>
            <a:pPr>
              <a:spcBef>
                <a:spcPts val="0"/>
              </a:spcBef>
            </a:pPr>
            <a:r>
              <a:rPr lang="en-GB" sz="1800" dirty="0"/>
              <a:t>Approach used in company’s original analysis was to meta-analyse data from 2 </a:t>
            </a:r>
            <a:r>
              <a:rPr lang="en-GB" sz="1800" dirty="0" err="1"/>
              <a:t>Uracyst</a:t>
            </a:r>
            <a:r>
              <a:rPr lang="en-GB" sz="1800" dirty="0"/>
              <a:t> trials and compare to meta-analysed data from 4 PPS trials using the Bucher method</a:t>
            </a:r>
          </a:p>
          <a:p>
            <a:pPr marL="4763" indent="0">
              <a:spcBef>
                <a:spcPts val="0"/>
              </a:spcBef>
              <a:buNone/>
            </a:pPr>
            <a:r>
              <a:rPr lang="en-GB" sz="1800" b="1" dirty="0"/>
              <a:t>Challenges with the ITC</a:t>
            </a:r>
          </a:p>
          <a:p>
            <a:pPr>
              <a:spcBef>
                <a:spcPts val="0"/>
              </a:spcBef>
            </a:pPr>
            <a:r>
              <a:rPr lang="en-GB" sz="1800" dirty="0"/>
              <a:t>Differences in trial populations: PPS trials = IC/BPS, </a:t>
            </a:r>
            <a:r>
              <a:rPr lang="en-GB" sz="1800" dirty="0" err="1"/>
              <a:t>Uracyst</a:t>
            </a:r>
            <a:r>
              <a:rPr lang="en-GB" sz="1800" dirty="0"/>
              <a:t> trials = BPS</a:t>
            </a:r>
          </a:p>
          <a:p>
            <a:pPr>
              <a:spcBef>
                <a:spcPts val="0"/>
              </a:spcBef>
            </a:pPr>
            <a:r>
              <a:rPr lang="en-GB" sz="1800" dirty="0"/>
              <a:t>Differences in placebo: PPS trials = oral placebo, </a:t>
            </a:r>
            <a:r>
              <a:rPr lang="en-GB" sz="1800" dirty="0" err="1"/>
              <a:t>Uracyst</a:t>
            </a:r>
            <a:r>
              <a:rPr lang="en-GB" sz="1800" dirty="0"/>
              <a:t> trials = placebo instillation</a:t>
            </a:r>
          </a:p>
          <a:p>
            <a:pPr>
              <a:spcBef>
                <a:spcPts val="0"/>
              </a:spcBef>
            </a:pPr>
            <a:r>
              <a:rPr lang="en-GB" sz="1800" dirty="0"/>
              <a:t>Differences in timings of outcome measurement</a:t>
            </a:r>
          </a:p>
          <a:p>
            <a:pPr>
              <a:spcBef>
                <a:spcPts val="0"/>
              </a:spcBef>
            </a:pPr>
            <a:r>
              <a:rPr lang="en-GB" sz="1800" dirty="0"/>
              <a:t>Differences in definition of Global Response Assessment</a:t>
            </a:r>
          </a:p>
          <a:p>
            <a:pPr marL="4763" indent="0">
              <a:spcBef>
                <a:spcPts val="0"/>
              </a:spcBef>
              <a:buNone/>
            </a:pPr>
            <a:r>
              <a:rPr lang="en-GB" sz="1800" b="1" dirty="0"/>
              <a:t>Judgement in draft technical report</a:t>
            </a:r>
          </a:p>
          <a:p>
            <a:pPr marL="4763" indent="0">
              <a:spcBef>
                <a:spcPts val="0"/>
              </a:spcBef>
              <a:buNone/>
            </a:pPr>
            <a:r>
              <a:rPr lang="en-GB" sz="1800" dirty="0"/>
              <a:t>The challenges with performing an ITC increase the uncertainty in the estimates of treatment effect. To acknowledge some of this uncertainty, the best possible methods for ITC should be used. The technical team prefer a treatment comparison using a Bayesian NMA.</a:t>
            </a:r>
          </a:p>
        </p:txBody>
      </p:sp>
    </p:spTree>
    <p:extLst>
      <p:ext uri="{BB962C8B-B14F-4D97-AF65-F5344CB8AC3E}">
        <p14:creationId xmlns:p14="http://schemas.microsoft.com/office/powerpoint/2010/main" val="329953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1: Indirect treatment comparison (2)</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13</a:t>
            </a:fld>
            <a:endParaRPr lang="en-GB" dirty="0"/>
          </a:p>
        </p:txBody>
      </p:sp>
      <p:sp>
        <p:nvSpPr>
          <p:cNvPr id="6" name="Content Placeholder 3"/>
          <p:cNvSpPr txBox="1">
            <a:spLocks/>
          </p:cNvSpPr>
          <p:nvPr/>
        </p:nvSpPr>
        <p:spPr>
          <a:xfrm>
            <a:off x="507997" y="6240514"/>
            <a:ext cx="9466317" cy="635036"/>
          </a:xfrm>
          <a:prstGeom prst="rect">
            <a:avLst/>
          </a:prstGeom>
          <a:solidFill>
            <a:schemeClr val="bg1">
              <a:lumMod val="95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1800" b="1" dirty="0"/>
              <a:t>What is the most appropriate method to use – the company’s Bucher method or the ERG’s Bayesian NMA?</a:t>
            </a:r>
          </a:p>
        </p:txBody>
      </p:sp>
      <p:graphicFrame>
        <p:nvGraphicFramePr>
          <p:cNvPr id="7" name="Table 6"/>
          <p:cNvGraphicFramePr>
            <a:graphicFrameLocks noGrp="1"/>
          </p:cNvGraphicFramePr>
          <p:nvPr>
            <p:extLst>
              <p:ext uri="{D42A27DB-BD31-4B8C-83A1-F6EECF244321}">
                <p14:modId xmlns:p14="http://schemas.microsoft.com/office/powerpoint/2010/main" val="786868979"/>
              </p:ext>
            </p:extLst>
          </p:nvPr>
        </p:nvGraphicFramePr>
        <p:xfrm>
          <a:off x="507994" y="2207011"/>
          <a:ext cx="9466320" cy="2823386"/>
        </p:xfrm>
        <a:graphic>
          <a:graphicData uri="http://schemas.openxmlformats.org/drawingml/2006/table">
            <a:tbl>
              <a:tblPr firstRow="1" firstCol="1" bandRow="1">
                <a:tableStyleId>{00A15C55-8517-42AA-B614-E9B94910E393}</a:tableStyleId>
              </a:tblPr>
              <a:tblGrid>
                <a:gridCol w="9466320">
                  <a:extLst>
                    <a:ext uri="{9D8B030D-6E8A-4147-A177-3AD203B41FA5}">
                      <a16:colId xmlns:a16="http://schemas.microsoft.com/office/drawing/2014/main" val="20000"/>
                    </a:ext>
                  </a:extLst>
                </a:gridCol>
              </a:tblGrid>
              <a:tr h="2823386">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ERG comments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Agree that neither method deals directly with heterogeneity between the trials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The company’s Bayesian NMA has methodological limitations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ERG’s preferred approach:</a:t>
                      </a:r>
                    </a:p>
                    <a:p>
                      <a:pPr marL="285750" indent="-285750">
                        <a:spcAft>
                          <a:spcPts val="0"/>
                        </a:spcAft>
                        <a:buFontTx/>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Prefer to use a Bayesian NMA</a:t>
                      </a:r>
                    </a:p>
                    <a:p>
                      <a:pPr marL="285750" marR="0" lvl="0" indent="-285750" algn="l" defTabSz="1043056" rtl="0" eaLnBrk="1" fontAlgn="auto" latinLnBrk="0" hangingPunct="1">
                        <a:lnSpc>
                          <a:spcPct val="100000"/>
                        </a:lnSpc>
                        <a:spcBef>
                          <a:spcPts val="0"/>
                        </a:spcBef>
                        <a:spcAft>
                          <a:spcPts val="0"/>
                        </a:spcAft>
                        <a:buClrTx/>
                        <a:buSzTx/>
                        <a:buFontTx/>
                        <a:buChar char="-"/>
                        <a:tabLst/>
                        <a:defRP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Use predictive distributions for the effect of treatment in a new study as estimate of treatment effect</a:t>
                      </a:r>
                    </a:p>
                    <a:p>
                      <a:pPr marL="285750" indent="-285750">
                        <a:spcAft>
                          <a:spcPts val="0"/>
                        </a:spcAft>
                        <a:buFontTx/>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A random effects model is appropriate</a:t>
                      </a:r>
                    </a:p>
                    <a:p>
                      <a:pPr marL="285750" indent="-285750">
                        <a:spcAft>
                          <a:spcPts val="0"/>
                        </a:spcAft>
                        <a:buFontTx/>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Use separate baseline and treatment effects models to estimate absolute response</a:t>
                      </a:r>
                    </a:p>
                  </a:txBody>
                  <a:tcPr/>
                </a:tc>
                <a:extLst>
                  <a:ext uri="{0D108BD9-81ED-4DB2-BD59-A6C34878D82A}">
                    <a16:rowId xmlns:a16="http://schemas.microsoft.com/office/drawing/2014/main" val="10000"/>
                  </a:ext>
                </a:extLst>
              </a:tr>
            </a:tbl>
          </a:graphicData>
        </a:graphic>
      </p:graphicFrame>
      <p:sp>
        <p:nvSpPr>
          <p:cNvPr id="10" name="Content Placeholder 3">
            <a:extLst>
              <a:ext uri="{FF2B5EF4-FFF2-40B4-BE49-F238E27FC236}">
                <a16:creationId xmlns:a16="http://schemas.microsoft.com/office/drawing/2014/main" id="{D9CD9EC1-6869-4E79-9EFF-11D7314239A6}"/>
              </a:ext>
            </a:extLst>
          </p:cNvPr>
          <p:cNvSpPr txBox="1">
            <a:spLocks/>
          </p:cNvSpPr>
          <p:nvPr/>
        </p:nvSpPr>
        <p:spPr>
          <a:xfrm>
            <a:off x="507994" y="1178926"/>
            <a:ext cx="9466320" cy="899201"/>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t>British Association of Urological Surgeons response</a:t>
            </a:r>
          </a:p>
          <a:p>
            <a:pPr marL="4763" indent="0">
              <a:spcBef>
                <a:spcPts val="0"/>
              </a:spcBef>
              <a:buNone/>
            </a:pPr>
            <a:r>
              <a:rPr lang="en-GB" sz="1800" dirty="0"/>
              <a:t>The view of the technical team preliminary scientific judgement and rationale suggesting using the Bayesian network meta-analysis method is reasonable</a:t>
            </a:r>
          </a:p>
          <a:p>
            <a:pPr marL="4763" indent="0">
              <a:spcBef>
                <a:spcPts val="0"/>
              </a:spcBef>
              <a:buNone/>
            </a:pPr>
            <a:endParaRPr lang="en-GB" sz="1800" dirty="0"/>
          </a:p>
        </p:txBody>
      </p:sp>
      <p:sp>
        <p:nvSpPr>
          <p:cNvPr id="11" name="Content Placeholder 3">
            <a:extLst>
              <a:ext uri="{FF2B5EF4-FFF2-40B4-BE49-F238E27FC236}">
                <a16:creationId xmlns:a16="http://schemas.microsoft.com/office/drawing/2014/main" id="{7AA27F25-07D6-4D16-9B2A-ECD62C0359D8}"/>
              </a:ext>
            </a:extLst>
          </p:cNvPr>
          <p:cNvSpPr txBox="1">
            <a:spLocks/>
          </p:cNvSpPr>
          <p:nvPr/>
        </p:nvSpPr>
        <p:spPr>
          <a:xfrm>
            <a:off x="507997" y="5159282"/>
            <a:ext cx="9466320" cy="952347"/>
          </a:xfrm>
          <a:prstGeom prst="rect">
            <a:avLst/>
          </a:prstGeom>
          <a:solidFill>
            <a:schemeClr val="accent1"/>
          </a:solidFill>
          <a:ln w="3810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solidFill>
                  <a:schemeClr val="bg1"/>
                </a:solidFill>
              </a:rPr>
              <a:t>Final technical report judgement</a:t>
            </a:r>
          </a:p>
          <a:p>
            <a:pPr marL="4763" indent="0">
              <a:spcBef>
                <a:spcPts val="0"/>
              </a:spcBef>
              <a:buNone/>
            </a:pPr>
            <a:r>
              <a:rPr lang="en-GB" sz="1800" dirty="0">
                <a:solidFill>
                  <a:schemeClr val="bg1"/>
                </a:solidFill>
              </a:rPr>
              <a:t>The technical team consider that the ERG’s Bayesian NMA is preferred as it addresses the methodological limitations of the company’s approach</a:t>
            </a:r>
          </a:p>
        </p:txBody>
      </p:sp>
      <p:sp>
        <p:nvSpPr>
          <p:cNvPr id="8" name="Rectangle 7">
            <a:extLst>
              <a:ext uri="{FF2B5EF4-FFF2-40B4-BE49-F238E27FC236}">
                <a16:creationId xmlns:a16="http://schemas.microsoft.com/office/drawing/2014/main" id="{4ADB26CE-F6AB-41BB-A49C-1A4D92CA8583}"/>
              </a:ext>
            </a:extLst>
          </p:cNvPr>
          <p:cNvSpPr/>
          <p:nvPr/>
        </p:nvSpPr>
        <p:spPr>
          <a:xfrm>
            <a:off x="2313720" y="7129733"/>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736856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62572-3E95-49B8-B206-68782AC366C6}"/>
              </a:ext>
            </a:extLst>
          </p:cNvPr>
          <p:cNvSpPr>
            <a:spLocks noGrp="1"/>
          </p:cNvSpPr>
          <p:nvPr>
            <p:ph type="title"/>
          </p:nvPr>
        </p:nvSpPr>
        <p:spPr>
          <a:xfrm>
            <a:off x="508000" y="453699"/>
            <a:ext cx="9669780" cy="1070301"/>
          </a:xfrm>
        </p:spPr>
        <p:txBody>
          <a:bodyPr/>
          <a:lstStyle/>
          <a:p>
            <a:r>
              <a:rPr lang="en-GB" dirty="0"/>
              <a:t>Issue 3: Modelled response rates</a:t>
            </a:r>
            <a:br>
              <a:rPr lang="en-GB" dirty="0"/>
            </a:br>
            <a:r>
              <a:rPr lang="en-GB" sz="2800" dirty="0"/>
              <a:t>Incorporation of clinical data into the models</a:t>
            </a:r>
            <a:endParaRPr lang="en-GB" dirty="0"/>
          </a:p>
        </p:txBody>
      </p:sp>
      <p:sp>
        <p:nvSpPr>
          <p:cNvPr id="3" name="Slide Number Placeholder 2">
            <a:extLst>
              <a:ext uri="{FF2B5EF4-FFF2-40B4-BE49-F238E27FC236}">
                <a16:creationId xmlns:a16="http://schemas.microsoft.com/office/drawing/2014/main" id="{C104B99C-355F-4DAF-83C4-A2783369C933}"/>
              </a:ext>
            </a:extLst>
          </p:cNvPr>
          <p:cNvSpPr>
            <a:spLocks noGrp="1"/>
          </p:cNvSpPr>
          <p:nvPr>
            <p:ph type="sldNum" sz="quarter" idx="12"/>
          </p:nvPr>
        </p:nvSpPr>
        <p:spPr/>
        <p:txBody>
          <a:bodyPr/>
          <a:lstStyle/>
          <a:p>
            <a:fld id="{DDBE135E-2566-4748-853C-8A3B78F0FB00}" type="slidenum">
              <a:rPr lang="en-GB" smtClean="0"/>
              <a:t>14</a:t>
            </a:fld>
            <a:endParaRPr lang="en-GB" dirty="0"/>
          </a:p>
        </p:txBody>
      </p:sp>
      <p:graphicFrame>
        <p:nvGraphicFramePr>
          <p:cNvPr id="8" name="Table 7">
            <a:extLst>
              <a:ext uri="{FF2B5EF4-FFF2-40B4-BE49-F238E27FC236}">
                <a16:creationId xmlns:a16="http://schemas.microsoft.com/office/drawing/2014/main" id="{D2FAF0D4-156E-402D-A78C-F3FD7761D4AC}"/>
              </a:ext>
            </a:extLst>
          </p:cNvPr>
          <p:cNvGraphicFramePr>
            <a:graphicFrameLocks noGrp="1"/>
          </p:cNvGraphicFramePr>
          <p:nvPr>
            <p:extLst>
              <p:ext uri="{D42A27DB-BD31-4B8C-83A1-F6EECF244321}">
                <p14:modId xmlns:p14="http://schemas.microsoft.com/office/powerpoint/2010/main" val="3465640957"/>
              </p:ext>
            </p:extLst>
          </p:nvPr>
        </p:nvGraphicFramePr>
        <p:xfrm>
          <a:off x="347980" y="1524000"/>
          <a:ext cx="9829800" cy="5139580"/>
        </p:xfrm>
        <a:graphic>
          <a:graphicData uri="http://schemas.openxmlformats.org/drawingml/2006/table">
            <a:tbl>
              <a:tblPr firstRow="1" bandRow="1">
                <a:tableStyleId>{F5AB1C69-6EDB-4FF4-983F-18BD219EF322}</a:tableStyleId>
              </a:tblPr>
              <a:tblGrid>
                <a:gridCol w="1355213">
                  <a:extLst>
                    <a:ext uri="{9D8B030D-6E8A-4147-A177-3AD203B41FA5}">
                      <a16:colId xmlns:a16="http://schemas.microsoft.com/office/drawing/2014/main" val="3494975004"/>
                    </a:ext>
                  </a:extLst>
                </a:gridCol>
                <a:gridCol w="1822962">
                  <a:extLst>
                    <a:ext uri="{9D8B030D-6E8A-4147-A177-3AD203B41FA5}">
                      <a16:colId xmlns:a16="http://schemas.microsoft.com/office/drawing/2014/main" val="3718632649"/>
                    </a:ext>
                  </a:extLst>
                </a:gridCol>
                <a:gridCol w="2105025">
                  <a:extLst>
                    <a:ext uri="{9D8B030D-6E8A-4147-A177-3AD203B41FA5}">
                      <a16:colId xmlns:a16="http://schemas.microsoft.com/office/drawing/2014/main" val="3637848936"/>
                    </a:ext>
                  </a:extLst>
                </a:gridCol>
                <a:gridCol w="2066925">
                  <a:extLst>
                    <a:ext uri="{9D8B030D-6E8A-4147-A177-3AD203B41FA5}">
                      <a16:colId xmlns:a16="http://schemas.microsoft.com/office/drawing/2014/main" val="1160661193"/>
                    </a:ext>
                  </a:extLst>
                </a:gridCol>
                <a:gridCol w="2479675">
                  <a:extLst>
                    <a:ext uri="{9D8B030D-6E8A-4147-A177-3AD203B41FA5}">
                      <a16:colId xmlns:a16="http://schemas.microsoft.com/office/drawing/2014/main" val="5672222"/>
                    </a:ext>
                  </a:extLst>
                </a:gridCol>
              </a:tblGrid>
              <a:tr h="651619">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dirty="0"/>
                        <a:t>(Response %)</a:t>
                      </a:r>
                    </a:p>
                    <a:p>
                      <a:endParaRPr lang="en-GB" sz="1800" dirty="0">
                        <a:solidFill>
                          <a:srgbClr val="FF0000"/>
                        </a:solidFill>
                      </a:endParaRPr>
                    </a:p>
                  </a:txBody>
                  <a:tcPr/>
                </a:tc>
                <a:tc gridSpan="2">
                  <a:txBody>
                    <a:bodyPr/>
                    <a:lstStyle/>
                    <a:p>
                      <a:pPr algn="ctr"/>
                      <a:r>
                        <a:rPr lang="en-GB" sz="1800" b="1" dirty="0"/>
                        <a:t>Company estimates</a:t>
                      </a:r>
                    </a:p>
                  </a:txBody>
                  <a:tcPr/>
                </a:tc>
                <a:tc hMerge="1">
                  <a:txBody>
                    <a:bodyPr/>
                    <a:lstStyle/>
                    <a:p>
                      <a:pPr algn="ctr"/>
                      <a:endParaRPr lang="en-GB" sz="1800" b="1" dirty="0"/>
                    </a:p>
                  </a:txBody>
                  <a:tcPr/>
                </a:tc>
                <a:tc gridSpan="2">
                  <a:txBody>
                    <a:bodyPr/>
                    <a:lstStyle/>
                    <a:p>
                      <a:pPr algn="ctr"/>
                      <a:r>
                        <a:rPr lang="en-GB" sz="1800" b="1" dirty="0"/>
                        <a:t>ERG estimates</a:t>
                      </a:r>
                    </a:p>
                    <a:p>
                      <a:pPr algn="ctr"/>
                      <a:r>
                        <a:rPr lang="en-GB" sz="1800" b="1" dirty="0"/>
                        <a:t>Predictive Intervals</a:t>
                      </a:r>
                    </a:p>
                  </a:txBody>
                  <a:tcPr/>
                </a:tc>
                <a:tc hMerge="1">
                  <a:txBody>
                    <a:bodyPr/>
                    <a:lstStyle/>
                    <a:p>
                      <a:pPr algn="ctr"/>
                      <a:endParaRPr lang="en-GB" sz="1800" b="1" dirty="0"/>
                    </a:p>
                  </a:txBody>
                  <a:tcPr/>
                </a:tc>
                <a:extLst>
                  <a:ext uri="{0D108BD9-81ED-4DB2-BD59-A6C34878D82A}">
                    <a16:rowId xmlns:a16="http://schemas.microsoft.com/office/drawing/2014/main" val="3050555882"/>
                  </a:ext>
                </a:extLst>
              </a:tr>
              <a:tr h="930884">
                <a:tc>
                  <a:txBody>
                    <a:bodyPr/>
                    <a:lstStyle/>
                    <a:p>
                      <a:endParaRPr lang="en-GB" sz="1800"/>
                    </a:p>
                  </a:txBody>
                  <a:tcPr/>
                </a:tc>
                <a:tc>
                  <a:txBody>
                    <a:bodyPr/>
                    <a:lstStyle/>
                    <a:p>
                      <a:pPr algn="ctr"/>
                      <a:r>
                        <a:rPr lang="en-GB" sz="1800" b="1" dirty="0">
                          <a:solidFill>
                            <a:schemeClr val="tx1"/>
                          </a:solidFill>
                        </a:rPr>
                        <a:t>Original base-case</a:t>
                      </a:r>
                    </a:p>
                  </a:txBody>
                  <a:tcPr/>
                </a:tc>
                <a:tc>
                  <a:txBody>
                    <a:bodyPr/>
                    <a:lstStyle/>
                    <a:p>
                      <a:pPr algn="ctr"/>
                      <a:r>
                        <a:rPr lang="en-GB" sz="1800" b="1" dirty="0">
                          <a:solidFill>
                            <a:schemeClr val="tx1"/>
                          </a:solidFill>
                        </a:rPr>
                        <a:t>Estimates from Bayesian NMA </a:t>
                      </a:r>
                      <a:r>
                        <a:rPr lang="en-GB" sz="1800" b="1" dirty="0" err="1">
                          <a:solidFill>
                            <a:schemeClr val="tx1"/>
                          </a:solidFill>
                        </a:rPr>
                        <a:t>scenario</a:t>
                      </a:r>
                      <a:r>
                        <a:rPr lang="en-GB" sz="1800" b="1" baseline="30000" dirty="0" err="1">
                          <a:solidFill>
                            <a:schemeClr val="tx1"/>
                          </a:solidFill>
                        </a:rPr>
                        <a:t>a</a:t>
                      </a:r>
                      <a:endParaRPr lang="en-GB" sz="1800" b="1" dirty="0">
                        <a:solidFill>
                          <a:schemeClr val="tx1"/>
                        </a:solidFill>
                      </a:endParaRPr>
                    </a:p>
                  </a:txBody>
                  <a:tcPr/>
                </a:tc>
                <a:tc>
                  <a:txBody>
                    <a:bodyPr/>
                    <a:lstStyle/>
                    <a:p>
                      <a:pPr algn="ctr"/>
                      <a:r>
                        <a:rPr lang="en-GB" sz="1800" b="1" dirty="0">
                          <a:solidFill>
                            <a:schemeClr val="tx1"/>
                          </a:solidFill>
                        </a:rPr>
                        <a:t>Baseline </a:t>
                      </a:r>
                      <a:r>
                        <a:rPr lang="en-GB" sz="1800" b="1" dirty="0" err="1">
                          <a:solidFill>
                            <a:schemeClr val="tx1"/>
                          </a:solidFill>
                        </a:rPr>
                        <a:t>model</a:t>
                      </a:r>
                      <a:r>
                        <a:rPr lang="en-GB" sz="1800" b="1" baseline="30000" dirty="0" err="1">
                          <a:solidFill>
                            <a:schemeClr val="tx1"/>
                          </a:solidFill>
                        </a:rPr>
                        <a:t>b</a:t>
                      </a:r>
                      <a:endParaRPr lang="en-GB" sz="1800" b="1" baseline="30000" dirty="0">
                        <a:solidFill>
                          <a:schemeClr val="tx1"/>
                        </a:solidFill>
                      </a:endParaRPr>
                    </a:p>
                  </a:txBody>
                  <a:tcPr/>
                </a:tc>
                <a:tc>
                  <a:txBody>
                    <a:bodyPr/>
                    <a:lstStyle/>
                    <a:p>
                      <a:pPr algn="ctr"/>
                      <a:r>
                        <a:rPr lang="en-GB" sz="1800" b="1" dirty="0">
                          <a:solidFill>
                            <a:schemeClr val="tx1"/>
                          </a:solidFill>
                        </a:rPr>
                        <a:t>Combining separate baseline &amp; treatment effects </a:t>
                      </a:r>
                      <a:r>
                        <a:rPr lang="en-GB" sz="1800" b="1" dirty="0" err="1">
                          <a:solidFill>
                            <a:schemeClr val="tx1"/>
                          </a:solidFill>
                        </a:rPr>
                        <a:t>models</a:t>
                      </a:r>
                      <a:r>
                        <a:rPr lang="en-GB" sz="1800" b="1" baseline="30000" dirty="0" err="1">
                          <a:solidFill>
                            <a:schemeClr val="tx1"/>
                          </a:solidFill>
                        </a:rPr>
                        <a:t>c</a:t>
                      </a:r>
                      <a:endParaRPr lang="en-GB" sz="1800" b="1" baseline="30000" dirty="0">
                        <a:solidFill>
                          <a:schemeClr val="tx1"/>
                        </a:solidFill>
                      </a:endParaRPr>
                    </a:p>
                  </a:txBody>
                  <a:tcPr/>
                </a:tc>
                <a:extLst>
                  <a:ext uri="{0D108BD9-81ED-4DB2-BD59-A6C34878D82A}">
                    <a16:rowId xmlns:a16="http://schemas.microsoft.com/office/drawing/2014/main" val="3467744897"/>
                  </a:ext>
                </a:extLst>
              </a:tr>
              <a:tr h="377525">
                <a:tc>
                  <a:txBody>
                    <a:bodyPr/>
                    <a:lstStyle/>
                    <a:p>
                      <a:r>
                        <a:rPr lang="en-GB" sz="1800" b="1" dirty="0"/>
                        <a:t>Treatment</a:t>
                      </a:r>
                    </a:p>
                  </a:txBody>
                  <a:tcPr/>
                </a:tc>
                <a:tc gridSpan="2">
                  <a:txBody>
                    <a:bodyPr/>
                    <a:lstStyle/>
                    <a:p>
                      <a:pPr algn="ctr"/>
                      <a:r>
                        <a:rPr lang="en-GB" sz="1800" b="1" dirty="0">
                          <a:solidFill>
                            <a:schemeClr val="tx1"/>
                          </a:solidFill>
                        </a:rPr>
                        <a:t>Median (95% </a:t>
                      </a:r>
                      <a:r>
                        <a:rPr lang="en-GB" sz="1800" b="1" dirty="0" err="1">
                          <a:solidFill>
                            <a:schemeClr val="tx1"/>
                          </a:solidFill>
                        </a:rPr>
                        <a:t>CrI</a:t>
                      </a:r>
                      <a:r>
                        <a:rPr lang="en-GB" sz="1800" b="1" dirty="0">
                          <a:solidFill>
                            <a:schemeClr val="tx1"/>
                          </a:solidFill>
                        </a:rPr>
                        <a:t>)</a:t>
                      </a:r>
                    </a:p>
                  </a:txBody>
                  <a:tcPr/>
                </a:tc>
                <a:tc hMerge="1">
                  <a:txBody>
                    <a:bodyPr/>
                    <a:lstStyle/>
                    <a:p>
                      <a:pPr algn="ctr"/>
                      <a:endParaRPr lang="en-GB" sz="1800" b="1" dirty="0"/>
                    </a:p>
                  </a:txBody>
                  <a:tcPr/>
                </a:tc>
                <a:tc gridSpan="2">
                  <a:txBody>
                    <a:bodyPr/>
                    <a:lstStyle/>
                    <a:p>
                      <a:pPr algn="ctr"/>
                      <a:r>
                        <a:rPr lang="en-GB" sz="1800" b="1" dirty="0">
                          <a:solidFill>
                            <a:schemeClr val="tx1"/>
                          </a:solidFill>
                        </a:rPr>
                        <a:t>Median (95% </a:t>
                      </a:r>
                      <a:r>
                        <a:rPr lang="en-GB" sz="1800" b="1" dirty="0" err="1">
                          <a:solidFill>
                            <a:schemeClr val="tx1"/>
                          </a:solidFill>
                        </a:rPr>
                        <a:t>CrI</a:t>
                      </a:r>
                      <a:r>
                        <a:rPr lang="en-GB" sz="1800" b="1" dirty="0">
                          <a:solidFill>
                            <a:schemeClr val="tx1"/>
                          </a:solidFill>
                        </a:rPr>
                        <a:t>)</a:t>
                      </a:r>
                    </a:p>
                  </a:txBody>
                  <a:tcPr/>
                </a:tc>
                <a:tc hMerge="1">
                  <a:txBody>
                    <a:bodyPr/>
                    <a:lstStyle/>
                    <a:p>
                      <a:pPr algn="ctr"/>
                      <a:endParaRPr lang="en-GB" sz="1800" b="1" dirty="0"/>
                    </a:p>
                  </a:txBody>
                  <a:tcPr/>
                </a:tc>
                <a:extLst>
                  <a:ext uri="{0D108BD9-81ED-4DB2-BD59-A6C34878D82A}">
                    <a16:rowId xmlns:a16="http://schemas.microsoft.com/office/drawing/2014/main" val="1314537764"/>
                  </a:ext>
                </a:extLst>
              </a:tr>
              <a:tr h="651619">
                <a:tc>
                  <a:txBody>
                    <a:bodyPr/>
                    <a:lstStyle/>
                    <a:p>
                      <a:r>
                        <a:rPr lang="en-GB" sz="1800" dirty="0"/>
                        <a:t>Placebo</a:t>
                      </a:r>
                    </a:p>
                  </a:txBody>
                  <a:tcPr/>
                </a:tc>
                <a:tc>
                  <a:txBody>
                    <a:bodyPr/>
                    <a:lstStyle/>
                    <a:p>
                      <a:pPr algn="r"/>
                      <a:r>
                        <a:rPr lang="en-GB" sz="1800" dirty="0">
                          <a:solidFill>
                            <a:schemeClr val="tx1"/>
                          </a:solidFill>
                        </a:rPr>
                        <a:t>0.158</a:t>
                      </a:r>
                    </a:p>
                    <a:p>
                      <a:pPr algn="r"/>
                      <a:r>
                        <a:rPr lang="en-GB" sz="1800" dirty="0">
                          <a:solidFill>
                            <a:schemeClr val="tx1"/>
                          </a:solidFill>
                        </a:rPr>
                        <a:t>(0.116, 0.212)</a:t>
                      </a:r>
                    </a:p>
                  </a:txBody>
                  <a:tcPr/>
                </a:tc>
                <a:tc>
                  <a:txBody>
                    <a:bodyPr/>
                    <a:lstStyle/>
                    <a:p>
                      <a:pPr algn="r"/>
                      <a:r>
                        <a:rPr lang="en-GB" sz="1800" dirty="0">
                          <a:solidFill>
                            <a:schemeClr val="tx1"/>
                          </a:solidFill>
                        </a:rPr>
                        <a:t>0.189</a:t>
                      </a:r>
                    </a:p>
                    <a:p>
                      <a:pPr algn="r"/>
                      <a:r>
                        <a:rPr lang="en-GB" sz="1800" dirty="0">
                          <a:solidFill>
                            <a:schemeClr val="tx1"/>
                          </a:solidFill>
                        </a:rPr>
                        <a:t>(0.146, 0.237)</a:t>
                      </a:r>
                    </a:p>
                  </a:txBody>
                  <a:tcPr/>
                </a:tc>
                <a:tc>
                  <a:txBody>
                    <a:bodyPr/>
                    <a:lstStyle/>
                    <a:p>
                      <a:pPr algn="r"/>
                      <a:r>
                        <a:rPr lang="en-GB" sz="1800" dirty="0">
                          <a:solidFill>
                            <a:schemeClr val="tx1"/>
                          </a:solidFill>
                        </a:rPr>
                        <a:t>0.155</a:t>
                      </a:r>
                    </a:p>
                    <a:p>
                      <a:pPr algn="r"/>
                      <a:r>
                        <a:rPr lang="en-GB" sz="1800" dirty="0">
                          <a:solidFill>
                            <a:schemeClr val="tx1"/>
                          </a:solidFill>
                        </a:rPr>
                        <a:t>(0.051, 0.370)</a:t>
                      </a:r>
                    </a:p>
                  </a:txBody>
                  <a:tcPr/>
                </a:tc>
                <a:tc>
                  <a:txBody>
                    <a:bodyPr/>
                    <a:lstStyle/>
                    <a:p>
                      <a:pPr algn="r"/>
                      <a:r>
                        <a:rPr lang="en-GB" sz="1800">
                          <a:solidFill>
                            <a:schemeClr val="tx1"/>
                          </a:solidFill>
                        </a:rPr>
                        <a:t>0.154</a:t>
                      </a:r>
                    </a:p>
                    <a:p>
                      <a:pPr algn="r"/>
                      <a:r>
                        <a:rPr lang="en-GB" sz="1800">
                          <a:solidFill>
                            <a:schemeClr val="tx1"/>
                          </a:solidFill>
                        </a:rPr>
                        <a:t>(0.054, 0.368)</a:t>
                      </a:r>
                      <a:endParaRPr lang="en-GB" sz="1800" dirty="0">
                        <a:solidFill>
                          <a:schemeClr val="tx1"/>
                        </a:solidFill>
                      </a:endParaRPr>
                    </a:p>
                  </a:txBody>
                  <a:tcPr/>
                </a:tc>
                <a:extLst>
                  <a:ext uri="{0D108BD9-81ED-4DB2-BD59-A6C34878D82A}">
                    <a16:rowId xmlns:a16="http://schemas.microsoft.com/office/drawing/2014/main" val="208646484"/>
                  </a:ext>
                </a:extLst>
              </a:tr>
              <a:tr h="651619">
                <a:tc>
                  <a:txBody>
                    <a:bodyPr/>
                    <a:lstStyle/>
                    <a:p>
                      <a:r>
                        <a:rPr lang="en-GB" sz="1800" dirty="0"/>
                        <a:t>PPS</a:t>
                      </a:r>
                    </a:p>
                  </a:txBody>
                  <a:tcPr/>
                </a:tc>
                <a:tc>
                  <a:txBody>
                    <a:bodyPr/>
                    <a:lstStyle/>
                    <a:p>
                      <a:pPr algn="r"/>
                      <a:r>
                        <a:rPr lang="en-GB" sz="1800" dirty="0">
                          <a:solidFill>
                            <a:schemeClr val="tx1"/>
                          </a:solidFill>
                        </a:rPr>
                        <a:t>0.331</a:t>
                      </a:r>
                    </a:p>
                  </a:txBody>
                  <a:tcPr/>
                </a:tc>
                <a:tc>
                  <a:txBody>
                    <a:bodyPr/>
                    <a:lstStyle/>
                    <a:p>
                      <a:pPr algn="r"/>
                      <a:r>
                        <a:rPr lang="en-GB" sz="1800" dirty="0">
                          <a:solidFill>
                            <a:schemeClr val="tx1"/>
                          </a:solidFill>
                        </a:rPr>
                        <a:t>0.384</a:t>
                      </a:r>
                    </a:p>
                    <a:p>
                      <a:pPr algn="r"/>
                      <a:r>
                        <a:rPr lang="en-GB" sz="1800" dirty="0">
                          <a:solidFill>
                            <a:schemeClr val="tx1"/>
                          </a:solidFill>
                        </a:rPr>
                        <a:t>(0.289, 0.488)</a:t>
                      </a:r>
                    </a:p>
                  </a:txBody>
                  <a:tcPr/>
                </a:tc>
                <a:tc>
                  <a:txBody>
                    <a:bodyPr/>
                    <a:lstStyle/>
                    <a:p>
                      <a:pPr algn="r"/>
                      <a:endParaRPr lang="en-GB" sz="1800" dirty="0">
                        <a:solidFill>
                          <a:schemeClr val="tx1"/>
                        </a:solidFill>
                      </a:endParaRPr>
                    </a:p>
                  </a:txBody>
                  <a:tcPr/>
                </a:tc>
                <a:tc>
                  <a:txBody>
                    <a:bodyPr/>
                    <a:lstStyle/>
                    <a:p>
                      <a:pPr algn="r"/>
                      <a:r>
                        <a:rPr lang="en-GB" sz="1800" dirty="0">
                          <a:solidFill>
                            <a:schemeClr val="tx1"/>
                          </a:solidFill>
                        </a:rPr>
                        <a:t>0.328</a:t>
                      </a:r>
                    </a:p>
                    <a:p>
                      <a:pPr algn="r"/>
                      <a:r>
                        <a:rPr lang="en-GB" sz="1800" dirty="0">
                          <a:solidFill>
                            <a:schemeClr val="tx1"/>
                          </a:solidFill>
                        </a:rPr>
                        <a:t>(0.086, 0.722)</a:t>
                      </a:r>
                    </a:p>
                  </a:txBody>
                  <a:tcPr/>
                </a:tc>
                <a:extLst>
                  <a:ext uri="{0D108BD9-81ED-4DB2-BD59-A6C34878D82A}">
                    <a16:rowId xmlns:a16="http://schemas.microsoft.com/office/drawing/2014/main" val="3230263330"/>
                  </a:ext>
                </a:extLst>
              </a:tr>
              <a:tr h="651619">
                <a:tc>
                  <a:txBody>
                    <a:bodyPr/>
                    <a:lstStyle/>
                    <a:p>
                      <a:r>
                        <a:rPr lang="en-GB" sz="1800" dirty="0"/>
                        <a:t>BIs</a:t>
                      </a:r>
                    </a:p>
                  </a:txBody>
                  <a:tcPr/>
                </a:tc>
                <a:tc>
                  <a:txBody>
                    <a:bodyPr/>
                    <a:lstStyle/>
                    <a:p>
                      <a:pPr algn="r"/>
                      <a:r>
                        <a:rPr lang="en-GB" sz="1800" dirty="0">
                          <a:solidFill>
                            <a:schemeClr val="tx1"/>
                          </a:solidFill>
                        </a:rPr>
                        <a:t>0.220</a:t>
                      </a:r>
                    </a:p>
                  </a:txBody>
                  <a:tcPr/>
                </a:tc>
                <a:tc>
                  <a:txBody>
                    <a:bodyPr/>
                    <a:lstStyle/>
                    <a:p>
                      <a:pPr algn="r"/>
                      <a:r>
                        <a:rPr lang="en-GB" sz="1800" dirty="0">
                          <a:solidFill>
                            <a:schemeClr val="tx1"/>
                          </a:solidFill>
                        </a:rPr>
                        <a:t>0.280</a:t>
                      </a:r>
                    </a:p>
                    <a:p>
                      <a:pPr algn="r"/>
                      <a:r>
                        <a:rPr lang="en-GB" sz="1800" dirty="0">
                          <a:solidFill>
                            <a:schemeClr val="tx1"/>
                          </a:solidFill>
                        </a:rPr>
                        <a:t>(0.161, 0.441)</a:t>
                      </a:r>
                    </a:p>
                  </a:txBody>
                  <a:tcPr/>
                </a:tc>
                <a:tc>
                  <a:txBody>
                    <a:bodyPr/>
                    <a:lstStyle/>
                    <a:p>
                      <a:pPr algn="r"/>
                      <a:endParaRPr lang="en-GB" sz="1800" dirty="0">
                        <a:solidFill>
                          <a:schemeClr val="tx1"/>
                        </a:solidFill>
                      </a:endParaRPr>
                    </a:p>
                  </a:txBody>
                  <a:tcPr/>
                </a:tc>
                <a:tc>
                  <a:txBody>
                    <a:bodyPr/>
                    <a:lstStyle/>
                    <a:p>
                      <a:pPr algn="r"/>
                      <a:r>
                        <a:rPr lang="en-GB" sz="1800" dirty="0">
                          <a:solidFill>
                            <a:schemeClr val="tx1"/>
                          </a:solidFill>
                        </a:rPr>
                        <a:t>0.237</a:t>
                      </a:r>
                    </a:p>
                    <a:p>
                      <a:pPr algn="r"/>
                      <a:r>
                        <a:rPr lang="en-GB" sz="1800" dirty="0">
                          <a:solidFill>
                            <a:schemeClr val="tx1"/>
                          </a:solidFill>
                        </a:rPr>
                        <a:t>(0.053, 0.652)</a:t>
                      </a:r>
                    </a:p>
                  </a:txBody>
                  <a:tcPr/>
                </a:tc>
                <a:extLst>
                  <a:ext uri="{0D108BD9-81ED-4DB2-BD59-A6C34878D82A}">
                    <a16:rowId xmlns:a16="http://schemas.microsoft.com/office/drawing/2014/main" val="3036186202"/>
                  </a:ext>
                </a:extLst>
              </a:tr>
              <a:tr h="961914">
                <a:tc gridSpan="5">
                  <a:txBody>
                    <a:bodyPr/>
                    <a:lstStyle/>
                    <a:p>
                      <a:r>
                        <a:rPr lang="en-GB" sz="1400" kern="1200" dirty="0">
                          <a:solidFill>
                            <a:schemeClr val="dk1"/>
                          </a:solidFill>
                          <a:effectLst/>
                          <a:latin typeface="+mn-lt"/>
                          <a:ea typeface="+mn-ea"/>
                          <a:cs typeface="+mn-cs"/>
                        </a:rPr>
                        <a:t>BI, bladder instillations; </a:t>
                      </a:r>
                      <a:r>
                        <a:rPr lang="en-GB" sz="1400" kern="1200" dirty="0" err="1">
                          <a:solidFill>
                            <a:schemeClr val="dk1"/>
                          </a:solidFill>
                          <a:effectLst/>
                          <a:latin typeface="+mn-lt"/>
                          <a:ea typeface="+mn-ea"/>
                          <a:cs typeface="+mn-cs"/>
                        </a:rPr>
                        <a:t>CrI</a:t>
                      </a:r>
                      <a:r>
                        <a:rPr lang="en-GB" sz="1400" kern="1200" dirty="0">
                          <a:solidFill>
                            <a:schemeClr val="dk1"/>
                          </a:solidFill>
                          <a:effectLst/>
                          <a:latin typeface="+mn-lt"/>
                          <a:ea typeface="+mn-ea"/>
                          <a:cs typeface="+mn-cs"/>
                        </a:rPr>
                        <a:t>, credible interval; GRA, global response assessment; PPS, pentosan </a:t>
                      </a:r>
                      <a:r>
                        <a:rPr lang="en-GB" sz="1400" kern="1200" dirty="0" err="1">
                          <a:solidFill>
                            <a:schemeClr val="dk1"/>
                          </a:solidFill>
                          <a:effectLst/>
                          <a:latin typeface="+mn-lt"/>
                          <a:ea typeface="+mn-ea"/>
                          <a:cs typeface="+mn-cs"/>
                        </a:rPr>
                        <a:t>polysulfate</a:t>
                      </a:r>
                      <a:r>
                        <a:rPr lang="en-GB" sz="1400" kern="1200" dirty="0">
                          <a:solidFill>
                            <a:schemeClr val="dk1"/>
                          </a:solidFill>
                          <a:effectLst/>
                          <a:latin typeface="+mn-lt"/>
                          <a:ea typeface="+mn-ea"/>
                          <a:cs typeface="+mn-cs"/>
                        </a:rPr>
                        <a:t> sodium</a:t>
                      </a:r>
                    </a:p>
                    <a:p>
                      <a:r>
                        <a:rPr lang="en-GB" sz="1400" kern="1200" dirty="0">
                          <a:solidFill>
                            <a:schemeClr val="dk1"/>
                          </a:solidFill>
                          <a:effectLst/>
                          <a:latin typeface="+mn-lt"/>
                          <a:ea typeface="+mn-ea"/>
                          <a:cs typeface="+mn-cs"/>
                        </a:rPr>
                        <a:t>a, adapted from Table 1 of the company’s response to the technical engagement</a:t>
                      </a:r>
                    </a:p>
                    <a:p>
                      <a:r>
                        <a:rPr lang="en-GB" sz="1400" kern="1200" dirty="0">
                          <a:solidFill>
                            <a:schemeClr val="dk1"/>
                          </a:solidFill>
                          <a:effectLst/>
                          <a:latin typeface="+mn-lt"/>
                          <a:ea typeface="+mn-ea"/>
                          <a:cs typeface="+mn-cs"/>
                        </a:rPr>
                        <a:t>b, based on 100,000 iterations of the Markov chain; </a:t>
                      </a:r>
                    </a:p>
                    <a:p>
                      <a:r>
                        <a:rPr lang="en-GB" sz="1400" kern="1200" dirty="0">
                          <a:solidFill>
                            <a:schemeClr val="dk1"/>
                          </a:solidFill>
                          <a:effectLst/>
                          <a:latin typeface="+mn-lt"/>
                          <a:ea typeface="+mn-ea"/>
                          <a:cs typeface="+mn-cs"/>
                        </a:rPr>
                        <a:t>c, based on 10,000 iterations of the Markov chain as used in the ERGs economic model</a:t>
                      </a:r>
                      <a:endParaRPr lang="en-GB" sz="1400" dirty="0"/>
                    </a:p>
                  </a:txBody>
                  <a:tcPr/>
                </a:tc>
                <a:tc hMerge="1">
                  <a:txBody>
                    <a:bodyPr/>
                    <a:lstStyle/>
                    <a:p>
                      <a:endParaRPr lang="en-GB" sz="1800" dirty="0"/>
                    </a:p>
                  </a:txBody>
                  <a:tcPr/>
                </a:tc>
                <a:tc hMerge="1">
                  <a:txBody>
                    <a:bodyPr/>
                    <a:lstStyle/>
                    <a:p>
                      <a:endParaRPr lang="en-GB"/>
                    </a:p>
                  </a:txBody>
                  <a:tcPr/>
                </a:tc>
                <a:tc hMerge="1">
                  <a:txBody>
                    <a:bodyPr/>
                    <a:lstStyle/>
                    <a:p>
                      <a:endParaRPr lang="en-GB" sz="1800" dirty="0"/>
                    </a:p>
                  </a:txBody>
                  <a:tcPr/>
                </a:tc>
                <a:tc hMerge="1">
                  <a:txBody>
                    <a:bodyPr/>
                    <a:lstStyle/>
                    <a:p>
                      <a:endParaRPr lang="en-GB" sz="1400" dirty="0"/>
                    </a:p>
                  </a:txBody>
                  <a:tcPr/>
                </a:tc>
                <a:extLst>
                  <a:ext uri="{0D108BD9-81ED-4DB2-BD59-A6C34878D82A}">
                    <a16:rowId xmlns:a16="http://schemas.microsoft.com/office/drawing/2014/main" val="2022016937"/>
                  </a:ext>
                </a:extLst>
              </a:tr>
            </a:tbl>
          </a:graphicData>
        </a:graphic>
      </p:graphicFrame>
      <p:sp>
        <p:nvSpPr>
          <p:cNvPr id="11" name="TextBox 10">
            <a:extLst>
              <a:ext uri="{FF2B5EF4-FFF2-40B4-BE49-F238E27FC236}">
                <a16:creationId xmlns:a16="http://schemas.microsoft.com/office/drawing/2014/main" id="{00A7BFDC-12B0-4287-B47A-AD5C7F86F9A8}"/>
              </a:ext>
            </a:extLst>
          </p:cNvPr>
          <p:cNvSpPr txBox="1"/>
          <p:nvPr/>
        </p:nvSpPr>
        <p:spPr>
          <a:xfrm>
            <a:off x="1390650" y="6822559"/>
            <a:ext cx="9028430" cy="215444"/>
          </a:xfrm>
          <a:prstGeom prst="rect">
            <a:avLst/>
          </a:prstGeom>
          <a:noFill/>
        </p:spPr>
        <p:txBody>
          <a:bodyPr wrap="square" lIns="0" tIns="0" rIns="0" bIns="0" rtlCol="0">
            <a:spAutoFit/>
          </a:bodyPr>
          <a:lstStyle/>
          <a:p>
            <a:r>
              <a:rPr lang="en-GB" sz="1400" dirty="0">
                <a:solidFill>
                  <a:schemeClr val="tx1"/>
                </a:solidFill>
              </a:rPr>
              <a:t>Adapted from table 1 of company PAS response form and table 2 of ERG addendum post technical engagement</a:t>
            </a:r>
          </a:p>
        </p:txBody>
      </p:sp>
    </p:spTree>
    <p:extLst>
      <p:ext uri="{BB962C8B-B14F-4D97-AF65-F5344CB8AC3E}">
        <p14:creationId xmlns:p14="http://schemas.microsoft.com/office/powerpoint/2010/main" val="414782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3: Modelled response rate (1)</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15</a:t>
            </a:fld>
            <a:endParaRPr lang="en-GB" dirty="0"/>
          </a:p>
        </p:txBody>
      </p:sp>
      <p:sp>
        <p:nvSpPr>
          <p:cNvPr id="4" name="Content Placeholder 3"/>
          <p:cNvSpPr>
            <a:spLocks noGrp="1"/>
          </p:cNvSpPr>
          <p:nvPr>
            <p:ph sz="quarter" idx="10"/>
          </p:nvPr>
        </p:nvSpPr>
        <p:spPr>
          <a:xfrm>
            <a:off x="507997" y="4933950"/>
            <a:ext cx="9466320" cy="1796305"/>
          </a:xfrm>
          <a:ln w="38100">
            <a:solidFill>
              <a:srgbClr val="A2BDC1"/>
            </a:solidFill>
          </a:ln>
        </p:spPr>
        <p:txBody>
          <a:bodyPr lIns="36000" tIns="36000" rIns="36000" bIns="36000"/>
          <a:lstStyle/>
          <a:p>
            <a:pPr marL="4763" indent="0">
              <a:spcBef>
                <a:spcPts val="0"/>
              </a:spcBef>
              <a:buNone/>
            </a:pPr>
            <a:r>
              <a:rPr lang="en-GB" sz="1800" b="1" dirty="0"/>
              <a:t>Company response </a:t>
            </a:r>
          </a:p>
          <a:p>
            <a:pPr>
              <a:spcBef>
                <a:spcPts val="0"/>
              </a:spcBef>
            </a:pPr>
            <a:r>
              <a:rPr lang="en-GB" sz="1800" dirty="0"/>
              <a:t>Views of clinical experts broadly in line with 16% response rate and short duration of response to BSC</a:t>
            </a:r>
          </a:p>
          <a:p>
            <a:pPr>
              <a:spcBef>
                <a:spcPts val="0"/>
              </a:spcBef>
            </a:pPr>
            <a:r>
              <a:rPr lang="en-GB" sz="1800" dirty="0"/>
              <a:t>Unrealistic to expect long-lasting symptom improvement in sub-optimal BSC</a:t>
            </a:r>
          </a:p>
          <a:p>
            <a:pPr>
              <a:spcBef>
                <a:spcPts val="0"/>
              </a:spcBef>
            </a:pPr>
            <a:r>
              <a:rPr lang="en-GB" sz="1800" dirty="0"/>
              <a:t>Incorporated ERG preference that response to BSC does not recede over time</a:t>
            </a:r>
          </a:p>
          <a:p>
            <a:pPr>
              <a:spcBef>
                <a:spcPts val="0"/>
              </a:spcBef>
            </a:pPr>
            <a:r>
              <a:rPr lang="en-GB" sz="1800" dirty="0"/>
              <a:t>Updated analysis includes placebo arms from BI trials (18.9% estimated response rate)</a:t>
            </a:r>
          </a:p>
        </p:txBody>
      </p:sp>
      <p:sp>
        <p:nvSpPr>
          <p:cNvPr id="5" name="Content Placeholder 3"/>
          <p:cNvSpPr txBox="1">
            <a:spLocks/>
          </p:cNvSpPr>
          <p:nvPr/>
        </p:nvSpPr>
        <p:spPr>
          <a:xfrm>
            <a:off x="507997" y="1039133"/>
            <a:ext cx="9466320" cy="3694792"/>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800" b="1" dirty="0"/>
              <a:t>Background</a:t>
            </a:r>
          </a:p>
          <a:p>
            <a:pPr>
              <a:spcBef>
                <a:spcPts val="0"/>
              </a:spcBef>
            </a:pPr>
            <a:r>
              <a:rPr lang="en-GB" sz="1800" dirty="0"/>
              <a:t>The company notes high response rates in the placebo arms of the PPS trials (16%)</a:t>
            </a:r>
          </a:p>
          <a:p>
            <a:pPr>
              <a:spcBef>
                <a:spcPts val="0"/>
              </a:spcBef>
            </a:pPr>
            <a:r>
              <a:rPr lang="en-GB" sz="1800" dirty="0"/>
              <a:t>They do not consider these reflective of clinical practice</a:t>
            </a:r>
          </a:p>
          <a:p>
            <a:pPr>
              <a:spcBef>
                <a:spcPts val="0"/>
              </a:spcBef>
            </a:pPr>
            <a:r>
              <a:rPr lang="en-GB" sz="1800" dirty="0"/>
              <a:t>Company consider high placebo rates to underestimate the effectiveness of PPS</a:t>
            </a:r>
          </a:p>
          <a:p>
            <a:pPr>
              <a:spcBef>
                <a:spcPts val="0"/>
              </a:spcBef>
            </a:pPr>
            <a:r>
              <a:rPr lang="en-GB" sz="1800" dirty="0"/>
              <a:t>Company account for this by limiting duration of response to 12 months in the BSC arm of the model</a:t>
            </a:r>
          </a:p>
          <a:p>
            <a:pPr marL="4763" indent="0">
              <a:spcBef>
                <a:spcPts val="0"/>
              </a:spcBef>
              <a:buNone/>
            </a:pPr>
            <a:r>
              <a:rPr lang="en-GB" sz="1800" b="1" dirty="0"/>
              <a:t>Judgement in draft technical report</a:t>
            </a:r>
          </a:p>
          <a:p>
            <a:pPr>
              <a:spcBef>
                <a:spcPts val="0"/>
              </a:spcBef>
            </a:pPr>
            <a:r>
              <a:rPr lang="en-GB" sz="1800" dirty="0"/>
              <a:t>High response rates could be explained by regression to the mean which would also be present in the intervention arms and so should not be adjusted for</a:t>
            </a:r>
          </a:p>
          <a:p>
            <a:pPr>
              <a:spcBef>
                <a:spcPts val="0"/>
              </a:spcBef>
            </a:pPr>
            <a:r>
              <a:rPr lang="en-GB" sz="1800" dirty="0"/>
              <a:t>In the company’s model, the absolute difference in treatment effect becomes greater with increasing BSC response</a:t>
            </a:r>
          </a:p>
          <a:p>
            <a:pPr>
              <a:spcBef>
                <a:spcPts val="0"/>
              </a:spcBef>
            </a:pPr>
            <a:r>
              <a:rPr lang="en-GB" sz="1800" dirty="0"/>
              <a:t>The high response rate in the placebo arm favours PPS (as analysis uses relative risks)</a:t>
            </a:r>
          </a:p>
          <a:p>
            <a:pPr>
              <a:spcBef>
                <a:spcPts val="0"/>
              </a:spcBef>
            </a:pPr>
            <a:r>
              <a:rPr lang="en-GB" sz="1800" dirty="0"/>
              <a:t>It is preferable to assume that BSC response rates do not recede over time</a:t>
            </a:r>
          </a:p>
        </p:txBody>
      </p:sp>
    </p:spTree>
    <p:extLst>
      <p:ext uri="{BB962C8B-B14F-4D97-AF65-F5344CB8AC3E}">
        <p14:creationId xmlns:p14="http://schemas.microsoft.com/office/powerpoint/2010/main" val="2196407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3: Modelled response rate (2)</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16</a:t>
            </a:fld>
            <a:endParaRPr lang="en-GB" dirty="0"/>
          </a:p>
        </p:txBody>
      </p:sp>
      <p:sp>
        <p:nvSpPr>
          <p:cNvPr id="6" name="Content Placeholder 3"/>
          <p:cNvSpPr txBox="1">
            <a:spLocks/>
          </p:cNvSpPr>
          <p:nvPr/>
        </p:nvSpPr>
        <p:spPr>
          <a:xfrm>
            <a:off x="507991" y="6627522"/>
            <a:ext cx="9466317" cy="333663"/>
          </a:xfrm>
          <a:prstGeom prst="rect">
            <a:avLst/>
          </a:prstGeom>
          <a:solidFill>
            <a:schemeClr val="bg1">
              <a:lumMod val="95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1800" b="1" dirty="0"/>
              <a:t>Which response rate to BSC should be included in the model?</a:t>
            </a:r>
          </a:p>
        </p:txBody>
      </p:sp>
      <p:graphicFrame>
        <p:nvGraphicFramePr>
          <p:cNvPr id="7" name="Table 6"/>
          <p:cNvGraphicFramePr>
            <a:graphicFrameLocks noGrp="1"/>
          </p:cNvGraphicFramePr>
          <p:nvPr>
            <p:extLst>
              <p:ext uri="{D42A27DB-BD31-4B8C-83A1-F6EECF244321}">
                <p14:modId xmlns:p14="http://schemas.microsoft.com/office/powerpoint/2010/main" val="1231828663"/>
              </p:ext>
            </p:extLst>
          </p:nvPr>
        </p:nvGraphicFramePr>
        <p:xfrm>
          <a:off x="507988" y="2328038"/>
          <a:ext cx="9466320" cy="2093344"/>
        </p:xfrm>
        <a:graphic>
          <a:graphicData uri="http://schemas.openxmlformats.org/drawingml/2006/table">
            <a:tbl>
              <a:tblPr firstRow="1" firstCol="1" bandRow="1">
                <a:tableStyleId>{00A15C55-8517-42AA-B614-E9B94910E393}</a:tableStyleId>
              </a:tblPr>
              <a:tblGrid>
                <a:gridCol w="9466320">
                  <a:extLst>
                    <a:ext uri="{9D8B030D-6E8A-4147-A177-3AD203B41FA5}">
                      <a16:colId xmlns:a16="http://schemas.microsoft.com/office/drawing/2014/main" val="20000"/>
                    </a:ext>
                  </a:extLst>
                </a:gridCol>
              </a:tblGrid>
              <a:tr h="2093344">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ERG comments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An estimate of the absolute response to BSC in clinical practice is required</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Not recommended to include the placebo arms from both the PPS and BI studies</a:t>
                      </a:r>
                    </a:p>
                    <a:p>
                      <a:pPr marL="0" indent="0">
                        <a:spcAft>
                          <a:spcPts val="0"/>
                        </a:spcAft>
                        <a:buFont typeface="Arial" panose="020B0604020202020204" pitchFamily="34" charset="0"/>
                        <a:buNone/>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The ERG prefers: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Separate baseline and treatment effects models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Predictive distribution of baseline response in a new study using random effects model</a:t>
                      </a:r>
                    </a:p>
                    <a:p>
                      <a:pPr marL="0" indent="0">
                        <a:spcAft>
                          <a:spcPts val="0"/>
                        </a:spcAft>
                        <a:buFont typeface="Arial" panose="020B0604020202020204" pitchFamily="34" charset="0"/>
                        <a:buNone/>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The ERG’s estimate using the above preferences was 15.5%</a:t>
                      </a:r>
                    </a:p>
                  </a:txBody>
                  <a:tcPr/>
                </a:tc>
                <a:extLst>
                  <a:ext uri="{0D108BD9-81ED-4DB2-BD59-A6C34878D82A}">
                    <a16:rowId xmlns:a16="http://schemas.microsoft.com/office/drawing/2014/main" val="10000"/>
                  </a:ext>
                </a:extLst>
              </a:tr>
            </a:tbl>
          </a:graphicData>
        </a:graphic>
      </p:graphicFrame>
      <p:sp>
        <p:nvSpPr>
          <p:cNvPr id="10" name="Content Placeholder 3">
            <a:extLst>
              <a:ext uri="{FF2B5EF4-FFF2-40B4-BE49-F238E27FC236}">
                <a16:creationId xmlns:a16="http://schemas.microsoft.com/office/drawing/2014/main" id="{D9CD9EC1-6869-4E79-9EFF-11D7314239A6}"/>
              </a:ext>
            </a:extLst>
          </p:cNvPr>
          <p:cNvSpPr txBox="1">
            <a:spLocks/>
          </p:cNvSpPr>
          <p:nvPr/>
        </p:nvSpPr>
        <p:spPr>
          <a:xfrm>
            <a:off x="507991" y="1032127"/>
            <a:ext cx="9466320" cy="1192799"/>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t>British Association of Urological Surgeons response</a:t>
            </a:r>
          </a:p>
          <a:p>
            <a:pPr marL="4763" indent="0">
              <a:spcBef>
                <a:spcPts val="0"/>
              </a:spcBef>
              <a:buNone/>
            </a:pPr>
            <a:r>
              <a:rPr lang="en-GB" sz="1800" dirty="0"/>
              <a:t>Reasonable to assume 16% response rate based on data from a meta-analysis. Larger trials have shown an average placebo effect of 35%. Placebo effects are usually shorter-lived so reasonable to assume 12 month duration.</a:t>
            </a:r>
          </a:p>
          <a:p>
            <a:pPr marL="4763" indent="0">
              <a:spcBef>
                <a:spcPts val="0"/>
              </a:spcBef>
              <a:buNone/>
            </a:pPr>
            <a:endParaRPr lang="en-GB" sz="1800" dirty="0"/>
          </a:p>
        </p:txBody>
      </p:sp>
      <p:sp>
        <p:nvSpPr>
          <p:cNvPr id="11" name="Content Placeholder 3">
            <a:extLst>
              <a:ext uri="{FF2B5EF4-FFF2-40B4-BE49-F238E27FC236}">
                <a16:creationId xmlns:a16="http://schemas.microsoft.com/office/drawing/2014/main" id="{7AA27F25-07D6-4D16-9B2A-ECD62C0359D8}"/>
              </a:ext>
            </a:extLst>
          </p:cNvPr>
          <p:cNvSpPr txBox="1">
            <a:spLocks/>
          </p:cNvSpPr>
          <p:nvPr/>
        </p:nvSpPr>
        <p:spPr>
          <a:xfrm>
            <a:off x="507991" y="4524494"/>
            <a:ext cx="9466320" cy="2004642"/>
          </a:xfrm>
          <a:prstGeom prst="rect">
            <a:avLst/>
          </a:prstGeom>
          <a:solidFill>
            <a:schemeClr val="accent1"/>
          </a:solidFill>
          <a:ln w="3810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solidFill>
                  <a:schemeClr val="bg1"/>
                </a:solidFill>
              </a:rPr>
              <a:t>Final technical report judgement</a:t>
            </a:r>
          </a:p>
          <a:p>
            <a:pPr marL="4763" indent="0">
              <a:spcBef>
                <a:spcPts val="0"/>
              </a:spcBef>
              <a:buNone/>
            </a:pPr>
            <a:r>
              <a:rPr lang="en-GB" sz="1800" dirty="0">
                <a:solidFill>
                  <a:schemeClr val="bg1"/>
                </a:solidFill>
              </a:rPr>
              <a:t>The technical team consider this issue to be partially resolved. The company have incorporated the ERG’s preferred assumption on the duration of response to BSC in their revised base-case. However, in their updated analysis the company’s estimate of the response rate to BSC is higher than the ERG’s preference. The technical team agree with the ERG’s estimate of response rate to BSC as they have accounted for problems within the company’s updated approach.</a:t>
            </a:r>
          </a:p>
        </p:txBody>
      </p:sp>
    </p:spTree>
    <p:extLst>
      <p:ext uri="{BB962C8B-B14F-4D97-AF65-F5344CB8AC3E}">
        <p14:creationId xmlns:p14="http://schemas.microsoft.com/office/powerpoint/2010/main" val="4263080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1EC332-5C12-4A84-B380-A13B98348DCB}"/>
              </a:ext>
            </a:extLst>
          </p:cNvPr>
          <p:cNvSpPr>
            <a:spLocks noGrp="1"/>
          </p:cNvSpPr>
          <p:nvPr>
            <p:ph type="title"/>
          </p:nvPr>
        </p:nvSpPr>
        <p:spPr/>
        <p:txBody>
          <a:bodyPr/>
          <a:lstStyle/>
          <a:p>
            <a:pPr defTabSz="942975"/>
            <a:r>
              <a:rPr lang="en-GB" dirty="0">
                <a:solidFill>
                  <a:schemeClr val="accent1"/>
                </a:solidFill>
              </a:rPr>
              <a:t>Issue 5: Utilities associated with BIs (1)</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17</a:t>
            </a:fld>
            <a:endParaRPr lang="en-GB" dirty="0"/>
          </a:p>
        </p:txBody>
      </p:sp>
      <p:sp>
        <p:nvSpPr>
          <p:cNvPr id="4" name="Content Placeholder 3"/>
          <p:cNvSpPr>
            <a:spLocks noGrp="1"/>
          </p:cNvSpPr>
          <p:nvPr>
            <p:ph sz="quarter" idx="10"/>
          </p:nvPr>
        </p:nvSpPr>
        <p:spPr>
          <a:xfrm>
            <a:off x="515620" y="5202018"/>
            <a:ext cx="9669780" cy="1728263"/>
          </a:xfrm>
          <a:ln w="38100">
            <a:solidFill>
              <a:srgbClr val="A2BDC1"/>
            </a:solidFill>
          </a:ln>
        </p:spPr>
        <p:txBody>
          <a:bodyPr lIns="36000" tIns="36000" rIns="36000" bIns="36000"/>
          <a:lstStyle/>
          <a:p>
            <a:pPr marL="4763" indent="0">
              <a:spcBef>
                <a:spcPts val="0"/>
              </a:spcBef>
              <a:buNone/>
            </a:pPr>
            <a:r>
              <a:rPr lang="en-GB" sz="1800" b="1" dirty="0"/>
              <a:t>Company response</a:t>
            </a:r>
          </a:p>
          <a:p>
            <a:pPr marL="4763" indent="0">
              <a:spcBef>
                <a:spcPts val="0"/>
              </a:spcBef>
              <a:buNone/>
            </a:pPr>
            <a:r>
              <a:rPr lang="en-GB" sz="1800" dirty="0"/>
              <a:t>The company maintain that their use of a utility decrement associated with BIs is appropriate and provide evidence from clinical experts and a systematic review as support.</a:t>
            </a:r>
          </a:p>
          <a:p>
            <a:pPr marL="4763" indent="0">
              <a:spcBef>
                <a:spcPts val="0"/>
              </a:spcBef>
              <a:buNone/>
            </a:pPr>
            <a:r>
              <a:rPr lang="en-GB" sz="1800" dirty="0"/>
              <a:t>There were </a:t>
            </a:r>
            <a:r>
              <a:rPr lang="en-GB" sz="1800" dirty="0">
                <a:solidFill>
                  <a:srgbClr val="000000"/>
                </a:solidFill>
                <a:highlight>
                  <a:srgbClr val="000000"/>
                </a:highlight>
              </a:rPr>
              <a:t>**********************************************</a:t>
            </a:r>
            <a:r>
              <a:rPr lang="en-GB" sz="1800" dirty="0"/>
              <a:t> who did and did not complete this survey question so a value of zero for the missing data was not considered appropriate. Instead, patients with missing data were excluded.</a:t>
            </a:r>
          </a:p>
          <a:p>
            <a:pPr marL="4763" indent="0">
              <a:spcBef>
                <a:spcPts val="0"/>
              </a:spcBef>
              <a:buNone/>
            </a:pPr>
            <a:endParaRPr lang="en-GB" sz="1800" b="1" dirty="0"/>
          </a:p>
        </p:txBody>
      </p:sp>
      <p:sp>
        <p:nvSpPr>
          <p:cNvPr id="5" name="Content Placeholder 3"/>
          <p:cNvSpPr txBox="1">
            <a:spLocks/>
          </p:cNvSpPr>
          <p:nvPr/>
        </p:nvSpPr>
        <p:spPr>
          <a:xfrm>
            <a:off x="515621" y="978137"/>
            <a:ext cx="9669779" cy="4142503"/>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800" b="1" dirty="0"/>
              <a:t>Background</a:t>
            </a:r>
          </a:p>
          <a:p>
            <a:pPr>
              <a:spcBef>
                <a:spcPts val="0"/>
              </a:spcBef>
            </a:pPr>
            <a:r>
              <a:rPr lang="en-GB" sz="1800" dirty="0"/>
              <a:t>Patient survey data collected in the Sant et al. (2003) study was mapped to EQ-5D data</a:t>
            </a:r>
          </a:p>
          <a:p>
            <a:pPr>
              <a:spcBef>
                <a:spcPts val="0"/>
              </a:spcBef>
            </a:pPr>
            <a:r>
              <a:rPr lang="en-GB" sz="1800" dirty="0"/>
              <a:t>From this, the company assume a utility decrement of </a:t>
            </a:r>
            <a:r>
              <a:rPr lang="en-GB" sz="1800" dirty="0">
                <a:solidFill>
                  <a:srgbClr val="000000"/>
                </a:solidFill>
                <a:highlight>
                  <a:srgbClr val="000000"/>
                </a:highlight>
              </a:rPr>
              <a:t>*****</a:t>
            </a:r>
            <a:r>
              <a:rPr lang="en-GB" sz="1800" dirty="0"/>
              <a:t> associated with the use of BIs in the previous 6 months</a:t>
            </a:r>
          </a:p>
          <a:p>
            <a:pPr>
              <a:spcBef>
                <a:spcPts val="0"/>
              </a:spcBef>
            </a:pPr>
            <a:r>
              <a:rPr lang="en-GB" sz="1800" dirty="0"/>
              <a:t>They justify this as BIs are considered invasive and associated with adverse effects</a:t>
            </a:r>
          </a:p>
          <a:p>
            <a:pPr>
              <a:spcBef>
                <a:spcPts val="0"/>
              </a:spcBef>
            </a:pPr>
            <a:r>
              <a:rPr lang="en-GB" sz="1800" dirty="0"/>
              <a:t>However, the decrement was also applied to people receiving first-line BIs</a:t>
            </a:r>
          </a:p>
          <a:p>
            <a:pPr>
              <a:spcBef>
                <a:spcPts val="0"/>
              </a:spcBef>
            </a:pPr>
            <a:r>
              <a:rPr lang="en-GB" sz="1800" dirty="0"/>
              <a:t>Unclear how missing data from the survey in relation to previous BI usage was handled</a:t>
            </a:r>
          </a:p>
          <a:p>
            <a:pPr>
              <a:spcBef>
                <a:spcPts val="0"/>
              </a:spcBef>
            </a:pPr>
            <a:r>
              <a:rPr lang="en-GB" sz="1800" dirty="0"/>
              <a:t>A result of the company’s modelling is that the utility score of non-responders having BSC is</a:t>
            </a:r>
            <a:r>
              <a:rPr lang="en-GB" sz="1800" dirty="0">
                <a:solidFill>
                  <a:srgbClr val="000000"/>
                </a:solidFill>
              </a:rPr>
              <a:t> </a:t>
            </a:r>
            <a:r>
              <a:rPr lang="en-GB" sz="1800" dirty="0">
                <a:solidFill>
                  <a:srgbClr val="000000"/>
                </a:solidFill>
                <a:highlight>
                  <a:srgbClr val="000000"/>
                </a:highlight>
              </a:rPr>
              <a:t>******* </a:t>
            </a:r>
            <a:r>
              <a:rPr lang="en-GB" sz="1800" dirty="0"/>
              <a:t>than the utility score of patients having second-line BIs </a:t>
            </a:r>
          </a:p>
          <a:p>
            <a:pPr marL="4763" indent="0">
              <a:spcBef>
                <a:spcPts val="0"/>
              </a:spcBef>
              <a:buNone/>
            </a:pPr>
            <a:r>
              <a:rPr lang="en-GB" sz="1800" b="1" dirty="0"/>
              <a:t>Judgement in draft technical report</a:t>
            </a:r>
          </a:p>
          <a:p>
            <a:pPr marL="4763" indent="0">
              <a:spcBef>
                <a:spcPts val="0"/>
              </a:spcBef>
              <a:buNone/>
            </a:pPr>
            <a:r>
              <a:rPr lang="en-GB" sz="1800" dirty="0"/>
              <a:t>The ERG noted that the difference in utility in the patient survey may reflect baseline patient characteristics rather than being treatment specific. The technical team considered that there is not enough evidence to tell if disutility from patient survey is relevant and any disutility is likely to be short-lived. The technical team prefer not to include previous BI usage as a covariate in line with the ERG preferred assumption.</a:t>
            </a:r>
          </a:p>
          <a:p>
            <a:pPr marL="4763" indent="0">
              <a:spcBef>
                <a:spcPts val="0"/>
              </a:spcBef>
              <a:buNone/>
            </a:pPr>
            <a:endParaRPr lang="en-GB" sz="1800" dirty="0"/>
          </a:p>
        </p:txBody>
      </p:sp>
    </p:spTree>
    <p:extLst>
      <p:ext uri="{BB962C8B-B14F-4D97-AF65-F5344CB8AC3E}">
        <p14:creationId xmlns:p14="http://schemas.microsoft.com/office/powerpoint/2010/main" val="3512865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18</a:t>
            </a:fld>
            <a:endParaRPr lang="en-GB" dirty="0"/>
          </a:p>
        </p:txBody>
      </p:sp>
      <p:sp>
        <p:nvSpPr>
          <p:cNvPr id="6" name="Content Placeholder 3"/>
          <p:cNvSpPr txBox="1">
            <a:spLocks/>
          </p:cNvSpPr>
          <p:nvPr/>
        </p:nvSpPr>
        <p:spPr>
          <a:xfrm>
            <a:off x="461270" y="6024544"/>
            <a:ext cx="9466317" cy="823295"/>
          </a:xfrm>
          <a:prstGeom prst="rect">
            <a:avLst/>
          </a:prstGeom>
          <a:solidFill>
            <a:schemeClr val="bg1">
              <a:lumMod val="95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1800" b="1" dirty="0"/>
              <a:t>Is a utility decrement associated with BIs appropriate?</a:t>
            </a:r>
          </a:p>
          <a:p>
            <a:pPr marL="4763" indent="0">
              <a:buNone/>
            </a:pPr>
            <a:r>
              <a:rPr lang="en-GB" sz="1800" b="1" dirty="0"/>
              <a:t>If it is appropriate, what is the utility decrement value?</a:t>
            </a:r>
          </a:p>
        </p:txBody>
      </p:sp>
      <p:graphicFrame>
        <p:nvGraphicFramePr>
          <p:cNvPr id="7" name="Table 6"/>
          <p:cNvGraphicFramePr>
            <a:graphicFrameLocks noGrp="1"/>
          </p:cNvGraphicFramePr>
          <p:nvPr>
            <p:extLst>
              <p:ext uri="{D42A27DB-BD31-4B8C-83A1-F6EECF244321}">
                <p14:modId xmlns:p14="http://schemas.microsoft.com/office/powerpoint/2010/main" val="1118630021"/>
              </p:ext>
            </p:extLst>
          </p:nvPr>
        </p:nvGraphicFramePr>
        <p:xfrm>
          <a:off x="461270" y="2644718"/>
          <a:ext cx="9466320" cy="1863028"/>
        </p:xfrm>
        <a:graphic>
          <a:graphicData uri="http://schemas.openxmlformats.org/drawingml/2006/table">
            <a:tbl>
              <a:tblPr firstRow="1" firstCol="1" bandRow="1">
                <a:tableStyleId>{00A15C55-8517-42AA-B614-E9B94910E393}</a:tableStyleId>
              </a:tblPr>
              <a:tblGrid>
                <a:gridCol w="9466320">
                  <a:extLst>
                    <a:ext uri="{9D8B030D-6E8A-4147-A177-3AD203B41FA5}">
                      <a16:colId xmlns:a16="http://schemas.microsoft.com/office/drawing/2014/main" val="20000"/>
                    </a:ext>
                  </a:extLst>
                </a:gridCol>
              </a:tblGrid>
              <a:tr h="1863028">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ERG comments</a:t>
                      </a:r>
                    </a:p>
                    <a:p>
                      <a:pPr marL="285750" indent="-285750">
                        <a:spcBef>
                          <a:spcPts val="0"/>
                        </a:spcBef>
                        <a:buClr>
                          <a:schemeClr val="bg1"/>
                        </a:buClr>
                        <a:buFont typeface="Arial" panose="020B0604020202020204" pitchFamily="34" charset="0"/>
                        <a:buChar char="•"/>
                      </a:pPr>
                      <a:r>
                        <a:rPr lang="en-GB" sz="1800" b="0" dirty="0">
                          <a:solidFill>
                            <a:schemeClr val="bg1"/>
                          </a:solidFill>
                        </a:rPr>
                        <a:t>The ERG do not accept the company’s use of a utility decrement as there is insufficient data to assume that all patients who had BIs also experienced UTIs</a:t>
                      </a:r>
                    </a:p>
                    <a:p>
                      <a:pPr marL="285750" marR="0" lvl="0" indent="-285750" algn="l" defTabSz="1043056" rtl="0" eaLnBrk="1" fontAlgn="auto" latinLnBrk="0" hangingPunct="1">
                        <a:lnSpc>
                          <a:spcPct val="100000"/>
                        </a:lnSpc>
                        <a:spcBef>
                          <a:spcPts val="0"/>
                        </a:spcBef>
                        <a:spcAft>
                          <a:spcPts val="0"/>
                        </a:spcAft>
                        <a:buClr>
                          <a:schemeClr val="bg1"/>
                        </a:buClr>
                        <a:buSzTx/>
                        <a:buFont typeface="Arial" panose="020B0604020202020204" pitchFamily="34" charset="0"/>
                        <a:buChar char="•"/>
                        <a:tabLst/>
                        <a:defRPr/>
                      </a:pPr>
                      <a:r>
                        <a:rPr lang="en-GB" sz="1800" b="0" dirty="0">
                          <a:solidFill>
                            <a:schemeClr val="bg1"/>
                          </a:solidFill>
                        </a:rPr>
                        <a:t>The usage of BIs in the previous 6 months should not be included as a covariate</a:t>
                      </a:r>
                    </a:p>
                    <a:p>
                      <a:pPr marL="285750" indent="-285750">
                        <a:spcBef>
                          <a:spcPts val="0"/>
                        </a:spcBef>
                        <a:buClr>
                          <a:schemeClr val="bg1"/>
                        </a:buClr>
                        <a:buFont typeface="Arial" panose="020B0604020202020204" pitchFamily="34" charset="0"/>
                        <a:buChar char="•"/>
                      </a:pPr>
                      <a:r>
                        <a:rPr lang="en-GB" sz="1800" b="0" dirty="0">
                          <a:solidFill>
                            <a:schemeClr val="bg1"/>
                          </a:solidFill>
                        </a:rPr>
                        <a:t>The company’s revised regression does not adequately account for the missing data</a:t>
                      </a:r>
                    </a:p>
                    <a:p>
                      <a:pPr marL="285750" indent="-285750">
                        <a:spcBef>
                          <a:spcPts val="0"/>
                        </a:spcBef>
                        <a:buClr>
                          <a:schemeClr val="bg1"/>
                        </a:buClr>
                        <a:buFont typeface="Arial" panose="020B0604020202020204" pitchFamily="34" charset="0"/>
                        <a:buChar char="•"/>
                      </a:pPr>
                      <a:r>
                        <a:rPr lang="en-GB" sz="1800" b="0" dirty="0">
                          <a:solidFill>
                            <a:schemeClr val="bg1"/>
                          </a:solidFill>
                        </a:rPr>
                        <a:t>An analysis using multiple imputation would account for the missing data</a:t>
                      </a:r>
                    </a:p>
                  </a:txBody>
                  <a:tcPr/>
                </a:tc>
                <a:extLst>
                  <a:ext uri="{0D108BD9-81ED-4DB2-BD59-A6C34878D82A}">
                    <a16:rowId xmlns:a16="http://schemas.microsoft.com/office/drawing/2014/main" val="10000"/>
                  </a:ext>
                </a:extLst>
              </a:tr>
            </a:tbl>
          </a:graphicData>
        </a:graphic>
      </p:graphicFrame>
      <p:sp>
        <p:nvSpPr>
          <p:cNvPr id="10" name="Content Placeholder 3">
            <a:extLst>
              <a:ext uri="{FF2B5EF4-FFF2-40B4-BE49-F238E27FC236}">
                <a16:creationId xmlns:a16="http://schemas.microsoft.com/office/drawing/2014/main" id="{D9CD9EC1-6869-4E79-9EFF-11D7314239A6}"/>
              </a:ext>
            </a:extLst>
          </p:cNvPr>
          <p:cNvSpPr txBox="1">
            <a:spLocks/>
          </p:cNvSpPr>
          <p:nvPr/>
        </p:nvSpPr>
        <p:spPr>
          <a:xfrm>
            <a:off x="461270" y="1219200"/>
            <a:ext cx="9466320" cy="1184564"/>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t>British Association of Urological Surgeons response</a:t>
            </a:r>
          </a:p>
          <a:p>
            <a:pPr marL="4763" indent="0">
              <a:spcBef>
                <a:spcPts val="0"/>
              </a:spcBef>
              <a:buNone/>
            </a:pPr>
            <a:r>
              <a:rPr lang="en-GB" sz="1800" dirty="0"/>
              <a:t>It would be uncommon for BIs to cause a permanent effect on quality of life.</a:t>
            </a:r>
          </a:p>
          <a:p>
            <a:pPr marL="4763" indent="0">
              <a:spcBef>
                <a:spcPts val="0"/>
              </a:spcBef>
              <a:buNone/>
            </a:pPr>
            <a:r>
              <a:rPr lang="en-GB" sz="1800" dirty="0"/>
              <a:t>BIs are generally second-line therapy, so may represent patients with a slightly worse disease severity compared to patients whose symptoms are managed with tablet medication</a:t>
            </a:r>
          </a:p>
          <a:p>
            <a:pPr marL="4763" indent="0">
              <a:spcBef>
                <a:spcPts val="0"/>
              </a:spcBef>
              <a:buFont typeface="Arial" panose="020B0604020202020204" pitchFamily="34" charset="0"/>
              <a:buNone/>
            </a:pPr>
            <a:endParaRPr lang="en-GB" sz="1800" dirty="0">
              <a:solidFill>
                <a:schemeClr val="bg1"/>
              </a:solidFill>
            </a:endParaRPr>
          </a:p>
          <a:p>
            <a:pPr marL="4763" indent="0">
              <a:spcBef>
                <a:spcPts val="0"/>
              </a:spcBef>
              <a:buNone/>
            </a:pPr>
            <a:endParaRPr lang="en-GB" sz="1800" dirty="0"/>
          </a:p>
          <a:p>
            <a:pPr>
              <a:spcBef>
                <a:spcPts val="0"/>
              </a:spcBef>
              <a:buClr>
                <a:schemeClr val="bg1"/>
              </a:buClr>
            </a:pPr>
            <a:endParaRPr lang="en-GB" sz="1800" dirty="0">
              <a:solidFill>
                <a:schemeClr val="bg1"/>
              </a:solidFill>
            </a:endParaRPr>
          </a:p>
        </p:txBody>
      </p:sp>
      <p:sp>
        <p:nvSpPr>
          <p:cNvPr id="11" name="Content Placeholder 3">
            <a:extLst>
              <a:ext uri="{FF2B5EF4-FFF2-40B4-BE49-F238E27FC236}">
                <a16:creationId xmlns:a16="http://schemas.microsoft.com/office/drawing/2014/main" id="{7AA27F25-07D6-4D16-9B2A-ECD62C0359D8}"/>
              </a:ext>
            </a:extLst>
          </p:cNvPr>
          <p:cNvSpPr txBox="1">
            <a:spLocks/>
          </p:cNvSpPr>
          <p:nvPr/>
        </p:nvSpPr>
        <p:spPr>
          <a:xfrm>
            <a:off x="461270" y="4811888"/>
            <a:ext cx="9466320" cy="933829"/>
          </a:xfrm>
          <a:prstGeom prst="rect">
            <a:avLst/>
          </a:prstGeom>
          <a:solidFill>
            <a:schemeClr val="accent1"/>
          </a:solidFill>
          <a:ln w="3810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solidFill>
                  <a:schemeClr val="bg1"/>
                </a:solidFill>
              </a:rPr>
              <a:t>Final technical report judgement</a:t>
            </a:r>
          </a:p>
          <a:p>
            <a:pPr marL="4763" indent="0">
              <a:spcBef>
                <a:spcPts val="0"/>
              </a:spcBef>
              <a:buFont typeface="Arial" panose="020B0604020202020204" pitchFamily="34" charset="0"/>
              <a:buNone/>
            </a:pPr>
            <a:r>
              <a:rPr lang="en-GB" sz="1800" dirty="0">
                <a:solidFill>
                  <a:schemeClr val="bg1"/>
                </a:solidFill>
              </a:rPr>
              <a:t>Considering the uncertainties with applying a utility decrement, the technical team prefer the regression based on the company’s original analysis but without the BI usage coefficient</a:t>
            </a:r>
          </a:p>
        </p:txBody>
      </p:sp>
      <p:sp>
        <p:nvSpPr>
          <p:cNvPr id="12" name="Title 1">
            <a:extLst>
              <a:ext uri="{FF2B5EF4-FFF2-40B4-BE49-F238E27FC236}">
                <a16:creationId xmlns:a16="http://schemas.microsoft.com/office/drawing/2014/main" id="{338AA080-ECBE-4258-94C4-7D6D8F39AF89}"/>
              </a:ext>
            </a:extLst>
          </p:cNvPr>
          <p:cNvSpPr>
            <a:spLocks noGrp="1"/>
          </p:cNvSpPr>
          <p:nvPr>
            <p:ph type="title"/>
          </p:nvPr>
        </p:nvSpPr>
        <p:spPr>
          <a:xfrm>
            <a:off x="508000" y="454025"/>
            <a:ext cx="9669463" cy="765175"/>
          </a:xfrm>
        </p:spPr>
        <p:txBody>
          <a:bodyPr/>
          <a:lstStyle/>
          <a:p>
            <a:pPr defTabSz="942975"/>
            <a:r>
              <a:rPr lang="en-GB" dirty="0">
                <a:solidFill>
                  <a:schemeClr val="accent1"/>
                </a:solidFill>
              </a:rPr>
              <a:t>Issue 5: Utilities associated with BIs (2)</a:t>
            </a:r>
            <a:endParaRPr lang="en-GB" sz="2000" b="0" dirty="0"/>
          </a:p>
        </p:txBody>
      </p:sp>
    </p:spTree>
    <p:extLst>
      <p:ext uri="{BB962C8B-B14F-4D97-AF65-F5344CB8AC3E}">
        <p14:creationId xmlns:p14="http://schemas.microsoft.com/office/powerpoint/2010/main" val="4237488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7: Modelled costs and resource use</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19</a:t>
            </a:fld>
            <a:endParaRPr lang="en-GB" dirty="0"/>
          </a:p>
        </p:txBody>
      </p:sp>
      <p:sp>
        <p:nvSpPr>
          <p:cNvPr id="4" name="Content Placeholder 3"/>
          <p:cNvSpPr>
            <a:spLocks noGrp="1"/>
          </p:cNvSpPr>
          <p:nvPr>
            <p:ph sz="quarter" idx="10"/>
          </p:nvPr>
        </p:nvSpPr>
        <p:spPr>
          <a:xfrm>
            <a:off x="507996" y="3515862"/>
            <a:ext cx="9788528" cy="1516809"/>
          </a:xfrm>
          <a:ln w="38100">
            <a:solidFill>
              <a:srgbClr val="A2BDC1"/>
            </a:solidFill>
          </a:ln>
        </p:spPr>
        <p:txBody>
          <a:bodyPr lIns="36000" tIns="36000" rIns="36000" bIns="36000"/>
          <a:lstStyle/>
          <a:p>
            <a:pPr marL="4763" indent="0">
              <a:spcBef>
                <a:spcPts val="0"/>
              </a:spcBef>
              <a:buNone/>
            </a:pPr>
            <a:r>
              <a:rPr lang="en-GB" sz="1800" b="1" dirty="0"/>
              <a:t>Company response</a:t>
            </a:r>
          </a:p>
          <a:p>
            <a:pPr lvl="0">
              <a:spcBef>
                <a:spcPts val="0"/>
              </a:spcBef>
            </a:pPr>
            <a:r>
              <a:rPr lang="en-GB" sz="1800" dirty="0"/>
              <a:t>The company’s model was based on manufacturer</a:t>
            </a:r>
            <a:r>
              <a:rPr lang="en-GB" sz="1800" dirty="0">
                <a:solidFill>
                  <a:srgbClr val="FF0000"/>
                </a:solidFill>
              </a:rPr>
              <a:t>’</a:t>
            </a:r>
            <a:r>
              <a:rPr lang="en-GB" sz="1800" dirty="0"/>
              <a:t>s recommendations</a:t>
            </a:r>
          </a:p>
          <a:p>
            <a:pPr lvl="0">
              <a:spcBef>
                <a:spcPts val="0"/>
              </a:spcBef>
            </a:pPr>
            <a:r>
              <a:rPr lang="en-GB" sz="1800" dirty="0"/>
              <a:t>Clinical experts suggest dosing frequencies of BIs vary according to individual patient needs</a:t>
            </a:r>
          </a:p>
          <a:p>
            <a:pPr lvl="0">
              <a:spcBef>
                <a:spcPts val="0"/>
              </a:spcBef>
            </a:pPr>
            <a:r>
              <a:rPr lang="en-GB" sz="1800" dirty="0"/>
              <a:t>IC/BPS is a long-term chronic condition that requires long-term treatment</a:t>
            </a:r>
          </a:p>
          <a:p>
            <a:pPr lvl="0">
              <a:spcBef>
                <a:spcPts val="0"/>
              </a:spcBef>
            </a:pPr>
            <a:r>
              <a:rPr lang="en-GB" sz="1800" dirty="0"/>
              <a:t>Although majority of patients are managed in outpatient setting, some require inpatient care</a:t>
            </a:r>
          </a:p>
        </p:txBody>
      </p:sp>
      <p:sp>
        <p:nvSpPr>
          <p:cNvPr id="5" name="Content Placeholder 3"/>
          <p:cNvSpPr txBox="1">
            <a:spLocks/>
          </p:cNvSpPr>
          <p:nvPr/>
        </p:nvSpPr>
        <p:spPr>
          <a:xfrm>
            <a:off x="507996" y="1027743"/>
            <a:ext cx="9788524" cy="2320650"/>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800" b="1" dirty="0"/>
              <a:t>Background</a:t>
            </a:r>
          </a:p>
          <a:p>
            <a:pPr>
              <a:spcBef>
                <a:spcPts val="0"/>
              </a:spcBef>
            </a:pPr>
            <a:r>
              <a:rPr lang="en-GB" sz="1800" dirty="0"/>
              <a:t>The company modelled admission to specialist wards for some patients</a:t>
            </a:r>
          </a:p>
          <a:p>
            <a:pPr>
              <a:spcBef>
                <a:spcPts val="0"/>
              </a:spcBef>
            </a:pPr>
            <a:r>
              <a:rPr lang="en-GB" sz="1800" dirty="0"/>
              <a:t>Administration of BIs was modelled weekly then monthly after 4 weeks</a:t>
            </a:r>
          </a:p>
          <a:p>
            <a:pPr>
              <a:spcBef>
                <a:spcPts val="0"/>
              </a:spcBef>
            </a:pPr>
            <a:r>
              <a:rPr lang="en-GB" sz="1800" dirty="0"/>
              <a:t>ERG considered disease-related costs to be overestimated as most patients are outpatients and administration of BIs could be 6-weekly</a:t>
            </a:r>
          </a:p>
          <a:p>
            <a:pPr marL="4763" indent="0">
              <a:spcBef>
                <a:spcPts val="0"/>
              </a:spcBef>
              <a:buNone/>
            </a:pPr>
            <a:r>
              <a:rPr lang="en-GB" sz="1800" b="1" dirty="0"/>
              <a:t>Judgement in draft technical report</a:t>
            </a:r>
          </a:p>
          <a:p>
            <a:pPr>
              <a:spcBef>
                <a:spcPts val="0"/>
              </a:spcBef>
            </a:pPr>
            <a:r>
              <a:rPr lang="en-GB" sz="1800" dirty="0"/>
              <a:t>It is preferable to model 6-weekly administration of second line BIs and first line BIs after the first year (in line with ERG preferred assumption).</a:t>
            </a:r>
          </a:p>
        </p:txBody>
      </p:sp>
      <p:sp>
        <p:nvSpPr>
          <p:cNvPr id="8" name="Content Placeholder 3">
            <a:extLst>
              <a:ext uri="{FF2B5EF4-FFF2-40B4-BE49-F238E27FC236}">
                <a16:creationId xmlns:a16="http://schemas.microsoft.com/office/drawing/2014/main" id="{040460B2-76E1-4FC4-B988-E72A5ABB450E}"/>
              </a:ext>
            </a:extLst>
          </p:cNvPr>
          <p:cNvSpPr txBox="1">
            <a:spLocks/>
          </p:cNvSpPr>
          <p:nvPr/>
        </p:nvSpPr>
        <p:spPr>
          <a:xfrm>
            <a:off x="507997" y="5200141"/>
            <a:ext cx="9788523" cy="1731578"/>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t>British Association of Urological Surgeons response</a:t>
            </a:r>
          </a:p>
          <a:p>
            <a:pPr marL="4763" indent="0">
              <a:spcBef>
                <a:spcPts val="0"/>
              </a:spcBef>
              <a:buFont typeface="Arial" panose="020B0604020202020204" pitchFamily="34" charset="0"/>
              <a:buNone/>
            </a:pPr>
            <a:r>
              <a:rPr lang="en-GB" sz="1800" dirty="0"/>
              <a:t>Typically, induction treatment is once weekly for 4-6 weeks followed by maintenance treatment once monthly for 4-6 months. Review after 6 months and most would stop treatment.</a:t>
            </a:r>
          </a:p>
          <a:p>
            <a:pPr marL="4763" indent="0">
              <a:spcBef>
                <a:spcPts val="0"/>
              </a:spcBef>
              <a:buFont typeface="Arial" panose="020B0604020202020204" pitchFamily="34" charset="0"/>
              <a:buNone/>
            </a:pPr>
            <a:r>
              <a:rPr lang="en-GB" sz="1800" dirty="0"/>
              <a:t>IC/BPS is a chronic condition most commonly encountered in outpatient care. A minimal proportion admitted through inpatient services if they experienced complication following an investigation.</a:t>
            </a:r>
          </a:p>
          <a:p>
            <a:pPr marL="4763" indent="0">
              <a:spcBef>
                <a:spcPts val="0"/>
              </a:spcBef>
              <a:buNone/>
            </a:pPr>
            <a:endParaRPr lang="en-GB" sz="1800" dirty="0"/>
          </a:p>
        </p:txBody>
      </p:sp>
    </p:spTree>
    <p:extLst>
      <p:ext uri="{BB962C8B-B14F-4D97-AF65-F5344CB8AC3E}">
        <p14:creationId xmlns:p14="http://schemas.microsoft.com/office/powerpoint/2010/main" val="2762709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issues</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a:t>
            </a:fld>
            <a:endParaRPr lang="en-GB" dirty="0"/>
          </a:p>
        </p:txBody>
      </p:sp>
      <p:sp>
        <p:nvSpPr>
          <p:cNvPr id="4" name="Content Placeholder 3"/>
          <p:cNvSpPr>
            <a:spLocks noGrp="1"/>
          </p:cNvSpPr>
          <p:nvPr>
            <p:ph sz="quarter" idx="10"/>
          </p:nvPr>
        </p:nvSpPr>
        <p:spPr>
          <a:xfrm>
            <a:off x="508000" y="1102750"/>
            <a:ext cx="9669780" cy="5633330"/>
          </a:xfrm>
        </p:spPr>
        <p:txBody>
          <a:bodyPr/>
          <a:lstStyle/>
          <a:p>
            <a:pPr fontAlgn="t"/>
            <a:r>
              <a:rPr lang="en-GB" b="1" dirty="0">
                <a:solidFill>
                  <a:schemeClr val="accent3"/>
                </a:solidFill>
              </a:rPr>
              <a:t>Indirect treatment comparison: </a:t>
            </a:r>
            <a:r>
              <a:rPr lang="en-GB" dirty="0"/>
              <a:t>Is the company’s Bucher method or ERG’s Bayesian network meta-analysis preferred? </a:t>
            </a:r>
            <a:r>
              <a:rPr lang="en-GB" dirty="0">
                <a:solidFill>
                  <a:srgbClr val="7030A0"/>
                </a:solidFill>
              </a:rPr>
              <a:t>[Issue 1]</a:t>
            </a:r>
          </a:p>
          <a:p>
            <a:pPr fontAlgn="t"/>
            <a:r>
              <a:rPr lang="en-GB" b="1" dirty="0">
                <a:solidFill>
                  <a:schemeClr val="accent3"/>
                </a:solidFill>
              </a:rPr>
              <a:t>Modelled response rate: </a:t>
            </a:r>
            <a:r>
              <a:rPr lang="en-GB" dirty="0"/>
              <a:t>What is an appropriate estimate of the response rate to best supportive care? </a:t>
            </a:r>
            <a:r>
              <a:rPr lang="en-GB" dirty="0">
                <a:solidFill>
                  <a:srgbClr val="7030A0"/>
                </a:solidFill>
              </a:rPr>
              <a:t>[Issue 3]</a:t>
            </a:r>
          </a:p>
          <a:p>
            <a:pPr fontAlgn="t"/>
            <a:r>
              <a:rPr lang="en-GB" b="1" dirty="0">
                <a:solidFill>
                  <a:schemeClr val="accent3"/>
                </a:solidFill>
              </a:rPr>
              <a:t>Utilities associated with the use of bladder instillations:</a:t>
            </a:r>
            <a:r>
              <a:rPr lang="en-GB" dirty="0"/>
              <a:t> Is there a utility decrement associated with bladder instillations?</a:t>
            </a:r>
          </a:p>
          <a:p>
            <a:pPr marL="285750" lvl="1" indent="0" fontAlgn="t">
              <a:buNone/>
            </a:pPr>
            <a:r>
              <a:rPr lang="en-GB" dirty="0"/>
              <a:t>If so, what is an appropriate utility decrement value? </a:t>
            </a:r>
            <a:r>
              <a:rPr lang="en-GB" dirty="0">
                <a:solidFill>
                  <a:srgbClr val="7030A0"/>
                </a:solidFill>
              </a:rPr>
              <a:t>[Issue 5]</a:t>
            </a:r>
          </a:p>
          <a:p>
            <a:pPr fontAlgn="t"/>
            <a:r>
              <a:rPr lang="en-GB" b="1" dirty="0">
                <a:solidFill>
                  <a:schemeClr val="accent3"/>
                </a:solidFill>
              </a:rPr>
              <a:t>Modelled costs and resource use:</a:t>
            </a:r>
            <a:r>
              <a:rPr lang="en-GB" dirty="0"/>
              <a:t> What is the frequency of bladder instillation administration for first- and second-line treatment?</a:t>
            </a:r>
          </a:p>
          <a:p>
            <a:pPr marL="285750" lvl="1" indent="0" fontAlgn="t">
              <a:buNone/>
            </a:pPr>
            <a:r>
              <a:rPr lang="en-GB" dirty="0"/>
              <a:t>What is the proportion of inpatient care associated with </a:t>
            </a:r>
            <a:r>
              <a:rPr lang="en-GB" dirty="0">
                <a:solidFill>
                  <a:schemeClr val="dk1"/>
                </a:solidFill>
              </a:rPr>
              <a:t>the </a:t>
            </a:r>
            <a:r>
              <a:rPr lang="en-GB" dirty="0"/>
              <a:t>condition? </a:t>
            </a:r>
            <a:r>
              <a:rPr lang="en-GB" dirty="0">
                <a:solidFill>
                  <a:srgbClr val="7030A0"/>
                </a:solidFill>
              </a:rPr>
              <a:t>[Issue 7]</a:t>
            </a:r>
          </a:p>
          <a:p>
            <a:pPr fontAlgn="t"/>
            <a:r>
              <a:rPr lang="en-GB" b="1" dirty="0">
                <a:solidFill>
                  <a:schemeClr val="accent3"/>
                </a:solidFill>
              </a:rPr>
              <a:t>Outstanding areas of uncertainty</a:t>
            </a:r>
          </a:p>
        </p:txBody>
      </p:sp>
    </p:spTree>
    <p:extLst>
      <p:ext uri="{BB962C8B-B14F-4D97-AF65-F5344CB8AC3E}">
        <p14:creationId xmlns:p14="http://schemas.microsoft.com/office/powerpoint/2010/main" val="1753956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7: Modelled costs and resource use</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20</a:t>
            </a:fld>
            <a:endParaRPr lang="en-GB" dirty="0"/>
          </a:p>
        </p:txBody>
      </p:sp>
      <p:sp>
        <p:nvSpPr>
          <p:cNvPr id="6" name="Content Placeholder 3"/>
          <p:cNvSpPr txBox="1">
            <a:spLocks/>
          </p:cNvSpPr>
          <p:nvPr/>
        </p:nvSpPr>
        <p:spPr>
          <a:xfrm>
            <a:off x="507990" y="5834143"/>
            <a:ext cx="9788524" cy="790900"/>
          </a:xfrm>
          <a:prstGeom prst="rect">
            <a:avLst/>
          </a:prstGeom>
          <a:solidFill>
            <a:schemeClr val="bg1">
              <a:lumMod val="95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b="1" dirty="0"/>
              <a:t>What is the frequency of BI administrations?</a:t>
            </a:r>
          </a:p>
          <a:p>
            <a:pPr marL="4763" indent="0">
              <a:buNone/>
            </a:pPr>
            <a:r>
              <a:rPr lang="en-GB" sz="2000" b="1" dirty="0"/>
              <a:t>Are all costs in the model related specifically to IC/BPS?</a:t>
            </a:r>
          </a:p>
        </p:txBody>
      </p:sp>
      <p:graphicFrame>
        <p:nvGraphicFramePr>
          <p:cNvPr id="7" name="Table 6"/>
          <p:cNvGraphicFramePr>
            <a:graphicFrameLocks noGrp="1"/>
          </p:cNvGraphicFramePr>
          <p:nvPr>
            <p:extLst>
              <p:ext uri="{D42A27DB-BD31-4B8C-83A1-F6EECF244321}">
                <p14:modId xmlns:p14="http://schemas.microsoft.com/office/powerpoint/2010/main" val="4037584849"/>
              </p:ext>
            </p:extLst>
          </p:nvPr>
        </p:nvGraphicFramePr>
        <p:xfrm>
          <a:off x="507990" y="2891672"/>
          <a:ext cx="9788524" cy="1273927"/>
        </p:xfrm>
        <a:graphic>
          <a:graphicData uri="http://schemas.openxmlformats.org/drawingml/2006/table">
            <a:tbl>
              <a:tblPr firstRow="1" firstCol="1" bandRow="1">
                <a:tableStyleId>{00A15C55-8517-42AA-B614-E9B94910E393}</a:tableStyleId>
              </a:tblPr>
              <a:tblGrid>
                <a:gridCol w="9788524">
                  <a:extLst>
                    <a:ext uri="{9D8B030D-6E8A-4147-A177-3AD203B41FA5}">
                      <a16:colId xmlns:a16="http://schemas.microsoft.com/office/drawing/2014/main" val="20000"/>
                    </a:ext>
                  </a:extLst>
                </a:gridCol>
              </a:tblGrid>
              <a:tr h="1273927">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ERG comments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There is variation in responses from the clinical experts regarding frequency of BI doses</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The company’s analysis of HES data suggests that BI frequency decreases over time</a:t>
                      </a:r>
                    </a:p>
                    <a:p>
                      <a:pPr marL="285750" indent="-285750">
                        <a:spcAft>
                          <a:spcPts val="0"/>
                        </a:spcAft>
                        <a:buFont typeface="Arial" panose="020B0604020202020204" pitchFamily="34" charset="0"/>
                        <a:buChar char="•"/>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A formal elicitation framework was not used for the company’s clinical expert survey</a:t>
                      </a:r>
                    </a:p>
                  </a:txBody>
                  <a:tcPr/>
                </a:tc>
                <a:extLst>
                  <a:ext uri="{0D108BD9-81ED-4DB2-BD59-A6C34878D82A}">
                    <a16:rowId xmlns:a16="http://schemas.microsoft.com/office/drawing/2014/main" val="10000"/>
                  </a:ext>
                </a:extLst>
              </a:tr>
            </a:tbl>
          </a:graphicData>
        </a:graphic>
      </p:graphicFrame>
      <p:sp>
        <p:nvSpPr>
          <p:cNvPr id="10" name="Content Placeholder 3">
            <a:extLst>
              <a:ext uri="{FF2B5EF4-FFF2-40B4-BE49-F238E27FC236}">
                <a16:creationId xmlns:a16="http://schemas.microsoft.com/office/drawing/2014/main" id="{8C9D6E82-AC7B-45BB-B98D-7BA6DCB75AD1}"/>
              </a:ext>
            </a:extLst>
          </p:cNvPr>
          <p:cNvSpPr txBox="1">
            <a:spLocks/>
          </p:cNvSpPr>
          <p:nvPr/>
        </p:nvSpPr>
        <p:spPr>
          <a:xfrm>
            <a:off x="507990" y="4405511"/>
            <a:ext cx="9788524" cy="1188720"/>
          </a:xfrm>
          <a:prstGeom prst="rect">
            <a:avLst/>
          </a:prstGeom>
          <a:solidFill>
            <a:schemeClr val="accent1"/>
          </a:solidFill>
          <a:ln w="3810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solidFill>
                  <a:schemeClr val="bg1"/>
                </a:solidFill>
              </a:rPr>
              <a:t>Final technical report judgement</a:t>
            </a:r>
          </a:p>
          <a:p>
            <a:pPr marL="4763" indent="0">
              <a:spcBef>
                <a:spcPts val="0"/>
              </a:spcBef>
              <a:buNone/>
            </a:pPr>
            <a:r>
              <a:rPr lang="en-GB" sz="1800" dirty="0">
                <a:solidFill>
                  <a:schemeClr val="bg1"/>
                </a:solidFill>
              </a:rPr>
              <a:t>Based on the ERG’s critique of the evidence, the technical team prefer to model 6-weekly administration of second line bladder instillations and first line bladder instillations after the first year. </a:t>
            </a:r>
          </a:p>
        </p:txBody>
      </p:sp>
      <p:sp>
        <p:nvSpPr>
          <p:cNvPr id="12" name="Content Placeholder 3">
            <a:extLst>
              <a:ext uri="{FF2B5EF4-FFF2-40B4-BE49-F238E27FC236}">
                <a16:creationId xmlns:a16="http://schemas.microsoft.com/office/drawing/2014/main" id="{4A5A7617-7FA0-4AE9-AD22-01328B78AED4}"/>
              </a:ext>
            </a:extLst>
          </p:cNvPr>
          <p:cNvSpPr txBox="1">
            <a:spLocks/>
          </p:cNvSpPr>
          <p:nvPr/>
        </p:nvSpPr>
        <p:spPr>
          <a:xfrm>
            <a:off x="507994" y="1094338"/>
            <a:ext cx="9788528" cy="1557422"/>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1800" b="1" dirty="0"/>
              <a:t>Clinical expert response</a:t>
            </a:r>
          </a:p>
          <a:p>
            <a:pPr>
              <a:spcBef>
                <a:spcPts val="0"/>
              </a:spcBef>
            </a:pPr>
            <a:r>
              <a:rPr lang="en-GB" sz="1800" dirty="0"/>
              <a:t>BIs are administered weekly for a month and then monthly after until 6 months</a:t>
            </a:r>
          </a:p>
          <a:p>
            <a:pPr>
              <a:spcBef>
                <a:spcPts val="0"/>
              </a:spcBef>
            </a:pPr>
            <a:r>
              <a:rPr lang="en-GB" sz="1800" dirty="0"/>
              <a:t>Treatment is stopped if UTIs are experienced</a:t>
            </a:r>
          </a:p>
          <a:p>
            <a:pPr>
              <a:spcBef>
                <a:spcPts val="0"/>
              </a:spcBef>
            </a:pPr>
            <a:r>
              <a:rPr lang="en-GB" sz="1800" dirty="0"/>
              <a:t>5-10% require continued treatment but intervals increased to 4 treatment per year</a:t>
            </a:r>
          </a:p>
          <a:p>
            <a:pPr>
              <a:spcBef>
                <a:spcPts val="0"/>
              </a:spcBef>
            </a:pPr>
            <a:r>
              <a:rPr lang="en-GB" sz="1800" dirty="0"/>
              <a:t>Inpatient care is minimal and only if complications experienced and before starting treatment</a:t>
            </a:r>
          </a:p>
        </p:txBody>
      </p:sp>
    </p:spTree>
    <p:extLst>
      <p:ext uri="{BB962C8B-B14F-4D97-AF65-F5344CB8AC3E}">
        <p14:creationId xmlns:p14="http://schemas.microsoft.com/office/powerpoint/2010/main" val="1507516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664" y="464970"/>
            <a:ext cx="9669780" cy="765501"/>
          </a:xfrm>
        </p:spPr>
        <p:txBody>
          <a:bodyPr/>
          <a:lstStyle/>
          <a:p>
            <a:r>
              <a:rPr lang="en-GB" dirty="0"/>
              <a:t>Additional areas of uncertainty</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21</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046717694"/>
              </p:ext>
            </p:extLst>
          </p:nvPr>
        </p:nvGraphicFramePr>
        <p:xfrm>
          <a:off x="484664" y="1311751"/>
          <a:ext cx="9669780" cy="4937760"/>
        </p:xfrm>
        <a:graphic>
          <a:graphicData uri="http://schemas.openxmlformats.org/drawingml/2006/table">
            <a:tbl>
              <a:tblPr firstRow="1" bandRow="1">
                <a:tableStyleId>{F5AB1C69-6EDB-4FF4-983F-18BD219EF322}</a:tableStyleId>
              </a:tblPr>
              <a:tblGrid>
                <a:gridCol w="2542087">
                  <a:extLst>
                    <a:ext uri="{9D8B030D-6E8A-4147-A177-3AD203B41FA5}">
                      <a16:colId xmlns:a16="http://schemas.microsoft.com/office/drawing/2014/main" val="20000"/>
                    </a:ext>
                  </a:extLst>
                </a:gridCol>
                <a:gridCol w="7127693">
                  <a:extLst>
                    <a:ext uri="{9D8B030D-6E8A-4147-A177-3AD203B41FA5}">
                      <a16:colId xmlns:a16="http://schemas.microsoft.com/office/drawing/2014/main" val="20001"/>
                    </a:ext>
                  </a:extLst>
                </a:gridCol>
              </a:tblGrid>
              <a:tr h="324175">
                <a:tc>
                  <a:txBody>
                    <a:bodyPr/>
                    <a:lstStyle/>
                    <a:p>
                      <a:pPr algn="ctr"/>
                      <a:r>
                        <a:rPr lang="en-GB" sz="1800" dirty="0">
                          <a:solidFill>
                            <a:schemeClr val="bg1"/>
                          </a:solidFill>
                        </a:rPr>
                        <a:t>Issue</a:t>
                      </a:r>
                    </a:p>
                  </a:txBody>
                  <a:tcPr/>
                </a:tc>
                <a:tc>
                  <a:txBody>
                    <a:bodyPr/>
                    <a:lstStyle/>
                    <a:p>
                      <a:pPr algn="ctr"/>
                      <a:r>
                        <a:rPr lang="en-GB" sz="1800" strike="noStrike" baseline="0" dirty="0">
                          <a:solidFill>
                            <a:schemeClr val="bg1"/>
                          </a:solidFill>
                        </a:rPr>
                        <a:t>Cause of uncertainty</a:t>
                      </a:r>
                      <a:endParaRPr lang="en-GB" sz="1800" strike="sngStrike" dirty="0">
                        <a:solidFill>
                          <a:schemeClr val="bg1"/>
                        </a:solidFill>
                      </a:endParaRPr>
                    </a:p>
                  </a:txBody>
                  <a:tcPr/>
                </a:tc>
                <a:extLst>
                  <a:ext uri="{0D108BD9-81ED-4DB2-BD59-A6C34878D82A}">
                    <a16:rowId xmlns:a16="http://schemas.microsoft.com/office/drawing/2014/main" val="10000"/>
                  </a:ext>
                </a:extLst>
              </a:tr>
              <a:tr h="2269228">
                <a:tc>
                  <a:txBody>
                    <a:bodyPr/>
                    <a:lstStyle/>
                    <a:p>
                      <a:r>
                        <a:rPr lang="en-GB" sz="1800" dirty="0">
                          <a:solidFill>
                            <a:schemeClr val="tx1"/>
                          </a:solidFill>
                        </a:rPr>
                        <a:t>Quality of clinical evidence for PPS</a:t>
                      </a:r>
                    </a:p>
                  </a:txBody>
                  <a:tcPr/>
                </a:tc>
                <a:tc>
                  <a:txBody>
                    <a:bodyPr/>
                    <a:lstStyle/>
                    <a:p>
                      <a:pPr marL="342900" indent="-342900">
                        <a:buFont typeface="Arial" panose="020B0604020202020204" pitchFamily="34" charset="0"/>
                        <a:buChar char="•"/>
                      </a:pPr>
                      <a:r>
                        <a:rPr lang="en-GB" sz="1800" baseline="0" dirty="0">
                          <a:solidFill>
                            <a:schemeClr val="tx1"/>
                          </a:solidFill>
                        </a:rPr>
                        <a:t>The marketing authorisation for PPS is based on 4 RCTs published in the USA between 1987 and 2003</a:t>
                      </a:r>
                    </a:p>
                    <a:p>
                      <a:pPr marL="342900" indent="-342900">
                        <a:buFont typeface="Arial" panose="020B0604020202020204" pitchFamily="34" charset="0"/>
                        <a:buChar char="•"/>
                      </a:pPr>
                      <a:r>
                        <a:rPr lang="en-GB" sz="1800" baseline="0" dirty="0">
                          <a:solidFill>
                            <a:schemeClr val="tx1"/>
                          </a:solidFill>
                        </a:rPr>
                        <a:t>ERG advises that results should be interpreted with caution due to the quality of the trials</a:t>
                      </a:r>
                    </a:p>
                    <a:p>
                      <a:pPr marL="342900" indent="-342900">
                        <a:buFont typeface="Arial" panose="020B0604020202020204" pitchFamily="34" charset="0"/>
                        <a:buChar char="•"/>
                      </a:pPr>
                      <a:r>
                        <a:rPr lang="en-GB" sz="1800" baseline="0" dirty="0">
                          <a:solidFill>
                            <a:schemeClr val="tx1"/>
                          </a:solidFill>
                        </a:rPr>
                        <a:t>Uncertainty about allocation concealment, drop-out rates and sample sizes</a:t>
                      </a:r>
                    </a:p>
                    <a:p>
                      <a:pPr marL="342900" indent="-342900">
                        <a:buFont typeface="Arial" panose="020B0604020202020204" pitchFamily="34" charset="0"/>
                        <a:buChar char="•"/>
                      </a:pPr>
                      <a:r>
                        <a:rPr lang="en-GB" sz="1800" baseline="0" dirty="0">
                          <a:solidFill>
                            <a:schemeClr val="tx1"/>
                          </a:solidFill>
                        </a:rPr>
                        <a:t>Author commonality between all 4 trials</a:t>
                      </a:r>
                    </a:p>
                    <a:p>
                      <a:pPr marL="342900" indent="-342900">
                        <a:buFont typeface="Arial" panose="020B0604020202020204" pitchFamily="34" charset="0"/>
                        <a:buChar char="•"/>
                      </a:pPr>
                      <a:r>
                        <a:rPr lang="en-GB" sz="1800" baseline="0" dirty="0">
                          <a:solidFill>
                            <a:schemeClr val="tx1"/>
                          </a:solidFill>
                        </a:rPr>
                        <a:t>No independent studies validating the results</a:t>
                      </a:r>
                    </a:p>
                    <a:p>
                      <a:pPr marL="342900" indent="-342900">
                        <a:buFont typeface="Arial" panose="020B0604020202020204" pitchFamily="34" charset="0"/>
                        <a:buChar char="•"/>
                      </a:pPr>
                      <a:r>
                        <a:rPr lang="en-GB" sz="1800" baseline="0" dirty="0">
                          <a:solidFill>
                            <a:schemeClr val="tx1"/>
                          </a:solidFill>
                        </a:rPr>
                        <a:t>Definitions of outcomes and follow-up times differ between trials</a:t>
                      </a:r>
                    </a:p>
                  </a:txBody>
                  <a:tcPr/>
                </a:tc>
                <a:extLst>
                  <a:ext uri="{0D108BD9-81ED-4DB2-BD59-A6C34878D82A}">
                    <a16:rowId xmlns:a16="http://schemas.microsoft.com/office/drawing/2014/main" val="10001"/>
                  </a:ext>
                </a:extLst>
              </a:tr>
              <a:tr h="1782965">
                <a:tc>
                  <a:txBody>
                    <a:bodyPr/>
                    <a:lstStyle/>
                    <a:p>
                      <a:r>
                        <a:rPr lang="en-GB" sz="1800" dirty="0">
                          <a:solidFill>
                            <a:schemeClr val="tx1"/>
                          </a:solidFill>
                        </a:rPr>
                        <a:t>Subsequent treatments</a:t>
                      </a:r>
                    </a:p>
                  </a:txBody>
                  <a:tcPr/>
                </a:tc>
                <a:tc>
                  <a:txBody>
                    <a:bodyPr/>
                    <a:lstStyle/>
                    <a:p>
                      <a:pPr marL="342900" indent="-342900">
                        <a:buFont typeface="Arial" panose="020B0604020202020204" pitchFamily="34" charset="0"/>
                        <a:buChar char="•"/>
                      </a:pPr>
                      <a:r>
                        <a:rPr lang="en-GB" sz="1800" baseline="0" dirty="0">
                          <a:solidFill>
                            <a:schemeClr val="tx1"/>
                          </a:solidFill>
                        </a:rPr>
                        <a:t>The company’s model assumes people on second-line BIs stay on treatment for the rest of the model horizon</a:t>
                      </a:r>
                    </a:p>
                    <a:p>
                      <a:pPr marL="342900" indent="-342900">
                        <a:buFont typeface="Arial" panose="020B0604020202020204" pitchFamily="34" charset="0"/>
                        <a:buChar char="•"/>
                      </a:pPr>
                      <a:r>
                        <a:rPr lang="en-GB" sz="1800" baseline="0" dirty="0">
                          <a:solidFill>
                            <a:schemeClr val="tx1"/>
                          </a:solidFill>
                        </a:rPr>
                        <a:t>These patients assumed to cycle through different BIs</a:t>
                      </a:r>
                    </a:p>
                    <a:p>
                      <a:pPr marL="342900" indent="-342900">
                        <a:buFont typeface="Arial" panose="020B0604020202020204" pitchFamily="34" charset="0"/>
                        <a:buChar char="•"/>
                      </a:pPr>
                      <a:r>
                        <a:rPr lang="en-GB" sz="1800" baseline="0" dirty="0">
                          <a:solidFill>
                            <a:schemeClr val="tx1"/>
                          </a:solidFill>
                        </a:rPr>
                        <a:t>Costs and utilities for subsequent BIs are based on the mean response rate to first-line BIs</a:t>
                      </a:r>
                    </a:p>
                    <a:p>
                      <a:pPr marL="342900" indent="-342900">
                        <a:buFont typeface="Arial" panose="020B0604020202020204" pitchFamily="34" charset="0"/>
                        <a:buChar char="•"/>
                      </a:pPr>
                      <a:r>
                        <a:rPr lang="en-GB" sz="1800" baseline="0" dirty="0">
                          <a:solidFill>
                            <a:schemeClr val="tx1"/>
                          </a:solidFill>
                        </a:rPr>
                        <a:t>Unclear what the cumulative effect of subsequent BI treatment is</a:t>
                      </a:r>
                    </a:p>
                    <a:p>
                      <a:pPr marL="342900" indent="-342900">
                        <a:buFont typeface="Arial" panose="020B0604020202020204" pitchFamily="34" charset="0"/>
                        <a:buChar char="•"/>
                      </a:pPr>
                      <a:r>
                        <a:rPr lang="en-GB" sz="1800" baseline="0" dirty="0">
                          <a:solidFill>
                            <a:schemeClr val="tx1"/>
                          </a:solidFill>
                        </a:rPr>
                        <a:t>Unclear whether some patients transition to BSC over time</a:t>
                      </a:r>
                    </a:p>
                  </a:txBody>
                  <a:tcPr/>
                </a:tc>
                <a:extLst>
                  <a:ext uri="{0D108BD9-81ED-4DB2-BD59-A6C34878D82A}">
                    <a16:rowId xmlns:a16="http://schemas.microsoft.com/office/drawing/2014/main" val="3963427257"/>
                  </a:ext>
                </a:extLst>
              </a:tr>
            </a:tbl>
          </a:graphicData>
        </a:graphic>
      </p:graphicFrame>
    </p:spTree>
    <p:extLst>
      <p:ext uri="{BB962C8B-B14F-4D97-AF65-F5344CB8AC3E}">
        <p14:creationId xmlns:p14="http://schemas.microsoft.com/office/powerpoint/2010/main" val="939694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9" y="449719"/>
            <a:ext cx="9669780" cy="617081"/>
          </a:xfrm>
        </p:spPr>
        <p:txBody>
          <a:bodyPr/>
          <a:lstStyle/>
          <a:p>
            <a:r>
              <a:rPr lang="en-GB" dirty="0"/>
              <a:t>Other issues for information</a:t>
            </a:r>
            <a:endParaRPr lang="en-GB" strike="sngStrike" dirty="0"/>
          </a:p>
        </p:txBody>
      </p:sp>
      <p:sp>
        <p:nvSpPr>
          <p:cNvPr id="3" name="Slide Number Placeholder 2"/>
          <p:cNvSpPr>
            <a:spLocks noGrp="1"/>
          </p:cNvSpPr>
          <p:nvPr>
            <p:ph type="sldNum" sz="quarter" idx="12"/>
          </p:nvPr>
        </p:nvSpPr>
        <p:spPr/>
        <p:txBody>
          <a:bodyPr/>
          <a:lstStyle/>
          <a:p>
            <a:fld id="{DDBE135E-2566-4748-853C-8A3B78F0FB00}" type="slidenum">
              <a:rPr lang="en-GB" smtClean="0"/>
              <a:t>22</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213130769"/>
              </p:ext>
            </p:extLst>
          </p:nvPr>
        </p:nvGraphicFramePr>
        <p:xfrm>
          <a:off x="515939" y="1180269"/>
          <a:ext cx="9661841" cy="5200724"/>
        </p:xfrm>
        <a:graphic>
          <a:graphicData uri="http://schemas.openxmlformats.org/drawingml/2006/table">
            <a:tbl>
              <a:tblPr firstRow="1" bandRow="1">
                <a:tableStyleId>{F5AB1C69-6EDB-4FF4-983F-18BD219EF322}</a:tableStyleId>
              </a:tblPr>
              <a:tblGrid>
                <a:gridCol w="2009459">
                  <a:extLst>
                    <a:ext uri="{9D8B030D-6E8A-4147-A177-3AD203B41FA5}">
                      <a16:colId xmlns:a16="http://schemas.microsoft.com/office/drawing/2014/main" val="20000"/>
                    </a:ext>
                  </a:extLst>
                </a:gridCol>
                <a:gridCol w="7652382">
                  <a:extLst>
                    <a:ext uri="{9D8B030D-6E8A-4147-A177-3AD203B41FA5}">
                      <a16:colId xmlns:a16="http://schemas.microsoft.com/office/drawing/2014/main" val="20001"/>
                    </a:ext>
                  </a:extLst>
                </a:gridCol>
              </a:tblGrid>
              <a:tr h="340061">
                <a:tc>
                  <a:txBody>
                    <a:bodyPr/>
                    <a:lstStyle/>
                    <a:p>
                      <a:pPr algn="ctr"/>
                      <a:r>
                        <a:rPr lang="en-GB" sz="1800" dirty="0">
                          <a:solidFill>
                            <a:schemeClr val="bg1"/>
                          </a:solidFill>
                        </a:rPr>
                        <a:t>Issue</a:t>
                      </a:r>
                    </a:p>
                  </a:txBody>
                  <a:tcPr/>
                </a:tc>
                <a:tc>
                  <a:txBody>
                    <a:bodyPr/>
                    <a:lstStyle/>
                    <a:p>
                      <a:pPr algn="ctr"/>
                      <a:r>
                        <a:rPr lang="en-GB" sz="1800" strike="noStrike" baseline="0" dirty="0">
                          <a:solidFill>
                            <a:schemeClr val="bg1"/>
                          </a:solidFill>
                        </a:rPr>
                        <a:t>Cause of uncertainty</a:t>
                      </a:r>
                      <a:endParaRPr lang="en-GB" sz="1800" strike="sngStrike" dirty="0">
                        <a:solidFill>
                          <a:schemeClr val="bg1"/>
                        </a:solidFill>
                      </a:endParaRPr>
                    </a:p>
                  </a:txBody>
                  <a:tcPr/>
                </a:tc>
                <a:extLst>
                  <a:ext uri="{0D108BD9-81ED-4DB2-BD59-A6C34878D82A}">
                    <a16:rowId xmlns:a16="http://schemas.microsoft.com/office/drawing/2014/main" val="10000"/>
                  </a:ext>
                </a:extLst>
              </a:tr>
              <a:tr h="2125382">
                <a:tc>
                  <a:txBody>
                    <a:bodyPr/>
                    <a:lstStyle/>
                    <a:p>
                      <a:r>
                        <a:rPr lang="en-GB" sz="1800" dirty="0">
                          <a:solidFill>
                            <a:schemeClr val="tx1"/>
                          </a:solidFill>
                        </a:rPr>
                        <a:t>Population</a:t>
                      </a:r>
                    </a:p>
                  </a:txBody>
                  <a:tcPr/>
                </a:tc>
                <a:tc>
                  <a:txBody>
                    <a:bodyPr/>
                    <a:lstStyle/>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tx1"/>
                          </a:solidFill>
                        </a:rPr>
                        <a:t>The population in the BI trials (BPS) deviate from the NICE scope (IC/BPS)</a:t>
                      </a: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tx1"/>
                          </a:solidFill>
                        </a:rPr>
                        <a:t>People may not receive a diagnosis of IC/BPS until after first-line oral therapies</a:t>
                      </a: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tx1"/>
                          </a:solidFill>
                        </a:rPr>
                        <a:t>The modelled population is based on people who did not respond to initial interventions</a:t>
                      </a: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tx1"/>
                          </a:solidFill>
                        </a:rPr>
                        <a:t>The ERG advise that cost-effectiveness results should not be extrapolated to earlier positions in the treatment pathway</a:t>
                      </a:r>
                    </a:p>
                  </a:txBody>
                  <a:tcPr/>
                </a:tc>
                <a:extLst>
                  <a:ext uri="{0D108BD9-81ED-4DB2-BD59-A6C34878D82A}">
                    <a16:rowId xmlns:a16="http://schemas.microsoft.com/office/drawing/2014/main" val="3394828751"/>
                  </a:ext>
                </a:extLst>
              </a:tr>
              <a:tr h="1360244">
                <a:tc>
                  <a:txBody>
                    <a:bodyPr/>
                    <a:lstStyle/>
                    <a:p>
                      <a:r>
                        <a:rPr lang="en-GB" sz="1800" dirty="0">
                          <a:solidFill>
                            <a:schemeClr val="tx1"/>
                          </a:solidFill>
                        </a:rPr>
                        <a:t>Comparators</a:t>
                      </a:r>
                    </a:p>
                  </a:txBody>
                  <a:tcPr/>
                </a:tc>
                <a:tc>
                  <a:txBody>
                    <a:bodyPr/>
                    <a:lstStyle/>
                    <a:p>
                      <a:pPr marL="342900" indent="-342900">
                        <a:buFont typeface="Arial" panose="020B0604020202020204" pitchFamily="34" charset="0"/>
                        <a:buChar char="•"/>
                      </a:pPr>
                      <a:r>
                        <a:rPr lang="en-GB" sz="1800" baseline="0" dirty="0">
                          <a:solidFill>
                            <a:schemeClr val="tx1"/>
                          </a:solidFill>
                        </a:rPr>
                        <a:t>Only 1 type of BI (</a:t>
                      </a:r>
                      <a:r>
                        <a:rPr lang="en-GB" sz="1800" baseline="0" dirty="0" err="1">
                          <a:solidFill>
                            <a:schemeClr val="tx1"/>
                          </a:solidFill>
                        </a:rPr>
                        <a:t>Uracyst</a:t>
                      </a:r>
                      <a:r>
                        <a:rPr lang="en-GB" sz="1800" baseline="0" dirty="0">
                          <a:solidFill>
                            <a:schemeClr val="tx1"/>
                          </a:solidFill>
                        </a:rPr>
                        <a:t>) was included</a:t>
                      </a:r>
                    </a:p>
                    <a:p>
                      <a:pPr marL="342900" indent="-342900">
                        <a:buFont typeface="Arial" panose="020B0604020202020204" pitchFamily="34" charset="0"/>
                        <a:buChar char="•"/>
                      </a:pPr>
                      <a:r>
                        <a:rPr lang="en-GB" sz="1800" baseline="0" dirty="0">
                          <a:solidFill>
                            <a:schemeClr val="tx1"/>
                          </a:solidFill>
                        </a:rPr>
                        <a:t>Laser surgery can be performed at any point in the pathway and is therefore not an alternative to PPS or BIs</a:t>
                      </a:r>
                    </a:p>
                  </a:txBody>
                  <a:tcPr/>
                </a:tc>
                <a:extLst>
                  <a:ext uri="{0D108BD9-81ED-4DB2-BD59-A6C34878D82A}">
                    <a16:rowId xmlns:a16="http://schemas.microsoft.com/office/drawing/2014/main" val="1240073839"/>
                  </a:ext>
                </a:extLst>
              </a:tr>
              <a:tr h="1105199">
                <a:tc>
                  <a:txBody>
                    <a:bodyPr/>
                    <a:lstStyle/>
                    <a:p>
                      <a:r>
                        <a:rPr lang="en-GB" sz="1800" dirty="0">
                          <a:solidFill>
                            <a:schemeClr val="tx1"/>
                          </a:solidFill>
                        </a:rPr>
                        <a:t>Age-related utility decrements</a:t>
                      </a:r>
                    </a:p>
                  </a:txBody>
                  <a:tcPr/>
                </a:tc>
                <a:tc>
                  <a:txBody>
                    <a:bodyPr/>
                    <a:lstStyle/>
                    <a:p>
                      <a:pPr marL="0" indent="0">
                        <a:buFont typeface="Arial" panose="020B0604020202020204" pitchFamily="34" charset="0"/>
                        <a:buNone/>
                      </a:pPr>
                      <a:r>
                        <a:rPr lang="en-GB" sz="1800" baseline="0" dirty="0">
                          <a:solidFill>
                            <a:schemeClr val="tx1"/>
                          </a:solidFill>
                        </a:rPr>
                        <a:t>The company’s original model assumed that utilities were constant over time. Following technical engagement, the company updated their model to capture age-related utility decrements (in line with technical team preferred approach).</a:t>
                      </a:r>
                    </a:p>
                  </a:txBody>
                  <a:tcPr/>
                </a:tc>
                <a:extLst>
                  <a:ext uri="{0D108BD9-81ED-4DB2-BD59-A6C34878D82A}">
                    <a16:rowId xmlns:a16="http://schemas.microsoft.com/office/drawing/2014/main" val="156655947"/>
                  </a:ext>
                </a:extLst>
              </a:tr>
            </a:tbl>
          </a:graphicData>
        </a:graphic>
      </p:graphicFrame>
    </p:spTree>
    <p:extLst>
      <p:ext uri="{BB962C8B-B14F-4D97-AF65-F5344CB8AC3E}">
        <p14:creationId xmlns:p14="http://schemas.microsoft.com/office/powerpoint/2010/main" val="2703876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Equalities and innovation</a:t>
            </a:r>
          </a:p>
        </p:txBody>
      </p:sp>
      <p:sp>
        <p:nvSpPr>
          <p:cNvPr id="3" name="Slide Number Placeholder 2"/>
          <p:cNvSpPr>
            <a:spLocks noGrp="1"/>
          </p:cNvSpPr>
          <p:nvPr>
            <p:ph type="sldNum" sz="quarter" idx="12"/>
          </p:nvPr>
        </p:nvSpPr>
        <p:spPr/>
        <p:txBody>
          <a:bodyPr/>
          <a:lstStyle/>
          <a:p>
            <a:fld id="{DDBE135E-2566-4748-853C-8A3B78F0FB00}" type="slidenum">
              <a:rPr lang="en-GB" smtClean="0"/>
              <a:t>23</a:t>
            </a:fld>
            <a:endParaRPr lang="en-GB" dirty="0"/>
          </a:p>
        </p:txBody>
      </p:sp>
      <p:sp>
        <p:nvSpPr>
          <p:cNvPr id="4" name="Content Placeholder 3"/>
          <p:cNvSpPr>
            <a:spLocks noGrp="1"/>
          </p:cNvSpPr>
          <p:nvPr>
            <p:ph sz="quarter" idx="10"/>
          </p:nvPr>
        </p:nvSpPr>
        <p:spPr>
          <a:xfrm>
            <a:off x="508000" y="1296955"/>
            <a:ext cx="9669780" cy="2952928"/>
          </a:xfrm>
        </p:spPr>
        <p:txBody>
          <a:bodyPr/>
          <a:lstStyle/>
          <a:p>
            <a:r>
              <a:rPr lang="en-GB" dirty="0"/>
              <a:t>The company and a clinical expert highlighted that IC/BPS affect women more frequently than men. However, issues related to differences in prevalence or incidence of a disease cannot be addressed in a technology appraisal</a:t>
            </a:r>
          </a:p>
          <a:p>
            <a:r>
              <a:rPr lang="en-GB" dirty="0"/>
              <a:t>The company considers the drug to be innovative. However, the technical team considers that all relevant benefits associated with the drug are adequately captured in the model</a:t>
            </a:r>
          </a:p>
        </p:txBody>
      </p:sp>
    </p:spTree>
    <p:extLst>
      <p:ext uri="{BB962C8B-B14F-4D97-AF65-F5344CB8AC3E}">
        <p14:creationId xmlns:p14="http://schemas.microsoft.com/office/powerpoint/2010/main" val="3119605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6500D-7908-492F-A61C-CB02509DE9C1}"/>
              </a:ext>
            </a:extLst>
          </p:cNvPr>
          <p:cNvSpPr>
            <a:spLocks noGrp="1"/>
          </p:cNvSpPr>
          <p:nvPr>
            <p:ph type="title"/>
          </p:nvPr>
        </p:nvSpPr>
        <p:spPr/>
        <p:txBody>
          <a:bodyPr/>
          <a:lstStyle/>
          <a:p>
            <a:r>
              <a:rPr lang="en-GB" dirty="0"/>
              <a:t>Assumptions in updated models</a:t>
            </a:r>
          </a:p>
        </p:txBody>
      </p:sp>
      <p:sp>
        <p:nvSpPr>
          <p:cNvPr id="3" name="Slide Number Placeholder 2">
            <a:extLst>
              <a:ext uri="{FF2B5EF4-FFF2-40B4-BE49-F238E27FC236}">
                <a16:creationId xmlns:a16="http://schemas.microsoft.com/office/drawing/2014/main" id="{876588B2-7136-4731-B0DC-38336B42DB40}"/>
              </a:ext>
            </a:extLst>
          </p:cNvPr>
          <p:cNvSpPr>
            <a:spLocks noGrp="1"/>
          </p:cNvSpPr>
          <p:nvPr>
            <p:ph type="sldNum" sz="quarter" idx="12"/>
          </p:nvPr>
        </p:nvSpPr>
        <p:spPr/>
        <p:txBody>
          <a:bodyPr/>
          <a:lstStyle/>
          <a:p>
            <a:fld id="{DDBE135E-2566-4748-853C-8A3B78F0FB00}" type="slidenum">
              <a:rPr lang="en-GB" smtClean="0"/>
              <a:t>24</a:t>
            </a:fld>
            <a:endParaRPr lang="en-GB" dirty="0"/>
          </a:p>
        </p:txBody>
      </p:sp>
      <p:graphicFrame>
        <p:nvGraphicFramePr>
          <p:cNvPr id="4" name="Table 3">
            <a:extLst>
              <a:ext uri="{FF2B5EF4-FFF2-40B4-BE49-F238E27FC236}">
                <a16:creationId xmlns:a16="http://schemas.microsoft.com/office/drawing/2014/main" id="{3F277EA4-DF91-45E0-9E8E-F16651934F83}"/>
              </a:ext>
            </a:extLst>
          </p:cNvPr>
          <p:cNvGraphicFramePr>
            <a:graphicFrameLocks noGrp="1"/>
          </p:cNvGraphicFramePr>
          <p:nvPr>
            <p:extLst>
              <p:ext uri="{D42A27DB-BD31-4B8C-83A1-F6EECF244321}">
                <p14:modId xmlns:p14="http://schemas.microsoft.com/office/powerpoint/2010/main" val="4073932442"/>
              </p:ext>
            </p:extLst>
          </p:nvPr>
        </p:nvGraphicFramePr>
        <p:xfrm>
          <a:off x="515620" y="1025981"/>
          <a:ext cx="9669780" cy="5538540"/>
        </p:xfrm>
        <a:graphic>
          <a:graphicData uri="http://schemas.openxmlformats.org/drawingml/2006/table">
            <a:tbl>
              <a:tblPr firstRow="1" bandRow="1">
                <a:tableStyleId>{F5AB1C69-6EDB-4FF4-983F-18BD219EF322}</a:tableStyleId>
              </a:tblPr>
              <a:tblGrid>
                <a:gridCol w="4834890">
                  <a:extLst>
                    <a:ext uri="{9D8B030D-6E8A-4147-A177-3AD203B41FA5}">
                      <a16:colId xmlns:a16="http://schemas.microsoft.com/office/drawing/2014/main" val="3404744394"/>
                    </a:ext>
                  </a:extLst>
                </a:gridCol>
                <a:gridCol w="4834890">
                  <a:extLst>
                    <a:ext uri="{9D8B030D-6E8A-4147-A177-3AD203B41FA5}">
                      <a16:colId xmlns:a16="http://schemas.microsoft.com/office/drawing/2014/main" val="3596397869"/>
                    </a:ext>
                  </a:extLst>
                </a:gridCol>
              </a:tblGrid>
              <a:tr h="291051">
                <a:tc>
                  <a:txBody>
                    <a:bodyPr/>
                    <a:lstStyle/>
                    <a:p>
                      <a:pPr algn="ctr"/>
                      <a:r>
                        <a:rPr lang="en-GB" sz="1800" dirty="0"/>
                        <a:t>Company assumptions</a:t>
                      </a:r>
                    </a:p>
                  </a:txBody>
                  <a:tcPr/>
                </a:tc>
                <a:tc>
                  <a:txBody>
                    <a:bodyPr/>
                    <a:lstStyle/>
                    <a:p>
                      <a:pPr algn="ctr"/>
                      <a:r>
                        <a:rPr lang="en-GB" sz="1800" dirty="0"/>
                        <a:t>ERG assumptions</a:t>
                      </a:r>
                    </a:p>
                  </a:txBody>
                  <a:tcPr/>
                </a:tc>
                <a:extLst>
                  <a:ext uri="{0D108BD9-81ED-4DB2-BD59-A6C34878D82A}">
                    <a16:rowId xmlns:a16="http://schemas.microsoft.com/office/drawing/2014/main" val="1417548329"/>
                  </a:ext>
                </a:extLst>
              </a:tr>
              <a:tr h="291051">
                <a:tc>
                  <a:txBody>
                    <a:bodyPr/>
                    <a:lstStyle/>
                    <a:p>
                      <a:r>
                        <a:rPr lang="en-GB" sz="1800" dirty="0">
                          <a:solidFill>
                            <a:schemeClr val="tx1"/>
                          </a:solidFill>
                        </a:rPr>
                        <a:t>Bucher method for ITC</a:t>
                      </a:r>
                    </a:p>
                  </a:txBody>
                  <a:tcPr/>
                </a:tc>
                <a:tc>
                  <a:txBody>
                    <a:bodyPr/>
                    <a:lstStyle/>
                    <a:p>
                      <a:r>
                        <a:rPr lang="en-GB" sz="1800" dirty="0">
                          <a:solidFill>
                            <a:schemeClr val="tx1"/>
                          </a:solidFill>
                        </a:rPr>
                        <a:t>Bayesian ITC</a:t>
                      </a:r>
                    </a:p>
                  </a:txBody>
                  <a:tcPr/>
                </a:tc>
                <a:extLst>
                  <a:ext uri="{0D108BD9-81ED-4DB2-BD59-A6C34878D82A}">
                    <a16:rowId xmlns:a16="http://schemas.microsoft.com/office/drawing/2014/main" val="4197223046"/>
                  </a:ext>
                </a:extLst>
              </a:tr>
              <a:tr h="291051">
                <a:tc>
                  <a:txBody>
                    <a:bodyPr/>
                    <a:lstStyle/>
                    <a:p>
                      <a:r>
                        <a:rPr lang="en-GB" sz="1800" dirty="0">
                          <a:solidFill>
                            <a:schemeClr val="tx1"/>
                          </a:solidFill>
                        </a:rPr>
                        <a:t>Lifetime time horizon</a:t>
                      </a:r>
                    </a:p>
                  </a:txBody>
                  <a:tcPr/>
                </a:tc>
                <a:tc>
                  <a:txBody>
                    <a:bodyPr/>
                    <a:lstStyle/>
                    <a:p>
                      <a:r>
                        <a:rPr lang="en-GB" sz="1800" dirty="0">
                          <a:solidFill>
                            <a:schemeClr val="tx1"/>
                          </a:solidFill>
                        </a:rPr>
                        <a:t>Lifetime time horizon</a:t>
                      </a:r>
                    </a:p>
                  </a:txBody>
                  <a:tcPr/>
                </a:tc>
                <a:extLst>
                  <a:ext uri="{0D108BD9-81ED-4DB2-BD59-A6C34878D82A}">
                    <a16:rowId xmlns:a16="http://schemas.microsoft.com/office/drawing/2014/main" val="1772453180"/>
                  </a:ext>
                </a:extLst>
              </a:tr>
              <a:tr h="291051">
                <a:tc>
                  <a:txBody>
                    <a:bodyPr/>
                    <a:lstStyle/>
                    <a:p>
                      <a:r>
                        <a:rPr lang="en-GB" sz="1800" dirty="0">
                          <a:solidFill>
                            <a:schemeClr val="tx1"/>
                          </a:solidFill>
                        </a:rPr>
                        <a:t>18.9% BSC response rate</a:t>
                      </a:r>
                    </a:p>
                  </a:txBody>
                  <a:tcPr/>
                </a:tc>
                <a:tc>
                  <a:txBody>
                    <a:bodyPr/>
                    <a:lstStyle/>
                    <a:p>
                      <a:r>
                        <a:rPr lang="en-GB" sz="1800" dirty="0">
                          <a:solidFill>
                            <a:schemeClr val="tx1"/>
                          </a:solidFill>
                        </a:rPr>
                        <a:t>16% BSC response rate</a:t>
                      </a:r>
                    </a:p>
                  </a:txBody>
                  <a:tcPr/>
                </a:tc>
                <a:extLst>
                  <a:ext uri="{0D108BD9-81ED-4DB2-BD59-A6C34878D82A}">
                    <a16:rowId xmlns:a16="http://schemas.microsoft.com/office/drawing/2014/main" val="3525758563"/>
                  </a:ext>
                </a:extLst>
              </a:tr>
              <a:tr h="509340">
                <a:tc>
                  <a:txBody>
                    <a:bodyPr/>
                    <a:lstStyle/>
                    <a:p>
                      <a:r>
                        <a:rPr lang="en-GB" sz="1800" dirty="0">
                          <a:solidFill>
                            <a:schemeClr val="tx1"/>
                          </a:solidFill>
                        </a:rPr>
                        <a:t>BSC response rates estimated from PPS and BI trials</a:t>
                      </a:r>
                    </a:p>
                  </a:txBody>
                  <a:tcPr/>
                </a:tc>
                <a:tc>
                  <a:txBody>
                    <a:bodyPr/>
                    <a:lstStyle/>
                    <a:p>
                      <a:r>
                        <a:rPr lang="en-GB" sz="1800" dirty="0">
                          <a:solidFill>
                            <a:schemeClr val="tx1"/>
                          </a:solidFill>
                        </a:rPr>
                        <a:t>BSC response rates estimated from PPS trials</a:t>
                      </a:r>
                    </a:p>
                  </a:txBody>
                  <a:tcPr/>
                </a:tc>
                <a:extLst>
                  <a:ext uri="{0D108BD9-81ED-4DB2-BD59-A6C34878D82A}">
                    <a16:rowId xmlns:a16="http://schemas.microsoft.com/office/drawing/2014/main" val="844343200"/>
                  </a:ext>
                </a:extLst>
              </a:tr>
              <a:tr h="291051">
                <a:tc>
                  <a:txBody>
                    <a:bodyPr/>
                    <a:lstStyle/>
                    <a:p>
                      <a:r>
                        <a:rPr lang="en-GB" sz="1800" dirty="0">
                          <a:solidFill>
                            <a:schemeClr val="tx1"/>
                          </a:solidFill>
                        </a:rPr>
                        <a:t>BSC response rates do not recede over time</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BSC response rates do not recede over time</a:t>
                      </a:r>
                    </a:p>
                  </a:txBody>
                  <a:tcPr/>
                </a:tc>
                <a:extLst>
                  <a:ext uri="{0D108BD9-81ED-4DB2-BD59-A6C34878D82A}">
                    <a16:rowId xmlns:a16="http://schemas.microsoft.com/office/drawing/2014/main" val="2521931697"/>
                  </a:ext>
                </a:extLst>
              </a:tr>
              <a:tr h="509340">
                <a:tc>
                  <a:txBody>
                    <a:bodyPr/>
                    <a:lstStyle/>
                    <a:p>
                      <a:r>
                        <a:rPr lang="en-GB" sz="1800" dirty="0">
                          <a:solidFill>
                            <a:schemeClr val="tx1"/>
                          </a:solidFill>
                        </a:rPr>
                        <a:t>A log-normal extrapolation of the ERG’s dataset</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A log-normal extrapolation of the ERG’s dataset</a:t>
                      </a:r>
                    </a:p>
                  </a:txBody>
                  <a:tcPr/>
                </a:tc>
                <a:extLst>
                  <a:ext uri="{0D108BD9-81ED-4DB2-BD59-A6C34878D82A}">
                    <a16:rowId xmlns:a16="http://schemas.microsoft.com/office/drawing/2014/main" val="3184418832"/>
                  </a:ext>
                </a:extLst>
              </a:tr>
              <a:tr h="509340">
                <a:tc>
                  <a:txBody>
                    <a:bodyPr/>
                    <a:lstStyle/>
                    <a:p>
                      <a:r>
                        <a:rPr lang="en-GB" sz="1800" dirty="0">
                          <a:solidFill>
                            <a:schemeClr val="tx1"/>
                          </a:solidFill>
                        </a:rPr>
                        <a:t>Utility decrement of </a:t>
                      </a:r>
                      <a:r>
                        <a:rPr lang="en-GB" sz="1800" dirty="0">
                          <a:solidFill>
                            <a:srgbClr val="000000"/>
                          </a:solidFill>
                          <a:highlight>
                            <a:srgbClr val="000000"/>
                          </a:highlight>
                        </a:rPr>
                        <a:t>*****</a:t>
                      </a:r>
                      <a:r>
                        <a:rPr lang="en-GB" sz="1800" dirty="0">
                          <a:solidFill>
                            <a:schemeClr val="tx1"/>
                          </a:solidFill>
                        </a:rPr>
                        <a:t> associated with the use of BIs in the previous 6 months</a:t>
                      </a:r>
                    </a:p>
                  </a:txBody>
                  <a:tcPr/>
                </a:tc>
                <a:tc rowSpan="2">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BIs in previous 6 months not included</a:t>
                      </a:r>
                    </a:p>
                  </a:txBody>
                  <a:tcPr/>
                </a:tc>
                <a:extLst>
                  <a:ext uri="{0D108BD9-81ED-4DB2-BD59-A6C34878D82A}">
                    <a16:rowId xmlns:a16="http://schemas.microsoft.com/office/drawing/2014/main" val="1622041334"/>
                  </a:ext>
                </a:extLst>
              </a:tr>
              <a:tr h="509340">
                <a:tc>
                  <a:txBody>
                    <a:bodyPr/>
                    <a:lstStyle/>
                    <a:p>
                      <a:r>
                        <a:rPr lang="en-GB" sz="1800" dirty="0">
                          <a:solidFill>
                            <a:schemeClr val="tx1"/>
                          </a:solidFill>
                        </a:rPr>
                        <a:t>Previous BI use missing data excluded</a:t>
                      </a:r>
                    </a:p>
                  </a:txBody>
                  <a:tcPr/>
                </a:tc>
                <a:tc v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1800" strike="sngStrike" dirty="0"/>
                    </a:p>
                  </a:txBody>
                  <a:tcPr/>
                </a:tc>
                <a:extLst>
                  <a:ext uri="{0D108BD9-81ED-4DB2-BD59-A6C34878D82A}">
                    <a16:rowId xmlns:a16="http://schemas.microsoft.com/office/drawing/2014/main" val="1284162021"/>
                  </a:ext>
                </a:extLst>
              </a:tr>
              <a:tr h="509340">
                <a:tc>
                  <a:txBody>
                    <a:bodyPr/>
                    <a:lstStyle/>
                    <a:p>
                      <a:r>
                        <a:rPr lang="en-GB" sz="1800" dirty="0">
                          <a:solidFill>
                            <a:schemeClr val="tx1"/>
                          </a:solidFill>
                        </a:rPr>
                        <a:t>Utility values for non-responders who move onto BSC return to baseline</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Utility values for non-responders who move onto BSC return to baseline</a:t>
                      </a:r>
                    </a:p>
                  </a:txBody>
                  <a:tcPr/>
                </a:tc>
                <a:extLst>
                  <a:ext uri="{0D108BD9-81ED-4DB2-BD59-A6C34878D82A}">
                    <a16:rowId xmlns:a16="http://schemas.microsoft.com/office/drawing/2014/main" val="900098862"/>
                  </a:ext>
                </a:extLst>
              </a:tr>
              <a:tr h="291051">
                <a:tc>
                  <a:txBody>
                    <a:bodyPr/>
                    <a:lstStyle/>
                    <a:p>
                      <a:r>
                        <a:rPr lang="en-GB" sz="1800" dirty="0">
                          <a:solidFill>
                            <a:schemeClr val="tx1"/>
                          </a:solidFill>
                        </a:rPr>
                        <a:t>4-weekly administration of BIs for first- and second-line</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6-weekly administration of BIs for second-line and after 1 year for first-line</a:t>
                      </a:r>
                    </a:p>
                  </a:txBody>
                  <a:tcPr/>
                </a:tc>
                <a:extLst>
                  <a:ext uri="{0D108BD9-81ED-4DB2-BD59-A6C34878D82A}">
                    <a16:rowId xmlns:a16="http://schemas.microsoft.com/office/drawing/2014/main" val="2050273291"/>
                  </a:ext>
                </a:extLst>
              </a:tr>
            </a:tbl>
          </a:graphicData>
        </a:graphic>
      </p:graphicFrame>
      <p:sp>
        <p:nvSpPr>
          <p:cNvPr id="6" name="Rectangle 5">
            <a:extLst>
              <a:ext uri="{FF2B5EF4-FFF2-40B4-BE49-F238E27FC236}">
                <a16:creationId xmlns:a16="http://schemas.microsoft.com/office/drawing/2014/main" id="{896A0E10-1E0F-4079-AFE4-96D728D94BE3}"/>
              </a:ext>
            </a:extLst>
          </p:cNvPr>
          <p:cNvSpPr/>
          <p:nvPr/>
        </p:nvSpPr>
        <p:spPr>
          <a:xfrm>
            <a:off x="2313720" y="7129733"/>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2095898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Cost effectiveness results: PAS (1)</a:t>
            </a:r>
            <a:br>
              <a:rPr lang="en-GB" dirty="0"/>
            </a:br>
            <a:r>
              <a:rPr lang="en-GB" sz="2800" dirty="0"/>
              <a:t>Pentosan </a:t>
            </a:r>
            <a:r>
              <a:rPr lang="en-GB" sz="2800" dirty="0" err="1"/>
              <a:t>polysulfate</a:t>
            </a:r>
            <a:r>
              <a:rPr lang="en-GB" sz="2800" dirty="0"/>
              <a:t> sodium vs bladder instillations</a:t>
            </a:r>
          </a:p>
        </p:txBody>
      </p:sp>
      <p:sp>
        <p:nvSpPr>
          <p:cNvPr id="3" name="Slide Number Placeholder 2"/>
          <p:cNvSpPr>
            <a:spLocks noGrp="1"/>
          </p:cNvSpPr>
          <p:nvPr>
            <p:ph type="sldNum" sz="quarter" idx="12"/>
          </p:nvPr>
        </p:nvSpPr>
        <p:spPr/>
        <p:txBody>
          <a:bodyPr/>
          <a:lstStyle/>
          <a:p>
            <a:fld id="{DDBE135E-2566-4748-853C-8A3B78F0FB00}" type="slidenum">
              <a:rPr lang="en-GB" smtClean="0"/>
              <a:t>25</a:t>
            </a:fld>
            <a:endParaRPr lang="en-GB" dirty="0"/>
          </a:p>
        </p:txBody>
      </p:sp>
      <p:sp>
        <p:nvSpPr>
          <p:cNvPr id="4" name="TextBox 3">
            <a:extLst>
              <a:ext uri="{FF2B5EF4-FFF2-40B4-BE49-F238E27FC236}">
                <a16:creationId xmlns:a16="http://schemas.microsoft.com/office/drawing/2014/main" id="{13D0C522-DAE1-4FDB-B865-A1F3F6AFA0CB}"/>
              </a:ext>
            </a:extLst>
          </p:cNvPr>
          <p:cNvSpPr txBox="1"/>
          <p:nvPr/>
        </p:nvSpPr>
        <p:spPr>
          <a:xfrm>
            <a:off x="508000" y="1665305"/>
            <a:ext cx="9384145" cy="276999"/>
          </a:xfrm>
          <a:prstGeom prst="rect">
            <a:avLst/>
          </a:prstGeom>
          <a:noFill/>
        </p:spPr>
        <p:txBody>
          <a:bodyPr wrap="square" lIns="0" tIns="0" rIns="0" bIns="0" rtlCol="0">
            <a:spAutoFit/>
          </a:bodyPr>
          <a:lstStyle/>
          <a:p>
            <a:r>
              <a:rPr lang="en-GB" sz="1800" b="1" dirty="0">
                <a:solidFill>
                  <a:schemeClr val="tx1"/>
                </a:solidFill>
              </a:rPr>
              <a:t>Technical team preferred assumptions and impact on the cost-effectiveness estimate</a:t>
            </a:r>
          </a:p>
        </p:txBody>
      </p:sp>
      <p:graphicFrame>
        <p:nvGraphicFramePr>
          <p:cNvPr id="6" name="Table 5">
            <a:extLst>
              <a:ext uri="{FF2B5EF4-FFF2-40B4-BE49-F238E27FC236}">
                <a16:creationId xmlns:a16="http://schemas.microsoft.com/office/drawing/2014/main" id="{730C8766-8D96-4AB9-9332-C14CE10632D9}"/>
              </a:ext>
            </a:extLst>
          </p:cNvPr>
          <p:cNvGraphicFramePr>
            <a:graphicFrameLocks noGrp="1"/>
          </p:cNvGraphicFramePr>
          <p:nvPr>
            <p:extLst>
              <p:ext uri="{D42A27DB-BD31-4B8C-83A1-F6EECF244321}">
                <p14:modId xmlns:p14="http://schemas.microsoft.com/office/powerpoint/2010/main" val="3374774836"/>
              </p:ext>
            </p:extLst>
          </p:nvPr>
        </p:nvGraphicFramePr>
        <p:xfrm>
          <a:off x="233479" y="2013826"/>
          <a:ext cx="10218821" cy="4916455"/>
        </p:xfrm>
        <a:graphic>
          <a:graphicData uri="http://schemas.openxmlformats.org/drawingml/2006/table">
            <a:tbl>
              <a:tblPr firstRow="1" firstCol="1" bandRow="1">
                <a:tableStyleId>{F5AB1C69-6EDB-4FF4-983F-18BD219EF322}</a:tableStyleId>
              </a:tblPr>
              <a:tblGrid>
                <a:gridCol w="5566222">
                  <a:extLst>
                    <a:ext uri="{9D8B030D-6E8A-4147-A177-3AD203B41FA5}">
                      <a16:colId xmlns:a16="http://schemas.microsoft.com/office/drawing/2014/main" val="2766558807"/>
                    </a:ext>
                  </a:extLst>
                </a:gridCol>
                <a:gridCol w="2034356">
                  <a:extLst>
                    <a:ext uri="{9D8B030D-6E8A-4147-A177-3AD203B41FA5}">
                      <a16:colId xmlns:a16="http://schemas.microsoft.com/office/drawing/2014/main" val="654114820"/>
                    </a:ext>
                  </a:extLst>
                </a:gridCol>
                <a:gridCol w="1222036">
                  <a:extLst>
                    <a:ext uri="{9D8B030D-6E8A-4147-A177-3AD203B41FA5}">
                      <a16:colId xmlns:a16="http://schemas.microsoft.com/office/drawing/2014/main" val="823806337"/>
                    </a:ext>
                  </a:extLst>
                </a:gridCol>
                <a:gridCol w="1396207">
                  <a:extLst>
                    <a:ext uri="{9D8B030D-6E8A-4147-A177-3AD203B41FA5}">
                      <a16:colId xmlns:a16="http://schemas.microsoft.com/office/drawing/2014/main" val="4100235220"/>
                    </a:ext>
                  </a:extLst>
                </a:gridCol>
              </a:tblGrid>
              <a:tr h="479335">
                <a:tc>
                  <a:txBody>
                    <a:bodyPr/>
                    <a:lstStyle/>
                    <a:p>
                      <a:pPr>
                        <a:spcAft>
                          <a:spcPts val="300"/>
                        </a:spcAft>
                      </a:pP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Alteration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300"/>
                        </a:spcAft>
                      </a:pPr>
                      <a:r>
                        <a:rPr lang="en-GB" sz="1800" b="1">
                          <a:effectLst/>
                          <a:latin typeface="Arial" panose="020B0604020202020204" pitchFamily="34" charset="0"/>
                          <a:ea typeface="Times New Roman" panose="02020603050405020304" pitchFamily="18" charset="0"/>
                          <a:cs typeface="Times New Roman" panose="02020603050405020304" pitchFamily="18" charset="0"/>
                        </a:rPr>
                        <a:t>Technical team rationale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300"/>
                        </a:spcAft>
                      </a:pP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ICER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300"/>
                        </a:spcAft>
                      </a:pP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Change from base-case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4243676"/>
                  </a:ext>
                </a:extLst>
              </a:tr>
              <a:tr h="658162">
                <a:tc>
                  <a:txBody>
                    <a:bodyPr/>
                    <a:lstStyle/>
                    <a:p>
                      <a:pPr>
                        <a:spcAft>
                          <a:spcPts val="300"/>
                        </a:spcAft>
                      </a:pPr>
                      <a:r>
                        <a:rPr lang="en-GB" sz="1800" b="1" dirty="0">
                          <a:effectLst/>
                        </a:rPr>
                        <a:t>Company updated base case</a:t>
                      </a:r>
                      <a:r>
                        <a:rPr lang="en-GB" sz="1800" b="0" dirty="0">
                          <a:effectLst/>
                        </a:rPr>
                        <a:t> (including PAS)</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spcAft>
                          <a:spcPts val="300"/>
                        </a:spcAft>
                      </a:pPr>
                      <a:r>
                        <a:rPr lang="en-GB" sz="1800" b="0" dirty="0">
                          <a:effectLst/>
                        </a:rPr>
                        <a:t>Addresses issues 2 and 4</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lgn="r">
                        <a:spcAft>
                          <a:spcPts val="300"/>
                        </a:spcAft>
                      </a:pP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£9,952</a:t>
                      </a:r>
                    </a:p>
                  </a:txBody>
                  <a:tcPr marL="57543" marR="57543" marT="0" marB="0" anchor="ctr"/>
                </a:tc>
                <a:tc>
                  <a:txBody>
                    <a:bodyPr/>
                    <a:lstStyle/>
                    <a:p>
                      <a:pPr algn="r">
                        <a:spcAft>
                          <a:spcPts val="300"/>
                        </a:spcAft>
                      </a:pPr>
                      <a:r>
                        <a:rPr lang="en-GB" sz="1800" b="0" dirty="0">
                          <a:effectLst/>
                        </a:rPr>
                        <a:t> </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extLst>
                  <a:ext uri="{0D108BD9-81ED-4DB2-BD59-A6C34878D82A}">
                    <a16:rowId xmlns:a16="http://schemas.microsoft.com/office/drawing/2014/main" val="1592260600"/>
                  </a:ext>
                </a:extLst>
              </a:tr>
              <a:tr h="569857">
                <a:tc>
                  <a:txBody>
                    <a:bodyPr/>
                    <a:lstStyle/>
                    <a:p>
                      <a:pPr>
                        <a:spcAft>
                          <a:spcPts val="300"/>
                        </a:spcAft>
                      </a:pPr>
                      <a:r>
                        <a:rPr lang="en-GB" sz="1800" b="0" dirty="0">
                          <a:effectLst/>
                        </a:rPr>
                        <a:t>Utilities regression without covariate for ‘usage of BIs in the previous 6 months’</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a:spcAft>
                          <a:spcPts val="300"/>
                        </a:spcAft>
                      </a:pPr>
                      <a:r>
                        <a:rPr lang="en-GB" sz="1800" b="0" dirty="0">
                          <a:effectLst/>
                        </a:rPr>
                        <a:t>Issue 5</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£34,059</a:t>
                      </a: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+£24,107</a:t>
                      </a:r>
                    </a:p>
                  </a:txBody>
                  <a:tcPr marL="57543" marR="57543" marT="0" marB="0" anchor="ctr"/>
                </a:tc>
                <a:extLst>
                  <a:ext uri="{0D108BD9-81ED-4DB2-BD59-A6C34878D82A}">
                    <a16:rowId xmlns:a16="http://schemas.microsoft.com/office/drawing/2014/main" val="2490634187"/>
                  </a:ext>
                </a:extLst>
              </a:tr>
              <a:tr h="569857">
                <a:tc>
                  <a:txBody>
                    <a:bodyPr/>
                    <a:lstStyle/>
                    <a:p>
                      <a:pPr>
                        <a:spcAft>
                          <a:spcPts val="300"/>
                        </a:spcAft>
                      </a:pPr>
                      <a:r>
                        <a:rPr lang="en-GB" sz="1800" b="0" dirty="0">
                          <a:effectLst/>
                        </a:rPr>
                        <a:t>6-weekly administration for second line BIs and first line BIs after first year</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a:spcAft>
                          <a:spcPts val="300"/>
                        </a:spcAft>
                      </a:pPr>
                      <a:r>
                        <a:rPr lang="en-GB" sz="1800" b="0" dirty="0">
                          <a:effectLst/>
                        </a:rPr>
                        <a:t>Issue 7</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£19,081</a:t>
                      </a: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+£9,129</a:t>
                      </a:r>
                    </a:p>
                  </a:txBody>
                  <a:tcPr marL="57543" marR="57543" marT="0" marB="0" anchor="ctr"/>
                </a:tc>
                <a:extLst>
                  <a:ext uri="{0D108BD9-81ED-4DB2-BD59-A6C34878D82A}">
                    <a16:rowId xmlns:a16="http://schemas.microsoft.com/office/drawing/2014/main" val="819788828"/>
                  </a:ext>
                </a:extLst>
              </a:tr>
              <a:tr h="479335">
                <a:tc>
                  <a:txBody>
                    <a:bodyPr/>
                    <a:lstStyle/>
                    <a:p>
                      <a:pPr>
                        <a:spcAft>
                          <a:spcPts val="300"/>
                        </a:spcAft>
                      </a:pPr>
                      <a:r>
                        <a:rPr lang="en-GB" sz="1800" b="0" dirty="0">
                          <a:effectLst/>
                        </a:rPr>
                        <a:t>Combined changes 1 and 2 (remove BI usage covariate + 6-weekly BIs)</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a:spcAft>
                          <a:spcPts val="300"/>
                        </a:spcAft>
                      </a:pPr>
                      <a:r>
                        <a:rPr lang="en-GB" sz="1800" b="0" dirty="0">
                          <a:effectLst/>
                        </a:rPr>
                        <a:t>Issue 7 and 5</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£65,301</a:t>
                      </a: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+£55,349</a:t>
                      </a:r>
                    </a:p>
                  </a:txBody>
                  <a:tcPr marL="57543" marR="57543" marT="0" marB="0" anchor="ctr"/>
                </a:tc>
                <a:extLst>
                  <a:ext uri="{0D108BD9-81ED-4DB2-BD59-A6C34878D82A}">
                    <a16:rowId xmlns:a16="http://schemas.microsoft.com/office/drawing/2014/main" val="3101627445"/>
                  </a:ext>
                </a:extLst>
              </a:tr>
              <a:tr h="1198339">
                <a:tc>
                  <a:txBody>
                    <a:bodyPr/>
                    <a:lstStyle/>
                    <a:p>
                      <a:pPr>
                        <a:spcAft>
                          <a:spcPts val="300"/>
                        </a:spcAft>
                      </a:pPr>
                      <a:r>
                        <a:rPr lang="en-GB" sz="1800" b="1" dirty="0">
                          <a:effectLst/>
                        </a:rPr>
                        <a:t>ERG’s revised preferred ICER </a:t>
                      </a:r>
                      <a:r>
                        <a:rPr lang="en-GB" sz="1800" b="0" dirty="0">
                          <a:effectLst/>
                        </a:rPr>
                        <a:t>(</a:t>
                      </a:r>
                      <a:r>
                        <a:rPr lang="en-GB" sz="1800" b="0" dirty="0">
                          <a:solidFill>
                            <a:schemeClr val="bg1"/>
                          </a:solidFill>
                          <a:effectLst/>
                        </a:rPr>
                        <a:t>based on </a:t>
                      </a:r>
                      <a:r>
                        <a:rPr lang="en-GB" sz="1800" b="0" dirty="0">
                          <a:effectLst/>
                        </a:rPr>
                        <a:t>ERG’s NMA and minor correction to discontinuation curve)</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a:spcAft>
                          <a:spcPts val="300"/>
                        </a:spcAft>
                      </a:pPr>
                      <a:r>
                        <a:rPr lang="en-GB" sz="1800" b="0" dirty="0">
                          <a:effectLst/>
                        </a:rPr>
                        <a:t>Addresses issues 5, 7 with modifications for issues 4 and 1</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marL="0" algn="r" defTabSz="1043056" rtl="0" eaLnBrk="1" latinLnBrk="0" hangingPunct="1">
                        <a:spcAft>
                          <a:spcPts val="300"/>
                        </a:spcAft>
                      </a:pPr>
                      <a:r>
                        <a:rPr lang="en-GB" sz="1800" b="1" kern="1200" dirty="0">
                          <a:solidFill>
                            <a:schemeClr val="dk1"/>
                          </a:solidFill>
                          <a:effectLst/>
                          <a:latin typeface="+mn-lt"/>
                          <a:ea typeface="+mn-ea"/>
                          <a:cs typeface="+mn-cs"/>
                        </a:rPr>
                        <a:t>£86,502</a:t>
                      </a:r>
                      <a:r>
                        <a:rPr lang="en-GB" sz="1800" b="0" kern="1200" dirty="0">
                          <a:solidFill>
                            <a:schemeClr val="dk1"/>
                          </a:solidFill>
                          <a:effectLst/>
                          <a:latin typeface="+mn-lt"/>
                          <a:ea typeface="+mn-ea"/>
                          <a:cs typeface="+mn-cs"/>
                        </a:rPr>
                        <a:t>†</a:t>
                      </a:r>
                    </a:p>
                  </a:txBody>
                  <a:tcPr marL="57543" marR="57543" marT="0" marB="0" anchor="ctr"/>
                </a:tc>
                <a:tc>
                  <a:txBody>
                    <a:bodyPr/>
                    <a:lstStyle/>
                    <a:p>
                      <a:pPr marL="0" algn="r" defTabSz="1043056" rtl="0" eaLnBrk="1" latinLnBrk="0" hangingPunct="1">
                        <a:spcAft>
                          <a:spcPts val="300"/>
                        </a:spcAft>
                      </a:pPr>
                      <a:r>
                        <a:rPr lang="en-GB" sz="1800" b="0" kern="1200" dirty="0">
                          <a:solidFill>
                            <a:schemeClr val="dk1"/>
                          </a:solidFill>
                          <a:effectLst/>
                          <a:latin typeface="+mn-lt"/>
                          <a:ea typeface="+mn-ea"/>
                          <a:cs typeface="+mn-cs"/>
                        </a:rPr>
                        <a:t>+£76,550</a:t>
                      </a:r>
                    </a:p>
                  </a:txBody>
                  <a:tcPr marL="57543" marR="57543" marT="0" marB="0" anchor="ctr"/>
                </a:tc>
                <a:extLst>
                  <a:ext uri="{0D108BD9-81ED-4DB2-BD59-A6C34878D82A}">
                    <a16:rowId xmlns:a16="http://schemas.microsoft.com/office/drawing/2014/main" val="1720842416"/>
                  </a:ext>
                </a:extLst>
              </a:tr>
              <a:tr h="479335">
                <a:tc gridSpan="4">
                  <a:txBody>
                    <a:bodyPr/>
                    <a:lstStyle/>
                    <a:p>
                      <a:pPr>
                        <a:spcAft>
                          <a:spcPts val="300"/>
                        </a:spcAft>
                      </a:pPr>
                      <a:r>
                        <a:rPr lang="en-GB" sz="1800" b="0" baseline="30000" dirty="0">
                          <a:solidFill>
                            <a:schemeClr val="tx1"/>
                          </a:solidFill>
                          <a:effectLst/>
                        </a:rPr>
                        <a:t>†</a:t>
                      </a:r>
                      <a:r>
                        <a:rPr lang="en-GB" sz="1800" b="0" dirty="0">
                          <a:solidFill>
                            <a:schemeClr val="tx1"/>
                          </a:solidFill>
                          <a:effectLst/>
                        </a:rPr>
                        <a:t> this ICER is based on 10,000 PSA samples whereas the other ICERs in this table are based on midpoint parameter inputs</a:t>
                      </a:r>
                      <a:endParaRPr lang="en-GB" sz="1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solidFill>
                      <a:srgbClr val="CCD3D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10983692"/>
                  </a:ext>
                </a:extLst>
              </a:tr>
            </a:tbl>
          </a:graphicData>
        </a:graphic>
      </p:graphicFrame>
    </p:spTree>
    <p:extLst>
      <p:ext uri="{BB962C8B-B14F-4D97-AF65-F5344CB8AC3E}">
        <p14:creationId xmlns:p14="http://schemas.microsoft.com/office/powerpoint/2010/main" val="2253893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Cost effectiveness results: PAS (2)</a:t>
            </a:r>
            <a:br>
              <a:rPr lang="en-GB" dirty="0"/>
            </a:br>
            <a:r>
              <a:rPr lang="en-GB" sz="2800" dirty="0"/>
              <a:t>Pentosan </a:t>
            </a:r>
            <a:r>
              <a:rPr lang="en-GB" sz="2800" dirty="0" err="1"/>
              <a:t>polysulfate</a:t>
            </a:r>
            <a:r>
              <a:rPr lang="en-GB" sz="2800" dirty="0"/>
              <a:t> sodium vs best supportive care</a:t>
            </a:r>
          </a:p>
        </p:txBody>
      </p:sp>
      <p:sp>
        <p:nvSpPr>
          <p:cNvPr id="3" name="Slide Number Placeholder 2"/>
          <p:cNvSpPr>
            <a:spLocks noGrp="1"/>
          </p:cNvSpPr>
          <p:nvPr>
            <p:ph type="sldNum" sz="quarter" idx="12"/>
          </p:nvPr>
        </p:nvSpPr>
        <p:spPr/>
        <p:txBody>
          <a:bodyPr/>
          <a:lstStyle/>
          <a:p>
            <a:fld id="{DDBE135E-2566-4748-853C-8A3B78F0FB00}" type="slidenum">
              <a:rPr lang="en-GB" smtClean="0"/>
              <a:t>26</a:t>
            </a:fld>
            <a:endParaRPr lang="en-GB" dirty="0"/>
          </a:p>
        </p:txBody>
      </p:sp>
      <p:sp>
        <p:nvSpPr>
          <p:cNvPr id="4" name="TextBox 3">
            <a:extLst>
              <a:ext uri="{FF2B5EF4-FFF2-40B4-BE49-F238E27FC236}">
                <a16:creationId xmlns:a16="http://schemas.microsoft.com/office/drawing/2014/main" id="{13D0C522-DAE1-4FDB-B865-A1F3F6AFA0CB}"/>
              </a:ext>
            </a:extLst>
          </p:cNvPr>
          <p:cNvSpPr txBox="1"/>
          <p:nvPr/>
        </p:nvSpPr>
        <p:spPr>
          <a:xfrm>
            <a:off x="650816" y="1647678"/>
            <a:ext cx="9384145" cy="276999"/>
          </a:xfrm>
          <a:prstGeom prst="rect">
            <a:avLst/>
          </a:prstGeom>
          <a:noFill/>
        </p:spPr>
        <p:txBody>
          <a:bodyPr wrap="square" lIns="0" tIns="0" rIns="0" bIns="0" rtlCol="0">
            <a:spAutoFit/>
          </a:bodyPr>
          <a:lstStyle/>
          <a:p>
            <a:r>
              <a:rPr lang="en-GB" sz="1800" b="1" dirty="0">
                <a:solidFill>
                  <a:schemeClr val="tx1"/>
                </a:solidFill>
              </a:rPr>
              <a:t>Technical team preferred assumptions and impact on the cost-effectiveness estimate</a:t>
            </a:r>
          </a:p>
        </p:txBody>
      </p:sp>
      <p:graphicFrame>
        <p:nvGraphicFramePr>
          <p:cNvPr id="6" name="Table 5">
            <a:extLst>
              <a:ext uri="{FF2B5EF4-FFF2-40B4-BE49-F238E27FC236}">
                <a16:creationId xmlns:a16="http://schemas.microsoft.com/office/drawing/2014/main" id="{37ABDE1B-E634-4D1B-9DA7-D9FE269553F8}"/>
              </a:ext>
            </a:extLst>
          </p:cNvPr>
          <p:cNvGraphicFramePr>
            <a:graphicFrameLocks noGrp="1"/>
          </p:cNvGraphicFramePr>
          <p:nvPr>
            <p:extLst>
              <p:ext uri="{D42A27DB-BD31-4B8C-83A1-F6EECF244321}">
                <p14:modId xmlns:p14="http://schemas.microsoft.com/office/powerpoint/2010/main" val="2975655896"/>
              </p:ext>
            </p:extLst>
          </p:nvPr>
        </p:nvGraphicFramePr>
        <p:xfrm>
          <a:off x="508000" y="2570346"/>
          <a:ext cx="9526961" cy="3474855"/>
        </p:xfrm>
        <a:graphic>
          <a:graphicData uri="http://schemas.openxmlformats.org/drawingml/2006/table">
            <a:tbl>
              <a:tblPr firstRow="1" firstCol="1" bandRow="1">
                <a:tableStyleId>{F5AB1C69-6EDB-4FF4-983F-18BD219EF322}</a:tableStyleId>
              </a:tblPr>
              <a:tblGrid>
                <a:gridCol w="3772540">
                  <a:extLst>
                    <a:ext uri="{9D8B030D-6E8A-4147-A177-3AD203B41FA5}">
                      <a16:colId xmlns:a16="http://schemas.microsoft.com/office/drawing/2014/main" val="3914845156"/>
                    </a:ext>
                  </a:extLst>
                </a:gridCol>
                <a:gridCol w="3207380">
                  <a:extLst>
                    <a:ext uri="{9D8B030D-6E8A-4147-A177-3AD203B41FA5}">
                      <a16:colId xmlns:a16="http://schemas.microsoft.com/office/drawing/2014/main" val="1729598440"/>
                    </a:ext>
                  </a:extLst>
                </a:gridCol>
                <a:gridCol w="1245365">
                  <a:extLst>
                    <a:ext uri="{9D8B030D-6E8A-4147-A177-3AD203B41FA5}">
                      <a16:colId xmlns:a16="http://schemas.microsoft.com/office/drawing/2014/main" val="417225139"/>
                    </a:ext>
                  </a:extLst>
                </a:gridCol>
                <a:gridCol w="1301676">
                  <a:extLst>
                    <a:ext uri="{9D8B030D-6E8A-4147-A177-3AD203B41FA5}">
                      <a16:colId xmlns:a16="http://schemas.microsoft.com/office/drawing/2014/main" val="3071005837"/>
                    </a:ext>
                  </a:extLst>
                </a:gridCol>
              </a:tblGrid>
              <a:tr h="868714">
                <a:tc>
                  <a:txBody>
                    <a:bodyPr/>
                    <a:lstStyle/>
                    <a:p>
                      <a:pPr>
                        <a:spcAft>
                          <a:spcPts val="300"/>
                        </a:spcAft>
                      </a:pPr>
                      <a:r>
                        <a:rPr lang="en-GB" sz="1800" dirty="0">
                          <a:effectLst/>
                        </a:rPr>
                        <a:t>Alteration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spcAft>
                          <a:spcPts val="300"/>
                        </a:spcAft>
                      </a:pPr>
                      <a:r>
                        <a:rPr lang="en-GB" sz="1800">
                          <a:effectLst/>
                        </a:rPr>
                        <a:t>Technical team rationale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lgn="r">
                        <a:spcAft>
                          <a:spcPts val="300"/>
                        </a:spcAft>
                      </a:pPr>
                      <a:r>
                        <a:rPr lang="en-GB" sz="1800" dirty="0">
                          <a:effectLst/>
                        </a:rPr>
                        <a:t>ICER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lgn="r">
                        <a:spcAft>
                          <a:spcPts val="300"/>
                        </a:spcAft>
                      </a:pPr>
                      <a:r>
                        <a:rPr lang="en-GB" sz="1800" dirty="0">
                          <a:effectLst/>
                        </a:rPr>
                        <a:t>Change from base-case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extLst>
                  <a:ext uri="{0D108BD9-81ED-4DB2-BD59-A6C34878D82A}">
                    <a16:rowId xmlns:a16="http://schemas.microsoft.com/office/drawing/2014/main" val="576002813"/>
                  </a:ext>
                </a:extLst>
              </a:tr>
              <a:tr h="868714">
                <a:tc>
                  <a:txBody>
                    <a:bodyPr/>
                    <a:lstStyle/>
                    <a:p>
                      <a:pPr>
                        <a:spcAft>
                          <a:spcPts val="300"/>
                        </a:spcAft>
                      </a:pPr>
                      <a:r>
                        <a:rPr lang="en-GB" sz="1800" dirty="0">
                          <a:effectLst/>
                        </a:rPr>
                        <a:t>Company updated base case </a:t>
                      </a:r>
                      <a:r>
                        <a:rPr lang="en-GB" sz="1800" b="0" dirty="0">
                          <a:effectLst/>
                        </a:rPr>
                        <a:t>(</a:t>
                      </a:r>
                      <a:r>
                        <a:rPr lang="en-GB" sz="1800" b="0" strike="noStrike" dirty="0">
                          <a:solidFill>
                            <a:schemeClr val="bg1"/>
                          </a:solidFill>
                          <a:effectLst/>
                        </a:rPr>
                        <a:t>including </a:t>
                      </a:r>
                      <a:r>
                        <a:rPr lang="en-GB" sz="1800" b="0" dirty="0">
                          <a:effectLst/>
                        </a:rPr>
                        <a:t>PAS)</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spcAft>
                          <a:spcPts val="300"/>
                        </a:spcAft>
                      </a:pPr>
                      <a:r>
                        <a:rPr lang="en-GB" sz="1800" dirty="0">
                          <a:effectLst/>
                        </a:rPr>
                        <a:t>Addresses issues 2, 4 and 6 plus new evidence on issues 3 and 1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tc>
                <a:tc>
                  <a:txBody>
                    <a:bodyPr/>
                    <a:lstStyle/>
                    <a:p>
                      <a:pPr algn="r">
                        <a:spcAft>
                          <a:spcPts val="300"/>
                        </a:spcAft>
                      </a:pPr>
                      <a:r>
                        <a:rPr lang="en-GB" sz="1800" b="1" u="none" dirty="0">
                          <a:effectLst/>
                        </a:rPr>
                        <a:t>£76,213</a:t>
                      </a:r>
                      <a:endParaRPr lang="en-GB" sz="1800" b="1" u="none"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algn="r">
                        <a:spcAft>
                          <a:spcPts val="3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extLst>
                  <a:ext uri="{0D108BD9-81ED-4DB2-BD59-A6C34878D82A}">
                    <a16:rowId xmlns:a16="http://schemas.microsoft.com/office/drawing/2014/main" val="1347537254"/>
                  </a:ext>
                </a:extLst>
              </a:tr>
              <a:tr h="1158285">
                <a:tc>
                  <a:txBody>
                    <a:bodyPr/>
                    <a:lstStyle/>
                    <a:p>
                      <a:pPr>
                        <a:spcAft>
                          <a:spcPts val="300"/>
                        </a:spcAft>
                      </a:pPr>
                      <a:r>
                        <a:rPr lang="en-GB" sz="1800" dirty="0">
                          <a:effectLst/>
                        </a:rPr>
                        <a:t>ERG’s revised preferred ICER </a:t>
                      </a:r>
                      <a:r>
                        <a:rPr lang="en-GB" sz="1800" b="0" dirty="0">
                          <a:effectLst/>
                        </a:rPr>
                        <a:t>(</a:t>
                      </a:r>
                      <a:r>
                        <a:rPr lang="en-GB" sz="1800" b="0" dirty="0">
                          <a:solidFill>
                            <a:schemeClr val="bg1"/>
                          </a:solidFill>
                          <a:effectLst/>
                        </a:rPr>
                        <a:t>based on </a:t>
                      </a:r>
                      <a:r>
                        <a:rPr lang="en-GB" sz="1800" b="0" dirty="0">
                          <a:effectLst/>
                        </a:rPr>
                        <a:t>ERG’s NMA and minor correction to discontinuation curve)</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tc>
                <a:tc>
                  <a:txBody>
                    <a:bodyPr/>
                    <a:lstStyle/>
                    <a:p>
                      <a:pPr>
                        <a:spcAft>
                          <a:spcPts val="300"/>
                        </a:spcAft>
                      </a:pPr>
                      <a:r>
                        <a:rPr lang="en-GB" sz="1800" dirty="0">
                          <a:effectLst/>
                        </a:rPr>
                        <a:t>Addresses issues 5 and 7 with additional </a:t>
                      </a:r>
                      <a:r>
                        <a:rPr lang="en-GB" sz="1800" kern="1200" dirty="0">
                          <a:solidFill>
                            <a:schemeClr val="dk1"/>
                          </a:solidFill>
                          <a:effectLst/>
                          <a:latin typeface="+mn-lt"/>
                          <a:ea typeface="+mn-ea"/>
                          <a:cs typeface="+mn-cs"/>
                        </a:rPr>
                        <a:t>modifications for issues 4 and 1</a:t>
                      </a:r>
                    </a:p>
                  </a:txBody>
                  <a:tcPr marL="57543" marR="57543" marT="0" marB="0" anchor="ctr"/>
                </a:tc>
                <a:tc>
                  <a:txBody>
                    <a:bodyPr/>
                    <a:lstStyle/>
                    <a:p>
                      <a:pPr marL="0" algn="r" defTabSz="1043056" rtl="0" eaLnBrk="1" latinLnBrk="0" hangingPunct="1">
                        <a:spcAft>
                          <a:spcPts val="300"/>
                        </a:spcAft>
                      </a:pPr>
                      <a:r>
                        <a:rPr lang="en-GB" sz="1800" b="1" u="none" kern="1200" dirty="0">
                          <a:solidFill>
                            <a:schemeClr val="dk1"/>
                          </a:solidFill>
                          <a:effectLst/>
                          <a:latin typeface="+mn-lt"/>
                          <a:ea typeface="+mn-ea"/>
                          <a:cs typeface="+mn-cs"/>
                        </a:rPr>
                        <a:t>£72,355</a:t>
                      </a:r>
                      <a:r>
                        <a:rPr lang="en-GB" sz="1800" u="none" kern="1200" dirty="0">
                          <a:solidFill>
                            <a:schemeClr val="dk1"/>
                          </a:solidFill>
                          <a:effectLst/>
                          <a:latin typeface="+mn-lt"/>
                          <a:ea typeface="+mn-ea"/>
                          <a:cs typeface="+mn-cs"/>
                        </a:rPr>
                        <a:t>†</a:t>
                      </a:r>
                    </a:p>
                  </a:txBody>
                  <a:tcPr marL="57543" marR="57543" marT="0" marB="0" anchor="ctr"/>
                </a:tc>
                <a:tc>
                  <a:txBody>
                    <a:bodyPr/>
                    <a:lstStyle/>
                    <a:p>
                      <a:pPr marL="0" algn="r" defTabSz="1043056" rtl="0" eaLnBrk="1" latinLnBrk="0" hangingPunct="1">
                        <a:spcAft>
                          <a:spcPts val="300"/>
                        </a:spcAft>
                      </a:pPr>
                      <a:r>
                        <a:rPr lang="en-GB" sz="1800" u="none" kern="1200" dirty="0">
                          <a:solidFill>
                            <a:schemeClr val="dk1"/>
                          </a:solidFill>
                          <a:effectLst/>
                          <a:latin typeface="+mn-lt"/>
                          <a:ea typeface="+mn-ea"/>
                          <a:cs typeface="+mn-cs"/>
                        </a:rPr>
                        <a:t>-£3,858</a:t>
                      </a:r>
                    </a:p>
                  </a:txBody>
                  <a:tcPr marL="57543" marR="57543" marT="0" marB="0" anchor="ctr"/>
                </a:tc>
                <a:extLst>
                  <a:ext uri="{0D108BD9-81ED-4DB2-BD59-A6C34878D82A}">
                    <a16:rowId xmlns:a16="http://schemas.microsoft.com/office/drawing/2014/main" val="233645069"/>
                  </a:ext>
                </a:extLst>
              </a:tr>
              <a:tr h="579142">
                <a:tc gridSpan="4">
                  <a:txBody>
                    <a:bodyPr/>
                    <a:lstStyle/>
                    <a:p>
                      <a:pPr>
                        <a:spcAft>
                          <a:spcPts val="300"/>
                        </a:spcAft>
                      </a:pPr>
                      <a:r>
                        <a:rPr lang="en-GB" sz="1800" b="0" baseline="30000" dirty="0">
                          <a:solidFill>
                            <a:schemeClr val="tx1"/>
                          </a:solidFill>
                          <a:effectLst/>
                        </a:rPr>
                        <a:t>†</a:t>
                      </a:r>
                      <a:r>
                        <a:rPr lang="en-GB" sz="1800" b="0" dirty="0">
                          <a:solidFill>
                            <a:schemeClr val="tx1"/>
                          </a:solidFill>
                          <a:effectLst/>
                        </a:rPr>
                        <a:t> this ICER is based on 10,000 PSA samples whereas the other ICERs in this table are based on midpoint parameter inputs</a:t>
                      </a:r>
                      <a:endParaRPr lang="en-GB" sz="1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543" marR="57543" marT="0" marB="0" anchor="ctr">
                    <a:solidFill>
                      <a:srgbClr val="CCD3D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51088697"/>
                  </a:ext>
                </a:extLst>
              </a:tr>
            </a:tbl>
          </a:graphicData>
        </a:graphic>
      </p:graphicFrame>
    </p:spTree>
    <p:extLst>
      <p:ext uri="{BB962C8B-B14F-4D97-AF65-F5344CB8AC3E}">
        <p14:creationId xmlns:p14="http://schemas.microsoft.com/office/powerpoint/2010/main" val="977297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1171901"/>
          </a:xfrm>
        </p:spPr>
        <p:txBody>
          <a:bodyPr/>
          <a:lstStyle/>
          <a:p>
            <a:r>
              <a:rPr lang="en-GB" dirty="0"/>
              <a:t>Key company scenario analyses: PAS (1)</a:t>
            </a:r>
            <a:br>
              <a:rPr lang="en-GB" dirty="0"/>
            </a:br>
            <a:r>
              <a:rPr lang="en-GB" sz="2800" dirty="0"/>
              <a:t>Pentosan </a:t>
            </a:r>
            <a:r>
              <a:rPr lang="en-GB" sz="2800" dirty="0" err="1"/>
              <a:t>polysulfate</a:t>
            </a:r>
            <a:r>
              <a:rPr lang="en-GB" sz="2800" dirty="0"/>
              <a:t> sodium vs bladder instillations</a:t>
            </a:r>
          </a:p>
        </p:txBody>
      </p:sp>
      <p:sp>
        <p:nvSpPr>
          <p:cNvPr id="3" name="Slide Number Placeholder 2"/>
          <p:cNvSpPr>
            <a:spLocks noGrp="1"/>
          </p:cNvSpPr>
          <p:nvPr>
            <p:ph type="sldNum" sz="quarter" idx="12"/>
          </p:nvPr>
        </p:nvSpPr>
        <p:spPr/>
        <p:txBody>
          <a:bodyPr/>
          <a:lstStyle/>
          <a:p>
            <a:fld id="{DDBE135E-2566-4748-853C-8A3B78F0FB00}" type="slidenum">
              <a:rPr lang="en-GB" smtClean="0"/>
              <a:t>27</a:t>
            </a:fld>
            <a:endParaRPr lang="en-GB" dirty="0"/>
          </a:p>
        </p:txBody>
      </p:sp>
      <p:graphicFrame>
        <p:nvGraphicFramePr>
          <p:cNvPr id="5" name="Table 4">
            <a:extLst>
              <a:ext uri="{FF2B5EF4-FFF2-40B4-BE49-F238E27FC236}">
                <a16:creationId xmlns:a16="http://schemas.microsoft.com/office/drawing/2014/main" id="{577E4D3D-C160-4D7E-BED8-1EC8E2BE2689}"/>
              </a:ext>
            </a:extLst>
          </p:cNvPr>
          <p:cNvGraphicFramePr>
            <a:graphicFrameLocks noGrp="1"/>
          </p:cNvGraphicFramePr>
          <p:nvPr>
            <p:extLst>
              <p:ext uri="{D42A27DB-BD31-4B8C-83A1-F6EECF244321}">
                <p14:modId xmlns:p14="http://schemas.microsoft.com/office/powerpoint/2010/main" val="4114599473"/>
              </p:ext>
            </p:extLst>
          </p:nvPr>
        </p:nvGraphicFramePr>
        <p:xfrm>
          <a:off x="504305" y="2326495"/>
          <a:ext cx="9387840" cy="3224956"/>
        </p:xfrm>
        <a:graphic>
          <a:graphicData uri="http://schemas.openxmlformats.org/drawingml/2006/table">
            <a:tbl>
              <a:tblPr firstRow="1" bandRow="1">
                <a:tableStyleId>{F5AB1C69-6EDB-4FF4-983F-18BD219EF322}</a:tableStyleId>
              </a:tblPr>
              <a:tblGrid>
                <a:gridCol w="2720340">
                  <a:extLst>
                    <a:ext uri="{9D8B030D-6E8A-4147-A177-3AD203B41FA5}">
                      <a16:colId xmlns:a16="http://schemas.microsoft.com/office/drawing/2014/main" val="1129078655"/>
                    </a:ext>
                  </a:extLst>
                </a:gridCol>
                <a:gridCol w="2184400">
                  <a:extLst>
                    <a:ext uri="{9D8B030D-6E8A-4147-A177-3AD203B41FA5}">
                      <a16:colId xmlns:a16="http://schemas.microsoft.com/office/drawing/2014/main" val="27558205"/>
                    </a:ext>
                  </a:extLst>
                </a:gridCol>
                <a:gridCol w="2136140">
                  <a:extLst>
                    <a:ext uri="{9D8B030D-6E8A-4147-A177-3AD203B41FA5}">
                      <a16:colId xmlns:a16="http://schemas.microsoft.com/office/drawing/2014/main" val="1665120075"/>
                    </a:ext>
                  </a:extLst>
                </a:gridCol>
                <a:gridCol w="2346960">
                  <a:extLst>
                    <a:ext uri="{9D8B030D-6E8A-4147-A177-3AD203B41FA5}">
                      <a16:colId xmlns:a16="http://schemas.microsoft.com/office/drawing/2014/main" val="3447166896"/>
                    </a:ext>
                  </a:extLst>
                </a:gridCol>
              </a:tblGrid>
              <a:tr h="716797">
                <a:tc>
                  <a:txBody>
                    <a:bodyPr/>
                    <a:lstStyle/>
                    <a:p>
                      <a:pPr algn="ctr"/>
                      <a:r>
                        <a:rPr lang="en-GB" dirty="0"/>
                        <a:t>Scenario</a:t>
                      </a:r>
                    </a:p>
                  </a:txBody>
                  <a:tcPr/>
                </a:tc>
                <a:tc>
                  <a:txBody>
                    <a:bodyPr/>
                    <a:lstStyle/>
                    <a:p>
                      <a:pPr algn="ctr"/>
                      <a:r>
                        <a:rPr lang="en-GB" dirty="0"/>
                        <a:t>Incremental cost</a:t>
                      </a:r>
                    </a:p>
                  </a:txBody>
                  <a:tcPr/>
                </a:tc>
                <a:tc>
                  <a:txBody>
                    <a:bodyPr/>
                    <a:lstStyle/>
                    <a:p>
                      <a:pPr algn="ctr"/>
                      <a:r>
                        <a:rPr lang="en-GB" dirty="0"/>
                        <a:t>Incremental QALYs</a:t>
                      </a:r>
                    </a:p>
                  </a:txBody>
                  <a:tcPr/>
                </a:tc>
                <a:tc>
                  <a:txBody>
                    <a:bodyPr/>
                    <a:lstStyle/>
                    <a:p>
                      <a:pPr algn="ctr"/>
                      <a:r>
                        <a:rPr lang="en-GB" dirty="0"/>
                        <a:t>ICER</a:t>
                      </a:r>
                    </a:p>
                  </a:txBody>
                  <a:tcPr/>
                </a:tc>
                <a:extLst>
                  <a:ext uri="{0D108BD9-81ED-4DB2-BD59-A6C34878D82A}">
                    <a16:rowId xmlns:a16="http://schemas.microsoft.com/office/drawing/2014/main" val="4057990792"/>
                  </a:ext>
                </a:extLst>
              </a:tr>
              <a:tr h="403198">
                <a:tc>
                  <a:txBody>
                    <a:bodyPr/>
                    <a:lstStyle/>
                    <a:p>
                      <a:r>
                        <a:rPr lang="en-GB" b="1" dirty="0"/>
                        <a:t>Base-case</a:t>
                      </a:r>
                    </a:p>
                  </a:txBody>
                  <a:tcPr/>
                </a:tc>
                <a:tc>
                  <a:txBody>
                    <a:bodyPr/>
                    <a:lstStyle/>
                    <a:p>
                      <a:pPr algn="r"/>
                      <a:r>
                        <a:rPr lang="en-GB" b="0" u="none" dirty="0">
                          <a:solidFill>
                            <a:srgbClr val="000000"/>
                          </a:solidFill>
                          <a:highlight>
                            <a:srgbClr val="000000"/>
                          </a:highlight>
                        </a:rPr>
                        <a:t>*******</a:t>
                      </a:r>
                    </a:p>
                  </a:txBody>
                  <a:tcPr/>
                </a:tc>
                <a:tc>
                  <a:txBody>
                    <a:bodyPr/>
                    <a:lstStyle/>
                    <a:p>
                      <a:pPr algn="r"/>
                      <a:r>
                        <a:rPr lang="en-GB" b="0" u="none" dirty="0">
                          <a:solidFill>
                            <a:srgbClr val="000000"/>
                          </a:solidFill>
                          <a:highlight>
                            <a:srgbClr val="000000"/>
                          </a:highlight>
                        </a:rPr>
                        <a:t>*******</a:t>
                      </a:r>
                      <a:endParaRPr lang="en-GB" b="1" dirty="0"/>
                    </a:p>
                  </a:txBody>
                  <a:tcPr/>
                </a:tc>
                <a:tc>
                  <a:txBody>
                    <a:bodyPr/>
                    <a:lstStyle/>
                    <a:p>
                      <a:pPr algn="r"/>
                      <a:r>
                        <a:rPr lang="en-GB" b="1" dirty="0"/>
                        <a:t>£9,952</a:t>
                      </a:r>
                    </a:p>
                  </a:txBody>
                  <a:tcPr/>
                </a:tc>
                <a:extLst>
                  <a:ext uri="{0D108BD9-81ED-4DB2-BD59-A6C34878D82A}">
                    <a16:rowId xmlns:a16="http://schemas.microsoft.com/office/drawing/2014/main" val="2852212744"/>
                  </a:ext>
                </a:extLst>
              </a:tr>
              <a:tr h="716797">
                <a:tc>
                  <a:txBody>
                    <a:bodyPr/>
                    <a:lstStyle/>
                    <a:p>
                      <a:r>
                        <a:rPr lang="en-GB" dirty="0"/>
                        <a:t>Company’s Bayesian NMA instead of Bucher method</a:t>
                      </a:r>
                    </a:p>
                  </a:txBody>
                  <a:tcPr/>
                </a:tc>
                <a:tc>
                  <a:txBody>
                    <a:bodyPr/>
                    <a:lstStyle/>
                    <a:p>
                      <a:pPr algn="r"/>
                      <a:r>
                        <a:rPr lang="en-GB" b="0" u="none" dirty="0">
                          <a:solidFill>
                            <a:srgbClr val="000000"/>
                          </a:solidFill>
                          <a:highlight>
                            <a:srgbClr val="000000"/>
                          </a:highlight>
                        </a:rPr>
                        <a:t>*******</a:t>
                      </a:r>
                    </a:p>
                  </a:txBody>
                  <a:tcPr/>
                </a:tc>
                <a:tc>
                  <a:txBody>
                    <a:bodyPr/>
                    <a:lstStyle/>
                    <a:p>
                      <a:pPr algn="r"/>
                      <a:r>
                        <a:rPr lang="en-GB" b="0" u="none" dirty="0">
                          <a:solidFill>
                            <a:srgbClr val="000000"/>
                          </a:solidFill>
                          <a:highlight>
                            <a:srgbClr val="000000"/>
                          </a:highlight>
                        </a:rPr>
                        <a:t>*******</a:t>
                      </a:r>
                      <a:endParaRPr lang="en-GB" dirty="0"/>
                    </a:p>
                  </a:txBody>
                  <a:tcPr/>
                </a:tc>
                <a:tc>
                  <a:txBody>
                    <a:bodyPr/>
                    <a:lstStyle/>
                    <a:p>
                      <a:pPr algn="r"/>
                      <a:r>
                        <a:rPr lang="en-GB" dirty="0"/>
                        <a:t>£11,282</a:t>
                      </a:r>
                    </a:p>
                  </a:txBody>
                  <a:tcPr/>
                </a:tc>
                <a:extLst>
                  <a:ext uri="{0D108BD9-81ED-4DB2-BD59-A6C34878D82A}">
                    <a16:rowId xmlns:a16="http://schemas.microsoft.com/office/drawing/2014/main" val="1352820052"/>
                  </a:ext>
                </a:extLst>
              </a:tr>
              <a:tr h="1030396">
                <a:tc>
                  <a:txBody>
                    <a:bodyPr/>
                    <a:lstStyle/>
                    <a:p>
                      <a:r>
                        <a:rPr lang="en-GB" dirty="0"/>
                        <a:t>6-weekly BI administrations</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a:ln>
                            <a:noFill/>
                          </a:ln>
                          <a:solidFill>
                            <a:srgbClr val="000000"/>
                          </a:solidFill>
                          <a:effectLst/>
                          <a:highlight>
                            <a:srgbClr val="000000"/>
                          </a:highlight>
                          <a:uLnTx/>
                          <a:uFillTx/>
                          <a:latin typeface="+mn-lt"/>
                          <a:ea typeface="+mn-ea"/>
                          <a:cs typeface="+mn-cs"/>
                        </a:rPr>
                        <a:t>*******</a:t>
                      </a:r>
                    </a:p>
                  </a:txBody>
                  <a:tcPr/>
                </a:tc>
                <a:tc>
                  <a:txBody>
                    <a:bodyPr/>
                    <a:lstStyle/>
                    <a:p>
                      <a:pPr algn="r"/>
                      <a:r>
                        <a:rPr lang="en-GB" b="0" u="none" dirty="0">
                          <a:solidFill>
                            <a:srgbClr val="000000"/>
                          </a:solidFill>
                          <a:highlight>
                            <a:srgbClr val="000000"/>
                          </a:highlight>
                        </a:rPr>
                        <a:t>*******</a:t>
                      </a:r>
                      <a:endParaRPr lang="en-GB" dirty="0"/>
                    </a:p>
                  </a:txBody>
                  <a:tcPr/>
                </a:tc>
                <a:tc>
                  <a:txBody>
                    <a:bodyPr/>
                    <a:lstStyle/>
                    <a:p>
                      <a:pPr algn="r"/>
                      <a:r>
                        <a:rPr lang="en-GB" dirty="0"/>
                        <a:t>£20,296</a:t>
                      </a:r>
                    </a:p>
                  </a:txBody>
                  <a:tcPr/>
                </a:tc>
                <a:extLst>
                  <a:ext uri="{0D108BD9-81ED-4DB2-BD59-A6C34878D82A}">
                    <a16:rowId xmlns:a16="http://schemas.microsoft.com/office/drawing/2014/main" val="1556971352"/>
                  </a:ext>
                </a:extLst>
              </a:tr>
            </a:tbl>
          </a:graphicData>
        </a:graphic>
      </p:graphicFrame>
      <p:sp>
        <p:nvSpPr>
          <p:cNvPr id="6" name="TextBox 5">
            <a:extLst>
              <a:ext uri="{FF2B5EF4-FFF2-40B4-BE49-F238E27FC236}">
                <a16:creationId xmlns:a16="http://schemas.microsoft.com/office/drawing/2014/main" id="{D4B4C0E1-9597-4F22-8909-3890491F5B45}"/>
              </a:ext>
            </a:extLst>
          </p:cNvPr>
          <p:cNvSpPr txBox="1"/>
          <p:nvPr/>
        </p:nvSpPr>
        <p:spPr>
          <a:xfrm>
            <a:off x="508000" y="1685882"/>
            <a:ext cx="9384145" cy="553998"/>
          </a:xfrm>
          <a:prstGeom prst="rect">
            <a:avLst/>
          </a:prstGeom>
          <a:noFill/>
        </p:spPr>
        <p:txBody>
          <a:bodyPr wrap="square" lIns="0" tIns="0" rIns="0" bIns="0" rtlCol="0">
            <a:spAutoFit/>
          </a:bodyPr>
          <a:lstStyle/>
          <a:p>
            <a:r>
              <a:rPr lang="en-GB" sz="1800" b="1" dirty="0"/>
              <a:t>Based on c</a:t>
            </a:r>
            <a:r>
              <a:rPr lang="en-GB" sz="1800" b="1" dirty="0">
                <a:solidFill>
                  <a:schemeClr val="tx1"/>
                </a:solidFill>
              </a:rPr>
              <a:t>ompany base-case</a:t>
            </a:r>
            <a:r>
              <a:rPr lang="en-GB" sz="1800" dirty="0">
                <a:solidFill>
                  <a:schemeClr val="tx1"/>
                </a:solidFill>
              </a:rPr>
              <a:t>: Bucher NMA, 18.9% BSC response rate, utility decrement for previous BI usage, 4-weekly administration of BIs </a:t>
            </a:r>
          </a:p>
        </p:txBody>
      </p:sp>
    </p:spTree>
    <p:extLst>
      <p:ext uri="{BB962C8B-B14F-4D97-AF65-F5344CB8AC3E}">
        <p14:creationId xmlns:p14="http://schemas.microsoft.com/office/powerpoint/2010/main" val="4142906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1131261"/>
          </a:xfrm>
        </p:spPr>
        <p:txBody>
          <a:bodyPr/>
          <a:lstStyle/>
          <a:p>
            <a:r>
              <a:rPr lang="en-GB" dirty="0"/>
              <a:t>Key company scenario analyses: PAS (2)</a:t>
            </a:r>
            <a:br>
              <a:rPr lang="en-GB" dirty="0"/>
            </a:br>
            <a:r>
              <a:rPr lang="en-GB" sz="2800" dirty="0"/>
              <a:t>Pentosan </a:t>
            </a:r>
            <a:r>
              <a:rPr lang="en-GB" sz="2800" dirty="0" err="1"/>
              <a:t>polysulfate</a:t>
            </a:r>
            <a:r>
              <a:rPr lang="en-GB" sz="2800" dirty="0"/>
              <a:t> sodium vs best supportive care</a:t>
            </a:r>
          </a:p>
        </p:txBody>
      </p:sp>
      <p:sp>
        <p:nvSpPr>
          <p:cNvPr id="3" name="Slide Number Placeholder 2"/>
          <p:cNvSpPr>
            <a:spLocks noGrp="1"/>
          </p:cNvSpPr>
          <p:nvPr>
            <p:ph type="sldNum" sz="quarter" idx="12"/>
          </p:nvPr>
        </p:nvSpPr>
        <p:spPr/>
        <p:txBody>
          <a:bodyPr/>
          <a:lstStyle/>
          <a:p>
            <a:fld id="{DDBE135E-2566-4748-853C-8A3B78F0FB00}" type="slidenum">
              <a:rPr lang="en-GB" smtClean="0"/>
              <a:t>28</a:t>
            </a:fld>
            <a:endParaRPr lang="en-GB" dirty="0"/>
          </a:p>
        </p:txBody>
      </p:sp>
      <p:graphicFrame>
        <p:nvGraphicFramePr>
          <p:cNvPr id="4" name="Table 3">
            <a:extLst>
              <a:ext uri="{FF2B5EF4-FFF2-40B4-BE49-F238E27FC236}">
                <a16:creationId xmlns:a16="http://schemas.microsoft.com/office/drawing/2014/main" id="{A3A1EE67-8E8F-4EF9-AAB2-47B43674977D}"/>
              </a:ext>
            </a:extLst>
          </p:cNvPr>
          <p:cNvGraphicFramePr>
            <a:graphicFrameLocks noGrp="1"/>
          </p:cNvGraphicFramePr>
          <p:nvPr>
            <p:extLst>
              <p:ext uri="{D42A27DB-BD31-4B8C-83A1-F6EECF244321}">
                <p14:modId xmlns:p14="http://schemas.microsoft.com/office/powerpoint/2010/main" val="713218695"/>
              </p:ext>
            </p:extLst>
          </p:nvPr>
        </p:nvGraphicFramePr>
        <p:xfrm>
          <a:off x="504305" y="2375372"/>
          <a:ext cx="9387840" cy="3246120"/>
        </p:xfrm>
        <a:graphic>
          <a:graphicData uri="http://schemas.openxmlformats.org/drawingml/2006/table">
            <a:tbl>
              <a:tblPr firstRow="1" bandRow="1">
                <a:tableStyleId>{F5AB1C69-6EDB-4FF4-983F-18BD219EF322}</a:tableStyleId>
              </a:tblPr>
              <a:tblGrid>
                <a:gridCol w="2762770">
                  <a:extLst>
                    <a:ext uri="{9D8B030D-6E8A-4147-A177-3AD203B41FA5}">
                      <a16:colId xmlns:a16="http://schemas.microsoft.com/office/drawing/2014/main" val="1129078655"/>
                    </a:ext>
                  </a:extLst>
                </a:gridCol>
                <a:gridCol w="2263890">
                  <a:extLst>
                    <a:ext uri="{9D8B030D-6E8A-4147-A177-3AD203B41FA5}">
                      <a16:colId xmlns:a16="http://schemas.microsoft.com/office/drawing/2014/main" val="27558205"/>
                    </a:ext>
                  </a:extLst>
                </a:gridCol>
                <a:gridCol w="2014220">
                  <a:extLst>
                    <a:ext uri="{9D8B030D-6E8A-4147-A177-3AD203B41FA5}">
                      <a16:colId xmlns:a16="http://schemas.microsoft.com/office/drawing/2014/main" val="1665120075"/>
                    </a:ext>
                  </a:extLst>
                </a:gridCol>
                <a:gridCol w="2346960">
                  <a:extLst>
                    <a:ext uri="{9D8B030D-6E8A-4147-A177-3AD203B41FA5}">
                      <a16:colId xmlns:a16="http://schemas.microsoft.com/office/drawing/2014/main" val="3447166896"/>
                    </a:ext>
                  </a:extLst>
                </a:gridCol>
              </a:tblGrid>
              <a:tr h="716797">
                <a:tc>
                  <a:txBody>
                    <a:bodyPr/>
                    <a:lstStyle/>
                    <a:p>
                      <a:pPr algn="ctr"/>
                      <a:r>
                        <a:rPr lang="en-GB" dirty="0"/>
                        <a:t>Scenario</a:t>
                      </a:r>
                    </a:p>
                  </a:txBody>
                  <a:tcPr/>
                </a:tc>
                <a:tc>
                  <a:txBody>
                    <a:bodyPr/>
                    <a:lstStyle/>
                    <a:p>
                      <a:pPr algn="ctr"/>
                      <a:r>
                        <a:rPr lang="en-GB" dirty="0"/>
                        <a:t>Incremental cost</a:t>
                      </a:r>
                    </a:p>
                  </a:txBody>
                  <a:tcPr/>
                </a:tc>
                <a:tc>
                  <a:txBody>
                    <a:bodyPr/>
                    <a:lstStyle/>
                    <a:p>
                      <a:pPr algn="ctr"/>
                      <a:r>
                        <a:rPr lang="en-GB" dirty="0"/>
                        <a:t>Incremental QALYs</a:t>
                      </a:r>
                    </a:p>
                  </a:txBody>
                  <a:tcPr/>
                </a:tc>
                <a:tc>
                  <a:txBody>
                    <a:bodyPr/>
                    <a:lstStyle/>
                    <a:p>
                      <a:pPr algn="ctr"/>
                      <a:r>
                        <a:rPr lang="en-GB" dirty="0"/>
                        <a:t>ICER</a:t>
                      </a:r>
                    </a:p>
                  </a:txBody>
                  <a:tcPr/>
                </a:tc>
                <a:extLst>
                  <a:ext uri="{0D108BD9-81ED-4DB2-BD59-A6C34878D82A}">
                    <a16:rowId xmlns:a16="http://schemas.microsoft.com/office/drawing/2014/main" val="4057990792"/>
                  </a:ext>
                </a:extLst>
              </a:tr>
              <a:tr h="403198">
                <a:tc>
                  <a:txBody>
                    <a:bodyPr/>
                    <a:lstStyle/>
                    <a:p>
                      <a:r>
                        <a:rPr lang="en-GB" b="1" dirty="0"/>
                        <a:t>Base-case</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a:ln>
                            <a:noFill/>
                          </a:ln>
                          <a:solidFill>
                            <a:srgbClr val="000000"/>
                          </a:solidFill>
                          <a:effectLst/>
                          <a:highlight>
                            <a:srgbClr val="000000"/>
                          </a:highlight>
                          <a:uLnTx/>
                          <a:uFillTx/>
                          <a:latin typeface="+mn-lt"/>
                          <a:ea typeface="+mn-ea"/>
                          <a:cs typeface="+mn-cs"/>
                        </a:rPr>
                        <a:t>*******</a:t>
                      </a:r>
                    </a:p>
                  </a:txBody>
                  <a:tcPr/>
                </a:tc>
                <a:tc>
                  <a:txBody>
                    <a:bodyPr/>
                    <a:lstStyle/>
                    <a:p>
                      <a:pPr algn="r"/>
                      <a:r>
                        <a:rPr lang="en-GB" b="0" u="none" dirty="0">
                          <a:solidFill>
                            <a:srgbClr val="000000"/>
                          </a:solidFill>
                          <a:highlight>
                            <a:srgbClr val="000000"/>
                          </a:highlight>
                        </a:rPr>
                        <a:t>*******</a:t>
                      </a:r>
                      <a:endParaRPr lang="en-GB" b="1" dirty="0"/>
                    </a:p>
                  </a:txBody>
                  <a:tcPr/>
                </a:tc>
                <a:tc>
                  <a:txBody>
                    <a:bodyPr/>
                    <a:lstStyle/>
                    <a:p>
                      <a:pPr algn="r"/>
                      <a:r>
                        <a:rPr lang="en-GB" b="1" dirty="0"/>
                        <a:t>£76,213</a:t>
                      </a:r>
                    </a:p>
                  </a:txBody>
                  <a:tcPr/>
                </a:tc>
                <a:extLst>
                  <a:ext uri="{0D108BD9-81ED-4DB2-BD59-A6C34878D82A}">
                    <a16:rowId xmlns:a16="http://schemas.microsoft.com/office/drawing/2014/main" val="2852212744"/>
                  </a:ext>
                </a:extLst>
              </a:tr>
              <a:tr h="716797">
                <a:tc>
                  <a:txBody>
                    <a:bodyPr/>
                    <a:lstStyle/>
                    <a:p>
                      <a:r>
                        <a:rPr lang="en-GB" dirty="0"/>
                        <a:t>Company’s Bayesian NMA instead of Bucher method</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a:ln>
                            <a:noFill/>
                          </a:ln>
                          <a:solidFill>
                            <a:srgbClr val="000000"/>
                          </a:solidFill>
                          <a:effectLst/>
                          <a:highlight>
                            <a:srgbClr val="000000"/>
                          </a:highlight>
                          <a:uLnTx/>
                          <a:uFillTx/>
                          <a:latin typeface="+mn-lt"/>
                          <a:ea typeface="+mn-ea"/>
                          <a:cs typeface="+mn-cs"/>
                        </a:rPr>
                        <a:t>*******</a:t>
                      </a:r>
                    </a:p>
                  </a:txBody>
                  <a:tcPr/>
                </a:tc>
                <a:tc>
                  <a:txBody>
                    <a:bodyPr/>
                    <a:lstStyle/>
                    <a:p>
                      <a:pPr algn="r"/>
                      <a:r>
                        <a:rPr lang="en-GB" b="0" u="none" dirty="0">
                          <a:solidFill>
                            <a:srgbClr val="000000"/>
                          </a:solidFill>
                          <a:highlight>
                            <a:srgbClr val="000000"/>
                          </a:highlight>
                        </a:rPr>
                        <a:t>*******</a:t>
                      </a:r>
                      <a:endParaRPr lang="en-GB" dirty="0"/>
                    </a:p>
                  </a:txBody>
                  <a:tcPr/>
                </a:tc>
                <a:tc>
                  <a:txBody>
                    <a:bodyPr/>
                    <a:lstStyle/>
                    <a:p>
                      <a:pPr algn="r"/>
                      <a:r>
                        <a:rPr lang="en-GB" dirty="0"/>
                        <a:t>£73,838</a:t>
                      </a:r>
                    </a:p>
                  </a:txBody>
                  <a:tcPr/>
                </a:tc>
                <a:extLst>
                  <a:ext uri="{0D108BD9-81ED-4DB2-BD59-A6C34878D82A}">
                    <a16:rowId xmlns:a16="http://schemas.microsoft.com/office/drawing/2014/main" val="1352820052"/>
                  </a:ext>
                </a:extLst>
              </a:tr>
              <a:tr h="1030396">
                <a:tc>
                  <a:txBody>
                    <a:bodyPr/>
                    <a:lstStyle/>
                    <a:p>
                      <a:r>
                        <a:rPr lang="en-GB" dirty="0"/>
                        <a:t>BSC effect sustained and receding at 6 months</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a:ln>
                            <a:noFill/>
                          </a:ln>
                          <a:solidFill>
                            <a:srgbClr val="000000"/>
                          </a:solidFill>
                          <a:effectLst/>
                          <a:highlight>
                            <a:srgbClr val="000000"/>
                          </a:highlight>
                          <a:uLnTx/>
                          <a:uFillTx/>
                          <a:latin typeface="+mn-lt"/>
                          <a:ea typeface="+mn-ea"/>
                          <a:cs typeface="+mn-cs"/>
                        </a:rPr>
                        <a:t>*******</a:t>
                      </a:r>
                    </a:p>
                  </a:txBody>
                  <a:tcPr/>
                </a:tc>
                <a:tc>
                  <a:txBody>
                    <a:bodyPr/>
                    <a:lstStyle/>
                    <a:p>
                      <a:pPr algn="r"/>
                      <a:r>
                        <a:rPr lang="en-GB" b="0" u="none">
                          <a:solidFill>
                            <a:srgbClr val="000000"/>
                          </a:solidFill>
                          <a:highlight>
                            <a:srgbClr val="000000"/>
                          </a:highlight>
                        </a:rPr>
                        <a:t>*******</a:t>
                      </a:r>
                      <a:endParaRPr lang="en-GB" dirty="0"/>
                    </a:p>
                  </a:txBody>
                  <a:tcPr/>
                </a:tc>
                <a:tc>
                  <a:txBody>
                    <a:bodyPr/>
                    <a:lstStyle/>
                    <a:p>
                      <a:pPr algn="r"/>
                      <a:r>
                        <a:rPr lang="en-GB" dirty="0"/>
                        <a:t>£33,907</a:t>
                      </a:r>
                    </a:p>
                  </a:txBody>
                  <a:tcPr/>
                </a:tc>
                <a:extLst>
                  <a:ext uri="{0D108BD9-81ED-4DB2-BD59-A6C34878D82A}">
                    <a16:rowId xmlns:a16="http://schemas.microsoft.com/office/drawing/2014/main" val="1556971352"/>
                  </a:ext>
                </a:extLst>
              </a:tr>
            </a:tbl>
          </a:graphicData>
        </a:graphic>
      </p:graphicFrame>
      <p:sp>
        <p:nvSpPr>
          <p:cNvPr id="5" name="TextBox 4">
            <a:extLst>
              <a:ext uri="{FF2B5EF4-FFF2-40B4-BE49-F238E27FC236}">
                <a16:creationId xmlns:a16="http://schemas.microsoft.com/office/drawing/2014/main" id="{378FE64E-EA5D-477C-8B78-12620DF85532}"/>
              </a:ext>
            </a:extLst>
          </p:cNvPr>
          <p:cNvSpPr txBox="1"/>
          <p:nvPr/>
        </p:nvSpPr>
        <p:spPr>
          <a:xfrm>
            <a:off x="508000" y="1685882"/>
            <a:ext cx="9384145" cy="553998"/>
          </a:xfrm>
          <a:prstGeom prst="rect">
            <a:avLst/>
          </a:prstGeom>
          <a:noFill/>
        </p:spPr>
        <p:txBody>
          <a:bodyPr wrap="square" lIns="0" tIns="0" rIns="0" bIns="0" rtlCol="0">
            <a:spAutoFit/>
          </a:bodyPr>
          <a:lstStyle/>
          <a:p>
            <a:r>
              <a:rPr lang="en-GB" sz="1800" b="1" dirty="0"/>
              <a:t>Based on c</a:t>
            </a:r>
            <a:r>
              <a:rPr lang="en-GB" sz="1800" b="1" dirty="0">
                <a:solidFill>
                  <a:schemeClr val="tx1"/>
                </a:solidFill>
              </a:rPr>
              <a:t>ompany base-case</a:t>
            </a:r>
            <a:r>
              <a:rPr lang="en-GB" sz="1800" dirty="0">
                <a:solidFill>
                  <a:schemeClr val="tx1"/>
                </a:solidFill>
              </a:rPr>
              <a:t>: Bucher NMA, 18.9% BSC response rate, utility decrement for previous BI usage, 4-weekly administration of BIs </a:t>
            </a:r>
          </a:p>
        </p:txBody>
      </p:sp>
    </p:spTree>
    <p:extLst>
      <p:ext uri="{BB962C8B-B14F-4D97-AF65-F5344CB8AC3E}">
        <p14:creationId xmlns:p14="http://schemas.microsoft.com/office/powerpoint/2010/main" val="2131719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issues</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29</a:t>
            </a:fld>
            <a:endParaRPr lang="en-GB" dirty="0"/>
          </a:p>
        </p:txBody>
      </p:sp>
      <p:sp>
        <p:nvSpPr>
          <p:cNvPr id="4" name="Content Placeholder 3"/>
          <p:cNvSpPr>
            <a:spLocks noGrp="1"/>
          </p:cNvSpPr>
          <p:nvPr>
            <p:ph sz="quarter" idx="10"/>
          </p:nvPr>
        </p:nvSpPr>
        <p:spPr>
          <a:xfrm>
            <a:off x="508000" y="1102750"/>
            <a:ext cx="9669780" cy="5633330"/>
          </a:xfrm>
        </p:spPr>
        <p:txBody>
          <a:bodyPr/>
          <a:lstStyle/>
          <a:p>
            <a:pPr fontAlgn="t"/>
            <a:r>
              <a:rPr lang="en-GB" b="1" dirty="0">
                <a:solidFill>
                  <a:schemeClr val="accent3"/>
                </a:solidFill>
              </a:rPr>
              <a:t>Indirect treatment comparison: </a:t>
            </a:r>
            <a:r>
              <a:rPr lang="en-GB" dirty="0"/>
              <a:t>Is the company’s Bucher method or ERG’s Bayesian NMA preferred? </a:t>
            </a:r>
            <a:r>
              <a:rPr lang="en-GB" dirty="0">
                <a:solidFill>
                  <a:srgbClr val="7030A0"/>
                </a:solidFill>
              </a:rPr>
              <a:t>[Issue 1]</a:t>
            </a:r>
          </a:p>
          <a:p>
            <a:pPr fontAlgn="t"/>
            <a:r>
              <a:rPr lang="en-GB" b="1" dirty="0">
                <a:solidFill>
                  <a:schemeClr val="accent3"/>
                </a:solidFill>
              </a:rPr>
              <a:t>Modelled response rate: </a:t>
            </a:r>
            <a:r>
              <a:rPr lang="en-GB" dirty="0"/>
              <a:t>What is an appropriate estimate of the response rate to BSC? </a:t>
            </a:r>
            <a:r>
              <a:rPr lang="en-GB" dirty="0">
                <a:solidFill>
                  <a:srgbClr val="7030A0"/>
                </a:solidFill>
              </a:rPr>
              <a:t>[Issue 3]</a:t>
            </a:r>
          </a:p>
          <a:p>
            <a:pPr fontAlgn="t"/>
            <a:r>
              <a:rPr lang="en-GB" b="1" dirty="0">
                <a:solidFill>
                  <a:schemeClr val="accent3"/>
                </a:solidFill>
              </a:rPr>
              <a:t>Utilities associated with the use of bladder instillations:</a:t>
            </a:r>
            <a:r>
              <a:rPr lang="en-GB" dirty="0"/>
              <a:t> Is there a utility decrement associated with bladder instillations?</a:t>
            </a:r>
          </a:p>
          <a:p>
            <a:pPr marL="285750" lvl="1" indent="0" fontAlgn="t">
              <a:buNone/>
            </a:pPr>
            <a:r>
              <a:rPr lang="en-GB" dirty="0"/>
              <a:t>If so, what is an appropriate utility decrement value? </a:t>
            </a:r>
            <a:r>
              <a:rPr lang="en-GB" dirty="0">
                <a:solidFill>
                  <a:srgbClr val="7030A0"/>
                </a:solidFill>
              </a:rPr>
              <a:t>[Issue 5]</a:t>
            </a:r>
          </a:p>
          <a:p>
            <a:pPr fontAlgn="t"/>
            <a:r>
              <a:rPr lang="en-GB" b="1" dirty="0">
                <a:solidFill>
                  <a:schemeClr val="accent3"/>
                </a:solidFill>
              </a:rPr>
              <a:t>Modelled costs and resource use:</a:t>
            </a:r>
            <a:r>
              <a:rPr lang="en-GB" dirty="0"/>
              <a:t> What is the frequency of bladder instillation administration for first- and second-line treatment?</a:t>
            </a:r>
          </a:p>
          <a:p>
            <a:pPr marL="285750" lvl="1" indent="0" fontAlgn="t">
              <a:buNone/>
            </a:pPr>
            <a:r>
              <a:rPr lang="en-GB" dirty="0"/>
              <a:t>What is the proportion of inpatient care associated with IC/BPS? </a:t>
            </a:r>
            <a:r>
              <a:rPr lang="en-GB" dirty="0">
                <a:solidFill>
                  <a:srgbClr val="7030A0"/>
                </a:solidFill>
              </a:rPr>
              <a:t>[Issue 7]</a:t>
            </a:r>
          </a:p>
          <a:p>
            <a:pPr fontAlgn="t"/>
            <a:r>
              <a:rPr lang="en-GB" b="1" dirty="0">
                <a:solidFill>
                  <a:schemeClr val="accent3"/>
                </a:solidFill>
              </a:rPr>
              <a:t>Outstanding areas of uncertainty</a:t>
            </a:r>
          </a:p>
        </p:txBody>
      </p:sp>
    </p:spTree>
    <p:extLst>
      <p:ext uri="{BB962C8B-B14F-4D97-AF65-F5344CB8AC3E}">
        <p14:creationId xmlns:p14="http://schemas.microsoft.com/office/powerpoint/2010/main" val="258150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1115328"/>
          </a:xfrm>
        </p:spPr>
        <p:txBody>
          <a:bodyPr/>
          <a:lstStyle/>
          <a:p>
            <a:r>
              <a:rPr lang="en-GB" dirty="0"/>
              <a:t>Pentosan </a:t>
            </a:r>
            <a:r>
              <a:rPr lang="en-GB" dirty="0" err="1"/>
              <a:t>polysulfate</a:t>
            </a:r>
            <a:r>
              <a:rPr lang="en-GB" dirty="0"/>
              <a:t> sodium (</a:t>
            </a:r>
            <a:r>
              <a:rPr lang="en-GB" dirty="0" err="1"/>
              <a:t>Elmiron</a:t>
            </a:r>
            <a:r>
              <a:rPr lang="en-GB" dirty="0"/>
              <a:t>, </a:t>
            </a:r>
            <a:r>
              <a:rPr lang="en-GB" dirty="0" err="1"/>
              <a:t>Consilient</a:t>
            </a:r>
            <a:r>
              <a:rPr lang="en-GB" dirty="0"/>
              <a:t> Health)</a:t>
            </a:r>
          </a:p>
        </p:txBody>
      </p:sp>
      <p:sp>
        <p:nvSpPr>
          <p:cNvPr id="4" name="Slide Number Placeholder 3"/>
          <p:cNvSpPr>
            <a:spLocks noGrp="1"/>
          </p:cNvSpPr>
          <p:nvPr>
            <p:ph type="sldNum" sz="quarter" idx="12"/>
          </p:nvPr>
        </p:nvSpPr>
        <p:spPr/>
        <p:txBody>
          <a:bodyPr/>
          <a:lstStyle/>
          <a:p>
            <a:fld id="{532824D6-1CC4-45B0-B658-13A760FABFFA}" type="slidenum">
              <a:rPr lang="en-GB" smtClean="0"/>
              <a:pPr/>
              <a:t>3</a:t>
            </a:fld>
            <a:endParaRPr lang="en-GB"/>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1933935053"/>
              </p:ext>
            </p:extLst>
          </p:nvPr>
        </p:nvGraphicFramePr>
        <p:xfrm>
          <a:off x="508000" y="1724514"/>
          <a:ext cx="9551290" cy="5050279"/>
        </p:xfrm>
        <a:graphic>
          <a:graphicData uri="http://schemas.openxmlformats.org/drawingml/2006/table">
            <a:tbl>
              <a:tblPr firstCol="1" bandRow="1">
                <a:tableStyleId>{F5AB1C69-6EDB-4FF4-983F-18BD219EF322}</a:tableStyleId>
              </a:tblPr>
              <a:tblGrid>
                <a:gridCol w="2802191">
                  <a:extLst>
                    <a:ext uri="{9D8B030D-6E8A-4147-A177-3AD203B41FA5}">
                      <a16:colId xmlns:a16="http://schemas.microsoft.com/office/drawing/2014/main" val="20000"/>
                    </a:ext>
                  </a:extLst>
                </a:gridCol>
                <a:gridCol w="6749099">
                  <a:extLst>
                    <a:ext uri="{9D8B030D-6E8A-4147-A177-3AD203B41FA5}">
                      <a16:colId xmlns:a16="http://schemas.microsoft.com/office/drawing/2014/main" val="20001"/>
                    </a:ext>
                  </a:extLst>
                </a:gridCol>
              </a:tblGrid>
              <a:tr h="907351">
                <a:tc>
                  <a:txBody>
                    <a:bodyPr/>
                    <a:lstStyle/>
                    <a:p>
                      <a:r>
                        <a:rPr lang="en-GB" sz="2600" dirty="0">
                          <a:latin typeface="Arial" panose="020B0604020202020204" pitchFamily="34" charset="0"/>
                          <a:cs typeface="Arial" panose="020B0604020202020204" pitchFamily="34" charset="0"/>
                        </a:rPr>
                        <a:t>Description of technology</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100" kern="1200" dirty="0">
                          <a:solidFill>
                            <a:schemeClr val="dk1"/>
                          </a:solidFill>
                          <a:effectLst/>
                          <a:latin typeface="+mn-lt"/>
                          <a:ea typeface="+mn-ea"/>
                          <a:cs typeface="+mn-cs"/>
                        </a:rPr>
                        <a:t>Semi-synthetic heparin-like substance that resembles glycosaminoglycans. It is thought to work by binding to and repairing the glycosaminoglycan layer in the deficient mucous of the bladder</a:t>
                      </a:r>
                      <a:endParaRPr kumimoji="0" lang="en-GB" altLang="en-US" sz="26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endParaRPr>
                    </a:p>
                  </a:txBody>
                  <a:tcPr marL="100817" marR="100817" marT="50408" marB="50408"/>
                </a:tc>
                <a:extLst>
                  <a:ext uri="{0D108BD9-81ED-4DB2-BD59-A6C34878D82A}">
                    <a16:rowId xmlns:a16="http://schemas.microsoft.com/office/drawing/2014/main" val="2368917462"/>
                  </a:ext>
                </a:extLst>
              </a:tr>
              <a:tr h="907351">
                <a:tc>
                  <a:txBody>
                    <a:bodyPr/>
                    <a:lstStyle/>
                    <a:p>
                      <a:r>
                        <a:rPr lang="en-GB" sz="2600" dirty="0">
                          <a:latin typeface="Arial" panose="020B0604020202020204" pitchFamily="34" charset="0"/>
                          <a:cs typeface="Arial" panose="020B0604020202020204" pitchFamily="34" charset="0"/>
                        </a:rPr>
                        <a:t>Marketing</a:t>
                      </a:r>
                      <a:r>
                        <a:rPr lang="en-GB" sz="2600" baseline="0" dirty="0">
                          <a:latin typeface="Arial" panose="020B0604020202020204" pitchFamily="34" charset="0"/>
                          <a:cs typeface="Arial" panose="020B0604020202020204" pitchFamily="34" charset="0"/>
                        </a:rPr>
                        <a:t> authorisation</a:t>
                      </a:r>
                      <a:endParaRPr lang="en-GB" sz="2600" dirty="0">
                        <a:latin typeface="Arial" panose="020B0604020202020204" pitchFamily="34" charset="0"/>
                        <a:cs typeface="Arial" panose="020B0604020202020204" pitchFamily="34" charset="0"/>
                      </a:endParaRP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100" kern="1200" dirty="0">
                          <a:solidFill>
                            <a:schemeClr val="dk1"/>
                          </a:solidFill>
                          <a:effectLst/>
                          <a:latin typeface="+mn-lt"/>
                          <a:ea typeface="+mn-ea"/>
                          <a:cs typeface="+mn-cs"/>
                        </a:rPr>
                        <a:t>For treating ‘bladder pain syndrome characterised by either glomerulations or </a:t>
                      </a:r>
                      <a:r>
                        <a:rPr lang="en-GB" sz="2100" kern="1200" dirty="0" err="1">
                          <a:solidFill>
                            <a:schemeClr val="dk1"/>
                          </a:solidFill>
                          <a:effectLst/>
                          <a:latin typeface="+mn-lt"/>
                          <a:ea typeface="+mn-ea"/>
                          <a:cs typeface="+mn-cs"/>
                        </a:rPr>
                        <a:t>Hunner’s</a:t>
                      </a:r>
                      <a:r>
                        <a:rPr lang="en-GB" sz="2100" kern="1200" dirty="0">
                          <a:solidFill>
                            <a:schemeClr val="dk1"/>
                          </a:solidFill>
                          <a:effectLst/>
                          <a:latin typeface="+mn-lt"/>
                          <a:ea typeface="+mn-ea"/>
                          <a:cs typeface="+mn-cs"/>
                        </a:rPr>
                        <a:t> lesions in adults with moderate to severe pain, urgency and frequency of micturition’</a:t>
                      </a:r>
                      <a:endParaRPr kumimoji="0" lang="en-GB" altLang="en-US" sz="26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endParaRPr>
                    </a:p>
                  </a:txBody>
                  <a:tcPr marL="100817" marR="100817" marT="50408" marB="50408"/>
                </a:tc>
                <a:extLst>
                  <a:ext uri="{0D108BD9-81ED-4DB2-BD59-A6C34878D82A}">
                    <a16:rowId xmlns:a16="http://schemas.microsoft.com/office/drawing/2014/main" val="10000"/>
                  </a:ext>
                </a:extLst>
              </a:tr>
              <a:tr h="907351">
                <a:tc>
                  <a:txBody>
                    <a:bodyPr/>
                    <a:lstStyle/>
                    <a:p>
                      <a:r>
                        <a:rPr lang="en-GB" sz="2600" dirty="0">
                          <a:latin typeface="Arial" panose="020B0604020202020204" pitchFamily="34" charset="0"/>
                          <a:cs typeface="Arial" panose="020B0604020202020204" pitchFamily="34" charset="0"/>
                        </a:rPr>
                        <a:t>Dosage and administration</a:t>
                      </a:r>
                    </a:p>
                  </a:txBody>
                  <a:tcPr marL="100817" marR="100817" marT="50408" marB="50408"/>
                </a:tc>
                <a:tc>
                  <a:txBody>
                    <a:bodyPr/>
                    <a:lstStyle/>
                    <a:p>
                      <a:r>
                        <a:rPr lang="en-GB" sz="2100" dirty="0">
                          <a:latin typeface="+mn-lt"/>
                          <a:cs typeface="Arial" panose="020B0604020202020204" pitchFamily="34" charset="0"/>
                        </a:rPr>
                        <a:t>Pentosan </a:t>
                      </a:r>
                      <a:r>
                        <a:rPr lang="en-GB" sz="2100" dirty="0" err="1">
                          <a:latin typeface="+mn-lt"/>
                          <a:cs typeface="Arial" panose="020B0604020202020204" pitchFamily="34" charset="0"/>
                        </a:rPr>
                        <a:t>polysulfate</a:t>
                      </a:r>
                      <a:r>
                        <a:rPr lang="en-GB" sz="2100" dirty="0">
                          <a:latin typeface="+mn-lt"/>
                          <a:cs typeface="Arial" panose="020B0604020202020204" pitchFamily="34" charset="0"/>
                        </a:rPr>
                        <a:t> sodium 300 mg/day taken as one 100 mg capsule orally three times daily</a:t>
                      </a:r>
                    </a:p>
                  </a:txBody>
                  <a:tcPr marL="100817" marR="100817" marT="50408" marB="50408"/>
                </a:tc>
                <a:extLst>
                  <a:ext uri="{0D108BD9-81ED-4DB2-BD59-A6C34878D82A}">
                    <a16:rowId xmlns:a16="http://schemas.microsoft.com/office/drawing/2014/main" val="10001"/>
                  </a:ext>
                </a:extLst>
              </a:tr>
              <a:tr h="907351">
                <a:tc>
                  <a:txBody>
                    <a:bodyPr/>
                    <a:lstStyle/>
                    <a:p>
                      <a:r>
                        <a:rPr lang="en-GB" sz="2600" dirty="0">
                          <a:latin typeface="Arial" panose="020B0604020202020204" pitchFamily="34" charset="0"/>
                          <a:cs typeface="Arial" panose="020B0604020202020204" pitchFamily="34" charset="0"/>
                        </a:rPr>
                        <a:t>Stopping rule</a:t>
                      </a:r>
                    </a:p>
                  </a:txBody>
                  <a:tcPr marL="100817" marR="100817" marT="50408" marB="50408"/>
                </a:tc>
                <a:tc>
                  <a:txBody>
                    <a:bodyPr/>
                    <a:lstStyle/>
                    <a:p>
                      <a:r>
                        <a:rPr lang="en-GB" sz="2100" dirty="0">
                          <a:latin typeface="+mn-lt"/>
                          <a:cs typeface="Arial" panose="020B0604020202020204" pitchFamily="34" charset="0"/>
                        </a:rPr>
                        <a:t>Stop if no improvement at 6 months after treatment initiation</a:t>
                      </a:r>
                    </a:p>
                    <a:p>
                      <a:r>
                        <a:rPr lang="en-GB" sz="2100" dirty="0">
                          <a:latin typeface="+mn-lt"/>
                          <a:cs typeface="Arial" panose="020B0604020202020204" pitchFamily="34" charset="0"/>
                        </a:rPr>
                        <a:t>In responders, continue as long as the response is maintained</a:t>
                      </a:r>
                    </a:p>
                  </a:txBody>
                  <a:tcPr marL="100817" marR="100817" marT="50408" marB="50408"/>
                </a:tc>
                <a:extLst>
                  <a:ext uri="{0D108BD9-81ED-4DB2-BD59-A6C34878D82A}">
                    <a16:rowId xmlns:a16="http://schemas.microsoft.com/office/drawing/2014/main" val="3445803991"/>
                  </a:ext>
                </a:extLst>
              </a:tr>
            </a:tbl>
          </a:graphicData>
        </a:graphic>
      </p:graphicFrame>
    </p:spTree>
    <p:extLst>
      <p:ext uri="{BB962C8B-B14F-4D97-AF65-F5344CB8AC3E}">
        <p14:creationId xmlns:p14="http://schemas.microsoft.com/office/powerpoint/2010/main" val="398396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Disease background</a:t>
            </a:r>
          </a:p>
        </p:txBody>
      </p:sp>
      <p:sp>
        <p:nvSpPr>
          <p:cNvPr id="3" name="Slide Number Placeholder 2"/>
          <p:cNvSpPr>
            <a:spLocks noGrp="1"/>
          </p:cNvSpPr>
          <p:nvPr>
            <p:ph type="sldNum" sz="quarter" idx="12"/>
          </p:nvPr>
        </p:nvSpPr>
        <p:spPr/>
        <p:txBody>
          <a:bodyPr/>
          <a:lstStyle/>
          <a:p>
            <a:fld id="{DDBE135E-2566-4748-853C-8A3B78F0FB00}" type="slidenum">
              <a:rPr lang="en-GB" smtClean="0"/>
              <a:t>4</a:t>
            </a:fld>
            <a:endParaRPr lang="en-GB" dirty="0"/>
          </a:p>
        </p:txBody>
      </p:sp>
      <p:sp>
        <p:nvSpPr>
          <p:cNvPr id="4" name="Content Placeholder 3"/>
          <p:cNvSpPr>
            <a:spLocks noGrp="1"/>
          </p:cNvSpPr>
          <p:nvPr>
            <p:ph sz="quarter" idx="10"/>
          </p:nvPr>
        </p:nvSpPr>
        <p:spPr>
          <a:xfrm>
            <a:off x="508000" y="1296954"/>
            <a:ext cx="9669780" cy="5444103"/>
          </a:xfrm>
        </p:spPr>
        <p:txBody>
          <a:bodyPr/>
          <a:lstStyle/>
          <a:p>
            <a:r>
              <a:rPr lang="en-GB" sz="2000" dirty="0"/>
              <a:t>Bladder pain syndrome (also known as interstitial cystitis) is a chronic bladder condition characterised by pain, urinary urgency, frequency and nocturia</a:t>
            </a:r>
          </a:p>
          <a:p>
            <a:r>
              <a:rPr lang="en-GB" sz="2000" dirty="0"/>
              <a:t>It may affect approximately 400,000 people in the UK of which 90% are women aged 50-70</a:t>
            </a:r>
          </a:p>
          <a:p>
            <a:r>
              <a:rPr lang="en-GB" sz="2000" dirty="0"/>
              <a:t>Bladder pain syndrome (BPS) can involve ‘</a:t>
            </a:r>
            <a:r>
              <a:rPr lang="en-GB" sz="2000" dirty="0" err="1"/>
              <a:t>Hunner’s</a:t>
            </a:r>
            <a:r>
              <a:rPr lang="en-GB" sz="2000" dirty="0"/>
              <a:t> lesions’ (distinctive inflammatory lesions that rupture the bladder lining) or glomerulations (haemorrhages in the bladder wall)</a:t>
            </a:r>
          </a:p>
          <a:p>
            <a:r>
              <a:rPr lang="en-GB" sz="2000" dirty="0"/>
              <a:t>The indicated population for pentosan </a:t>
            </a:r>
            <a:r>
              <a:rPr lang="en-GB" sz="2000" dirty="0" err="1"/>
              <a:t>polysulfate</a:t>
            </a:r>
            <a:r>
              <a:rPr lang="en-GB" sz="2000" dirty="0"/>
              <a:t> sodium (PPS) is ‘</a:t>
            </a:r>
            <a:r>
              <a:rPr lang="en-GB" sz="2000" dirty="0">
                <a:solidFill>
                  <a:schemeClr val="dk1"/>
                </a:solidFill>
              </a:rPr>
              <a:t>bladder pain syndrome characterised by either glomerulations or </a:t>
            </a:r>
            <a:r>
              <a:rPr lang="en-GB" sz="2000" dirty="0" err="1">
                <a:solidFill>
                  <a:schemeClr val="dk1"/>
                </a:solidFill>
              </a:rPr>
              <a:t>Hunner’s</a:t>
            </a:r>
            <a:r>
              <a:rPr lang="en-GB" sz="2000" dirty="0">
                <a:solidFill>
                  <a:schemeClr val="dk1"/>
                </a:solidFill>
              </a:rPr>
              <a:t> lesions in adults with moderate to severe pain, urgency and frequency of micturition’ (referred to as IC/BPS)</a:t>
            </a:r>
            <a:endParaRPr lang="en-GB" sz="2000" dirty="0"/>
          </a:p>
          <a:p>
            <a:r>
              <a:rPr lang="en-GB" sz="2000" dirty="0"/>
              <a:t>Estimates of the prevalence of IC/BPS range from 0.3 to 10.2 per 10,000 patients</a:t>
            </a:r>
          </a:p>
          <a:p>
            <a:r>
              <a:rPr lang="en-GB" sz="2000" dirty="0"/>
              <a:t>There is no NICE technology appraisal guidance for bladder pain syndrome</a:t>
            </a:r>
          </a:p>
          <a:p>
            <a:r>
              <a:rPr lang="en-GB" sz="2000" dirty="0"/>
              <a:t>Treatments are generally aimed at controlling the symptoms, as there is no cure for the condition</a:t>
            </a:r>
          </a:p>
        </p:txBody>
      </p:sp>
    </p:spTree>
    <p:extLst>
      <p:ext uri="{BB962C8B-B14F-4D97-AF65-F5344CB8AC3E}">
        <p14:creationId xmlns:p14="http://schemas.microsoft.com/office/powerpoint/2010/main" val="15188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62" y="107517"/>
            <a:ext cx="9669780" cy="586041"/>
          </a:xfrm>
        </p:spPr>
        <p:txBody>
          <a:bodyPr/>
          <a:lstStyle/>
          <a:p>
            <a:r>
              <a:rPr lang="en-GB" dirty="0"/>
              <a:t>Treatment pathway</a:t>
            </a:r>
          </a:p>
        </p:txBody>
      </p:sp>
      <p:sp>
        <p:nvSpPr>
          <p:cNvPr id="3" name="Slide Number Placeholder 2"/>
          <p:cNvSpPr>
            <a:spLocks noGrp="1"/>
          </p:cNvSpPr>
          <p:nvPr>
            <p:ph type="sldNum" sz="quarter" idx="12"/>
          </p:nvPr>
        </p:nvSpPr>
        <p:spPr/>
        <p:txBody>
          <a:bodyPr/>
          <a:lstStyle/>
          <a:p>
            <a:fld id="{DDBE135E-2566-4748-853C-8A3B78F0FB00}" type="slidenum">
              <a:rPr lang="en-GB" smtClean="0"/>
              <a:t>5</a:t>
            </a:fld>
            <a:endParaRPr lang="en-GB" dirty="0"/>
          </a:p>
        </p:txBody>
      </p:sp>
      <p:sp>
        <p:nvSpPr>
          <p:cNvPr id="21" name="Freeform: Shape 20">
            <a:extLst>
              <a:ext uri="{FF2B5EF4-FFF2-40B4-BE49-F238E27FC236}">
                <a16:creationId xmlns:a16="http://schemas.microsoft.com/office/drawing/2014/main" id="{EDCB2487-D0B9-4D2D-BBEE-4CFA626E61D2}"/>
              </a:ext>
            </a:extLst>
          </p:cNvPr>
          <p:cNvSpPr/>
          <p:nvPr/>
        </p:nvSpPr>
        <p:spPr>
          <a:xfrm>
            <a:off x="285400" y="6156313"/>
            <a:ext cx="3155867" cy="430114"/>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dirty="0"/>
              <a:t>Review oral treatment</a:t>
            </a:r>
            <a:endParaRPr lang="en-GB" sz="1400" kern="1200" dirty="0"/>
          </a:p>
        </p:txBody>
      </p:sp>
      <p:sp>
        <p:nvSpPr>
          <p:cNvPr id="57" name="Freeform: Shape 56">
            <a:extLst>
              <a:ext uri="{FF2B5EF4-FFF2-40B4-BE49-F238E27FC236}">
                <a16:creationId xmlns:a16="http://schemas.microsoft.com/office/drawing/2014/main" id="{B896985E-748C-4F42-9ACD-CAA68D1B6B99}"/>
              </a:ext>
            </a:extLst>
          </p:cNvPr>
          <p:cNvSpPr/>
          <p:nvPr/>
        </p:nvSpPr>
        <p:spPr>
          <a:xfrm>
            <a:off x="285400" y="1553897"/>
            <a:ext cx="3155867" cy="1921967"/>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Oral treatments:</a:t>
            </a:r>
          </a:p>
          <a:p>
            <a:pPr marL="285750" lvl="0" indent="-285750" defTabSz="622300">
              <a:lnSpc>
                <a:spcPct val="90000"/>
              </a:lnSpc>
              <a:spcBef>
                <a:spcPct val="0"/>
              </a:spcBef>
              <a:spcAft>
                <a:spcPct val="35000"/>
              </a:spcAft>
              <a:buFont typeface="Arial" panose="020B0604020202020204" pitchFamily="34" charset="0"/>
              <a:buChar char="•"/>
            </a:pPr>
            <a:r>
              <a:rPr lang="en-GB" sz="1400" kern="1200" dirty="0"/>
              <a:t>Neuropathic analgesia (amitriptyline, gabapentin, pregabalin)</a:t>
            </a:r>
          </a:p>
          <a:p>
            <a:pPr marL="285750" lvl="0" indent="-285750" defTabSz="622300">
              <a:lnSpc>
                <a:spcPct val="90000"/>
              </a:lnSpc>
              <a:spcBef>
                <a:spcPct val="0"/>
              </a:spcBef>
              <a:spcAft>
                <a:spcPct val="35000"/>
              </a:spcAft>
              <a:buFont typeface="Arial" panose="020B0604020202020204" pitchFamily="34" charset="0"/>
              <a:buChar char="•"/>
            </a:pPr>
            <a:r>
              <a:rPr lang="en-GB" sz="1400" kern="1200" dirty="0"/>
              <a:t>Simple analgesia (paracetamol, NSAID)</a:t>
            </a:r>
          </a:p>
          <a:p>
            <a:pPr marL="285750" lvl="0" indent="-285750" defTabSz="622300">
              <a:lnSpc>
                <a:spcPct val="90000"/>
              </a:lnSpc>
              <a:spcBef>
                <a:spcPct val="0"/>
              </a:spcBef>
              <a:spcAft>
                <a:spcPct val="35000"/>
              </a:spcAft>
              <a:buFont typeface="Arial" panose="020B0604020202020204" pitchFamily="34" charset="0"/>
              <a:buChar char="•"/>
            </a:pPr>
            <a:r>
              <a:rPr lang="en-GB" sz="1400" kern="1200" dirty="0"/>
              <a:t>Hydroxyzine</a:t>
            </a:r>
          </a:p>
          <a:p>
            <a:pPr marL="285750" lvl="0" indent="-285750" defTabSz="622300">
              <a:lnSpc>
                <a:spcPct val="90000"/>
              </a:lnSpc>
              <a:spcBef>
                <a:spcPct val="0"/>
              </a:spcBef>
              <a:spcAft>
                <a:spcPct val="35000"/>
              </a:spcAft>
              <a:buFont typeface="Arial" panose="020B0604020202020204" pitchFamily="34" charset="0"/>
              <a:buChar char="•"/>
            </a:pPr>
            <a:r>
              <a:rPr lang="en-GB" sz="1400" kern="1200" dirty="0"/>
              <a:t>Cimetidine/ranitidine</a:t>
            </a:r>
          </a:p>
        </p:txBody>
      </p:sp>
      <p:sp>
        <p:nvSpPr>
          <p:cNvPr id="58" name="Freeform: Shape 57">
            <a:extLst>
              <a:ext uri="{FF2B5EF4-FFF2-40B4-BE49-F238E27FC236}">
                <a16:creationId xmlns:a16="http://schemas.microsoft.com/office/drawing/2014/main" id="{5493D64B-D4FF-4FC1-81B9-32F9ECCE2241}"/>
              </a:ext>
            </a:extLst>
          </p:cNvPr>
          <p:cNvSpPr/>
          <p:nvPr/>
        </p:nvSpPr>
        <p:spPr>
          <a:xfrm>
            <a:off x="285401" y="775803"/>
            <a:ext cx="3155865" cy="421927"/>
          </a:xfrm>
          <a:custGeom>
            <a:avLst/>
            <a:gdLst>
              <a:gd name="connsiteX0" fmla="*/ 0 w 3021707"/>
              <a:gd name="connsiteY0" fmla="*/ 0 h 421927"/>
              <a:gd name="connsiteX1" fmla="*/ 3021707 w 3021707"/>
              <a:gd name="connsiteY1" fmla="*/ 0 h 421927"/>
              <a:gd name="connsiteX2" fmla="*/ 3021707 w 3021707"/>
              <a:gd name="connsiteY2" fmla="*/ 421927 h 421927"/>
              <a:gd name="connsiteX3" fmla="*/ 0 w 3021707"/>
              <a:gd name="connsiteY3" fmla="*/ 421927 h 421927"/>
              <a:gd name="connsiteX4" fmla="*/ 0 w 3021707"/>
              <a:gd name="connsiteY4" fmla="*/ 0 h 4219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421927">
                <a:moveTo>
                  <a:pt x="0" y="0"/>
                </a:moveTo>
                <a:lnTo>
                  <a:pt x="3021707" y="0"/>
                </a:lnTo>
                <a:lnTo>
                  <a:pt x="3021707" y="421927"/>
                </a:lnTo>
                <a:lnTo>
                  <a:pt x="0" y="421927"/>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Patients with suspected IC/BPS</a:t>
            </a:r>
          </a:p>
        </p:txBody>
      </p:sp>
      <p:sp>
        <p:nvSpPr>
          <p:cNvPr id="61" name="Freeform: Shape 60">
            <a:extLst>
              <a:ext uri="{FF2B5EF4-FFF2-40B4-BE49-F238E27FC236}">
                <a16:creationId xmlns:a16="http://schemas.microsoft.com/office/drawing/2014/main" id="{5E05E6D2-5182-4896-B586-9AEA0DFE1680}"/>
              </a:ext>
            </a:extLst>
          </p:cNvPr>
          <p:cNvSpPr/>
          <p:nvPr/>
        </p:nvSpPr>
        <p:spPr>
          <a:xfrm>
            <a:off x="4168557" y="5003060"/>
            <a:ext cx="5613766" cy="441136"/>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a:solidFill>
            <a:schemeClr val="bg1"/>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rgbClr val="000000"/>
                </a:solidFill>
              </a:rPr>
              <a:t>Bladder surgery (fulguration) can be considered at any point in the </a:t>
            </a:r>
            <a:r>
              <a:rPr lang="en-GB" sz="1400" dirty="0">
                <a:solidFill>
                  <a:srgbClr val="000000"/>
                </a:solidFill>
              </a:rPr>
              <a:t>treatment pathway for IC/BPS with </a:t>
            </a:r>
            <a:r>
              <a:rPr lang="en-GB" sz="1400" dirty="0" err="1">
                <a:solidFill>
                  <a:srgbClr val="000000"/>
                </a:solidFill>
              </a:rPr>
              <a:t>Hunner’s</a:t>
            </a:r>
            <a:r>
              <a:rPr lang="en-GB" sz="1400" dirty="0">
                <a:solidFill>
                  <a:srgbClr val="000000"/>
                </a:solidFill>
              </a:rPr>
              <a:t> lesions</a:t>
            </a:r>
            <a:endParaRPr lang="en-GB" sz="1400" kern="1200" dirty="0">
              <a:solidFill>
                <a:srgbClr val="000000"/>
              </a:solidFill>
            </a:endParaRPr>
          </a:p>
        </p:txBody>
      </p:sp>
      <p:sp>
        <p:nvSpPr>
          <p:cNvPr id="62" name="Arrow: Down 61">
            <a:extLst>
              <a:ext uri="{FF2B5EF4-FFF2-40B4-BE49-F238E27FC236}">
                <a16:creationId xmlns:a16="http://schemas.microsoft.com/office/drawing/2014/main" id="{061F0DA2-4CC4-40B2-9E3A-A5B5200D8D04}"/>
              </a:ext>
            </a:extLst>
          </p:cNvPr>
          <p:cNvSpPr/>
          <p:nvPr/>
        </p:nvSpPr>
        <p:spPr>
          <a:xfrm>
            <a:off x="1725238" y="1189893"/>
            <a:ext cx="103214" cy="344564"/>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Arrow: Down 65">
            <a:extLst>
              <a:ext uri="{FF2B5EF4-FFF2-40B4-BE49-F238E27FC236}">
                <a16:creationId xmlns:a16="http://schemas.microsoft.com/office/drawing/2014/main" id="{D58B9567-D2D1-4245-B71E-0A9D8AAD80A7}"/>
              </a:ext>
            </a:extLst>
          </p:cNvPr>
          <p:cNvSpPr/>
          <p:nvPr/>
        </p:nvSpPr>
        <p:spPr>
          <a:xfrm>
            <a:off x="956413" y="3476279"/>
            <a:ext cx="103214" cy="344564"/>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a:extLst>
              <a:ext uri="{FF2B5EF4-FFF2-40B4-BE49-F238E27FC236}">
                <a16:creationId xmlns:a16="http://schemas.microsoft.com/office/drawing/2014/main" id="{A5CBE34A-3A4C-4072-8388-201F9E18FDC4}"/>
              </a:ext>
            </a:extLst>
          </p:cNvPr>
          <p:cNvGrpSpPr/>
          <p:nvPr/>
        </p:nvGrpSpPr>
        <p:grpSpPr>
          <a:xfrm>
            <a:off x="3486603" y="1267370"/>
            <a:ext cx="6295719" cy="3148446"/>
            <a:chOff x="3441268" y="3427731"/>
            <a:chExt cx="6295719" cy="3148446"/>
          </a:xfrm>
        </p:grpSpPr>
        <p:sp>
          <p:nvSpPr>
            <p:cNvPr id="47" name="Freeform: Shape 46">
              <a:extLst>
                <a:ext uri="{FF2B5EF4-FFF2-40B4-BE49-F238E27FC236}">
                  <a16:creationId xmlns:a16="http://schemas.microsoft.com/office/drawing/2014/main" id="{F3D51F37-3B41-40C2-A06E-8A9D48BB6B66}"/>
                </a:ext>
              </a:extLst>
            </p:cNvPr>
            <p:cNvSpPr/>
            <p:nvPr/>
          </p:nvSpPr>
          <p:spPr>
            <a:xfrm>
              <a:off x="4123222" y="3718052"/>
              <a:ext cx="1226980"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dirty="0"/>
                <a:t>Sufficient response</a:t>
              </a:r>
              <a:endParaRPr lang="en-GB" sz="1400" kern="1200" dirty="0"/>
            </a:p>
          </p:txBody>
        </p:sp>
        <p:sp>
          <p:nvSpPr>
            <p:cNvPr id="48" name="Freeform: Shape 47">
              <a:extLst>
                <a:ext uri="{FF2B5EF4-FFF2-40B4-BE49-F238E27FC236}">
                  <a16:creationId xmlns:a16="http://schemas.microsoft.com/office/drawing/2014/main" id="{56CAF32C-B6B4-48A3-A899-FDE7B9B9A4B8}"/>
                </a:ext>
              </a:extLst>
            </p:cNvPr>
            <p:cNvSpPr/>
            <p:nvPr/>
          </p:nvSpPr>
          <p:spPr>
            <a:xfrm>
              <a:off x="4123222" y="5053076"/>
              <a:ext cx="1226979"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dirty="0"/>
                <a:t>Insufficient response</a:t>
              </a:r>
              <a:endParaRPr lang="en-GB" sz="1400" kern="1200" dirty="0"/>
            </a:p>
          </p:txBody>
        </p:sp>
        <p:sp>
          <p:nvSpPr>
            <p:cNvPr id="49" name="Freeform: Shape 48">
              <a:extLst>
                <a:ext uri="{FF2B5EF4-FFF2-40B4-BE49-F238E27FC236}">
                  <a16:creationId xmlns:a16="http://schemas.microsoft.com/office/drawing/2014/main" id="{9458E610-936D-4FD5-B9B6-5287C6A520B3}"/>
                </a:ext>
              </a:extLst>
            </p:cNvPr>
            <p:cNvSpPr/>
            <p:nvPr/>
          </p:nvSpPr>
          <p:spPr>
            <a:xfrm>
              <a:off x="6018167" y="3686590"/>
              <a:ext cx="1219668"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dirty="0"/>
                <a:t>Continue oral treatment (BSC)</a:t>
              </a:r>
              <a:endParaRPr lang="en-GB" sz="1400" kern="1200" dirty="0"/>
            </a:p>
          </p:txBody>
        </p:sp>
        <p:sp>
          <p:nvSpPr>
            <p:cNvPr id="50" name="Freeform: Shape 49">
              <a:extLst>
                <a:ext uri="{FF2B5EF4-FFF2-40B4-BE49-F238E27FC236}">
                  <a16:creationId xmlns:a16="http://schemas.microsoft.com/office/drawing/2014/main" id="{C75F0FD6-69F0-4731-A990-3C0E7FC71B51}"/>
                </a:ext>
              </a:extLst>
            </p:cNvPr>
            <p:cNvSpPr/>
            <p:nvPr/>
          </p:nvSpPr>
          <p:spPr>
            <a:xfrm>
              <a:off x="6018167" y="4676158"/>
              <a:ext cx="1219668"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bg1"/>
                  </a:solidFill>
                </a:rPr>
                <a:t>Bladder instillations (BIs)</a:t>
              </a:r>
            </a:p>
          </p:txBody>
        </p:sp>
        <p:sp>
          <p:nvSpPr>
            <p:cNvPr id="51" name="Freeform: Shape 50">
              <a:extLst>
                <a:ext uri="{FF2B5EF4-FFF2-40B4-BE49-F238E27FC236}">
                  <a16:creationId xmlns:a16="http://schemas.microsoft.com/office/drawing/2014/main" id="{E2993504-8F14-4A31-BFA3-4CA8C4D3F154}"/>
                </a:ext>
              </a:extLst>
            </p:cNvPr>
            <p:cNvSpPr/>
            <p:nvPr/>
          </p:nvSpPr>
          <p:spPr>
            <a:xfrm>
              <a:off x="6018167" y="5550678"/>
              <a:ext cx="1219668"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a:solidFill>
              <a:schemeClr val="bg1"/>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dirty="0">
                  <a:solidFill>
                    <a:srgbClr val="000000"/>
                  </a:solidFill>
                </a:rPr>
                <a:t>Pentosan </a:t>
              </a:r>
              <a:r>
                <a:rPr lang="en-GB" sz="1400" b="1" dirty="0" err="1">
                  <a:solidFill>
                    <a:srgbClr val="000000"/>
                  </a:solidFill>
                </a:rPr>
                <a:t>polysulfate</a:t>
              </a:r>
              <a:r>
                <a:rPr lang="en-GB" sz="1400" b="1" dirty="0">
                  <a:solidFill>
                    <a:srgbClr val="000000"/>
                  </a:solidFill>
                </a:rPr>
                <a:t> sodium?</a:t>
              </a:r>
              <a:endParaRPr lang="en-GB" sz="1400" b="1" kern="1200" dirty="0">
                <a:solidFill>
                  <a:srgbClr val="000000"/>
                </a:solidFill>
              </a:endParaRPr>
            </a:p>
          </p:txBody>
        </p:sp>
        <p:sp>
          <p:nvSpPr>
            <p:cNvPr id="53" name="Rectangle 52">
              <a:extLst>
                <a:ext uri="{FF2B5EF4-FFF2-40B4-BE49-F238E27FC236}">
                  <a16:creationId xmlns:a16="http://schemas.microsoft.com/office/drawing/2014/main" id="{19224CB0-E865-49D8-A921-6261290213AA}"/>
                </a:ext>
              </a:extLst>
            </p:cNvPr>
            <p:cNvSpPr/>
            <p:nvPr/>
          </p:nvSpPr>
          <p:spPr>
            <a:xfrm>
              <a:off x="5901904" y="3427731"/>
              <a:ext cx="1465119" cy="3148446"/>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Freeform: Shape 53">
              <a:extLst>
                <a:ext uri="{FF2B5EF4-FFF2-40B4-BE49-F238E27FC236}">
                  <a16:creationId xmlns:a16="http://schemas.microsoft.com/office/drawing/2014/main" id="{3A6F1A9C-DBE9-48D4-814A-DE9A2C352519}"/>
                </a:ext>
              </a:extLst>
            </p:cNvPr>
            <p:cNvSpPr/>
            <p:nvPr/>
          </p:nvSpPr>
          <p:spPr>
            <a:xfrm>
              <a:off x="7953474" y="3427731"/>
              <a:ext cx="1783513" cy="3148446"/>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4000" rIns="53340" bIns="53340" numCol="1" spcCol="1270" anchor="t" anchorCtr="0">
              <a:noAutofit/>
            </a:bodyPr>
            <a:lstStyle/>
            <a:p>
              <a:pPr marL="0" lvl="0" indent="0" algn="ctr" defTabSz="622300">
                <a:lnSpc>
                  <a:spcPct val="90000"/>
                </a:lnSpc>
                <a:spcBef>
                  <a:spcPct val="0"/>
                </a:spcBef>
                <a:spcAft>
                  <a:spcPct val="35000"/>
                </a:spcAft>
                <a:buNone/>
              </a:pPr>
              <a:r>
                <a:rPr lang="en-GB" sz="1400" dirty="0"/>
                <a:t>If insufficient response:</a:t>
              </a:r>
            </a:p>
            <a:p>
              <a:pPr marL="0" lvl="0" indent="0" algn="ctr" defTabSz="622300">
                <a:lnSpc>
                  <a:spcPct val="90000"/>
                </a:lnSpc>
                <a:spcBef>
                  <a:spcPct val="0"/>
                </a:spcBef>
                <a:spcAft>
                  <a:spcPct val="35000"/>
                </a:spcAft>
                <a:buNone/>
              </a:pPr>
              <a:endParaRPr lang="en-GB" sz="1400" dirty="0"/>
            </a:p>
            <a:p>
              <a:pPr marL="285750" indent="-285750" defTabSz="622300">
                <a:lnSpc>
                  <a:spcPct val="90000"/>
                </a:lnSpc>
                <a:spcBef>
                  <a:spcPct val="0"/>
                </a:spcBef>
                <a:spcAft>
                  <a:spcPct val="35000"/>
                </a:spcAft>
                <a:buFont typeface="Arial" panose="020B0604020202020204" pitchFamily="34" charset="0"/>
                <a:buChar char="•"/>
              </a:pPr>
              <a:r>
                <a:rPr lang="en-GB" sz="1400" kern="1200" dirty="0"/>
                <a:t>Consider alternative treatment</a:t>
              </a:r>
            </a:p>
            <a:p>
              <a:pPr marL="285750" indent="-285750" defTabSz="622300">
                <a:lnSpc>
                  <a:spcPct val="90000"/>
                </a:lnSpc>
                <a:spcBef>
                  <a:spcPct val="0"/>
                </a:spcBef>
                <a:spcAft>
                  <a:spcPct val="35000"/>
                </a:spcAft>
                <a:buFont typeface="Arial" panose="020B0604020202020204" pitchFamily="34" charset="0"/>
                <a:buChar char="•"/>
              </a:pPr>
              <a:r>
                <a:rPr lang="en-GB" sz="1400" dirty="0"/>
                <a:t>Retry previous treatment</a:t>
              </a:r>
            </a:p>
            <a:p>
              <a:pPr marL="285750" indent="-285750" defTabSz="622300">
                <a:lnSpc>
                  <a:spcPct val="90000"/>
                </a:lnSpc>
                <a:spcBef>
                  <a:spcPct val="0"/>
                </a:spcBef>
                <a:spcAft>
                  <a:spcPct val="35000"/>
                </a:spcAft>
                <a:buFont typeface="Arial" panose="020B0604020202020204" pitchFamily="34" charset="0"/>
                <a:buChar char="•"/>
              </a:pPr>
              <a:r>
                <a:rPr lang="en-GB" sz="1400" kern="1200" dirty="0"/>
                <a:t>Botulinum toxin type A</a:t>
              </a:r>
            </a:p>
            <a:p>
              <a:pPr marL="285750" indent="-285750" defTabSz="622300">
                <a:lnSpc>
                  <a:spcPct val="90000"/>
                </a:lnSpc>
                <a:spcBef>
                  <a:spcPct val="0"/>
                </a:spcBef>
                <a:spcAft>
                  <a:spcPct val="35000"/>
                </a:spcAft>
                <a:buFont typeface="Arial" panose="020B0604020202020204" pitchFamily="34" charset="0"/>
                <a:buChar char="•"/>
              </a:pPr>
              <a:r>
                <a:rPr lang="en-GB" sz="1400" dirty="0"/>
                <a:t>Sacral neuromodulation</a:t>
              </a:r>
              <a:endParaRPr lang="en-GB" sz="1400" kern="1200" dirty="0"/>
            </a:p>
          </p:txBody>
        </p:sp>
        <p:sp>
          <p:nvSpPr>
            <p:cNvPr id="68" name="Arrow: Right 67">
              <a:extLst>
                <a:ext uri="{FF2B5EF4-FFF2-40B4-BE49-F238E27FC236}">
                  <a16:creationId xmlns:a16="http://schemas.microsoft.com/office/drawing/2014/main" id="{0F4DD177-6937-4D14-B469-6AFAABA37586}"/>
                </a:ext>
              </a:extLst>
            </p:cNvPr>
            <p:cNvSpPr/>
            <p:nvPr/>
          </p:nvSpPr>
          <p:spPr>
            <a:xfrm>
              <a:off x="3441268" y="4015690"/>
              <a:ext cx="681954" cy="139074"/>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Arrow: Right 68">
              <a:extLst>
                <a:ext uri="{FF2B5EF4-FFF2-40B4-BE49-F238E27FC236}">
                  <a16:creationId xmlns:a16="http://schemas.microsoft.com/office/drawing/2014/main" id="{2A62DB31-4018-4FE6-8F12-DDC20C109128}"/>
                </a:ext>
              </a:extLst>
            </p:cNvPr>
            <p:cNvSpPr/>
            <p:nvPr/>
          </p:nvSpPr>
          <p:spPr>
            <a:xfrm>
              <a:off x="3441268" y="5332289"/>
              <a:ext cx="681954" cy="139074"/>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Arrow: Right 69">
              <a:extLst>
                <a:ext uri="{FF2B5EF4-FFF2-40B4-BE49-F238E27FC236}">
                  <a16:creationId xmlns:a16="http://schemas.microsoft.com/office/drawing/2014/main" id="{2D1E3B68-08CD-4811-859C-494228E49343}"/>
                </a:ext>
              </a:extLst>
            </p:cNvPr>
            <p:cNvSpPr/>
            <p:nvPr/>
          </p:nvSpPr>
          <p:spPr>
            <a:xfrm>
              <a:off x="5336213" y="3999803"/>
              <a:ext cx="681954" cy="139074"/>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Arrow: Right 70">
              <a:extLst>
                <a:ext uri="{FF2B5EF4-FFF2-40B4-BE49-F238E27FC236}">
                  <a16:creationId xmlns:a16="http://schemas.microsoft.com/office/drawing/2014/main" id="{E9E9D927-AC91-42CF-BB9A-9E25736AE96B}"/>
                </a:ext>
              </a:extLst>
            </p:cNvPr>
            <p:cNvSpPr/>
            <p:nvPr/>
          </p:nvSpPr>
          <p:spPr>
            <a:xfrm>
              <a:off x="5336213" y="5672814"/>
              <a:ext cx="681954" cy="139074"/>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Arrow: Right 71">
              <a:extLst>
                <a:ext uri="{FF2B5EF4-FFF2-40B4-BE49-F238E27FC236}">
                  <a16:creationId xmlns:a16="http://schemas.microsoft.com/office/drawing/2014/main" id="{CDC943AA-D5FF-4C7A-B95C-1800603C3C89}"/>
                </a:ext>
              </a:extLst>
            </p:cNvPr>
            <p:cNvSpPr/>
            <p:nvPr/>
          </p:nvSpPr>
          <p:spPr>
            <a:xfrm>
              <a:off x="5342891" y="5048374"/>
              <a:ext cx="681954" cy="139074"/>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Arrow: Right 72">
              <a:extLst>
                <a:ext uri="{FF2B5EF4-FFF2-40B4-BE49-F238E27FC236}">
                  <a16:creationId xmlns:a16="http://schemas.microsoft.com/office/drawing/2014/main" id="{5E35958B-325C-4606-B7DE-D114D41918E7}"/>
                </a:ext>
              </a:extLst>
            </p:cNvPr>
            <p:cNvSpPr/>
            <p:nvPr/>
          </p:nvSpPr>
          <p:spPr>
            <a:xfrm>
              <a:off x="7367023" y="4864161"/>
              <a:ext cx="586451" cy="323287"/>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4" name="Arrow: Up-Down 73">
            <a:extLst>
              <a:ext uri="{FF2B5EF4-FFF2-40B4-BE49-F238E27FC236}">
                <a16:creationId xmlns:a16="http://schemas.microsoft.com/office/drawing/2014/main" id="{5AA8FCFD-46A3-4E7D-A75C-E35171C7FFD4}"/>
              </a:ext>
            </a:extLst>
          </p:cNvPr>
          <p:cNvSpPr/>
          <p:nvPr/>
        </p:nvSpPr>
        <p:spPr>
          <a:xfrm>
            <a:off x="941175" y="5749682"/>
            <a:ext cx="176436" cy="367491"/>
          </a:xfrm>
          <a:prstGeom prst="up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53474B9A-DF58-4EE7-9519-ABD44AB5E3A1}"/>
              </a:ext>
            </a:extLst>
          </p:cNvPr>
          <p:cNvSpPr txBox="1"/>
          <p:nvPr/>
        </p:nvSpPr>
        <p:spPr>
          <a:xfrm>
            <a:off x="4839835" y="6099284"/>
            <a:ext cx="3679926" cy="830997"/>
          </a:xfrm>
          <a:prstGeom prst="rect">
            <a:avLst/>
          </a:prstGeom>
          <a:noFill/>
          <a:ln w="12700">
            <a:solidFill>
              <a:srgbClr val="000000"/>
            </a:solidFill>
          </a:ln>
        </p:spPr>
        <p:txBody>
          <a:bodyPr wrap="square" lIns="0" tIns="0" rIns="0" bIns="0" rtlCol="0">
            <a:spAutoFit/>
          </a:bodyPr>
          <a:lstStyle/>
          <a:p>
            <a:pPr algn="ctr"/>
            <a:r>
              <a:rPr lang="en-GB" sz="1800" dirty="0">
                <a:solidFill>
                  <a:srgbClr val="000000"/>
                </a:solidFill>
              </a:rPr>
              <a:t>Stakeholders indicated the treatment pathway varies substantially between services</a:t>
            </a:r>
          </a:p>
        </p:txBody>
      </p:sp>
      <p:sp>
        <p:nvSpPr>
          <p:cNvPr id="33" name="Arrow: Right 32">
            <a:extLst>
              <a:ext uri="{FF2B5EF4-FFF2-40B4-BE49-F238E27FC236}">
                <a16:creationId xmlns:a16="http://schemas.microsoft.com/office/drawing/2014/main" id="{92257FB6-FE41-4F8C-90AA-065CCDADB54C}"/>
              </a:ext>
            </a:extLst>
          </p:cNvPr>
          <p:cNvSpPr/>
          <p:nvPr/>
        </p:nvSpPr>
        <p:spPr>
          <a:xfrm>
            <a:off x="3486603" y="5175997"/>
            <a:ext cx="681954" cy="139074"/>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770F433C-B22E-43E4-A034-F7CD0B4259D7}"/>
              </a:ext>
            </a:extLst>
          </p:cNvPr>
          <p:cNvGrpSpPr/>
          <p:nvPr/>
        </p:nvGrpSpPr>
        <p:grpSpPr>
          <a:xfrm>
            <a:off x="285400" y="3828993"/>
            <a:ext cx="3155865" cy="1876976"/>
            <a:chOff x="5474522" y="714520"/>
            <a:chExt cx="3155865" cy="1876976"/>
          </a:xfrm>
        </p:grpSpPr>
        <p:sp>
          <p:nvSpPr>
            <p:cNvPr id="19" name="Freeform: Shape 18">
              <a:extLst>
                <a:ext uri="{FF2B5EF4-FFF2-40B4-BE49-F238E27FC236}">
                  <a16:creationId xmlns:a16="http://schemas.microsoft.com/office/drawing/2014/main" id="{FF0E166C-A742-47FE-95F6-1283CACC0C25}"/>
                </a:ext>
              </a:extLst>
            </p:cNvPr>
            <p:cNvSpPr/>
            <p:nvPr/>
          </p:nvSpPr>
          <p:spPr>
            <a:xfrm>
              <a:off x="7276560" y="1829125"/>
              <a:ext cx="1353827" cy="76237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Confirm IC/BPS with </a:t>
              </a:r>
              <a:r>
                <a:rPr lang="en-GB" sz="1400" kern="1200" dirty="0" err="1"/>
                <a:t>Hunner’s</a:t>
              </a:r>
              <a:r>
                <a:rPr lang="en-GB" sz="1400" kern="1200" dirty="0"/>
                <a:t> lesions</a:t>
              </a:r>
            </a:p>
          </p:txBody>
        </p:sp>
        <p:sp>
          <p:nvSpPr>
            <p:cNvPr id="20" name="Freeform: Shape 19">
              <a:extLst>
                <a:ext uri="{FF2B5EF4-FFF2-40B4-BE49-F238E27FC236}">
                  <a16:creationId xmlns:a16="http://schemas.microsoft.com/office/drawing/2014/main" id="{D01FA1B0-2312-45A3-962A-FDD79AE68E11}"/>
                </a:ext>
              </a:extLst>
            </p:cNvPr>
            <p:cNvSpPr/>
            <p:nvPr/>
          </p:nvSpPr>
          <p:spPr>
            <a:xfrm>
              <a:off x="5474522" y="1825995"/>
              <a:ext cx="1487987"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dirty="0"/>
                <a:t>Confirm IC/BPS with glomerulations</a:t>
              </a:r>
              <a:endParaRPr lang="en-GB" sz="1400" kern="1200" dirty="0"/>
            </a:p>
          </p:txBody>
        </p:sp>
        <p:sp>
          <p:nvSpPr>
            <p:cNvPr id="59" name="Freeform: Shape 58">
              <a:extLst>
                <a:ext uri="{FF2B5EF4-FFF2-40B4-BE49-F238E27FC236}">
                  <a16:creationId xmlns:a16="http://schemas.microsoft.com/office/drawing/2014/main" id="{D9BB7F34-2D14-42DB-BE39-2A64E52E67C4}"/>
                </a:ext>
              </a:extLst>
            </p:cNvPr>
            <p:cNvSpPr/>
            <p:nvPr/>
          </p:nvSpPr>
          <p:spPr>
            <a:xfrm>
              <a:off x="7276561" y="714520"/>
              <a:ext cx="1353826" cy="765501"/>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Cystoscopy</a:t>
              </a:r>
            </a:p>
          </p:txBody>
        </p:sp>
        <p:sp>
          <p:nvSpPr>
            <p:cNvPr id="60" name="Freeform: Shape 59">
              <a:extLst>
                <a:ext uri="{FF2B5EF4-FFF2-40B4-BE49-F238E27FC236}">
                  <a16:creationId xmlns:a16="http://schemas.microsoft.com/office/drawing/2014/main" id="{0C81735A-E5E2-4DC4-8479-4EDDAE690B5D}"/>
                </a:ext>
              </a:extLst>
            </p:cNvPr>
            <p:cNvSpPr/>
            <p:nvPr/>
          </p:nvSpPr>
          <p:spPr>
            <a:xfrm>
              <a:off x="5474522" y="715545"/>
              <a:ext cx="1487987" cy="772194"/>
            </a:xfrm>
            <a:custGeom>
              <a:avLst/>
              <a:gdLst>
                <a:gd name="connsiteX0" fmla="*/ 0 w 3021707"/>
                <a:gd name="connsiteY0" fmla="*/ 0 h 1813024"/>
                <a:gd name="connsiteX1" fmla="*/ 3021707 w 3021707"/>
                <a:gd name="connsiteY1" fmla="*/ 0 h 1813024"/>
                <a:gd name="connsiteX2" fmla="*/ 3021707 w 3021707"/>
                <a:gd name="connsiteY2" fmla="*/ 1813024 h 1813024"/>
                <a:gd name="connsiteX3" fmla="*/ 0 w 3021707"/>
                <a:gd name="connsiteY3" fmla="*/ 1813024 h 1813024"/>
                <a:gd name="connsiteX4" fmla="*/ 0 w 3021707"/>
                <a:gd name="connsiteY4" fmla="*/ 0 h 1813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707" h="1813024">
                  <a:moveTo>
                    <a:pt x="0" y="0"/>
                  </a:moveTo>
                  <a:lnTo>
                    <a:pt x="3021707" y="0"/>
                  </a:lnTo>
                  <a:lnTo>
                    <a:pt x="3021707" y="1813024"/>
                  </a:lnTo>
                  <a:lnTo>
                    <a:pt x="0" y="181302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Cystoscopy with hydrodistension</a:t>
              </a:r>
            </a:p>
          </p:txBody>
        </p:sp>
        <p:sp>
          <p:nvSpPr>
            <p:cNvPr id="64" name="Arrow: Down 63">
              <a:extLst>
                <a:ext uri="{FF2B5EF4-FFF2-40B4-BE49-F238E27FC236}">
                  <a16:creationId xmlns:a16="http://schemas.microsoft.com/office/drawing/2014/main" id="{213E6690-CB5A-48A8-B5A3-1005C24CECE4}"/>
                </a:ext>
              </a:extLst>
            </p:cNvPr>
            <p:cNvSpPr/>
            <p:nvPr/>
          </p:nvSpPr>
          <p:spPr>
            <a:xfrm>
              <a:off x="6166909" y="1484561"/>
              <a:ext cx="103214" cy="344564"/>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Arrow: Down 34">
              <a:extLst>
                <a:ext uri="{FF2B5EF4-FFF2-40B4-BE49-F238E27FC236}">
                  <a16:creationId xmlns:a16="http://schemas.microsoft.com/office/drawing/2014/main" id="{48AE21AE-BE52-498B-B8F7-5BFD8EA0AC6C}"/>
                </a:ext>
              </a:extLst>
            </p:cNvPr>
            <p:cNvSpPr/>
            <p:nvPr/>
          </p:nvSpPr>
          <p:spPr>
            <a:xfrm>
              <a:off x="7901241" y="1481431"/>
              <a:ext cx="103214" cy="344564"/>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6" name="Arrow: Down 35">
            <a:extLst>
              <a:ext uri="{FF2B5EF4-FFF2-40B4-BE49-F238E27FC236}">
                <a16:creationId xmlns:a16="http://schemas.microsoft.com/office/drawing/2014/main" id="{ADA8763B-2F15-4BAE-8EC3-4F0EF9989FC4}"/>
              </a:ext>
            </a:extLst>
          </p:cNvPr>
          <p:cNvSpPr/>
          <p:nvPr/>
        </p:nvSpPr>
        <p:spPr>
          <a:xfrm>
            <a:off x="2738083" y="3475864"/>
            <a:ext cx="103214" cy="344564"/>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Arrow: Up-Down 37">
            <a:extLst>
              <a:ext uri="{FF2B5EF4-FFF2-40B4-BE49-F238E27FC236}">
                <a16:creationId xmlns:a16="http://schemas.microsoft.com/office/drawing/2014/main" id="{9502D5A8-1885-4C4A-9B65-95F1D302DC9E}"/>
              </a:ext>
            </a:extLst>
          </p:cNvPr>
          <p:cNvSpPr/>
          <p:nvPr/>
        </p:nvSpPr>
        <p:spPr>
          <a:xfrm>
            <a:off x="2681023" y="5749682"/>
            <a:ext cx="176436" cy="367491"/>
          </a:xfrm>
          <a:prstGeom prst="up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95103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Slide Number Placeholder 2"/>
          <p:cNvSpPr>
            <a:spLocks noGrp="1"/>
          </p:cNvSpPr>
          <p:nvPr>
            <p:ph type="sldNum" sz="quarter" idx="12"/>
          </p:nvPr>
        </p:nvSpPr>
        <p:spPr/>
        <p:txBody>
          <a:bodyPr/>
          <a:lstStyle/>
          <a:p>
            <a:fld id="{DDBE135E-2566-4748-853C-8A3B78F0FB00}" type="slidenum">
              <a:rPr lang="en-GB" smtClean="0"/>
              <a:t>6</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4119693510"/>
              </p:ext>
            </p:extLst>
          </p:nvPr>
        </p:nvGraphicFramePr>
        <p:xfrm>
          <a:off x="508000" y="1125538"/>
          <a:ext cx="9669780" cy="5728021"/>
        </p:xfrm>
        <a:graphic>
          <a:graphicData uri="http://schemas.openxmlformats.org/drawingml/2006/table">
            <a:tbl>
              <a:tblPr firstCol="1" bandRow="1">
                <a:tableStyleId>{F5AB1C69-6EDB-4FF4-983F-18BD219EF322}</a:tableStyleId>
              </a:tblPr>
              <a:tblGrid>
                <a:gridCol w="3534064">
                  <a:extLst>
                    <a:ext uri="{9D8B030D-6E8A-4147-A177-3AD203B41FA5}">
                      <a16:colId xmlns:a16="http://schemas.microsoft.com/office/drawing/2014/main" val="20000"/>
                    </a:ext>
                  </a:extLst>
                </a:gridCol>
                <a:gridCol w="6135716">
                  <a:extLst>
                    <a:ext uri="{9D8B030D-6E8A-4147-A177-3AD203B41FA5}">
                      <a16:colId xmlns:a16="http://schemas.microsoft.com/office/drawing/2014/main" val="20001"/>
                    </a:ext>
                  </a:extLst>
                </a:gridCol>
              </a:tblGrid>
              <a:tr h="385424">
                <a:tc>
                  <a:txBody>
                    <a:bodyPr/>
                    <a:lstStyle/>
                    <a:p>
                      <a:r>
                        <a:rPr lang="en-GB" sz="1800" dirty="0"/>
                        <a:t>Comparators</a:t>
                      </a:r>
                    </a:p>
                  </a:txBody>
                  <a:tcPr/>
                </a:tc>
                <a:tc>
                  <a:txBody>
                    <a:bodyPr/>
                    <a:lstStyle/>
                    <a:p>
                      <a:r>
                        <a:rPr lang="en-GB" sz="1800" dirty="0"/>
                        <a:t>Bladder instillations, best supportive care</a:t>
                      </a:r>
                    </a:p>
                  </a:txBody>
                  <a:tcPr/>
                </a:tc>
                <a:extLst>
                  <a:ext uri="{0D108BD9-81ED-4DB2-BD59-A6C34878D82A}">
                    <a16:rowId xmlns:a16="http://schemas.microsoft.com/office/drawing/2014/main" val="10001"/>
                  </a:ext>
                </a:extLst>
              </a:tr>
              <a:tr h="1252629">
                <a:tc>
                  <a:txBody>
                    <a:bodyPr/>
                    <a:lstStyle/>
                    <a:p>
                      <a:r>
                        <a:rPr lang="en-GB" sz="1800" dirty="0"/>
                        <a:t>Clinical trial</a:t>
                      </a:r>
                    </a:p>
                  </a:txBody>
                  <a:tcPr/>
                </a:tc>
                <a:tc>
                  <a:txBody>
                    <a:bodyPr/>
                    <a:lstStyle/>
                    <a:p>
                      <a:r>
                        <a:rPr lang="en-GB" sz="1800" dirty="0"/>
                        <a:t>Marketing authorisation based on 4 RCTs comparing PPS with placebo in people with IC/BPS: Parsons and Mulholland (1987), Mulholland et al. (1990), Parsons et al. (1993) and Sant et al. (2003)</a:t>
                      </a:r>
                    </a:p>
                  </a:txBody>
                  <a:tcPr/>
                </a:tc>
                <a:extLst>
                  <a:ext uri="{0D108BD9-81ED-4DB2-BD59-A6C34878D82A}">
                    <a16:rowId xmlns:a16="http://schemas.microsoft.com/office/drawing/2014/main" val="10003"/>
                  </a:ext>
                </a:extLst>
              </a:tr>
              <a:tr h="1252629">
                <a:tc>
                  <a:txBody>
                    <a:bodyPr/>
                    <a:lstStyle/>
                    <a:p>
                      <a:r>
                        <a:rPr lang="en-GB" sz="1800" dirty="0"/>
                        <a:t>Key results</a:t>
                      </a:r>
                    </a:p>
                  </a:txBody>
                  <a:tcPr/>
                </a:tc>
                <a:tc>
                  <a:txBody>
                    <a:bodyPr/>
                    <a:lstStyle/>
                    <a:p>
                      <a:r>
                        <a:rPr lang="en-GB" sz="1800" dirty="0"/>
                        <a:t>Statistically significant improvement in Global Response Assessment scores in 3 trials in favour of PPS vs placebo. The difference in the Sant et al. trial was not statistically significant</a:t>
                      </a:r>
                    </a:p>
                  </a:txBody>
                  <a:tcPr/>
                </a:tc>
                <a:extLst>
                  <a:ext uri="{0D108BD9-81ED-4DB2-BD59-A6C34878D82A}">
                    <a16:rowId xmlns:a16="http://schemas.microsoft.com/office/drawing/2014/main" val="10004"/>
                  </a:ext>
                </a:extLst>
              </a:tr>
              <a:tr h="674493">
                <a:tc>
                  <a:txBody>
                    <a:bodyPr/>
                    <a:lstStyle/>
                    <a:p>
                      <a:r>
                        <a:rPr lang="en-GB" sz="1800" dirty="0"/>
                        <a:t>Comparison</a:t>
                      </a:r>
                      <a:r>
                        <a:rPr lang="en-GB" sz="1800" baseline="0" dirty="0"/>
                        <a:t> with bladder instillations</a:t>
                      </a:r>
                      <a:endParaRPr lang="en-GB" sz="1800" dirty="0"/>
                    </a:p>
                  </a:txBody>
                  <a:tcPr/>
                </a:tc>
                <a:tc>
                  <a:txBody>
                    <a:bodyPr/>
                    <a:lstStyle/>
                    <a:p>
                      <a:r>
                        <a:rPr lang="en-GB" sz="1800" dirty="0"/>
                        <a:t>Indirect comparison of PPS versus BI (</a:t>
                      </a:r>
                      <a:r>
                        <a:rPr lang="en-GB" sz="1800" dirty="0" err="1"/>
                        <a:t>Uracyst</a:t>
                      </a:r>
                      <a:r>
                        <a:rPr lang="en-GB" sz="1800" dirty="0"/>
                        <a:t>) based on the Bucher method</a:t>
                      </a:r>
                    </a:p>
                  </a:txBody>
                  <a:tcPr/>
                </a:tc>
                <a:extLst>
                  <a:ext uri="{0D108BD9-81ED-4DB2-BD59-A6C34878D82A}">
                    <a16:rowId xmlns:a16="http://schemas.microsoft.com/office/drawing/2014/main" val="10005"/>
                  </a:ext>
                </a:extLst>
              </a:tr>
              <a:tr h="389898">
                <a:tc>
                  <a:txBody>
                    <a:bodyPr/>
                    <a:lstStyle/>
                    <a:p>
                      <a:r>
                        <a:rPr lang="en-GB" sz="1800" dirty="0"/>
                        <a:t>Model</a:t>
                      </a:r>
                    </a:p>
                  </a:txBody>
                  <a:tcPr/>
                </a:tc>
                <a:tc>
                  <a:txBody>
                    <a:bodyPr/>
                    <a:lstStyle/>
                    <a:p>
                      <a:r>
                        <a:rPr lang="en-GB" sz="1800" dirty="0"/>
                        <a:t>Discrete event simulation</a:t>
                      </a:r>
                    </a:p>
                  </a:txBody>
                  <a:tcPr/>
                </a:tc>
                <a:extLst>
                  <a:ext uri="{0D108BD9-81ED-4DB2-BD59-A6C34878D82A}">
                    <a16:rowId xmlns:a16="http://schemas.microsoft.com/office/drawing/2014/main" val="10007"/>
                  </a:ext>
                </a:extLst>
              </a:tr>
              <a:tr h="423962">
                <a:tc>
                  <a:txBody>
                    <a:bodyPr/>
                    <a:lstStyle/>
                    <a:p>
                      <a:r>
                        <a:rPr lang="en-GB" sz="1800" dirty="0"/>
                        <a:t>List price</a:t>
                      </a:r>
                    </a:p>
                  </a:txBody>
                  <a:tcPr/>
                </a:tc>
                <a:tc>
                  <a:txBody>
                    <a:bodyPr/>
                    <a:lstStyle/>
                    <a:p>
                      <a:r>
                        <a:rPr lang="en-GB" sz="1800" dirty="0"/>
                        <a:t>£450 per pack of 90 capsules (100 mg each)</a:t>
                      </a:r>
                    </a:p>
                  </a:txBody>
                  <a:tcPr/>
                </a:tc>
                <a:extLst>
                  <a:ext uri="{0D108BD9-81ED-4DB2-BD59-A6C34878D82A}">
                    <a16:rowId xmlns:a16="http://schemas.microsoft.com/office/drawing/2014/main" val="3143216471"/>
                  </a:ext>
                </a:extLst>
              </a:tr>
              <a:tr h="674493">
                <a:tc>
                  <a:txBody>
                    <a:bodyPr/>
                    <a:lstStyle/>
                    <a:p>
                      <a:r>
                        <a:rPr lang="en-GB" sz="1800" dirty="0"/>
                        <a:t>Company ICER (with PAS)</a:t>
                      </a:r>
                    </a:p>
                  </a:txBody>
                  <a:tcPr/>
                </a:tc>
                <a:tc>
                  <a:txBody>
                    <a:bodyPr/>
                    <a:lstStyle/>
                    <a:p>
                      <a:r>
                        <a:rPr lang="en-GB" sz="1800" dirty="0"/>
                        <a:t>£9,952/QALY gained vs bladder instillations</a:t>
                      </a:r>
                    </a:p>
                    <a:p>
                      <a:r>
                        <a:rPr lang="en-GB" sz="1800" dirty="0"/>
                        <a:t>£76,213/QALY gained vs best supportive care</a:t>
                      </a:r>
                    </a:p>
                  </a:txBody>
                  <a:tcPr/>
                </a:tc>
                <a:extLst>
                  <a:ext uri="{0D108BD9-81ED-4DB2-BD59-A6C34878D82A}">
                    <a16:rowId xmlns:a16="http://schemas.microsoft.com/office/drawing/2014/main" val="10008"/>
                  </a:ext>
                </a:extLst>
              </a:tr>
              <a:tr h="674493">
                <a:tc>
                  <a:txBody>
                    <a:bodyPr/>
                    <a:lstStyle/>
                    <a:p>
                      <a:r>
                        <a:rPr lang="en-GB" sz="1800" dirty="0">
                          <a:solidFill>
                            <a:schemeClr val="bg1"/>
                          </a:solidFill>
                        </a:rPr>
                        <a:t>Technical team preferred ICER (with PAS)</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mn-ea"/>
                          <a:cs typeface="+mn-cs"/>
                        </a:rPr>
                        <a:t>£86,502/QALY gained vs bladder instillations</a:t>
                      </a:r>
                    </a:p>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mn-ea"/>
                          <a:cs typeface="+mn-cs"/>
                        </a:rPr>
                        <a:t>£72,355/QALY gained vs best supportive care</a:t>
                      </a:r>
                    </a:p>
                  </a:txBody>
                  <a:tcPr/>
                </a:tc>
                <a:extLst>
                  <a:ext uri="{0D108BD9-81ED-4DB2-BD59-A6C34878D82A}">
                    <a16:rowId xmlns:a16="http://schemas.microsoft.com/office/drawing/2014/main" val="10009"/>
                  </a:ext>
                </a:extLst>
              </a:tr>
            </a:tbl>
          </a:graphicData>
        </a:graphic>
      </p:graphicFrame>
      <p:sp>
        <p:nvSpPr>
          <p:cNvPr id="6" name="Rectangle 5">
            <a:extLst>
              <a:ext uri="{FF2B5EF4-FFF2-40B4-BE49-F238E27FC236}">
                <a16:creationId xmlns:a16="http://schemas.microsoft.com/office/drawing/2014/main" id="{F7C8A6BA-14F9-4AC0-9E1F-4D0B4DA8CF26}"/>
              </a:ext>
            </a:extLst>
          </p:cNvPr>
          <p:cNvSpPr/>
          <p:nvPr/>
        </p:nvSpPr>
        <p:spPr>
          <a:xfrm>
            <a:off x="2313720" y="7129733"/>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1991500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a:t>Patient perspectives</a:t>
            </a:r>
          </a:p>
        </p:txBody>
      </p:sp>
      <p:sp>
        <p:nvSpPr>
          <p:cNvPr id="3" name="Slide Number Placeholder 2"/>
          <p:cNvSpPr>
            <a:spLocks noGrp="1"/>
          </p:cNvSpPr>
          <p:nvPr>
            <p:ph type="sldNum" sz="quarter" idx="12"/>
          </p:nvPr>
        </p:nvSpPr>
        <p:spPr/>
        <p:txBody>
          <a:bodyPr/>
          <a:lstStyle/>
          <a:p>
            <a:fld id="{DDBE135E-2566-4748-853C-8A3B78F0FB00}" type="slidenum">
              <a:rPr lang="en-GB" smtClean="0"/>
              <a:pPr/>
              <a:t>7</a:t>
            </a:fld>
            <a:endParaRPr lang="en-GB" dirty="0"/>
          </a:p>
        </p:txBody>
      </p:sp>
      <p:sp>
        <p:nvSpPr>
          <p:cNvPr id="4" name="Content Placeholder 3"/>
          <p:cNvSpPr>
            <a:spLocks noGrp="1"/>
          </p:cNvSpPr>
          <p:nvPr>
            <p:ph sz="quarter" idx="10"/>
          </p:nvPr>
        </p:nvSpPr>
        <p:spPr>
          <a:xfrm>
            <a:off x="508000" y="1126833"/>
            <a:ext cx="9669780" cy="5444103"/>
          </a:xfrm>
        </p:spPr>
        <p:txBody>
          <a:bodyPr/>
          <a:lstStyle/>
          <a:p>
            <a:pPr algn="just"/>
            <a:r>
              <a:rPr lang="en-GB" sz="2000" dirty="0"/>
              <a:t>“IC/BPS is not curable, very challenging to manage, extremely painful...disrupts normal living”</a:t>
            </a:r>
          </a:p>
          <a:p>
            <a:pPr algn="just"/>
            <a:r>
              <a:rPr lang="en-GB" sz="2000" dirty="0"/>
              <a:t>“Not all treatments are available in all areas of the country... treatments are determined by the area in which a patient lives rather than what is actually suitable”</a:t>
            </a:r>
          </a:p>
          <a:p>
            <a:pPr algn="just"/>
            <a:r>
              <a:rPr lang="en-GB" sz="2000" dirty="0"/>
              <a:t>Bladder instillations:</a:t>
            </a:r>
          </a:p>
          <a:p>
            <a:pPr lvl="1" algn="just"/>
            <a:r>
              <a:rPr lang="en-GB" sz="2000" dirty="0"/>
              <a:t>Carries risk of infection,</a:t>
            </a:r>
          </a:p>
          <a:p>
            <a:pPr lvl="1" algn="just"/>
            <a:r>
              <a:rPr lang="en-GB" sz="2000" dirty="0"/>
              <a:t>Waiting 6 weeks between treatments is too long for some people, leaving them in pain between treatments</a:t>
            </a:r>
          </a:p>
          <a:p>
            <a:pPr algn="just"/>
            <a:r>
              <a:rPr lang="en-GB" sz="2000" dirty="0"/>
              <a:t>PPS:</a:t>
            </a:r>
          </a:p>
          <a:p>
            <a:pPr lvl="1" algn="just"/>
            <a:r>
              <a:rPr lang="en-GB" sz="2000" dirty="0"/>
              <a:t>“particularly suitable for those who find instillation therapy too painful or who find that the introduction of a catheter into the bladder brings with it infection”</a:t>
            </a:r>
          </a:p>
          <a:p>
            <a:pPr lvl="1" algn="just"/>
            <a:r>
              <a:rPr lang="en-GB" sz="2000" dirty="0"/>
              <a:t>“a tablet that patients can take wherever they might be”</a:t>
            </a:r>
          </a:p>
          <a:p>
            <a:pPr algn="just"/>
            <a:r>
              <a:rPr lang="en-GB" sz="2000" dirty="0"/>
              <a:t>PPS is suitable for those who cannot tolerate BIs</a:t>
            </a:r>
          </a:p>
        </p:txBody>
      </p:sp>
    </p:spTree>
    <p:extLst>
      <p:ext uri="{BB962C8B-B14F-4D97-AF65-F5344CB8AC3E}">
        <p14:creationId xmlns:p14="http://schemas.microsoft.com/office/powerpoint/2010/main" val="1314745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a:t>Professional perspectives</a:t>
            </a:r>
          </a:p>
        </p:txBody>
      </p:sp>
      <p:sp>
        <p:nvSpPr>
          <p:cNvPr id="3" name="Slide Number Placeholder 2"/>
          <p:cNvSpPr>
            <a:spLocks noGrp="1"/>
          </p:cNvSpPr>
          <p:nvPr>
            <p:ph type="sldNum" sz="quarter" idx="12"/>
          </p:nvPr>
        </p:nvSpPr>
        <p:spPr/>
        <p:txBody>
          <a:bodyPr/>
          <a:lstStyle/>
          <a:p>
            <a:fld id="{DDBE135E-2566-4748-853C-8A3B78F0FB00}" type="slidenum">
              <a:rPr lang="en-GB" smtClean="0"/>
              <a:pPr/>
              <a:t>8</a:t>
            </a:fld>
            <a:endParaRPr lang="en-GB" dirty="0"/>
          </a:p>
        </p:txBody>
      </p:sp>
      <p:sp>
        <p:nvSpPr>
          <p:cNvPr id="4" name="Content Placeholder 3"/>
          <p:cNvSpPr>
            <a:spLocks noGrp="1"/>
          </p:cNvSpPr>
          <p:nvPr>
            <p:ph sz="quarter" idx="10"/>
          </p:nvPr>
        </p:nvSpPr>
        <p:spPr>
          <a:xfrm>
            <a:off x="508000" y="1058579"/>
            <a:ext cx="9669780" cy="5871702"/>
          </a:xfrm>
        </p:spPr>
        <p:txBody>
          <a:bodyPr/>
          <a:lstStyle/>
          <a:p>
            <a:pPr algn="just"/>
            <a:r>
              <a:rPr lang="en-GB" dirty="0"/>
              <a:t>Submissions from: British Association of Urological Surgeons, clinical expert</a:t>
            </a:r>
          </a:p>
          <a:p>
            <a:pPr algn="just"/>
            <a:r>
              <a:rPr lang="en-GB" dirty="0"/>
              <a:t>“BPS is a chronic debilitating condition and clinically significant treatment outcomes would be to show improvement of patient symptoms by ≥ 50%”</a:t>
            </a:r>
          </a:p>
          <a:p>
            <a:pPr algn="just"/>
            <a:r>
              <a:rPr lang="en-GB" dirty="0"/>
              <a:t>“a difficult condition to diagnose with few treatment options”</a:t>
            </a:r>
          </a:p>
          <a:p>
            <a:pPr algn="just"/>
            <a:r>
              <a:rPr lang="en-GB" dirty="0"/>
              <a:t>“The pathway and management is very poorly defined...UK practice is so varied”</a:t>
            </a:r>
          </a:p>
          <a:p>
            <a:pPr algn="just"/>
            <a:r>
              <a:rPr lang="en-GB" dirty="0"/>
              <a:t>“</a:t>
            </a:r>
            <a:r>
              <a:rPr lang="en-GB" dirty="0" err="1"/>
              <a:t>Hunner’s</a:t>
            </a:r>
            <a:r>
              <a:rPr lang="en-GB" dirty="0"/>
              <a:t> ulcer should be treated surgically”</a:t>
            </a:r>
          </a:p>
          <a:p>
            <a:r>
              <a:rPr lang="en-GB" dirty="0"/>
              <a:t>“useful to investigate alternative or new medical treatment options that can be used prior to invasive and irreversible surgical treatment”</a:t>
            </a:r>
          </a:p>
          <a:p>
            <a:r>
              <a:rPr lang="en-GB" dirty="0"/>
              <a:t>“oral PPS would be considered...if other treatments ineffective”</a:t>
            </a:r>
          </a:p>
          <a:p>
            <a:pPr algn="just"/>
            <a:r>
              <a:rPr lang="en-GB" dirty="0"/>
              <a:t>PPS will be easier and associated with fewer risks than bladder instillations</a:t>
            </a:r>
          </a:p>
        </p:txBody>
      </p:sp>
    </p:spTree>
    <p:extLst>
      <p:ext uri="{BB962C8B-B14F-4D97-AF65-F5344CB8AC3E}">
        <p14:creationId xmlns:p14="http://schemas.microsoft.com/office/powerpoint/2010/main" val="304521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3825259090"/>
              </p:ext>
            </p:extLst>
          </p:nvPr>
        </p:nvGraphicFramePr>
        <p:xfrm>
          <a:off x="411292" y="1173163"/>
          <a:ext cx="9672968" cy="4937760"/>
        </p:xfrm>
        <a:graphic>
          <a:graphicData uri="http://schemas.openxmlformats.org/drawingml/2006/table">
            <a:tbl>
              <a:tblPr firstRow="1" bandRow="1">
                <a:tableStyleId>{F5AB1C69-6EDB-4FF4-983F-18BD219EF322}</a:tableStyleId>
              </a:tblPr>
              <a:tblGrid>
                <a:gridCol w="343329">
                  <a:extLst>
                    <a:ext uri="{9D8B030D-6E8A-4147-A177-3AD203B41FA5}">
                      <a16:colId xmlns:a16="http://schemas.microsoft.com/office/drawing/2014/main" val="20000"/>
                    </a:ext>
                  </a:extLst>
                </a:gridCol>
                <a:gridCol w="2237095">
                  <a:extLst>
                    <a:ext uri="{9D8B030D-6E8A-4147-A177-3AD203B41FA5}">
                      <a16:colId xmlns:a16="http://schemas.microsoft.com/office/drawing/2014/main" val="20001"/>
                    </a:ext>
                  </a:extLst>
                </a:gridCol>
                <a:gridCol w="2753591">
                  <a:extLst>
                    <a:ext uri="{9D8B030D-6E8A-4147-A177-3AD203B41FA5}">
                      <a16:colId xmlns:a16="http://schemas.microsoft.com/office/drawing/2014/main" val="20003"/>
                    </a:ext>
                  </a:extLst>
                </a:gridCol>
                <a:gridCol w="2853543">
                  <a:extLst>
                    <a:ext uri="{9D8B030D-6E8A-4147-A177-3AD203B41FA5}">
                      <a16:colId xmlns:a16="http://schemas.microsoft.com/office/drawing/2014/main" val="858891557"/>
                    </a:ext>
                  </a:extLst>
                </a:gridCol>
                <a:gridCol w="1485410">
                  <a:extLst>
                    <a:ext uri="{9D8B030D-6E8A-4147-A177-3AD203B41FA5}">
                      <a16:colId xmlns:a16="http://schemas.microsoft.com/office/drawing/2014/main" val="20004"/>
                    </a:ext>
                  </a:extLst>
                </a:gridCol>
              </a:tblGrid>
              <a:tr h="871185">
                <a:tc>
                  <a:txBody>
                    <a:bodyPr/>
                    <a:lstStyle/>
                    <a:p>
                      <a:endParaRPr lang="en-GB" sz="1800" b="1" dirty="0"/>
                    </a:p>
                  </a:txBody>
                  <a:tcPr/>
                </a:tc>
                <a:tc>
                  <a:txBody>
                    <a:bodyPr/>
                    <a:lstStyle/>
                    <a:p>
                      <a:r>
                        <a:rPr lang="en-GB" sz="1800" dirty="0">
                          <a:solidFill>
                            <a:schemeClr val="bg1"/>
                          </a:solidFill>
                        </a:rPr>
                        <a:t>Summary of original issue</a:t>
                      </a:r>
                    </a:p>
                  </a:txBody>
                  <a:tcPr/>
                </a:tc>
                <a:tc>
                  <a:txBody>
                    <a:bodyPr/>
                    <a:lstStyle/>
                    <a:p>
                      <a:r>
                        <a:rPr lang="en-GB" sz="1800" baseline="0" dirty="0"/>
                        <a:t>T</a:t>
                      </a:r>
                      <a:r>
                        <a:rPr lang="en-GB" sz="1800" dirty="0"/>
                        <a:t>echnical team consideration</a:t>
                      </a:r>
                    </a:p>
                  </a:txBody>
                  <a:tcPr/>
                </a:tc>
                <a:tc>
                  <a:txBody>
                    <a:bodyPr/>
                    <a:lstStyle/>
                    <a:p>
                      <a:r>
                        <a:rPr lang="en-GB" sz="1800" dirty="0"/>
                        <a:t>Engagement response</a:t>
                      </a:r>
                    </a:p>
                  </a:txBody>
                  <a:tcPr/>
                </a:tc>
                <a:tc>
                  <a:txBody>
                    <a:bodyPr/>
                    <a:lstStyle/>
                    <a:p>
                      <a:r>
                        <a:rPr lang="en-GB" sz="1800" dirty="0"/>
                        <a:t>Updated company base-case?</a:t>
                      </a:r>
                    </a:p>
                  </a:txBody>
                  <a:tcPr/>
                </a:tc>
                <a:extLst>
                  <a:ext uri="{0D108BD9-81ED-4DB2-BD59-A6C34878D82A}">
                    <a16:rowId xmlns:a16="http://schemas.microsoft.com/office/drawing/2014/main" val="10000"/>
                  </a:ext>
                </a:extLst>
              </a:tr>
              <a:tr h="1132540">
                <a:tc>
                  <a:txBody>
                    <a:bodyPr/>
                    <a:lstStyle/>
                    <a:p>
                      <a:r>
                        <a:rPr lang="en-GB" sz="1800" b="1" dirty="0"/>
                        <a:t>2</a:t>
                      </a:r>
                    </a:p>
                  </a:txBody>
                  <a:tcPr anchor="ctr">
                    <a:solidFill>
                      <a:schemeClr val="accent2">
                        <a:lumMod val="60000"/>
                        <a:lumOff val="40000"/>
                      </a:schemeClr>
                    </a:solidFill>
                  </a:tcPr>
                </a:tc>
                <a:tc>
                  <a:txBody>
                    <a:bodyPr/>
                    <a:lstStyle/>
                    <a:p>
                      <a:r>
                        <a:rPr lang="en-GB" sz="1800" dirty="0">
                          <a:solidFill>
                            <a:schemeClr val="tx1"/>
                          </a:solidFill>
                        </a:rPr>
                        <a:t>Company modelled 20 year time horizon</a:t>
                      </a:r>
                    </a:p>
                  </a:txBody>
                  <a:tcPr/>
                </a:tc>
                <a:tc>
                  <a:txBody>
                    <a:bodyPr/>
                    <a:lstStyle/>
                    <a:p>
                      <a:r>
                        <a:rPr lang="en-GB" sz="1800" dirty="0">
                          <a:solidFill>
                            <a:schemeClr val="tx1"/>
                          </a:solidFill>
                        </a:rPr>
                        <a:t>Lifetime horizon is appropriate as % of patients remain on treatment at 20 years </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Company updated its base-case to lifetime time horizon</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mn-lt"/>
                          <a:ea typeface="+mn-ea"/>
                          <a:cs typeface="+mn-cs"/>
                        </a:rPr>
                        <a:t>✓</a:t>
                      </a:r>
                    </a:p>
                  </a:txBody>
                  <a:tcPr anchor="ctr"/>
                </a:tc>
                <a:extLst>
                  <a:ext uri="{0D108BD9-81ED-4DB2-BD59-A6C34878D82A}">
                    <a16:rowId xmlns:a16="http://schemas.microsoft.com/office/drawing/2014/main" val="2908193765"/>
                  </a:ext>
                </a:extLst>
              </a:tr>
              <a:tr h="627312">
                <a:tc>
                  <a:txBody>
                    <a:bodyPr/>
                    <a:lstStyle/>
                    <a:p>
                      <a:r>
                        <a:rPr lang="en-GB" sz="1800" b="1" dirty="0"/>
                        <a:t>3</a:t>
                      </a:r>
                    </a:p>
                  </a:txBody>
                  <a:tcPr anchor="ctr">
                    <a:solidFill>
                      <a:schemeClr val="accent2">
                        <a:lumMod val="60000"/>
                        <a:lumOff val="40000"/>
                      </a:schemeClr>
                    </a:solidFill>
                  </a:tcPr>
                </a:tc>
                <a:tc>
                  <a:txBody>
                    <a:bodyPr/>
                    <a:lstStyle/>
                    <a:p>
                      <a:r>
                        <a:rPr lang="en-GB" sz="1800" dirty="0">
                          <a:solidFill>
                            <a:schemeClr val="tx1"/>
                          </a:solidFill>
                        </a:rPr>
                        <a:t>Company notes the high response rates in the placebo arms of the PPS trials</a:t>
                      </a:r>
                    </a:p>
                    <a:p>
                      <a:endParaRPr lang="en-GB" sz="1800" dirty="0">
                        <a:solidFill>
                          <a:schemeClr val="tx1"/>
                        </a:solidFill>
                      </a:endParaRPr>
                    </a:p>
                    <a:p>
                      <a:r>
                        <a:rPr lang="en-GB" sz="1800" dirty="0">
                          <a:solidFill>
                            <a:schemeClr val="tx1"/>
                          </a:solidFill>
                        </a:rPr>
                        <a:t>Company limited duration of response to 12 months in the BSC arm of the model</a:t>
                      </a:r>
                    </a:p>
                  </a:txBody>
                  <a:tcPr/>
                </a:tc>
                <a:tc>
                  <a:txBody>
                    <a:bodyPr/>
                    <a:lstStyle/>
                    <a:p>
                      <a:r>
                        <a:rPr lang="en-GB" sz="1800" dirty="0">
                          <a:solidFill>
                            <a:schemeClr val="tx1"/>
                          </a:solidFill>
                        </a:rPr>
                        <a:t>A high response rate in the BSC arm favours PPS</a:t>
                      </a:r>
                    </a:p>
                    <a:p>
                      <a:endParaRPr lang="en-GB" sz="1800" dirty="0">
                        <a:solidFill>
                          <a:schemeClr val="tx1"/>
                        </a:solidFill>
                      </a:endParaRPr>
                    </a:p>
                    <a:p>
                      <a:endParaRPr lang="en-GB" sz="1800" dirty="0">
                        <a:solidFill>
                          <a:schemeClr val="tx1"/>
                        </a:solidFill>
                      </a:endParaRPr>
                    </a:p>
                    <a:p>
                      <a:r>
                        <a:rPr lang="en-GB" sz="1800" dirty="0">
                          <a:solidFill>
                            <a:schemeClr val="tx1"/>
                          </a:solidFill>
                        </a:rPr>
                        <a:t>BSC response rates do not recede over time</a:t>
                      </a:r>
                    </a:p>
                  </a:txBody>
                  <a:tcPr/>
                </a:tc>
                <a:tc>
                  <a:txBody>
                    <a:bodyPr/>
                    <a:lstStyle/>
                    <a:p>
                      <a:r>
                        <a:rPr lang="en-GB" sz="1800" dirty="0">
                          <a:solidFill>
                            <a:schemeClr val="tx1"/>
                          </a:solidFill>
                        </a:rPr>
                        <a:t>Company’s updated analysis used a higher response rate from the </a:t>
                      </a:r>
                      <a:r>
                        <a:rPr lang="en-GB" sz="1800" dirty="0" err="1">
                          <a:solidFill>
                            <a:schemeClr val="tx1"/>
                          </a:solidFill>
                        </a:rPr>
                        <a:t>Uracyst</a:t>
                      </a:r>
                      <a:r>
                        <a:rPr lang="en-GB" sz="1800" dirty="0">
                          <a:solidFill>
                            <a:schemeClr val="tx1"/>
                          </a:solidFill>
                        </a:rPr>
                        <a:t> trials</a:t>
                      </a:r>
                    </a:p>
                    <a:p>
                      <a:endParaRPr lang="en-GB" sz="1800" dirty="0">
                        <a:solidFill>
                          <a:schemeClr val="tx1"/>
                        </a:solidFill>
                      </a:endParaRPr>
                    </a:p>
                    <a:p>
                      <a:r>
                        <a:rPr lang="en-GB" sz="1800" dirty="0">
                          <a:solidFill>
                            <a:schemeClr val="tx1"/>
                          </a:solidFill>
                        </a:rPr>
                        <a:t>Company updated their base-case in line with the judgements in the technical report</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tx1"/>
                          </a:solidFill>
                          <a:effectLst/>
                          <a:uLnTx/>
                          <a:uFillTx/>
                          <a:latin typeface="+mn-lt"/>
                          <a:ea typeface="+mn-ea"/>
                          <a:cs typeface="+mn-cs"/>
                        </a:rPr>
                        <a:t>Partially</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tx1"/>
                          </a:solidFill>
                          <a:effectLst/>
                          <a:uLnTx/>
                          <a:uFillTx/>
                          <a:latin typeface="+mn-lt"/>
                          <a:ea typeface="+mn-ea"/>
                          <a:cs typeface="+mn-cs"/>
                        </a:rPr>
                        <a:t>(see slides 15-16)</a:t>
                      </a:r>
                    </a:p>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a:txBody>
                  <a:tcPr anchor="ctr"/>
                </a:tc>
                <a:extLst>
                  <a:ext uri="{0D108BD9-81ED-4DB2-BD59-A6C34878D82A}">
                    <a16:rowId xmlns:a16="http://schemas.microsoft.com/office/drawing/2014/main" val="2880909718"/>
                  </a:ext>
                </a:extLst>
              </a:tr>
            </a:tbl>
          </a:graphicData>
        </a:graphic>
      </p:graphicFrame>
      <p:sp>
        <p:nvSpPr>
          <p:cNvPr id="2" name="Title 1"/>
          <p:cNvSpPr>
            <a:spLocks noGrp="1"/>
          </p:cNvSpPr>
          <p:nvPr>
            <p:ph type="title"/>
          </p:nvPr>
        </p:nvSpPr>
        <p:spPr>
          <a:xfrm>
            <a:off x="507684" y="407662"/>
            <a:ext cx="9669780" cy="765501"/>
          </a:xfrm>
        </p:spPr>
        <p:txBody>
          <a:bodyPr/>
          <a:lstStyle/>
          <a:p>
            <a:r>
              <a:rPr lang="en-GB" sz="3400" dirty="0"/>
              <a:t>Issues resolved after technical engagement (1)</a:t>
            </a:r>
          </a:p>
        </p:txBody>
      </p:sp>
      <p:sp>
        <p:nvSpPr>
          <p:cNvPr id="3" name="Slide Number Placeholder 2"/>
          <p:cNvSpPr>
            <a:spLocks noGrp="1"/>
          </p:cNvSpPr>
          <p:nvPr>
            <p:ph type="sldNum" sz="quarter" idx="12"/>
          </p:nvPr>
        </p:nvSpPr>
        <p:spPr/>
        <p:txBody>
          <a:bodyPr/>
          <a:lstStyle/>
          <a:p>
            <a:fld id="{DDBE135E-2566-4748-853C-8A3B78F0FB00}" type="slidenum">
              <a:rPr lang="en-GB" smtClean="0"/>
              <a:t>9</a:t>
            </a:fld>
            <a:endParaRPr lang="en-GB" dirty="0"/>
          </a:p>
        </p:txBody>
      </p:sp>
    </p:spTree>
    <p:extLst>
      <p:ext uri="{BB962C8B-B14F-4D97-AF65-F5344CB8AC3E}">
        <p14:creationId xmlns:p14="http://schemas.microsoft.com/office/powerpoint/2010/main" val="2819617725"/>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ACM2 presentation template Sept 2018" id="{3555A616-56C4-4834-A725-9E91373CDCE2}" vid="{AC86EA37-0CD0-4523-9476-6634B3EE94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ACM2 presentation template Sept 2018</Template>
  <TotalTime>7505</TotalTime>
  <Words>4091</Words>
  <Application>Microsoft Office PowerPoint</Application>
  <PresentationFormat>Custom</PresentationFormat>
  <Paragraphs>469</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Lato</vt:lpstr>
      <vt:lpstr>NICE</vt:lpstr>
      <vt:lpstr>Lead team presentation</vt:lpstr>
      <vt:lpstr>Key issues</vt:lpstr>
      <vt:lpstr>Pentosan polysulfate sodium (Elmiron, Consilient Health)</vt:lpstr>
      <vt:lpstr>Disease background</vt:lpstr>
      <vt:lpstr>Treatment pathway</vt:lpstr>
      <vt:lpstr>Background</vt:lpstr>
      <vt:lpstr>Patient perspectives</vt:lpstr>
      <vt:lpstr>Professional perspectives</vt:lpstr>
      <vt:lpstr>Issues resolved after technical engagement (1)</vt:lpstr>
      <vt:lpstr>Issues resolved after technical engagement (2)</vt:lpstr>
      <vt:lpstr>Outstanding issues after technical engagement</vt:lpstr>
      <vt:lpstr>Issue 1: Indirect treatment comparison (1)</vt:lpstr>
      <vt:lpstr>Issue 1: Indirect treatment comparison (2)</vt:lpstr>
      <vt:lpstr>Issue 3: Modelled response rates Incorporation of clinical data into the models</vt:lpstr>
      <vt:lpstr>Issue 3: Modelled response rate (1)</vt:lpstr>
      <vt:lpstr>Issue 3: Modelled response rate (2)</vt:lpstr>
      <vt:lpstr>Issue 5: Utilities associated with BIs (1)</vt:lpstr>
      <vt:lpstr>Issue 5: Utilities associated with BIs (2)</vt:lpstr>
      <vt:lpstr>Issue 7: Modelled costs and resource use</vt:lpstr>
      <vt:lpstr>Issue 7: Modelled costs and resource use</vt:lpstr>
      <vt:lpstr>Additional areas of uncertainty</vt:lpstr>
      <vt:lpstr>Other issues for information</vt:lpstr>
      <vt:lpstr>Equalities and innovation</vt:lpstr>
      <vt:lpstr>Assumptions in updated models</vt:lpstr>
      <vt:lpstr>Cost effectiveness results: PAS (1) Pentosan polysulfate sodium vs bladder instillations</vt:lpstr>
      <vt:lpstr>Cost effectiveness results: PAS (2) Pentosan polysulfate sodium vs best supportive care</vt:lpstr>
      <vt:lpstr>Key company scenario analyses: PAS (1) Pentosan polysulfate sodium vs bladder instillations</vt:lpstr>
      <vt:lpstr>Key company scenario analyses: PAS (2) Pentosan polysulfate sodium vs best supportive care</vt:lpstr>
      <vt:lpstr>Key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presentation</dc:title>
  <dc:creator>Kirsty Pitt</dc:creator>
  <cp:lastModifiedBy>Kate Moore</cp:lastModifiedBy>
  <cp:revision>401</cp:revision>
  <dcterms:created xsi:type="dcterms:W3CDTF">2018-11-02T09:05:20Z</dcterms:created>
  <dcterms:modified xsi:type="dcterms:W3CDTF">2019-11-13T12:06:14Z</dcterms:modified>
</cp:coreProperties>
</file>