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1555" r:id="rId3"/>
    <p:sldId id="303" r:id="rId4"/>
    <p:sldId id="1556" r:id="rId5"/>
    <p:sldId id="728" r:id="rId6"/>
    <p:sldId id="1461" r:id="rId7"/>
    <p:sldId id="1509" r:id="rId8"/>
    <p:sldId id="1504" r:id="rId9"/>
    <p:sldId id="1558" r:id="rId10"/>
    <p:sldId id="1510" r:id="rId11"/>
    <p:sldId id="1547" r:id="rId12"/>
    <p:sldId id="1513" r:id="rId13"/>
    <p:sldId id="1514" r:id="rId14"/>
    <p:sldId id="1517" r:id="rId15"/>
    <p:sldId id="695" r:id="rId16"/>
    <p:sldId id="1551" r:id="rId17"/>
    <p:sldId id="1561" r:id="rId18"/>
    <p:sldId id="1530" r:id="rId19"/>
    <p:sldId id="1533" r:id="rId20"/>
    <p:sldId id="679" r:id="rId21"/>
    <p:sldId id="1526" r:id="rId22"/>
    <p:sldId id="1525" r:id="rId23"/>
    <p:sldId id="1527" r:id="rId24"/>
    <p:sldId id="1539" r:id="rId25"/>
    <p:sldId id="1542" r:id="rId26"/>
    <p:sldId id="1569" r:id="rId27"/>
    <p:sldId id="1565" r:id="rId28"/>
    <p:sldId id="1544" r:id="rId29"/>
    <p:sldId id="1554" r:id="rId30"/>
    <p:sldId id="671" r:id="rId31"/>
    <p:sldId id="1564" r:id="rId32"/>
    <p:sldId id="1550" r:id="rId33"/>
    <p:sldId id="1546" r:id="rId34"/>
    <p:sldId id="738" r:id="rId35"/>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E1A079-6B87-9A2E-2979-9F455C366CAC}" name="Ross Dent" initials="RD" userId="S::Ross.Dent@nice.org.uk::85ba5c32-f745-4353-a2f9-f82afced9921" providerId="AD"/>
  <p188:author id="{B7B6EBD7-8457-2EF5-C973-78A972E9C0A3}" name="Anita Sangha" initials="AS" userId="S::Anita.Sangha@nice.org.uk::45a6ab60-8fc4-45de-bf22-52c8ce877172" providerId="AD"/>
  <p188:author id="{AD6334EA-218A-71C5-44ED-1834752FC416}" name="Christian Griffiths" initials="CG" userId="S::Christian.Griffiths@nice.org.uk::1dd2cb19-b53d-49e1-bfc8-94ba1d2a609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David" initials="D" lastIdx="3" clrIdx="6">
    <p:extLst>
      <p:ext uri="{19B8F6BF-5375-455C-9EA6-DF929625EA0E}">
        <p15:presenceInfo xmlns:p15="http://schemas.microsoft.com/office/powerpoint/2012/main" userId="David" providerId="None"/>
      </p:ext>
    </p:extLst>
  </p:cmAuthor>
  <p:cmAuthor id="1" name="Melinda Goodall" initials="MG" lastIdx="25" clrIdx="0">
    <p:extLst>
      <p:ext uri="{19B8F6BF-5375-455C-9EA6-DF929625EA0E}">
        <p15:presenceInfo xmlns:p15="http://schemas.microsoft.com/office/powerpoint/2012/main" userId="S-1-5-21-2135317788-1047624253-925700815-19721" providerId="AD"/>
      </p:ext>
    </p:extLst>
  </p:cmAuthor>
  <p:cmAuthor id="8" name="Linda Landells" initials="LL" lastIdx="4" clrIdx="7">
    <p:extLst>
      <p:ext uri="{19B8F6BF-5375-455C-9EA6-DF929625EA0E}">
        <p15:presenceInfo xmlns:p15="http://schemas.microsoft.com/office/powerpoint/2012/main" userId="S::Linda.Landells@nice.org.uk::f9c26748-fb8b-4b68-bc1e-5e77d3c8c882" providerId="AD"/>
      </p:ext>
    </p:extLst>
  </p:cmAuthor>
  <p:cmAuthor id="2" name="Kirsty Pitt" initials="KP" lastIdx="67" clrIdx="1">
    <p:extLst>
      <p:ext uri="{19B8F6BF-5375-455C-9EA6-DF929625EA0E}">
        <p15:presenceInfo xmlns:p15="http://schemas.microsoft.com/office/powerpoint/2012/main" userId="S-1-5-21-2135317788-1047624253-925700815-23121" providerId="AD"/>
      </p:ext>
    </p:extLst>
  </p:cmAuthor>
  <p:cmAuthor id="3" name="Lucy Beggs" initials="LB" lastIdx="15" clrIdx="2">
    <p:extLst>
      <p:ext uri="{19B8F6BF-5375-455C-9EA6-DF929625EA0E}">
        <p15:presenceInfo xmlns:p15="http://schemas.microsoft.com/office/powerpoint/2012/main" userId="S-1-5-21-2135317788-1047624253-925700815-28172" providerId="AD"/>
      </p:ext>
    </p:extLst>
  </p:cmAuthor>
  <p:cmAuthor id="4" name="Ross Dent" initials="RD" lastIdx="13" clrIdx="3">
    <p:extLst>
      <p:ext uri="{19B8F6BF-5375-455C-9EA6-DF929625EA0E}">
        <p15:presenceInfo xmlns:p15="http://schemas.microsoft.com/office/powerpoint/2012/main" userId="S-1-5-21-2135317788-1047624253-925700815-26610" providerId="AD"/>
      </p:ext>
    </p:extLst>
  </p:cmAuthor>
  <p:cmAuthor id="5" name="Anita Sangha" initials="AS" lastIdx="96" clrIdx="4">
    <p:extLst>
      <p:ext uri="{19B8F6BF-5375-455C-9EA6-DF929625EA0E}">
        <p15:presenceInfo xmlns:p15="http://schemas.microsoft.com/office/powerpoint/2012/main" userId="S::Anita.Sangha@nice.org.uk::45a6ab60-8fc4-45de-bf22-52c8ce877172" providerId="AD"/>
      </p:ext>
    </p:extLst>
  </p:cmAuthor>
  <p:cmAuthor id="6" name="Alexandra Filby" initials="AF" lastIdx="79" clrIdx="5">
    <p:extLst>
      <p:ext uri="{19B8F6BF-5375-455C-9EA6-DF929625EA0E}">
        <p15:presenceInfo xmlns:p15="http://schemas.microsoft.com/office/powerpoint/2012/main" userId="S::Alexandra.Filby@nice.org.uk::572928bd-b411-49ea-94e7-8605fd05ba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22222"/>
    <a:srgbClr val="33CC33"/>
    <a:srgbClr val="00CC00"/>
    <a:srgbClr val="0000CC"/>
    <a:srgbClr val="FF5050"/>
    <a:srgbClr val="01FF74"/>
    <a:srgbClr val="A2BDC1"/>
    <a:srgbClr val="18646E"/>
    <a:srgbClr val="3939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767" autoAdjust="0"/>
    <p:restoredTop sz="93557" autoAdjust="0"/>
  </p:normalViewPr>
  <p:slideViewPr>
    <p:cSldViewPr snapToGrid="0" showGuides="1">
      <p:cViewPr varScale="1">
        <p:scale>
          <a:sx n="54" d="100"/>
          <a:sy n="54" d="100"/>
        </p:scale>
        <p:origin x="492" y="64"/>
      </p:cViewPr>
      <p:guideLst>
        <p:guide orient="horz"/>
        <p:guide/>
      </p:guideLst>
    </p:cSldViewPr>
  </p:slideViewPr>
  <p:notesTextViewPr>
    <p:cViewPr>
      <p:scale>
        <a:sx n="1" d="1"/>
        <a:sy n="1" d="1"/>
      </p:scale>
      <p:origin x="0" y="0"/>
    </p:cViewPr>
  </p:notesTextViewPr>
  <p:notesViewPr>
    <p:cSldViewPr snapToGrid="0" showGuides="1">
      <p:cViewPr varScale="1">
        <p:scale>
          <a:sx n="98" d="100"/>
          <a:sy n="98" d="100"/>
        </p:scale>
        <p:origin x="-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a:t>
            </a:fld>
            <a:endParaRPr lang="en-GB" dirty="0"/>
          </a:p>
        </p:txBody>
      </p:sp>
    </p:spTree>
    <p:extLst>
      <p:ext uri="{BB962C8B-B14F-4D97-AF65-F5344CB8AC3E}">
        <p14:creationId xmlns:p14="http://schemas.microsoft.com/office/powerpoint/2010/main" val="2583771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15</a:t>
            </a:fld>
            <a:endParaRPr lang="en-GB" dirty="0"/>
          </a:p>
        </p:txBody>
      </p:sp>
    </p:spTree>
    <p:extLst>
      <p:ext uri="{BB962C8B-B14F-4D97-AF65-F5344CB8AC3E}">
        <p14:creationId xmlns:p14="http://schemas.microsoft.com/office/powerpoint/2010/main" val="1030148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18</a:t>
            </a:fld>
            <a:endParaRPr lang="en-GB" dirty="0"/>
          </a:p>
        </p:txBody>
      </p:sp>
    </p:spTree>
    <p:extLst>
      <p:ext uri="{BB962C8B-B14F-4D97-AF65-F5344CB8AC3E}">
        <p14:creationId xmlns:p14="http://schemas.microsoft.com/office/powerpoint/2010/main" val="1691877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19</a:t>
            </a:fld>
            <a:endParaRPr lang="en-GB" dirty="0"/>
          </a:p>
        </p:txBody>
      </p:sp>
    </p:spTree>
    <p:extLst>
      <p:ext uri="{BB962C8B-B14F-4D97-AF65-F5344CB8AC3E}">
        <p14:creationId xmlns:p14="http://schemas.microsoft.com/office/powerpoint/2010/main" val="143289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20</a:t>
            </a:fld>
            <a:endParaRPr lang="en-GB" dirty="0"/>
          </a:p>
        </p:txBody>
      </p:sp>
    </p:spTree>
    <p:extLst>
      <p:ext uri="{BB962C8B-B14F-4D97-AF65-F5344CB8AC3E}">
        <p14:creationId xmlns:p14="http://schemas.microsoft.com/office/powerpoint/2010/main" val="2536690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21</a:t>
            </a:fld>
            <a:endParaRPr lang="en-GB" dirty="0"/>
          </a:p>
        </p:txBody>
      </p:sp>
    </p:spTree>
    <p:extLst>
      <p:ext uri="{BB962C8B-B14F-4D97-AF65-F5344CB8AC3E}">
        <p14:creationId xmlns:p14="http://schemas.microsoft.com/office/powerpoint/2010/main" val="3997995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22</a:t>
            </a:fld>
            <a:endParaRPr lang="en-GB" dirty="0"/>
          </a:p>
        </p:txBody>
      </p:sp>
    </p:spTree>
    <p:extLst>
      <p:ext uri="{BB962C8B-B14F-4D97-AF65-F5344CB8AC3E}">
        <p14:creationId xmlns:p14="http://schemas.microsoft.com/office/powerpoint/2010/main" val="26026249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23</a:t>
            </a:fld>
            <a:endParaRPr lang="en-GB" dirty="0"/>
          </a:p>
        </p:txBody>
      </p:sp>
    </p:spTree>
    <p:extLst>
      <p:ext uri="{BB962C8B-B14F-4D97-AF65-F5344CB8AC3E}">
        <p14:creationId xmlns:p14="http://schemas.microsoft.com/office/powerpoint/2010/main" val="147693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24</a:t>
            </a:fld>
            <a:endParaRPr lang="en-GB" dirty="0"/>
          </a:p>
        </p:txBody>
      </p:sp>
    </p:spTree>
    <p:extLst>
      <p:ext uri="{BB962C8B-B14F-4D97-AF65-F5344CB8AC3E}">
        <p14:creationId xmlns:p14="http://schemas.microsoft.com/office/powerpoint/2010/main" val="32862499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25</a:t>
            </a:fld>
            <a:endParaRPr lang="en-GB" dirty="0"/>
          </a:p>
        </p:txBody>
      </p:sp>
    </p:spTree>
    <p:extLst>
      <p:ext uri="{BB962C8B-B14F-4D97-AF65-F5344CB8AC3E}">
        <p14:creationId xmlns:p14="http://schemas.microsoft.com/office/powerpoint/2010/main" val="4027003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26</a:t>
            </a:fld>
            <a:endParaRPr lang="en-GB" dirty="0"/>
          </a:p>
        </p:txBody>
      </p:sp>
    </p:spTree>
    <p:extLst>
      <p:ext uri="{BB962C8B-B14F-4D97-AF65-F5344CB8AC3E}">
        <p14:creationId xmlns:p14="http://schemas.microsoft.com/office/powerpoint/2010/main" val="3671401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fld id="{49DD4D23-C98A-435E-AE88-9061F8349B02}" type="slidenum">
              <a:rPr lang="en-GB" smtClean="0"/>
              <a:pPr/>
              <a:t>3</a:t>
            </a:fld>
            <a:endParaRPr lang="en-GB" dirty="0"/>
          </a:p>
        </p:txBody>
      </p:sp>
    </p:spTree>
    <p:extLst>
      <p:ext uri="{BB962C8B-B14F-4D97-AF65-F5344CB8AC3E}">
        <p14:creationId xmlns:p14="http://schemas.microsoft.com/office/powerpoint/2010/main" val="3011134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27</a:t>
            </a:fld>
            <a:endParaRPr lang="en-GB" dirty="0"/>
          </a:p>
        </p:txBody>
      </p:sp>
    </p:spTree>
    <p:extLst>
      <p:ext uri="{BB962C8B-B14F-4D97-AF65-F5344CB8AC3E}">
        <p14:creationId xmlns:p14="http://schemas.microsoft.com/office/powerpoint/2010/main" val="17452878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28</a:t>
            </a:fld>
            <a:endParaRPr lang="en-GB" dirty="0"/>
          </a:p>
        </p:txBody>
      </p:sp>
    </p:spTree>
    <p:extLst>
      <p:ext uri="{BB962C8B-B14F-4D97-AF65-F5344CB8AC3E}">
        <p14:creationId xmlns:p14="http://schemas.microsoft.com/office/powerpoint/2010/main" val="29754017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29</a:t>
            </a:fld>
            <a:endParaRPr lang="en-GB" dirty="0"/>
          </a:p>
        </p:txBody>
      </p:sp>
    </p:spTree>
    <p:extLst>
      <p:ext uri="{BB962C8B-B14F-4D97-AF65-F5344CB8AC3E}">
        <p14:creationId xmlns:p14="http://schemas.microsoft.com/office/powerpoint/2010/main" val="27692104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30</a:t>
            </a:fld>
            <a:endParaRPr lang="en-GB" dirty="0"/>
          </a:p>
        </p:txBody>
      </p:sp>
    </p:spTree>
    <p:extLst>
      <p:ext uri="{BB962C8B-B14F-4D97-AF65-F5344CB8AC3E}">
        <p14:creationId xmlns:p14="http://schemas.microsoft.com/office/powerpoint/2010/main" val="3156967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895605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a:t>
            </a:fld>
            <a:endParaRPr lang="en-GB" dirty="0"/>
          </a:p>
        </p:txBody>
      </p:sp>
    </p:spTree>
    <p:extLst>
      <p:ext uri="{BB962C8B-B14F-4D97-AF65-F5344CB8AC3E}">
        <p14:creationId xmlns:p14="http://schemas.microsoft.com/office/powerpoint/2010/main" val="645104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10</a:t>
            </a:fld>
            <a:endParaRPr lang="en-GB" dirty="0"/>
          </a:p>
        </p:txBody>
      </p:sp>
    </p:spTree>
    <p:extLst>
      <p:ext uri="{BB962C8B-B14F-4D97-AF65-F5344CB8AC3E}">
        <p14:creationId xmlns:p14="http://schemas.microsoft.com/office/powerpoint/2010/main" val="2962293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11</a:t>
            </a:fld>
            <a:endParaRPr lang="en-GB" dirty="0"/>
          </a:p>
        </p:txBody>
      </p:sp>
    </p:spTree>
    <p:extLst>
      <p:ext uri="{BB962C8B-B14F-4D97-AF65-F5344CB8AC3E}">
        <p14:creationId xmlns:p14="http://schemas.microsoft.com/office/powerpoint/2010/main" val="3618323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12</a:t>
            </a:fld>
            <a:endParaRPr lang="en-GB" dirty="0"/>
          </a:p>
        </p:txBody>
      </p:sp>
    </p:spTree>
    <p:extLst>
      <p:ext uri="{BB962C8B-B14F-4D97-AF65-F5344CB8AC3E}">
        <p14:creationId xmlns:p14="http://schemas.microsoft.com/office/powerpoint/2010/main" val="2329432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13</a:t>
            </a:fld>
            <a:endParaRPr lang="en-GB" dirty="0"/>
          </a:p>
        </p:txBody>
      </p:sp>
    </p:spTree>
    <p:extLst>
      <p:ext uri="{BB962C8B-B14F-4D97-AF65-F5344CB8AC3E}">
        <p14:creationId xmlns:p14="http://schemas.microsoft.com/office/powerpoint/2010/main" val="2387056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14</a:t>
            </a:fld>
            <a:endParaRPr lang="en-GB" dirty="0"/>
          </a:p>
        </p:txBody>
      </p:sp>
    </p:spTree>
    <p:extLst>
      <p:ext uri="{BB962C8B-B14F-4D97-AF65-F5344CB8AC3E}">
        <p14:creationId xmlns:p14="http://schemas.microsoft.com/office/powerpoint/2010/main" val="6900625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b="1"/>
            </a:lvl1pPr>
          </a:lstStyle>
          <a:p>
            <a:r>
              <a:rPr lang="en-US"/>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872289"/>
            <a:ext cx="9358873" cy="43088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spc="0" baseline="0" dirty="0">
                <a:solidFill>
                  <a:srgbClr val="757474"/>
                </a:solidFill>
                <a:latin typeface="Arial" panose="020B0604020202020204" pitchFamily="34" charset="0"/>
                <a:cs typeface="Arial" panose="020B0604020202020204" pitchFamily="34" charset="0"/>
              </a:rPr>
              <a:t>© NICE 2022.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1">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1684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2222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atin typeface="Lato" panose="020F0502020204030203" pitchFamily="34" charset="0"/>
                <a:ea typeface="Lato" panose="020F0502020204030203" pitchFamily="34" charset="0"/>
                <a:cs typeface="Lato" panose="020F0502020204030203" pitchFamily="34" charset="0"/>
              </a:defRPr>
            </a:lvl1pPr>
            <a:lvl2pPr>
              <a:defRPr>
                <a:latin typeface="Lato" panose="020F0502020204030203" pitchFamily="34" charset="0"/>
                <a:ea typeface="Lato" panose="020F0502020204030203" pitchFamily="34" charset="0"/>
                <a:cs typeface="Lato"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63032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4047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0" r:id="rId6"/>
    <p:sldLayoutId id="2147483671" r:id="rId7"/>
    <p:sldLayoutId id="2147483672" r:id="rId8"/>
    <p:sldLayoutId id="2147483673" r:id="rId9"/>
  </p:sldLayoutIdLst>
  <p:hf hdr="0" ftr="0" dt="0"/>
  <p:txStyles>
    <p:title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7.sv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11.sv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7.sv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11.sv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7.sv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6749" y="3306249"/>
            <a:ext cx="9383395" cy="702589"/>
          </a:xfrm>
        </p:spPr>
        <p:txBody>
          <a:bodyPr/>
          <a:lstStyle/>
          <a:p>
            <a:r>
              <a:rPr lang="en-US" sz="4000" b="1" dirty="0"/>
              <a:t>Lead team presentation</a:t>
            </a:r>
          </a:p>
        </p:txBody>
      </p:sp>
      <p:sp>
        <p:nvSpPr>
          <p:cNvPr id="3" name="Subtitle 2"/>
          <p:cNvSpPr>
            <a:spLocks noGrp="1"/>
          </p:cNvSpPr>
          <p:nvPr>
            <p:ph type="subTitle" idx="1"/>
          </p:nvPr>
        </p:nvSpPr>
        <p:spPr>
          <a:xfrm>
            <a:off x="516749" y="4100962"/>
            <a:ext cx="9675001" cy="2958558"/>
          </a:xfrm>
        </p:spPr>
        <p:txBody>
          <a:bodyPr/>
          <a:lstStyle/>
          <a:p>
            <a:pPr marL="0" marR="0" lvl="0" indent="0" algn="l" defTabSz="1043056" rtl="0" eaLnBrk="1" fontAlgn="auto" latinLnBrk="0" hangingPunct="1">
              <a:lnSpc>
                <a:spcPts val="3000"/>
              </a:lnSpc>
              <a:spcBef>
                <a:spcPts val="0"/>
              </a:spcBef>
              <a:spcAft>
                <a:spcPts val="0"/>
              </a:spcAft>
              <a:buClrTx/>
              <a:buSzTx/>
              <a:buFontTx/>
              <a:buNone/>
              <a:tabLst/>
              <a:defRPr/>
            </a:pPr>
            <a:r>
              <a:rPr kumimoji="0" lang="en-US" sz="2800" b="0" i="0" u="none" strike="noStrike" kern="1200" cap="none" spc="0" normalizeH="0" baseline="0" noProof="0" dirty="0">
                <a:ln>
                  <a:noFill/>
                </a:ln>
                <a:effectLst/>
                <a:uLnTx/>
                <a:uFillTx/>
                <a:latin typeface="Arial" panose="020B0604020202020204"/>
                <a:ea typeface="+mn-ea"/>
                <a:cs typeface="+mn-cs"/>
              </a:rPr>
              <a:t>Chair: Stephen O’Brien</a:t>
            </a:r>
          </a:p>
          <a:p>
            <a:pPr>
              <a:lnSpc>
                <a:spcPts val="3000"/>
              </a:lnSpc>
              <a:buClrTx/>
              <a:defRPr/>
            </a:pPr>
            <a:r>
              <a:rPr kumimoji="0" lang="en-US" sz="2800" b="0" i="0" u="none" strike="noStrike" kern="1200" cap="none" spc="0" normalizeH="0" baseline="0" noProof="0" dirty="0">
                <a:ln>
                  <a:noFill/>
                </a:ln>
                <a:effectLst/>
                <a:uLnTx/>
                <a:uFillTx/>
                <a:latin typeface="Arial" panose="020B0604020202020204"/>
                <a:ea typeface="+mn-ea"/>
                <a:cs typeface="+mn-cs"/>
              </a:rPr>
              <a:t>Lead team: </a:t>
            </a:r>
            <a:r>
              <a:rPr kumimoji="0" lang="en-GB" sz="2800" b="0" i="0" u="none" strike="noStrike" kern="1200" cap="none" spc="0" normalizeH="0" baseline="0" noProof="0" dirty="0" err="1">
                <a:ln>
                  <a:noFill/>
                </a:ln>
                <a:effectLst/>
                <a:uLnTx/>
                <a:uFillTx/>
                <a:latin typeface="Arial" panose="020B0604020202020204"/>
                <a:ea typeface="+mn-ea"/>
                <a:cs typeface="+mn-cs"/>
              </a:rPr>
              <a:t>Prithwiraj</a:t>
            </a:r>
            <a:r>
              <a:rPr kumimoji="0" lang="en-GB" sz="2800" b="0" i="0" u="none" strike="noStrike" kern="1200" cap="none" spc="0" normalizeH="0" baseline="0" noProof="0" dirty="0">
                <a:ln>
                  <a:noFill/>
                </a:ln>
                <a:effectLst/>
                <a:uLnTx/>
                <a:uFillTx/>
                <a:latin typeface="Arial" panose="020B0604020202020204"/>
                <a:ea typeface="+mn-ea"/>
                <a:cs typeface="+mn-cs"/>
              </a:rPr>
              <a:t> Das</a:t>
            </a:r>
            <a:r>
              <a:rPr lang="en-GB" sz="2800" dirty="0">
                <a:latin typeface="Arial" panose="020B0604020202020204"/>
                <a:ea typeface="+mn-ea"/>
                <a:cs typeface="+mn-cs"/>
              </a:rPr>
              <a:t>, </a:t>
            </a:r>
            <a:r>
              <a:rPr lang="en-GB" sz="2800" dirty="0" err="1">
                <a:latin typeface="Arial" panose="020B0604020202020204"/>
                <a:ea typeface="+mn-ea"/>
                <a:cs typeface="+mn-cs"/>
              </a:rPr>
              <a:t>Ugochi</a:t>
            </a:r>
            <a:r>
              <a:rPr lang="en-GB" sz="2800" dirty="0">
                <a:latin typeface="Arial" panose="020B0604020202020204"/>
                <a:ea typeface="+mn-ea"/>
                <a:cs typeface="+mn-cs"/>
              </a:rPr>
              <a:t> </a:t>
            </a:r>
            <a:r>
              <a:rPr lang="en-GB" sz="2800" dirty="0" err="1">
                <a:latin typeface="Arial" panose="020B0604020202020204"/>
                <a:ea typeface="+mn-ea"/>
                <a:cs typeface="+mn-cs"/>
              </a:rPr>
              <a:t>Nwulu</a:t>
            </a:r>
            <a:r>
              <a:rPr lang="en-GB" sz="2800" dirty="0">
                <a:latin typeface="Arial" panose="020B0604020202020204"/>
                <a:ea typeface="+mn-ea"/>
                <a:cs typeface="+mn-cs"/>
              </a:rPr>
              <a:t>, </a:t>
            </a:r>
            <a:r>
              <a:rPr kumimoji="0" lang="en-GB" sz="2800" b="0" i="0" u="none" strike="noStrike" kern="1200" cap="none" spc="0" normalizeH="0" baseline="0" noProof="0" dirty="0">
                <a:ln>
                  <a:noFill/>
                </a:ln>
                <a:effectLst/>
                <a:uLnTx/>
                <a:uFillTx/>
                <a:latin typeface="Arial" panose="020B0604020202020204"/>
                <a:ea typeface="+mn-ea"/>
                <a:cs typeface="+mn-cs"/>
              </a:rPr>
              <a:t>Derek Ward </a:t>
            </a:r>
          </a:p>
          <a:p>
            <a:pPr marL="0" marR="0" lvl="0" indent="0" algn="l" defTabSz="1043056" rtl="0" eaLnBrk="1" fontAlgn="auto" latinLnBrk="0" hangingPunct="1">
              <a:lnSpc>
                <a:spcPts val="3000"/>
              </a:lnSpc>
              <a:spcBef>
                <a:spcPts val="0"/>
              </a:spcBef>
              <a:spcAft>
                <a:spcPts val="0"/>
              </a:spcAft>
              <a:buClrTx/>
              <a:buSzTx/>
              <a:buFontTx/>
              <a:buNone/>
              <a:tabLst/>
              <a:defRPr/>
            </a:pPr>
            <a:r>
              <a:rPr kumimoji="0" lang="en-US" sz="2800" b="0" i="0" u="none" strike="noStrike" kern="1200" cap="none" spc="0" normalizeH="0" baseline="0" noProof="0" dirty="0">
                <a:ln>
                  <a:noFill/>
                </a:ln>
                <a:effectLst/>
                <a:uLnTx/>
                <a:uFillTx/>
                <a:latin typeface="Arial" panose="020B0604020202020204"/>
                <a:ea typeface="+mn-ea"/>
                <a:cs typeface="+mn-cs"/>
              </a:rPr>
              <a:t>ERG: </a:t>
            </a:r>
            <a:r>
              <a:rPr kumimoji="0" lang="en-US" sz="2800" b="0" i="0" u="none" strike="noStrike" kern="1200" cap="none" spc="0" normalizeH="0" baseline="0" noProof="0" dirty="0" err="1">
                <a:ln>
                  <a:noFill/>
                </a:ln>
                <a:effectLst/>
                <a:uLnTx/>
                <a:uFillTx/>
                <a:latin typeface="Arial" panose="020B0604020202020204"/>
                <a:ea typeface="+mn-ea"/>
                <a:cs typeface="+mn-cs"/>
              </a:rPr>
              <a:t>Kleijnen</a:t>
            </a:r>
            <a:r>
              <a:rPr kumimoji="0" lang="en-US" sz="2800" b="0" i="0" u="none" strike="noStrike" kern="1200" cap="none" spc="0" normalizeH="0" baseline="0" noProof="0" dirty="0">
                <a:ln>
                  <a:noFill/>
                </a:ln>
                <a:effectLst/>
                <a:uLnTx/>
                <a:uFillTx/>
                <a:latin typeface="Arial" panose="020B0604020202020204"/>
                <a:ea typeface="+mn-ea"/>
                <a:cs typeface="+mn-cs"/>
              </a:rPr>
              <a:t> Systematic Reviews (KSR) </a:t>
            </a:r>
          </a:p>
          <a:p>
            <a:pPr marL="0" marR="0" lvl="0" indent="0" algn="l" defTabSz="1043056" rtl="0" eaLnBrk="1" fontAlgn="auto" latinLnBrk="0" hangingPunct="1">
              <a:lnSpc>
                <a:spcPts val="3000"/>
              </a:lnSpc>
              <a:spcBef>
                <a:spcPts val="0"/>
              </a:spcBef>
              <a:spcAft>
                <a:spcPts val="0"/>
              </a:spcAft>
              <a:buClrTx/>
              <a:buSzTx/>
              <a:buFontTx/>
              <a:buNone/>
              <a:tabLst/>
              <a:defRPr/>
            </a:pPr>
            <a:r>
              <a:rPr kumimoji="0" lang="en-US" sz="2800" b="0" i="0" u="none" strike="noStrike" kern="1200" cap="none" spc="0" normalizeH="0" baseline="0" noProof="0" dirty="0">
                <a:ln>
                  <a:noFill/>
                </a:ln>
                <a:effectLst/>
                <a:uLnTx/>
                <a:uFillTx/>
                <a:latin typeface="Arial" panose="020B0604020202020204"/>
                <a:ea typeface="+mn-ea"/>
                <a:cs typeface="+mn-cs"/>
              </a:rPr>
              <a:t>Technical team: Anita Sangha, </a:t>
            </a:r>
            <a:r>
              <a:rPr lang="en-US" sz="2800" dirty="0">
                <a:latin typeface="Arial" panose="020B0604020202020204"/>
                <a:ea typeface="+mn-ea"/>
                <a:cs typeface="+mn-cs"/>
              </a:rPr>
              <a:t>Christian Griffiths</a:t>
            </a:r>
            <a:r>
              <a:rPr kumimoji="0" lang="en-US" sz="2800" b="0" i="0" u="none" strike="noStrike" kern="1200" cap="none" spc="0" normalizeH="0" baseline="0" noProof="0" dirty="0">
                <a:ln>
                  <a:noFill/>
                </a:ln>
                <a:effectLst/>
                <a:uLnTx/>
                <a:uFillTx/>
                <a:latin typeface="Arial" panose="020B0604020202020204"/>
                <a:ea typeface="+mn-ea"/>
                <a:cs typeface="+mn-cs"/>
              </a:rPr>
              <a:t>, Ross Dent</a:t>
            </a:r>
            <a:endParaRPr lang="en-US" sz="2800" dirty="0">
              <a:latin typeface="Arial" panose="020B0604020202020204"/>
              <a:ea typeface="+mn-ea"/>
              <a:cs typeface="+mn-cs"/>
            </a:endParaRPr>
          </a:p>
          <a:p>
            <a:pPr marL="0" marR="0" lvl="0" indent="0" algn="l" defTabSz="1043056" rtl="0" eaLnBrk="1" fontAlgn="auto" latinLnBrk="0" hangingPunct="1">
              <a:lnSpc>
                <a:spcPts val="3000"/>
              </a:lnSpc>
              <a:spcBef>
                <a:spcPts val="0"/>
              </a:spcBef>
              <a:spcAft>
                <a:spcPts val="0"/>
              </a:spcAft>
              <a:buClrTx/>
              <a:buSzTx/>
              <a:buFontTx/>
              <a:buNone/>
              <a:tabLst/>
              <a:defRPr/>
            </a:pPr>
            <a:r>
              <a:rPr kumimoji="0" lang="en-US" sz="2800" b="0" i="0" u="none" strike="noStrike" kern="1200" cap="none" spc="0" normalizeH="0" baseline="0" noProof="0" dirty="0">
                <a:ln>
                  <a:noFill/>
                </a:ln>
                <a:effectLst/>
                <a:uLnTx/>
                <a:uFillTx/>
                <a:latin typeface="Arial" panose="020B0604020202020204"/>
                <a:ea typeface="+mn-ea"/>
                <a:cs typeface="+mn-cs"/>
              </a:rPr>
              <a:t>Company: Celgene, a Bristol Myers Squibb company</a:t>
            </a:r>
          </a:p>
          <a:p>
            <a:pPr marL="0" marR="0" lvl="0" indent="0" algn="l" defTabSz="1043056" rtl="0" eaLnBrk="1" fontAlgn="auto" latinLnBrk="0" hangingPunct="1">
              <a:lnSpc>
                <a:spcPts val="3000"/>
              </a:lnSpc>
              <a:spcBef>
                <a:spcPts val="0"/>
              </a:spcBef>
              <a:spcAft>
                <a:spcPts val="0"/>
              </a:spcAft>
              <a:buClrTx/>
              <a:buSzTx/>
              <a:buFontTx/>
              <a:buNone/>
              <a:tabLst/>
              <a:defRPr/>
            </a:pPr>
            <a:r>
              <a:rPr kumimoji="0" lang="en-US" sz="2800" b="0" i="0" u="none" strike="noStrike" kern="1200" cap="none" spc="0" normalizeH="0" baseline="0" noProof="0" dirty="0">
                <a:ln>
                  <a:noFill/>
                </a:ln>
                <a:effectLst/>
                <a:uLnTx/>
                <a:uFillTx/>
                <a:latin typeface="Arial" panose="020B0604020202020204"/>
                <a:ea typeface="+mn-ea"/>
                <a:cs typeface="+mn-cs"/>
              </a:rPr>
              <a:t>ACM1: </a:t>
            </a:r>
            <a:r>
              <a:rPr lang="en-US" sz="2800" dirty="0">
                <a:latin typeface="Arial" panose="020B0604020202020204"/>
                <a:ea typeface="+mn-ea"/>
                <a:cs typeface="+mn-cs"/>
              </a:rPr>
              <a:t>1 June 2022</a:t>
            </a:r>
            <a:endParaRPr kumimoji="0" lang="en-US" sz="2800" b="0" i="0" u="none" strike="noStrike" kern="1200" cap="none" spc="0" normalizeH="0" baseline="0" noProof="0" dirty="0">
              <a:ln>
                <a:noFill/>
              </a:ln>
              <a:effectLst/>
              <a:uLnTx/>
              <a:uFillTx/>
              <a:latin typeface="Arial" panose="020B0604020202020204"/>
              <a:ea typeface="+mn-ea"/>
              <a:cs typeface="+mn-cs"/>
            </a:endParaRPr>
          </a:p>
          <a:p>
            <a:endParaRPr lang="en-US" dirty="0"/>
          </a:p>
        </p:txBody>
      </p:sp>
      <p:sp>
        <p:nvSpPr>
          <p:cNvPr id="4" name="Text Placeholder 3"/>
          <p:cNvSpPr>
            <a:spLocks noGrp="1"/>
          </p:cNvSpPr>
          <p:nvPr>
            <p:ph type="body" sz="quarter" idx="13"/>
          </p:nvPr>
        </p:nvSpPr>
        <p:spPr>
          <a:xfrm>
            <a:off x="516749" y="1429401"/>
            <a:ext cx="9166265" cy="1279382"/>
          </a:xfrm>
        </p:spPr>
        <p:txBody>
          <a:bodyPr/>
          <a:lstStyle/>
          <a:p>
            <a:pPr>
              <a:lnSpc>
                <a:spcPct val="100000"/>
              </a:lnSpc>
            </a:pPr>
            <a:r>
              <a:rPr lang="en-GB" sz="3600" dirty="0"/>
              <a:t>Oral azacitidine for maintenance treatment of acute myeloid leukaemia after induction therapy [ID3892]</a:t>
            </a:r>
            <a:r>
              <a:rPr lang="en-US" sz="3600" dirty="0"/>
              <a:t> </a:t>
            </a:r>
          </a:p>
        </p:txBody>
      </p:sp>
      <p:sp>
        <p:nvSpPr>
          <p:cNvPr id="8" name="TextBox 7">
            <a:extLst>
              <a:ext uri="{FF2B5EF4-FFF2-40B4-BE49-F238E27FC236}">
                <a16:creationId xmlns:a16="http://schemas.microsoft.com/office/drawing/2014/main" id="{4B27F84B-A6E5-46D7-9D52-A5456236EA86}"/>
              </a:ext>
            </a:extLst>
          </p:cNvPr>
          <p:cNvSpPr txBox="1"/>
          <p:nvPr/>
        </p:nvSpPr>
        <p:spPr>
          <a:xfrm>
            <a:off x="6699250" y="429900"/>
            <a:ext cx="3492500" cy="804836"/>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eaLnBrk="1" hangingPunct="1">
              <a:defRPr/>
            </a:pPr>
            <a:r>
              <a:rPr lang="en-GB" sz="2315" b="1" dirty="0">
                <a:solidFill>
                  <a:schemeClr val="tx1"/>
                </a:solidFill>
                <a:latin typeface="Arial" panose="020B0604020202020204" pitchFamily="34" charset="0"/>
                <a:cs typeface="Arial" panose="020B0604020202020204" pitchFamily="34" charset="0"/>
              </a:rPr>
              <a:t>Slides for public- contain </a:t>
            </a:r>
            <a:r>
              <a:rPr lang="en-GB" sz="2315" b="1" dirty="0">
                <a:solidFill>
                  <a:srgbClr val="C00000"/>
                </a:solidFill>
                <a:latin typeface="Arial" panose="020B0604020202020204" pitchFamily="34" charset="0"/>
                <a:cs typeface="Arial" panose="020B0604020202020204" pitchFamily="34" charset="0"/>
              </a:rPr>
              <a:t>no ACIC</a:t>
            </a:r>
          </a:p>
        </p:txBody>
      </p:sp>
      <p:sp>
        <p:nvSpPr>
          <p:cNvPr id="6" name="TextBox 5">
            <a:extLst>
              <a:ext uri="{FF2B5EF4-FFF2-40B4-BE49-F238E27FC236}">
                <a16:creationId xmlns:a16="http://schemas.microsoft.com/office/drawing/2014/main" id="{7EE64D4D-3AFA-93D6-B781-D3502A1C4259}"/>
              </a:ext>
            </a:extLst>
          </p:cNvPr>
          <p:cNvSpPr txBox="1"/>
          <p:nvPr/>
        </p:nvSpPr>
        <p:spPr>
          <a:xfrm>
            <a:off x="4492236" y="576684"/>
            <a:ext cx="1724025" cy="503590"/>
          </a:xfrm>
          <a:prstGeom prst="rect">
            <a:avLst/>
          </a:prstGeom>
          <a:noFill/>
          <a:ln w="28575">
            <a:solidFill>
              <a:srgbClr val="C00000"/>
            </a:solidFill>
          </a:ln>
        </p:spPr>
        <p:txBody>
          <a:bodyPr wrap="square" lIns="36000" tIns="36000" rIns="36000" bIns="36000" rtlCol="0">
            <a:spAutoFit/>
          </a:bodyPr>
          <a:lstStyle/>
          <a:p>
            <a:pPr algn="ctr"/>
            <a:r>
              <a:rPr lang="en-US" sz="2800" b="1" dirty="0">
                <a:solidFill>
                  <a:srgbClr val="C00000"/>
                </a:solidFill>
              </a:rPr>
              <a:t>PART 1</a:t>
            </a:r>
            <a:endParaRPr lang="en-GB" sz="2800" b="1" dirty="0">
              <a:solidFill>
                <a:srgbClr val="C00000"/>
              </a:solidFill>
            </a:endParaRPr>
          </a:p>
        </p:txBody>
      </p:sp>
    </p:spTree>
    <p:extLst>
      <p:ext uri="{BB962C8B-B14F-4D97-AF65-F5344CB8AC3E}">
        <p14:creationId xmlns:p14="http://schemas.microsoft.com/office/powerpoint/2010/main" val="197479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9BB9CC-42D6-4E98-B52C-D91A38228CF4}"/>
              </a:ext>
            </a:extLst>
          </p:cNvPr>
          <p:cNvSpPr txBox="1"/>
          <p:nvPr/>
        </p:nvSpPr>
        <p:spPr>
          <a:xfrm>
            <a:off x="515620" y="6801853"/>
            <a:ext cx="1040464" cy="46209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4" name="Slide Number Placeholder 3"/>
          <p:cNvSpPr>
            <a:spLocks noGrp="1"/>
          </p:cNvSpPr>
          <p:nvPr>
            <p:ph type="sldNum" sz="quarter" idx="12"/>
          </p:nvPr>
        </p:nvSpPr>
        <p:spPr/>
        <p:txBody>
          <a:bodyPr/>
          <a:lstStyle/>
          <a:p>
            <a:pPr>
              <a:defRPr/>
            </a:pPr>
            <a:fld id="{549EB973-4E3D-4426-BD5D-4294625AFE09}" type="slidenum">
              <a:rPr lang="en-GB" smtClean="0"/>
              <a:pPr>
                <a:defRPr/>
              </a:pPr>
              <a:t>10</a:t>
            </a:fld>
            <a:endParaRPr lang="en-GB" dirty="0"/>
          </a:p>
        </p:txBody>
      </p:sp>
      <p:sp>
        <p:nvSpPr>
          <p:cNvPr id="3" name="TextBox 2">
            <a:extLst>
              <a:ext uri="{FF2B5EF4-FFF2-40B4-BE49-F238E27FC236}">
                <a16:creationId xmlns:a16="http://schemas.microsoft.com/office/drawing/2014/main" id="{6BC86110-F66E-4FBA-AC9E-D0B842E658DA}"/>
              </a:ext>
            </a:extLst>
          </p:cNvPr>
          <p:cNvSpPr txBox="1"/>
          <p:nvPr/>
        </p:nvSpPr>
        <p:spPr>
          <a:xfrm>
            <a:off x="386717" y="4902912"/>
            <a:ext cx="9817803" cy="1815882"/>
          </a:xfrm>
          <a:prstGeom prst="rect">
            <a:avLst/>
          </a:prstGeom>
          <a:noFill/>
        </p:spPr>
        <p:txBody>
          <a:bodyPr wrap="square" lIns="0" tIns="0" rIns="0" bIns="0" rtlCol="0">
            <a:spAutoFit/>
          </a:bodyPr>
          <a:lstStyle/>
          <a:p>
            <a:pPr marL="285750" indent="-285750">
              <a:spcAft>
                <a:spcPts val="600"/>
              </a:spcAft>
              <a:buFont typeface="Arial" panose="020B0604020202020204" pitchFamily="34" charset="0"/>
              <a:buChar char="•"/>
            </a:pPr>
            <a:r>
              <a:rPr lang="en-GB" sz="1800" dirty="0">
                <a:ea typeface="Times New Roman" panose="02020603050405020304" pitchFamily="18" charset="0"/>
              </a:rPr>
              <a:t>Company considers that the placebo arm represents the watch and wait comparator. </a:t>
            </a:r>
          </a:p>
          <a:p>
            <a:pPr marL="285750" indent="-285750">
              <a:spcAft>
                <a:spcPts val="600"/>
              </a:spcAft>
              <a:buFont typeface="Arial" panose="020B0604020202020204" pitchFamily="34" charset="0"/>
              <a:buChar char="•"/>
            </a:pPr>
            <a:r>
              <a:rPr lang="en-GB" sz="1800" dirty="0">
                <a:effectLst/>
                <a:ea typeface="Times New Roman" panose="02020603050405020304" pitchFamily="18" charset="0"/>
                <a:cs typeface="Times New Roman" panose="02020603050405020304" pitchFamily="18" charset="0"/>
              </a:rPr>
              <a:t>Study is ongoing: first data cut from July 2019 (median follow up 41.2 months) provides data for all outcomes, second data cut September 2020 (median follow up 51.7 months) provides </a:t>
            </a:r>
            <a:r>
              <a:rPr lang="en-GB" sz="1800" dirty="0">
                <a:ea typeface="Times New Roman" panose="02020603050405020304" pitchFamily="18" charset="0"/>
                <a:cs typeface="Times New Roman" panose="02020603050405020304" pitchFamily="18" charset="0"/>
              </a:rPr>
              <a:t>data for primary outcome only. </a:t>
            </a:r>
          </a:p>
          <a:p>
            <a:pPr marL="285750" indent="-285750">
              <a:spcAft>
                <a:spcPts val="600"/>
              </a:spcAft>
              <a:buFont typeface="Arial" panose="020B0604020202020204" pitchFamily="34" charset="0"/>
              <a:buChar char="•"/>
            </a:pPr>
            <a:r>
              <a:rPr lang="en-GB" sz="1800" dirty="0">
                <a:ea typeface="Times New Roman" panose="02020603050405020304" pitchFamily="18" charset="0"/>
                <a:cs typeface="Times New Roman" panose="02020603050405020304" pitchFamily="18" charset="0"/>
              </a:rPr>
              <a:t>N</a:t>
            </a:r>
            <a:r>
              <a:rPr lang="en-GB" sz="1800" dirty="0">
                <a:effectLst/>
                <a:ea typeface="Times New Roman" panose="02020603050405020304" pitchFamily="18" charset="0"/>
                <a:cs typeface="Times New Roman" panose="02020603050405020304" pitchFamily="18" charset="0"/>
              </a:rPr>
              <a:t>o further data cuts expected in the next 12 months that will provide additional evidence for the indication being appraised.</a:t>
            </a:r>
          </a:p>
        </p:txBody>
      </p:sp>
      <p:sp>
        <p:nvSpPr>
          <p:cNvPr id="16" name="Title 1">
            <a:extLst>
              <a:ext uri="{FF2B5EF4-FFF2-40B4-BE49-F238E27FC236}">
                <a16:creationId xmlns:a16="http://schemas.microsoft.com/office/drawing/2014/main" id="{23E31B15-C429-4A19-A453-5061B289104C}"/>
              </a:ext>
            </a:extLst>
          </p:cNvPr>
          <p:cNvSpPr txBox="1">
            <a:spLocks/>
          </p:cNvSpPr>
          <p:nvPr/>
        </p:nvSpPr>
        <p:spPr>
          <a:xfrm>
            <a:off x="386717" y="297319"/>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Clinical evidence – QUAZAR AML-001 (1) </a:t>
            </a:r>
            <a:endParaRPr lang="en-US" sz="2800" dirty="0">
              <a:latin typeface="+mn-lt"/>
            </a:endParaRPr>
          </a:p>
        </p:txBody>
      </p:sp>
      <p:graphicFrame>
        <p:nvGraphicFramePr>
          <p:cNvPr id="8" name="Table 7">
            <a:extLst>
              <a:ext uri="{FF2B5EF4-FFF2-40B4-BE49-F238E27FC236}">
                <a16:creationId xmlns:a16="http://schemas.microsoft.com/office/drawing/2014/main" id="{6CF03AE4-86DD-41B1-BE4F-9B94B1E06058}"/>
              </a:ext>
            </a:extLst>
          </p:cNvPr>
          <p:cNvGraphicFramePr>
            <a:graphicFrameLocks noGrp="1"/>
          </p:cNvGraphicFramePr>
          <p:nvPr>
            <p:extLst>
              <p:ext uri="{D42A27DB-BD31-4B8C-83A1-F6EECF244321}">
                <p14:modId xmlns:p14="http://schemas.microsoft.com/office/powerpoint/2010/main" val="2799922791"/>
              </p:ext>
            </p:extLst>
          </p:nvPr>
        </p:nvGraphicFramePr>
        <p:xfrm>
          <a:off x="373892" y="871925"/>
          <a:ext cx="9945616" cy="3947928"/>
        </p:xfrm>
        <a:graphic>
          <a:graphicData uri="http://schemas.openxmlformats.org/drawingml/2006/table">
            <a:tbl>
              <a:tblPr firstRow="1" bandRow="1">
                <a:tableStyleId>{F5AB1C69-6EDB-4FF4-983F-18BD219EF322}</a:tableStyleId>
              </a:tblPr>
              <a:tblGrid>
                <a:gridCol w="2161924">
                  <a:extLst>
                    <a:ext uri="{9D8B030D-6E8A-4147-A177-3AD203B41FA5}">
                      <a16:colId xmlns:a16="http://schemas.microsoft.com/office/drawing/2014/main" val="174494170"/>
                    </a:ext>
                  </a:extLst>
                </a:gridCol>
                <a:gridCol w="7783692">
                  <a:extLst>
                    <a:ext uri="{9D8B030D-6E8A-4147-A177-3AD203B41FA5}">
                      <a16:colId xmlns:a16="http://schemas.microsoft.com/office/drawing/2014/main" val="1537669660"/>
                    </a:ext>
                  </a:extLst>
                </a:gridCol>
              </a:tblGrid>
              <a:tr h="365027">
                <a:tc>
                  <a:txBody>
                    <a:bodyPr/>
                    <a:lstStyle/>
                    <a:p>
                      <a:pPr>
                        <a:spcAft>
                          <a:spcPts val="0"/>
                        </a:spcAft>
                      </a:pPr>
                      <a:r>
                        <a:rPr lang="en-US" sz="1800" b="1" kern="1200" dirty="0">
                          <a:solidFill>
                            <a:schemeClr val="bg1"/>
                          </a:solidFill>
                          <a:effectLst/>
                          <a:latin typeface="+mn-lt"/>
                          <a:ea typeface="Times New Roman" panose="02020603050405020304" pitchFamily="18" charset="0"/>
                        </a:rPr>
                        <a:t>Study design</a:t>
                      </a:r>
                      <a:endParaRPr lang="en-GB" sz="1800" b="1" dirty="0">
                        <a:solidFill>
                          <a:schemeClr val="bg1"/>
                        </a:solidFill>
                        <a:effectLst/>
                        <a:latin typeface="+mn-lt"/>
                        <a:ea typeface="Times New Roman" panose="02020603050405020304" pitchFamily="18" charset="0"/>
                      </a:endParaRPr>
                    </a:p>
                  </a:txBody>
                  <a:tcPr marL="45056" marR="45056" marT="22528" marB="22528">
                    <a:solidFill>
                      <a:schemeClr val="bg2"/>
                    </a:solidFill>
                  </a:tcPr>
                </a:tc>
                <a:tc>
                  <a:txBody>
                    <a:bodyPr/>
                    <a:lstStyle/>
                    <a:p>
                      <a:pPr marL="0" lvl="0" indent="0" algn="l" defTabSz="1043056" rtl="0" eaLnBrk="1" latinLnBrk="0" hangingPunct="1">
                        <a:spcAft>
                          <a:spcPts val="600"/>
                        </a:spcAft>
                        <a:buFont typeface="Arial" panose="020B0604020202020204" pitchFamily="34" charset="0"/>
                        <a:buNone/>
                      </a:pPr>
                      <a:r>
                        <a:rPr lang="en-GB" sz="1800" b="0" kern="1200" dirty="0">
                          <a:solidFill>
                            <a:schemeClr val="tx2"/>
                          </a:solidFill>
                          <a:effectLst/>
                          <a:latin typeface="+mn-lt"/>
                          <a:ea typeface="+mn-ea"/>
                          <a:cs typeface="+mn-cs"/>
                        </a:rPr>
                        <a:t>Phase 3, randomised, double-blind, placebo-controlled trial</a:t>
                      </a:r>
                    </a:p>
                  </a:txBody>
                  <a:tcPr marL="45056" marR="45056" marT="22528" marB="22528">
                    <a:solidFill>
                      <a:schemeClr val="bg1">
                        <a:lumMod val="85000"/>
                      </a:schemeClr>
                    </a:solidFill>
                  </a:tcPr>
                </a:tc>
                <a:extLst>
                  <a:ext uri="{0D108BD9-81ED-4DB2-BD59-A6C34878D82A}">
                    <a16:rowId xmlns:a16="http://schemas.microsoft.com/office/drawing/2014/main" val="992967974"/>
                  </a:ext>
                </a:extLst>
              </a:tr>
              <a:tr h="610435">
                <a:tc>
                  <a:txBody>
                    <a:bodyPr/>
                    <a:lstStyle/>
                    <a:p>
                      <a:pPr>
                        <a:spcAft>
                          <a:spcPts val="0"/>
                        </a:spcAft>
                      </a:pPr>
                      <a:r>
                        <a:rPr lang="en-GB" sz="1800" b="1" dirty="0">
                          <a:solidFill>
                            <a:schemeClr val="bg1"/>
                          </a:solidFill>
                          <a:effectLst/>
                          <a:latin typeface="+mn-lt"/>
                          <a:ea typeface="Times New Roman" panose="02020603050405020304" pitchFamily="18" charset="0"/>
                        </a:rPr>
                        <a:t>Population </a:t>
                      </a:r>
                    </a:p>
                  </a:txBody>
                  <a:tcPr marL="45056" marR="45056" marT="22528" marB="22528">
                    <a:solidFill>
                      <a:schemeClr val="bg2"/>
                    </a:solidFill>
                  </a:tcPr>
                </a:tc>
                <a:tc>
                  <a:txBody>
                    <a:bodyPr/>
                    <a:lstStyle/>
                    <a:p>
                      <a:pPr marL="0" lvl="0" indent="0" algn="l" defTabSz="1043056" rtl="0" eaLnBrk="1" latinLnBrk="0" hangingPunct="1">
                        <a:spcAft>
                          <a:spcPts val="600"/>
                        </a:spcAft>
                        <a:buFont typeface="Arial" panose="020B0604020202020204" pitchFamily="34" charset="0"/>
                        <a:buNone/>
                      </a:pPr>
                      <a:r>
                        <a:rPr lang="en-GB" sz="1800" kern="1200" dirty="0">
                          <a:solidFill>
                            <a:schemeClr val="tx2"/>
                          </a:solidFill>
                          <a:effectLst/>
                          <a:latin typeface="+mn-lt"/>
                          <a:ea typeface="+mn-ea"/>
                          <a:cs typeface="+mn-cs"/>
                        </a:rPr>
                        <a:t>Adults (≥55 years) with AML in CR/</a:t>
                      </a:r>
                      <a:r>
                        <a:rPr lang="en-GB" sz="1800" kern="1200" dirty="0" err="1">
                          <a:solidFill>
                            <a:schemeClr val="tx2"/>
                          </a:solidFill>
                          <a:effectLst/>
                          <a:latin typeface="+mn-lt"/>
                          <a:ea typeface="+mn-ea"/>
                          <a:cs typeface="+mn-cs"/>
                        </a:rPr>
                        <a:t>CRi</a:t>
                      </a:r>
                      <a:r>
                        <a:rPr lang="en-GB" sz="1800" kern="1200" dirty="0">
                          <a:solidFill>
                            <a:schemeClr val="tx2"/>
                          </a:solidFill>
                          <a:effectLst/>
                          <a:latin typeface="+mn-lt"/>
                          <a:ea typeface="+mn-ea"/>
                          <a:cs typeface="+mn-cs"/>
                        </a:rPr>
                        <a:t> after intensive chemotherapy with or without consolidation chemotherapy and were not candidates for HSCT</a:t>
                      </a:r>
                      <a:endParaRPr lang="en-GB" sz="1800" b="0" kern="1200" dirty="0">
                        <a:solidFill>
                          <a:schemeClr val="tx2"/>
                        </a:solidFill>
                        <a:effectLst/>
                        <a:latin typeface="+mn-lt"/>
                        <a:ea typeface="+mn-ea"/>
                        <a:cs typeface="+mn-cs"/>
                      </a:endParaRPr>
                    </a:p>
                  </a:txBody>
                  <a:tcPr marL="45056" marR="45056" marT="22528" marB="22528">
                    <a:solidFill>
                      <a:schemeClr val="bg1">
                        <a:lumMod val="85000"/>
                      </a:schemeClr>
                    </a:solidFill>
                  </a:tcPr>
                </a:tc>
                <a:extLst>
                  <a:ext uri="{0D108BD9-81ED-4DB2-BD59-A6C34878D82A}">
                    <a16:rowId xmlns:a16="http://schemas.microsoft.com/office/drawing/2014/main" val="1667338794"/>
                  </a:ext>
                </a:extLst>
              </a:tr>
              <a:tr h="410290">
                <a:tc>
                  <a:txBody>
                    <a:bodyPr/>
                    <a:lstStyle/>
                    <a:p>
                      <a:pPr>
                        <a:spcAft>
                          <a:spcPts val="0"/>
                        </a:spcAft>
                      </a:pPr>
                      <a:r>
                        <a:rPr lang="en-GB" sz="1800" b="1" dirty="0">
                          <a:solidFill>
                            <a:schemeClr val="bg1"/>
                          </a:solidFill>
                          <a:effectLst/>
                          <a:latin typeface="+mn-lt"/>
                          <a:ea typeface="Times New Roman" panose="02020603050405020304" pitchFamily="18" charset="0"/>
                        </a:rPr>
                        <a:t>Setting</a:t>
                      </a:r>
                    </a:p>
                  </a:txBody>
                  <a:tcPr marL="45056" marR="45056" marT="22528" marB="22528">
                    <a:solidFill>
                      <a:schemeClr val="bg2"/>
                    </a:solidFill>
                  </a:tcPr>
                </a:tc>
                <a:tc>
                  <a:txBody>
                    <a:bodyPr/>
                    <a:lstStyle/>
                    <a:p>
                      <a:pPr marL="0" lvl="0" indent="0" algn="l" defTabSz="1043056" rtl="0" eaLnBrk="1" latinLnBrk="0" hangingPunct="1">
                        <a:spcAft>
                          <a:spcPts val="600"/>
                        </a:spcAft>
                        <a:buFont typeface="Arial" panose="020B0604020202020204" pitchFamily="34" charset="0"/>
                        <a:buNone/>
                      </a:pPr>
                      <a:r>
                        <a:rPr lang="en-GB" sz="1800" b="0" kern="1200" dirty="0">
                          <a:solidFill>
                            <a:schemeClr val="tx2"/>
                          </a:solidFill>
                          <a:effectLst/>
                          <a:latin typeface="+mn-lt"/>
                          <a:ea typeface="+mn-ea"/>
                          <a:cs typeface="+mn-cs"/>
                        </a:rPr>
                        <a:t>148 sites in 23 countries, EU population (n=</a:t>
                      </a:r>
                      <a:r>
                        <a:rPr lang="en-GB" sz="1800" b="0" u="sng" kern="1200" dirty="0">
                          <a:solidFill>
                            <a:srgbClr val="000000"/>
                          </a:solidFill>
                          <a:effectLst/>
                          <a:highlight>
                            <a:srgbClr val="000000"/>
                          </a:highlight>
                          <a:latin typeface="+mn-lt"/>
                          <a:ea typeface="+mn-ea"/>
                          <a:cs typeface="+mn-cs"/>
                        </a:rPr>
                        <a:t>XXX</a:t>
                      </a:r>
                      <a:r>
                        <a:rPr lang="en-GB" sz="1800" b="0" u="none" kern="1200" dirty="0">
                          <a:solidFill>
                            <a:schemeClr val="tx2"/>
                          </a:solidFill>
                          <a:effectLst/>
                          <a:latin typeface="+mn-lt"/>
                          <a:ea typeface="+mn-ea"/>
                          <a:cs typeface="+mn-cs"/>
                        </a:rPr>
                        <a:t>), </a:t>
                      </a:r>
                      <a:r>
                        <a:rPr lang="en-GB" sz="1800" b="0" kern="1200" dirty="0">
                          <a:solidFill>
                            <a:schemeClr val="tx2"/>
                          </a:solidFill>
                          <a:effectLst/>
                          <a:latin typeface="+mn-lt"/>
                          <a:ea typeface="+mn-ea"/>
                          <a:cs typeface="+mn-cs"/>
                        </a:rPr>
                        <a:t>UK population (n=</a:t>
                      </a:r>
                      <a:r>
                        <a:rPr lang="en-GB" sz="1800" b="0" u="sng" kern="1200" dirty="0">
                          <a:solidFill>
                            <a:srgbClr val="000000"/>
                          </a:solidFill>
                          <a:effectLst/>
                          <a:highlight>
                            <a:srgbClr val="000000"/>
                          </a:highlight>
                          <a:latin typeface="+mn-lt"/>
                          <a:ea typeface="+mn-ea"/>
                          <a:cs typeface="+mn-cs"/>
                        </a:rPr>
                        <a:t>XXX</a:t>
                      </a:r>
                      <a:r>
                        <a:rPr lang="en-GB" sz="1800" b="0" kern="1200" dirty="0">
                          <a:solidFill>
                            <a:schemeClr val="tx2"/>
                          </a:solidFill>
                          <a:effectLst/>
                          <a:latin typeface="+mn-lt"/>
                          <a:ea typeface="+mn-ea"/>
                          <a:cs typeface="+mn-cs"/>
                        </a:rPr>
                        <a:t>)</a:t>
                      </a:r>
                    </a:p>
                  </a:txBody>
                  <a:tcPr marL="45056" marR="45056" marT="22528" marB="22528">
                    <a:solidFill>
                      <a:schemeClr val="bg1">
                        <a:lumMod val="85000"/>
                      </a:schemeClr>
                    </a:solidFill>
                  </a:tcPr>
                </a:tc>
                <a:extLst>
                  <a:ext uri="{0D108BD9-81ED-4DB2-BD59-A6C34878D82A}">
                    <a16:rowId xmlns:a16="http://schemas.microsoft.com/office/drawing/2014/main" val="4077197746"/>
                  </a:ext>
                </a:extLst>
              </a:tr>
              <a:tr h="422876">
                <a:tc>
                  <a:txBody>
                    <a:bodyPr/>
                    <a:lstStyle/>
                    <a:p>
                      <a:pPr>
                        <a:spcAft>
                          <a:spcPts val="0"/>
                        </a:spcAft>
                      </a:pPr>
                      <a:r>
                        <a:rPr lang="en-US" sz="1800" b="1" kern="1200" dirty="0">
                          <a:solidFill>
                            <a:schemeClr val="bg1"/>
                          </a:solidFill>
                          <a:effectLst/>
                          <a:latin typeface="+mn-lt"/>
                        </a:rPr>
                        <a:t>Intervention </a:t>
                      </a:r>
                      <a:endParaRPr lang="en-GB" sz="1800" b="1" dirty="0">
                        <a:solidFill>
                          <a:schemeClr val="bg1"/>
                        </a:solidFill>
                        <a:effectLst/>
                        <a:latin typeface="+mn-lt"/>
                        <a:ea typeface="Times New Roman" panose="02020603050405020304" pitchFamily="18" charset="0"/>
                      </a:endParaRPr>
                    </a:p>
                  </a:txBody>
                  <a:tcPr marL="45056" marR="45056" marT="22528" marB="22528">
                    <a:solidFill>
                      <a:schemeClr val="bg2"/>
                    </a:solidFill>
                  </a:tcPr>
                </a:tc>
                <a:tc>
                  <a:txBody>
                    <a:bodyPr/>
                    <a:lstStyle/>
                    <a:p>
                      <a:pPr marL="0" indent="0">
                        <a:spcAft>
                          <a:spcPts val="600"/>
                        </a:spcAft>
                        <a:buFont typeface="Arial" panose="020B0604020202020204" pitchFamily="34" charset="0"/>
                        <a:buNone/>
                      </a:pPr>
                      <a:r>
                        <a:rPr lang="en-GB" sz="1800" kern="1200" dirty="0">
                          <a:solidFill>
                            <a:schemeClr val="tx2"/>
                          </a:solidFill>
                          <a:effectLst/>
                          <a:latin typeface="+mn-lt"/>
                        </a:rPr>
                        <a:t>Oral azacitidine 300mg once daily + BSC for 14 days of each 28-day cycle (n=238)</a:t>
                      </a:r>
                    </a:p>
                  </a:txBody>
                  <a:tcPr marL="45056" marR="45056" marT="22528" marB="22528">
                    <a:solidFill>
                      <a:schemeClr val="bg1">
                        <a:lumMod val="85000"/>
                      </a:schemeClr>
                    </a:solidFill>
                  </a:tcPr>
                </a:tc>
                <a:extLst>
                  <a:ext uri="{0D108BD9-81ED-4DB2-BD59-A6C34878D82A}">
                    <a16:rowId xmlns:a16="http://schemas.microsoft.com/office/drawing/2014/main" val="1169643536"/>
                  </a:ext>
                </a:extLst>
              </a:tr>
              <a:tr h="422876">
                <a:tc>
                  <a:txBody>
                    <a:bodyPr/>
                    <a:lstStyle/>
                    <a:p>
                      <a:pPr>
                        <a:spcAft>
                          <a:spcPts val="0"/>
                        </a:spcAft>
                      </a:pPr>
                      <a:r>
                        <a:rPr lang="en-US" sz="1800" b="1" kern="1200" dirty="0">
                          <a:solidFill>
                            <a:schemeClr val="bg1"/>
                          </a:solidFill>
                          <a:effectLst/>
                          <a:latin typeface="+mn-lt"/>
                        </a:rPr>
                        <a:t>Comparator</a:t>
                      </a:r>
                      <a:endParaRPr lang="en-GB" sz="1800" b="1" dirty="0">
                        <a:solidFill>
                          <a:schemeClr val="bg1"/>
                        </a:solidFill>
                        <a:effectLst/>
                        <a:latin typeface="+mn-lt"/>
                        <a:ea typeface="Times New Roman" panose="02020603050405020304" pitchFamily="18" charset="0"/>
                      </a:endParaRPr>
                    </a:p>
                  </a:txBody>
                  <a:tcPr marL="45056" marR="45056" marT="22528" marB="22528">
                    <a:solidFill>
                      <a:schemeClr val="bg2"/>
                    </a:solidFill>
                  </a:tcPr>
                </a:tc>
                <a:tc>
                  <a:txBody>
                    <a:bodyPr/>
                    <a:lstStyle/>
                    <a:p>
                      <a:pPr marL="0" indent="0">
                        <a:spcAft>
                          <a:spcPts val="600"/>
                        </a:spcAft>
                        <a:buFont typeface="Arial" panose="020B0604020202020204" pitchFamily="34" charset="0"/>
                        <a:buNone/>
                      </a:pPr>
                      <a:r>
                        <a:rPr lang="en-GB" sz="1800" kern="1200" dirty="0">
                          <a:solidFill>
                            <a:schemeClr val="tx2"/>
                          </a:solidFill>
                          <a:effectLst/>
                          <a:latin typeface="+mn-lt"/>
                        </a:rPr>
                        <a:t>Matched placebo + BSC (n=234)</a:t>
                      </a:r>
                    </a:p>
                  </a:txBody>
                  <a:tcPr marL="45056" marR="45056" marT="22528" marB="22528">
                    <a:solidFill>
                      <a:schemeClr val="bg1">
                        <a:lumMod val="85000"/>
                      </a:schemeClr>
                    </a:solidFill>
                  </a:tcPr>
                </a:tc>
                <a:extLst>
                  <a:ext uri="{0D108BD9-81ED-4DB2-BD59-A6C34878D82A}">
                    <a16:rowId xmlns:a16="http://schemas.microsoft.com/office/drawing/2014/main" val="2959735691"/>
                  </a:ext>
                </a:extLst>
              </a:tr>
              <a:tr h="393019">
                <a:tc>
                  <a:txBody>
                    <a:bodyPr/>
                    <a:lstStyle/>
                    <a:p>
                      <a:pPr>
                        <a:spcAft>
                          <a:spcPts val="0"/>
                        </a:spcAft>
                      </a:pPr>
                      <a:r>
                        <a:rPr lang="en-US" sz="1800" b="1" kern="1200" dirty="0">
                          <a:solidFill>
                            <a:schemeClr val="bg1"/>
                          </a:solidFill>
                          <a:effectLst/>
                          <a:latin typeface="+mn-lt"/>
                        </a:rPr>
                        <a:t>Primary outcome</a:t>
                      </a:r>
                      <a:endParaRPr lang="en-GB" sz="1800" b="1" dirty="0">
                        <a:solidFill>
                          <a:schemeClr val="bg1"/>
                        </a:solidFill>
                        <a:effectLst/>
                        <a:latin typeface="+mn-lt"/>
                        <a:ea typeface="Times New Roman" panose="02020603050405020304" pitchFamily="18" charset="0"/>
                      </a:endParaRPr>
                    </a:p>
                  </a:txBody>
                  <a:tcPr marL="45056" marR="45056" marT="22528" marB="22528">
                    <a:solidFill>
                      <a:schemeClr val="bg2"/>
                    </a:solidFill>
                  </a:tcPr>
                </a:tc>
                <a:tc>
                  <a:txBody>
                    <a:bodyPr/>
                    <a:lstStyle/>
                    <a:p>
                      <a:pPr>
                        <a:spcAft>
                          <a:spcPts val="0"/>
                        </a:spcAft>
                      </a:pPr>
                      <a:r>
                        <a:rPr lang="en-US" sz="1800" b="1" kern="1200" dirty="0">
                          <a:solidFill>
                            <a:schemeClr val="tx2"/>
                          </a:solidFill>
                          <a:effectLst/>
                          <a:latin typeface="+mn-lt"/>
                        </a:rPr>
                        <a:t>Overall survival</a:t>
                      </a:r>
                      <a:endParaRPr lang="en-GB" sz="1800" b="1" dirty="0">
                        <a:solidFill>
                          <a:schemeClr val="tx2"/>
                        </a:solidFill>
                        <a:effectLst/>
                        <a:latin typeface="+mn-lt"/>
                        <a:ea typeface="Times New Roman" panose="02020603050405020304" pitchFamily="18" charset="0"/>
                      </a:endParaRPr>
                    </a:p>
                  </a:txBody>
                  <a:tcPr marL="45056" marR="45056" marT="22528" marB="22528">
                    <a:solidFill>
                      <a:schemeClr val="accent1">
                        <a:lumMod val="20000"/>
                        <a:lumOff val="80000"/>
                      </a:schemeClr>
                    </a:solidFill>
                  </a:tcPr>
                </a:tc>
                <a:extLst>
                  <a:ext uri="{0D108BD9-81ED-4DB2-BD59-A6C34878D82A}">
                    <a16:rowId xmlns:a16="http://schemas.microsoft.com/office/drawing/2014/main" val="3479417784"/>
                  </a:ext>
                </a:extLst>
              </a:tr>
              <a:tr h="619849">
                <a:tc>
                  <a:txBody>
                    <a:bodyPr/>
                    <a:lstStyle/>
                    <a:p>
                      <a:pPr>
                        <a:spcAft>
                          <a:spcPts val="0"/>
                        </a:spcAft>
                      </a:pPr>
                      <a:r>
                        <a:rPr lang="en-US" sz="1800" b="1" kern="1200" dirty="0">
                          <a:solidFill>
                            <a:schemeClr val="bg1"/>
                          </a:solidFill>
                          <a:effectLst/>
                          <a:latin typeface="+mn-lt"/>
                        </a:rPr>
                        <a:t>Secondary outcomes</a:t>
                      </a:r>
                      <a:endParaRPr lang="en-GB" sz="1800" b="1" dirty="0">
                        <a:solidFill>
                          <a:schemeClr val="bg1"/>
                        </a:solidFill>
                        <a:effectLst/>
                        <a:latin typeface="+mn-lt"/>
                        <a:ea typeface="Times New Roman" panose="02020603050405020304" pitchFamily="18" charset="0"/>
                      </a:endParaRPr>
                    </a:p>
                  </a:txBody>
                  <a:tcPr marL="45056" marR="45056" marT="22528" marB="22528">
                    <a:solidFill>
                      <a:schemeClr val="bg2"/>
                    </a:solidFill>
                  </a:tcPr>
                </a:tc>
                <a:tc>
                  <a:txBody>
                    <a:bodyPr/>
                    <a:lstStyle/>
                    <a:p>
                      <a:pPr>
                        <a:spcAft>
                          <a:spcPts val="0"/>
                        </a:spcAft>
                      </a:pPr>
                      <a:r>
                        <a:rPr lang="en-US" sz="1800" kern="1200" dirty="0">
                          <a:solidFill>
                            <a:schemeClr val="tx2"/>
                          </a:solidFill>
                          <a:effectLst/>
                          <a:latin typeface="+mn-lt"/>
                        </a:rPr>
                        <a:t>Relapse-free survival, adverse effects on treatment, health-related quality of life (full list in company submission).  </a:t>
                      </a:r>
                      <a:endParaRPr lang="en-GB" sz="1800" dirty="0">
                        <a:solidFill>
                          <a:schemeClr val="tx2"/>
                        </a:solidFill>
                        <a:effectLst/>
                        <a:latin typeface="+mn-lt"/>
                        <a:ea typeface="Times New Roman" panose="02020603050405020304" pitchFamily="18" charset="0"/>
                      </a:endParaRPr>
                    </a:p>
                  </a:txBody>
                  <a:tcPr marL="45056" marR="45056" marT="22528" marB="22528">
                    <a:solidFill>
                      <a:schemeClr val="bg1">
                        <a:lumMod val="85000"/>
                      </a:schemeClr>
                    </a:solidFill>
                  </a:tcPr>
                </a:tc>
                <a:extLst>
                  <a:ext uri="{0D108BD9-81ED-4DB2-BD59-A6C34878D82A}">
                    <a16:rowId xmlns:a16="http://schemas.microsoft.com/office/drawing/2014/main" val="301749226"/>
                  </a:ext>
                </a:extLst>
              </a:tr>
              <a:tr h="382518">
                <a:tc gridSpan="2">
                  <a:txBody>
                    <a:bodyPr/>
                    <a:lstStyle/>
                    <a:p>
                      <a:pPr>
                        <a:spcAft>
                          <a:spcPts val="0"/>
                        </a:spcAft>
                      </a:pPr>
                      <a:r>
                        <a:rPr lang="en-GB" sz="1600" kern="1200" dirty="0">
                          <a:effectLst/>
                        </a:rPr>
                        <a:t>BSC = best supportive care; CR = complete remission; </a:t>
                      </a:r>
                      <a:r>
                        <a:rPr lang="en-GB" sz="1600" kern="1200" dirty="0" err="1">
                          <a:effectLst/>
                        </a:rPr>
                        <a:t>CRi</a:t>
                      </a:r>
                      <a:r>
                        <a:rPr lang="en-GB" sz="1600" kern="1200" dirty="0">
                          <a:effectLst/>
                        </a:rPr>
                        <a:t> = complete remission with incomplete blood count recovery; HSCT = </a:t>
                      </a:r>
                      <a:r>
                        <a:rPr lang="en-GB" sz="1600" kern="1200" dirty="0">
                          <a:solidFill>
                            <a:schemeClr val="dk1"/>
                          </a:solidFill>
                          <a:effectLst/>
                          <a:latin typeface="+mn-lt"/>
                          <a:ea typeface="+mn-ea"/>
                          <a:cs typeface="+mn-cs"/>
                        </a:rPr>
                        <a:t>haematopoietic stem cell transplant</a:t>
                      </a:r>
                      <a:endParaRPr lang="en-GB" sz="1600" dirty="0">
                        <a:effectLst/>
                        <a:latin typeface="Times New Roman" panose="02020603050405020304" pitchFamily="18" charset="0"/>
                        <a:ea typeface="Times New Roman" panose="02020603050405020304" pitchFamily="18" charset="0"/>
                      </a:endParaRPr>
                    </a:p>
                  </a:txBody>
                  <a:tcPr marL="45056" marR="45056" marT="22528" marB="22528"/>
                </a:tc>
                <a:tc hMerge="1">
                  <a:txBody>
                    <a:bodyPr/>
                    <a:lstStyle/>
                    <a:p>
                      <a:endParaRPr lang="en-GB"/>
                    </a:p>
                  </a:txBody>
                  <a:tcPr/>
                </a:tc>
                <a:extLst>
                  <a:ext uri="{0D108BD9-81ED-4DB2-BD59-A6C34878D82A}">
                    <a16:rowId xmlns:a16="http://schemas.microsoft.com/office/drawing/2014/main" val="3560369252"/>
                  </a:ext>
                </a:extLst>
              </a:tr>
            </a:tbl>
          </a:graphicData>
        </a:graphic>
      </p:graphicFrame>
      <p:sp>
        <p:nvSpPr>
          <p:cNvPr id="10" name="TextBox 9">
            <a:extLst>
              <a:ext uri="{FF2B5EF4-FFF2-40B4-BE49-F238E27FC236}">
                <a16:creationId xmlns:a16="http://schemas.microsoft.com/office/drawing/2014/main" id="{F545E7AD-91C8-4A34-AE2D-7D722ED9E019}"/>
              </a:ext>
            </a:extLst>
          </p:cNvPr>
          <p:cNvSpPr txBox="1"/>
          <p:nvPr/>
        </p:nvSpPr>
        <p:spPr>
          <a:xfrm>
            <a:off x="526496" y="6851081"/>
            <a:ext cx="9484764" cy="523220"/>
          </a:xfrm>
          <a:prstGeom prst="rect">
            <a:avLst/>
          </a:prstGeom>
          <a:noFill/>
        </p:spPr>
        <p:txBody>
          <a:bodyPr wrap="square">
            <a:spAutoFit/>
          </a:bodyPr>
          <a:lstStyle/>
          <a:p>
            <a:pPr algn="ctr">
              <a:spcAft>
                <a:spcPts val="600"/>
              </a:spcAft>
            </a:pPr>
            <a:r>
              <a:rPr lang="en-GB" sz="1400" dirty="0">
                <a:solidFill>
                  <a:srgbClr val="000000"/>
                </a:solidFill>
                <a:ea typeface="Times New Roman" panose="02020603050405020304" pitchFamily="18" charset="0"/>
                <a:cs typeface="Times New Roman" panose="02020603050405020304" pitchFamily="18" charset="0"/>
              </a:rPr>
              <a:t>Best supportive care </a:t>
            </a:r>
            <a:r>
              <a:rPr lang="en-GB" sz="1400" dirty="0">
                <a:effectLst/>
                <a:ea typeface="Times New Roman" panose="02020603050405020304" pitchFamily="18" charset="0"/>
                <a:cs typeface="Times New Roman" panose="02020603050405020304" pitchFamily="18" charset="0"/>
              </a:rPr>
              <a:t>included blood transfusions; use of an erythropoiesis-stimulating agent; antibiotic, antiviral, and/or antifungal therapy; nutritional support; and/or granulocyte colony-stimulating factors</a:t>
            </a:r>
            <a:endParaRPr lang="en-GB" sz="1400" i="1" dirty="0">
              <a:solidFill>
                <a:srgbClr val="1F497D"/>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5875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940F8885-70B5-CEC4-C99D-26BA55B987E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955" y="1321023"/>
            <a:ext cx="9773996" cy="3760643"/>
          </a:xfrm>
          <a:prstGeom prst="rect">
            <a:avLst/>
          </a:prstGeom>
          <a:noFill/>
          <a:ln w="12700">
            <a:solidFill>
              <a:schemeClr val="tx1"/>
            </a:solidFill>
          </a:ln>
        </p:spPr>
      </p:pic>
      <p:sp>
        <p:nvSpPr>
          <p:cNvPr id="6" name="TextBox 5">
            <a:extLst>
              <a:ext uri="{FF2B5EF4-FFF2-40B4-BE49-F238E27FC236}">
                <a16:creationId xmlns:a16="http://schemas.microsoft.com/office/drawing/2014/main" id="{AF9BB9CC-42D6-4E98-B52C-D91A38228CF4}"/>
              </a:ext>
            </a:extLst>
          </p:cNvPr>
          <p:cNvSpPr txBox="1"/>
          <p:nvPr/>
        </p:nvSpPr>
        <p:spPr>
          <a:xfrm>
            <a:off x="515620" y="6801853"/>
            <a:ext cx="1040464" cy="46209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4" name="Slide Number Placeholder 3"/>
          <p:cNvSpPr>
            <a:spLocks noGrp="1"/>
          </p:cNvSpPr>
          <p:nvPr>
            <p:ph type="sldNum" sz="quarter" idx="12"/>
          </p:nvPr>
        </p:nvSpPr>
        <p:spPr/>
        <p:txBody>
          <a:bodyPr/>
          <a:lstStyle/>
          <a:p>
            <a:pPr>
              <a:defRPr/>
            </a:pPr>
            <a:fld id="{549EB973-4E3D-4426-BD5D-4294625AFE09}" type="slidenum">
              <a:rPr lang="en-GB" smtClean="0"/>
              <a:pPr>
                <a:defRPr/>
              </a:pPr>
              <a:t>11</a:t>
            </a:fld>
            <a:endParaRPr lang="en-GB" dirty="0"/>
          </a:p>
        </p:txBody>
      </p:sp>
      <p:sp>
        <p:nvSpPr>
          <p:cNvPr id="16" name="Title 1">
            <a:extLst>
              <a:ext uri="{FF2B5EF4-FFF2-40B4-BE49-F238E27FC236}">
                <a16:creationId xmlns:a16="http://schemas.microsoft.com/office/drawing/2014/main" id="{23E31B15-C429-4A19-A453-5061B289104C}"/>
              </a:ext>
            </a:extLst>
          </p:cNvPr>
          <p:cNvSpPr txBox="1">
            <a:spLocks/>
          </p:cNvSpPr>
          <p:nvPr/>
        </p:nvSpPr>
        <p:spPr>
          <a:xfrm>
            <a:off x="457955" y="310629"/>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Clinical evidence – QUAZAR AML-001 (2) </a:t>
            </a:r>
            <a:endParaRPr lang="en-US" sz="2800" dirty="0">
              <a:latin typeface="+mn-lt"/>
            </a:endParaRPr>
          </a:p>
        </p:txBody>
      </p:sp>
      <p:graphicFrame>
        <p:nvGraphicFramePr>
          <p:cNvPr id="2" name="Table 4">
            <a:extLst>
              <a:ext uri="{FF2B5EF4-FFF2-40B4-BE49-F238E27FC236}">
                <a16:creationId xmlns:a16="http://schemas.microsoft.com/office/drawing/2014/main" id="{FD92A445-7418-45C2-AB43-5A7BBD7BC95F}"/>
              </a:ext>
            </a:extLst>
          </p:cNvPr>
          <p:cNvGraphicFramePr>
            <a:graphicFrameLocks noGrp="1"/>
          </p:cNvGraphicFramePr>
          <p:nvPr>
            <p:extLst>
              <p:ext uri="{D42A27DB-BD31-4B8C-83A1-F6EECF244321}">
                <p14:modId xmlns:p14="http://schemas.microsoft.com/office/powerpoint/2010/main" val="3738841981"/>
              </p:ext>
            </p:extLst>
          </p:nvPr>
        </p:nvGraphicFramePr>
        <p:xfrm>
          <a:off x="515620" y="5283868"/>
          <a:ext cx="9314179" cy="1371600"/>
        </p:xfrm>
        <a:graphic>
          <a:graphicData uri="http://schemas.openxmlformats.org/drawingml/2006/table">
            <a:tbl>
              <a:tblPr firstRow="1" bandRow="1">
                <a:tableStyleId>{F5AB1C69-6EDB-4FF4-983F-18BD219EF322}</a:tableStyleId>
              </a:tblPr>
              <a:tblGrid>
                <a:gridCol w="2328545">
                  <a:extLst>
                    <a:ext uri="{9D8B030D-6E8A-4147-A177-3AD203B41FA5}">
                      <a16:colId xmlns:a16="http://schemas.microsoft.com/office/drawing/2014/main" val="2162089787"/>
                    </a:ext>
                  </a:extLst>
                </a:gridCol>
                <a:gridCol w="2328545">
                  <a:extLst>
                    <a:ext uri="{9D8B030D-6E8A-4147-A177-3AD203B41FA5}">
                      <a16:colId xmlns:a16="http://schemas.microsoft.com/office/drawing/2014/main" val="2575213011"/>
                    </a:ext>
                  </a:extLst>
                </a:gridCol>
                <a:gridCol w="4657089">
                  <a:extLst>
                    <a:ext uri="{9D8B030D-6E8A-4147-A177-3AD203B41FA5}">
                      <a16:colId xmlns:a16="http://schemas.microsoft.com/office/drawing/2014/main" val="2678341200"/>
                    </a:ext>
                  </a:extLst>
                </a:gridCol>
              </a:tblGrid>
              <a:tr h="185565">
                <a:tc gridSpan="2">
                  <a:txBody>
                    <a:bodyPr/>
                    <a:lstStyle/>
                    <a:p>
                      <a:pPr algn="ctr"/>
                      <a:r>
                        <a:rPr lang="en-GB" sz="1800" dirty="0"/>
                        <a:t>Median OS (95% CI), months</a:t>
                      </a:r>
                    </a:p>
                  </a:txBody>
                  <a:tcPr/>
                </a:tc>
                <a:tc hMerge="1">
                  <a:txBody>
                    <a:bodyPr/>
                    <a:lstStyle/>
                    <a:p>
                      <a:endParaRPr lang="en-GB"/>
                    </a:p>
                  </a:txBody>
                  <a:tcPr/>
                </a:tc>
                <a:tc rowSpan="2">
                  <a:txBody>
                    <a:bodyPr/>
                    <a:lstStyle/>
                    <a:p>
                      <a:pPr algn="ctr"/>
                      <a:r>
                        <a:rPr lang="en-GB" sz="1800" dirty="0"/>
                        <a:t>HR oral azacitidine vs placebo </a:t>
                      </a:r>
                    </a:p>
                  </a:txBody>
                  <a:tcPr anchor="ctr"/>
                </a:tc>
                <a:extLst>
                  <a:ext uri="{0D108BD9-81ED-4DB2-BD59-A6C34878D82A}">
                    <a16:rowId xmlns:a16="http://schemas.microsoft.com/office/drawing/2014/main" val="1886337476"/>
                  </a:ext>
                </a:extLst>
              </a:tr>
              <a:tr h="185565">
                <a:tc>
                  <a:txBody>
                    <a:bodyPr/>
                    <a:lstStyle/>
                    <a:p>
                      <a:pPr algn="ctr"/>
                      <a:r>
                        <a:rPr lang="en-GB" sz="1800" b="1" dirty="0">
                          <a:solidFill>
                            <a:schemeClr val="bg1"/>
                          </a:solidFill>
                        </a:rPr>
                        <a:t>Oral azacidine</a:t>
                      </a:r>
                    </a:p>
                  </a:txBody>
                  <a:tcPr anchor="ctr">
                    <a:solidFill>
                      <a:schemeClr val="bg2"/>
                    </a:solidFill>
                  </a:tcPr>
                </a:tc>
                <a:tc>
                  <a:txBody>
                    <a:bodyPr/>
                    <a:lstStyle/>
                    <a:p>
                      <a:pPr algn="ctr"/>
                      <a:r>
                        <a:rPr lang="en-GB" sz="1800" b="1" dirty="0">
                          <a:solidFill>
                            <a:schemeClr val="bg1"/>
                          </a:solidFill>
                        </a:rPr>
                        <a:t>Placebo</a:t>
                      </a:r>
                    </a:p>
                  </a:txBody>
                  <a:tcPr anchor="ctr">
                    <a:solidFill>
                      <a:schemeClr val="bg2"/>
                    </a:solidFill>
                  </a:tcPr>
                </a:tc>
                <a:tc vMerge="1">
                  <a:txBody>
                    <a:bodyPr/>
                    <a:lstStyle/>
                    <a:p>
                      <a:endParaRPr lang="en-GB" dirty="0"/>
                    </a:p>
                  </a:txBody>
                  <a:tcPr/>
                </a:tc>
                <a:extLst>
                  <a:ext uri="{0D108BD9-81ED-4DB2-BD59-A6C34878D82A}">
                    <a16:rowId xmlns:a16="http://schemas.microsoft.com/office/drawing/2014/main" val="1788024406"/>
                  </a:ext>
                </a:extLst>
              </a:tr>
              <a:tr h="324738">
                <a:tc>
                  <a:txBody>
                    <a:bodyPr/>
                    <a:lstStyle/>
                    <a:p>
                      <a:pPr algn="ctr"/>
                      <a:r>
                        <a:rPr lang="en-GB" sz="1800" dirty="0"/>
                        <a:t>24.7</a:t>
                      </a:r>
                    </a:p>
                    <a:p>
                      <a:pPr algn="ctr"/>
                      <a:r>
                        <a:rPr lang="en-GB" sz="1800" dirty="0"/>
                        <a:t>(18.7 to 30.5)</a:t>
                      </a:r>
                    </a:p>
                  </a:txBody>
                  <a:tcPr anchor="ctr"/>
                </a:tc>
                <a:tc>
                  <a:txBody>
                    <a:bodyPr/>
                    <a:lstStyle/>
                    <a:p>
                      <a:pPr algn="ctr"/>
                      <a:r>
                        <a:rPr lang="en-GB" sz="1800" dirty="0"/>
                        <a:t>14.8</a:t>
                      </a:r>
                    </a:p>
                    <a:p>
                      <a:pPr algn="ctr"/>
                      <a:r>
                        <a:rPr lang="en-GB" sz="1800" dirty="0"/>
                        <a:t>(11.7 to 17.6)</a:t>
                      </a:r>
                    </a:p>
                  </a:txBody>
                  <a:tcPr anchor="ctr"/>
                </a:tc>
                <a:tc>
                  <a:txBody>
                    <a:bodyPr/>
                    <a:lstStyle/>
                    <a:p>
                      <a:pPr algn="ctr"/>
                      <a:r>
                        <a:rPr lang="en-GB" sz="1800" dirty="0"/>
                        <a:t>0.69 </a:t>
                      </a:r>
                    </a:p>
                    <a:p>
                      <a:pPr algn="ctr"/>
                      <a:r>
                        <a:rPr lang="en-GB" sz="1800" dirty="0"/>
                        <a:t>(95% CI 0.56 to 0.86, p value 0.0008)</a:t>
                      </a:r>
                    </a:p>
                  </a:txBody>
                  <a:tcPr anchor="ctr"/>
                </a:tc>
                <a:extLst>
                  <a:ext uri="{0D108BD9-81ED-4DB2-BD59-A6C34878D82A}">
                    <a16:rowId xmlns:a16="http://schemas.microsoft.com/office/drawing/2014/main" val="3674132583"/>
                  </a:ext>
                </a:extLst>
              </a:tr>
            </a:tbl>
          </a:graphicData>
        </a:graphic>
      </p:graphicFrame>
      <p:sp>
        <p:nvSpPr>
          <p:cNvPr id="5" name="TextBox 4">
            <a:extLst>
              <a:ext uri="{FF2B5EF4-FFF2-40B4-BE49-F238E27FC236}">
                <a16:creationId xmlns:a16="http://schemas.microsoft.com/office/drawing/2014/main" id="{B947A06C-4397-4770-8047-ACF9B2FCBB9E}"/>
              </a:ext>
            </a:extLst>
          </p:cNvPr>
          <p:cNvSpPr txBox="1"/>
          <p:nvPr/>
        </p:nvSpPr>
        <p:spPr>
          <a:xfrm>
            <a:off x="457955" y="856328"/>
            <a:ext cx="9527304" cy="369332"/>
          </a:xfrm>
          <a:prstGeom prst="rect">
            <a:avLst/>
          </a:prstGeom>
          <a:noFill/>
        </p:spPr>
        <p:txBody>
          <a:bodyPr wrap="square" lIns="0" tIns="0" rIns="0" bIns="0" rtlCol="0">
            <a:spAutoFit/>
          </a:bodyPr>
          <a:lstStyle/>
          <a:p>
            <a:r>
              <a:rPr lang="en-GB" sz="2400" b="1" dirty="0">
                <a:solidFill>
                  <a:schemeClr val="accent1"/>
                </a:solidFill>
              </a:rPr>
              <a:t>Overall survival, ITT population - September 2020 cut off </a:t>
            </a:r>
          </a:p>
        </p:txBody>
      </p:sp>
      <p:sp>
        <p:nvSpPr>
          <p:cNvPr id="10" name="TextBox 9">
            <a:extLst>
              <a:ext uri="{FF2B5EF4-FFF2-40B4-BE49-F238E27FC236}">
                <a16:creationId xmlns:a16="http://schemas.microsoft.com/office/drawing/2014/main" id="{B79AAAA3-FEBF-4CD6-A353-5FC527A38212}"/>
              </a:ext>
            </a:extLst>
          </p:cNvPr>
          <p:cNvSpPr txBox="1"/>
          <p:nvPr/>
        </p:nvSpPr>
        <p:spPr>
          <a:xfrm>
            <a:off x="457955" y="6801853"/>
            <a:ext cx="9371844" cy="615553"/>
          </a:xfrm>
          <a:prstGeom prst="rect">
            <a:avLst/>
          </a:prstGeom>
          <a:solidFill>
            <a:schemeClr val="accent1"/>
          </a:solidFill>
          <a:ln>
            <a:solidFill>
              <a:schemeClr val="accent1"/>
            </a:solidFill>
          </a:ln>
        </p:spPr>
        <p:txBody>
          <a:bodyPr wrap="square" lIns="0" tIns="0" rIns="0" bIns="0" rtlCol="0">
            <a:spAutoFit/>
          </a:bodyPr>
          <a:lstStyle/>
          <a:p>
            <a:pPr algn="ctr"/>
            <a:r>
              <a:rPr lang="en-GB" sz="20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Median overall survival was statistically significantly longer in the oral azacitidine arm compared to the placebo arm.</a:t>
            </a:r>
            <a:endParaRPr lang="en-GB" sz="2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0D4928AA-322C-45CA-B1B2-9315E00E460D}"/>
              </a:ext>
            </a:extLst>
          </p:cNvPr>
          <p:cNvSpPr txBox="1"/>
          <p:nvPr/>
        </p:nvSpPr>
        <p:spPr>
          <a:xfrm>
            <a:off x="7236922" y="1920008"/>
            <a:ext cx="2083410" cy="738664"/>
          </a:xfrm>
          <a:prstGeom prst="rect">
            <a:avLst/>
          </a:prstGeom>
          <a:solidFill>
            <a:schemeClr val="bg1"/>
          </a:solidFill>
          <a:ln>
            <a:solidFill>
              <a:schemeClr val="tx1"/>
            </a:solidFill>
          </a:ln>
        </p:spPr>
        <p:txBody>
          <a:bodyPr wrap="square" lIns="0" tIns="0" rIns="0" bIns="0" rtlCol="0">
            <a:spAutoFit/>
          </a:bodyPr>
          <a:lstStyle/>
          <a:p>
            <a:pPr marL="108000"/>
            <a:r>
              <a:rPr lang="en-GB" sz="1600" u="sng" dirty="0">
                <a:solidFill>
                  <a:schemeClr val="tx1"/>
                </a:solidFill>
              </a:rPr>
              <a:t>Key</a:t>
            </a:r>
          </a:p>
          <a:p>
            <a:pPr marL="108000"/>
            <a:r>
              <a:rPr lang="en-GB" sz="1600" dirty="0">
                <a:solidFill>
                  <a:srgbClr val="0000CC"/>
                </a:solidFill>
              </a:rPr>
              <a:t>oral azacitidine </a:t>
            </a:r>
          </a:p>
          <a:p>
            <a:pPr marL="108000"/>
            <a:r>
              <a:rPr lang="en-GB" sz="1600" dirty="0">
                <a:solidFill>
                  <a:srgbClr val="FF0000"/>
                </a:solidFill>
              </a:rPr>
              <a:t>placebo</a:t>
            </a:r>
          </a:p>
        </p:txBody>
      </p:sp>
      <p:sp>
        <p:nvSpPr>
          <p:cNvPr id="17" name="TextBox 16">
            <a:extLst>
              <a:ext uri="{FF2B5EF4-FFF2-40B4-BE49-F238E27FC236}">
                <a16:creationId xmlns:a16="http://schemas.microsoft.com/office/drawing/2014/main" id="{BA5D2756-F92F-41B4-9D8A-CD216553D18A}"/>
              </a:ext>
            </a:extLst>
          </p:cNvPr>
          <p:cNvSpPr txBox="1"/>
          <p:nvPr/>
        </p:nvSpPr>
        <p:spPr>
          <a:xfrm>
            <a:off x="4677285" y="4546981"/>
            <a:ext cx="1632362" cy="246221"/>
          </a:xfrm>
          <a:prstGeom prst="rect">
            <a:avLst/>
          </a:prstGeom>
          <a:solidFill>
            <a:schemeClr val="bg1"/>
          </a:solidFill>
        </p:spPr>
        <p:txBody>
          <a:bodyPr wrap="square" lIns="0" tIns="0" rIns="0" bIns="0" rtlCol="0">
            <a:spAutoFit/>
          </a:bodyPr>
          <a:lstStyle/>
          <a:p>
            <a:r>
              <a:rPr lang="en-GB" sz="1600" dirty="0">
                <a:solidFill>
                  <a:schemeClr val="tx1"/>
                </a:solidFill>
              </a:rPr>
              <a:t>Number at risk</a:t>
            </a:r>
          </a:p>
        </p:txBody>
      </p:sp>
      <p:sp>
        <p:nvSpPr>
          <p:cNvPr id="18" name="TextBox 17">
            <a:extLst>
              <a:ext uri="{FF2B5EF4-FFF2-40B4-BE49-F238E27FC236}">
                <a16:creationId xmlns:a16="http://schemas.microsoft.com/office/drawing/2014/main" id="{F5F2A147-200E-4F80-AE14-BCD879D8C885}"/>
              </a:ext>
            </a:extLst>
          </p:cNvPr>
          <p:cNvSpPr txBox="1"/>
          <p:nvPr/>
        </p:nvSpPr>
        <p:spPr>
          <a:xfrm>
            <a:off x="844640" y="4594935"/>
            <a:ext cx="628644" cy="461665"/>
          </a:xfrm>
          <a:prstGeom prst="rect">
            <a:avLst/>
          </a:prstGeom>
          <a:solidFill>
            <a:schemeClr val="bg1"/>
          </a:solidFill>
          <a:ln>
            <a:solidFill>
              <a:schemeClr val="bg1"/>
            </a:solidFill>
          </a:ln>
        </p:spPr>
        <p:txBody>
          <a:bodyPr wrap="square" lIns="0" tIns="0" rIns="0" bIns="0" rtlCol="0">
            <a:spAutoFit/>
          </a:bodyPr>
          <a:lstStyle/>
          <a:p>
            <a:pPr marL="108000" algn="r"/>
            <a:r>
              <a:rPr lang="en-GB" sz="1400" b="1" dirty="0">
                <a:solidFill>
                  <a:srgbClr val="0000CC"/>
                </a:solidFill>
              </a:rPr>
              <a:t>_____</a:t>
            </a:r>
          </a:p>
          <a:p>
            <a:pPr marL="108000" algn="r"/>
            <a:r>
              <a:rPr lang="en-GB" sz="1600" b="1" dirty="0">
                <a:solidFill>
                  <a:srgbClr val="FF0000"/>
                </a:solidFill>
              </a:rPr>
              <a:t>-------</a:t>
            </a:r>
          </a:p>
        </p:txBody>
      </p:sp>
      <p:sp>
        <p:nvSpPr>
          <p:cNvPr id="19" name="TextBox 18">
            <a:extLst>
              <a:ext uri="{FF2B5EF4-FFF2-40B4-BE49-F238E27FC236}">
                <a16:creationId xmlns:a16="http://schemas.microsoft.com/office/drawing/2014/main" id="{035087A9-A3BF-40F7-88B6-F1C093975876}"/>
              </a:ext>
            </a:extLst>
          </p:cNvPr>
          <p:cNvSpPr txBox="1"/>
          <p:nvPr/>
        </p:nvSpPr>
        <p:spPr>
          <a:xfrm rot="16200000">
            <a:off x="34918" y="2656587"/>
            <a:ext cx="2001867" cy="246221"/>
          </a:xfrm>
          <a:prstGeom prst="rect">
            <a:avLst/>
          </a:prstGeom>
          <a:solidFill>
            <a:schemeClr val="bg1"/>
          </a:solidFill>
        </p:spPr>
        <p:txBody>
          <a:bodyPr wrap="square" lIns="0" tIns="0" rIns="0" bIns="0" rtlCol="0">
            <a:spAutoFit/>
          </a:bodyPr>
          <a:lstStyle/>
          <a:p>
            <a:r>
              <a:rPr lang="en-GB" sz="1600" dirty="0"/>
              <a:t>Survival probability</a:t>
            </a:r>
            <a:endParaRPr lang="en-GB" sz="1600" dirty="0">
              <a:solidFill>
                <a:schemeClr val="tx1"/>
              </a:solidFill>
            </a:endParaRPr>
          </a:p>
        </p:txBody>
      </p:sp>
      <p:sp>
        <p:nvSpPr>
          <p:cNvPr id="13" name="TextBox 12">
            <a:extLst>
              <a:ext uri="{FF2B5EF4-FFF2-40B4-BE49-F238E27FC236}">
                <a16:creationId xmlns:a16="http://schemas.microsoft.com/office/drawing/2014/main" id="{5CA28344-45CF-4FA9-8A37-204EE7E2B717}"/>
              </a:ext>
            </a:extLst>
          </p:cNvPr>
          <p:cNvSpPr txBox="1"/>
          <p:nvPr/>
        </p:nvSpPr>
        <p:spPr>
          <a:xfrm>
            <a:off x="3949995" y="4273950"/>
            <a:ext cx="3498112" cy="31705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20" name="TextBox 19">
            <a:extLst>
              <a:ext uri="{FF2B5EF4-FFF2-40B4-BE49-F238E27FC236}">
                <a16:creationId xmlns:a16="http://schemas.microsoft.com/office/drawing/2014/main" id="{1288BE7C-A765-4619-AE22-13183BE674B8}"/>
              </a:ext>
            </a:extLst>
          </p:cNvPr>
          <p:cNvSpPr txBox="1"/>
          <p:nvPr/>
        </p:nvSpPr>
        <p:spPr>
          <a:xfrm>
            <a:off x="3919959" y="4150839"/>
            <a:ext cx="3705670" cy="246221"/>
          </a:xfrm>
          <a:prstGeom prst="rect">
            <a:avLst/>
          </a:prstGeom>
          <a:solidFill>
            <a:schemeClr val="bg1"/>
          </a:solidFill>
        </p:spPr>
        <p:txBody>
          <a:bodyPr wrap="square" lIns="0" tIns="0" rIns="0" bIns="0" rtlCol="0">
            <a:spAutoFit/>
          </a:bodyPr>
          <a:lstStyle/>
          <a:p>
            <a:r>
              <a:rPr lang="en-GB" sz="1600" dirty="0">
                <a:solidFill>
                  <a:schemeClr val="tx1"/>
                </a:solidFill>
              </a:rPr>
              <a:t>Time (months) from randomisation</a:t>
            </a:r>
          </a:p>
        </p:txBody>
      </p:sp>
    </p:spTree>
    <p:extLst>
      <p:ext uri="{BB962C8B-B14F-4D97-AF65-F5344CB8AC3E}">
        <p14:creationId xmlns:p14="http://schemas.microsoft.com/office/powerpoint/2010/main" val="621571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8859E645-4B92-4E7B-8824-FDB90A099704}"/>
              </a:ext>
            </a:extLst>
          </p:cNvPr>
          <p:cNvSpPr txBox="1"/>
          <p:nvPr/>
        </p:nvSpPr>
        <p:spPr>
          <a:xfrm>
            <a:off x="3797795" y="4002720"/>
            <a:ext cx="3073133" cy="442524"/>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6" name="TextBox 5">
            <a:extLst>
              <a:ext uri="{FF2B5EF4-FFF2-40B4-BE49-F238E27FC236}">
                <a16:creationId xmlns:a16="http://schemas.microsoft.com/office/drawing/2014/main" id="{AF9BB9CC-42D6-4E98-B52C-D91A38228CF4}"/>
              </a:ext>
            </a:extLst>
          </p:cNvPr>
          <p:cNvSpPr txBox="1"/>
          <p:nvPr/>
        </p:nvSpPr>
        <p:spPr>
          <a:xfrm>
            <a:off x="515620" y="6801853"/>
            <a:ext cx="1040464" cy="46209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4" name="Slide Number Placeholder 3"/>
          <p:cNvSpPr>
            <a:spLocks noGrp="1"/>
          </p:cNvSpPr>
          <p:nvPr>
            <p:ph type="sldNum" sz="quarter" idx="12"/>
          </p:nvPr>
        </p:nvSpPr>
        <p:spPr>
          <a:xfrm>
            <a:off x="9985259" y="7032898"/>
            <a:ext cx="500380" cy="333663"/>
          </a:xfrm>
        </p:spPr>
        <p:txBody>
          <a:bodyPr/>
          <a:lstStyle/>
          <a:p>
            <a:pPr>
              <a:defRPr/>
            </a:pPr>
            <a:fld id="{549EB973-4E3D-4426-BD5D-4294625AFE09}" type="slidenum">
              <a:rPr lang="en-GB" smtClean="0"/>
              <a:pPr>
                <a:defRPr/>
              </a:pPr>
              <a:t>12</a:t>
            </a:fld>
            <a:endParaRPr lang="en-GB" dirty="0"/>
          </a:p>
        </p:txBody>
      </p:sp>
      <p:sp>
        <p:nvSpPr>
          <p:cNvPr id="16" name="Title 1">
            <a:extLst>
              <a:ext uri="{FF2B5EF4-FFF2-40B4-BE49-F238E27FC236}">
                <a16:creationId xmlns:a16="http://schemas.microsoft.com/office/drawing/2014/main" id="{23E31B15-C429-4A19-A453-5061B289104C}"/>
              </a:ext>
            </a:extLst>
          </p:cNvPr>
          <p:cNvSpPr txBox="1">
            <a:spLocks/>
          </p:cNvSpPr>
          <p:nvPr/>
        </p:nvSpPr>
        <p:spPr>
          <a:xfrm>
            <a:off x="457955" y="312462"/>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Clinical evidence – QUAZAR AML-001 (3)</a:t>
            </a:r>
            <a:endParaRPr lang="en-US" sz="2800" dirty="0">
              <a:latin typeface="+mn-lt"/>
            </a:endParaRPr>
          </a:p>
        </p:txBody>
      </p:sp>
      <p:graphicFrame>
        <p:nvGraphicFramePr>
          <p:cNvPr id="2" name="Table 4">
            <a:extLst>
              <a:ext uri="{FF2B5EF4-FFF2-40B4-BE49-F238E27FC236}">
                <a16:creationId xmlns:a16="http://schemas.microsoft.com/office/drawing/2014/main" id="{FD92A445-7418-45C2-AB43-5A7BBD7BC95F}"/>
              </a:ext>
            </a:extLst>
          </p:cNvPr>
          <p:cNvGraphicFramePr>
            <a:graphicFrameLocks noGrp="1"/>
          </p:cNvGraphicFramePr>
          <p:nvPr>
            <p:extLst>
              <p:ext uri="{D42A27DB-BD31-4B8C-83A1-F6EECF244321}">
                <p14:modId xmlns:p14="http://schemas.microsoft.com/office/powerpoint/2010/main" val="124899537"/>
              </p:ext>
            </p:extLst>
          </p:nvPr>
        </p:nvGraphicFramePr>
        <p:xfrm>
          <a:off x="515620" y="5283868"/>
          <a:ext cx="9314179" cy="1371600"/>
        </p:xfrm>
        <a:graphic>
          <a:graphicData uri="http://schemas.openxmlformats.org/drawingml/2006/table">
            <a:tbl>
              <a:tblPr firstRow="1" bandRow="1">
                <a:tableStyleId>{F5AB1C69-6EDB-4FF4-983F-18BD219EF322}</a:tableStyleId>
              </a:tblPr>
              <a:tblGrid>
                <a:gridCol w="2328545">
                  <a:extLst>
                    <a:ext uri="{9D8B030D-6E8A-4147-A177-3AD203B41FA5}">
                      <a16:colId xmlns:a16="http://schemas.microsoft.com/office/drawing/2014/main" val="2162089787"/>
                    </a:ext>
                  </a:extLst>
                </a:gridCol>
                <a:gridCol w="2328545">
                  <a:extLst>
                    <a:ext uri="{9D8B030D-6E8A-4147-A177-3AD203B41FA5}">
                      <a16:colId xmlns:a16="http://schemas.microsoft.com/office/drawing/2014/main" val="2575213011"/>
                    </a:ext>
                  </a:extLst>
                </a:gridCol>
                <a:gridCol w="4657089">
                  <a:extLst>
                    <a:ext uri="{9D8B030D-6E8A-4147-A177-3AD203B41FA5}">
                      <a16:colId xmlns:a16="http://schemas.microsoft.com/office/drawing/2014/main" val="2678341200"/>
                    </a:ext>
                  </a:extLst>
                </a:gridCol>
              </a:tblGrid>
              <a:tr h="185565">
                <a:tc gridSpan="2">
                  <a:txBody>
                    <a:bodyPr/>
                    <a:lstStyle/>
                    <a:p>
                      <a:pPr algn="ctr"/>
                      <a:r>
                        <a:rPr lang="en-GB" sz="1800" dirty="0"/>
                        <a:t>Median RFS (95% CI), months</a:t>
                      </a:r>
                    </a:p>
                  </a:txBody>
                  <a:tcPr/>
                </a:tc>
                <a:tc hMerge="1">
                  <a:txBody>
                    <a:bodyPr/>
                    <a:lstStyle/>
                    <a:p>
                      <a:endParaRPr lang="en-GB"/>
                    </a:p>
                  </a:txBody>
                  <a:tcPr/>
                </a:tc>
                <a:tc rowSpan="2">
                  <a:txBody>
                    <a:bodyPr/>
                    <a:lstStyle/>
                    <a:p>
                      <a:pPr algn="ctr"/>
                      <a:r>
                        <a:rPr lang="en-GB" sz="1800" dirty="0"/>
                        <a:t>HR oral azacitidine vs placebo </a:t>
                      </a:r>
                    </a:p>
                  </a:txBody>
                  <a:tcPr anchor="ctr"/>
                </a:tc>
                <a:extLst>
                  <a:ext uri="{0D108BD9-81ED-4DB2-BD59-A6C34878D82A}">
                    <a16:rowId xmlns:a16="http://schemas.microsoft.com/office/drawing/2014/main" val="1886337476"/>
                  </a:ext>
                </a:extLst>
              </a:tr>
              <a:tr h="185565">
                <a:tc>
                  <a:txBody>
                    <a:bodyPr/>
                    <a:lstStyle/>
                    <a:p>
                      <a:pPr algn="ctr"/>
                      <a:r>
                        <a:rPr lang="en-GB" sz="1800" b="1" dirty="0">
                          <a:solidFill>
                            <a:schemeClr val="bg1"/>
                          </a:solidFill>
                        </a:rPr>
                        <a:t>Oral azacidine</a:t>
                      </a:r>
                    </a:p>
                  </a:txBody>
                  <a:tcPr anchor="ctr">
                    <a:solidFill>
                      <a:schemeClr val="bg2"/>
                    </a:solidFill>
                  </a:tcPr>
                </a:tc>
                <a:tc>
                  <a:txBody>
                    <a:bodyPr/>
                    <a:lstStyle/>
                    <a:p>
                      <a:pPr algn="ctr"/>
                      <a:r>
                        <a:rPr lang="en-GB" sz="1800" b="1" dirty="0">
                          <a:solidFill>
                            <a:schemeClr val="bg1"/>
                          </a:solidFill>
                        </a:rPr>
                        <a:t>Placebo</a:t>
                      </a:r>
                    </a:p>
                  </a:txBody>
                  <a:tcPr anchor="ctr">
                    <a:solidFill>
                      <a:schemeClr val="bg2"/>
                    </a:solidFill>
                  </a:tcPr>
                </a:tc>
                <a:tc vMerge="1">
                  <a:txBody>
                    <a:bodyPr/>
                    <a:lstStyle/>
                    <a:p>
                      <a:endParaRPr lang="en-GB" dirty="0"/>
                    </a:p>
                  </a:txBody>
                  <a:tcPr/>
                </a:tc>
                <a:extLst>
                  <a:ext uri="{0D108BD9-81ED-4DB2-BD59-A6C34878D82A}">
                    <a16:rowId xmlns:a16="http://schemas.microsoft.com/office/drawing/2014/main" val="1788024406"/>
                  </a:ext>
                </a:extLst>
              </a:tr>
              <a:tr h="324738">
                <a:tc>
                  <a:txBody>
                    <a:bodyPr/>
                    <a:lstStyle/>
                    <a:p>
                      <a:pPr algn="ctr"/>
                      <a:r>
                        <a:rPr lang="en-GB" sz="1800" dirty="0"/>
                        <a:t>10.2</a:t>
                      </a:r>
                    </a:p>
                    <a:p>
                      <a:pPr algn="ctr"/>
                      <a:r>
                        <a:rPr lang="en-GB" sz="1800" dirty="0"/>
                        <a:t>(7.9 to 12.9)</a:t>
                      </a:r>
                    </a:p>
                  </a:txBody>
                  <a:tcPr anchor="ctr"/>
                </a:tc>
                <a:tc>
                  <a:txBody>
                    <a:bodyPr/>
                    <a:lstStyle/>
                    <a:p>
                      <a:pPr algn="ctr"/>
                      <a:r>
                        <a:rPr lang="en-GB" sz="1800" dirty="0"/>
                        <a:t>4.8</a:t>
                      </a:r>
                    </a:p>
                    <a:p>
                      <a:pPr algn="ctr"/>
                      <a:r>
                        <a:rPr lang="en-GB" sz="1800" dirty="0"/>
                        <a:t>(4.6 to 6.4)</a:t>
                      </a:r>
                    </a:p>
                  </a:txBody>
                  <a:tcPr anchor="ctr"/>
                </a:tc>
                <a:tc>
                  <a:txBody>
                    <a:bodyPr/>
                    <a:lstStyle/>
                    <a:p>
                      <a:pPr algn="ctr"/>
                      <a:r>
                        <a:rPr lang="en-GB" sz="1800" dirty="0"/>
                        <a:t>0.65</a:t>
                      </a:r>
                    </a:p>
                    <a:p>
                      <a:pPr algn="ctr"/>
                      <a:r>
                        <a:rPr lang="en-GB" sz="1800" dirty="0"/>
                        <a:t>(95% CI 0.52 to 0.81, p value 0.0001)</a:t>
                      </a:r>
                    </a:p>
                  </a:txBody>
                  <a:tcPr anchor="ctr"/>
                </a:tc>
                <a:extLst>
                  <a:ext uri="{0D108BD9-81ED-4DB2-BD59-A6C34878D82A}">
                    <a16:rowId xmlns:a16="http://schemas.microsoft.com/office/drawing/2014/main" val="3674132583"/>
                  </a:ext>
                </a:extLst>
              </a:tr>
            </a:tbl>
          </a:graphicData>
        </a:graphic>
      </p:graphicFrame>
      <p:sp>
        <p:nvSpPr>
          <p:cNvPr id="5" name="TextBox 4">
            <a:extLst>
              <a:ext uri="{FF2B5EF4-FFF2-40B4-BE49-F238E27FC236}">
                <a16:creationId xmlns:a16="http://schemas.microsoft.com/office/drawing/2014/main" id="{B947A06C-4397-4770-8047-ACF9B2FCBB9E}"/>
              </a:ext>
            </a:extLst>
          </p:cNvPr>
          <p:cNvSpPr txBox="1"/>
          <p:nvPr/>
        </p:nvSpPr>
        <p:spPr>
          <a:xfrm>
            <a:off x="457955" y="858584"/>
            <a:ext cx="9527304" cy="369332"/>
          </a:xfrm>
          <a:prstGeom prst="rect">
            <a:avLst/>
          </a:prstGeom>
          <a:noFill/>
        </p:spPr>
        <p:txBody>
          <a:bodyPr wrap="square" lIns="0" tIns="0" rIns="0" bIns="0" rtlCol="0">
            <a:spAutoFit/>
          </a:bodyPr>
          <a:lstStyle/>
          <a:p>
            <a:r>
              <a:rPr lang="en-GB" sz="2400" b="1" dirty="0">
                <a:solidFill>
                  <a:schemeClr val="accent1"/>
                </a:solidFill>
              </a:rPr>
              <a:t>Relapse-free survival, ITT population - July 2019 cut off </a:t>
            </a:r>
          </a:p>
        </p:txBody>
      </p:sp>
      <p:sp>
        <p:nvSpPr>
          <p:cNvPr id="10" name="TextBox 9">
            <a:extLst>
              <a:ext uri="{FF2B5EF4-FFF2-40B4-BE49-F238E27FC236}">
                <a16:creationId xmlns:a16="http://schemas.microsoft.com/office/drawing/2014/main" id="{B79AAAA3-FEBF-4CD6-A353-5FC527A38212}"/>
              </a:ext>
            </a:extLst>
          </p:cNvPr>
          <p:cNvSpPr txBox="1"/>
          <p:nvPr/>
        </p:nvSpPr>
        <p:spPr>
          <a:xfrm>
            <a:off x="515619" y="6801853"/>
            <a:ext cx="9314180" cy="615553"/>
          </a:xfrm>
          <a:prstGeom prst="rect">
            <a:avLst/>
          </a:prstGeom>
          <a:solidFill>
            <a:schemeClr val="accent1"/>
          </a:solidFill>
          <a:ln>
            <a:solidFill>
              <a:schemeClr val="accent1"/>
            </a:solidFill>
          </a:ln>
        </p:spPr>
        <p:txBody>
          <a:bodyPr wrap="square" lIns="0" tIns="0" rIns="0" bIns="0" rtlCol="0">
            <a:spAutoFit/>
          </a:bodyPr>
          <a:lstStyle/>
          <a:p>
            <a:pPr algn="ctr"/>
            <a:r>
              <a:rPr lang="en-GB" sz="20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Median relapse-free survival was statistically significantly longer in the oral azacitidine arm compared to the placebo arm.</a:t>
            </a:r>
            <a:endParaRPr lang="en-GB" sz="2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9" name="Picture 8" descr="Chart&#10;&#10;Description automatically generated">
            <a:extLst>
              <a:ext uri="{FF2B5EF4-FFF2-40B4-BE49-F238E27FC236}">
                <a16:creationId xmlns:a16="http://schemas.microsoft.com/office/drawing/2014/main" id="{260799D5-6DF1-4586-BD69-A754BA6FA5CB}"/>
              </a:ext>
            </a:extLst>
          </p:cNvPr>
          <p:cNvPicPr>
            <a:picLocks noChangeAspect="1"/>
          </p:cNvPicPr>
          <p:nvPr/>
        </p:nvPicPr>
        <p:blipFill>
          <a:blip r:embed="rId3"/>
          <a:stretch>
            <a:fillRect/>
          </a:stretch>
        </p:blipFill>
        <p:spPr>
          <a:xfrm>
            <a:off x="515619" y="1403763"/>
            <a:ext cx="9314179" cy="3719010"/>
          </a:xfrm>
          <a:prstGeom prst="rect">
            <a:avLst/>
          </a:prstGeom>
          <a:ln w="12700">
            <a:solidFill>
              <a:schemeClr val="tx1"/>
            </a:solidFill>
          </a:ln>
        </p:spPr>
      </p:pic>
      <p:sp>
        <p:nvSpPr>
          <p:cNvPr id="8" name="TextBox 7">
            <a:extLst>
              <a:ext uri="{FF2B5EF4-FFF2-40B4-BE49-F238E27FC236}">
                <a16:creationId xmlns:a16="http://schemas.microsoft.com/office/drawing/2014/main" id="{3AC92900-43F7-47E8-A93F-FA764C32B092}"/>
              </a:ext>
            </a:extLst>
          </p:cNvPr>
          <p:cNvSpPr txBox="1"/>
          <p:nvPr/>
        </p:nvSpPr>
        <p:spPr>
          <a:xfrm>
            <a:off x="7170821" y="2327840"/>
            <a:ext cx="2083410" cy="738664"/>
          </a:xfrm>
          <a:prstGeom prst="rect">
            <a:avLst/>
          </a:prstGeom>
          <a:solidFill>
            <a:schemeClr val="bg1"/>
          </a:solidFill>
          <a:ln>
            <a:solidFill>
              <a:schemeClr val="tx1"/>
            </a:solidFill>
          </a:ln>
        </p:spPr>
        <p:txBody>
          <a:bodyPr wrap="square" lIns="0" tIns="0" rIns="0" bIns="0" rtlCol="0">
            <a:spAutoFit/>
          </a:bodyPr>
          <a:lstStyle/>
          <a:p>
            <a:pPr marL="108000"/>
            <a:r>
              <a:rPr lang="en-GB" sz="1600" u="sng" dirty="0">
                <a:solidFill>
                  <a:schemeClr val="tx1"/>
                </a:solidFill>
              </a:rPr>
              <a:t>Key</a:t>
            </a:r>
          </a:p>
          <a:p>
            <a:pPr marL="108000"/>
            <a:r>
              <a:rPr lang="en-GB" sz="1600" dirty="0">
                <a:solidFill>
                  <a:srgbClr val="0000CC"/>
                </a:solidFill>
              </a:rPr>
              <a:t>oral azacitidine </a:t>
            </a:r>
          </a:p>
          <a:p>
            <a:pPr marL="108000"/>
            <a:r>
              <a:rPr lang="en-GB" sz="1600" dirty="0">
                <a:solidFill>
                  <a:srgbClr val="FF0000"/>
                </a:solidFill>
              </a:rPr>
              <a:t>placebo</a:t>
            </a:r>
          </a:p>
        </p:txBody>
      </p:sp>
      <p:sp>
        <p:nvSpPr>
          <p:cNvPr id="13" name="TextBox 12">
            <a:extLst>
              <a:ext uri="{FF2B5EF4-FFF2-40B4-BE49-F238E27FC236}">
                <a16:creationId xmlns:a16="http://schemas.microsoft.com/office/drawing/2014/main" id="{0BEF6947-8E04-42DC-B2A6-6229CB00D463}"/>
              </a:ext>
            </a:extLst>
          </p:cNvPr>
          <p:cNvSpPr txBox="1"/>
          <p:nvPr/>
        </p:nvSpPr>
        <p:spPr>
          <a:xfrm>
            <a:off x="4527508" y="4362731"/>
            <a:ext cx="1632362" cy="246221"/>
          </a:xfrm>
          <a:prstGeom prst="rect">
            <a:avLst/>
          </a:prstGeom>
          <a:solidFill>
            <a:schemeClr val="bg1"/>
          </a:solidFill>
        </p:spPr>
        <p:txBody>
          <a:bodyPr wrap="square" lIns="0" tIns="0" rIns="0" bIns="0" rtlCol="0">
            <a:spAutoFit/>
          </a:bodyPr>
          <a:lstStyle/>
          <a:p>
            <a:r>
              <a:rPr lang="en-GB" sz="1600" dirty="0">
                <a:solidFill>
                  <a:schemeClr val="tx1"/>
                </a:solidFill>
              </a:rPr>
              <a:t>Number at risk</a:t>
            </a:r>
          </a:p>
        </p:txBody>
      </p:sp>
      <p:sp>
        <p:nvSpPr>
          <p:cNvPr id="14" name="TextBox 13">
            <a:extLst>
              <a:ext uri="{FF2B5EF4-FFF2-40B4-BE49-F238E27FC236}">
                <a16:creationId xmlns:a16="http://schemas.microsoft.com/office/drawing/2014/main" id="{F79338B2-E3B9-460C-A3B9-AAA33E85989A}"/>
              </a:ext>
            </a:extLst>
          </p:cNvPr>
          <p:cNvSpPr txBox="1"/>
          <p:nvPr/>
        </p:nvSpPr>
        <p:spPr>
          <a:xfrm rot="16200000">
            <a:off x="-137333" y="2402349"/>
            <a:ext cx="2001867" cy="246221"/>
          </a:xfrm>
          <a:prstGeom prst="rect">
            <a:avLst/>
          </a:prstGeom>
          <a:solidFill>
            <a:schemeClr val="bg1"/>
          </a:solidFill>
        </p:spPr>
        <p:txBody>
          <a:bodyPr wrap="square" lIns="0" tIns="0" rIns="0" bIns="0" rtlCol="0">
            <a:spAutoFit/>
          </a:bodyPr>
          <a:lstStyle/>
          <a:p>
            <a:r>
              <a:rPr lang="en-GB" sz="1600" dirty="0"/>
              <a:t>Survival probability</a:t>
            </a:r>
            <a:endParaRPr lang="en-GB" sz="1600" dirty="0">
              <a:solidFill>
                <a:schemeClr val="tx1"/>
              </a:solidFill>
            </a:endParaRPr>
          </a:p>
        </p:txBody>
      </p:sp>
      <p:sp>
        <p:nvSpPr>
          <p:cNvPr id="17" name="TextBox 16">
            <a:extLst>
              <a:ext uri="{FF2B5EF4-FFF2-40B4-BE49-F238E27FC236}">
                <a16:creationId xmlns:a16="http://schemas.microsoft.com/office/drawing/2014/main" id="{1CF33319-F576-467A-909E-4CF8080A1E5F}"/>
              </a:ext>
            </a:extLst>
          </p:cNvPr>
          <p:cNvSpPr txBox="1"/>
          <p:nvPr/>
        </p:nvSpPr>
        <p:spPr>
          <a:xfrm>
            <a:off x="616688" y="4596024"/>
            <a:ext cx="628644" cy="461665"/>
          </a:xfrm>
          <a:prstGeom prst="rect">
            <a:avLst/>
          </a:prstGeom>
          <a:solidFill>
            <a:schemeClr val="bg1"/>
          </a:solidFill>
          <a:ln>
            <a:solidFill>
              <a:schemeClr val="bg1"/>
            </a:solidFill>
          </a:ln>
        </p:spPr>
        <p:txBody>
          <a:bodyPr wrap="square" lIns="0" tIns="0" rIns="0" bIns="0" rtlCol="0">
            <a:spAutoFit/>
          </a:bodyPr>
          <a:lstStyle/>
          <a:p>
            <a:pPr marL="108000" algn="r"/>
            <a:r>
              <a:rPr lang="en-GB" sz="1400" b="1" dirty="0">
                <a:solidFill>
                  <a:srgbClr val="0000CC"/>
                </a:solidFill>
              </a:rPr>
              <a:t>_____</a:t>
            </a:r>
          </a:p>
          <a:p>
            <a:pPr marL="108000" algn="r"/>
            <a:r>
              <a:rPr lang="en-GB" sz="1600" b="1" dirty="0">
                <a:solidFill>
                  <a:srgbClr val="FF0000"/>
                </a:solidFill>
              </a:rPr>
              <a:t>-------</a:t>
            </a:r>
          </a:p>
        </p:txBody>
      </p:sp>
      <p:sp>
        <p:nvSpPr>
          <p:cNvPr id="15" name="TextBox 14">
            <a:extLst>
              <a:ext uri="{FF2B5EF4-FFF2-40B4-BE49-F238E27FC236}">
                <a16:creationId xmlns:a16="http://schemas.microsoft.com/office/drawing/2014/main" id="{3D433893-F7EE-4CA1-AFAE-3994A8F72599}"/>
              </a:ext>
            </a:extLst>
          </p:cNvPr>
          <p:cNvSpPr txBox="1"/>
          <p:nvPr/>
        </p:nvSpPr>
        <p:spPr>
          <a:xfrm>
            <a:off x="4221289" y="3866275"/>
            <a:ext cx="2628537" cy="442524"/>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11" name="TextBox 10">
            <a:extLst>
              <a:ext uri="{FF2B5EF4-FFF2-40B4-BE49-F238E27FC236}">
                <a16:creationId xmlns:a16="http://schemas.microsoft.com/office/drawing/2014/main" id="{AF7C64EF-F754-4C49-8FD5-2536053305DF}"/>
              </a:ext>
            </a:extLst>
          </p:cNvPr>
          <p:cNvSpPr txBox="1"/>
          <p:nvPr/>
        </p:nvSpPr>
        <p:spPr>
          <a:xfrm>
            <a:off x="3682722" y="3893188"/>
            <a:ext cx="3705670" cy="246221"/>
          </a:xfrm>
          <a:prstGeom prst="rect">
            <a:avLst/>
          </a:prstGeom>
          <a:solidFill>
            <a:schemeClr val="bg1"/>
          </a:solidFill>
        </p:spPr>
        <p:txBody>
          <a:bodyPr wrap="square" lIns="0" tIns="0" rIns="0" bIns="0" rtlCol="0">
            <a:spAutoFit/>
          </a:bodyPr>
          <a:lstStyle/>
          <a:p>
            <a:r>
              <a:rPr lang="en-GB" sz="1600" dirty="0">
                <a:solidFill>
                  <a:schemeClr val="tx1"/>
                </a:solidFill>
              </a:rPr>
              <a:t>Time (months) from randomisation</a:t>
            </a:r>
          </a:p>
        </p:txBody>
      </p:sp>
    </p:spTree>
    <p:extLst>
      <p:ext uri="{BB962C8B-B14F-4D97-AF65-F5344CB8AC3E}">
        <p14:creationId xmlns:p14="http://schemas.microsoft.com/office/powerpoint/2010/main" val="2924712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9BB9CC-42D6-4E98-B52C-D91A38228CF4}"/>
              </a:ext>
            </a:extLst>
          </p:cNvPr>
          <p:cNvSpPr txBox="1"/>
          <p:nvPr/>
        </p:nvSpPr>
        <p:spPr>
          <a:xfrm>
            <a:off x="515620" y="6801853"/>
            <a:ext cx="1040464" cy="46209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4" name="Slide Number Placeholder 3"/>
          <p:cNvSpPr>
            <a:spLocks noGrp="1"/>
          </p:cNvSpPr>
          <p:nvPr>
            <p:ph type="sldNum" sz="quarter" idx="12"/>
          </p:nvPr>
        </p:nvSpPr>
        <p:spPr>
          <a:xfrm>
            <a:off x="10056497" y="7097112"/>
            <a:ext cx="500380" cy="333663"/>
          </a:xfrm>
        </p:spPr>
        <p:txBody>
          <a:bodyPr/>
          <a:lstStyle/>
          <a:p>
            <a:pPr>
              <a:defRPr/>
            </a:pPr>
            <a:fld id="{549EB973-4E3D-4426-BD5D-4294625AFE09}" type="slidenum">
              <a:rPr lang="en-GB" smtClean="0"/>
              <a:pPr>
                <a:defRPr/>
              </a:pPr>
              <a:t>13</a:t>
            </a:fld>
            <a:endParaRPr lang="en-GB" dirty="0"/>
          </a:p>
        </p:txBody>
      </p:sp>
      <p:sp>
        <p:nvSpPr>
          <p:cNvPr id="16" name="Title 1">
            <a:extLst>
              <a:ext uri="{FF2B5EF4-FFF2-40B4-BE49-F238E27FC236}">
                <a16:creationId xmlns:a16="http://schemas.microsoft.com/office/drawing/2014/main" id="{23E31B15-C429-4A19-A453-5061B289104C}"/>
              </a:ext>
            </a:extLst>
          </p:cNvPr>
          <p:cNvSpPr txBox="1">
            <a:spLocks/>
          </p:cNvSpPr>
          <p:nvPr/>
        </p:nvSpPr>
        <p:spPr>
          <a:xfrm>
            <a:off x="386717" y="297319"/>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Clinical evidence – Indirect treatment comparison (1) </a:t>
            </a:r>
            <a:endParaRPr lang="en-US" sz="2800" dirty="0">
              <a:latin typeface="+mn-lt"/>
            </a:endParaRPr>
          </a:p>
        </p:txBody>
      </p:sp>
      <p:sp>
        <p:nvSpPr>
          <p:cNvPr id="7" name="Content Placeholder 3">
            <a:extLst>
              <a:ext uri="{FF2B5EF4-FFF2-40B4-BE49-F238E27FC236}">
                <a16:creationId xmlns:a16="http://schemas.microsoft.com/office/drawing/2014/main" id="{51BFDDB6-CB3F-4FA9-A19B-BF7D824E4CE3}"/>
              </a:ext>
            </a:extLst>
          </p:cNvPr>
          <p:cNvSpPr>
            <a:spLocks noGrp="1"/>
          </p:cNvSpPr>
          <p:nvPr>
            <p:ph sz="quarter" idx="10"/>
          </p:nvPr>
        </p:nvSpPr>
        <p:spPr>
          <a:xfrm>
            <a:off x="386717" y="1057934"/>
            <a:ext cx="9894422" cy="5974964"/>
          </a:xfrm>
          <a:solidFill>
            <a:schemeClr val="accent2">
              <a:lumMod val="20000"/>
              <a:lumOff val="80000"/>
            </a:schemeClr>
          </a:solidFill>
          <a:ln>
            <a:solidFill>
              <a:schemeClr val="accent1"/>
            </a:solidFill>
          </a:ln>
        </p:spPr>
        <p:txBody>
          <a:bodyPr/>
          <a:lstStyle/>
          <a:p>
            <a:pPr marL="450900">
              <a:spcBef>
                <a:spcPts val="600"/>
              </a:spcBef>
              <a:spcAft>
                <a:spcPts val="600"/>
              </a:spcAft>
            </a:pPr>
            <a:r>
              <a:rPr lang="en-GB" sz="1800" dirty="0"/>
              <a:t>Company did not identify any direct evidence comparing the efficacy of oral azacitidine to midostaurin as maintenance treatments in people with FLT3-mutation-positive AML:</a:t>
            </a:r>
          </a:p>
          <a:p>
            <a:pPr marL="941437" lvl="2" indent="-285750">
              <a:spcBef>
                <a:spcPts val="600"/>
              </a:spcBef>
              <a:spcAft>
                <a:spcPts val="600"/>
              </a:spcAft>
              <a:buFont typeface="Courier New" panose="02070309020205020404" pitchFamily="49" charset="0"/>
              <a:buChar char="o"/>
            </a:pPr>
            <a:r>
              <a:rPr lang="en-GB" sz="1800" dirty="0"/>
              <a:t>an indirect treatment comparison (ITC) was performed using data from QUAZAR and a phase 3, randomised, placebo-controlled study of midostaurin + standard chemotherapy in adults with newly diagnosed FLT3-mutation-positive AML (RATIFY study).</a:t>
            </a:r>
          </a:p>
          <a:p>
            <a:pPr marL="450900">
              <a:spcBef>
                <a:spcPts val="600"/>
              </a:spcBef>
              <a:spcAft>
                <a:spcPts val="600"/>
              </a:spcAft>
            </a:pPr>
            <a:r>
              <a:rPr lang="en-GB" sz="1800" dirty="0"/>
              <a:t>Company noted significant differences between QUAZAR and RATIFY studies including:</a:t>
            </a:r>
          </a:p>
          <a:p>
            <a:pPr marL="731887" lvl="1">
              <a:spcBef>
                <a:spcPts val="600"/>
              </a:spcBef>
              <a:spcAft>
                <a:spcPts val="600"/>
              </a:spcAft>
            </a:pPr>
            <a:r>
              <a:rPr lang="en-GB" sz="1800" b="1" dirty="0">
                <a:latin typeface="+mn-lt"/>
              </a:rPr>
              <a:t>Trial design</a:t>
            </a:r>
            <a:r>
              <a:rPr lang="en-GB" sz="1800" dirty="0">
                <a:latin typeface="+mn-lt"/>
              </a:rPr>
              <a:t>: RATIFY was not prospectively designed to assess efficacy of midostaurin as maintenance therapy but as an addition to induction and consolidation therapy. </a:t>
            </a:r>
          </a:p>
          <a:p>
            <a:pPr marL="731887" lvl="1">
              <a:spcBef>
                <a:spcPts val="600"/>
              </a:spcBef>
              <a:spcAft>
                <a:spcPts val="600"/>
              </a:spcAft>
            </a:pPr>
            <a:r>
              <a:rPr lang="en-GB" sz="1800" b="1" dirty="0">
                <a:latin typeface="+mn-lt"/>
              </a:rPr>
              <a:t>Time to randomisation</a:t>
            </a:r>
            <a:r>
              <a:rPr lang="en-GB" sz="1800" dirty="0">
                <a:latin typeface="+mn-lt"/>
              </a:rPr>
              <a:t>: RATIFY study included maintenance therapy phase but participants were not re-randomised before the start of maintenance therapy. </a:t>
            </a:r>
          </a:p>
          <a:p>
            <a:pPr marL="731887" lvl="1">
              <a:spcBef>
                <a:spcPts val="600"/>
              </a:spcBef>
              <a:spcAft>
                <a:spcPts val="600"/>
              </a:spcAft>
            </a:pPr>
            <a:r>
              <a:rPr lang="en-GB" sz="1800" b="1" dirty="0">
                <a:latin typeface="+mn-lt"/>
              </a:rPr>
              <a:t>Age and AML status</a:t>
            </a:r>
            <a:r>
              <a:rPr lang="en-GB" sz="1800" dirty="0">
                <a:latin typeface="+mn-lt"/>
              </a:rPr>
              <a:t>: RATIFY study included younger people (18-59) and included people based on FLT3 mutational status unlike QUAZAR.</a:t>
            </a:r>
          </a:p>
          <a:p>
            <a:pPr marL="731887" lvl="1">
              <a:spcBef>
                <a:spcPts val="600"/>
              </a:spcBef>
              <a:spcAft>
                <a:spcPts val="600"/>
              </a:spcAft>
            </a:pPr>
            <a:r>
              <a:rPr lang="en-GB" sz="1800" b="1" dirty="0">
                <a:latin typeface="+mn-lt"/>
              </a:rPr>
              <a:t>Cytogenetic risk</a:t>
            </a:r>
            <a:r>
              <a:rPr lang="en-GB" sz="1800" dirty="0">
                <a:latin typeface="+mn-lt"/>
              </a:rPr>
              <a:t>: </a:t>
            </a:r>
            <a:r>
              <a:rPr lang="en-GB" sz="1800" dirty="0">
                <a:effectLst/>
                <a:latin typeface="+mn-lt"/>
                <a:ea typeface="Times New Roman" panose="02020603050405020304" pitchFamily="18" charset="0"/>
              </a:rPr>
              <a:t>favourable cytogenetic risk participants were included in RATIFY but not in QUAZAR.</a:t>
            </a:r>
          </a:p>
          <a:p>
            <a:pPr marL="731887" lvl="1">
              <a:spcBef>
                <a:spcPts val="600"/>
              </a:spcBef>
              <a:spcAft>
                <a:spcPts val="600"/>
              </a:spcAft>
            </a:pPr>
            <a:r>
              <a:rPr lang="en-GB" sz="1800" b="1" dirty="0">
                <a:effectLst/>
                <a:latin typeface="+mn-lt"/>
                <a:ea typeface="Times New Roman" panose="02020603050405020304" pitchFamily="18" charset="0"/>
              </a:rPr>
              <a:t>HSCT eligibility: </a:t>
            </a:r>
            <a:r>
              <a:rPr lang="en-GB" sz="1800" dirty="0">
                <a:effectLst/>
                <a:latin typeface="+mn-lt"/>
                <a:ea typeface="Times New Roman" panose="02020603050405020304" pitchFamily="18" charset="0"/>
              </a:rPr>
              <a:t>not a formal exclusion criterion in the RATIFY trial (57% underwent HSCT) but was in QUAZAR (6% on oral azacitidine underwent HSCT).</a:t>
            </a:r>
          </a:p>
          <a:p>
            <a:pPr marL="731887" lvl="1">
              <a:spcBef>
                <a:spcPts val="600"/>
              </a:spcBef>
              <a:spcAft>
                <a:spcPts val="600"/>
              </a:spcAft>
            </a:pPr>
            <a:r>
              <a:rPr lang="en-GB" sz="1800" b="1" dirty="0">
                <a:latin typeface="+mn-lt"/>
                <a:ea typeface="Times New Roman" panose="02020603050405020304" pitchFamily="18" charset="0"/>
              </a:rPr>
              <a:t>H</a:t>
            </a:r>
            <a:r>
              <a:rPr lang="en-GB" sz="1800" b="1" dirty="0">
                <a:effectLst/>
                <a:latin typeface="+mn-lt"/>
                <a:ea typeface="Times New Roman" panose="02020603050405020304" pitchFamily="18" charset="0"/>
              </a:rPr>
              <a:t>istory of consolidation therapy and definitions of time-to-event outcomes</a:t>
            </a:r>
            <a:endParaRPr lang="en-GB" sz="1900" dirty="0"/>
          </a:p>
        </p:txBody>
      </p:sp>
    </p:spTree>
    <p:extLst>
      <p:ext uri="{BB962C8B-B14F-4D97-AF65-F5344CB8AC3E}">
        <p14:creationId xmlns:p14="http://schemas.microsoft.com/office/powerpoint/2010/main" val="1631388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9BB9CC-42D6-4E98-B52C-D91A38228CF4}"/>
              </a:ext>
            </a:extLst>
          </p:cNvPr>
          <p:cNvSpPr txBox="1"/>
          <p:nvPr/>
        </p:nvSpPr>
        <p:spPr>
          <a:xfrm>
            <a:off x="515620" y="6801853"/>
            <a:ext cx="1040464" cy="46209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4" name="Slide Number Placeholder 3"/>
          <p:cNvSpPr>
            <a:spLocks noGrp="1"/>
          </p:cNvSpPr>
          <p:nvPr>
            <p:ph type="sldNum" sz="quarter" idx="12"/>
          </p:nvPr>
        </p:nvSpPr>
        <p:spPr>
          <a:xfrm>
            <a:off x="10056497" y="7097112"/>
            <a:ext cx="500380" cy="333663"/>
          </a:xfrm>
        </p:spPr>
        <p:txBody>
          <a:bodyPr/>
          <a:lstStyle/>
          <a:p>
            <a:pPr>
              <a:defRPr/>
            </a:pPr>
            <a:fld id="{549EB973-4E3D-4426-BD5D-4294625AFE09}" type="slidenum">
              <a:rPr lang="en-GB" smtClean="0"/>
              <a:pPr>
                <a:defRPr/>
              </a:pPr>
              <a:t>14</a:t>
            </a:fld>
            <a:endParaRPr lang="en-GB" dirty="0"/>
          </a:p>
        </p:txBody>
      </p:sp>
      <p:sp>
        <p:nvSpPr>
          <p:cNvPr id="7" name="Content Placeholder 3">
            <a:extLst>
              <a:ext uri="{FF2B5EF4-FFF2-40B4-BE49-F238E27FC236}">
                <a16:creationId xmlns:a16="http://schemas.microsoft.com/office/drawing/2014/main" id="{51BFDDB6-CB3F-4FA9-A19B-BF7D824E4CE3}"/>
              </a:ext>
            </a:extLst>
          </p:cNvPr>
          <p:cNvSpPr>
            <a:spLocks noGrp="1"/>
          </p:cNvSpPr>
          <p:nvPr>
            <p:ph sz="quarter" idx="10"/>
          </p:nvPr>
        </p:nvSpPr>
        <p:spPr>
          <a:xfrm>
            <a:off x="422336" y="838053"/>
            <a:ext cx="9669780" cy="2329231"/>
          </a:xfrm>
          <a:solidFill>
            <a:schemeClr val="accent2">
              <a:lumMod val="20000"/>
              <a:lumOff val="80000"/>
            </a:schemeClr>
          </a:solidFill>
          <a:ln>
            <a:solidFill>
              <a:schemeClr val="accent1"/>
            </a:solidFill>
          </a:ln>
        </p:spPr>
        <p:txBody>
          <a:bodyPr/>
          <a:lstStyle/>
          <a:p>
            <a:pPr marL="450900">
              <a:spcBef>
                <a:spcPts val="600"/>
              </a:spcBef>
              <a:spcAft>
                <a:spcPts val="600"/>
              </a:spcAft>
            </a:pPr>
            <a:r>
              <a:rPr lang="en-GB" sz="1800" dirty="0"/>
              <a:t>Company considers that many of these variables are known prognostic factors and potential effect modifiers:</a:t>
            </a:r>
          </a:p>
          <a:p>
            <a:pPr marL="731887" lvl="1">
              <a:spcBef>
                <a:spcPts val="600"/>
              </a:spcBef>
              <a:spcAft>
                <a:spcPts val="600"/>
              </a:spcAft>
            </a:pPr>
            <a:r>
              <a:rPr lang="en-GB" sz="1800" dirty="0"/>
              <a:t>indirect estimates of oral azacitidine and midostaurin are likely limited in their validity and generalisability. </a:t>
            </a:r>
          </a:p>
          <a:p>
            <a:pPr marL="450900">
              <a:spcBef>
                <a:spcPts val="600"/>
              </a:spcBef>
              <a:spcAft>
                <a:spcPts val="6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After matching the inclusion/exclusion criteria of QUAZAR AML-001 to RATIFY, </a:t>
            </a: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 participants were removed from the study and </a:t>
            </a: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 participants with a FLT3-mutation </a:t>
            </a:r>
            <a:r>
              <a:rPr lang="en-GB" sz="1800" dirty="0">
                <a:ea typeface="Times New Roman" panose="02020603050405020304" pitchFamily="18" charset="0"/>
                <a:cs typeface="Times New Roman" panose="02020603050405020304" pitchFamily="18" charset="0"/>
              </a:rPr>
              <a:t>in</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 complete remission remained within the primary analysis </a:t>
            </a:r>
            <a:r>
              <a:rPr lang="en-GB" sz="1800" dirty="0">
                <a:ea typeface="Times New Roman" panose="02020603050405020304" pitchFamily="18" charset="0"/>
                <a:cs typeface="Times New Roman" panose="02020603050405020304" pitchFamily="18" charset="0"/>
              </a:rPr>
              <a:t>(matched)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population. </a:t>
            </a:r>
          </a:p>
          <a:p>
            <a:pPr marL="450900">
              <a:spcBef>
                <a:spcPts val="600"/>
              </a:spcBef>
              <a:spcAft>
                <a:spcPts val="600"/>
              </a:spcAft>
            </a:pPr>
            <a:endParaRPr lang="en-GB" sz="1900" dirty="0"/>
          </a:p>
        </p:txBody>
      </p:sp>
      <p:sp>
        <p:nvSpPr>
          <p:cNvPr id="16" name="Title 1">
            <a:extLst>
              <a:ext uri="{FF2B5EF4-FFF2-40B4-BE49-F238E27FC236}">
                <a16:creationId xmlns:a16="http://schemas.microsoft.com/office/drawing/2014/main" id="{23E31B15-C429-4A19-A453-5061B289104C}"/>
              </a:ext>
            </a:extLst>
          </p:cNvPr>
          <p:cNvSpPr txBox="1">
            <a:spLocks/>
          </p:cNvSpPr>
          <p:nvPr/>
        </p:nvSpPr>
        <p:spPr>
          <a:xfrm>
            <a:off x="386717" y="297319"/>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Clinical evidence – Indirect treatment comparison (</a:t>
            </a:r>
            <a:r>
              <a:rPr lang="en-GB" sz="2800" dirty="0">
                <a:solidFill>
                  <a:srgbClr val="18646E"/>
                </a:solidFill>
                <a:latin typeface="+mn-lt"/>
                <a:ea typeface="Times New Roman" panose="02020603050405020304" pitchFamily="18" charset="0"/>
              </a:rPr>
              <a:t>2</a:t>
            </a: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graphicFrame>
        <p:nvGraphicFramePr>
          <p:cNvPr id="2" name="Table 1">
            <a:extLst>
              <a:ext uri="{FF2B5EF4-FFF2-40B4-BE49-F238E27FC236}">
                <a16:creationId xmlns:a16="http://schemas.microsoft.com/office/drawing/2014/main" id="{ABD00C08-9AF5-4858-8E7D-F076A7E02E14}"/>
              </a:ext>
            </a:extLst>
          </p:cNvPr>
          <p:cNvGraphicFramePr>
            <a:graphicFrameLocks noGrp="1"/>
          </p:cNvGraphicFramePr>
          <p:nvPr>
            <p:extLst>
              <p:ext uri="{D42A27DB-BD31-4B8C-83A1-F6EECF244321}">
                <p14:modId xmlns:p14="http://schemas.microsoft.com/office/powerpoint/2010/main" val="150853373"/>
              </p:ext>
            </p:extLst>
          </p:nvPr>
        </p:nvGraphicFramePr>
        <p:xfrm>
          <a:off x="405404" y="3598707"/>
          <a:ext cx="9669779" cy="930743"/>
        </p:xfrm>
        <a:graphic>
          <a:graphicData uri="http://schemas.openxmlformats.org/drawingml/2006/table">
            <a:tbl>
              <a:tblPr firstRow="1">
                <a:tableStyleId>{F5AB1C69-6EDB-4FF4-983F-18BD219EF322}</a:tableStyleId>
              </a:tblPr>
              <a:tblGrid>
                <a:gridCol w="3289301">
                  <a:extLst>
                    <a:ext uri="{9D8B030D-6E8A-4147-A177-3AD203B41FA5}">
                      <a16:colId xmlns:a16="http://schemas.microsoft.com/office/drawing/2014/main" val="2780732386"/>
                    </a:ext>
                  </a:extLst>
                </a:gridCol>
                <a:gridCol w="6380478">
                  <a:extLst>
                    <a:ext uri="{9D8B030D-6E8A-4147-A177-3AD203B41FA5}">
                      <a16:colId xmlns:a16="http://schemas.microsoft.com/office/drawing/2014/main" val="3307129197"/>
                    </a:ext>
                  </a:extLst>
                </a:gridCol>
              </a:tblGrid>
              <a:tr h="353401">
                <a:tc>
                  <a:txBody>
                    <a:bodyPr/>
                    <a:lstStyle/>
                    <a:p>
                      <a:pPr>
                        <a:lnSpc>
                          <a:spcPct val="115000"/>
                        </a:lnSpc>
                      </a:pPr>
                      <a:r>
                        <a:rPr lang="en-GB" sz="1800" dirty="0">
                          <a:effectLst/>
                        </a:rPr>
                        <a:t>Scenario</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pPr>
                      <a:r>
                        <a:rPr lang="fr-FR" sz="1800" dirty="0">
                          <a:effectLst/>
                        </a:rPr>
                        <a:t>HR oral azacitidine vs midostaurin (95% CI)</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64639080"/>
                  </a:ext>
                </a:extLst>
              </a:tr>
              <a:tr h="215900">
                <a:tc>
                  <a:txBody>
                    <a:bodyPr/>
                    <a:lstStyle/>
                    <a:p>
                      <a:pPr>
                        <a:lnSpc>
                          <a:spcPct val="115000"/>
                        </a:lnSpc>
                      </a:pPr>
                      <a:r>
                        <a:rPr lang="en-GB" sz="1800" dirty="0">
                          <a:effectLst/>
                        </a:rPr>
                        <a:t>Unmatched</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pPr>
                      <a:r>
                        <a:rPr lang="en-GB" sz="1800" u="sng" dirty="0">
                          <a:solidFill>
                            <a:srgbClr val="000000"/>
                          </a:solidFill>
                          <a:effectLst/>
                          <a:highlight>
                            <a:srgbClr val="000000"/>
                          </a:highlight>
                        </a:rPr>
                        <a:t>XXXXXXXXXXXX</a:t>
                      </a:r>
                      <a:endParaRPr lang="en-GB" sz="1800" dirty="0">
                        <a:solidFill>
                          <a:srgbClr val="000000"/>
                        </a:solidFill>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29615530"/>
                  </a:ext>
                </a:extLst>
              </a:tr>
              <a:tr h="215900">
                <a:tc>
                  <a:txBody>
                    <a:bodyPr/>
                    <a:lstStyle/>
                    <a:p>
                      <a:pPr>
                        <a:lnSpc>
                          <a:spcPct val="115000"/>
                        </a:lnSpc>
                      </a:pPr>
                      <a:r>
                        <a:rPr lang="en-GB" sz="1800" dirty="0">
                          <a:effectLst/>
                        </a:rPr>
                        <a:t>Matched</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pPr>
                      <a:r>
                        <a:rPr lang="en-GB" sz="1800" u="sng" dirty="0">
                          <a:solidFill>
                            <a:srgbClr val="000000"/>
                          </a:solidFill>
                          <a:effectLst/>
                          <a:highlight>
                            <a:srgbClr val="000000"/>
                          </a:highlight>
                        </a:rPr>
                        <a:t>XXXXXXXXXXXX</a:t>
                      </a:r>
                      <a:endParaRPr lang="en-GB" sz="1800" dirty="0">
                        <a:solidFill>
                          <a:srgbClr val="000000"/>
                        </a:solidFill>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48139619"/>
                  </a:ext>
                </a:extLst>
              </a:tr>
            </a:tbl>
          </a:graphicData>
        </a:graphic>
      </p:graphicFrame>
      <p:sp>
        <p:nvSpPr>
          <p:cNvPr id="10" name="TextBox 9">
            <a:extLst>
              <a:ext uri="{FF2B5EF4-FFF2-40B4-BE49-F238E27FC236}">
                <a16:creationId xmlns:a16="http://schemas.microsoft.com/office/drawing/2014/main" id="{7083CD1A-B184-462F-9900-35D5553419E9}"/>
              </a:ext>
            </a:extLst>
          </p:cNvPr>
          <p:cNvSpPr txBox="1"/>
          <p:nvPr/>
        </p:nvSpPr>
        <p:spPr>
          <a:xfrm>
            <a:off x="405403" y="3221413"/>
            <a:ext cx="9527304" cy="323165"/>
          </a:xfrm>
          <a:prstGeom prst="rect">
            <a:avLst/>
          </a:prstGeom>
          <a:noFill/>
        </p:spPr>
        <p:txBody>
          <a:bodyPr wrap="square" lIns="0" tIns="0" rIns="0" bIns="0" rtlCol="0">
            <a:spAutoFit/>
          </a:bodyPr>
          <a:lstStyle/>
          <a:p>
            <a:r>
              <a:rPr lang="en-GB" b="1" dirty="0">
                <a:solidFill>
                  <a:schemeClr val="accent5"/>
                </a:solidFill>
              </a:rPr>
              <a:t>Overall survival</a:t>
            </a:r>
          </a:p>
        </p:txBody>
      </p:sp>
      <p:sp>
        <p:nvSpPr>
          <p:cNvPr id="12" name="TextBox 11">
            <a:extLst>
              <a:ext uri="{FF2B5EF4-FFF2-40B4-BE49-F238E27FC236}">
                <a16:creationId xmlns:a16="http://schemas.microsoft.com/office/drawing/2014/main" id="{C5A99E35-9431-4331-A3FB-C99E41FC18E5}"/>
              </a:ext>
            </a:extLst>
          </p:cNvPr>
          <p:cNvSpPr txBox="1"/>
          <p:nvPr/>
        </p:nvSpPr>
        <p:spPr>
          <a:xfrm>
            <a:off x="386717" y="4630575"/>
            <a:ext cx="9527304" cy="323165"/>
          </a:xfrm>
          <a:prstGeom prst="rect">
            <a:avLst/>
          </a:prstGeom>
          <a:noFill/>
        </p:spPr>
        <p:txBody>
          <a:bodyPr wrap="square" lIns="0" tIns="0" rIns="0" bIns="0" rtlCol="0">
            <a:spAutoFit/>
          </a:bodyPr>
          <a:lstStyle/>
          <a:p>
            <a:r>
              <a:rPr lang="en-GB" b="1" dirty="0">
                <a:solidFill>
                  <a:schemeClr val="accent5"/>
                </a:solidFill>
              </a:rPr>
              <a:t>Relapse-free survival</a:t>
            </a:r>
          </a:p>
        </p:txBody>
      </p:sp>
      <p:graphicFrame>
        <p:nvGraphicFramePr>
          <p:cNvPr id="9" name="Table 8">
            <a:extLst>
              <a:ext uri="{FF2B5EF4-FFF2-40B4-BE49-F238E27FC236}">
                <a16:creationId xmlns:a16="http://schemas.microsoft.com/office/drawing/2014/main" id="{F3B3CD7A-3AFE-426B-BAF3-A7FF875E6B5B}"/>
              </a:ext>
            </a:extLst>
          </p:cNvPr>
          <p:cNvGraphicFramePr>
            <a:graphicFrameLocks noGrp="1"/>
          </p:cNvGraphicFramePr>
          <p:nvPr>
            <p:extLst>
              <p:ext uri="{D42A27DB-BD31-4B8C-83A1-F6EECF244321}">
                <p14:modId xmlns:p14="http://schemas.microsoft.com/office/powerpoint/2010/main" val="2343386696"/>
              </p:ext>
            </p:extLst>
          </p:nvPr>
        </p:nvGraphicFramePr>
        <p:xfrm>
          <a:off x="386717" y="5017954"/>
          <a:ext cx="9741016" cy="933042"/>
        </p:xfrm>
        <a:graphic>
          <a:graphicData uri="http://schemas.openxmlformats.org/drawingml/2006/table">
            <a:tbl>
              <a:tblPr firstRow="1">
                <a:tableStyleId>{F5AB1C69-6EDB-4FF4-983F-18BD219EF322}</a:tableStyleId>
              </a:tblPr>
              <a:tblGrid>
                <a:gridCol w="3394533">
                  <a:extLst>
                    <a:ext uri="{9D8B030D-6E8A-4147-A177-3AD203B41FA5}">
                      <a16:colId xmlns:a16="http://schemas.microsoft.com/office/drawing/2014/main" val="4117171166"/>
                    </a:ext>
                  </a:extLst>
                </a:gridCol>
                <a:gridCol w="6346483">
                  <a:extLst>
                    <a:ext uri="{9D8B030D-6E8A-4147-A177-3AD203B41FA5}">
                      <a16:colId xmlns:a16="http://schemas.microsoft.com/office/drawing/2014/main" val="1780357944"/>
                    </a:ext>
                  </a:extLst>
                </a:gridCol>
              </a:tblGrid>
              <a:tr h="355700">
                <a:tc>
                  <a:txBody>
                    <a:bodyPr/>
                    <a:lstStyle/>
                    <a:p>
                      <a:pPr>
                        <a:lnSpc>
                          <a:spcPct val="115000"/>
                        </a:lnSpc>
                      </a:pPr>
                      <a:r>
                        <a:rPr lang="en-GB" sz="1800" dirty="0">
                          <a:effectLst/>
                        </a:rPr>
                        <a:t>Scenario</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pPr>
                      <a:r>
                        <a:rPr lang="fr-FR" sz="1800" dirty="0">
                          <a:effectLst/>
                        </a:rPr>
                        <a:t>HR oral azacitidine vs midostaurin (95% CI)</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73460045"/>
                  </a:ext>
                </a:extLst>
              </a:tr>
              <a:tr h="215900">
                <a:tc>
                  <a:txBody>
                    <a:bodyPr/>
                    <a:lstStyle/>
                    <a:p>
                      <a:pPr>
                        <a:lnSpc>
                          <a:spcPct val="115000"/>
                        </a:lnSpc>
                      </a:pPr>
                      <a:r>
                        <a:rPr lang="en-GB" sz="1800" dirty="0">
                          <a:effectLst/>
                        </a:rPr>
                        <a:t>Unmatched</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pPr>
                      <a:r>
                        <a:rPr lang="en-GB" sz="1800" u="sng" dirty="0">
                          <a:solidFill>
                            <a:srgbClr val="000000"/>
                          </a:solidFill>
                          <a:effectLst/>
                          <a:highlight>
                            <a:srgbClr val="000000"/>
                          </a:highlight>
                        </a:rPr>
                        <a:t>XXXXXXXXXXXX</a:t>
                      </a:r>
                      <a:endParaRPr lang="en-GB" sz="1800" dirty="0">
                        <a:solidFill>
                          <a:srgbClr val="000000"/>
                        </a:solidFill>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047796508"/>
                  </a:ext>
                </a:extLst>
              </a:tr>
              <a:tr h="215900">
                <a:tc>
                  <a:txBody>
                    <a:bodyPr/>
                    <a:lstStyle/>
                    <a:p>
                      <a:pPr>
                        <a:lnSpc>
                          <a:spcPct val="115000"/>
                        </a:lnSpc>
                      </a:pPr>
                      <a:r>
                        <a:rPr lang="en-GB" sz="1800" dirty="0">
                          <a:effectLst/>
                        </a:rPr>
                        <a:t>Matched</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pPr>
                      <a:r>
                        <a:rPr lang="en-GB" sz="1800" u="sng" dirty="0">
                          <a:solidFill>
                            <a:srgbClr val="000000"/>
                          </a:solidFill>
                          <a:effectLst/>
                          <a:highlight>
                            <a:srgbClr val="000000"/>
                          </a:highlight>
                        </a:rPr>
                        <a:t>XXXXXXXXXXXX</a:t>
                      </a:r>
                      <a:endParaRPr lang="en-GB" sz="1800" dirty="0">
                        <a:solidFill>
                          <a:srgbClr val="000000"/>
                        </a:solidFill>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538949561"/>
                  </a:ext>
                </a:extLst>
              </a:tr>
            </a:tbl>
          </a:graphicData>
        </a:graphic>
      </p:graphicFrame>
      <p:sp>
        <p:nvSpPr>
          <p:cNvPr id="14" name="TextBox 13">
            <a:extLst>
              <a:ext uri="{FF2B5EF4-FFF2-40B4-BE49-F238E27FC236}">
                <a16:creationId xmlns:a16="http://schemas.microsoft.com/office/drawing/2014/main" id="{0C86B5D6-3C37-4569-991E-A1C4D57844A1}"/>
              </a:ext>
            </a:extLst>
          </p:cNvPr>
          <p:cNvSpPr txBox="1"/>
          <p:nvPr/>
        </p:nvSpPr>
        <p:spPr>
          <a:xfrm>
            <a:off x="405403" y="6075678"/>
            <a:ext cx="9741016" cy="584775"/>
          </a:xfrm>
          <a:prstGeom prst="rect">
            <a:avLst/>
          </a:prstGeom>
          <a:solidFill>
            <a:schemeClr val="accent1"/>
          </a:solidFill>
          <a:ln>
            <a:solidFill>
              <a:schemeClr val="accent1"/>
            </a:solidFill>
          </a:ln>
        </p:spPr>
        <p:txBody>
          <a:bodyPr wrap="square" lIns="0" tIns="0" rIns="0" bIns="0" rtlCol="0">
            <a:spAutoFit/>
          </a:bodyPr>
          <a:lstStyle/>
          <a:p>
            <a:pPr algn="ctr"/>
            <a:r>
              <a:rPr lang="en-GB" sz="19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Both before and after matching, hazard ratios </a:t>
            </a:r>
            <a:r>
              <a:rPr lang="en-GB" sz="1900" u="sng" dirty="0">
                <a:solidFill>
                  <a:srgbClr val="000000"/>
                </a:solidFill>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a:t>
            </a:r>
            <a:r>
              <a:rPr lang="en-GB" sz="19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oral azacitidine compared to midostaurin for overall survival and relapse-free survival. </a:t>
            </a:r>
            <a:endParaRPr lang="en-GB" sz="19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D5C2538C-82BA-ED00-3626-DC44288B34D7}"/>
              </a:ext>
            </a:extLst>
          </p:cNvPr>
          <p:cNvSpPr txBox="1"/>
          <p:nvPr/>
        </p:nvSpPr>
        <p:spPr>
          <a:xfrm>
            <a:off x="453334" y="6794235"/>
            <a:ext cx="9536545" cy="369332"/>
          </a:xfrm>
          <a:prstGeom prst="rect">
            <a:avLst/>
          </a:prstGeom>
          <a:solidFill>
            <a:schemeClr val="accent6">
              <a:lumMod val="20000"/>
              <a:lumOff val="80000"/>
            </a:schemeClr>
          </a:solidFill>
          <a:ln w="28575">
            <a:solidFill>
              <a:schemeClr val="bg2">
                <a:lumMod val="60000"/>
                <a:lumOff val="40000"/>
              </a:schemeClr>
            </a:solidFill>
          </a:ln>
        </p:spPr>
        <p:txBody>
          <a:bodyPr wrap="square">
            <a:spAutoFit/>
          </a:bodyPr>
          <a:lstStyle/>
          <a:p>
            <a:pPr marL="378047" lvl="1" indent="-378047" algn="ctr">
              <a:spcAft>
                <a:spcPts val="600"/>
              </a:spcAft>
              <a:buFont typeface="Wingdings"/>
              <a:buChar char="¤"/>
              <a:defRPr/>
            </a:pPr>
            <a:r>
              <a:rPr lang="en-GB" altLang="en-US" sz="1800" b="1" i="1" dirty="0">
                <a:latin typeface="Arial" panose="020B0604020202020204" pitchFamily="34" charset="0"/>
                <a:cs typeface="Arial" panose="020B0604020202020204" pitchFamily="34" charset="0"/>
              </a:rPr>
              <a:t>Are the results of the indirect treatment comparison suitable for decision-making?</a:t>
            </a:r>
          </a:p>
        </p:txBody>
      </p:sp>
    </p:spTree>
    <p:extLst>
      <p:ext uri="{BB962C8B-B14F-4D97-AF65-F5344CB8AC3E}">
        <p14:creationId xmlns:p14="http://schemas.microsoft.com/office/powerpoint/2010/main" val="235213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0025DD6-97B7-4E0D-ADE9-93313FB3F6F2}"/>
              </a:ext>
            </a:extLst>
          </p:cNvPr>
          <p:cNvSpPr txBox="1"/>
          <p:nvPr/>
        </p:nvSpPr>
        <p:spPr>
          <a:xfrm>
            <a:off x="422042" y="6756041"/>
            <a:ext cx="1062201" cy="69168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3" name="TextBox 2">
            <a:extLst>
              <a:ext uri="{FF2B5EF4-FFF2-40B4-BE49-F238E27FC236}">
                <a16:creationId xmlns:a16="http://schemas.microsoft.com/office/drawing/2014/main" id="{8C5FB535-2537-4F40-A7CB-7BDB3EF47D65}"/>
              </a:ext>
            </a:extLst>
          </p:cNvPr>
          <p:cNvSpPr txBox="1"/>
          <p:nvPr/>
        </p:nvSpPr>
        <p:spPr>
          <a:xfrm>
            <a:off x="366231" y="5590910"/>
            <a:ext cx="10013810" cy="1538883"/>
          </a:xfrm>
          <a:prstGeom prst="rect">
            <a:avLst/>
          </a:prstGeom>
          <a:solidFill>
            <a:schemeClr val="bg1">
              <a:lumMod val="95000"/>
            </a:schemeClr>
          </a:solidFill>
          <a:ln w="28575">
            <a:solidFill>
              <a:schemeClr val="accent1"/>
            </a:solidFill>
          </a:ln>
        </p:spPr>
        <p:txBody>
          <a:bodyPr wrap="square" lIns="0" tIns="0" rIns="0" bIns="0" rtlCol="0">
            <a:spAutoFit/>
          </a:bodyPr>
          <a:lstStyle/>
          <a:p>
            <a:pPr marL="393750" indent="-285750">
              <a:spcAft>
                <a:spcPts val="600"/>
              </a:spcAft>
              <a:buFont typeface="Courier New" panose="02070309020205020404" pitchFamily="49" charset="0"/>
              <a:buChar char="o"/>
            </a:pPr>
            <a:r>
              <a:rPr lang="en-GB" sz="1800" b="1" dirty="0">
                <a:ea typeface="Lato" panose="020F0502020204030203" pitchFamily="34" charset="0"/>
                <a:cs typeface="Lato" panose="020F0502020204030203" pitchFamily="34" charset="0"/>
              </a:rPr>
              <a:t>QUAZAR trial data was used in the model for treatment effectiveness and extrapolation: data cut from September 2020 for OS, data cut from July 2019 for RFS.</a:t>
            </a:r>
          </a:p>
          <a:p>
            <a:pPr marL="393750" indent="-285750">
              <a:spcAft>
                <a:spcPts val="600"/>
              </a:spcAft>
              <a:buFont typeface="Courier New" panose="02070309020205020404" pitchFamily="49" charset="0"/>
              <a:buChar char="o"/>
            </a:pPr>
            <a:r>
              <a:rPr lang="en-GB" sz="1800" b="1" dirty="0">
                <a:effectLst/>
                <a:ea typeface="Times New Roman" panose="02020603050405020304" pitchFamily="18" charset="0"/>
              </a:rPr>
              <a:t>The model base-case does not include a cure point, as the company considered that the goal in AML maintenance is to avoid disease progression and prolong life.</a:t>
            </a:r>
          </a:p>
          <a:p>
            <a:pPr marL="393750" indent="-285750">
              <a:spcAft>
                <a:spcPts val="600"/>
              </a:spcAft>
              <a:buFont typeface="Courier New" panose="02070309020205020404" pitchFamily="49" charset="0"/>
              <a:buChar char="o"/>
            </a:pPr>
            <a:r>
              <a:rPr lang="en-US" sz="1800" b="1" dirty="0"/>
              <a:t>ERG </a:t>
            </a:r>
            <a:r>
              <a:rPr lang="en-GB" sz="1800" b="1" dirty="0"/>
              <a:t>preference is to include HSCT as a health state in the model. </a:t>
            </a:r>
          </a:p>
        </p:txBody>
      </p:sp>
      <p:sp>
        <p:nvSpPr>
          <p:cNvPr id="4" name="Slide Number Placeholder 3"/>
          <p:cNvSpPr>
            <a:spLocks noGrp="1"/>
          </p:cNvSpPr>
          <p:nvPr>
            <p:ph type="sldNum" sz="quarter" idx="12"/>
          </p:nvPr>
        </p:nvSpPr>
        <p:spPr>
          <a:xfrm>
            <a:off x="10129851" y="7114059"/>
            <a:ext cx="500380" cy="333663"/>
          </a:xfrm>
        </p:spPr>
        <p:txBody>
          <a:bodyPr/>
          <a:lstStyle/>
          <a:p>
            <a:pPr>
              <a:defRPr/>
            </a:pPr>
            <a:fld id="{549EB973-4E3D-4426-BD5D-4294625AFE09}" type="slidenum">
              <a:rPr lang="en-GB" smtClean="0"/>
              <a:pPr>
                <a:defRPr/>
              </a:pPr>
              <a:t>15</a:t>
            </a:fld>
            <a:endParaRPr lang="en-GB" dirty="0"/>
          </a:p>
        </p:txBody>
      </p:sp>
      <p:sp>
        <p:nvSpPr>
          <p:cNvPr id="31" name="TextBox 30">
            <a:extLst>
              <a:ext uri="{FF2B5EF4-FFF2-40B4-BE49-F238E27FC236}">
                <a16:creationId xmlns:a16="http://schemas.microsoft.com/office/drawing/2014/main" id="{ACEC1831-C076-406A-A231-F695A521AA7D}"/>
              </a:ext>
            </a:extLst>
          </p:cNvPr>
          <p:cNvSpPr txBox="1"/>
          <p:nvPr/>
        </p:nvSpPr>
        <p:spPr>
          <a:xfrm>
            <a:off x="366231" y="3326040"/>
            <a:ext cx="10187264" cy="2541080"/>
          </a:xfrm>
          <a:prstGeom prst="rect">
            <a:avLst/>
          </a:prstGeom>
          <a:noFill/>
        </p:spPr>
        <p:txBody>
          <a:bodyPr wrap="square">
            <a:spAutoFit/>
          </a:bodyPr>
          <a:lstStyle/>
          <a:p>
            <a:r>
              <a:rPr lang="en-US" sz="1800" b="1" u="sng" dirty="0"/>
              <a:t>Partitioned survival model </a:t>
            </a:r>
          </a:p>
          <a:p>
            <a:pPr marL="342900" lvl="0" indent="-342900">
              <a:lnSpc>
                <a:spcPct val="114000"/>
              </a:lnSpc>
              <a:buFont typeface="Arial" panose="020B0604020202020204" pitchFamily="34" charset="0"/>
              <a:buChar char="•"/>
            </a:pPr>
            <a:r>
              <a:rPr lang="en-US" sz="1800" dirty="0"/>
              <a:t>Includes 3 health states: relapse-free survival (RFS), relapse and death</a:t>
            </a:r>
          </a:p>
          <a:p>
            <a:pPr marL="342900" lvl="0" indent="-342900">
              <a:lnSpc>
                <a:spcPct val="114000"/>
              </a:lnSpc>
              <a:buFont typeface="Arial" panose="020B0604020202020204" pitchFamily="34" charset="0"/>
              <a:buChar char="•"/>
            </a:pPr>
            <a:r>
              <a:rPr lang="en-US" sz="1800" dirty="0"/>
              <a:t>In RFS, people could be either on or off treatment with oral azacitidine (same utility value applied irrespective of whether on or off treatment).</a:t>
            </a:r>
          </a:p>
          <a:p>
            <a:pPr marL="342900" lvl="0" indent="-342900">
              <a:lnSpc>
                <a:spcPct val="114000"/>
              </a:lnSpc>
              <a:buFont typeface="Arial" panose="020B0604020202020204" pitchFamily="34" charset="0"/>
              <a:buChar char="•"/>
            </a:pPr>
            <a:r>
              <a:rPr lang="en-US" sz="1800" dirty="0"/>
              <a:t>All people in the comparator arm (watch and wait + BSC) are assumed off-treatment. </a:t>
            </a:r>
          </a:p>
          <a:p>
            <a:pPr marL="342900" lvl="0" indent="-342900">
              <a:lnSpc>
                <a:spcPct val="114000"/>
              </a:lnSpc>
              <a:buFont typeface="Arial" panose="020B0604020202020204" pitchFamily="34" charset="0"/>
              <a:buChar char="•"/>
            </a:pPr>
            <a:r>
              <a:rPr lang="en-US" sz="1800" dirty="0"/>
              <a:t>Cycle length of 28 days with half-cycle correction. </a:t>
            </a:r>
          </a:p>
          <a:p>
            <a:pPr marL="342900" lvl="0" indent="-342900">
              <a:lnSpc>
                <a:spcPct val="114000"/>
              </a:lnSpc>
              <a:buFont typeface="Arial" panose="020B0604020202020204" pitchFamily="34" charset="0"/>
              <a:buChar char="•"/>
            </a:pPr>
            <a:r>
              <a:rPr lang="en-US" sz="1800" dirty="0"/>
              <a:t>Lifetime time horizon (30 years) </a:t>
            </a:r>
          </a:p>
          <a:p>
            <a:pPr marL="285750" indent="-285750">
              <a:buFont typeface="Arial" panose="020B0604020202020204" pitchFamily="34" charset="0"/>
              <a:buChar char="•"/>
            </a:pPr>
            <a:endParaRPr lang="en-US" sz="1800" dirty="0"/>
          </a:p>
        </p:txBody>
      </p:sp>
      <p:sp>
        <p:nvSpPr>
          <p:cNvPr id="39" name="Title 1">
            <a:extLst>
              <a:ext uri="{FF2B5EF4-FFF2-40B4-BE49-F238E27FC236}">
                <a16:creationId xmlns:a16="http://schemas.microsoft.com/office/drawing/2014/main" id="{D3F0A52B-989E-475B-BBE4-2B0EAACE6A42}"/>
              </a:ext>
            </a:extLst>
          </p:cNvPr>
          <p:cNvSpPr txBox="1">
            <a:spLocks/>
          </p:cNvSpPr>
          <p:nvPr/>
        </p:nvSpPr>
        <p:spPr>
          <a:xfrm>
            <a:off x="422042" y="113541"/>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Model structure</a:t>
            </a:r>
            <a:b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b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pic>
        <p:nvPicPr>
          <p:cNvPr id="32" name="Picture 31" descr="Diagram&#10;&#10;Description automatically generated">
            <a:extLst>
              <a:ext uri="{FF2B5EF4-FFF2-40B4-BE49-F238E27FC236}">
                <a16:creationId xmlns:a16="http://schemas.microsoft.com/office/drawing/2014/main" id="{40631683-00EC-A5FE-6B98-E5A613F5528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2042" y="728629"/>
            <a:ext cx="5889442" cy="2561052"/>
          </a:xfrm>
          <a:prstGeom prst="rect">
            <a:avLst/>
          </a:prstGeom>
          <a:noFill/>
          <a:ln>
            <a:solidFill>
              <a:schemeClr val="tx1"/>
            </a:solidFill>
          </a:ln>
        </p:spPr>
      </p:pic>
      <p:sp>
        <p:nvSpPr>
          <p:cNvPr id="33" name="TextBox 32">
            <a:extLst>
              <a:ext uri="{FF2B5EF4-FFF2-40B4-BE49-F238E27FC236}">
                <a16:creationId xmlns:a16="http://schemas.microsoft.com/office/drawing/2014/main" id="{B0689631-6FE4-1427-C6AD-E58CB97EEBC9}"/>
              </a:ext>
            </a:extLst>
          </p:cNvPr>
          <p:cNvSpPr txBox="1"/>
          <p:nvPr/>
        </p:nvSpPr>
        <p:spPr>
          <a:xfrm>
            <a:off x="540605" y="7145527"/>
            <a:ext cx="10012890" cy="338554"/>
          </a:xfrm>
          <a:prstGeom prst="rect">
            <a:avLst/>
          </a:prstGeom>
          <a:noFill/>
        </p:spPr>
        <p:txBody>
          <a:bodyPr wrap="square">
            <a:spAutoFit/>
          </a:bodyPr>
          <a:lstStyle/>
          <a:p>
            <a:pPr algn="ctr"/>
            <a:r>
              <a:rPr lang="en-GB" sz="1600" dirty="0"/>
              <a:t>Abbreviations: OS = overall survival; RFS = relapse-free survival</a:t>
            </a:r>
          </a:p>
        </p:txBody>
      </p:sp>
      <p:graphicFrame>
        <p:nvGraphicFramePr>
          <p:cNvPr id="7" name="Table 7">
            <a:extLst>
              <a:ext uri="{FF2B5EF4-FFF2-40B4-BE49-F238E27FC236}">
                <a16:creationId xmlns:a16="http://schemas.microsoft.com/office/drawing/2014/main" id="{05FF74DB-7DA3-F55E-9A3E-527875CC8BC2}"/>
              </a:ext>
            </a:extLst>
          </p:cNvPr>
          <p:cNvGraphicFramePr>
            <a:graphicFrameLocks noGrp="1"/>
          </p:cNvGraphicFramePr>
          <p:nvPr>
            <p:extLst>
              <p:ext uri="{D42A27DB-BD31-4B8C-83A1-F6EECF244321}">
                <p14:modId xmlns:p14="http://schemas.microsoft.com/office/powerpoint/2010/main" val="3762795491"/>
              </p:ext>
            </p:extLst>
          </p:nvPr>
        </p:nvGraphicFramePr>
        <p:xfrm>
          <a:off x="6406302" y="410989"/>
          <a:ext cx="4024908" cy="3118726"/>
        </p:xfrm>
        <a:graphic>
          <a:graphicData uri="http://schemas.openxmlformats.org/drawingml/2006/table">
            <a:tbl>
              <a:tblPr firstRow="1" bandRow="1">
                <a:tableStyleId>{F5AB1C69-6EDB-4FF4-983F-18BD219EF322}</a:tableStyleId>
              </a:tblPr>
              <a:tblGrid>
                <a:gridCol w="2205146">
                  <a:extLst>
                    <a:ext uri="{9D8B030D-6E8A-4147-A177-3AD203B41FA5}">
                      <a16:colId xmlns:a16="http://schemas.microsoft.com/office/drawing/2014/main" val="943910117"/>
                    </a:ext>
                  </a:extLst>
                </a:gridCol>
                <a:gridCol w="1819762">
                  <a:extLst>
                    <a:ext uri="{9D8B030D-6E8A-4147-A177-3AD203B41FA5}">
                      <a16:colId xmlns:a16="http://schemas.microsoft.com/office/drawing/2014/main" val="1000265704"/>
                    </a:ext>
                  </a:extLst>
                </a:gridCol>
              </a:tblGrid>
              <a:tr h="558406">
                <a:tc>
                  <a:txBody>
                    <a:bodyPr/>
                    <a:lstStyle/>
                    <a:p>
                      <a:pPr algn="ctr"/>
                      <a:r>
                        <a:rPr lang="en-GB" sz="1800" dirty="0"/>
                        <a:t>Health state</a:t>
                      </a:r>
                    </a:p>
                  </a:txBody>
                  <a:tcPr anchor="ctr"/>
                </a:tc>
                <a:tc>
                  <a:txBody>
                    <a:bodyPr/>
                    <a:lstStyle/>
                    <a:p>
                      <a:pPr algn="ctr"/>
                      <a:r>
                        <a:rPr lang="en-GB" sz="1800" dirty="0"/>
                        <a:t>Utility value</a:t>
                      </a:r>
                    </a:p>
                  </a:txBody>
                  <a:tcPr anchor="ctr"/>
                </a:tc>
                <a:extLst>
                  <a:ext uri="{0D108BD9-81ED-4DB2-BD59-A6C34878D82A}">
                    <a16:rowId xmlns:a16="http://schemas.microsoft.com/office/drawing/2014/main" val="971601793"/>
                  </a:ext>
                </a:extLst>
              </a:tr>
              <a:tr h="241442">
                <a:tc>
                  <a:txBody>
                    <a:bodyPr/>
                    <a:lstStyle/>
                    <a:p>
                      <a:pPr algn="ctr"/>
                      <a:r>
                        <a:rPr lang="en-GB" sz="1800" dirty="0"/>
                        <a:t>RFS</a:t>
                      </a:r>
                    </a:p>
                  </a:txBody>
                  <a:tcPr anchor="ctr"/>
                </a:tc>
                <a:tc>
                  <a:txBody>
                    <a:bodyPr/>
                    <a:lstStyle/>
                    <a:p>
                      <a:pPr algn="ctr"/>
                      <a:r>
                        <a:rPr lang="en-GB" sz="1800" u="sng" dirty="0">
                          <a:solidFill>
                            <a:srgbClr val="000000"/>
                          </a:solidFill>
                          <a:highlight>
                            <a:srgbClr val="000000"/>
                          </a:highlight>
                        </a:rPr>
                        <a:t>XXXX</a:t>
                      </a:r>
                    </a:p>
                  </a:txBody>
                  <a:tcPr anchor="ctr"/>
                </a:tc>
                <a:extLst>
                  <a:ext uri="{0D108BD9-81ED-4DB2-BD59-A6C34878D82A}">
                    <a16:rowId xmlns:a16="http://schemas.microsoft.com/office/drawing/2014/main" val="2152297298"/>
                  </a:ext>
                </a:extLst>
              </a:tr>
              <a:tr h="352148">
                <a:tc>
                  <a:txBody>
                    <a:bodyPr/>
                    <a:lstStyle/>
                    <a:p>
                      <a:pPr algn="ctr"/>
                      <a:r>
                        <a:rPr lang="en-GB" sz="1800" dirty="0"/>
                        <a:t>Relapse (company base case)</a:t>
                      </a:r>
                    </a:p>
                  </a:txBody>
                  <a:tcPr anchor="ctr"/>
                </a:tc>
                <a:tc>
                  <a:txBody>
                    <a:bodyPr/>
                    <a:lstStyle/>
                    <a:p>
                      <a:pPr algn="ctr"/>
                      <a:r>
                        <a:rPr lang="en-GB" sz="1800" u="sng" dirty="0">
                          <a:solidFill>
                            <a:srgbClr val="000000"/>
                          </a:solidFill>
                          <a:highlight>
                            <a:srgbClr val="000000"/>
                          </a:highlight>
                        </a:rPr>
                        <a:t>XXXX</a:t>
                      </a:r>
                    </a:p>
                  </a:txBody>
                  <a:tcPr anchor="ctr"/>
                </a:tc>
                <a:extLst>
                  <a:ext uri="{0D108BD9-81ED-4DB2-BD59-A6C34878D82A}">
                    <a16:rowId xmlns:a16="http://schemas.microsoft.com/office/drawing/2014/main" val="4147030585"/>
                  </a:ext>
                </a:extLst>
              </a:tr>
              <a:tr h="0">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dirty="0"/>
                        <a:t>Relapse (ERG base case)</a:t>
                      </a:r>
                    </a:p>
                  </a:txBody>
                  <a:tcPr anchor="ctr"/>
                </a:tc>
                <a:tc>
                  <a:txBody>
                    <a:bodyPr/>
                    <a:lstStyle/>
                    <a:p>
                      <a:pPr algn="ctr"/>
                      <a:r>
                        <a:rPr lang="en-GB" sz="1800" u="sng" dirty="0">
                          <a:solidFill>
                            <a:srgbClr val="000000"/>
                          </a:solidFill>
                          <a:highlight>
                            <a:srgbClr val="000000"/>
                          </a:highlight>
                        </a:rPr>
                        <a:t>XXXX</a:t>
                      </a:r>
                    </a:p>
                  </a:txBody>
                  <a:tcPr anchor="ctr"/>
                </a:tc>
                <a:extLst>
                  <a:ext uri="{0D108BD9-81ED-4DB2-BD59-A6C34878D82A}">
                    <a16:rowId xmlns:a16="http://schemas.microsoft.com/office/drawing/2014/main" val="2369837762"/>
                  </a:ext>
                </a:extLst>
              </a:tr>
              <a:tr h="865862">
                <a:tc gridSpan="2">
                  <a:txBody>
                    <a:bodyPr/>
                    <a:lstStyle/>
                    <a:p>
                      <a:pPr algn="ctr"/>
                      <a:r>
                        <a:rPr lang="en-GB" sz="1800" dirty="0"/>
                        <a:t>ERG noted that RFS utility was higher than the age-adjusted general population norm (0.785) in the UK</a:t>
                      </a:r>
                    </a:p>
                  </a:txBody>
                  <a:tcPr anchor="ctr"/>
                </a:tc>
                <a:tc hMerge="1">
                  <a:txBody>
                    <a:bodyPr/>
                    <a:lstStyle/>
                    <a:p>
                      <a:pPr algn="ctr"/>
                      <a:endParaRPr lang="en-GB" sz="1900" u="sng" dirty="0">
                        <a:highlight>
                          <a:srgbClr val="FFFF00"/>
                        </a:highlight>
                      </a:endParaRPr>
                    </a:p>
                  </a:txBody>
                  <a:tcPr anchor="ctr"/>
                </a:tc>
                <a:extLst>
                  <a:ext uri="{0D108BD9-81ED-4DB2-BD59-A6C34878D82A}">
                    <a16:rowId xmlns:a16="http://schemas.microsoft.com/office/drawing/2014/main" val="3990385739"/>
                  </a:ext>
                </a:extLst>
              </a:tr>
            </a:tbl>
          </a:graphicData>
        </a:graphic>
      </p:graphicFrame>
    </p:spTree>
    <p:extLst>
      <p:ext uri="{BB962C8B-B14F-4D97-AF65-F5344CB8AC3E}">
        <p14:creationId xmlns:p14="http://schemas.microsoft.com/office/powerpoint/2010/main" val="1928779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0DE36-5EC2-47DD-8781-81CBD8A2B2E6}"/>
              </a:ext>
            </a:extLst>
          </p:cNvPr>
          <p:cNvSpPr>
            <a:spLocks noGrp="1"/>
          </p:cNvSpPr>
          <p:nvPr>
            <p:ph type="title"/>
          </p:nvPr>
        </p:nvSpPr>
        <p:spPr/>
        <p:txBody>
          <a:bodyPr/>
          <a:lstStyle/>
          <a:p>
            <a:r>
              <a:rPr lang="en-GB" sz="2800" dirty="0"/>
              <a:t>Key issues resolved after technical engagement </a:t>
            </a:r>
          </a:p>
        </p:txBody>
      </p:sp>
      <p:sp>
        <p:nvSpPr>
          <p:cNvPr id="3" name="Slide Number Placeholder 2">
            <a:extLst>
              <a:ext uri="{FF2B5EF4-FFF2-40B4-BE49-F238E27FC236}">
                <a16:creationId xmlns:a16="http://schemas.microsoft.com/office/drawing/2014/main" id="{0C264C26-55E9-41A3-B6D5-11CF3298DF0C}"/>
              </a:ext>
            </a:extLst>
          </p:cNvPr>
          <p:cNvSpPr>
            <a:spLocks noGrp="1"/>
          </p:cNvSpPr>
          <p:nvPr>
            <p:ph type="sldNum" sz="quarter" idx="12"/>
          </p:nvPr>
        </p:nvSpPr>
        <p:spPr/>
        <p:txBody>
          <a:bodyPr/>
          <a:lstStyle/>
          <a:p>
            <a:fld id="{DDBE135E-2566-4748-853C-8A3B78F0FB00}" type="slidenum">
              <a:rPr lang="en-GB" smtClean="0"/>
              <a:t>16</a:t>
            </a:fld>
            <a:endParaRPr lang="en-GB" dirty="0"/>
          </a:p>
        </p:txBody>
      </p:sp>
      <p:graphicFrame>
        <p:nvGraphicFramePr>
          <p:cNvPr id="5" name="Content Placeholder 4">
            <a:extLst>
              <a:ext uri="{FF2B5EF4-FFF2-40B4-BE49-F238E27FC236}">
                <a16:creationId xmlns:a16="http://schemas.microsoft.com/office/drawing/2014/main" id="{711DE39D-F9B7-4B8A-BD69-3BFEC187098F}"/>
              </a:ext>
            </a:extLst>
          </p:cNvPr>
          <p:cNvGraphicFramePr>
            <a:graphicFrameLocks noGrp="1"/>
          </p:cNvGraphicFramePr>
          <p:nvPr>
            <p:ph sz="quarter" idx="10"/>
            <p:extLst>
              <p:ext uri="{D42A27DB-BD31-4B8C-83A1-F6EECF244321}">
                <p14:modId xmlns:p14="http://schemas.microsoft.com/office/powerpoint/2010/main" val="2693273606"/>
              </p:ext>
            </p:extLst>
          </p:nvPr>
        </p:nvGraphicFramePr>
        <p:xfrm>
          <a:off x="508000" y="1114108"/>
          <a:ext cx="9669462" cy="1166191"/>
        </p:xfrm>
        <a:graphic>
          <a:graphicData uri="http://schemas.openxmlformats.org/drawingml/2006/table">
            <a:tbl>
              <a:tblPr firstRow="1" firstCol="1" bandRow="1">
                <a:tableStyleId>{F2DE63D5-997A-4646-A377-4702673A728D}</a:tableStyleId>
              </a:tblPr>
              <a:tblGrid>
                <a:gridCol w="8445500">
                  <a:extLst>
                    <a:ext uri="{9D8B030D-6E8A-4147-A177-3AD203B41FA5}">
                      <a16:colId xmlns:a16="http://schemas.microsoft.com/office/drawing/2014/main" val="3945346645"/>
                    </a:ext>
                  </a:extLst>
                </a:gridCol>
                <a:gridCol w="1223962">
                  <a:extLst>
                    <a:ext uri="{9D8B030D-6E8A-4147-A177-3AD203B41FA5}">
                      <a16:colId xmlns:a16="http://schemas.microsoft.com/office/drawing/2014/main" val="3199068183"/>
                    </a:ext>
                  </a:extLst>
                </a:gridCol>
              </a:tblGrid>
              <a:tr h="546406">
                <a:tc>
                  <a:txBody>
                    <a:bodyPr/>
                    <a:lstStyle/>
                    <a:p>
                      <a:pPr>
                        <a:spcBef>
                          <a:spcPts val="0"/>
                        </a:spcBef>
                        <a:spcAft>
                          <a:spcPts val="0"/>
                        </a:spcAft>
                      </a:pPr>
                      <a:r>
                        <a:rPr lang="en-GB" sz="2000" b="1" dirty="0">
                          <a:effectLst/>
                        </a:rPr>
                        <a:t>Issue</a:t>
                      </a:r>
                      <a:endParaRPr lang="en-GB" sz="2000" b="1" dirty="0">
                        <a:effectLst/>
                        <a:latin typeface="+mn-lt"/>
                        <a:ea typeface="Times New Roman" panose="02020603050405020304" pitchFamily="18" charset="0"/>
                        <a:cs typeface="Times New Roman" panose="02020603050405020304" pitchFamily="18" charset="0"/>
                      </a:endParaRPr>
                    </a:p>
                  </a:txBody>
                  <a:tcPr marL="137160" marR="137160" marT="137160" marB="137160"/>
                </a:tc>
                <a:tc>
                  <a:txBody>
                    <a:bodyPr/>
                    <a:lstStyle/>
                    <a:p>
                      <a:pPr>
                        <a:spcBef>
                          <a:spcPts val="0"/>
                        </a:spcBef>
                        <a:spcAft>
                          <a:spcPts val="0"/>
                        </a:spcAft>
                      </a:pPr>
                      <a:r>
                        <a:rPr lang="en-GB" sz="2000" dirty="0">
                          <a:effectLst/>
                        </a:rPr>
                        <a:t>Impact</a:t>
                      </a:r>
                      <a:endParaRPr lang="en-GB" sz="2000" dirty="0">
                        <a:effectLst/>
                        <a:latin typeface="+mn-lt"/>
                        <a:ea typeface="Times New Roman" panose="02020603050405020304" pitchFamily="18" charset="0"/>
                        <a:cs typeface="Times New Roman" panose="02020603050405020304" pitchFamily="18" charset="0"/>
                      </a:endParaRPr>
                    </a:p>
                  </a:txBody>
                  <a:tcPr marL="137160" marR="137160" marT="137160" marB="137160"/>
                </a:tc>
                <a:extLst>
                  <a:ext uri="{0D108BD9-81ED-4DB2-BD59-A6C34878D82A}">
                    <a16:rowId xmlns:a16="http://schemas.microsoft.com/office/drawing/2014/main" val="1251858353"/>
                  </a:ext>
                </a:extLst>
              </a:tr>
              <a:tr h="587071">
                <a:tc>
                  <a:txBody>
                    <a:bodyPr/>
                    <a:lstStyle/>
                    <a:p>
                      <a:pPr>
                        <a:spcBef>
                          <a:spcPts val="0"/>
                        </a:spcBef>
                        <a:spcAft>
                          <a:spcPts val="0"/>
                        </a:spcAft>
                      </a:pPr>
                      <a:r>
                        <a:rPr lang="en-GB" sz="2000" b="0" i="0" dirty="0"/>
                        <a:t>Subgroup specific baseline characteristics</a:t>
                      </a:r>
                      <a:endParaRPr lang="en-GB" sz="2000" b="0" dirty="0">
                        <a:effectLst/>
                        <a:latin typeface="+mn-lt"/>
                        <a:cs typeface="Times New Roman" panose="02020603050405020304" pitchFamily="18" charset="0"/>
                      </a:endParaRPr>
                    </a:p>
                  </a:txBody>
                  <a:tcPr marL="137160" marR="137160" marT="137160" marB="137160"/>
                </a:tc>
                <a:tc>
                  <a:txBody>
                    <a:bodyPr/>
                    <a:lstStyle/>
                    <a:p>
                      <a:pPr>
                        <a:spcBef>
                          <a:spcPts val="0"/>
                        </a:spcBef>
                        <a:spcAft>
                          <a:spcPts val="0"/>
                        </a:spcAft>
                      </a:pPr>
                      <a:endParaRPr lang="en-GB" sz="2000" dirty="0">
                        <a:effectLst/>
                        <a:latin typeface="+mn-lt"/>
                        <a:ea typeface="Times New Roman" panose="02020603050405020304" pitchFamily="18" charset="0"/>
                        <a:cs typeface="Times New Roman" panose="02020603050405020304" pitchFamily="18" charset="0"/>
                      </a:endParaRPr>
                    </a:p>
                  </a:txBody>
                  <a:tcPr marL="137160" marR="137160" marT="137160" marB="137160">
                    <a:solidFill>
                      <a:srgbClr val="00CC00"/>
                    </a:solidFill>
                  </a:tcPr>
                </a:tc>
                <a:extLst>
                  <a:ext uri="{0D108BD9-81ED-4DB2-BD59-A6C34878D82A}">
                    <a16:rowId xmlns:a16="http://schemas.microsoft.com/office/drawing/2014/main" val="3488669140"/>
                  </a:ext>
                </a:extLst>
              </a:tr>
            </a:tbl>
          </a:graphicData>
        </a:graphic>
      </p:graphicFrame>
      <p:pic>
        <p:nvPicPr>
          <p:cNvPr id="24" name="Graphic 23" descr="Research">
            <a:extLst>
              <a:ext uri="{FF2B5EF4-FFF2-40B4-BE49-F238E27FC236}">
                <a16:creationId xmlns:a16="http://schemas.microsoft.com/office/drawing/2014/main" id="{111E4248-7BE7-45B5-9CAF-67B5DA14F98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4325" y="1820386"/>
            <a:ext cx="359893" cy="359893"/>
          </a:xfrm>
          <a:prstGeom prst="rect">
            <a:avLst/>
          </a:prstGeom>
        </p:spPr>
      </p:pic>
      <p:graphicFrame>
        <p:nvGraphicFramePr>
          <p:cNvPr id="12" name="Content Placeholder 4">
            <a:extLst>
              <a:ext uri="{FF2B5EF4-FFF2-40B4-BE49-F238E27FC236}">
                <a16:creationId xmlns:a16="http://schemas.microsoft.com/office/drawing/2014/main" id="{36F23D84-E028-08A7-2134-9BFBC7CE6EBD}"/>
              </a:ext>
            </a:extLst>
          </p:cNvPr>
          <p:cNvGraphicFramePr>
            <a:graphicFrameLocks/>
          </p:cNvGraphicFramePr>
          <p:nvPr>
            <p:extLst>
              <p:ext uri="{D42A27DB-BD31-4B8C-83A1-F6EECF244321}">
                <p14:modId xmlns:p14="http://schemas.microsoft.com/office/powerpoint/2010/main" val="468023885"/>
              </p:ext>
            </p:extLst>
          </p:nvPr>
        </p:nvGraphicFramePr>
        <p:xfrm>
          <a:off x="507999" y="2440151"/>
          <a:ext cx="9669463" cy="4126904"/>
        </p:xfrm>
        <a:graphic>
          <a:graphicData uri="http://schemas.openxmlformats.org/drawingml/2006/table">
            <a:tbl>
              <a:tblPr firstRow="1" bandRow="1">
                <a:tableStyleId>{F5AB1C69-6EDB-4FF4-983F-18BD219EF322}</a:tableStyleId>
              </a:tblPr>
              <a:tblGrid>
                <a:gridCol w="411948">
                  <a:extLst>
                    <a:ext uri="{9D8B030D-6E8A-4147-A177-3AD203B41FA5}">
                      <a16:colId xmlns:a16="http://schemas.microsoft.com/office/drawing/2014/main" val="20000"/>
                    </a:ext>
                  </a:extLst>
                </a:gridCol>
                <a:gridCol w="3052059">
                  <a:extLst>
                    <a:ext uri="{9D8B030D-6E8A-4147-A177-3AD203B41FA5}">
                      <a16:colId xmlns:a16="http://schemas.microsoft.com/office/drawing/2014/main" val="20001"/>
                    </a:ext>
                  </a:extLst>
                </a:gridCol>
                <a:gridCol w="2072534">
                  <a:extLst>
                    <a:ext uri="{9D8B030D-6E8A-4147-A177-3AD203B41FA5}">
                      <a16:colId xmlns:a16="http://schemas.microsoft.com/office/drawing/2014/main" val="20002"/>
                    </a:ext>
                  </a:extLst>
                </a:gridCol>
                <a:gridCol w="2463361">
                  <a:extLst>
                    <a:ext uri="{9D8B030D-6E8A-4147-A177-3AD203B41FA5}">
                      <a16:colId xmlns:a16="http://schemas.microsoft.com/office/drawing/2014/main" val="20003"/>
                    </a:ext>
                  </a:extLst>
                </a:gridCol>
                <a:gridCol w="1669561">
                  <a:extLst>
                    <a:ext uri="{9D8B030D-6E8A-4147-A177-3AD203B41FA5}">
                      <a16:colId xmlns:a16="http://schemas.microsoft.com/office/drawing/2014/main" val="20004"/>
                    </a:ext>
                  </a:extLst>
                </a:gridCol>
              </a:tblGrid>
              <a:tr h="910056">
                <a:tc>
                  <a:txBody>
                    <a:bodyPr/>
                    <a:lstStyle/>
                    <a:p>
                      <a:endParaRPr lang="en-GB" sz="1800" b="1" dirty="0"/>
                    </a:p>
                  </a:txBody>
                  <a:tcPr/>
                </a:tc>
                <a:tc>
                  <a:txBody>
                    <a:bodyPr/>
                    <a:lstStyle/>
                    <a:p>
                      <a:r>
                        <a:rPr lang="en-GB" sz="1800" dirty="0"/>
                        <a:t>Summary</a:t>
                      </a:r>
                    </a:p>
                  </a:txBody>
                  <a:tcPr/>
                </a:tc>
                <a:tc>
                  <a:txBody>
                    <a:bodyPr/>
                    <a:lstStyle/>
                    <a:p>
                      <a:r>
                        <a:rPr lang="en-GB" sz="1800" dirty="0"/>
                        <a:t>Stakeholder responses</a:t>
                      </a:r>
                    </a:p>
                  </a:txBody>
                  <a:tcPr/>
                </a:tc>
                <a:tc>
                  <a:txBody>
                    <a:bodyPr/>
                    <a:lstStyle/>
                    <a:p>
                      <a:r>
                        <a:rPr lang="en-GB" sz="1800" baseline="0" dirty="0"/>
                        <a:t>T</a:t>
                      </a:r>
                      <a:r>
                        <a:rPr lang="en-GB" sz="1800" dirty="0"/>
                        <a:t>echnical team consideration</a:t>
                      </a:r>
                    </a:p>
                  </a:txBody>
                  <a:tcPr/>
                </a:tc>
                <a:tc>
                  <a:txBody>
                    <a:bodyPr/>
                    <a:lstStyle/>
                    <a:p>
                      <a:r>
                        <a:rPr lang="en-GB" sz="1800" dirty="0"/>
                        <a:t>Included</a:t>
                      </a:r>
                      <a:r>
                        <a:rPr lang="en-GB" sz="1800" baseline="0" dirty="0"/>
                        <a:t> in u</a:t>
                      </a:r>
                      <a:r>
                        <a:rPr lang="en-GB" sz="1800" dirty="0"/>
                        <a:t>pdated base case?</a:t>
                      </a:r>
                    </a:p>
                  </a:txBody>
                  <a:tcPr/>
                </a:tc>
                <a:extLst>
                  <a:ext uri="{0D108BD9-81ED-4DB2-BD59-A6C34878D82A}">
                    <a16:rowId xmlns:a16="http://schemas.microsoft.com/office/drawing/2014/main" val="10000"/>
                  </a:ext>
                </a:extLst>
              </a:tr>
              <a:tr h="3212504">
                <a:tc>
                  <a:txBody>
                    <a:bodyPr/>
                    <a:lstStyle/>
                    <a:p>
                      <a:endParaRPr lang="en-GB" sz="1800" b="1" dirty="0"/>
                    </a:p>
                  </a:txBody>
                  <a:tcPr>
                    <a:solidFill>
                      <a:srgbClr val="33CC33"/>
                    </a:solidFill>
                  </a:tcPr>
                </a:tc>
                <a:tc>
                  <a:txBody>
                    <a:bodyPr/>
                    <a:lstStyle/>
                    <a:p>
                      <a:pPr marL="0" marR="0" lvl="0"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800" b="1" i="0" dirty="0"/>
                        <a:t>Subgroup specific baseline characteristics</a:t>
                      </a:r>
                      <a:r>
                        <a:rPr lang="en-GB" sz="1800" i="0" dirty="0"/>
                        <a:t>: </a:t>
                      </a:r>
                    </a:p>
                    <a:p>
                      <a:pPr marL="285750" marR="0" lvl="0" indent="-285750" algn="l" defTabSz="1043056"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800" i="0" dirty="0"/>
                        <a:t>Patient baseline characteristics in the model are not subgroup-specific (</a:t>
                      </a:r>
                      <a:r>
                        <a:rPr lang="en-GB" sz="1800" kern="1200" dirty="0">
                          <a:solidFill>
                            <a:schemeClr val="dk1"/>
                          </a:solidFill>
                          <a:effectLst/>
                          <a:latin typeface="+mn-lt"/>
                          <a:ea typeface="+mn-ea"/>
                          <a:cs typeface="+mn-cs"/>
                        </a:rPr>
                        <a:t>FLT3 subgroup, consolidation subgroup or Europe subgroup) and so do not align with the subgroups being analysed. </a:t>
                      </a:r>
                      <a:r>
                        <a:rPr lang="en-GB" sz="1800" i="0" dirty="0"/>
                        <a:t> </a:t>
                      </a:r>
                    </a:p>
                  </a:txBody>
                  <a:tcPr>
                    <a:solidFill>
                      <a:schemeClr val="tx1">
                        <a:lumMod val="20000"/>
                        <a:lumOff val="80000"/>
                      </a:schemeClr>
                    </a:solidFill>
                  </a:tcPr>
                </a:tc>
                <a:tc>
                  <a:txBody>
                    <a:bodyPr/>
                    <a:lstStyle/>
                    <a:p>
                      <a:r>
                        <a:rPr lang="en-US" sz="1800" dirty="0"/>
                        <a:t>Company updated model and provided scenario analyses </a:t>
                      </a:r>
                      <a:r>
                        <a:rPr lang="en-GB" sz="1800" kern="1200" dirty="0">
                          <a:solidFill>
                            <a:schemeClr val="dk1"/>
                          </a:solidFill>
                          <a:effectLst/>
                          <a:latin typeface="+mn-lt"/>
                          <a:ea typeface="+mn-ea"/>
                          <a:cs typeface="+mn-cs"/>
                        </a:rPr>
                        <a:t>using subgroup-specific baseline characteristics. </a:t>
                      </a:r>
                      <a:r>
                        <a:rPr lang="en-US" sz="1800" dirty="0"/>
                        <a:t> </a:t>
                      </a:r>
                    </a:p>
                  </a:txBody>
                  <a:tcPr>
                    <a:solidFill>
                      <a:schemeClr val="tx1">
                        <a:lumMod val="20000"/>
                        <a:lumOff val="80000"/>
                      </a:schemeClr>
                    </a:solidFill>
                  </a:tcPr>
                </a:tc>
                <a:tc>
                  <a:txBody>
                    <a:bodyPr/>
                    <a:lstStyle/>
                    <a:p>
                      <a:r>
                        <a:rPr lang="en-GB" sz="1800" dirty="0"/>
                        <a:t>Scenario results using subgroup specific baseline characteristics have a small impact on the ICER. </a:t>
                      </a:r>
                    </a:p>
                  </a:txBody>
                  <a:tcPr>
                    <a:solidFill>
                      <a:schemeClr val="tx1">
                        <a:lumMod val="20000"/>
                        <a:lumOff val="80000"/>
                      </a:schemeClr>
                    </a:solidFill>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i="0" kern="1200" dirty="0">
                          <a:solidFill>
                            <a:schemeClr val="dk1"/>
                          </a:solidFill>
                          <a:effectLst/>
                          <a:latin typeface="+mn-lt"/>
                          <a:ea typeface="+mn-ea"/>
                          <a:cs typeface="+mn-cs"/>
                        </a:rPr>
                        <a:t>Not applicable</a:t>
                      </a:r>
                    </a:p>
                  </a:txBody>
                  <a:tcPr>
                    <a:solidFill>
                      <a:schemeClr val="tx1">
                        <a:lumMod val="20000"/>
                        <a:lumOff val="80000"/>
                      </a:schemeClr>
                    </a:solidFill>
                  </a:tcPr>
                </a:tc>
                <a:extLst>
                  <a:ext uri="{0D108BD9-81ED-4DB2-BD59-A6C34878D82A}">
                    <a16:rowId xmlns:a16="http://schemas.microsoft.com/office/drawing/2014/main" val="168362143"/>
                  </a:ext>
                </a:extLst>
              </a:tr>
            </a:tbl>
          </a:graphicData>
        </a:graphic>
      </p:graphicFrame>
    </p:spTree>
    <p:extLst>
      <p:ext uri="{BB962C8B-B14F-4D97-AF65-F5344CB8AC3E}">
        <p14:creationId xmlns:p14="http://schemas.microsoft.com/office/powerpoint/2010/main" val="3886180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0DE36-5EC2-47DD-8781-81CBD8A2B2E6}"/>
              </a:ext>
            </a:extLst>
          </p:cNvPr>
          <p:cNvSpPr>
            <a:spLocks noGrp="1"/>
          </p:cNvSpPr>
          <p:nvPr>
            <p:ph type="title"/>
          </p:nvPr>
        </p:nvSpPr>
        <p:spPr>
          <a:xfrm>
            <a:off x="410448" y="151185"/>
            <a:ext cx="9669780" cy="765501"/>
          </a:xfrm>
        </p:spPr>
        <p:txBody>
          <a:bodyPr/>
          <a:lstStyle/>
          <a:p>
            <a:r>
              <a:rPr lang="en-GB" sz="2800" dirty="0"/>
              <a:t>Key issues unresolved after technical engagement </a:t>
            </a:r>
          </a:p>
        </p:txBody>
      </p:sp>
      <p:sp>
        <p:nvSpPr>
          <p:cNvPr id="3" name="Slide Number Placeholder 2">
            <a:extLst>
              <a:ext uri="{FF2B5EF4-FFF2-40B4-BE49-F238E27FC236}">
                <a16:creationId xmlns:a16="http://schemas.microsoft.com/office/drawing/2014/main" id="{0C264C26-55E9-41A3-B6D5-11CF3298DF0C}"/>
              </a:ext>
            </a:extLst>
          </p:cNvPr>
          <p:cNvSpPr>
            <a:spLocks noGrp="1"/>
          </p:cNvSpPr>
          <p:nvPr>
            <p:ph type="sldNum" sz="quarter" idx="12"/>
          </p:nvPr>
        </p:nvSpPr>
        <p:spPr/>
        <p:txBody>
          <a:bodyPr/>
          <a:lstStyle/>
          <a:p>
            <a:fld id="{DDBE135E-2566-4748-853C-8A3B78F0FB00}" type="slidenum">
              <a:rPr lang="en-GB" smtClean="0"/>
              <a:t>17</a:t>
            </a:fld>
            <a:endParaRPr lang="en-GB" dirty="0"/>
          </a:p>
        </p:txBody>
      </p:sp>
      <p:grpSp>
        <p:nvGrpSpPr>
          <p:cNvPr id="13" name="Group 12">
            <a:extLst>
              <a:ext uri="{FF2B5EF4-FFF2-40B4-BE49-F238E27FC236}">
                <a16:creationId xmlns:a16="http://schemas.microsoft.com/office/drawing/2014/main" id="{F4BD5F64-29B3-1475-C962-F149A6BD266D}"/>
              </a:ext>
            </a:extLst>
          </p:cNvPr>
          <p:cNvGrpSpPr/>
          <p:nvPr/>
        </p:nvGrpSpPr>
        <p:grpSpPr>
          <a:xfrm>
            <a:off x="2123559" y="6851839"/>
            <a:ext cx="6234666" cy="412105"/>
            <a:chOff x="2268011" y="6785890"/>
            <a:chExt cx="6234666" cy="412105"/>
          </a:xfrm>
        </p:grpSpPr>
        <p:grpSp>
          <p:nvGrpSpPr>
            <p:cNvPr id="14" name="Group 13">
              <a:extLst>
                <a:ext uri="{FF2B5EF4-FFF2-40B4-BE49-F238E27FC236}">
                  <a16:creationId xmlns:a16="http://schemas.microsoft.com/office/drawing/2014/main" id="{94ADD81E-FBAC-BCB4-0A99-5817012076A0}"/>
                </a:ext>
              </a:extLst>
            </p:cNvPr>
            <p:cNvGrpSpPr/>
            <p:nvPr/>
          </p:nvGrpSpPr>
          <p:grpSpPr>
            <a:xfrm>
              <a:off x="2268011" y="6801996"/>
              <a:ext cx="1741455" cy="395999"/>
              <a:chOff x="3021147" y="-650186"/>
              <a:chExt cx="1920034" cy="436607"/>
            </a:xfrm>
          </p:grpSpPr>
          <p:pic>
            <p:nvPicPr>
              <p:cNvPr id="25" name="Graphic 24" descr="Bar graph with upward trend">
                <a:extLst>
                  <a:ext uri="{FF2B5EF4-FFF2-40B4-BE49-F238E27FC236}">
                    <a16:creationId xmlns:a16="http://schemas.microsoft.com/office/drawing/2014/main" id="{0C234EE2-ECBC-30DC-2A11-D8918CCAAFE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21147" y="-650186"/>
                <a:ext cx="436607" cy="436607"/>
              </a:xfrm>
              <a:prstGeom prst="rect">
                <a:avLst/>
              </a:prstGeom>
            </p:spPr>
          </p:pic>
          <p:sp>
            <p:nvSpPr>
              <p:cNvPr id="29" name="TextBox 28">
                <a:extLst>
                  <a:ext uri="{FF2B5EF4-FFF2-40B4-BE49-F238E27FC236}">
                    <a16:creationId xmlns:a16="http://schemas.microsoft.com/office/drawing/2014/main" id="{479B3544-326D-E10B-1655-08EF0EBFA177}"/>
                  </a:ext>
                </a:extLst>
              </p:cNvPr>
              <p:cNvSpPr txBox="1"/>
              <p:nvPr/>
            </p:nvSpPr>
            <p:spPr>
              <a:xfrm>
                <a:off x="3566494" y="-573321"/>
                <a:ext cx="1374687" cy="277055"/>
              </a:xfrm>
              <a:prstGeom prst="rect">
                <a:avLst/>
              </a:prstGeom>
              <a:noFill/>
            </p:spPr>
            <p:txBody>
              <a:bodyPr wrap="square" lIns="0" tIns="0" rIns="0" bIns="0" rtlCol="0">
                <a:spAutoFit/>
              </a:bodyPr>
              <a:lstStyle/>
              <a:p>
                <a:r>
                  <a:rPr lang="en-US" sz="1633" b="1" dirty="0"/>
                  <a:t>Model driver</a:t>
                </a:r>
                <a:endParaRPr lang="en-GB" sz="1633" b="1" dirty="0"/>
              </a:p>
            </p:txBody>
          </p:sp>
        </p:grpSp>
        <p:grpSp>
          <p:nvGrpSpPr>
            <p:cNvPr id="18" name="Group 17">
              <a:extLst>
                <a:ext uri="{FF2B5EF4-FFF2-40B4-BE49-F238E27FC236}">
                  <a16:creationId xmlns:a16="http://schemas.microsoft.com/office/drawing/2014/main" id="{3E41439F-67BB-DCF0-1BED-E49414AD9D05}"/>
                </a:ext>
              </a:extLst>
            </p:cNvPr>
            <p:cNvGrpSpPr/>
            <p:nvPr/>
          </p:nvGrpSpPr>
          <p:grpSpPr>
            <a:xfrm>
              <a:off x="4429611" y="6785890"/>
              <a:ext cx="2164291" cy="405986"/>
              <a:chOff x="4853847" y="-824598"/>
              <a:chExt cx="2386231" cy="447618"/>
            </a:xfrm>
          </p:grpSpPr>
          <p:pic>
            <p:nvPicPr>
              <p:cNvPr id="22" name="Graphic 21" descr="Questions">
                <a:extLst>
                  <a:ext uri="{FF2B5EF4-FFF2-40B4-BE49-F238E27FC236}">
                    <a16:creationId xmlns:a16="http://schemas.microsoft.com/office/drawing/2014/main" id="{4B91603F-F9B4-C16E-6356-C81DDF90C3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53847" y="-824598"/>
                <a:ext cx="447618" cy="447618"/>
              </a:xfrm>
              <a:prstGeom prst="rect">
                <a:avLst/>
              </a:prstGeom>
            </p:spPr>
          </p:pic>
          <p:sp>
            <p:nvSpPr>
              <p:cNvPr id="23" name="TextBox 22">
                <a:extLst>
                  <a:ext uri="{FF2B5EF4-FFF2-40B4-BE49-F238E27FC236}">
                    <a16:creationId xmlns:a16="http://schemas.microsoft.com/office/drawing/2014/main" id="{7FE5FAE3-0A91-6FA8-9AA7-C2B80F717E17}"/>
                  </a:ext>
                </a:extLst>
              </p:cNvPr>
              <p:cNvSpPr txBox="1"/>
              <p:nvPr/>
            </p:nvSpPr>
            <p:spPr>
              <a:xfrm>
                <a:off x="5357391" y="-752475"/>
                <a:ext cx="1882687" cy="277055"/>
              </a:xfrm>
              <a:prstGeom prst="rect">
                <a:avLst/>
              </a:prstGeom>
              <a:noFill/>
            </p:spPr>
            <p:txBody>
              <a:bodyPr wrap="square" lIns="0" tIns="0" rIns="0" bIns="0" rtlCol="0">
                <a:spAutoFit/>
              </a:bodyPr>
              <a:lstStyle/>
              <a:p>
                <a:r>
                  <a:rPr lang="en-US" sz="1600" b="1" dirty="0"/>
                  <a:t>Unknown impact</a:t>
                </a:r>
                <a:endParaRPr lang="en-GB" sz="1600" b="1" dirty="0"/>
              </a:p>
            </p:txBody>
          </p:sp>
        </p:grpSp>
        <p:grpSp>
          <p:nvGrpSpPr>
            <p:cNvPr id="19" name="Group 18">
              <a:extLst>
                <a:ext uri="{FF2B5EF4-FFF2-40B4-BE49-F238E27FC236}">
                  <a16:creationId xmlns:a16="http://schemas.microsoft.com/office/drawing/2014/main" id="{454B61D5-0DCB-DA63-4056-4D4F21E15E8A}"/>
                </a:ext>
              </a:extLst>
            </p:cNvPr>
            <p:cNvGrpSpPr/>
            <p:nvPr/>
          </p:nvGrpSpPr>
          <p:grpSpPr>
            <a:xfrm>
              <a:off x="6847620" y="6797003"/>
              <a:ext cx="1655057" cy="359893"/>
              <a:chOff x="6984242" y="-622072"/>
              <a:chExt cx="1824777" cy="396799"/>
            </a:xfrm>
          </p:grpSpPr>
          <p:sp>
            <p:nvSpPr>
              <p:cNvPr id="20" name="TextBox 19">
                <a:extLst>
                  <a:ext uri="{FF2B5EF4-FFF2-40B4-BE49-F238E27FC236}">
                    <a16:creationId xmlns:a16="http://schemas.microsoft.com/office/drawing/2014/main" id="{DDCA0D65-3149-0D7C-B375-2A7FB8B4282F}"/>
                  </a:ext>
                </a:extLst>
              </p:cNvPr>
              <p:cNvSpPr txBox="1"/>
              <p:nvPr/>
            </p:nvSpPr>
            <p:spPr>
              <a:xfrm>
                <a:off x="7389794" y="-539702"/>
                <a:ext cx="1419225" cy="277056"/>
              </a:xfrm>
              <a:prstGeom prst="rect">
                <a:avLst/>
              </a:prstGeom>
              <a:noFill/>
            </p:spPr>
            <p:txBody>
              <a:bodyPr wrap="square" lIns="0" tIns="0" rIns="0" bIns="0" rtlCol="0">
                <a:spAutoFit/>
              </a:bodyPr>
              <a:lstStyle/>
              <a:p>
                <a:r>
                  <a:rPr lang="en-US" sz="1633" b="1" dirty="0"/>
                  <a:t>Small impact</a:t>
                </a:r>
                <a:endParaRPr lang="en-GB" sz="1633" b="1" dirty="0"/>
              </a:p>
            </p:txBody>
          </p:sp>
          <p:pic>
            <p:nvPicPr>
              <p:cNvPr id="21" name="Graphic 20" descr="Research">
                <a:extLst>
                  <a:ext uri="{FF2B5EF4-FFF2-40B4-BE49-F238E27FC236}">
                    <a16:creationId xmlns:a16="http://schemas.microsoft.com/office/drawing/2014/main" id="{863A3FBE-7393-DE11-CA73-5A2C895CEE2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84242" y="-622072"/>
                <a:ext cx="396799" cy="396799"/>
              </a:xfrm>
              <a:prstGeom prst="rect">
                <a:avLst/>
              </a:prstGeom>
            </p:spPr>
          </p:pic>
        </p:grpSp>
      </p:grpSp>
      <p:graphicFrame>
        <p:nvGraphicFramePr>
          <p:cNvPr id="7" name="Table 7">
            <a:extLst>
              <a:ext uri="{FF2B5EF4-FFF2-40B4-BE49-F238E27FC236}">
                <a16:creationId xmlns:a16="http://schemas.microsoft.com/office/drawing/2014/main" id="{AA0FF1AA-2AEF-5C1F-27E3-4C69ED45D56B}"/>
              </a:ext>
            </a:extLst>
          </p:cNvPr>
          <p:cNvGraphicFramePr>
            <a:graphicFrameLocks noGrp="1"/>
          </p:cNvGraphicFramePr>
          <p:nvPr>
            <p:extLst>
              <p:ext uri="{D42A27DB-BD31-4B8C-83A1-F6EECF244321}">
                <p14:modId xmlns:p14="http://schemas.microsoft.com/office/powerpoint/2010/main" val="4162074877"/>
              </p:ext>
            </p:extLst>
          </p:nvPr>
        </p:nvGraphicFramePr>
        <p:xfrm>
          <a:off x="401556" y="764693"/>
          <a:ext cx="9678672" cy="6080760"/>
        </p:xfrm>
        <a:graphic>
          <a:graphicData uri="http://schemas.openxmlformats.org/drawingml/2006/table">
            <a:tbl>
              <a:tblPr firstRow="1" bandRow="1">
                <a:tableStyleId>{F5AB1C69-6EDB-4FF4-983F-18BD219EF322}</a:tableStyleId>
              </a:tblPr>
              <a:tblGrid>
                <a:gridCol w="8119407">
                  <a:extLst>
                    <a:ext uri="{9D8B030D-6E8A-4147-A177-3AD203B41FA5}">
                      <a16:colId xmlns:a16="http://schemas.microsoft.com/office/drawing/2014/main" val="1798432890"/>
                    </a:ext>
                  </a:extLst>
                </a:gridCol>
                <a:gridCol w="1559265">
                  <a:extLst>
                    <a:ext uri="{9D8B030D-6E8A-4147-A177-3AD203B41FA5}">
                      <a16:colId xmlns:a16="http://schemas.microsoft.com/office/drawing/2014/main" val="1076165397"/>
                    </a:ext>
                  </a:extLst>
                </a:gridCol>
              </a:tblGrid>
              <a:tr h="160340">
                <a:tc>
                  <a:txBody>
                    <a:bodyPr/>
                    <a:lstStyle/>
                    <a:p>
                      <a:pPr algn="l"/>
                      <a:r>
                        <a:rPr lang="en-GB" sz="1700" dirty="0"/>
                        <a:t>Issue</a:t>
                      </a:r>
                    </a:p>
                  </a:txBody>
                  <a:tcPr>
                    <a:lnB w="12700" cap="flat" cmpd="sng" algn="ctr">
                      <a:solidFill>
                        <a:schemeClr val="accent4">
                          <a:lumMod val="60000"/>
                          <a:lumOff val="40000"/>
                        </a:schemeClr>
                      </a:solidFill>
                      <a:prstDash val="solid"/>
                      <a:round/>
                      <a:headEnd type="none" w="med" len="med"/>
                      <a:tailEnd type="none" w="med" len="med"/>
                    </a:lnB>
                  </a:tcPr>
                </a:tc>
                <a:tc>
                  <a:txBody>
                    <a:bodyPr/>
                    <a:lstStyle/>
                    <a:p>
                      <a:pPr algn="ctr"/>
                      <a:r>
                        <a:rPr lang="en-GB" sz="1700" dirty="0"/>
                        <a:t>Impact</a:t>
                      </a:r>
                    </a:p>
                  </a:txBody>
                  <a:tcPr>
                    <a:lnB w="12700" cap="flat" cmpd="sng" algn="ctr">
                      <a:solidFill>
                        <a:schemeClr val="accent4">
                          <a:lumMod val="60000"/>
                          <a:lumOff val="40000"/>
                        </a:schemeClr>
                      </a:solidFill>
                      <a:prstDash val="solid"/>
                      <a:round/>
                      <a:headEnd type="none" w="med" len="med"/>
                      <a:tailEnd type="none" w="med" len="med"/>
                    </a:lnB>
                  </a:tcPr>
                </a:tc>
                <a:extLst>
                  <a:ext uri="{0D108BD9-81ED-4DB2-BD59-A6C34878D82A}">
                    <a16:rowId xmlns:a16="http://schemas.microsoft.com/office/drawing/2014/main" val="500050676"/>
                  </a:ext>
                </a:extLst>
              </a:tr>
              <a:tr h="0">
                <a:tc>
                  <a:txBody>
                    <a:bodyPr/>
                    <a:lstStyle/>
                    <a:p>
                      <a:pPr>
                        <a:lnSpc>
                          <a:spcPts val="1600"/>
                        </a:lnSpc>
                        <a:spcBef>
                          <a:spcPts val="0"/>
                        </a:spcBef>
                        <a:spcAft>
                          <a:spcPts val="0"/>
                        </a:spcAft>
                      </a:pPr>
                      <a:r>
                        <a:rPr lang="en-GB" sz="1700" b="0" dirty="0"/>
                        <a:t>Randomisation of participants in RATIFY</a:t>
                      </a:r>
                      <a:endParaRPr lang="en-GB" sz="1700" b="0" dirty="0">
                        <a:effectLst/>
                        <a:latin typeface="+mn-lt"/>
                        <a:cs typeface="Times New Roman" panose="02020603050405020304" pitchFamily="18" charset="0"/>
                      </a:endParaRPr>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gradFill flip="none" rotWithShape="1">
                      <a:gsLst>
                        <a:gs pos="0">
                          <a:srgbClr val="00CC00"/>
                        </a:gs>
                        <a:gs pos="62000">
                          <a:srgbClr val="FFC000"/>
                        </a:gs>
                        <a:gs pos="83000">
                          <a:srgbClr val="FFC000"/>
                        </a:gs>
                        <a:gs pos="100000">
                          <a:srgbClr val="FFC000"/>
                        </a:gs>
                      </a:gsLst>
                      <a:lin ang="2700000" scaled="1"/>
                      <a:tileRect/>
                    </a:gradFill>
                  </a:tcPr>
                </a:tc>
                <a:extLst>
                  <a:ext uri="{0D108BD9-81ED-4DB2-BD59-A6C34878D82A}">
                    <a16:rowId xmlns:a16="http://schemas.microsoft.com/office/drawing/2014/main" val="3555812017"/>
                  </a:ext>
                </a:extLst>
              </a:tr>
              <a:tr h="442216">
                <a:tc>
                  <a:txBody>
                    <a:bodyPr/>
                    <a:lstStyle/>
                    <a:p>
                      <a:pPr>
                        <a:lnSpc>
                          <a:spcPts val="1600"/>
                        </a:lnSpc>
                        <a:spcBef>
                          <a:spcPts val="0"/>
                        </a:spcBef>
                        <a:spcAft>
                          <a:spcPts val="0"/>
                        </a:spcAft>
                      </a:pPr>
                      <a:r>
                        <a:rPr lang="en-GB" sz="1700" b="0" i="0" dirty="0"/>
                        <a:t>Systematic literature review (SLR) eligibility criteria</a:t>
                      </a:r>
                      <a:endParaRPr lang="en-GB" sz="1700" b="0" dirty="0">
                        <a:effectLst/>
                        <a:latin typeface="+mn-lt"/>
                        <a:cs typeface="Times New Roman" panose="02020603050405020304" pitchFamily="18" charset="0"/>
                      </a:endParaRPr>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gradFill flip="none" rotWithShape="1">
                      <a:gsLst>
                        <a:gs pos="0">
                          <a:srgbClr val="00CC00"/>
                        </a:gs>
                        <a:gs pos="62000">
                          <a:srgbClr val="FFC000"/>
                        </a:gs>
                        <a:gs pos="83000">
                          <a:srgbClr val="FFC000"/>
                        </a:gs>
                        <a:gs pos="100000">
                          <a:srgbClr val="FFC000"/>
                        </a:gs>
                      </a:gsLst>
                      <a:lin ang="2700000" scaled="1"/>
                      <a:tileRect/>
                    </a:gradFill>
                  </a:tcPr>
                </a:tc>
                <a:extLst>
                  <a:ext uri="{0D108BD9-81ED-4DB2-BD59-A6C34878D82A}">
                    <a16:rowId xmlns:a16="http://schemas.microsoft.com/office/drawing/2014/main" val="242050585"/>
                  </a:ext>
                </a:extLst>
              </a:tr>
              <a:tr h="442216">
                <a:tc>
                  <a:txBody>
                    <a:bodyPr/>
                    <a:lstStyle/>
                    <a:p>
                      <a:pPr>
                        <a:lnSpc>
                          <a:spcPts val="1600"/>
                        </a:lnSpc>
                        <a:spcBef>
                          <a:spcPts val="0"/>
                        </a:spcBef>
                        <a:spcAft>
                          <a:spcPts val="0"/>
                        </a:spcAft>
                      </a:pPr>
                      <a:r>
                        <a:rPr lang="en-GB" sz="1700" b="0" kern="1200" dirty="0">
                          <a:solidFill>
                            <a:schemeClr val="dk1"/>
                          </a:solidFill>
                          <a:effectLst/>
                          <a:latin typeface="+mn-lt"/>
                          <a:ea typeface="+mn-ea"/>
                          <a:cs typeface="+mn-cs"/>
                        </a:rPr>
                        <a:t>Bias in survival analyses for the FLT3 subgroup</a:t>
                      </a:r>
                      <a:endParaRPr lang="en-GB" sz="1700" b="0" dirty="0">
                        <a:solidFill>
                          <a:schemeClr val="tx1"/>
                        </a:solidFill>
                        <a:effectLst/>
                        <a:latin typeface="+mn-lt"/>
                        <a:cs typeface="Times New Roman" panose="02020603050405020304" pitchFamily="18" charset="0"/>
                      </a:endParaRPr>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gradFill flip="none" rotWithShape="1">
                      <a:gsLst>
                        <a:gs pos="0">
                          <a:srgbClr val="00CC00"/>
                        </a:gs>
                        <a:gs pos="62000">
                          <a:srgbClr val="FFC000"/>
                        </a:gs>
                        <a:gs pos="83000">
                          <a:srgbClr val="FFC000"/>
                        </a:gs>
                        <a:gs pos="100000">
                          <a:srgbClr val="FFC000"/>
                        </a:gs>
                      </a:gsLst>
                      <a:lin ang="2700000" scaled="1"/>
                      <a:tileRect/>
                    </a:gradFill>
                  </a:tcPr>
                </a:tc>
                <a:extLst>
                  <a:ext uri="{0D108BD9-81ED-4DB2-BD59-A6C34878D82A}">
                    <a16:rowId xmlns:a16="http://schemas.microsoft.com/office/drawing/2014/main" val="394800676"/>
                  </a:ext>
                </a:extLst>
              </a:tr>
              <a:tr h="442216">
                <a:tc>
                  <a:txBody>
                    <a:bodyPr/>
                    <a:lstStyle/>
                    <a:p>
                      <a:pPr>
                        <a:lnSpc>
                          <a:spcPts val="1600"/>
                        </a:lnSpc>
                        <a:spcBef>
                          <a:spcPts val="0"/>
                        </a:spcBef>
                        <a:spcAft>
                          <a:spcPts val="0"/>
                        </a:spcAft>
                      </a:pPr>
                      <a:r>
                        <a:rPr lang="en-GB" sz="1700" b="0" kern="1200" dirty="0">
                          <a:solidFill>
                            <a:schemeClr val="dk1"/>
                          </a:solidFill>
                          <a:effectLst/>
                          <a:latin typeface="+mn-lt"/>
                          <a:ea typeface="+mn-ea"/>
                          <a:cs typeface="+mn-cs"/>
                        </a:rPr>
                        <a:t>Lack of a fully incremental analysis for all comparators in FLT3 subgroup</a:t>
                      </a:r>
                      <a:endParaRPr lang="en-GB" sz="1700" b="0" dirty="0">
                        <a:solidFill>
                          <a:schemeClr val="tx1"/>
                        </a:solidFill>
                        <a:effectLst/>
                        <a:latin typeface="+mn-lt"/>
                        <a:cs typeface="Times New Roman" panose="02020603050405020304" pitchFamily="18" charset="0"/>
                      </a:endParaRPr>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gradFill flip="none" rotWithShape="1">
                      <a:gsLst>
                        <a:gs pos="0">
                          <a:srgbClr val="00CC00"/>
                        </a:gs>
                        <a:gs pos="62000">
                          <a:srgbClr val="FFC000"/>
                        </a:gs>
                        <a:gs pos="83000">
                          <a:srgbClr val="FFC000"/>
                        </a:gs>
                        <a:gs pos="100000">
                          <a:srgbClr val="FFC000"/>
                        </a:gs>
                      </a:gsLst>
                      <a:lin ang="2700000" scaled="1"/>
                      <a:tileRect/>
                    </a:gradFill>
                  </a:tcPr>
                </a:tc>
                <a:extLst>
                  <a:ext uri="{0D108BD9-81ED-4DB2-BD59-A6C34878D82A}">
                    <a16:rowId xmlns:a16="http://schemas.microsoft.com/office/drawing/2014/main" val="4061210620"/>
                  </a:ext>
                </a:extLst>
              </a:tr>
              <a:tr h="442216">
                <a:tc>
                  <a:txBody>
                    <a:bodyPr/>
                    <a:lstStyle/>
                    <a:p>
                      <a:pPr marL="0" marR="0" lvl="0" indent="0" algn="l" defTabSz="1043056" rtl="0" eaLnBrk="1" fontAlgn="auto" latinLnBrk="0" hangingPunct="1">
                        <a:lnSpc>
                          <a:spcPts val="1600"/>
                        </a:lnSpc>
                        <a:spcBef>
                          <a:spcPts val="0"/>
                        </a:spcBef>
                        <a:spcAft>
                          <a:spcPts val="300"/>
                        </a:spcAft>
                        <a:buClrTx/>
                        <a:buSzTx/>
                        <a:buFont typeface="Arial" panose="020B0604020202020204" pitchFamily="34" charset="0"/>
                        <a:buNone/>
                        <a:tabLst/>
                        <a:defRPr/>
                      </a:pPr>
                      <a:r>
                        <a:rPr lang="en-GB" sz="1700" b="0" i="0" dirty="0"/>
                        <a:t>Lack of clarity about some resource use items</a:t>
                      </a:r>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gradFill flip="none" rotWithShape="1">
                      <a:gsLst>
                        <a:gs pos="0">
                          <a:srgbClr val="00CC00"/>
                        </a:gs>
                        <a:gs pos="62000">
                          <a:srgbClr val="FFC000"/>
                        </a:gs>
                        <a:gs pos="83000">
                          <a:srgbClr val="FFC000"/>
                        </a:gs>
                        <a:gs pos="100000">
                          <a:srgbClr val="FFC000"/>
                        </a:gs>
                      </a:gsLst>
                      <a:lin ang="2700000" scaled="1"/>
                      <a:tileRect/>
                    </a:gradFill>
                  </a:tcPr>
                </a:tc>
                <a:extLst>
                  <a:ext uri="{0D108BD9-81ED-4DB2-BD59-A6C34878D82A}">
                    <a16:rowId xmlns:a16="http://schemas.microsoft.com/office/drawing/2014/main" val="1228300267"/>
                  </a:ext>
                </a:extLst>
              </a:tr>
              <a:tr h="442216">
                <a:tc>
                  <a:txBody>
                    <a:bodyPr/>
                    <a:lstStyle/>
                    <a:p>
                      <a:pPr marL="0" marR="0" lvl="0" indent="0" algn="l" defTabSz="1043056" rtl="0" eaLnBrk="1" fontAlgn="auto" latinLnBrk="0" hangingPunct="1">
                        <a:lnSpc>
                          <a:spcPts val="1600"/>
                        </a:lnSpc>
                        <a:spcBef>
                          <a:spcPts val="0"/>
                        </a:spcBef>
                        <a:spcAft>
                          <a:spcPts val="300"/>
                        </a:spcAft>
                        <a:buClrTx/>
                        <a:buSzTx/>
                        <a:buFont typeface="Arial" panose="020B0604020202020204" pitchFamily="34" charset="0"/>
                        <a:buNone/>
                        <a:tabLst/>
                        <a:defRPr/>
                      </a:pPr>
                      <a:r>
                        <a:rPr lang="en-GB" sz="1700" b="0" kern="1200" dirty="0">
                          <a:solidFill>
                            <a:schemeClr val="dk1"/>
                          </a:solidFill>
                          <a:effectLst/>
                          <a:latin typeface="+mn-lt"/>
                          <a:ea typeface="+mn-ea"/>
                          <a:cs typeface="+mn-cs"/>
                        </a:rPr>
                        <a:t>Measurement of HRQoL in QUAZAR</a:t>
                      </a:r>
                      <a:endParaRPr lang="en-GB" sz="1700" b="0" i="0" dirty="0"/>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gradFill flip="none" rotWithShape="1">
                      <a:gsLst>
                        <a:gs pos="0">
                          <a:srgbClr val="00CC00"/>
                        </a:gs>
                        <a:gs pos="62000">
                          <a:srgbClr val="FFC000"/>
                        </a:gs>
                        <a:gs pos="83000">
                          <a:srgbClr val="FFC000"/>
                        </a:gs>
                        <a:gs pos="100000">
                          <a:srgbClr val="FFC000"/>
                        </a:gs>
                      </a:gsLst>
                      <a:lin ang="2700000" scaled="1"/>
                      <a:tileRect/>
                    </a:gradFill>
                  </a:tcPr>
                </a:tc>
                <a:extLst>
                  <a:ext uri="{0D108BD9-81ED-4DB2-BD59-A6C34878D82A}">
                    <a16:rowId xmlns:a16="http://schemas.microsoft.com/office/drawing/2014/main" val="2505166528"/>
                  </a:ext>
                </a:extLst>
              </a:tr>
              <a:tr h="442216">
                <a:tc>
                  <a:txBody>
                    <a:bodyPr/>
                    <a:lstStyle/>
                    <a:p>
                      <a:pPr marL="0" marR="0" lvl="0" indent="0" algn="l" defTabSz="1043056" rtl="0" eaLnBrk="1" fontAlgn="auto" latinLnBrk="0" hangingPunct="1">
                        <a:lnSpc>
                          <a:spcPts val="1600"/>
                        </a:lnSpc>
                        <a:spcBef>
                          <a:spcPts val="0"/>
                        </a:spcBef>
                        <a:spcAft>
                          <a:spcPts val="300"/>
                        </a:spcAft>
                        <a:buClrTx/>
                        <a:buSzTx/>
                        <a:buFont typeface="Arial" panose="020B0604020202020204" pitchFamily="34" charset="0"/>
                        <a:buNone/>
                        <a:tabLst/>
                        <a:defRPr/>
                      </a:pPr>
                      <a:r>
                        <a:rPr lang="en-GB" sz="1700" b="0" kern="1200" dirty="0">
                          <a:solidFill>
                            <a:schemeClr val="dk1"/>
                          </a:solidFill>
                          <a:effectLst/>
                          <a:latin typeface="+mn-lt"/>
                          <a:ea typeface="+mn-ea"/>
                          <a:cs typeface="+mn-cs"/>
                        </a:rPr>
                        <a:t>Modelling of adverse events</a:t>
                      </a:r>
                      <a:endParaRPr lang="en-GB" sz="1700" b="0" i="0" dirty="0"/>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gradFill flip="none" rotWithShape="1">
                      <a:gsLst>
                        <a:gs pos="0">
                          <a:srgbClr val="00CC00"/>
                        </a:gs>
                        <a:gs pos="62000">
                          <a:srgbClr val="FFC000"/>
                        </a:gs>
                        <a:gs pos="83000">
                          <a:srgbClr val="FFC000"/>
                        </a:gs>
                        <a:gs pos="100000">
                          <a:srgbClr val="FFC000"/>
                        </a:gs>
                      </a:gsLst>
                      <a:lin ang="2700000" scaled="1"/>
                      <a:tileRect/>
                    </a:gradFill>
                  </a:tcPr>
                </a:tc>
                <a:extLst>
                  <a:ext uri="{0D108BD9-81ED-4DB2-BD59-A6C34878D82A}">
                    <a16:rowId xmlns:a16="http://schemas.microsoft.com/office/drawing/2014/main" val="4287148653"/>
                  </a:ext>
                </a:extLst>
              </a:tr>
              <a:tr h="442216">
                <a:tc>
                  <a:txBody>
                    <a:bodyPr/>
                    <a:lstStyle/>
                    <a:p>
                      <a:pPr marL="0" marR="0" lvl="0" indent="0" algn="l" defTabSz="1043056" rtl="0" eaLnBrk="1" fontAlgn="auto" latinLnBrk="0" hangingPunct="1">
                        <a:lnSpc>
                          <a:spcPts val="1600"/>
                        </a:lnSpc>
                        <a:spcBef>
                          <a:spcPts val="0"/>
                        </a:spcBef>
                        <a:spcAft>
                          <a:spcPts val="0"/>
                        </a:spcAft>
                        <a:buClrTx/>
                        <a:buSzTx/>
                        <a:buFontTx/>
                        <a:buNone/>
                        <a:tabLst/>
                        <a:defRPr/>
                      </a:pPr>
                      <a:r>
                        <a:rPr lang="en-GB" sz="1700" b="1" dirty="0"/>
                        <a:t>Generalisability of QUAZAR study </a:t>
                      </a:r>
                      <a:endParaRPr lang="en-GB" sz="1700" b="1" dirty="0">
                        <a:effectLst/>
                        <a:latin typeface="+mn-lt"/>
                        <a:cs typeface="Times New Roman" panose="02020603050405020304" pitchFamily="18" charset="0"/>
                      </a:endParaRPr>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2227252448"/>
                  </a:ext>
                </a:extLst>
              </a:tr>
              <a:tr h="442216">
                <a:tc>
                  <a:txBody>
                    <a:bodyPr/>
                    <a:lstStyle/>
                    <a:p>
                      <a:pPr marL="0" marR="0" lvl="0" indent="0" algn="l" defTabSz="1043056" rtl="0" eaLnBrk="1" fontAlgn="auto" latinLnBrk="0" hangingPunct="1">
                        <a:lnSpc>
                          <a:spcPts val="1600"/>
                        </a:lnSpc>
                        <a:spcBef>
                          <a:spcPts val="0"/>
                        </a:spcBef>
                        <a:spcAft>
                          <a:spcPts val="0"/>
                        </a:spcAft>
                        <a:buClrTx/>
                        <a:buSzTx/>
                        <a:buFontTx/>
                        <a:buNone/>
                        <a:tabLst/>
                        <a:defRPr/>
                      </a:pPr>
                      <a:r>
                        <a:rPr lang="en-GB" sz="1700" b="1" dirty="0"/>
                        <a:t>Pre-trial consolidation therapy </a:t>
                      </a:r>
                      <a:endParaRPr lang="en-GB" sz="1700" b="1" dirty="0">
                        <a:effectLst/>
                        <a:latin typeface="+mn-lt"/>
                        <a:cs typeface="Times New Roman" panose="02020603050405020304" pitchFamily="18" charset="0"/>
                      </a:endParaRPr>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406679369"/>
                  </a:ext>
                </a:extLst>
              </a:tr>
              <a:tr h="442216">
                <a:tc>
                  <a:txBody>
                    <a:bodyPr/>
                    <a:lstStyle/>
                    <a:p>
                      <a:pPr>
                        <a:lnSpc>
                          <a:spcPts val="1600"/>
                        </a:lnSpc>
                        <a:spcBef>
                          <a:spcPts val="0"/>
                        </a:spcBef>
                        <a:spcAft>
                          <a:spcPts val="0"/>
                        </a:spcAft>
                      </a:pPr>
                      <a:r>
                        <a:rPr lang="en-GB" sz="1700" b="1" dirty="0">
                          <a:solidFill>
                            <a:schemeClr val="tx1"/>
                          </a:solidFill>
                          <a:latin typeface="+mn-lt"/>
                        </a:rPr>
                        <a:t>HSCT not appropriately reflected in the modelling</a:t>
                      </a:r>
                      <a:endParaRPr lang="en-GB" sz="1700" b="1" dirty="0">
                        <a:solidFill>
                          <a:schemeClr val="tx1"/>
                        </a:solidFill>
                        <a:effectLst/>
                        <a:latin typeface="+mn-lt"/>
                        <a:cs typeface="Times New Roman" panose="02020603050405020304" pitchFamily="18" charset="0"/>
                      </a:endParaRPr>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gradFill flip="none" rotWithShape="1">
                      <a:gsLst>
                        <a:gs pos="49000">
                          <a:srgbClr val="FFC000"/>
                        </a:gs>
                        <a:gs pos="94000">
                          <a:srgbClr val="FF0000"/>
                        </a:gs>
                        <a:gs pos="83000">
                          <a:srgbClr val="FF0000"/>
                        </a:gs>
                        <a:gs pos="100000">
                          <a:srgbClr val="FF0000"/>
                        </a:gs>
                      </a:gsLst>
                      <a:lin ang="2700000" scaled="1"/>
                      <a:tileRect/>
                    </a:gradFill>
                  </a:tcPr>
                </a:tc>
                <a:extLst>
                  <a:ext uri="{0D108BD9-81ED-4DB2-BD59-A6C34878D82A}">
                    <a16:rowId xmlns:a16="http://schemas.microsoft.com/office/drawing/2014/main" val="220371077"/>
                  </a:ext>
                </a:extLst>
              </a:tr>
              <a:tr h="442216">
                <a:tc>
                  <a:txBody>
                    <a:bodyPr/>
                    <a:lstStyle/>
                    <a:p>
                      <a:pPr>
                        <a:lnSpc>
                          <a:spcPts val="1600"/>
                        </a:lnSpc>
                        <a:spcBef>
                          <a:spcPts val="0"/>
                        </a:spcBef>
                        <a:spcAft>
                          <a:spcPts val="0"/>
                        </a:spcAft>
                      </a:pPr>
                      <a:r>
                        <a:rPr lang="en-GB" sz="1700" b="1" dirty="0">
                          <a:solidFill>
                            <a:schemeClr val="tx1"/>
                          </a:solidFill>
                          <a:latin typeface="+mn-lt"/>
                        </a:rPr>
                        <a:t>Utility values upon relapse </a:t>
                      </a:r>
                      <a:endParaRPr lang="en-GB" sz="1700" b="1" dirty="0">
                        <a:solidFill>
                          <a:schemeClr val="tx1"/>
                        </a:solidFill>
                        <a:effectLst/>
                        <a:latin typeface="+mn-lt"/>
                        <a:cs typeface="Times New Roman" panose="02020603050405020304" pitchFamily="18" charset="0"/>
                      </a:endParaRPr>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919871910"/>
                  </a:ext>
                </a:extLst>
              </a:tr>
              <a:tr h="442216">
                <a:tc>
                  <a:txBody>
                    <a:bodyPr/>
                    <a:lstStyle/>
                    <a:p>
                      <a:pPr>
                        <a:lnSpc>
                          <a:spcPts val="1600"/>
                        </a:lnSpc>
                        <a:spcBef>
                          <a:spcPts val="0"/>
                        </a:spcBef>
                        <a:spcAft>
                          <a:spcPts val="0"/>
                        </a:spcAft>
                      </a:pPr>
                      <a:r>
                        <a:rPr lang="en-GB" sz="1700" b="1" dirty="0"/>
                        <a:t>End of life criteria </a:t>
                      </a:r>
                      <a:endParaRPr lang="en-GB" sz="1700" b="1" dirty="0">
                        <a:effectLst/>
                        <a:latin typeface="+mn-lt"/>
                        <a:cs typeface="Times New Roman" panose="02020603050405020304" pitchFamily="18" charset="0"/>
                      </a:endParaRPr>
                    </a:p>
                  </a:txBody>
                  <a:tcPr marL="137160" marR="137160" marT="137160" marB="137160">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solidFill>
                      <a:schemeClr val="bg1"/>
                    </a:solidFill>
                  </a:tcPr>
                </a:tc>
                <a:tc>
                  <a:txBody>
                    <a:bodyPr/>
                    <a:lstStyle/>
                    <a:p>
                      <a:endParaRPr lang="en-GB" sz="1700" dirty="0"/>
                    </a:p>
                  </a:txBody>
                  <a:tcPr>
                    <a:lnL w="12700" cap="flat" cmpd="sng" algn="ctr">
                      <a:solidFill>
                        <a:schemeClr val="accent4">
                          <a:lumMod val="60000"/>
                          <a:lumOff val="40000"/>
                        </a:schemeClr>
                      </a:solidFill>
                      <a:prstDash val="solid"/>
                      <a:round/>
                      <a:headEnd type="none" w="med" len="med"/>
                      <a:tailEnd type="none" w="med" len="med"/>
                    </a:lnL>
                    <a:lnR w="12700" cap="flat" cmpd="sng" algn="ctr">
                      <a:solidFill>
                        <a:schemeClr val="accent4">
                          <a:lumMod val="60000"/>
                          <a:lumOff val="40000"/>
                        </a:schemeClr>
                      </a:solidFill>
                      <a:prstDash val="solid"/>
                      <a:round/>
                      <a:headEnd type="none" w="med" len="med"/>
                      <a:tailEnd type="none" w="med" len="med"/>
                    </a:lnR>
                    <a:lnT w="12700" cap="flat" cmpd="sng" algn="ctr">
                      <a:solidFill>
                        <a:schemeClr val="accent4">
                          <a:lumMod val="60000"/>
                          <a:lumOff val="40000"/>
                        </a:schemeClr>
                      </a:solidFill>
                      <a:prstDash val="solid"/>
                      <a:round/>
                      <a:headEnd type="none" w="med" len="med"/>
                      <a:tailEnd type="none" w="med" len="med"/>
                    </a:lnT>
                    <a:lnB w="12700" cap="flat" cmpd="sng" algn="ctr">
                      <a:solidFill>
                        <a:schemeClr val="accent4">
                          <a:lumMod val="60000"/>
                          <a:lumOff val="40000"/>
                        </a:schemeClr>
                      </a:solidFill>
                      <a:prstDash val="solid"/>
                      <a:round/>
                      <a:headEnd type="none" w="med" len="med"/>
                      <a:tailEnd type="none" w="med" len="med"/>
                    </a:lnB>
                    <a:gradFill>
                      <a:gsLst>
                        <a:gs pos="49000">
                          <a:srgbClr val="FFC000"/>
                        </a:gs>
                        <a:gs pos="94000">
                          <a:srgbClr val="FF0000"/>
                        </a:gs>
                        <a:gs pos="83000">
                          <a:srgbClr val="FF0000"/>
                        </a:gs>
                        <a:gs pos="100000">
                          <a:srgbClr val="FF0000"/>
                        </a:gs>
                      </a:gsLst>
                      <a:lin ang="2700000" scaled="1"/>
                    </a:gradFill>
                  </a:tcPr>
                </a:tc>
                <a:extLst>
                  <a:ext uri="{0D108BD9-81ED-4DB2-BD59-A6C34878D82A}">
                    <a16:rowId xmlns:a16="http://schemas.microsoft.com/office/drawing/2014/main" val="2546513736"/>
                  </a:ext>
                </a:extLst>
              </a:tr>
            </a:tbl>
          </a:graphicData>
        </a:graphic>
      </p:graphicFrame>
      <p:pic>
        <p:nvPicPr>
          <p:cNvPr id="26" name="Graphic 25" descr="Questions">
            <a:extLst>
              <a:ext uri="{FF2B5EF4-FFF2-40B4-BE49-F238E27FC236}">
                <a16:creationId xmlns:a16="http://schemas.microsoft.com/office/drawing/2014/main" id="{3EA08B77-95DE-FCB8-3A16-1E1D5142E7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111443" y="1124208"/>
            <a:ext cx="405986" cy="405986"/>
          </a:xfrm>
          <a:prstGeom prst="rect">
            <a:avLst/>
          </a:prstGeom>
        </p:spPr>
      </p:pic>
      <p:pic>
        <p:nvPicPr>
          <p:cNvPr id="27" name="Graphic 26" descr="Questions">
            <a:extLst>
              <a:ext uri="{FF2B5EF4-FFF2-40B4-BE49-F238E27FC236}">
                <a16:creationId xmlns:a16="http://schemas.microsoft.com/office/drawing/2014/main" id="{88AD35BA-927C-1AF9-C16B-2BB0027FA01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111443" y="1632868"/>
            <a:ext cx="405986" cy="405986"/>
          </a:xfrm>
          <a:prstGeom prst="rect">
            <a:avLst/>
          </a:prstGeom>
        </p:spPr>
      </p:pic>
      <p:pic>
        <p:nvPicPr>
          <p:cNvPr id="28" name="Graphic 27" descr="Questions">
            <a:extLst>
              <a:ext uri="{FF2B5EF4-FFF2-40B4-BE49-F238E27FC236}">
                <a16:creationId xmlns:a16="http://schemas.microsoft.com/office/drawing/2014/main" id="{55B8B0B0-A2A7-A8FA-3143-7154FA8DEC4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111443" y="2141528"/>
            <a:ext cx="405986" cy="405986"/>
          </a:xfrm>
          <a:prstGeom prst="rect">
            <a:avLst/>
          </a:prstGeom>
        </p:spPr>
      </p:pic>
      <p:pic>
        <p:nvPicPr>
          <p:cNvPr id="37" name="Graphic 36" descr="Questions">
            <a:extLst>
              <a:ext uri="{FF2B5EF4-FFF2-40B4-BE49-F238E27FC236}">
                <a16:creationId xmlns:a16="http://schemas.microsoft.com/office/drawing/2014/main" id="{B481F3B4-E734-B83E-C6A4-59730F4B063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111443" y="2585831"/>
            <a:ext cx="405986" cy="405986"/>
          </a:xfrm>
          <a:prstGeom prst="rect">
            <a:avLst/>
          </a:prstGeom>
        </p:spPr>
      </p:pic>
      <p:pic>
        <p:nvPicPr>
          <p:cNvPr id="38" name="Graphic 37" descr="Research">
            <a:extLst>
              <a:ext uri="{FF2B5EF4-FFF2-40B4-BE49-F238E27FC236}">
                <a16:creationId xmlns:a16="http://schemas.microsoft.com/office/drawing/2014/main" id="{2212383B-B22C-8B6A-F204-525550FA35E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39149" y="3076550"/>
            <a:ext cx="359893" cy="359893"/>
          </a:xfrm>
          <a:prstGeom prst="rect">
            <a:avLst/>
          </a:prstGeom>
        </p:spPr>
      </p:pic>
      <p:pic>
        <p:nvPicPr>
          <p:cNvPr id="39" name="Graphic 38" descr="Research">
            <a:extLst>
              <a:ext uri="{FF2B5EF4-FFF2-40B4-BE49-F238E27FC236}">
                <a16:creationId xmlns:a16="http://schemas.microsoft.com/office/drawing/2014/main" id="{E53A8C79-6372-AC35-E440-F88E3F7F071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57955" y="3521176"/>
            <a:ext cx="359893" cy="359893"/>
          </a:xfrm>
          <a:prstGeom prst="rect">
            <a:avLst/>
          </a:prstGeom>
        </p:spPr>
      </p:pic>
      <p:pic>
        <p:nvPicPr>
          <p:cNvPr id="40" name="Graphic 39" descr="Research">
            <a:extLst>
              <a:ext uri="{FF2B5EF4-FFF2-40B4-BE49-F238E27FC236}">
                <a16:creationId xmlns:a16="http://schemas.microsoft.com/office/drawing/2014/main" id="{6C739BC4-5A24-FED3-60BE-4352A014EF7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57955" y="4003535"/>
            <a:ext cx="359893" cy="359893"/>
          </a:xfrm>
          <a:prstGeom prst="rect">
            <a:avLst/>
          </a:prstGeom>
        </p:spPr>
      </p:pic>
      <p:pic>
        <p:nvPicPr>
          <p:cNvPr id="43" name="Graphic 42" descr="Research">
            <a:extLst>
              <a:ext uri="{FF2B5EF4-FFF2-40B4-BE49-F238E27FC236}">
                <a16:creationId xmlns:a16="http://schemas.microsoft.com/office/drawing/2014/main" id="{6215CC53-E340-9CEA-1B19-9895F18AA4E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52542" y="4966944"/>
            <a:ext cx="359893" cy="359893"/>
          </a:xfrm>
          <a:prstGeom prst="rect">
            <a:avLst/>
          </a:prstGeom>
        </p:spPr>
      </p:pic>
      <p:pic>
        <p:nvPicPr>
          <p:cNvPr id="44" name="Graphic 43" descr="Questions">
            <a:extLst>
              <a:ext uri="{FF2B5EF4-FFF2-40B4-BE49-F238E27FC236}">
                <a16:creationId xmlns:a16="http://schemas.microsoft.com/office/drawing/2014/main" id="{AA205A7B-67D1-645D-A7B5-3BCA809248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106449" y="5411887"/>
            <a:ext cx="405986" cy="405986"/>
          </a:xfrm>
          <a:prstGeom prst="rect">
            <a:avLst/>
          </a:prstGeom>
        </p:spPr>
      </p:pic>
      <p:pic>
        <p:nvPicPr>
          <p:cNvPr id="45" name="Graphic 44" descr="Research">
            <a:extLst>
              <a:ext uri="{FF2B5EF4-FFF2-40B4-BE49-F238E27FC236}">
                <a16:creationId xmlns:a16="http://schemas.microsoft.com/office/drawing/2014/main" id="{60B16CCE-4F0F-5840-1D31-69D9A2CF459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39149" y="5920547"/>
            <a:ext cx="359893" cy="359893"/>
          </a:xfrm>
          <a:prstGeom prst="rect">
            <a:avLst/>
          </a:prstGeom>
        </p:spPr>
      </p:pic>
      <p:sp>
        <p:nvSpPr>
          <p:cNvPr id="46" name="TextBox 45">
            <a:extLst>
              <a:ext uri="{FF2B5EF4-FFF2-40B4-BE49-F238E27FC236}">
                <a16:creationId xmlns:a16="http://schemas.microsoft.com/office/drawing/2014/main" id="{F116C505-0FAD-E03A-671F-6DC84BD52DB8}"/>
              </a:ext>
            </a:extLst>
          </p:cNvPr>
          <p:cNvSpPr txBox="1"/>
          <p:nvPr/>
        </p:nvSpPr>
        <p:spPr>
          <a:xfrm>
            <a:off x="6237029" y="4542183"/>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
        <p:nvSpPr>
          <p:cNvPr id="47" name="TextBox 46">
            <a:extLst>
              <a:ext uri="{FF2B5EF4-FFF2-40B4-BE49-F238E27FC236}">
                <a16:creationId xmlns:a16="http://schemas.microsoft.com/office/drawing/2014/main" id="{116A5CFF-1DAA-21F6-2DDA-4180576E3AC9}"/>
              </a:ext>
            </a:extLst>
          </p:cNvPr>
          <p:cNvSpPr txBox="1"/>
          <p:nvPr/>
        </p:nvSpPr>
        <p:spPr>
          <a:xfrm>
            <a:off x="6237029" y="5021898"/>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
        <p:nvSpPr>
          <p:cNvPr id="48" name="TextBox 47">
            <a:extLst>
              <a:ext uri="{FF2B5EF4-FFF2-40B4-BE49-F238E27FC236}">
                <a16:creationId xmlns:a16="http://schemas.microsoft.com/office/drawing/2014/main" id="{A0B1BA79-1582-ADE4-2F9D-D04BD81A9982}"/>
              </a:ext>
            </a:extLst>
          </p:cNvPr>
          <p:cNvSpPr txBox="1"/>
          <p:nvPr/>
        </p:nvSpPr>
        <p:spPr>
          <a:xfrm>
            <a:off x="6237029" y="5512726"/>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
        <p:nvSpPr>
          <p:cNvPr id="49" name="TextBox 48">
            <a:extLst>
              <a:ext uri="{FF2B5EF4-FFF2-40B4-BE49-F238E27FC236}">
                <a16:creationId xmlns:a16="http://schemas.microsoft.com/office/drawing/2014/main" id="{796ADBF8-FB99-8C26-9AF3-9F75B8548BC6}"/>
              </a:ext>
            </a:extLst>
          </p:cNvPr>
          <p:cNvSpPr txBox="1"/>
          <p:nvPr/>
        </p:nvSpPr>
        <p:spPr>
          <a:xfrm>
            <a:off x="6237029" y="6025200"/>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
        <p:nvSpPr>
          <p:cNvPr id="50" name="TextBox 49">
            <a:extLst>
              <a:ext uri="{FF2B5EF4-FFF2-40B4-BE49-F238E27FC236}">
                <a16:creationId xmlns:a16="http://schemas.microsoft.com/office/drawing/2014/main" id="{77595B76-5BEB-4567-C837-26AD54B03C8D}"/>
              </a:ext>
            </a:extLst>
          </p:cNvPr>
          <p:cNvSpPr txBox="1"/>
          <p:nvPr/>
        </p:nvSpPr>
        <p:spPr>
          <a:xfrm>
            <a:off x="6237029" y="6464423"/>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pic>
        <p:nvPicPr>
          <p:cNvPr id="31" name="Graphic 30" descr="Research">
            <a:extLst>
              <a:ext uri="{FF2B5EF4-FFF2-40B4-BE49-F238E27FC236}">
                <a16:creationId xmlns:a16="http://schemas.microsoft.com/office/drawing/2014/main" id="{0735EBA4-6B9D-B044-04EF-281202846D6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52542" y="4538496"/>
            <a:ext cx="359893" cy="359893"/>
          </a:xfrm>
          <a:prstGeom prst="rect">
            <a:avLst/>
          </a:prstGeom>
        </p:spPr>
      </p:pic>
      <p:sp>
        <p:nvSpPr>
          <p:cNvPr id="32" name="TextBox 31">
            <a:extLst>
              <a:ext uri="{FF2B5EF4-FFF2-40B4-BE49-F238E27FC236}">
                <a16:creationId xmlns:a16="http://schemas.microsoft.com/office/drawing/2014/main" id="{FB0628D3-DB98-9D5A-D052-A5790803140A}"/>
              </a:ext>
            </a:extLst>
          </p:cNvPr>
          <p:cNvSpPr txBox="1"/>
          <p:nvPr/>
        </p:nvSpPr>
        <p:spPr>
          <a:xfrm>
            <a:off x="455161" y="7260749"/>
            <a:ext cx="9722619" cy="246221"/>
          </a:xfrm>
          <a:prstGeom prst="rect">
            <a:avLst/>
          </a:prstGeom>
          <a:noFill/>
        </p:spPr>
        <p:txBody>
          <a:bodyPr wrap="square" lIns="0" tIns="0" rIns="0" bIns="0" rtlCol="0">
            <a:spAutoFit/>
          </a:bodyPr>
          <a:lstStyle/>
          <a:p>
            <a:pPr algn="ctr"/>
            <a:r>
              <a:rPr lang="en-GB" sz="1600" dirty="0">
                <a:solidFill>
                  <a:schemeClr val="tx1"/>
                </a:solidFill>
              </a:rPr>
              <a:t>Please note that this slide has been updated post committee meeting to correct factual inaccuracies </a:t>
            </a:r>
          </a:p>
        </p:txBody>
      </p:sp>
    </p:spTree>
    <p:extLst>
      <p:ext uri="{BB962C8B-B14F-4D97-AF65-F5344CB8AC3E}">
        <p14:creationId xmlns:p14="http://schemas.microsoft.com/office/powerpoint/2010/main" val="2112777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753DBC-9322-2112-8313-1CE32A8D3487}"/>
              </a:ext>
            </a:extLst>
          </p:cNvPr>
          <p:cNvSpPr txBox="1"/>
          <p:nvPr/>
        </p:nvSpPr>
        <p:spPr>
          <a:xfrm>
            <a:off x="257810" y="6797407"/>
            <a:ext cx="1339636" cy="586747"/>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3" name="Slide Number Placeholder 2"/>
          <p:cNvSpPr>
            <a:spLocks noGrp="1"/>
          </p:cNvSpPr>
          <p:nvPr>
            <p:ph type="sldNum" sz="quarter" idx="12"/>
          </p:nvPr>
        </p:nvSpPr>
        <p:spPr>
          <a:xfrm>
            <a:off x="10064011" y="7116641"/>
            <a:ext cx="500380" cy="333663"/>
          </a:xfrm>
        </p:spPr>
        <p:txBody>
          <a:bodyPr/>
          <a:lstStyle/>
          <a:p>
            <a:fld id="{DDBE135E-2566-4748-853C-8A3B78F0FB00}" type="slidenum">
              <a:rPr lang="en-GB" smtClean="0"/>
              <a:t>18</a:t>
            </a:fld>
            <a:endParaRPr lang="en-GB" dirty="0"/>
          </a:p>
        </p:txBody>
      </p:sp>
      <p:sp>
        <p:nvSpPr>
          <p:cNvPr id="12" name="Title 1">
            <a:extLst>
              <a:ext uri="{FF2B5EF4-FFF2-40B4-BE49-F238E27FC236}">
                <a16:creationId xmlns:a16="http://schemas.microsoft.com/office/drawing/2014/main" id="{F6A1249E-4707-47EE-9A43-BA6FED82C5B1}"/>
              </a:ext>
            </a:extLst>
          </p:cNvPr>
          <p:cNvSpPr txBox="1">
            <a:spLocks/>
          </p:cNvSpPr>
          <p:nvPr/>
        </p:nvSpPr>
        <p:spPr>
          <a:xfrm>
            <a:off x="257810" y="177109"/>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endParaRPr lang="en-US" sz="2800" dirty="0">
              <a:latin typeface="+mn-lt"/>
            </a:endParaRPr>
          </a:p>
        </p:txBody>
      </p:sp>
      <p:sp>
        <p:nvSpPr>
          <p:cNvPr id="6" name="Title 1">
            <a:extLst>
              <a:ext uri="{FF2B5EF4-FFF2-40B4-BE49-F238E27FC236}">
                <a16:creationId xmlns:a16="http://schemas.microsoft.com/office/drawing/2014/main" id="{018EBF4C-052F-C151-E528-EEAFF68313D4}"/>
              </a:ext>
            </a:extLst>
          </p:cNvPr>
          <p:cNvSpPr txBox="1">
            <a:spLocks/>
          </p:cNvSpPr>
          <p:nvPr/>
        </p:nvSpPr>
        <p:spPr>
          <a:xfrm>
            <a:off x="342849" y="295392"/>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Generalisability of QUAZAR study (1) </a:t>
            </a: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sp>
        <p:nvSpPr>
          <p:cNvPr id="7" name="Content Placeholder 3">
            <a:extLst>
              <a:ext uri="{FF2B5EF4-FFF2-40B4-BE49-F238E27FC236}">
                <a16:creationId xmlns:a16="http://schemas.microsoft.com/office/drawing/2014/main" id="{C65160AB-132C-68C3-B4AE-AD75D650596B}"/>
              </a:ext>
            </a:extLst>
          </p:cNvPr>
          <p:cNvSpPr txBox="1">
            <a:spLocks/>
          </p:cNvSpPr>
          <p:nvPr/>
        </p:nvSpPr>
        <p:spPr>
          <a:xfrm>
            <a:off x="342849" y="942610"/>
            <a:ext cx="9935007" cy="2270739"/>
          </a:xfrm>
          <a:prstGeom prst="rect">
            <a:avLst/>
          </a:prstGeom>
          <a:solidFill>
            <a:schemeClr val="bg1">
              <a:lumMod val="95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700" b="1" dirty="0"/>
              <a:t>Background</a:t>
            </a:r>
            <a:endParaRPr lang="en-GB" sz="1700" dirty="0">
              <a:latin typeface="+mn-lt"/>
              <a:ea typeface="Lato" panose="020F0502020204030203" pitchFamily="34" charset="0"/>
              <a:cs typeface="Lato" panose="020F0502020204030203" pitchFamily="34" charset="0"/>
            </a:endParaRPr>
          </a:p>
          <a:p>
            <a:pPr marL="393750" indent="-285750">
              <a:spcBef>
                <a:spcPts val="0"/>
              </a:spcBef>
              <a:spcAft>
                <a:spcPts val="600"/>
              </a:spcAft>
            </a:pPr>
            <a:r>
              <a:rPr lang="en-GB" sz="1700" dirty="0">
                <a:latin typeface="+mn-lt"/>
              </a:rPr>
              <a:t>Company</a:t>
            </a:r>
            <a:r>
              <a:rPr lang="en-GB" sz="1700" dirty="0">
                <a:effectLst/>
                <a:latin typeface="+mn-lt"/>
              </a:rPr>
              <a:t> considers that the baseline characteristics of participants in QUAZAR align to the UK AML transplant ineligible population with some caveats: </a:t>
            </a:r>
          </a:p>
          <a:p>
            <a:pPr marL="674737" lvl="1" indent="-285750">
              <a:spcBef>
                <a:spcPts val="0"/>
              </a:spcBef>
              <a:spcAft>
                <a:spcPts val="600"/>
              </a:spcAft>
            </a:pPr>
            <a:r>
              <a:rPr lang="en-GB" sz="1700" dirty="0">
                <a:effectLst/>
                <a:latin typeface="+mn-lt"/>
              </a:rPr>
              <a:t>age (the trial limited to people aged ≥55 years)</a:t>
            </a:r>
          </a:p>
          <a:p>
            <a:pPr marL="674737" lvl="1" indent="-285750">
              <a:spcBef>
                <a:spcPts val="0"/>
              </a:spcBef>
              <a:spcAft>
                <a:spcPts val="600"/>
              </a:spcAft>
            </a:pPr>
            <a:r>
              <a:rPr lang="en-GB" sz="1700" dirty="0">
                <a:effectLst/>
                <a:latin typeface="+mn-lt"/>
              </a:rPr>
              <a:t>cytogenetic risk (included people with intermediate and poor cytogenetics whereas people with favourable risk cytogenetics are less likely to proceed to HSCT in first </a:t>
            </a:r>
            <a:r>
              <a:rPr lang="en-GB" sz="1700" dirty="0">
                <a:latin typeface="+mn-lt"/>
              </a:rPr>
              <a:t>complete remission</a:t>
            </a:r>
            <a:r>
              <a:rPr lang="en-GB" sz="1700" dirty="0">
                <a:effectLst/>
                <a:latin typeface="+mn-lt"/>
              </a:rPr>
              <a:t>).</a:t>
            </a:r>
          </a:p>
          <a:p>
            <a:pPr marL="393750" indent="-285750">
              <a:spcBef>
                <a:spcPts val="0"/>
              </a:spcBef>
              <a:spcAft>
                <a:spcPts val="600"/>
              </a:spcAft>
            </a:pPr>
            <a:r>
              <a:rPr lang="en-US" sz="1700" dirty="0"/>
              <a:t>Stakeholders consider QUAZAR trial to be representative of UK clinical practice. </a:t>
            </a:r>
          </a:p>
          <a:p>
            <a:pPr marL="393750" indent="-285750">
              <a:spcBef>
                <a:spcPts val="0"/>
              </a:spcBef>
              <a:spcAft>
                <a:spcPts val="600"/>
              </a:spcAft>
            </a:pPr>
            <a:endParaRPr lang="en-GB" sz="1700" dirty="0">
              <a:effectLst/>
              <a:latin typeface="+mn-lt"/>
            </a:endParaRPr>
          </a:p>
          <a:p>
            <a:pPr marL="674737" lvl="1" indent="-285750">
              <a:spcBef>
                <a:spcPts val="0"/>
              </a:spcBef>
              <a:spcAft>
                <a:spcPts val="600"/>
              </a:spcAft>
            </a:pPr>
            <a:endParaRPr lang="en-GB" sz="1800" dirty="0">
              <a:effectLst/>
              <a:latin typeface="+mn-lt"/>
            </a:endParaRPr>
          </a:p>
        </p:txBody>
      </p:sp>
      <p:sp>
        <p:nvSpPr>
          <p:cNvPr id="8" name="Content Placeholder 3">
            <a:extLst>
              <a:ext uri="{FF2B5EF4-FFF2-40B4-BE49-F238E27FC236}">
                <a16:creationId xmlns:a16="http://schemas.microsoft.com/office/drawing/2014/main" id="{8451AF3B-7E70-A350-04F1-2AB1565F4C6D}"/>
              </a:ext>
            </a:extLst>
          </p:cNvPr>
          <p:cNvSpPr txBox="1">
            <a:spLocks/>
          </p:cNvSpPr>
          <p:nvPr/>
        </p:nvSpPr>
        <p:spPr>
          <a:xfrm>
            <a:off x="342849" y="3371932"/>
            <a:ext cx="9935007" cy="3425475"/>
          </a:xfrm>
          <a:prstGeom prst="rect">
            <a:avLst/>
          </a:prstGeom>
          <a:solidFill>
            <a:schemeClr val="accent2">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700" b="1" dirty="0"/>
              <a:t>ERG comments</a:t>
            </a:r>
          </a:p>
          <a:p>
            <a:pPr marL="393750" indent="-285750">
              <a:spcBef>
                <a:spcPts val="0"/>
              </a:spcBef>
              <a:spcAft>
                <a:spcPts val="600"/>
              </a:spcAft>
            </a:pPr>
            <a:r>
              <a:rPr lang="en-GB" sz="1700" dirty="0">
                <a:latin typeface="+mn-lt"/>
                <a:ea typeface="Lato" panose="020F0502020204030203" pitchFamily="34" charset="0"/>
                <a:cs typeface="Lato" panose="020F0502020204030203" pitchFamily="34" charset="0"/>
              </a:rPr>
              <a:t>Only a small number of UK participants were included in QUAZAR trial (n=</a:t>
            </a:r>
            <a:r>
              <a:rPr lang="en-GB" sz="1700" u="sng" dirty="0">
                <a:solidFill>
                  <a:srgbClr val="000000"/>
                </a:solidFill>
                <a:highlight>
                  <a:srgbClr val="000000"/>
                </a:highlight>
                <a:latin typeface="+mn-lt"/>
                <a:ea typeface="Lato" panose="020F0502020204030203" pitchFamily="34" charset="0"/>
                <a:cs typeface="Lato" panose="020F0502020204030203" pitchFamily="34" charset="0"/>
              </a:rPr>
              <a:t>XXX</a:t>
            </a:r>
            <a:r>
              <a:rPr lang="en-GB" sz="1700" dirty="0">
                <a:latin typeface="+mn-lt"/>
                <a:ea typeface="Lato" panose="020F0502020204030203" pitchFamily="34" charset="0"/>
                <a:cs typeface="Lato" panose="020F0502020204030203" pitchFamily="34" charset="0"/>
              </a:rPr>
              <a:t>).</a:t>
            </a:r>
            <a:r>
              <a:rPr lang="en-GB" sz="1700" dirty="0">
                <a:latin typeface="+mj-lt"/>
                <a:ea typeface="Lato" panose="020F0502020204030203" pitchFamily="34" charset="0"/>
                <a:cs typeface="Lato" panose="020F0502020204030203" pitchFamily="34" charset="0"/>
              </a:rPr>
              <a:t> </a:t>
            </a:r>
          </a:p>
          <a:p>
            <a:pPr marL="393750" indent="-285750">
              <a:spcBef>
                <a:spcPts val="0"/>
              </a:spcBef>
              <a:spcAft>
                <a:spcPts val="600"/>
              </a:spcAft>
            </a:pPr>
            <a:r>
              <a:rPr lang="en-GB" sz="1700" dirty="0">
                <a:effectLst/>
                <a:latin typeface="+mj-lt"/>
                <a:ea typeface="Times New Roman" panose="02020603050405020304" pitchFamily="18" charset="0"/>
              </a:rPr>
              <a:t>ERG is unsure based on the high number of participants with ECOG status grade 0-1 if the trial describes a population that is unfit to receive HSCT and who would have oral azacitidine. </a:t>
            </a:r>
          </a:p>
          <a:p>
            <a:pPr marL="393750" indent="-285750">
              <a:spcBef>
                <a:spcPts val="0"/>
              </a:spcBef>
              <a:spcAft>
                <a:spcPts val="600"/>
              </a:spcAft>
            </a:pPr>
            <a:r>
              <a:rPr lang="en-GB" sz="1700" dirty="0">
                <a:effectLst/>
                <a:latin typeface="+mj-lt"/>
                <a:ea typeface="Times New Roman" panose="02020603050405020304" pitchFamily="18" charset="0"/>
              </a:rPr>
              <a:t>There are </a:t>
            </a:r>
            <a:r>
              <a:rPr lang="en-GB" sz="1700" dirty="0">
                <a:latin typeface="+mj-lt"/>
                <a:ea typeface="Times New Roman" panose="02020603050405020304" pitchFamily="18" charset="0"/>
              </a:rPr>
              <a:t>differences between the UK and analysed populations (cycles of consolidation therapy and transplant ineligible due to no appropriate donor) </a:t>
            </a:r>
            <a:r>
              <a:rPr lang="en-GB" sz="1700" dirty="0">
                <a:latin typeface="+mj-lt"/>
                <a:ea typeface="Times New Roman" panose="02020603050405020304" pitchFamily="18" charset="0"/>
                <a:sym typeface="Wingdings" panose="05000000000000000000" pitchFamily="2" charset="2"/>
              </a:rPr>
              <a:t> </a:t>
            </a:r>
            <a:r>
              <a:rPr lang="en-GB" sz="1700" dirty="0">
                <a:latin typeface="+mj-lt"/>
                <a:ea typeface="Times New Roman" panose="02020603050405020304" pitchFamily="18" charset="0"/>
              </a:rPr>
              <a:t>the EU-subgroup may be more relevant.</a:t>
            </a:r>
            <a:endParaRPr lang="en-GB" sz="1700" dirty="0">
              <a:effectLst/>
              <a:latin typeface="+mj-lt"/>
              <a:ea typeface="Times New Roman" panose="02020603050405020304" pitchFamily="18" charset="0"/>
            </a:endParaRPr>
          </a:p>
          <a:p>
            <a:pPr marL="108000" indent="0">
              <a:spcBef>
                <a:spcPts val="0"/>
              </a:spcBef>
              <a:spcAft>
                <a:spcPts val="600"/>
              </a:spcAft>
              <a:buNone/>
            </a:pPr>
            <a:endParaRPr lang="en-GB" sz="1800" dirty="0"/>
          </a:p>
        </p:txBody>
      </p:sp>
      <p:pic>
        <p:nvPicPr>
          <p:cNvPr id="15" name="Graphic 14" descr="Research">
            <a:extLst>
              <a:ext uri="{FF2B5EF4-FFF2-40B4-BE49-F238E27FC236}">
                <a16:creationId xmlns:a16="http://schemas.microsoft.com/office/drawing/2014/main" id="{28E05150-271D-FD39-F54B-0859A60A085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20246" y="355217"/>
            <a:ext cx="484597" cy="484597"/>
          </a:xfrm>
          <a:prstGeom prst="rect">
            <a:avLst/>
          </a:prstGeom>
        </p:spPr>
      </p:pic>
      <p:graphicFrame>
        <p:nvGraphicFramePr>
          <p:cNvPr id="17" name="Table 16">
            <a:extLst>
              <a:ext uri="{FF2B5EF4-FFF2-40B4-BE49-F238E27FC236}">
                <a16:creationId xmlns:a16="http://schemas.microsoft.com/office/drawing/2014/main" id="{13DC66A5-80BA-96D9-BBAD-DB75130C8EF1}"/>
              </a:ext>
            </a:extLst>
          </p:cNvPr>
          <p:cNvGraphicFramePr>
            <a:graphicFrameLocks noGrp="1"/>
          </p:cNvGraphicFramePr>
          <p:nvPr>
            <p:extLst>
              <p:ext uri="{D42A27DB-BD31-4B8C-83A1-F6EECF244321}">
                <p14:modId xmlns:p14="http://schemas.microsoft.com/office/powerpoint/2010/main" val="4031863758"/>
              </p:ext>
            </p:extLst>
          </p:nvPr>
        </p:nvGraphicFramePr>
        <p:xfrm>
          <a:off x="415544" y="5297216"/>
          <a:ext cx="9741327" cy="1341608"/>
        </p:xfrm>
        <a:graphic>
          <a:graphicData uri="http://schemas.openxmlformats.org/drawingml/2006/table">
            <a:tbl>
              <a:tblPr firstRow="1" bandRow="1">
                <a:tableStyleId>{5C22544A-7EE6-4342-B048-85BDC9FD1C3A}</a:tableStyleId>
              </a:tblPr>
              <a:tblGrid>
                <a:gridCol w="4247855">
                  <a:extLst>
                    <a:ext uri="{9D8B030D-6E8A-4147-A177-3AD203B41FA5}">
                      <a16:colId xmlns:a16="http://schemas.microsoft.com/office/drawing/2014/main" val="257126695"/>
                    </a:ext>
                  </a:extLst>
                </a:gridCol>
                <a:gridCol w="1244831">
                  <a:extLst>
                    <a:ext uri="{9D8B030D-6E8A-4147-A177-3AD203B41FA5}">
                      <a16:colId xmlns:a16="http://schemas.microsoft.com/office/drawing/2014/main" val="4084244152"/>
                    </a:ext>
                  </a:extLst>
                </a:gridCol>
                <a:gridCol w="1286189">
                  <a:extLst>
                    <a:ext uri="{9D8B030D-6E8A-4147-A177-3AD203B41FA5}">
                      <a16:colId xmlns:a16="http://schemas.microsoft.com/office/drawing/2014/main" val="440379646"/>
                    </a:ext>
                  </a:extLst>
                </a:gridCol>
                <a:gridCol w="1296237">
                  <a:extLst>
                    <a:ext uri="{9D8B030D-6E8A-4147-A177-3AD203B41FA5}">
                      <a16:colId xmlns:a16="http://schemas.microsoft.com/office/drawing/2014/main" val="2409494661"/>
                    </a:ext>
                  </a:extLst>
                </a:gridCol>
                <a:gridCol w="1666215">
                  <a:extLst>
                    <a:ext uri="{9D8B030D-6E8A-4147-A177-3AD203B41FA5}">
                      <a16:colId xmlns:a16="http://schemas.microsoft.com/office/drawing/2014/main" val="2563319873"/>
                    </a:ext>
                  </a:extLst>
                </a:gridCol>
              </a:tblGrid>
              <a:tr h="381244">
                <a:tc>
                  <a:txBody>
                    <a:bodyPr/>
                    <a:lstStyle/>
                    <a:p>
                      <a:endParaRPr lang="en-GB" sz="1600" dirty="0"/>
                    </a:p>
                  </a:txBody>
                  <a:tcPr/>
                </a:tc>
                <a:tc>
                  <a:txBody>
                    <a:bodyPr/>
                    <a:lstStyle/>
                    <a:p>
                      <a:pPr algn="ctr"/>
                      <a:r>
                        <a:rPr lang="en-GB" sz="1600" dirty="0"/>
                        <a:t>ITT population</a:t>
                      </a:r>
                    </a:p>
                  </a:txBody>
                  <a:tcPr/>
                </a:tc>
                <a:tc>
                  <a:txBody>
                    <a:bodyPr/>
                    <a:lstStyle/>
                    <a:p>
                      <a:pPr algn="ctr"/>
                      <a:r>
                        <a:rPr lang="en-GB" sz="1600" dirty="0"/>
                        <a:t>EU subgroup</a:t>
                      </a:r>
                    </a:p>
                  </a:txBody>
                  <a:tcPr/>
                </a:tc>
                <a:tc>
                  <a:txBody>
                    <a:bodyPr/>
                    <a:lstStyle/>
                    <a:p>
                      <a:pPr algn="ctr"/>
                      <a:r>
                        <a:rPr lang="en-GB" sz="1600" dirty="0"/>
                        <a:t>UK subgroup</a:t>
                      </a:r>
                    </a:p>
                  </a:txBody>
                  <a:tcPr/>
                </a:tc>
                <a:tc>
                  <a:txBody>
                    <a:bodyPr/>
                    <a:lstStyle/>
                    <a:p>
                      <a:pPr algn="ctr"/>
                      <a:r>
                        <a:rPr lang="en-GB" sz="1600" dirty="0"/>
                        <a:t>Company clinical experts</a:t>
                      </a:r>
                    </a:p>
                  </a:txBody>
                  <a:tcPr/>
                </a:tc>
                <a:extLst>
                  <a:ext uri="{0D108BD9-81ED-4DB2-BD59-A6C34878D82A}">
                    <a16:rowId xmlns:a16="http://schemas.microsoft.com/office/drawing/2014/main" val="2921622167"/>
                  </a:ext>
                </a:extLst>
              </a:tr>
              <a:tr h="381244">
                <a:tc>
                  <a:txBody>
                    <a:bodyPr/>
                    <a:lstStyle/>
                    <a:p>
                      <a:r>
                        <a:rPr lang="en-GB" sz="1600" dirty="0"/>
                        <a:t>ECOG performance status grade 0-1</a:t>
                      </a:r>
                    </a:p>
                  </a:txBody>
                  <a:tcPr/>
                </a:tc>
                <a:tc>
                  <a:txBody>
                    <a:bodyPr/>
                    <a:lstStyle/>
                    <a:p>
                      <a:pPr algn="ctr"/>
                      <a:r>
                        <a:rPr lang="en-GB" sz="1600" dirty="0"/>
                        <a:t>92%</a:t>
                      </a:r>
                    </a:p>
                  </a:txBody>
                  <a:tcPr/>
                </a:tc>
                <a:tc>
                  <a:txBody>
                    <a:bodyPr/>
                    <a:lstStyle/>
                    <a:p>
                      <a:pPr algn="ctr"/>
                      <a:r>
                        <a:rPr lang="en-GB" sz="1600" u="sng" dirty="0">
                          <a:solidFill>
                            <a:srgbClr val="000000"/>
                          </a:solidFill>
                          <a:highlight>
                            <a:srgbClr val="000000"/>
                          </a:highlight>
                        </a:rPr>
                        <a:t>XXXX</a:t>
                      </a:r>
                    </a:p>
                  </a:txBody>
                  <a:tcPr/>
                </a:tc>
                <a:tc>
                  <a:txBody>
                    <a:bodyPr/>
                    <a:lstStyle/>
                    <a:p>
                      <a:pPr algn="ctr"/>
                      <a:r>
                        <a:rPr lang="en-GB" sz="1600" u="sng" dirty="0">
                          <a:solidFill>
                            <a:srgbClr val="000000"/>
                          </a:solidFill>
                          <a:highlight>
                            <a:srgbClr val="000000"/>
                          </a:highlight>
                        </a:rPr>
                        <a:t>XXXX</a:t>
                      </a:r>
                    </a:p>
                  </a:txBody>
                  <a:tcPr/>
                </a:tc>
                <a:tc>
                  <a:txBody>
                    <a:bodyPr/>
                    <a:lstStyle/>
                    <a:p>
                      <a:pPr algn="ctr"/>
                      <a:r>
                        <a:rPr lang="en-GB" sz="1600" u="sng" dirty="0">
                          <a:solidFill>
                            <a:srgbClr val="000000"/>
                          </a:solidFill>
                          <a:highlight>
                            <a:srgbClr val="000000"/>
                          </a:highlight>
                        </a:rPr>
                        <a:t>XXXX</a:t>
                      </a:r>
                    </a:p>
                  </a:txBody>
                  <a:tcPr/>
                </a:tc>
                <a:extLst>
                  <a:ext uri="{0D108BD9-81ED-4DB2-BD59-A6C34878D82A}">
                    <a16:rowId xmlns:a16="http://schemas.microsoft.com/office/drawing/2014/main" val="2312444960"/>
                  </a:ext>
                </a:extLst>
              </a:tr>
              <a:tr h="381244">
                <a:tc>
                  <a:txBody>
                    <a:bodyPr/>
                    <a:lstStyle/>
                    <a:p>
                      <a:r>
                        <a:rPr lang="en-GB" sz="1600" dirty="0"/>
                        <a:t>Transplant ineligible </a:t>
                      </a:r>
                      <a:r>
                        <a:rPr lang="en-GB" sz="1600" dirty="0">
                          <a:sym typeface="Wingdings" panose="05000000000000000000" pitchFamily="2" charset="2"/>
                        </a:rPr>
                        <a:t></a:t>
                      </a:r>
                      <a:r>
                        <a:rPr lang="en-GB" sz="1600" dirty="0"/>
                        <a:t> no appropriate donor</a:t>
                      </a:r>
                    </a:p>
                  </a:txBody>
                  <a:tcPr/>
                </a:tc>
                <a:tc>
                  <a:txBody>
                    <a:bodyPr/>
                    <a:lstStyle/>
                    <a:p>
                      <a:pPr algn="ctr"/>
                      <a:r>
                        <a:rPr lang="en-GB" sz="1600" u="sng" dirty="0">
                          <a:solidFill>
                            <a:srgbClr val="000000"/>
                          </a:solidFill>
                          <a:highlight>
                            <a:srgbClr val="000000"/>
                          </a:highlight>
                        </a:rPr>
                        <a:t>XXXX</a:t>
                      </a:r>
                    </a:p>
                  </a:txBody>
                  <a:tcPr/>
                </a:tc>
                <a:tc>
                  <a:txBody>
                    <a:bodyPr/>
                    <a:lstStyle/>
                    <a:p>
                      <a:pPr algn="ctr"/>
                      <a:r>
                        <a:rPr lang="en-GB" sz="1600" u="sng" dirty="0">
                          <a:solidFill>
                            <a:srgbClr val="000000"/>
                          </a:solidFill>
                          <a:highlight>
                            <a:srgbClr val="000000"/>
                          </a:highlight>
                        </a:rPr>
                        <a:t>XXXX</a:t>
                      </a:r>
                    </a:p>
                  </a:txBody>
                  <a:tcPr/>
                </a:tc>
                <a:tc>
                  <a:txBody>
                    <a:bodyPr/>
                    <a:lstStyle/>
                    <a:p>
                      <a:pPr algn="ctr"/>
                      <a:r>
                        <a:rPr lang="en-GB" sz="1600" u="sng" dirty="0">
                          <a:solidFill>
                            <a:srgbClr val="000000"/>
                          </a:solidFill>
                          <a:highlight>
                            <a:srgbClr val="000000"/>
                          </a:highlight>
                        </a:rPr>
                        <a:t>XXXX</a:t>
                      </a:r>
                    </a:p>
                  </a:txBody>
                  <a:tcPr/>
                </a:tc>
                <a:tc>
                  <a:txBody>
                    <a:bodyPr/>
                    <a:lstStyle/>
                    <a:p>
                      <a:pPr algn="ctr"/>
                      <a:r>
                        <a:rPr lang="en-GB" sz="1600" u="sng" dirty="0">
                          <a:solidFill>
                            <a:srgbClr val="000000"/>
                          </a:solidFill>
                          <a:highlight>
                            <a:srgbClr val="000000"/>
                          </a:highlight>
                        </a:rPr>
                        <a:t>XXXX</a:t>
                      </a:r>
                    </a:p>
                  </a:txBody>
                  <a:tcPr/>
                </a:tc>
                <a:extLst>
                  <a:ext uri="{0D108BD9-81ED-4DB2-BD59-A6C34878D82A}">
                    <a16:rowId xmlns:a16="http://schemas.microsoft.com/office/drawing/2014/main" val="1144806605"/>
                  </a:ext>
                </a:extLst>
              </a:tr>
            </a:tbl>
          </a:graphicData>
        </a:graphic>
      </p:graphicFrame>
      <p:sp>
        <p:nvSpPr>
          <p:cNvPr id="11" name="TextBox 10">
            <a:extLst>
              <a:ext uri="{FF2B5EF4-FFF2-40B4-BE49-F238E27FC236}">
                <a16:creationId xmlns:a16="http://schemas.microsoft.com/office/drawing/2014/main" id="{43E3631A-BE09-E7A7-94D0-AC9AAC3DC12D}"/>
              </a:ext>
            </a:extLst>
          </p:cNvPr>
          <p:cNvSpPr txBox="1"/>
          <p:nvPr/>
        </p:nvSpPr>
        <p:spPr>
          <a:xfrm>
            <a:off x="8636000" y="-13366"/>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
        <p:nvSpPr>
          <p:cNvPr id="13" name="TextBox 12">
            <a:extLst>
              <a:ext uri="{FF2B5EF4-FFF2-40B4-BE49-F238E27FC236}">
                <a16:creationId xmlns:a16="http://schemas.microsoft.com/office/drawing/2014/main" id="{310ED226-2D4A-FCBD-B553-4346FD4B694D}"/>
              </a:ext>
            </a:extLst>
          </p:cNvPr>
          <p:cNvSpPr txBox="1"/>
          <p:nvPr/>
        </p:nvSpPr>
        <p:spPr>
          <a:xfrm>
            <a:off x="483719" y="6929047"/>
            <a:ext cx="9528910" cy="246221"/>
          </a:xfrm>
          <a:prstGeom prst="rect">
            <a:avLst/>
          </a:prstGeom>
          <a:noFill/>
        </p:spPr>
        <p:txBody>
          <a:bodyPr wrap="square" lIns="0" tIns="0" rIns="0" bIns="0" rtlCol="0">
            <a:spAutoFit/>
          </a:bodyPr>
          <a:lstStyle/>
          <a:p>
            <a:pPr algn="ctr"/>
            <a:r>
              <a:rPr lang="en-GB" sz="1600" dirty="0">
                <a:solidFill>
                  <a:schemeClr val="tx1"/>
                </a:solidFill>
              </a:rPr>
              <a:t>Please note that the ordering of some slides has changed post committee </a:t>
            </a:r>
            <a:r>
              <a:rPr lang="en-GB" sz="1600" dirty="0"/>
              <a:t>meeting for clarity</a:t>
            </a:r>
            <a:endParaRPr lang="en-GB" sz="1600" dirty="0">
              <a:solidFill>
                <a:schemeClr val="tx1"/>
              </a:solidFill>
            </a:endParaRPr>
          </a:p>
        </p:txBody>
      </p:sp>
    </p:spTree>
    <p:extLst>
      <p:ext uri="{BB962C8B-B14F-4D97-AF65-F5344CB8AC3E}">
        <p14:creationId xmlns:p14="http://schemas.microsoft.com/office/powerpoint/2010/main" val="4216215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753DBC-9322-2112-8313-1CE32A8D3487}"/>
              </a:ext>
            </a:extLst>
          </p:cNvPr>
          <p:cNvSpPr txBox="1"/>
          <p:nvPr/>
        </p:nvSpPr>
        <p:spPr>
          <a:xfrm>
            <a:off x="257810" y="6797407"/>
            <a:ext cx="1339636" cy="586747"/>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3" name="Slide Number Placeholder 2"/>
          <p:cNvSpPr>
            <a:spLocks noGrp="1"/>
          </p:cNvSpPr>
          <p:nvPr>
            <p:ph type="sldNum" sz="quarter" idx="12"/>
          </p:nvPr>
        </p:nvSpPr>
        <p:spPr>
          <a:xfrm>
            <a:off x="10027660" y="7090780"/>
            <a:ext cx="500380" cy="333663"/>
          </a:xfrm>
        </p:spPr>
        <p:txBody>
          <a:bodyPr/>
          <a:lstStyle/>
          <a:p>
            <a:fld id="{DDBE135E-2566-4748-853C-8A3B78F0FB00}" type="slidenum">
              <a:rPr lang="en-GB" smtClean="0"/>
              <a:t>19</a:t>
            </a:fld>
            <a:endParaRPr lang="en-GB" dirty="0"/>
          </a:p>
        </p:txBody>
      </p:sp>
      <p:sp>
        <p:nvSpPr>
          <p:cNvPr id="12" name="Title 1">
            <a:extLst>
              <a:ext uri="{FF2B5EF4-FFF2-40B4-BE49-F238E27FC236}">
                <a16:creationId xmlns:a16="http://schemas.microsoft.com/office/drawing/2014/main" id="{F6A1249E-4707-47EE-9A43-BA6FED82C5B1}"/>
              </a:ext>
            </a:extLst>
          </p:cNvPr>
          <p:cNvSpPr txBox="1">
            <a:spLocks/>
          </p:cNvSpPr>
          <p:nvPr/>
        </p:nvSpPr>
        <p:spPr>
          <a:xfrm>
            <a:off x="257810" y="177109"/>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endParaRPr lang="en-US" sz="2800" dirty="0">
              <a:latin typeface="+mn-lt"/>
            </a:endParaRPr>
          </a:p>
        </p:txBody>
      </p:sp>
      <p:sp>
        <p:nvSpPr>
          <p:cNvPr id="6" name="Title 1">
            <a:extLst>
              <a:ext uri="{FF2B5EF4-FFF2-40B4-BE49-F238E27FC236}">
                <a16:creationId xmlns:a16="http://schemas.microsoft.com/office/drawing/2014/main" id="{018EBF4C-052F-C151-E528-EEAFF68313D4}"/>
              </a:ext>
            </a:extLst>
          </p:cNvPr>
          <p:cNvSpPr txBox="1">
            <a:spLocks/>
          </p:cNvSpPr>
          <p:nvPr/>
        </p:nvSpPr>
        <p:spPr>
          <a:xfrm>
            <a:off x="342849" y="295392"/>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Generalisability of QUAZAR study (2) </a:t>
            </a: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sp>
        <p:nvSpPr>
          <p:cNvPr id="8" name="Content Placeholder 3">
            <a:extLst>
              <a:ext uri="{FF2B5EF4-FFF2-40B4-BE49-F238E27FC236}">
                <a16:creationId xmlns:a16="http://schemas.microsoft.com/office/drawing/2014/main" id="{8451AF3B-7E70-A350-04F1-2AB1565F4C6D}"/>
              </a:ext>
            </a:extLst>
          </p:cNvPr>
          <p:cNvSpPr txBox="1">
            <a:spLocks/>
          </p:cNvSpPr>
          <p:nvPr/>
        </p:nvSpPr>
        <p:spPr>
          <a:xfrm>
            <a:off x="342844" y="3364568"/>
            <a:ext cx="9935007" cy="1880832"/>
          </a:xfrm>
          <a:prstGeom prst="rect">
            <a:avLst/>
          </a:prstGeom>
          <a:solidFill>
            <a:schemeClr val="accent2">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800" b="1" dirty="0"/>
              <a:t>ERG response to technical engagement </a:t>
            </a:r>
          </a:p>
          <a:p>
            <a:pPr marL="393750" indent="-285750">
              <a:spcBef>
                <a:spcPts val="0"/>
              </a:spcBef>
              <a:spcAft>
                <a:spcPts val="600"/>
              </a:spcAft>
            </a:pPr>
            <a:r>
              <a:rPr lang="en-GB" sz="1800" dirty="0">
                <a:effectLst/>
                <a:latin typeface="+mj-lt"/>
                <a:ea typeface="Times New Roman" panose="02020603050405020304" pitchFamily="18" charset="0"/>
              </a:rPr>
              <a:t>EU-subgroup would be more in line with what is expected to be seen in UK clinical practice, but this does not include </a:t>
            </a:r>
            <a:r>
              <a:rPr lang="en-GB" sz="1800" dirty="0">
                <a:latin typeface="+mj-lt"/>
                <a:ea typeface="Times New Roman" panose="02020603050405020304" pitchFamily="18" charset="0"/>
              </a:rPr>
              <a:t>ERG’s </a:t>
            </a:r>
            <a:r>
              <a:rPr lang="en-GB" sz="1800" dirty="0">
                <a:effectLst/>
                <a:latin typeface="+mj-lt"/>
                <a:ea typeface="Times New Roman" panose="02020603050405020304" pitchFamily="18" charset="0"/>
              </a:rPr>
              <a:t>preference for the consolidation subgroup.</a:t>
            </a:r>
          </a:p>
          <a:p>
            <a:pPr marL="393750" indent="-285750">
              <a:spcBef>
                <a:spcPts val="0"/>
              </a:spcBef>
              <a:spcAft>
                <a:spcPts val="600"/>
              </a:spcAft>
            </a:pPr>
            <a:r>
              <a:rPr lang="en-GB" sz="1800" dirty="0">
                <a:effectLst/>
                <a:latin typeface="+mn-lt"/>
                <a:ea typeface="Times New Roman" panose="02020603050405020304" pitchFamily="18" charset="0"/>
              </a:rPr>
              <a:t>It might be helpful for the company to perform an analysis using a subgroup of the EU-subgroup who received at least </a:t>
            </a:r>
            <a:r>
              <a:rPr lang="en-GB" sz="1800" dirty="0">
                <a:latin typeface="+mn-lt"/>
                <a:ea typeface="Times New Roman" panose="02020603050405020304" pitchFamily="18" charset="0"/>
              </a:rPr>
              <a:t>1</a:t>
            </a:r>
            <a:r>
              <a:rPr lang="en-GB" sz="1800" dirty="0">
                <a:effectLst/>
                <a:latin typeface="+mn-lt"/>
                <a:ea typeface="Times New Roman" panose="02020603050405020304" pitchFamily="18" charset="0"/>
              </a:rPr>
              <a:t> cycle of consolidation therapy </a:t>
            </a:r>
            <a:r>
              <a:rPr lang="en-GB" sz="1800" dirty="0">
                <a:effectLst/>
                <a:latin typeface="+mn-lt"/>
                <a:ea typeface="Times New Roman" panose="02020603050405020304" pitchFamily="18" charset="0"/>
                <a:sym typeface="Wingdings" panose="05000000000000000000" pitchFamily="2" charset="2"/>
              </a:rPr>
              <a:t> results of scenario </a:t>
            </a:r>
            <a:r>
              <a:rPr lang="en-GB" sz="1800">
                <a:effectLst/>
                <a:latin typeface="+mn-lt"/>
                <a:ea typeface="Times New Roman" panose="02020603050405020304" pitchFamily="18" charset="0"/>
                <a:sym typeface="Wingdings" panose="05000000000000000000" pitchFamily="2" charset="2"/>
              </a:rPr>
              <a:t>analysis has </a:t>
            </a:r>
            <a:r>
              <a:rPr lang="en-GB" sz="1800" dirty="0">
                <a:effectLst/>
                <a:latin typeface="+mn-lt"/>
                <a:ea typeface="Times New Roman" panose="02020603050405020304" pitchFamily="18" charset="0"/>
                <a:sym typeface="Wingdings" panose="05000000000000000000" pitchFamily="2" charset="2"/>
              </a:rPr>
              <a:t>a small impact on the ICER.</a:t>
            </a:r>
            <a:endParaRPr lang="en-GB" sz="1800" dirty="0">
              <a:effectLst/>
              <a:latin typeface="+mn-lt"/>
              <a:ea typeface="Times New Roman" panose="02020603050405020304" pitchFamily="18" charset="0"/>
            </a:endParaRPr>
          </a:p>
          <a:p>
            <a:pPr marL="393750" indent="-285750">
              <a:spcBef>
                <a:spcPts val="0"/>
              </a:spcBef>
              <a:spcAft>
                <a:spcPts val="600"/>
              </a:spcAft>
            </a:pPr>
            <a:endParaRPr lang="en-GB" sz="1800" dirty="0"/>
          </a:p>
        </p:txBody>
      </p:sp>
      <p:sp>
        <p:nvSpPr>
          <p:cNvPr id="15" name="Content Placeholder 3">
            <a:extLst>
              <a:ext uri="{FF2B5EF4-FFF2-40B4-BE49-F238E27FC236}">
                <a16:creationId xmlns:a16="http://schemas.microsoft.com/office/drawing/2014/main" id="{74604915-D5A8-EEE8-D629-60B4FEF99407}"/>
              </a:ext>
            </a:extLst>
          </p:cNvPr>
          <p:cNvSpPr txBox="1">
            <a:spLocks/>
          </p:cNvSpPr>
          <p:nvPr/>
        </p:nvSpPr>
        <p:spPr>
          <a:xfrm>
            <a:off x="342845" y="942610"/>
            <a:ext cx="9935007" cy="2262308"/>
          </a:xfrm>
          <a:prstGeom prst="rect">
            <a:avLst/>
          </a:prstGeom>
          <a:solidFill>
            <a:schemeClr val="accent6">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800" b="1" dirty="0"/>
              <a:t>Company response to technical engagement </a:t>
            </a:r>
            <a:endParaRPr lang="en-GB" sz="1800" dirty="0">
              <a:latin typeface="+mn-lt"/>
              <a:ea typeface="Lato" panose="020F0502020204030203" pitchFamily="34" charset="0"/>
              <a:cs typeface="Lato" panose="020F0502020204030203" pitchFamily="34" charset="0"/>
            </a:endParaRPr>
          </a:p>
          <a:p>
            <a:pPr marL="393750" indent="-285750">
              <a:spcBef>
                <a:spcPts val="0"/>
              </a:spcBef>
              <a:spcAft>
                <a:spcPts val="600"/>
              </a:spcAft>
            </a:pPr>
            <a:r>
              <a:rPr lang="en-GB" sz="1800" dirty="0">
                <a:latin typeface="+mn-lt"/>
                <a:ea typeface="Lato" panose="020F0502020204030203" pitchFamily="34" charset="0"/>
                <a:cs typeface="Lato" panose="020F0502020204030203" pitchFamily="34" charset="0"/>
              </a:rPr>
              <a:t>The economic model has been updated and now uses the EU-subgroup as the base case (rather than ITT population) to improve generalisability to the UK setting. </a:t>
            </a:r>
          </a:p>
          <a:p>
            <a:pPr marL="393750" indent="-285750">
              <a:spcBef>
                <a:spcPts val="0"/>
              </a:spcBef>
              <a:spcAft>
                <a:spcPts val="600"/>
              </a:spcAft>
            </a:pPr>
            <a:r>
              <a:rPr lang="en-GB" sz="1800" dirty="0">
                <a:latin typeface="+mn-lt"/>
                <a:ea typeface="Lato" panose="020F0502020204030203" pitchFamily="34" charset="0"/>
                <a:cs typeface="Lato" panose="020F0502020204030203" pitchFamily="34" charset="0"/>
              </a:rPr>
              <a:t>The generalisability of the EU-subgroup from QUAZAR to the UK population is supported by findings in the HMRN report</a:t>
            </a:r>
            <a:r>
              <a:rPr lang="en-GB" sz="1800" dirty="0">
                <a:ea typeface="Lato" panose="020F0502020204030203" pitchFamily="34" charset="0"/>
                <a:cs typeface="Lato" panose="020F0502020204030203" pitchFamily="34" charset="0"/>
              </a:rPr>
              <a:t>:</a:t>
            </a:r>
          </a:p>
          <a:p>
            <a:pPr marL="674737" lvl="1" indent="-285750">
              <a:spcBef>
                <a:spcPts val="0"/>
              </a:spcBef>
              <a:spcAft>
                <a:spcPts val="600"/>
              </a:spcAft>
            </a:pPr>
            <a:r>
              <a:rPr lang="en-GB" sz="1800" dirty="0">
                <a:latin typeface="+mn-lt"/>
                <a:ea typeface="Lato" panose="020F0502020204030203" pitchFamily="34" charset="0"/>
                <a:cs typeface="Lato" panose="020F0502020204030203" pitchFamily="34" charset="0"/>
              </a:rPr>
              <a:t>the baseline characteristics of a subgroup from the HMRN (aligned to the QUAZAR trial eligibility criteria) were in line with the EU-subgroup. </a:t>
            </a:r>
          </a:p>
        </p:txBody>
      </p:sp>
      <p:sp>
        <p:nvSpPr>
          <p:cNvPr id="20" name="TextBox 19">
            <a:extLst>
              <a:ext uri="{FF2B5EF4-FFF2-40B4-BE49-F238E27FC236}">
                <a16:creationId xmlns:a16="http://schemas.microsoft.com/office/drawing/2014/main" id="{63B66E94-18B0-924B-5DC5-F1E244D3F795}"/>
              </a:ext>
            </a:extLst>
          </p:cNvPr>
          <p:cNvSpPr txBox="1"/>
          <p:nvPr/>
        </p:nvSpPr>
        <p:spPr>
          <a:xfrm>
            <a:off x="342843" y="6355958"/>
            <a:ext cx="9935007" cy="646331"/>
          </a:xfrm>
          <a:prstGeom prst="rect">
            <a:avLst/>
          </a:prstGeom>
          <a:solidFill>
            <a:schemeClr val="accent6">
              <a:lumMod val="20000"/>
              <a:lumOff val="80000"/>
            </a:schemeClr>
          </a:solidFill>
          <a:ln w="28575">
            <a:solidFill>
              <a:schemeClr val="bg2">
                <a:lumMod val="60000"/>
                <a:lumOff val="40000"/>
              </a:schemeClr>
            </a:solidFill>
          </a:ln>
        </p:spPr>
        <p:txBody>
          <a:bodyPr wrap="square">
            <a:spAutoFit/>
          </a:bodyPr>
          <a:lstStyle/>
          <a:p>
            <a:pPr marL="378047" lvl="1" indent="-378047" algn="ctr">
              <a:spcAft>
                <a:spcPts val="600"/>
              </a:spcAft>
              <a:buFont typeface="Wingdings"/>
              <a:buChar char="¤"/>
              <a:defRPr/>
            </a:pPr>
            <a:r>
              <a:rPr lang="en-GB" altLang="en-US" sz="1800" b="1" i="1" dirty="0">
                <a:latin typeface="Arial" panose="020B0604020202020204" pitchFamily="34" charset="0"/>
                <a:cs typeface="Arial" panose="020B0604020202020204" pitchFamily="34" charset="0"/>
              </a:rPr>
              <a:t>Is the QUAZAR study generalisable to the population that would have oral azacitidine in clinical practice?</a:t>
            </a:r>
          </a:p>
        </p:txBody>
      </p:sp>
      <p:pic>
        <p:nvPicPr>
          <p:cNvPr id="21" name="Graphic 20" descr="Research">
            <a:extLst>
              <a:ext uri="{FF2B5EF4-FFF2-40B4-BE49-F238E27FC236}">
                <a16:creationId xmlns:a16="http://schemas.microsoft.com/office/drawing/2014/main" id="{55BBFC7F-7366-4485-C4ED-557E8F9F4FE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09229" y="345791"/>
            <a:ext cx="484597" cy="484597"/>
          </a:xfrm>
          <a:prstGeom prst="rect">
            <a:avLst/>
          </a:prstGeom>
        </p:spPr>
      </p:pic>
      <p:sp>
        <p:nvSpPr>
          <p:cNvPr id="22" name="Content Placeholder 3">
            <a:extLst>
              <a:ext uri="{FF2B5EF4-FFF2-40B4-BE49-F238E27FC236}">
                <a16:creationId xmlns:a16="http://schemas.microsoft.com/office/drawing/2014/main" id="{9B100BC0-5FA7-D953-5BE4-3C08B1A1EAE0}"/>
              </a:ext>
            </a:extLst>
          </p:cNvPr>
          <p:cNvSpPr txBox="1">
            <a:spLocks/>
          </p:cNvSpPr>
          <p:nvPr/>
        </p:nvSpPr>
        <p:spPr>
          <a:xfrm>
            <a:off x="342844" y="5372691"/>
            <a:ext cx="9935007" cy="805468"/>
          </a:xfrm>
          <a:prstGeom prst="rect">
            <a:avLst/>
          </a:prstGeom>
          <a:solidFill>
            <a:schemeClr val="bg2">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30"/>
              </a:spcBef>
              <a:spcAft>
                <a:spcPts val="600"/>
              </a:spcAft>
              <a:buNone/>
            </a:pPr>
            <a:r>
              <a:rPr lang="en-GB" sz="1800" b="1" dirty="0"/>
              <a:t>Impact on ICER - small</a:t>
            </a:r>
          </a:p>
          <a:p>
            <a:pPr>
              <a:spcBef>
                <a:spcPts val="0"/>
              </a:spcBef>
              <a:spcAft>
                <a:spcPts val="600"/>
              </a:spcAft>
            </a:pPr>
            <a:r>
              <a:rPr lang="en-GB" sz="1800" dirty="0"/>
              <a:t>EU-subgroup reduced the company’s base case ICER (company's revised base case)</a:t>
            </a:r>
          </a:p>
        </p:txBody>
      </p:sp>
      <p:sp>
        <p:nvSpPr>
          <p:cNvPr id="14" name="TextBox 13">
            <a:extLst>
              <a:ext uri="{FF2B5EF4-FFF2-40B4-BE49-F238E27FC236}">
                <a16:creationId xmlns:a16="http://schemas.microsoft.com/office/drawing/2014/main" id="{D5663E99-CD63-5725-49E8-2FCBA8150219}"/>
              </a:ext>
            </a:extLst>
          </p:cNvPr>
          <p:cNvSpPr txBox="1"/>
          <p:nvPr/>
        </p:nvSpPr>
        <p:spPr>
          <a:xfrm>
            <a:off x="8636000" y="0"/>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Tree>
    <p:extLst>
      <p:ext uri="{BB962C8B-B14F-4D97-AF65-F5344CB8AC3E}">
        <p14:creationId xmlns:p14="http://schemas.microsoft.com/office/powerpoint/2010/main" val="2918647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03261D2-EA8B-B4C4-8E67-A48BE76DB26C}"/>
              </a:ext>
            </a:extLst>
          </p:cNvPr>
          <p:cNvSpPr txBox="1"/>
          <p:nvPr/>
        </p:nvSpPr>
        <p:spPr>
          <a:xfrm>
            <a:off x="254643" y="6701742"/>
            <a:ext cx="1388962" cy="76550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16" name="Content Placeholder 3">
            <a:extLst>
              <a:ext uri="{FF2B5EF4-FFF2-40B4-BE49-F238E27FC236}">
                <a16:creationId xmlns:a16="http://schemas.microsoft.com/office/drawing/2014/main" id="{BAA7F120-FC71-4371-B261-CFB150D13D32}"/>
              </a:ext>
            </a:extLst>
          </p:cNvPr>
          <p:cNvSpPr>
            <a:spLocks noGrp="1"/>
          </p:cNvSpPr>
          <p:nvPr>
            <p:ph sz="quarter" idx="10"/>
          </p:nvPr>
        </p:nvSpPr>
        <p:spPr>
          <a:xfrm>
            <a:off x="399489" y="994827"/>
            <a:ext cx="9894422" cy="3788822"/>
          </a:xfrm>
          <a:solidFill>
            <a:schemeClr val="accent2">
              <a:lumMod val="20000"/>
              <a:lumOff val="80000"/>
            </a:schemeClr>
          </a:solidFill>
          <a:ln>
            <a:solidFill>
              <a:schemeClr val="accent1"/>
            </a:solidFill>
          </a:ln>
        </p:spPr>
        <p:txBody>
          <a:bodyPr/>
          <a:lstStyle/>
          <a:p>
            <a:pPr marL="450900">
              <a:spcBef>
                <a:spcPts val="400"/>
              </a:spcBef>
              <a:spcAft>
                <a:spcPts val="600"/>
              </a:spcAft>
            </a:pPr>
            <a:r>
              <a:rPr lang="en-GB" sz="1800" dirty="0"/>
              <a:t>Acute myeloid leukaemia (AML) is a cancer of the blood and bone marrow. </a:t>
            </a:r>
          </a:p>
          <a:p>
            <a:pPr marL="450900">
              <a:spcBef>
                <a:spcPts val="400"/>
              </a:spcBef>
              <a:spcAft>
                <a:spcPts val="600"/>
              </a:spcAft>
            </a:pPr>
            <a:r>
              <a:rPr lang="en-GB" sz="1800" dirty="0"/>
              <a:t>Common symptoms of AML include anaemia, bleeding problems and serious infections.</a:t>
            </a:r>
          </a:p>
          <a:p>
            <a:pPr marL="450900" lvl="2" indent="-342900">
              <a:spcBef>
                <a:spcPts val="400"/>
              </a:spcBef>
              <a:spcAft>
                <a:spcPts val="600"/>
              </a:spcAft>
            </a:pPr>
            <a:r>
              <a:rPr lang="en-GB" sz="1800" dirty="0"/>
              <a:t>Aim of treatment for AML is to cure, it may include:</a:t>
            </a:r>
          </a:p>
          <a:p>
            <a:pPr marL="717600" lvl="3" indent="-342900">
              <a:spcBef>
                <a:spcPts val="400"/>
              </a:spcBef>
              <a:spcAft>
                <a:spcPts val="600"/>
              </a:spcAft>
            </a:pPr>
            <a:r>
              <a:rPr lang="en-GB" sz="1800" b="1" dirty="0"/>
              <a:t>Intensive induction chemotherapy</a:t>
            </a:r>
            <a:r>
              <a:rPr lang="en-GB" sz="1800" dirty="0"/>
              <a:t> to achieve a remission. </a:t>
            </a:r>
          </a:p>
          <a:p>
            <a:pPr marL="717600" lvl="3" indent="-342900">
              <a:spcBef>
                <a:spcPts val="400"/>
              </a:spcBef>
              <a:spcAft>
                <a:spcPts val="600"/>
              </a:spcAft>
            </a:pPr>
            <a:r>
              <a:rPr lang="en-GB" sz="1800" b="1" dirty="0"/>
              <a:t>Consolidation chemotherapy </a:t>
            </a:r>
            <a:r>
              <a:rPr lang="en-GB" sz="1800" dirty="0"/>
              <a:t>after remission to reduce the risk of the leukaemia recurring. </a:t>
            </a:r>
          </a:p>
          <a:p>
            <a:pPr marL="717600" lvl="3" indent="-342900">
              <a:spcBef>
                <a:spcPts val="400"/>
              </a:spcBef>
              <a:spcAft>
                <a:spcPts val="600"/>
              </a:spcAft>
            </a:pPr>
            <a:r>
              <a:rPr lang="en-GB" sz="1800" b="1" dirty="0"/>
              <a:t>Maintenance therapy </a:t>
            </a:r>
            <a:r>
              <a:rPr lang="en-GB" sz="1800" dirty="0"/>
              <a:t>to prevent the cancer returning when it is in remission or to prolong remission.</a:t>
            </a:r>
          </a:p>
          <a:p>
            <a:pPr marL="717600" lvl="3" indent="-342900">
              <a:spcBef>
                <a:spcPts val="400"/>
              </a:spcBef>
              <a:spcAft>
                <a:spcPts val="600"/>
              </a:spcAft>
            </a:pPr>
            <a:r>
              <a:rPr lang="en-GB" sz="1800" b="1" dirty="0"/>
              <a:t>Stem cell transplantation </a:t>
            </a:r>
            <a:r>
              <a:rPr lang="en-GB" sz="1800" dirty="0"/>
              <a:t>for people with good general health but depends on a person’s fitness, choice, response to chemotherapy and the donor source. Therefore, some people may not be eligible or may choose not to have stem cell transplantation. </a:t>
            </a:r>
          </a:p>
          <a:p>
            <a:pPr marL="450900" lvl="2" indent="-342900">
              <a:spcBef>
                <a:spcPts val="600"/>
              </a:spcBef>
              <a:spcAft>
                <a:spcPts val="600"/>
              </a:spcAft>
            </a:pPr>
            <a:endParaRPr lang="en-GB" sz="1800" dirty="0"/>
          </a:p>
          <a:p>
            <a:pPr marL="450900" lvl="2" indent="-342900">
              <a:spcBef>
                <a:spcPts val="600"/>
              </a:spcBef>
              <a:spcAft>
                <a:spcPts val="600"/>
              </a:spcAft>
            </a:pPr>
            <a:endParaRPr lang="en-GB" sz="1900" dirty="0"/>
          </a:p>
        </p:txBody>
      </p:sp>
      <p:sp>
        <p:nvSpPr>
          <p:cNvPr id="6" name="Title 1">
            <a:extLst>
              <a:ext uri="{FF2B5EF4-FFF2-40B4-BE49-F238E27FC236}">
                <a16:creationId xmlns:a16="http://schemas.microsoft.com/office/drawing/2014/main" id="{DAC8D77C-7000-443D-98F8-30873F01451A}"/>
              </a:ext>
            </a:extLst>
          </p:cNvPr>
          <p:cNvSpPr txBox="1">
            <a:spLocks/>
          </p:cNvSpPr>
          <p:nvPr/>
        </p:nvSpPr>
        <p:spPr>
          <a:xfrm>
            <a:off x="399489" y="356647"/>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Disease background </a:t>
            </a: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sp>
        <p:nvSpPr>
          <p:cNvPr id="5" name="TextBox 4">
            <a:extLst>
              <a:ext uri="{FF2B5EF4-FFF2-40B4-BE49-F238E27FC236}">
                <a16:creationId xmlns:a16="http://schemas.microsoft.com/office/drawing/2014/main" id="{272BBC04-0A74-4BDC-B489-29B0E3757A42}"/>
              </a:ext>
            </a:extLst>
          </p:cNvPr>
          <p:cNvSpPr txBox="1"/>
          <p:nvPr/>
        </p:nvSpPr>
        <p:spPr>
          <a:xfrm>
            <a:off x="2452877" y="7172522"/>
            <a:ext cx="5996024" cy="246221"/>
          </a:xfrm>
          <a:prstGeom prst="rect">
            <a:avLst/>
          </a:prstGeom>
          <a:noFill/>
        </p:spPr>
        <p:txBody>
          <a:bodyPr wrap="square" lIns="0" tIns="0" rIns="0" bIns="0" rtlCol="0">
            <a:spAutoFit/>
          </a:bodyPr>
          <a:lstStyle/>
          <a:p>
            <a:r>
              <a:rPr lang="en-US" sz="1600" dirty="0">
                <a:solidFill>
                  <a:schemeClr val="tx1"/>
                </a:solidFill>
              </a:rPr>
              <a:t>Sources: company submission and </a:t>
            </a:r>
            <a:r>
              <a:rPr lang="en-US" sz="1600" dirty="0"/>
              <a:t>NICE final scope for </a:t>
            </a:r>
            <a:r>
              <a:rPr lang="en-US" sz="1600" dirty="0">
                <a:solidFill>
                  <a:schemeClr val="tx1"/>
                </a:solidFill>
              </a:rPr>
              <a:t>ID3892</a:t>
            </a:r>
            <a:r>
              <a:rPr lang="en-US" sz="1600" dirty="0"/>
              <a:t> </a:t>
            </a:r>
            <a:endParaRPr lang="en-GB" sz="1600" dirty="0">
              <a:solidFill>
                <a:schemeClr val="tx1"/>
              </a:solidFill>
            </a:endParaRPr>
          </a:p>
        </p:txBody>
      </p:sp>
      <p:sp>
        <p:nvSpPr>
          <p:cNvPr id="10" name="Slide Number Placeholder 1">
            <a:extLst>
              <a:ext uri="{FF2B5EF4-FFF2-40B4-BE49-F238E27FC236}">
                <a16:creationId xmlns:a16="http://schemas.microsoft.com/office/drawing/2014/main" id="{CCAF2CB7-0C16-42D2-AE3E-5982355082D4}"/>
              </a:ext>
            </a:extLst>
          </p:cNvPr>
          <p:cNvSpPr>
            <a:spLocks noGrp="1"/>
          </p:cNvSpPr>
          <p:nvPr>
            <p:ph type="sldNum" sz="quarter" idx="12"/>
          </p:nvPr>
        </p:nvSpPr>
        <p:spPr>
          <a:xfrm>
            <a:off x="10069269" y="6927380"/>
            <a:ext cx="500380" cy="333663"/>
          </a:xfrm>
        </p:spPr>
        <p:txBody>
          <a:bodyPr anchor="b">
            <a:normAutofit/>
          </a:bodyPr>
          <a:lstStyle/>
          <a:p>
            <a:pPr>
              <a:spcAft>
                <a:spcPts val="600"/>
              </a:spcAft>
            </a:pPr>
            <a:fld id="{DDBE135E-2566-4748-853C-8A3B78F0FB00}" type="slidenum">
              <a:rPr lang="en-GB" smtClean="0"/>
              <a:pPr>
                <a:spcAft>
                  <a:spcPts val="600"/>
                </a:spcAft>
              </a:pPr>
              <a:t>2</a:t>
            </a:fld>
            <a:endParaRPr lang="en-GB" dirty="0"/>
          </a:p>
        </p:txBody>
      </p:sp>
      <p:grpSp>
        <p:nvGrpSpPr>
          <p:cNvPr id="34" name="Group 33">
            <a:extLst>
              <a:ext uri="{FF2B5EF4-FFF2-40B4-BE49-F238E27FC236}">
                <a16:creationId xmlns:a16="http://schemas.microsoft.com/office/drawing/2014/main" id="{C297A06D-52CE-32EF-0E64-E8DA124D9FF8}"/>
              </a:ext>
            </a:extLst>
          </p:cNvPr>
          <p:cNvGrpSpPr/>
          <p:nvPr/>
        </p:nvGrpSpPr>
        <p:grpSpPr>
          <a:xfrm>
            <a:off x="593854" y="5421829"/>
            <a:ext cx="9700057" cy="1518422"/>
            <a:chOff x="606494" y="5531086"/>
            <a:chExt cx="9700057" cy="1518422"/>
          </a:xfrm>
        </p:grpSpPr>
        <p:sp>
          <p:nvSpPr>
            <p:cNvPr id="33" name="Rectangle: Rounded Corners 32">
              <a:extLst>
                <a:ext uri="{FF2B5EF4-FFF2-40B4-BE49-F238E27FC236}">
                  <a16:creationId xmlns:a16="http://schemas.microsoft.com/office/drawing/2014/main" id="{606C686C-6E1F-56FD-0AE3-53574F5DF741}"/>
                </a:ext>
              </a:extLst>
            </p:cNvPr>
            <p:cNvSpPr/>
            <p:nvPr/>
          </p:nvSpPr>
          <p:spPr>
            <a:xfrm>
              <a:off x="7271363" y="5533266"/>
              <a:ext cx="3035188" cy="1487415"/>
            </a:xfrm>
            <a:prstGeom prst="round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2" name="Rectangle: Rounded Corners 31">
              <a:extLst>
                <a:ext uri="{FF2B5EF4-FFF2-40B4-BE49-F238E27FC236}">
                  <a16:creationId xmlns:a16="http://schemas.microsoft.com/office/drawing/2014/main" id="{5436A4B1-56D6-0F28-E6EA-44BC5DF1C623}"/>
                </a:ext>
              </a:extLst>
            </p:cNvPr>
            <p:cNvSpPr/>
            <p:nvPr/>
          </p:nvSpPr>
          <p:spPr>
            <a:xfrm>
              <a:off x="606494" y="5562093"/>
              <a:ext cx="3035188" cy="1487415"/>
            </a:xfrm>
            <a:prstGeom prst="round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TextBox 7">
              <a:extLst>
                <a:ext uri="{FF2B5EF4-FFF2-40B4-BE49-F238E27FC236}">
                  <a16:creationId xmlns:a16="http://schemas.microsoft.com/office/drawing/2014/main" id="{92B7F3C8-5AF8-D09C-DB3A-92F2DC29217C}"/>
                </a:ext>
              </a:extLst>
            </p:cNvPr>
            <p:cNvSpPr txBox="1"/>
            <p:nvPr/>
          </p:nvSpPr>
          <p:spPr>
            <a:xfrm>
              <a:off x="772661" y="5746245"/>
              <a:ext cx="2743200" cy="276999"/>
            </a:xfrm>
            <a:prstGeom prst="rect">
              <a:avLst/>
            </a:prstGeom>
            <a:noFill/>
          </p:spPr>
          <p:txBody>
            <a:bodyPr wrap="square" lIns="0" tIns="0" rIns="0" bIns="0" rtlCol="0">
              <a:spAutoFit/>
            </a:bodyPr>
            <a:lstStyle/>
            <a:p>
              <a:pPr algn="ctr"/>
              <a:r>
                <a:rPr lang="en-GB" sz="1800" b="1" dirty="0"/>
                <a:t>Cases per year</a:t>
              </a:r>
            </a:p>
          </p:txBody>
        </p:sp>
        <p:sp>
          <p:nvSpPr>
            <p:cNvPr id="11" name="TextBox 10">
              <a:extLst>
                <a:ext uri="{FF2B5EF4-FFF2-40B4-BE49-F238E27FC236}">
                  <a16:creationId xmlns:a16="http://schemas.microsoft.com/office/drawing/2014/main" id="{B6CC6BBE-C69C-8A41-E9CD-5B5B5DF62D4A}"/>
                </a:ext>
              </a:extLst>
            </p:cNvPr>
            <p:cNvSpPr txBox="1"/>
            <p:nvPr/>
          </p:nvSpPr>
          <p:spPr>
            <a:xfrm>
              <a:off x="1083825" y="6449612"/>
              <a:ext cx="2182454" cy="323164"/>
            </a:xfrm>
            <a:prstGeom prst="rect">
              <a:avLst/>
            </a:prstGeom>
            <a:solidFill>
              <a:schemeClr val="accent6">
                <a:lumMod val="60000"/>
                <a:lumOff val="40000"/>
              </a:schemeClr>
            </a:solidFill>
            <a:ln>
              <a:solidFill>
                <a:schemeClr val="accent1"/>
              </a:solidFill>
            </a:ln>
          </p:spPr>
          <p:txBody>
            <a:bodyPr wrap="square" lIns="0" tIns="0" rIns="0" bIns="0" rtlCol="0">
              <a:spAutoFit/>
            </a:bodyPr>
            <a:lstStyle/>
            <a:p>
              <a:pPr algn="ctr"/>
              <a:r>
                <a:rPr lang="en-GB" b="1" dirty="0"/>
                <a:t>Around 3,100</a:t>
              </a:r>
            </a:p>
          </p:txBody>
        </p:sp>
        <p:sp>
          <p:nvSpPr>
            <p:cNvPr id="21" name="Rectangle: Rounded Corners 20">
              <a:extLst>
                <a:ext uri="{FF2B5EF4-FFF2-40B4-BE49-F238E27FC236}">
                  <a16:creationId xmlns:a16="http://schemas.microsoft.com/office/drawing/2014/main" id="{E1A2E900-2FB0-64AB-6371-CD4DB9C10667}"/>
                </a:ext>
              </a:extLst>
            </p:cNvPr>
            <p:cNvSpPr/>
            <p:nvPr/>
          </p:nvSpPr>
          <p:spPr>
            <a:xfrm>
              <a:off x="3921771" y="5531086"/>
              <a:ext cx="3035188" cy="1487415"/>
            </a:xfrm>
            <a:prstGeom prst="round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TextBox 17">
              <a:extLst>
                <a:ext uri="{FF2B5EF4-FFF2-40B4-BE49-F238E27FC236}">
                  <a16:creationId xmlns:a16="http://schemas.microsoft.com/office/drawing/2014/main" id="{06C0795D-14E4-060F-6831-5A5E32AE663A}"/>
                </a:ext>
              </a:extLst>
            </p:cNvPr>
            <p:cNvSpPr txBox="1"/>
            <p:nvPr/>
          </p:nvSpPr>
          <p:spPr>
            <a:xfrm>
              <a:off x="4173412" y="6443773"/>
              <a:ext cx="2531906" cy="323165"/>
            </a:xfrm>
            <a:prstGeom prst="rect">
              <a:avLst/>
            </a:prstGeom>
            <a:solidFill>
              <a:schemeClr val="accent6">
                <a:lumMod val="60000"/>
                <a:lumOff val="40000"/>
              </a:schemeClr>
            </a:solidFill>
            <a:ln>
              <a:solidFill>
                <a:schemeClr val="accent1"/>
              </a:solidFill>
            </a:ln>
          </p:spPr>
          <p:txBody>
            <a:bodyPr wrap="square" lIns="0" tIns="0" rIns="0" bIns="0" rtlCol="0">
              <a:spAutoFit/>
            </a:bodyPr>
            <a:lstStyle/>
            <a:p>
              <a:pPr algn="ctr"/>
              <a:r>
                <a:rPr lang="en-GB" b="1" dirty="0">
                  <a:solidFill>
                    <a:schemeClr val="tx1"/>
                  </a:solidFill>
                </a:rPr>
                <a:t>85-89 years </a:t>
              </a:r>
            </a:p>
          </p:txBody>
        </p:sp>
        <p:sp>
          <p:nvSpPr>
            <p:cNvPr id="19" name="TextBox 18">
              <a:extLst>
                <a:ext uri="{FF2B5EF4-FFF2-40B4-BE49-F238E27FC236}">
                  <a16:creationId xmlns:a16="http://schemas.microsoft.com/office/drawing/2014/main" id="{D2F3EDBC-7F88-122A-AA3B-4B8C3117DEA2}"/>
                </a:ext>
              </a:extLst>
            </p:cNvPr>
            <p:cNvSpPr txBox="1"/>
            <p:nvPr/>
          </p:nvSpPr>
          <p:spPr>
            <a:xfrm>
              <a:off x="7470414" y="5688238"/>
              <a:ext cx="2637085" cy="553998"/>
            </a:xfrm>
            <a:prstGeom prst="rect">
              <a:avLst/>
            </a:prstGeom>
            <a:noFill/>
          </p:spPr>
          <p:txBody>
            <a:bodyPr wrap="square" lIns="0" tIns="0" rIns="0" bIns="0" rtlCol="0">
              <a:spAutoFit/>
            </a:bodyPr>
            <a:lstStyle/>
            <a:p>
              <a:pPr algn="ctr"/>
              <a:r>
                <a:rPr lang="en-GB" sz="1800" b="1" dirty="0">
                  <a:solidFill>
                    <a:schemeClr val="tx1"/>
                  </a:solidFill>
                </a:rPr>
                <a:t>5-year survival rate in people aged </a:t>
              </a:r>
              <a:r>
                <a:rPr lang="en-GB" sz="1800" b="1" dirty="0"/>
                <a:t>≥65 years</a:t>
              </a:r>
              <a:r>
                <a:rPr lang="en-GB" sz="1800" b="1" dirty="0">
                  <a:solidFill>
                    <a:schemeClr val="tx1"/>
                  </a:solidFill>
                </a:rPr>
                <a:t> </a:t>
              </a:r>
            </a:p>
          </p:txBody>
        </p:sp>
        <p:sp>
          <p:nvSpPr>
            <p:cNvPr id="20" name="TextBox 19">
              <a:extLst>
                <a:ext uri="{FF2B5EF4-FFF2-40B4-BE49-F238E27FC236}">
                  <a16:creationId xmlns:a16="http://schemas.microsoft.com/office/drawing/2014/main" id="{D67EB912-2AB4-C861-C2B5-553D1124147B}"/>
                </a:ext>
              </a:extLst>
            </p:cNvPr>
            <p:cNvSpPr txBox="1"/>
            <p:nvPr/>
          </p:nvSpPr>
          <p:spPr>
            <a:xfrm>
              <a:off x="7748113" y="6443773"/>
              <a:ext cx="2081688" cy="323165"/>
            </a:xfrm>
            <a:prstGeom prst="rect">
              <a:avLst/>
            </a:prstGeom>
            <a:solidFill>
              <a:schemeClr val="accent6">
                <a:lumMod val="60000"/>
                <a:lumOff val="40000"/>
              </a:schemeClr>
            </a:solidFill>
            <a:ln>
              <a:solidFill>
                <a:schemeClr val="accent1"/>
              </a:solidFill>
            </a:ln>
          </p:spPr>
          <p:txBody>
            <a:bodyPr wrap="square" lIns="0" tIns="0" rIns="0" bIns="0" rtlCol="0">
              <a:spAutoFit/>
            </a:bodyPr>
            <a:lstStyle/>
            <a:p>
              <a:pPr algn="ctr"/>
              <a:r>
                <a:rPr lang="en-GB" b="1" dirty="0">
                  <a:solidFill>
                    <a:schemeClr val="tx1"/>
                  </a:solidFill>
                </a:rPr>
                <a:t>4.5%</a:t>
              </a:r>
            </a:p>
          </p:txBody>
        </p:sp>
        <p:sp>
          <p:nvSpPr>
            <p:cNvPr id="13" name="TextBox 12">
              <a:extLst>
                <a:ext uri="{FF2B5EF4-FFF2-40B4-BE49-F238E27FC236}">
                  <a16:creationId xmlns:a16="http://schemas.microsoft.com/office/drawing/2014/main" id="{E749127C-14A7-6D04-4B4B-C9D25602ECAE}"/>
                </a:ext>
              </a:extLst>
            </p:cNvPr>
            <p:cNvSpPr txBox="1"/>
            <p:nvPr/>
          </p:nvSpPr>
          <p:spPr>
            <a:xfrm>
              <a:off x="4091929" y="5720795"/>
              <a:ext cx="2743200" cy="553998"/>
            </a:xfrm>
            <a:prstGeom prst="rect">
              <a:avLst/>
            </a:prstGeom>
            <a:noFill/>
          </p:spPr>
          <p:txBody>
            <a:bodyPr wrap="square" lIns="0" tIns="0" rIns="0" bIns="0" rtlCol="0">
              <a:spAutoFit/>
            </a:bodyPr>
            <a:lstStyle/>
            <a:p>
              <a:pPr algn="ctr"/>
              <a:r>
                <a:rPr lang="en-GB" sz="1800" b="1" dirty="0">
                  <a:solidFill>
                    <a:schemeClr val="tx1"/>
                  </a:solidFill>
                </a:rPr>
                <a:t>Age group with highest rates</a:t>
              </a:r>
            </a:p>
          </p:txBody>
        </p:sp>
      </p:grpSp>
      <p:sp>
        <p:nvSpPr>
          <p:cNvPr id="28" name="TextBox 27">
            <a:extLst>
              <a:ext uri="{FF2B5EF4-FFF2-40B4-BE49-F238E27FC236}">
                <a16:creationId xmlns:a16="http://schemas.microsoft.com/office/drawing/2014/main" id="{6BE4F46C-2943-08A8-5474-67E7D10DEBF2}"/>
              </a:ext>
            </a:extLst>
          </p:cNvPr>
          <p:cNvSpPr txBox="1"/>
          <p:nvPr/>
        </p:nvSpPr>
        <p:spPr>
          <a:xfrm>
            <a:off x="3156177" y="4970804"/>
            <a:ext cx="4947211" cy="276999"/>
          </a:xfrm>
          <a:prstGeom prst="rect">
            <a:avLst/>
          </a:prstGeom>
          <a:noFill/>
        </p:spPr>
        <p:txBody>
          <a:bodyPr wrap="square" lIns="0" tIns="0" rIns="0" bIns="0" rtlCol="0">
            <a:spAutoFit/>
          </a:bodyPr>
          <a:lstStyle/>
          <a:p>
            <a:r>
              <a:rPr lang="en-GB" sz="1800" b="1" dirty="0">
                <a:solidFill>
                  <a:schemeClr val="tx1"/>
                </a:solidFill>
              </a:rPr>
              <a:t>Key AML statistics </a:t>
            </a:r>
            <a:r>
              <a:rPr lang="en-GB" sz="1800" b="1" dirty="0"/>
              <a:t>for people in the UK</a:t>
            </a:r>
            <a:endParaRPr lang="en-GB" sz="1800" b="1" dirty="0">
              <a:solidFill>
                <a:schemeClr val="tx1"/>
              </a:solidFill>
            </a:endParaRPr>
          </a:p>
        </p:txBody>
      </p:sp>
    </p:spTree>
    <p:extLst>
      <p:ext uri="{BB962C8B-B14F-4D97-AF65-F5344CB8AC3E}">
        <p14:creationId xmlns:p14="http://schemas.microsoft.com/office/powerpoint/2010/main" val="1280220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10132009" y="7105233"/>
            <a:ext cx="500380" cy="333663"/>
          </a:xfrm>
        </p:spPr>
        <p:txBody>
          <a:bodyPr/>
          <a:lstStyle/>
          <a:p>
            <a:fld id="{DDBE135E-2566-4748-853C-8A3B78F0FB00}" type="slidenum">
              <a:rPr lang="en-GB" smtClean="0"/>
              <a:t>20</a:t>
            </a:fld>
            <a:endParaRPr lang="en-GB" dirty="0"/>
          </a:p>
        </p:txBody>
      </p:sp>
      <p:sp>
        <p:nvSpPr>
          <p:cNvPr id="4" name="Rectangle 3">
            <a:extLst>
              <a:ext uri="{FF2B5EF4-FFF2-40B4-BE49-F238E27FC236}">
                <a16:creationId xmlns:a16="http://schemas.microsoft.com/office/drawing/2014/main" id="{825E73DA-6634-4458-A04A-73443EE968CE}"/>
              </a:ext>
            </a:extLst>
          </p:cNvPr>
          <p:cNvSpPr/>
          <p:nvPr/>
        </p:nvSpPr>
        <p:spPr>
          <a:xfrm>
            <a:off x="342849" y="6930281"/>
            <a:ext cx="1124444" cy="333663"/>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Content Placeholder 3">
            <a:extLst>
              <a:ext uri="{FF2B5EF4-FFF2-40B4-BE49-F238E27FC236}">
                <a16:creationId xmlns:a16="http://schemas.microsoft.com/office/drawing/2014/main" id="{7DCF7852-FC0D-4850-A843-7936BDA0D946}"/>
              </a:ext>
            </a:extLst>
          </p:cNvPr>
          <p:cNvSpPr txBox="1">
            <a:spLocks/>
          </p:cNvSpPr>
          <p:nvPr/>
        </p:nvSpPr>
        <p:spPr>
          <a:xfrm>
            <a:off x="388536" y="577249"/>
            <a:ext cx="9935007" cy="2867847"/>
          </a:xfrm>
          <a:prstGeom prst="rect">
            <a:avLst/>
          </a:prstGeom>
          <a:solidFill>
            <a:schemeClr val="bg1">
              <a:lumMod val="95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700" b="1" dirty="0"/>
              <a:t>Background</a:t>
            </a:r>
          </a:p>
          <a:p>
            <a:pPr marL="393750" indent="-285750">
              <a:spcBef>
                <a:spcPts val="0"/>
              </a:spcBef>
              <a:spcAft>
                <a:spcPts val="300"/>
              </a:spcAft>
            </a:pPr>
            <a:r>
              <a:rPr lang="en-GB" sz="1700" dirty="0">
                <a:latin typeface="+mn-lt"/>
                <a:ea typeface="Lato" panose="020F0502020204030203" pitchFamily="34" charset="0"/>
                <a:cs typeface="Lato" panose="020F0502020204030203" pitchFamily="34" charset="0"/>
              </a:rPr>
              <a:t>Most people in the QUAZAR trial had 1 dose or no doses of consolidation therapy.</a:t>
            </a:r>
          </a:p>
          <a:p>
            <a:pPr marL="393750" indent="-285750">
              <a:spcBef>
                <a:spcPts val="0"/>
              </a:spcBef>
              <a:spcAft>
                <a:spcPts val="300"/>
              </a:spcAft>
            </a:pPr>
            <a:r>
              <a:rPr lang="en-GB" sz="1700" dirty="0">
                <a:effectLst/>
                <a:latin typeface="+mn-lt"/>
                <a:ea typeface="Times New Roman" panose="02020603050405020304" pitchFamily="18" charset="0"/>
              </a:rPr>
              <a:t>Company clinical expert opinion considers tha</a:t>
            </a:r>
            <a:r>
              <a:rPr lang="en-GB" sz="1700" dirty="0">
                <a:latin typeface="+mn-lt"/>
                <a:ea typeface="Times New Roman" panose="02020603050405020304" pitchFamily="18" charset="0"/>
              </a:rPr>
              <a:t>t some people</a:t>
            </a:r>
            <a:r>
              <a:rPr lang="en-GB" sz="1700" dirty="0">
                <a:effectLst/>
                <a:latin typeface="+mn-lt"/>
                <a:ea typeface="Times New Roman" panose="02020603050405020304" pitchFamily="18" charset="0"/>
              </a:rPr>
              <a:t> who complete induction therapy may not get consolidation therapy.</a:t>
            </a:r>
          </a:p>
          <a:p>
            <a:pPr marL="393750" indent="-285750">
              <a:spcBef>
                <a:spcPts val="0"/>
              </a:spcBef>
              <a:spcAft>
                <a:spcPts val="300"/>
              </a:spcAft>
            </a:pPr>
            <a:r>
              <a:rPr lang="en-US" sz="1700" dirty="0">
                <a:latin typeface="+mn-lt"/>
                <a:ea typeface="Lato" panose="020F0502020204030203" pitchFamily="34" charset="0"/>
                <a:cs typeface="Lato" panose="020F0502020204030203" pitchFamily="34" charset="0"/>
              </a:rPr>
              <a:t>Stakeholder submissions: </a:t>
            </a:r>
            <a:r>
              <a:rPr lang="en-GB" sz="1700" dirty="0">
                <a:latin typeface="+mn-lt"/>
                <a:ea typeface="Lato" panose="020F0502020204030203" pitchFamily="34" charset="0"/>
                <a:cs typeface="Lato" panose="020F0502020204030203" pitchFamily="34" charset="0"/>
              </a:rPr>
              <a:t>further doses of consolidation therapy could have improved outcomes, but subgroup data suggest that OS is improved irrespective of receiving consolidation. </a:t>
            </a:r>
          </a:p>
          <a:p>
            <a:pPr marL="393750" indent="-285750">
              <a:spcBef>
                <a:spcPts val="0"/>
              </a:spcBef>
              <a:spcAft>
                <a:spcPts val="300"/>
              </a:spcAft>
            </a:pPr>
            <a:r>
              <a:rPr lang="en-GB" sz="1700" dirty="0">
                <a:latin typeface="+mn-lt"/>
                <a:ea typeface="Lato" panose="020F0502020204030203" pitchFamily="34" charset="0"/>
                <a:cs typeface="Lato" panose="020F0502020204030203" pitchFamily="34" charset="0"/>
              </a:rPr>
              <a:t>Company also presented data for EU-subgroup who had at least 1 cycle of consolidation therapy (EU-consolidation subgroup)</a:t>
            </a:r>
          </a:p>
          <a:p>
            <a:pPr marL="674737" lvl="1" indent="-285750">
              <a:spcBef>
                <a:spcPts val="0"/>
              </a:spcBef>
              <a:spcAft>
                <a:spcPts val="300"/>
              </a:spcAft>
            </a:pPr>
            <a:r>
              <a:rPr lang="en-GB" sz="1700" dirty="0">
                <a:latin typeface="+mn-lt"/>
                <a:ea typeface="Lato" panose="020F0502020204030203" pitchFamily="34" charset="0"/>
                <a:cs typeface="Lato" panose="020F0502020204030203" pitchFamily="34" charset="0"/>
              </a:rPr>
              <a:t>it considers survival analyses in this subgroup aligned with the assessment for the ITT population and EU-subgroup: joint generalised gamma for OS and joint log-logistic for RFS</a:t>
            </a:r>
            <a:endParaRPr lang="en-US" sz="1700" dirty="0">
              <a:latin typeface="+mn-lt"/>
              <a:ea typeface="Lato" panose="020F0502020204030203" pitchFamily="34" charset="0"/>
              <a:cs typeface="Lato" panose="020F0502020204030203" pitchFamily="34" charset="0"/>
            </a:endParaRPr>
          </a:p>
        </p:txBody>
      </p:sp>
      <p:sp>
        <p:nvSpPr>
          <p:cNvPr id="19" name="Content Placeholder 3">
            <a:extLst>
              <a:ext uri="{FF2B5EF4-FFF2-40B4-BE49-F238E27FC236}">
                <a16:creationId xmlns:a16="http://schemas.microsoft.com/office/drawing/2014/main" id="{0FE91C40-C012-429F-93A4-D48D9EDB994E}"/>
              </a:ext>
            </a:extLst>
          </p:cNvPr>
          <p:cNvSpPr txBox="1">
            <a:spLocks/>
          </p:cNvSpPr>
          <p:nvPr/>
        </p:nvSpPr>
        <p:spPr>
          <a:xfrm>
            <a:off x="388536" y="3499942"/>
            <a:ext cx="9935007" cy="1585577"/>
          </a:xfrm>
          <a:prstGeom prst="rect">
            <a:avLst/>
          </a:prstGeom>
          <a:solidFill>
            <a:schemeClr val="accent2">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700" b="1" dirty="0"/>
              <a:t>ERG comments</a:t>
            </a:r>
          </a:p>
          <a:p>
            <a:pPr marL="393750" indent="-285750">
              <a:spcBef>
                <a:spcPts val="0"/>
              </a:spcBef>
              <a:spcAft>
                <a:spcPts val="600"/>
              </a:spcAft>
            </a:pPr>
            <a:r>
              <a:rPr lang="en-GB" sz="1700" dirty="0"/>
              <a:t>Previous NICE technology appraisals for untreated AML imply that consolidation therapy is standard practice however the number of cycles of consolidation is unclear. </a:t>
            </a:r>
          </a:p>
          <a:p>
            <a:pPr marL="393750" indent="-285750">
              <a:spcBef>
                <a:spcPts val="0"/>
              </a:spcBef>
              <a:spcAft>
                <a:spcPts val="600"/>
              </a:spcAft>
            </a:pPr>
            <a:r>
              <a:rPr lang="en-GB" sz="1700" dirty="0"/>
              <a:t>Unclear if QUAZAR is representative of UK clinical practice in terms of pre-treatment as most people did not have at least 2 cycles of consolidation therapy. </a:t>
            </a:r>
          </a:p>
        </p:txBody>
      </p:sp>
      <p:sp>
        <p:nvSpPr>
          <p:cNvPr id="7" name="Title 1">
            <a:extLst>
              <a:ext uri="{FF2B5EF4-FFF2-40B4-BE49-F238E27FC236}">
                <a16:creationId xmlns:a16="http://schemas.microsoft.com/office/drawing/2014/main" id="{329F353E-F02B-457E-AF50-1416AD3F005B}"/>
              </a:ext>
            </a:extLst>
          </p:cNvPr>
          <p:cNvSpPr txBox="1">
            <a:spLocks/>
          </p:cNvSpPr>
          <p:nvPr/>
        </p:nvSpPr>
        <p:spPr>
          <a:xfrm>
            <a:off x="388536" y="31193"/>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Pre-trial consolidation therapy (1) </a:t>
            </a:r>
            <a:b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b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sp>
        <p:nvSpPr>
          <p:cNvPr id="10" name="TextBox 9">
            <a:extLst>
              <a:ext uri="{FF2B5EF4-FFF2-40B4-BE49-F238E27FC236}">
                <a16:creationId xmlns:a16="http://schemas.microsoft.com/office/drawing/2014/main" id="{35EBD084-28BC-A47C-13A9-DA23B6301E39}"/>
              </a:ext>
            </a:extLst>
          </p:cNvPr>
          <p:cNvSpPr txBox="1"/>
          <p:nvPr/>
        </p:nvSpPr>
        <p:spPr>
          <a:xfrm>
            <a:off x="8636000" y="-10458"/>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graphicFrame>
        <p:nvGraphicFramePr>
          <p:cNvPr id="8" name="Table 10">
            <a:extLst>
              <a:ext uri="{FF2B5EF4-FFF2-40B4-BE49-F238E27FC236}">
                <a16:creationId xmlns:a16="http://schemas.microsoft.com/office/drawing/2014/main" id="{98494B63-1609-ADF2-8F39-DB42E0C2FCBE}"/>
              </a:ext>
            </a:extLst>
          </p:cNvPr>
          <p:cNvGraphicFramePr>
            <a:graphicFrameLocks noGrp="1"/>
          </p:cNvGraphicFramePr>
          <p:nvPr>
            <p:extLst>
              <p:ext uri="{D42A27DB-BD31-4B8C-83A1-F6EECF244321}">
                <p14:modId xmlns:p14="http://schemas.microsoft.com/office/powerpoint/2010/main" val="190550504"/>
              </p:ext>
            </p:extLst>
          </p:nvPr>
        </p:nvGraphicFramePr>
        <p:xfrm>
          <a:off x="388537" y="5122810"/>
          <a:ext cx="9935006" cy="2116646"/>
        </p:xfrm>
        <a:graphic>
          <a:graphicData uri="http://schemas.openxmlformats.org/drawingml/2006/table">
            <a:tbl>
              <a:tblPr firstRow="1" bandRow="1">
                <a:tableStyleId>{5C22544A-7EE6-4342-B048-85BDC9FD1C3A}</a:tableStyleId>
              </a:tblPr>
              <a:tblGrid>
                <a:gridCol w="4967503">
                  <a:extLst>
                    <a:ext uri="{9D8B030D-6E8A-4147-A177-3AD203B41FA5}">
                      <a16:colId xmlns:a16="http://schemas.microsoft.com/office/drawing/2014/main" val="3736285860"/>
                    </a:ext>
                  </a:extLst>
                </a:gridCol>
                <a:gridCol w="4967503">
                  <a:extLst>
                    <a:ext uri="{9D8B030D-6E8A-4147-A177-3AD203B41FA5}">
                      <a16:colId xmlns:a16="http://schemas.microsoft.com/office/drawing/2014/main" val="2016542867"/>
                    </a:ext>
                  </a:extLst>
                </a:gridCol>
              </a:tblGrid>
              <a:tr h="233066">
                <a:tc>
                  <a:txBody>
                    <a:bodyPr/>
                    <a:lstStyle/>
                    <a:p>
                      <a:r>
                        <a:rPr lang="en-GB" sz="1700" dirty="0"/>
                        <a:t>QUAZAR subgroup (ITT population) </a:t>
                      </a:r>
                    </a:p>
                  </a:txBody>
                  <a:tcPr/>
                </a:tc>
                <a:tc>
                  <a:txBody>
                    <a:bodyPr/>
                    <a:lstStyle/>
                    <a:p>
                      <a:pPr algn="ctr">
                        <a:lnSpc>
                          <a:spcPct val="115000"/>
                        </a:lnSpc>
                      </a:pPr>
                      <a:r>
                        <a:rPr lang="fr-FR" sz="1700" dirty="0">
                          <a:effectLst/>
                        </a:rPr>
                        <a:t>HR OS oral azacitidine vs placebo (95% CI)</a:t>
                      </a:r>
                      <a:endParaRPr lang="en-GB" sz="17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051984441"/>
                  </a:ext>
                </a:extLst>
              </a:tr>
              <a:tr h="224407">
                <a:tc>
                  <a:txBody>
                    <a:bodyPr/>
                    <a:lstStyle/>
                    <a:p>
                      <a:r>
                        <a:rPr lang="en-GB" sz="1700" b="1" dirty="0"/>
                        <a:t>ITT population (n=472)</a:t>
                      </a:r>
                    </a:p>
                  </a:txBody>
                  <a:tcPr>
                    <a:solidFill>
                      <a:schemeClr val="accent1">
                        <a:lumMod val="40000"/>
                        <a:lumOff val="60000"/>
                      </a:schemeClr>
                    </a:solidFill>
                  </a:tcPr>
                </a:tc>
                <a:tc>
                  <a:txBody>
                    <a:bodyPr/>
                    <a:lstStyle/>
                    <a:p>
                      <a:pPr algn="ctr"/>
                      <a:r>
                        <a:rPr lang="en-GB" sz="1700" b="1" dirty="0"/>
                        <a:t>0.69 (0.56 to 0.86) </a:t>
                      </a:r>
                    </a:p>
                  </a:txBody>
                  <a:tcPr>
                    <a:solidFill>
                      <a:schemeClr val="accent1">
                        <a:lumMod val="40000"/>
                        <a:lumOff val="60000"/>
                      </a:schemeClr>
                    </a:solidFill>
                  </a:tcPr>
                </a:tc>
                <a:extLst>
                  <a:ext uri="{0D108BD9-81ED-4DB2-BD59-A6C34878D82A}">
                    <a16:rowId xmlns:a16="http://schemas.microsoft.com/office/drawing/2014/main" val="2431328077"/>
                  </a:ext>
                </a:extLst>
              </a:tr>
              <a:tr h="224407">
                <a:tc>
                  <a:txBody>
                    <a:bodyPr/>
                    <a:lstStyle/>
                    <a:p>
                      <a:r>
                        <a:rPr lang="en-GB" sz="1700" dirty="0"/>
                        <a:t>Consolidation following induction (n=378)</a:t>
                      </a:r>
                    </a:p>
                  </a:txBody>
                  <a:tcPr/>
                </a:tc>
                <a:tc>
                  <a:txBody>
                    <a:bodyPr/>
                    <a:lstStyle/>
                    <a:p>
                      <a:pPr algn="ctr"/>
                      <a:r>
                        <a:rPr lang="en-GB" sz="1700" dirty="0"/>
                        <a:t>0.76 (0.60 to 0.97)</a:t>
                      </a:r>
                    </a:p>
                  </a:txBody>
                  <a:tcPr/>
                </a:tc>
                <a:extLst>
                  <a:ext uri="{0D108BD9-81ED-4DB2-BD59-A6C34878D82A}">
                    <a16:rowId xmlns:a16="http://schemas.microsoft.com/office/drawing/2014/main" val="2341146741"/>
                  </a:ext>
                </a:extLst>
              </a:tr>
              <a:tr h="224407">
                <a:tc>
                  <a:txBody>
                    <a:bodyPr/>
                    <a:lstStyle/>
                    <a:p>
                      <a:r>
                        <a:rPr lang="en-GB" sz="1700" dirty="0"/>
                        <a:t>No consolidation following induction (n=94)</a:t>
                      </a:r>
                    </a:p>
                  </a:txBody>
                  <a:tcPr/>
                </a:tc>
                <a:tc>
                  <a:txBody>
                    <a:bodyPr/>
                    <a:lstStyle/>
                    <a:p>
                      <a:pPr algn="ctr"/>
                      <a:r>
                        <a:rPr lang="en-GB" sz="1700" dirty="0"/>
                        <a:t>0.55 (0.34 to 0.89)</a:t>
                      </a:r>
                    </a:p>
                  </a:txBody>
                  <a:tcPr/>
                </a:tc>
                <a:extLst>
                  <a:ext uri="{0D108BD9-81ED-4DB2-BD59-A6C34878D82A}">
                    <a16:rowId xmlns:a16="http://schemas.microsoft.com/office/drawing/2014/main" val="3833638431"/>
                  </a:ext>
                </a:extLst>
              </a:tr>
              <a:tr h="224407">
                <a:tc>
                  <a:txBody>
                    <a:bodyPr/>
                    <a:lstStyle/>
                    <a:p>
                      <a:r>
                        <a:rPr lang="en-GB" sz="1700" dirty="0"/>
                        <a:t>1 or 2 consolidation cycles (n=359)</a:t>
                      </a:r>
                    </a:p>
                  </a:txBody>
                  <a:tcPr/>
                </a:tc>
                <a:tc>
                  <a:txBody>
                    <a:bodyPr/>
                    <a:lstStyle/>
                    <a:p>
                      <a:pPr algn="ctr"/>
                      <a:r>
                        <a:rPr lang="en-GB" sz="1700" dirty="0"/>
                        <a:t>0.74 (0.57 to 0.94)</a:t>
                      </a:r>
                    </a:p>
                  </a:txBody>
                  <a:tcPr/>
                </a:tc>
                <a:extLst>
                  <a:ext uri="{0D108BD9-81ED-4DB2-BD59-A6C34878D82A}">
                    <a16:rowId xmlns:a16="http://schemas.microsoft.com/office/drawing/2014/main" val="2725563939"/>
                  </a:ext>
                </a:extLst>
              </a:tr>
              <a:tr h="224407">
                <a:tc>
                  <a:txBody>
                    <a:bodyPr/>
                    <a:lstStyle/>
                    <a:p>
                      <a:r>
                        <a:rPr lang="en-GB" sz="1700" dirty="0"/>
                        <a:t>3 or 4 consolidation cycles (n=19)</a:t>
                      </a:r>
                    </a:p>
                  </a:txBody>
                  <a:tcPr/>
                </a:tc>
                <a:tc>
                  <a:txBody>
                    <a:bodyPr/>
                    <a:lstStyle/>
                    <a:p>
                      <a:pPr algn="ctr"/>
                      <a:r>
                        <a:rPr lang="en-GB" sz="1700" dirty="0"/>
                        <a:t>1.37 (0.37 to 5.02)</a:t>
                      </a:r>
                    </a:p>
                  </a:txBody>
                  <a:tcPr/>
                </a:tc>
                <a:extLst>
                  <a:ext uri="{0D108BD9-81ED-4DB2-BD59-A6C34878D82A}">
                    <a16:rowId xmlns:a16="http://schemas.microsoft.com/office/drawing/2014/main" val="4193787063"/>
                  </a:ext>
                </a:extLst>
              </a:tr>
            </a:tbl>
          </a:graphicData>
        </a:graphic>
      </p:graphicFrame>
      <p:pic>
        <p:nvPicPr>
          <p:cNvPr id="11" name="Graphic 10" descr="Research">
            <a:extLst>
              <a:ext uri="{FF2B5EF4-FFF2-40B4-BE49-F238E27FC236}">
                <a16:creationId xmlns:a16="http://schemas.microsoft.com/office/drawing/2014/main" id="{EDAF7F6D-79AC-B8FB-1014-F6BB3282348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76182" y="92652"/>
            <a:ext cx="484597" cy="484597"/>
          </a:xfrm>
          <a:prstGeom prst="rect">
            <a:avLst/>
          </a:prstGeom>
        </p:spPr>
      </p:pic>
      <p:sp>
        <p:nvSpPr>
          <p:cNvPr id="12" name="TextBox 11">
            <a:extLst>
              <a:ext uri="{FF2B5EF4-FFF2-40B4-BE49-F238E27FC236}">
                <a16:creationId xmlns:a16="http://schemas.microsoft.com/office/drawing/2014/main" id="{232371C2-28C4-41AB-FE5E-B91F7B9D4ADC}"/>
              </a:ext>
            </a:extLst>
          </p:cNvPr>
          <p:cNvSpPr txBox="1"/>
          <p:nvPr/>
        </p:nvSpPr>
        <p:spPr>
          <a:xfrm>
            <a:off x="388536" y="7270143"/>
            <a:ext cx="9722619" cy="246221"/>
          </a:xfrm>
          <a:prstGeom prst="rect">
            <a:avLst/>
          </a:prstGeom>
          <a:noFill/>
        </p:spPr>
        <p:txBody>
          <a:bodyPr wrap="square" lIns="0" tIns="0" rIns="0" bIns="0" rtlCol="0">
            <a:spAutoFit/>
          </a:bodyPr>
          <a:lstStyle/>
          <a:p>
            <a:pPr algn="ctr"/>
            <a:r>
              <a:rPr lang="en-GB" sz="1600" dirty="0">
                <a:solidFill>
                  <a:schemeClr val="tx1"/>
                </a:solidFill>
              </a:rPr>
              <a:t>Please note that this slide has been updated post committee meeting to correct factual inaccuracies </a:t>
            </a:r>
          </a:p>
        </p:txBody>
      </p:sp>
    </p:spTree>
    <p:extLst>
      <p:ext uri="{BB962C8B-B14F-4D97-AF65-F5344CB8AC3E}">
        <p14:creationId xmlns:p14="http://schemas.microsoft.com/office/powerpoint/2010/main" val="3988602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10100361" y="7155229"/>
            <a:ext cx="500380" cy="333663"/>
          </a:xfrm>
        </p:spPr>
        <p:txBody>
          <a:bodyPr/>
          <a:lstStyle/>
          <a:p>
            <a:fld id="{DDBE135E-2566-4748-853C-8A3B78F0FB00}" type="slidenum">
              <a:rPr lang="en-GB" smtClean="0"/>
              <a:t>21</a:t>
            </a:fld>
            <a:endParaRPr lang="en-GB" dirty="0"/>
          </a:p>
        </p:txBody>
      </p:sp>
      <p:sp>
        <p:nvSpPr>
          <p:cNvPr id="4" name="Rectangle 3">
            <a:extLst>
              <a:ext uri="{FF2B5EF4-FFF2-40B4-BE49-F238E27FC236}">
                <a16:creationId xmlns:a16="http://schemas.microsoft.com/office/drawing/2014/main" id="{825E73DA-6634-4458-A04A-73443EE968CE}"/>
              </a:ext>
            </a:extLst>
          </p:cNvPr>
          <p:cNvSpPr/>
          <p:nvPr/>
        </p:nvSpPr>
        <p:spPr>
          <a:xfrm>
            <a:off x="342849" y="6930281"/>
            <a:ext cx="1124444" cy="333663"/>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Content Placeholder 3">
            <a:extLst>
              <a:ext uri="{FF2B5EF4-FFF2-40B4-BE49-F238E27FC236}">
                <a16:creationId xmlns:a16="http://schemas.microsoft.com/office/drawing/2014/main" id="{7DCF7852-FC0D-4850-A843-7936BDA0D946}"/>
              </a:ext>
            </a:extLst>
          </p:cNvPr>
          <p:cNvSpPr txBox="1">
            <a:spLocks/>
          </p:cNvSpPr>
          <p:nvPr/>
        </p:nvSpPr>
        <p:spPr>
          <a:xfrm>
            <a:off x="342848" y="3578985"/>
            <a:ext cx="9935007" cy="3518127"/>
          </a:xfrm>
          <a:prstGeom prst="rect">
            <a:avLst/>
          </a:prstGeom>
          <a:solidFill>
            <a:schemeClr val="accent6">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800" b="1" dirty="0"/>
              <a:t>Company response to technical engagement </a:t>
            </a:r>
            <a:endParaRPr lang="en-GB" sz="1800" dirty="0">
              <a:latin typeface="+mn-lt"/>
              <a:ea typeface="Lato" panose="020F0502020204030203" pitchFamily="34" charset="0"/>
              <a:cs typeface="Lato" panose="020F0502020204030203" pitchFamily="34" charset="0"/>
            </a:endParaRPr>
          </a:p>
          <a:p>
            <a:pPr marL="393750" indent="-285750">
              <a:spcBef>
                <a:spcPts val="0"/>
              </a:spcBef>
              <a:spcAft>
                <a:spcPts val="600"/>
              </a:spcAft>
            </a:pPr>
            <a:r>
              <a:rPr lang="en-GB" sz="1800" dirty="0">
                <a:effectLst/>
                <a:latin typeface="+mn-lt"/>
              </a:rPr>
              <a:t>Clinical experts confirmed that there is variability in the number of consolidation cycles and that up to 60% of UK patients are likely to receive only 1 or no dose in routine practice.</a:t>
            </a:r>
            <a:endParaRPr lang="en-GB" sz="1800" dirty="0">
              <a:latin typeface="+mn-lt"/>
              <a:ea typeface="Lato" panose="020F0502020204030203" pitchFamily="34" charset="0"/>
              <a:cs typeface="Lato" panose="020F0502020204030203" pitchFamily="34" charset="0"/>
            </a:endParaRPr>
          </a:p>
          <a:p>
            <a:pPr marL="393750" indent="-285750">
              <a:spcBef>
                <a:spcPts val="0"/>
              </a:spcBef>
              <a:spcAft>
                <a:spcPts val="600"/>
              </a:spcAft>
            </a:pPr>
            <a:r>
              <a:rPr lang="en-GB" sz="1800" dirty="0">
                <a:latin typeface="+mn-lt"/>
                <a:ea typeface="Lato" panose="020F0502020204030203" pitchFamily="34" charset="0"/>
                <a:cs typeface="Lato" panose="020F0502020204030203" pitchFamily="34" charset="0"/>
              </a:rPr>
              <a:t>Presented real world UK data from the </a:t>
            </a:r>
            <a:r>
              <a:rPr lang="en-GB" sz="1800" dirty="0">
                <a:effectLst/>
                <a:latin typeface="Arial" panose="020B0604020202020204" pitchFamily="34" charset="0"/>
                <a:ea typeface="Arial" panose="020B0604020202020204" pitchFamily="34" charset="0"/>
              </a:rPr>
              <a:t>Haematological Malignancy Research Network (</a:t>
            </a:r>
            <a:r>
              <a:rPr lang="en-GB" sz="1800" dirty="0">
                <a:latin typeface="+mn-lt"/>
                <a:ea typeface="Lato" panose="020F0502020204030203" pitchFamily="34" charset="0"/>
                <a:cs typeface="Lato" panose="020F0502020204030203" pitchFamily="34" charset="0"/>
              </a:rPr>
              <a:t>HMRN) report</a:t>
            </a:r>
            <a:r>
              <a:rPr lang="en-GB" sz="1800" dirty="0">
                <a:effectLst/>
                <a:latin typeface="Arial" panose="020B0604020202020204" pitchFamily="34" charset="0"/>
                <a:ea typeface="Arial" panose="020B0604020202020204" pitchFamily="34" charset="0"/>
              </a:rPr>
              <a:t>:</a:t>
            </a:r>
          </a:p>
          <a:p>
            <a:pPr marL="941437" lvl="2" indent="-285750">
              <a:spcBef>
                <a:spcPts val="0"/>
              </a:spcBef>
              <a:spcAft>
                <a:spcPts val="600"/>
              </a:spcAft>
              <a:buFont typeface="Courier New" panose="02070309020205020404" pitchFamily="49" charset="0"/>
              <a:buChar char="o"/>
            </a:pPr>
            <a:r>
              <a:rPr lang="en-GB" sz="1800" u="sng" dirty="0">
                <a:solidFill>
                  <a:srgbClr val="000000"/>
                </a:solidFill>
                <a:highlight>
                  <a:srgbClr val="000000"/>
                </a:highlight>
                <a:latin typeface="+mn-lt"/>
                <a:ea typeface="Lato" panose="020F0502020204030203" pitchFamily="34" charset="0"/>
                <a:cs typeface="Lato" panose="020F0502020204030203" pitchFamily="34" charset="0"/>
              </a:rPr>
              <a:t>XXX</a:t>
            </a:r>
            <a:r>
              <a:rPr lang="en-GB" sz="1800" dirty="0">
                <a:latin typeface="+mn-lt"/>
                <a:ea typeface="Lato" panose="020F0502020204030203" pitchFamily="34" charset="0"/>
                <a:cs typeface="Lato" panose="020F0502020204030203" pitchFamily="34" charset="0"/>
              </a:rPr>
              <a:t> of people did not receive any cycles of consolidation chemotherapy following a response to intensive induction chemotherapy in first line</a:t>
            </a:r>
          </a:p>
          <a:p>
            <a:pPr marL="941437" lvl="2" indent="-285750">
              <a:spcBef>
                <a:spcPts val="0"/>
              </a:spcBef>
              <a:spcAft>
                <a:spcPts val="600"/>
              </a:spcAft>
              <a:buFont typeface="Courier New" panose="02070309020205020404" pitchFamily="49" charset="0"/>
              <a:buChar char="o"/>
            </a:pPr>
            <a:r>
              <a:rPr lang="en-GB" sz="1800" u="sng" dirty="0">
                <a:solidFill>
                  <a:srgbClr val="000000"/>
                </a:solidFill>
                <a:highlight>
                  <a:srgbClr val="000000"/>
                </a:highlight>
                <a:latin typeface="+mn-lt"/>
                <a:ea typeface="Lato" panose="020F0502020204030203" pitchFamily="34" charset="0"/>
                <a:cs typeface="Lato" panose="020F0502020204030203" pitchFamily="34" charset="0"/>
              </a:rPr>
              <a:t>XXX</a:t>
            </a:r>
            <a:r>
              <a:rPr lang="en-GB" sz="1800" dirty="0">
                <a:latin typeface="+mn-lt"/>
                <a:ea typeface="Lato" panose="020F0502020204030203" pitchFamily="34" charset="0"/>
                <a:cs typeface="Lato" panose="020F0502020204030203" pitchFamily="34" charset="0"/>
              </a:rPr>
              <a:t> of people did not receive any cycles of consolidation chemotherapy in an analysis limited to older people aged ≥55 years.</a:t>
            </a:r>
          </a:p>
          <a:p>
            <a:pPr marL="941437" lvl="2" indent="-285750">
              <a:spcBef>
                <a:spcPts val="0"/>
              </a:spcBef>
              <a:spcAft>
                <a:spcPts val="600"/>
              </a:spcAft>
              <a:buFont typeface="Courier New" panose="02070309020205020404" pitchFamily="49" charset="0"/>
              <a:buChar char="o"/>
            </a:pPr>
            <a:r>
              <a:rPr lang="en-GB" sz="1800" dirty="0">
                <a:latin typeface="+mn-lt"/>
                <a:ea typeface="Lato" panose="020F0502020204030203" pitchFamily="34" charset="0"/>
                <a:cs typeface="Lato" panose="020F0502020204030203" pitchFamily="34" charset="0"/>
              </a:rPr>
              <a:t>Older subgroup (median age: </a:t>
            </a:r>
            <a:r>
              <a:rPr lang="en-GB" sz="1800" u="sng" dirty="0">
                <a:solidFill>
                  <a:srgbClr val="000000"/>
                </a:solidFill>
                <a:highlight>
                  <a:srgbClr val="000000"/>
                </a:highlight>
                <a:latin typeface="+mn-lt"/>
                <a:ea typeface="Lato" panose="020F0502020204030203" pitchFamily="34" charset="0"/>
                <a:cs typeface="Lato" panose="020F0502020204030203" pitchFamily="34" charset="0"/>
              </a:rPr>
              <a:t>XXX</a:t>
            </a:r>
            <a:r>
              <a:rPr lang="en-GB" sz="1800" dirty="0">
                <a:latin typeface="+mn-lt"/>
                <a:ea typeface="Lato" panose="020F0502020204030203" pitchFamily="34" charset="0"/>
                <a:cs typeface="Lato" panose="020F0502020204030203" pitchFamily="34" charset="0"/>
              </a:rPr>
              <a:t> years) was more representative of the QUAZAR population (median age 68 years). </a:t>
            </a:r>
          </a:p>
          <a:p>
            <a:pPr marL="393750" indent="-285750">
              <a:spcBef>
                <a:spcPts val="0"/>
              </a:spcBef>
              <a:spcAft>
                <a:spcPts val="600"/>
              </a:spcAft>
            </a:pPr>
            <a:endParaRPr lang="en-GB" sz="1800" dirty="0">
              <a:latin typeface="+mn-lt"/>
              <a:ea typeface="Lato" panose="020F0502020204030203" pitchFamily="34" charset="0"/>
              <a:cs typeface="Lato" panose="020F0502020204030203" pitchFamily="34" charset="0"/>
            </a:endParaRPr>
          </a:p>
          <a:p>
            <a:pPr marL="674737" lvl="1" indent="-285750">
              <a:spcBef>
                <a:spcPts val="0"/>
              </a:spcBef>
              <a:spcAft>
                <a:spcPts val="600"/>
              </a:spcAft>
              <a:buFont typeface="Courier New" panose="02070309020205020404" pitchFamily="49" charset="0"/>
              <a:buChar char="o"/>
            </a:pPr>
            <a:endParaRPr lang="en-GB" sz="1800" dirty="0">
              <a:latin typeface="+mn-lt"/>
              <a:ea typeface="Lato" panose="020F0502020204030203" pitchFamily="34" charset="0"/>
              <a:cs typeface="Lato" panose="020F0502020204030203" pitchFamily="34" charset="0"/>
            </a:endParaRPr>
          </a:p>
        </p:txBody>
      </p:sp>
      <p:sp>
        <p:nvSpPr>
          <p:cNvPr id="20" name="TextBox 19">
            <a:extLst>
              <a:ext uri="{FF2B5EF4-FFF2-40B4-BE49-F238E27FC236}">
                <a16:creationId xmlns:a16="http://schemas.microsoft.com/office/drawing/2014/main" id="{DEBA68F3-95A2-6543-407E-B0755FFCC9A5}"/>
              </a:ext>
            </a:extLst>
          </p:cNvPr>
          <p:cNvSpPr txBox="1"/>
          <p:nvPr/>
        </p:nvSpPr>
        <p:spPr>
          <a:xfrm>
            <a:off x="356830" y="946201"/>
            <a:ext cx="10243911" cy="276999"/>
          </a:xfrm>
          <a:prstGeom prst="rect">
            <a:avLst/>
          </a:prstGeom>
          <a:noFill/>
        </p:spPr>
        <p:txBody>
          <a:bodyPr wrap="square" lIns="0" tIns="0" rIns="0" bIns="0" rtlCol="0">
            <a:spAutoFit/>
          </a:bodyPr>
          <a:lstStyle/>
          <a:p>
            <a:r>
              <a:rPr lang="en-GB" sz="1800" b="1" dirty="0"/>
              <a:t>N</a:t>
            </a:r>
            <a:r>
              <a:rPr lang="en-GB" sz="1800" b="1" dirty="0">
                <a:effectLst/>
              </a:rPr>
              <a:t>umber (%) of participants in QUAZAR who received consolidation therapy</a:t>
            </a:r>
            <a:endParaRPr lang="en-GB" sz="1800" b="1" dirty="0">
              <a:solidFill>
                <a:schemeClr val="tx1"/>
              </a:solidFill>
            </a:endParaRPr>
          </a:p>
        </p:txBody>
      </p:sp>
      <p:graphicFrame>
        <p:nvGraphicFramePr>
          <p:cNvPr id="21" name="Table 20">
            <a:extLst>
              <a:ext uri="{FF2B5EF4-FFF2-40B4-BE49-F238E27FC236}">
                <a16:creationId xmlns:a16="http://schemas.microsoft.com/office/drawing/2014/main" id="{364DC0A3-9749-1CC9-39BE-C3BE063A8B8D}"/>
              </a:ext>
            </a:extLst>
          </p:cNvPr>
          <p:cNvGraphicFramePr>
            <a:graphicFrameLocks noGrp="1"/>
          </p:cNvGraphicFramePr>
          <p:nvPr>
            <p:extLst>
              <p:ext uri="{D42A27DB-BD31-4B8C-83A1-F6EECF244321}">
                <p14:modId xmlns:p14="http://schemas.microsoft.com/office/powerpoint/2010/main" val="2430610350"/>
              </p:ext>
            </p:extLst>
          </p:nvPr>
        </p:nvGraphicFramePr>
        <p:xfrm>
          <a:off x="342849" y="1328505"/>
          <a:ext cx="10087340" cy="2011680"/>
        </p:xfrm>
        <a:graphic>
          <a:graphicData uri="http://schemas.openxmlformats.org/drawingml/2006/table">
            <a:tbl>
              <a:tblPr firstRow="1" firstCol="1" bandRow="1">
                <a:tableStyleId>{F5AB1C69-6EDB-4FF4-983F-18BD219EF322}</a:tableStyleId>
              </a:tblPr>
              <a:tblGrid>
                <a:gridCol w="1402509">
                  <a:extLst>
                    <a:ext uri="{9D8B030D-6E8A-4147-A177-3AD203B41FA5}">
                      <a16:colId xmlns:a16="http://schemas.microsoft.com/office/drawing/2014/main" val="49209704"/>
                    </a:ext>
                  </a:extLst>
                </a:gridCol>
                <a:gridCol w="2696013">
                  <a:extLst>
                    <a:ext uri="{9D8B030D-6E8A-4147-A177-3AD203B41FA5}">
                      <a16:colId xmlns:a16="http://schemas.microsoft.com/office/drawing/2014/main" val="751047724"/>
                    </a:ext>
                  </a:extLst>
                </a:gridCol>
                <a:gridCol w="3024554">
                  <a:extLst>
                    <a:ext uri="{9D8B030D-6E8A-4147-A177-3AD203B41FA5}">
                      <a16:colId xmlns:a16="http://schemas.microsoft.com/office/drawing/2014/main" val="2468616198"/>
                    </a:ext>
                  </a:extLst>
                </a:gridCol>
                <a:gridCol w="2964264">
                  <a:extLst>
                    <a:ext uri="{9D8B030D-6E8A-4147-A177-3AD203B41FA5}">
                      <a16:colId xmlns:a16="http://schemas.microsoft.com/office/drawing/2014/main" val="3729235650"/>
                    </a:ext>
                  </a:extLst>
                </a:gridCol>
              </a:tblGrid>
              <a:tr h="287532">
                <a:tc>
                  <a:txBody>
                    <a:bodyPr/>
                    <a:lstStyle/>
                    <a:p>
                      <a:pPr>
                        <a:spcAft>
                          <a:spcPts val="300"/>
                        </a:spcAft>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r>
                        <a:rPr lang="en-GB" sz="1800" dirty="0"/>
                        <a:t>ITT population (n=472)</a:t>
                      </a:r>
                    </a:p>
                  </a:txBody>
                  <a:tcPr/>
                </a:tc>
                <a:tc>
                  <a:txBody>
                    <a:bodyPr/>
                    <a:lstStyle/>
                    <a:p>
                      <a:pPr algn="ctr"/>
                      <a:r>
                        <a:rPr lang="en-GB" sz="1800" dirty="0"/>
                        <a:t>EU subgroup (n=</a:t>
                      </a:r>
                      <a:r>
                        <a:rPr lang="en-GB" sz="1800" b="0" u="sng" dirty="0">
                          <a:solidFill>
                            <a:srgbClr val="000000"/>
                          </a:solidFill>
                          <a:highlight>
                            <a:srgbClr val="000000"/>
                          </a:highlight>
                        </a:rPr>
                        <a:t>XXX</a:t>
                      </a:r>
                      <a:r>
                        <a:rPr lang="en-GB" sz="1800" dirty="0"/>
                        <a:t>)</a:t>
                      </a:r>
                    </a:p>
                  </a:txBody>
                  <a:tcPr/>
                </a:tc>
                <a:tc>
                  <a:txBody>
                    <a:bodyPr/>
                    <a:lstStyle/>
                    <a:p>
                      <a:pPr algn="ctr"/>
                      <a:r>
                        <a:rPr lang="en-GB" sz="1800" dirty="0"/>
                        <a:t>UK subgroup (n=</a:t>
                      </a:r>
                      <a:r>
                        <a:rPr lang="en-GB" sz="1800" b="0" u="sng" dirty="0">
                          <a:solidFill>
                            <a:srgbClr val="000000"/>
                          </a:solidFill>
                          <a:highlight>
                            <a:srgbClr val="000000"/>
                          </a:highlight>
                        </a:rPr>
                        <a:t>XXX</a:t>
                      </a:r>
                      <a:r>
                        <a:rPr lang="en-GB" sz="1800" dirty="0"/>
                        <a:t>)</a:t>
                      </a:r>
                    </a:p>
                  </a:txBody>
                  <a:tcPr/>
                </a:tc>
                <a:extLst>
                  <a:ext uri="{0D108BD9-81ED-4DB2-BD59-A6C34878D82A}">
                    <a16:rowId xmlns:a16="http://schemas.microsoft.com/office/drawing/2014/main" val="1898510030"/>
                  </a:ext>
                </a:extLst>
              </a:tr>
              <a:tr h="215649">
                <a:tc>
                  <a:txBody>
                    <a:bodyPr/>
                    <a:lstStyle/>
                    <a:p>
                      <a:pPr>
                        <a:spcAft>
                          <a:spcPts val="300"/>
                        </a:spcAft>
                      </a:pPr>
                      <a:r>
                        <a:rPr lang="en-GB" sz="1800">
                          <a:effectLst/>
                        </a:rPr>
                        <a:t>  No</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300"/>
                        </a:spcAft>
                      </a:pPr>
                      <a:r>
                        <a:rPr lang="en-GB" sz="1800" dirty="0">
                          <a:effectLst/>
                        </a:rPr>
                        <a:t>94 (20)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0169914"/>
                  </a:ext>
                </a:extLst>
              </a:tr>
              <a:tr h="215649">
                <a:tc>
                  <a:txBody>
                    <a:bodyPr/>
                    <a:lstStyle/>
                    <a:p>
                      <a:pPr>
                        <a:spcAft>
                          <a:spcPts val="300"/>
                        </a:spcAft>
                      </a:pPr>
                      <a:r>
                        <a:rPr lang="en-GB" sz="1800" dirty="0">
                          <a:effectLst/>
                        </a:rPr>
                        <a:t>  Yes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300"/>
                        </a:spcAft>
                      </a:pPr>
                      <a:r>
                        <a:rPr lang="en-GB" sz="1800" dirty="0">
                          <a:effectLst/>
                        </a:rPr>
                        <a:t>378 (80)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73469576"/>
                  </a:ext>
                </a:extLst>
              </a:tr>
              <a:tr h="215649">
                <a:tc>
                  <a:txBody>
                    <a:bodyPr/>
                    <a:lstStyle/>
                    <a:p>
                      <a:pPr>
                        <a:spcAft>
                          <a:spcPts val="300"/>
                        </a:spcAft>
                      </a:pPr>
                      <a:r>
                        <a:rPr lang="en-GB" sz="1800">
                          <a:effectLst/>
                        </a:rPr>
                        <a:t>    1 Cycle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300"/>
                        </a:spcAft>
                      </a:pPr>
                      <a:r>
                        <a:rPr lang="en-GB" sz="1800" dirty="0">
                          <a:effectLst/>
                        </a:rPr>
                        <a:t>212 (45)</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77987830"/>
                  </a:ext>
                </a:extLst>
              </a:tr>
              <a:tr h="215649">
                <a:tc>
                  <a:txBody>
                    <a:bodyPr/>
                    <a:lstStyle/>
                    <a:p>
                      <a:pPr>
                        <a:spcAft>
                          <a:spcPts val="300"/>
                        </a:spcAft>
                      </a:pPr>
                      <a:r>
                        <a:rPr lang="en-GB" sz="1800" dirty="0">
                          <a:effectLst/>
                        </a:rPr>
                        <a:t>    2 Cycles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300"/>
                        </a:spcAft>
                      </a:pPr>
                      <a:r>
                        <a:rPr lang="en-GB" sz="1800" dirty="0">
                          <a:effectLst/>
                        </a:rPr>
                        <a:t>147 (31)</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30168676"/>
                  </a:ext>
                </a:extLst>
              </a:tr>
              <a:tr h="215649">
                <a:tc>
                  <a:txBody>
                    <a:bodyPr/>
                    <a:lstStyle/>
                    <a:p>
                      <a:pPr>
                        <a:spcAft>
                          <a:spcPts val="300"/>
                        </a:spcAft>
                      </a:pPr>
                      <a:r>
                        <a:rPr lang="en-GB" sz="1800" dirty="0">
                          <a:effectLst/>
                        </a:rPr>
                        <a:t>    3 Cycles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300"/>
                        </a:spcAft>
                      </a:pPr>
                      <a:r>
                        <a:rPr lang="en-GB" sz="1800" dirty="0">
                          <a:effectLst/>
                        </a:rPr>
                        <a:t>19 (4)</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ctr" defTabSz="1043056" rtl="0" eaLnBrk="1" fontAlgn="auto" latinLnBrk="0" hangingPunct="1">
                        <a:lnSpc>
                          <a:spcPct val="100000"/>
                        </a:lnSpc>
                        <a:spcBef>
                          <a:spcPts val="200"/>
                        </a:spcBef>
                        <a:spcAft>
                          <a:spcPts val="200"/>
                        </a:spcAft>
                        <a:buClrTx/>
                        <a:buSzTx/>
                        <a:buFontTx/>
                        <a:buNone/>
                        <a:tabLst/>
                        <a:defRPr/>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589428"/>
                  </a:ext>
                </a:extLst>
              </a:tr>
              <a:tr h="215649">
                <a:tc>
                  <a:txBody>
                    <a:bodyPr/>
                    <a:lstStyle/>
                    <a:p>
                      <a:pPr lvl="0">
                        <a:spcAft>
                          <a:spcPts val="3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    4 Cycles</a:t>
                      </a:r>
                    </a:p>
                  </a:txBody>
                  <a:tcPr marL="68580" marR="68580" marT="0" marB="0"/>
                </a:tc>
                <a:tc>
                  <a:txBody>
                    <a:bodyPr/>
                    <a:lstStyle/>
                    <a:p>
                      <a:pPr algn="ctr">
                        <a:spcAft>
                          <a:spcPts val="3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lang="en-GB" sz="1800" u="sng" dirty="0">
                          <a:solidFill>
                            <a:srgbClr val="000000"/>
                          </a:solidFill>
                          <a:effectLst/>
                          <a:highlight>
                            <a:srgbClr val="000000"/>
                          </a:highlight>
                        </a:rPr>
                        <a:t>XXXXXX</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64829219"/>
                  </a:ext>
                </a:extLst>
              </a:tr>
            </a:tbl>
          </a:graphicData>
        </a:graphic>
      </p:graphicFrame>
      <p:sp>
        <p:nvSpPr>
          <p:cNvPr id="11" name="TextBox 10">
            <a:extLst>
              <a:ext uri="{FF2B5EF4-FFF2-40B4-BE49-F238E27FC236}">
                <a16:creationId xmlns:a16="http://schemas.microsoft.com/office/drawing/2014/main" id="{C80F25FA-490D-3B23-4B2E-2876D1BA05F1}"/>
              </a:ext>
            </a:extLst>
          </p:cNvPr>
          <p:cNvSpPr txBox="1"/>
          <p:nvPr/>
        </p:nvSpPr>
        <p:spPr>
          <a:xfrm>
            <a:off x="8636000" y="-8936"/>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
        <p:nvSpPr>
          <p:cNvPr id="13" name="Title 1">
            <a:extLst>
              <a:ext uri="{FF2B5EF4-FFF2-40B4-BE49-F238E27FC236}">
                <a16:creationId xmlns:a16="http://schemas.microsoft.com/office/drawing/2014/main" id="{501B3BDD-637E-5D35-AE56-100126C741A0}"/>
              </a:ext>
            </a:extLst>
          </p:cNvPr>
          <p:cNvSpPr txBox="1">
            <a:spLocks/>
          </p:cNvSpPr>
          <p:nvPr/>
        </p:nvSpPr>
        <p:spPr>
          <a:xfrm>
            <a:off x="342849" y="415563"/>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Pre-trial consolidation therapy (2) </a:t>
            </a:r>
            <a:b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b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pic>
        <p:nvPicPr>
          <p:cNvPr id="10" name="Graphic 9" descr="Research">
            <a:extLst>
              <a:ext uri="{FF2B5EF4-FFF2-40B4-BE49-F238E27FC236}">
                <a16:creationId xmlns:a16="http://schemas.microsoft.com/office/drawing/2014/main" id="{BEC454EB-F285-2261-7488-7BD07C9E2F0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86231" y="461604"/>
            <a:ext cx="484597" cy="484597"/>
          </a:xfrm>
          <a:prstGeom prst="rect">
            <a:avLst/>
          </a:prstGeom>
        </p:spPr>
      </p:pic>
    </p:spTree>
    <p:extLst>
      <p:ext uri="{BB962C8B-B14F-4D97-AF65-F5344CB8AC3E}">
        <p14:creationId xmlns:p14="http://schemas.microsoft.com/office/powerpoint/2010/main" val="109313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t>22</a:t>
            </a:fld>
            <a:endParaRPr lang="en-GB" dirty="0"/>
          </a:p>
        </p:txBody>
      </p:sp>
      <p:sp>
        <p:nvSpPr>
          <p:cNvPr id="4" name="Rectangle 3">
            <a:extLst>
              <a:ext uri="{FF2B5EF4-FFF2-40B4-BE49-F238E27FC236}">
                <a16:creationId xmlns:a16="http://schemas.microsoft.com/office/drawing/2014/main" id="{825E73DA-6634-4458-A04A-73443EE968CE}"/>
              </a:ext>
            </a:extLst>
          </p:cNvPr>
          <p:cNvSpPr/>
          <p:nvPr/>
        </p:nvSpPr>
        <p:spPr>
          <a:xfrm>
            <a:off x="342849" y="6930281"/>
            <a:ext cx="1124444" cy="333663"/>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Content Placeholder 3">
            <a:extLst>
              <a:ext uri="{FF2B5EF4-FFF2-40B4-BE49-F238E27FC236}">
                <a16:creationId xmlns:a16="http://schemas.microsoft.com/office/drawing/2014/main" id="{7DCF7852-FC0D-4850-A843-7936BDA0D946}"/>
              </a:ext>
            </a:extLst>
          </p:cNvPr>
          <p:cNvSpPr txBox="1">
            <a:spLocks/>
          </p:cNvSpPr>
          <p:nvPr/>
        </p:nvSpPr>
        <p:spPr>
          <a:xfrm>
            <a:off x="350359" y="1033942"/>
            <a:ext cx="10039735" cy="3437004"/>
          </a:xfrm>
          <a:prstGeom prst="rect">
            <a:avLst/>
          </a:prstGeom>
          <a:solidFill>
            <a:schemeClr val="accent2">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800" b="1" dirty="0"/>
              <a:t>ERG response to technical engagement </a:t>
            </a:r>
          </a:p>
          <a:p>
            <a:pPr marL="393750" indent="-285750">
              <a:spcBef>
                <a:spcPts val="0"/>
              </a:spcBef>
              <a:spcAft>
                <a:spcPts val="600"/>
              </a:spcAft>
            </a:pPr>
            <a:r>
              <a:rPr lang="en-GB" sz="1800" dirty="0">
                <a:effectLst/>
                <a:latin typeface="+mn-lt"/>
                <a:ea typeface="Times New Roman" panose="02020603050405020304" pitchFamily="18" charset="0"/>
              </a:rPr>
              <a:t>There is some contradiction between the NHS website which suggests that all people with AML have consolidation therapy and the HMRN that suggests </a:t>
            </a:r>
            <a:r>
              <a:rPr lang="en-GB" sz="1800" u="sng" dirty="0">
                <a:solidFill>
                  <a:srgbClr val="000000"/>
                </a:solidFill>
                <a:effectLst/>
                <a:highlight>
                  <a:srgbClr val="000000"/>
                </a:highlight>
                <a:latin typeface="+mn-lt"/>
                <a:ea typeface="Times New Roman" panose="02020603050405020304" pitchFamily="18" charset="0"/>
              </a:rPr>
              <a:t>XXX</a:t>
            </a:r>
            <a:r>
              <a:rPr lang="en-GB" sz="1800" dirty="0">
                <a:effectLst/>
                <a:latin typeface="+mn-lt"/>
                <a:ea typeface="Times New Roman" panose="02020603050405020304" pitchFamily="18" charset="0"/>
              </a:rPr>
              <a:t> do not receive it  </a:t>
            </a:r>
          </a:p>
          <a:p>
            <a:pPr marL="393750" indent="-285750">
              <a:spcBef>
                <a:spcPts val="0"/>
              </a:spcBef>
              <a:spcAft>
                <a:spcPts val="600"/>
              </a:spcAft>
            </a:pPr>
            <a:r>
              <a:rPr lang="en-GB" sz="1800" dirty="0">
                <a:effectLst/>
                <a:latin typeface="+mn-lt"/>
                <a:ea typeface="Times New Roman" panose="02020603050405020304" pitchFamily="18" charset="0"/>
              </a:rPr>
              <a:t>ESMO 2020 guideline for AML in adults states that as soon as people achieve complete remission after 1 or 2 induction cycles they should proceed to consolidation treatment.</a:t>
            </a:r>
          </a:p>
          <a:p>
            <a:pPr marL="393750" indent="-285750">
              <a:spcBef>
                <a:spcPts val="0"/>
              </a:spcBef>
              <a:spcAft>
                <a:spcPts val="600"/>
              </a:spcAft>
            </a:pPr>
            <a:r>
              <a:rPr lang="en-GB" sz="1800" dirty="0">
                <a:latin typeface="+mn-lt"/>
                <a:ea typeface="Lato" panose="020F0502020204030203" pitchFamily="34" charset="0"/>
                <a:cs typeface="Lato" panose="020F0502020204030203" pitchFamily="34" charset="0"/>
              </a:rPr>
              <a:t>ERG considers that consolidation therapy is expected and so prefers using the EU-consolidation subgroup in its base-case, </a:t>
            </a:r>
            <a:r>
              <a:rPr lang="en-GB" sz="1800" dirty="0">
                <a:effectLst/>
                <a:latin typeface="+mn-lt"/>
                <a:ea typeface="Times New Roman" panose="02020603050405020304" pitchFamily="18" charset="0"/>
              </a:rPr>
              <a:t>but acknowledges the uncertainty surrounding the optimal number of rounds of consolidation therapy. </a:t>
            </a:r>
          </a:p>
          <a:p>
            <a:pPr marL="393750" indent="-285750">
              <a:spcBef>
                <a:spcPts val="0"/>
              </a:spcBef>
              <a:spcAft>
                <a:spcPts val="600"/>
              </a:spcAft>
            </a:pPr>
            <a:r>
              <a:rPr lang="en-GB" sz="1800" dirty="0">
                <a:latin typeface="+mn-lt"/>
                <a:ea typeface="Times New Roman" panose="02020603050405020304" pitchFamily="18" charset="0"/>
              </a:rPr>
              <a:t>It considers the company’s choice of survival curves for the EU-consolidation subgroup is acceptable, but notes that </a:t>
            </a:r>
            <a:r>
              <a:rPr lang="en-GB" sz="1800" dirty="0">
                <a:latin typeface="+mn-lt"/>
                <a:ea typeface="Lato" panose="020F0502020204030203" pitchFamily="34" charset="0"/>
                <a:cs typeface="Lato" panose="020F0502020204030203" pitchFamily="34" charset="0"/>
              </a:rPr>
              <a:t>using individual parametric survival models (the alternative acceptable approach to the company’s base case) has a small impact on the ICER.</a:t>
            </a:r>
          </a:p>
        </p:txBody>
      </p:sp>
      <p:sp>
        <p:nvSpPr>
          <p:cNvPr id="11" name="Content Placeholder 3">
            <a:extLst>
              <a:ext uri="{FF2B5EF4-FFF2-40B4-BE49-F238E27FC236}">
                <a16:creationId xmlns:a16="http://schemas.microsoft.com/office/drawing/2014/main" id="{4820C395-7FBB-33FC-96CA-4A6BAEBF3A6C}"/>
              </a:ext>
            </a:extLst>
          </p:cNvPr>
          <p:cNvSpPr txBox="1">
            <a:spLocks/>
          </p:cNvSpPr>
          <p:nvPr/>
        </p:nvSpPr>
        <p:spPr>
          <a:xfrm>
            <a:off x="326833" y="4637108"/>
            <a:ext cx="10039734" cy="769621"/>
          </a:xfrm>
          <a:prstGeom prst="rect">
            <a:avLst/>
          </a:prstGeom>
          <a:solidFill>
            <a:schemeClr val="bg2">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800" b="1" dirty="0"/>
              <a:t>Impact on ICER – small </a:t>
            </a:r>
          </a:p>
          <a:p>
            <a:pPr>
              <a:spcBef>
                <a:spcPts val="0"/>
              </a:spcBef>
              <a:spcAft>
                <a:spcPts val="600"/>
              </a:spcAft>
            </a:pPr>
            <a:r>
              <a:rPr lang="en-GB" sz="1800" dirty="0"/>
              <a:t>Using the EU-consolidation subgroup increases the ICER (ERG base case)</a:t>
            </a:r>
          </a:p>
        </p:txBody>
      </p:sp>
      <p:sp>
        <p:nvSpPr>
          <p:cNvPr id="13" name="TextBox 12">
            <a:extLst>
              <a:ext uri="{FF2B5EF4-FFF2-40B4-BE49-F238E27FC236}">
                <a16:creationId xmlns:a16="http://schemas.microsoft.com/office/drawing/2014/main" id="{D3EF16E6-C8B6-2584-7989-DF151DDF02FE}"/>
              </a:ext>
            </a:extLst>
          </p:cNvPr>
          <p:cNvSpPr txBox="1"/>
          <p:nvPr/>
        </p:nvSpPr>
        <p:spPr>
          <a:xfrm>
            <a:off x="326833" y="5572891"/>
            <a:ext cx="10023718" cy="646331"/>
          </a:xfrm>
          <a:prstGeom prst="rect">
            <a:avLst/>
          </a:prstGeom>
          <a:solidFill>
            <a:schemeClr val="accent6">
              <a:lumMod val="20000"/>
              <a:lumOff val="80000"/>
            </a:schemeClr>
          </a:solidFill>
          <a:ln w="28575">
            <a:solidFill>
              <a:schemeClr val="bg2">
                <a:lumMod val="60000"/>
                <a:lumOff val="40000"/>
              </a:schemeClr>
            </a:solidFill>
          </a:ln>
        </p:spPr>
        <p:txBody>
          <a:bodyPr wrap="square">
            <a:spAutoFit/>
          </a:bodyPr>
          <a:lstStyle/>
          <a:p>
            <a:pPr marL="378047" lvl="1" indent="-378047" algn="ctr">
              <a:spcAft>
                <a:spcPts val="600"/>
              </a:spcAft>
              <a:buFont typeface="Wingdings"/>
              <a:buChar char="¤"/>
              <a:defRPr/>
            </a:pPr>
            <a:r>
              <a:rPr lang="en-GB" altLang="en-US" sz="1800" b="1" i="1" dirty="0">
                <a:latin typeface="Arial" panose="020B0604020202020204" pitchFamily="34" charset="0"/>
                <a:cs typeface="Arial" panose="020B0604020202020204" pitchFamily="34" charset="0"/>
              </a:rPr>
              <a:t>How many cycles of consolidation therapy would the population eligible for oral azacitidine have in clinical practice?</a:t>
            </a:r>
          </a:p>
        </p:txBody>
      </p:sp>
      <p:sp>
        <p:nvSpPr>
          <p:cNvPr id="17" name="TextBox 16">
            <a:extLst>
              <a:ext uri="{FF2B5EF4-FFF2-40B4-BE49-F238E27FC236}">
                <a16:creationId xmlns:a16="http://schemas.microsoft.com/office/drawing/2014/main" id="{695EF3C0-4BDA-CD84-7C1B-55B64338DA98}"/>
              </a:ext>
            </a:extLst>
          </p:cNvPr>
          <p:cNvSpPr txBox="1"/>
          <p:nvPr/>
        </p:nvSpPr>
        <p:spPr>
          <a:xfrm>
            <a:off x="171294" y="6385384"/>
            <a:ext cx="10012890" cy="338554"/>
          </a:xfrm>
          <a:prstGeom prst="rect">
            <a:avLst/>
          </a:prstGeom>
          <a:noFill/>
        </p:spPr>
        <p:txBody>
          <a:bodyPr wrap="square">
            <a:spAutoFit/>
          </a:bodyPr>
          <a:lstStyle/>
          <a:p>
            <a:pPr algn="ctr"/>
            <a:r>
              <a:rPr lang="en-GB" sz="1600" dirty="0"/>
              <a:t>Abbreviations: European Society for Medical Oncology (ESMO)</a:t>
            </a:r>
          </a:p>
        </p:txBody>
      </p:sp>
      <p:sp>
        <p:nvSpPr>
          <p:cNvPr id="14" name="TextBox 13">
            <a:extLst>
              <a:ext uri="{FF2B5EF4-FFF2-40B4-BE49-F238E27FC236}">
                <a16:creationId xmlns:a16="http://schemas.microsoft.com/office/drawing/2014/main" id="{E9744E30-A42C-DEB8-6F84-DA7AE91BB9A0}"/>
              </a:ext>
            </a:extLst>
          </p:cNvPr>
          <p:cNvSpPr txBox="1"/>
          <p:nvPr/>
        </p:nvSpPr>
        <p:spPr>
          <a:xfrm>
            <a:off x="8636000" y="2249"/>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
        <p:nvSpPr>
          <p:cNvPr id="18" name="Title 1">
            <a:extLst>
              <a:ext uri="{FF2B5EF4-FFF2-40B4-BE49-F238E27FC236}">
                <a16:creationId xmlns:a16="http://schemas.microsoft.com/office/drawing/2014/main" id="{5348A402-E17E-7913-0A08-37D90FD87E63}"/>
              </a:ext>
            </a:extLst>
          </p:cNvPr>
          <p:cNvSpPr txBox="1">
            <a:spLocks/>
          </p:cNvSpPr>
          <p:nvPr/>
        </p:nvSpPr>
        <p:spPr>
          <a:xfrm>
            <a:off x="337661" y="433996"/>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Pre-trial consolidation therapy (3) </a:t>
            </a:r>
            <a:b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b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pic>
        <p:nvPicPr>
          <p:cNvPr id="12" name="Graphic 11" descr="Research">
            <a:extLst>
              <a:ext uri="{FF2B5EF4-FFF2-40B4-BE49-F238E27FC236}">
                <a16:creationId xmlns:a16="http://schemas.microsoft.com/office/drawing/2014/main" id="{51049244-6544-00A5-494A-135EF09A852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35990" y="506898"/>
            <a:ext cx="484597" cy="484597"/>
          </a:xfrm>
          <a:prstGeom prst="rect">
            <a:avLst/>
          </a:prstGeom>
        </p:spPr>
      </p:pic>
      <p:sp>
        <p:nvSpPr>
          <p:cNvPr id="15" name="TextBox 14">
            <a:extLst>
              <a:ext uri="{FF2B5EF4-FFF2-40B4-BE49-F238E27FC236}">
                <a16:creationId xmlns:a16="http://schemas.microsoft.com/office/drawing/2014/main" id="{3CAE0737-E789-4F90-2B5A-4C3F5B01840C}"/>
              </a:ext>
            </a:extLst>
          </p:cNvPr>
          <p:cNvSpPr txBox="1"/>
          <p:nvPr/>
        </p:nvSpPr>
        <p:spPr>
          <a:xfrm>
            <a:off x="461565" y="7159614"/>
            <a:ext cx="9722619" cy="246221"/>
          </a:xfrm>
          <a:prstGeom prst="rect">
            <a:avLst/>
          </a:prstGeom>
          <a:noFill/>
        </p:spPr>
        <p:txBody>
          <a:bodyPr wrap="square" lIns="0" tIns="0" rIns="0" bIns="0" rtlCol="0">
            <a:spAutoFit/>
          </a:bodyPr>
          <a:lstStyle/>
          <a:p>
            <a:pPr algn="ctr"/>
            <a:r>
              <a:rPr lang="en-GB" sz="1600" dirty="0">
                <a:solidFill>
                  <a:schemeClr val="tx1"/>
                </a:solidFill>
              </a:rPr>
              <a:t>Please note that this slide has been updated post committee meeting to correct factual inaccuracies </a:t>
            </a:r>
          </a:p>
        </p:txBody>
      </p:sp>
    </p:spTree>
    <p:extLst>
      <p:ext uri="{BB962C8B-B14F-4D97-AF65-F5344CB8AC3E}">
        <p14:creationId xmlns:p14="http://schemas.microsoft.com/office/powerpoint/2010/main" val="205133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10027665" y="7110378"/>
            <a:ext cx="500380" cy="333663"/>
          </a:xfrm>
        </p:spPr>
        <p:txBody>
          <a:bodyPr/>
          <a:lstStyle/>
          <a:p>
            <a:fld id="{DDBE135E-2566-4748-853C-8A3B78F0FB00}" type="slidenum">
              <a:rPr lang="en-GB" smtClean="0"/>
              <a:t>23</a:t>
            </a:fld>
            <a:endParaRPr lang="en-GB" dirty="0"/>
          </a:p>
        </p:txBody>
      </p:sp>
      <p:sp>
        <p:nvSpPr>
          <p:cNvPr id="4" name="Rectangle 3">
            <a:extLst>
              <a:ext uri="{FF2B5EF4-FFF2-40B4-BE49-F238E27FC236}">
                <a16:creationId xmlns:a16="http://schemas.microsoft.com/office/drawing/2014/main" id="{825E73DA-6634-4458-A04A-73443EE968CE}"/>
              </a:ext>
            </a:extLst>
          </p:cNvPr>
          <p:cNvSpPr/>
          <p:nvPr/>
        </p:nvSpPr>
        <p:spPr>
          <a:xfrm>
            <a:off x="342849" y="6930281"/>
            <a:ext cx="1124444" cy="333663"/>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Content Placeholder 3">
            <a:extLst>
              <a:ext uri="{FF2B5EF4-FFF2-40B4-BE49-F238E27FC236}">
                <a16:creationId xmlns:a16="http://schemas.microsoft.com/office/drawing/2014/main" id="{7DCF7852-FC0D-4850-A843-7936BDA0D946}"/>
              </a:ext>
            </a:extLst>
          </p:cNvPr>
          <p:cNvSpPr txBox="1">
            <a:spLocks/>
          </p:cNvSpPr>
          <p:nvPr/>
        </p:nvSpPr>
        <p:spPr>
          <a:xfrm>
            <a:off x="342834" y="891002"/>
            <a:ext cx="9935007" cy="1234229"/>
          </a:xfrm>
          <a:prstGeom prst="rect">
            <a:avLst/>
          </a:prstGeom>
          <a:solidFill>
            <a:schemeClr val="bg1">
              <a:lumMod val="95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700" b="1" dirty="0"/>
              <a:t>Background</a:t>
            </a:r>
          </a:p>
          <a:p>
            <a:pPr marL="393750" indent="-285750">
              <a:spcBef>
                <a:spcPts val="0"/>
              </a:spcBef>
              <a:spcAft>
                <a:spcPts val="300"/>
              </a:spcAft>
            </a:pPr>
            <a:r>
              <a:rPr lang="en-GB" sz="1700" dirty="0">
                <a:latin typeface="+mn-lt"/>
                <a:ea typeface="Times New Roman" panose="02020603050405020304" pitchFamily="18" charset="0"/>
              </a:rPr>
              <a:t>In the model, HSCT was not included as a separate health state but was implicitly included in the modelling through the survival analysis of the QUAZAR ITT population. </a:t>
            </a:r>
          </a:p>
          <a:p>
            <a:pPr marL="393750" indent="-285750">
              <a:spcBef>
                <a:spcPts val="0"/>
              </a:spcBef>
              <a:spcAft>
                <a:spcPts val="300"/>
              </a:spcAft>
            </a:pPr>
            <a:r>
              <a:rPr lang="en-GB" sz="1700" dirty="0">
                <a:latin typeface="+mn-lt"/>
                <a:ea typeface="Times New Roman" panose="02020603050405020304" pitchFamily="18" charset="0"/>
              </a:rPr>
              <a:t>C</a:t>
            </a:r>
            <a:r>
              <a:rPr lang="en-GB" sz="1700" dirty="0">
                <a:effectLst/>
                <a:latin typeface="+mn-lt"/>
                <a:ea typeface="Times New Roman" panose="02020603050405020304" pitchFamily="18" charset="0"/>
              </a:rPr>
              <a:t>osts and a temporary disutility associated with HSCT were included in the model. </a:t>
            </a:r>
          </a:p>
        </p:txBody>
      </p:sp>
      <p:sp>
        <p:nvSpPr>
          <p:cNvPr id="7" name="Title 1">
            <a:extLst>
              <a:ext uri="{FF2B5EF4-FFF2-40B4-BE49-F238E27FC236}">
                <a16:creationId xmlns:a16="http://schemas.microsoft.com/office/drawing/2014/main" id="{329F353E-F02B-457E-AF50-1416AD3F005B}"/>
              </a:ext>
            </a:extLst>
          </p:cNvPr>
          <p:cNvSpPr txBox="1">
            <a:spLocks/>
          </p:cNvSpPr>
          <p:nvPr/>
        </p:nvSpPr>
        <p:spPr>
          <a:xfrm>
            <a:off x="357885" y="260216"/>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HSCT not appropriately reflected in the modelling </a:t>
            </a:r>
            <a:b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b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pic>
        <p:nvPicPr>
          <p:cNvPr id="10" name="Graphic 9" descr="Questions">
            <a:extLst>
              <a:ext uri="{FF2B5EF4-FFF2-40B4-BE49-F238E27FC236}">
                <a16:creationId xmlns:a16="http://schemas.microsoft.com/office/drawing/2014/main" id="{08944F7B-E301-2C57-F6CF-5D208CF01B5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7513" y="338144"/>
            <a:ext cx="405986" cy="405986"/>
          </a:xfrm>
          <a:prstGeom prst="rect">
            <a:avLst/>
          </a:prstGeom>
        </p:spPr>
      </p:pic>
      <p:sp>
        <p:nvSpPr>
          <p:cNvPr id="9" name="Content Placeholder 3">
            <a:extLst>
              <a:ext uri="{FF2B5EF4-FFF2-40B4-BE49-F238E27FC236}">
                <a16:creationId xmlns:a16="http://schemas.microsoft.com/office/drawing/2014/main" id="{2A63AEE4-D639-96CE-3AC4-A1A13D3819E6}"/>
              </a:ext>
            </a:extLst>
          </p:cNvPr>
          <p:cNvSpPr txBox="1">
            <a:spLocks/>
          </p:cNvSpPr>
          <p:nvPr/>
        </p:nvSpPr>
        <p:spPr>
          <a:xfrm>
            <a:off x="342834" y="2267210"/>
            <a:ext cx="9935007" cy="1751959"/>
          </a:xfrm>
          <a:prstGeom prst="rect">
            <a:avLst/>
          </a:prstGeom>
          <a:solidFill>
            <a:schemeClr val="accent6">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700" b="1" dirty="0"/>
              <a:t>Company response to technical engagement </a:t>
            </a:r>
            <a:r>
              <a:rPr lang="en-GB" sz="1700" dirty="0">
                <a:effectLst/>
              </a:rPr>
              <a:t> </a:t>
            </a:r>
          </a:p>
          <a:p>
            <a:pPr marL="393750" indent="-285750">
              <a:spcBef>
                <a:spcPts val="0"/>
              </a:spcBef>
              <a:spcAft>
                <a:spcPts val="300"/>
              </a:spcAft>
            </a:pPr>
            <a:r>
              <a:rPr lang="en-GB" sz="1700" dirty="0">
                <a:ea typeface="Lato" panose="020F0502020204030203" pitchFamily="34" charset="0"/>
              </a:rPr>
              <a:t>The QUAZAR trial did not collect sufficient data to allow modelling of HSCT as a separate </a:t>
            </a:r>
            <a:r>
              <a:rPr lang="en-GB" sz="1700" dirty="0">
                <a:latin typeface="+mn-lt"/>
                <a:ea typeface="Lato" panose="020F0502020204030203" pitchFamily="34" charset="0"/>
                <a:cs typeface="Lato" panose="020F0502020204030203" pitchFamily="34" charset="0"/>
              </a:rPr>
              <a:t>health state and this data are not available in the literature. </a:t>
            </a:r>
          </a:p>
          <a:p>
            <a:pPr marL="393750" indent="-285750">
              <a:spcBef>
                <a:spcPts val="0"/>
              </a:spcBef>
              <a:spcAft>
                <a:spcPts val="300"/>
              </a:spcAft>
            </a:pPr>
            <a:r>
              <a:rPr lang="en-GB" sz="1700" dirty="0">
                <a:effectLst/>
                <a:latin typeface="Arial" panose="020B0604020202020204" pitchFamily="34" charset="0"/>
                <a:ea typeface="Arial" panose="020B0604020202020204" pitchFamily="34" charset="0"/>
              </a:rPr>
              <a:t>Company provided a scenario analysis which calculated a weighted average utility value for each treatment arm in the relapse health state to account for the potential long-term HRQoL benefits of HSCT (in people who went on to have a transplant), which had a small impact on the ICER.</a:t>
            </a:r>
            <a:endParaRPr lang="en-GB" sz="1700" dirty="0">
              <a:ea typeface="Arial" panose="020B0604020202020204" pitchFamily="34" charset="0"/>
            </a:endParaRPr>
          </a:p>
        </p:txBody>
      </p:sp>
      <p:sp>
        <p:nvSpPr>
          <p:cNvPr id="13" name="TextBox 12">
            <a:extLst>
              <a:ext uri="{FF2B5EF4-FFF2-40B4-BE49-F238E27FC236}">
                <a16:creationId xmlns:a16="http://schemas.microsoft.com/office/drawing/2014/main" id="{C6934C09-D36F-BD82-01F2-668C1E60F7C7}"/>
              </a:ext>
            </a:extLst>
          </p:cNvPr>
          <p:cNvSpPr txBox="1"/>
          <p:nvPr/>
        </p:nvSpPr>
        <p:spPr>
          <a:xfrm>
            <a:off x="8636000" y="-19754"/>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
        <p:nvSpPr>
          <p:cNvPr id="15" name="Content Placeholder 3">
            <a:extLst>
              <a:ext uri="{FF2B5EF4-FFF2-40B4-BE49-F238E27FC236}">
                <a16:creationId xmlns:a16="http://schemas.microsoft.com/office/drawing/2014/main" id="{5528F86A-BAF7-CDC8-CAC9-CCFC4DD387F8}"/>
              </a:ext>
            </a:extLst>
          </p:cNvPr>
          <p:cNvSpPr txBox="1">
            <a:spLocks/>
          </p:cNvSpPr>
          <p:nvPr/>
        </p:nvSpPr>
        <p:spPr>
          <a:xfrm>
            <a:off x="357884" y="4137309"/>
            <a:ext cx="9935007" cy="1234229"/>
          </a:xfrm>
          <a:prstGeom prst="rect">
            <a:avLst/>
          </a:prstGeom>
          <a:solidFill>
            <a:schemeClr val="accent2">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700" b="1" dirty="0"/>
              <a:t>ERG response to technical engagement </a:t>
            </a:r>
            <a:endParaRPr lang="en-GB" sz="1700" dirty="0">
              <a:latin typeface="+mn-lt"/>
              <a:ea typeface="Lato" panose="020F0502020204030203" pitchFamily="34" charset="0"/>
              <a:cs typeface="Lato" panose="020F0502020204030203" pitchFamily="34" charset="0"/>
            </a:endParaRPr>
          </a:p>
          <a:p>
            <a:pPr marL="393750" indent="-285750">
              <a:spcBef>
                <a:spcPts val="0"/>
              </a:spcBef>
              <a:spcAft>
                <a:spcPts val="300"/>
              </a:spcAft>
            </a:pPr>
            <a:r>
              <a:rPr lang="en-GB" sz="1700" dirty="0">
                <a:effectLst/>
                <a:ea typeface="Times New Roman" panose="02020603050405020304" pitchFamily="18" charset="0"/>
              </a:rPr>
              <a:t>ERG would prefer to see an updated model including HSCT as a health state, but survival curves showed that the impact of HSCT on survival analyses of OS and RFS was likely minor. </a:t>
            </a:r>
          </a:p>
          <a:p>
            <a:pPr marL="393750" indent="-285750">
              <a:spcBef>
                <a:spcPts val="0"/>
              </a:spcBef>
              <a:spcAft>
                <a:spcPts val="300"/>
              </a:spcAft>
            </a:pPr>
            <a:r>
              <a:rPr lang="en-GB" sz="1700" dirty="0">
                <a:ea typeface="Times New Roman" panose="02020603050405020304" pitchFamily="18" charset="0"/>
              </a:rPr>
              <a:t>L</a:t>
            </a:r>
            <a:r>
              <a:rPr lang="en-GB" sz="1700" dirty="0">
                <a:effectLst/>
                <a:ea typeface="Times New Roman" panose="02020603050405020304" pitchFamily="18" charset="0"/>
              </a:rPr>
              <a:t>ong-term benefits of HSCT on HRQoL </a:t>
            </a:r>
            <a:r>
              <a:rPr lang="en-GB" sz="1700" dirty="0">
                <a:ea typeface="Times New Roman" panose="02020603050405020304" pitchFamily="18" charset="0"/>
              </a:rPr>
              <a:t>is</a:t>
            </a:r>
            <a:r>
              <a:rPr lang="en-GB" sz="1700" dirty="0">
                <a:effectLst/>
                <a:ea typeface="Times New Roman" panose="02020603050405020304" pitchFamily="18" charset="0"/>
              </a:rPr>
              <a:t> unclear (including following company’s scenario). </a:t>
            </a:r>
            <a:endParaRPr lang="en-GB" sz="1700" dirty="0">
              <a:latin typeface="+mn-lt"/>
              <a:ea typeface="Lato" panose="020F0502020204030203" pitchFamily="34" charset="0"/>
              <a:cs typeface="Lato" panose="020F0502020204030203" pitchFamily="34" charset="0"/>
            </a:endParaRPr>
          </a:p>
        </p:txBody>
      </p:sp>
      <p:sp>
        <p:nvSpPr>
          <p:cNvPr id="16" name="Content Placeholder 3">
            <a:extLst>
              <a:ext uri="{FF2B5EF4-FFF2-40B4-BE49-F238E27FC236}">
                <a16:creationId xmlns:a16="http://schemas.microsoft.com/office/drawing/2014/main" id="{AD89E824-EA2F-32B4-69C7-1C3809AFE2D2}"/>
              </a:ext>
            </a:extLst>
          </p:cNvPr>
          <p:cNvSpPr txBox="1">
            <a:spLocks/>
          </p:cNvSpPr>
          <p:nvPr/>
        </p:nvSpPr>
        <p:spPr>
          <a:xfrm>
            <a:off x="357884" y="5492956"/>
            <a:ext cx="9935007" cy="944935"/>
          </a:xfrm>
          <a:prstGeom prst="rect">
            <a:avLst/>
          </a:prstGeom>
          <a:solidFill>
            <a:schemeClr val="bg2">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700" b="1" dirty="0"/>
              <a:t>Impact on ICER - unknown</a:t>
            </a:r>
          </a:p>
          <a:p>
            <a:pPr>
              <a:spcBef>
                <a:spcPts val="0"/>
              </a:spcBef>
              <a:spcAft>
                <a:spcPts val="300"/>
              </a:spcAft>
            </a:pPr>
            <a:r>
              <a:rPr lang="en-GB" sz="1700" dirty="0"/>
              <a:t>Removing temporary disutility for HSCT slightly increases the ICER (ERG base case)</a:t>
            </a:r>
          </a:p>
          <a:p>
            <a:pPr>
              <a:spcBef>
                <a:spcPts val="0"/>
              </a:spcBef>
              <a:spcAft>
                <a:spcPts val="300"/>
              </a:spcAft>
            </a:pPr>
            <a:r>
              <a:rPr lang="en-GB" sz="1700" dirty="0"/>
              <a:t>ERG scenario analyses including a utility increment post HSCT increases the ICER.</a:t>
            </a:r>
          </a:p>
        </p:txBody>
      </p:sp>
      <p:sp>
        <p:nvSpPr>
          <p:cNvPr id="17" name="TextBox 16">
            <a:extLst>
              <a:ext uri="{FF2B5EF4-FFF2-40B4-BE49-F238E27FC236}">
                <a16:creationId xmlns:a16="http://schemas.microsoft.com/office/drawing/2014/main" id="{ED0BC5A9-487E-2CE7-355C-FFCEA38DD7CC}"/>
              </a:ext>
            </a:extLst>
          </p:cNvPr>
          <p:cNvSpPr txBox="1"/>
          <p:nvPr/>
        </p:nvSpPr>
        <p:spPr>
          <a:xfrm>
            <a:off x="357884" y="6576338"/>
            <a:ext cx="9935007" cy="353943"/>
          </a:xfrm>
          <a:prstGeom prst="rect">
            <a:avLst/>
          </a:prstGeom>
          <a:solidFill>
            <a:schemeClr val="accent6">
              <a:lumMod val="20000"/>
              <a:lumOff val="80000"/>
            </a:schemeClr>
          </a:solidFill>
          <a:ln w="28575">
            <a:solidFill>
              <a:schemeClr val="bg2">
                <a:lumMod val="60000"/>
                <a:lumOff val="40000"/>
              </a:schemeClr>
            </a:solidFill>
          </a:ln>
        </p:spPr>
        <p:txBody>
          <a:bodyPr wrap="square">
            <a:spAutoFit/>
          </a:bodyPr>
          <a:lstStyle/>
          <a:p>
            <a:pPr marL="378047" lvl="1" indent="-378047" algn="ctr">
              <a:spcAft>
                <a:spcPts val="600"/>
              </a:spcAft>
              <a:buFont typeface="Wingdings"/>
              <a:buChar char="¤"/>
              <a:defRPr/>
            </a:pPr>
            <a:r>
              <a:rPr lang="en-GB" altLang="en-US" sz="1700" b="1" i="1" dirty="0">
                <a:latin typeface="Arial" panose="020B0604020202020204" pitchFamily="34" charset="0"/>
                <a:cs typeface="Arial" panose="020B0604020202020204" pitchFamily="34" charset="0"/>
              </a:rPr>
              <a:t>Is the long-term impact of HSCT appropriately captured in the company’s model?</a:t>
            </a:r>
          </a:p>
        </p:txBody>
      </p:sp>
      <p:sp>
        <p:nvSpPr>
          <p:cNvPr id="12" name="TextBox 11">
            <a:extLst>
              <a:ext uri="{FF2B5EF4-FFF2-40B4-BE49-F238E27FC236}">
                <a16:creationId xmlns:a16="http://schemas.microsoft.com/office/drawing/2014/main" id="{AE5A7E83-49D7-A35C-4E36-A6952291DA6D}"/>
              </a:ext>
            </a:extLst>
          </p:cNvPr>
          <p:cNvSpPr txBox="1"/>
          <p:nvPr/>
        </p:nvSpPr>
        <p:spPr>
          <a:xfrm>
            <a:off x="449027" y="7170242"/>
            <a:ext cx="9722619" cy="246221"/>
          </a:xfrm>
          <a:prstGeom prst="rect">
            <a:avLst/>
          </a:prstGeom>
          <a:noFill/>
        </p:spPr>
        <p:txBody>
          <a:bodyPr wrap="square" lIns="0" tIns="0" rIns="0" bIns="0" rtlCol="0">
            <a:spAutoFit/>
          </a:bodyPr>
          <a:lstStyle/>
          <a:p>
            <a:pPr algn="ctr"/>
            <a:r>
              <a:rPr lang="en-GB" sz="1600" dirty="0">
                <a:solidFill>
                  <a:schemeClr val="tx1"/>
                </a:solidFill>
              </a:rPr>
              <a:t>Please note that this slide has been updated post committee meeting to correct factual inaccuracies </a:t>
            </a:r>
          </a:p>
        </p:txBody>
      </p:sp>
    </p:spTree>
    <p:extLst>
      <p:ext uri="{BB962C8B-B14F-4D97-AF65-F5344CB8AC3E}">
        <p14:creationId xmlns:p14="http://schemas.microsoft.com/office/powerpoint/2010/main" val="68758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10132009" y="7075933"/>
            <a:ext cx="500380" cy="333663"/>
          </a:xfrm>
        </p:spPr>
        <p:txBody>
          <a:bodyPr/>
          <a:lstStyle/>
          <a:p>
            <a:fld id="{DDBE135E-2566-4748-853C-8A3B78F0FB00}" type="slidenum">
              <a:rPr lang="en-GB" smtClean="0"/>
              <a:t>24</a:t>
            </a:fld>
            <a:endParaRPr lang="en-GB" dirty="0"/>
          </a:p>
        </p:txBody>
      </p:sp>
      <p:sp>
        <p:nvSpPr>
          <p:cNvPr id="4" name="Rectangle 3">
            <a:extLst>
              <a:ext uri="{FF2B5EF4-FFF2-40B4-BE49-F238E27FC236}">
                <a16:creationId xmlns:a16="http://schemas.microsoft.com/office/drawing/2014/main" id="{825E73DA-6634-4458-A04A-73443EE968CE}"/>
              </a:ext>
            </a:extLst>
          </p:cNvPr>
          <p:cNvSpPr/>
          <p:nvPr/>
        </p:nvSpPr>
        <p:spPr>
          <a:xfrm>
            <a:off x="342849" y="6930281"/>
            <a:ext cx="1124444" cy="333663"/>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Content Placeholder 3">
            <a:extLst>
              <a:ext uri="{FF2B5EF4-FFF2-40B4-BE49-F238E27FC236}">
                <a16:creationId xmlns:a16="http://schemas.microsoft.com/office/drawing/2014/main" id="{7DCF7852-FC0D-4850-A843-7936BDA0D946}"/>
              </a:ext>
            </a:extLst>
          </p:cNvPr>
          <p:cNvSpPr txBox="1">
            <a:spLocks/>
          </p:cNvSpPr>
          <p:nvPr/>
        </p:nvSpPr>
        <p:spPr>
          <a:xfrm>
            <a:off x="368188" y="735111"/>
            <a:ext cx="10007700" cy="1993782"/>
          </a:xfrm>
          <a:prstGeom prst="rect">
            <a:avLst/>
          </a:prstGeom>
          <a:solidFill>
            <a:schemeClr val="bg1">
              <a:lumMod val="95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300"/>
              </a:spcAft>
              <a:buNone/>
            </a:pPr>
            <a:r>
              <a:rPr lang="en-GB" sz="1700" b="1" dirty="0"/>
              <a:t>Background</a:t>
            </a:r>
          </a:p>
          <a:p>
            <a:pPr marL="393750" indent="-285750">
              <a:spcBef>
                <a:spcPts val="0"/>
              </a:spcBef>
              <a:spcAft>
                <a:spcPts val="300"/>
              </a:spcAft>
            </a:pPr>
            <a:r>
              <a:rPr lang="en-GB" sz="1700" dirty="0">
                <a:latin typeface="+mn-lt"/>
                <a:ea typeface="Times New Roman" panose="02020603050405020304" pitchFamily="18" charset="0"/>
              </a:rPr>
              <a:t>Company considers QUAZAR trial did not capture HRQoL post relapse except in some people with a bone marrow blast count between &gt;5% and ≤15% who may have received dose escalation. </a:t>
            </a:r>
          </a:p>
          <a:p>
            <a:pPr marL="393750" indent="-285750">
              <a:spcBef>
                <a:spcPts val="0"/>
              </a:spcBef>
              <a:spcAft>
                <a:spcPts val="300"/>
              </a:spcAft>
            </a:pPr>
            <a:r>
              <a:rPr lang="en-GB" sz="1700" dirty="0">
                <a:latin typeface="+mn-lt"/>
                <a:ea typeface="Times New Roman" panose="02020603050405020304" pitchFamily="18" charset="0"/>
              </a:rPr>
              <a:t>So, the company calculated </a:t>
            </a:r>
            <a:r>
              <a:rPr lang="en-GB" sz="1700" dirty="0">
                <a:effectLst/>
                <a:ea typeface="Times New Roman" panose="02020603050405020304" pitchFamily="18" charset="0"/>
              </a:rPr>
              <a:t>the </a:t>
            </a:r>
            <a:r>
              <a:rPr lang="en-GB" sz="1700" b="1" dirty="0">
                <a:effectLst/>
                <a:ea typeface="Times New Roman" panose="02020603050405020304" pitchFamily="18" charset="0"/>
              </a:rPr>
              <a:t>relapse utility </a:t>
            </a:r>
            <a:r>
              <a:rPr lang="en-GB" sz="1700" dirty="0">
                <a:effectLst/>
                <a:ea typeface="Times New Roman" panose="02020603050405020304" pitchFamily="18" charset="0"/>
              </a:rPr>
              <a:t>based on a study by Joshi 2019 (</a:t>
            </a:r>
            <a:r>
              <a:rPr lang="en-GB" sz="1700" b="1" dirty="0">
                <a:effectLst/>
                <a:ea typeface="Times New Roman" panose="02020603050405020304" pitchFamily="18" charset="0"/>
              </a:rPr>
              <a:t>0.51</a:t>
            </a:r>
            <a:r>
              <a:rPr lang="en-GB" sz="1700" dirty="0">
                <a:effectLst/>
                <a:ea typeface="Times New Roman" panose="02020603050405020304" pitchFamily="18" charset="0"/>
              </a:rPr>
              <a:t>) which used the composite time trade-off method to elicit utility values for AML from the UK general population.</a:t>
            </a:r>
          </a:p>
          <a:p>
            <a:pPr marL="393750" indent="-285750">
              <a:spcBef>
                <a:spcPts val="0"/>
              </a:spcBef>
              <a:spcAft>
                <a:spcPts val="300"/>
              </a:spcAft>
            </a:pPr>
            <a:r>
              <a:rPr lang="en-GB" sz="1700" dirty="0"/>
              <a:t>In the model, relapse utility (</a:t>
            </a:r>
            <a:r>
              <a:rPr lang="en-GB" sz="1700" u="sng" dirty="0">
                <a:solidFill>
                  <a:srgbClr val="000000"/>
                </a:solidFill>
                <a:highlight>
                  <a:srgbClr val="000000"/>
                </a:highlight>
              </a:rPr>
              <a:t>XXX</a:t>
            </a:r>
            <a:r>
              <a:rPr lang="en-GB" sz="1700" dirty="0"/>
              <a:t>) was calculated as the difference between the RFS and relapse utilities in Joshi 2019 (0.38), which was then applied to the RFS utility (</a:t>
            </a:r>
            <a:r>
              <a:rPr lang="en-GB" sz="1700" u="sng" dirty="0">
                <a:solidFill>
                  <a:srgbClr val="000000"/>
                </a:solidFill>
                <a:highlight>
                  <a:srgbClr val="000000"/>
                </a:highlight>
              </a:rPr>
              <a:t>XXX</a:t>
            </a:r>
            <a:r>
              <a:rPr lang="en-GB" sz="1700" dirty="0"/>
              <a:t>) from QUAZAR.</a:t>
            </a:r>
            <a:endParaRPr lang="en-GB" sz="1700" dirty="0">
              <a:effectLst/>
              <a:ea typeface="Times New Roman" panose="02020603050405020304" pitchFamily="18" charset="0"/>
            </a:endParaRPr>
          </a:p>
          <a:p>
            <a:pPr marL="393750" indent="-285750">
              <a:spcBef>
                <a:spcPts val="0"/>
              </a:spcBef>
              <a:spcAft>
                <a:spcPts val="600"/>
              </a:spcAft>
            </a:pPr>
            <a:endParaRPr lang="en-GB" sz="1700" dirty="0">
              <a:effectLst/>
              <a:ea typeface="Times New Roman" panose="02020603050405020304" pitchFamily="18" charset="0"/>
            </a:endParaRPr>
          </a:p>
          <a:p>
            <a:pPr marL="393750" indent="-285750">
              <a:spcBef>
                <a:spcPts val="0"/>
              </a:spcBef>
              <a:spcAft>
                <a:spcPts val="600"/>
              </a:spcAft>
            </a:pPr>
            <a:endParaRPr lang="en-GB" sz="1700" dirty="0">
              <a:ea typeface="Times New Roman" panose="02020603050405020304" pitchFamily="18" charset="0"/>
            </a:endParaRPr>
          </a:p>
          <a:p>
            <a:pPr marL="393750" indent="-285750">
              <a:spcBef>
                <a:spcPts val="0"/>
              </a:spcBef>
              <a:spcAft>
                <a:spcPts val="600"/>
              </a:spcAft>
            </a:pPr>
            <a:endParaRPr lang="en-US" sz="1700" dirty="0">
              <a:latin typeface="+mn-lt"/>
              <a:ea typeface="Lato" panose="020F0502020204030203" pitchFamily="34" charset="0"/>
              <a:cs typeface="Lato" panose="020F0502020204030203" pitchFamily="34" charset="0"/>
            </a:endParaRPr>
          </a:p>
        </p:txBody>
      </p:sp>
      <p:sp>
        <p:nvSpPr>
          <p:cNvPr id="19" name="Content Placeholder 3">
            <a:extLst>
              <a:ext uri="{FF2B5EF4-FFF2-40B4-BE49-F238E27FC236}">
                <a16:creationId xmlns:a16="http://schemas.microsoft.com/office/drawing/2014/main" id="{0FE91C40-C012-429F-93A4-D48D9EDB994E}"/>
              </a:ext>
            </a:extLst>
          </p:cNvPr>
          <p:cNvSpPr txBox="1">
            <a:spLocks/>
          </p:cNvSpPr>
          <p:nvPr/>
        </p:nvSpPr>
        <p:spPr>
          <a:xfrm>
            <a:off x="374499" y="2809232"/>
            <a:ext cx="10007700" cy="1716019"/>
          </a:xfrm>
          <a:prstGeom prst="rect">
            <a:avLst/>
          </a:prstGeom>
          <a:solidFill>
            <a:schemeClr val="accent2">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300"/>
              </a:spcAft>
              <a:buNone/>
            </a:pPr>
            <a:r>
              <a:rPr lang="en-GB" sz="1700" b="1" dirty="0"/>
              <a:t>ERG comments</a:t>
            </a:r>
            <a:endParaRPr lang="en-GB" sz="1700" dirty="0"/>
          </a:p>
          <a:p>
            <a:pPr marL="393750" indent="-285750">
              <a:spcBef>
                <a:spcPts val="0"/>
              </a:spcBef>
              <a:spcAft>
                <a:spcPts val="300"/>
              </a:spcAft>
            </a:pPr>
            <a:r>
              <a:rPr lang="en-GB" sz="1700" dirty="0"/>
              <a:t>The sample size in Joshi 2019 is small (n=23) resulting in a large standard error (SE) of 0.46.</a:t>
            </a:r>
          </a:p>
          <a:p>
            <a:pPr marL="393750" indent="-285750">
              <a:spcBef>
                <a:spcPts val="0"/>
              </a:spcBef>
              <a:spcAft>
                <a:spcPts val="300"/>
              </a:spcAft>
            </a:pPr>
            <a:r>
              <a:rPr lang="en-GB" sz="1700" dirty="0"/>
              <a:t>The ERG noted that the company considered alternative sources for relapse utilities including studies by Stein 2019</a:t>
            </a:r>
            <a:r>
              <a:rPr lang="en-GB" sz="1700" b="1" dirty="0"/>
              <a:t> </a:t>
            </a:r>
            <a:r>
              <a:rPr lang="en-GB" sz="1700" dirty="0"/>
              <a:t>(</a:t>
            </a:r>
            <a:r>
              <a:rPr lang="en-GB" sz="1700" b="1" dirty="0"/>
              <a:t>0.62, </a:t>
            </a:r>
            <a:r>
              <a:rPr lang="en-GB" sz="1700" dirty="0"/>
              <a:t>SE 0.2) and Tremblay 2018 (</a:t>
            </a:r>
            <a:r>
              <a:rPr lang="en-GB" sz="1700" b="1" dirty="0"/>
              <a:t>0.53</a:t>
            </a:r>
            <a:r>
              <a:rPr lang="en-GB" sz="1700" dirty="0"/>
              <a:t>, SE 0.2) in US populations.</a:t>
            </a:r>
          </a:p>
          <a:p>
            <a:pPr marL="393750" indent="-285750">
              <a:spcBef>
                <a:spcPts val="0"/>
              </a:spcBef>
              <a:spcAft>
                <a:spcPts val="300"/>
              </a:spcAft>
            </a:pPr>
            <a:r>
              <a:rPr lang="en-GB" sz="1700" dirty="0"/>
              <a:t>In line with TA523 (midostaurin), ERG used Tremblay 2018 to calculate relapse utility in their base-case, as they considered that the method of utility elicitation was more appropriate than Joshi 2019.</a:t>
            </a:r>
          </a:p>
        </p:txBody>
      </p:sp>
      <p:sp>
        <p:nvSpPr>
          <p:cNvPr id="7" name="Title 1">
            <a:extLst>
              <a:ext uri="{FF2B5EF4-FFF2-40B4-BE49-F238E27FC236}">
                <a16:creationId xmlns:a16="http://schemas.microsoft.com/office/drawing/2014/main" id="{329F353E-F02B-457E-AF50-1416AD3F005B}"/>
              </a:ext>
            </a:extLst>
          </p:cNvPr>
          <p:cNvSpPr txBox="1">
            <a:spLocks/>
          </p:cNvSpPr>
          <p:nvPr/>
        </p:nvSpPr>
        <p:spPr>
          <a:xfrm>
            <a:off x="363352" y="244170"/>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700" dirty="0">
                <a:solidFill>
                  <a:srgbClr val="18646E"/>
                </a:solidFill>
                <a:latin typeface="+mn-lt"/>
                <a:ea typeface="Times New Roman" panose="02020603050405020304" pitchFamily="18" charset="0"/>
              </a:rPr>
              <a:t>Utility values upon relapse </a:t>
            </a:r>
            <a:endParaRPr lang="en-US" sz="2700" dirty="0">
              <a:latin typeface="+mn-lt"/>
            </a:endParaRPr>
          </a:p>
        </p:txBody>
      </p:sp>
      <p:sp>
        <p:nvSpPr>
          <p:cNvPr id="9" name="Content Placeholder 3">
            <a:extLst>
              <a:ext uri="{FF2B5EF4-FFF2-40B4-BE49-F238E27FC236}">
                <a16:creationId xmlns:a16="http://schemas.microsoft.com/office/drawing/2014/main" id="{A3D52C66-CF0F-C1F1-1B0F-346E7044D5C4}"/>
              </a:ext>
            </a:extLst>
          </p:cNvPr>
          <p:cNvSpPr txBox="1">
            <a:spLocks/>
          </p:cNvSpPr>
          <p:nvPr/>
        </p:nvSpPr>
        <p:spPr>
          <a:xfrm>
            <a:off x="363352" y="4591796"/>
            <a:ext cx="10007700" cy="1475554"/>
          </a:xfrm>
          <a:prstGeom prst="rect">
            <a:avLst/>
          </a:prstGeom>
          <a:solidFill>
            <a:schemeClr val="accent6">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300"/>
              </a:spcAft>
              <a:buNone/>
            </a:pPr>
            <a:r>
              <a:rPr lang="en-GB" sz="1700" b="1" dirty="0"/>
              <a:t>Company response to technical engagement</a:t>
            </a:r>
          </a:p>
          <a:p>
            <a:pPr marL="393750" indent="-285750">
              <a:spcBef>
                <a:spcPts val="0"/>
              </a:spcBef>
              <a:spcAft>
                <a:spcPts val="300"/>
              </a:spcAft>
            </a:pPr>
            <a:r>
              <a:rPr lang="en-GB" sz="1700" dirty="0"/>
              <a:t>Joshi 2019 was selected because it considered the utility elicitation methodology to be preferred by NICE, utility values were from individuals in the UK and the utility value was clinically plausible.</a:t>
            </a:r>
          </a:p>
          <a:p>
            <a:pPr marL="393750" indent="-285750">
              <a:spcBef>
                <a:spcPts val="0"/>
              </a:spcBef>
              <a:spcAft>
                <a:spcPts val="300"/>
              </a:spcAft>
            </a:pPr>
            <a:r>
              <a:rPr lang="en-GB" sz="1700" dirty="0"/>
              <a:t>Scenario analyses using relapse utility values from Tremblay 2018 and Stein 2019 were conducted for the EU subgroup and both had a small impact on the ICER.</a:t>
            </a:r>
          </a:p>
        </p:txBody>
      </p:sp>
      <p:sp>
        <p:nvSpPr>
          <p:cNvPr id="10" name="Content Placeholder 3">
            <a:extLst>
              <a:ext uri="{FF2B5EF4-FFF2-40B4-BE49-F238E27FC236}">
                <a16:creationId xmlns:a16="http://schemas.microsoft.com/office/drawing/2014/main" id="{CCA01A98-9349-2184-2B5F-472C86308BC2}"/>
              </a:ext>
            </a:extLst>
          </p:cNvPr>
          <p:cNvSpPr txBox="1">
            <a:spLocks/>
          </p:cNvSpPr>
          <p:nvPr/>
        </p:nvSpPr>
        <p:spPr>
          <a:xfrm>
            <a:off x="363352" y="6128018"/>
            <a:ext cx="10007699" cy="638278"/>
          </a:xfrm>
          <a:prstGeom prst="rect">
            <a:avLst/>
          </a:prstGeom>
          <a:solidFill>
            <a:schemeClr val="bg2">
              <a:lumMod val="20000"/>
              <a:lumOff val="80000"/>
            </a:schemeClr>
          </a:solidFill>
          <a:ln w="28575">
            <a:solidFill>
              <a:schemeClr val="accent1"/>
            </a:solidFill>
          </a:ln>
        </p:spPr>
        <p:style>
          <a:lnRef idx="2">
            <a:schemeClr val="accent5"/>
          </a:lnRef>
          <a:fillRef idx="1">
            <a:schemeClr val="lt1"/>
          </a:fillRef>
          <a:effectRef idx="0">
            <a:schemeClr val="accent5"/>
          </a:effectRef>
          <a:fontRef idx="minor">
            <a:schemeClr val="dk1"/>
          </a:fontRef>
        </p:style>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300"/>
              </a:spcAft>
              <a:buNone/>
            </a:pPr>
            <a:r>
              <a:rPr lang="en-GB" sz="1700" b="1" dirty="0"/>
              <a:t>Impact on ICER - small</a:t>
            </a:r>
          </a:p>
          <a:p>
            <a:pPr>
              <a:spcBef>
                <a:spcPts val="0"/>
              </a:spcBef>
              <a:spcAft>
                <a:spcPts val="300"/>
              </a:spcAft>
            </a:pPr>
            <a:r>
              <a:rPr lang="en-GB" sz="1700" dirty="0"/>
              <a:t>Using relapse utility based on Tremblay 2018 reduces the ICER (ERG base case)</a:t>
            </a:r>
          </a:p>
        </p:txBody>
      </p:sp>
      <p:sp>
        <p:nvSpPr>
          <p:cNvPr id="11" name="TextBox 10">
            <a:extLst>
              <a:ext uri="{FF2B5EF4-FFF2-40B4-BE49-F238E27FC236}">
                <a16:creationId xmlns:a16="http://schemas.microsoft.com/office/drawing/2014/main" id="{223DE996-13DE-7848-C911-FB0D95F148CF}"/>
              </a:ext>
            </a:extLst>
          </p:cNvPr>
          <p:cNvSpPr txBox="1"/>
          <p:nvPr/>
        </p:nvSpPr>
        <p:spPr>
          <a:xfrm>
            <a:off x="399696" y="6825052"/>
            <a:ext cx="9935009" cy="353943"/>
          </a:xfrm>
          <a:prstGeom prst="rect">
            <a:avLst/>
          </a:prstGeom>
          <a:solidFill>
            <a:schemeClr val="accent6">
              <a:lumMod val="20000"/>
              <a:lumOff val="80000"/>
            </a:schemeClr>
          </a:solidFill>
          <a:ln w="28575">
            <a:solidFill>
              <a:schemeClr val="bg2">
                <a:lumMod val="60000"/>
                <a:lumOff val="40000"/>
              </a:schemeClr>
            </a:solidFill>
          </a:ln>
        </p:spPr>
        <p:txBody>
          <a:bodyPr wrap="square">
            <a:spAutoFit/>
          </a:bodyPr>
          <a:lstStyle/>
          <a:p>
            <a:pPr marL="378047" lvl="1" indent="-378047" algn="ctr">
              <a:spcAft>
                <a:spcPts val="600"/>
              </a:spcAft>
              <a:buFont typeface="Wingdings"/>
              <a:buChar char="¤"/>
              <a:defRPr/>
            </a:pPr>
            <a:r>
              <a:rPr lang="en-GB" altLang="en-US" sz="1700" b="1" i="1" dirty="0">
                <a:latin typeface="Arial" panose="020B0604020202020204" pitchFamily="34" charset="0"/>
                <a:cs typeface="Arial" panose="020B0604020202020204" pitchFamily="34" charset="0"/>
              </a:rPr>
              <a:t>Which source should be used to calculate relapse utility in the model?</a:t>
            </a:r>
          </a:p>
        </p:txBody>
      </p:sp>
      <p:sp>
        <p:nvSpPr>
          <p:cNvPr id="13" name="TextBox 12">
            <a:extLst>
              <a:ext uri="{FF2B5EF4-FFF2-40B4-BE49-F238E27FC236}">
                <a16:creationId xmlns:a16="http://schemas.microsoft.com/office/drawing/2014/main" id="{09C53DCB-F7B7-EBAD-7012-D340C037CCA3}"/>
              </a:ext>
            </a:extLst>
          </p:cNvPr>
          <p:cNvSpPr txBox="1"/>
          <p:nvPr/>
        </p:nvSpPr>
        <p:spPr>
          <a:xfrm>
            <a:off x="8636000" y="4008"/>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pic>
        <p:nvPicPr>
          <p:cNvPr id="12" name="Graphic 11" descr="Research">
            <a:extLst>
              <a:ext uri="{FF2B5EF4-FFF2-40B4-BE49-F238E27FC236}">
                <a16:creationId xmlns:a16="http://schemas.microsoft.com/office/drawing/2014/main" id="{AEDCC464-3ED2-79AE-3289-2C6909B8DF9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94460" y="324668"/>
            <a:ext cx="484597" cy="484597"/>
          </a:xfrm>
          <a:prstGeom prst="rect">
            <a:avLst/>
          </a:prstGeom>
        </p:spPr>
      </p:pic>
    </p:spTree>
    <p:extLst>
      <p:ext uri="{BB962C8B-B14F-4D97-AF65-F5344CB8AC3E}">
        <p14:creationId xmlns:p14="http://schemas.microsoft.com/office/powerpoint/2010/main" val="1245455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10100361" y="7097112"/>
            <a:ext cx="500380" cy="333663"/>
          </a:xfrm>
        </p:spPr>
        <p:txBody>
          <a:bodyPr/>
          <a:lstStyle/>
          <a:p>
            <a:fld id="{DDBE135E-2566-4748-853C-8A3B78F0FB00}" type="slidenum">
              <a:rPr lang="en-GB" smtClean="0"/>
              <a:t>25</a:t>
            </a:fld>
            <a:endParaRPr lang="en-GB" dirty="0"/>
          </a:p>
        </p:txBody>
      </p:sp>
      <p:sp>
        <p:nvSpPr>
          <p:cNvPr id="4" name="Rectangle 3">
            <a:extLst>
              <a:ext uri="{FF2B5EF4-FFF2-40B4-BE49-F238E27FC236}">
                <a16:creationId xmlns:a16="http://schemas.microsoft.com/office/drawing/2014/main" id="{825E73DA-6634-4458-A04A-73443EE968CE}"/>
              </a:ext>
            </a:extLst>
          </p:cNvPr>
          <p:cNvSpPr/>
          <p:nvPr/>
        </p:nvSpPr>
        <p:spPr>
          <a:xfrm>
            <a:off x="342849" y="6930281"/>
            <a:ext cx="1124444" cy="333663"/>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itle 1">
            <a:extLst>
              <a:ext uri="{FF2B5EF4-FFF2-40B4-BE49-F238E27FC236}">
                <a16:creationId xmlns:a16="http://schemas.microsoft.com/office/drawing/2014/main" id="{329F353E-F02B-457E-AF50-1416AD3F005B}"/>
              </a:ext>
            </a:extLst>
          </p:cNvPr>
          <p:cNvSpPr txBox="1">
            <a:spLocks/>
          </p:cNvSpPr>
          <p:nvPr/>
        </p:nvSpPr>
        <p:spPr>
          <a:xfrm>
            <a:off x="342849" y="311785"/>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End of life criteria (1)</a:t>
            </a:r>
            <a:endParaRPr lang="en-US" sz="2800" dirty="0">
              <a:latin typeface="+mn-lt"/>
            </a:endParaRPr>
          </a:p>
        </p:txBody>
      </p:sp>
      <p:sp>
        <p:nvSpPr>
          <p:cNvPr id="10" name="Content Placeholder 3">
            <a:extLst>
              <a:ext uri="{FF2B5EF4-FFF2-40B4-BE49-F238E27FC236}">
                <a16:creationId xmlns:a16="http://schemas.microsoft.com/office/drawing/2014/main" id="{79E16F4E-4DF5-314D-0C26-C7E208C1A4FF}"/>
              </a:ext>
            </a:extLst>
          </p:cNvPr>
          <p:cNvSpPr txBox="1">
            <a:spLocks/>
          </p:cNvSpPr>
          <p:nvPr/>
        </p:nvSpPr>
        <p:spPr>
          <a:xfrm>
            <a:off x="361021" y="994717"/>
            <a:ext cx="9971355" cy="3826666"/>
          </a:xfrm>
          <a:prstGeom prst="rect">
            <a:avLst/>
          </a:prstGeom>
          <a:solidFill>
            <a:schemeClr val="bg1">
              <a:lumMod val="95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800" b="1" dirty="0"/>
              <a:t>Background</a:t>
            </a:r>
            <a:endParaRPr lang="en-GB" sz="1800" dirty="0">
              <a:latin typeface="+mn-lt"/>
              <a:ea typeface="Lato" panose="020F0502020204030203" pitchFamily="34" charset="0"/>
              <a:cs typeface="Lato" panose="020F0502020204030203" pitchFamily="34" charset="0"/>
            </a:endParaRPr>
          </a:p>
          <a:p>
            <a:pPr marL="393750" indent="-285750">
              <a:spcBef>
                <a:spcPts val="0"/>
              </a:spcBef>
              <a:spcAft>
                <a:spcPts val="600"/>
              </a:spcAft>
            </a:pPr>
            <a:r>
              <a:rPr lang="en-GB" sz="1800" dirty="0">
                <a:solidFill>
                  <a:srgbClr val="000000"/>
                </a:solidFill>
                <a:effectLst/>
                <a:latin typeface="Arial" panose="020B0604020202020204" pitchFamily="34" charset="0"/>
                <a:ea typeface="Arial" panose="020B0604020202020204" pitchFamily="34" charset="0"/>
              </a:rPr>
              <a:t>Company considers oral azacitidine meets the end of life criteria based on QUAZAR trial data </a:t>
            </a:r>
          </a:p>
        </p:txBody>
      </p:sp>
      <p:graphicFrame>
        <p:nvGraphicFramePr>
          <p:cNvPr id="11" name="Table 10">
            <a:extLst>
              <a:ext uri="{FF2B5EF4-FFF2-40B4-BE49-F238E27FC236}">
                <a16:creationId xmlns:a16="http://schemas.microsoft.com/office/drawing/2014/main" id="{A8D255E7-E238-52F6-389D-E3CD96A4550E}"/>
              </a:ext>
            </a:extLst>
          </p:cNvPr>
          <p:cNvGraphicFramePr>
            <a:graphicFrameLocks noGrp="1"/>
          </p:cNvGraphicFramePr>
          <p:nvPr>
            <p:extLst>
              <p:ext uri="{D42A27DB-BD31-4B8C-83A1-F6EECF244321}">
                <p14:modId xmlns:p14="http://schemas.microsoft.com/office/powerpoint/2010/main" val="2913610343"/>
              </p:ext>
            </p:extLst>
          </p:nvPr>
        </p:nvGraphicFramePr>
        <p:xfrm>
          <a:off x="529983" y="1859836"/>
          <a:ext cx="9669780" cy="2830958"/>
        </p:xfrm>
        <a:graphic>
          <a:graphicData uri="http://schemas.openxmlformats.org/drawingml/2006/table">
            <a:tbl>
              <a:tblPr firstRow="1">
                <a:tableStyleId>{5C22544A-7EE6-4342-B048-85BDC9FD1C3A}</a:tableStyleId>
              </a:tblPr>
              <a:tblGrid>
                <a:gridCol w="4229099">
                  <a:extLst>
                    <a:ext uri="{9D8B030D-6E8A-4147-A177-3AD203B41FA5}">
                      <a16:colId xmlns:a16="http://schemas.microsoft.com/office/drawing/2014/main" val="2343663867"/>
                    </a:ext>
                  </a:extLst>
                </a:gridCol>
                <a:gridCol w="5440681">
                  <a:extLst>
                    <a:ext uri="{9D8B030D-6E8A-4147-A177-3AD203B41FA5}">
                      <a16:colId xmlns:a16="http://schemas.microsoft.com/office/drawing/2014/main" val="2174809147"/>
                    </a:ext>
                  </a:extLst>
                </a:gridCol>
              </a:tblGrid>
              <a:tr h="526174">
                <a:tc>
                  <a:txBody>
                    <a:bodyPr/>
                    <a:lstStyle/>
                    <a:p>
                      <a:pPr algn="ctr">
                        <a:lnSpc>
                          <a:spcPct val="115000"/>
                        </a:lnSpc>
                        <a:tabLst>
                          <a:tab pos="90170" algn="l"/>
                          <a:tab pos="180340" algn="l"/>
                        </a:tabLst>
                      </a:pPr>
                      <a:r>
                        <a:rPr lang="en-GB" sz="1800" dirty="0">
                          <a:effectLst/>
                        </a:rPr>
                        <a:t>NICE end of life criteria</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6085" marR="16085" marT="0" marB="0" anchor="ctr">
                    <a:solidFill>
                      <a:schemeClr val="accent3"/>
                    </a:solidFill>
                  </a:tcPr>
                </a:tc>
                <a:tc>
                  <a:txBody>
                    <a:bodyPr/>
                    <a:lstStyle/>
                    <a:p>
                      <a:pPr algn="ctr">
                        <a:lnSpc>
                          <a:spcPct val="115000"/>
                        </a:lnSpc>
                        <a:tabLst>
                          <a:tab pos="90170" algn="l"/>
                          <a:tab pos="180340" algn="l"/>
                        </a:tabLst>
                      </a:pPr>
                      <a:r>
                        <a:rPr lang="en-GB" sz="1800" dirty="0">
                          <a:effectLst/>
                        </a:rPr>
                        <a:t>Data from QUAZAR trial (ITT population)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6085" marR="16085" marT="0" marB="0" anchor="ctr">
                    <a:solidFill>
                      <a:schemeClr val="accent3"/>
                    </a:solidFill>
                  </a:tcPr>
                </a:tc>
                <a:extLst>
                  <a:ext uri="{0D108BD9-81ED-4DB2-BD59-A6C34878D82A}">
                    <a16:rowId xmlns:a16="http://schemas.microsoft.com/office/drawing/2014/main" val="3197491964"/>
                  </a:ext>
                </a:extLst>
              </a:tr>
              <a:tr h="1069709">
                <a:tc>
                  <a:txBody>
                    <a:bodyPr/>
                    <a:lstStyle/>
                    <a:p>
                      <a:pPr marL="108000" algn="l">
                        <a:lnSpc>
                          <a:spcPct val="115000"/>
                        </a:lnSpc>
                        <a:tabLst>
                          <a:tab pos="90170" algn="l"/>
                          <a:tab pos="180340" algn="l"/>
                        </a:tabLst>
                      </a:pPr>
                      <a:r>
                        <a:rPr lang="en-GB" sz="1800" b="1" dirty="0">
                          <a:effectLst/>
                        </a:rPr>
                        <a:t>1. The treatment is indicated for patients with a short life expectancy, normally less than 24 months </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6085" marR="16085" marT="0" marB="0">
                    <a:solidFill>
                      <a:schemeClr val="accent6">
                        <a:lumMod val="40000"/>
                        <a:lumOff val="60000"/>
                      </a:schemeClr>
                    </a:solidFill>
                  </a:tcPr>
                </a:tc>
                <a:tc>
                  <a:txBody>
                    <a:bodyPr/>
                    <a:lstStyle/>
                    <a:p>
                      <a:pPr marL="393750" lvl="0" indent="-285750">
                        <a:lnSpc>
                          <a:spcPct val="115000"/>
                        </a:lnSpc>
                        <a:spcAft>
                          <a:spcPts val="600"/>
                        </a:spcAft>
                        <a:buFont typeface="Arial" panose="020B0604020202020204" pitchFamily="34" charset="0"/>
                        <a:buChar char="•"/>
                      </a:pPr>
                      <a:r>
                        <a:rPr lang="en-GB" sz="1800" dirty="0">
                          <a:effectLst/>
                        </a:rPr>
                        <a:t>Placebo group + BSC had a median overall survival of 14.8 months.</a:t>
                      </a:r>
                    </a:p>
                  </a:txBody>
                  <a:tcPr marL="16085" marR="16085" marT="0" marB="0">
                    <a:solidFill>
                      <a:schemeClr val="accent6">
                        <a:lumMod val="40000"/>
                        <a:lumOff val="60000"/>
                      </a:schemeClr>
                    </a:solidFill>
                  </a:tcPr>
                </a:tc>
                <a:extLst>
                  <a:ext uri="{0D108BD9-81ED-4DB2-BD59-A6C34878D82A}">
                    <a16:rowId xmlns:a16="http://schemas.microsoft.com/office/drawing/2014/main" val="1669319092"/>
                  </a:ext>
                </a:extLst>
              </a:tr>
              <a:tr h="772238">
                <a:tc>
                  <a:txBody>
                    <a:bodyPr/>
                    <a:lstStyle/>
                    <a:p>
                      <a:pPr marL="108000">
                        <a:lnSpc>
                          <a:spcPct val="115000"/>
                        </a:lnSpc>
                        <a:tabLst>
                          <a:tab pos="90170" algn="l"/>
                          <a:tab pos="180340" algn="l"/>
                        </a:tabLst>
                      </a:pPr>
                      <a:r>
                        <a:rPr lang="en-GB" sz="1800" b="1" dirty="0">
                          <a:effectLst/>
                        </a:rPr>
                        <a:t>2. The treatment offers an extension to life, normally at least an additional 3 months, compared with current treatment </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6085" marR="16085" marT="0" marB="0">
                    <a:solidFill>
                      <a:schemeClr val="accent6">
                        <a:lumMod val="40000"/>
                        <a:lumOff val="60000"/>
                      </a:schemeClr>
                    </a:solidFill>
                  </a:tcPr>
                </a:tc>
                <a:tc>
                  <a:txBody>
                    <a:bodyPr/>
                    <a:lstStyle/>
                    <a:p>
                      <a:pPr marL="393750" indent="-285750">
                        <a:lnSpc>
                          <a:spcPct val="115000"/>
                        </a:lnSpc>
                        <a:buFont typeface="Arial" panose="020B0604020202020204" pitchFamily="34" charset="0"/>
                        <a:buChar char="•"/>
                        <a:tabLst>
                          <a:tab pos="90170" algn="l"/>
                          <a:tab pos="180340" algn="l"/>
                        </a:tabLst>
                      </a:pPr>
                      <a:r>
                        <a:rPr lang="en-GB" sz="1800" dirty="0">
                          <a:effectLst/>
                        </a:rPr>
                        <a:t>Oral azacitidine + BSC increases median overall survival by 9.9 months compared to placebo + BSC</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6085" marR="16085" marT="0" marB="0">
                    <a:solidFill>
                      <a:schemeClr val="accent6">
                        <a:lumMod val="40000"/>
                        <a:lumOff val="60000"/>
                      </a:schemeClr>
                    </a:solidFill>
                  </a:tcPr>
                </a:tc>
                <a:extLst>
                  <a:ext uri="{0D108BD9-81ED-4DB2-BD59-A6C34878D82A}">
                    <a16:rowId xmlns:a16="http://schemas.microsoft.com/office/drawing/2014/main" val="1690596011"/>
                  </a:ext>
                </a:extLst>
              </a:tr>
            </a:tbl>
          </a:graphicData>
        </a:graphic>
      </p:graphicFrame>
      <p:sp>
        <p:nvSpPr>
          <p:cNvPr id="13" name="Content Placeholder 3">
            <a:extLst>
              <a:ext uri="{FF2B5EF4-FFF2-40B4-BE49-F238E27FC236}">
                <a16:creationId xmlns:a16="http://schemas.microsoft.com/office/drawing/2014/main" id="{A214714A-A7B9-AEBD-5788-72CDD58ADCCB}"/>
              </a:ext>
            </a:extLst>
          </p:cNvPr>
          <p:cNvSpPr txBox="1">
            <a:spLocks/>
          </p:cNvSpPr>
          <p:nvPr/>
        </p:nvSpPr>
        <p:spPr>
          <a:xfrm>
            <a:off x="342849" y="4996337"/>
            <a:ext cx="10007702" cy="1803355"/>
          </a:xfrm>
          <a:prstGeom prst="rect">
            <a:avLst/>
          </a:prstGeom>
          <a:solidFill>
            <a:schemeClr val="accent2">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800" b="1" dirty="0"/>
              <a:t>ERG comments</a:t>
            </a:r>
          </a:p>
          <a:p>
            <a:pPr marL="393750" indent="-285750">
              <a:spcBef>
                <a:spcPts val="0"/>
              </a:spcBef>
              <a:spcAft>
                <a:spcPts val="600"/>
              </a:spcAft>
            </a:pPr>
            <a:r>
              <a:rPr lang="en-GB" sz="1800" dirty="0"/>
              <a:t>There is a discrepancy between the results from the trial and the model.</a:t>
            </a:r>
          </a:p>
          <a:p>
            <a:pPr marL="393750" indent="-285750">
              <a:spcBef>
                <a:spcPts val="0"/>
              </a:spcBef>
              <a:spcAft>
                <a:spcPts val="600"/>
              </a:spcAft>
            </a:pPr>
            <a:r>
              <a:rPr lang="en-GB" sz="1800" dirty="0"/>
              <a:t>Uncertainty regarding whether oral azacitidine extends life by at least 3 months:</a:t>
            </a:r>
          </a:p>
          <a:p>
            <a:pPr marL="674737" lvl="1" indent="-285750">
              <a:spcBef>
                <a:spcPts val="0"/>
              </a:spcBef>
              <a:spcAft>
                <a:spcPts val="600"/>
              </a:spcAft>
            </a:pPr>
            <a:r>
              <a:rPr lang="en-GB" sz="1800" dirty="0"/>
              <a:t>ERG raised a number of problems with the evidence of clinical effectiveness upon which the claims that the second end-of-life criteria have been met.</a:t>
            </a:r>
          </a:p>
        </p:txBody>
      </p:sp>
      <p:sp>
        <p:nvSpPr>
          <p:cNvPr id="9" name="TextBox 8">
            <a:extLst>
              <a:ext uri="{FF2B5EF4-FFF2-40B4-BE49-F238E27FC236}">
                <a16:creationId xmlns:a16="http://schemas.microsoft.com/office/drawing/2014/main" id="{403D5CDC-DF03-B8A4-8523-2675A9679EB3}"/>
              </a:ext>
            </a:extLst>
          </p:cNvPr>
          <p:cNvSpPr txBox="1"/>
          <p:nvPr/>
        </p:nvSpPr>
        <p:spPr>
          <a:xfrm>
            <a:off x="8636000" y="-7411"/>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Tree>
    <p:extLst>
      <p:ext uri="{BB962C8B-B14F-4D97-AF65-F5344CB8AC3E}">
        <p14:creationId xmlns:p14="http://schemas.microsoft.com/office/powerpoint/2010/main" val="1876569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9BB9CC-42D6-4E98-B52C-D91A38228CF4}"/>
              </a:ext>
            </a:extLst>
          </p:cNvPr>
          <p:cNvSpPr txBox="1"/>
          <p:nvPr/>
        </p:nvSpPr>
        <p:spPr>
          <a:xfrm>
            <a:off x="515620" y="6801853"/>
            <a:ext cx="1040464" cy="46209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4" name="Slide Number Placeholder 3"/>
          <p:cNvSpPr>
            <a:spLocks noGrp="1"/>
          </p:cNvSpPr>
          <p:nvPr>
            <p:ph type="sldNum" sz="quarter" idx="12"/>
          </p:nvPr>
        </p:nvSpPr>
        <p:spPr>
          <a:xfrm>
            <a:off x="9985259" y="6964947"/>
            <a:ext cx="500380" cy="333663"/>
          </a:xfrm>
        </p:spPr>
        <p:txBody>
          <a:bodyPr/>
          <a:lstStyle/>
          <a:p>
            <a:pPr>
              <a:defRPr/>
            </a:pPr>
            <a:fld id="{549EB973-4E3D-4426-BD5D-4294625AFE09}" type="slidenum">
              <a:rPr lang="en-GB" smtClean="0"/>
              <a:pPr>
                <a:defRPr/>
              </a:pPr>
              <a:t>26</a:t>
            </a:fld>
            <a:endParaRPr lang="en-GB" dirty="0"/>
          </a:p>
        </p:txBody>
      </p:sp>
      <p:graphicFrame>
        <p:nvGraphicFramePr>
          <p:cNvPr id="2" name="Table 4">
            <a:extLst>
              <a:ext uri="{FF2B5EF4-FFF2-40B4-BE49-F238E27FC236}">
                <a16:creationId xmlns:a16="http://schemas.microsoft.com/office/drawing/2014/main" id="{FD92A445-7418-45C2-AB43-5A7BBD7BC95F}"/>
              </a:ext>
            </a:extLst>
          </p:cNvPr>
          <p:cNvGraphicFramePr>
            <a:graphicFrameLocks noGrp="1"/>
          </p:cNvGraphicFramePr>
          <p:nvPr>
            <p:extLst>
              <p:ext uri="{D42A27DB-BD31-4B8C-83A1-F6EECF244321}">
                <p14:modId xmlns:p14="http://schemas.microsoft.com/office/powerpoint/2010/main" val="3190983306"/>
              </p:ext>
            </p:extLst>
          </p:nvPr>
        </p:nvGraphicFramePr>
        <p:xfrm>
          <a:off x="495643" y="5485858"/>
          <a:ext cx="9702114" cy="1645920"/>
        </p:xfrm>
        <a:graphic>
          <a:graphicData uri="http://schemas.openxmlformats.org/drawingml/2006/table">
            <a:tbl>
              <a:tblPr firstRow="1" bandRow="1">
                <a:tableStyleId>{F5AB1C69-6EDB-4FF4-983F-18BD219EF322}</a:tableStyleId>
              </a:tblPr>
              <a:tblGrid>
                <a:gridCol w="2405337">
                  <a:extLst>
                    <a:ext uri="{9D8B030D-6E8A-4147-A177-3AD203B41FA5}">
                      <a16:colId xmlns:a16="http://schemas.microsoft.com/office/drawing/2014/main" val="2162089787"/>
                    </a:ext>
                  </a:extLst>
                </a:gridCol>
                <a:gridCol w="2307181">
                  <a:extLst>
                    <a:ext uri="{9D8B030D-6E8A-4147-A177-3AD203B41FA5}">
                      <a16:colId xmlns:a16="http://schemas.microsoft.com/office/drawing/2014/main" val="2575213011"/>
                    </a:ext>
                  </a:extLst>
                </a:gridCol>
                <a:gridCol w="2307181">
                  <a:extLst>
                    <a:ext uri="{9D8B030D-6E8A-4147-A177-3AD203B41FA5}">
                      <a16:colId xmlns:a16="http://schemas.microsoft.com/office/drawing/2014/main" val="1693115228"/>
                    </a:ext>
                  </a:extLst>
                </a:gridCol>
                <a:gridCol w="2682415">
                  <a:extLst>
                    <a:ext uri="{9D8B030D-6E8A-4147-A177-3AD203B41FA5}">
                      <a16:colId xmlns:a16="http://schemas.microsoft.com/office/drawing/2014/main" val="1191819642"/>
                    </a:ext>
                  </a:extLst>
                </a:gridCol>
              </a:tblGrid>
              <a:tr h="185565">
                <a:tc gridSpan="2">
                  <a:txBody>
                    <a:bodyPr/>
                    <a:lstStyle/>
                    <a:p>
                      <a:pPr algn="ctr"/>
                      <a:r>
                        <a:rPr lang="en-GB" sz="1800" dirty="0"/>
                        <a:t>Median OS (95% CI), months</a:t>
                      </a:r>
                    </a:p>
                  </a:txBody>
                  <a:tcPr/>
                </a:tc>
                <a:tc hMerge="1">
                  <a:txBody>
                    <a:bodyPr/>
                    <a:lstStyle/>
                    <a:p>
                      <a:endParaRPr lang="en-GB"/>
                    </a:p>
                  </a:txBody>
                  <a:tcPr/>
                </a:tc>
                <a:tc gridSpan="2">
                  <a:txBody>
                    <a:bodyPr/>
                    <a:lstStyle/>
                    <a:p>
                      <a:pPr algn="ctr"/>
                      <a:r>
                        <a:rPr lang="en-GB" sz="1800" dirty="0"/>
                        <a:t>Mean OS estimates from model </a:t>
                      </a:r>
                    </a:p>
                    <a:p>
                      <a:pPr algn="ctr"/>
                      <a:r>
                        <a:rPr lang="en-GB" sz="1800" dirty="0"/>
                        <a:t>(company original base case, ITT pop) </a:t>
                      </a:r>
                    </a:p>
                  </a:txBody>
                  <a:tcPr/>
                </a:tc>
                <a:tc hMerge="1">
                  <a:txBody>
                    <a:bodyPr/>
                    <a:lstStyle/>
                    <a:p>
                      <a:pPr algn="ctr"/>
                      <a:endParaRPr lang="en-GB" sz="1800" dirty="0"/>
                    </a:p>
                  </a:txBody>
                  <a:tcPr/>
                </a:tc>
                <a:extLst>
                  <a:ext uri="{0D108BD9-81ED-4DB2-BD59-A6C34878D82A}">
                    <a16:rowId xmlns:a16="http://schemas.microsoft.com/office/drawing/2014/main" val="1886337476"/>
                  </a:ext>
                </a:extLst>
              </a:tr>
              <a:tr h="185565">
                <a:tc>
                  <a:txBody>
                    <a:bodyPr/>
                    <a:lstStyle/>
                    <a:p>
                      <a:pPr algn="ctr"/>
                      <a:r>
                        <a:rPr lang="en-GB" sz="1800" b="1" dirty="0">
                          <a:solidFill>
                            <a:schemeClr val="bg1"/>
                          </a:solidFill>
                        </a:rPr>
                        <a:t>Oral azacidine</a:t>
                      </a:r>
                    </a:p>
                  </a:txBody>
                  <a:tcPr anchor="ctr">
                    <a:solidFill>
                      <a:schemeClr val="bg2"/>
                    </a:solidFill>
                  </a:tcPr>
                </a:tc>
                <a:tc>
                  <a:txBody>
                    <a:bodyPr/>
                    <a:lstStyle/>
                    <a:p>
                      <a:pPr algn="ctr"/>
                      <a:r>
                        <a:rPr lang="en-GB" sz="1800" b="1" dirty="0">
                          <a:solidFill>
                            <a:schemeClr val="bg1"/>
                          </a:solidFill>
                        </a:rPr>
                        <a:t>Placebo</a:t>
                      </a:r>
                    </a:p>
                  </a:txBody>
                  <a:tcPr anchor="ctr">
                    <a:solidFill>
                      <a:schemeClr val="bg2"/>
                    </a:solidFill>
                  </a:tcPr>
                </a:tc>
                <a:tc>
                  <a:txBody>
                    <a:bodyPr/>
                    <a:lstStyle/>
                    <a:p>
                      <a:pPr algn="ctr"/>
                      <a:r>
                        <a:rPr lang="en-GB" sz="1800" b="1" dirty="0">
                          <a:solidFill>
                            <a:schemeClr val="bg1"/>
                          </a:solidFill>
                        </a:rPr>
                        <a:t>Oral azacidine</a:t>
                      </a:r>
                    </a:p>
                  </a:txBody>
                  <a:tcPr anchor="ctr">
                    <a:solidFill>
                      <a:schemeClr val="bg2"/>
                    </a:solidFill>
                  </a:tcPr>
                </a:tc>
                <a:tc>
                  <a:txBody>
                    <a:bodyPr/>
                    <a:lstStyle/>
                    <a:p>
                      <a:pPr algn="ctr"/>
                      <a:r>
                        <a:rPr lang="en-GB" sz="1800" b="1" dirty="0">
                          <a:solidFill>
                            <a:schemeClr val="bg1"/>
                          </a:solidFill>
                        </a:rPr>
                        <a:t>Watch and wait + BSC</a:t>
                      </a:r>
                    </a:p>
                  </a:txBody>
                  <a:tcPr anchor="ctr">
                    <a:solidFill>
                      <a:schemeClr val="bg2"/>
                    </a:solidFill>
                  </a:tcPr>
                </a:tc>
                <a:extLst>
                  <a:ext uri="{0D108BD9-81ED-4DB2-BD59-A6C34878D82A}">
                    <a16:rowId xmlns:a16="http://schemas.microsoft.com/office/drawing/2014/main" val="1788024406"/>
                  </a:ext>
                </a:extLst>
              </a:tr>
              <a:tr h="324738">
                <a:tc>
                  <a:txBody>
                    <a:bodyPr/>
                    <a:lstStyle/>
                    <a:p>
                      <a:pPr algn="ctr"/>
                      <a:r>
                        <a:rPr lang="en-GB" sz="1800" dirty="0"/>
                        <a:t>24.7</a:t>
                      </a:r>
                    </a:p>
                    <a:p>
                      <a:pPr algn="ctr"/>
                      <a:r>
                        <a:rPr lang="en-GB" sz="1800" dirty="0"/>
                        <a:t>(18.7 to 30.5)</a:t>
                      </a:r>
                    </a:p>
                  </a:txBody>
                  <a:tcPr anchor="ctr"/>
                </a:tc>
                <a:tc>
                  <a:txBody>
                    <a:bodyPr/>
                    <a:lstStyle/>
                    <a:p>
                      <a:pPr algn="ctr"/>
                      <a:r>
                        <a:rPr lang="en-GB" sz="1800" dirty="0"/>
                        <a:t>14.8</a:t>
                      </a:r>
                    </a:p>
                    <a:p>
                      <a:pPr algn="ctr"/>
                      <a:r>
                        <a:rPr lang="en-GB" sz="1800" dirty="0"/>
                        <a:t>(11.7 to 17.6)</a:t>
                      </a:r>
                    </a:p>
                  </a:txBody>
                  <a:tcPr anchor="ctr"/>
                </a:tc>
                <a:tc>
                  <a:txBody>
                    <a:bodyPr/>
                    <a:lstStyle/>
                    <a:p>
                      <a:pPr algn="ctr"/>
                      <a:r>
                        <a:rPr lang="en-GB" sz="1800" dirty="0"/>
                        <a:t>46.4</a:t>
                      </a:r>
                    </a:p>
                  </a:txBody>
                  <a:tcPr anchor="ctr"/>
                </a:tc>
                <a:tc>
                  <a:txBody>
                    <a:bodyPr/>
                    <a:lstStyle/>
                    <a:p>
                      <a:pPr algn="ctr"/>
                      <a:r>
                        <a:rPr lang="en-GB" sz="1800" dirty="0"/>
                        <a:t>33.6</a:t>
                      </a:r>
                    </a:p>
                  </a:txBody>
                  <a:tcPr anchor="ctr"/>
                </a:tc>
                <a:extLst>
                  <a:ext uri="{0D108BD9-81ED-4DB2-BD59-A6C34878D82A}">
                    <a16:rowId xmlns:a16="http://schemas.microsoft.com/office/drawing/2014/main" val="3674132583"/>
                  </a:ext>
                </a:extLst>
              </a:tr>
            </a:tbl>
          </a:graphicData>
        </a:graphic>
      </p:graphicFrame>
      <p:sp>
        <p:nvSpPr>
          <p:cNvPr id="5" name="TextBox 4">
            <a:extLst>
              <a:ext uri="{FF2B5EF4-FFF2-40B4-BE49-F238E27FC236}">
                <a16:creationId xmlns:a16="http://schemas.microsoft.com/office/drawing/2014/main" id="{B947A06C-4397-4770-8047-ACF9B2FCBB9E}"/>
              </a:ext>
            </a:extLst>
          </p:cNvPr>
          <p:cNvSpPr txBox="1"/>
          <p:nvPr/>
        </p:nvSpPr>
        <p:spPr>
          <a:xfrm>
            <a:off x="457955" y="856328"/>
            <a:ext cx="9527304" cy="323165"/>
          </a:xfrm>
          <a:prstGeom prst="rect">
            <a:avLst/>
          </a:prstGeom>
          <a:noFill/>
        </p:spPr>
        <p:txBody>
          <a:bodyPr wrap="square" lIns="0" tIns="0" rIns="0" bIns="0" rtlCol="0">
            <a:spAutoFit/>
          </a:bodyPr>
          <a:lstStyle/>
          <a:p>
            <a:r>
              <a:rPr lang="en-GB" b="1" dirty="0">
                <a:solidFill>
                  <a:schemeClr val="accent1"/>
                </a:solidFill>
              </a:rPr>
              <a:t>Overall survival informed by QUAZAR trial data (ITT population)</a:t>
            </a:r>
          </a:p>
        </p:txBody>
      </p:sp>
      <p:sp>
        <p:nvSpPr>
          <p:cNvPr id="15" name="TextBox 14">
            <a:extLst>
              <a:ext uri="{FF2B5EF4-FFF2-40B4-BE49-F238E27FC236}">
                <a16:creationId xmlns:a16="http://schemas.microsoft.com/office/drawing/2014/main" id="{189C83B5-C45B-20D6-B956-D882A2D52EEC}"/>
              </a:ext>
            </a:extLst>
          </p:cNvPr>
          <p:cNvSpPr txBox="1"/>
          <p:nvPr/>
        </p:nvSpPr>
        <p:spPr>
          <a:xfrm>
            <a:off x="8636000" y="-7411"/>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
        <p:nvSpPr>
          <p:cNvPr id="22" name="Title 1">
            <a:extLst>
              <a:ext uri="{FF2B5EF4-FFF2-40B4-BE49-F238E27FC236}">
                <a16:creationId xmlns:a16="http://schemas.microsoft.com/office/drawing/2014/main" id="{F2057B7E-89C4-5D91-F798-886C02BFF684}"/>
              </a:ext>
            </a:extLst>
          </p:cNvPr>
          <p:cNvSpPr txBox="1">
            <a:spLocks/>
          </p:cNvSpPr>
          <p:nvPr/>
        </p:nvSpPr>
        <p:spPr>
          <a:xfrm>
            <a:off x="457955" y="267058"/>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End of life criteria (2)</a:t>
            </a:r>
            <a:endParaRPr lang="en-US" sz="2800" dirty="0">
              <a:latin typeface="+mn-lt"/>
            </a:endParaRPr>
          </a:p>
        </p:txBody>
      </p:sp>
      <p:sp>
        <p:nvSpPr>
          <p:cNvPr id="7" name="Rectangle 6">
            <a:extLst>
              <a:ext uri="{FF2B5EF4-FFF2-40B4-BE49-F238E27FC236}">
                <a16:creationId xmlns:a16="http://schemas.microsoft.com/office/drawing/2014/main" id="{8C09EF75-49B2-6972-635D-F8339EE30AE4}"/>
              </a:ext>
            </a:extLst>
          </p:cNvPr>
          <p:cNvSpPr/>
          <p:nvPr/>
        </p:nvSpPr>
        <p:spPr>
          <a:xfrm>
            <a:off x="515620" y="1346479"/>
            <a:ext cx="9669780" cy="3972547"/>
          </a:xfrm>
          <a:prstGeom prst="rect">
            <a:avLst/>
          </a:prstGeom>
          <a:solidFill>
            <a:srgbClr val="00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53612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9BB9CC-42D6-4E98-B52C-D91A38228CF4}"/>
              </a:ext>
            </a:extLst>
          </p:cNvPr>
          <p:cNvSpPr txBox="1"/>
          <p:nvPr/>
        </p:nvSpPr>
        <p:spPr>
          <a:xfrm>
            <a:off x="515620" y="6801853"/>
            <a:ext cx="1040464" cy="46209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4" name="Slide Number Placeholder 3"/>
          <p:cNvSpPr>
            <a:spLocks noGrp="1"/>
          </p:cNvSpPr>
          <p:nvPr>
            <p:ph type="sldNum" sz="quarter" idx="12"/>
          </p:nvPr>
        </p:nvSpPr>
        <p:spPr/>
        <p:txBody>
          <a:bodyPr/>
          <a:lstStyle/>
          <a:p>
            <a:pPr>
              <a:defRPr/>
            </a:pPr>
            <a:fld id="{549EB973-4E3D-4426-BD5D-4294625AFE09}" type="slidenum">
              <a:rPr lang="en-GB" smtClean="0"/>
              <a:pPr>
                <a:defRPr/>
              </a:pPr>
              <a:t>27</a:t>
            </a:fld>
            <a:endParaRPr lang="en-GB" dirty="0"/>
          </a:p>
        </p:txBody>
      </p:sp>
      <p:graphicFrame>
        <p:nvGraphicFramePr>
          <p:cNvPr id="2" name="Table 4">
            <a:extLst>
              <a:ext uri="{FF2B5EF4-FFF2-40B4-BE49-F238E27FC236}">
                <a16:creationId xmlns:a16="http://schemas.microsoft.com/office/drawing/2014/main" id="{FD92A445-7418-45C2-AB43-5A7BBD7BC95F}"/>
              </a:ext>
            </a:extLst>
          </p:cNvPr>
          <p:cNvGraphicFramePr>
            <a:graphicFrameLocks noGrp="1"/>
          </p:cNvGraphicFramePr>
          <p:nvPr>
            <p:extLst>
              <p:ext uri="{D42A27DB-BD31-4B8C-83A1-F6EECF244321}">
                <p14:modId xmlns:p14="http://schemas.microsoft.com/office/powerpoint/2010/main" val="1135863612"/>
              </p:ext>
            </p:extLst>
          </p:nvPr>
        </p:nvGraphicFramePr>
        <p:xfrm>
          <a:off x="457953" y="1394806"/>
          <a:ext cx="9881255" cy="1940809"/>
        </p:xfrm>
        <a:graphic>
          <a:graphicData uri="http://schemas.openxmlformats.org/drawingml/2006/table">
            <a:tbl>
              <a:tblPr firstRow="1" bandRow="1">
                <a:tableStyleId>{F5AB1C69-6EDB-4FF4-983F-18BD219EF322}</a:tableStyleId>
              </a:tblPr>
              <a:tblGrid>
                <a:gridCol w="2344573">
                  <a:extLst>
                    <a:ext uri="{9D8B030D-6E8A-4147-A177-3AD203B41FA5}">
                      <a16:colId xmlns:a16="http://schemas.microsoft.com/office/drawing/2014/main" val="2162089787"/>
                    </a:ext>
                  </a:extLst>
                </a:gridCol>
                <a:gridCol w="2683874">
                  <a:extLst>
                    <a:ext uri="{9D8B030D-6E8A-4147-A177-3AD203B41FA5}">
                      <a16:colId xmlns:a16="http://schemas.microsoft.com/office/drawing/2014/main" val="2575213011"/>
                    </a:ext>
                  </a:extLst>
                </a:gridCol>
                <a:gridCol w="2117380">
                  <a:extLst>
                    <a:ext uri="{9D8B030D-6E8A-4147-A177-3AD203B41FA5}">
                      <a16:colId xmlns:a16="http://schemas.microsoft.com/office/drawing/2014/main" val="2678341200"/>
                    </a:ext>
                  </a:extLst>
                </a:gridCol>
                <a:gridCol w="2735428">
                  <a:extLst>
                    <a:ext uri="{9D8B030D-6E8A-4147-A177-3AD203B41FA5}">
                      <a16:colId xmlns:a16="http://schemas.microsoft.com/office/drawing/2014/main" val="2441693529"/>
                    </a:ext>
                  </a:extLst>
                </a:gridCol>
              </a:tblGrid>
              <a:tr h="369105">
                <a:tc gridSpan="2">
                  <a:txBody>
                    <a:bodyPr/>
                    <a:lstStyle/>
                    <a:p>
                      <a:pPr algn="ctr"/>
                      <a:r>
                        <a:rPr lang="en-GB" sz="1800" dirty="0"/>
                        <a:t>Company revised base case </a:t>
                      </a:r>
                    </a:p>
                    <a:p>
                      <a:pPr algn="ctr"/>
                      <a:r>
                        <a:rPr lang="en-GB" sz="1800" dirty="0"/>
                        <a:t>(EU subgroup)</a:t>
                      </a:r>
                    </a:p>
                    <a:p>
                      <a:pPr algn="ctr"/>
                      <a:r>
                        <a:rPr lang="en-GB" sz="1800" dirty="0"/>
                        <a:t>mean OS, months</a:t>
                      </a:r>
                    </a:p>
                  </a:txBody>
                  <a:tcPr anchor="ctr"/>
                </a:tc>
                <a:tc hMerge="1">
                  <a:txBody>
                    <a:bodyPr/>
                    <a:lstStyle/>
                    <a:p>
                      <a:endParaRPr lang="en-GB"/>
                    </a:p>
                  </a:txBody>
                  <a:tcPr/>
                </a:tc>
                <a:tc gridSpan="2">
                  <a:txBody>
                    <a:bodyPr/>
                    <a:lstStyle/>
                    <a:p>
                      <a:pPr algn="ctr"/>
                      <a:r>
                        <a:rPr lang="en-GB" sz="1800" dirty="0"/>
                        <a:t>ERG base case </a:t>
                      </a:r>
                    </a:p>
                    <a:p>
                      <a:pPr algn="ctr"/>
                      <a:r>
                        <a:rPr lang="en-GB" sz="1800"/>
                        <a:t>(EU-consolidation </a:t>
                      </a:r>
                      <a:r>
                        <a:rPr lang="en-GB" sz="1800" dirty="0"/>
                        <a:t>subgroup)</a:t>
                      </a:r>
                    </a:p>
                    <a:p>
                      <a:pPr algn="ctr"/>
                      <a:r>
                        <a:rPr lang="en-GB" sz="1800" dirty="0"/>
                        <a:t>mean OS, months</a:t>
                      </a:r>
                    </a:p>
                  </a:txBody>
                  <a:tcPr anchor="ctr">
                    <a:solidFill>
                      <a:schemeClr val="accent1"/>
                    </a:solidFill>
                  </a:tcPr>
                </a:tc>
                <a:tc hMerge="1">
                  <a:txBody>
                    <a:bodyPr/>
                    <a:lstStyle/>
                    <a:p>
                      <a:pPr algn="ctr"/>
                      <a:endParaRPr lang="en-GB" sz="1800" dirty="0"/>
                    </a:p>
                  </a:txBody>
                  <a:tcPr anchor="ctr"/>
                </a:tc>
                <a:extLst>
                  <a:ext uri="{0D108BD9-81ED-4DB2-BD59-A6C34878D82A}">
                    <a16:rowId xmlns:a16="http://schemas.microsoft.com/office/drawing/2014/main" val="1886337476"/>
                  </a:ext>
                </a:extLst>
              </a:tr>
              <a:tr h="369105">
                <a:tc>
                  <a:txBody>
                    <a:bodyPr/>
                    <a:lstStyle/>
                    <a:p>
                      <a:pPr algn="ctr"/>
                      <a:r>
                        <a:rPr lang="en-GB" sz="1800" b="1" dirty="0">
                          <a:solidFill>
                            <a:schemeClr val="bg1"/>
                          </a:solidFill>
                        </a:rPr>
                        <a:t>Oral azacidine</a:t>
                      </a:r>
                    </a:p>
                  </a:txBody>
                  <a:tcPr anchor="ctr">
                    <a:solidFill>
                      <a:schemeClr val="bg2"/>
                    </a:solidFill>
                  </a:tcPr>
                </a:tc>
                <a:tc>
                  <a:txBody>
                    <a:bodyPr/>
                    <a:lstStyle/>
                    <a:p>
                      <a:pPr algn="ctr">
                        <a:lnSpc>
                          <a:spcPct val="107000"/>
                        </a:lnSpc>
                        <a:spcBef>
                          <a:spcPts val="300"/>
                        </a:spcBef>
                        <a:spcAft>
                          <a:spcPts val="300"/>
                        </a:spcAft>
                      </a:pPr>
                      <a:r>
                        <a:rPr lang="en-GB"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Watch and wait + BSC</a:t>
                      </a:r>
                    </a:p>
                  </a:txBody>
                  <a:tcPr anchor="ctr">
                    <a:solidFill>
                      <a:schemeClr val="bg2"/>
                    </a:solidFill>
                  </a:tcPr>
                </a:tc>
                <a:tc>
                  <a:txBody>
                    <a:bodyPr/>
                    <a:lstStyle/>
                    <a:p>
                      <a:pPr algn="ctr"/>
                      <a:r>
                        <a:rPr lang="en-GB" sz="1800" b="1" dirty="0">
                          <a:solidFill>
                            <a:schemeClr val="bg1"/>
                          </a:solidFill>
                        </a:rPr>
                        <a:t>Oral azacidine</a:t>
                      </a:r>
                    </a:p>
                  </a:txBody>
                  <a:tcPr anchor="ctr">
                    <a:solidFill>
                      <a:schemeClr val="accent1"/>
                    </a:solidFill>
                  </a:tcPr>
                </a:tc>
                <a:tc>
                  <a:txBody>
                    <a:bodyPr/>
                    <a:lstStyle/>
                    <a:p>
                      <a:pPr algn="ctr">
                        <a:lnSpc>
                          <a:spcPct val="107000"/>
                        </a:lnSpc>
                        <a:spcBef>
                          <a:spcPts val="300"/>
                        </a:spcBef>
                        <a:spcAft>
                          <a:spcPts val="300"/>
                        </a:spcAft>
                      </a:pPr>
                      <a:r>
                        <a:rPr lang="en-GB"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Watch and wait + BSC</a:t>
                      </a:r>
                    </a:p>
                  </a:txBody>
                  <a:tcPr anchor="ctr">
                    <a:solidFill>
                      <a:schemeClr val="accent1"/>
                    </a:solidFill>
                  </a:tcPr>
                </a:tc>
                <a:extLst>
                  <a:ext uri="{0D108BD9-81ED-4DB2-BD59-A6C34878D82A}">
                    <a16:rowId xmlns:a16="http://schemas.microsoft.com/office/drawing/2014/main" val="1788024406"/>
                  </a:ext>
                </a:extLst>
              </a:tr>
              <a:tr h="657304">
                <a:tc>
                  <a:txBody>
                    <a:bodyPr/>
                    <a:lstStyle/>
                    <a:p>
                      <a:pPr algn="ctr"/>
                      <a:r>
                        <a:rPr lang="en-GB" sz="1800" dirty="0"/>
                        <a:t>47.7</a:t>
                      </a:r>
                    </a:p>
                  </a:txBody>
                  <a:tcPr anchor="ctr"/>
                </a:tc>
                <a:tc>
                  <a:txBody>
                    <a:bodyPr/>
                    <a:lstStyle/>
                    <a:p>
                      <a:pPr algn="ctr"/>
                      <a:r>
                        <a:rPr lang="en-GB" sz="1800" dirty="0"/>
                        <a:t>31.5</a:t>
                      </a:r>
                    </a:p>
                  </a:txBody>
                  <a:tcPr anchor="ctr"/>
                </a:tc>
                <a:tc>
                  <a:txBody>
                    <a:bodyPr/>
                    <a:lstStyle/>
                    <a:p>
                      <a:pPr algn="ctr"/>
                      <a:r>
                        <a:rPr lang="en-GB" sz="1800" dirty="0"/>
                        <a:t>46.0</a:t>
                      </a:r>
                    </a:p>
                  </a:txBody>
                  <a:tcPr anchor="ctr"/>
                </a:tc>
                <a:tc>
                  <a:txBody>
                    <a:bodyPr/>
                    <a:lstStyle/>
                    <a:p>
                      <a:pPr algn="ctr"/>
                      <a:r>
                        <a:rPr lang="en-GB" sz="1800" dirty="0"/>
                        <a:t>33.0</a:t>
                      </a:r>
                    </a:p>
                  </a:txBody>
                  <a:tcPr anchor="ctr"/>
                </a:tc>
                <a:extLst>
                  <a:ext uri="{0D108BD9-81ED-4DB2-BD59-A6C34878D82A}">
                    <a16:rowId xmlns:a16="http://schemas.microsoft.com/office/drawing/2014/main" val="3674132583"/>
                  </a:ext>
                </a:extLst>
              </a:tr>
            </a:tbl>
          </a:graphicData>
        </a:graphic>
      </p:graphicFrame>
      <p:sp>
        <p:nvSpPr>
          <p:cNvPr id="5" name="TextBox 4">
            <a:extLst>
              <a:ext uri="{FF2B5EF4-FFF2-40B4-BE49-F238E27FC236}">
                <a16:creationId xmlns:a16="http://schemas.microsoft.com/office/drawing/2014/main" id="{B947A06C-4397-4770-8047-ACF9B2FCBB9E}"/>
              </a:ext>
            </a:extLst>
          </p:cNvPr>
          <p:cNvSpPr txBox="1"/>
          <p:nvPr/>
        </p:nvSpPr>
        <p:spPr>
          <a:xfrm>
            <a:off x="457953" y="941425"/>
            <a:ext cx="9527304" cy="323165"/>
          </a:xfrm>
          <a:prstGeom prst="rect">
            <a:avLst/>
          </a:prstGeom>
          <a:noFill/>
        </p:spPr>
        <p:txBody>
          <a:bodyPr wrap="square" lIns="0" tIns="0" rIns="0" bIns="0" rtlCol="0">
            <a:spAutoFit/>
          </a:bodyPr>
          <a:lstStyle/>
          <a:p>
            <a:r>
              <a:rPr lang="en-GB" b="1" dirty="0">
                <a:solidFill>
                  <a:schemeClr val="accent1"/>
                </a:solidFill>
              </a:rPr>
              <a:t>Mean overall survival estimates from the model for base case results</a:t>
            </a:r>
          </a:p>
        </p:txBody>
      </p:sp>
      <p:sp>
        <p:nvSpPr>
          <p:cNvPr id="15" name="TextBox 14">
            <a:extLst>
              <a:ext uri="{FF2B5EF4-FFF2-40B4-BE49-F238E27FC236}">
                <a16:creationId xmlns:a16="http://schemas.microsoft.com/office/drawing/2014/main" id="{189C83B5-C45B-20D6-B956-D882A2D52EEC}"/>
              </a:ext>
            </a:extLst>
          </p:cNvPr>
          <p:cNvSpPr txBox="1"/>
          <p:nvPr/>
        </p:nvSpPr>
        <p:spPr>
          <a:xfrm>
            <a:off x="8636000" y="-7411"/>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
        <p:nvSpPr>
          <p:cNvPr id="22" name="Title 1">
            <a:extLst>
              <a:ext uri="{FF2B5EF4-FFF2-40B4-BE49-F238E27FC236}">
                <a16:creationId xmlns:a16="http://schemas.microsoft.com/office/drawing/2014/main" id="{F2057B7E-89C4-5D91-F798-886C02BFF684}"/>
              </a:ext>
            </a:extLst>
          </p:cNvPr>
          <p:cNvSpPr txBox="1">
            <a:spLocks/>
          </p:cNvSpPr>
          <p:nvPr/>
        </p:nvSpPr>
        <p:spPr>
          <a:xfrm>
            <a:off x="457953" y="297319"/>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End of life criteria (3)</a:t>
            </a:r>
            <a:endParaRPr lang="en-US" sz="2800" dirty="0">
              <a:latin typeface="+mn-lt"/>
            </a:endParaRPr>
          </a:p>
        </p:txBody>
      </p:sp>
      <p:graphicFrame>
        <p:nvGraphicFramePr>
          <p:cNvPr id="24" name="Table 4">
            <a:extLst>
              <a:ext uri="{FF2B5EF4-FFF2-40B4-BE49-F238E27FC236}">
                <a16:creationId xmlns:a16="http://schemas.microsoft.com/office/drawing/2014/main" id="{084C7DDD-B4BF-B1FB-2492-DC016C0C1EA7}"/>
              </a:ext>
            </a:extLst>
          </p:cNvPr>
          <p:cNvGraphicFramePr>
            <a:graphicFrameLocks noGrp="1"/>
          </p:cNvGraphicFramePr>
          <p:nvPr>
            <p:extLst>
              <p:ext uri="{D42A27DB-BD31-4B8C-83A1-F6EECF244321}">
                <p14:modId xmlns:p14="http://schemas.microsoft.com/office/powerpoint/2010/main" val="1227175234"/>
              </p:ext>
            </p:extLst>
          </p:nvPr>
        </p:nvGraphicFramePr>
        <p:xfrm>
          <a:off x="515620" y="4062320"/>
          <a:ext cx="9823589" cy="2006987"/>
        </p:xfrm>
        <a:graphic>
          <a:graphicData uri="http://schemas.openxmlformats.org/drawingml/2006/table">
            <a:tbl>
              <a:tblPr firstRow="1" bandRow="1">
                <a:tableStyleId>{F5AB1C69-6EDB-4FF4-983F-18BD219EF322}</a:tableStyleId>
              </a:tblPr>
              <a:tblGrid>
                <a:gridCol w="1835523">
                  <a:extLst>
                    <a:ext uri="{9D8B030D-6E8A-4147-A177-3AD203B41FA5}">
                      <a16:colId xmlns:a16="http://schemas.microsoft.com/office/drawing/2014/main" val="2162089787"/>
                    </a:ext>
                  </a:extLst>
                </a:gridCol>
                <a:gridCol w="1530687">
                  <a:extLst>
                    <a:ext uri="{9D8B030D-6E8A-4147-A177-3AD203B41FA5}">
                      <a16:colId xmlns:a16="http://schemas.microsoft.com/office/drawing/2014/main" val="2575213011"/>
                    </a:ext>
                  </a:extLst>
                </a:gridCol>
                <a:gridCol w="1660877">
                  <a:extLst>
                    <a:ext uri="{9D8B030D-6E8A-4147-A177-3AD203B41FA5}">
                      <a16:colId xmlns:a16="http://schemas.microsoft.com/office/drawing/2014/main" val="3562573315"/>
                    </a:ext>
                  </a:extLst>
                </a:gridCol>
                <a:gridCol w="1745155">
                  <a:extLst>
                    <a:ext uri="{9D8B030D-6E8A-4147-A177-3AD203B41FA5}">
                      <a16:colId xmlns:a16="http://schemas.microsoft.com/office/drawing/2014/main" val="2678341200"/>
                    </a:ext>
                  </a:extLst>
                </a:gridCol>
                <a:gridCol w="1571235">
                  <a:extLst>
                    <a:ext uri="{9D8B030D-6E8A-4147-A177-3AD203B41FA5}">
                      <a16:colId xmlns:a16="http://schemas.microsoft.com/office/drawing/2014/main" val="2441693529"/>
                    </a:ext>
                  </a:extLst>
                </a:gridCol>
                <a:gridCol w="1480112">
                  <a:extLst>
                    <a:ext uri="{9D8B030D-6E8A-4147-A177-3AD203B41FA5}">
                      <a16:colId xmlns:a16="http://schemas.microsoft.com/office/drawing/2014/main" val="3250004022"/>
                    </a:ext>
                  </a:extLst>
                </a:gridCol>
              </a:tblGrid>
              <a:tr h="252228">
                <a:tc gridSpan="3">
                  <a:txBody>
                    <a:bodyPr/>
                    <a:lstStyle/>
                    <a:p>
                      <a:pPr algn="ctr"/>
                      <a:r>
                        <a:rPr lang="en-GB" sz="1800" dirty="0"/>
                        <a:t>Company base case </a:t>
                      </a:r>
                    </a:p>
                    <a:p>
                      <a:pPr algn="ctr"/>
                      <a:r>
                        <a:rPr lang="en-GB" sz="1800" dirty="0"/>
                        <a:t>mean OS, months</a:t>
                      </a:r>
                    </a:p>
                  </a:txBody>
                  <a:tcPr/>
                </a:tc>
                <a:tc hMerge="1">
                  <a:txBody>
                    <a:bodyPr/>
                    <a:lstStyle/>
                    <a:p>
                      <a:endParaRPr lang="en-GB"/>
                    </a:p>
                  </a:txBody>
                  <a:tcPr/>
                </a:tc>
                <a:tc hMerge="1">
                  <a:txBody>
                    <a:bodyPr/>
                    <a:lstStyle/>
                    <a:p>
                      <a:pPr algn="ctr"/>
                      <a:endParaRPr lang="en-GB" sz="1700" dirty="0"/>
                    </a:p>
                  </a:txBody>
                  <a:tcPr/>
                </a:tc>
                <a:tc gridSpan="3">
                  <a:txBody>
                    <a:bodyPr/>
                    <a:lstStyle/>
                    <a:p>
                      <a:pPr algn="ctr"/>
                      <a:r>
                        <a:rPr lang="en-GB" sz="1800" dirty="0"/>
                        <a:t>ERG base case </a:t>
                      </a:r>
                    </a:p>
                    <a:p>
                      <a:pPr algn="ctr"/>
                      <a:r>
                        <a:rPr lang="en-GB" sz="1800" dirty="0"/>
                        <a:t>mean OS, months</a:t>
                      </a:r>
                    </a:p>
                  </a:txBody>
                  <a:tcPr anchor="ctr">
                    <a:solidFill>
                      <a:schemeClr val="accent1"/>
                    </a:solidFill>
                  </a:tcPr>
                </a:tc>
                <a:tc hMerge="1">
                  <a:txBody>
                    <a:bodyPr/>
                    <a:lstStyle/>
                    <a:p>
                      <a:pPr algn="ctr"/>
                      <a:endParaRPr lang="en-GB" sz="1800" dirty="0"/>
                    </a:p>
                  </a:txBody>
                  <a:tcPr anchor="ctr"/>
                </a:tc>
                <a:tc hMerge="1">
                  <a:txBody>
                    <a:bodyPr/>
                    <a:lstStyle/>
                    <a:p>
                      <a:pPr algn="ctr"/>
                      <a:endParaRPr lang="en-GB" sz="1700" dirty="0"/>
                    </a:p>
                  </a:txBody>
                  <a:tcPr anchor="ctr"/>
                </a:tc>
                <a:extLst>
                  <a:ext uri="{0D108BD9-81ED-4DB2-BD59-A6C34878D82A}">
                    <a16:rowId xmlns:a16="http://schemas.microsoft.com/office/drawing/2014/main" val="1886337476"/>
                  </a:ext>
                </a:extLst>
              </a:tr>
              <a:tr h="0">
                <a:tc>
                  <a:txBody>
                    <a:bodyPr/>
                    <a:lstStyle/>
                    <a:p>
                      <a:pPr algn="ctr"/>
                      <a:r>
                        <a:rPr lang="en-GB" sz="1800" b="1" dirty="0">
                          <a:solidFill>
                            <a:schemeClr val="bg1"/>
                          </a:solidFill>
                        </a:rPr>
                        <a:t>Oral azacidine</a:t>
                      </a:r>
                    </a:p>
                  </a:txBody>
                  <a:tcPr anchor="ctr">
                    <a:solidFill>
                      <a:schemeClr val="bg2"/>
                    </a:solidFill>
                  </a:tcPr>
                </a:tc>
                <a:tc>
                  <a:txBody>
                    <a:bodyPr/>
                    <a:lstStyle/>
                    <a:p>
                      <a:pPr algn="ctr">
                        <a:lnSpc>
                          <a:spcPct val="107000"/>
                        </a:lnSpc>
                        <a:spcBef>
                          <a:spcPts val="300"/>
                        </a:spcBef>
                        <a:spcAft>
                          <a:spcPts val="300"/>
                        </a:spcAft>
                      </a:pPr>
                      <a:r>
                        <a:rPr lang="en-GB"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Watch and wait + BSC</a:t>
                      </a:r>
                    </a:p>
                  </a:txBody>
                  <a:tcPr anchor="ctr">
                    <a:solidFill>
                      <a:schemeClr val="bg2"/>
                    </a:solidFill>
                  </a:tcPr>
                </a:tc>
                <a:tc>
                  <a:txBody>
                    <a:bodyPr/>
                    <a:lstStyle/>
                    <a:p>
                      <a:pPr algn="ctr">
                        <a:lnSpc>
                          <a:spcPct val="107000"/>
                        </a:lnSpc>
                        <a:spcBef>
                          <a:spcPts val="300"/>
                        </a:spcBef>
                        <a:spcAft>
                          <a:spcPts val="300"/>
                        </a:spcAft>
                      </a:pPr>
                      <a:r>
                        <a:rPr lang="en-GB"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Midostaurin</a:t>
                      </a:r>
                    </a:p>
                  </a:txBody>
                  <a:tcPr anchor="ctr">
                    <a:solidFill>
                      <a:schemeClr val="bg2"/>
                    </a:solidFill>
                  </a:tcPr>
                </a:tc>
                <a:tc>
                  <a:txBody>
                    <a:bodyPr/>
                    <a:lstStyle/>
                    <a:p>
                      <a:pPr algn="ctr"/>
                      <a:r>
                        <a:rPr lang="en-GB" sz="1800" b="1" dirty="0">
                          <a:solidFill>
                            <a:schemeClr val="bg1"/>
                          </a:solidFill>
                        </a:rPr>
                        <a:t>Oral azacidine</a:t>
                      </a:r>
                    </a:p>
                  </a:txBody>
                  <a:tcPr anchor="ctr">
                    <a:solidFill>
                      <a:schemeClr val="accent1"/>
                    </a:solidFill>
                  </a:tcPr>
                </a:tc>
                <a:tc>
                  <a:txBody>
                    <a:bodyPr/>
                    <a:lstStyle/>
                    <a:p>
                      <a:pPr algn="ctr">
                        <a:lnSpc>
                          <a:spcPct val="107000"/>
                        </a:lnSpc>
                        <a:spcBef>
                          <a:spcPts val="300"/>
                        </a:spcBef>
                        <a:spcAft>
                          <a:spcPts val="300"/>
                        </a:spcAft>
                      </a:pPr>
                      <a:r>
                        <a:rPr lang="en-GB"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Watch and wait + BSC</a:t>
                      </a:r>
                    </a:p>
                  </a:txBody>
                  <a:tcPr anchor="ctr">
                    <a:solidFill>
                      <a:schemeClr val="accent1"/>
                    </a:solidFill>
                  </a:tcPr>
                </a:tc>
                <a:tc>
                  <a:txBody>
                    <a:bodyPr/>
                    <a:lstStyle/>
                    <a:p>
                      <a:pPr algn="ctr">
                        <a:lnSpc>
                          <a:spcPct val="107000"/>
                        </a:lnSpc>
                        <a:spcBef>
                          <a:spcPts val="300"/>
                        </a:spcBef>
                        <a:spcAft>
                          <a:spcPts val="300"/>
                        </a:spcAft>
                      </a:pPr>
                      <a:r>
                        <a:rPr lang="en-GB"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Midostaurin</a:t>
                      </a:r>
                    </a:p>
                  </a:txBody>
                  <a:tcPr anchor="ctr">
                    <a:solidFill>
                      <a:schemeClr val="accent1"/>
                    </a:solidFill>
                  </a:tcPr>
                </a:tc>
                <a:extLst>
                  <a:ext uri="{0D108BD9-81ED-4DB2-BD59-A6C34878D82A}">
                    <a16:rowId xmlns:a16="http://schemas.microsoft.com/office/drawing/2014/main" val="1788024406"/>
                  </a:ext>
                </a:extLst>
              </a:tr>
              <a:tr h="709745">
                <a:tc>
                  <a:txBody>
                    <a:bodyPr/>
                    <a:lstStyle/>
                    <a:p>
                      <a:pPr algn="ctr"/>
                      <a:r>
                        <a:rPr lang="en-GB" sz="1800" dirty="0"/>
                        <a:t>59.5</a:t>
                      </a:r>
                    </a:p>
                  </a:txBody>
                  <a:tcPr anchor="ctr"/>
                </a:tc>
                <a:tc>
                  <a:txBody>
                    <a:bodyPr/>
                    <a:lstStyle/>
                    <a:p>
                      <a:pPr algn="ctr"/>
                      <a:r>
                        <a:rPr lang="en-GB" sz="1800" dirty="0"/>
                        <a:t>33.3</a:t>
                      </a:r>
                    </a:p>
                  </a:txBody>
                  <a:tcPr anchor="ctr"/>
                </a:tc>
                <a:tc>
                  <a:txBody>
                    <a:bodyPr/>
                    <a:lstStyle/>
                    <a:p>
                      <a:pPr algn="ctr"/>
                      <a:r>
                        <a:rPr lang="en-GB" sz="1800" dirty="0"/>
                        <a:t>44.0</a:t>
                      </a:r>
                    </a:p>
                  </a:txBody>
                  <a:tcPr anchor="ctr"/>
                </a:tc>
                <a:tc>
                  <a:txBody>
                    <a:bodyPr/>
                    <a:lstStyle/>
                    <a:p>
                      <a:pPr algn="ctr"/>
                      <a:r>
                        <a:rPr lang="en-GB" sz="1800" dirty="0"/>
                        <a:t>59.5</a:t>
                      </a:r>
                    </a:p>
                  </a:txBody>
                  <a:tcPr anchor="ctr"/>
                </a:tc>
                <a:tc>
                  <a:txBody>
                    <a:bodyPr/>
                    <a:lstStyle/>
                    <a:p>
                      <a:pPr algn="ctr"/>
                      <a:r>
                        <a:rPr lang="en-GB" sz="1800" dirty="0"/>
                        <a:t>33.3</a:t>
                      </a:r>
                    </a:p>
                  </a:txBody>
                  <a:tcPr anchor="ctr"/>
                </a:tc>
                <a:tc>
                  <a:txBody>
                    <a:bodyPr/>
                    <a:lstStyle/>
                    <a:p>
                      <a:pPr algn="ctr"/>
                      <a:r>
                        <a:rPr lang="en-GB" sz="1800" dirty="0"/>
                        <a:t>44.0</a:t>
                      </a:r>
                    </a:p>
                  </a:txBody>
                  <a:tcPr anchor="ctr"/>
                </a:tc>
                <a:extLst>
                  <a:ext uri="{0D108BD9-81ED-4DB2-BD59-A6C34878D82A}">
                    <a16:rowId xmlns:a16="http://schemas.microsoft.com/office/drawing/2014/main" val="3674132583"/>
                  </a:ext>
                </a:extLst>
              </a:tr>
            </a:tbl>
          </a:graphicData>
        </a:graphic>
      </p:graphicFrame>
      <p:sp>
        <p:nvSpPr>
          <p:cNvPr id="26" name="TextBox 25">
            <a:extLst>
              <a:ext uri="{FF2B5EF4-FFF2-40B4-BE49-F238E27FC236}">
                <a16:creationId xmlns:a16="http://schemas.microsoft.com/office/drawing/2014/main" id="{27854B2E-C11B-AAB4-A9BA-63369115B082}"/>
              </a:ext>
            </a:extLst>
          </p:cNvPr>
          <p:cNvSpPr txBox="1"/>
          <p:nvPr/>
        </p:nvSpPr>
        <p:spPr>
          <a:xfrm>
            <a:off x="515620" y="3640475"/>
            <a:ext cx="9527304" cy="276999"/>
          </a:xfrm>
          <a:prstGeom prst="rect">
            <a:avLst/>
          </a:prstGeom>
          <a:noFill/>
        </p:spPr>
        <p:txBody>
          <a:bodyPr wrap="square" lIns="0" tIns="0" rIns="0" bIns="0" rtlCol="0">
            <a:spAutoFit/>
          </a:bodyPr>
          <a:lstStyle/>
          <a:p>
            <a:r>
              <a:rPr lang="en-GB" sz="1800" b="1" dirty="0">
                <a:solidFill>
                  <a:schemeClr val="accent5"/>
                </a:solidFill>
              </a:rPr>
              <a:t>FLT3 subgroup </a:t>
            </a:r>
          </a:p>
        </p:txBody>
      </p:sp>
      <p:sp>
        <p:nvSpPr>
          <p:cNvPr id="10" name="TextBox 9">
            <a:extLst>
              <a:ext uri="{FF2B5EF4-FFF2-40B4-BE49-F238E27FC236}">
                <a16:creationId xmlns:a16="http://schemas.microsoft.com/office/drawing/2014/main" id="{BF3CCB32-4F19-0C3B-0D6F-B819E2A99A6F}"/>
              </a:ext>
            </a:extLst>
          </p:cNvPr>
          <p:cNvSpPr txBox="1"/>
          <p:nvPr/>
        </p:nvSpPr>
        <p:spPr>
          <a:xfrm>
            <a:off x="449027" y="7170242"/>
            <a:ext cx="9722619" cy="246221"/>
          </a:xfrm>
          <a:prstGeom prst="rect">
            <a:avLst/>
          </a:prstGeom>
          <a:noFill/>
        </p:spPr>
        <p:txBody>
          <a:bodyPr wrap="square" lIns="0" tIns="0" rIns="0" bIns="0" rtlCol="0">
            <a:spAutoFit/>
          </a:bodyPr>
          <a:lstStyle/>
          <a:p>
            <a:pPr algn="ctr"/>
            <a:r>
              <a:rPr lang="en-GB" sz="1600" dirty="0">
                <a:solidFill>
                  <a:schemeClr val="tx1"/>
                </a:solidFill>
              </a:rPr>
              <a:t>Please note that this slide has been updated post committee meeting to correct factual inaccuracies </a:t>
            </a:r>
          </a:p>
        </p:txBody>
      </p:sp>
    </p:spTree>
    <p:extLst>
      <p:ext uri="{BB962C8B-B14F-4D97-AF65-F5344CB8AC3E}">
        <p14:creationId xmlns:p14="http://schemas.microsoft.com/office/powerpoint/2010/main" val="1834871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t>28</a:t>
            </a:fld>
            <a:endParaRPr lang="en-GB" dirty="0"/>
          </a:p>
        </p:txBody>
      </p:sp>
      <p:sp>
        <p:nvSpPr>
          <p:cNvPr id="4" name="Rectangle 3">
            <a:extLst>
              <a:ext uri="{FF2B5EF4-FFF2-40B4-BE49-F238E27FC236}">
                <a16:creationId xmlns:a16="http://schemas.microsoft.com/office/drawing/2014/main" id="{825E73DA-6634-4458-A04A-73443EE968CE}"/>
              </a:ext>
            </a:extLst>
          </p:cNvPr>
          <p:cNvSpPr/>
          <p:nvPr/>
        </p:nvSpPr>
        <p:spPr>
          <a:xfrm>
            <a:off x="342849" y="6930281"/>
            <a:ext cx="1124444" cy="333663"/>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itle 1">
            <a:extLst>
              <a:ext uri="{FF2B5EF4-FFF2-40B4-BE49-F238E27FC236}">
                <a16:creationId xmlns:a16="http://schemas.microsoft.com/office/drawing/2014/main" id="{329F353E-F02B-457E-AF50-1416AD3F005B}"/>
              </a:ext>
            </a:extLst>
          </p:cNvPr>
          <p:cNvSpPr txBox="1">
            <a:spLocks/>
          </p:cNvSpPr>
          <p:nvPr/>
        </p:nvSpPr>
        <p:spPr>
          <a:xfrm>
            <a:off x="469917" y="374775"/>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lang="en-GB" sz="2800" dirty="0">
                <a:solidFill>
                  <a:srgbClr val="18646E"/>
                </a:solidFill>
                <a:latin typeface="+mn-lt"/>
                <a:ea typeface="Times New Roman" panose="02020603050405020304" pitchFamily="18" charset="0"/>
              </a:rPr>
              <a:t>End of life criteria (4)</a:t>
            </a:r>
            <a:endParaRPr lang="en-US" sz="2800" dirty="0">
              <a:latin typeface="+mn-lt"/>
            </a:endParaRPr>
          </a:p>
        </p:txBody>
      </p:sp>
      <p:sp>
        <p:nvSpPr>
          <p:cNvPr id="10" name="Content Placeholder 3">
            <a:extLst>
              <a:ext uri="{FF2B5EF4-FFF2-40B4-BE49-F238E27FC236}">
                <a16:creationId xmlns:a16="http://schemas.microsoft.com/office/drawing/2014/main" id="{F995CECF-B63F-9319-3E76-B0A6FF2B7D14}"/>
              </a:ext>
            </a:extLst>
          </p:cNvPr>
          <p:cNvSpPr txBox="1">
            <a:spLocks/>
          </p:cNvSpPr>
          <p:nvPr/>
        </p:nvSpPr>
        <p:spPr>
          <a:xfrm>
            <a:off x="469917" y="1035229"/>
            <a:ext cx="9935007" cy="3535199"/>
          </a:xfrm>
          <a:prstGeom prst="rect">
            <a:avLst/>
          </a:prstGeom>
          <a:solidFill>
            <a:schemeClr val="accent6">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800" b="1" dirty="0"/>
              <a:t>Company response to technical engagement </a:t>
            </a:r>
          </a:p>
          <a:p>
            <a:pPr marL="393750" indent="-285750">
              <a:spcBef>
                <a:spcPts val="0"/>
              </a:spcBef>
              <a:spcAft>
                <a:spcPts val="600"/>
              </a:spcAft>
            </a:pPr>
            <a:r>
              <a:rPr lang="en-GB" sz="1800" dirty="0"/>
              <a:t>Company acknowledges the uncertainty regarding whether end of life criteria apply to oral azacitidine based on the extrapolated mean overall survival estimates from the model.</a:t>
            </a:r>
          </a:p>
          <a:p>
            <a:pPr marL="393750" indent="-285750">
              <a:spcBef>
                <a:spcPts val="0"/>
              </a:spcBef>
              <a:spcAft>
                <a:spcPts val="600"/>
              </a:spcAft>
            </a:pPr>
            <a:r>
              <a:rPr lang="en-GB" sz="1800" dirty="0"/>
              <a:t>However, the trial data clearly show that the majority of people do not live beyond 2 years.</a:t>
            </a:r>
          </a:p>
          <a:p>
            <a:pPr marL="393750" indent="-285750">
              <a:spcBef>
                <a:spcPts val="0"/>
              </a:spcBef>
              <a:spcAft>
                <a:spcPts val="600"/>
              </a:spcAft>
            </a:pPr>
            <a:r>
              <a:rPr lang="en-GB" altLang="en-US" sz="1800" dirty="0">
                <a:ea typeface="Times New Roman" panose="02020603050405020304" pitchFamily="18" charset="0"/>
              </a:rPr>
              <a:t>T</a:t>
            </a:r>
            <a:r>
              <a:rPr kumimoji="0" lang="en-GB"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he EU subgroup of the QUAZAR study shows that oral azacitidine meets the criteria:</a:t>
            </a:r>
          </a:p>
          <a:p>
            <a:pPr marL="674737" lvl="1" indent="-285750">
              <a:spcBef>
                <a:spcPts val="0"/>
              </a:spcBef>
              <a:spcAft>
                <a:spcPts val="600"/>
              </a:spcAft>
            </a:pPr>
            <a:r>
              <a:rPr kumimoji="0" lang="en-GB"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median OS in the placebo + BSC arm was </a:t>
            </a:r>
            <a:r>
              <a:rPr lang="en-GB" altLang="en-US" sz="1800" u="sng" dirty="0">
                <a:solidFill>
                  <a:srgbClr val="000000"/>
                </a:solidFill>
                <a:highlight>
                  <a:srgbClr val="000000"/>
                </a:highlight>
                <a:ea typeface="Times New Roman" panose="02020603050405020304" pitchFamily="18" charset="0"/>
              </a:rPr>
              <a:t>XXX</a:t>
            </a:r>
            <a:r>
              <a:rPr kumimoji="0" lang="en-GB"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months with only </a:t>
            </a:r>
            <a:r>
              <a:rPr kumimoji="0" lang="en-GB" altLang="en-US" sz="1800" b="0" i="0" u="sng" strike="noStrike" cap="none" normalizeH="0" baseline="0" dirty="0">
                <a:ln>
                  <a:noFill/>
                </a:ln>
                <a:solidFill>
                  <a:srgbClr val="000000"/>
                </a:solidFill>
                <a:effectLst/>
                <a:highlight>
                  <a:srgbClr val="000000"/>
                </a:highlight>
                <a:latin typeface="Arial" panose="020B0604020202020204" pitchFamily="34" charset="0"/>
                <a:ea typeface="Times New Roman" panose="02020603050405020304" pitchFamily="18" charset="0"/>
                <a:cs typeface="Arial" panose="020B0604020202020204" pitchFamily="34" charset="0"/>
              </a:rPr>
              <a:t>XXX</a:t>
            </a:r>
            <a:r>
              <a:rPr kumimoji="0" lang="en-GB"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of people alive at 24 months</a:t>
            </a:r>
          </a:p>
          <a:p>
            <a:pPr marL="674737" lvl="1" indent="-285750">
              <a:spcBef>
                <a:spcPts val="0"/>
              </a:spcBef>
              <a:spcAft>
                <a:spcPts val="600"/>
              </a:spcAft>
            </a:pPr>
            <a:r>
              <a:rPr kumimoji="0" lang="en-GB"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oral azacitidine was associated with an incremental increase in overall survival of </a:t>
            </a:r>
            <a:r>
              <a:rPr kumimoji="0" lang="en-GB" altLang="en-US" sz="1800" b="0" i="0" u="sng" strike="noStrike" cap="none" normalizeH="0" baseline="0" dirty="0">
                <a:ln>
                  <a:noFill/>
                </a:ln>
                <a:solidFill>
                  <a:srgbClr val="000000"/>
                </a:solidFill>
                <a:effectLst/>
                <a:highlight>
                  <a:srgbClr val="000000"/>
                </a:highlight>
                <a:latin typeface="Arial" panose="020B0604020202020204" pitchFamily="34" charset="0"/>
                <a:ea typeface="Times New Roman" panose="02020603050405020304" pitchFamily="18" charset="0"/>
                <a:cs typeface="Arial" panose="020B0604020202020204" pitchFamily="34" charset="0"/>
              </a:rPr>
              <a:t>XXX</a:t>
            </a:r>
            <a:r>
              <a:rPr kumimoji="0" lang="en-GB"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months compared to placebo + BSC</a:t>
            </a:r>
            <a:endParaRPr lang="en-GB" altLang="en-US" sz="1800" dirty="0">
              <a:ea typeface="Times New Roman" panose="02020603050405020304" pitchFamily="18" charset="0"/>
            </a:endParaRPr>
          </a:p>
          <a:p>
            <a:pPr marL="393750" indent="-285750">
              <a:spcBef>
                <a:spcPts val="0"/>
              </a:spcBef>
              <a:spcAft>
                <a:spcPts val="600"/>
              </a:spcAft>
            </a:pPr>
            <a:r>
              <a:rPr kumimoji="0" lang="en-GB" altLang="en-US" sz="1800"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Most people with AML who achieve a complete remission after induction chemotherapy [who are not candidates for HSCT] will experience disease relapse. </a:t>
            </a:r>
            <a:br>
              <a:rPr lang="en-GB" sz="1800" dirty="0"/>
            </a:br>
            <a:br>
              <a:rPr lang="en-GB" sz="1800" dirty="0"/>
            </a:br>
            <a:endParaRPr lang="en-GB" sz="1800" dirty="0"/>
          </a:p>
        </p:txBody>
      </p:sp>
      <p:sp>
        <p:nvSpPr>
          <p:cNvPr id="12" name="TextBox 11">
            <a:extLst>
              <a:ext uri="{FF2B5EF4-FFF2-40B4-BE49-F238E27FC236}">
                <a16:creationId xmlns:a16="http://schemas.microsoft.com/office/drawing/2014/main" id="{884777B9-46F5-5D78-EF53-9C14CA305DEA}"/>
              </a:ext>
            </a:extLst>
          </p:cNvPr>
          <p:cNvSpPr txBox="1"/>
          <p:nvPr/>
        </p:nvSpPr>
        <p:spPr>
          <a:xfrm>
            <a:off x="469917" y="4855414"/>
            <a:ext cx="9940551" cy="369332"/>
          </a:xfrm>
          <a:prstGeom prst="rect">
            <a:avLst/>
          </a:prstGeom>
          <a:solidFill>
            <a:schemeClr val="accent6">
              <a:lumMod val="20000"/>
              <a:lumOff val="80000"/>
            </a:schemeClr>
          </a:solidFill>
          <a:ln w="28575">
            <a:solidFill>
              <a:schemeClr val="bg2">
                <a:lumMod val="60000"/>
                <a:lumOff val="40000"/>
              </a:schemeClr>
            </a:solidFill>
          </a:ln>
        </p:spPr>
        <p:txBody>
          <a:bodyPr wrap="square">
            <a:spAutoFit/>
          </a:bodyPr>
          <a:lstStyle/>
          <a:p>
            <a:pPr marL="378047" lvl="1" indent="-378047" algn="ctr">
              <a:spcAft>
                <a:spcPts val="600"/>
              </a:spcAft>
              <a:buFont typeface="Wingdings"/>
              <a:buChar char="¤"/>
              <a:defRPr/>
            </a:pPr>
            <a:r>
              <a:rPr lang="en-GB" altLang="en-US" sz="1800" b="1" i="1" dirty="0">
                <a:latin typeface="Arial" panose="020B0604020202020204" pitchFamily="34" charset="0"/>
                <a:cs typeface="Arial" panose="020B0604020202020204" pitchFamily="34" charset="0"/>
              </a:rPr>
              <a:t>Does oral azacitidine meet the criteria for life-extending treatments at the end of life?</a:t>
            </a:r>
          </a:p>
        </p:txBody>
      </p:sp>
      <p:sp>
        <p:nvSpPr>
          <p:cNvPr id="11" name="TextBox 10">
            <a:extLst>
              <a:ext uri="{FF2B5EF4-FFF2-40B4-BE49-F238E27FC236}">
                <a16:creationId xmlns:a16="http://schemas.microsoft.com/office/drawing/2014/main" id="{FC2CA4F5-DB1F-4EB9-46A8-8F5EED4E2087}"/>
              </a:ext>
            </a:extLst>
          </p:cNvPr>
          <p:cNvSpPr txBox="1"/>
          <p:nvPr/>
        </p:nvSpPr>
        <p:spPr>
          <a:xfrm>
            <a:off x="8636000" y="4008"/>
            <a:ext cx="2057400" cy="307777"/>
          </a:xfrm>
          <a:prstGeom prst="rect">
            <a:avLst/>
          </a:prstGeom>
          <a:solidFill>
            <a:schemeClr val="accent4">
              <a:lumMod val="40000"/>
              <a:lumOff val="60000"/>
            </a:schemeClr>
          </a:solidFill>
        </p:spPr>
        <p:txBody>
          <a:bodyPr wrap="square" lIns="0" tIns="0" rIns="0" bIns="0" rtlCol="0">
            <a:spAutoFit/>
          </a:bodyPr>
          <a:lstStyle/>
          <a:p>
            <a:pPr algn="ctr"/>
            <a:r>
              <a:rPr lang="en-US" sz="2000" b="1" dirty="0">
                <a:solidFill>
                  <a:schemeClr val="tx1"/>
                </a:solidFill>
              </a:rPr>
              <a:t>For discussion</a:t>
            </a:r>
            <a:endParaRPr lang="en-GB" sz="2000" b="1" dirty="0">
              <a:solidFill>
                <a:schemeClr val="tx1"/>
              </a:solidFill>
            </a:endParaRPr>
          </a:p>
        </p:txBody>
      </p:sp>
    </p:spTree>
    <p:extLst>
      <p:ext uri="{BB962C8B-B14F-4D97-AF65-F5344CB8AC3E}">
        <p14:creationId xmlns:p14="http://schemas.microsoft.com/office/powerpoint/2010/main" val="16933214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9BB9CC-42D6-4E98-B52C-D91A38228CF4}"/>
              </a:ext>
            </a:extLst>
          </p:cNvPr>
          <p:cNvSpPr txBox="1"/>
          <p:nvPr/>
        </p:nvSpPr>
        <p:spPr>
          <a:xfrm>
            <a:off x="515620" y="6801853"/>
            <a:ext cx="1040464" cy="462091"/>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4" name="Slide Number Placeholder 3"/>
          <p:cNvSpPr>
            <a:spLocks noGrp="1"/>
          </p:cNvSpPr>
          <p:nvPr>
            <p:ph type="sldNum" sz="quarter" idx="12"/>
          </p:nvPr>
        </p:nvSpPr>
        <p:spPr>
          <a:xfrm>
            <a:off x="10056497" y="7032898"/>
            <a:ext cx="500380" cy="333663"/>
          </a:xfrm>
        </p:spPr>
        <p:txBody>
          <a:bodyPr/>
          <a:lstStyle/>
          <a:p>
            <a:pPr>
              <a:defRPr/>
            </a:pPr>
            <a:fld id="{549EB973-4E3D-4426-BD5D-4294625AFE09}" type="slidenum">
              <a:rPr lang="en-GB" smtClean="0"/>
              <a:pPr>
                <a:defRPr/>
              </a:pPr>
              <a:t>29</a:t>
            </a:fld>
            <a:endParaRPr lang="en-GB" dirty="0"/>
          </a:p>
        </p:txBody>
      </p:sp>
      <p:sp>
        <p:nvSpPr>
          <p:cNvPr id="13" name="Content Placeholder 4">
            <a:extLst>
              <a:ext uri="{FF2B5EF4-FFF2-40B4-BE49-F238E27FC236}">
                <a16:creationId xmlns:a16="http://schemas.microsoft.com/office/drawing/2014/main" id="{08E60C54-6890-A0EF-A83E-83F930D5B041}"/>
              </a:ext>
            </a:extLst>
          </p:cNvPr>
          <p:cNvSpPr>
            <a:spLocks noGrp="1"/>
          </p:cNvSpPr>
          <p:nvPr>
            <p:ph sz="quarter" idx="10"/>
          </p:nvPr>
        </p:nvSpPr>
        <p:spPr>
          <a:xfrm>
            <a:off x="384631" y="1335058"/>
            <a:ext cx="9669780" cy="2445573"/>
          </a:xfrm>
          <a:solidFill>
            <a:schemeClr val="bg1">
              <a:lumMod val="95000"/>
            </a:schemeClr>
          </a:solidFill>
          <a:ln>
            <a:solidFill>
              <a:schemeClr val="accent1"/>
            </a:solidFill>
          </a:ln>
        </p:spPr>
        <p:txBody>
          <a:bodyPr/>
          <a:lstStyle/>
          <a:p>
            <a:pPr marL="108000" indent="0">
              <a:buNone/>
            </a:pPr>
            <a:r>
              <a:rPr lang="en-GB" sz="1800" b="1" dirty="0"/>
              <a:t>Stakeholder comments</a:t>
            </a:r>
          </a:p>
          <a:p>
            <a:pPr marL="469950" indent="-285750">
              <a:spcBef>
                <a:spcPts val="600"/>
              </a:spcBef>
            </a:pPr>
            <a:r>
              <a:rPr lang="en-GB" sz="1800" dirty="0">
                <a:effectLst/>
                <a:latin typeface="+mn-lt"/>
                <a:ea typeface="Times New Roman" panose="02020603050405020304" pitchFamily="18" charset="0"/>
              </a:rPr>
              <a:t>If midostaurin is considered a relevant comparator:</a:t>
            </a:r>
          </a:p>
          <a:p>
            <a:pPr marL="750937" lvl="1" indent="-285750">
              <a:spcBef>
                <a:spcPts val="600"/>
              </a:spcBef>
            </a:pPr>
            <a:r>
              <a:rPr lang="en-GB" sz="1800" dirty="0">
                <a:effectLst/>
                <a:latin typeface="+mn-lt"/>
                <a:ea typeface="Times New Roman" panose="02020603050405020304" pitchFamily="18" charset="0"/>
              </a:rPr>
              <a:t>the higher costs post-relapse in the model for people on midostaurin compared with those on oral azacitidine, is not supported by the evidence</a:t>
            </a:r>
            <a:r>
              <a:rPr lang="en-GB" sz="1800" dirty="0">
                <a:latin typeface="+mn-lt"/>
                <a:ea typeface="Times New Roman" panose="02020603050405020304" pitchFamily="18" charset="0"/>
              </a:rPr>
              <a:t> (36.1% on midostaurin are assumed to receive salvage chemotherapy compared with 23.3% for oral azacitidine). </a:t>
            </a:r>
          </a:p>
          <a:p>
            <a:pPr marL="750937" lvl="1" indent="-285750">
              <a:spcBef>
                <a:spcPts val="600"/>
              </a:spcBef>
            </a:pPr>
            <a:r>
              <a:rPr lang="en-GB" sz="1800" dirty="0">
                <a:effectLst/>
                <a:latin typeface="+mn-lt"/>
                <a:ea typeface="Times New Roman" panose="02020603050405020304" pitchFamily="18" charset="0"/>
              </a:rPr>
              <a:t>treatment costs for midostaurin in the model have been incorrectly calculated and overestimated compared with oral azacitidine</a:t>
            </a:r>
            <a:r>
              <a:rPr lang="en-GB" sz="1800" dirty="0">
                <a:latin typeface="+mn-lt"/>
                <a:ea typeface="Times New Roman" panose="02020603050405020304" pitchFamily="18" charset="0"/>
              </a:rPr>
              <a:t> </a:t>
            </a:r>
            <a:r>
              <a:rPr lang="en-GB" sz="1800" dirty="0">
                <a:latin typeface="+mn-lt"/>
                <a:ea typeface="Times New Roman" panose="02020603050405020304" pitchFamily="18" charset="0"/>
                <a:sym typeface="Wingdings" panose="05000000000000000000" pitchFamily="2" charset="2"/>
              </a:rPr>
              <a:t> m</a:t>
            </a:r>
            <a:r>
              <a:rPr lang="en-GB" sz="1800" dirty="0">
                <a:effectLst/>
                <a:latin typeface="+mn-lt"/>
                <a:ea typeface="Times New Roman" panose="02020603050405020304" pitchFamily="18" charset="0"/>
              </a:rPr>
              <a:t>idostaurin maintenance is given for a maximum of 12 cycles until relapse (based on its license and as </a:t>
            </a:r>
            <a:r>
              <a:rPr lang="en-GB" sz="1800" dirty="0">
                <a:latin typeface="+mn-lt"/>
                <a:ea typeface="Times New Roman" panose="02020603050405020304" pitchFamily="18" charset="0"/>
              </a:rPr>
              <a:t>given in RATIFY)</a:t>
            </a:r>
            <a:r>
              <a:rPr lang="en-GB" sz="1800" dirty="0">
                <a:effectLst/>
                <a:latin typeface="+mn-lt"/>
                <a:ea typeface="Times New Roman" panose="02020603050405020304" pitchFamily="18" charset="0"/>
              </a:rPr>
              <a:t>.</a:t>
            </a:r>
            <a:endParaRPr lang="en-GB" sz="1800" dirty="0">
              <a:latin typeface="+mn-lt"/>
            </a:endParaRPr>
          </a:p>
        </p:txBody>
      </p:sp>
      <p:sp>
        <p:nvSpPr>
          <p:cNvPr id="16" name="Title 1">
            <a:extLst>
              <a:ext uri="{FF2B5EF4-FFF2-40B4-BE49-F238E27FC236}">
                <a16:creationId xmlns:a16="http://schemas.microsoft.com/office/drawing/2014/main" id="{23E31B15-C429-4A19-A453-5061B289104C}"/>
              </a:ext>
            </a:extLst>
          </p:cNvPr>
          <p:cNvSpPr txBox="1">
            <a:spLocks/>
          </p:cNvSpPr>
          <p:nvPr/>
        </p:nvSpPr>
        <p:spPr>
          <a:xfrm>
            <a:off x="384631" y="785599"/>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kumimoji="0" lang="en-GB" sz="1900" b="1" i="0" u="none" strike="noStrike" kern="1200" cap="none" spc="0" normalizeH="0" baseline="0" noProof="0" dirty="0">
                <a:ln>
                  <a:noFill/>
                </a:ln>
                <a:effectLst/>
                <a:uLnTx/>
                <a:uFillTx/>
                <a:latin typeface="+mn-lt"/>
                <a:ea typeface="Times New Roman" panose="02020603050405020304" pitchFamily="18" charset="0"/>
                <a:cs typeface="Arial" panose="020B0604020202020204" pitchFamily="34" charset="0"/>
              </a:rPr>
              <a:t>Comparison with midostaurin</a:t>
            </a:r>
            <a:endParaRPr lang="en-US" sz="1900" dirty="0">
              <a:latin typeface="+mn-lt"/>
            </a:endParaRPr>
          </a:p>
        </p:txBody>
      </p:sp>
      <p:sp>
        <p:nvSpPr>
          <p:cNvPr id="7" name="Content Placeholder 3">
            <a:extLst>
              <a:ext uri="{FF2B5EF4-FFF2-40B4-BE49-F238E27FC236}">
                <a16:creationId xmlns:a16="http://schemas.microsoft.com/office/drawing/2014/main" id="{309DF356-1EF5-77FB-D3BE-2208D943BA1F}"/>
              </a:ext>
            </a:extLst>
          </p:cNvPr>
          <p:cNvSpPr txBox="1">
            <a:spLocks/>
          </p:cNvSpPr>
          <p:nvPr/>
        </p:nvSpPr>
        <p:spPr>
          <a:xfrm>
            <a:off x="384631" y="3925407"/>
            <a:ext cx="9669780" cy="2445573"/>
          </a:xfrm>
          <a:prstGeom prst="rect">
            <a:avLst/>
          </a:prstGeom>
          <a:solidFill>
            <a:schemeClr val="accent2">
              <a:lumMod val="20000"/>
              <a:lumOff val="80000"/>
            </a:schemeClr>
          </a:solidFill>
          <a:ln w="19050">
            <a:solidFill>
              <a:schemeClr val="accent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spcBef>
                <a:spcPts val="0"/>
              </a:spcBef>
              <a:spcAft>
                <a:spcPts val="600"/>
              </a:spcAft>
              <a:buNone/>
            </a:pPr>
            <a:r>
              <a:rPr lang="en-GB" sz="1700" b="1" dirty="0"/>
              <a:t>ERG comments</a:t>
            </a:r>
            <a:endParaRPr lang="en-GB" sz="1700" dirty="0">
              <a:latin typeface="+mn-lt"/>
              <a:ea typeface="Lato" panose="020F0502020204030203" pitchFamily="34" charset="0"/>
              <a:cs typeface="Lato" panose="020F0502020204030203" pitchFamily="34" charset="0"/>
            </a:endParaRPr>
          </a:p>
          <a:p>
            <a:pPr marL="393750" indent="-285750">
              <a:spcBef>
                <a:spcPts val="0"/>
              </a:spcBef>
              <a:spcAft>
                <a:spcPts val="300"/>
              </a:spcAft>
            </a:pPr>
            <a:r>
              <a:rPr lang="en-GB" sz="1800" dirty="0">
                <a:ea typeface="Times New Roman" panose="02020603050405020304" pitchFamily="18" charset="0"/>
              </a:rPr>
              <a:t>It is correct that the </a:t>
            </a:r>
            <a:r>
              <a:rPr lang="en-GB" sz="1800" dirty="0">
                <a:effectLst/>
                <a:ea typeface="Times New Roman" panose="02020603050405020304" pitchFamily="18" charset="0"/>
              </a:rPr>
              <a:t>distribution of subsequent treatments for people </a:t>
            </a:r>
            <a:r>
              <a:rPr lang="en-GB" sz="1800" dirty="0">
                <a:ea typeface="Times New Roman" panose="02020603050405020304" pitchFamily="18" charset="0"/>
              </a:rPr>
              <a:t>in the</a:t>
            </a:r>
            <a:r>
              <a:rPr lang="en-GB" sz="1800" dirty="0">
                <a:effectLst/>
                <a:ea typeface="Times New Roman" panose="02020603050405020304" pitchFamily="18" charset="0"/>
              </a:rPr>
              <a:t> placebo arm in QUAZAR are used for midostaurin in the model. It is unclear if this assumption is appropriate. </a:t>
            </a:r>
          </a:p>
          <a:p>
            <a:pPr marL="393750" indent="-285750">
              <a:spcBef>
                <a:spcPts val="0"/>
              </a:spcBef>
              <a:spcAft>
                <a:spcPts val="300"/>
              </a:spcAft>
            </a:pPr>
            <a:r>
              <a:rPr lang="en-GB" sz="1800" dirty="0">
                <a:latin typeface="+mn-lt"/>
                <a:ea typeface="Times New Roman" panose="02020603050405020304" pitchFamily="18" charset="0"/>
              </a:rPr>
              <a:t>Assuming the percentage of people receiving subsequent salvage chemotherapy after midostaurin to be equal to oral azacitidine has a minimal impact on the ICER.</a:t>
            </a:r>
          </a:p>
          <a:p>
            <a:pPr marL="393750" indent="-285750">
              <a:spcBef>
                <a:spcPts val="0"/>
              </a:spcBef>
              <a:spcAft>
                <a:spcPts val="300"/>
              </a:spcAft>
            </a:pPr>
            <a:r>
              <a:rPr lang="en-GB" sz="1800" dirty="0">
                <a:effectLst/>
                <a:latin typeface="+mn-lt"/>
                <a:ea typeface="Times New Roman" panose="02020603050405020304" pitchFamily="18" charset="0"/>
              </a:rPr>
              <a:t>Midostaurin is given for 11.08 cycles in the model based on the trial mean. It can be given for a maximum of 12 cycles, so this seems appropriate.</a:t>
            </a:r>
          </a:p>
        </p:txBody>
      </p:sp>
      <p:sp>
        <p:nvSpPr>
          <p:cNvPr id="8" name="TextBox 7">
            <a:extLst>
              <a:ext uri="{FF2B5EF4-FFF2-40B4-BE49-F238E27FC236}">
                <a16:creationId xmlns:a16="http://schemas.microsoft.com/office/drawing/2014/main" id="{566496F0-EBF6-45E7-CFE3-26C33AFB5F8C}"/>
              </a:ext>
            </a:extLst>
          </p:cNvPr>
          <p:cNvSpPr txBox="1"/>
          <p:nvPr/>
        </p:nvSpPr>
        <p:spPr>
          <a:xfrm>
            <a:off x="375560" y="6515757"/>
            <a:ext cx="9669780" cy="646331"/>
          </a:xfrm>
          <a:prstGeom prst="rect">
            <a:avLst/>
          </a:prstGeom>
          <a:solidFill>
            <a:schemeClr val="accent6">
              <a:lumMod val="20000"/>
              <a:lumOff val="80000"/>
            </a:schemeClr>
          </a:solidFill>
          <a:ln w="28575">
            <a:solidFill>
              <a:schemeClr val="bg2">
                <a:lumMod val="60000"/>
                <a:lumOff val="40000"/>
              </a:schemeClr>
            </a:solidFill>
          </a:ln>
        </p:spPr>
        <p:txBody>
          <a:bodyPr wrap="square">
            <a:spAutoFit/>
          </a:bodyPr>
          <a:lstStyle/>
          <a:p>
            <a:pPr marL="378047" lvl="1" indent="-378047" algn="ctr">
              <a:spcAft>
                <a:spcPts val="600"/>
              </a:spcAft>
              <a:buFont typeface="Wingdings"/>
              <a:buChar char="¤"/>
              <a:defRPr/>
            </a:pPr>
            <a:r>
              <a:rPr lang="en-GB" altLang="en-US" sz="1800" b="1" i="1" dirty="0">
                <a:latin typeface="Arial" panose="020B0604020202020204" pitchFamily="34" charset="0"/>
                <a:cs typeface="Arial" panose="020B0604020202020204" pitchFamily="34" charset="0"/>
              </a:rPr>
              <a:t>Is it plausible that more people would receive salvage chemotherapy with midostaurin compared to oral azacitidine?</a:t>
            </a:r>
          </a:p>
        </p:txBody>
      </p:sp>
      <p:sp>
        <p:nvSpPr>
          <p:cNvPr id="9" name="Title 1">
            <a:extLst>
              <a:ext uri="{FF2B5EF4-FFF2-40B4-BE49-F238E27FC236}">
                <a16:creationId xmlns:a16="http://schemas.microsoft.com/office/drawing/2014/main" id="{1F3DDA8E-0F7F-A831-1A40-B05EE29F5A3E}"/>
              </a:ext>
            </a:extLst>
          </p:cNvPr>
          <p:cNvSpPr txBox="1">
            <a:spLocks/>
          </p:cNvSpPr>
          <p:nvPr/>
        </p:nvSpPr>
        <p:spPr>
          <a:xfrm>
            <a:off x="384631" y="297319"/>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kumimoji="0" lang="en-GB" sz="2800" b="1" i="0" u="none" strike="noStrike" kern="1200" cap="none" spc="0" normalizeH="0" baseline="0" noProof="0" dirty="0">
                <a:ln>
                  <a:noFill/>
                </a:ln>
                <a:effectLst/>
                <a:uLnTx/>
                <a:uFillTx/>
                <a:latin typeface="+mn-lt"/>
                <a:ea typeface="Times New Roman" panose="02020603050405020304" pitchFamily="18" charset="0"/>
                <a:cs typeface="Arial" panose="020B0604020202020204" pitchFamily="34" charset="0"/>
              </a:rPr>
              <a:t>Other issues for consideration (1)</a:t>
            </a:r>
            <a:b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b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spTree>
    <p:extLst>
      <p:ext uri="{BB962C8B-B14F-4D97-AF65-F5344CB8AC3E}">
        <p14:creationId xmlns:p14="http://schemas.microsoft.com/office/powerpoint/2010/main" val="2581157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2824D6-1CC4-45B0-B658-13A760FABFFA}" type="slidenum">
              <a:rPr lang="en-GB" smtClean="0"/>
              <a:pPr/>
              <a:t>3</a:t>
            </a:fld>
            <a:endParaRPr lang="en-GB" dirty="0"/>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723548184"/>
              </p:ext>
            </p:extLst>
          </p:nvPr>
        </p:nvGraphicFramePr>
        <p:xfrm>
          <a:off x="344231" y="951554"/>
          <a:ext cx="9669462" cy="4154862"/>
        </p:xfrm>
        <a:graphic>
          <a:graphicData uri="http://schemas.openxmlformats.org/drawingml/2006/table">
            <a:tbl>
              <a:tblPr firstCol="1" bandRow="1">
                <a:tableStyleId>{F5AB1C69-6EDB-4FF4-983F-18BD219EF322}</a:tableStyleId>
              </a:tblPr>
              <a:tblGrid>
                <a:gridCol w="2076987">
                  <a:extLst>
                    <a:ext uri="{9D8B030D-6E8A-4147-A177-3AD203B41FA5}">
                      <a16:colId xmlns:a16="http://schemas.microsoft.com/office/drawing/2014/main" val="20000"/>
                    </a:ext>
                  </a:extLst>
                </a:gridCol>
                <a:gridCol w="7592475">
                  <a:extLst>
                    <a:ext uri="{9D8B030D-6E8A-4147-A177-3AD203B41FA5}">
                      <a16:colId xmlns:a16="http://schemas.microsoft.com/office/drawing/2014/main" val="20001"/>
                    </a:ext>
                  </a:extLst>
                </a:gridCol>
              </a:tblGrid>
              <a:tr h="1236442">
                <a:tc>
                  <a:txBody>
                    <a:bodyPr/>
                    <a:lstStyle/>
                    <a:p>
                      <a:r>
                        <a:rPr lang="en-GB" sz="1800" dirty="0">
                          <a:solidFill>
                            <a:schemeClr val="bg1"/>
                          </a:solidFill>
                          <a:latin typeface="Arial" panose="020B0604020202020204" pitchFamily="34" charset="0"/>
                          <a:cs typeface="Arial" panose="020B0604020202020204" pitchFamily="34" charset="0"/>
                        </a:rPr>
                        <a:t>Marketing</a:t>
                      </a:r>
                      <a:r>
                        <a:rPr lang="en-GB" sz="1800" baseline="0" dirty="0">
                          <a:solidFill>
                            <a:schemeClr val="bg1"/>
                          </a:solidFill>
                          <a:latin typeface="Arial" panose="020B0604020202020204" pitchFamily="34" charset="0"/>
                          <a:cs typeface="Arial" panose="020B0604020202020204" pitchFamily="34" charset="0"/>
                        </a:rPr>
                        <a:t> authorisation (MA)</a:t>
                      </a:r>
                      <a:endParaRPr lang="en-GB" sz="1800" dirty="0">
                        <a:solidFill>
                          <a:schemeClr val="bg1"/>
                        </a:solidFill>
                        <a:latin typeface="Arial" panose="020B0604020202020204" pitchFamily="34" charset="0"/>
                        <a:cs typeface="Arial" panose="020B0604020202020204" pitchFamily="34" charset="0"/>
                      </a:endParaRP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Oral azacitidine is indicated as maintenance therapy in adult patients with AML who achieved CR or </a:t>
                      </a:r>
                      <a:r>
                        <a:rPr lang="en-GB" sz="1800" kern="1200" dirty="0" err="1">
                          <a:solidFill>
                            <a:schemeClr val="tx1"/>
                          </a:solidFill>
                          <a:effectLst/>
                          <a:latin typeface="+mn-lt"/>
                          <a:ea typeface="+mn-ea"/>
                          <a:cs typeface="+mn-cs"/>
                        </a:rPr>
                        <a:t>CRi</a:t>
                      </a:r>
                      <a:r>
                        <a:rPr lang="en-GB" sz="1800" kern="1200" dirty="0">
                          <a:solidFill>
                            <a:schemeClr val="tx1"/>
                          </a:solidFill>
                          <a:effectLst/>
                          <a:latin typeface="+mn-lt"/>
                          <a:ea typeface="+mn-ea"/>
                          <a:cs typeface="+mn-cs"/>
                        </a:rPr>
                        <a:t> following induction therapy with or without consolidation treatment and who are not candidates for, including those who choose not to proceed to, HSCT (UK MA received July 2021). </a:t>
                      </a:r>
                    </a:p>
                  </a:txBody>
                  <a:tcPr marL="100817" marR="100817" marT="50408" marB="50408"/>
                </a:tc>
                <a:extLst>
                  <a:ext uri="{0D108BD9-81ED-4DB2-BD59-A6C34878D82A}">
                    <a16:rowId xmlns:a16="http://schemas.microsoft.com/office/drawing/2014/main" val="10000"/>
                  </a:ext>
                </a:extLst>
              </a:tr>
              <a:tr h="387142">
                <a:tc>
                  <a:txBody>
                    <a:bodyPr/>
                    <a:lstStyle/>
                    <a:p>
                      <a:r>
                        <a:rPr lang="en-GB" sz="1800" dirty="0">
                          <a:latin typeface="Arial" panose="020B0604020202020204" pitchFamily="34" charset="0"/>
                          <a:cs typeface="Arial" panose="020B0604020202020204" pitchFamily="34" charset="0"/>
                        </a:rPr>
                        <a:t>Administration</a:t>
                      </a:r>
                    </a:p>
                  </a:txBody>
                  <a:tcPr marL="100817" marR="100817" marT="50408" marB="50408"/>
                </a:tc>
                <a:tc>
                  <a:txBody>
                    <a:bodyPr/>
                    <a:lstStyle/>
                    <a:p>
                      <a:r>
                        <a:rPr lang="en-US" sz="1800" kern="1200" dirty="0">
                          <a:solidFill>
                            <a:schemeClr val="dk1"/>
                          </a:solidFill>
                          <a:effectLst/>
                          <a:latin typeface="+mn-lt"/>
                          <a:ea typeface="+mn-ea"/>
                          <a:cs typeface="+mn-cs"/>
                        </a:rPr>
                        <a:t>Oral therapy</a:t>
                      </a:r>
                      <a:endParaRPr lang="en-GB" sz="1800" dirty="0">
                        <a:latin typeface="Arial" panose="020B0604020202020204" pitchFamily="34" charset="0"/>
                        <a:cs typeface="Arial" panose="020B0604020202020204" pitchFamily="34" charset="0"/>
                      </a:endParaRPr>
                    </a:p>
                  </a:txBody>
                  <a:tcPr marL="100817" marR="100817" marT="50408" marB="50408"/>
                </a:tc>
                <a:extLst>
                  <a:ext uri="{0D108BD9-81ED-4DB2-BD59-A6C34878D82A}">
                    <a16:rowId xmlns:a16="http://schemas.microsoft.com/office/drawing/2014/main" val="10001"/>
                  </a:ext>
                </a:extLst>
              </a:tr>
              <a:tr h="670242">
                <a:tc>
                  <a:txBody>
                    <a:bodyPr/>
                    <a:lstStyle/>
                    <a:p>
                      <a:r>
                        <a:rPr lang="en-US" sz="1800" dirty="0">
                          <a:latin typeface="Arial" panose="020B0604020202020204" pitchFamily="34" charset="0"/>
                          <a:cs typeface="Arial" panose="020B0604020202020204" pitchFamily="34" charset="0"/>
                        </a:rPr>
                        <a:t>Mechanism of action</a:t>
                      </a:r>
                      <a:endParaRPr lang="en-GB" sz="1800" dirty="0">
                        <a:latin typeface="Arial" panose="020B0604020202020204" pitchFamily="34" charset="0"/>
                        <a:cs typeface="Arial" panose="020B0604020202020204" pitchFamily="34" charset="0"/>
                      </a:endParaRPr>
                    </a:p>
                  </a:txBody>
                  <a:tcPr marL="100817" marR="100817" marT="50408" marB="50408"/>
                </a:tc>
                <a:tc>
                  <a:txBody>
                    <a:bodyPr/>
                    <a:lstStyle/>
                    <a:p>
                      <a:r>
                        <a:rPr lang="en-GB" sz="1800" dirty="0">
                          <a:latin typeface="Arial" panose="020B0604020202020204" pitchFamily="34" charset="0"/>
                          <a:cs typeface="Arial" panose="020B0604020202020204" pitchFamily="34" charset="0"/>
                        </a:rPr>
                        <a:t>Hypomethylating agent which is incorporated into DNA and RNA of AML cells. </a:t>
                      </a:r>
                    </a:p>
                  </a:txBody>
                  <a:tcPr marL="100817" marR="100817" marT="50408" marB="50408"/>
                </a:tc>
                <a:extLst>
                  <a:ext uri="{0D108BD9-81ED-4DB2-BD59-A6C34878D82A}">
                    <a16:rowId xmlns:a16="http://schemas.microsoft.com/office/drawing/2014/main" val="3790114860"/>
                  </a:ext>
                </a:extLst>
              </a:tr>
              <a:tr h="1519542">
                <a:tc>
                  <a:txBody>
                    <a:bodyPr/>
                    <a:lstStyle/>
                    <a:p>
                      <a:r>
                        <a:rPr lang="en-US" sz="1800" dirty="0">
                          <a:latin typeface="Arial" panose="020B0604020202020204" pitchFamily="34" charset="0"/>
                          <a:cs typeface="Arial" panose="020B0604020202020204" pitchFamily="34" charset="0"/>
                        </a:rPr>
                        <a:t>Price (excludes VAT)</a:t>
                      </a:r>
                      <a:endParaRPr lang="en-GB" sz="1800" dirty="0">
                        <a:latin typeface="Arial" panose="020B0604020202020204" pitchFamily="34" charset="0"/>
                        <a:cs typeface="Arial" panose="020B0604020202020204" pitchFamily="34" charset="0"/>
                      </a:endParaRPr>
                    </a:p>
                  </a:txBody>
                  <a:tcPr marL="100817" marR="100817" marT="50408" marB="50408"/>
                </a:tc>
                <a:tc>
                  <a:txBody>
                    <a:bodyPr/>
                    <a:lstStyle/>
                    <a:p>
                      <a:pPr marL="285750" indent="-285750">
                        <a:spcAft>
                          <a:spcPts val="300"/>
                        </a:spcAft>
                        <a:buFont typeface="Arial" panose="020B0604020202020204" pitchFamily="34" charset="0"/>
                        <a:buChar char="•"/>
                      </a:pPr>
                      <a:r>
                        <a:rPr lang="en-GB" sz="1800" dirty="0">
                          <a:latin typeface="Arial" panose="020B0604020202020204" pitchFamily="34" charset="0"/>
                          <a:cs typeface="Arial" panose="020B0604020202020204" pitchFamily="34" charset="0"/>
                        </a:rPr>
                        <a:t>The list price is </a:t>
                      </a:r>
                      <a:r>
                        <a:rPr lang="en-GB" sz="1800" u="sng" dirty="0">
                          <a:solidFill>
                            <a:srgbClr val="000000"/>
                          </a:solidFill>
                          <a:highlight>
                            <a:srgbClr val="000000"/>
                          </a:highlight>
                          <a:latin typeface="Arial" panose="020B0604020202020204" pitchFamily="34" charset="0"/>
                          <a:cs typeface="Arial" panose="020B0604020202020204" pitchFamily="34" charset="0"/>
                        </a:rPr>
                        <a:t>XXXXX</a:t>
                      </a:r>
                      <a:r>
                        <a:rPr lang="en-GB" sz="1800" u="none" dirty="0">
                          <a:latin typeface="Arial" panose="020B0604020202020204" pitchFamily="34" charset="0"/>
                          <a:cs typeface="Arial" panose="020B0604020202020204" pitchFamily="34" charset="0"/>
                        </a:rPr>
                        <a:t> for</a:t>
                      </a:r>
                      <a:r>
                        <a:rPr lang="en-GB" sz="1800" dirty="0">
                          <a:latin typeface="Arial" panose="020B0604020202020204" pitchFamily="34" charset="0"/>
                          <a:cs typeface="Arial" panose="020B0604020202020204" pitchFamily="34" charset="0"/>
                        </a:rPr>
                        <a:t> a 200 and 300 mg pack of 14 tablets.</a:t>
                      </a:r>
                    </a:p>
                    <a:p>
                      <a:pPr marL="285750" indent="-285750">
                        <a:spcAft>
                          <a:spcPts val="300"/>
                        </a:spcAft>
                        <a:buFont typeface="Arial" panose="020B0604020202020204" pitchFamily="34" charset="0"/>
                        <a:buChar char="•"/>
                      </a:pPr>
                      <a:r>
                        <a:rPr lang="en-GB" sz="1800" dirty="0">
                          <a:latin typeface="Arial" panose="020B0604020202020204" pitchFamily="34" charset="0"/>
                          <a:cs typeface="Arial" panose="020B0604020202020204" pitchFamily="34" charset="0"/>
                        </a:rPr>
                        <a:t>The cost per cycle for 21 tablets is </a:t>
                      </a:r>
                      <a:r>
                        <a:rPr lang="en-GB" sz="1800" u="sng" dirty="0">
                          <a:solidFill>
                            <a:srgbClr val="000000"/>
                          </a:solidFill>
                          <a:highlight>
                            <a:srgbClr val="000000"/>
                          </a:highlight>
                          <a:latin typeface="Arial" panose="020B0604020202020204" pitchFamily="34" charset="0"/>
                          <a:cs typeface="Arial" panose="020B0604020202020204" pitchFamily="34" charset="0"/>
                        </a:rPr>
                        <a:t>XXXXXX</a:t>
                      </a:r>
                      <a:endParaRPr lang="en-GB" sz="1800" u="none" dirty="0">
                        <a:solidFill>
                          <a:srgbClr val="000000"/>
                        </a:solidFill>
                        <a:highlight>
                          <a:srgbClr val="000000"/>
                        </a:highlight>
                        <a:latin typeface="Arial" panose="020B0604020202020204" pitchFamily="34" charset="0"/>
                        <a:cs typeface="Arial" panose="020B0604020202020204" pitchFamily="34" charset="0"/>
                      </a:endParaRPr>
                    </a:p>
                    <a:p>
                      <a:pPr marL="285750" marR="0" lvl="0" indent="-28575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800" dirty="0">
                          <a:latin typeface="Arial" panose="020B0604020202020204" pitchFamily="34" charset="0"/>
                          <a:cs typeface="Arial" panose="020B0604020202020204" pitchFamily="34" charset="0"/>
                        </a:rPr>
                        <a:t>The total annual cost per patient is </a:t>
                      </a:r>
                      <a:r>
                        <a:rPr lang="en-GB" sz="1800" u="sng" dirty="0">
                          <a:solidFill>
                            <a:srgbClr val="000000"/>
                          </a:solidFill>
                          <a:highlight>
                            <a:srgbClr val="000000"/>
                          </a:highlight>
                          <a:latin typeface="Arial" panose="020B0604020202020204" pitchFamily="34" charset="0"/>
                          <a:cs typeface="Arial" panose="020B0604020202020204" pitchFamily="34" charset="0"/>
                        </a:rPr>
                        <a:t>XXXXXX</a:t>
                      </a:r>
                      <a:r>
                        <a:rPr lang="en-GB" sz="1800" u="none" dirty="0">
                          <a:latin typeface="Arial" panose="020B0604020202020204" pitchFamily="34" charset="0"/>
                          <a:cs typeface="Arial" panose="020B0604020202020204" pitchFamily="34" charset="0"/>
                        </a:rPr>
                        <a:t>/</a:t>
                      </a:r>
                      <a:r>
                        <a:rPr lang="en-GB" sz="1800" dirty="0">
                          <a:latin typeface="Arial" panose="020B0604020202020204" pitchFamily="34" charset="0"/>
                          <a:cs typeface="Arial" panose="020B0604020202020204" pitchFamily="34" charset="0"/>
                        </a:rPr>
                        <a:t>14 tablets per cycle and </a:t>
                      </a:r>
                      <a:r>
                        <a:rPr lang="en-GB" sz="1800" u="sng" dirty="0">
                          <a:solidFill>
                            <a:srgbClr val="000000"/>
                          </a:solidFill>
                          <a:highlight>
                            <a:srgbClr val="000000"/>
                          </a:highlight>
                          <a:latin typeface="Arial" panose="020B0604020202020204" pitchFamily="34" charset="0"/>
                          <a:cs typeface="Arial" panose="020B0604020202020204" pitchFamily="34" charset="0"/>
                        </a:rPr>
                        <a:t>XXXXXX</a:t>
                      </a:r>
                      <a:r>
                        <a:rPr lang="en-GB" sz="1800" u="none" dirty="0">
                          <a:latin typeface="Arial" panose="020B0604020202020204" pitchFamily="34" charset="0"/>
                          <a:cs typeface="Arial" panose="020B0604020202020204" pitchFamily="34" charset="0"/>
                        </a:rPr>
                        <a:t>/</a:t>
                      </a:r>
                      <a:r>
                        <a:rPr lang="en-GB" sz="1800" dirty="0">
                          <a:latin typeface="Arial" panose="020B0604020202020204" pitchFamily="34" charset="0"/>
                          <a:cs typeface="Arial" panose="020B0604020202020204" pitchFamily="34" charset="0"/>
                        </a:rPr>
                        <a:t>21 tablets per cycle.</a:t>
                      </a:r>
                    </a:p>
                    <a:p>
                      <a:pPr marL="285750" marR="0" lvl="0" indent="-285750" algn="l" defTabSz="1043056"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800" dirty="0">
                          <a:latin typeface="Arial" panose="020B0604020202020204" pitchFamily="34" charset="0"/>
                          <a:cs typeface="Arial" panose="020B0604020202020204" pitchFamily="34" charset="0"/>
                        </a:rPr>
                        <a:t>The company has a confidential commercial arrangement (simple discount patient access scheme). </a:t>
                      </a:r>
                    </a:p>
                  </a:txBody>
                  <a:tcPr marL="100817" marR="100817" marT="50408" marB="50408"/>
                </a:tc>
                <a:extLst>
                  <a:ext uri="{0D108BD9-81ED-4DB2-BD59-A6C34878D82A}">
                    <a16:rowId xmlns:a16="http://schemas.microsoft.com/office/drawing/2014/main" val="245853882"/>
                  </a:ext>
                </a:extLst>
              </a:tr>
            </a:tbl>
          </a:graphicData>
        </a:graphic>
      </p:graphicFrame>
      <p:sp>
        <p:nvSpPr>
          <p:cNvPr id="5" name="Content Placeholder 2"/>
          <p:cNvSpPr txBox="1">
            <a:spLocks/>
          </p:cNvSpPr>
          <p:nvPr/>
        </p:nvSpPr>
        <p:spPr>
          <a:xfrm>
            <a:off x="508000" y="1296954"/>
            <a:ext cx="9669780" cy="5444103"/>
          </a:xfrm>
          <a:prstGeom prst="rect">
            <a:avLst/>
          </a:prstGeom>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endParaRPr lang="en-GB" dirty="0"/>
          </a:p>
        </p:txBody>
      </p:sp>
      <p:sp>
        <p:nvSpPr>
          <p:cNvPr id="3" name="TextBox 2">
            <a:extLst>
              <a:ext uri="{FF2B5EF4-FFF2-40B4-BE49-F238E27FC236}">
                <a16:creationId xmlns:a16="http://schemas.microsoft.com/office/drawing/2014/main" id="{F254663D-07A2-444E-ABCC-074E88AD8681}"/>
              </a:ext>
            </a:extLst>
          </p:cNvPr>
          <p:cNvSpPr txBox="1"/>
          <p:nvPr/>
        </p:nvSpPr>
        <p:spPr>
          <a:xfrm>
            <a:off x="343822" y="5267498"/>
            <a:ext cx="9669462" cy="1461939"/>
          </a:xfrm>
          <a:prstGeom prst="rect">
            <a:avLst/>
          </a:prstGeom>
          <a:solidFill>
            <a:schemeClr val="accent6">
              <a:lumMod val="20000"/>
              <a:lumOff val="80000"/>
            </a:schemeClr>
          </a:solidFill>
          <a:ln>
            <a:solidFill>
              <a:schemeClr val="accent1"/>
            </a:solidFill>
          </a:ln>
        </p:spPr>
        <p:txBody>
          <a:bodyPr wrap="square" lIns="0" tIns="0" rIns="0" bIns="0" rtlCol="0">
            <a:spAutoFit/>
          </a:bodyPr>
          <a:lstStyle/>
          <a:p>
            <a:pPr marL="393750" indent="-285750">
              <a:spcAft>
                <a:spcPts val="600"/>
              </a:spcAft>
              <a:buFont typeface="Arial" panose="020B0604020202020204" pitchFamily="34" charset="0"/>
              <a:buChar char="•"/>
            </a:pPr>
            <a:r>
              <a:rPr lang="en-GB" sz="1800" dirty="0">
                <a:ea typeface="Times New Roman" panose="02020603050405020304" pitchFamily="18" charset="0"/>
              </a:rPr>
              <a:t>O</a:t>
            </a:r>
            <a:r>
              <a:rPr lang="en-GB" sz="1800" dirty="0">
                <a:effectLst/>
                <a:ea typeface="Times New Roman" panose="02020603050405020304" pitchFamily="18" charset="0"/>
              </a:rPr>
              <a:t>ral </a:t>
            </a:r>
            <a:r>
              <a:rPr lang="en-GB" sz="1800" dirty="0" err="1">
                <a:effectLst/>
                <a:ea typeface="Times New Roman" panose="02020603050405020304" pitchFamily="18" charset="0"/>
              </a:rPr>
              <a:t>azacitidine</a:t>
            </a:r>
            <a:r>
              <a:rPr lang="en-GB" sz="1800" dirty="0">
                <a:effectLst/>
                <a:ea typeface="Times New Roman" panose="02020603050405020304" pitchFamily="18" charset="0"/>
              </a:rPr>
              <a:t> has a distinct pharmacokinetic and pharmacodynamic profile from injectable </a:t>
            </a:r>
            <a:r>
              <a:rPr lang="en-GB" sz="1800" dirty="0" err="1">
                <a:effectLst/>
                <a:ea typeface="Times New Roman" panose="02020603050405020304" pitchFamily="18" charset="0"/>
              </a:rPr>
              <a:t>azacitidine</a:t>
            </a:r>
            <a:r>
              <a:rPr lang="en-GB" sz="1800" dirty="0">
                <a:effectLst/>
                <a:ea typeface="Times New Roman" panose="02020603050405020304" pitchFamily="18" charset="0"/>
              </a:rPr>
              <a:t> and it can be administered in extended dosing schedules (14 or 21 days per 28 day cycle) to sustain therapeutic activity. </a:t>
            </a:r>
          </a:p>
          <a:p>
            <a:pPr marL="393750" indent="-285750">
              <a:spcAft>
                <a:spcPts val="600"/>
              </a:spcAft>
              <a:buFont typeface="Arial" panose="020B0604020202020204" pitchFamily="34" charset="0"/>
              <a:buChar char="•"/>
            </a:pPr>
            <a:r>
              <a:rPr lang="en-GB" sz="1800" dirty="0"/>
              <a:t>SmPC indicates that treatment should be discontinued if more than 15% blasts are observed in peripheral blood or bone marrow or if unacceptable toxicity. </a:t>
            </a:r>
          </a:p>
        </p:txBody>
      </p:sp>
      <p:sp>
        <p:nvSpPr>
          <p:cNvPr id="10" name="Title 1">
            <a:extLst>
              <a:ext uri="{FF2B5EF4-FFF2-40B4-BE49-F238E27FC236}">
                <a16:creationId xmlns:a16="http://schemas.microsoft.com/office/drawing/2014/main" id="{D81CDBA4-8293-4674-BED1-DEAAB0D93E64}"/>
              </a:ext>
            </a:extLst>
          </p:cNvPr>
          <p:cNvSpPr txBox="1">
            <a:spLocks/>
          </p:cNvSpPr>
          <p:nvPr/>
        </p:nvSpPr>
        <p:spPr>
          <a:xfrm>
            <a:off x="344231" y="359064"/>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Oral azacitidine (</a:t>
            </a:r>
            <a:r>
              <a:rPr lang="en-GB" sz="2800" dirty="0" err="1">
                <a:solidFill>
                  <a:srgbClr val="18646E"/>
                </a:solidFill>
                <a:latin typeface="+mn-lt"/>
                <a:ea typeface="Times New Roman" panose="02020603050405020304" pitchFamily="18" charset="0"/>
              </a:rPr>
              <a:t>Onureg</a:t>
            </a: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Celgene) </a:t>
            </a:r>
            <a:endParaRPr lang="en-US" sz="2800" dirty="0">
              <a:latin typeface="+mn-lt"/>
            </a:endParaRPr>
          </a:p>
        </p:txBody>
      </p:sp>
      <p:sp>
        <p:nvSpPr>
          <p:cNvPr id="7" name="TextBox 6">
            <a:extLst>
              <a:ext uri="{FF2B5EF4-FFF2-40B4-BE49-F238E27FC236}">
                <a16:creationId xmlns:a16="http://schemas.microsoft.com/office/drawing/2014/main" id="{1D5495EF-A73F-4EC8-AE11-7FB60D57357C}"/>
              </a:ext>
            </a:extLst>
          </p:cNvPr>
          <p:cNvSpPr txBox="1"/>
          <p:nvPr/>
        </p:nvSpPr>
        <p:spPr>
          <a:xfrm>
            <a:off x="0" y="6892030"/>
            <a:ext cx="1634836" cy="492443"/>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2" name="TextBox 1">
            <a:extLst>
              <a:ext uri="{FF2B5EF4-FFF2-40B4-BE49-F238E27FC236}">
                <a16:creationId xmlns:a16="http://schemas.microsoft.com/office/drawing/2014/main" id="{6BBA5F4F-59EB-48C5-BE9C-50D526B91915}"/>
              </a:ext>
            </a:extLst>
          </p:cNvPr>
          <p:cNvSpPr txBox="1"/>
          <p:nvPr/>
        </p:nvSpPr>
        <p:spPr>
          <a:xfrm>
            <a:off x="429517" y="6831766"/>
            <a:ext cx="9498073" cy="646331"/>
          </a:xfrm>
          <a:prstGeom prst="rect">
            <a:avLst/>
          </a:prstGeom>
          <a:noFill/>
        </p:spPr>
        <p:txBody>
          <a:bodyPr wrap="square" lIns="0" tIns="0" rIns="0" bIns="0" rtlCol="0">
            <a:spAutoFit/>
          </a:bodyPr>
          <a:lstStyle/>
          <a:p>
            <a:pPr algn="ctr"/>
            <a:r>
              <a:rPr lang="en-GB" sz="1400" dirty="0"/>
              <a:t>Abbreviations: CR = complete remission; </a:t>
            </a:r>
            <a:r>
              <a:rPr lang="en-GB" sz="1400" dirty="0" err="1"/>
              <a:t>CRi</a:t>
            </a:r>
            <a:r>
              <a:rPr lang="en-GB" sz="1400" dirty="0"/>
              <a:t> = complete remission with incomplete blood count recovery; DNA = </a:t>
            </a:r>
            <a:r>
              <a:rPr lang="en-GB" sz="1400" dirty="0">
                <a:effectLst/>
                <a:latin typeface="Arial" panose="020B0604020202020204" pitchFamily="34" charset="0"/>
                <a:ea typeface="Times New Roman" panose="02020603050405020304" pitchFamily="18" charset="0"/>
                <a:cs typeface="Times New Roman" panose="02020603050405020304" pitchFamily="18" charset="0"/>
              </a:rPr>
              <a:t>deoxyribonucleic acid; </a:t>
            </a:r>
            <a:r>
              <a:rPr lang="en-GB" sz="1400" dirty="0"/>
              <a:t>HSCT = haematopoietic stem cell transplantation, </a:t>
            </a:r>
            <a:r>
              <a:rPr lang="en-GB" sz="1400" dirty="0">
                <a:effectLst/>
                <a:latin typeface="Arial" panose="020B0604020202020204" pitchFamily="34" charset="0"/>
                <a:ea typeface="Times New Roman" panose="02020603050405020304" pitchFamily="18" charset="0"/>
                <a:cs typeface="Times New Roman" panose="02020603050405020304" pitchFamily="18" charset="0"/>
              </a:rPr>
              <a:t>RNA = ribonucleic acid; </a:t>
            </a:r>
            <a:r>
              <a:rPr lang="en-GB" sz="1400" dirty="0"/>
              <a:t>SmPC = summary of product characteristics</a:t>
            </a:r>
          </a:p>
        </p:txBody>
      </p:sp>
    </p:spTree>
    <p:extLst>
      <p:ext uri="{BB962C8B-B14F-4D97-AF65-F5344CB8AC3E}">
        <p14:creationId xmlns:p14="http://schemas.microsoft.com/office/powerpoint/2010/main" val="2758605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86AAC9-D1BC-AE7C-84CC-B9AF60D4F091}"/>
              </a:ext>
            </a:extLst>
          </p:cNvPr>
          <p:cNvSpPr txBox="1"/>
          <p:nvPr/>
        </p:nvSpPr>
        <p:spPr>
          <a:xfrm>
            <a:off x="277792" y="6782765"/>
            <a:ext cx="1099746" cy="578734"/>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3" name="Slide Number Placeholder 2"/>
          <p:cNvSpPr>
            <a:spLocks noGrp="1"/>
          </p:cNvSpPr>
          <p:nvPr>
            <p:ph type="sldNum" sz="quarter" idx="12"/>
          </p:nvPr>
        </p:nvSpPr>
        <p:spPr>
          <a:xfrm>
            <a:off x="9946433" y="6948290"/>
            <a:ext cx="500380" cy="333663"/>
          </a:xfrm>
        </p:spPr>
        <p:txBody>
          <a:bodyPr/>
          <a:lstStyle/>
          <a:p>
            <a:fld id="{DDBE135E-2566-4748-853C-8A3B78F0FB00}" type="slidenum">
              <a:rPr lang="en-GB" smtClean="0"/>
              <a:t>30</a:t>
            </a:fld>
            <a:endParaRPr lang="en-GB" dirty="0"/>
          </a:p>
        </p:txBody>
      </p:sp>
      <p:sp>
        <p:nvSpPr>
          <p:cNvPr id="5" name="TextBox 4">
            <a:extLst>
              <a:ext uri="{FF2B5EF4-FFF2-40B4-BE49-F238E27FC236}">
                <a16:creationId xmlns:a16="http://schemas.microsoft.com/office/drawing/2014/main" id="{F11EF2E9-2EC7-4654-BEF3-2EC0BCC066CA}"/>
              </a:ext>
            </a:extLst>
          </p:cNvPr>
          <p:cNvSpPr txBox="1"/>
          <p:nvPr/>
        </p:nvSpPr>
        <p:spPr>
          <a:xfrm>
            <a:off x="384950" y="938953"/>
            <a:ext cx="9811673" cy="6009337"/>
          </a:xfrm>
          <a:prstGeom prst="rect">
            <a:avLst/>
          </a:prstGeom>
          <a:solidFill>
            <a:schemeClr val="bg1"/>
          </a:solidFill>
        </p:spPr>
        <p:txBody>
          <a:bodyPr wrap="square" lIns="0" tIns="0" rIns="0" bIns="0" rtlCol="0">
            <a:spAutoFit/>
          </a:bodyPr>
          <a:lstStyle/>
          <a:p>
            <a:pPr>
              <a:spcBef>
                <a:spcPts val="600"/>
              </a:spcBef>
              <a:spcAft>
                <a:spcPts val="600"/>
              </a:spcAft>
            </a:pPr>
            <a:r>
              <a:rPr lang="en-GB" sz="1900" b="1" dirty="0">
                <a:solidFill>
                  <a:schemeClr val="bg2"/>
                </a:solidFill>
              </a:rPr>
              <a:t>Innovation </a:t>
            </a:r>
          </a:p>
          <a:p>
            <a:pPr marL="285750" indent="-285750">
              <a:spcAft>
                <a:spcPts val="600"/>
              </a:spcAft>
              <a:buFont typeface="Arial" panose="020B0604020202020204" pitchFamily="34" charset="0"/>
              <a:buChar char="•"/>
            </a:pPr>
            <a:r>
              <a:rPr lang="en-GB" sz="1900" dirty="0"/>
              <a:t>Company and stakeholders consider oral azacitidine to be innovative </a:t>
            </a:r>
          </a:p>
          <a:p>
            <a:pPr marL="285750" indent="-285750">
              <a:spcAft>
                <a:spcPts val="600"/>
              </a:spcAft>
              <a:buFont typeface="Arial" panose="020B0604020202020204" pitchFamily="34" charset="0"/>
              <a:buChar char="•"/>
            </a:pPr>
            <a:r>
              <a:rPr lang="en-GB" sz="1900" dirty="0"/>
              <a:t>Company submission does not highlight any relevant benefits not adequately captured in the model.  </a:t>
            </a:r>
            <a:endParaRPr lang="en-GB" sz="1900" b="1" dirty="0">
              <a:solidFill>
                <a:schemeClr val="bg2"/>
              </a:solidFill>
            </a:endParaRPr>
          </a:p>
          <a:p>
            <a:pPr>
              <a:spcBef>
                <a:spcPts val="600"/>
              </a:spcBef>
              <a:spcAft>
                <a:spcPts val="600"/>
              </a:spcAft>
            </a:pPr>
            <a:r>
              <a:rPr lang="en-GB" sz="1900" b="1" dirty="0">
                <a:solidFill>
                  <a:schemeClr val="bg2"/>
                </a:solidFill>
              </a:rPr>
              <a:t>Equality considerations</a:t>
            </a:r>
          </a:p>
          <a:p>
            <a:pPr marL="285750" indent="-285750">
              <a:spcBef>
                <a:spcPts val="600"/>
              </a:spcBef>
              <a:spcAft>
                <a:spcPts val="300"/>
              </a:spcAft>
              <a:buFont typeface="Arial" panose="020B0604020202020204" pitchFamily="34" charset="0"/>
              <a:buChar char="•"/>
            </a:pPr>
            <a:r>
              <a:rPr lang="en-GB" sz="1900" dirty="0"/>
              <a:t>Stakeholders highlighted that many people with AML in complete remission cannot proceed to a transplant because of lack of donor availability: </a:t>
            </a:r>
          </a:p>
          <a:p>
            <a:pPr marL="864428" lvl="1" indent="-342900">
              <a:spcBef>
                <a:spcPts val="600"/>
              </a:spcBef>
              <a:spcAft>
                <a:spcPts val="300"/>
              </a:spcAft>
              <a:buFont typeface="Courier New" panose="02070309020205020404" pitchFamily="49" charset="0"/>
              <a:buChar char="o"/>
            </a:pPr>
            <a:r>
              <a:rPr lang="en-GB" sz="1900" dirty="0"/>
              <a:t>this results in an inequity of access to curative therapy and disproportionately affects people from ethnic minority groups</a:t>
            </a:r>
          </a:p>
          <a:p>
            <a:pPr marL="864428" lvl="1" indent="-342900">
              <a:spcBef>
                <a:spcPts val="600"/>
              </a:spcBef>
              <a:spcAft>
                <a:spcPts val="300"/>
              </a:spcAft>
              <a:buFont typeface="Courier New" panose="02070309020205020404" pitchFamily="49" charset="0"/>
              <a:buChar char="o"/>
            </a:pPr>
            <a:r>
              <a:rPr lang="en-GB" sz="1900" dirty="0"/>
              <a:t>oral azacitidine should be available to all people who are not eligible for transplant (including ethnic minority groups) as treatment could prolong survival. </a:t>
            </a:r>
          </a:p>
          <a:p>
            <a:pPr marL="285750" indent="-285750">
              <a:spcBef>
                <a:spcPts val="600"/>
              </a:spcBef>
              <a:spcAft>
                <a:spcPts val="300"/>
              </a:spcAft>
              <a:buFont typeface="Arial" panose="020B0604020202020204" pitchFamily="34" charset="0"/>
              <a:buChar char="•"/>
            </a:pPr>
            <a:r>
              <a:rPr lang="en-GB" sz="1900" dirty="0"/>
              <a:t>Some people may struggle financially to have current treatment because of the cost of travelling to hospital regularly and reduced income from having to take time off work:</a:t>
            </a:r>
          </a:p>
          <a:p>
            <a:pPr marL="864428" lvl="1" indent="-342900">
              <a:spcBef>
                <a:spcPts val="600"/>
              </a:spcBef>
              <a:spcAft>
                <a:spcPts val="300"/>
              </a:spcAft>
              <a:buFont typeface="Courier New" panose="02070309020205020404" pitchFamily="49" charset="0"/>
              <a:buChar char="o"/>
            </a:pPr>
            <a:r>
              <a:rPr lang="en-GB" sz="1900" dirty="0"/>
              <a:t>having a transplant may be especially difficult for people with caring responsibilities because of the significant time commitment needed </a:t>
            </a:r>
          </a:p>
          <a:p>
            <a:pPr marL="864428" lvl="1" indent="-342900">
              <a:spcBef>
                <a:spcPts val="600"/>
              </a:spcBef>
              <a:spcAft>
                <a:spcPts val="300"/>
              </a:spcAft>
              <a:buFont typeface="Courier New" panose="02070309020205020404" pitchFamily="49" charset="0"/>
              <a:buChar char="o"/>
            </a:pPr>
            <a:r>
              <a:rPr lang="en-GB" sz="1900" dirty="0"/>
              <a:t>these people should not be denied treatment and oral azacitidine would be a viable alternative to a transplant. </a:t>
            </a:r>
          </a:p>
        </p:txBody>
      </p:sp>
      <p:sp>
        <p:nvSpPr>
          <p:cNvPr id="8" name="Title 1">
            <a:extLst>
              <a:ext uri="{FF2B5EF4-FFF2-40B4-BE49-F238E27FC236}">
                <a16:creationId xmlns:a16="http://schemas.microsoft.com/office/drawing/2014/main" id="{D096C984-F12D-4F40-9A55-A0474335084E}"/>
              </a:ext>
            </a:extLst>
          </p:cNvPr>
          <p:cNvSpPr txBox="1">
            <a:spLocks/>
          </p:cNvSpPr>
          <p:nvPr/>
        </p:nvSpPr>
        <p:spPr>
          <a:xfrm>
            <a:off x="384631" y="297319"/>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r>
              <a:rPr kumimoji="0" lang="en-GB" sz="2800" b="1" i="0" u="none" strike="noStrike" kern="1200" cap="none" spc="0" normalizeH="0" baseline="0" noProof="0" dirty="0">
                <a:ln>
                  <a:noFill/>
                </a:ln>
                <a:effectLst/>
                <a:uLnTx/>
                <a:uFillTx/>
                <a:latin typeface="+mn-lt"/>
                <a:ea typeface="Times New Roman" panose="02020603050405020304" pitchFamily="18" charset="0"/>
                <a:cs typeface="Arial" panose="020B0604020202020204" pitchFamily="34" charset="0"/>
              </a:rPr>
              <a:t>Other issues for consideration (2)</a:t>
            </a:r>
            <a:b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b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spTree>
    <p:extLst>
      <p:ext uri="{BB962C8B-B14F-4D97-AF65-F5344CB8AC3E}">
        <p14:creationId xmlns:p14="http://schemas.microsoft.com/office/powerpoint/2010/main" val="1453141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D50F629-E674-43B4-AE25-933E118566C4}"/>
              </a:ext>
            </a:extLst>
          </p:cNvPr>
          <p:cNvSpPr txBox="1"/>
          <p:nvPr/>
        </p:nvSpPr>
        <p:spPr>
          <a:xfrm>
            <a:off x="515620" y="6930281"/>
            <a:ext cx="828438" cy="451020"/>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2" name="Title 1"/>
          <p:cNvSpPr>
            <a:spLocks noGrp="1"/>
          </p:cNvSpPr>
          <p:nvPr>
            <p:ph type="title"/>
          </p:nvPr>
        </p:nvSpPr>
        <p:spPr>
          <a:xfrm>
            <a:off x="365640" y="431575"/>
            <a:ext cx="10067332" cy="765501"/>
          </a:xfrm>
        </p:spPr>
        <p:txBody>
          <a:bodyPr/>
          <a:lstStyle/>
          <a:p>
            <a:pPr>
              <a:lnSpc>
                <a:spcPct val="100000"/>
              </a:lnSpc>
            </a:pPr>
            <a:r>
              <a:rPr lang="en-GB" sz="2800" dirty="0"/>
              <a:t>Cost effectiveness results – revised company base case</a:t>
            </a:r>
          </a:p>
        </p:txBody>
      </p:sp>
      <p:sp>
        <p:nvSpPr>
          <p:cNvPr id="3" name="Slide Number Placeholder 2"/>
          <p:cNvSpPr>
            <a:spLocks noGrp="1"/>
          </p:cNvSpPr>
          <p:nvPr>
            <p:ph type="sldNum" sz="quarter" idx="12"/>
          </p:nvPr>
        </p:nvSpPr>
        <p:spPr>
          <a:xfrm>
            <a:off x="10009711" y="7064904"/>
            <a:ext cx="500380" cy="333663"/>
          </a:xfrm>
        </p:spPr>
        <p:txBody>
          <a:bodyPr/>
          <a:lstStyle/>
          <a:p>
            <a:fld id="{DDBE135E-2566-4748-853C-8A3B78F0FB00}" type="slidenum">
              <a:rPr lang="en-GB" smtClean="0"/>
              <a:t>31</a:t>
            </a:fld>
            <a:endParaRPr lang="en-GB" dirty="0"/>
          </a:p>
        </p:txBody>
      </p:sp>
      <p:sp>
        <p:nvSpPr>
          <p:cNvPr id="6" name="TextBox 5">
            <a:extLst>
              <a:ext uri="{FF2B5EF4-FFF2-40B4-BE49-F238E27FC236}">
                <a16:creationId xmlns:a16="http://schemas.microsoft.com/office/drawing/2014/main" id="{0D3F8FE2-6B21-4FCD-8714-7696A483CCF1}"/>
              </a:ext>
            </a:extLst>
          </p:cNvPr>
          <p:cNvSpPr txBox="1"/>
          <p:nvPr/>
        </p:nvSpPr>
        <p:spPr>
          <a:xfrm>
            <a:off x="327080" y="2213716"/>
            <a:ext cx="8343900" cy="307777"/>
          </a:xfrm>
          <a:prstGeom prst="rect">
            <a:avLst/>
          </a:prstGeom>
          <a:noFill/>
        </p:spPr>
        <p:txBody>
          <a:bodyPr wrap="square" lIns="0" tIns="0" rIns="0" bIns="0" rtlCol="0">
            <a:spAutoFit/>
          </a:bodyPr>
          <a:lstStyle/>
          <a:p>
            <a:r>
              <a:rPr lang="en-GB" sz="2000" b="1" dirty="0"/>
              <a:t>D</a:t>
            </a:r>
            <a:r>
              <a:rPr lang="en-GB" sz="2000" b="1" dirty="0">
                <a:solidFill>
                  <a:schemeClr val="tx1"/>
                </a:solidFill>
              </a:rPr>
              <a:t>eterministic ICER </a:t>
            </a:r>
          </a:p>
        </p:txBody>
      </p:sp>
      <p:sp>
        <p:nvSpPr>
          <p:cNvPr id="9" name="TextBox 8">
            <a:extLst>
              <a:ext uri="{FF2B5EF4-FFF2-40B4-BE49-F238E27FC236}">
                <a16:creationId xmlns:a16="http://schemas.microsoft.com/office/drawing/2014/main" id="{F6F9E567-831E-4AEC-BE46-9547CB86EC26}"/>
              </a:ext>
            </a:extLst>
          </p:cNvPr>
          <p:cNvSpPr txBox="1"/>
          <p:nvPr/>
        </p:nvSpPr>
        <p:spPr>
          <a:xfrm>
            <a:off x="378360" y="958737"/>
            <a:ext cx="9791700" cy="338554"/>
          </a:xfrm>
          <a:prstGeom prst="rect">
            <a:avLst/>
          </a:prstGeom>
          <a:noFill/>
        </p:spPr>
        <p:txBody>
          <a:bodyPr wrap="square" lIns="0" tIns="0" rIns="0" bIns="0" rtlCol="0">
            <a:spAutoFit/>
          </a:bodyPr>
          <a:lstStyle/>
          <a:p>
            <a:r>
              <a:rPr lang="en-GB" sz="2200" b="1" dirty="0">
                <a:solidFill>
                  <a:schemeClr val="accent1"/>
                </a:solidFill>
              </a:rPr>
              <a:t>ICERs include oral azacitidine PAS</a:t>
            </a:r>
          </a:p>
        </p:txBody>
      </p:sp>
      <p:graphicFrame>
        <p:nvGraphicFramePr>
          <p:cNvPr id="12" name="Table 11">
            <a:extLst>
              <a:ext uri="{FF2B5EF4-FFF2-40B4-BE49-F238E27FC236}">
                <a16:creationId xmlns:a16="http://schemas.microsoft.com/office/drawing/2014/main" id="{79F1A588-3C6E-4FE6-A37C-2D154E061838}"/>
              </a:ext>
            </a:extLst>
          </p:cNvPr>
          <p:cNvGraphicFramePr>
            <a:graphicFrameLocks noGrp="1"/>
          </p:cNvGraphicFramePr>
          <p:nvPr>
            <p:extLst>
              <p:ext uri="{D42A27DB-BD31-4B8C-83A1-F6EECF244321}">
                <p14:modId xmlns:p14="http://schemas.microsoft.com/office/powerpoint/2010/main" val="3128240901"/>
              </p:ext>
            </p:extLst>
          </p:nvPr>
        </p:nvGraphicFramePr>
        <p:xfrm>
          <a:off x="327080" y="2607205"/>
          <a:ext cx="10144451" cy="2261046"/>
        </p:xfrm>
        <a:graphic>
          <a:graphicData uri="http://schemas.openxmlformats.org/drawingml/2006/table">
            <a:tbl>
              <a:tblPr firstRow="1" firstCol="1" lastRow="1" lastCol="1" bandRow="1" bandCol="1">
                <a:tableStyleId>{F5AB1C69-6EDB-4FF4-983F-18BD219EF322}</a:tableStyleId>
              </a:tblPr>
              <a:tblGrid>
                <a:gridCol w="1803340">
                  <a:extLst>
                    <a:ext uri="{9D8B030D-6E8A-4147-A177-3AD203B41FA5}">
                      <a16:colId xmlns:a16="http://schemas.microsoft.com/office/drawing/2014/main" val="3194797882"/>
                    </a:ext>
                  </a:extLst>
                </a:gridCol>
                <a:gridCol w="1157367">
                  <a:extLst>
                    <a:ext uri="{9D8B030D-6E8A-4147-A177-3AD203B41FA5}">
                      <a16:colId xmlns:a16="http://schemas.microsoft.com/office/drawing/2014/main" val="3773173110"/>
                    </a:ext>
                  </a:extLst>
                </a:gridCol>
                <a:gridCol w="1063164">
                  <a:extLst>
                    <a:ext uri="{9D8B030D-6E8A-4147-A177-3AD203B41FA5}">
                      <a16:colId xmlns:a16="http://schemas.microsoft.com/office/drawing/2014/main" val="709746482"/>
                    </a:ext>
                  </a:extLst>
                </a:gridCol>
                <a:gridCol w="942044">
                  <a:extLst>
                    <a:ext uri="{9D8B030D-6E8A-4147-A177-3AD203B41FA5}">
                      <a16:colId xmlns:a16="http://schemas.microsoft.com/office/drawing/2014/main" val="3189876138"/>
                    </a:ext>
                  </a:extLst>
                </a:gridCol>
                <a:gridCol w="1170826">
                  <a:extLst>
                    <a:ext uri="{9D8B030D-6E8A-4147-A177-3AD203B41FA5}">
                      <a16:colId xmlns:a16="http://schemas.microsoft.com/office/drawing/2014/main" val="1909919814"/>
                    </a:ext>
                  </a:extLst>
                </a:gridCol>
                <a:gridCol w="1015100">
                  <a:extLst>
                    <a:ext uri="{9D8B030D-6E8A-4147-A177-3AD203B41FA5}">
                      <a16:colId xmlns:a16="http://schemas.microsoft.com/office/drawing/2014/main" val="924305455"/>
                    </a:ext>
                  </a:extLst>
                </a:gridCol>
                <a:gridCol w="1134737">
                  <a:extLst>
                    <a:ext uri="{9D8B030D-6E8A-4147-A177-3AD203B41FA5}">
                      <a16:colId xmlns:a16="http://schemas.microsoft.com/office/drawing/2014/main" val="3976413924"/>
                    </a:ext>
                  </a:extLst>
                </a:gridCol>
                <a:gridCol w="1857873">
                  <a:extLst>
                    <a:ext uri="{9D8B030D-6E8A-4147-A177-3AD203B41FA5}">
                      <a16:colId xmlns:a16="http://schemas.microsoft.com/office/drawing/2014/main" val="4200569902"/>
                    </a:ext>
                  </a:extLst>
                </a:gridCol>
              </a:tblGrid>
              <a:tr h="460820">
                <a:tc>
                  <a:txBody>
                    <a:bodyPr/>
                    <a:lstStyle/>
                    <a:p>
                      <a:pPr algn="l">
                        <a:lnSpc>
                          <a:spcPct val="107000"/>
                        </a:lnSpc>
                        <a:spcBef>
                          <a:spcPts val="300"/>
                        </a:spcBef>
                        <a:spcAft>
                          <a:spcPts val="300"/>
                        </a:spcAft>
                      </a:pPr>
                      <a:r>
                        <a:rPr lang="en-GB" sz="1800" dirty="0">
                          <a:effectLst/>
                        </a:rPr>
                        <a:t>Technologies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nchor="ctr"/>
                </a:tc>
                <a:tc>
                  <a:txBody>
                    <a:bodyPr/>
                    <a:lstStyle/>
                    <a:p>
                      <a:pPr algn="ctr">
                        <a:lnSpc>
                          <a:spcPct val="107000"/>
                        </a:lnSpc>
                        <a:spcBef>
                          <a:spcPts val="300"/>
                        </a:spcBef>
                        <a:spcAft>
                          <a:spcPts val="300"/>
                        </a:spcAft>
                      </a:pPr>
                      <a:r>
                        <a:rPr lang="en-GB" sz="1800" dirty="0">
                          <a:effectLst/>
                        </a:rPr>
                        <a:t>Total costs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a:txBody>
                    <a:bodyPr/>
                    <a:lstStyle/>
                    <a:p>
                      <a:pPr algn="ctr">
                        <a:lnSpc>
                          <a:spcPct val="107000"/>
                        </a:lnSpc>
                        <a:spcBef>
                          <a:spcPts val="300"/>
                        </a:spcBef>
                        <a:spcAft>
                          <a:spcPts val="300"/>
                        </a:spcAft>
                      </a:pPr>
                      <a:r>
                        <a:rPr lang="en-GB" sz="1800" dirty="0">
                          <a:effectLst/>
                        </a:rPr>
                        <a:t>Total LYG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a:txBody>
                    <a:bodyPr/>
                    <a:lstStyle/>
                    <a:p>
                      <a:pPr algn="ctr">
                        <a:lnSpc>
                          <a:spcPct val="107000"/>
                        </a:lnSpc>
                        <a:spcBef>
                          <a:spcPts val="300"/>
                        </a:spcBef>
                        <a:spcAft>
                          <a:spcPts val="300"/>
                        </a:spcAft>
                      </a:pPr>
                      <a:r>
                        <a:rPr lang="en-GB" sz="1800" dirty="0">
                          <a:effectLst/>
                        </a:rPr>
                        <a:t>Total QALYs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a:txBody>
                    <a:bodyPr/>
                    <a:lstStyle/>
                    <a:p>
                      <a:pPr algn="ctr"/>
                      <a:r>
                        <a:rPr lang="en-GB" sz="1800" dirty="0">
                          <a:effectLst/>
                        </a:rPr>
                        <a:t>Inc. costs (£)</a:t>
                      </a:r>
                      <a:endParaRPr lang="en-GB" dirty="0"/>
                    </a:p>
                  </a:txBody>
                  <a:tcPr marL="64431" marR="64431" marT="0" marB="0"/>
                </a:tc>
                <a:tc>
                  <a:txBody>
                    <a:bodyPr/>
                    <a:lstStyle/>
                    <a:p>
                      <a:pPr algn="ctr">
                        <a:lnSpc>
                          <a:spcPct val="107000"/>
                        </a:lnSpc>
                        <a:spcBef>
                          <a:spcPts val="300"/>
                        </a:spcBef>
                        <a:spcAft>
                          <a:spcPts val="300"/>
                        </a:spcAft>
                      </a:pPr>
                      <a:r>
                        <a:rPr lang="en-GB" sz="1800" dirty="0">
                          <a:effectLst/>
                        </a:rPr>
                        <a:t>Inc. LYG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a:txBody>
                    <a:bodyPr/>
                    <a:lstStyle/>
                    <a:p>
                      <a:pPr algn="ctr">
                        <a:lnSpc>
                          <a:spcPct val="107000"/>
                        </a:lnSpc>
                        <a:spcBef>
                          <a:spcPts val="300"/>
                        </a:spcBef>
                        <a:spcAft>
                          <a:spcPts val="300"/>
                        </a:spcAft>
                      </a:pPr>
                      <a:r>
                        <a:rPr lang="en-GB" sz="1800" dirty="0">
                          <a:effectLst/>
                        </a:rPr>
                        <a:t>Inc. QALYs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a:txBody>
                    <a:bodyPr/>
                    <a:lstStyle/>
                    <a:p>
                      <a:pPr algn="ctr">
                        <a:lnSpc>
                          <a:spcPct val="107000"/>
                        </a:lnSpc>
                        <a:spcBef>
                          <a:spcPts val="300"/>
                        </a:spcBef>
                        <a:spcAft>
                          <a:spcPts val="300"/>
                        </a:spcAft>
                      </a:pPr>
                      <a:r>
                        <a:rPr lang="en-GB" sz="1800" dirty="0">
                          <a:effectLst/>
                        </a:rPr>
                        <a:t>ICER </a:t>
                      </a:r>
                    </a:p>
                    <a:p>
                      <a:pPr algn="ctr">
                        <a:lnSpc>
                          <a:spcPct val="107000"/>
                        </a:lnSpc>
                        <a:spcBef>
                          <a:spcPts val="300"/>
                        </a:spcBef>
                        <a:spcAft>
                          <a:spcPts val="300"/>
                        </a:spcAft>
                      </a:pPr>
                      <a:r>
                        <a:rPr lang="en-GB" sz="1800" dirty="0">
                          <a:effectLst/>
                        </a:rPr>
                        <a:t>(£/QALY)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extLst>
                  <a:ext uri="{0D108BD9-81ED-4DB2-BD59-A6C34878D82A}">
                    <a16:rowId xmlns:a16="http://schemas.microsoft.com/office/drawing/2014/main" val="3900490508"/>
                  </a:ext>
                </a:extLst>
              </a:tr>
              <a:tr h="406118">
                <a:tc>
                  <a:txBody>
                    <a:bodyPr/>
                    <a:lstStyle/>
                    <a:p>
                      <a:pPr>
                        <a:lnSpc>
                          <a:spcPct val="107000"/>
                        </a:lnSpc>
                        <a:spcBef>
                          <a:spcPts val="300"/>
                        </a:spcBef>
                        <a:spcAft>
                          <a:spcPts val="3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Oral azacitidine</a:t>
                      </a:r>
                    </a:p>
                  </a:txBody>
                  <a:tcPr marL="64431" marR="64431" marT="0" marB="0"/>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algn="ctr"/>
                      <a:r>
                        <a:rPr lang="en-GB" sz="1800" dirty="0">
                          <a:solidFill>
                            <a:srgbClr val="000000"/>
                          </a:solidFill>
                          <a:effectLst/>
                          <a:latin typeface="Arial" panose="020B0604020202020204" pitchFamily="34" charset="0"/>
                          <a:ea typeface="Times New Roman" panose="02020603050405020304" pitchFamily="18" charset="0"/>
                        </a:rPr>
                        <a:t>3.97</a:t>
                      </a:r>
                      <a:endParaRPr lang="en-GB"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rowSpan="2">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4431" marR="64431" marT="0" marB="0" anchor="ctr">
                    <a:solidFill>
                      <a:schemeClr val="accent6">
                        <a:lumMod val="40000"/>
                        <a:lumOff val="60000"/>
                      </a:schemeClr>
                    </a:solidFill>
                  </a:tcPr>
                </a:tc>
                <a:tc rowSpan="2">
                  <a:txBody>
                    <a:bodyPr/>
                    <a:lstStyle/>
                    <a:p>
                      <a:pPr algn="ctr">
                        <a:lnSpc>
                          <a:spcPct val="107000"/>
                        </a:lnSpc>
                        <a:spcBef>
                          <a:spcPts val="300"/>
                        </a:spcBef>
                        <a:spcAft>
                          <a:spcPts val="300"/>
                        </a:spcAft>
                      </a:pPr>
                      <a:r>
                        <a:rPr lang="en-GB" sz="1800" u="none" dirty="0">
                          <a:effectLst/>
                        </a:rPr>
                        <a:t>1.35</a:t>
                      </a:r>
                    </a:p>
                  </a:txBody>
                  <a:tcPr marL="64431" marR="64431" marT="0" marB="0" anchor="ctr">
                    <a:solidFill>
                      <a:schemeClr val="accent6">
                        <a:lumMod val="40000"/>
                        <a:lumOff val="60000"/>
                      </a:schemeClr>
                    </a:solidFill>
                  </a:tcPr>
                </a:tc>
                <a:tc rowSpan="2">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4431" marR="64431" marT="0" marB="0" anchor="ctr">
                    <a:solidFill>
                      <a:schemeClr val="accent6">
                        <a:lumMod val="40000"/>
                        <a:lumOff val="60000"/>
                      </a:schemeClr>
                    </a:solidFill>
                  </a:tcPr>
                </a:tc>
                <a:tc rowSpan="2">
                  <a:txBody>
                    <a:bodyPr/>
                    <a:lstStyle/>
                    <a:p>
                      <a:pPr algn="ctr">
                        <a:lnSpc>
                          <a:spcPct val="107000"/>
                        </a:lnSpc>
                        <a:spcBef>
                          <a:spcPts val="300"/>
                        </a:spcBef>
                        <a:spcAft>
                          <a:spcPts val="300"/>
                        </a:spcAft>
                      </a:pPr>
                      <a:r>
                        <a:rPr lang="en-GB" sz="1800" b="1" u="none" strike="noStrike" dirty="0">
                          <a:solidFill>
                            <a:srgbClr val="000000"/>
                          </a:solidFill>
                          <a:effectLst/>
                        </a:rPr>
                        <a:t> 32</a:t>
                      </a:r>
                      <a:r>
                        <a:rPr lang="en-GB" sz="1800" b="1" u="none" dirty="0">
                          <a:solidFill>
                            <a:srgbClr val="000000"/>
                          </a:solidFill>
                          <a:effectLst/>
                        </a:rPr>
                        <a:t>,718</a:t>
                      </a:r>
                      <a:endParaRPr lang="en-GB" sz="1800" b="1" u="none" dirty="0">
                        <a:solidFill>
                          <a:srgbClr val="000000"/>
                        </a:solidFill>
                        <a:effectLst/>
                        <a:latin typeface="Arial" panose="020B0604020202020204" pitchFamily="34" charset="0"/>
                        <a:cs typeface="Times New Roman" panose="02020603050405020304" pitchFamily="18" charset="0"/>
                      </a:endParaRPr>
                    </a:p>
                  </a:txBody>
                  <a:tcPr marL="64431" marR="64431" marT="0" marB="0" anchor="ctr">
                    <a:solidFill>
                      <a:schemeClr val="accent6">
                        <a:lumMod val="40000"/>
                        <a:lumOff val="60000"/>
                      </a:schemeClr>
                    </a:solidFill>
                  </a:tcPr>
                </a:tc>
                <a:extLst>
                  <a:ext uri="{0D108BD9-81ED-4DB2-BD59-A6C34878D82A}">
                    <a16:rowId xmlns:a16="http://schemas.microsoft.com/office/drawing/2014/main" val="1546026090"/>
                  </a:ext>
                </a:extLst>
              </a:tr>
              <a:tr h="406118">
                <a:tc>
                  <a:txBody>
                    <a:bodyPr/>
                    <a:lstStyle/>
                    <a:p>
                      <a:pPr marL="0" marR="0" lvl="0" indent="0" algn="l" defTabSz="1043056" rtl="0" eaLnBrk="1" fontAlgn="auto" latinLnBrk="0" hangingPunct="1">
                        <a:lnSpc>
                          <a:spcPct val="107000"/>
                        </a:lnSpc>
                        <a:spcBef>
                          <a:spcPts val="300"/>
                        </a:spcBef>
                        <a:spcAft>
                          <a:spcPts val="300"/>
                        </a:spcAft>
                        <a:buClrTx/>
                        <a:buSzTx/>
                        <a:buFontTx/>
                        <a:buNone/>
                        <a:tabLst/>
                        <a:defRP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Watch and wait + BSC</a:t>
                      </a:r>
                    </a:p>
                  </a:txBody>
                  <a:tcPr marL="64431" marR="64431" marT="0" marB="0"/>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dirty="0">
                          <a:solidFill>
                            <a:srgbClr val="000000"/>
                          </a:solidFill>
                          <a:effectLst/>
                          <a:latin typeface="Arial" panose="020B0604020202020204" pitchFamily="34" charset="0"/>
                          <a:ea typeface="Times New Roman" panose="02020603050405020304" pitchFamily="18" charset="0"/>
                        </a:rPr>
                        <a:t>2.62</a:t>
                      </a:r>
                      <a:endParaRPr lang="en-GB"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vMerge="1">
                  <a:txBody>
                    <a:bodyPr/>
                    <a:lstStyle/>
                    <a:p>
                      <a:endParaRPr lang="en-GB" dirty="0"/>
                    </a:p>
                  </a:txBody>
                  <a:tcPr/>
                </a:tc>
                <a:tc vMerge="1">
                  <a:txBody>
                    <a:bodyPr/>
                    <a:lstStyle/>
                    <a:p>
                      <a:pPr>
                        <a:lnSpc>
                          <a:spcPct val="107000"/>
                        </a:lnSpc>
                        <a:spcBef>
                          <a:spcPts val="300"/>
                        </a:spcBef>
                        <a:spcAft>
                          <a:spcPts val="300"/>
                        </a:spcAft>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vMerge="1">
                  <a:txBody>
                    <a:bodyPr/>
                    <a:lstStyle/>
                    <a:p>
                      <a:pPr>
                        <a:lnSpc>
                          <a:spcPct val="107000"/>
                        </a:lnSpc>
                        <a:spcBef>
                          <a:spcPts val="300"/>
                        </a:spcBef>
                        <a:spcAft>
                          <a:spcPts val="300"/>
                        </a:spcAft>
                      </a:pPr>
                      <a:r>
                        <a:rPr lang="en-GB" sz="1800" u="sng" dirty="0">
                          <a:effectLst/>
                          <a:highlight>
                            <a:srgbClr val="00FFFF"/>
                          </a:highlight>
                        </a:rPr>
                        <a:t>0.854</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vMerge="1">
                  <a:txBody>
                    <a:bodyPr/>
                    <a:lstStyle/>
                    <a:p>
                      <a:pPr>
                        <a:lnSpc>
                          <a:spcPct val="107000"/>
                        </a:lnSpc>
                        <a:spcBef>
                          <a:spcPts val="300"/>
                        </a:spcBef>
                        <a:spcAft>
                          <a:spcPts val="300"/>
                        </a:spcAft>
                      </a:pPr>
                      <a:r>
                        <a:rPr lang="en-GB" sz="1800" dirty="0">
                          <a:effectLst/>
                        </a:rPr>
                        <a:t>£29,162</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extLst>
                  <a:ext uri="{0D108BD9-81ED-4DB2-BD59-A6C34878D82A}">
                    <a16:rowId xmlns:a16="http://schemas.microsoft.com/office/drawing/2014/main" val="130791943"/>
                  </a:ext>
                </a:extLst>
              </a:tr>
              <a:tr h="350094">
                <a:tc gridSpan="8">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600" b="0" dirty="0">
                          <a:solidFill>
                            <a:srgbClr val="000000"/>
                          </a:solidFill>
                          <a:effectLst/>
                        </a:rPr>
                        <a:t>BSC = best supportive care; ICER = incremental cost-effectiveness ratio; Inc = incremental; LYG = life years gained; QALYs = quality-adjusted life years</a:t>
                      </a:r>
                      <a:endParaRPr lang="en-GB" sz="16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solidFill>
                      <a:schemeClr val="tx2">
                        <a:lumMod val="10000"/>
                        <a:lumOff val="9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93613900"/>
                  </a:ext>
                </a:extLst>
              </a:tr>
            </a:tbl>
          </a:graphicData>
        </a:graphic>
      </p:graphicFrame>
      <p:sp>
        <p:nvSpPr>
          <p:cNvPr id="11" name="TextBox 10">
            <a:extLst>
              <a:ext uri="{FF2B5EF4-FFF2-40B4-BE49-F238E27FC236}">
                <a16:creationId xmlns:a16="http://schemas.microsoft.com/office/drawing/2014/main" id="{254E9E2B-4127-41F0-8C4A-F8D91B85C06F}"/>
              </a:ext>
            </a:extLst>
          </p:cNvPr>
          <p:cNvSpPr txBox="1"/>
          <p:nvPr/>
        </p:nvSpPr>
        <p:spPr>
          <a:xfrm>
            <a:off x="327080" y="4969783"/>
            <a:ext cx="8343900" cy="307777"/>
          </a:xfrm>
          <a:prstGeom prst="rect">
            <a:avLst/>
          </a:prstGeom>
          <a:noFill/>
        </p:spPr>
        <p:txBody>
          <a:bodyPr wrap="square" lIns="0" tIns="0" rIns="0" bIns="0" rtlCol="0">
            <a:spAutoFit/>
          </a:bodyPr>
          <a:lstStyle/>
          <a:p>
            <a:r>
              <a:rPr lang="en-GB" sz="2000" b="1" dirty="0"/>
              <a:t>Probabilistic</a:t>
            </a:r>
            <a:r>
              <a:rPr lang="en-GB" sz="2000" b="1" dirty="0">
                <a:solidFill>
                  <a:schemeClr val="tx1"/>
                </a:solidFill>
              </a:rPr>
              <a:t> ICER </a:t>
            </a:r>
          </a:p>
        </p:txBody>
      </p:sp>
      <p:graphicFrame>
        <p:nvGraphicFramePr>
          <p:cNvPr id="14" name="Table 13">
            <a:extLst>
              <a:ext uri="{FF2B5EF4-FFF2-40B4-BE49-F238E27FC236}">
                <a16:creationId xmlns:a16="http://schemas.microsoft.com/office/drawing/2014/main" id="{2EB2C8B3-06E5-4C82-A02A-1484C7F65D22}"/>
              </a:ext>
            </a:extLst>
          </p:cNvPr>
          <p:cNvGraphicFramePr>
            <a:graphicFrameLocks noGrp="1"/>
          </p:cNvGraphicFramePr>
          <p:nvPr>
            <p:extLst>
              <p:ext uri="{D42A27DB-BD31-4B8C-83A1-F6EECF244321}">
                <p14:modId xmlns:p14="http://schemas.microsoft.com/office/powerpoint/2010/main" val="3154272860"/>
              </p:ext>
            </p:extLst>
          </p:nvPr>
        </p:nvGraphicFramePr>
        <p:xfrm>
          <a:off x="327080" y="5376972"/>
          <a:ext cx="10144451" cy="1248702"/>
        </p:xfrm>
        <a:graphic>
          <a:graphicData uri="http://schemas.openxmlformats.org/drawingml/2006/table">
            <a:tbl>
              <a:tblPr firstRow="1" firstCol="1" lastRow="1" lastCol="1" bandRow="1" bandCol="1">
                <a:tableStyleId>{F5AB1C69-6EDB-4FF4-983F-18BD219EF322}</a:tableStyleId>
              </a:tblPr>
              <a:tblGrid>
                <a:gridCol w="2933980">
                  <a:extLst>
                    <a:ext uri="{9D8B030D-6E8A-4147-A177-3AD203B41FA5}">
                      <a16:colId xmlns:a16="http://schemas.microsoft.com/office/drawing/2014/main" val="3194797882"/>
                    </a:ext>
                  </a:extLst>
                </a:gridCol>
                <a:gridCol w="1904897">
                  <a:extLst>
                    <a:ext uri="{9D8B030D-6E8A-4147-A177-3AD203B41FA5}">
                      <a16:colId xmlns:a16="http://schemas.microsoft.com/office/drawing/2014/main" val="1909919814"/>
                    </a:ext>
                  </a:extLst>
                </a:gridCol>
                <a:gridCol w="2350631">
                  <a:extLst>
                    <a:ext uri="{9D8B030D-6E8A-4147-A177-3AD203B41FA5}">
                      <a16:colId xmlns:a16="http://schemas.microsoft.com/office/drawing/2014/main" val="3976413924"/>
                    </a:ext>
                  </a:extLst>
                </a:gridCol>
                <a:gridCol w="2954943">
                  <a:extLst>
                    <a:ext uri="{9D8B030D-6E8A-4147-A177-3AD203B41FA5}">
                      <a16:colId xmlns:a16="http://schemas.microsoft.com/office/drawing/2014/main" val="4200569902"/>
                    </a:ext>
                  </a:extLst>
                </a:gridCol>
              </a:tblGrid>
              <a:tr h="538970">
                <a:tc>
                  <a:txBody>
                    <a:bodyPr/>
                    <a:lstStyle/>
                    <a:p>
                      <a:pPr algn="l">
                        <a:lnSpc>
                          <a:spcPct val="107000"/>
                        </a:lnSpc>
                        <a:spcBef>
                          <a:spcPts val="300"/>
                        </a:spcBef>
                        <a:spcAft>
                          <a:spcPts val="300"/>
                        </a:spcAft>
                      </a:pPr>
                      <a:r>
                        <a:rPr lang="en-GB" sz="1800" dirty="0">
                          <a:effectLst/>
                        </a:rPr>
                        <a:t>Technologies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nchor="ctr"/>
                </a:tc>
                <a:tc>
                  <a:txBody>
                    <a:bodyPr/>
                    <a:lstStyle/>
                    <a:p>
                      <a:pPr algn="ctr"/>
                      <a:r>
                        <a:rPr lang="en-GB" sz="1800" dirty="0">
                          <a:effectLst/>
                        </a:rPr>
                        <a:t>Inc. costs (£)</a:t>
                      </a:r>
                      <a:endParaRPr lang="en-GB" dirty="0"/>
                    </a:p>
                  </a:txBody>
                  <a:tcPr marL="64431" marR="64431" marT="0" marB="0" anchor="ctr"/>
                </a:tc>
                <a:tc>
                  <a:txBody>
                    <a:bodyPr/>
                    <a:lstStyle/>
                    <a:p>
                      <a:pPr algn="ctr">
                        <a:lnSpc>
                          <a:spcPct val="107000"/>
                        </a:lnSpc>
                        <a:spcBef>
                          <a:spcPts val="300"/>
                        </a:spcBef>
                        <a:spcAft>
                          <a:spcPts val="300"/>
                        </a:spcAft>
                      </a:pPr>
                      <a:r>
                        <a:rPr lang="en-GB" sz="1800" dirty="0">
                          <a:effectLst/>
                        </a:rPr>
                        <a:t>Inc. QALYs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nchor="ctr"/>
                </a:tc>
                <a:tc>
                  <a:txBody>
                    <a:bodyPr/>
                    <a:lstStyle/>
                    <a:p>
                      <a:pPr algn="ctr">
                        <a:lnSpc>
                          <a:spcPct val="107000"/>
                        </a:lnSpc>
                        <a:spcBef>
                          <a:spcPts val="300"/>
                        </a:spcBef>
                        <a:spcAft>
                          <a:spcPts val="300"/>
                        </a:spcAft>
                      </a:pPr>
                      <a:r>
                        <a:rPr lang="en-GB" sz="1800" dirty="0">
                          <a:effectLst/>
                        </a:rPr>
                        <a:t>ICER (£/QALY)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nchor="ctr"/>
                </a:tc>
                <a:extLst>
                  <a:ext uri="{0D108BD9-81ED-4DB2-BD59-A6C34878D82A}">
                    <a16:rowId xmlns:a16="http://schemas.microsoft.com/office/drawing/2014/main" val="3900490508"/>
                  </a:ext>
                </a:extLst>
              </a:tr>
              <a:tr h="354866">
                <a:tc>
                  <a:txBody>
                    <a:bodyPr/>
                    <a:lstStyle/>
                    <a:p>
                      <a:pPr>
                        <a:lnSpc>
                          <a:spcPct val="107000"/>
                        </a:lnSpc>
                        <a:spcBef>
                          <a:spcPts val="300"/>
                        </a:spcBef>
                        <a:spcAft>
                          <a:spcPts val="3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Oral azacitidine </a:t>
                      </a:r>
                    </a:p>
                  </a:txBody>
                  <a:tcPr marL="64431" marR="64431" marT="0" marB="0" anchor="ctr"/>
                </a:tc>
                <a:tc rowSpan="2">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b="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4431" marR="64431" marT="0" marB="0" anchor="ctr">
                    <a:solidFill>
                      <a:schemeClr val="accent6">
                        <a:lumMod val="40000"/>
                        <a:lumOff val="60000"/>
                      </a:schemeClr>
                    </a:solidFill>
                  </a:tcPr>
                </a:tc>
                <a:tc rowSpan="2">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b="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4431" marR="64431" marT="0" marB="0" anchor="ctr">
                    <a:solidFill>
                      <a:schemeClr val="accent6">
                        <a:lumMod val="40000"/>
                        <a:lumOff val="60000"/>
                      </a:schemeClr>
                    </a:solidFill>
                  </a:tcPr>
                </a:tc>
                <a:tc rowSpan="2">
                  <a:txBody>
                    <a:bodyPr/>
                    <a:lstStyle/>
                    <a:p>
                      <a:pPr algn="ctr">
                        <a:lnSpc>
                          <a:spcPct val="107000"/>
                        </a:lnSpc>
                        <a:spcBef>
                          <a:spcPts val="300"/>
                        </a:spcBef>
                        <a:spcAft>
                          <a:spcPts val="300"/>
                        </a:spcAft>
                      </a:pPr>
                      <a:r>
                        <a:rPr lang="en-GB" sz="1800" u="none" dirty="0">
                          <a:solidFill>
                            <a:srgbClr val="000000"/>
                          </a:solidFill>
                          <a:effectLst/>
                          <a:latin typeface="Arial" panose="020B0604020202020204" pitchFamily="34" charset="0"/>
                          <a:cs typeface="Times New Roman" panose="02020603050405020304" pitchFamily="18" charset="0"/>
                        </a:rPr>
                        <a:t>32,480</a:t>
                      </a:r>
                    </a:p>
                  </a:txBody>
                  <a:tcPr marL="64431" marR="64431" marT="0" marB="0" anchor="ctr">
                    <a:solidFill>
                      <a:schemeClr val="accent6">
                        <a:lumMod val="40000"/>
                        <a:lumOff val="60000"/>
                      </a:schemeClr>
                    </a:solidFill>
                  </a:tcPr>
                </a:tc>
                <a:extLst>
                  <a:ext uri="{0D108BD9-81ED-4DB2-BD59-A6C34878D82A}">
                    <a16:rowId xmlns:a16="http://schemas.microsoft.com/office/drawing/2014/main" val="1546026090"/>
                  </a:ext>
                </a:extLst>
              </a:tr>
              <a:tr h="354866">
                <a:tc>
                  <a:txBody>
                    <a:bodyPr/>
                    <a:lstStyle/>
                    <a:p>
                      <a:pPr marL="0" marR="0" lvl="0" indent="0" algn="l" defTabSz="1043056" rtl="0" eaLnBrk="1" fontAlgn="auto" latinLnBrk="0" hangingPunct="1">
                        <a:lnSpc>
                          <a:spcPct val="107000"/>
                        </a:lnSpc>
                        <a:spcBef>
                          <a:spcPts val="300"/>
                        </a:spcBef>
                        <a:spcAft>
                          <a:spcPts val="300"/>
                        </a:spcAft>
                        <a:buClrTx/>
                        <a:buSzTx/>
                        <a:buFontTx/>
                        <a:buNone/>
                        <a:tabLst/>
                        <a:defRP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Watch and wait + BSC</a:t>
                      </a:r>
                    </a:p>
                  </a:txBody>
                  <a:tcPr marL="64431" marR="64431" marT="0" marB="0" anchor="ctr"/>
                </a:tc>
                <a:tc vMerge="1">
                  <a:txBody>
                    <a:bodyPr/>
                    <a:lstStyle/>
                    <a:p>
                      <a:endParaRPr lang="en-GB"/>
                    </a:p>
                  </a:txBody>
                  <a:tcPr/>
                </a:tc>
                <a:tc vMerge="1">
                  <a:txBody>
                    <a:bodyPr/>
                    <a:lstStyle/>
                    <a:p>
                      <a:pPr>
                        <a:lnSpc>
                          <a:spcPct val="107000"/>
                        </a:lnSpc>
                        <a:spcBef>
                          <a:spcPts val="300"/>
                        </a:spcBef>
                        <a:spcAft>
                          <a:spcPts val="300"/>
                        </a:spcAft>
                      </a:pPr>
                      <a:r>
                        <a:rPr lang="en-GB" sz="1800" u="sng" dirty="0">
                          <a:effectLst/>
                          <a:highlight>
                            <a:srgbClr val="00FFFF"/>
                          </a:highlight>
                        </a:rPr>
                        <a:t>0.854</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vMerge="1">
                  <a:txBody>
                    <a:bodyPr/>
                    <a:lstStyle/>
                    <a:p>
                      <a:pPr>
                        <a:lnSpc>
                          <a:spcPct val="107000"/>
                        </a:lnSpc>
                        <a:spcBef>
                          <a:spcPts val="300"/>
                        </a:spcBef>
                        <a:spcAft>
                          <a:spcPts val="300"/>
                        </a:spcAft>
                      </a:pPr>
                      <a:r>
                        <a:rPr lang="en-GB" sz="1800" dirty="0">
                          <a:effectLst/>
                        </a:rPr>
                        <a:t>£29,162</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extLst>
                  <a:ext uri="{0D108BD9-81ED-4DB2-BD59-A6C34878D82A}">
                    <a16:rowId xmlns:a16="http://schemas.microsoft.com/office/drawing/2014/main" val="130791943"/>
                  </a:ext>
                </a:extLst>
              </a:tr>
            </a:tbl>
          </a:graphicData>
        </a:graphic>
      </p:graphicFrame>
      <p:sp>
        <p:nvSpPr>
          <p:cNvPr id="17" name="TextBox 16">
            <a:extLst>
              <a:ext uri="{FF2B5EF4-FFF2-40B4-BE49-F238E27FC236}">
                <a16:creationId xmlns:a16="http://schemas.microsoft.com/office/drawing/2014/main" id="{D48FE881-E1A2-437B-B1F4-16A98A53EDDE}"/>
              </a:ext>
            </a:extLst>
          </p:cNvPr>
          <p:cNvSpPr txBox="1"/>
          <p:nvPr/>
        </p:nvSpPr>
        <p:spPr>
          <a:xfrm>
            <a:off x="368140" y="6787905"/>
            <a:ext cx="9812140" cy="553998"/>
          </a:xfrm>
          <a:prstGeom prst="rect">
            <a:avLst/>
          </a:prstGeom>
          <a:solidFill>
            <a:schemeClr val="accent1">
              <a:lumMod val="75000"/>
            </a:schemeClr>
          </a:solidFill>
          <a:ln w="28575">
            <a:solidFill>
              <a:schemeClr val="accent1"/>
            </a:solidFill>
          </a:ln>
        </p:spPr>
        <p:txBody>
          <a:bodyPr wrap="square" lIns="0" tIns="0" rIns="0" bIns="0" rtlCol="0">
            <a:spAutoFit/>
          </a:bodyPr>
          <a:lstStyle/>
          <a:p>
            <a:pPr algn="ctr">
              <a:spcBef>
                <a:spcPts val="600"/>
              </a:spcBef>
              <a:spcAft>
                <a:spcPts val="600"/>
              </a:spcAft>
            </a:pPr>
            <a:r>
              <a:rPr lang="en-US" sz="1800" b="1" dirty="0">
                <a:solidFill>
                  <a:schemeClr val="bg1"/>
                </a:solidFill>
              </a:rPr>
              <a:t>ICERs including confidential comparator discounts are slightly higher for all scenarios and will be presented in part 2 of the meeting</a:t>
            </a:r>
          </a:p>
        </p:txBody>
      </p:sp>
      <p:sp>
        <p:nvSpPr>
          <p:cNvPr id="7" name="TextBox 6">
            <a:extLst>
              <a:ext uri="{FF2B5EF4-FFF2-40B4-BE49-F238E27FC236}">
                <a16:creationId xmlns:a16="http://schemas.microsoft.com/office/drawing/2014/main" id="{FC527DD2-3EBC-E5E8-9B53-96951FE73AE0}"/>
              </a:ext>
            </a:extLst>
          </p:cNvPr>
          <p:cNvSpPr txBox="1"/>
          <p:nvPr/>
        </p:nvSpPr>
        <p:spPr>
          <a:xfrm>
            <a:off x="358509" y="1431991"/>
            <a:ext cx="10067332" cy="553998"/>
          </a:xfrm>
          <a:prstGeom prst="rect">
            <a:avLst/>
          </a:prstGeom>
          <a:solidFill>
            <a:schemeClr val="accent2">
              <a:lumMod val="20000"/>
              <a:lumOff val="80000"/>
            </a:schemeClr>
          </a:solidFill>
          <a:ln>
            <a:solidFill>
              <a:schemeClr val="tx1"/>
            </a:solidFill>
          </a:ln>
        </p:spPr>
        <p:txBody>
          <a:bodyPr wrap="square" lIns="0" tIns="0" rIns="0" bIns="0" rtlCol="0">
            <a:spAutoFit/>
          </a:bodyPr>
          <a:lstStyle/>
          <a:p>
            <a:pPr marL="108000" algn="ctr"/>
            <a:r>
              <a:rPr lang="en-GB" sz="1800" b="1" dirty="0"/>
              <a:t>Company’s revised base case includes EU subgroup with EU-specific inputs from QUAZAR </a:t>
            </a:r>
          </a:p>
          <a:p>
            <a:pPr marL="450900" indent="-342900" algn="ctr">
              <a:buFont typeface="Arial" panose="020B0604020202020204" pitchFamily="34" charset="0"/>
              <a:buChar char="•"/>
            </a:pPr>
            <a:r>
              <a:rPr lang="en-GB" sz="1800" dirty="0">
                <a:solidFill>
                  <a:schemeClr val="tx1"/>
                </a:solidFill>
              </a:rPr>
              <a:t>ICER </a:t>
            </a:r>
            <a:r>
              <a:rPr lang="en-GB" sz="1800" dirty="0"/>
              <a:t>including</a:t>
            </a:r>
            <a:r>
              <a:rPr lang="en-GB" sz="1800" dirty="0">
                <a:solidFill>
                  <a:schemeClr val="tx1"/>
                </a:solidFill>
              </a:rPr>
              <a:t> ITT population for oral azacitidine versus watch and wait + BSC i</a:t>
            </a:r>
            <a:r>
              <a:rPr lang="en-GB" sz="1800" dirty="0"/>
              <a:t>s £38,293</a:t>
            </a:r>
            <a:endParaRPr lang="en-GB" sz="1800" dirty="0">
              <a:solidFill>
                <a:schemeClr val="tx1"/>
              </a:solidFill>
            </a:endParaRPr>
          </a:p>
        </p:txBody>
      </p:sp>
    </p:spTree>
    <p:extLst>
      <p:ext uri="{BB962C8B-B14F-4D97-AF65-F5344CB8AC3E}">
        <p14:creationId xmlns:p14="http://schemas.microsoft.com/office/powerpoint/2010/main" val="4129388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F6B506-9236-4D72-B2B6-E5945938A6A1}"/>
              </a:ext>
            </a:extLst>
          </p:cNvPr>
          <p:cNvSpPr txBox="1"/>
          <p:nvPr/>
        </p:nvSpPr>
        <p:spPr>
          <a:xfrm>
            <a:off x="231354" y="6797783"/>
            <a:ext cx="1266940" cy="643444"/>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2" name="Title 1"/>
          <p:cNvSpPr>
            <a:spLocks noGrp="1"/>
          </p:cNvSpPr>
          <p:nvPr>
            <p:ph type="title"/>
          </p:nvPr>
        </p:nvSpPr>
        <p:spPr>
          <a:xfrm>
            <a:off x="454660" y="254959"/>
            <a:ext cx="9669780" cy="765501"/>
          </a:xfrm>
        </p:spPr>
        <p:txBody>
          <a:bodyPr/>
          <a:lstStyle/>
          <a:p>
            <a:r>
              <a:rPr lang="en-GB" sz="2700" dirty="0"/>
              <a:t>Cost effectiveness results – ERG base case and scenarios </a:t>
            </a:r>
          </a:p>
        </p:txBody>
      </p:sp>
      <p:sp>
        <p:nvSpPr>
          <p:cNvPr id="3" name="Slide Number Placeholder 2"/>
          <p:cNvSpPr>
            <a:spLocks noGrp="1"/>
          </p:cNvSpPr>
          <p:nvPr>
            <p:ph type="sldNum" sz="quarter" idx="12"/>
          </p:nvPr>
        </p:nvSpPr>
        <p:spPr>
          <a:xfrm>
            <a:off x="10124440" y="7151935"/>
            <a:ext cx="500380" cy="333663"/>
          </a:xfrm>
        </p:spPr>
        <p:txBody>
          <a:bodyPr/>
          <a:lstStyle/>
          <a:p>
            <a:fld id="{DDBE135E-2566-4748-853C-8A3B78F0FB00}" type="slidenum">
              <a:rPr lang="en-GB" smtClean="0"/>
              <a:t>32</a:t>
            </a:fld>
            <a:endParaRPr lang="en-GB" dirty="0"/>
          </a:p>
        </p:txBody>
      </p:sp>
      <p:sp>
        <p:nvSpPr>
          <p:cNvPr id="5" name="Content Placeholder 4">
            <a:extLst>
              <a:ext uri="{FF2B5EF4-FFF2-40B4-BE49-F238E27FC236}">
                <a16:creationId xmlns:a16="http://schemas.microsoft.com/office/drawing/2014/main" id="{68DC85A2-B00B-6E50-B729-D90806C0130F}"/>
              </a:ext>
            </a:extLst>
          </p:cNvPr>
          <p:cNvSpPr>
            <a:spLocks noGrp="1"/>
          </p:cNvSpPr>
          <p:nvPr>
            <p:ph sz="quarter" idx="10"/>
          </p:nvPr>
        </p:nvSpPr>
        <p:spPr/>
        <p:txBody>
          <a:bodyPr/>
          <a:lstStyle/>
          <a:p>
            <a:endParaRPr lang="en-GB"/>
          </a:p>
        </p:txBody>
      </p:sp>
      <p:sp>
        <p:nvSpPr>
          <p:cNvPr id="9" name="TextBox 8">
            <a:extLst>
              <a:ext uri="{FF2B5EF4-FFF2-40B4-BE49-F238E27FC236}">
                <a16:creationId xmlns:a16="http://schemas.microsoft.com/office/drawing/2014/main" id="{F6F9E567-831E-4AEC-BE46-9547CB86EC26}"/>
              </a:ext>
            </a:extLst>
          </p:cNvPr>
          <p:cNvSpPr txBox="1"/>
          <p:nvPr/>
        </p:nvSpPr>
        <p:spPr>
          <a:xfrm>
            <a:off x="454660" y="723681"/>
            <a:ext cx="9791700" cy="323165"/>
          </a:xfrm>
          <a:prstGeom prst="rect">
            <a:avLst/>
          </a:prstGeom>
          <a:noFill/>
        </p:spPr>
        <p:txBody>
          <a:bodyPr wrap="square" lIns="0" tIns="0" rIns="0" bIns="0" rtlCol="0">
            <a:spAutoFit/>
          </a:bodyPr>
          <a:lstStyle/>
          <a:p>
            <a:r>
              <a:rPr lang="en-GB" b="1" dirty="0">
                <a:solidFill>
                  <a:schemeClr val="accent1"/>
                </a:solidFill>
              </a:rPr>
              <a:t>ICERs include oral azacitidine PAS (deterministic unless otherwise stated)</a:t>
            </a:r>
            <a:endParaRPr lang="en-GB" sz="2200" b="1" dirty="0">
              <a:solidFill>
                <a:schemeClr val="accent1"/>
              </a:solidFill>
            </a:endParaRPr>
          </a:p>
        </p:txBody>
      </p:sp>
      <p:graphicFrame>
        <p:nvGraphicFramePr>
          <p:cNvPr id="10" name="Table 9">
            <a:extLst>
              <a:ext uri="{FF2B5EF4-FFF2-40B4-BE49-F238E27FC236}">
                <a16:creationId xmlns:a16="http://schemas.microsoft.com/office/drawing/2014/main" id="{FE11E974-8A7F-4BDD-B66D-D05241D1FD98}"/>
              </a:ext>
            </a:extLst>
          </p:cNvPr>
          <p:cNvGraphicFramePr>
            <a:graphicFrameLocks noGrp="1"/>
          </p:cNvGraphicFramePr>
          <p:nvPr>
            <p:extLst>
              <p:ext uri="{D42A27DB-BD31-4B8C-83A1-F6EECF244321}">
                <p14:modId xmlns:p14="http://schemas.microsoft.com/office/powerpoint/2010/main" val="1110665941"/>
              </p:ext>
            </p:extLst>
          </p:nvPr>
        </p:nvGraphicFramePr>
        <p:xfrm>
          <a:off x="447040" y="1075485"/>
          <a:ext cx="9791700" cy="5623632"/>
        </p:xfrm>
        <a:graphic>
          <a:graphicData uri="http://schemas.openxmlformats.org/drawingml/2006/table">
            <a:tbl>
              <a:tblPr firstRow="1" firstCol="1" bandRow="1">
                <a:tableStyleId>{F5AB1C69-6EDB-4FF4-983F-18BD219EF322}</a:tableStyleId>
              </a:tblPr>
              <a:tblGrid>
                <a:gridCol w="7452274">
                  <a:extLst>
                    <a:ext uri="{9D8B030D-6E8A-4147-A177-3AD203B41FA5}">
                      <a16:colId xmlns:a16="http://schemas.microsoft.com/office/drawing/2014/main" val="239610066"/>
                    </a:ext>
                  </a:extLst>
                </a:gridCol>
                <a:gridCol w="2339426">
                  <a:extLst>
                    <a:ext uri="{9D8B030D-6E8A-4147-A177-3AD203B41FA5}">
                      <a16:colId xmlns:a16="http://schemas.microsoft.com/office/drawing/2014/main" val="3496051112"/>
                    </a:ext>
                  </a:extLst>
                </a:gridCol>
              </a:tblGrid>
              <a:tr h="511056">
                <a:tc>
                  <a:txBody>
                    <a:bodyPr/>
                    <a:lstStyle/>
                    <a:p>
                      <a:pPr algn="ctr">
                        <a:lnSpc>
                          <a:spcPct val="107000"/>
                        </a:lnSpc>
                        <a:spcBef>
                          <a:spcPts val="200"/>
                        </a:spcBef>
                        <a:spcAft>
                          <a:spcPts val="200"/>
                        </a:spcAft>
                      </a:pPr>
                      <a:r>
                        <a:rPr lang="en-US" sz="1700" dirty="0">
                          <a:effectLst/>
                          <a:latin typeface="+mn-lt"/>
                          <a:ea typeface="Calibri" panose="020F0502020204030204" pitchFamily="34" charset="0"/>
                          <a:cs typeface="Times New Roman" panose="02020603050405020304" pitchFamily="18" charset="0"/>
                        </a:rPr>
                        <a:t>Assumption</a:t>
                      </a:r>
                      <a:endParaRPr lang="en-GB" sz="1700" dirty="0">
                        <a:effectLst/>
                        <a:latin typeface="+mn-lt"/>
                        <a:ea typeface="Calibri" panose="020F0502020204030204" pitchFamily="34" charset="0"/>
                        <a:cs typeface="Times New Roman" panose="02020603050405020304" pitchFamily="18" charset="0"/>
                      </a:endParaRPr>
                    </a:p>
                  </a:txBody>
                  <a:tcPr marL="56651" marR="56651" marT="0" marB="0" anchor="ctr"/>
                </a:tc>
                <a:tc>
                  <a:txBody>
                    <a:bodyPr/>
                    <a:lstStyle/>
                    <a:p>
                      <a:pPr algn="ctr"/>
                      <a:r>
                        <a:rPr lang="en-GB" sz="1700" dirty="0"/>
                        <a:t>ICER</a:t>
                      </a:r>
                    </a:p>
                    <a:p>
                      <a:pPr algn="ctr"/>
                      <a:r>
                        <a:rPr lang="en-GB" sz="1700" dirty="0"/>
                        <a:t>(£/QALY)</a:t>
                      </a:r>
                    </a:p>
                  </a:txBody>
                  <a:tcPr marL="56651" marR="56651" marT="0" marB="0"/>
                </a:tc>
                <a:extLst>
                  <a:ext uri="{0D108BD9-81ED-4DB2-BD59-A6C34878D82A}">
                    <a16:rowId xmlns:a16="http://schemas.microsoft.com/office/drawing/2014/main" val="1996988364"/>
                  </a:ext>
                </a:extLst>
              </a:tr>
              <a:tr h="392827">
                <a:tc>
                  <a:txBody>
                    <a:bodyPr/>
                    <a:lstStyle/>
                    <a:p>
                      <a:pPr algn="l">
                        <a:lnSpc>
                          <a:spcPct val="107000"/>
                        </a:lnSpc>
                        <a:spcBef>
                          <a:spcPts val="200"/>
                        </a:spcBef>
                        <a:spcAft>
                          <a:spcPts val="200"/>
                        </a:spcAft>
                      </a:pPr>
                      <a:r>
                        <a:rPr lang="en-GB" sz="1700" dirty="0">
                          <a:solidFill>
                            <a:schemeClr val="tx1"/>
                          </a:solidFill>
                          <a:effectLst/>
                        </a:rPr>
                        <a:t>Company revised base case (EU subgroup)</a:t>
                      </a:r>
                      <a:endParaRPr lang="en-GB" sz="17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651" marR="56651" marT="0" marB="0" anchor="ctr">
                    <a:solidFill>
                      <a:schemeClr val="accent3">
                        <a:lumMod val="20000"/>
                        <a:lumOff val="80000"/>
                      </a:schemeClr>
                    </a:solidFill>
                  </a:tcPr>
                </a:tc>
                <a:tc>
                  <a:txBody>
                    <a:bodyPr/>
                    <a:lstStyle/>
                    <a:p>
                      <a:pPr marL="0" marR="0" lvl="0" indent="0" algn="ctr" defTabSz="1043056" rtl="0" eaLnBrk="1" fontAlgn="auto" latinLnBrk="0" hangingPunct="1">
                        <a:lnSpc>
                          <a:spcPct val="107000"/>
                        </a:lnSpc>
                        <a:spcBef>
                          <a:spcPts val="200"/>
                        </a:spcBef>
                        <a:spcAft>
                          <a:spcPts val="200"/>
                        </a:spcAft>
                        <a:buClrTx/>
                        <a:buSzTx/>
                        <a:buFontTx/>
                        <a:buNone/>
                        <a:tabLst/>
                        <a:defRPr/>
                      </a:pPr>
                      <a:r>
                        <a:rPr lang="en-GB" sz="1700" b="1" u="none" dirty="0">
                          <a:solidFill>
                            <a:srgbClr val="000000"/>
                          </a:solidFill>
                          <a:effectLst/>
                        </a:rPr>
                        <a:t>32,718</a:t>
                      </a:r>
                      <a:endParaRPr lang="en-GB" sz="1700" b="1" u="none" dirty="0">
                        <a:solidFill>
                          <a:schemeClr val="tx1"/>
                        </a:solidFill>
                        <a:effectLst/>
                      </a:endParaRPr>
                    </a:p>
                  </a:txBody>
                  <a:tcPr marL="56651" marR="56651" marT="0" marB="0" anchor="ctr">
                    <a:solidFill>
                      <a:schemeClr val="accent3">
                        <a:lumMod val="20000"/>
                        <a:lumOff val="80000"/>
                      </a:schemeClr>
                    </a:solidFill>
                  </a:tcPr>
                </a:tc>
                <a:extLst>
                  <a:ext uri="{0D108BD9-81ED-4DB2-BD59-A6C34878D82A}">
                    <a16:rowId xmlns:a16="http://schemas.microsoft.com/office/drawing/2014/main" val="790471001"/>
                  </a:ext>
                </a:extLst>
              </a:tr>
              <a:tr h="438142">
                <a:tc>
                  <a:txBody>
                    <a:bodyPr/>
                    <a:lstStyle/>
                    <a:p>
                      <a:pPr lvl="1" algn="l">
                        <a:lnSpc>
                          <a:spcPct val="107000"/>
                        </a:lnSpc>
                        <a:spcBef>
                          <a:spcPts val="200"/>
                        </a:spcBef>
                        <a:spcAft>
                          <a:spcPts val="200"/>
                        </a:spcAft>
                      </a:pPr>
                      <a:r>
                        <a:rPr lang="en-GB" sz="1700" dirty="0">
                          <a:effectLst/>
                        </a:rPr>
                        <a:t>ERG change 1 - EU-consolidation subgroup</a:t>
                      </a:r>
                      <a:endParaRPr lang="en-GB"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651" marR="56651" marT="0" marB="0" anchor="ctr"/>
                </a:tc>
                <a:tc>
                  <a:txBody>
                    <a:bodyPr/>
                    <a:lstStyle/>
                    <a:p>
                      <a:pPr algn="ctr">
                        <a:lnSpc>
                          <a:spcPct val="115000"/>
                        </a:lnSpc>
                        <a:spcBef>
                          <a:spcPts val="200"/>
                        </a:spcBef>
                        <a:spcAft>
                          <a:spcPts val="200"/>
                        </a:spcAft>
                      </a:pPr>
                      <a:r>
                        <a:rPr lang="en-GB" sz="1700" u="none" dirty="0">
                          <a:effectLst/>
                          <a:latin typeface="+mn-lt"/>
                          <a:ea typeface="Calibri" panose="020F0502020204030204" pitchFamily="34" charset="0"/>
                          <a:cs typeface="Times New Roman" panose="02020603050405020304" pitchFamily="18" charset="0"/>
                        </a:rPr>
                        <a:t>34,265</a:t>
                      </a:r>
                    </a:p>
                  </a:txBody>
                  <a:tcPr marL="68580" marR="68580" marT="0" marB="0" anchor="ctr">
                    <a:solidFill>
                      <a:schemeClr val="accent6">
                        <a:lumMod val="40000"/>
                        <a:lumOff val="60000"/>
                      </a:schemeClr>
                    </a:solidFill>
                  </a:tcPr>
                </a:tc>
                <a:extLst>
                  <a:ext uri="{0D108BD9-81ED-4DB2-BD59-A6C34878D82A}">
                    <a16:rowId xmlns:a16="http://schemas.microsoft.com/office/drawing/2014/main" val="2299441065"/>
                  </a:ext>
                </a:extLst>
              </a:tr>
              <a:tr h="456632">
                <a:tc>
                  <a:txBody>
                    <a:bodyPr/>
                    <a:lstStyle/>
                    <a:p>
                      <a:pPr lvl="1" algn="l">
                        <a:lnSpc>
                          <a:spcPct val="107000"/>
                        </a:lnSpc>
                        <a:spcBef>
                          <a:spcPts val="200"/>
                        </a:spcBef>
                        <a:spcAft>
                          <a:spcPts val="200"/>
                        </a:spcAft>
                      </a:pPr>
                      <a:r>
                        <a:rPr lang="en-GB" sz="1700" dirty="0">
                          <a:effectLst/>
                        </a:rPr>
                        <a:t>ERG change 2 - relapse utility based on Tremblay 2018</a:t>
                      </a:r>
                      <a:endParaRPr lang="en-GB"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651" marR="56651" marT="0" marB="0" anchor="ctr"/>
                </a:tc>
                <a:tc>
                  <a:txBody>
                    <a:bodyPr/>
                    <a:lstStyle/>
                    <a:p>
                      <a:pPr algn="ctr">
                        <a:lnSpc>
                          <a:spcPct val="115000"/>
                        </a:lnSpc>
                        <a:spcBef>
                          <a:spcPts val="200"/>
                        </a:spcBef>
                        <a:spcAft>
                          <a:spcPts val="200"/>
                        </a:spcAft>
                      </a:pPr>
                      <a:r>
                        <a:rPr lang="en-GB" sz="1700" u="none" dirty="0">
                          <a:effectLst/>
                          <a:latin typeface="+mn-lt"/>
                          <a:ea typeface="Calibri" panose="020F0502020204030204" pitchFamily="34" charset="0"/>
                          <a:cs typeface="Times New Roman" panose="02020603050405020304" pitchFamily="18" charset="0"/>
                        </a:rPr>
                        <a:t>31,857</a:t>
                      </a:r>
                    </a:p>
                  </a:txBody>
                  <a:tcPr marL="68580" marR="68580" marT="0" marB="0" anchor="ctr">
                    <a:solidFill>
                      <a:schemeClr val="accent6">
                        <a:lumMod val="40000"/>
                        <a:lumOff val="60000"/>
                      </a:schemeClr>
                    </a:solidFill>
                  </a:tcPr>
                </a:tc>
                <a:extLst>
                  <a:ext uri="{0D108BD9-81ED-4DB2-BD59-A6C34878D82A}">
                    <a16:rowId xmlns:a16="http://schemas.microsoft.com/office/drawing/2014/main" val="2453191874"/>
                  </a:ext>
                </a:extLst>
              </a:tr>
              <a:tr h="456632">
                <a:tc>
                  <a:txBody>
                    <a:bodyPr/>
                    <a:lstStyle/>
                    <a:p>
                      <a:pPr lvl="1" algn="l">
                        <a:lnSpc>
                          <a:spcPct val="107000"/>
                        </a:lnSpc>
                        <a:spcBef>
                          <a:spcPts val="200"/>
                        </a:spcBef>
                        <a:spcAft>
                          <a:spcPts val="200"/>
                        </a:spcAft>
                      </a:pPr>
                      <a:r>
                        <a:rPr lang="en-GB" sz="1700" dirty="0">
                          <a:effectLst/>
                          <a:latin typeface="+mn-lt"/>
                          <a:ea typeface="Calibri" panose="020F0502020204030204" pitchFamily="34" charset="0"/>
                          <a:cs typeface="Times New Roman" panose="02020603050405020304" pitchFamily="18" charset="0"/>
                        </a:rPr>
                        <a:t>ERG change 3 – no temporary disutility for HSCT</a:t>
                      </a:r>
                    </a:p>
                  </a:txBody>
                  <a:tcPr marL="56651" marR="56651" marT="0" marB="0" anchor="ctr"/>
                </a:tc>
                <a:tc>
                  <a:txBody>
                    <a:bodyPr/>
                    <a:lstStyle/>
                    <a:p>
                      <a:pPr algn="ctr">
                        <a:lnSpc>
                          <a:spcPct val="115000"/>
                        </a:lnSpc>
                        <a:spcBef>
                          <a:spcPts val="200"/>
                        </a:spcBef>
                        <a:spcAft>
                          <a:spcPts val="200"/>
                        </a:spcAft>
                      </a:pPr>
                      <a:r>
                        <a:rPr lang="en-GB" sz="1700" u="none" dirty="0">
                          <a:effectLst/>
                          <a:latin typeface="+mn-lt"/>
                          <a:ea typeface="Calibri" panose="020F0502020204030204" pitchFamily="34" charset="0"/>
                          <a:cs typeface="Times New Roman" panose="02020603050405020304" pitchFamily="18" charset="0"/>
                        </a:rPr>
                        <a:t>32,749</a:t>
                      </a:r>
                    </a:p>
                  </a:txBody>
                  <a:tcPr marL="68580" marR="68580" marT="0" marB="0" anchor="ctr">
                    <a:solidFill>
                      <a:schemeClr val="accent6">
                        <a:lumMod val="40000"/>
                        <a:lumOff val="60000"/>
                      </a:schemeClr>
                    </a:solidFill>
                  </a:tcPr>
                </a:tc>
                <a:extLst>
                  <a:ext uri="{0D108BD9-81ED-4DB2-BD59-A6C34878D82A}">
                    <a16:rowId xmlns:a16="http://schemas.microsoft.com/office/drawing/2014/main" val="650618465"/>
                  </a:ext>
                </a:extLst>
              </a:tr>
              <a:tr h="438592">
                <a:tc>
                  <a:txBody>
                    <a:bodyPr/>
                    <a:lstStyle/>
                    <a:p>
                      <a:pPr algn="l">
                        <a:lnSpc>
                          <a:spcPct val="107000"/>
                        </a:lnSpc>
                        <a:spcBef>
                          <a:spcPts val="200"/>
                        </a:spcBef>
                        <a:spcAft>
                          <a:spcPts val="200"/>
                        </a:spcAft>
                      </a:pPr>
                      <a:r>
                        <a:rPr lang="en-GB" sz="1700" dirty="0">
                          <a:solidFill>
                            <a:schemeClr val="tx1"/>
                          </a:solidFill>
                          <a:effectLst/>
                        </a:rPr>
                        <a:t>ERG base case (1 to 3 combined)</a:t>
                      </a:r>
                      <a:endParaRPr lang="en-GB" sz="17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651" marR="56651" marT="0" marB="0" anchor="ctr">
                    <a:solidFill>
                      <a:schemeClr val="accent1">
                        <a:lumMod val="20000"/>
                        <a:lumOff val="80000"/>
                      </a:schemeClr>
                    </a:solidFill>
                  </a:tcPr>
                </a:tc>
                <a:tc>
                  <a:txBody>
                    <a:bodyPr/>
                    <a:lstStyle/>
                    <a:p>
                      <a:pPr algn="ctr">
                        <a:lnSpc>
                          <a:spcPct val="115000"/>
                        </a:lnSpc>
                        <a:spcBef>
                          <a:spcPts val="200"/>
                        </a:spcBef>
                        <a:spcAft>
                          <a:spcPts val="200"/>
                        </a:spcAft>
                      </a:pPr>
                      <a:r>
                        <a:rPr lang="en-GB" sz="1700" b="1" u="none" dirty="0">
                          <a:effectLst/>
                          <a:latin typeface="+mn-lt"/>
                          <a:ea typeface="Calibri" panose="020F0502020204030204" pitchFamily="34" charset="0"/>
                          <a:cs typeface="Times New Roman" panose="02020603050405020304" pitchFamily="18" charset="0"/>
                        </a:rPr>
                        <a:t>33,925</a:t>
                      </a:r>
                    </a:p>
                  </a:txBody>
                  <a:tcPr marL="68580" marR="68580" marT="0" marB="0" anchor="ctr">
                    <a:solidFill>
                      <a:schemeClr val="accent1">
                        <a:lumMod val="20000"/>
                        <a:lumOff val="80000"/>
                      </a:schemeClr>
                    </a:solidFill>
                  </a:tcPr>
                </a:tc>
                <a:extLst>
                  <a:ext uri="{0D108BD9-81ED-4DB2-BD59-A6C34878D82A}">
                    <a16:rowId xmlns:a16="http://schemas.microsoft.com/office/drawing/2014/main" val="773666619"/>
                  </a:ext>
                </a:extLst>
              </a:tr>
              <a:tr h="422298">
                <a:tc>
                  <a:txBody>
                    <a:bodyPr/>
                    <a:lstStyle/>
                    <a:p>
                      <a:pPr algn="l">
                        <a:lnSpc>
                          <a:spcPct val="107000"/>
                        </a:lnSpc>
                        <a:spcBef>
                          <a:spcPts val="200"/>
                        </a:spcBef>
                        <a:spcAft>
                          <a:spcPts val="200"/>
                        </a:spcAft>
                      </a:pPr>
                      <a:r>
                        <a:rPr lang="en-GB" sz="1700" dirty="0">
                          <a:solidFill>
                            <a:schemeClr val="bg1"/>
                          </a:solidFill>
                          <a:effectLst/>
                          <a:latin typeface="+mn-lt"/>
                          <a:ea typeface="Calibri" panose="020F0502020204030204" pitchFamily="34" charset="0"/>
                          <a:cs typeface="Times New Roman" panose="02020603050405020304" pitchFamily="18" charset="0"/>
                        </a:rPr>
                        <a:t>ERG probabilistic base case</a:t>
                      </a:r>
                    </a:p>
                  </a:txBody>
                  <a:tcPr marL="56651" marR="56651" marT="0" marB="0" anchor="ctr">
                    <a:solidFill>
                      <a:schemeClr val="bg2"/>
                    </a:solidFill>
                  </a:tcPr>
                </a:tc>
                <a:tc>
                  <a:txBody>
                    <a:bodyPr/>
                    <a:lstStyle/>
                    <a:p>
                      <a:pPr algn="ctr">
                        <a:lnSpc>
                          <a:spcPct val="115000"/>
                        </a:lnSpc>
                        <a:spcBef>
                          <a:spcPts val="200"/>
                        </a:spcBef>
                        <a:spcAft>
                          <a:spcPts val="200"/>
                        </a:spcAft>
                      </a:pPr>
                      <a:r>
                        <a:rPr lang="en-GB" sz="1700" b="0" u="none" dirty="0">
                          <a:effectLst/>
                          <a:latin typeface="+mn-lt"/>
                          <a:ea typeface="Calibri" panose="020F0502020204030204" pitchFamily="34" charset="0"/>
                          <a:cs typeface="Times New Roman" panose="02020603050405020304" pitchFamily="18" charset="0"/>
                        </a:rPr>
                        <a:t>33,809</a:t>
                      </a:r>
                    </a:p>
                  </a:txBody>
                  <a:tcPr marL="68580" marR="68580" marT="0" marB="0" anchor="ctr">
                    <a:solidFill>
                      <a:schemeClr val="accent6">
                        <a:lumMod val="20000"/>
                        <a:lumOff val="80000"/>
                      </a:schemeClr>
                    </a:solidFill>
                  </a:tcPr>
                </a:tc>
                <a:extLst>
                  <a:ext uri="{0D108BD9-81ED-4DB2-BD59-A6C34878D82A}">
                    <a16:rowId xmlns:a16="http://schemas.microsoft.com/office/drawing/2014/main" val="2957679977"/>
                  </a:ext>
                </a:extLst>
              </a:tr>
              <a:tr h="491499">
                <a:tc>
                  <a:txBody>
                    <a:bodyPr/>
                    <a:lstStyle/>
                    <a:p>
                      <a:pPr lvl="1" algn="l">
                        <a:lnSpc>
                          <a:spcPct val="107000"/>
                        </a:lnSpc>
                        <a:spcBef>
                          <a:spcPts val="200"/>
                        </a:spcBef>
                        <a:spcAft>
                          <a:spcPts val="200"/>
                        </a:spcAft>
                      </a:pPr>
                      <a:r>
                        <a:rPr lang="en-GB" sz="1700" dirty="0">
                          <a:solidFill>
                            <a:schemeClr val="bg1"/>
                          </a:solidFill>
                          <a:effectLst/>
                          <a:latin typeface="+mn-lt"/>
                          <a:ea typeface="Calibri" panose="020F0502020204030204" pitchFamily="34" charset="0"/>
                          <a:cs typeface="Times New Roman" panose="02020603050405020304" pitchFamily="18" charset="0"/>
                        </a:rPr>
                        <a:t>Scenario 1: adding a post-HSCT utility increment</a:t>
                      </a:r>
                    </a:p>
                  </a:txBody>
                  <a:tcPr marL="56651" marR="56651" marT="0" marB="0" anchor="ctr">
                    <a:solidFill>
                      <a:schemeClr val="bg2"/>
                    </a:solidFill>
                  </a:tcPr>
                </a:tc>
                <a:tc>
                  <a:txBody>
                    <a:bodyPr/>
                    <a:lstStyle/>
                    <a:p>
                      <a:pPr algn="ctr">
                        <a:lnSpc>
                          <a:spcPct val="115000"/>
                        </a:lnSpc>
                        <a:spcBef>
                          <a:spcPts val="200"/>
                        </a:spcBef>
                        <a:spcAft>
                          <a:spcPts val="200"/>
                        </a:spcAft>
                      </a:pPr>
                      <a:r>
                        <a:rPr lang="en-GB" sz="1700" b="0" u="none" dirty="0">
                          <a:effectLst/>
                          <a:latin typeface="+mn-lt"/>
                          <a:ea typeface="Calibri" panose="020F0502020204030204" pitchFamily="34" charset="0"/>
                          <a:cs typeface="Times New Roman" panose="02020603050405020304" pitchFamily="18" charset="0"/>
                        </a:rPr>
                        <a:t>38,265</a:t>
                      </a:r>
                    </a:p>
                  </a:txBody>
                  <a:tcPr marL="68580" marR="68580" marT="0" marB="0" anchor="ctr">
                    <a:solidFill>
                      <a:schemeClr val="accent6">
                        <a:lumMod val="20000"/>
                        <a:lumOff val="80000"/>
                      </a:schemeClr>
                    </a:solidFill>
                  </a:tcPr>
                </a:tc>
                <a:extLst>
                  <a:ext uri="{0D108BD9-81ED-4DB2-BD59-A6C34878D82A}">
                    <a16:rowId xmlns:a16="http://schemas.microsoft.com/office/drawing/2014/main" val="1540183405"/>
                  </a:ext>
                </a:extLst>
              </a:tr>
              <a:tr h="527026">
                <a:tc>
                  <a:txBody>
                    <a:bodyPr/>
                    <a:lstStyle/>
                    <a:p>
                      <a:pPr marL="521528" marR="0" lvl="1" indent="0" algn="l" defTabSz="1043056" rtl="0" eaLnBrk="1" fontAlgn="auto" latinLnBrk="0" hangingPunct="1">
                        <a:lnSpc>
                          <a:spcPct val="107000"/>
                        </a:lnSpc>
                        <a:spcBef>
                          <a:spcPts val="200"/>
                        </a:spcBef>
                        <a:spcAft>
                          <a:spcPts val="200"/>
                        </a:spcAft>
                        <a:buClrTx/>
                        <a:buSzTx/>
                        <a:buFontTx/>
                        <a:buNone/>
                        <a:tabLst/>
                        <a:defRPr/>
                      </a:pPr>
                      <a:r>
                        <a:rPr lang="en-GB" sz="1700" dirty="0">
                          <a:solidFill>
                            <a:schemeClr val="bg1"/>
                          </a:solidFill>
                          <a:effectLst/>
                          <a:latin typeface="+mn-lt"/>
                          <a:ea typeface="Calibri" panose="020F0502020204030204" pitchFamily="34" charset="0"/>
                          <a:cs typeface="Times New Roman" panose="02020603050405020304" pitchFamily="18" charset="0"/>
                        </a:rPr>
                        <a:t>Scenario 2: proportion with dose extension (21 days) in line with QUAZAR trial (</a:t>
                      </a:r>
                      <a:r>
                        <a:rPr lang="en-GB" sz="1700" u="sng" dirty="0">
                          <a:solidFill>
                            <a:srgbClr val="000000"/>
                          </a:solidFill>
                          <a:effectLst/>
                          <a:highlight>
                            <a:srgbClr val="000000"/>
                          </a:highlight>
                          <a:latin typeface="+mn-lt"/>
                          <a:ea typeface="Calibri" panose="020F0502020204030204" pitchFamily="34" charset="0"/>
                          <a:cs typeface="Times New Roman" panose="02020603050405020304" pitchFamily="18" charset="0"/>
                        </a:rPr>
                        <a:t>XXX</a:t>
                      </a:r>
                      <a:r>
                        <a:rPr lang="en-GB" sz="1700" dirty="0">
                          <a:solidFill>
                            <a:schemeClr val="bg1"/>
                          </a:solidFill>
                          <a:effectLst/>
                          <a:latin typeface="+mn-lt"/>
                          <a:ea typeface="Calibri" panose="020F0502020204030204" pitchFamily="34" charset="0"/>
                          <a:cs typeface="Times New Roman" panose="02020603050405020304" pitchFamily="18" charset="0"/>
                        </a:rPr>
                        <a:t>%)</a:t>
                      </a:r>
                    </a:p>
                  </a:txBody>
                  <a:tcPr marL="56651" marR="56651" marT="0" marB="0" anchor="ctr">
                    <a:solidFill>
                      <a:schemeClr val="bg2"/>
                    </a:solidFill>
                  </a:tcPr>
                </a:tc>
                <a:tc>
                  <a:txBody>
                    <a:bodyPr/>
                    <a:lstStyle/>
                    <a:p>
                      <a:pPr algn="ctr">
                        <a:lnSpc>
                          <a:spcPct val="115000"/>
                        </a:lnSpc>
                        <a:spcBef>
                          <a:spcPts val="200"/>
                        </a:spcBef>
                        <a:spcAft>
                          <a:spcPts val="200"/>
                        </a:spcAft>
                      </a:pPr>
                      <a:r>
                        <a:rPr lang="en-GB" sz="1700" b="0" u="none" dirty="0">
                          <a:effectLst/>
                          <a:latin typeface="+mn-lt"/>
                          <a:ea typeface="Calibri" panose="020F0502020204030204" pitchFamily="34" charset="0"/>
                          <a:cs typeface="Times New Roman" panose="02020603050405020304" pitchFamily="18" charset="0"/>
                        </a:rPr>
                        <a:t>34,443</a:t>
                      </a:r>
                    </a:p>
                  </a:txBody>
                  <a:tcPr marL="68580" marR="68580" marT="0" marB="0" anchor="ctr">
                    <a:solidFill>
                      <a:schemeClr val="accent6">
                        <a:lumMod val="20000"/>
                        <a:lumOff val="80000"/>
                      </a:schemeClr>
                    </a:solidFill>
                  </a:tcPr>
                </a:tc>
                <a:extLst>
                  <a:ext uri="{0D108BD9-81ED-4DB2-BD59-A6C34878D82A}">
                    <a16:rowId xmlns:a16="http://schemas.microsoft.com/office/drawing/2014/main" val="253253748"/>
                  </a:ext>
                </a:extLst>
              </a:tr>
              <a:tr h="491499">
                <a:tc>
                  <a:txBody>
                    <a:bodyPr/>
                    <a:lstStyle/>
                    <a:p>
                      <a:pPr marL="521528" marR="0" lvl="1" indent="0" algn="l" defTabSz="1043056" rtl="0" eaLnBrk="1" fontAlgn="auto" latinLnBrk="0" hangingPunct="1">
                        <a:lnSpc>
                          <a:spcPct val="107000"/>
                        </a:lnSpc>
                        <a:spcBef>
                          <a:spcPts val="200"/>
                        </a:spcBef>
                        <a:spcAft>
                          <a:spcPts val="200"/>
                        </a:spcAft>
                        <a:buClrTx/>
                        <a:buSzTx/>
                        <a:buFontTx/>
                        <a:buNone/>
                        <a:tabLst/>
                        <a:defRPr/>
                      </a:pPr>
                      <a:r>
                        <a:rPr lang="en-GB" sz="1700" dirty="0">
                          <a:solidFill>
                            <a:schemeClr val="bg1"/>
                          </a:solidFill>
                          <a:effectLst/>
                          <a:latin typeface="+mn-lt"/>
                          <a:ea typeface="Calibri" panose="020F0502020204030204" pitchFamily="34" charset="0"/>
                          <a:cs typeface="Times New Roman" panose="02020603050405020304" pitchFamily="18" charset="0"/>
                        </a:rPr>
                        <a:t>Scenario 3: proportion with dose extension (21 days) at 30%</a:t>
                      </a:r>
                    </a:p>
                  </a:txBody>
                  <a:tcPr marL="56651" marR="56651" marT="0" marB="0" anchor="ctr">
                    <a:solidFill>
                      <a:schemeClr val="bg2"/>
                    </a:solidFill>
                  </a:tcPr>
                </a:tc>
                <a:tc>
                  <a:txBody>
                    <a:bodyPr/>
                    <a:lstStyle/>
                    <a:p>
                      <a:pPr algn="ctr">
                        <a:lnSpc>
                          <a:spcPct val="115000"/>
                        </a:lnSpc>
                        <a:spcBef>
                          <a:spcPts val="200"/>
                        </a:spcBef>
                        <a:spcAft>
                          <a:spcPts val="200"/>
                        </a:spcAft>
                      </a:pPr>
                      <a:r>
                        <a:rPr lang="en-GB" sz="1700" b="0" u="none" dirty="0">
                          <a:effectLst/>
                          <a:latin typeface="+mn-lt"/>
                          <a:ea typeface="Calibri" panose="020F0502020204030204" pitchFamily="34" charset="0"/>
                          <a:cs typeface="Times New Roman" panose="02020603050405020304" pitchFamily="18" charset="0"/>
                        </a:rPr>
                        <a:t>34,458</a:t>
                      </a:r>
                    </a:p>
                  </a:txBody>
                  <a:tcPr marL="68580" marR="68580" marT="0" marB="0" anchor="ctr">
                    <a:solidFill>
                      <a:schemeClr val="accent6">
                        <a:lumMod val="20000"/>
                        <a:lumOff val="80000"/>
                      </a:schemeClr>
                    </a:solidFill>
                  </a:tcPr>
                </a:tc>
                <a:extLst>
                  <a:ext uri="{0D108BD9-81ED-4DB2-BD59-A6C34878D82A}">
                    <a16:rowId xmlns:a16="http://schemas.microsoft.com/office/drawing/2014/main" val="2348397736"/>
                  </a:ext>
                </a:extLst>
              </a:tr>
              <a:tr h="491499">
                <a:tc>
                  <a:txBody>
                    <a:bodyPr/>
                    <a:lstStyle/>
                    <a:p>
                      <a:pPr marL="521528" marR="0" lvl="1" indent="0" algn="l" defTabSz="1043056" rtl="0" eaLnBrk="1" fontAlgn="auto" latinLnBrk="0" hangingPunct="1">
                        <a:lnSpc>
                          <a:spcPct val="107000"/>
                        </a:lnSpc>
                        <a:spcBef>
                          <a:spcPts val="200"/>
                        </a:spcBef>
                        <a:spcAft>
                          <a:spcPts val="200"/>
                        </a:spcAft>
                        <a:buClrTx/>
                        <a:buSzTx/>
                        <a:buFontTx/>
                        <a:buNone/>
                        <a:tabLst/>
                        <a:defRPr/>
                      </a:pPr>
                      <a:r>
                        <a:rPr lang="en-GB" sz="1700" dirty="0">
                          <a:solidFill>
                            <a:schemeClr val="bg1"/>
                          </a:solidFill>
                          <a:effectLst/>
                          <a:latin typeface="+mn-lt"/>
                          <a:ea typeface="Calibri" panose="020F0502020204030204" pitchFamily="34" charset="0"/>
                          <a:cs typeface="Times New Roman" panose="02020603050405020304" pitchFamily="18" charset="0"/>
                        </a:rPr>
                        <a:t>Scenario 4: proportion with dose extension (21 days) at 40%</a:t>
                      </a:r>
                    </a:p>
                  </a:txBody>
                  <a:tcPr marL="56651" marR="56651" marT="0" marB="0" anchor="ctr">
                    <a:solidFill>
                      <a:schemeClr val="bg2"/>
                    </a:solidFill>
                  </a:tcPr>
                </a:tc>
                <a:tc>
                  <a:txBody>
                    <a:bodyPr/>
                    <a:lstStyle/>
                    <a:p>
                      <a:pPr algn="ctr">
                        <a:lnSpc>
                          <a:spcPct val="115000"/>
                        </a:lnSpc>
                        <a:spcBef>
                          <a:spcPts val="200"/>
                        </a:spcBef>
                        <a:spcAft>
                          <a:spcPts val="200"/>
                        </a:spcAft>
                      </a:pPr>
                      <a:r>
                        <a:rPr lang="en-GB" sz="1700" b="0" u="none" dirty="0">
                          <a:effectLst/>
                          <a:latin typeface="+mn-lt"/>
                          <a:ea typeface="Calibri" panose="020F0502020204030204" pitchFamily="34" charset="0"/>
                          <a:cs typeface="Times New Roman" panose="02020603050405020304" pitchFamily="18" charset="0"/>
                        </a:rPr>
                        <a:t>34,674</a:t>
                      </a:r>
                    </a:p>
                  </a:txBody>
                  <a:tcPr marL="68580" marR="68580" marT="0" marB="0" anchor="ctr">
                    <a:solidFill>
                      <a:schemeClr val="accent6">
                        <a:lumMod val="20000"/>
                        <a:lumOff val="80000"/>
                      </a:schemeClr>
                    </a:solidFill>
                  </a:tcPr>
                </a:tc>
                <a:extLst>
                  <a:ext uri="{0D108BD9-81ED-4DB2-BD59-A6C34878D82A}">
                    <a16:rowId xmlns:a16="http://schemas.microsoft.com/office/drawing/2014/main" val="1929930774"/>
                  </a:ext>
                </a:extLst>
              </a:tr>
              <a:tr h="491499">
                <a:tc>
                  <a:txBody>
                    <a:bodyPr/>
                    <a:lstStyle/>
                    <a:p>
                      <a:pPr marL="521528" marR="0" lvl="1" indent="0" algn="l" defTabSz="1043056" rtl="0" eaLnBrk="1" fontAlgn="auto" latinLnBrk="0" hangingPunct="1">
                        <a:lnSpc>
                          <a:spcPct val="107000"/>
                        </a:lnSpc>
                        <a:spcBef>
                          <a:spcPts val="200"/>
                        </a:spcBef>
                        <a:spcAft>
                          <a:spcPts val="200"/>
                        </a:spcAft>
                        <a:buClrTx/>
                        <a:buSzTx/>
                        <a:buFontTx/>
                        <a:buNone/>
                        <a:tabLst/>
                        <a:defRPr/>
                      </a:pPr>
                      <a:r>
                        <a:rPr lang="en-GB" sz="1700" dirty="0">
                          <a:solidFill>
                            <a:schemeClr val="bg1"/>
                          </a:solidFill>
                          <a:effectLst/>
                          <a:latin typeface="+mn-lt"/>
                          <a:ea typeface="Calibri" panose="020F0502020204030204" pitchFamily="34" charset="0"/>
                          <a:cs typeface="Times New Roman" panose="02020603050405020304" pitchFamily="18" charset="0"/>
                        </a:rPr>
                        <a:t>Scenario 5: </a:t>
                      </a:r>
                      <a:r>
                        <a:rPr lang="en-GB" sz="1700" b="1" kern="1200" dirty="0">
                          <a:solidFill>
                            <a:schemeClr val="lt1"/>
                          </a:solidFill>
                          <a:effectLst/>
                          <a:latin typeface="+mn-lt"/>
                          <a:ea typeface="+mn-ea"/>
                          <a:cs typeface="+mn-cs"/>
                        </a:rPr>
                        <a:t>individual modelling of OS and RFS*</a:t>
                      </a:r>
                      <a:endParaRPr lang="en-GB" sz="1700" dirty="0">
                        <a:solidFill>
                          <a:schemeClr val="bg1"/>
                        </a:solidFill>
                        <a:effectLst/>
                        <a:latin typeface="+mn-lt"/>
                        <a:ea typeface="Calibri" panose="020F0502020204030204" pitchFamily="34" charset="0"/>
                        <a:cs typeface="Times New Roman" panose="02020603050405020304" pitchFamily="18" charset="0"/>
                      </a:endParaRPr>
                    </a:p>
                  </a:txBody>
                  <a:tcPr marL="56651" marR="56651" marT="0" marB="0" anchor="ctr">
                    <a:solidFill>
                      <a:schemeClr val="bg2"/>
                    </a:solidFill>
                  </a:tcPr>
                </a:tc>
                <a:tc>
                  <a:txBody>
                    <a:bodyPr/>
                    <a:lstStyle/>
                    <a:p>
                      <a:pPr algn="ctr">
                        <a:lnSpc>
                          <a:spcPct val="115000"/>
                        </a:lnSpc>
                        <a:spcBef>
                          <a:spcPts val="200"/>
                        </a:spcBef>
                        <a:spcAft>
                          <a:spcPts val="200"/>
                        </a:spcAft>
                      </a:pPr>
                      <a:r>
                        <a:rPr lang="en-GB" sz="1700" b="0" u="none" dirty="0">
                          <a:effectLst/>
                          <a:latin typeface="+mn-lt"/>
                          <a:ea typeface="Calibri" panose="020F0502020204030204" pitchFamily="34" charset="0"/>
                          <a:cs typeface="Times New Roman" panose="02020603050405020304" pitchFamily="18" charset="0"/>
                        </a:rPr>
                        <a:t>33,767</a:t>
                      </a:r>
                    </a:p>
                  </a:txBody>
                  <a:tcPr marL="68580" marR="68580" marT="0" marB="0" anchor="ctr">
                    <a:solidFill>
                      <a:schemeClr val="accent6">
                        <a:lumMod val="20000"/>
                        <a:lumOff val="80000"/>
                      </a:schemeClr>
                    </a:solidFill>
                  </a:tcPr>
                </a:tc>
                <a:extLst>
                  <a:ext uri="{0D108BD9-81ED-4DB2-BD59-A6C34878D82A}">
                    <a16:rowId xmlns:a16="http://schemas.microsoft.com/office/drawing/2014/main" val="1727057233"/>
                  </a:ext>
                </a:extLst>
              </a:tr>
            </a:tbl>
          </a:graphicData>
        </a:graphic>
      </p:graphicFrame>
      <p:sp>
        <p:nvSpPr>
          <p:cNvPr id="12" name="TextBox 11">
            <a:extLst>
              <a:ext uri="{FF2B5EF4-FFF2-40B4-BE49-F238E27FC236}">
                <a16:creationId xmlns:a16="http://schemas.microsoft.com/office/drawing/2014/main" id="{9F43E0FD-242A-3C89-BD48-BB670CBC9BB7}"/>
              </a:ext>
            </a:extLst>
          </p:cNvPr>
          <p:cNvSpPr txBox="1"/>
          <p:nvPr/>
        </p:nvSpPr>
        <p:spPr>
          <a:xfrm>
            <a:off x="477689" y="6748062"/>
            <a:ext cx="9814722" cy="338554"/>
          </a:xfrm>
          <a:prstGeom prst="rect">
            <a:avLst/>
          </a:prstGeom>
          <a:noFill/>
        </p:spPr>
        <p:txBody>
          <a:bodyPr wrap="square">
            <a:spAutoFit/>
          </a:bodyPr>
          <a:lstStyle/>
          <a:p>
            <a:pPr algn="ctr"/>
            <a:r>
              <a:rPr lang="en-GB" sz="1600" baseline="30000" dirty="0">
                <a:ea typeface="Times New Roman" panose="02020603050405020304" pitchFamily="18" charset="0"/>
              </a:rPr>
              <a:t>*</a:t>
            </a:r>
            <a:r>
              <a:rPr lang="en-GB" sz="1600" dirty="0">
                <a:effectLst/>
                <a:ea typeface="Times New Roman" panose="02020603050405020304" pitchFamily="18" charset="0"/>
              </a:rPr>
              <a:t>For OS</a:t>
            </a:r>
            <a:r>
              <a:rPr lang="en-GB" sz="1600" dirty="0">
                <a:ea typeface="Times New Roman" panose="02020603050405020304" pitchFamily="18" charset="0"/>
              </a:rPr>
              <a:t>: </a:t>
            </a:r>
            <a:r>
              <a:rPr lang="en-GB" sz="1600" dirty="0">
                <a:effectLst/>
                <a:ea typeface="Times New Roman" panose="02020603050405020304" pitchFamily="18" charset="0"/>
              </a:rPr>
              <a:t>individual generalised gamma for both arms.</a:t>
            </a:r>
            <a:r>
              <a:rPr lang="en-GB" sz="1600" dirty="0">
                <a:ea typeface="Times New Roman" panose="02020603050405020304" pitchFamily="18" charset="0"/>
              </a:rPr>
              <a:t> </a:t>
            </a:r>
            <a:r>
              <a:rPr lang="en-GB" sz="1600" dirty="0">
                <a:effectLst/>
                <a:ea typeface="Times New Roman" panose="02020603050405020304" pitchFamily="18" charset="0"/>
              </a:rPr>
              <a:t>For RFS</a:t>
            </a:r>
            <a:r>
              <a:rPr lang="en-GB" sz="1600" dirty="0">
                <a:ea typeface="Times New Roman" panose="02020603050405020304" pitchFamily="18" charset="0"/>
              </a:rPr>
              <a:t>: </a:t>
            </a:r>
            <a:r>
              <a:rPr lang="en-GB" sz="1600" dirty="0">
                <a:effectLst/>
                <a:ea typeface="Times New Roman" panose="02020603050405020304" pitchFamily="18" charset="0"/>
              </a:rPr>
              <a:t>individual log-logistic </a:t>
            </a:r>
            <a:r>
              <a:rPr lang="en-GB" sz="1600" dirty="0">
                <a:ea typeface="Times New Roman" panose="02020603050405020304" pitchFamily="18" charset="0"/>
              </a:rPr>
              <a:t>f</a:t>
            </a:r>
            <a:r>
              <a:rPr lang="en-GB" sz="1600" dirty="0">
                <a:effectLst/>
                <a:ea typeface="Times New Roman" panose="02020603050405020304" pitchFamily="18" charset="0"/>
              </a:rPr>
              <a:t>or both arms.</a:t>
            </a:r>
            <a:endParaRPr lang="en-GB" sz="1600" dirty="0"/>
          </a:p>
        </p:txBody>
      </p:sp>
      <p:sp>
        <p:nvSpPr>
          <p:cNvPr id="13" name="TextBox 12">
            <a:extLst>
              <a:ext uri="{FF2B5EF4-FFF2-40B4-BE49-F238E27FC236}">
                <a16:creationId xmlns:a16="http://schemas.microsoft.com/office/drawing/2014/main" id="{0231C924-D64C-7B60-4FC6-A0635EA2EABD}"/>
              </a:ext>
            </a:extLst>
          </p:cNvPr>
          <p:cNvSpPr txBox="1"/>
          <p:nvPr/>
        </p:nvSpPr>
        <p:spPr>
          <a:xfrm>
            <a:off x="523741" y="7114979"/>
            <a:ext cx="9722619" cy="246221"/>
          </a:xfrm>
          <a:prstGeom prst="rect">
            <a:avLst/>
          </a:prstGeom>
          <a:noFill/>
        </p:spPr>
        <p:txBody>
          <a:bodyPr wrap="square" lIns="0" tIns="0" rIns="0" bIns="0" rtlCol="0">
            <a:spAutoFit/>
          </a:bodyPr>
          <a:lstStyle/>
          <a:p>
            <a:pPr algn="ctr"/>
            <a:r>
              <a:rPr lang="en-GB" sz="1600" dirty="0">
                <a:solidFill>
                  <a:schemeClr val="tx1"/>
                </a:solidFill>
              </a:rPr>
              <a:t>Please note that this slide has been updated post committee meeting to correct factual inaccuracies </a:t>
            </a:r>
          </a:p>
        </p:txBody>
      </p:sp>
    </p:spTree>
    <p:extLst>
      <p:ext uri="{BB962C8B-B14F-4D97-AF65-F5344CB8AC3E}">
        <p14:creationId xmlns:p14="http://schemas.microsoft.com/office/powerpoint/2010/main" val="3027493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D50F629-E674-43B4-AE25-933E118566C4}"/>
              </a:ext>
            </a:extLst>
          </p:cNvPr>
          <p:cNvSpPr txBox="1"/>
          <p:nvPr/>
        </p:nvSpPr>
        <p:spPr>
          <a:xfrm>
            <a:off x="515620" y="6930281"/>
            <a:ext cx="828438" cy="451020"/>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2" name="Title 1"/>
          <p:cNvSpPr>
            <a:spLocks noGrp="1"/>
          </p:cNvSpPr>
          <p:nvPr>
            <p:ph type="title"/>
          </p:nvPr>
        </p:nvSpPr>
        <p:spPr>
          <a:xfrm>
            <a:off x="344931" y="395875"/>
            <a:ext cx="10067332" cy="765501"/>
          </a:xfrm>
        </p:spPr>
        <p:txBody>
          <a:bodyPr/>
          <a:lstStyle/>
          <a:p>
            <a:pPr>
              <a:lnSpc>
                <a:spcPct val="100000"/>
              </a:lnSpc>
            </a:pPr>
            <a:r>
              <a:rPr lang="en-GB" sz="2800" dirty="0"/>
              <a:t>FLT3 subgroup results – company base case</a:t>
            </a:r>
          </a:p>
        </p:txBody>
      </p:sp>
      <p:sp>
        <p:nvSpPr>
          <p:cNvPr id="3" name="Slide Number Placeholder 2"/>
          <p:cNvSpPr>
            <a:spLocks noGrp="1"/>
          </p:cNvSpPr>
          <p:nvPr>
            <p:ph type="sldNum" sz="quarter" idx="12"/>
          </p:nvPr>
        </p:nvSpPr>
        <p:spPr>
          <a:xfrm>
            <a:off x="10009711" y="7064904"/>
            <a:ext cx="500380" cy="333663"/>
          </a:xfrm>
        </p:spPr>
        <p:txBody>
          <a:bodyPr/>
          <a:lstStyle/>
          <a:p>
            <a:fld id="{DDBE135E-2566-4748-853C-8A3B78F0FB00}" type="slidenum">
              <a:rPr lang="en-GB" smtClean="0"/>
              <a:t>33</a:t>
            </a:fld>
            <a:endParaRPr lang="en-GB" dirty="0"/>
          </a:p>
        </p:txBody>
      </p:sp>
      <p:sp>
        <p:nvSpPr>
          <p:cNvPr id="6" name="TextBox 5">
            <a:extLst>
              <a:ext uri="{FF2B5EF4-FFF2-40B4-BE49-F238E27FC236}">
                <a16:creationId xmlns:a16="http://schemas.microsoft.com/office/drawing/2014/main" id="{0D3F8FE2-6B21-4FCD-8714-7696A483CCF1}"/>
              </a:ext>
            </a:extLst>
          </p:cNvPr>
          <p:cNvSpPr txBox="1"/>
          <p:nvPr/>
        </p:nvSpPr>
        <p:spPr>
          <a:xfrm>
            <a:off x="365640" y="1555096"/>
            <a:ext cx="8343900" cy="307777"/>
          </a:xfrm>
          <a:prstGeom prst="rect">
            <a:avLst/>
          </a:prstGeom>
          <a:noFill/>
        </p:spPr>
        <p:txBody>
          <a:bodyPr wrap="square" lIns="0" tIns="0" rIns="0" bIns="0" rtlCol="0">
            <a:spAutoFit/>
          </a:bodyPr>
          <a:lstStyle/>
          <a:p>
            <a:r>
              <a:rPr lang="en-GB" sz="2000" b="1" dirty="0"/>
              <a:t>D</a:t>
            </a:r>
            <a:r>
              <a:rPr lang="en-GB" sz="2000" b="1" dirty="0">
                <a:solidFill>
                  <a:schemeClr val="tx1"/>
                </a:solidFill>
              </a:rPr>
              <a:t>eterministic ICER </a:t>
            </a:r>
          </a:p>
        </p:txBody>
      </p:sp>
      <p:sp>
        <p:nvSpPr>
          <p:cNvPr id="9" name="TextBox 8">
            <a:extLst>
              <a:ext uri="{FF2B5EF4-FFF2-40B4-BE49-F238E27FC236}">
                <a16:creationId xmlns:a16="http://schemas.microsoft.com/office/drawing/2014/main" id="{F6F9E567-831E-4AEC-BE46-9547CB86EC26}"/>
              </a:ext>
            </a:extLst>
          </p:cNvPr>
          <p:cNvSpPr txBox="1"/>
          <p:nvPr/>
        </p:nvSpPr>
        <p:spPr>
          <a:xfrm>
            <a:off x="344930" y="960097"/>
            <a:ext cx="10276178" cy="338554"/>
          </a:xfrm>
          <a:prstGeom prst="rect">
            <a:avLst/>
          </a:prstGeom>
          <a:noFill/>
        </p:spPr>
        <p:txBody>
          <a:bodyPr wrap="square" lIns="0" tIns="0" rIns="0" bIns="0" rtlCol="0">
            <a:spAutoFit/>
          </a:bodyPr>
          <a:lstStyle/>
          <a:p>
            <a:r>
              <a:rPr lang="en-GB" sz="2200" b="1" dirty="0">
                <a:solidFill>
                  <a:schemeClr val="accent1"/>
                </a:solidFill>
              </a:rPr>
              <a:t>ICERs include oral </a:t>
            </a:r>
            <a:r>
              <a:rPr lang="en-GB" sz="2200" b="1" dirty="0" err="1">
                <a:solidFill>
                  <a:schemeClr val="accent1"/>
                </a:solidFill>
              </a:rPr>
              <a:t>azacitidine</a:t>
            </a:r>
            <a:r>
              <a:rPr lang="en-GB" sz="2200" b="1" dirty="0">
                <a:solidFill>
                  <a:schemeClr val="accent1"/>
                </a:solidFill>
              </a:rPr>
              <a:t> PAS</a:t>
            </a:r>
          </a:p>
        </p:txBody>
      </p:sp>
      <p:graphicFrame>
        <p:nvGraphicFramePr>
          <p:cNvPr id="12" name="Table 11">
            <a:extLst>
              <a:ext uri="{FF2B5EF4-FFF2-40B4-BE49-F238E27FC236}">
                <a16:creationId xmlns:a16="http://schemas.microsoft.com/office/drawing/2014/main" id="{79F1A588-3C6E-4FE6-A37C-2D154E061838}"/>
              </a:ext>
            </a:extLst>
          </p:cNvPr>
          <p:cNvGraphicFramePr>
            <a:graphicFrameLocks noGrp="1"/>
          </p:cNvGraphicFramePr>
          <p:nvPr>
            <p:extLst>
              <p:ext uri="{D42A27DB-BD31-4B8C-83A1-F6EECF244321}">
                <p14:modId xmlns:p14="http://schemas.microsoft.com/office/powerpoint/2010/main" val="2623486491"/>
              </p:ext>
            </p:extLst>
          </p:nvPr>
        </p:nvGraphicFramePr>
        <p:xfrm>
          <a:off x="313032" y="1950290"/>
          <a:ext cx="10067333" cy="2596430"/>
        </p:xfrm>
        <a:graphic>
          <a:graphicData uri="http://schemas.openxmlformats.org/drawingml/2006/table">
            <a:tbl>
              <a:tblPr firstRow="1" firstCol="1" lastRow="1" lastCol="1" bandRow="1" bandCol="1">
                <a:tableStyleId>{F5AB1C69-6EDB-4FF4-983F-18BD219EF322}</a:tableStyleId>
              </a:tblPr>
              <a:tblGrid>
                <a:gridCol w="2250732">
                  <a:extLst>
                    <a:ext uri="{9D8B030D-6E8A-4147-A177-3AD203B41FA5}">
                      <a16:colId xmlns:a16="http://schemas.microsoft.com/office/drawing/2014/main" val="3194797882"/>
                    </a:ext>
                  </a:extLst>
                </a:gridCol>
                <a:gridCol w="1444499">
                  <a:extLst>
                    <a:ext uri="{9D8B030D-6E8A-4147-A177-3AD203B41FA5}">
                      <a16:colId xmlns:a16="http://schemas.microsoft.com/office/drawing/2014/main" val="3773173110"/>
                    </a:ext>
                  </a:extLst>
                </a:gridCol>
                <a:gridCol w="1175756">
                  <a:extLst>
                    <a:ext uri="{9D8B030D-6E8A-4147-A177-3AD203B41FA5}">
                      <a16:colId xmlns:a16="http://schemas.microsoft.com/office/drawing/2014/main" val="3189876138"/>
                    </a:ext>
                  </a:extLst>
                </a:gridCol>
                <a:gridCol w="1461297">
                  <a:extLst>
                    <a:ext uri="{9D8B030D-6E8A-4147-A177-3AD203B41FA5}">
                      <a16:colId xmlns:a16="http://schemas.microsoft.com/office/drawing/2014/main" val="1909919814"/>
                    </a:ext>
                  </a:extLst>
                </a:gridCol>
                <a:gridCol w="1416255">
                  <a:extLst>
                    <a:ext uri="{9D8B030D-6E8A-4147-A177-3AD203B41FA5}">
                      <a16:colId xmlns:a16="http://schemas.microsoft.com/office/drawing/2014/main" val="3976413924"/>
                    </a:ext>
                  </a:extLst>
                </a:gridCol>
                <a:gridCol w="2318794">
                  <a:extLst>
                    <a:ext uri="{9D8B030D-6E8A-4147-A177-3AD203B41FA5}">
                      <a16:colId xmlns:a16="http://schemas.microsoft.com/office/drawing/2014/main" val="4200569902"/>
                    </a:ext>
                  </a:extLst>
                </a:gridCol>
              </a:tblGrid>
              <a:tr h="510452">
                <a:tc>
                  <a:txBody>
                    <a:bodyPr/>
                    <a:lstStyle/>
                    <a:p>
                      <a:pPr algn="l">
                        <a:lnSpc>
                          <a:spcPct val="107000"/>
                        </a:lnSpc>
                        <a:spcBef>
                          <a:spcPts val="300"/>
                        </a:spcBef>
                        <a:spcAft>
                          <a:spcPts val="300"/>
                        </a:spcAft>
                      </a:pPr>
                      <a:r>
                        <a:rPr lang="en-GB" sz="1800" dirty="0">
                          <a:effectLst/>
                        </a:rPr>
                        <a:t>Technologies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nchor="ctr"/>
                </a:tc>
                <a:tc>
                  <a:txBody>
                    <a:bodyPr/>
                    <a:lstStyle/>
                    <a:p>
                      <a:pPr algn="ctr">
                        <a:lnSpc>
                          <a:spcPct val="107000"/>
                        </a:lnSpc>
                        <a:spcBef>
                          <a:spcPts val="300"/>
                        </a:spcBef>
                        <a:spcAft>
                          <a:spcPts val="300"/>
                        </a:spcAft>
                      </a:pPr>
                      <a:r>
                        <a:rPr lang="en-GB" sz="1800" dirty="0">
                          <a:effectLst/>
                        </a:rPr>
                        <a:t>Total costs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a:txBody>
                    <a:bodyPr/>
                    <a:lstStyle/>
                    <a:p>
                      <a:pPr algn="ctr">
                        <a:lnSpc>
                          <a:spcPct val="107000"/>
                        </a:lnSpc>
                        <a:spcBef>
                          <a:spcPts val="300"/>
                        </a:spcBef>
                        <a:spcAft>
                          <a:spcPts val="300"/>
                        </a:spcAft>
                      </a:pPr>
                      <a:r>
                        <a:rPr lang="en-GB" sz="1800" dirty="0">
                          <a:effectLst/>
                        </a:rPr>
                        <a:t>Total QALYs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a:txBody>
                    <a:bodyPr/>
                    <a:lstStyle/>
                    <a:p>
                      <a:pPr algn="ctr"/>
                      <a:r>
                        <a:rPr lang="en-GB" sz="1800" dirty="0">
                          <a:effectLst/>
                        </a:rPr>
                        <a:t>Inc. costs (£)</a:t>
                      </a:r>
                      <a:endParaRPr lang="en-GB" dirty="0"/>
                    </a:p>
                  </a:txBody>
                  <a:tcPr marL="64431" marR="64431" marT="0" marB="0"/>
                </a:tc>
                <a:tc>
                  <a:txBody>
                    <a:bodyPr/>
                    <a:lstStyle/>
                    <a:p>
                      <a:pPr algn="ctr">
                        <a:lnSpc>
                          <a:spcPct val="107000"/>
                        </a:lnSpc>
                        <a:spcBef>
                          <a:spcPts val="300"/>
                        </a:spcBef>
                        <a:spcAft>
                          <a:spcPts val="300"/>
                        </a:spcAft>
                      </a:pPr>
                      <a:r>
                        <a:rPr lang="en-GB" sz="1800" dirty="0">
                          <a:effectLst/>
                        </a:rPr>
                        <a:t>Inc. QALYs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tc>
                  <a:txBody>
                    <a:bodyPr/>
                    <a:lstStyle/>
                    <a:p>
                      <a:pPr algn="ctr">
                        <a:lnSpc>
                          <a:spcPct val="100000"/>
                        </a:lnSpc>
                        <a:spcBef>
                          <a:spcPts val="300"/>
                        </a:spcBef>
                        <a:spcAft>
                          <a:spcPts val="300"/>
                        </a:spcAft>
                      </a:pPr>
                      <a:r>
                        <a:rPr lang="en-GB" sz="1800" dirty="0">
                          <a:effectLst/>
                        </a:rPr>
                        <a:t>Pairwise ICER vs oral azacitidine</a:t>
                      </a:r>
                    </a:p>
                    <a:p>
                      <a:pPr algn="ctr">
                        <a:lnSpc>
                          <a:spcPct val="100000"/>
                        </a:lnSpc>
                        <a:spcBef>
                          <a:spcPts val="300"/>
                        </a:spcBef>
                        <a:spcAft>
                          <a:spcPts val="300"/>
                        </a:spcAft>
                      </a:pPr>
                      <a:r>
                        <a:rPr lang="en-GB" sz="1800" dirty="0">
                          <a:effectLst/>
                        </a:rPr>
                        <a:t>(£/QALY)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431" marR="64431" marT="0" marB="0"/>
                </a:tc>
                <a:extLst>
                  <a:ext uri="{0D108BD9-81ED-4DB2-BD59-A6C34878D82A}">
                    <a16:rowId xmlns:a16="http://schemas.microsoft.com/office/drawing/2014/main" val="3900490508"/>
                  </a:ext>
                </a:extLst>
              </a:tr>
              <a:tr h="246083">
                <a:tc>
                  <a:txBody>
                    <a:bodyPr/>
                    <a:lstStyle/>
                    <a:p>
                      <a:pPr>
                        <a:lnSpc>
                          <a:spcPct val="107000"/>
                        </a:lnSpc>
                        <a:spcBef>
                          <a:spcPts val="300"/>
                        </a:spcBef>
                        <a:spcAft>
                          <a:spcPts val="3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Midostaurin</a:t>
                      </a:r>
                    </a:p>
                  </a:txBody>
                  <a:tcPr marL="64431" marR="64431"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algn="ctr">
                        <a:lnSpc>
                          <a:spcPct val="107000"/>
                        </a:lnSpc>
                        <a:spcBef>
                          <a:spcPts val="300"/>
                        </a:spcBef>
                        <a:spcAft>
                          <a:spcPts val="300"/>
                        </a:spcAft>
                      </a:pPr>
                      <a:r>
                        <a:rPr lang="en-GB" sz="1800" b="1" u="none" dirty="0">
                          <a:solidFill>
                            <a:schemeClr val="tx1"/>
                          </a:solidFill>
                          <a:effectLst/>
                          <a:latin typeface="+mn-lt"/>
                          <a:cs typeface="Times New Roman" panose="02020603050405020304" pitchFamily="18" charset="0"/>
                        </a:rPr>
                        <a:t>Oral azacitidine is dominant</a:t>
                      </a:r>
                    </a:p>
                  </a:txBody>
                  <a:tcPr marL="64431" marR="64431" marT="0" marB="0" anchor="ctr">
                    <a:solidFill>
                      <a:schemeClr val="accent6">
                        <a:lumMod val="40000"/>
                        <a:lumOff val="60000"/>
                      </a:schemeClr>
                    </a:solidFill>
                  </a:tcPr>
                </a:tc>
                <a:extLst>
                  <a:ext uri="{0D108BD9-81ED-4DB2-BD59-A6C34878D82A}">
                    <a16:rowId xmlns:a16="http://schemas.microsoft.com/office/drawing/2014/main" val="1094061172"/>
                  </a:ext>
                </a:extLst>
              </a:tr>
              <a:tr h="565826">
                <a:tc>
                  <a:txBody>
                    <a:bodyPr/>
                    <a:lstStyle/>
                    <a:p>
                      <a:pPr>
                        <a:lnSpc>
                          <a:spcPct val="107000"/>
                        </a:lnSpc>
                        <a:spcBef>
                          <a:spcPts val="300"/>
                        </a:spcBef>
                        <a:spcAft>
                          <a:spcPts val="3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Oral azacitidine</a:t>
                      </a:r>
                    </a:p>
                  </a:txBody>
                  <a:tcPr marL="64431" marR="64431"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algn="ctr">
                        <a:lnSpc>
                          <a:spcPct val="107000"/>
                        </a:lnSpc>
                        <a:spcBef>
                          <a:spcPts val="300"/>
                        </a:spcBef>
                        <a:spcAft>
                          <a:spcPts val="300"/>
                        </a:spcAft>
                      </a:pPr>
                      <a:r>
                        <a:rPr lang="en-GB" sz="1800" b="1" u="none" strike="noStrike" dirty="0">
                          <a:solidFill>
                            <a:schemeClr val="tx1"/>
                          </a:solidFill>
                          <a:effectLst/>
                          <a:latin typeface="+mn-lt"/>
                        </a:rPr>
                        <a:t>- </a:t>
                      </a:r>
                      <a:endParaRPr lang="en-GB" sz="1800" b="1" u="none" dirty="0">
                        <a:solidFill>
                          <a:schemeClr val="tx1"/>
                        </a:solidFill>
                        <a:effectLst/>
                        <a:latin typeface="+mn-lt"/>
                        <a:cs typeface="Times New Roman" panose="02020603050405020304" pitchFamily="18" charset="0"/>
                      </a:endParaRPr>
                    </a:p>
                  </a:txBody>
                  <a:tcPr marL="64431" marR="64431" marT="0" marB="0" anchor="ctr">
                    <a:solidFill>
                      <a:schemeClr val="accent6">
                        <a:lumMod val="40000"/>
                        <a:lumOff val="60000"/>
                      </a:schemeClr>
                    </a:solidFill>
                  </a:tcPr>
                </a:tc>
                <a:extLst>
                  <a:ext uri="{0D108BD9-81ED-4DB2-BD59-A6C34878D82A}">
                    <a16:rowId xmlns:a16="http://schemas.microsoft.com/office/drawing/2014/main" val="1546026090"/>
                  </a:ext>
                </a:extLst>
              </a:tr>
              <a:tr h="246083">
                <a:tc>
                  <a:txBody>
                    <a:bodyPr/>
                    <a:lstStyle/>
                    <a:p>
                      <a:pPr marL="0" marR="0" lvl="0" indent="0" algn="l" defTabSz="1043056" rtl="0" eaLnBrk="1" fontAlgn="auto" latinLnBrk="0" hangingPunct="1">
                        <a:lnSpc>
                          <a:spcPct val="107000"/>
                        </a:lnSpc>
                        <a:spcBef>
                          <a:spcPts val="300"/>
                        </a:spcBef>
                        <a:spcAft>
                          <a:spcPts val="300"/>
                        </a:spcAft>
                        <a:buClrTx/>
                        <a:buSzTx/>
                        <a:buFontTx/>
                        <a:buNone/>
                        <a:tabLst/>
                        <a:defRP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Watch and wait + BSC</a:t>
                      </a:r>
                    </a:p>
                  </a:txBody>
                  <a:tcPr marL="64431" marR="64431"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b="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u="sng" dirty="0">
                          <a:solidFill>
                            <a:srgbClr val="000000"/>
                          </a:solidFill>
                          <a:effectLst/>
                          <a:highlight>
                            <a:srgbClr val="000000"/>
                          </a:highlight>
                          <a:latin typeface="Arial" panose="020B0604020202020204" pitchFamily="34" charset="0"/>
                          <a:ea typeface="Times New Roman" panose="02020603050405020304" pitchFamily="18" charset="0"/>
                        </a:rPr>
                        <a:t>XXXXX</a:t>
                      </a:r>
                      <a:endParaRPr lang="en-GB" sz="1800" b="0" dirty="0">
                        <a:solidFill>
                          <a:srgbClr val="000000"/>
                        </a:solidFill>
                        <a:effectLst/>
                        <a:highlight>
                          <a:srgbClr val="000000"/>
                        </a:highligh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algn="ctr"/>
                      <a:r>
                        <a:rPr lang="en-GB" sz="1800" b="0" dirty="0">
                          <a:solidFill>
                            <a:schemeClr val="tx1"/>
                          </a:solidFill>
                          <a:latin typeface="+mn-lt"/>
                        </a:rPr>
                        <a:t>-</a:t>
                      </a:r>
                      <a:endParaRPr lang="en-GB" dirty="0"/>
                    </a:p>
                  </a:txBody>
                  <a:tcPr marL="64431" marR="64431" marT="0" marB="0" anchor="ctr">
                    <a:solidFill>
                      <a:schemeClr val="accent6">
                        <a:lumMod val="40000"/>
                        <a:lumOff val="60000"/>
                      </a:schemeClr>
                    </a:solidFill>
                  </a:tcPr>
                </a:tc>
                <a:tc>
                  <a:txBody>
                    <a:bodyPr/>
                    <a:lstStyle/>
                    <a:p>
                      <a:pPr algn="ctr">
                        <a:lnSpc>
                          <a:spcPct val="107000"/>
                        </a:lnSpc>
                        <a:spcBef>
                          <a:spcPts val="300"/>
                        </a:spcBef>
                        <a:spcAft>
                          <a:spcPts val="300"/>
                        </a:spcAft>
                      </a:pPr>
                      <a:r>
                        <a:rPr lang="en-GB" sz="1800" b="0" dirty="0">
                          <a:solidFill>
                            <a:schemeClr val="tx1"/>
                          </a:solidFill>
                          <a:effectLst/>
                          <a:latin typeface="+mn-lt"/>
                          <a:cs typeface="Times New Roman" panose="02020603050405020304" pitchFamily="18" charset="0"/>
                        </a:rPr>
                        <a:t>-</a:t>
                      </a:r>
                    </a:p>
                  </a:txBody>
                  <a:tcPr marL="64431" marR="64431" marT="0" marB="0" anchor="ctr">
                    <a:solidFill>
                      <a:schemeClr val="accent6">
                        <a:lumMod val="40000"/>
                        <a:lumOff val="60000"/>
                      </a:schemeClr>
                    </a:solidFill>
                  </a:tcPr>
                </a:tc>
                <a:tc>
                  <a:txBody>
                    <a:bodyPr/>
                    <a:lstStyle/>
                    <a:p>
                      <a:pPr algn="ctr">
                        <a:lnSpc>
                          <a:spcPct val="107000"/>
                        </a:lnSpc>
                        <a:spcBef>
                          <a:spcPts val="300"/>
                        </a:spcBef>
                        <a:spcAft>
                          <a:spcPts val="300"/>
                        </a:spcAft>
                      </a:pPr>
                      <a:r>
                        <a:rPr lang="en-GB" sz="1800" b="1" u="none" dirty="0">
                          <a:solidFill>
                            <a:schemeClr val="tx1"/>
                          </a:solidFill>
                          <a:effectLst/>
                          <a:latin typeface="+mn-lt"/>
                          <a:cs typeface="Times New Roman" panose="02020603050405020304" pitchFamily="18" charset="0"/>
                        </a:rPr>
                        <a:t>19,063</a:t>
                      </a:r>
                    </a:p>
                  </a:txBody>
                  <a:tcPr marL="64431" marR="64431" marT="0" marB="0" anchor="ctr">
                    <a:solidFill>
                      <a:schemeClr val="accent6">
                        <a:lumMod val="40000"/>
                        <a:lumOff val="60000"/>
                      </a:schemeClr>
                    </a:solidFill>
                  </a:tcPr>
                </a:tc>
                <a:extLst>
                  <a:ext uri="{0D108BD9-81ED-4DB2-BD59-A6C34878D82A}">
                    <a16:rowId xmlns:a16="http://schemas.microsoft.com/office/drawing/2014/main" val="3996757286"/>
                  </a:ext>
                </a:extLst>
              </a:tr>
            </a:tbl>
          </a:graphicData>
        </a:graphic>
      </p:graphicFrame>
      <p:graphicFrame>
        <p:nvGraphicFramePr>
          <p:cNvPr id="16" name="Table 15">
            <a:extLst>
              <a:ext uri="{FF2B5EF4-FFF2-40B4-BE49-F238E27FC236}">
                <a16:creationId xmlns:a16="http://schemas.microsoft.com/office/drawing/2014/main" id="{3FCCF794-FA29-AC79-E931-B871E78B8DC7}"/>
              </a:ext>
            </a:extLst>
          </p:cNvPr>
          <p:cNvGraphicFramePr>
            <a:graphicFrameLocks noGrp="1"/>
          </p:cNvGraphicFramePr>
          <p:nvPr>
            <p:extLst>
              <p:ext uri="{D42A27DB-BD31-4B8C-83A1-F6EECF244321}">
                <p14:modId xmlns:p14="http://schemas.microsoft.com/office/powerpoint/2010/main" val="2293124127"/>
              </p:ext>
            </p:extLst>
          </p:nvPr>
        </p:nvGraphicFramePr>
        <p:xfrm>
          <a:off x="306371" y="4809046"/>
          <a:ext cx="10144451" cy="1653153"/>
        </p:xfrm>
        <a:graphic>
          <a:graphicData uri="http://schemas.openxmlformats.org/drawingml/2006/table">
            <a:tbl>
              <a:tblPr firstRow="1" firstCol="1" bandRow="1">
                <a:tableStyleId>{F5AB1C69-6EDB-4FF4-983F-18BD219EF322}</a:tableStyleId>
              </a:tblPr>
              <a:tblGrid>
                <a:gridCol w="4159051">
                  <a:extLst>
                    <a:ext uri="{9D8B030D-6E8A-4147-A177-3AD203B41FA5}">
                      <a16:colId xmlns:a16="http://schemas.microsoft.com/office/drawing/2014/main" val="239610066"/>
                    </a:ext>
                  </a:extLst>
                </a:gridCol>
                <a:gridCol w="3343155">
                  <a:extLst>
                    <a:ext uri="{9D8B030D-6E8A-4147-A177-3AD203B41FA5}">
                      <a16:colId xmlns:a16="http://schemas.microsoft.com/office/drawing/2014/main" val="3496051112"/>
                    </a:ext>
                  </a:extLst>
                </a:gridCol>
                <a:gridCol w="2642245">
                  <a:extLst>
                    <a:ext uri="{9D8B030D-6E8A-4147-A177-3AD203B41FA5}">
                      <a16:colId xmlns:a16="http://schemas.microsoft.com/office/drawing/2014/main" val="3572546580"/>
                    </a:ext>
                  </a:extLst>
                </a:gridCol>
              </a:tblGrid>
              <a:tr h="565481">
                <a:tc>
                  <a:txBody>
                    <a:bodyPr/>
                    <a:lstStyle/>
                    <a:p>
                      <a:pPr algn="ctr">
                        <a:lnSpc>
                          <a:spcPct val="107000"/>
                        </a:lnSpc>
                        <a:spcBef>
                          <a:spcPts val="200"/>
                        </a:spcBef>
                        <a:spcAft>
                          <a:spcPts val="200"/>
                        </a:spcAft>
                      </a:pPr>
                      <a:endParaRPr lang="en-GB" sz="1750" dirty="0">
                        <a:effectLst/>
                        <a:latin typeface="+mn-lt"/>
                        <a:ea typeface="Calibri" panose="020F0502020204030204" pitchFamily="34" charset="0"/>
                        <a:cs typeface="Times New Roman" panose="02020603050405020304" pitchFamily="18" charset="0"/>
                      </a:endParaRPr>
                    </a:p>
                  </a:txBody>
                  <a:tcPr marL="56651" marR="56651" marT="0" marB="0" anchor="ctr">
                    <a:solidFill>
                      <a:schemeClr val="bg1"/>
                    </a:solidFill>
                  </a:tcPr>
                </a:tc>
                <a:tc gridSpan="2">
                  <a:txBody>
                    <a:bodyPr/>
                    <a:lstStyle/>
                    <a:p>
                      <a:pPr algn="ctr"/>
                      <a:r>
                        <a:rPr lang="en-GB" sz="1750" dirty="0"/>
                        <a:t>Pairwise ICER versus oral azacitidine </a:t>
                      </a:r>
                    </a:p>
                    <a:p>
                      <a:pPr algn="ctr"/>
                      <a:r>
                        <a:rPr lang="en-GB" sz="1750" b="1" dirty="0">
                          <a:solidFill>
                            <a:schemeClr val="bg1"/>
                          </a:solidFill>
                        </a:rPr>
                        <a:t>(£/QALY) </a:t>
                      </a:r>
                      <a:endParaRPr lang="en-GB" sz="1750" dirty="0"/>
                    </a:p>
                  </a:txBody>
                  <a:tcPr marL="56651" marR="56651" marT="0" marB="0"/>
                </a:tc>
                <a:tc hMerge="1">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en-GB" sz="1750" dirty="0"/>
                    </a:p>
                  </a:txBody>
                  <a:tcPr marL="56651" marR="56651" marT="0" marB="0"/>
                </a:tc>
                <a:extLst>
                  <a:ext uri="{0D108BD9-81ED-4DB2-BD59-A6C34878D82A}">
                    <a16:rowId xmlns:a16="http://schemas.microsoft.com/office/drawing/2014/main" val="454894205"/>
                  </a:ext>
                </a:extLst>
              </a:tr>
              <a:tr h="604834">
                <a:tc>
                  <a:txBody>
                    <a:bodyPr/>
                    <a:lstStyle/>
                    <a:p>
                      <a:pPr algn="ctr">
                        <a:lnSpc>
                          <a:spcPct val="107000"/>
                        </a:lnSpc>
                        <a:spcBef>
                          <a:spcPts val="200"/>
                        </a:spcBef>
                        <a:spcAft>
                          <a:spcPts val="200"/>
                        </a:spcAft>
                      </a:pPr>
                      <a:r>
                        <a:rPr lang="en-US" sz="1750" dirty="0">
                          <a:effectLst/>
                          <a:latin typeface="+mn-lt"/>
                          <a:ea typeface="Calibri" panose="020F0502020204030204" pitchFamily="34" charset="0"/>
                          <a:cs typeface="Times New Roman" panose="02020603050405020304" pitchFamily="18" charset="0"/>
                        </a:rPr>
                        <a:t>Assumption</a:t>
                      </a:r>
                      <a:endParaRPr lang="en-GB" sz="1750" dirty="0">
                        <a:effectLst/>
                        <a:latin typeface="+mn-lt"/>
                        <a:ea typeface="Calibri" panose="020F0502020204030204" pitchFamily="34" charset="0"/>
                        <a:cs typeface="Times New Roman" panose="02020603050405020304" pitchFamily="18" charset="0"/>
                      </a:endParaRPr>
                    </a:p>
                  </a:txBody>
                  <a:tcPr marL="56651" marR="56651" marT="0" marB="0" anchor="ctr">
                    <a:solidFill>
                      <a:schemeClr val="bg2"/>
                    </a:solidFill>
                  </a:tcPr>
                </a:tc>
                <a:tc>
                  <a:txBody>
                    <a:bodyPr/>
                    <a:lstStyle/>
                    <a:p>
                      <a:pPr algn="ctr"/>
                      <a:r>
                        <a:rPr lang="en-GB" sz="1750" b="1" dirty="0">
                          <a:solidFill>
                            <a:schemeClr val="bg1"/>
                          </a:solidFill>
                        </a:rPr>
                        <a:t>Midostaurin</a:t>
                      </a:r>
                    </a:p>
                  </a:txBody>
                  <a:tcPr marL="56651" marR="56651" marT="0" marB="0" anchor="ctr">
                    <a:solidFill>
                      <a:schemeClr val="accent3"/>
                    </a:solidFill>
                  </a:tcPr>
                </a:tc>
                <a:tc>
                  <a:txBody>
                    <a:bodyPr/>
                    <a:lstStyle/>
                    <a:p>
                      <a:pPr algn="ctr"/>
                      <a:r>
                        <a:rPr lang="en-GB" sz="1750" b="1" dirty="0">
                          <a:solidFill>
                            <a:schemeClr val="bg1"/>
                          </a:solidFill>
                        </a:rPr>
                        <a:t>Watch and wait + BSC</a:t>
                      </a:r>
                    </a:p>
                  </a:txBody>
                  <a:tcPr marL="56651" marR="56651" marT="0" marB="0" anchor="ctr">
                    <a:solidFill>
                      <a:schemeClr val="accent3"/>
                    </a:solidFill>
                  </a:tcPr>
                </a:tc>
                <a:extLst>
                  <a:ext uri="{0D108BD9-81ED-4DB2-BD59-A6C34878D82A}">
                    <a16:rowId xmlns:a16="http://schemas.microsoft.com/office/drawing/2014/main" val="1996988364"/>
                  </a:ext>
                </a:extLst>
              </a:tr>
              <a:tr h="482838">
                <a:tc>
                  <a:txBody>
                    <a:bodyPr/>
                    <a:lstStyle/>
                    <a:p>
                      <a:pPr algn="ctr">
                        <a:lnSpc>
                          <a:spcPct val="107000"/>
                        </a:lnSpc>
                        <a:spcBef>
                          <a:spcPts val="200"/>
                        </a:spcBef>
                        <a:spcAft>
                          <a:spcPts val="200"/>
                        </a:spcAft>
                      </a:pPr>
                      <a:r>
                        <a:rPr lang="en-GB" sz="1800" dirty="0">
                          <a:solidFill>
                            <a:schemeClr val="bg1"/>
                          </a:solidFill>
                          <a:effectLst/>
                          <a:latin typeface="+mn-lt"/>
                          <a:ea typeface="Calibri" panose="020F0502020204030204" pitchFamily="34" charset="0"/>
                          <a:cs typeface="Times New Roman" panose="02020603050405020304" pitchFamily="18" charset="0"/>
                        </a:rPr>
                        <a:t>Company base case</a:t>
                      </a:r>
                    </a:p>
                  </a:txBody>
                  <a:tcPr marL="56651" marR="56651" marT="0" marB="0" anchor="ctr">
                    <a:solidFill>
                      <a:schemeClr val="bg2"/>
                    </a:solidFill>
                  </a:tcPr>
                </a:tc>
                <a:tc>
                  <a:txBody>
                    <a:bodyPr/>
                    <a:lstStyle/>
                    <a:p>
                      <a:pPr algn="ctr">
                        <a:lnSpc>
                          <a:spcPct val="115000"/>
                        </a:lnSpc>
                        <a:spcBef>
                          <a:spcPts val="200"/>
                        </a:spcBef>
                        <a:spcAft>
                          <a:spcPts val="200"/>
                        </a:spcAft>
                      </a:pPr>
                      <a:r>
                        <a:rPr lang="en-GB" sz="1800" b="1" u="none" dirty="0">
                          <a:effectLst/>
                          <a:latin typeface="+mn-lt"/>
                          <a:ea typeface="Calibri" panose="020F0502020204030204" pitchFamily="34" charset="0"/>
                          <a:cs typeface="Times New Roman" panose="02020603050405020304" pitchFamily="18" charset="0"/>
                        </a:rPr>
                        <a:t>Oral azacitidine is dominant</a:t>
                      </a:r>
                    </a:p>
                  </a:txBody>
                  <a:tcPr marL="68580" marR="68580" marT="0" marB="0" anchor="ctr">
                    <a:solidFill>
                      <a:schemeClr val="accent6">
                        <a:lumMod val="40000"/>
                        <a:lumOff val="60000"/>
                      </a:schemeClr>
                    </a:solidFill>
                  </a:tcPr>
                </a:tc>
                <a:tc>
                  <a:txBody>
                    <a:bodyPr/>
                    <a:lstStyle/>
                    <a:p>
                      <a:pPr algn="ctr">
                        <a:lnSpc>
                          <a:spcPct val="115000"/>
                        </a:lnSpc>
                        <a:spcBef>
                          <a:spcPts val="200"/>
                        </a:spcBef>
                        <a:spcAft>
                          <a:spcPts val="200"/>
                        </a:spcAft>
                      </a:pPr>
                      <a:r>
                        <a:rPr lang="en-GB" sz="1800" b="1" u="none" dirty="0">
                          <a:effectLst/>
                          <a:latin typeface="+mn-lt"/>
                          <a:ea typeface="Calibri" panose="020F0502020204030204" pitchFamily="34" charset="0"/>
                          <a:cs typeface="Times New Roman" panose="02020603050405020304" pitchFamily="18" charset="0"/>
                        </a:rPr>
                        <a:t>19,878</a:t>
                      </a:r>
                    </a:p>
                  </a:txBody>
                  <a:tcPr marL="68580" marR="68580" marT="0" marB="0" anchor="ctr">
                    <a:solidFill>
                      <a:schemeClr val="accent6">
                        <a:lumMod val="40000"/>
                        <a:lumOff val="60000"/>
                      </a:schemeClr>
                    </a:solidFill>
                  </a:tcPr>
                </a:tc>
                <a:extLst>
                  <a:ext uri="{0D108BD9-81ED-4DB2-BD59-A6C34878D82A}">
                    <a16:rowId xmlns:a16="http://schemas.microsoft.com/office/drawing/2014/main" val="2872591940"/>
                  </a:ext>
                </a:extLst>
              </a:tr>
            </a:tbl>
          </a:graphicData>
        </a:graphic>
      </p:graphicFrame>
      <p:sp>
        <p:nvSpPr>
          <p:cNvPr id="11" name="TextBox 10">
            <a:extLst>
              <a:ext uri="{FF2B5EF4-FFF2-40B4-BE49-F238E27FC236}">
                <a16:creationId xmlns:a16="http://schemas.microsoft.com/office/drawing/2014/main" id="{254E9E2B-4127-41F0-8C4A-F8D91B85C06F}"/>
              </a:ext>
            </a:extLst>
          </p:cNvPr>
          <p:cNvSpPr txBox="1"/>
          <p:nvPr/>
        </p:nvSpPr>
        <p:spPr>
          <a:xfrm>
            <a:off x="365640" y="4890582"/>
            <a:ext cx="8343900" cy="307777"/>
          </a:xfrm>
          <a:prstGeom prst="rect">
            <a:avLst/>
          </a:prstGeom>
          <a:noFill/>
        </p:spPr>
        <p:txBody>
          <a:bodyPr wrap="square" lIns="0" tIns="0" rIns="0" bIns="0" rtlCol="0">
            <a:spAutoFit/>
          </a:bodyPr>
          <a:lstStyle/>
          <a:p>
            <a:r>
              <a:rPr lang="en-GB" sz="2000" b="1" dirty="0"/>
              <a:t>Probabilistic</a:t>
            </a:r>
            <a:r>
              <a:rPr lang="en-GB" sz="2000" b="1" dirty="0">
                <a:solidFill>
                  <a:schemeClr val="tx1"/>
                </a:solidFill>
              </a:rPr>
              <a:t> ICER </a:t>
            </a:r>
          </a:p>
        </p:txBody>
      </p:sp>
      <p:sp>
        <p:nvSpPr>
          <p:cNvPr id="14" name="TextBox 13">
            <a:extLst>
              <a:ext uri="{FF2B5EF4-FFF2-40B4-BE49-F238E27FC236}">
                <a16:creationId xmlns:a16="http://schemas.microsoft.com/office/drawing/2014/main" id="{31491519-F2D6-93EE-AF92-B17E2A9DA1D9}"/>
              </a:ext>
            </a:extLst>
          </p:cNvPr>
          <p:cNvSpPr txBox="1"/>
          <p:nvPr/>
        </p:nvSpPr>
        <p:spPr>
          <a:xfrm>
            <a:off x="365640" y="6690020"/>
            <a:ext cx="9812140" cy="553998"/>
          </a:xfrm>
          <a:prstGeom prst="rect">
            <a:avLst/>
          </a:prstGeom>
          <a:solidFill>
            <a:schemeClr val="accent1">
              <a:lumMod val="75000"/>
            </a:schemeClr>
          </a:solidFill>
          <a:ln w="28575">
            <a:solidFill>
              <a:schemeClr val="accent1"/>
            </a:solidFill>
          </a:ln>
        </p:spPr>
        <p:txBody>
          <a:bodyPr wrap="square" lIns="0" tIns="0" rIns="0" bIns="0" rtlCol="0">
            <a:spAutoFit/>
          </a:bodyPr>
          <a:lstStyle/>
          <a:p>
            <a:pPr algn="ctr">
              <a:spcBef>
                <a:spcPts val="600"/>
              </a:spcBef>
              <a:spcAft>
                <a:spcPts val="600"/>
              </a:spcAft>
            </a:pPr>
            <a:r>
              <a:rPr lang="en-US" sz="1800" b="1" dirty="0">
                <a:solidFill>
                  <a:schemeClr val="bg1"/>
                </a:solidFill>
              </a:rPr>
              <a:t>ICERs including confidential comparator discounts are slightly higher for most scenarios and will be presented in part 2 of the meeting</a:t>
            </a:r>
          </a:p>
        </p:txBody>
      </p:sp>
    </p:spTree>
    <p:extLst>
      <p:ext uri="{BB962C8B-B14F-4D97-AF65-F5344CB8AC3E}">
        <p14:creationId xmlns:p14="http://schemas.microsoft.com/office/powerpoint/2010/main" val="23647118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F6B506-9236-4D72-B2B6-E5945938A6A1}"/>
              </a:ext>
            </a:extLst>
          </p:cNvPr>
          <p:cNvSpPr txBox="1"/>
          <p:nvPr/>
        </p:nvSpPr>
        <p:spPr>
          <a:xfrm>
            <a:off x="231354" y="6797783"/>
            <a:ext cx="1266940" cy="643444"/>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3" name="Slide Number Placeholder 2"/>
          <p:cNvSpPr>
            <a:spLocks noGrp="1"/>
          </p:cNvSpPr>
          <p:nvPr>
            <p:ph type="sldNum" sz="quarter" idx="12"/>
          </p:nvPr>
        </p:nvSpPr>
        <p:spPr>
          <a:xfrm>
            <a:off x="10077432" y="7061003"/>
            <a:ext cx="500380" cy="333663"/>
          </a:xfrm>
        </p:spPr>
        <p:txBody>
          <a:bodyPr/>
          <a:lstStyle/>
          <a:p>
            <a:fld id="{DDBE135E-2566-4748-853C-8A3B78F0FB00}" type="slidenum">
              <a:rPr lang="en-GB" smtClean="0"/>
              <a:t>34</a:t>
            </a:fld>
            <a:endParaRPr lang="en-GB" dirty="0"/>
          </a:p>
        </p:txBody>
      </p:sp>
      <p:sp>
        <p:nvSpPr>
          <p:cNvPr id="9" name="TextBox 8">
            <a:extLst>
              <a:ext uri="{FF2B5EF4-FFF2-40B4-BE49-F238E27FC236}">
                <a16:creationId xmlns:a16="http://schemas.microsoft.com/office/drawing/2014/main" id="{F6F9E567-831E-4AEC-BE46-9547CB86EC26}"/>
              </a:ext>
            </a:extLst>
          </p:cNvPr>
          <p:cNvSpPr txBox="1"/>
          <p:nvPr/>
        </p:nvSpPr>
        <p:spPr>
          <a:xfrm>
            <a:off x="344931" y="1017226"/>
            <a:ext cx="9791700" cy="323165"/>
          </a:xfrm>
          <a:prstGeom prst="rect">
            <a:avLst/>
          </a:prstGeom>
          <a:noFill/>
        </p:spPr>
        <p:txBody>
          <a:bodyPr wrap="square" lIns="0" tIns="0" rIns="0" bIns="0" rtlCol="0">
            <a:spAutoFit/>
          </a:bodyPr>
          <a:lstStyle/>
          <a:p>
            <a:r>
              <a:rPr lang="en-GB" b="1" dirty="0">
                <a:solidFill>
                  <a:schemeClr val="accent1"/>
                </a:solidFill>
              </a:rPr>
              <a:t>ICERs include oral azacitidine PAS (deterministic unless stated otherwise)</a:t>
            </a:r>
          </a:p>
        </p:txBody>
      </p:sp>
      <p:graphicFrame>
        <p:nvGraphicFramePr>
          <p:cNvPr id="11" name="Table 10">
            <a:extLst>
              <a:ext uri="{FF2B5EF4-FFF2-40B4-BE49-F238E27FC236}">
                <a16:creationId xmlns:a16="http://schemas.microsoft.com/office/drawing/2014/main" id="{D8C26AC8-76F1-1396-43AB-DD9684182A8C}"/>
              </a:ext>
            </a:extLst>
          </p:cNvPr>
          <p:cNvGraphicFramePr>
            <a:graphicFrameLocks noGrp="1"/>
          </p:cNvGraphicFramePr>
          <p:nvPr>
            <p:extLst>
              <p:ext uri="{D42A27DB-BD31-4B8C-83A1-F6EECF244321}">
                <p14:modId xmlns:p14="http://schemas.microsoft.com/office/powerpoint/2010/main" val="775525172"/>
              </p:ext>
            </p:extLst>
          </p:nvPr>
        </p:nvGraphicFramePr>
        <p:xfrm>
          <a:off x="331438" y="1500106"/>
          <a:ext cx="10030523" cy="4874742"/>
        </p:xfrm>
        <a:graphic>
          <a:graphicData uri="http://schemas.openxmlformats.org/drawingml/2006/table">
            <a:tbl>
              <a:tblPr firstRow="1" firstCol="1" bandRow="1">
                <a:tableStyleId>{F5AB1C69-6EDB-4FF4-983F-18BD219EF322}</a:tableStyleId>
              </a:tblPr>
              <a:tblGrid>
                <a:gridCol w="4671650">
                  <a:extLst>
                    <a:ext uri="{9D8B030D-6E8A-4147-A177-3AD203B41FA5}">
                      <a16:colId xmlns:a16="http://schemas.microsoft.com/office/drawing/2014/main" val="239610066"/>
                    </a:ext>
                  </a:extLst>
                </a:gridCol>
                <a:gridCol w="2746302">
                  <a:extLst>
                    <a:ext uri="{9D8B030D-6E8A-4147-A177-3AD203B41FA5}">
                      <a16:colId xmlns:a16="http://schemas.microsoft.com/office/drawing/2014/main" val="3496051112"/>
                    </a:ext>
                  </a:extLst>
                </a:gridCol>
                <a:gridCol w="2612571">
                  <a:extLst>
                    <a:ext uri="{9D8B030D-6E8A-4147-A177-3AD203B41FA5}">
                      <a16:colId xmlns:a16="http://schemas.microsoft.com/office/drawing/2014/main" val="3572546580"/>
                    </a:ext>
                  </a:extLst>
                </a:gridCol>
              </a:tblGrid>
              <a:tr h="565481">
                <a:tc>
                  <a:txBody>
                    <a:bodyPr/>
                    <a:lstStyle/>
                    <a:p>
                      <a:pPr algn="ctr">
                        <a:lnSpc>
                          <a:spcPct val="107000"/>
                        </a:lnSpc>
                        <a:spcBef>
                          <a:spcPts val="200"/>
                        </a:spcBef>
                        <a:spcAft>
                          <a:spcPts val="200"/>
                        </a:spcAft>
                      </a:pPr>
                      <a:endParaRPr lang="en-GB" sz="1750" dirty="0">
                        <a:effectLst/>
                        <a:latin typeface="+mn-lt"/>
                        <a:ea typeface="Calibri" panose="020F0502020204030204" pitchFamily="34" charset="0"/>
                        <a:cs typeface="Times New Roman" panose="02020603050405020304" pitchFamily="18" charset="0"/>
                      </a:endParaRPr>
                    </a:p>
                  </a:txBody>
                  <a:tcPr marL="56651" marR="56651" marT="0" marB="0" anchor="ctr">
                    <a:solidFill>
                      <a:schemeClr val="bg1"/>
                    </a:solidFill>
                  </a:tcPr>
                </a:tc>
                <a:tc gridSpan="2">
                  <a:txBody>
                    <a:bodyPr/>
                    <a:lstStyle/>
                    <a:p>
                      <a:pPr algn="ctr"/>
                      <a:r>
                        <a:rPr lang="en-GB" sz="1750" dirty="0"/>
                        <a:t>Pairwise ICER versus oral azacitidine </a:t>
                      </a:r>
                    </a:p>
                    <a:p>
                      <a:pPr algn="ctr"/>
                      <a:r>
                        <a:rPr lang="en-GB" sz="1750" b="1" dirty="0">
                          <a:solidFill>
                            <a:schemeClr val="bg1"/>
                          </a:solidFill>
                        </a:rPr>
                        <a:t>(£/QALY) </a:t>
                      </a:r>
                      <a:endParaRPr lang="en-GB" sz="1750" dirty="0"/>
                    </a:p>
                  </a:txBody>
                  <a:tcPr marL="56651" marR="56651" marT="0" marB="0"/>
                </a:tc>
                <a:tc hMerge="1">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en-GB" sz="1750" dirty="0"/>
                    </a:p>
                  </a:txBody>
                  <a:tcPr marL="56651" marR="56651" marT="0" marB="0"/>
                </a:tc>
                <a:extLst>
                  <a:ext uri="{0D108BD9-81ED-4DB2-BD59-A6C34878D82A}">
                    <a16:rowId xmlns:a16="http://schemas.microsoft.com/office/drawing/2014/main" val="454894205"/>
                  </a:ext>
                </a:extLst>
              </a:tr>
              <a:tr h="604834">
                <a:tc>
                  <a:txBody>
                    <a:bodyPr/>
                    <a:lstStyle/>
                    <a:p>
                      <a:pPr algn="ctr">
                        <a:lnSpc>
                          <a:spcPct val="107000"/>
                        </a:lnSpc>
                        <a:spcBef>
                          <a:spcPts val="200"/>
                        </a:spcBef>
                        <a:spcAft>
                          <a:spcPts val="200"/>
                        </a:spcAft>
                      </a:pPr>
                      <a:r>
                        <a:rPr lang="en-US" sz="1750" dirty="0">
                          <a:effectLst/>
                          <a:latin typeface="+mn-lt"/>
                          <a:ea typeface="Calibri" panose="020F0502020204030204" pitchFamily="34" charset="0"/>
                          <a:cs typeface="Times New Roman" panose="02020603050405020304" pitchFamily="18" charset="0"/>
                        </a:rPr>
                        <a:t>Assumption</a:t>
                      </a:r>
                      <a:endParaRPr lang="en-GB" sz="1750" dirty="0">
                        <a:effectLst/>
                        <a:latin typeface="+mn-lt"/>
                        <a:ea typeface="Calibri" panose="020F0502020204030204" pitchFamily="34" charset="0"/>
                        <a:cs typeface="Times New Roman" panose="02020603050405020304" pitchFamily="18" charset="0"/>
                      </a:endParaRPr>
                    </a:p>
                  </a:txBody>
                  <a:tcPr marL="56651" marR="56651" marT="0" marB="0" anchor="ctr"/>
                </a:tc>
                <a:tc>
                  <a:txBody>
                    <a:bodyPr/>
                    <a:lstStyle/>
                    <a:p>
                      <a:pPr algn="ctr"/>
                      <a:r>
                        <a:rPr lang="en-GB" sz="1750" b="1" dirty="0">
                          <a:solidFill>
                            <a:schemeClr val="bg1"/>
                          </a:solidFill>
                        </a:rPr>
                        <a:t>Midostaurin</a:t>
                      </a:r>
                    </a:p>
                  </a:txBody>
                  <a:tcPr marL="56651" marR="56651" marT="0" marB="0" anchor="ctr">
                    <a:solidFill>
                      <a:schemeClr val="accent3"/>
                    </a:solidFill>
                  </a:tcPr>
                </a:tc>
                <a:tc>
                  <a:txBody>
                    <a:bodyPr/>
                    <a:lstStyle/>
                    <a:p>
                      <a:pPr algn="ctr"/>
                      <a:r>
                        <a:rPr lang="en-GB" sz="1750" b="1" dirty="0">
                          <a:solidFill>
                            <a:schemeClr val="bg1"/>
                          </a:solidFill>
                        </a:rPr>
                        <a:t>Watch and wait + BSC</a:t>
                      </a:r>
                    </a:p>
                  </a:txBody>
                  <a:tcPr marL="56651" marR="56651" marT="0" marB="0" anchor="ctr">
                    <a:solidFill>
                      <a:schemeClr val="accent3"/>
                    </a:solidFill>
                  </a:tcPr>
                </a:tc>
                <a:extLst>
                  <a:ext uri="{0D108BD9-81ED-4DB2-BD59-A6C34878D82A}">
                    <a16:rowId xmlns:a16="http://schemas.microsoft.com/office/drawing/2014/main" val="1996988364"/>
                  </a:ext>
                </a:extLst>
              </a:tr>
              <a:tr h="492755">
                <a:tc>
                  <a:txBody>
                    <a:bodyPr/>
                    <a:lstStyle/>
                    <a:p>
                      <a:pPr algn="l">
                        <a:lnSpc>
                          <a:spcPct val="107000"/>
                        </a:lnSpc>
                        <a:spcBef>
                          <a:spcPts val="200"/>
                        </a:spcBef>
                        <a:spcAft>
                          <a:spcPts val="200"/>
                        </a:spcAft>
                      </a:pPr>
                      <a:r>
                        <a:rPr lang="en-GB" sz="1800" dirty="0">
                          <a:solidFill>
                            <a:schemeClr val="tx1"/>
                          </a:solidFill>
                          <a:effectLst/>
                        </a:rPr>
                        <a:t>Company base case </a:t>
                      </a:r>
                      <a:endParaRPr lang="en-GB"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651" marR="56651" marT="0" marB="0" anchor="ctr">
                    <a:solidFill>
                      <a:schemeClr val="accent3">
                        <a:lumMod val="20000"/>
                        <a:lumOff val="80000"/>
                      </a:schemeClr>
                    </a:solidFill>
                  </a:tcPr>
                </a:tc>
                <a:tc>
                  <a:txBody>
                    <a:bodyPr/>
                    <a:lstStyle/>
                    <a:p>
                      <a:pPr marL="0" marR="0" lvl="0" indent="0" algn="ctr" defTabSz="1043056" rtl="0" eaLnBrk="1" fontAlgn="auto" latinLnBrk="0" hangingPunct="1">
                        <a:lnSpc>
                          <a:spcPct val="107000"/>
                        </a:lnSpc>
                        <a:spcBef>
                          <a:spcPts val="200"/>
                        </a:spcBef>
                        <a:spcAft>
                          <a:spcPts val="200"/>
                        </a:spcAft>
                        <a:buClrTx/>
                        <a:buSzTx/>
                        <a:buFontTx/>
                        <a:buNone/>
                        <a:tabLst/>
                        <a:defRPr/>
                      </a:pPr>
                      <a:r>
                        <a:rPr lang="en-GB" sz="1800" b="1" u="none" dirty="0">
                          <a:solidFill>
                            <a:srgbClr val="000000"/>
                          </a:solidFill>
                          <a:effectLst/>
                        </a:rPr>
                        <a:t>Oral azacitidine is dominant</a:t>
                      </a:r>
                      <a:endParaRPr lang="en-GB" sz="1800" b="1" u="none" dirty="0">
                        <a:solidFill>
                          <a:schemeClr val="tx1"/>
                        </a:solidFill>
                        <a:effectLst/>
                      </a:endParaRPr>
                    </a:p>
                  </a:txBody>
                  <a:tcPr marL="56651" marR="56651" marT="0" marB="0" anchor="ctr">
                    <a:solidFill>
                      <a:schemeClr val="accent3">
                        <a:lumMod val="20000"/>
                        <a:lumOff val="80000"/>
                      </a:schemeClr>
                    </a:solidFill>
                  </a:tcPr>
                </a:tc>
                <a:tc>
                  <a:txBody>
                    <a:bodyPr/>
                    <a:lstStyle/>
                    <a:p>
                      <a:pPr algn="ctr">
                        <a:lnSpc>
                          <a:spcPct val="107000"/>
                        </a:lnSpc>
                        <a:spcBef>
                          <a:spcPts val="300"/>
                        </a:spcBef>
                        <a:spcAft>
                          <a:spcPts val="300"/>
                        </a:spcAft>
                      </a:pPr>
                      <a:r>
                        <a:rPr lang="en-GB" sz="1800" b="1" u="none" dirty="0">
                          <a:solidFill>
                            <a:schemeClr val="tx1"/>
                          </a:solidFill>
                          <a:effectLst/>
                          <a:latin typeface="+mn-lt"/>
                          <a:cs typeface="Times New Roman" panose="02020603050405020304" pitchFamily="18" charset="0"/>
                        </a:rPr>
                        <a:t>19,063</a:t>
                      </a:r>
                    </a:p>
                  </a:txBody>
                  <a:tcPr marL="56651" marR="56651" marT="0" marB="0" anchor="ctr">
                    <a:solidFill>
                      <a:schemeClr val="accent3">
                        <a:lumMod val="20000"/>
                        <a:lumOff val="80000"/>
                      </a:schemeClr>
                    </a:solidFill>
                  </a:tcPr>
                </a:tc>
                <a:extLst>
                  <a:ext uri="{0D108BD9-81ED-4DB2-BD59-A6C34878D82A}">
                    <a16:rowId xmlns:a16="http://schemas.microsoft.com/office/drawing/2014/main" val="790471001"/>
                  </a:ext>
                </a:extLst>
              </a:tr>
              <a:tr h="686883">
                <a:tc>
                  <a:txBody>
                    <a:bodyPr/>
                    <a:lstStyle/>
                    <a:p>
                      <a:pPr lvl="1" algn="l">
                        <a:lnSpc>
                          <a:spcPct val="107000"/>
                        </a:lnSpc>
                        <a:spcBef>
                          <a:spcPts val="200"/>
                        </a:spcBef>
                        <a:spcAft>
                          <a:spcPts val="200"/>
                        </a:spcAft>
                      </a:pPr>
                      <a:r>
                        <a:rPr lang="en-GB" sz="1750" dirty="0">
                          <a:effectLst/>
                        </a:rPr>
                        <a:t>ERG change 1 - relapse utility based on Tremblay 2018</a:t>
                      </a:r>
                      <a:endParaRPr lang="en-GB" sz="17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651" marR="56651" marT="0" marB="0" anchor="ctr"/>
                </a:tc>
                <a:tc>
                  <a:txBody>
                    <a:bodyPr/>
                    <a:lstStyle/>
                    <a:p>
                      <a:pPr marL="0" marR="0" lvl="0" indent="0" algn="ctr" defTabSz="1043056" rtl="0" eaLnBrk="1" fontAlgn="auto" latinLnBrk="0" hangingPunct="1">
                        <a:lnSpc>
                          <a:spcPct val="107000"/>
                        </a:lnSpc>
                        <a:spcBef>
                          <a:spcPts val="200"/>
                        </a:spcBef>
                        <a:spcAft>
                          <a:spcPts val="200"/>
                        </a:spcAft>
                        <a:buClrTx/>
                        <a:buSzTx/>
                        <a:buFontTx/>
                        <a:buNone/>
                        <a:tabLst/>
                        <a:defRPr/>
                      </a:pPr>
                      <a:r>
                        <a:rPr lang="en-GB" sz="1800" b="0" u="none" dirty="0">
                          <a:solidFill>
                            <a:srgbClr val="000000"/>
                          </a:solidFill>
                          <a:effectLst/>
                        </a:rPr>
                        <a:t>Oral azacitidine is dominant </a:t>
                      </a:r>
                      <a:endParaRPr lang="en-GB" sz="1800" b="0" u="none" dirty="0">
                        <a:solidFill>
                          <a:schemeClr val="tx1"/>
                        </a:solidFill>
                        <a:effectLst/>
                      </a:endParaRPr>
                    </a:p>
                  </a:txBody>
                  <a:tcPr marL="68580" marR="68580" marT="0" marB="0" anchor="ctr">
                    <a:solidFill>
                      <a:schemeClr val="accent6">
                        <a:lumMod val="40000"/>
                        <a:lumOff val="60000"/>
                      </a:schemeClr>
                    </a:solidFill>
                  </a:tcPr>
                </a:tc>
                <a:tc>
                  <a:txBody>
                    <a:bodyPr/>
                    <a:lstStyle/>
                    <a:p>
                      <a:pPr algn="ctr">
                        <a:lnSpc>
                          <a:spcPct val="115000"/>
                        </a:lnSpc>
                        <a:spcBef>
                          <a:spcPts val="200"/>
                        </a:spcBef>
                        <a:spcAft>
                          <a:spcPts val="200"/>
                        </a:spcAft>
                      </a:pPr>
                      <a:r>
                        <a:rPr lang="en-GB" sz="1800" u="none" dirty="0">
                          <a:effectLst/>
                          <a:latin typeface="+mn-lt"/>
                          <a:ea typeface="Calibri" panose="020F0502020204030204" pitchFamily="34" charset="0"/>
                          <a:cs typeface="Times New Roman" panose="02020603050405020304" pitchFamily="18" charset="0"/>
                        </a:rPr>
                        <a:t>19,048</a:t>
                      </a:r>
                    </a:p>
                  </a:txBody>
                  <a:tcPr marL="68580" marR="68580" marT="0" marB="0" anchor="ctr">
                    <a:solidFill>
                      <a:schemeClr val="accent6">
                        <a:lumMod val="40000"/>
                        <a:lumOff val="60000"/>
                      </a:schemeClr>
                    </a:solidFill>
                  </a:tcPr>
                </a:tc>
                <a:extLst>
                  <a:ext uri="{0D108BD9-81ED-4DB2-BD59-A6C34878D82A}">
                    <a16:rowId xmlns:a16="http://schemas.microsoft.com/office/drawing/2014/main" val="2453191874"/>
                  </a:ext>
                </a:extLst>
              </a:tr>
              <a:tr h="639405">
                <a:tc>
                  <a:txBody>
                    <a:bodyPr/>
                    <a:lstStyle/>
                    <a:p>
                      <a:pPr lvl="1" algn="l">
                        <a:lnSpc>
                          <a:spcPct val="107000"/>
                        </a:lnSpc>
                        <a:spcBef>
                          <a:spcPts val="200"/>
                        </a:spcBef>
                        <a:spcAft>
                          <a:spcPts val="200"/>
                        </a:spcAft>
                      </a:pPr>
                      <a:r>
                        <a:rPr lang="en-GB" sz="1750" dirty="0">
                          <a:effectLst/>
                          <a:latin typeface="+mn-lt"/>
                          <a:ea typeface="Calibri" panose="020F0502020204030204" pitchFamily="34" charset="0"/>
                          <a:cs typeface="Times New Roman" panose="02020603050405020304" pitchFamily="18" charset="0"/>
                        </a:rPr>
                        <a:t>ERG change 2 – no temporary disutility for HSCT</a:t>
                      </a:r>
                    </a:p>
                  </a:txBody>
                  <a:tcPr marL="56651" marR="56651" marT="0" marB="0" anchor="ctr"/>
                </a:tc>
                <a:tc>
                  <a:txBody>
                    <a:bodyPr/>
                    <a:lstStyle/>
                    <a:p>
                      <a:pPr marL="0" marR="0" lvl="0" indent="0" algn="ctr" defTabSz="1043056" rtl="0" eaLnBrk="1" fontAlgn="auto" latinLnBrk="0" hangingPunct="1">
                        <a:lnSpc>
                          <a:spcPct val="115000"/>
                        </a:lnSpc>
                        <a:spcBef>
                          <a:spcPts val="200"/>
                        </a:spcBef>
                        <a:spcAft>
                          <a:spcPts val="200"/>
                        </a:spcAft>
                        <a:buClrTx/>
                        <a:buSzTx/>
                        <a:buFontTx/>
                        <a:buNone/>
                        <a:tabLst/>
                        <a:defRPr/>
                      </a:pPr>
                      <a:r>
                        <a:rPr lang="en-GB" sz="1800" b="0" u="none" dirty="0">
                          <a:solidFill>
                            <a:srgbClr val="000000"/>
                          </a:solidFill>
                          <a:effectLst/>
                        </a:rPr>
                        <a:t>Oral azacitidine is dominant </a:t>
                      </a:r>
                      <a:endParaRPr lang="en-GB" sz="1800" b="0" u="none" dirty="0">
                        <a:solidFill>
                          <a:schemeClr val="tx1"/>
                        </a:solidFill>
                        <a:effectLst/>
                      </a:endParaRPr>
                    </a:p>
                  </a:txBody>
                  <a:tcPr marL="68580" marR="68580" marT="0" marB="0" anchor="ctr">
                    <a:solidFill>
                      <a:schemeClr val="accent6">
                        <a:lumMod val="40000"/>
                        <a:lumOff val="60000"/>
                      </a:schemeClr>
                    </a:solidFill>
                  </a:tcPr>
                </a:tc>
                <a:tc>
                  <a:txBody>
                    <a:bodyPr/>
                    <a:lstStyle/>
                    <a:p>
                      <a:pPr algn="ctr">
                        <a:lnSpc>
                          <a:spcPct val="115000"/>
                        </a:lnSpc>
                        <a:spcBef>
                          <a:spcPts val="200"/>
                        </a:spcBef>
                        <a:spcAft>
                          <a:spcPts val="200"/>
                        </a:spcAft>
                      </a:pPr>
                      <a:r>
                        <a:rPr lang="en-GB" sz="1800" u="none" dirty="0">
                          <a:effectLst/>
                          <a:latin typeface="+mn-lt"/>
                          <a:ea typeface="Calibri" panose="020F0502020204030204" pitchFamily="34" charset="0"/>
                          <a:cs typeface="Times New Roman" panose="02020603050405020304" pitchFamily="18" charset="0"/>
                        </a:rPr>
                        <a:t>19,076</a:t>
                      </a:r>
                    </a:p>
                  </a:txBody>
                  <a:tcPr marL="68580" marR="68580" marT="0" marB="0" anchor="ctr">
                    <a:solidFill>
                      <a:schemeClr val="accent6">
                        <a:lumMod val="40000"/>
                        <a:lumOff val="60000"/>
                      </a:schemeClr>
                    </a:solidFill>
                  </a:tcPr>
                </a:tc>
                <a:extLst>
                  <a:ext uri="{0D108BD9-81ED-4DB2-BD59-A6C34878D82A}">
                    <a16:rowId xmlns:a16="http://schemas.microsoft.com/office/drawing/2014/main" val="650618465"/>
                  </a:ext>
                </a:extLst>
              </a:tr>
              <a:tr h="482838">
                <a:tc>
                  <a:txBody>
                    <a:bodyPr/>
                    <a:lstStyle/>
                    <a:p>
                      <a:pPr algn="l">
                        <a:lnSpc>
                          <a:spcPct val="107000"/>
                        </a:lnSpc>
                        <a:spcBef>
                          <a:spcPts val="200"/>
                        </a:spcBef>
                        <a:spcAft>
                          <a:spcPts val="200"/>
                        </a:spcAft>
                      </a:pPr>
                      <a:r>
                        <a:rPr lang="en-GB" sz="1750" dirty="0">
                          <a:solidFill>
                            <a:schemeClr val="tx1"/>
                          </a:solidFill>
                          <a:effectLst/>
                        </a:rPr>
                        <a:t>ERG base case (1 and 2 combined)</a:t>
                      </a:r>
                      <a:endParaRPr lang="en-GB" sz="175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651" marR="56651" marT="0" marB="0" anchor="ctr">
                    <a:solidFill>
                      <a:schemeClr val="accent1">
                        <a:lumMod val="20000"/>
                        <a:lumOff val="80000"/>
                      </a:schemeClr>
                    </a:solidFill>
                  </a:tcPr>
                </a:tc>
                <a:tc>
                  <a:txBody>
                    <a:bodyPr/>
                    <a:lstStyle/>
                    <a:p>
                      <a:pPr marL="0" marR="0" lvl="0" indent="0" algn="ctr" defTabSz="1043056" rtl="0" eaLnBrk="1" fontAlgn="auto" latinLnBrk="0" hangingPunct="1">
                        <a:lnSpc>
                          <a:spcPct val="115000"/>
                        </a:lnSpc>
                        <a:spcBef>
                          <a:spcPts val="200"/>
                        </a:spcBef>
                        <a:spcAft>
                          <a:spcPts val="200"/>
                        </a:spcAft>
                        <a:buClrTx/>
                        <a:buSzTx/>
                        <a:buFontTx/>
                        <a:buNone/>
                        <a:tabLst/>
                        <a:defRPr/>
                      </a:pPr>
                      <a:r>
                        <a:rPr lang="en-GB" sz="1800" b="0" u="none" dirty="0">
                          <a:solidFill>
                            <a:srgbClr val="000000"/>
                          </a:solidFill>
                          <a:effectLst/>
                        </a:rPr>
                        <a:t>Oral azacitidine is dominant </a:t>
                      </a:r>
                      <a:endParaRPr lang="en-GB" sz="1800" b="0" u="none" dirty="0">
                        <a:solidFill>
                          <a:schemeClr val="tx1"/>
                        </a:solidFill>
                        <a:effectLst/>
                      </a:endParaRPr>
                    </a:p>
                  </a:txBody>
                  <a:tcPr marL="68580" marR="68580" marT="0" marB="0" anchor="ctr">
                    <a:solidFill>
                      <a:schemeClr val="accent1">
                        <a:lumMod val="20000"/>
                        <a:lumOff val="80000"/>
                      </a:schemeClr>
                    </a:solidFill>
                  </a:tcPr>
                </a:tc>
                <a:tc>
                  <a:txBody>
                    <a:bodyPr/>
                    <a:lstStyle/>
                    <a:p>
                      <a:pPr algn="ctr">
                        <a:lnSpc>
                          <a:spcPct val="115000"/>
                        </a:lnSpc>
                        <a:spcBef>
                          <a:spcPts val="200"/>
                        </a:spcBef>
                        <a:spcAft>
                          <a:spcPts val="200"/>
                        </a:spcAft>
                      </a:pPr>
                      <a:r>
                        <a:rPr lang="en-GB" sz="1800" b="1" u="none" dirty="0">
                          <a:effectLst/>
                          <a:latin typeface="+mn-lt"/>
                          <a:ea typeface="Calibri" panose="020F0502020204030204" pitchFamily="34" charset="0"/>
                          <a:cs typeface="Times New Roman" panose="02020603050405020304" pitchFamily="18" charset="0"/>
                        </a:rPr>
                        <a:t>19,061</a:t>
                      </a:r>
                    </a:p>
                  </a:txBody>
                  <a:tcPr marL="68580" marR="68580" marT="0" marB="0" anchor="ctr">
                    <a:solidFill>
                      <a:schemeClr val="accent1">
                        <a:lumMod val="20000"/>
                        <a:lumOff val="80000"/>
                      </a:schemeClr>
                    </a:solidFill>
                  </a:tcPr>
                </a:tc>
                <a:extLst>
                  <a:ext uri="{0D108BD9-81ED-4DB2-BD59-A6C34878D82A}">
                    <a16:rowId xmlns:a16="http://schemas.microsoft.com/office/drawing/2014/main" val="773666619"/>
                  </a:ext>
                </a:extLst>
              </a:tr>
              <a:tr h="482838">
                <a:tc>
                  <a:txBody>
                    <a:bodyPr/>
                    <a:lstStyle/>
                    <a:p>
                      <a:pPr algn="l">
                        <a:lnSpc>
                          <a:spcPct val="107000"/>
                        </a:lnSpc>
                        <a:spcBef>
                          <a:spcPts val="200"/>
                        </a:spcBef>
                        <a:spcAft>
                          <a:spcPts val="200"/>
                        </a:spcAft>
                      </a:pPr>
                      <a:r>
                        <a:rPr lang="en-GB" sz="1800" dirty="0">
                          <a:solidFill>
                            <a:schemeClr val="bg1"/>
                          </a:solidFill>
                          <a:effectLst/>
                          <a:latin typeface="+mn-lt"/>
                          <a:ea typeface="Calibri" panose="020F0502020204030204" pitchFamily="34" charset="0"/>
                          <a:cs typeface="Times New Roman" panose="02020603050405020304" pitchFamily="18" charset="0"/>
                        </a:rPr>
                        <a:t>ERG probabilistic base case</a:t>
                      </a:r>
                    </a:p>
                  </a:txBody>
                  <a:tcPr marL="56651" marR="56651" marT="0" marB="0" anchor="ctr">
                    <a:solidFill>
                      <a:schemeClr val="accent3"/>
                    </a:solidFill>
                  </a:tcPr>
                </a:tc>
                <a:tc>
                  <a:txBody>
                    <a:bodyPr/>
                    <a:lstStyle/>
                    <a:p>
                      <a:pPr marL="0" marR="0" lvl="0" indent="0" algn="ctr" defTabSz="1043056" rtl="0" eaLnBrk="1" fontAlgn="auto" latinLnBrk="0" hangingPunct="1">
                        <a:lnSpc>
                          <a:spcPct val="115000"/>
                        </a:lnSpc>
                        <a:spcBef>
                          <a:spcPts val="200"/>
                        </a:spcBef>
                        <a:spcAft>
                          <a:spcPts val="200"/>
                        </a:spcAft>
                        <a:buClrTx/>
                        <a:buSzTx/>
                        <a:buFontTx/>
                        <a:buNone/>
                        <a:tabLst/>
                        <a:defRPr/>
                      </a:pPr>
                      <a:r>
                        <a:rPr lang="en-GB" sz="1800" b="0" u="none" dirty="0">
                          <a:solidFill>
                            <a:srgbClr val="000000"/>
                          </a:solidFill>
                          <a:effectLst/>
                        </a:rPr>
                        <a:t>Oral azacitidine is dominant </a:t>
                      </a:r>
                      <a:endParaRPr lang="en-GB" sz="1800" b="0" u="none" dirty="0">
                        <a:solidFill>
                          <a:schemeClr val="tx1"/>
                        </a:solidFill>
                        <a:effectLst/>
                      </a:endParaRPr>
                    </a:p>
                  </a:txBody>
                  <a:tcPr marL="68580" marR="68580" marT="0" marB="0" anchor="ctr">
                    <a:solidFill>
                      <a:schemeClr val="accent6">
                        <a:lumMod val="40000"/>
                        <a:lumOff val="60000"/>
                      </a:schemeClr>
                    </a:solidFill>
                  </a:tcPr>
                </a:tc>
                <a:tc>
                  <a:txBody>
                    <a:bodyPr/>
                    <a:lstStyle/>
                    <a:p>
                      <a:pPr algn="ctr">
                        <a:lnSpc>
                          <a:spcPct val="115000"/>
                        </a:lnSpc>
                        <a:spcBef>
                          <a:spcPts val="200"/>
                        </a:spcBef>
                        <a:spcAft>
                          <a:spcPts val="200"/>
                        </a:spcAft>
                      </a:pPr>
                      <a:r>
                        <a:rPr lang="en-GB" sz="1800" b="0" u="none" dirty="0">
                          <a:effectLst/>
                          <a:latin typeface="+mn-lt"/>
                          <a:ea typeface="Calibri" panose="020F0502020204030204" pitchFamily="34" charset="0"/>
                          <a:cs typeface="Times New Roman" panose="02020603050405020304" pitchFamily="18" charset="0"/>
                        </a:rPr>
                        <a:t>20,052</a:t>
                      </a:r>
                    </a:p>
                  </a:txBody>
                  <a:tcPr marL="68580" marR="68580" marT="0" marB="0" anchor="ctr">
                    <a:solidFill>
                      <a:schemeClr val="accent6">
                        <a:lumMod val="40000"/>
                        <a:lumOff val="60000"/>
                      </a:schemeClr>
                    </a:solidFill>
                  </a:tcPr>
                </a:tc>
                <a:extLst>
                  <a:ext uri="{0D108BD9-81ED-4DB2-BD59-A6C34878D82A}">
                    <a16:rowId xmlns:a16="http://schemas.microsoft.com/office/drawing/2014/main" val="2872591940"/>
                  </a:ext>
                </a:extLst>
              </a:tr>
              <a:tr h="482838">
                <a:tc>
                  <a:txBody>
                    <a:bodyPr/>
                    <a:lstStyle/>
                    <a:p>
                      <a:pPr lvl="1" algn="l">
                        <a:lnSpc>
                          <a:spcPct val="107000"/>
                        </a:lnSpc>
                        <a:spcBef>
                          <a:spcPts val="200"/>
                        </a:spcBef>
                        <a:spcAft>
                          <a:spcPts val="200"/>
                        </a:spcAft>
                      </a:pPr>
                      <a:r>
                        <a:rPr lang="en-GB" sz="1800" dirty="0">
                          <a:solidFill>
                            <a:schemeClr val="bg1"/>
                          </a:solidFill>
                          <a:effectLst/>
                          <a:latin typeface="+mn-lt"/>
                          <a:ea typeface="Calibri" panose="020F0502020204030204" pitchFamily="34" charset="0"/>
                          <a:cs typeface="Times New Roman" panose="02020603050405020304" pitchFamily="18" charset="0"/>
                        </a:rPr>
                        <a:t>Scenario adding a post-HSCT utility increment</a:t>
                      </a:r>
                    </a:p>
                  </a:txBody>
                  <a:tcPr marL="56651" marR="56651" marT="0" marB="0" anchor="ctr">
                    <a:solidFill>
                      <a:schemeClr val="accent3"/>
                    </a:solidFill>
                  </a:tcPr>
                </a:tc>
                <a:tc>
                  <a:txBody>
                    <a:bodyPr/>
                    <a:lstStyle/>
                    <a:p>
                      <a:pPr marL="0" marR="0" lvl="0" indent="0" algn="ctr" defTabSz="1043056" rtl="0" eaLnBrk="1" fontAlgn="auto" latinLnBrk="0" hangingPunct="1">
                        <a:lnSpc>
                          <a:spcPct val="115000"/>
                        </a:lnSpc>
                        <a:spcBef>
                          <a:spcPts val="200"/>
                        </a:spcBef>
                        <a:spcAft>
                          <a:spcPts val="200"/>
                        </a:spcAft>
                        <a:buClrTx/>
                        <a:buSzTx/>
                        <a:buFontTx/>
                        <a:buNone/>
                        <a:tabLst/>
                        <a:defRPr/>
                      </a:pPr>
                      <a:r>
                        <a:rPr lang="en-GB" sz="1800" b="0" u="none" dirty="0">
                          <a:solidFill>
                            <a:srgbClr val="000000"/>
                          </a:solidFill>
                          <a:effectLst/>
                        </a:rPr>
                        <a:t>Oral azacitidine is dominant </a:t>
                      </a:r>
                      <a:endParaRPr lang="en-GB" sz="1800" b="0" u="none" dirty="0">
                        <a:solidFill>
                          <a:schemeClr val="tx1"/>
                        </a:solidFill>
                        <a:effectLst/>
                      </a:endParaRPr>
                    </a:p>
                  </a:txBody>
                  <a:tcPr marL="68580" marR="68580" marT="0" marB="0" anchor="ctr">
                    <a:solidFill>
                      <a:schemeClr val="accent6">
                        <a:lumMod val="40000"/>
                        <a:lumOff val="60000"/>
                      </a:schemeClr>
                    </a:solidFill>
                  </a:tcPr>
                </a:tc>
                <a:tc>
                  <a:txBody>
                    <a:bodyPr/>
                    <a:lstStyle/>
                    <a:p>
                      <a:pPr lvl="0" algn="ctr">
                        <a:lnSpc>
                          <a:spcPct val="115000"/>
                        </a:lnSpc>
                        <a:spcBef>
                          <a:spcPts val="200"/>
                        </a:spcBef>
                        <a:spcAft>
                          <a:spcPts val="200"/>
                        </a:spcAft>
                      </a:pPr>
                      <a:r>
                        <a:rPr lang="en-GB" sz="1800" b="0" u="none" dirty="0">
                          <a:effectLst/>
                          <a:latin typeface="+mn-lt"/>
                          <a:ea typeface="Calibri" panose="020F0502020204030204" pitchFamily="34" charset="0"/>
                          <a:cs typeface="Times New Roman" panose="02020603050405020304" pitchFamily="18" charset="0"/>
                        </a:rPr>
                        <a:t>20,192</a:t>
                      </a:r>
                    </a:p>
                  </a:txBody>
                  <a:tcPr marL="68580" marR="68580" marT="0" marB="0" anchor="ctr">
                    <a:solidFill>
                      <a:schemeClr val="accent6">
                        <a:lumMod val="40000"/>
                        <a:lumOff val="60000"/>
                      </a:schemeClr>
                    </a:solidFill>
                  </a:tcPr>
                </a:tc>
                <a:extLst>
                  <a:ext uri="{0D108BD9-81ED-4DB2-BD59-A6C34878D82A}">
                    <a16:rowId xmlns:a16="http://schemas.microsoft.com/office/drawing/2014/main" val="3099793833"/>
                  </a:ext>
                </a:extLst>
              </a:tr>
            </a:tbl>
          </a:graphicData>
        </a:graphic>
      </p:graphicFrame>
      <p:sp>
        <p:nvSpPr>
          <p:cNvPr id="12" name="Title 1">
            <a:extLst>
              <a:ext uri="{FF2B5EF4-FFF2-40B4-BE49-F238E27FC236}">
                <a16:creationId xmlns:a16="http://schemas.microsoft.com/office/drawing/2014/main" id="{2DE19240-A0B3-F301-EA09-DCC1A681CA7A}"/>
              </a:ext>
            </a:extLst>
          </p:cNvPr>
          <p:cNvSpPr>
            <a:spLocks noGrp="1"/>
          </p:cNvSpPr>
          <p:nvPr>
            <p:ph type="title"/>
          </p:nvPr>
        </p:nvSpPr>
        <p:spPr>
          <a:xfrm>
            <a:off x="344931" y="395875"/>
            <a:ext cx="10067332" cy="765501"/>
          </a:xfrm>
        </p:spPr>
        <p:txBody>
          <a:bodyPr/>
          <a:lstStyle/>
          <a:p>
            <a:pPr>
              <a:lnSpc>
                <a:spcPct val="100000"/>
              </a:lnSpc>
            </a:pPr>
            <a:r>
              <a:rPr lang="en-GB" sz="2800" dirty="0"/>
              <a:t>FLT3 subgroup results – ERG base case</a:t>
            </a:r>
          </a:p>
        </p:txBody>
      </p:sp>
    </p:spTree>
    <p:extLst>
      <p:ext uri="{BB962C8B-B14F-4D97-AF65-F5344CB8AC3E}">
        <p14:creationId xmlns:p14="http://schemas.microsoft.com/office/powerpoint/2010/main" val="630739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D5FCF033-850E-45F1-8ECE-EF49F155EF2C}"/>
              </a:ext>
            </a:extLst>
          </p:cNvPr>
          <p:cNvSpPr txBox="1"/>
          <p:nvPr/>
        </p:nvSpPr>
        <p:spPr>
          <a:xfrm>
            <a:off x="329538" y="6821750"/>
            <a:ext cx="1062804" cy="579572"/>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53" name="Title 1">
            <a:extLst>
              <a:ext uri="{FF2B5EF4-FFF2-40B4-BE49-F238E27FC236}">
                <a16:creationId xmlns:a16="http://schemas.microsoft.com/office/drawing/2014/main" id="{111D4498-C5A0-46C8-B345-4CB1674EBF88}"/>
              </a:ext>
            </a:extLst>
          </p:cNvPr>
          <p:cNvSpPr txBox="1">
            <a:spLocks/>
          </p:cNvSpPr>
          <p:nvPr/>
        </p:nvSpPr>
        <p:spPr>
          <a:xfrm>
            <a:off x="246790" y="163156"/>
            <a:ext cx="10040965"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2800" dirty="0">
                <a:solidFill>
                  <a:srgbClr val="18646E"/>
                </a:solidFill>
                <a:latin typeface="+mn-lt"/>
                <a:ea typeface="Times New Roman" panose="02020603050405020304" pitchFamily="18" charset="0"/>
              </a:rPr>
              <a:t>Treatment pathway for AML in adults</a:t>
            </a:r>
            <a:endParaRPr lang="en-US" sz="2800" dirty="0">
              <a:latin typeface="+mn-lt"/>
            </a:endParaRPr>
          </a:p>
        </p:txBody>
      </p:sp>
      <p:sp>
        <p:nvSpPr>
          <p:cNvPr id="57" name="TextBox 56">
            <a:extLst>
              <a:ext uri="{FF2B5EF4-FFF2-40B4-BE49-F238E27FC236}">
                <a16:creationId xmlns:a16="http://schemas.microsoft.com/office/drawing/2014/main" id="{3D1AEF9D-B7D0-4F42-9471-D3DEC71C54D7}"/>
              </a:ext>
            </a:extLst>
          </p:cNvPr>
          <p:cNvSpPr txBox="1"/>
          <p:nvPr/>
        </p:nvSpPr>
        <p:spPr>
          <a:xfrm>
            <a:off x="310334" y="6060087"/>
            <a:ext cx="10205265" cy="538609"/>
          </a:xfrm>
          <a:prstGeom prst="rect">
            <a:avLst/>
          </a:prstGeom>
          <a:solidFill>
            <a:schemeClr val="tx2">
              <a:lumMod val="10000"/>
              <a:lumOff val="90000"/>
            </a:schemeClr>
          </a:solidFill>
          <a:ln>
            <a:solidFill>
              <a:schemeClr val="accent1"/>
            </a:solidFill>
          </a:ln>
        </p:spPr>
        <p:txBody>
          <a:bodyPr wrap="square" lIns="0" tIns="0" rIns="0" bIns="0" rtlCol="0">
            <a:spAutoFit/>
          </a:bodyPr>
          <a:lstStyle/>
          <a:p>
            <a:pPr algn="ctr"/>
            <a:r>
              <a:rPr lang="en-GB" sz="17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Company is positioning o</a:t>
            </a:r>
            <a:r>
              <a:rPr lang="en-GB" sz="1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ral azacitidine for people who have achieved complete remission* after induction chemotherapy with or without consolidation chemotherapy and who are not candidates for HSCT**</a:t>
            </a:r>
          </a:p>
        </p:txBody>
      </p:sp>
      <p:sp>
        <p:nvSpPr>
          <p:cNvPr id="59" name="Slide Number Placeholder 2">
            <a:extLst>
              <a:ext uri="{FF2B5EF4-FFF2-40B4-BE49-F238E27FC236}">
                <a16:creationId xmlns:a16="http://schemas.microsoft.com/office/drawing/2014/main" id="{AE239D19-31F8-4A51-93A7-87DB3C14A3B2}"/>
              </a:ext>
            </a:extLst>
          </p:cNvPr>
          <p:cNvSpPr>
            <a:spLocks noGrp="1"/>
          </p:cNvSpPr>
          <p:nvPr>
            <p:ph type="sldNum" sz="quarter" idx="12"/>
          </p:nvPr>
        </p:nvSpPr>
        <p:spPr>
          <a:xfrm>
            <a:off x="10171476" y="7197087"/>
            <a:ext cx="398056" cy="265431"/>
          </a:xfrm>
        </p:spPr>
        <p:txBody>
          <a:bodyPr/>
          <a:lstStyle/>
          <a:p>
            <a:pPr defTabSz="829782">
              <a:defRPr/>
            </a:pPr>
            <a:fld id="{DDBE135E-2566-4748-853C-8A3B78F0FB00}" type="slidenum">
              <a:rPr lang="en-GB">
                <a:solidFill>
                  <a:srgbClr val="393938"/>
                </a:solidFill>
                <a:latin typeface="+mn-lt"/>
                <a:cs typeface="+mn-cs"/>
              </a:rPr>
              <a:pPr defTabSz="829782">
                <a:defRPr/>
              </a:pPr>
              <a:t>4</a:t>
            </a:fld>
            <a:endParaRPr lang="en-GB" dirty="0">
              <a:solidFill>
                <a:srgbClr val="393938"/>
              </a:solidFill>
              <a:latin typeface="+mn-lt"/>
              <a:cs typeface="+mn-cs"/>
            </a:endParaRPr>
          </a:p>
        </p:txBody>
      </p:sp>
      <p:sp>
        <p:nvSpPr>
          <p:cNvPr id="61" name="TextBox 60">
            <a:extLst>
              <a:ext uri="{FF2B5EF4-FFF2-40B4-BE49-F238E27FC236}">
                <a16:creationId xmlns:a16="http://schemas.microsoft.com/office/drawing/2014/main" id="{044F89AE-C0DC-4CD0-8F5A-493071411BA1}"/>
              </a:ext>
            </a:extLst>
          </p:cNvPr>
          <p:cNvSpPr txBox="1"/>
          <p:nvPr/>
        </p:nvSpPr>
        <p:spPr>
          <a:xfrm>
            <a:off x="437532" y="6673421"/>
            <a:ext cx="9899481" cy="861774"/>
          </a:xfrm>
          <a:prstGeom prst="rect">
            <a:avLst/>
          </a:prstGeom>
          <a:noFill/>
        </p:spPr>
        <p:txBody>
          <a:bodyPr wrap="square" lIns="0" tIns="0" rIns="0" bIns="0" rtlCol="0">
            <a:spAutoFit/>
          </a:bodyPr>
          <a:lstStyle/>
          <a:p>
            <a:pPr algn="ctr"/>
            <a:r>
              <a:rPr lang="en-GB"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*Complete remission or complete remission with incomplete blood count recovery.</a:t>
            </a:r>
          </a:p>
          <a:p>
            <a:pPr algn="ctr"/>
            <a:r>
              <a:rPr lang="en-GB" sz="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includes people </a:t>
            </a:r>
            <a:r>
              <a:rPr lang="en-GB" sz="1400" dirty="0">
                <a:effectLst/>
                <a:latin typeface="Arial" panose="020B0604020202020204" pitchFamily="34" charset="0"/>
                <a:ea typeface="Times New Roman" panose="02020603050405020304" pitchFamily="18" charset="0"/>
              </a:rPr>
              <a:t>eligible for HSCT but who choose not to undergo the procedure.</a:t>
            </a:r>
          </a:p>
          <a:p>
            <a:pPr algn="ctr"/>
            <a:r>
              <a:rPr lang="en-GB" sz="1400" dirty="0">
                <a:solidFill>
                  <a:srgbClr val="666666"/>
                </a:solidFill>
                <a:latin typeface="+mn-lt"/>
              </a:rPr>
              <a:t>†</a:t>
            </a:r>
            <a:r>
              <a:rPr lang="en-GB" sz="1400" dirty="0">
                <a:solidFill>
                  <a:srgbClr val="000000"/>
                </a:solidFill>
                <a:latin typeface="Arial" panose="020B0604020202020204" pitchFamily="34" charset="0"/>
                <a:cs typeface="Times New Roman" panose="02020603050405020304" pitchFamily="18" charset="0"/>
              </a:rPr>
              <a:t> Midostaurin given with </a:t>
            </a:r>
            <a:r>
              <a:rPr lang="en-GB" sz="1400" dirty="0"/>
              <a:t>standard daunorubicin plus cytarabine during induction therapy and high-dose cytarabine during consolidation therapy.  </a:t>
            </a:r>
            <a:endParaRPr lang="en-GB"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37" name="Group 36">
            <a:extLst>
              <a:ext uri="{FF2B5EF4-FFF2-40B4-BE49-F238E27FC236}">
                <a16:creationId xmlns:a16="http://schemas.microsoft.com/office/drawing/2014/main" id="{8E3DBC35-1FF5-E794-85F2-39987F5FC05A}"/>
              </a:ext>
            </a:extLst>
          </p:cNvPr>
          <p:cNvGrpSpPr/>
          <p:nvPr/>
        </p:nvGrpSpPr>
        <p:grpSpPr>
          <a:xfrm>
            <a:off x="329538" y="650033"/>
            <a:ext cx="10186061" cy="5401339"/>
            <a:chOff x="329538" y="842753"/>
            <a:chExt cx="10186061" cy="5401339"/>
          </a:xfrm>
        </p:grpSpPr>
        <p:sp>
          <p:nvSpPr>
            <p:cNvPr id="38" name="Rectangle 37">
              <a:extLst>
                <a:ext uri="{FF2B5EF4-FFF2-40B4-BE49-F238E27FC236}">
                  <a16:creationId xmlns:a16="http://schemas.microsoft.com/office/drawing/2014/main" id="{FB993592-5BBE-A1E7-42C5-C3C4FC03DA61}"/>
                </a:ext>
              </a:extLst>
            </p:cNvPr>
            <p:cNvSpPr/>
            <p:nvPr/>
          </p:nvSpPr>
          <p:spPr>
            <a:xfrm>
              <a:off x="2206327" y="3198826"/>
              <a:ext cx="2495122" cy="1069529"/>
            </a:xfrm>
            <a:prstGeom prst="rect">
              <a:avLst/>
            </a:prstGeom>
            <a:solidFill>
              <a:schemeClr val="tx2">
                <a:lumMod val="10000"/>
                <a:lumOff val="90000"/>
              </a:schemeClr>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cxnSp>
          <p:nvCxnSpPr>
            <p:cNvPr id="45" name="Straight Arrow Connector 44">
              <a:extLst>
                <a:ext uri="{FF2B5EF4-FFF2-40B4-BE49-F238E27FC236}">
                  <a16:creationId xmlns:a16="http://schemas.microsoft.com/office/drawing/2014/main" id="{51A8F368-94D6-7D28-C60E-F708B54EBF48}"/>
                </a:ext>
              </a:extLst>
            </p:cNvPr>
            <p:cNvCxnSpPr>
              <a:cxnSpLocks/>
            </p:cNvCxnSpPr>
            <p:nvPr/>
          </p:nvCxnSpPr>
          <p:spPr>
            <a:xfrm>
              <a:off x="5163207" y="1129677"/>
              <a:ext cx="0" cy="88489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41EEC2C7-3889-C7D8-797A-6A5A54894ABF}"/>
                </a:ext>
              </a:extLst>
            </p:cNvPr>
            <p:cNvCxnSpPr>
              <a:cxnSpLocks/>
            </p:cNvCxnSpPr>
            <p:nvPr/>
          </p:nvCxnSpPr>
          <p:spPr>
            <a:xfrm flipV="1">
              <a:off x="4921035" y="2285993"/>
              <a:ext cx="2051995" cy="97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95B36500-6311-5C76-45EA-4869B4B924D6}"/>
                </a:ext>
              </a:extLst>
            </p:cNvPr>
            <p:cNvCxnSpPr>
              <a:cxnSpLocks/>
            </p:cNvCxnSpPr>
            <p:nvPr/>
          </p:nvCxnSpPr>
          <p:spPr>
            <a:xfrm flipH="1">
              <a:off x="3269471" y="2263981"/>
              <a:ext cx="173244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D8A3AC70-AF24-A92B-3037-F46F4C02BBC9}"/>
                </a:ext>
              </a:extLst>
            </p:cNvPr>
            <p:cNvCxnSpPr>
              <a:cxnSpLocks/>
            </p:cNvCxnSpPr>
            <p:nvPr/>
          </p:nvCxnSpPr>
          <p:spPr>
            <a:xfrm>
              <a:off x="2710596" y="5072897"/>
              <a:ext cx="0" cy="52858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3F984220-7592-AACD-2375-B0B11126CF53}"/>
                </a:ext>
              </a:extLst>
            </p:cNvPr>
            <p:cNvCxnSpPr>
              <a:cxnSpLocks/>
            </p:cNvCxnSpPr>
            <p:nvPr/>
          </p:nvCxnSpPr>
          <p:spPr>
            <a:xfrm>
              <a:off x="2710596" y="2200601"/>
              <a:ext cx="0" cy="9982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EBA08530-4896-C0B5-13AE-5BB7A44CE1BB}"/>
                </a:ext>
              </a:extLst>
            </p:cNvPr>
            <p:cNvCxnSpPr>
              <a:cxnSpLocks/>
            </p:cNvCxnSpPr>
            <p:nvPr/>
          </p:nvCxnSpPr>
          <p:spPr>
            <a:xfrm>
              <a:off x="7433211" y="4951987"/>
              <a:ext cx="738" cy="65373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81C22E45-7E90-B80E-0FCB-FB896A198536}"/>
                </a:ext>
              </a:extLst>
            </p:cNvPr>
            <p:cNvCxnSpPr>
              <a:cxnSpLocks/>
            </p:cNvCxnSpPr>
            <p:nvPr/>
          </p:nvCxnSpPr>
          <p:spPr>
            <a:xfrm flipV="1">
              <a:off x="4661160" y="4271259"/>
              <a:ext cx="1720889" cy="1337"/>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F24934DD-3BEB-E8D7-9CA4-4ED5817D9B67}"/>
                </a:ext>
              </a:extLst>
            </p:cNvPr>
            <p:cNvCxnSpPr>
              <a:cxnSpLocks/>
            </p:cNvCxnSpPr>
            <p:nvPr/>
          </p:nvCxnSpPr>
          <p:spPr>
            <a:xfrm>
              <a:off x="7737946" y="2279055"/>
              <a:ext cx="1041040" cy="78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05A2122B-3AF9-3FD9-5F2D-CFDA6D1397D2}"/>
                </a:ext>
              </a:extLst>
            </p:cNvPr>
            <p:cNvSpPr/>
            <p:nvPr/>
          </p:nvSpPr>
          <p:spPr>
            <a:xfrm>
              <a:off x="3729162" y="1002677"/>
              <a:ext cx="2914531" cy="586329"/>
            </a:xfrm>
            <a:prstGeom prst="rect">
              <a:avLst/>
            </a:prstGeom>
            <a:solidFill>
              <a:schemeClr val="accent1"/>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prstClr val="white"/>
                  </a:solidFill>
                  <a:effectLst/>
                  <a:uLnTx/>
                  <a:uFillTx/>
                  <a:latin typeface="Arial" panose="020B0604020202020204"/>
                  <a:ea typeface="+mn-ea"/>
                  <a:cs typeface="+mn-cs"/>
                </a:rPr>
                <a:t>Newly diagnosed AML</a:t>
              </a:r>
            </a:p>
          </p:txBody>
        </p:sp>
        <p:sp>
          <p:nvSpPr>
            <p:cNvPr id="65" name="Rectangle 64">
              <a:extLst>
                <a:ext uri="{FF2B5EF4-FFF2-40B4-BE49-F238E27FC236}">
                  <a16:creationId xmlns:a16="http://schemas.microsoft.com/office/drawing/2014/main" id="{0CB27386-BB29-79A1-12A7-92FC74498B6A}"/>
                </a:ext>
              </a:extLst>
            </p:cNvPr>
            <p:cNvSpPr/>
            <p:nvPr/>
          </p:nvSpPr>
          <p:spPr>
            <a:xfrm>
              <a:off x="4021615" y="2014575"/>
              <a:ext cx="2318119" cy="586329"/>
            </a:xfrm>
            <a:prstGeom prst="rect">
              <a:avLst/>
            </a:prstGeom>
            <a:solidFill>
              <a:schemeClr val="bg1"/>
            </a:solidFill>
            <a:ln w="25400" cap="flat" cmpd="sng" algn="ctr">
              <a:solidFill>
                <a:schemeClr val="tx1"/>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effectLst/>
                  <a:uLnTx/>
                  <a:uFillTx/>
                  <a:latin typeface="Arial" panose="020B0604020202020204"/>
                  <a:ea typeface="+mn-ea"/>
                  <a:cs typeface="+mn-cs"/>
                </a:rPr>
                <a:t>Fit for intensive chemotherapy? </a:t>
              </a:r>
            </a:p>
          </p:txBody>
        </p:sp>
        <p:sp>
          <p:nvSpPr>
            <p:cNvPr id="67" name="Rectangle 66">
              <a:extLst>
                <a:ext uri="{FF2B5EF4-FFF2-40B4-BE49-F238E27FC236}">
                  <a16:creationId xmlns:a16="http://schemas.microsoft.com/office/drawing/2014/main" id="{7087C913-CAB6-2227-D7C2-20F69B1128F2}"/>
                </a:ext>
              </a:extLst>
            </p:cNvPr>
            <p:cNvSpPr/>
            <p:nvPr/>
          </p:nvSpPr>
          <p:spPr>
            <a:xfrm>
              <a:off x="7227948" y="2035304"/>
              <a:ext cx="917742" cy="414695"/>
            </a:xfrm>
            <a:prstGeom prst="rect">
              <a:avLst/>
            </a:prstGeom>
            <a:solidFill>
              <a:schemeClr val="accent1">
                <a:lumMod val="40000"/>
                <a:lumOff val="60000"/>
              </a:schemeClr>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solidFill>
                    <a:srgbClr val="222222"/>
                  </a:solidFill>
                  <a:latin typeface="Arial" panose="020B0604020202020204"/>
                </a:rPr>
                <a:t>No</a:t>
              </a:r>
              <a:endParaRPr kumimoji="0" lang="en-GB" sz="1600" b="0" i="0" u="none" strike="noStrike" kern="0" cap="none" spc="0" normalizeH="0" baseline="0" noProof="0" dirty="0">
                <a:ln>
                  <a:noFill/>
                </a:ln>
                <a:solidFill>
                  <a:srgbClr val="222222"/>
                </a:solidFill>
                <a:effectLst/>
                <a:uLnTx/>
                <a:uFillTx/>
                <a:latin typeface="Arial" panose="020B0604020202020204"/>
                <a:ea typeface="+mn-ea"/>
                <a:cs typeface="+mn-cs"/>
              </a:endParaRPr>
            </a:p>
          </p:txBody>
        </p:sp>
        <p:cxnSp>
          <p:nvCxnSpPr>
            <p:cNvPr id="71" name="Straight Arrow Connector 70">
              <a:extLst>
                <a:ext uri="{FF2B5EF4-FFF2-40B4-BE49-F238E27FC236}">
                  <a16:creationId xmlns:a16="http://schemas.microsoft.com/office/drawing/2014/main" id="{A6F2E2C8-9CA5-3E1D-B90C-50A6947A436A}"/>
                </a:ext>
              </a:extLst>
            </p:cNvPr>
            <p:cNvCxnSpPr>
              <a:cxnSpLocks/>
            </p:cNvCxnSpPr>
            <p:nvPr/>
          </p:nvCxnSpPr>
          <p:spPr>
            <a:xfrm>
              <a:off x="1758365" y="4310173"/>
              <a:ext cx="165340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BF428D14-2A06-6F9E-BE5A-D3329934FED4}"/>
                </a:ext>
              </a:extLst>
            </p:cNvPr>
            <p:cNvSpPr/>
            <p:nvPr/>
          </p:nvSpPr>
          <p:spPr>
            <a:xfrm>
              <a:off x="8778985" y="1584951"/>
              <a:ext cx="1584875" cy="1140423"/>
            </a:xfrm>
            <a:prstGeom prst="rect">
              <a:avLst/>
            </a:prstGeom>
            <a:solidFill>
              <a:schemeClr val="bg1">
                <a:lumMod val="95000"/>
              </a:schemeClr>
            </a:solidFill>
            <a:ln w="25400" cap="flat" cmpd="sng" algn="ctr">
              <a:solidFill>
                <a:srgbClr val="A2BDC1">
                  <a:shade val="50000"/>
                </a:srgbClr>
              </a:solidFill>
              <a:prstDash val="solid"/>
            </a:ln>
            <a:effectLst/>
          </p:spPr>
          <p:txBody>
            <a:bodyPr anchor="ctr">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srgbClr val="000000"/>
                  </a:solidFill>
                  <a:effectLst/>
                  <a:uLnTx/>
                  <a:uFillTx/>
                  <a:latin typeface="Arial" panose="020B0604020202020204"/>
                  <a:ea typeface="+mn-ea"/>
                  <a:cs typeface="+mn-cs"/>
                </a:rPr>
                <a:t>Non-intensive chemotherapy</a:t>
              </a:r>
            </a:p>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srgbClr val="000000"/>
                  </a:solidFill>
                  <a:effectLst/>
                  <a:uLnTx/>
                  <a:uFillTx/>
                  <a:latin typeface="Arial" panose="020B0604020202020204"/>
                  <a:ea typeface="+mn-ea"/>
                  <a:cs typeface="+mn-cs"/>
                </a:rPr>
                <a:t>(TA787, TA765, TA218)</a:t>
              </a:r>
            </a:p>
          </p:txBody>
        </p:sp>
        <p:sp>
          <p:nvSpPr>
            <p:cNvPr id="74" name="Rectangle 73">
              <a:extLst>
                <a:ext uri="{FF2B5EF4-FFF2-40B4-BE49-F238E27FC236}">
                  <a16:creationId xmlns:a16="http://schemas.microsoft.com/office/drawing/2014/main" id="{AE60F1FE-EEC6-1339-6208-0FD797BF1719}"/>
                </a:ext>
              </a:extLst>
            </p:cNvPr>
            <p:cNvSpPr/>
            <p:nvPr/>
          </p:nvSpPr>
          <p:spPr>
            <a:xfrm>
              <a:off x="438186" y="3198826"/>
              <a:ext cx="1806274" cy="1080155"/>
            </a:xfrm>
            <a:prstGeom prst="rect">
              <a:avLst/>
            </a:prstGeom>
            <a:solidFill>
              <a:srgbClr val="18646E"/>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Arial" panose="020B0604020202020204"/>
                </a:rPr>
                <a:t>1. Induction chemotherapy </a:t>
              </a:r>
            </a:p>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Arial" panose="020B0604020202020204"/>
                </a:rPr>
                <a:t>(TA552, TA545)</a:t>
              </a:r>
            </a:p>
          </p:txBody>
        </p:sp>
        <p:sp>
          <p:nvSpPr>
            <p:cNvPr id="75" name="Rectangle 74">
              <a:extLst>
                <a:ext uri="{FF2B5EF4-FFF2-40B4-BE49-F238E27FC236}">
                  <a16:creationId xmlns:a16="http://schemas.microsoft.com/office/drawing/2014/main" id="{6E340933-793A-B97E-E9FF-52F6074C0C9B}"/>
                </a:ext>
              </a:extLst>
            </p:cNvPr>
            <p:cNvSpPr/>
            <p:nvPr/>
          </p:nvSpPr>
          <p:spPr>
            <a:xfrm>
              <a:off x="437532" y="4271882"/>
              <a:ext cx="4767450" cy="833643"/>
            </a:xfrm>
            <a:prstGeom prst="rect">
              <a:avLst/>
            </a:prstGeom>
            <a:solidFill>
              <a:schemeClr val="accent6">
                <a:lumMod val="40000"/>
                <a:lumOff val="60000"/>
              </a:schemeClr>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0" algn="ctr" defTabSz="946052">
                <a:defRPr/>
              </a:pPr>
              <a:r>
                <a:rPr lang="en-GB" sz="1600" b="1" kern="0" dirty="0">
                  <a:latin typeface="Arial" panose="020B0604020202020204"/>
                </a:rPr>
                <a:t>TA523</a:t>
              </a:r>
            </a:p>
            <a:p>
              <a:pPr lvl="0" algn="ctr" defTabSz="946052">
                <a:defRPr/>
              </a:pPr>
              <a:r>
                <a:rPr lang="en-GB" sz="1600" kern="0" dirty="0">
                  <a:latin typeface="Arial" panose="020B0604020202020204"/>
                </a:rPr>
                <a:t>Midostaurin if </a:t>
              </a:r>
              <a:r>
                <a:rPr lang="en-GB" sz="1600" dirty="0"/>
                <a:t>FLT3-mutation-positive</a:t>
              </a:r>
              <a:r>
                <a:rPr lang="en-GB" sz="1600" dirty="0">
                  <a:solidFill>
                    <a:srgbClr val="666666"/>
                  </a:solidFill>
                  <a:latin typeface="+mn-lt"/>
                </a:rPr>
                <a:t>†</a:t>
              </a:r>
              <a:endParaRPr lang="en-GB" sz="1600" b="1" kern="0" dirty="0">
                <a:latin typeface="Arial" panose="020B0604020202020204"/>
              </a:endParaRPr>
            </a:p>
          </p:txBody>
        </p:sp>
        <p:sp>
          <p:nvSpPr>
            <p:cNvPr id="76" name="Rectangle 75">
              <a:extLst>
                <a:ext uri="{FF2B5EF4-FFF2-40B4-BE49-F238E27FC236}">
                  <a16:creationId xmlns:a16="http://schemas.microsoft.com/office/drawing/2014/main" id="{F0856B54-B29F-D2E9-5FF4-53491B038A34}"/>
                </a:ext>
              </a:extLst>
            </p:cNvPr>
            <p:cNvSpPr/>
            <p:nvPr/>
          </p:nvSpPr>
          <p:spPr>
            <a:xfrm>
              <a:off x="3398704" y="3200119"/>
              <a:ext cx="1806275" cy="1064802"/>
            </a:xfrm>
            <a:prstGeom prst="rect">
              <a:avLst/>
            </a:prstGeom>
            <a:solidFill>
              <a:srgbClr val="18646E"/>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Arial" panose="020B0604020202020204"/>
                </a:rPr>
                <a:t>2. C</a:t>
              </a:r>
              <a:r>
                <a:rPr kumimoji="0" lang="en-GB" sz="1600" b="0" i="0" u="none" strike="noStrike" kern="0" cap="none" spc="0" normalizeH="0" baseline="0" noProof="0" dirty="0" err="1">
                  <a:ln>
                    <a:noFill/>
                  </a:ln>
                  <a:solidFill>
                    <a:prstClr val="white"/>
                  </a:solidFill>
                  <a:effectLst/>
                  <a:uLnTx/>
                  <a:uFillTx/>
                  <a:latin typeface="Arial" panose="020B0604020202020204"/>
                  <a:ea typeface="+mn-ea"/>
                  <a:cs typeface="+mn-cs"/>
                </a:rPr>
                <a:t>onsolidation</a:t>
              </a:r>
              <a:r>
                <a:rPr kumimoji="0" lang="en-GB" sz="1600" b="0" i="0" u="none" strike="noStrike" kern="0" cap="none" spc="0" normalizeH="0" baseline="0" noProof="0" dirty="0">
                  <a:ln>
                    <a:noFill/>
                  </a:ln>
                  <a:solidFill>
                    <a:prstClr val="white"/>
                  </a:solidFill>
                  <a:effectLst/>
                  <a:uLnTx/>
                  <a:uFillTx/>
                  <a:latin typeface="Arial" panose="020B0604020202020204"/>
                  <a:ea typeface="+mn-ea"/>
                  <a:cs typeface="+mn-cs"/>
                </a:rPr>
                <a:t> chemotherapy </a:t>
              </a:r>
            </a:p>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Arial" panose="020B0604020202020204"/>
                </a:rPr>
                <a:t>(TA552, TA545)</a:t>
              </a:r>
              <a:endParaRPr kumimoji="0" lang="en-GB" sz="16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77" name="Rectangle 76">
              <a:extLst>
                <a:ext uri="{FF2B5EF4-FFF2-40B4-BE49-F238E27FC236}">
                  <a16:creationId xmlns:a16="http://schemas.microsoft.com/office/drawing/2014/main" id="{6CE06D18-F200-1206-ED31-EC4CC5B5EDE1}"/>
                </a:ext>
              </a:extLst>
            </p:cNvPr>
            <p:cNvSpPr/>
            <p:nvPr/>
          </p:nvSpPr>
          <p:spPr>
            <a:xfrm>
              <a:off x="6394682" y="4269588"/>
              <a:ext cx="2321396" cy="846246"/>
            </a:xfrm>
            <a:prstGeom prst="rect">
              <a:avLst/>
            </a:prstGeom>
            <a:solidFill>
              <a:schemeClr val="accent6">
                <a:lumMod val="40000"/>
                <a:lumOff val="60000"/>
              </a:schemeClr>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b="1" kern="0" dirty="0">
                  <a:latin typeface="Arial" panose="020B0604020202020204"/>
                </a:rPr>
                <a:t>TA523</a:t>
              </a:r>
            </a:p>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latin typeface="Arial" panose="020B0604020202020204"/>
                </a:rPr>
                <a:t>Midostaurin if </a:t>
              </a:r>
              <a:r>
                <a:rPr lang="en-GB" sz="1600" dirty="0"/>
                <a:t>FLT3-mutation-positive</a:t>
              </a:r>
              <a:endParaRPr kumimoji="0" lang="en-GB" sz="1600" b="0" i="0" u="none" strike="noStrike" kern="0" cap="none" spc="0" normalizeH="0" baseline="0" noProof="0" dirty="0">
                <a:ln>
                  <a:noFill/>
                </a:ln>
                <a:effectLst/>
                <a:uLnTx/>
                <a:uFillTx/>
                <a:latin typeface="Arial" panose="020B0604020202020204"/>
                <a:ea typeface="+mn-ea"/>
                <a:cs typeface="+mn-cs"/>
              </a:endParaRPr>
            </a:p>
          </p:txBody>
        </p:sp>
        <p:sp>
          <p:nvSpPr>
            <p:cNvPr id="78" name="Rectangle 77">
              <a:extLst>
                <a:ext uri="{FF2B5EF4-FFF2-40B4-BE49-F238E27FC236}">
                  <a16:creationId xmlns:a16="http://schemas.microsoft.com/office/drawing/2014/main" id="{53BF670B-3805-F48F-B3A4-A59CB6613089}"/>
                </a:ext>
              </a:extLst>
            </p:cNvPr>
            <p:cNvSpPr/>
            <p:nvPr/>
          </p:nvSpPr>
          <p:spPr>
            <a:xfrm>
              <a:off x="6389589" y="3198892"/>
              <a:ext cx="2326488" cy="1060624"/>
            </a:xfrm>
            <a:prstGeom prst="rect">
              <a:avLst/>
            </a:prstGeom>
            <a:solidFill>
              <a:srgbClr val="18646E"/>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Arial" panose="020B0604020202020204"/>
                </a:rPr>
                <a:t>Watch and wait strategy plus best supportive care</a:t>
              </a:r>
              <a:endParaRPr kumimoji="0" lang="en-GB" sz="16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79" name="Rectangle 78">
              <a:extLst>
                <a:ext uri="{FF2B5EF4-FFF2-40B4-BE49-F238E27FC236}">
                  <a16:creationId xmlns:a16="http://schemas.microsoft.com/office/drawing/2014/main" id="{F0812A54-A4B4-A40F-04E6-987DB478440C}"/>
                </a:ext>
              </a:extLst>
            </p:cNvPr>
            <p:cNvSpPr/>
            <p:nvPr/>
          </p:nvSpPr>
          <p:spPr>
            <a:xfrm>
              <a:off x="8827913" y="3200119"/>
              <a:ext cx="1363561" cy="1915715"/>
            </a:xfrm>
            <a:prstGeom prst="rect">
              <a:avLst/>
            </a:prstGeom>
            <a:solidFill>
              <a:schemeClr val="tx1">
                <a:lumMod val="20000"/>
                <a:lumOff val="80000"/>
              </a:schemeClr>
            </a:solidFill>
            <a:ln w="25400" cap="flat" cmpd="sng" algn="ctr">
              <a:solidFill>
                <a:schemeClr val="accent1"/>
              </a:solidFill>
              <a:prstDash val="sysDash"/>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srgbClr val="FF0000"/>
                  </a:solidFill>
                  <a:effectLst/>
                  <a:uLnTx/>
                  <a:uFillTx/>
                  <a:latin typeface="Arial" panose="020B0604020202020204"/>
                  <a:ea typeface="+mn-ea"/>
                  <a:cs typeface="+mn-cs"/>
                </a:rPr>
                <a:t>Proposed oral azacitidine </a:t>
              </a:r>
            </a:p>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i="0" u="none" strike="noStrike" kern="0" cap="none" spc="0" normalizeH="0" baseline="0" noProof="0" dirty="0">
                  <a:ln>
                    <a:noFill/>
                  </a:ln>
                  <a:solidFill>
                    <a:srgbClr val="FF0000"/>
                  </a:solidFill>
                  <a:effectLst/>
                  <a:uLnTx/>
                  <a:uFillTx/>
                  <a:latin typeface="Arial" panose="020B0604020202020204"/>
                  <a:ea typeface="+mn-ea"/>
                  <a:cs typeface="+mn-cs"/>
                </a:rPr>
                <a:t>(transplant ineligible population**)</a:t>
              </a:r>
            </a:p>
          </p:txBody>
        </p:sp>
        <p:sp>
          <p:nvSpPr>
            <p:cNvPr id="80" name="TextBox 79">
              <a:extLst>
                <a:ext uri="{FF2B5EF4-FFF2-40B4-BE49-F238E27FC236}">
                  <a16:creationId xmlns:a16="http://schemas.microsoft.com/office/drawing/2014/main" id="{CDB52FEA-6881-491E-014D-44D7D596E0DF}"/>
                </a:ext>
              </a:extLst>
            </p:cNvPr>
            <p:cNvSpPr txBox="1"/>
            <p:nvPr/>
          </p:nvSpPr>
          <p:spPr>
            <a:xfrm>
              <a:off x="6803270" y="2908909"/>
              <a:ext cx="3086425" cy="246221"/>
            </a:xfrm>
            <a:prstGeom prst="rect">
              <a:avLst/>
            </a:prstGeom>
            <a:noFill/>
          </p:spPr>
          <p:txBody>
            <a:bodyPr wrap="square" lIns="0" tIns="0" rIns="0" bIns="0" rtlCol="0">
              <a:spAutoFit/>
            </a:bodyPr>
            <a:lstStyle/>
            <a:p>
              <a:pPr algn="ctr"/>
              <a:r>
                <a:rPr lang="en-GB" sz="1600" b="1" dirty="0">
                  <a:solidFill>
                    <a:schemeClr val="tx1"/>
                  </a:solidFill>
                </a:rPr>
                <a:t>Maintenance treatment</a:t>
              </a:r>
            </a:p>
          </p:txBody>
        </p:sp>
        <p:sp>
          <p:nvSpPr>
            <p:cNvPr id="81" name="Rectangle 80">
              <a:extLst>
                <a:ext uri="{FF2B5EF4-FFF2-40B4-BE49-F238E27FC236}">
                  <a16:creationId xmlns:a16="http://schemas.microsoft.com/office/drawing/2014/main" id="{5AC01E7B-D25F-4AD3-25D8-05BE264BE30F}"/>
                </a:ext>
              </a:extLst>
            </p:cNvPr>
            <p:cNvSpPr/>
            <p:nvPr/>
          </p:nvSpPr>
          <p:spPr>
            <a:xfrm>
              <a:off x="2244460" y="5605723"/>
              <a:ext cx="6479579" cy="517533"/>
            </a:xfrm>
            <a:prstGeom prst="rect">
              <a:avLst/>
            </a:prstGeom>
            <a:solidFill>
              <a:srgbClr val="573562"/>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white"/>
                  </a:solidFill>
                  <a:effectLst/>
                  <a:uLnTx/>
                  <a:uFillTx/>
                  <a:latin typeface="Arial" panose="020B0604020202020204"/>
                  <a:ea typeface="+mn-ea"/>
                  <a:cs typeface="+mn-cs"/>
                </a:rPr>
                <a:t>Haematopoietic stem cell transplant if eligible </a:t>
              </a:r>
              <a:endParaRPr kumimoji="0" lang="en-GB" sz="1600" b="0" i="0" u="none" strike="noStrike" kern="0" cap="none" spc="0" normalizeH="0" baseline="30000" noProof="0" dirty="0">
                <a:ln>
                  <a:noFill/>
                </a:ln>
                <a:solidFill>
                  <a:prstClr val="white"/>
                </a:solidFill>
                <a:effectLst/>
                <a:uLnTx/>
                <a:uFillTx/>
                <a:latin typeface="Arial" panose="020B0604020202020204"/>
                <a:ea typeface="+mn-ea"/>
                <a:cs typeface="+mn-cs"/>
              </a:endParaRPr>
            </a:p>
          </p:txBody>
        </p:sp>
        <p:cxnSp>
          <p:nvCxnSpPr>
            <p:cNvPr id="82" name="Straight Arrow Connector 81">
              <a:extLst>
                <a:ext uri="{FF2B5EF4-FFF2-40B4-BE49-F238E27FC236}">
                  <a16:creationId xmlns:a16="http://schemas.microsoft.com/office/drawing/2014/main" id="{3A8F5DC8-BEC5-99A6-B46D-63455F1D8E3E}"/>
                </a:ext>
              </a:extLst>
            </p:cNvPr>
            <p:cNvCxnSpPr>
              <a:cxnSpLocks/>
            </p:cNvCxnSpPr>
            <p:nvPr/>
          </p:nvCxnSpPr>
          <p:spPr>
            <a:xfrm>
              <a:off x="2313432" y="3965781"/>
              <a:ext cx="1014340" cy="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83" name="Rectangle 82">
              <a:extLst>
                <a:ext uri="{FF2B5EF4-FFF2-40B4-BE49-F238E27FC236}">
                  <a16:creationId xmlns:a16="http://schemas.microsoft.com/office/drawing/2014/main" id="{0BAFD87C-BD8C-711A-7AC4-3646A1094F1C}"/>
                </a:ext>
              </a:extLst>
            </p:cNvPr>
            <p:cNvSpPr/>
            <p:nvPr/>
          </p:nvSpPr>
          <p:spPr>
            <a:xfrm>
              <a:off x="329538" y="842753"/>
              <a:ext cx="10186061" cy="5401339"/>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Rectangle 83">
              <a:extLst>
                <a:ext uri="{FF2B5EF4-FFF2-40B4-BE49-F238E27FC236}">
                  <a16:creationId xmlns:a16="http://schemas.microsoft.com/office/drawing/2014/main" id="{304C5176-2DFE-B8F6-CB77-D4BE338D6392}"/>
                </a:ext>
              </a:extLst>
            </p:cNvPr>
            <p:cNvSpPr/>
            <p:nvPr/>
          </p:nvSpPr>
          <p:spPr>
            <a:xfrm>
              <a:off x="2092781" y="2035303"/>
              <a:ext cx="1172660" cy="414695"/>
            </a:xfrm>
            <a:prstGeom prst="rect">
              <a:avLst/>
            </a:prstGeom>
            <a:solidFill>
              <a:schemeClr val="accent1">
                <a:lumMod val="40000"/>
                <a:lumOff val="60000"/>
              </a:schemeClr>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srgbClr val="222222"/>
                  </a:solidFill>
                  <a:effectLst/>
                  <a:uLnTx/>
                  <a:uFillTx/>
                  <a:latin typeface="Arial" panose="020B0604020202020204"/>
                  <a:ea typeface="+mn-ea"/>
                  <a:cs typeface="+mn-cs"/>
                </a:rPr>
                <a:t>Yes</a:t>
              </a:r>
            </a:p>
          </p:txBody>
        </p:sp>
        <p:sp>
          <p:nvSpPr>
            <p:cNvPr id="85" name="Rectangle 84">
              <a:extLst>
                <a:ext uri="{FF2B5EF4-FFF2-40B4-BE49-F238E27FC236}">
                  <a16:creationId xmlns:a16="http://schemas.microsoft.com/office/drawing/2014/main" id="{DCFADCCB-3C56-97BA-1760-5B25949FD06F}"/>
                </a:ext>
              </a:extLst>
            </p:cNvPr>
            <p:cNvSpPr/>
            <p:nvPr/>
          </p:nvSpPr>
          <p:spPr>
            <a:xfrm>
              <a:off x="6973031" y="2035304"/>
              <a:ext cx="1172660" cy="414695"/>
            </a:xfrm>
            <a:prstGeom prst="rect">
              <a:avLst/>
            </a:prstGeom>
            <a:solidFill>
              <a:schemeClr val="accent1">
                <a:lumMod val="40000"/>
                <a:lumOff val="60000"/>
              </a:schemeClr>
            </a:solidFill>
            <a:ln w="25400" cap="flat" cmpd="sng" algn="ctr">
              <a:solidFill>
                <a:srgbClr val="A2BDC1">
                  <a:shade val="50000"/>
                </a:srgbClr>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solidFill>
                    <a:srgbClr val="222222"/>
                  </a:solidFill>
                  <a:latin typeface="Arial" panose="020B0604020202020204"/>
                </a:rPr>
                <a:t>No</a:t>
              </a:r>
              <a:endParaRPr kumimoji="0" lang="en-GB" sz="1600" b="0" i="0" u="none" strike="noStrike" kern="0" cap="none" spc="0" normalizeH="0" baseline="0" noProof="0" dirty="0">
                <a:ln>
                  <a:noFill/>
                </a:ln>
                <a:solidFill>
                  <a:srgbClr val="222222"/>
                </a:solidFill>
                <a:effectLst/>
                <a:uLnTx/>
                <a:uFillTx/>
                <a:latin typeface="Arial" panose="020B0604020202020204"/>
                <a:ea typeface="+mn-ea"/>
                <a:cs typeface="+mn-cs"/>
              </a:endParaRPr>
            </a:p>
          </p:txBody>
        </p:sp>
        <p:sp>
          <p:nvSpPr>
            <p:cNvPr id="86" name="TextBox 85">
              <a:extLst>
                <a:ext uri="{FF2B5EF4-FFF2-40B4-BE49-F238E27FC236}">
                  <a16:creationId xmlns:a16="http://schemas.microsoft.com/office/drawing/2014/main" id="{A739A5A6-EDFB-6526-7741-557A697B6564}"/>
                </a:ext>
              </a:extLst>
            </p:cNvPr>
            <p:cNvSpPr txBox="1"/>
            <p:nvPr/>
          </p:nvSpPr>
          <p:spPr>
            <a:xfrm>
              <a:off x="2306754" y="3420628"/>
              <a:ext cx="1021018" cy="461665"/>
            </a:xfrm>
            <a:prstGeom prst="rect">
              <a:avLst/>
            </a:prstGeom>
            <a:noFill/>
          </p:spPr>
          <p:txBody>
            <a:bodyPr wrap="square" lIns="0" tIns="0" rIns="0" bIns="0" rtlCol="0">
              <a:spAutoFit/>
            </a:bodyPr>
            <a:lstStyle/>
            <a:p>
              <a:pPr algn="ctr"/>
              <a:r>
                <a:rPr lang="en-GB" sz="1500" b="1" dirty="0"/>
                <a:t>Complete remission*</a:t>
              </a:r>
            </a:p>
          </p:txBody>
        </p:sp>
        <p:sp>
          <p:nvSpPr>
            <p:cNvPr id="87" name="TextBox 86">
              <a:extLst>
                <a:ext uri="{FF2B5EF4-FFF2-40B4-BE49-F238E27FC236}">
                  <a16:creationId xmlns:a16="http://schemas.microsoft.com/office/drawing/2014/main" id="{884045A6-309E-0924-9CAA-F393E1F5EE77}"/>
                </a:ext>
              </a:extLst>
            </p:cNvPr>
            <p:cNvSpPr txBox="1"/>
            <p:nvPr/>
          </p:nvSpPr>
          <p:spPr>
            <a:xfrm>
              <a:off x="5267273" y="3745521"/>
              <a:ext cx="1012726" cy="461665"/>
            </a:xfrm>
            <a:prstGeom prst="rect">
              <a:avLst/>
            </a:prstGeom>
            <a:noFill/>
          </p:spPr>
          <p:txBody>
            <a:bodyPr wrap="square" lIns="0" tIns="0" rIns="0" bIns="0" rtlCol="0">
              <a:spAutoFit/>
            </a:bodyPr>
            <a:lstStyle/>
            <a:p>
              <a:pPr algn="ctr"/>
              <a:r>
                <a:rPr lang="en-GB" sz="1500" b="1" dirty="0">
                  <a:solidFill>
                    <a:schemeClr val="tx1"/>
                  </a:solidFill>
                </a:rPr>
                <a:t>Complete remission*</a:t>
              </a:r>
            </a:p>
          </p:txBody>
        </p:sp>
      </p:grpSp>
    </p:spTree>
    <p:extLst>
      <p:ext uri="{BB962C8B-B14F-4D97-AF65-F5344CB8AC3E}">
        <p14:creationId xmlns:p14="http://schemas.microsoft.com/office/powerpoint/2010/main" val="1823484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pPr/>
              <a:t>5</a:t>
            </a:fld>
            <a:endParaRPr lang="en-GB" dirty="0"/>
          </a:p>
        </p:txBody>
      </p:sp>
      <p:sp>
        <p:nvSpPr>
          <p:cNvPr id="12" name="Title 1">
            <a:extLst>
              <a:ext uri="{FF2B5EF4-FFF2-40B4-BE49-F238E27FC236}">
                <a16:creationId xmlns:a16="http://schemas.microsoft.com/office/drawing/2014/main" id="{3C7E7D46-EED8-45F5-9B95-9766E770BB69}"/>
              </a:ext>
            </a:extLst>
          </p:cNvPr>
          <p:cNvSpPr txBox="1">
            <a:spLocks/>
          </p:cNvSpPr>
          <p:nvPr/>
        </p:nvSpPr>
        <p:spPr>
          <a:xfrm>
            <a:off x="508000" y="345256"/>
            <a:ext cx="9669780"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2800" dirty="0">
                <a:solidFill>
                  <a:srgbClr val="18646E"/>
                </a:solidFill>
                <a:latin typeface="+mn-lt"/>
                <a:ea typeface="Times New Roman" panose="02020603050405020304" pitchFamily="18" charset="0"/>
              </a:rPr>
              <a:t>Related NICE technology appraisals for maintenance therapy in AML</a:t>
            </a:r>
            <a:b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br>
            <a:b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br>
            <a:r>
              <a:rPr kumimoji="0" lang="en-GB" sz="2800" b="1" i="0" u="none" strike="noStrike" kern="1200" cap="none" spc="0" normalizeH="0" baseline="0" noProof="0" dirty="0">
                <a:ln>
                  <a:noFill/>
                </a:ln>
                <a:solidFill>
                  <a:srgbClr val="18646E"/>
                </a:solidFill>
                <a:effectLst/>
                <a:uLnTx/>
                <a:uFillTx/>
                <a:latin typeface="+mn-lt"/>
                <a:ea typeface="Times New Roman" panose="02020603050405020304" pitchFamily="18" charset="0"/>
                <a:cs typeface="Arial" panose="020B0604020202020204" pitchFamily="34" charset="0"/>
              </a:rPr>
              <a:t> </a:t>
            </a:r>
            <a:endParaRPr lang="en-US" sz="2800" dirty="0">
              <a:latin typeface="+mn-lt"/>
            </a:endParaRPr>
          </a:p>
        </p:txBody>
      </p:sp>
      <p:sp>
        <p:nvSpPr>
          <p:cNvPr id="5" name="Content Placeholder 4">
            <a:extLst>
              <a:ext uri="{FF2B5EF4-FFF2-40B4-BE49-F238E27FC236}">
                <a16:creationId xmlns:a16="http://schemas.microsoft.com/office/drawing/2014/main" id="{4AC1B8C8-BF75-43CD-ADC6-ABCA2A609112}"/>
              </a:ext>
            </a:extLst>
          </p:cNvPr>
          <p:cNvSpPr>
            <a:spLocks noGrp="1"/>
          </p:cNvSpPr>
          <p:nvPr>
            <p:ph sz="quarter" idx="10"/>
          </p:nvPr>
        </p:nvSpPr>
        <p:spPr>
          <a:xfrm>
            <a:off x="507999" y="3064408"/>
            <a:ext cx="9536545" cy="3699949"/>
          </a:xfrm>
          <a:solidFill>
            <a:schemeClr val="accent6">
              <a:lumMod val="40000"/>
              <a:lumOff val="60000"/>
            </a:schemeClr>
          </a:solidFill>
          <a:ln>
            <a:solidFill>
              <a:schemeClr val="accent1"/>
            </a:solidFill>
          </a:ln>
        </p:spPr>
        <p:txBody>
          <a:bodyPr/>
          <a:lstStyle/>
          <a:p>
            <a:pPr marL="108000" indent="0">
              <a:buNone/>
            </a:pPr>
            <a:r>
              <a:rPr lang="en-GB" sz="1900" b="1" dirty="0"/>
              <a:t>Company submission</a:t>
            </a:r>
          </a:p>
          <a:p>
            <a:pPr marL="450900"/>
            <a:r>
              <a:rPr lang="en-GB" sz="1900" dirty="0"/>
              <a:t>Midostaurin is only recommended in a small subgroup of people who are FLT3-mutation-positive and in remission after previously being treated with midostaurin during induction and consolidation chemotherapy.</a:t>
            </a:r>
          </a:p>
          <a:p>
            <a:pPr marL="450900"/>
            <a:r>
              <a:rPr lang="en-GB" sz="1900" dirty="0"/>
              <a:t>Around 25% of people with AML are FLT3-mutation-positive </a:t>
            </a:r>
            <a:r>
              <a:rPr lang="en-GB" sz="1900" dirty="0">
                <a:effectLst/>
                <a:latin typeface="Arial" panose="020B0604020202020204" pitchFamily="34" charset="0"/>
                <a:ea typeface="Times New Roman" panose="02020603050405020304" pitchFamily="18" charset="0"/>
                <a:cs typeface="Times New Roman" panose="02020603050405020304" pitchFamily="18" charset="0"/>
              </a:rPr>
              <a:t>and around 30-40% of these will achieve first remission</a:t>
            </a:r>
            <a:r>
              <a:rPr lang="en-GB" sz="1900" dirty="0"/>
              <a:t>.</a:t>
            </a:r>
          </a:p>
          <a:p>
            <a:pPr marL="450900"/>
            <a:r>
              <a:rPr lang="en-GB" sz="1900" dirty="0"/>
              <a:t>Clinical experts consider that the majority of these people will go on to receive HSCT leaving around 10% who are likely to have maintenance therapy with midostaurin.</a:t>
            </a:r>
          </a:p>
          <a:p>
            <a:pPr marL="450900"/>
            <a:r>
              <a:rPr lang="en-GB" sz="1900" dirty="0"/>
              <a:t>Therefore, watch and wait + best supportive care is the only available option for the majority of people who have achieved first remission post induction ± consolidation therapy and who are not candidates for HSCT. </a:t>
            </a:r>
          </a:p>
          <a:p>
            <a:pPr marL="4763" indent="0">
              <a:buNone/>
            </a:pPr>
            <a:endParaRPr lang="en-GB" sz="1900" dirty="0"/>
          </a:p>
          <a:p>
            <a:endParaRPr lang="en-GB" sz="1900" dirty="0"/>
          </a:p>
        </p:txBody>
      </p:sp>
      <p:sp>
        <p:nvSpPr>
          <p:cNvPr id="7" name="Content Placeholder 4">
            <a:extLst>
              <a:ext uri="{FF2B5EF4-FFF2-40B4-BE49-F238E27FC236}">
                <a16:creationId xmlns:a16="http://schemas.microsoft.com/office/drawing/2014/main" id="{56226A97-21A6-42C4-8B53-65E2F697C07C}"/>
              </a:ext>
            </a:extLst>
          </p:cNvPr>
          <p:cNvSpPr txBox="1">
            <a:spLocks/>
          </p:cNvSpPr>
          <p:nvPr/>
        </p:nvSpPr>
        <p:spPr>
          <a:xfrm>
            <a:off x="507999" y="1395488"/>
            <a:ext cx="9536545" cy="1435847"/>
          </a:xfrm>
          <a:prstGeom prst="rect">
            <a:avLst/>
          </a:prstGeom>
          <a:solidFill>
            <a:schemeClr val="bg1">
              <a:lumMod val="95000"/>
            </a:schemeClr>
          </a:solidFill>
          <a:ln>
            <a:solidFill>
              <a:schemeClr val="accent1"/>
            </a:solidFill>
          </a:ln>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lnSpc>
                <a:spcPct val="114000"/>
              </a:lnSpc>
              <a:spcBef>
                <a:spcPts val="0"/>
              </a:spcBef>
              <a:buNone/>
            </a:pPr>
            <a:r>
              <a:rPr lang="en-GB" sz="1900" b="1" dirty="0"/>
              <a:t>NICE technology appraisal 523 recommends midostaurin </a:t>
            </a:r>
            <a:r>
              <a:rPr lang="en-GB" sz="1900" dirty="0"/>
              <a:t>in adults for treating newly diagnosed acute FLT3-mutation-positive myeloid leukaemia with standard daunorubicin and cytarabine as induction therapy, with high-dose cytarabine as consolidation therapy, and alone after complete response as maintenance therapy.</a:t>
            </a:r>
          </a:p>
          <a:p>
            <a:pPr marL="4763" indent="0">
              <a:buNone/>
            </a:pPr>
            <a:endParaRPr lang="en-GB" dirty="0"/>
          </a:p>
        </p:txBody>
      </p:sp>
    </p:spTree>
    <p:extLst>
      <p:ext uri="{BB962C8B-B14F-4D97-AF65-F5344CB8AC3E}">
        <p14:creationId xmlns:p14="http://schemas.microsoft.com/office/powerpoint/2010/main" val="465513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376D8F8-AB62-4D62-B22D-02AACC98A696}"/>
              </a:ext>
            </a:extLst>
          </p:cNvPr>
          <p:cNvSpPr txBox="1"/>
          <p:nvPr/>
        </p:nvSpPr>
        <p:spPr>
          <a:xfrm>
            <a:off x="313061" y="6422834"/>
            <a:ext cx="1174216" cy="864262"/>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2923358962"/>
              </p:ext>
            </p:extLst>
          </p:nvPr>
        </p:nvGraphicFramePr>
        <p:xfrm>
          <a:off x="480931" y="1254182"/>
          <a:ext cx="9872339" cy="2987040"/>
        </p:xfrm>
        <a:graphic>
          <a:graphicData uri="http://schemas.openxmlformats.org/drawingml/2006/table">
            <a:tbl>
              <a:tblPr firstCol="1" bandRow="1">
                <a:tableStyleId>{F5AB1C69-6EDB-4FF4-983F-18BD219EF322}</a:tableStyleId>
              </a:tblPr>
              <a:tblGrid>
                <a:gridCol w="1727724">
                  <a:extLst>
                    <a:ext uri="{9D8B030D-6E8A-4147-A177-3AD203B41FA5}">
                      <a16:colId xmlns:a16="http://schemas.microsoft.com/office/drawing/2014/main" val="20000"/>
                    </a:ext>
                  </a:extLst>
                </a:gridCol>
                <a:gridCol w="8144615">
                  <a:extLst>
                    <a:ext uri="{9D8B030D-6E8A-4147-A177-3AD203B41FA5}">
                      <a16:colId xmlns:a16="http://schemas.microsoft.com/office/drawing/2014/main" val="20001"/>
                    </a:ext>
                  </a:extLst>
                </a:gridCol>
              </a:tblGrid>
              <a:tr h="2442363">
                <a:tc>
                  <a:txBody>
                    <a:bodyPr/>
                    <a:lstStyle/>
                    <a:p>
                      <a:pPr>
                        <a:spcBef>
                          <a:spcPts val="200"/>
                        </a:spcBef>
                        <a:spcAft>
                          <a:spcPts val="200"/>
                        </a:spcAft>
                      </a:pPr>
                      <a:r>
                        <a:rPr lang="en-GB" sz="1800" dirty="0"/>
                        <a:t>Comparators</a:t>
                      </a:r>
                    </a:p>
                  </a:txBody>
                  <a:tcPr/>
                </a:tc>
                <a:tc>
                  <a:txBody>
                    <a:bodyPr/>
                    <a:lstStyle/>
                    <a:p>
                      <a:pPr marL="285750" indent="-285750">
                        <a:spcBef>
                          <a:spcPts val="200"/>
                        </a:spcBef>
                        <a:spcAft>
                          <a:spcPts val="200"/>
                        </a:spcAft>
                        <a:buFont typeface="Arial" panose="020B0604020202020204" pitchFamily="34" charset="0"/>
                        <a:buChar char="•"/>
                      </a:pPr>
                      <a:r>
                        <a:rPr lang="en-GB" sz="1800" dirty="0"/>
                        <a:t>Midostaurin</a:t>
                      </a:r>
                    </a:p>
                    <a:p>
                      <a:pPr marL="285750" indent="-285750">
                        <a:spcBef>
                          <a:spcPts val="200"/>
                        </a:spcBef>
                        <a:spcAft>
                          <a:spcPts val="200"/>
                        </a:spcAft>
                        <a:buFont typeface="Arial" panose="020B0604020202020204" pitchFamily="34" charset="0"/>
                        <a:buChar char="•"/>
                      </a:pPr>
                      <a:r>
                        <a:rPr lang="en-GB" sz="1800" dirty="0"/>
                        <a:t>Established clinical management without oral azacitidine (which may include a watch and wait strategy with best supportive care, low dose cytarabine or subcutaneous azacitidine)</a:t>
                      </a:r>
                    </a:p>
                    <a:p>
                      <a:pPr marL="285750" indent="-285750">
                        <a:spcBef>
                          <a:spcPts val="200"/>
                        </a:spcBef>
                        <a:spcAft>
                          <a:spcPts val="200"/>
                        </a:spcAft>
                        <a:buFont typeface="Wingdings" panose="05000000000000000000" pitchFamily="2" charset="2"/>
                        <a:buChar char="à"/>
                      </a:pPr>
                      <a:r>
                        <a:rPr lang="en-GB" sz="1800" b="1" dirty="0">
                          <a:solidFill>
                            <a:schemeClr val="accent1"/>
                          </a:solidFill>
                          <a:sym typeface="Wingdings" panose="05000000000000000000" pitchFamily="2" charset="2"/>
                        </a:rPr>
                        <a:t>Low dose cytarabine and subcutaneous azacitidine have </a:t>
                      </a:r>
                      <a:r>
                        <a:rPr lang="en-GB" sz="1800" b="1" dirty="0">
                          <a:solidFill>
                            <a:schemeClr val="accent1"/>
                          </a:solidFill>
                        </a:rPr>
                        <a:t>not been included by the company because it considers that they are not used in clinical practice as maintenance treatments in the population eligible for oral azacitidine (confirmed by clinical expert opinion).</a:t>
                      </a:r>
                    </a:p>
                    <a:p>
                      <a:pPr marL="285750" indent="-285750">
                        <a:spcBef>
                          <a:spcPts val="200"/>
                        </a:spcBef>
                        <a:spcAft>
                          <a:spcPts val="200"/>
                        </a:spcAft>
                        <a:buFont typeface="Wingdings" panose="05000000000000000000" pitchFamily="2" charset="2"/>
                        <a:buChar char="à"/>
                      </a:pPr>
                      <a:r>
                        <a:rPr lang="en-GB" sz="1800" b="1" dirty="0">
                          <a:solidFill>
                            <a:schemeClr val="accent1"/>
                          </a:solidFill>
                        </a:rPr>
                        <a:t>ERG considers that they may be relevant comparators and  independent clinical opinion is needed. </a:t>
                      </a:r>
                    </a:p>
                  </a:txBody>
                  <a:tcPr/>
                </a:tc>
                <a:extLst>
                  <a:ext uri="{0D108BD9-81ED-4DB2-BD59-A6C34878D82A}">
                    <a16:rowId xmlns:a16="http://schemas.microsoft.com/office/drawing/2014/main" val="10000"/>
                  </a:ext>
                </a:extLst>
              </a:tr>
            </a:tbl>
          </a:graphicData>
        </a:graphic>
      </p:graphicFrame>
      <p:sp>
        <p:nvSpPr>
          <p:cNvPr id="2" name="Title 1"/>
          <p:cNvSpPr>
            <a:spLocks noGrp="1"/>
          </p:cNvSpPr>
          <p:nvPr>
            <p:ph type="title"/>
          </p:nvPr>
        </p:nvSpPr>
        <p:spPr>
          <a:xfrm>
            <a:off x="515620" y="332347"/>
            <a:ext cx="9669780" cy="765501"/>
          </a:xfrm>
        </p:spPr>
        <p:txBody>
          <a:bodyPr/>
          <a:lstStyle/>
          <a:p>
            <a:pPr>
              <a:lnSpc>
                <a:spcPct val="100000"/>
              </a:lnSpc>
            </a:pPr>
            <a:r>
              <a:rPr lang="en-GB" sz="2800" dirty="0"/>
              <a:t>Comparators in decision problem </a:t>
            </a:r>
            <a:r>
              <a:rPr lang="en-GB" sz="2800" dirty="0">
                <a:solidFill>
                  <a:schemeClr val="accent1"/>
                </a:solidFill>
                <a:sym typeface="Wingdings" panose="05000000000000000000" pitchFamily="2" charset="2"/>
              </a:rPr>
              <a:t></a:t>
            </a:r>
            <a:r>
              <a:rPr lang="en-GB" sz="2800" dirty="0">
                <a:solidFill>
                  <a:schemeClr val="accent1"/>
                </a:solidFill>
              </a:rPr>
              <a:t> compared to NICE scope </a:t>
            </a:r>
            <a:br>
              <a:rPr lang="en-GB" sz="2800" dirty="0"/>
            </a:br>
            <a:endParaRPr lang="en-GB" sz="2000" dirty="0"/>
          </a:p>
        </p:txBody>
      </p:sp>
      <p:sp>
        <p:nvSpPr>
          <p:cNvPr id="3" name="Slide Number Placeholder 2"/>
          <p:cNvSpPr>
            <a:spLocks noGrp="1"/>
          </p:cNvSpPr>
          <p:nvPr>
            <p:ph type="sldNum" sz="quarter" idx="12"/>
          </p:nvPr>
        </p:nvSpPr>
        <p:spPr>
          <a:xfrm>
            <a:off x="10068392" y="7088752"/>
            <a:ext cx="500380" cy="333663"/>
          </a:xfrm>
        </p:spPr>
        <p:txBody>
          <a:bodyPr/>
          <a:lstStyle/>
          <a:p>
            <a:fld id="{DDBE135E-2566-4748-853C-8A3B78F0FB00}" type="slidenum">
              <a:rPr lang="en-GB" smtClean="0"/>
              <a:t>6</a:t>
            </a:fld>
            <a:endParaRPr lang="en-GB" dirty="0"/>
          </a:p>
        </p:txBody>
      </p:sp>
      <p:sp>
        <p:nvSpPr>
          <p:cNvPr id="7" name="TextBox 6">
            <a:extLst>
              <a:ext uri="{FF2B5EF4-FFF2-40B4-BE49-F238E27FC236}">
                <a16:creationId xmlns:a16="http://schemas.microsoft.com/office/drawing/2014/main" id="{7D7F719E-41BE-4824-A2AA-E1B9A7652928}"/>
              </a:ext>
            </a:extLst>
          </p:cNvPr>
          <p:cNvSpPr txBox="1"/>
          <p:nvPr/>
        </p:nvSpPr>
        <p:spPr>
          <a:xfrm>
            <a:off x="515620" y="6904086"/>
            <a:ext cx="9802962" cy="369332"/>
          </a:xfrm>
          <a:prstGeom prst="rect">
            <a:avLst/>
          </a:prstGeom>
          <a:solidFill>
            <a:schemeClr val="accent6">
              <a:lumMod val="20000"/>
              <a:lumOff val="80000"/>
            </a:schemeClr>
          </a:solidFill>
          <a:ln w="28575">
            <a:solidFill>
              <a:schemeClr val="bg2">
                <a:lumMod val="60000"/>
                <a:lumOff val="40000"/>
              </a:schemeClr>
            </a:solidFill>
          </a:ln>
        </p:spPr>
        <p:txBody>
          <a:bodyPr wrap="square">
            <a:spAutoFit/>
          </a:bodyPr>
          <a:lstStyle/>
          <a:p>
            <a:pPr marL="378047" lvl="1" indent="-378047" algn="ctr">
              <a:spcAft>
                <a:spcPts val="600"/>
              </a:spcAft>
              <a:buFont typeface="Wingdings"/>
              <a:buChar char="¤"/>
              <a:defRPr/>
            </a:pPr>
            <a:r>
              <a:rPr lang="en-GB" altLang="en-US" sz="1800" b="1" i="1" dirty="0">
                <a:latin typeface="Arial" panose="020B0604020202020204" pitchFamily="34" charset="0"/>
                <a:cs typeface="Arial" panose="020B0604020202020204" pitchFamily="34" charset="0"/>
              </a:rPr>
              <a:t>Are the company’s choice of comparators appropriate for this appraisal?</a:t>
            </a:r>
          </a:p>
        </p:txBody>
      </p:sp>
      <p:sp>
        <p:nvSpPr>
          <p:cNvPr id="9" name="Content Placeholder 4">
            <a:extLst>
              <a:ext uri="{FF2B5EF4-FFF2-40B4-BE49-F238E27FC236}">
                <a16:creationId xmlns:a16="http://schemas.microsoft.com/office/drawing/2014/main" id="{E6DCAA84-50EA-53B2-8F33-CE3EBE1C4237}"/>
              </a:ext>
            </a:extLst>
          </p:cNvPr>
          <p:cNvSpPr txBox="1">
            <a:spLocks/>
          </p:cNvSpPr>
          <p:nvPr/>
        </p:nvSpPr>
        <p:spPr>
          <a:xfrm>
            <a:off x="515620" y="4390233"/>
            <a:ext cx="9864719" cy="2307450"/>
          </a:xfrm>
          <a:prstGeom prst="rect">
            <a:avLst/>
          </a:prstGeom>
          <a:solidFill>
            <a:schemeClr val="accent2">
              <a:lumMod val="20000"/>
              <a:lumOff val="80000"/>
            </a:schemeClr>
          </a:solidFill>
          <a:ln>
            <a:solidFill>
              <a:schemeClr val="accent1"/>
            </a:solidFill>
          </a:ln>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08000" indent="0">
              <a:buFont typeface="Arial" panose="020B0604020202020204" pitchFamily="34" charset="0"/>
              <a:buNone/>
            </a:pPr>
            <a:r>
              <a:rPr lang="en-GB" sz="1800" b="1" dirty="0"/>
              <a:t>Stakeholder comments</a:t>
            </a:r>
          </a:p>
          <a:p>
            <a:pPr marL="393750" indent="-285750"/>
            <a:r>
              <a:rPr lang="en-GB" sz="1800" dirty="0">
                <a:latin typeface="+mn-lt"/>
              </a:rPr>
              <a:t>Low dose cytarabine and subcutaneous azacitidine are not used routinely after induction and consolidation chemotherapy but are used when intensive chemotherapy is unsuitable. </a:t>
            </a:r>
          </a:p>
          <a:p>
            <a:pPr marL="393750" indent="-285750"/>
            <a:r>
              <a:rPr lang="en-GB" sz="1800" dirty="0"/>
              <a:t>Midostaurin is not a relevant comparator because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it can only be used as a standalone maintenance treatment in people with FLT3-mutation who have had midostaurin as part of induction and consolidation therapy (in line with its marketing authorisation). </a:t>
            </a:r>
          </a:p>
          <a:p>
            <a:pPr marL="393750" indent="-285750"/>
            <a:r>
              <a:rPr lang="en-GB" sz="1800" dirty="0"/>
              <a:t>People with a FLT3-mutation on midostaurin are unlikely to switch to azacitidine.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108000" indent="0">
              <a:buNone/>
            </a:pPr>
            <a:endParaRPr lang="en-GB" sz="1800" dirty="0"/>
          </a:p>
        </p:txBody>
      </p:sp>
    </p:spTree>
    <p:extLst>
      <p:ext uri="{BB962C8B-B14F-4D97-AF65-F5344CB8AC3E}">
        <p14:creationId xmlns:p14="http://schemas.microsoft.com/office/powerpoint/2010/main" val="398382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605C376-E92F-4A10-90E4-014DDB886C22}"/>
              </a:ext>
            </a:extLst>
          </p:cNvPr>
          <p:cNvSpPr txBox="1"/>
          <p:nvPr/>
        </p:nvSpPr>
        <p:spPr>
          <a:xfrm>
            <a:off x="363557" y="6841475"/>
            <a:ext cx="958467" cy="450826"/>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2" name="Title 1">
            <a:extLst>
              <a:ext uri="{FF2B5EF4-FFF2-40B4-BE49-F238E27FC236}">
                <a16:creationId xmlns:a16="http://schemas.microsoft.com/office/drawing/2014/main" id="{3AD3AC71-BBF0-4BFC-998D-5CE5A069AA0B}"/>
              </a:ext>
            </a:extLst>
          </p:cNvPr>
          <p:cNvSpPr>
            <a:spLocks noGrp="1"/>
          </p:cNvSpPr>
          <p:nvPr>
            <p:ph type="title"/>
          </p:nvPr>
        </p:nvSpPr>
        <p:spPr>
          <a:xfrm>
            <a:off x="487044" y="377383"/>
            <a:ext cx="9842799" cy="765501"/>
          </a:xfrm>
        </p:spPr>
        <p:txBody>
          <a:bodyPr/>
          <a:lstStyle/>
          <a:p>
            <a:pPr>
              <a:lnSpc>
                <a:spcPct val="100000"/>
              </a:lnSpc>
            </a:pPr>
            <a:r>
              <a:rPr lang="en-GB" sz="2800" dirty="0"/>
              <a:t>Stakeholder comments from patient and professional organisations, patient and clinical experts (1) </a:t>
            </a:r>
          </a:p>
        </p:txBody>
      </p:sp>
      <p:sp>
        <p:nvSpPr>
          <p:cNvPr id="3" name="Slide Number Placeholder 2">
            <a:extLst>
              <a:ext uri="{FF2B5EF4-FFF2-40B4-BE49-F238E27FC236}">
                <a16:creationId xmlns:a16="http://schemas.microsoft.com/office/drawing/2014/main" id="{6CBBC9E2-0494-4518-8A93-08DCCF45F2AF}"/>
              </a:ext>
            </a:extLst>
          </p:cNvPr>
          <p:cNvSpPr>
            <a:spLocks noGrp="1"/>
          </p:cNvSpPr>
          <p:nvPr>
            <p:ph type="sldNum" sz="quarter" idx="12"/>
          </p:nvPr>
        </p:nvSpPr>
        <p:spPr>
          <a:xfrm>
            <a:off x="9861863" y="7066888"/>
            <a:ext cx="500380" cy="333663"/>
          </a:xfrm>
        </p:spPr>
        <p:txBody>
          <a:bodyPr/>
          <a:lstStyle/>
          <a:p>
            <a:fld id="{DDBE135E-2566-4748-853C-8A3B78F0FB00}" type="slidenum">
              <a:rPr lang="en-GB" smtClean="0"/>
              <a:t>7</a:t>
            </a:fld>
            <a:endParaRPr lang="en-GB" dirty="0"/>
          </a:p>
        </p:txBody>
      </p:sp>
      <p:graphicFrame>
        <p:nvGraphicFramePr>
          <p:cNvPr id="8" name="Table 5">
            <a:extLst>
              <a:ext uri="{FF2B5EF4-FFF2-40B4-BE49-F238E27FC236}">
                <a16:creationId xmlns:a16="http://schemas.microsoft.com/office/drawing/2014/main" id="{C4CDFE7F-90CE-428F-A3A4-D4D52E8B9250}"/>
              </a:ext>
            </a:extLst>
          </p:cNvPr>
          <p:cNvGraphicFramePr>
            <a:graphicFrameLocks/>
          </p:cNvGraphicFramePr>
          <p:nvPr>
            <p:extLst>
              <p:ext uri="{D42A27DB-BD31-4B8C-83A1-F6EECF244321}">
                <p14:modId xmlns:p14="http://schemas.microsoft.com/office/powerpoint/2010/main" val="2895709285"/>
              </p:ext>
            </p:extLst>
          </p:nvPr>
        </p:nvGraphicFramePr>
        <p:xfrm>
          <a:off x="420369" y="1392680"/>
          <a:ext cx="9909474" cy="2621280"/>
        </p:xfrm>
        <a:graphic>
          <a:graphicData uri="http://schemas.openxmlformats.org/drawingml/2006/table">
            <a:tbl>
              <a:tblPr firstRow="1" bandRow="1">
                <a:tableStyleId>{F5AB1C69-6EDB-4FF4-983F-18BD219EF322}</a:tableStyleId>
              </a:tblPr>
              <a:tblGrid>
                <a:gridCol w="9909474">
                  <a:extLst>
                    <a:ext uri="{9D8B030D-6E8A-4147-A177-3AD203B41FA5}">
                      <a16:colId xmlns:a16="http://schemas.microsoft.com/office/drawing/2014/main" val="2262625844"/>
                    </a:ext>
                  </a:extLst>
                </a:gridCol>
              </a:tblGrid>
              <a:tr h="166861">
                <a:tc>
                  <a:txBody>
                    <a:bodyPr/>
                    <a:lstStyle/>
                    <a:p>
                      <a:r>
                        <a:rPr lang="en-GB" sz="2000" b="1" dirty="0">
                          <a:solidFill>
                            <a:schemeClr val="bg1"/>
                          </a:solidFill>
                        </a:rPr>
                        <a:t>Burden of disease</a:t>
                      </a:r>
                    </a:p>
                  </a:txBody>
                  <a:tcPr anchor="ctr">
                    <a:lnB w="38100" cmpd="sng">
                      <a:noFill/>
                    </a:lnB>
                    <a:solidFill>
                      <a:schemeClr val="accent1"/>
                    </a:solidFill>
                  </a:tcPr>
                </a:tc>
                <a:extLst>
                  <a:ext uri="{0D108BD9-81ED-4DB2-BD59-A6C34878D82A}">
                    <a16:rowId xmlns:a16="http://schemas.microsoft.com/office/drawing/2014/main" val="2499238428"/>
                  </a:ext>
                </a:extLst>
              </a:tr>
              <a:tr h="0">
                <a:tc>
                  <a:txBody>
                    <a:bodyPr/>
                    <a:lstStyle/>
                    <a:p>
                      <a:pPr marL="290513" marR="0" lvl="0" indent="-285750" algn="l" defTabSz="1043056" rtl="0" eaLnBrk="1" fontAlgn="auto" latinLnBrk="0" hangingPunct="1">
                        <a:lnSpc>
                          <a:spcPct val="100000"/>
                        </a:lnSpc>
                        <a:spcBef>
                          <a:spcPts val="600"/>
                        </a:spcBef>
                        <a:spcAft>
                          <a:spcPts val="600"/>
                        </a:spcAft>
                        <a:buClr>
                          <a:srgbClr val="393938"/>
                        </a:buClr>
                        <a:buSzTx/>
                        <a:buFont typeface="Arial" panose="020B0604020202020204" pitchFamily="34" charset="0"/>
                        <a:buChar char="•"/>
                        <a:tabLst/>
                        <a:defRPr/>
                      </a:pPr>
                      <a:r>
                        <a:rPr lang="en-GB" sz="2000" kern="1200" dirty="0">
                          <a:solidFill>
                            <a:schemeClr val="dk1"/>
                          </a:solidFill>
                          <a:effectLst/>
                          <a:latin typeface="+mn-lt"/>
                          <a:ea typeface="+mn-ea"/>
                          <a:cs typeface="+mn-cs"/>
                        </a:rPr>
                        <a:t>AML is rapidly progressing with poor prognosis. The psychosocial and physical impact of living with AML is significant for patients, carers and their families:</a:t>
                      </a:r>
                    </a:p>
                    <a:p>
                      <a:pPr marL="869191" marR="0" lvl="1" indent="-342900" algn="l" defTabSz="1043056" rtl="0" eaLnBrk="1" fontAlgn="auto" latinLnBrk="0" hangingPunct="1">
                        <a:lnSpc>
                          <a:spcPct val="100000"/>
                        </a:lnSpc>
                        <a:spcBef>
                          <a:spcPts val="600"/>
                        </a:spcBef>
                        <a:spcAft>
                          <a:spcPts val="600"/>
                        </a:spcAft>
                        <a:buClr>
                          <a:srgbClr val="393938"/>
                        </a:buClr>
                        <a:buSzTx/>
                        <a:buFont typeface="Courier New" panose="02070309020205020404" pitchFamily="49" charset="0"/>
                        <a:buChar char="o"/>
                        <a:tabLst/>
                        <a:defRPr/>
                      </a:pPr>
                      <a:r>
                        <a:rPr lang="en-GB" sz="2000" kern="1200" dirty="0">
                          <a:solidFill>
                            <a:schemeClr val="dk1"/>
                          </a:solidFill>
                          <a:effectLst/>
                          <a:latin typeface="+mn-lt"/>
                          <a:ea typeface="+mn-ea"/>
                          <a:cs typeface="+mn-cs"/>
                        </a:rPr>
                        <a:t>increased costs and/or reduced income can add additional stress and reduce the quality of life further for people with AML and their families. </a:t>
                      </a:r>
                    </a:p>
                    <a:p>
                      <a:pPr marL="290513" marR="0" lvl="0" indent="-285750" algn="l" defTabSz="1043056" rtl="0" eaLnBrk="1" fontAlgn="auto" latinLnBrk="0" hangingPunct="1">
                        <a:lnSpc>
                          <a:spcPct val="100000"/>
                        </a:lnSpc>
                        <a:spcBef>
                          <a:spcPts val="600"/>
                        </a:spcBef>
                        <a:spcAft>
                          <a:spcPts val="600"/>
                        </a:spcAft>
                        <a:buClr>
                          <a:srgbClr val="393938"/>
                        </a:buClr>
                        <a:buSzTx/>
                        <a:buFont typeface="Arial" panose="020B0604020202020204" pitchFamily="34" charset="0"/>
                        <a:buChar char="•"/>
                        <a:tabLst/>
                        <a:defRPr/>
                      </a:pPr>
                      <a:r>
                        <a:rPr lang="en-GB" sz="2000" kern="1200" dirty="0">
                          <a:solidFill>
                            <a:schemeClr val="dk1"/>
                          </a:solidFill>
                          <a:effectLst/>
                          <a:latin typeface="+mn-lt"/>
                          <a:ea typeface="+mn-ea"/>
                          <a:cs typeface="+mn-cs"/>
                        </a:rPr>
                        <a:t>Relapse rates are high in AML with about 50% of all people who achieved remission after their initial treatment relapsing, which worsens a patient's quality of life further. </a:t>
                      </a:r>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1930822"/>
                  </a:ext>
                </a:extLst>
              </a:tr>
            </a:tbl>
          </a:graphicData>
        </a:graphic>
      </p:graphicFrame>
      <p:sp>
        <p:nvSpPr>
          <p:cNvPr id="4" name="Speech Bubble: Rectangle 3">
            <a:extLst>
              <a:ext uri="{FF2B5EF4-FFF2-40B4-BE49-F238E27FC236}">
                <a16:creationId xmlns:a16="http://schemas.microsoft.com/office/drawing/2014/main" id="{11E2D2A4-4356-42CF-A89A-893947BC2FD4}"/>
              </a:ext>
            </a:extLst>
          </p:cNvPr>
          <p:cNvSpPr/>
          <p:nvPr/>
        </p:nvSpPr>
        <p:spPr>
          <a:xfrm>
            <a:off x="588159" y="4288359"/>
            <a:ext cx="9573893" cy="2636520"/>
          </a:xfrm>
          <a:prstGeom prst="wedgeRectCallout">
            <a:avLst/>
          </a:prstGeom>
          <a:solidFill>
            <a:schemeClr val="accent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a:extLst>
              <a:ext uri="{FF2B5EF4-FFF2-40B4-BE49-F238E27FC236}">
                <a16:creationId xmlns:a16="http://schemas.microsoft.com/office/drawing/2014/main" id="{477F87E5-E833-4F97-97EB-73D85EFDA205}"/>
              </a:ext>
            </a:extLst>
          </p:cNvPr>
          <p:cNvSpPr txBox="1"/>
          <p:nvPr/>
        </p:nvSpPr>
        <p:spPr>
          <a:xfrm>
            <a:off x="795241" y="4496629"/>
            <a:ext cx="9226403" cy="2462213"/>
          </a:xfrm>
          <a:prstGeom prst="rect">
            <a:avLst/>
          </a:prstGeom>
          <a:noFill/>
        </p:spPr>
        <p:txBody>
          <a:bodyPr wrap="square" lIns="0" tIns="0" rIns="0" bIns="0" rtlCol="0">
            <a:spAutoFit/>
          </a:bodyPr>
          <a:lstStyle/>
          <a:p>
            <a:r>
              <a:rPr lang="en-GB" sz="2000" i="1" dirty="0">
                <a:effectLst/>
              </a:rPr>
              <a:t>“I was given the diagnosis of AML. The consultant said I was too ill to withstand a stem cell transplant and that alternative treatment could give me up to eight months of life. The impact on me and my wife was enormous.”</a:t>
            </a:r>
          </a:p>
          <a:p>
            <a:endParaRPr lang="en-GB" sz="2000" i="1" dirty="0">
              <a:effectLst/>
            </a:endParaRPr>
          </a:p>
          <a:p>
            <a:r>
              <a:rPr lang="en-GB" sz="2000" i="1" dirty="0">
                <a:effectLst/>
              </a:rPr>
              <a:t>…</a:t>
            </a:r>
            <a:r>
              <a:rPr lang="en-GB" sz="2000" i="1" kern="1200" dirty="0">
                <a:solidFill>
                  <a:schemeClr val="dk1"/>
                </a:solidFill>
                <a:effectLst/>
                <a:latin typeface="+mn-lt"/>
                <a:ea typeface="+mn-ea"/>
                <a:cs typeface="+mn-cs"/>
              </a:rPr>
              <a:t>“</a:t>
            </a:r>
            <a:r>
              <a:rPr lang="en-GB" sz="2000" i="1" dirty="0">
                <a:effectLst/>
              </a:rPr>
              <a:t>Our lives were disrupted as I was unable to work or pursue my regular leisure activities and it was difficult to maintain any sort of social life with such a bleak future ahead. I had no energy, felt ill, tired easily and was living a restricted life”.</a:t>
            </a:r>
          </a:p>
          <a:p>
            <a:endParaRPr lang="en-GB" sz="2000" dirty="0">
              <a:effectLst/>
            </a:endParaRPr>
          </a:p>
        </p:txBody>
      </p:sp>
    </p:spTree>
    <p:extLst>
      <p:ext uri="{BB962C8B-B14F-4D97-AF65-F5344CB8AC3E}">
        <p14:creationId xmlns:p14="http://schemas.microsoft.com/office/powerpoint/2010/main" val="1021785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605C376-E92F-4A10-90E4-014DDB886C22}"/>
              </a:ext>
            </a:extLst>
          </p:cNvPr>
          <p:cNvSpPr txBox="1"/>
          <p:nvPr/>
        </p:nvSpPr>
        <p:spPr>
          <a:xfrm>
            <a:off x="363557" y="6841475"/>
            <a:ext cx="958467" cy="450826"/>
          </a:xfrm>
          <a:prstGeom prst="rect">
            <a:avLst/>
          </a:prstGeom>
          <a:solidFill>
            <a:schemeClr val="bg1"/>
          </a:solidFill>
        </p:spPr>
        <p:txBody>
          <a:bodyPr wrap="square" lIns="0" tIns="0" rIns="0" bIns="0" rtlCol="0">
            <a:spAutoFit/>
          </a:bodyPr>
          <a:lstStyle/>
          <a:p>
            <a:endParaRPr lang="en-GB" sz="1800" dirty="0" err="1">
              <a:solidFill>
                <a:schemeClr val="tx1"/>
              </a:solidFill>
            </a:endParaRPr>
          </a:p>
        </p:txBody>
      </p:sp>
      <p:sp>
        <p:nvSpPr>
          <p:cNvPr id="2" name="Title 1">
            <a:extLst>
              <a:ext uri="{FF2B5EF4-FFF2-40B4-BE49-F238E27FC236}">
                <a16:creationId xmlns:a16="http://schemas.microsoft.com/office/drawing/2014/main" id="{3AD3AC71-BBF0-4BFC-998D-5CE5A069AA0B}"/>
              </a:ext>
            </a:extLst>
          </p:cNvPr>
          <p:cNvSpPr>
            <a:spLocks noGrp="1"/>
          </p:cNvSpPr>
          <p:nvPr>
            <p:ph type="title"/>
          </p:nvPr>
        </p:nvSpPr>
        <p:spPr>
          <a:xfrm>
            <a:off x="487044" y="377383"/>
            <a:ext cx="9842799" cy="765501"/>
          </a:xfrm>
        </p:spPr>
        <p:txBody>
          <a:bodyPr/>
          <a:lstStyle/>
          <a:p>
            <a:pPr>
              <a:lnSpc>
                <a:spcPct val="100000"/>
              </a:lnSpc>
            </a:pPr>
            <a:r>
              <a:rPr lang="en-GB" sz="2800" dirty="0"/>
              <a:t>Stakeholder comments from patient and professional organisations, patient and clinical experts (2)</a:t>
            </a:r>
          </a:p>
        </p:txBody>
      </p:sp>
      <p:sp>
        <p:nvSpPr>
          <p:cNvPr id="3" name="Slide Number Placeholder 2">
            <a:extLst>
              <a:ext uri="{FF2B5EF4-FFF2-40B4-BE49-F238E27FC236}">
                <a16:creationId xmlns:a16="http://schemas.microsoft.com/office/drawing/2014/main" id="{6CBBC9E2-0494-4518-8A93-08DCCF45F2AF}"/>
              </a:ext>
            </a:extLst>
          </p:cNvPr>
          <p:cNvSpPr>
            <a:spLocks noGrp="1"/>
          </p:cNvSpPr>
          <p:nvPr>
            <p:ph type="sldNum" sz="quarter" idx="12"/>
          </p:nvPr>
        </p:nvSpPr>
        <p:spPr>
          <a:xfrm>
            <a:off x="9994262" y="7046426"/>
            <a:ext cx="500380" cy="333663"/>
          </a:xfrm>
        </p:spPr>
        <p:txBody>
          <a:bodyPr/>
          <a:lstStyle/>
          <a:p>
            <a:fld id="{DDBE135E-2566-4748-853C-8A3B78F0FB00}" type="slidenum">
              <a:rPr lang="en-GB" smtClean="0"/>
              <a:t>8</a:t>
            </a:fld>
            <a:endParaRPr lang="en-GB" dirty="0"/>
          </a:p>
        </p:txBody>
      </p:sp>
      <p:graphicFrame>
        <p:nvGraphicFramePr>
          <p:cNvPr id="8" name="Table 5">
            <a:extLst>
              <a:ext uri="{FF2B5EF4-FFF2-40B4-BE49-F238E27FC236}">
                <a16:creationId xmlns:a16="http://schemas.microsoft.com/office/drawing/2014/main" id="{C4CDFE7F-90CE-428F-A3A4-D4D52E8B9250}"/>
              </a:ext>
            </a:extLst>
          </p:cNvPr>
          <p:cNvGraphicFramePr>
            <a:graphicFrameLocks/>
          </p:cNvGraphicFramePr>
          <p:nvPr>
            <p:extLst>
              <p:ext uri="{D42A27DB-BD31-4B8C-83A1-F6EECF244321}">
                <p14:modId xmlns:p14="http://schemas.microsoft.com/office/powerpoint/2010/main" val="841830715"/>
              </p:ext>
            </p:extLst>
          </p:nvPr>
        </p:nvGraphicFramePr>
        <p:xfrm>
          <a:off x="420369" y="1392680"/>
          <a:ext cx="9648824" cy="3367127"/>
        </p:xfrm>
        <a:graphic>
          <a:graphicData uri="http://schemas.openxmlformats.org/drawingml/2006/table">
            <a:tbl>
              <a:tblPr firstRow="1" bandRow="1">
                <a:tableStyleId>{F5AB1C69-6EDB-4FF4-983F-18BD219EF322}</a:tableStyleId>
              </a:tblPr>
              <a:tblGrid>
                <a:gridCol w="9648824">
                  <a:extLst>
                    <a:ext uri="{9D8B030D-6E8A-4147-A177-3AD203B41FA5}">
                      <a16:colId xmlns:a16="http://schemas.microsoft.com/office/drawing/2014/main" val="2262625844"/>
                    </a:ext>
                  </a:extLst>
                </a:gridCol>
              </a:tblGrid>
              <a:tr h="317920">
                <a:tc>
                  <a:txBody>
                    <a:bodyPr/>
                    <a:lstStyle/>
                    <a:p>
                      <a:pPr>
                        <a:spcBef>
                          <a:spcPts val="600"/>
                        </a:spcBef>
                        <a:spcAft>
                          <a:spcPts val="600"/>
                        </a:spcAft>
                      </a:pPr>
                      <a:r>
                        <a:rPr lang="en-GB" sz="1850" b="1" dirty="0">
                          <a:solidFill>
                            <a:schemeClr val="bg1"/>
                          </a:solidFill>
                        </a:rPr>
                        <a:t>Current treatment and unmet need </a:t>
                      </a:r>
                    </a:p>
                  </a:txBody>
                  <a:tcPr anchor="ctr">
                    <a:lnB w="38100" cmpd="sng">
                      <a:noFill/>
                    </a:lnB>
                    <a:solidFill>
                      <a:schemeClr val="accent1"/>
                    </a:solidFill>
                  </a:tcPr>
                </a:tc>
                <a:extLst>
                  <a:ext uri="{0D108BD9-81ED-4DB2-BD59-A6C34878D82A}">
                    <a16:rowId xmlns:a16="http://schemas.microsoft.com/office/drawing/2014/main" val="2499238428"/>
                  </a:ext>
                </a:extLst>
              </a:tr>
              <a:tr h="2993747">
                <a:tc>
                  <a:txBody>
                    <a:bodyPr/>
                    <a:lstStyle/>
                    <a:p>
                      <a:pPr marL="285750" marR="0" lvl="0" indent="-285750" algn="l" defTabSz="1043056"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GB" sz="1850" kern="1200" dirty="0">
                          <a:solidFill>
                            <a:schemeClr val="dk1"/>
                          </a:solidFill>
                          <a:effectLst/>
                          <a:latin typeface="+mn-lt"/>
                          <a:ea typeface="+mn-ea"/>
                          <a:cs typeface="+mn-cs"/>
                        </a:rPr>
                        <a:t>HSCT and chemotherapy often cause high levels of toxicity and severe/long-term side effects. They are often considered as ‘cruel’, ‘gruelling’ and ‘intolerable’. </a:t>
                      </a:r>
                    </a:p>
                    <a:p>
                      <a:pPr marL="285750" marR="0" lvl="0" indent="-285750" algn="l" defTabSz="1043056"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GB" sz="1850" kern="1200" dirty="0">
                          <a:solidFill>
                            <a:schemeClr val="dk1"/>
                          </a:solidFill>
                          <a:effectLst/>
                          <a:latin typeface="+mn-lt"/>
                          <a:ea typeface="+mn-ea"/>
                          <a:cs typeface="+mn-cs"/>
                        </a:rPr>
                        <a:t>Most people above 60 years of age are unable to undergo a HSCT because of existing co-morbidities or frailty:</a:t>
                      </a:r>
                    </a:p>
                    <a:p>
                      <a:pPr marL="864428" lvl="1" indent="-342900">
                        <a:spcBef>
                          <a:spcPts val="600"/>
                        </a:spcBef>
                        <a:spcAft>
                          <a:spcPts val="600"/>
                        </a:spcAft>
                        <a:buFont typeface="Courier New" panose="02070309020205020404" pitchFamily="49" charset="0"/>
                        <a:buChar char="o"/>
                      </a:pPr>
                      <a:r>
                        <a:rPr lang="en-GB" sz="1850" kern="1200" dirty="0">
                          <a:solidFill>
                            <a:schemeClr val="dk1"/>
                          </a:solidFill>
                          <a:effectLst/>
                          <a:latin typeface="+mn-lt"/>
                          <a:ea typeface="+mn-ea"/>
                          <a:cs typeface="+mn-cs"/>
                        </a:rPr>
                        <a:t>options for treatment after relapse are limited in this population and include low dose palliative chemotherapy or transfusions and antibiotic treatment alone.</a:t>
                      </a:r>
                    </a:p>
                    <a:p>
                      <a:pPr marL="342900" lvl="0" indent="-342900">
                        <a:spcBef>
                          <a:spcPts val="600"/>
                        </a:spcBef>
                        <a:spcAft>
                          <a:spcPts val="600"/>
                        </a:spcAft>
                        <a:buFont typeface="Arial" panose="020B0604020202020204" pitchFamily="34" charset="0"/>
                        <a:buChar char="•"/>
                      </a:pPr>
                      <a:r>
                        <a:rPr lang="en-GB" sz="1850" kern="1200" dirty="0">
                          <a:solidFill>
                            <a:schemeClr val="dk1"/>
                          </a:solidFill>
                          <a:effectLst/>
                          <a:latin typeface="+mn-lt"/>
                          <a:ea typeface="+mn-ea"/>
                          <a:cs typeface="+mn-cs"/>
                        </a:rPr>
                        <a:t>There is an unmet need for treatments to reduce the risk of relapse for people who are not fit for transplantation and for people who do not have donor options.</a:t>
                      </a:r>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1930822"/>
                  </a:ext>
                </a:extLst>
              </a:tr>
            </a:tbl>
          </a:graphicData>
        </a:graphic>
      </p:graphicFrame>
      <p:sp>
        <p:nvSpPr>
          <p:cNvPr id="6" name="Speech Bubble: Rectangle 5">
            <a:extLst>
              <a:ext uri="{FF2B5EF4-FFF2-40B4-BE49-F238E27FC236}">
                <a16:creationId xmlns:a16="http://schemas.microsoft.com/office/drawing/2014/main" id="{409AAC03-9C2F-4F0D-A8E0-E92A792C941E}"/>
              </a:ext>
            </a:extLst>
          </p:cNvPr>
          <p:cNvSpPr/>
          <p:nvPr/>
        </p:nvSpPr>
        <p:spPr>
          <a:xfrm>
            <a:off x="560777" y="4956016"/>
            <a:ext cx="9573893" cy="2227864"/>
          </a:xfrm>
          <a:prstGeom prst="wedgeRectCallout">
            <a:avLst/>
          </a:prstGeom>
          <a:solidFill>
            <a:schemeClr val="accent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i="1" dirty="0">
              <a:solidFill>
                <a:schemeClr val="tx1"/>
              </a:solidFill>
              <a:effectLst/>
            </a:endParaRPr>
          </a:p>
        </p:txBody>
      </p:sp>
      <p:sp>
        <p:nvSpPr>
          <p:cNvPr id="10" name="TextBox 9">
            <a:extLst>
              <a:ext uri="{FF2B5EF4-FFF2-40B4-BE49-F238E27FC236}">
                <a16:creationId xmlns:a16="http://schemas.microsoft.com/office/drawing/2014/main" id="{BE3D6362-75D6-4EE1-8272-FC5A71A9100E}"/>
              </a:ext>
            </a:extLst>
          </p:cNvPr>
          <p:cNvSpPr txBox="1"/>
          <p:nvPr/>
        </p:nvSpPr>
        <p:spPr>
          <a:xfrm>
            <a:off x="699138" y="4956016"/>
            <a:ext cx="9433485" cy="2108269"/>
          </a:xfrm>
          <a:prstGeom prst="rect">
            <a:avLst/>
          </a:prstGeom>
          <a:noFill/>
        </p:spPr>
        <p:txBody>
          <a:bodyPr wrap="square">
            <a:spAutoFit/>
          </a:bodyPr>
          <a:lstStyle/>
          <a:p>
            <a:pPr>
              <a:spcBef>
                <a:spcPts val="600"/>
              </a:spcBef>
              <a:spcAft>
                <a:spcPts val="600"/>
              </a:spcAft>
            </a:pPr>
            <a:r>
              <a:rPr lang="en-GB" sz="1850" i="1" dirty="0">
                <a:effectLst/>
                <a:latin typeface="Arial" panose="020B0604020202020204" pitchFamily="34" charset="0"/>
                <a:ea typeface="Times New Roman" panose="02020603050405020304" pitchFamily="18" charset="0"/>
              </a:rPr>
              <a:t>“I relapsed after 1st diagnosis, so improved treatment may have prevented the relapse”.</a:t>
            </a:r>
            <a:r>
              <a:rPr lang="en-GB" sz="1850" dirty="0">
                <a:effectLst/>
                <a:latin typeface="Arial" panose="020B0604020202020204" pitchFamily="34" charset="0"/>
                <a:ea typeface="Times New Roman" panose="02020603050405020304" pitchFamily="18" charset="0"/>
              </a:rPr>
              <a:t> </a:t>
            </a:r>
            <a:endParaRPr lang="en-GB" sz="1850" i="1" dirty="0">
              <a:solidFill>
                <a:schemeClr val="tx1"/>
              </a:solidFill>
              <a:effectLst/>
            </a:endParaRPr>
          </a:p>
          <a:p>
            <a:pPr>
              <a:spcBef>
                <a:spcPts val="600"/>
              </a:spcBef>
              <a:spcAft>
                <a:spcPts val="600"/>
              </a:spcAft>
            </a:pPr>
            <a:r>
              <a:rPr lang="en-GB" sz="1850" i="1" dirty="0">
                <a:solidFill>
                  <a:schemeClr val="tx1"/>
                </a:solidFill>
                <a:effectLst/>
              </a:rPr>
              <a:t>“For eight months leading up to the transplant, I spent most of my time either as an in-patient or as an out-patient attending various clinics….My regular life was virtually put on hold as I felt very weak and ill….”</a:t>
            </a:r>
            <a:endParaRPr lang="en-GB" sz="1850" i="1" dirty="0">
              <a:solidFill>
                <a:schemeClr val="tx1"/>
              </a:solidFill>
            </a:endParaRPr>
          </a:p>
          <a:p>
            <a:pPr>
              <a:spcBef>
                <a:spcPts val="600"/>
              </a:spcBef>
              <a:spcAft>
                <a:spcPts val="600"/>
              </a:spcAft>
            </a:pPr>
            <a:r>
              <a:rPr lang="en-GB" sz="1850" i="1" dirty="0">
                <a:solidFill>
                  <a:schemeClr val="tx1"/>
                </a:solidFill>
                <a:effectLst/>
              </a:rPr>
              <a:t>“It took me a long time to recover after the transplant, particularly as it initially failed…..Although I was not in pain I remained a semi-invalid for many months.”</a:t>
            </a:r>
          </a:p>
        </p:txBody>
      </p:sp>
    </p:spTree>
    <p:extLst>
      <p:ext uri="{BB962C8B-B14F-4D97-AF65-F5344CB8AC3E}">
        <p14:creationId xmlns:p14="http://schemas.microsoft.com/office/powerpoint/2010/main" val="3579986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BBC9E2-0494-4518-8A93-08DCCF45F2AF}"/>
              </a:ext>
            </a:extLst>
          </p:cNvPr>
          <p:cNvSpPr>
            <a:spLocks noGrp="1"/>
          </p:cNvSpPr>
          <p:nvPr>
            <p:ph type="sldNum" sz="quarter" idx="12"/>
          </p:nvPr>
        </p:nvSpPr>
        <p:spPr>
          <a:xfrm>
            <a:off x="9985099" y="7038006"/>
            <a:ext cx="500380" cy="333663"/>
          </a:xfrm>
        </p:spPr>
        <p:txBody>
          <a:bodyPr/>
          <a:lstStyle/>
          <a:p>
            <a:fld id="{DDBE135E-2566-4748-853C-8A3B78F0FB00}" type="slidenum">
              <a:rPr lang="en-GB" smtClean="0"/>
              <a:t>9</a:t>
            </a:fld>
            <a:endParaRPr lang="en-GB" dirty="0"/>
          </a:p>
        </p:txBody>
      </p:sp>
      <p:sp>
        <p:nvSpPr>
          <p:cNvPr id="11" name="TextBox 10">
            <a:extLst>
              <a:ext uri="{FF2B5EF4-FFF2-40B4-BE49-F238E27FC236}">
                <a16:creationId xmlns:a16="http://schemas.microsoft.com/office/drawing/2014/main" id="{51142DA4-1B1E-421E-A7F1-A91806FFF59D}"/>
              </a:ext>
            </a:extLst>
          </p:cNvPr>
          <p:cNvSpPr txBox="1"/>
          <p:nvPr/>
        </p:nvSpPr>
        <p:spPr>
          <a:xfrm>
            <a:off x="508001" y="6930281"/>
            <a:ext cx="810436" cy="549114"/>
          </a:xfrm>
          <a:prstGeom prst="rect">
            <a:avLst/>
          </a:prstGeom>
          <a:solidFill>
            <a:schemeClr val="bg1"/>
          </a:solidFill>
        </p:spPr>
        <p:txBody>
          <a:bodyPr wrap="square" lIns="0" tIns="0" rIns="0" bIns="0" rtlCol="0">
            <a:spAutoFit/>
          </a:bodyPr>
          <a:lstStyle/>
          <a:p>
            <a:endParaRPr lang="en-GB" sz="1800" dirty="0">
              <a:solidFill>
                <a:schemeClr val="tx1"/>
              </a:solidFill>
            </a:endParaRPr>
          </a:p>
        </p:txBody>
      </p:sp>
      <p:graphicFrame>
        <p:nvGraphicFramePr>
          <p:cNvPr id="13" name="Table 5">
            <a:extLst>
              <a:ext uri="{FF2B5EF4-FFF2-40B4-BE49-F238E27FC236}">
                <a16:creationId xmlns:a16="http://schemas.microsoft.com/office/drawing/2014/main" id="{C038B95B-F01C-4EC8-B432-3F626DCAE040}"/>
              </a:ext>
            </a:extLst>
          </p:cNvPr>
          <p:cNvGraphicFramePr>
            <a:graphicFrameLocks/>
          </p:cNvGraphicFramePr>
          <p:nvPr>
            <p:extLst>
              <p:ext uri="{D42A27DB-BD31-4B8C-83A1-F6EECF244321}">
                <p14:modId xmlns:p14="http://schemas.microsoft.com/office/powerpoint/2010/main" val="804028919"/>
              </p:ext>
            </p:extLst>
          </p:nvPr>
        </p:nvGraphicFramePr>
        <p:xfrm>
          <a:off x="441323" y="1413421"/>
          <a:ext cx="9857405" cy="3390900"/>
        </p:xfrm>
        <a:graphic>
          <a:graphicData uri="http://schemas.openxmlformats.org/drawingml/2006/table">
            <a:tbl>
              <a:tblPr firstRow="1" bandRow="1">
                <a:tableStyleId>{F5AB1C69-6EDB-4FF4-983F-18BD219EF322}</a:tableStyleId>
              </a:tblPr>
              <a:tblGrid>
                <a:gridCol w="9857405">
                  <a:extLst>
                    <a:ext uri="{9D8B030D-6E8A-4147-A177-3AD203B41FA5}">
                      <a16:colId xmlns:a16="http://schemas.microsoft.com/office/drawing/2014/main" val="2262625844"/>
                    </a:ext>
                  </a:extLst>
                </a:gridCol>
              </a:tblGrid>
              <a:tr h="340933">
                <a:tc>
                  <a:txBody>
                    <a:bodyPr/>
                    <a:lstStyle/>
                    <a:p>
                      <a:r>
                        <a:rPr lang="en-GB" sz="1900" b="1" dirty="0">
                          <a:solidFill>
                            <a:schemeClr val="bg1"/>
                          </a:solidFill>
                        </a:rPr>
                        <a:t>Oral azacitidine offers benefits to people with AML</a:t>
                      </a:r>
                    </a:p>
                  </a:txBody>
                  <a:tcPr anchor="ctr">
                    <a:lnB w="38100" cmpd="sng">
                      <a:noFill/>
                    </a:lnB>
                    <a:solidFill>
                      <a:schemeClr val="accent1"/>
                    </a:solidFill>
                  </a:tcPr>
                </a:tc>
                <a:extLst>
                  <a:ext uri="{0D108BD9-81ED-4DB2-BD59-A6C34878D82A}">
                    <a16:rowId xmlns:a16="http://schemas.microsoft.com/office/drawing/2014/main" val="2499238428"/>
                  </a:ext>
                </a:extLst>
              </a:tr>
              <a:tr h="0">
                <a:tc>
                  <a:txBody>
                    <a:bodyPr/>
                    <a:lstStyle/>
                    <a:p>
                      <a:pPr marL="342900" lvl="0" indent="-342900">
                        <a:spcBef>
                          <a:spcPts val="300"/>
                        </a:spcBef>
                        <a:spcAft>
                          <a:spcPts val="300"/>
                        </a:spcAft>
                        <a:buFont typeface="Arial" panose="020B0604020202020204" pitchFamily="34" charset="0"/>
                        <a:buChar char="•"/>
                      </a:pPr>
                      <a:r>
                        <a:rPr lang="en-GB" sz="1850" kern="1200" dirty="0">
                          <a:solidFill>
                            <a:schemeClr val="dk1"/>
                          </a:solidFill>
                          <a:effectLst/>
                          <a:latin typeface="+mn-lt"/>
                          <a:ea typeface="+mn-ea"/>
                          <a:cs typeface="+mn-cs"/>
                        </a:rPr>
                        <a:t>Most people with AML would be willing to have additional treatments to prevent relapse.</a:t>
                      </a:r>
                    </a:p>
                    <a:p>
                      <a:pPr marL="342900" marR="0" lvl="0" indent="-342900" algn="l" defTabSz="1043056" rtl="0" eaLnBrk="1" fontAlgn="auto" latinLnBrk="0" hangingPunct="1">
                        <a:lnSpc>
                          <a:spcPct val="100000"/>
                        </a:lnSpc>
                        <a:spcBef>
                          <a:spcPts val="300"/>
                        </a:spcBef>
                        <a:spcAft>
                          <a:spcPts val="300"/>
                        </a:spcAft>
                        <a:buClrTx/>
                        <a:buSzTx/>
                        <a:buFont typeface="Arial" panose="020B0604020202020204" pitchFamily="34" charset="0"/>
                        <a:buChar char="•"/>
                        <a:tabLst/>
                        <a:defRPr/>
                      </a:pPr>
                      <a:r>
                        <a:rPr lang="en-GB" sz="1850" kern="1200" dirty="0">
                          <a:solidFill>
                            <a:schemeClr val="dk1"/>
                          </a:solidFill>
                          <a:effectLst/>
                          <a:latin typeface="+mn-lt"/>
                          <a:ea typeface="+mn-ea"/>
                          <a:cs typeface="+mn-cs"/>
                        </a:rPr>
                        <a:t>Oral azacitidine offers benefits because of its formulation:</a:t>
                      </a:r>
                    </a:p>
                    <a:p>
                      <a:pPr marL="864428" lvl="1" indent="-342900">
                        <a:spcBef>
                          <a:spcPts val="300"/>
                        </a:spcBef>
                        <a:spcAft>
                          <a:spcPts val="300"/>
                        </a:spcAft>
                        <a:buFont typeface="Courier New" panose="02070309020205020404" pitchFamily="49" charset="0"/>
                        <a:buChar char="o"/>
                      </a:pPr>
                      <a:r>
                        <a:rPr lang="en-GB" sz="1850" kern="1200" dirty="0">
                          <a:solidFill>
                            <a:schemeClr val="dk1"/>
                          </a:solidFill>
                          <a:effectLst/>
                          <a:latin typeface="+mn-lt"/>
                          <a:ea typeface="+mn-ea"/>
                          <a:cs typeface="+mn-cs"/>
                        </a:rPr>
                        <a:t>reduces travel time and time spent in hospital, financial burden and allows people to spend more time with friends and family</a:t>
                      </a:r>
                    </a:p>
                    <a:p>
                      <a:pPr marL="864428" lvl="1" indent="-342900">
                        <a:spcBef>
                          <a:spcPts val="300"/>
                        </a:spcBef>
                        <a:spcAft>
                          <a:spcPts val="300"/>
                        </a:spcAft>
                        <a:buFont typeface="Courier New" panose="02070309020205020404" pitchFamily="49" charset="0"/>
                        <a:buChar char="o"/>
                      </a:pPr>
                      <a:r>
                        <a:rPr lang="en-GB" sz="1850" kern="1200" dirty="0">
                          <a:solidFill>
                            <a:schemeClr val="dk1"/>
                          </a:solidFill>
                          <a:effectLst/>
                          <a:latin typeface="+mn-lt"/>
                          <a:ea typeface="+mn-ea"/>
                          <a:cs typeface="+mn-cs"/>
                        </a:rPr>
                        <a:t>deliverable in outpatient setting or even as a remote clinic.</a:t>
                      </a:r>
                    </a:p>
                    <a:p>
                      <a:pPr marL="342900" marR="0" lvl="0" indent="-342900" algn="l" defTabSz="1043056" rtl="0" eaLnBrk="1" fontAlgn="auto" latinLnBrk="0" hangingPunct="1">
                        <a:lnSpc>
                          <a:spcPct val="100000"/>
                        </a:lnSpc>
                        <a:spcBef>
                          <a:spcPts val="300"/>
                        </a:spcBef>
                        <a:spcAft>
                          <a:spcPts val="300"/>
                        </a:spcAft>
                        <a:buClrTx/>
                        <a:buSzTx/>
                        <a:buFont typeface="Arial" panose="020B0604020202020204" pitchFamily="34" charset="0"/>
                        <a:buChar char="•"/>
                        <a:tabLst/>
                        <a:defRPr/>
                      </a:pPr>
                      <a:r>
                        <a:rPr lang="en-GB" sz="1850" kern="1200" dirty="0">
                          <a:solidFill>
                            <a:schemeClr val="dk1"/>
                          </a:solidFill>
                          <a:effectLst/>
                          <a:latin typeface="+mn-lt"/>
                          <a:ea typeface="+mn-ea"/>
                          <a:cs typeface="+mn-cs"/>
                        </a:rPr>
                        <a:t>Maintenance treatment with oral azacitidine improves the survival and quality of life for people who cannot or choose not to have a transplant because of the risk of morbidity and mortality. It may also reduce the intensity of consolidation chemotherapy required. </a:t>
                      </a:r>
                    </a:p>
                    <a:p>
                      <a:pPr marL="342900" lvl="0" indent="-342900">
                        <a:spcBef>
                          <a:spcPts val="300"/>
                        </a:spcBef>
                        <a:spcAft>
                          <a:spcPts val="300"/>
                        </a:spcAft>
                        <a:buFont typeface="Arial" panose="020B0604020202020204" pitchFamily="34" charset="0"/>
                        <a:buChar char="•"/>
                      </a:pPr>
                      <a:r>
                        <a:rPr lang="en-GB" sz="1850" kern="1200" dirty="0">
                          <a:solidFill>
                            <a:schemeClr val="dk1"/>
                          </a:solidFill>
                          <a:effectLst/>
                          <a:latin typeface="+mn-lt"/>
                          <a:ea typeface="+mn-ea"/>
                          <a:cs typeface="+mn-cs"/>
                        </a:rPr>
                        <a:t>Treatment is reasonably well tolerated, which is important for long-term maintenance. </a:t>
                      </a:r>
                    </a:p>
                  </a:txBody>
                  <a:tcPr anchor="ct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1930822"/>
                  </a:ext>
                </a:extLst>
              </a:tr>
            </a:tbl>
          </a:graphicData>
        </a:graphic>
      </p:graphicFrame>
      <p:sp>
        <p:nvSpPr>
          <p:cNvPr id="12" name="Title 1">
            <a:extLst>
              <a:ext uri="{FF2B5EF4-FFF2-40B4-BE49-F238E27FC236}">
                <a16:creationId xmlns:a16="http://schemas.microsoft.com/office/drawing/2014/main" id="{3C6A6108-7A8F-4BF1-BD54-DD573C86DDBC}"/>
              </a:ext>
            </a:extLst>
          </p:cNvPr>
          <p:cNvSpPr>
            <a:spLocks noGrp="1"/>
          </p:cNvSpPr>
          <p:nvPr>
            <p:ph type="title"/>
          </p:nvPr>
        </p:nvSpPr>
        <p:spPr>
          <a:xfrm>
            <a:off x="476567" y="395194"/>
            <a:ext cx="9857406" cy="765501"/>
          </a:xfrm>
        </p:spPr>
        <p:txBody>
          <a:bodyPr/>
          <a:lstStyle/>
          <a:p>
            <a:pPr>
              <a:lnSpc>
                <a:spcPct val="100000"/>
              </a:lnSpc>
            </a:pPr>
            <a:r>
              <a:rPr lang="en-GB" sz="2800" dirty="0"/>
              <a:t>Stakeholder comments from patient and professional organisations, patient and clinical experts (3)</a:t>
            </a:r>
          </a:p>
        </p:txBody>
      </p:sp>
      <p:sp>
        <p:nvSpPr>
          <p:cNvPr id="9" name="TextBox 8">
            <a:extLst>
              <a:ext uri="{FF2B5EF4-FFF2-40B4-BE49-F238E27FC236}">
                <a16:creationId xmlns:a16="http://schemas.microsoft.com/office/drawing/2014/main" id="{BBD9C5D1-55A8-4071-9767-8743EBECFF0F}"/>
              </a:ext>
            </a:extLst>
          </p:cNvPr>
          <p:cNvSpPr txBox="1"/>
          <p:nvPr/>
        </p:nvSpPr>
        <p:spPr>
          <a:xfrm>
            <a:off x="823269" y="6726889"/>
            <a:ext cx="9046860" cy="677108"/>
          </a:xfrm>
          <a:prstGeom prst="rect">
            <a:avLst/>
          </a:prstGeom>
          <a:noFill/>
          <a:ln>
            <a:solidFill>
              <a:schemeClr val="tx1"/>
            </a:solidFill>
          </a:ln>
        </p:spPr>
        <p:txBody>
          <a:bodyPr wrap="square">
            <a:spAutoFit/>
          </a:bodyPr>
          <a:lstStyle/>
          <a:p>
            <a:pPr algn="ctr"/>
            <a:r>
              <a:rPr lang="en-GB" sz="1850" dirty="0">
                <a:solidFill>
                  <a:schemeClr val="accent1"/>
                </a:solidFill>
              </a:rPr>
              <a:t>We would like to thank </a:t>
            </a:r>
            <a:r>
              <a:rPr lang="en-GB" sz="1850" dirty="0">
                <a:solidFill>
                  <a:schemeClr val="accent1"/>
                </a:solidFill>
                <a:effectLst/>
                <a:latin typeface="Arial" panose="020B0604020202020204" pitchFamily="34" charset="0"/>
                <a:ea typeface="Times New Roman" panose="02020603050405020304" pitchFamily="18" charset="0"/>
              </a:rPr>
              <a:t>Leukaemia Care</a:t>
            </a:r>
            <a:r>
              <a:rPr lang="en-GB" sz="1850" dirty="0">
                <a:solidFill>
                  <a:schemeClr val="accent1"/>
                </a:solidFill>
              </a:rPr>
              <a:t>, Royal College of Pathologists/British Society for Haematology and the patient and clinical experts for their submissions. </a:t>
            </a:r>
          </a:p>
        </p:txBody>
      </p:sp>
      <p:sp>
        <p:nvSpPr>
          <p:cNvPr id="10" name="Speech Bubble: Rectangle 9">
            <a:extLst>
              <a:ext uri="{FF2B5EF4-FFF2-40B4-BE49-F238E27FC236}">
                <a16:creationId xmlns:a16="http://schemas.microsoft.com/office/drawing/2014/main" id="{A7798FDE-8C71-19A0-361E-8BD360FACC2C}"/>
              </a:ext>
            </a:extLst>
          </p:cNvPr>
          <p:cNvSpPr/>
          <p:nvPr/>
        </p:nvSpPr>
        <p:spPr>
          <a:xfrm>
            <a:off x="559753" y="4952577"/>
            <a:ext cx="9573893" cy="1423467"/>
          </a:xfrm>
          <a:prstGeom prst="wedgeRectCallout">
            <a:avLst/>
          </a:prstGeom>
          <a:solidFill>
            <a:schemeClr val="accent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extBox 15">
            <a:extLst>
              <a:ext uri="{FF2B5EF4-FFF2-40B4-BE49-F238E27FC236}">
                <a16:creationId xmlns:a16="http://schemas.microsoft.com/office/drawing/2014/main" id="{EFDCCAE9-92FD-8659-095B-2DF85DC77B19}"/>
              </a:ext>
            </a:extLst>
          </p:cNvPr>
          <p:cNvSpPr txBox="1"/>
          <p:nvPr/>
        </p:nvSpPr>
        <p:spPr>
          <a:xfrm>
            <a:off x="913219" y="5094117"/>
            <a:ext cx="8996634" cy="1107996"/>
          </a:xfrm>
          <a:prstGeom prst="rect">
            <a:avLst/>
          </a:prstGeom>
          <a:noFill/>
        </p:spPr>
        <p:txBody>
          <a:bodyPr wrap="square" lIns="0" tIns="0" rIns="0" bIns="0" rtlCol="0">
            <a:spAutoFit/>
          </a:bodyPr>
          <a:lstStyle/>
          <a:p>
            <a:r>
              <a:rPr lang="en-GB" sz="1800" i="1" dirty="0">
                <a:effectLst/>
              </a:rPr>
              <a:t>“Treatment with oral azacitidine as an alternative to a stem cell transplant would have greatly reduced the number of hospital appointments, time spent in hospital and time spent dealing with the side effects. It would have had a much reduced impact on the quality of my life in terms of pain, ability to work effectively and changes to my lifestyle.” </a:t>
            </a:r>
            <a:endParaRPr lang="en-GB" sz="1800" i="1" dirty="0">
              <a:solidFill>
                <a:schemeClr val="tx1"/>
              </a:solidFill>
            </a:endParaRPr>
          </a:p>
        </p:txBody>
      </p:sp>
    </p:spTree>
    <p:extLst>
      <p:ext uri="{BB962C8B-B14F-4D97-AF65-F5344CB8AC3E}">
        <p14:creationId xmlns:p14="http://schemas.microsoft.com/office/powerpoint/2010/main" val="122336151"/>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Presentation1" id="{3DEFCC73-9387-47B8-B17A-85B0F1B23B91}" vid="{C2893B29-1BEB-4FAE-BC98-E20FEF3AA4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Committee slide template Jan 19.pptx</Template>
  <TotalTime>27342</TotalTime>
  <Words>6009</Words>
  <Application>Microsoft Office PowerPoint</Application>
  <PresentationFormat>Custom</PresentationFormat>
  <Paragraphs>688</Paragraphs>
  <Slides>34</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Courier New</vt:lpstr>
      <vt:lpstr>Lato</vt:lpstr>
      <vt:lpstr>Times New Roman</vt:lpstr>
      <vt:lpstr>Wingdings</vt:lpstr>
      <vt:lpstr>NICE</vt:lpstr>
      <vt:lpstr>Lead team presentation</vt:lpstr>
      <vt:lpstr>PowerPoint Presentation</vt:lpstr>
      <vt:lpstr>PowerPoint Presentation</vt:lpstr>
      <vt:lpstr>PowerPoint Presentation</vt:lpstr>
      <vt:lpstr>PowerPoint Presentation</vt:lpstr>
      <vt:lpstr>Comparators in decision problem  compared to NICE scope  </vt:lpstr>
      <vt:lpstr>Stakeholder comments from patient and professional organisations, patient and clinical experts (1) </vt:lpstr>
      <vt:lpstr>Stakeholder comments from patient and professional organisations, patient and clinical experts (2)</vt:lpstr>
      <vt:lpstr>Stakeholder comments from patient and professional organisations, patient and clinical experts (3)</vt:lpstr>
      <vt:lpstr>PowerPoint Presentation</vt:lpstr>
      <vt:lpstr>PowerPoint Presentation</vt:lpstr>
      <vt:lpstr>PowerPoint Presentation</vt:lpstr>
      <vt:lpstr>PowerPoint Presentation</vt:lpstr>
      <vt:lpstr>PowerPoint Presentation</vt:lpstr>
      <vt:lpstr>PowerPoint Presentation</vt:lpstr>
      <vt:lpstr>Key issues resolved after technical engagement </vt:lpstr>
      <vt:lpstr>Key issues unresolved after technical engagement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Cost effectiveness results – revised company base case</vt:lpstr>
      <vt:lpstr>Cost effectiveness results – ERG base case and scenarios </vt:lpstr>
      <vt:lpstr>FLT3 subgroup results – company base case</vt:lpstr>
      <vt:lpstr>FLT3 subgroup results – ERG base case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team presentation</dc:title>
  <dc:creator>Anita Sangha</dc:creator>
  <cp:lastModifiedBy>Anita Sangha</cp:lastModifiedBy>
  <cp:revision>721</cp:revision>
  <dcterms:created xsi:type="dcterms:W3CDTF">2020-10-07T08:31:18Z</dcterms:created>
  <dcterms:modified xsi:type="dcterms:W3CDTF">2022-07-13T17:22:51Z</dcterms:modified>
</cp:coreProperties>
</file>