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1"/>
  </p:sldMasterIdLst>
  <p:notesMasterIdLst>
    <p:notesMasterId r:id="rId45"/>
  </p:notesMasterIdLst>
  <p:handoutMasterIdLst>
    <p:handoutMasterId r:id="rId46"/>
  </p:handoutMasterIdLst>
  <p:sldIdLst>
    <p:sldId id="339" r:id="rId2"/>
    <p:sldId id="2118" r:id="rId3"/>
    <p:sldId id="2125" r:id="rId4"/>
    <p:sldId id="404" r:id="rId5"/>
    <p:sldId id="414" r:id="rId6"/>
    <p:sldId id="2106" r:id="rId7"/>
    <p:sldId id="405" r:id="rId8"/>
    <p:sldId id="375" r:id="rId9"/>
    <p:sldId id="345" r:id="rId10"/>
    <p:sldId id="376" r:id="rId11"/>
    <p:sldId id="2130" r:id="rId12"/>
    <p:sldId id="2131" r:id="rId13"/>
    <p:sldId id="358" r:id="rId14"/>
    <p:sldId id="349" r:id="rId15"/>
    <p:sldId id="2079" r:id="rId16"/>
    <p:sldId id="350" r:id="rId17"/>
    <p:sldId id="2078" r:id="rId18"/>
    <p:sldId id="2081" r:id="rId19"/>
    <p:sldId id="2111" r:id="rId20"/>
    <p:sldId id="2070" r:id="rId21"/>
    <p:sldId id="2086" r:id="rId22"/>
    <p:sldId id="360" r:id="rId23"/>
    <p:sldId id="407" r:id="rId24"/>
    <p:sldId id="2124" r:id="rId25"/>
    <p:sldId id="2091" r:id="rId26"/>
    <p:sldId id="1932" r:id="rId27"/>
    <p:sldId id="356" r:id="rId28"/>
    <p:sldId id="408" r:id="rId29"/>
    <p:sldId id="2112" r:id="rId30"/>
    <p:sldId id="410" r:id="rId31"/>
    <p:sldId id="418" r:id="rId32"/>
    <p:sldId id="411" r:id="rId33"/>
    <p:sldId id="412" r:id="rId34"/>
    <p:sldId id="417" r:id="rId35"/>
    <p:sldId id="413" r:id="rId36"/>
    <p:sldId id="2067" r:id="rId37"/>
    <p:sldId id="2113" r:id="rId38"/>
    <p:sldId id="268" r:id="rId39"/>
    <p:sldId id="370" r:id="rId40"/>
    <p:sldId id="401" r:id="rId41"/>
    <p:sldId id="2132" r:id="rId42"/>
    <p:sldId id="2133" r:id="rId43"/>
    <p:sldId id="2121" r:id="rId44"/>
  </p:sldIdLst>
  <p:sldSz cx="12192000" cy="6858000"/>
  <p:notesSz cx="6858000" cy="9144000"/>
  <p:embeddedFontLst>
    <p:embeddedFont>
      <p:font typeface="Inter" panose="02000503000000020004" pitchFamily="2" charset="0"/>
      <p:regular r:id="rId47"/>
      <p:bold r:id="rId48"/>
    </p:embeddedFont>
    <p:embeddedFont>
      <p:font typeface="Inter SemiBold" panose="02000503000000020004" pitchFamily="2" charset="0"/>
      <p:bold r:id="rId49"/>
    </p:embeddedFont>
    <p:embeddedFont>
      <p:font typeface="Lato" panose="020F0502020204030203" pitchFamily="34" charset="0"/>
      <p:regular r:id="rId50"/>
      <p:bold r:id="rId51"/>
      <p:italic r:id="rId52"/>
      <p:boldItalic r:id="rId53"/>
    </p:embeddedFont>
    <p:embeddedFont>
      <p:font typeface="Lora SemiBold" pitchFamily="2" charset="0"/>
      <p:bold r:id="rId54"/>
      <p:boldItalic r:id="rId55"/>
    </p:embeddedFont>
    <p:embeddedFont>
      <p:font typeface="Vivaldi" panose="03020602050506090804" pitchFamily="66" charset="0"/>
      <p: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A87308-A1A1-4C25-A091-279FC6A6ABF9}">
          <p14:sldIdLst>
            <p14:sldId id="339"/>
            <p14:sldId id="2118"/>
            <p14:sldId id="2125"/>
            <p14:sldId id="404"/>
            <p14:sldId id="414"/>
            <p14:sldId id="2106"/>
            <p14:sldId id="405"/>
            <p14:sldId id="375"/>
            <p14:sldId id="345"/>
            <p14:sldId id="376"/>
            <p14:sldId id="2130"/>
            <p14:sldId id="2131"/>
            <p14:sldId id="358"/>
            <p14:sldId id="349"/>
            <p14:sldId id="2079"/>
            <p14:sldId id="350"/>
            <p14:sldId id="2078"/>
            <p14:sldId id="2081"/>
            <p14:sldId id="2111"/>
            <p14:sldId id="2070"/>
            <p14:sldId id="2086"/>
            <p14:sldId id="360"/>
          </p14:sldIdLst>
        </p14:section>
        <p14:section name="Untitled Section" id="{ABCD700A-4BF5-486F-A350-6EEB4BEBCF95}">
          <p14:sldIdLst>
            <p14:sldId id="407"/>
            <p14:sldId id="2124"/>
            <p14:sldId id="2091"/>
            <p14:sldId id="1932"/>
            <p14:sldId id="356"/>
            <p14:sldId id="408"/>
            <p14:sldId id="2112"/>
            <p14:sldId id="410"/>
            <p14:sldId id="418"/>
            <p14:sldId id="411"/>
            <p14:sldId id="412"/>
            <p14:sldId id="417"/>
            <p14:sldId id="413"/>
            <p14:sldId id="2067"/>
            <p14:sldId id="2113"/>
            <p14:sldId id="268"/>
            <p14:sldId id="370"/>
            <p14:sldId id="401"/>
            <p14:sldId id="2132"/>
            <p14:sldId id="2133"/>
            <p14:sldId id="21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 id="2" name="Charlie Hewitt" initials="CH" lastIdx="56"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3"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Harsimran Sarpal" initials="HS" lastIdx="145" clrIdx="4">
    <p:extLst>
      <p:ext uri="{19B8F6BF-5375-455C-9EA6-DF929625EA0E}">
        <p15:presenceInfo xmlns:p15="http://schemas.microsoft.com/office/powerpoint/2012/main" userId="S::Harsimran.Sarpal@nice.org.uk::ecb7fd74-0e07-4530-a046-3ff207cf16f7" providerId="AD"/>
      </p:ext>
    </p:extLst>
  </p:cmAuthor>
  <p:cmAuthor id="6" name="Yelan Guo" initials="YG" lastIdx="164" clrIdx="5">
    <p:extLst>
      <p:ext uri="{19B8F6BF-5375-455C-9EA6-DF929625EA0E}">
        <p15:presenceInfo xmlns:p15="http://schemas.microsoft.com/office/powerpoint/2012/main" userId="S::Yelan.Guo@nice.org.uk::095e26c1-70a2-437b-ab3c-6f7a4b4dcf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00000"/>
    <a:srgbClr val="FFC000"/>
    <a:srgbClr val="FFFFFF"/>
    <a:srgbClr val="00436C"/>
    <a:srgbClr val="228096"/>
    <a:srgbClr val="F7F4F1"/>
    <a:srgbClr val="FBF4EE"/>
    <a:srgbClr val="EFEECB"/>
    <a:srgbClr val="186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4" autoAdjust="0"/>
    <p:restoredTop sz="88692" autoAdjust="0"/>
  </p:normalViewPr>
  <p:slideViewPr>
    <p:cSldViewPr snapToGrid="0" snapToObjects="1">
      <p:cViewPr varScale="1">
        <p:scale>
          <a:sx n="57" d="100"/>
          <a:sy n="57" d="100"/>
        </p:scale>
        <p:origin x="1068"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6" d="100"/>
          <a:sy n="106" d="100"/>
        </p:scale>
        <p:origin x="444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01/12/2022</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dirty="0"/>
          </a:p>
        </p:txBody>
      </p:sp>
    </p:spTree>
    <p:extLst>
      <p:ext uri="{BB962C8B-B14F-4D97-AF65-F5344CB8AC3E}">
        <p14:creationId xmlns:p14="http://schemas.microsoft.com/office/powerpoint/2010/main" val="156660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dirty="0"/>
          </a:p>
        </p:txBody>
      </p:sp>
    </p:spTree>
    <p:extLst>
      <p:ext uri="{BB962C8B-B14F-4D97-AF65-F5344CB8AC3E}">
        <p14:creationId xmlns:p14="http://schemas.microsoft.com/office/powerpoint/2010/main" val="1738251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5737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 table 9 and 10, 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PATHWAY : severe asthma defined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Physician-diagnosed asthma for ≥12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Physician-prescribed asthma controller regimen with medium- or high-dose ICS plus LABA for ≥6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ACQ-6 score ≥1.5 at screening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≥2 asthma exacerbation events or ≥1 severe asthma exacerbation resulting in hospitalisation within 12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NAVIGATOR: severe asthma defined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Physician-diagnosed asthma for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Documented treatment with a total daily dose of either medium- or high-dose ICS for ≥3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Use of additional asthma controller medications for ≥3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ACQ-6 score ≥1.5 at screening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≥2 asthma exacerbation events within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severe, </a:t>
            </a:r>
            <a:r>
              <a:rPr lang="en-GB" sz="1200" dirty="0" err="1">
                <a:solidFill>
                  <a:schemeClr val="tx1"/>
                </a:solidFill>
              </a:rPr>
              <a:t>mOCS</a:t>
            </a:r>
            <a:r>
              <a:rPr lang="en-GB" sz="1200" dirty="0">
                <a:solidFill>
                  <a:schemeClr val="tx1"/>
                </a:solidFill>
              </a:rPr>
              <a:t>-dependent asthma defined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Physician-diagnosed asthma for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Physician-prescribed medium- or high-dose ICS as per GINA guidelines for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Physician-prescribed LABA and high-dose ICS for ≥3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a:t>
            </a:r>
            <a:r>
              <a:rPr lang="en-GB" sz="1200" dirty="0" err="1">
                <a:solidFill>
                  <a:schemeClr val="tx1"/>
                </a:solidFill>
              </a:rPr>
              <a:t>mOCS</a:t>
            </a:r>
            <a:r>
              <a:rPr lang="en-GB" sz="1200" dirty="0">
                <a:solidFill>
                  <a:schemeClr val="tx1"/>
                </a:solidFill>
              </a:rPr>
              <a:t> for asthma for ≥6 months prior to Visit 1 and a stable dose of between ≥7.5 and ≤30 mg (prednisone or prednisolone)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 asthma exacerbation event within 12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376327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12, 14 and 15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dirty="0"/>
          </a:p>
        </p:txBody>
      </p:sp>
    </p:spTree>
    <p:extLst>
      <p:ext uri="{BB962C8B-B14F-4D97-AF65-F5344CB8AC3E}">
        <p14:creationId xmlns:p14="http://schemas.microsoft.com/office/powerpoint/2010/main" val="233505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Source: table 11 and 14 EAG report and table 31 CS</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dirty="0"/>
          </a:p>
        </p:txBody>
      </p:sp>
    </p:spTree>
    <p:extLst>
      <p:ext uri="{BB962C8B-B14F-4D97-AF65-F5344CB8AC3E}">
        <p14:creationId xmlns:p14="http://schemas.microsoft.com/office/powerpoint/2010/main" val="42135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14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1147846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42,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dirty="0"/>
          </a:p>
        </p:txBody>
      </p:sp>
    </p:spTree>
    <p:extLst>
      <p:ext uri="{BB962C8B-B14F-4D97-AF65-F5344CB8AC3E}">
        <p14:creationId xmlns:p14="http://schemas.microsoft.com/office/powerpoint/2010/main" val="424949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41 and 47,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504707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mn-ea"/>
                <a:cs typeface="+mn-cs"/>
              </a:rPr>
              <a:t>Source: Figure 6  EAG report, figure 26 CS</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4979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1759622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dirty="0"/>
          </a:p>
        </p:txBody>
      </p:sp>
    </p:spTree>
    <p:extLst>
      <p:ext uri="{BB962C8B-B14F-4D97-AF65-F5344CB8AC3E}">
        <p14:creationId xmlns:p14="http://schemas.microsoft.com/office/powerpoint/2010/main" val="3454771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Figures Table: 30-35 EAG report</a:t>
            </a:r>
          </a:p>
          <a:p>
            <a:endParaRPr lang="en-GB" dirty="0"/>
          </a:p>
          <a:p>
            <a:r>
              <a:rPr lang="en-GB" dirty="0"/>
              <a:t>AAER: rate ratio</a:t>
            </a:r>
          </a:p>
          <a:p>
            <a:r>
              <a:rPr lang="en-GB" dirty="0"/>
              <a:t>Allergic asthma &amp; AAER leading to hospitalisation estimates: rate reduction</a:t>
            </a:r>
          </a:p>
          <a:p>
            <a:r>
              <a:rPr lang="en-GB" dirty="0"/>
              <a:t>OCS: rate ratio</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2816744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1 company TE response</a:t>
            </a:r>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dirty="0"/>
          </a:p>
        </p:txBody>
      </p:sp>
    </p:spTree>
    <p:extLst>
      <p:ext uri="{BB962C8B-B14F-4D97-AF65-F5344CB8AC3E}">
        <p14:creationId xmlns:p14="http://schemas.microsoft.com/office/powerpoint/2010/main" val="2075119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figure 62, CS</a:t>
            </a:r>
          </a:p>
          <a:p>
            <a:r>
              <a:rPr lang="en-GB" dirty="0"/>
              <a:t>Exacerbation: is defined as a worsening of the patient’s asthma requiring either a burst of OCS for at least three consecutive days, an ED attendance or hospitalisation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522594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 </a:t>
            </a:r>
            <a:r>
              <a:rPr lang="en-GB" dirty="0"/>
              <a:t>ERG report: section 4.2.</a:t>
            </a:r>
          </a:p>
        </p:txBody>
      </p:sp>
      <p:sp>
        <p:nvSpPr>
          <p:cNvPr id="4" name="Slide Number Placeholder 3"/>
          <p:cNvSpPr>
            <a:spLocks noGrp="1"/>
          </p:cNvSpPr>
          <p:nvPr>
            <p:ph type="sldNum" sz="quarter" idx="5"/>
          </p:nvPr>
        </p:nvSpPr>
        <p:spPr/>
        <p:txBody>
          <a:bodyPr/>
          <a:lstStyle/>
          <a:p>
            <a:fld id="{49DD4D23-C98A-435E-AE88-9061F8349B02}" type="slidenum">
              <a:rPr lang="en-GB" smtClean="0"/>
              <a:pPr/>
              <a:t>26</a:t>
            </a:fld>
            <a:endParaRPr lang="en-GB" dirty="0"/>
          </a:p>
        </p:txBody>
      </p:sp>
    </p:spTree>
    <p:extLst>
      <p:ext uri="{BB962C8B-B14F-4D97-AF65-F5344CB8AC3E}">
        <p14:creationId xmlns:p14="http://schemas.microsoft.com/office/powerpoint/2010/main" val="1436158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4213730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4039527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dirty="0"/>
          </a:p>
        </p:txBody>
      </p:sp>
    </p:spTree>
    <p:extLst>
      <p:ext uri="{BB962C8B-B14F-4D97-AF65-F5344CB8AC3E}">
        <p14:creationId xmlns:p14="http://schemas.microsoft.com/office/powerpoint/2010/main" val="348022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2877497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dirty="0"/>
          </a:p>
        </p:txBody>
      </p:sp>
    </p:spTree>
    <p:extLst>
      <p:ext uri="{BB962C8B-B14F-4D97-AF65-F5344CB8AC3E}">
        <p14:creationId xmlns:p14="http://schemas.microsoft.com/office/powerpoint/2010/main" val="297094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424945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43,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dirty="0"/>
          </a:p>
        </p:txBody>
      </p:sp>
    </p:spTree>
    <p:extLst>
      <p:ext uri="{BB962C8B-B14F-4D97-AF65-F5344CB8AC3E}">
        <p14:creationId xmlns:p14="http://schemas.microsoft.com/office/powerpoint/2010/main" val="1664761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dirty="0"/>
          </a:p>
        </p:txBody>
      </p:sp>
    </p:spTree>
    <p:extLst>
      <p:ext uri="{BB962C8B-B14F-4D97-AF65-F5344CB8AC3E}">
        <p14:creationId xmlns:p14="http://schemas.microsoft.com/office/powerpoint/2010/main" val="3045393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dirty="0"/>
          </a:p>
        </p:txBody>
      </p:sp>
    </p:spTree>
    <p:extLst>
      <p:ext uri="{BB962C8B-B14F-4D97-AF65-F5344CB8AC3E}">
        <p14:creationId xmlns:p14="http://schemas.microsoft.com/office/powerpoint/2010/main" val="18980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dirty="0"/>
          </a:p>
        </p:txBody>
      </p:sp>
    </p:spTree>
    <p:extLst>
      <p:ext uri="{BB962C8B-B14F-4D97-AF65-F5344CB8AC3E}">
        <p14:creationId xmlns:p14="http://schemas.microsoft.com/office/powerpoint/2010/main" val="3680441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dirty="0"/>
          </a:p>
        </p:txBody>
      </p:sp>
    </p:spTree>
    <p:extLst>
      <p:ext uri="{BB962C8B-B14F-4D97-AF65-F5344CB8AC3E}">
        <p14:creationId xmlns:p14="http://schemas.microsoft.com/office/powerpoint/2010/main" val="797467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38</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mn-ea"/>
                <a:cs typeface="+mn-cs"/>
              </a:rPr>
              <a:t>Source: Figure 6  EAG report, figure 26 CS</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41</a:t>
            </a:fld>
            <a:endParaRPr lang="en-US" dirty="0"/>
          </a:p>
        </p:txBody>
      </p:sp>
    </p:spTree>
    <p:extLst>
      <p:ext uri="{BB962C8B-B14F-4D97-AF65-F5344CB8AC3E}">
        <p14:creationId xmlns:p14="http://schemas.microsoft.com/office/powerpoint/2010/main" val="1076699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mn-ea"/>
                <a:cs typeface="+mn-cs"/>
              </a:rPr>
              <a:t>Source: Figure 13, EAG report</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42</a:t>
            </a:fld>
            <a:endParaRPr lang="en-US" dirty="0"/>
          </a:p>
        </p:txBody>
      </p:sp>
    </p:spTree>
    <p:extLst>
      <p:ext uri="{BB962C8B-B14F-4D97-AF65-F5344CB8AC3E}">
        <p14:creationId xmlns:p14="http://schemas.microsoft.com/office/powerpoint/2010/main" val="1275830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43</a:t>
            </a:fld>
            <a:endParaRPr lang="en-US" dirty="0"/>
          </a:p>
        </p:txBody>
      </p:sp>
    </p:spTree>
    <p:extLst>
      <p:ext uri="{BB962C8B-B14F-4D97-AF65-F5344CB8AC3E}">
        <p14:creationId xmlns:p14="http://schemas.microsoft.com/office/powerpoint/2010/main" val="263475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Patient organisation Submission: Asthma + Lung UK</a:t>
            </a:r>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29880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Professional organisation submissions</a:t>
            </a:r>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dirty="0"/>
          </a:p>
        </p:txBody>
      </p:sp>
    </p:spTree>
    <p:extLst>
      <p:ext uri="{BB962C8B-B14F-4D97-AF65-F5344CB8AC3E}">
        <p14:creationId xmlns:p14="http://schemas.microsoft.com/office/powerpoint/2010/main" val="393863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Figure 5,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7</a:t>
            </a:fld>
            <a:endParaRPr lang="en-US" dirty="0"/>
          </a:p>
        </p:txBody>
      </p:sp>
    </p:spTree>
    <p:extLst>
      <p:ext uri="{BB962C8B-B14F-4D97-AF65-F5344CB8AC3E}">
        <p14:creationId xmlns:p14="http://schemas.microsoft.com/office/powerpoint/2010/main" val="148504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dirty="0"/>
          </a:p>
        </p:txBody>
      </p:sp>
    </p:spTree>
    <p:extLst>
      <p:ext uri="{BB962C8B-B14F-4D97-AF65-F5344CB8AC3E}">
        <p14:creationId xmlns:p14="http://schemas.microsoft.com/office/powerpoint/2010/main" val="410098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 table 5, EAG report</a:t>
            </a:r>
            <a:endParaRPr lang="en-GB" sz="120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a:p>
        </p:txBody>
      </p:sp>
    </p:spTree>
    <p:extLst>
      <p:ext uri="{BB962C8B-B14F-4D97-AF65-F5344CB8AC3E}">
        <p14:creationId xmlns:p14="http://schemas.microsoft.com/office/powerpoint/2010/main" val="2944291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Arial" panose="020B0604020202020204" pitchFamily="34" charset="0"/>
                <a:ea typeface="Inter" panose="02000503000000020004" pitchFamily="2" charset="0"/>
              </a:defRPr>
            </a:lvl3pPr>
            <a:lvl4pPr>
              <a:lnSpc>
                <a:spcPct val="150000"/>
              </a:lnSpc>
              <a:defRPr sz="1800">
                <a:solidFill>
                  <a:schemeClr val="bg1"/>
                </a:solidFill>
                <a:latin typeface="Arial" panose="020B0604020202020204" pitchFamily="34" charset="0"/>
                <a:ea typeface="Inter" panose="02000503000000020004" pitchFamily="2" charset="0"/>
              </a:defRPr>
            </a:lvl4pPr>
            <a:lvl5pPr>
              <a:lnSpc>
                <a:spcPct val="150000"/>
              </a:lnSpc>
              <a:defRPr sz="1800">
                <a:solidFill>
                  <a:schemeClr val="bg1"/>
                </a:solidFill>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Arial" panose="020B0604020202020204" pitchFamily="34" charset="0"/>
                <a:ea typeface="Inter" panose="02000503000000020004" pitchFamily="2" charset="0"/>
              </a:defRPr>
            </a:lvl3pPr>
            <a:lvl4pPr>
              <a:lnSpc>
                <a:spcPct val="150000"/>
              </a:lnSpc>
              <a:defRPr sz="1800">
                <a:solidFill>
                  <a:schemeClr val="bg1"/>
                </a:solidFill>
                <a:latin typeface="Arial" panose="020B0604020202020204" pitchFamily="34" charset="0"/>
                <a:ea typeface="Inter" panose="02000503000000020004" pitchFamily="2" charset="0"/>
              </a:defRPr>
            </a:lvl4pPr>
            <a:lvl5pPr>
              <a:lnSpc>
                <a:spcPct val="150000"/>
              </a:lnSpc>
              <a:defRPr sz="1800">
                <a:solidFill>
                  <a:schemeClr val="bg1"/>
                </a:solidFill>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8" name="Slide Number Placeholder 3">
            <a:extLst>
              <a:ext uri="{FF2B5EF4-FFF2-40B4-BE49-F238E27FC236}">
                <a16:creationId xmlns:a16="http://schemas.microsoft.com/office/drawing/2014/main" id="{5FC04D79-84AB-5243-FB1B-DED100B41FED}"/>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34AA8ABB-B0BA-B519-D46B-E501DBCAE150}"/>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267E45F3-4990-E614-3D69-D2F8961C453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6FB4BD29-F0C4-7967-F4AA-59D82EB7A5C4}"/>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Vivaldi" panose="03020602050506090804" pitchFamily="66"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Vivaldi" panose="03020602050506090804" pitchFamily="66"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Vivaldi" panose="03020602050506090804" pitchFamily="66"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Vivaldi" panose="03020602050506090804" pitchFamily="66"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dirty="0"/>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dirty="0"/>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dirty="0"/>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Inter" panose="02000503000000020004" pitchFamily="2" charset="0"/>
              </a:defRPr>
            </a:lvl1pPr>
          </a:lstStyle>
          <a:p>
            <a:pPr lvl="0"/>
            <a:r>
              <a:rPr lang="en-US" dirty="0"/>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Inter" panose="02000503000000020004" pitchFamily="2" charset="0"/>
              </a:defRPr>
            </a:lvl1pPr>
          </a:lstStyle>
          <a:p>
            <a:pPr lvl="0"/>
            <a:r>
              <a:rPr lang="en-US" dirty="0"/>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dirty="0"/>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dirty="0"/>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dirty="0"/>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dirty="0"/>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Inter" panose="02000503000000020004" pitchFamily="2"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rPr>
              <a:pPr algn="ctr"/>
              <a:t>‹#›</a:t>
            </a:fld>
            <a:endParaRPr lang="en-US" sz="1200" dirty="0">
              <a:solidFill>
                <a:schemeClr val="tx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193" y="411501"/>
            <a:ext cx="11024927" cy="694303"/>
          </a:xfrm>
        </p:spPr>
        <p:txBody>
          <a:bodyPr anchor="t" anchorCtr="0"/>
          <a:lstStyle>
            <a:lvl1pPr>
              <a:defRPr b="1">
                <a:solidFill>
                  <a:schemeClr val="bg2"/>
                </a:solidFil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dirty="0"/>
          </a:p>
        </p:txBody>
      </p:sp>
      <p:sp>
        <p:nvSpPr>
          <p:cNvPr id="6" name="Content Placeholder 5"/>
          <p:cNvSpPr>
            <a:spLocks noGrp="1"/>
          </p:cNvSpPr>
          <p:nvPr>
            <p:ph sz="quarter" idx="10"/>
          </p:nvPr>
        </p:nvSpPr>
        <p:spPr>
          <a:xfrm>
            <a:off x="579193" y="1176327"/>
            <a:ext cx="11024927" cy="4937754"/>
          </a:xfrm>
        </p:spPr>
        <p:txBody>
          <a:bodyPr/>
          <a:lstStyle>
            <a:lvl1pPr marL="315330" indent="-31101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0466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Inter" panose="02000503000000020004" pitchFamily="2" charset="0"/>
              </a:rPr>
              <a:pPr algn="ctr"/>
              <a:t>‹#›</a:t>
            </a:fld>
            <a:endParaRPr lang="en-US" sz="1200" dirty="0">
              <a:solidFill>
                <a:schemeClr val="bg1"/>
              </a:solidFill>
              <a:latin typeface="Arial" panose="020B0604020202020204" pitchFamily="34"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1531EBE4-09E9-31CA-7979-6EE482196835}"/>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3" name="Slide Number Placeholder 3">
            <a:extLst>
              <a:ext uri="{FF2B5EF4-FFF2-40B4-BE49-F238E27FC236}">
                <a16:creationId xmlns:a16="http://schemas.microsoft.com/office/drawing/2014/main" id="{11274D48-D092-B660-438F-D6D24B0907B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4" name="Slide Number Placeholder 3">
            <a:extLst>
              <a:ext uri="{FF2B5EF4-FFF2-40B4-BE49-F238E27FC236}">
                <a16:creationId xmlns:a16="http://schemas.microsoft.com/office/drawing/2014/main" id="{CFC091E9-B271-F842-76A3-4AD3F673F38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6" name="Slide Number Placeholder 3">
            <a:extLst>
              <a:ext uri="{FF2B5EF4-FFF2-40B4-BE49-F238E27FC236}">
                <a16:creationId xmlns:a16="http://schemas.microsoft.com/office/drawing/2014/main" id="{F49D77FD-4E02-DA0B-774E-9537EA479FB6}"/>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Inter" panose="02000503000000020004" pitchFamily="2" charset="0"/>
              </a:defRPr>
            </a:lvl1pPr>
            <a:lvl2pPr>
              <a:lnSpc>
                <a:spcPct val="114000"/>
              </a:lnSpc>
              <a:defRPr sz="1800">
                <a:latin typeface="+mn-lt"/>
                <a:ea typeface="Inter" panose="02000503000000020004" pitchFamily="2" charset="0"/>
              </a:defRPr>
            </a:lvl2pPr>
            <a:lvl3pPr>
              <a:lnSpc>
                <a:spcPct val="114000"/>
              </a:lnSpc>
              <a:defRPr sz="1800">
                <a:latin typeface="Arial" panose="020B0604020202020204" pitchFamily="34" charset="0"/>
                <a:ea typeface="Inter" panose="02000503000000020004" pitchFamily="2" charset="0"/>
              </a:defRPr>
            </a:lvl3pPr>
            <a:lvl4pPr>
              <a:lnSpc>
                <a:spcPct val="114000"/>
              </a:lnSpc>
              <a:defRPr sz="1800">
                <a:latin typeface="Arial" panose="020B0604020202020204" pitchFamily="34" charset="0"/>
                <a:ea typeface="Inter" panose="02000503000000020004" pitchFamily="2" charset="0"/>
              </a:defRPr>
            </a:lvl4pPr>
            <a:lvl5pPr>
              <a:lnSpc>
                <a:spcPct val="114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Inter" panose="02000503000000020004" pitchFamily="2" charset="0"/>
              </a:defRPr>
            </a:lvl1pPr>
            <a:lvl2pPr>
              <a:lnSpc>
                <a:spcPct val="114000"/>
              </a:lnSpc>
              <a:defRPr sz="1800">
                <a:latin typeface="+mn-lt"/>
                <a:ea typeface="Inter" panose="02000503000000020004" pitchFamily="2" charset="0"/>
              </a:defRPr>
            </a:lvl2pPr>
            <a:lvl3pPr>
              <a:lnSpc>
                <a:spcPct val="114000"/>
              </a:lnSpc>
              <a:defRPr sz="1800">
                <a:latin typeface="Arial" panose="020B0604020202020204" pitchFamily="34" charset="0"/>
                <a:ea typeface="Inter" panose="02000503000000020004" pitchFamily="2" charset="0"/>
              </a:defRPr>
            </a:lvl3pPr>
            <a:lvl4pPr>
              <a:lnSpc>
                <a:spcPct val="114000"/>
              </a:lnSpc>
              <a:defRPr sz="1800">
                <a:latin typeface="Arial" panose="020B0604020202020204" pitchFamily="34" charset="0"/>
                <a:ea typeface="Inter" panose="02000503000000020004" pitchFamily="2" charset="0"/>
              </a:defRPr>
            </a:lvl4pPr>
            <a:lvl5pPr>
              <a:lnSpc>
                <a:spcPct val="114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21" name="Slide Number Placeholder 3">
            <a:extLst>
              <a:ext uri="{FF2B5EF4-FFF2-40B4-BE49-F238E27FC236}">
                <a16:creationId xmlns:a16="http://schemas.microsoft.com/office/drawing/2014/main" id="{C99D6D26-A54D-9D14-F003-B62A4B57EDCC}"/>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22" name="Slide Number Placeholder 3">
            <a:extLst>
              <a:ext uri="{FF2B5EF4-FFF2-40B4-BE49-F238E27FC236}">
                <a16:creationId xmlns:a16="http://schemas.microsoft.com/office/drawing/2014/main" id="{F53D3930-141C-A59F-C7F1-B7DF77C6946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23" name="Slide Number Placeholder 3">
            <a:extLst>
              <a:ext uri="{FF2B5EF4-FFF2-40B4-BE49-F238E27FC236}">
                <a16:creationId xmlns:a16="http://schemas.microsoft.com/office/drawing/2014/main" id="{BB893E24-5184-20DC-4483-B01E60D34DE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24" name="Slide Number Placeholder 3">
            <a:extLst>
              <a:ext uri="{FF2B5EF4-FFF2-40B4-BE49-F238E27FC236}">
                <a16:creationId xmlns:a16="http://schemas.microsoft.com/office/drawing/2014/main" id="{D1B00024-A17C-8946-50C6-581ABAE97C6F}"/>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Inter" panose="02000503000000020004" pitchFamily="2" charset="0"/>
              </a:rPr>
              <a:pPr algn="r"/>
              <a:t>‹#›</a:t>
            </a:fld>
            <a:endParaRPr lang="en-US" sz="1400" dirty="0">
              <a:solidFill>
                <a:schemeClr val="tx1"/>
              </a:solidFill>
              <a:latin typeface="Arial" panose="020B0604020202020204" pitchFamily="34" charset="0"/>
              <a:ea typeface="Inter" panose="02000503000000020004" pitchFamily="2" charset="0"/>
            </a:endParaRPr>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13499"/>
            <a:ext cx="11250786" cy="520838"/>
          </a:xfrm>
        </p:spPr>
        <p:txBody>
          <a:bodyPr>
            <a:noAutofit/>
          </a:bodyPr>
          <a:lstStyle>
            <a:lvl1pPr>
              <a:defRPr sz="2400">
                <a:latin typeface="Inter SemiBold" panose="02000503000000020004" pitchFamily="2" charset="0"/>
                <a:ea typeface="Inter SemiBold" panose="02000503000000020004" pitchFamily="2" charset="0"/>
              </a:defRPr>
            </a:lvl1pPr>
            <a:lvl2pPr marL="457200" indent="0">
              <a:buNone/>
              <a:defRPr/>
            </a:lvl2pPr>
          </a:lstStyle>
          <a:p>
            <a:pPr lvl="0"/>
            <a:r>
              <a:rPr lang="en-US" dirty="0"/>
              <a:t>Add key message of slide</a:t>
            </a: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defRPr>
            </a:lvl1pPr>
            <a:lvl2pPr>
              <a:lnSpc>
                <a:spcPct val="150000"/>
              </a:lnSpc>
              <a:defRPr sz="1800">
                <a:latin typeface="Arial" panose="020B0604020202020204" pitchFamily="34" charset="0"/>
                <a:ea typeface="Inter" panose="02000503000000020004" pitchFamily="2" charset="0"/>
              </a:defRPr>
            </a:lvl2pPr>
            <a:lvl3pPr>
              <a:lnSpc>
                <a:spcPct val="150000"/>
              </a:lnSpc>
              <a:defRPr sz="1800">
                <a:latin typeface="Arial" panose="020B0604020202020204" pitchFamily="34" charset="0"/>
                <a:ea typeface="Inter" panose="02000503000000020004" pitchFamily="2" charset="0"/>
              </a:defRPr>
            </a:lvl3pPr>
            <a:lvl4pPr>
              <a:lnSpc>
                <a:spcPct val="150000"/>
              </a:lnSpc>
              <a:defRPr sz="1800">
                <a:latin typeface="Arial" panose="020B0604020202020204" pitchFamily="34" charset="0"/>
                <a:ea typeface="Inter" panose="02000503000000020004" pitchFamily="2" charset="0"/>
              </a:defRPr>
            </a:lvl4pPr>
            <a:lvl5pPr>
              <a:lnSpc>
                <a:spcPct val="150000"/>
              </a:lnSpc>
              <a:defRPr sz="1800">
                <a:latin typeface="Arial" panose="020B0604020202020204" pitchFamily="34"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Inter" panose="02000503000000020004" pitchFamily="2" charset="0"/>
              </a:rPr>
              <a:pPr algn="r"/>
              <a:t>‹#›</a:t>
            </a:fld>
            <a:endParaRPr lang="en-US" sz="1400" dirty="0">
              <a:solidFill>
                <a:schemeClr val="bg1"/>
              </a:solidFill>
              <a:latin typeface="Arial" panose="020B0604020202020204" pitchFamily="34"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23" r:id="rId33"/>
    <p:sldLayoutId id="2147484124" r:id="rId34"/>
    <p:sldLayoutId id="2147484125" r:id="rId35"/>
    <p:sldLayoutId id="2147484126" r:id="rId36"/>
    <p:sldLayoutId id="2147484127" r:id="rId37"/>
    <p:sldLayoutId id="2147484128" r:id="rId38"/>
    <p:sldLayoutId id="2147484129" r:id="rId39"/>
    <p:sldLayoutId id="2147484130" r:id="rId40"/>
    <p:sldLayoutId id="2147484131" r:id="rId41"/>
    <p:sldLayoutId id="2147484132" r:id="rId42"/>
    <p:sldLayoutId id="2147484134" r:id="rId43"/>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ce.org.uk/guidance/ta671/chapter/1-Recommendation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www.nice.org.uk/guidance/ta479/chapter/1-Recommendations" TargetMode="External"/><Relationship Id="rId4" Type="http://schemas.openxmlformats.org/officeDocument/2006/relationships/hyperlink" Target="https://www.nice.org.uk/guidance/ta565/chapter/1-Recommendation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ice.org.uk/guidance/ta751/chapter/1-Recommendation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nice.org.uk/guidance/ta278/chapter/1-Guida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487510"/>
            <a:ext cx="6029922" cy="1276350"/>
          </a:xfrm>
        </p:spPr>
        <p:txBody>
          <a:bodyPr>
            <a:normAutofit fontScale="90000"/>
          </a:bodyPr>
          <a:lstStyle/>
          <a:p>
            <a:r>
              <a:rPr lang="en-GB" dirty="0"/>
              <a:t>Tezepelumab for treating severe asthma [ID3910]</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rPr>
              <a:t>2022</a:t>
            </a:fld>
            <a:r>
              <a:rPr lang="en-GB" dirty="0">
                <a:solidFill>
                  <a:schemeClr val="tx1"/>
                </a:solidFill>
                <a:latin typeface="Arial" panose="020B0604020202020204" pitchFamily="34" charset="0"/>
                <a:ea typeface="Times New Roman" panose="02020603050405020304" pitchFamily="18" charset="0"/>
              </a:rPr>
              <a:t>. All rights reserved. Subject to </a:t>
            </a:r>
            <a:r>
              <a:rPr lang="en-GB" dirty="0">
                <a:solidFill>
                  <a:schemeClr val="tx1"/>
                </a:solidFill>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rPr>
              <a:t>.</a:t>
            </a:r>
            <a:r>
              <a:rPr lang="en-GB" dirty="0">
                <a:solidFill>
                  <a:schemeClr val="tx1"/>
                </a:solidFill>
                <a:latin typeface="Arial" panose="020B0604020202020204" pitchFamily="34" charset="0"/>
                <a:ea typeface="Inter" panose="02000503000000020004" pitchFamily="2" charset="0"/>
              </a:rPr>
              <a:t> </a:t>
            </a:r>
            <a:endParaRPr lang="en-US" dirty="0">
              <a:solidFill>
                <a:schemeClr val="tx1"/>
              </a:solidFill>
              <a:latin typeface="Arial" panose="020B0604020202020204" pitchFamily="34" charset="0"/>
              <a:ea typeface="Inter" panose="02000503000000020004" pitchFamily="2" charset="0"/>
            </a:endParaRPr>
          </a:p>
        </p:txBody>
      </p:sp>
      <p:sp>
        <p:nvSpPr>
          <p:cNvPr id="5" name="Text Placeholder 5">
            <a:extLst>
              <a:ext uri="{FF2B5EF4-FFF2-40B4-BE49-F238E27FC236}">
                <a16:creationId xmlns:a16="http://schemas.microsoft.com/office/drawing/2014/main" id="{FBF51F26-8808-B648-E2A6-4A6F3879D4DB}"/>
              </a:ext>
            </a:extLst>
          </p:cNvPr>
          <p:cNvSpPr txBox="1">
            <a:spLocks/>
          </p:cNvSpPr>
          <p:nvPr/>
        </p:nvSpPr>
        <p:spPr>
          <a:xfrm>
            <a:off x="496384" y="1887599"/>
            <a:ext cx="11328186" cy="458721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Technology appraisal committee A [08</a:t>
            </a:r>
            <a:r>
              <a:rPr kumimoji="0" lang="en-US" sz="2000" b="1" i="0" u="none" strike="noStrike" kern="1200" cap="none" spc="0" normalizeH="0" baseline="30000" noProof="0" dirty="0">
                <a:ln>
                  <a:noFill/>
                </a:ln>
                <a:solidFill>
                  <a:srgbClr val="005069"/>
                </a:solidFill>
                <a:effectLst/>
                <a:uLnTx/>
                <a:uFillTx/>
                <a:latin typeface="+mn-lt"/>
                <a:ea typeface="Lato" panose="020F0502020204030203" pitchFamily="34" charset="0"/>
                <a:cs typeface="Arial" panose="020B0604020202020204" pitchFamily="34" charset="0"/>
              </a:rPr>
              <a:t>th</a:t>
            </a:r>
            <a:r>
              <a:rPr kumimoji="0" lang="en-US" sz="2000" b="1"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 November 2022]</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Chair: </a:t>
            </a:r>
            <a:r>
              <a:rPr kumimoji="0" lang="en-US" sz="2000"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Radha Todd</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Lead team: </a:t>
            </a:r>
            <a:r>
              <a:rPr kumimoji="0" lang="en-US" sz="2000"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Alan Thomas</a:t>
            </a:r>
            <a:r>
              <a:rPr kumimoji="0" lang="en-US" sz="2000" b="1"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 </a:t>
            </a:r>
            <a:r>
              <a:rPr kumimoji="0" lang="en-US" sz="2000"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Abdallah Al-Mohammad, Mohit </a:t>
            </a:r>
            <a:r>
              <a:rPr lang="en-US" sz="2000" dirty="0">
                <a:solidFill>
                  <a:srgbClr val="005069"/>
                </a:solidFill>
                <a:latin typeface="+mn-lt"/>
                <a:cs typeface="Arial" panose="020B0604020202020204" pitchFamily="34" charset="0"/>
              </a:rPr>
              <a:t>S</a:t>
            </a:r>
            <a:r>
              <a:rPr kumimoji="0" lang="en-US" sz="2000" i="0" u="none" strike="noStrike" kern="1200" cap="none" spc="0" normalizeH="0" baseline="0" noProof="0" dirty="0" err="1">
                <a:ln>
                  <a:noFill/>
                </a:ln>
                <a:solidFill>
                  <a:srgbClr val="005069"/>
                </a:solidFill>
                <a:effectLst/>
                <a:uLnTx/>
                <a:uFillTx/>
                <a:latin typeface="+mn-lt"/>
                <a:ea typeface="Lato" panose="020F0502020204030203" pitchFamily="34" charset="0"/>
                <a:cs typeface="Arial" panose="020B0604020202020204" pitchFamily="34" charset="0"/>
              </a:rPr>
              <a:t>harma</a:t>
            </a:r>
            <a:endParaRPr kumimoji="0" lang="en-US" sz="2000"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endParaRP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Evidence review group: </a:t>
            </a:r>
            <a:r>
              <a:rPr kumimoji="0" lang="en-US" sz="2000"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PenTAG</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Technical team:</a:t>
            </a:r>
            <a:r>
              <a:rPr kumimoji="0" lang="en-US" sz="2000" b="0"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 Harsimran Sarpal, Yelan Guo, Richard Diaz</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Company: </a:t>
            </a:r>
            <a:r>
              <a:rPr kumimoji="0" lang="en-US" sz="2000" b="0" i="0" u="none" strike="noStrike" kern="1200" cap="none" spc="0" normalizeH="0" baseline="0" noProof="0" dirty="0">
                <a:ln>
                  <a:noFill/>
                </a:ln>
                <a:solidFill>
                  <a:srgbClr val="005069"/>
                </a:solidFill>
                <a:effectLst/>
                <a:uLnTx/>
                <a:uFillTx/>
                <a:latin typeface="+mn-lt"/>
                <a:ea typeface="Lato" panose="020F0502020204030203" pitchFamily="34" charset="0"/>
                <a:cs typeface="Arial" panose="020B0604020202020204" pitchFamily="34" charset="0"/>
              </a:rPr>
              <a:t>AstraZeneca</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5069"/>
              </a:solidFill>
              <a:effectLst/>
              <a:uLnTx/>
              <a:uFillTx/>
              <a:latin typeface="+mn-lt"/>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E7E3D7B8-B271-0759-CC1A-6AB75C77DE2C}"/>
              </a:ext>
            </a:extLst>
          </p:cNvPr>
          <p:cNvSpPr/>
          <p:nvPr/>
        </p:nvSpPr>
        <p:spPr>
          <a:xfrm>
            <a:off x="7164888" y="839244"/>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67244F2-6B15-E73F-BC76-FDEF10323F62}"/>
              </a:ext>
            </a:extLst>
          </p:cNvPr>
          <p:cNvSpPr txBox="1"/>
          <p:nvPr/>
        </p:nvSpPr>
        <p:spPr>
          <a:xfrm>
            <a:off x="7290148" y="839244"/>
            <a:ext cx="4243040" cy="369332"/>
          </a:xfrm>
          <a:prstGeom prst="rect">
            <a:avLst/>
          </a:prstGeom>
          <a:noFill/>
        </p:spPr>
        <p:txBody>
          <a:bodyPr wrap="square" rtlCol="0">
            <a:spAutoFit/>
          </a:bodyPr>
          <a:lstStyle/>
          <a:p>
            <a:r>
              <a:rPr lang="en-GB" dirty="0"/>
              <a:t>Part 1– contains ACIC information</a:t>
            </a: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1EFA5-A0CD-4053-9A76-682AE8AD3D58}"/>
              </a:ext>
            </a:extLst>
          </p:cNvPr>
          <p:cNvSpPr txBox="1"/>
          <p:nvPr/>
        </p:nvSpPr>
        <p:spPr>
          <a:xfrm>
            <a:off x="354804" y="357526"/>
            <a:ext cx="7064434" cy="338554"/>
          </a:xfrm>
          <a:prstGeom prst="rect">
            <a:avLst/>
          </a:prstGeom>
          <a:noFill/>
        </p:spPr>
        <p:txBody>
          <a:bodyPr wrap="none" rtlCol="0">
            <a:spAutoFit/>
          </a:bodyPr>
          <a:lstStyle/>
          <a:p>
            <a:r>
              <a:rPr lang="en-GB" sz="1600" dirty="0"/>
              <a:t>Table 3 Population, intervention, comparators and outcomes from the scope</a:t>
            </a:r>
          </a:p>
        </p:txBody>
      </p:sp>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167958855"/>
              </p:ext>
            </p:extLst>
          </p:nvPr>
        </p:nvGraphicFramePr>
        <p:xfrm>
          <a:off x="359568" y="639769"/>
          <a:ext cx="11602865" cy="6121215"/>
        </p:xfrm>
        <a:graphic>
          <a:graphicData uri="http://schemas.openxmlformats.org/drawingml/2006/table">
            <a:tbl>
              <a:tblPr firstRow="1" bandRow="1">
                <a:tableStyleId>{5C22544A-7EE6-4342-B048-85BDC9FD1C3A}</a:tableStyleId>
              </a:tblPr>
              <a:tblGrid>
                <a:gridCol w="1492004">
                  <a:extLst>
                    <a:ext uri="{9D8B030D-6E8A-4147-A177-3AD203B41FA5}">
                      <a16:colId xmlns:a16="http://schemas.microsoft.com/office/drawing/2014/main" val="2557443117"/>
                    </a:ext>
                  </a:extLst>
                </a:gridCol>
                <a:gridCol w="2287515">
                  <a:extLst>
                    <a:ext uri="{9D8B030D-6E8A-4147-A177-3AD203B41FA5}">
                      <a16:colId xmlns:a16="http://schemas.microsoft.com/office/drawing/2014/main" val="2079107674"/>
                    </a:ext>
                  </a:extLst>
                </a:gridCol>
                <a:gridCol w="2419368">
                  <a:extLst>
                    <a:ext uri="{9D8B030D-6E8A-4147-A177-3AD203B41FA5}">
                      <a16:colId xmlns:a16="http://schemas.microsoft.com/office/drawing/2014/main" val="3326766507"/>
                    </a:ext>
                  </a:extLst>
                </a:gridCol>
                <a:gridCol w="3588048">
                  <a:extLst>
                    <a:ext uri="{9D8B030D-6E8A-4147-A177-3AD203B41FA5}">
                      <a16:colId xmlns:a16="http://schemas.microsoft.com/office/drawing/2014/main" val="1363918603"/>
                    </a:ext>
                  </a:extLst>
                </a:gridCol>
                <a:gridCol w="1815930">
                  <a:extLst>
                    <a:ext uri="{9D8B030D-6E8A-4147-A177-3AD203B41FA5}">
                      <a16:colId xmlns:a16="http://schemas.microsoft.com/office/drawing/2014/main" val="924925742"/>
                    </a:ext>
                  </a:extLst>
                </a:gridCol>
              </a:tblGrid>
              <a:tr h="264820">
                <a:tc>
                  <a:txBody>
                    <a:bodyPr/>
                    <a:lstStyle/>
                    <a:p>
                      <a:endParaRPr lang="en-GB" sz="1400" dirty="0"/>
                    </a:p>
                  </a:txBody>
                  <a:tcPr>
                    <a:solidFill>
                      <a:schemeClr val="accent1"/>
                    </a:solidFill>
                  </a:tcPr>
                </a:tc>
                <a:tc gridSpan="2">
                  <a:txBody>
                    <a:bodyPr/>
                    <a:lstStyle/>
                    <a:p>
                      <a:r>
                        <a:rPr lang="en-GB" sz="1400" dirty="0"/>
                        <a:t>Final scope</a:t>
                      </a:r>
                    </a:p>
                  </a:txBody>
                  <a:tcPr/>
                </a:tc>
                <a:tc hMerge="1">
                  <a:txBody>
                    <a:bodyPr/>
                    <a:lstStyle/>
                    <a:p>
                      <a:endParaRPr lang="en-GB"/>
                    </a:p>
                  </a:txBody>
                  <a:tcPr/>
                </a:tc>
                <a:tc>
                  <a:txBody>
                    <a:bodyPr/>
                    <a:lstStyle/>
                    <a:p>
                      <a:r>
                        <a:rPr lang="en-GB" sz="1400" dirty="0"/>
                        <a:t>Company</a:t>
                      </a:r>
                    </a:p>
                  </a:txBody>
                  <a:tcPr/>
                </a:tc>
                <a:tc>
                  <a:txBody>
                    <a:bodyPr/>
                    <a:lstStyle/>
                    <a:p>
                      <a:r>
                        <a:rPr lang="en-GB" sz="1400" dirty="0"/>
                        <a:t>EAG comments</a:t>
                      </a:r>
                    </a:p>
                  </a:txBody>
                  <a:tcPr/>
                </a:tc>
                <a:extLst>
                  <a:ext uri="{0D108BD9-81ED-4DB2-BD59-A6C34878D82A}">
                    <a16:rowId xmlns:a16="http://schemas.microsoft.com/office/drawing/2014/main" val="2887193136"/>
                  </a:ext>
                </a:extLst>
              </a:tr>
              <a:tr h="1183455">
                <a:tc>
                  <a:txBody>
                    <a:bodyPr/>
                    <a:lstStyle/>
                    <a:p>
                      <a:r>
                        <a:rPr lang="en-GB" sz="1400" b="1" dirty="0">
                          <a:solidFill>
                            <a:schemeClr val="bg1"/>
                          </a:solidFill>
                        </a:rPr>
                        <a:t>Population</a:t>
                      </a:r>
                    </a:p>
                  </a:txBody>
                  <a:tcPr>
                    <a:solidFill>
                      <a:schemeClr val="accent1"/>
                    </a:solidFill>
                  </a:tcPr>
                </a:tc>
                <a:tc gridSpan="2">
                  <a:txBody>
                    <a:bodyPr/>
                    <a:lstStyle/>
                    <a:p>
                      <a:r>
                        <a:rPr lang="en-GB" sz="1400" dirty="0"/>
                        <a:t>People aged 12 years or older with severe asthma that is inadequately controlled by standard therapy</a:t>
                      </a:r>
                    </a:p>
                  </a:txBody>
                  <a:tcPr/>
                </a:tc>
                <a:tc hMerge="1">
                  <a:txBody>
                    <a:bodyPr/>
                    <a:lstStyle/>
                    <a:p>
                      <a:endParaRPr lang="en-GB"/>
                    </a:p>
                  </a:txBody>
                  <a:tcPr/>
                </a:tc>
                <a:tc>
                  <a:txBody>
                    <a:bodyPr/>
                    <a:lstStyle/>
                    <a:p>
                      <a:pPr marL="0" indent="0">
                        <a:buFont typeface="Arial" panose="020B0604020202020204" pitchFamily="34" charset="0"/>
                        <a:buNone/>
                      </a:pPr>
                      <a:r>
                        <a:rPr lang="en-GB" sz="1400" b="0" i="0" dirty="0"/>
                        <a:t>Adults and adolescents 12 years and older with severe uncontrolled asthma despite high dose ICS and an additional controller, </a:t>
                      </a:r>
                      <a:r>
                        <a:rPr lang="en-GB" sz="1400" b="0" i="0" dirty="0">
                          <a:solidFill>
                            <a:schemeClr val="tx1"/>
                          </a:solidFill>
                        </a:rPr>
                        <a:t>who experienced 3 or more exacerbations in the prior year or are on </a:t>
                      </a:r>
                      <a:r>
                        <a:rPr lang="en-GB" sz="1400" b="0" i="0" dirty="0" err="1">
                          <a:solidFill>
                            <a:schemeClr val="tx1"/>
                          </a:solidFill>
                        </a:rPr>
                        <a:t>mOCS</a:t>
                      </a:r>
                      <a:r>
                        <a:rPr lang="en-GB" sz="1400" b="0" i="0" dirty="0">
                          <a:solidFill>
                            <a:schemeClr val="tx1"/>
                          </a:solidFill>
                        </a:rPr>
                        <a:t> </a:t>
                      </a:r>
                    </a:p>
                  </a:txBody>
                  <a:tcPr/>
                </a:tc>
                <a:tc>
                  <a:txBody>
                    <a:bodyPr/>
                    <a:lstStyle/>
                    <a:p>
                      <a:r>
                        <a:rPr lang="en-GB" sz="1400" dirty="0"/>
                        <a:t>Company’s approach appropriate</a:t>
                      </a:r>
                    </a:p>
                  </a:txBody>
                  <a:tcPr/>
                </a:tc>
                <a:extLst>
                  <a:ext uri="{0D108BD9-81ED-4DB2-BD59-A6C34878D82A}">
                    <a16:rowId xmlns:a16="http://schemas.microsoft.com/office/drawing/2014/main" val="3652339764"/>
                  </a:ext>
                </a:extLst>
              </a:tr>
              <a:tr h="262990">
                <a:tc>
                  <a:txBody>
                    <a:bodyPr/>
                    <a:lstStyle/>
                    <a:p>
                      <a:r>
                        <a:rPr lang="en-GB" sz="1400" b="1" dirty="0">
                          <a:solidFill>
                            <a:schemeClr val="bg1"/>
                          </a:solidFill>
                        </a:rPr>
                        <a:t>Intervention</a:t>
                      </a:r>
                    </a:p>
                  </a:txBody>
                  <a:tcPr>
                    <a:solidFill>
                      <a:schemeClr val="accent1"/>
                    </a:solidFill>
                  </a:tcPr>
                </a:tc>
                <a:tc gridSpan="2">
                  <a:txBody>
                    <a:bodyPr/>
                    <a:lstStyle/>
                    <a:p>
                      <a:r>
                        <a:rPr lang="en-GB" sz="1400" dirty="0"/>
                        <a:t>Tezepelumab as an </a:t>
                      </a:r>
                      <a:r>
                        <a:rPr lang="en-GB" sz="1400" b="1" dirty="0"/>
                        <a:t>add-on to standard therapy</a:t>
                      </a:r>
                    </a:p>
                  </a:txBody>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As per scope </a:t>
                      </a:r>
                    </a:p>
                  </a:txBody>
                  <a:tcPr/>
                </a:tc>
                <a:tc>
                  <a:txBody>
                    <a:bodyPr/>
                    <a:lstStyle/>
                    <a:p>
                      <a:r>
                        <a:rPr lang="en-GB" sz="1400" dirty="0"/>
                        <a:t>As per scope</a:t>
                      </a:r>
                    </a:p>
                  </a:txBody>
                  <a:tcPr/>
                </a:tc>
                <a:extLst>
                  <a:ext uri="{0D108BD9-81ED-4DB2-BD59-A6C34878D82A}">
                    <a16:rowId xmlns:a16="http://schemas.microsoft.com/office/drawing/2014/main" val="566598515"/>
                  </a:ext>
                </a:extLst>
              </a:tr>
              <a:tr h="1367547">
                <a:tc>
                  <a:txBody>
                    <a:bodyPr/>
                    <a:lstStyle/>
                    <a:p>
                      <a:r>
                        <a:rPr lang="en-GB" sz="1400" b="1" dirty="0">
                          <a:solidFill>
                            <a:schemeClr val="bg1"/>
                          </a:solidFill>
                        </a:rPr>
                        <a:t>Comparators</a:t>
                      </a:r>
                    </a:p>
                  </a:txBody>
                  <a:tcPr>
                    <a:solidFill>
                      <a:schemeClr val="accent1"/>
                    </a:solidFill>
                  </a:tcPr>
                </a:tc>
                <a:tc>
                  <a:txBody>
                    <a:bodyPr/>
                    <a:lstStyle/>
                    <a:p>
                      <a:pPr marL="0" indent="0" algn="l" defTabSz="914400" rtl="0" eaLnBrk="1" latinLnBrk="0" hangingPunct="1">
                        <a:buFont typeface="Arial" panose="020B0604020202020204" pitchFamily="34" charset="0"/>
                        <a:buNone/>
                      </a:pPr>
                      <a:r>
                        <a:rPr lang="en-GB" sz="1400" b="0" kern="1200" dirty="0">
                          <a:solidFill>
                            <a:schemeClr val="tx1"/>
                          </a:solidFill>
                          <a:latin typeface="+mn-lt"/>
                          <a:ea typeface="+mn-ea"/>
                          <a:cs typeface="+mn-cs"/>
                        </a:rPr>
                        <a:t>For those eligible for biological therapies, in addition to standard care</a:t>
                      </a:r>
                      <a:r>
                        <a:rPr lang="en-GB" sz="1400" kern="1200" dirty="0">
                          <a:solidFill>
                            <a:schemeClr val="tx1"/>
                          </a:solidFill>
                          <a:latin typeface="+mn-lt"/>
                          <a:ea typeface="+mn-ea"/>
                          <a:cs typeface="+mn-cs"/>
                        </a:rPr>
                        <a:t>:</a:t>
                      </a:r>
                    </a:p>
                    <a:p>
                      <a:pPr marL="285750" indent="-285750" algn="l" defTabSz="914400" rtl="0" eaLnBrk="1" latinLnBrk="0" hangingPunct="1">
                        <a:buFont typeface="Arial" panose="020B0604020202020204" pitchFamily="34" charset="0"/>
                        <a:buChar char="•"/>
                      </a:pPr>
                      <a:r>
                        <a:rPr lang="en-GB" sz="1400" kern="1200" dirty="0" err="1">
                          <a:solidFill>
                            <a:schemeClr val="dk1"/>
                          </a:solidFill>
                          <a:latin typeface="+mn-lt"/>
                          <a:ea typeface="+mn-ea"/>
                          <a:cs typeface="+mn-cs"/>
                        </a:rPr>
                        <a:t>Reslizumab</a:t>
                      </a:r>
                      <a:endParaRPr lang="en-GB" sz="1400" kern="1200" dirty="0">
                        <a:solidFill>
                          <a:schemeClr val="dk1"/>
                        </a:solidFill>
                        <a:latin typeface="+mn-lt"/>
                        <a:ea typeface="+mn-ea"/>
                        <a:cs typeface="+mn-cs"/>
                      </a:endParaRPr>
                    </a:p>
                    <a:p>
                      <a:pPr marL="285750" indent="-285750">
                        <a:buFont typeface="Arial" panose="020B0604020202020204" pitchFamily="34" charset="0"/>
                        <a:buChar char="•"/>
                      </a:pPr>
                      <a:r>
                        <a:rPr lang="en-GB" sz="1400" dirty="0" err="1"/>
                        <a:t>Benralizumab</a:t>
                      </a:r>
                      <a:endParaRPr lang="en-GB" sz="1400" dirty="0"/>
                    </a:p>
                    <a:p>
                      <a:pPr marL="285750" indent="-285750">
                        <a:buFont typeface="Arial" panose="020B0604020202020204" pitchFamily="34" charset="0"/>
                        <a:buChar char="•"/>
                      </a:pPr>
                      <a:r>
                        <a:rPr lang="en-GB" sz="1400" dirty="0"/>
                        <a:t>Mepolizumab</a:t>
                      </a:r>
                    </a:p>
                  </a:txBody>
                  <a:tcPr/>
                </a:tc>
                <a:tc>
                  <a:txBody>
                    <a:bodyPr/>
                    <a:lstStyle/>
                    <a:p>
                      <a:pPr marL="285750" indent="-285750">
                        <a:buFont typeface="Arial" panose="020B0604020202020204" pitchFamily="34" charset="0"/>
                        <a:buChar char="•"/>
                      </a:pPr>
                      <a:r>
                        <a:rPr lang="en-GB" sz="1400" dirty="0"/>
                        <a:t>Omalizumab</a:t>
                      </a:r>
                    </a:p>
                    <a:p>
                      <a:pPr marL="285750" indent="-285750">
                        <a:buFont typeface="Arial" panose="020B0604020202020204" pitchFamily="34" charset="0"/>
                        <a:buChar char="•"/>
                      </a:pPr>
                      <a:r>
                        <a:rPr lang="en-GB" sz="1400" dirty="0"/>
                        <a:t>Dupilumab</a:t>
                      </a:r>
                    </a:p>
                    <a:p>
                      <a:pPr marL="0" indent="0">
                        <a:buFont typeface="Arial" panose="020B0604020202020204" pitchFamily="34" charset="0"/>
                        <a:buNone/>
                      </a:pPr>
                      <a:endParaRPr lang="en-GB" sz="1400" dirty="0"/>
                    </a:p>
                    <a:p>
                      <a:pPr marL="0" indent="0">
                        <a:buFont typeface="Arial" panose="020B0604020202020204" pitchFamily="34" charset="0"/>
                        <a:buNone/>
                      </a:pPr>
                      <a:r>
                        <a:rPr lang="en-GB" sz="1400" dirty="0">
                          <a:solidFill>
                            <a:schemeClr val="tx1"/>
                          </a:solidFill>
                        </a:rPr>
                        <a:t>For those not eligible for biologic therapies, optimised standard care without biological</a:t>
                      </a:r>
                    </a:p>
                  </a:txBody>
                  <a:tcPr/>
                </a:tc>
                <a:tc>
                  <a:txBody>
                    <a:bodyPr/>
                    <a:lstStyle/>
                    <a:p>
                      <a:r>
                        <a:rPr lang="en-GB" sz="1400" dirty="0"/>
                        <a:t>As per scope</a:t>
                      </a:r>
                    </a:p>
                  </a:txBody>
                  <a:tcPr/>
                </a:tc>
                <a:tc>
                  <a:txBody>
                    <a:bodyPr/>
                    <a:lstStyle/>
                    <a:p>
                      <a:r>
                        <a:rPr lang="en-GB" sz="1400" dirty="0"/>
                        <a:t>As per scope</a:t>
                      </a:r>
                    </a:p>
                  </a:txBody>
                  <a:tcPr/>
                </a:tc>
                <a:extLst>
                  <a:ext uri="{0D108BD9-81ED-4DB2-BD59-A6C34878D82A}">
                    <a16:rowId xmlns:a16="http://schemas.microsoft.com/office/drawing/2014/main" val="4274909800"/>
                  </a:ext>
                </a:extLst>
              </a:tr>
              <a:tr h="1735733">
                <a:tc>
                  <a:txBody>
                    <a:bodyPr/>
                    <a:lstStyle/>
                    <a:p>
                      <a:r>
                        <a:rPr lang="en-GB" sz="1400" b="1" dirty="0">
                          <a:solidFill>
                            <a:schemeClr val="bg1"/>
                          </a:solidFill>
                        </a:rPr>
                        <a:t>Outcomes</a:t>
                      </a:r>
                    </a:p>
                  </a:txBody>
                  <a:tcPr>
                    <a:solidFill>
                      <a:schemeClr val="accent1"/>
                    </a:solidFill>
                  </a:tcPr>
                </a:tc>
                <a:tc gridSpan="2">
                  <a:txBody>
                    <a:bodyPr/>
                    <a:lstStyle/>
                    <a:p>
                      <a:pPr marL="285750" indent="-285750">
                        <a:buFont typeface="Arial" panose="020B0604020202020204" pitchFamily="34" charset="0"/>
                        <a:buChar char="•"/>
                      </a:pPr>
                      <a:r>
                        <a:rPr lang="en-GB" sz="1400" dirty="0"/>
                        <a:t>Asthma control</a:t>
                      </a:r>
                    </a:p>
                    <a:p>
                      <a:pPr marL="285750" indent="-285750">
                        <a:buFont typeface="Arial" panose="020B0604020202020204" pitchFamily="34" charset="0"/>
                        <a:buChar char="•"/>
                      </a:pPr>
                      <a:r>
                        <a:rPr lang="en-GB" sz="1400" dirty="0"/>
                        <a:t>Incidence of clinically significant exacerbations </a:t>
                      </a:r>
                    </a:p>
                    <a:p>
                      <a:pPr marL="285750" indent="-285750">
                        <a:buFont typeface="Arial" panose="020B0604020202020204" pitchFamily="34" charset="0"/>
                        <a:buChar char="•"/>
                      </a:pPr>
                      <a:r>
                        <a:rPr lang="en-GB" sz="1400" dirty="0"/>
                        <a:t>Use of oral corticosteroids</a:t>
                      </a:r>
                    </a:p>
                    <a:p>
                      <a:pPr marL="285750" indent="-285750">
                        <a:buFont typeface="Arial" panose="020B0604020202020204" pitchFamily="34" charset="0"/>
                        <a:buChar char="•"/>
                      </a:pPr>
                      <a:r>
                        <a:rPr lang="en-GB" sz="1400" dirty="0"/>
                        <a:t>Patient and clinician evaluation of response</a:t>
                      </a:r>
                    </a:p>
                    <a:p>
                      <a:pPr marL="285750" indent="-285750">
                        <a:buFont typeface="Arial" panose="020B0604020202020204" pitchFamily="34" charset="0"/>
                        <a:buChar char="•"/>
                      </a:pPr>
                      <a:r>
                        <a:rPr lang="en-GB" sz="1400" dirty="0"/>
                        <a:t>Lung function</a:t>
                      </a:r>
                    </a:p>
                    <a:p>
                      <a:pPr marL="285750" indent="-285750">
                        <a:buFont typeface="Arial" panose="020B0604020202020204" pitchFamily="34" charset="0"/>
                        <a:buChar char="•"/>
                      </a:pPr>
                      <a:r>
                        <a:rPr lang="en-GB" sz="1400" dirty="0"/>
                        <a:t>Mortality</a:t>
                      </a:r>
                    </a:p>
                    <a:p>
                      <a:pPr marL="285750" indent="-285750">
                        <a:buFont typeface="Arial" panose="020B0604020202020204" pitchFamily="34" charset="0"/>
                        <a:buChar char="•"/>
                      </a:pPr>
                      <a:r>
                        <a:rPr lang="en-GB" sz="1400" dirty="0"/>
                        <a:t>Time to discontinuation</a:t>
                      </a:r>
                    </a:p>
                    <a:p>
                      <a:pPr marL="285750" indent="-285750">
                        <a:buFont typeface="Arial" panose="020B0604020202020204" pitchFamily="34" charset="0"/>
                        <a:buChar char="•"/>
                      </a:pPr>
                      <a:r>
                        <a:rPr lang="en-GB" sz="1400" dirty="0"/>
                        <a:t>Adverse effects of treatment</a:t>
                      </a:r>
                    </a:p>
                    <a:p>
                      <a:pPr marL="285750" indent="-285750">
                        <a:buFont typeface="Arial" panose="020B0604020202020204" pitchFamily="34" charset="0"/>
                        <a:buChar char="•"/>
                      </a:pPr>
                      <a:r>
                        <a:rPr lang="en-GB" sz="1400" dirty="0"/>
                        <a:t>Health-related quality of life</a:t>
                      </a:r>
                    </a:p>
                  </a:txBody>
                  <a:tcPr/>
                </a:tc>
                <a:tc hMerge="1">
                  <a:txBody>
                    <a:bodyPr/>
                    <a:lstStyle/>
                    <a:p>
                      <a:endParaRPr lang="en-GB" sz="1600" dirty="0"/>
                    </a:p>
                  </a:txBody>
                  <a:tcPr/>
                </a:tc>
                <a:tc>
                  <a:txBody>
                    <a:bodyPr/>
                    <a:lstStyle/>
                    <a:p>
                      <a:r>
                        <a:rPr lang="en-GB" sz="1400" dirty="0"/>
                        <a:t>As per scope </a:t>
                      </a:r>
                    </a:p>
                  </a:txBody>
                  <a:tcPr/>
                </a:tc>
                <a:tc>
                  <a:txBody>
                    <a:bodyPr/>
                    <a:lstStyle/>
                    <a:p>
                      <a:r>
                        <a:rPr lang="en-GB" sz="1400" dirty="0"/>
                        <a:t>As per scope</a:t>
                      </a:r>
                    </a:p>
                    <a:p>
                      <a:endParaRPr lang="en-GB" sz="1400" dirty="0"/>
                    </a:p>
                    <a:p>
                      <a:r>
                        <a:rPr lang="en-GB" sz="1400" dirty="0"/>
                        <a:t>Definition of response may not be clinically meaningful</a:t>
                      </a:r>
                    </a:p>
                    <a:p>
                      <a:endParaRPr lang="en-GB" sz="1400" dirty="0"/>
                    </a:p>
                    <a:p>
                      <a:endParaRPr lang="en-GB" sz="1400" dirty="0"/>
                    </a:p>
                  </a:txBody>
                  <a:tcPr/>
                </a:tc>
                <a:extLst>
                  <a:ext uri="{0D108BD9-81ED-4DB2-BD59-A6C34878D82A}">
                    <a16:rowId xmlns:a16="http://schemas.microsoft.com/office/drawing/2014/main" val="2751154784"/>
                  </a:ext>
                </a:extLst>
              </a:tr>
              <a:tr h="631176">
                <a:tc>
                  <a:txBody>
                    <a:bodyPr/>
                    <a:lstStyle/>
                    <a:p>
                      <a:r>
                        <a:rPr lang="en-GB" sz="1400" b="1" dirty="0">
                          <a:solidFill>
                            <a:schemeClr val="bg1"/>
                          </a:solidFill>
                        </a:rPr>
                        <a:t>Subgroups</a:t>
                      </a:r>
                    </a:p>
                  </a:txBody>
                  <a:tcPr>
                    <a:solidFill>
                      <a:schemeClr val="accent1"/>
                    </a:solidFill>
                  </a:tcPr>
                </a:tc>
                <a:tc gridSpan="2">
                  <a:txBody>
                    <a:bodyPr/>
                    <a:lstStyle/>
                    <a:p>
                      <a:pPr marL="285750" indent="-285750">
                        <a:buFont typeface="Arial" panose="020B0604020202020204" pitchFamily="34" charset="0"/>
                        <a:buChar char="•"/>
                      </a:pPr>
                      <a:r>
                        <a:rPr lang="en-GB" sz="1400" dirty="0">
                          <a:solidFill>
                            <a:schemeClr val="tx1"/>
                          </a:solidFill>
                        </a:rPr>
                        <a:t>Baseline EOS and </a:t>
                      </a:r>
                      <a:r>
                        <a:rPr lang="en-GB" sz="1400" dirty="0" err="1">
                          <a:solidFill>
                            <a:schemeClr val="tx1"/>
                          </a:solidFill>
                        </a:rPr>
                        <a:t>FeNO</a:t>
                      </a:r>
                      <a:r>
                        <a:rPr lang="en-GB" sz="1400" dirty="0">
                          <a:solidFill>
                            <a:schemeClr val="tx1"/>
                          </a:solidFill>
                        </a:rPr>
                        <a:t> levels </a:t>
                      </a:r>
                    </a:p>
                    <a:p>
                      <a:pPr marL="285750" indent="-285750">
                        <a:buFont typeface="Arial" panose="020B0604020202020204" pitchFamily="34" charset="0"/>
                        <a:buChar char="•"/>
                      </a:pPr>
                      <a:r>
                        <a:rPr lang="en-GB" sz="1400" dirty="0">
                          <a:solidFill>
                            <a:schemeClr val="tx1"/>
                          </a:solidFill>
                        </a:rPr>
                        <a:t>People who require </a:t>
                      </a:r>
                      <a:r>
                        <a:rPr lang="en-GB" sz="1400" dirty="0" err="1">
                          <a:solidFill>
                            <a:schemeClr val="tx1"/>
                          </a:solidFill>
                        </a:rPr>
                        <a:t>mOCS</a:t>
                      </a:r>
                      <a:r>
                        <a:rPr lang="en-GB" sz="1400" dirty="0">
                          <a:solidFill>
                            <a:schemeClr val="tx1"/>
                          </a:solidFill>
                        </a:rPr>
                        <a:t> or frequent OCS</a:t>
                      </a:r>
                    </a:p>
                  </a:txBody>
                  <a:tcPr/>
                </a:tc>
                <a:tc hMerge="1">
                  <a:txBody>
                    <a:bodyPr/>
                    <a:lstStyle/>
                    <a:p>
                      <a:endParaRPr lang="en-GB"/>
                    </a:p>
                  </a:txBody>
                  <a:tcPr/>
                </a:tc>
                <a:tc>
                  <a:txBody>
                    <a:bodyPr/>
                    <a:lstStyle/>
                    <a:p>
                      <a:r>
                        <a:rPr lang="en-GB" sz="1400" dirty="0">
                          <a:solidFill>
                            <a:schemeClr val="tx1"/>
                          </a:solidFill>
                        </a:rPr>
                        <a:t>As per scope; </a:t>
                      </a:r>
                    </a:p>
                    <a:p>
                      <a:r>
                        <a:rPr lang="en-GB" sz="1400" dirty="0">
                          <a:solidFill>
                            <a:schemeClr val="tx1"/>
                          </a:solidFill>
                        </a:rPr>
                        <a:t>In addition, post-hoc subgroups defined by biomarkers included; </a:t>
                      </a:r>
                    </a:p>
                  </a:txBody>
                  <a:tcPr/>
                </a:tc>
                <a:tc>
                  <a:txBody>
                    <a:bodyPr/>
                    <a:lstStyle/>
                    <a:p>
                      <a:r>
                        <a:rPr lang="en-GB" sz="1400" dirty="0">
                          <a:solidFill>
                            <a:schemeClr val="tx1"/>
                          </a:solidFill>
                        </a:rPr>
                        <a:t>Appropriate</a:t>
                      </a:r>
                    </a:p>
                  </a:txBody>
                  <a:tcPr/>
                </a:tc>
                <a:extLst>
                  <a:ext uri="{0D108BD9-81ED-4DB2-BD59-A6C34878D82A}">
                    <a16:rowId xmlns:a16="http://schemas.microsoft.com/office/drawing/2014/main" val="916637390"/>
                  </a:ext>
                </a:extLst>
              </a:tr>
            </a:tbl>
          </a:graphicData>
        </a:graphic>
      </p:graphicFrame>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359568" y="-66014"/>
            <a:ext cx="11250785" cy="592817"/>
          </a:xfrm>
        </p:spPr>
        <p:txBody>
          <a:bodyPr/>
          <a:lstStyle/>
          <a:p>
            <a:r>
              <a:rPr lang="en-GB" dirty="0"/>
              <a:t>Decision problem</a:t>
            </a:r>
          </a:p>
        </p:txBody>
      </p:sp>
      <p:sp>
        <p:nvSpPr>
          <p:cNvPr id="4" name="Text Placeholder 8">
            <a:extLst>
              <a:ext uri="{FF2B5EF4-FFF2-40B4-BE49-F238E27FC236}">
                <a16:creationId xmlns:a16="http://schemas.microsoft.com/office/drawing/2014/main" id="{477A4FFE-4B17-2DBA-960B-5054594823E9}"/>
              </a:ext>
            </a:extLst>
          </p:cNvPr>
          <p:cNvSpPr txBox="1">
            <a:spLocks/>
          </p:cNvSpPr>
          <p:nvPr/>
        </p:nvSpPr>
        <p:spPr>
          <a:xfrm>
            <a:off x="1971675" y="6894938"/>
            <a:ext cx="10929937" cy="2022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cs typeface="Arial" panose="020B0604020202020204" pitchFamily="34" charset="0"/>
              </a:rPr>
              <a:t>Abbreviations: </a:t>
            </a:r>
            <a:r>
              <a:rPr lang="en-GB" sz="1200" dirty="0" err="1">
                <a:cs typeface="Arial" panose="020B0604020202020204" pitchFamily="34" charset="0"/>
              </a:rPr>
              <a:t>EOS:eosinophil</a:t>
            </a:r>
            <a:r>
              <a:rPr lang="en-GB" sz="1200" dirty="0">
                <a:cs typeface="Arial" panose="020B0604020202020204" pitchFamily="34" charset="0"/>
              </a:rPr>
              <a:t>; FeNO: fractional exhaled nitric oxide ICS: inhaled corticosteroid; </a:t>
            </a:r>
            <a:r>
              <a:rPr lang="en-GB" sz="1200" dirty="0" err="1">
                <a:cs typeface="Arial" panose="020B0604020202020204" pitchFamily="34" charset="0"/>
              </a:rPr>
              <a:t>mOCS</a:t>
            </a:r>
            <a:r>
              <a:rPr lang="en-GB" sz="1200" dirty="0">
                <a:cs typeface="Arial" panose="020B0604020202020204" pitchFamily="34" charset="0"/>
              </a:rPr>
              <a:t>: maintenance oral corticosteroid   </a:t>
            </a:r>
          </a:p>
        </p:txBody>
      </p:sp>
    </p:spTree>
    <p:extLst>
      <p:ext uri="{BB962C8B-B14F-4D97-AF65-F5344CB8AC3E}">
        <p14:creationId xmlns:p14="http://schemas.microsoft.com/office/powerpoint/2010/main" val="1421855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2EF4E2-D1BA-469C-BAB8-C278878C1DD8}"/>
              </a:ext>
            </a:extLst>
          </p:cNvPr>
          <p:cNvSpPr txBox="1"/>
          <p:nvPr/>
        </p:nvSpPr>
        <p:spPr>
          <a:xfrm>
            <a:off x="110268" y="874579"/>
            <a:ext cx="9462357" cy="338554"/>
          </a:xfrm>
          <a:prstGeom prst="rect">
            <a:avLst/>
          </a:prstGeom>
          <a:noFill/>
        </p:spPr>
        <p:txBody>
          <a:bodyPr wrap="square" rtlCol="0">
            <a:spAutoFit/>
          </a:bodyPr>
          <a:lstStyle/>
          <a:p>
            <a:r>
              <a:rPr lang="en-GB" sz="1600" dirty="0"/>
              <a:t>Table 4 Subgroups in recent NICE appraisals and company’s additional post-hoc subgroups </a:t>
            </a:r>
          </a:p>
        </p:txBody>
      </p:sp>
      <p:graphicFrame>
        <p:nvGraphicFramePr>
          <p:cNvPr id="6" name="Table 7" descr="Relevant recent technology appraisals published and their recommendations">
            <a:extLst>
              <a:ext uri="{FF2B5EF4-FFF2-40B4-BE49-F238E27FC236}">
                <a16:creationId xmlns:a16="http://schemas.microsoft.com/office/drawing/2014/main" id="{5DCE0427-4B75-4417-8EC7-C7A142F183B2}"/>
              </a:ext>
            </a:extLst>
          </p:cNvPr>
          <p:cNvGraphicFramePr>
            <a:graphicFrameLocks noGrp="1"/>
          </p:cNvGraphicFramePr>
          <p:nvPr>
            <p:extLst>
              <p:ext uri="{D42A27DB-BD31-4B8C-83A1-F6EECF244321}">
                <p14:modId xmlns:p14="http://schemas.microsoft.com/office/powerpoint/2010/main" val="1136032018"/>
              </p:ext>
            </p:extLst>
          </p:nvPr>
        </p:nvGraphicFramePr>
        <p:xfrm>
          <a:off x="224569" y="1271580"/>
          <a:ext cx="11341161" cy="4724400"/>
        </p:xfrm>
        <a:graphic>
          <a:graphicData uri="http://schemas.openxmlformats.org/drawingml/2006/table">
            <a:tbl>
              <a:tblPr firstRow="1" bandRow="1">
                <a:tableStyleId>{5C22544A-7EE6-4342-B048-85BDC9FD1C3A}</a:tableStyleId>
              </a:tblPr>
              <a:tblGrid>
                <a:gridCol w="2168587">
                  <a:extLst>
                    <a:ext uri="{9D8B030D-6E8A-4147-A177-3AD203B41FA5}">
                      <a16:colId xmlns:a16="http://schemas.microsoft.com/office/drawing/2014/main" val="1941807023"/>
                    </a:ext>
                  </a:extLst>
                </a:gridCol>
                <a:gridCol w="5965032">
                  <a:extLst>
                    <a:ext uri="{9D8B030D-6E8A-4147-A177-3AD203B41FA5}">
                      <a16:colId xmlns:a16="http://schemas.microsoft.com/office/drawing/2014/main" val="586111453"/>
                    </a:ext>
                  </a:extLst>
                </a:gridCol>
                <a:gridCol w="3207542">
                  <a:extLst>
                    <a:ext uri="{9D8B030D-6E8A-4147-A177-3AD203B41FA5}">
                      <a16:colId xmlns:a16="http://schemas.microsoft.com/office/drawing/2014/main" val="364305060"/>
                    </a:ext>
                  </a:extLst>
                </a:gridCol>
              </a:tblGrid>
              <a:tr h="973633">
                <a:tc>
                  <a:txBody>
                    <a:bodyPr/>
                    <a:lstStyle/>
                    <a:p>
                      <a:pPr algn="l"/>
                      <a:r>
                        <a:rPr lang="en-GB" dirty="0"/>
                        <a:t>Previous technology appraisal</a:t>
                      </a:r>
                    </a:p>
                  </a:txBody>
                  <a:tcPr>
                    <a:solidFill>
                      <a:schemeClr val="accent1"/>
                    </a:solidFill>
                  </a:tcPr>
                </a:tc>
                <a:tc>
                  <a:txBody>
                    <a:bodyPr/>
                    <a:lstStyle/>
                    <a:p>
                      <a:pPr algn="l"/>
                      <a:r>
                        <a:rPr lang="en-GB" dirty="0"/>
                        <a:t>NICE recommendation and subpopulation covered:</a:t>
                      </a:r>
                    </a:p>
                    <a:p>
                      <a:pPr algn="l"/>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solidFill>
                            <a:schemeClr val="bg1"/>
                          </a:solidFill>
                        </a:rPr>
                        <a:t>Severe refractory eosinophilic asthma in adults only if:</a:t>
                      </a:r>
                    </a:p>
                    <a:p>
                      <a:pPr algn="l"/>
                      <a:endParaRPr lang="en-GB" dirty="0"/>
                    </a:p>
                  </a:txBody>
                  <a:tcPr/>
                </a:tc>
                <a:tc>
                  <a:txBody>
                    <a:bodyPr/>
                    <a:lstStyle/>
                    <a:p>
                      <a:pPr algn="l"/>
                      <a:r>
                        <a:rPr lang="en-GB" dirty="0"/>
                        <a:t>Additional post-hoc subgroup included by company</a:t>
                      </a:r>
                    </a:p>
                  </a:txBody>
                  <a:tcPr/>
                </a:tc>
                <a:extLst>
                  <a:ext uri="{0D108BD9-81ED-4DB2-BD59-A6C34878D82A}">
                    <a16:rowId xmlns:a16="http://schemas.microsoft.com/office/drawing/2014/main" val="1580460115"/>
                  </a:ext>
                </a:extLst>
              </a:tr>
              <a:tr h="1348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Mepolizumab,2021; </a:t>
                      </a:r>
                      <a:r>
                        <a:rPr lang="en-GB" sz="1600" dirty="0">
                          <a:solidFill>
                            <a:schemeClr val="bg1"/>
                          </a:solidFill>
                          <a:hlinkClick r:id="rId3"/>
                        </a:rPr>
                        <a:t>NICE TA671 </a:t>
                      </a:r>
                      <a:endParaRPr lang="en-GB" sz="1600" dirty="0">
                        <a:solidFill>
                          <a:schemeClr val="bg1"/>
                        </a:solidFill>
                      </a:endParaRPr>
                    </a:p>
                  </a:txBody>
                  <a:tcPr>
                    <a:solidFill>
                      <a:schemeClr val="accent1"/>
                    </a:solidFill>
                  </a:tcPr>
                </a:tc>
                <a:tc>
                  <a:txBody>
                    <a:bodyPr/>
                    <a:lstStyle/>
                    <a:p>
                      <a:pPr marL="285750" indent="-285750">
                        <a:buFont typeface="Arial" panose="020B0604020202020204" pitchFamily="34" charset="0"/>
                        <a:buChar char="•"/>
                      </a:pPr>
                      <a:r>
                        <a:rPr lang="en-GB" sz="1600" b="0" dirty="0"/>
                        <a:t>EOS ≥ 300 cells/</a:t>
                      </a:r>
                      <a:r>
                        <a:rPr lang="en-GB" sz="1600" dirty="0"/>
                        <a:t>µl </a:t>
                      </a:r>
                      <a:r>
                        <a:rPr lang="en-GB" sz="1600" i="0" dirty="0">
                          <a:solidFill>
                            <a:schemeClr val="tx1"/>
                          </a:solidFill>
                        </a:rPr>
                        <a:t>with</a:t>
                      </a:r>
                      <a:r>
                        <a:rPr lang="en-GB" sz="1600" dirty="0"/>
                        <a:t> </a:t>
                      </a:r>
                      <a:r>
                        <a:rPr lang="en-GB" sz="1600" dirty="0">
                          <a:solidFill>
                            <a:schemeClr val="tx1"/>
                          </a:solidFill>
                        </a:rPr>
                        <a:t>≥ </a:t>
                      </a:r>
                      <a:r>
                        <a:rPr lang="en-GB" sz="1600" dirty="0"/>
                        <a:t>4 exacerbations, or </a:t>
                      </a:r>
                    </a:p>
                    <a:p>
                      <a:pPr marL="285750" indent="-285750">
                        <a:buFont typeface="Arial" panose="020B0604020202020204" pitchFamily="34" charset="0"/>
                        <a:buChar char="•"/>
                      </a:pPr>
                      <a:r>
                        <a:rPr lang="en-GB" sz="1600" b="0" dirty="0"/>
                        <a:t>EOS ≥ </a:t>
                      </a:r>
                      <a:r>
                        <a:rPr lang="en-GB" sz="1600" b="0" strike="noStrike" dirty="0">
                          <a:solidFill>
                            <a:schemeClr val="tx1"/>
                          </a:solidFill>
                        </a:rPr>
                        <a:t>400</a:t>
                      </a:r>
                      <a:r>
                        <a:rPr lang="en-GB" sz="1600" b="0" strike="noStrike" dirty="0">
                          <a:solidFill>
                            <a:srgbClr val="FF0000"/>
                          </a:solidFill>
                        </a:rPr>
                        <a:t> </a:t>
                      </a:r>
                      <a:r>
                        <a:rPr lang="en-GB" sz="1600" b="0" dirty="0"/>
                        <a:t>cells/µl </a:t>
                      </a:r>
                      <a:r>
                        <a:rPr lang="en-GB" sz="1600" b="0" i="1" dirty="0">
                          <a:solidFill>
                            <a:schemeClr val="tx1"/>
                          </a:solidFill>
                        </a:rPr>
                        <a:t>with</a:t>
                      </a:r>
                      <a:r>
                        <a:rPr lang="en-GB" sz="1600" b="0" dirty="0">
                          <a:solidFill>
                            <a:schemeClr val="tx1"/>
                          </a:solidFill>
                        </a:rPr>
                        <a:t> </a:t>
                      </a:r>
                      <a:r>
                        <a:rPr lang="en-GB" sz="1600" dirty="0">
                          <a:solidFill>
                            <a:schemeClr val="tx1"/>
                          </a:solidFill>
                        </a:rPr>
                        <a:t>≥ </a:t>
                      </a:r>
                      <a:r>
                        <a:rPr lang="en-GB" sz="1600" b="0" dirty="0"/>
                        <a:t>3 exacerbations </a:t>
                      </a:r>
                      <a:r>
                        <a:rPr lang="en-GB" sz="1600" dirty="0"/>
                        <a:t>needing systemic corticosteroids</a:t>
                      </a:r>
                      <a:r>
                        <a:rPr lang="en-GB" sz="1600" b="0" dirty="0"/>
                        <a:t> in previous 12 months</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Anti-IL-5 eligible: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rPr>
                        <a:t>≥</a:t>
                      </a:r>
                      <a:r>
                        <a:rPr lang="en-GB" sz="1600" dirty="0">
                          <a:effectLst/>
                          <a:latin typeface="Arial" panose="020B0604020202020204" pitchFamily="34" charset="0"/>
                          <a:ea typeface="Calibri" panose="020F0502020204030204" pitchFamily="34" charset="0"/>
                          <a:cs typeface="Arial" panose="020B0604020202020204" pitchFamily="34" charset="0"/>
                        </a:rPr>
                        <a:t> 18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rPr>
                        <a:t>EOS ≥ </a:t>
                      </a:r>
                      <a:r>
                        <a:rPr lang="en-GB" sz="1600" dirty="0">
                          <a:effectLst/>
                          <a:latin typeface="Arial" panose="020B0604020202020204" pitchFamily="34" charset="0"/>
                          <a:ea typeface="Calibri" panose="020F0502020204030204" pitchFamily="34" charset="0"/>
                          <a:cs typeface="Arial" panose="020B0604020202020204" pitchFamily="34" charset="0"/>
                        </a:rPr>
                        <a:t>300 </a:t>
                      </a:r>
                      <a:r>
                        <a:rPr lang="en-GB" sz="1600" b="0" dirty="0"/>
                        <a:t>cells/</a:t>
                      </a:r>
                      <a:r>
                        <a:rPr lang="en-GB" sz="1600" dirty="0"/>
                        <a:t>µl </a:t>
                      </a:r>
                      <a:r>
                        <a:rPr lang="en-GB" sz="1600" dirty="0">
                          <a:effectLst/>
                          <a:latin typeface="Arial" panose="020B0604020202020204" pitchFamily="34" charset="0"/>
                          <a:ea typeface="Calibri" panose="020F0502020204030204" pitchFamily="34" charset="0"/>
                          <a:cs typeface="Arial" panose="020B0604020202020204" pitchFamily="34" charset="0"/>
                        </a:rPr>
                        <a:t>(with </a:t>
                      </a:r>
                      <a:r>
                        <a:rPr lang="en-GB" sz="1600" dirty="0">
                          <a:solidFill>
                            <a:schemeClr val="tx1"/>
                          </a:solidFill>
                        </a:rPr>
                        <a:t>≥ </a:t>
                      </a:r>
                      <a:r>
                        <a:rPr lang="en-GB" sz="1600" dirty="0">
                          <a:effectLst/>
                          <a:latin typeface="Arial" panose="020B0604020202020204" pitchFamily="34" charset="0"/>
                          <a:ea typeface="Calibri" panose="020F0502020204030204" pitchFamily="34" charset="0"/>
                          <a:cs typeface="Arial" panose="020B0604020202020204" pitchFamily="34" charset="0"/>
                        </a:rPr>
                        <a:t>4 </a:t>
                      </a:r>
                      <a:r>
                        <a:rPr lang="en-GB" sz="1600" b="0" dirty="0"/>
                        <a:t>exacerbations</a:t>
                      </a:r>
                      <a:r>
                        <a:rPr lang="en-GB" sz="1600" dirty="0">
                          <a:effectLst/>
                          <a:latin typeface="Arial" panose="020B0604020202020204" pitchFamily="34" charset="0"/>
                          <a:ea typeface="Calibri" panose="020F0502020204030204" pitchFamily="34" charset="0"/>
                          <a:cs typeface="Arial" panose="020B0604020202020204" pitchFamily="34" charset="0"/>
                        </a:rPr>
                        <a:t> or </a:t>
                      </a:r>
                      <a:r>
                        <a:rPr lang="en-GB" sz="1600" dirty="0" err="1">
                          <a:effectLst/>
                          <a:latin typeface="Arial" panose="020B0604020202020204" pitchFamily="34" charset="0"/>
                          <a:ea typeface="Calibri" panose="020F0502020204030204" pitchFamily="34" charset="0"/>
                          <a:cs typeface="Arial" panose="020B0604020202020204" pitchFamily="34" charset="0"/>
                        </a:rPr>
                        <a:t>mOCS</a:t>
                      </a:r>
                      <a:r>
                        <a:rPr lang="en-GB" sz="1600" dirty="0">
                          <a:effectLst/>
                          <a:latin typeface="Arial" panose="020B0604020202020204" pitchFamily="34" charset="0"/>
                          <a:ea typeface="Calibri" panose="020F0502020204030204" pitchFamily="34" charset="0"/>
                          <a:cs typeface="Arial" panose="020B0604020202020204" pitchFamily="34" charset="0"/>
                        </a:rPr>
                        <a:t>) 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Arial" panose="020B0604020202020204" pitchFamily="34" charset="0"/>
                        </a:rPr>
                        <a:t>EOS </a:t>
                      </a:r>
                      <a:r>
                        <a:rPr lang="en-GB" sz="1600" dirty="0">
                          <a:solidFill>
                            <a:schemeClr val="tx1"/>
                          </a:solidFill>
                        </a:rPr>
                        <a:t>≥ 400</a:t>
                      </a:r>
                      <a:r>
                        <a:rPr lang="en-GB" sz="1600" dirty="0">
                          <a:effectLst/>
                          <a:latin typeface="Arial" panose="020B0604020202020204" pitchFamily="34" charset="0"/>
                          <a:ea typeface="Calibri" panose="020F0502020204030204" pitchFamily="34" charset="0"/>
                          <a:cs typeface="Arial" panose="020B0604020202020204" pitchFamily="34" charset="0"/>
                        </a:rPr>
                        <a:t> </a:t>
                      </a:r>
                      <a:r>
                        <a:rPr lang="en-GB" sz="1600" b="0" dirty="0"/>
                        <a:t>cells/</a:t>
                      </a:r>
                      <a:r>
                        <a:rPr lang="en-GB" sz="1600" dirty="0"/>
                        <a:t>µl </a:t>
                      </a:r>
                      <a:r>
                        <a:rPr lang="en-GB" sz="1600" dirty="0">
                          <a:latin typeface="Arial" panose="020B0604020202020204" pitchFamily="34" charset="0"/>
                          <a:ea typeface="Calibri" panose="020F0502020204030204" pitchFamily="34" charset="0"/>
                          <a:cs typeface="Arial" panose="020B0604020202020204" pitchFamily="34" charset="0"/>
                        </a:rPr>
                        <a:t>and</a:t>
                      </a:r>
                      <a:r>
                        <a:rPr lang="en-GB" sz="1600" dirty="0">
                          <a:effectLst/>
                          <a:latin typeface="Arial" panose="020B0604020202020204" pitchFamily="34" charset="0"/>
                          <a:ea typeface="Calibri" panose="020F0502020204030204" pitchFamily="34" charset="0"/>
                          <a:cs typeface="Arial" panose="020B0604020202020204" pitchFamily="34" charset="0"/>
                        </a:rPr>
                        <a:t> 3 </a:t>
                      </a:r>
                      <a:r>
                        <a:rPr lang="en-GB" sz="1600" b="0" dirty="0"/>
                        <a:t>exacerbations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GB" sz="1600" b="0" dirty="0"/>
                    </a:p>
                  </a:txBody>
                  <a:tcPr anchor="ctr"/>
                </a:tc>
                <a:extLst>
                  <a:ext uri="{0D108BD9-81ED-4DB2-BD59-A6C34878D82A}">
                    <a16:rowId xmlns:a16="http://schemas.microsoft.com/office/drawing/2014/main" val="2717531702"/>
                  </a:ext>
                </a:extLst>
              </a:tr>
              <a:tr h="896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rPr>
                        <a:t>Benralizumab</a:t>
                      </a:r>
                      <a:r>
                        <a:rPr lang="en-GB" sz="1600" dirty="0">
                          <a:solidFill>
                            <a:schemeClr val="bg1"/>
                          </a:solidFill>
                        </a:rPr>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hlinkClick r:id="rId4"/>
                        </a:rPr>
                        <a:t>NICE TA565 </a:t>
                      </a:r>
                      <a:endParaRPr lang="en-GB" sz="1600" dirty="0">
                        <a:solidFill>
                          <a:schemeClr val="bg1"/>
                        </a:solidFill>
                      </a:endParaRPr>
                    </a:p>
                  </a:txBody>
                  <a:tcPr>
                    <a:solidFill>
                      <a:schemeClr val="accent1"/>
                    </a:solidFill>
                  </a:tcPr>
                </a:tc>
                <a:tc>
                  <a:txBody>
                    <a:bodyPr/>
                    <a:lstStyle/>
                    <a:p>
                      <a:pPr marL="285750" indent="-285750">
                        <a:buFont typeface="Arial" panose="020B0604020202020204" pitchFamily="34" charset="0"/>
                        <a:buChar char="•"/>
                      </a:pPr>
                      <a:r>
                        <a:rPr lang="en-GB" sz="1600" dirty="0"/>
                        <a:t>EOS ≥ 300cells/µl </a:t>
                      </a:r>
                      <a:r>
                        <a:rPr lang="en-GB" sz="1600" i="0" dirty="0">
                          <a:solidFill>
                            <a:schemeClr val="tx1"/>
                          </a:solidFill>
                        </a:rPr>
                        <a:t>and</a:t>
                      </a:r>
                      <a:r>
                        <a:rPr lang="en-GB" sz="1600" i="0" dirty="0"/>
                        <a:t> </a:t>
                      </a:r>
                      <a:r>
                        <a:rPr lang="en-GB" sz="1600" i="0" dirty="0">
                          <a:solidFill>
                            <a:schemeClr val="tx1"/>
                          </a:solidFill>
                        </a:rPr>
                        <a:t>≥ </a:t>
                      </a:r>
                      <a:r>
                        <a:rPr lang="en-GB" sz="1600" i="0" dirty="0"/>
                        <a:t>4 exacerbations, </a:t>
                      </a:r>
                      <a:r>
                        <a:rPr lang="en-GB" sz="1600" b="0" i="0" dirty="0"/>
                        <a:t>or </a:t>
                      </a:r>
                      <a:endParaRPr lang="en-GB" sz="1600" i="0" dirty="0"/>
                    </a:p>
                    <a:p>
                      <a:pPr marL="285750" indent="-285750">
                        <a:buFont typeface="Arial" panose="020B0604020202020204" pitchFamily="34" charset="0"/>
                        <a:buChar char="•"/>
                      </a:pPr>
                      <a:r>
                        <a:rPr lang="en-GB" sz="1600" i="0" dirty="0"/>
                        <a:t>EOS ≥ 400 cells/µl with </a:t>
                      </a:r>
                      <a:r>
                        <a:rPr lang="en-GB" sz="1600" i="0" dirty="0">
                          <a:solidFill>
                            <a:schemeClr val="tx1"/>
                          </a:solidFill>
                        </a:rPr>
                        <a:t>≥ </a:t>
                      </a:r>
                      <a:r>
                        <a:rPr lang="en-GB" sz="1600" i="0" dirty="0"/>
                        <a:t>3 exacerbations needing systemic corticosteroids </a:t>
                      </a:r>
                      <a:r>
                        <a:rPr lang="en-GB" sz="1600" b="0" i="0" dirty="0"/>
                        <a:t> in previous 12 m</a:t>
                      </a:r>
                      <a:r>
                        <a:rPr lang="en-GB" sz="1600" i="0" dirty="0"/>
                        <a:t>onths</a:t>
                      </a:r>
                    </a:p>
                  </a:txBody>
                  <a:tcPr/>
                </a:tc>
                <a:tc vMerge="1">
                  <a:txBody>
                    <a:bodyPr/>
                    <a:lstStyle/>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1073551877"/>
                  </a:ext>
                </a:extLst>
              </a:tr>
              <a:tr h="876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rPr>
                        <a:t>Reslizumab</a:t>
                      </a:r>
                      <a:r>
                        <a:rPr lang="en-GB" sz="1600" dirty="0">
                          <a:solidFill>
                            <a:schemeClr val="bg1"/>
                          </a:solidFill>
                        </a:rPr>
                        <a:t>,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hlinkClick r:id="rId5"/>
                        </a:rPr>
                        <a:t>NICE TA479 </a:t>
                      </a:r>
                      <a:endParaRPr lang="en-GB" sz="1600" dirty="0">
                        <a:solidFill>
                          <a:schemeClr val="bg1"/>
                        </a:solidFill>
                      </a:endParaRP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EOS ≥ 400 cells/µl and </a:t>
                      </a:r>
                      <a:r>
                        <a:rPr lang="en-GB" sz="1600" dirty="0">
                          <a:solidFill>
                            <a:schemeClr val="tx1"/>
                          </a:solidFill>
                        </a:rPr>
                        <a:t>≥ </a:t>
                      </a:r>
                      <a:r>
                        <a:rPr lang="en-GB" sz="1600" dirty="0"/>
                        <a:t>3 exacerbations needing systemic corticosteroids in previous 12 months</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extLst>
                  <a:ext uri="{0D108BD9-81ED-4DB2-BD59-A6C34878D82A}">
                    <a16:rowId xmlns:a16="http://schemas.microsoft.com/office/drawing/2014/main" val="3073891558"/>
                  </a:ext>
                </a:extLst>
              </a:tr>
            </a:tbl>
          </a:graphicData>
        </a:graphic>
      </p:graphicFrame>
      <p:sp>
        <p:nvSpPr>
          <p:cNvPr id="22" name="Title 21">
            <a:extLst>
              <a:ext uri="{FF2B5EF4-FFF2-40B4-BE49-F238E27FC236}">
                <a16:creationId xmlns:a16="http://schemas.microsoft.com/office/drawing/2014/main" id="{6E4B04F4-38E7-B0BE-36A2-553F8C5AF5E2}"/>
              </a:ext>
            </a:extLst>
          </p:cNvPr>
          <p:cNvSpPr>
            <a:spLocks noGrp="1"/>
          </p:cNvSpPr>
          <p:nvPr>
            <p:ph type="title"/>
          </p:nvPr>
        </p:nvSpPr>
        <p:spPr>
          <a:xfrm>
            <a:off x="-53947" y="126233"/>
            <a:ext cx="12245947" cy="606458"/>
          </a:xfrm>
        </p:spPr>
        <p:txBody>
          <a:bodyPr>
            <a:noAutofit/>
          </a:bodyPr>
          <a:lstStyle/>
          <a:p>
            <a:r>
              <a:rPr lang="en-GB" sz="2800" dirty="0"/>
              <a:t>Company’s post-hoc subgroups vs. NICE’s previous appraisals recommended for subpopulations defined by biomarkers </a:t>
            </a:r>
          </a:p>
        </p:txBody>
      </p:sp>
      <p:sp>
        <p:nvSpPr>
          <p:cNvPr id="24" name="Text Placeholder 23">
            <a:extLst>
              <a:ext uri="{FF2B5EF4-FFF2-40B4-BE49-F238E27FC236}">
                <a16:creationId xmlns:a16="http://schemas.microsoft.com/office/drawing/2014/main" id="{3567A510-3E60-42D4-F5B7-6B4BABA09781}"/>
              </a:ext>
            </a:extLst>
          </p:cNvPr>
          <p:cNvSpPr>
            <a:spLocks noGrp="1"/>
          </p:cNvSpPr>
          <p:nvPr>
            <p:ph type="body" sz="quarter" idx="13"/>
          </p:nvPr>
        </p:nvSpPr>
        <p:spPr>
          <a:xfrm>
            <a:off x="224569" y="6417975"/>
            <a:ext cx="11999000" cy="880050"/>
          </a:xfrm>
        </p:spPr>
        <p:txBody>
          <a:bodyPr>
            <a:noAutofit/>
          </a:bodyPr>
          <a:lstStyle/>
          <a:p>
            <a:r>
              <a:rPr lang="en-GB" dirty="0"/>
              <a:t>Abbreviations: EOS: blood eosinophil count; FeNO: fractional nitric oxide; </a:t>
            </a:r>
            <a:r>
              <a:rPr lang="en-GB" dirty="0" err="1"/>
              <a:t>IgE</a:t>
            </a:r>
            <a:r>
              <a:rPr lang="en-GB" dirty="0"/>
              <a:t>: immunoglobulin E; OCS: oral corticosteroids; </a:t>
            </a:r>
            <a:r>
              <a:rPr lang="en-GB" dirty="0" err="1"/>
              <a:t>mOCS</a:t>
            </a:r>
            <a:r>
              <a:rPr lang="en-GB" dirty="0"/>
              <a:t>: </a:t>
            </a:r>
            <a:r>
              <a:rPr lang="en-GB" sz="1400" dirty="0">
                <a:cs typeface="Arial" panose="020B0604020202020204" pitchFamily="34" charset="0"/>
              </a:rPr>
              <a:t>maintenance oral corticosteroid; </a:t>
            </a:r>
            <a:r>
              <a:rPr lang="en-GB" dirty="0"/>
              <a:t>ppb: parts per billion</a:t>
            </a:r>
          </a:p>
        </p:txBody>
      </p:sp>
    </p:spTree>
    <p:extLst>
      <p:ext uri="{BB962C8B-B14F-4D97-AF65-F5344CB8AC3E}">
        <p14:creationId xmlns:p14="http://schemas.microsoft.com/office/powerpoint/2010/main" val="276378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2EF4E2-D1BA-469C-BAB8-C278878C1DD8}"/>
              </a:ext>
            </a:extLst>
          </p:cNvPr>
          <p:cNvSpPr txBox="1"/>
          <p:nvPr/>
        </p:nvSpPr>
        <p:spPr>
          <a:xfrm>
            <a:off x="230716" y="813870"/>
            <a:ext cx="9061263" cy="338554"/>
          </a:xfrm>
          <a:prstGeom prst="rect">
            <a:avLst/>
          </a:prstGeom>
          <a:noFill/>
        </p:spPr>
        <p:txBody>
          <a:bodyPr wrap="none" rtlCol="0">
            <a:spAutoFit/>
          </a:bodyPr>
          <a:lstStyle/>
          <a:p>
            <a:r>
              <a:rPr lang="en-GB" sz="1600" dirty="0"/>
              <a:t>Table 4 </a:t>
            </a:r>
            <a:r>
              <a:rPr lang="en-GB" sz="1600" dirty="0" err="1"/>
              <a:t>cont</a:t>
            </a:r>
            <a:r>
              <a:rPr lang="en-GB" sz="1600" dirty="0"/>
              <a:t>- Subgroups in recent NICE appraisals and company’s additional post-hoc subgroups </a:t>
            </a:r>
          </a:p>
        </p:txBody>
      </p:sp>
      <p:graphicFrame>
        <p:nvGraphicFramePr>
          <p:cNvPr id="6" name="Table 7" descr="Relevant recent technology appraisals published and their recommendations">
            <a:extLst>
              <a:ext uri="{FF2B5EF4-FFF2-40B4-BE49-F238E27FC236}">
                <a16:creationId xmlns:a16="http://schemas.microsoft.com/office/drawing/2014/main" id="{5DCE0427-4B75-4417-8EC7-C7A142F183B2}"/>
              </a:ext>
            </a:extLst>
          </p:cNvPr>
          <p:cNvGraphicFramePr>
            <a:graphicFrameLocks noGrp="1"/>
          </p:cNvGraphicFramePr>
          <p:nvPr>
            <p:extLst>
              <p:ext uri="{D42A27DB-BD31-4B8C-83A1-F6EECF244321}">
                <p14:modId xmlns:p14="http://schemas.microsoft.com/office/powerpoint/2010/main" val="1513104563"/>
              </p:ext>
            </p:extLst>
          </p:nvPr>
        </p:nvGraphicFramePr>
        <p:xfrm>
          <a:off x="299535" y="1111842"/>
          <a:ext cx="11661749" cy="4894671"/>
        </p:xfrm>
        <a:graphic>
          <a:graphicData uri="http://schemas.openxmlformats.org/drawingml/2006/table">
            <a:tbl>
              <a:tblPr firstRow="1" bandRow="1">
                <a:tableStyleId>{5C22544A-7EE6-4342-B048-85BDC9FD1C3A}</a:tableStyleId>
              </a:tblPr>
              <a:tblGrid>
                <a:gridCol w="2855009">
                  <a:extLst>
                    <a:ext uri="{9D8B030D-6E8A-4147-A177-3AD203B41FA5}">
                      <a16:colId xmlns:a16="http://schemas.microsoft.com/office/drawing/2014/main" val="1941807023"/>
                    </a:ext>
                  </a:extLst>
                </a:gridCol>
                <a:gridCol w="4950619">
                  <a:extLst>
                    <a:ext uri="{9D8B030D-6E8A-4147-A177-3AD203B41FA5}">
                      <a16:colId xmlns:a16="http://schemas.microsoft.com/office/drawing/2014/main" val="263271250"/>
                    </a:ext>
                  </a:extLst>
                </a:gridCol>
                <a:gridCol w="3856121">
                  <a:extLst>
                    <a:ext uri="{9D8B030D-6E8A-4147-A177-3AD203B41FA5}">
                      <a16:colId xmlns:a16="http://schemas.microsoft.com/office/drawing/2014/main" val="319869831"/>
                    </a:ext>
                  </a:extLst>
                </a:gridCol>
              </a:tblGrid>
              <a:tr h="369226">
                <a:tc>
                  <a:txBody>
                    <a:bodyPr/>
                    <a:lstStyle/>
                    <a:p>
                      <a:pPr algn="l"/>
                      <a:r>
                        <a:rPr lang="en-GB" dirty="0"/>
                        <a:t>Previous technology appraisal</a:t>
                      </a:r>
                    </a:p>
                  </a:txBody>
                  <a:tcPr>
                    <a:solidFill>
                      <a:schemeClr val="accent1"/>
                    </a:solidFill>
                  </a:tcPr>
                </a:tc>
                <a:tc>
                  <a:txBody>
                    <a:bodyPr/>
                    <a:lstStyle/>
                    <a:p>
                      <a:pPr algn="l"/>
                      <a:r>
                        <a:rPr lang="en-GB" dirty="0"/>
                        <a:t>NICE recommendation and subpopulation covered:</a:t>
                      </a:r>
                    </a:p>
                  </a:txBody>
                  <a:tcPr/>
                </a:tc>
                <a:tc>
                  <a:txBody>
                    <a:bodyPr/>
                    <a:lstStyle/>
                    <a:p>
                      <a:pPr algn="l"/>
                      <a:r>
                        <a:rPr lang="en-GB" dirty="0"/>
                        <a:t>Additional post-hoc subgroup included by company</a:t>
                      </a:r>
                    </a:p>
                  </a:txBody>
                  <a:tcPr/>
                </a:tc>
                <a:extLst>
                  <a:ext uri="{0D108BD9-81ED-4DB2-BD59-A6C34878D82A}">
                    <a16:rowId xmlns:a16="http://schemas.microsoft.com/office/drawing/2014/main" val="1580460115"/>
                  </a:ext>
                </a:extLst>
              </a:tr>
              <a:tr h="1155477">
                <a:tc>
                  <a:txBody>
                    <a:bodyPr/>
                    <a:lstStyle/>
                    <a:p>
                      <a:pPr algn="l"/>
                      <a:r>
                        <a:rPr lang="en-GB" sz="1600" dirty="0">
                          <a:solidFill>
                            <a:schemeClr val="bg1"/>
                          </a:solidFill>
                        </a:rPr>
                        <a:t>Dupilumab, 2021; </a:t>
                      </a:r>
                    </a:p>
                    <a:p>
                      <a:pPr algn="l"/>
                      <a:r>
                        <a:rPr lang="en-GB" sz="1600" dirty="0">
                          <a:solidFill>
                            <a:schemeClr val="bg1"/>
                          </a:solidFill>
                          <a:hlinkClick r:id="rId3"/>
                        </a:rPr>
                        <a:t>NICE TA751 </a:t>
                      </a:r>
                      <a:endParaRPr lang="en-GB" sz="1600" dirty="0">
                        <a:solidFill>
                          <a:schemeClr val="bg1"/>
                        </a:solidFill>
                      </a:endParaRPr>
                    </a:p>
                    <a:p>
                      <a:pPr algn="l"/>
                      <a:endParaRPr lang="en-GB" sz="1600" dirty="0">
                        <a:solidFill>
                          <a:schemeClr val="bg1"/>
                        </a:solidFill>
                      </a:endParaRPr>
                    </a:p>
                  </a:txBody>
                  <a:tcPr>
                    <a:solidFill>
                      <a:schemeClr val="accent1"/>
                    </a:solidFill>
                  </a:tcPr>
                </a:tc>
                <a:tc>
                  <a:txBody>
                    <a:bodyPr/>
                    <a:lstStyle/>
                    <a:p>
                      <a:r>
                        <a:rPr lang="en-GB" sz="1600" i="1" dirty="0">
                          <a:solidFill>
                            <a:schemeClr val="tx1"/>
                          </a:solidFill>
                        </a:rPr>
                        <a:t>Severe asthma with type 2 inflammation </a:t>
                      </a:r>
                      <a:r>
                        <a:rPr lang="en-GB" sz="1600" i="1" dirty="0"/>
                        <a:t>in people 12 years </a:t>
                      </a:r>
                      <a:r>
                        <a:rPr lang="en-GB" sz="1600" dirty="0"/>
                        <a:t>and over only if:</a:t>
                      </a:r>
                    </a:p>
                    <a:p>
                      <a:pPr marL="285750" indent="-285750">
                        <a:buFont typeface="Arial" panose="020B0604020202020204" pitchFamily="34" charset="0"/>
                        <a:buChar char="•"/>
                      </a:pPr>
                      <a:r>
                        <a:rPr lang="en-GB" sz="1600" dirty="0"/>
                        <a:t>EOS ≥ 150 cells/µl, </a:t>
                      </a:r>
                      <a:r>
                        <a:rPr lang="en-GB" sz="1600" dirty="0" err="1"/>
                        <a:t>FeNO</a:t>
                      </a:r>
                      <a:r>
                        <a:rPr lang="en-GB" sz="1600" dirty="0"/>
                        <a:t> ≥25 ppb; </a:t>
                      </a:r>
                      <a:r>
                        <a:rPr lang="en-GB" sz="1600" dirty="0">
                          <a:solidFill>
                            <a:schemeClr val="tx1"/>
                          </a:solidFill>
                        </a:rPr>
                        <a:t>and ≥</a:t>
                      </a:r>
                      <a:r>
                        <a:rPr lang="en-GB" sz="1600" dirty="0"/>
                        <a:t>4 or more exacerbations in previous 12 months; </a:t>
                      </a:r>
                    </a:p>
                    <a:p>
                      <a:pPr marL="285750" indent="-285750">
                        <a:buFont typeface="Arial" panose="020B0604020202020204" pitchFamily="34" charset="0"/>
                        <a:buChar char="•"/>
                      </a:pPr>
                      <a:r>
                        <a:rPr lang="en-GB" sz="1600" dirty="0">
                          <a:solidFill>
                            <a:schemeClr val="tx1"/>
                          </a:solidFill>
                        </a:rPr>
                        <a:t>not eligible or responded to other biological therapies </a:t>
                      </a:r>
                      <a:endParaRPr lang="en-GB" sz="1600" strike="sngStrike" dirty="0">
                        <a:solidFill>
                          <a:srgbClr val="FF0000"/>
                        </a:solidFill>
                      </a:endParaRPr>
                    </a:p>
                  </a:txBody>
                  <a:tcPr/>
                </a:tc>
                <a:tc>
                  <a:txBody>
                    <a:bodyPr/>
                    <a:lstStyle/>
                    <a:p>
                      <a:pPr marL="0" indent="0" algn="l">
                        <a:buFont typeface="Arial" panose="020B0604020202020204" pitchFamily="34" charset="0"/>
                        <a:buNone/>
                      </a:pPr>
                      <a:r>
                        <a:rPr lang="en-GB" sz="1600" b="1" strike="noStrike" dirty="0">
                          <a:solidFill>
                            <a:schemeClr val="tx1"/>
                          </a:solidFill>
                        </a:rPr>
                        <a:t>Dupilumab eligible: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rPr>
                        <a:t>≥ </a:t>
                      </a:r>
                      <a:r>
                        <a:rPr lang="en-GB" sz="1600" dirty="0"/>
                        <a:t>18 years, EOS 150–299 cells/µl, </a:t>
                      </a:r>
                      <a:r>
                        <a:rPr lang="en-GB" sz="1600" dirty="0" err="1"/>
                        <a:t>FeNO</a:t>
                      </a:r>
                      <a:r>
                        <a:rPr lang="en-GB" sz="1600" dirty="0"/>
                        <a:t> ≥ 25 ppb, </a:t>
                      </a:r>
                      <a:r>
                        <a:rPr lang="en-GB" sz="1600" dirty="0">
                          <a:solidFill>
                            <a:schemeClr val="tx1"/>
                          </a:solidFill>
                        </a:rPr>
                        <a:t>≥ </a:t>
                      </a:r>
                      <a:r>
                        <a:rPr lang="en-GB" sz="1600" dirty="0"/>
                        <a:t>4 exacerbations, and non-</a:t>
                      </a:r>
                      <a:r>
                        <a:rPr lang="en-GB" sz="1600" dirty="0" err="1"/>
                        <a:t>mOCS</a:t>
                      </a:r>
                      <a:r>
                        <a:rPr lang="en-GB" sz="1600" dirty="0"/>
                        <a:t> 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adolescent (12–17 years), EOS ≥ 150 cells/µl, </a:t>
                      </a:r>
                      <a:r>
                        <a:rPr lang="en-GB" sz="1600" dirty="0" err="1"/>
                        <a:t>FeNO</a:t>
                      </a:r>
                      <a:r>
                        <a:rPr lang="en-GB" sz="1600" dirty="0"/>
                        <a:t> ≥ 25 ppb, </a:t>
                      </a:r>
                      <a:r>
                        <a:rPr lang="en-GB" sz="1600" dirty="0">
                          <a:solidFill>
                            <a:schemeClr val="tx1"/>
                          </a:solidFill>
                        </a:rPr>
                        <a:t>≥ </a:t>
                      </a:r>
                      <a:r>
                        <a:rPr lang="en-GB" sz="1600" dirty="0"/>
                        <a:t>4 exacerbations, and non-</a:t>
                      </a:r>
                      <a:r>
                        <a:rPr lang="en-GB" sz="1600" dirty="0" err="1"/>
                        <a:t>mOCS</a:t>
                      </a:r>
                      <a:endParaRPr lang="en-GB" sz="1600" dirty="0"/>
                    </a:p>
                    <a:p>
                      <a:pPr marL="0" indent="0" algn="l">
                        <a:buFont typeface="Arial" panose="020B0604020202020204" pitchFamily="34" charset="0"/>
                        <a:buNone/>
                      </a:pPr>
                      <a:endParaRPr lang="en-GB" sz="1600" b="1" strike="noStrike" dirty="0">
                        <a:solidFill>
                          <a:schemeClr val="tx1"/>
                        </a:solidFill>
                      </a:endParaRPr>
                    </a:p>
                  </a:txBody>
                  <a:tcPr/>
                </a:tc>
                <a:extLst>
                  <a:ext uri="{0D108BD9-81ED-4DB2-BD59-A6C34878D82A}">
                    <a16:rowId xmlns:a16="http://schemas.microsoft.com/office/drawing/2014/main" val="3160793495"/>
                  </a:ext>
                </a:extLst>
              </a:tr>
              <a:tr h="1155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Omalizumab, 2013;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hlinkClick r:id="rId4"/>
                        </a:rPr>
                        <a:t>NICE TA278 </a:t>
                      </a:r>
                      <a:endParaRPr lang="en-GB"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solidFill>
                      </a:endParaRPr>
                    </a:p>
                  </a:txBody>
                  <a:tcPr>
                    <a:lnB w="19050" cap="flat" cmpd="sng" algn="ctr">
                      <a:solidFill>
                        <a:srgbClr val="C00000"/>
                      </a:solidFill>
                      <a:prstDash val="dash"/>
                      <a:round/>
                      <a:headEnd type="none" w="med" len="med"/>
                      <a:tailEnd type="none" w="med" len="med"/>
                    </a:lnB>
                    <a:solidFill>
                      <a:schemeClr val="accent1"/>
                    </a:solidFill>
                  </a:tcPr>
                </a:tc>
                <a:tc>
                  <a:txBody>
                    <a:bodyPr/>
                    <a:lstStyle/>
                    <a:p>
                      <a:pPr marL="0" indent="0">
                        <a:buFont typeface="Arial" panose="020B0604020202020204" pitchFamily="34" charset="0"/>
                        <a:buNone/>
                      </a:pPr>
                      <a:r>
                        <a:rPr lang="en-GB" sz="1600" b="0" i="1" dirty="0">
                          <a:solidFill>
                            <a:schemeClr val="tx1"/>
                          </a:solidFill>
                        </a:rPr>
                        <a:t>Severe persistent confirmed allergic </a:t>
                      </a:r>
                      <a:r>
                        <a:rPr lang="en-GB" sz="1600" b="0" i="1" dirty="0" err="1">
                          <a:solidFill>
                            <a:schemeClr val="tx1"/>
                          </a:solidFill>
                        </a:rPr>
                        <a:t>IgE</a:t>
                      </a:r>
                      <a:r>
                        <a:rPr lang="en-GB" sz="1600" b="0" i="1" dirty="0">
                          <a:solidFill>
                            <a:schemeClr val="tx1"/>
                          </a:solidFill>
                        </a:rPr>
                        <a:t>-mediated asthma </a:t>
                      </a:r>
                      <a:r>
                        <a:rPr lang="en-GB" sz="1600" i="1" dirty="0"/>
                        <a:t>in people aged 6 years and older </a:t>
                      </a:r>
                      <a:r>
                        <a:rPr lang="en-GB" sz="1600" dirty="0"/>
                        <a:t>who:</a:t>
                      </a:r>
                    </a:p>
                    <a:p>
                      <a:pPr marL="285750" indent="-285750">
                        <a:buFont typeface="Arial" panose="020B0604020202020204" pitchFamily="34" charset="0"/>
                        <a:buChar char="•"/>
                      </a:pPr>
                      <a:r>
                        <a:rPr lang="en-GB" sz="1600" dirty="0"/>
                        <a:t>need continuous or frequent OCS (defined as 4 or more courses in the previous year)</a:t>
                      </a:r>
                    </a:p>
                  </a:txBody>
                  <a:tcPr>
                    <a:lnB w="19050" cap="flat" cmpd="sng" algn="ctr">
                      <a:solidFill>
                        <a:srgbClr val="C00000"/>
                      </a:solidFill>
                      <a:prstDash val="dash"/>
                      <a:round/>
                      <a:headEnd type="none" w="med" len="med"/>
                      <a:tailEnd type="none" w="med" len="med"/>
                    </a:lnB>
                  </a:tcPr>
                </a:tc>
                <a:tc>
                  <a:txBody>
                    <a:bodyPr/>
                    <a:lstStyle/>
                    <a:p>
                      <a:pPr marL="0" indent="0" algn="l">
                        <a:buFont typeface="Arial" panose="020B0604020202020204" pitchFamily="34" charset="0"/>
                        <a:buNone/>
                      </a:pPr>
                      <a:r>
                        <a:rPr kumimoji="0" lang="en-GB" sz="1600" b="1" i="0" u="none" strike="noStrike" kern="1200" cap="none" spc="0" normalizeH="0" baseline="0" noProof="0" dirty="0">
                          <a:ln>
                            <a:noFill/>
                          </a:ln>
                          <a:solidFill>
                            <a:schemeClr val="tx1"/>
                          </a:solidFill>
                          <a:effectLst/>
                          <a:uLnTx/>
                          <a:uFillTx/>
                          <a:latin typeface="+mn-lt"/>
                          <a:ea typeface="+mn-ea"/>
                          <a:cs typeface="+mn-cs"/>
                        </a:rPr>
                        <a:t>Omalizumab eligible: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rPr>
                        <a:t>≥1</a:t>
                      </a:r>
                      <a:r>
                        <a:rPr lang="en-GB" sz="1600" dirty="0">
                          <a:effectLst/>
                          <a:latin typeface="Arial" panose="020B0604020202020204" pitchFamily="34" charset="0"/>
                          <a:ea typeface="Calibri" panose="020F0502020204030204" pitchFamily="34" charset="0"/>
                          <a:cs typeface="Times New Roman" panose="02020603050405020304" pitchFamily="18" charset="0"/>
                        </a:rPr>
                        <a:t>2 year,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IgE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dirty="0"/>
                        <a:t>≥ 30, </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dirty="0">
                          <a:latin typeface="Arial" panose="020B0604020202020204" pitchFamily="34" charset="0"/>
                          <a:ea typeface="Calibri" panose="020F0502020204030204" pitchFamily="34" charset="0"/>
                          <a:cs typeface="Times New Roman" panose="02020603050405020304" pitchFamily="18" charset="0"/>
                        </a:rPr>
                        <a:t>and</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dirty="0"/>
                        <a:t>≥ </a:t>
                      </a:r>
                      <a:r>
                        <a:rPr lang="en-GB" sz="1600" dirty="0">
                          <a:effectLst/>
                          <a:latin typeface="Arial" panose="020B0604020202020204" pitchFamily="34" charset="0"/>
                          <a:ea typeface="Calibri" panose="020F0502020204030204" pitchFamily="34" charset="0"/>
                          <a:cs typeface="Times New Roman" panose="02020603050405020304" pitchFamily="18" charset="0"/>
                        </a:rPr>
                        <a:t>4 </a:t>
                      </a:r>
                      <a:r>
                        <a:rPr lang="en-GB" sz="1600" dirty="0"/>
                        <a:t>exacerbations or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mOCS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GB" sz="1600" b="1" dirty="0">
                        <a:solidFill>
                          <a:schemeClr val="tx1"/>
                        </a:solidFill>
                      </a:endParaRPr>
                    </a:p>
                  </a:txBody>
                  <a:tcPr>
                    <a:lnB w="19050" cap="flat" cmpd="sng" algn="ctr">
                      <a:solidFill>
                        <a:srgbClr val="C00000"/>
                      </a:solidFill>
                      <a:prstDash val="dash"/>
                      <a:round/>
                      <a:headEnd type="none" w="med" len="med"/>
                      <a:tailEnd type="none" w="med" len="med"/>
                    </a:lnB>
                  </a:tcPr>
                </a:tc>
                <a:extLst>
                  <a:ext uri="{0D108BD9-81ED-4DB2-BD59-A6C34878D82A}">
                    <a16:rowId xmlns:a16="http://schemas.microsoft.com/office/drawing/2014/main" val="3048972417"/>
                  </a:ext>
                </a:extLst>
              </a:tr>
              <a:tr h="813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Non-bio eligible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(no NICE recommendation)</a:t>
                      </a:r>
                    </a:p>
                  </a:txBody>
                  <a:tcPr>
                    <a:lnL w="19050" cap="flat" cmpd="sng" algn="ctr">
                      <a:solidFill>
                        <a:srgbClr val="C00000"/>
                      </a:solidFill>
                      <a:prstDash val="dash"/>
                      <a:round/>
                      <a:headEnd type="none" w="med" len="med"/>
                      <a:tailEnd type="none" w="med" len="med"/>
                    </a:lnL>
                    <a:lnT w="19050" cap="flat" cmpd="sng" algn="ctr">
                      <a:solidFill>
                        <a:srgbClr val="C00000"/>
                      </a:solidFill>
                      <a:prstDash val="dash"/>
                      <a:round/>
                      <a:headEnd type="none" w="med" len="med"/>
                      <a:tailEnd type="none" w="med" len="med"/>
                    </a:lnT>
                    <a:lnB w="19050" cap="flat" cmpd="sng" algn="ctr">
                      <a:solidFill>
                        <a:srgbClr val="C00000"/>
                      </a:solidFill>
                      <a:prstDash val="dash"/>
                      <a:round/>
                      <a:headEnd type="none" w="med" len="med"/>
                      <a:tailEnd type="none" w="med" len="med"/>
                    </a:lnB>
                    <a:solidFill>
                      <a:schemeClr val="accent1"/>
                    </a:solidFill>
                  </a:tcPr>
                </a:tc>
                <a:tc gridSpan="2">
                  <a:txBody>
                    <a:bodyPr/>
                    <a:lstStyle/>
                    <a:p>
                      <a:pPr marL="0" indent="0">
                        <a:buFont typeface="Arial" panose="020B0604020202020204" pitchFamily="34" charset="0"/>
                        <a:buNone/>
                      </a:pPr>
                      <a:r>
                        <a:rPr lang="en-GB" sz="1600" dirty="0">
                          <a:solidFill>
                            <a:schemeClr val="bg1"/>
                          </a:solidFill>
                        </a:rPr>
                        <a:t>≥ 3 exacerbations or </a:t>
                      </a:r>
                      <a:r>
                        <a:rPr lang="en-GB" sz="1600" dirty="0" err="1">
                          <a:solidFill>
                            <a:schemeClr val="bg1"/>
                          </a:solidFill>
                        </a:rPr>
                        <a:t>mOCS</a:t>
                      </a:r>
                      <a:r>
                        <a:rPr lang="en-GB" sz="1600" dirty="0">
                          <a:solidFill>
                            <a:schemeClr val="bg1"/>
                          </a:solidFill>
                        </a:rPr>
                        <a:t>  population who are not currently eligible for biologicals treatment</a:t>
                      </a:r>
                    </a:p>
                  </a:txBody>
                  <a:tcPr>
                    <a:lnR w="19050" cap="flat" cmpd="sng" algn="ctr">
                      <a:solidFill>
                        <a:srgbClr val="C00000"/>
                      </a:solidFill>
                      <a:prstDash val="dash"/>
                      <a:round/>
                      <a:headEnd type="none" w="med" len="med"/>
                      <a:tailEnd type="none" w="med" len="med"/>
                    </a:lnR>
                    <a:lnT w="19050" cap="flat" cmpd="sng" algn="ctr">
                      <a:solidFill>
                        <a:srgbClr val="C00000"/>
                      </a:solidFill>
                      <a:prstDash val="dash"/>
                      <a:round/>
                      <a:headEnd type="none" w="med" len="med"/>
                      <a:tailEnd type="none" w="med" len="med"/>
                    </a:lnT>
                    <a:lnB w="19050" cap="flat" cmpd="sng" algn="ctr">
                      <a:solidFill>
                        <a:srgbClr val="C00000"/>
                      </a:solidFill>
                      <a:prstDash val="dash"/>
                      <a:round/>
                      <a:headEnd type="none" w="med" len="med"/>
                      <a:tailEnd type="none" w="med" len="med"/>
                    </a:lnB>
                    <a:solidFill>
                      <a:schemeClr val="accent1"/>
                    </a:solidFill>
                  </a:tcPr>
                </a:tc>
                <a:tc hMerge="1">
                  <a:txBody>
                    <a:bodyPr/>
                    <a:lstStyle/>
                    <a:p>
                      <a:pPr marL="0" indent="0">
                        <a:buFont typeface="Arial" panose="020B0604020202020204" pitchFamily="34" charset="0"/>
                        <a:buNone/>
                      </a:pPr>
                      <a:endParaRPr lang="en-GB" sz="1600" dirty="0">
                        <a:solidFill>
                          <a:schemeClr val="bg1"/>
                        </a:solidFill>
                      </a:endParaRPr>
                    </a:p>
                  </a:txBody>
                  <a:tcPr>
                    <a:lnR w="19050" cap="flat" cmpd="sng" algn="ctr">
                      <a:solidFill>
                        <a:srgbClr val="C00000"/>
                      </a:solidFill>
                      <a:prstDash val="dash"/>
                      <a:round/>
                      <a:headEnd type="none" w="med" len="med"/>
                      <a:tailEnd type="none" w="med" len="med"/>
                    </a:lnR>
                    <a:lnT w="19050" cap="flat" cmpd="sng" algn="ctr">
                      <a:solidFill>
                        <a:srgbClr val="C00000"/>
                      </a:solidFill>
                      <a:prstDash val="dash"/>
                      <a:round/>
                      <a:headEnd type="none" w="med" len="med"/>
                      <a:tailEnd type="none" w="med" len="med"/>
                    </a:lnT>
                    <a:lnB w="19050" cap="flat" cmpd="sng" algn="ctr">
                      <a:solidFill>
                        <a:srgbClr val="C00000"/>
                      </a:solidFill>
                      <a:prstDash val="dash"/>
                      <a:round/>
                      <a:headEnd type="none" w="med" len="med"/>
                      <a:tailEnd type="none" w="med" len="med"/>
                    </a:lnB>
                    <a:solidFill>
                      <a:schemeClr val="accent1"/>
                    </a:solidFill>
                  </a:tcPr>
                </a:tc>
                <a:extLst>
                  <a:ext uri="{0D108BD9-81ED-4DB2-BD59-A6C34878D82A}">
                    <a16:rowId xmlns:a16="http://schemas.microsoft.com/office/drawing/2014/main" val="942826982"/>
                  </a:ext>
                </a:extLst>
              </a:tr>
            </a:tbl>
          </a:graphicData>
        </a:graphic>
      </p:graphicFrame>
      <p:sp>
        <p:nvSpPr>
          <p:cNvPr id="22" name="Title 21">
            <a:extLst>
              <a:ext uri="{FF2B5EF4-FFF2-40B4-BE49-F238E27FC236}">
                <a16:creationId xmlns:a16="http://schemas.microsoft.com/office/drawing/2014/main" id="{6E4B04F4-38E7-B0BE-36A2-553F8C5AF5E2}"/>
              </a:ext>
            </a:extLst>
          </p:cNvPr>
          <p:cNvSpPr>
            <a:spLocks noGrp="1"/>
          </p:cNvSpPr>
          <p:nvPr>
            <p:ph type="title"/>
          </p:nvPr>
        </p:nvSpPr>
        <p:spPr>
          <a:xfrm>
            <a:off x="131582" y="13253"/>
            <a:ext cx="12245947" cy="606458"/>
          </a:xfrm>
        </p:spPr>
        <p:txBody>
          <a:bodyPr>
            <a:noAutofit/>
          </a:bodyPr>
          <a:lstStyle/>
          <a:p>
            <a:r>
              <a:rPr lang="en-GB" sz="2800" dirty="0"/>
              <a:t>Company’s post-hoc subgroups vs. NICE’s previous appraisals recommended for subpopulations defined by biomarkers </a:t>
            </a:r>
          </a:p>
        </p:txBody>
      </p:sp>
      <p:sp>
        <p:nvSpPr>
          <p:cNvPr id="24" name="Text Placeholder 23">
            <a:extLst>
              <a:ext uri="{FF2B5EF4-FFF2-40B4-BE49-F238E27FC236}">
                <a16:creationId xmlns:a16="http://schemas.microsoft.com/office/drawing/2014/main" id="{3567A510-3E60-42D4-F5B7-6B4BABA09781}"/>
              </a:ext>
            </a:extLst>
          </p:cNvPr>
          <p:cNvSpPr>
            <a:spLocks noGrp="1"/>
          </p:cNvSpPr>
          <p:nvPr>
            <p:ph type="body" sz="quarter" idx="13"/>
          </p:nvPr>
        </p:nvSpPr>
        <p:spPr>
          <a:xfrm>
            <a:off x="127432" y="6526811"/>
            <a:ext cx="12064567" cy="338554"/>
          </a:xfrm>
        </p:spPr>
        <p:txBody>
          <a:bodyPr>
            <a:noAutofit/>
          </a:bodyPr>
          <a:lstStyle/>
          <a:p>
            <a:r>
              <a:rPr lang="en-GB" sz="1200" dirty="0"/>
              <a:t>Abbreviations: EOS: blood eosinophil count; FeNO: fractional nitric oxide; </a:t>
            </a:r>
            <a:r>
              <a:rPr lang="en-GB" sz="1200" dirty="0" err="1"/>
              <a:t>IgE</a:t>
            </a:r>
            <a:r>
              <a:rPr lang="en-GB" sz="1200" dirty="0"/>
              <a:t>: immunoglobulin E; OCS: oral corticosteroids; </a:t>
            </a:r>
            <a:r>
              <a:rPr lang="en-GB" sz="1200" dirty="0" err="1"/>
              <a:t>mOCS</a:t>
            </a:r>
            <a:r>
              <a:rPr lang="en-GB" sz="1200" dirty="0"/>
              <a:t>:</a:t>
            </a:r>
            <a:r>
              <a:rPr lang="en-GB" sz="1200" dirty="0">
                <a:solidFill>
                  <a:srgbClr val="FF0000"/>
                </a:solidFill>
              </a:rPr>
              <a:t> </a:t>
            </a:r>
            <a:r>
              <a:rPr lang="en-GB" sz="1200" dirty="0">
                <a:cs typeface="Arial" panose="020B0604020202020204" pitchFamily="34" charset="0"/>
              </a:rPr>
              <a:t>maintenance oral corticosteroid; </a:t>
            </a:r>
            <a:r>
              <a:rPr lang="en-GB" sz="1200" dirty="0">
                <a:solidFill>
                  <a:srgbClr val="FF0000"/>
                </a:solidFill>
              </a:rPr>
              <a:t> </a:t>
            </a:r>
            <a:r>
              <a:rPr lang="en-GB" sz="1200" dirty="0"/>
              <a:t>ppb: parts per billion</a:t>
            </a:r>
          </a:p>
        </p:txBody>
      </p:sp>
      <p:grpSp>
        <p:nvGrpSpPr>
          <p:cNvPr id="9" name="Group 8">
            <a:extLst>
              <a:ext uri="{FF2B5EF4-FFF2-40B4-BE49-F238E27FC236}">
                <a16:creationId xmlns:a16="http://schemas.microsoft.com/office/drawing/2014/main" id="{D35553CF-B320-15A0-DAF6-2F9B58B1DBBC}"/>
              </a:ext>
            </a:extLst>
          </p:cNvPr>
          <p:cNvGrpSpPr/>
          <p:nvPr/>
        </p:nvGrpSpPr>
        <p:grpSpPr>
          <a:xfrm>
            <a:off x="10018790" y="810557"/>
            <a:ext cx="2451505" cy="338554"/>
            <a:chOff x="5591503" y="6489861"/>
            <a:chExt cx="1681314" cy="461665"/>
          </a:xfrm>
        </p:grpSpPr>
        <p:sp>
          <p:nvSpPr>
            <p:cNvPr id="10" name="TextBox 9">
              <a:extLst>
                <a:ext uri="{FF2B5EF4-FFF2-40B4-BE49-F238E27FC236}">
                  <a16:creationId xmlns:a16="http://schemas.microsoft.com/office/drawing/2014/main" id="{0732E843-FEE3-0B46-9A4D-AA989622B10E}"/>
                </a:ext>
              </a:extLst>
            </p:cNvPr>
            <p:cNvSpPr txBox="1"/>
            <p:nvPr/>
          </p:nvSpPr>
          <p:spPr>
            <a:xfrm>
              <a:off x="5591503" y="6668740"/>
              <a:ext cx="252248" cy="59832"/>
            </a:xfrm>
            <a:prstGeom prst="rect">
              <a:avLst/>
            </a:prstGeom>
            <a:noFill/>
            <a:ln>
              <a:solidFill>
                <a:srgbClr val="FF0000"/>
              </a:solidFill>
              <a:prstDash val="sysDash"/>
            </a:ln>
          </p:spPr>
          <p:txBody>
            <a:bodyPr wrap="square" rtlCol="0">
              <a:spAutoFit/>
            </a:bodyPr>
            <a:lstStyle/>
            <a:p>
              <a:endParaRPr lang="en-GB" sz="900" dirty="0"/>
            </a:p>
          </p:txBody>
        </p:sp>
        <p:sp>
          <p:nvSpPr>
            <p:cNvPr id="11" name="TextBox 10">
              <a:extLst>
                <a:ext uri="{FF2B5EF4-FFF2-40B4-BE49-F238E27FC236}">
                  <a16:creationId xmlns:a16="http://schemas.microsoft.com/office/drawing/2014/main" id="{D51A64C6-9DC6-4334-4BCA-150394CB938B}"/>
                </a:ext>
              </a:extLst>
            </p:cNvPr>
            <p:cNvSpPr txBox="1"/>
            <p:nvPr/>
          </p:nvSpPr>
          <p:spPr>
            <a:xfrm>
              <a:off x="5843751" y="6489861"/>
              <a:ext cx="1429066" cy="461665"/>
            </a:xfrm>
            <a:prstGeom prst="rect">
              <a:avLst/>
            </a:prstGeom>
            <a:noFill/>
          </p:spPr>
          <p:txBody>
            <a:bodyPr wrap="square" rtlCol="0">
              <a:spAutoFit/>
            </a:bodyPr>
            <a:lstStyle/>
            <a:p>
              <a:r>
                <a:rPr lang="en-GB" sz="1200" dirty="0"/>
                <a:t>No NICE guidance</a:t>
              </a:r>
            </a:p>
          </p:txBody>
        </p:sp>
      </p:grpSp>
      <p:grpSp>
        <p:nvGrpSpPr>
          <p:cNvPr id="17" name="Group 16">
            <a:extLst>
              <a:ext uri="{FF2B5EF4-FFF2-40B4-BE49-F238E27FC236}">
                <a16:creationId xmlns:a16="http://schemas.microsoft.com/office/drawing/2014/main" id="{383C86E8-7FA3-B33C-06A2-4C1804D984AE}"/>
              </a:ext>
            </a:extLst>
          </p:cNvPr>
          <p:cNvGrpSpPr/>
          <p:nvPr/>
        </p:nvGrpSpPr>
        <p:grpSpPr>
          <a:xfrm>
            <a:off x="1780411" y="6021431"/>
            <a:ext cx="8758608" cy="559458"/>
            <a:chOff x="1456000" y="5486886"/>
            <a:chExt cx="10020920" cy="484856"/>
          </a:xfrm>
        </p:grpSpPr>
        <p:sp>
          <p:nvSpPr>
            <p:cNvPr id="18" name="Rectangle 17" descr="Question to committee">
              <a:extLst>
                <a:ext uri="{FF2B5EF4-FFF2-40B4-BE49-F238E27FC236}">
                  <a16:creationId xmlns:a16="http://schemas.microsoft.com/office/drawing/2014/main" id="{7A68C5A2-45D9-C8C3-9EEE-D1FC184CA5E6}"/>
                </a:ext>
                <a:ext uri="{C183D7F6-B498-43B3-948B-1728B52AA6E4}">
                  <adec:decorative xmlns:adec="http://schemas.microsoft.com/office/drawing/2017/decorative" val="0"/>
                </a:ext>
              </a:extLst>
            </p:cNvPr>
            <p:cNvSpPr/>
            <p:nvPr/>
          </p:nvSpPr>
          <p:spPr>
            <a:xfrm>
              <a:off x="1818062" y="5553046"/>
              <a:ext cx="9658858" cy="39652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1600" dirty="0">
                  <a:solidFill>
                    <a:schemeClr val="tx1"/>
                  </a:solidFill>
                </a:rPr>
                <a:t>Are the company’s post-hoc subgroups appropriate for decision making? </a:t>
              </a:r>
            </a:p>
          </p:txBody>
        </p:sp>
        <p:grpSp>
          <p:nvGrpSpPr>
            <p:cNvPr id="19" name="Group 18">
              <a:extLst>
                <a:ext uri="{FF2B5EF4-FFF2-40B4-BE49-F238E27FC236}">
                  <a16:creationId xmlns:a16="http://schemas.microsoft.com/office/drawing/2014/main" id="{85739CA0-FDBF-E1DD-8821-E27B5DF6AB9D}"/>
                </a:ext>
                <a:ext uri="{C183D7F6-B498-43B3-948B-1728B52AA6E4}">
                  <adec:decorative xmlns:adec="http://schemas.microsoft.com/office/drawing/2017/decorative" val="1"/>
                </a:ext>
              </a:extLst>
            </p:cNvPr>
            <p:cNvGrpSpPr/>
            <p:nvPr/>
          </p:nvGrpSpPr>
          <p:grpSpPr>
            <a:xfrm>
              <a:off x="1456000" y="5486886"/>
              <a:ext cx="576000" cy="484856"/>
              <a:chOff x="-1440493" y="4224733"/>
              <a:chExt cx="576000" cy="484856"/>
            </a:xfrm>
          </p:grpSpPr>
          <p:sp>
            <p:nvSpPr>
              <p:cNvPr id="20" name="Oval 19">
                <a:extLst>
                  <a:ext uri="{FF2B5EF4-FFF2-40B4-BE49-F238E27FC236}">
                    <a16:creationId xmlns:a16="http://schemas.microsoft.com/office/drawing/2014/main" id="{3BF86A40-59BA-54E5-298D-8CA06949E1A9}"/>
                  </a:ext>
                </a:extLst>
              </p:cNvPr>
              <p:cNvSpPr/>
              <p:nvPr/>
            </p:nvSpPr>
            <p:spPr>
              <a:xfrm>
                <a:off x="-1440493" y="4224733"/>
                <a:ext cx="576000" cy="484856"/>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600"/>
              </a:p>
            </p:txBody>
          </p:sp>
          <p:pic>
            <p:nvPicPr>
              <p:cNvPr id="21" name="Graphic 20" descr="Chat with solid fill">
                <a:extLst>
                  <a:ext uri="{FF2B5EF4-FFF2-40B4-BE49-F238E27FC236}">
                    <a16:creationId xmlns:a16="http://schemas.microsoft.com/office/drawing/2014/main" id="{27E959F7-50AC-48FD-42AF-55C667B500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6254" y="4268075"/>
                <a:ext cx="463463" cy="441514"/>
              </a:xfrm>
              <a:prstGeom prst="rect">
                <a:avLst/>
              </a:prstGeom>
            </p:spPr>
          </p:pic>
        </p:grpSp>
      </p:grpSp>
    </p:spTree>
    <p:extLst>
      <p:ext uri="{BB962C8B-B14F-4D97-AF65-F5344CB8AC3E}">
        <p14:creationId xmlns:p14="http://schemas.microsoft.com/office/powerpoint/2010/main" val="6445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73978" y="2452731"/>
            <a:ext cx="11317288" cy="17521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TE: </a:t>
            </a:r>
          </a:p>
          <a:p>
            <a:pPr marL="342900" indent="-342900">
              <a:buFont typeface="Arial" panose="020B0604020202020204" pitchFamily="34" charset="0"/>
              <a:buChar char="•"/>
            </a:pPr>
            <a:r>
              <a:rPr lang="en-GB" dirty="0">
                <a:solidFill>
                  <a:schemeClr val="tx1"/>
                </a:solidFill>
              </a:rPr>
              <a:t>Consider clinical opinion useful but</a:t>
            </a:r>
            <a:r>
              <a:rPr lang="en-GB" dirty="0">
                <a:solidFill>
                  <a:srgbClr val="FF0000"/>
                </a:solidFill>
              </a:rPr>
              <a:t> </a:t>
            </a:r>
            <a:r>
              <a:rPr lang="en-GB" dirty="0">
                <a:solidFill>
                  <a:schemeClr val="tx1"/>
                </a:solidFill>
              </a:rPr>
              <a:t>using either ≥20% or ≥50% have either a little or significant implications on eligibility to continue treatment after 1 year</a:t>
            </a:r>
          </a:p>
          <a:p>
            <a:pPr marL="342900" indent="-342900">
              <a:buFont typeface="Arial" panose="020B0604020202020204" pitchFamily="34" charset="0"/>
              <a:buChar char="•"/>
            </a:pPr>
            <a:r>
              <a:rPr lang="en-GB" dirty="0">
                <a:solidFill>
                  <a:schemeClr val="tx1"/>
                </a:solidFill>
              </a:rPr>
              <a:t>≥20% reduction would only change outcomes &amp; clinical practice for people with 6 or more exacerbations in prior year, who had one less exacerbation in treatment year</a:t>
            </a:r>
          </a:p>
          <a:p>
            <a:pPr marL="342900" indent="-342900">
              <a:buFont typeface="Arial" panose="020B0604020202020204" pitchFamily="34" charset="0"/>
              <a:buChar char="•"/>
            </a:pPr>
            <a:r>
              <a:rPr lang="en-GB" dirty="0">
                <a:solidFill>
                  <a:schemeClr val="tx1"/>
                </a:solidFill>
              </a:rPr>
              <a:t>≥50% reduction would make more people ineligible to continue biologics after 1 year</a:t>
            </a:r>
          </a:p>
        </p:txBody>
      </p:sp>
      <p:sp>
        <p:nvSpPr>
          <p:cNvPr id="16" name="Rectangle 15">
            <a:extLst>
              <a:ext uri="{FF2B5EF4-FFF2-40B4-BE49-F238E27FC236}">
                <a16:creationId xmlns:a16="http://schemas.microsoft.com/office/drawing/2014/main" id="{BE4E1D21-37B6-4DED-9C97-E9DA5819D47B}"/>
              </a:ext>
            </a:extLst>
          </p:cNvPr>
          <p:cNvSpPr/>
          <p:nvPr/>
        </p:nvSpPr>
        <p:spPr>
          <a:xfrm>
            <a:off x="473978" y="4274399"/>
            <a:ext cx="11317288" cy="11791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EAG comments</a:t>
            </a:r>
          </a:p>
          <a:p>
            <a:pPr marL="342900" indent="-342900">
              <a:buFont typeface="Arial" panose="020B0604020202020204" pitchFamily="34" charset="0"/>
              <a:buChar char="•"/>
            </a:pPr>
            <a:r>
              <a:rPr lang="en-GB" dirty="0">
                <a:solidFill>
                  <a:schemeClr val="tx1"/>
                </a:solidFill>
              </a:rPr>
              <a:t>Not only an issue with tezepelumab as other biologics also deal with people with severe asthma and with higher number of exacerbations</a:t>
            </a:r>
          </a:p>
          <a:p>
            <a:pPr marL="342900" indent="-342900">
              <a:buFont typeface="Arial" panose="020B0604020202020204" pitchFamily="34" charset="0"/>
              <a:buChar char="•"/>
            </a:pPr>
            <a:r>
              <a:rPr lang="en-GB" dirty="0">
                <a:solidFill>
                  <a:schemeClr val="tx1"/>
                </a:solidFill>
              </a:rPr>
              <a:t>Any reduction in exacerbations or </a:t>
            </a:r>
            <a:r>
              <a:rPr lang="en-GB" dirty="0" err="1">
                <a:solidFill>
                  <a:schemeClr val="tx1"/>
                </a:solidFill>
              </a:rPr>
              <a:t>mOCS</a:t>
            </a:r>
            <a:r>
              <a:rPr lang="en-GB" dirty="0">
                <a:solidFill>
                  <a:schemeClr val="tx1"/>
                </a:solidFill>
              </a:rPr>
              <a:t> dose from baseline not robust (clinical experts &amp; BTS)</a:t>
            </a:r>
          </a:p>
        </p:txBody>
      </p:sp>
      <p:sp>
        <p:nvSpPr>
          <p:cNvPr id="17" name="Rectangle 16">
            <a:extLst>
              <a:ext uri="{FF2B5EF4-FFF2-40B4-BE49-F238E27FC236}">
                <a16:creationId xmlns:a16="http://schemas.microsoft.com/office/drawing/2014/main" id="{0676A329-CE0D-4571-B0F3-EDD09B7EE892}"/>
              </a:ext>
            </a:extLst>
          </p:cNvPr>
          <p:cNvSpPr/>
          <p:nvPr/>
        </p:nvSpPr>
        <p:spPr>
          <a:xfrm>
            <a:off x="456048" y="5469492"/>
            <a:ext cx="11317289" cy="74076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rPr>
              <a:t>Other considerations </a:t>
            </a:r>
          </a:p>
          <a:p>
            <a:pPr marL="285750" indent="-285750">
              <a:buFont typeface="Arial" panose="020B0604020202020204" pitchFamily="34" charset="0"/>
              <a:buChar char="•"/>
            </a:pPr>
            <a:r>
              <a:rPr lang="en-GB" dirty="0">
                <a:solidFill>
                  <a:schemeClr val="tx1"/>
                </a:solidFill>
              </a:rPr>
              <a:t>Reduction in exacerbations by at least 50% and/or reduction in reliance on daily steroids by ≥50%</a:t>
            </a:r>
          </a:p>
          <a:p>
            <a:pPr marL="285750" indent="-285750">
              <a:buFont typeface="Arial" panose="020B0604020202020204" pitchFamily="34" charset="0"/>
              <a:buChar char="•"/>
            </a:pPr>
            <a:endParaRPr lang="en-GB" dirty="0">
              <a:solidFill>
                <a:schemeClr val="tx1"/>
              </a:solidFill>
            </a:endParaRPr>
          </a:p>
        </p:txBody>
      </p:sp>
      <p:grpSp>
        <p:nvGrpSpPr>
          <p:cNvPr id="2" name="Group 1">
            <a:extLst>
              <a:ext uri="{FF2B5EF4-FFF2-40B4-BE49-F238E27FC236}">
                <a16:creationId xmlns:a16="http://schemas.microsoft.com/office/drawing/2014/main" id="{E1FC1C8C-41E7-7FAD-A833-034D005333EF}"/>
              </a:ext>
            </a:extLst>
          </p:cNvPr>
          <p:cNvGrpSpPr/>
          <p:nvPr/>
        </p:nvGrpSpPr>
        <p:grpSpPr>
          <a:xfrm>
            <a:off x="1868075" y="6148912"/>
            <a:ext cx="9147286" cy="639601"/>
            <a:chOff x="1456000" y="5450382"/>
            <a:chExt cx="10144212" cy="102415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85086" y="5566350"/>
              <a:ext cx="9715126" cy="76262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1600" dirty="0">
                  <a:solidFill>
                    <a:schemeClr val="tx1"/>
                  </a:solidFill>
                </a:rPr>
                <a:t>What is the committee’s view on clinically meaningful reduction in exacerbations?</a:t>
              </a:r>
            </a:p>
            <a:p>
              <a:r>
                <a:rPr lang="en-GB" sz="1600" dirty="0">
                  <a:solidFill>
                    <a:schemeClr val="tx1"/>
                  </a:solidFill>
                </a:rPr>
                <a:t> Is the company’s definition appropriate?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450382"/>
              <a:ext cx="576000" cy="1024150"/>
              <a:chOff x="-1440493" y="3952145"/>
              <a:chExt cx="576000" cy="1024150"/>
            </a:xfrm>
          </p:grpSpPr>
          <p:sp>
            <p:nvSpPr>
              <p:cNvPr id="20" name="Oval 19">
                <a:extLst>
                  <a:ext uri="{FF2B5EF4-FFF2-40B4-BE49-F238E27FC236}">
                    <a16:creationId xmlns:a16="http://schemas.microsoft.com/office/drawing/2014/main" id="{48838C65-6756-4939-9479-5E73E09012AB}"/>
                  </a:ext>
                </a:extLst>
              </p:cNvPr>
              <p:cNvSpPr/>
              <p:nvPr/>
            </p:nvSpPr>
            <p:spPr>
              <a:xfrm>
                <a:off x="-1440493" y="3952147"/>
                <a:ext cx="576000" cy="87859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7956" y="3952145"/>
                <a:ext cx="463463" cy="1024150"/>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456048" y="870109"/>
            <a:ext cx="11317289" cy="148406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Background: EAG concerned that: </a:t>
            </a:r>
          </a:p>
          <a:p>
            <a:pPr marL="285750" indent="-285750">
              <a:buFont typeface="Arial" panose="020B0604020202020204" pitchFamily="34" charset="0"/>
              <a:buChar char="•"/>
            </a:pPr>
            <a:r>
              <a:rPr lang="en-GB" dirty="0">
                <a:solidFill>
                  <a:schemeClr val="tx1"/>
                </a:solidFill>
              </a:rPr>
              <a:t>Company’s definition of any reduction in exacerbations or mOCS dose from baseline indeterminate and less likely to be clinically meaningful. 20% to 50% reduction in exacerbations would be clinically meaningful </a:t>
            </a:r>
          </a:p>
          <a:p>
            <a:pPr marL="285750" indent="-285750">
              <a:buFont typeface="Arial" panose="020B0604020202020204" pitchFamily="34" charset="0"/>
              <a:buChar char="•"/>
            </a:pPr>
            <a:r>
              <a:rPr lang="en-GB" dirty="0">
                <a:solidFill>
                  <a:schemeClr val="tx1"/>
                </a:solidFill>
              </a:rPr>
              <a:t>In model, transition probabilities post-assessment also based on company’s definition</a:t>
            </a:r>
          </a:p>
          <a:p>
            <a:pPr marL="285750" indent="-285750">
              <a:buFont typeface="Arial" panose="020B0604020202020204" pitchFamily="34" charset="0"/>
              <a:buChar char="•"/>
            </a:pPr>
            <a:r>
              <a:rPr lang="en-GB" dirty="0">
                <a:solidFill>
                  <a:schemeClr val="tx1"/>
                </a:solidFill>
              </a:rPr>
              <a:t>Clinical opinion to EAG: any reduction is not necessarily clinically meaningful </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316195" y="28214"/>
            <a:ext cx="11356241" cy="683198"/>
          </a:xfrm>
        </p:spPr>
        <p:txBody>
          <a:bodyPr>
            <a:normAutofit fontScale="90000"/>
          </a:bodyPr>
          <a:lstStyle/>
          <a:p>
            <a:r>
              <a:rPr lang="en-GB" dirty="0"/>
              <a:t>Decision problem: Definition of treatment response</a:t>
            </a:r>
            <a:br>
              <a:rPr lang="en-GB" dirty="0"/>
            </a:br>
            <a:r>
              <a:rPr lang="en-GB" sz="2200" b="0" dirty="0"/>
              <a:t>Uncertainty in how treatment response defined in clinical and economic evidence </a:t>
            </a:r>
          </a:p>
        </p:txBody>
      </p:sp>
      <p:sp>
        <p:nvSpPr>
          <p:cNvPr id="7" name="Text Placeholder 8">
            <a:extLst>
              <a:ext uri="{FF2B5EF4-FFF2-40B4-BE49-F238E27FC236}">
                <a16:creationId xmlns:a16="http://schemas.microsoft.com/office/drawing/2014/main" id="{01773BA7-3BE3-3AC7-D679-0DC17BA5F9EA}"/>
              </a:ext>
            </a:extLst>
          </p:cNvPr>
          <p:cNvSpPr txBox="1">
            <a:spLocks/>
          </p:cNvSpPr>
          <p:nvPr/>
        </p:nvSpPr>
        <p:spPr>
          <a:xfrm>
            <a:off x="1871663" y="6643020"/>
            <a:ext cx="908685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panose="020B0604020202020204" pitchFamily="34" charset="0"/>
              </a:rPr>
              <a:t>Abbreviations: BTS: British Thoracic Society; </a:t>
            </a:r>
            <a:r>
              <a:rPr lang="en-GB" dirty="0" err="1">
                <a:cs typeface="Arial" panose="020B0604020202020204" pitchFamily="34" charset="0"/>
              </a:rPr>
              <a:t>mOCS</a:t>
            </a:r>
            <a:r>
              <a:rPr lang="en-GB" dirty="0">
                <a:cs typeface="Arial" panose="020B0604020202020204" pitchFamily="34" charset="0"/>
              </a:rPr>
              <a:t>: maintenance oral corticosteroid   </a:t>
            </a:r>
          </a:p>
        </p:txBody>
      </p:sp>
    </p:spTree>
    <p:extLst>
      <p:ext uri="{BB962C8B-B14F-4D97-AF65-F5344CB8AC3E}">
        <p14:creationId xmlns:p14="http://schemas.microsoft.com/office/powerpoint/2010/main" val="61126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5E01DB-6BA1-43FA-948C-3BED423AD6C6}"/>
              </a:ext>
            </a:extLst>
          </p:cNvPr>
          <p:cNvSpPr txBox="1"/>
          <p:nvPr/>
        </p:nvSpPr>
        <p:spPr>
          <a:xfrm>
            <a:off x="273671" y="591664"/>
            <a:ext cx="4482317" cy="369332"/>
          </a:xfrm>
          <a:prstGeom prst="rect">
            <a:avLst/>
          </a:prstGeom>
          <a:noFill/>
        </p:spPr>
        <p:txBody>
          <a:bodyPr wrap="none" rtlCol="0">
            <a:spAutoFit/>
          </a:bodyPr>
          <a:lstStyle/>
          <a:p>
            <a:r>
              <a:rPr lang="en-GB" dirty="0"/>
              <a:t>Table 5 Clinical trial designs and outcomes</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2492913276"/>
              </p:ext>
            </p:extLst>
          </p:nvPr>
        </p:nvGraphicFramePr>
        <p:xfrm>
          <a:off x="433471" y="944163"/>
          <a:ext cx="11325057" cy="4836583"/>
        </p:xfrm>
        <a:graphic>
          <a:graphicData uri="http://schemas.openxmlformats.org/drawingml/2006/table">
            <a:tbl>
              <a:tblPr firstRow="1" bandRow="1">
                <a:tableStyleId>{5C22544A-7EE6-4342-B048-85BDC9FD1C3A}</a:tableStyleId>
              </a:tblPr>
              <a:tblGrid>
                <a:gridCol w="2110946">
                  <a:extLst>
                    <a:ext uri="{9D8B030D-6E8A-4147-A177-3AD203B41FA5}">
                      <a16:colId xmlns:a16="http://schemas.microsoft.com/office/drawing/2014/main" val="2781295461"/>
                    </a:ext>
                  </a:extLst>
                </a:gridCol>
                <a:gridCol w="2875722">
                  <a:extLst>
                    <a:ext uri="{9D8B030D-6E8A-4147-A177-3AD203B41FA5}">
                      <a16:colId xmlns:a16="http://schemas.microsoft.com/office/drawing/2014/main" val="458621282"/>
                    </a:ext>
                  </a:extLst>
                </a:gridCol>
                <a:gridCol w="2849218">
                  <a:extLst>
                    <a:ext uri="{9D8B030D-6E8A-4147-A177-3AD203B41FA5}">
                      <a16:colId xmlns:a16="http://schemas.microsoft.com/office/drawing/2014/main" val="75524693"/>
                    </a:ext>
                  </a:extLst>
                </a:gridCol>
                <a:gridCol w="3489171">
                  <a:extLst>
                    <a:ext uri="{9D8B030D-6E8A-4147-A177-3AD203B41FA5}">
                      <a16:colId xmlns:a16="http://schemas.microsoft.com/office/drawing/2014/main" val="2109628251"/>
                    </a:ext>
                  </a:extLst>
                </a:gridCol>
              </a:tblGrid>
              <a:tr h="312385">
                <a:tc>
                  <a:txBody>
                    <a:bodyPr/>
                    <a:lstStyle/>
                    <a:p>
                      <a:endParaRPr lang="en-GB" sz="1600" dirty="0">
                        <a:solidFill>
                          <a:schemeClr val="bg1"/>
                        </a:solidFill>
                      </a:endParaRPr>
                    </a:p>
                  </a:txBody>
                  <a:tcPr>
                    <a:solidFill>
                      <a:schemeClr val="accent1"/>
                    </a:solidFill>
                  </a:tcPr>
                </a:tc>
                <a:tc>
                  <a:txBody>
                    <a:bodyPr/>
                    <a:lstStyle/>
                    <a:p>
                      <a:r>
                        <a:rPr lang="en-GB" sz="1600" dirty="0"/>
                        <a:t>PATHWAY</a:t>
                      </a:r>
                    </a:p>
                  </a:txBody>
                  <a:tcPr/>
                </a:tc>
                <a:tc>
                  <a:txBody>
                    <a:bodyPr/>
                    <a:lstStyle/>
                    <a:p>
                      <a:r>
                        <a:rPr lang="en-GB" sz="1600" dirty="0"/>
                        <a:t>NAVIGATOR</a:t>
                      </a:r>
                    </a:p>
                  </a:txBody>
                  <a:tcPr/>
                </a:tc>
                <a:tc>
                  <a:txBody>
                    <a:bodyPr/>
                    <a:lstStyle/>
                    <a:p>
                      <a:r>
                        <a:rPr lang="en-GB" sz="1600"/>
                        <a:t>SOURCE</a:t>
                      </a:r>
                      <a:endParaRPr lang="en-GB" sz="1600" dirty="0"/>
                    </a:p>
                  </a:txBody>
                  <a:tcPr/>
                </a:tc>
                <a:extLst>
                  <a:ext uri="{0D108BD9-81ED-4DB2-BD59-A6C34878D82A}">
                    <a16:rowId xmlns:a16="http://schemas.microsoft.com/office/drawing/2014/main" val="1220355904"/>
                  </a:ext>
                </a:extLst>
              </a:tr>
              <a:tr h="312385">
                <a:tc>
                  <a:txBody>
                    <a:bodyPr/>
                    <a:lstStyle/>
                    <a:p>
                      <a:r>
                        <a:rPr lang="en-GB" sz="1500" b="1" dirty="0">
                          <a:solidFill>
                            <a:schemeClr val="bg1"/>
                          </a:solidFill>
                        </a:rPr>
                        <a:t>Design</a:t>
                      </a:r>
                    </a:p>
                  </a:txBody>
                  <a:tcPr>
                    <a:solidFill>
                      <a:schemeClr val="accent1"/>
                    </a:solidFill>
                  </a:tcPr>
                </a:tc>
                <a:tc>
                  <a:txBody>
                    <a:bodyPr/>
                    <a:lstStyle/>
                    <a:p>
                      <a:r>
                        <a:rPr lang="en-GB" sz="1500" dirty="0">
                          <a:solidFill>
                            <a:schemeClr val="tx1"/>
                          </a:solidFill>
                        </a:rPr>
                        <a:t>Phase II, double-blinded</a:t>
                      </a:r>
                    </a:p>
                  </a:txBody>
                  <a:tcPr/>
                </a:tc>
                <a:tc>
                  <a:txBody>
                    <a:bodyPr/>
                    <a:lstStyle/>
                    <a:p>
                      <a:r>
                        <a:rPr lang="en-GB" sz="1500">
                          <a:solidFill>
                            <a:schemeClr val="tx1"/>
                          </a:solidFill>
                        </a:rPr>
                        <a:t>Phase III, double-blinded</a:t>
                      </a:r>
                      <a:endParaRPr lang="en-GB" sz="1500" dirty="0">
                        <a:solidFill>
                          <a:schemeClr val="tx1"/>
                        </a:solidFill>
                      </a:endParaRPr>
                    </a:p>
                  </a:txBody>
                  <a:tcPr/>
                </a:tc>
                <a:tc>
                  <a:txBody>
                    <a:bodyPr/>
                    <a:lstStyle/>
                    <a:p>
                      <a:r>
                        <a:rPr lang="en-GB" sz="1500" dirty="0">
                          <a:solidFill>
                            <a:schemeClr val="tx1"/>
                          </a:solidFill>
                        </a:rPr>
                        <a:t>Phase III, double blinded</a:t>
                      </a:r>
                    </a:p>
                  </a:txBody>
                  <a:tcPr/>
                </a:tc>
                <a:extLst>
                  <a:ext uri="{0D108BD9-81ED-4DB2-BD59-A6C34878D82A}">
                    <a16:rowId xmlns:a16="http://schemas.microsoft.com/office/drawing/2014/main" val="683507817"/>
                  </a:ext>
                </a:extLst>
              </a:tr>
              <a:tr h="766763">
                <a:tc>
                  <a:txBody>
                    <a:bodyPr/>
                    <a:lstStyle/>
                    <a:p>
                      <a:r>
                        <a:rPr lang="en-GB" sz="1500" b="1" dirty="0">
                          <a:solidFill>
                            <a:schemeClr val="bg1"/>
                          </a:solidFill>
                        </a:rPr>
                        <a:t>Population (n)</a:t>
                      </a:r>
                    </a:p>
                  </a:txBody>
                  <a:tcPr>
                    <a:solidFill>
                      <a:schemeClr val="accent1"/>
                    </a:solidFill>
                  </a:tcPr>
                </a:tc>
                <a:tc>
                  <a:txBody>
                    <a:bodyPr/>
                    <a:lstStyle/>
                    <a:p>
                      <a:r>
                        <a:rPr lang="en-GB" sz="1500" dirty="0">
                          <a:solidFill>
                            <a:schemeClr val="tx1"/>
                          </a:solidFill>
                        </a:rPr>
                        <a:t>Adult with inadequately controlled, severe asthma (n=550)</a:t>
                      </a:r>
                      <a:endParaRPr lang="en-GB" sz="1500" dirty="0">
                        <a:solidFill>
                          <a:srgbClr val="FF0000"/>
                        </a:solidFill>
                      </a:endParaRPr>
                    </a:p>
                  </a:txBody>
                  <a:tcPr/>
                </a:tc>
                <a:tc>
                  <a:txBody>
                    <a:bodyPr/>
                    <a:lstStyle/>
                    <a:p>
                      <a:r>
                        <a:rPr lang="en-GB" sz="1500" dirty="0">
                          <a:solidFill>
                            <a:schemeClr val="tx1"/>
                          </a:solidFill>
                        </a:rPr>
                        <a:t>Adult and adolescent with severe, uncontrolled asthma</a:t>
                      </a:r>
                    </a:p>
                    <a:p>
                      <a:r>
                        <a:rPr lang="en-GB" sz="1500" dirty="0">
                          <a:solidFill>
                            <a:schemeClr val="tx1"/>
                          </a:solidFill>
                        </a:rPr>
                        <a:t>(n=1,059)</a:t>
                      </a:r>
                    </a:p>
                  </a:txBody>
                  <a:tcPr/>
                </a:tc>
                <a:tc>
                  <a:txBody>
                    <a:bodyPr/>
                    <a:lstStyle/>
                    <a:p>
                      <a:r>
                        <a:rPr lang="en-GB" sz="1500" dirty="0">
                          <a:solidFill>
                            <a:schemeClr val="tx1"/>
                          </a:solidFill>
                        </a:rPr>
                        <a:t>Adult with severe, </a:t>
                      </a:r>
                      <a:r>
                        <a:rPr lang="en-GB" sz="1500" dirty="0" err="1">
                          <a:solidFill>
                            <a:schemeClr val="tx1"/>
                          </a:solidFill>
                        </a:rPr>
                        <a:t>mOCS</a:t>
                      </a:r>
                      <a:r>
                        <a:rPr lang="en-GB" sz="1500" dirty="0">
                          <a:solidFill>
                            <a:schemeClr val="tx1"/>
                          </a:solidFill>
                        </a:rPr>
                        <a:t>-dependent asthma (n=150)</a:t>
                      </a:r>
                    </a:p>
                  </a:txBody>
                  <a:tcPr/>
                </a:tc>
                <a:extLst>
                  <a:ext uri="{0D108BD9-81ED-4DB2-BD59-A6C34878D82A}">
                    <a16:rowId xmlns:a16="http://schemas.microsoft.com/office/drawing/2014/main" val="1606641215"/>
                  </a:ext>
                </a:extLst>
              </a:tr>
              <a:tr h="505838">
                <a:tc>
                  <a:txBody>
                    <a:bodyPr/>
                    <a:lstStyle/>
                    <a:p>
                      <a:r>
                        <a:rPr lang="en-GB" sz="1500" b="1" dirty="0">
                          <a:solidFill>
                            <a:schemeClr val="bg1"/>
                          </a:solidFill>
                        </a:rPr>
                        <a:t>Intervention</a:t>
                      </a:r>
                    </a:p>
                  </a:txBody>
                  <a:tcPr>
                    <a:solidFill>
                      <a:schemeClr val="accent1"/>
                    </a:solidFill>
                  </a:tcPr>
                </a:tc>
                <a:tc>
                  <a:txBody>
                    <a:bodyPr/>
                    <a:lstStyle/>
                    <a:p>
                      <a:r>
                        <a:rPr lang="pl-PL" sz="1500" dirty="0">
                          <a:solidFill>
                            <a:schemeClr val="tx1"/>
                          </a:solidFill>
                        </a:rPr>
                        <a:t>Tezepelumab 210 SC Q4W</a:t>
                      </a:r>
                      <a:r>
                        <a:rPr lang="en-GB" sz="1500" dirty="0">
                          <a:solidFill>
                            <a:schemeClr val="tx1"/>
                          </a:solidFill>
                        </a:rPr>
                        <a:t> + SoC (n=137)*</a:t>
                      </a:r>
                      <a:endParaRPr lang="pl-PL" sz="1500" dirty="0">
                        <a:solidFill>
                          <a:schemeClr val="tx1"/>
                        </a:solidFill>
                      </a:endParaRPr>
                    </a:p>
                  </a:txBody>
                  <a:tcPr/>
                </a:tc>
                <a:tc>
                  <a:txBody>
                    <a:bodyPr/>
                    <a:lstStyle/>
                    <a:p>
                      <a:r>
                        <a:rPr lang="pl-PL" sz="1500" dirty="0">
                          <a:solidFill>
                            <a:schemeClr val="tx1"/>
                          </a:solidFill>
                        </a:rPr>
                        <a:t>Tezepelumab 210 mg SC Q4W + S</a:t>
                      </a:r>
                      <a:r>
                        <a:rPr lang="en-GB" sz="1500" dirty="0">
                          <a:solidFill>
                            <a:schemeClr val="tx1"/>
                          </a:solidFill>
                        </a:rPr>
                        <a:t>o</a:t>
                      </a:r>
                      <a:r>
                        <a:rPr lang="pl-PL" sz="1500" dirty="0">
                          <a:solidFill>
                            <a:schemeClr val="tx1"/>
                          </a:solidFill>
                        </a:rPr>
                        <a:t>C</a:t>
                      </a:r>
                      <a:r>
                        <a:rPr lang="en-GB" sz="1500" dirty="0">
                          <a:solidFill>
                            <a:schemeClr val="tx1"/>
                          </a:solidFill>
                        </a:rPr>
                        <a:t> (n=528)</a:t>
                      </a:r>
                      <a:r>
                        <a:rPr lang="pl-PL" sz="1500" dirty="0">
                          <a:solidFill>
                            <a:schemeClr val="tx1"/>
                          </a:solidFill>
                        </a:rPr>
                        <a:t> </a:t>
                      </a:r>
                    </a:p>
                  </a:txBody>
                  <a:tcPr/>
                </a:tc>
                <a:tc>
                  <a:txBody>
                    <a:bodyPr/>
                    <a:lstStyle/>
                    <a:p>
                      <a:r>
                        <a:rPr lang="en-GB" sz="1500" dirty="0">
                          <a:solidFill>
                            <a:schemeClr val="tx1"/>
                          </a:solidFill>
                        </a:rPr>
                        <a:t>Tezepelumab 210 mg SC Q4W plus ICS/LABA and </a:t>
                      </a:r>
                      <a:r>
                        <a:rPr lang="en-GB" sz="1500" dirty="0" err="1">
                          <a:solidFill>
                            <a:schemeClr val="tx1"/>
                          </a:solidFill>
                        </a:rPr>
                        <a:t>mOCS</a:t>
                      </a:r>
                      <a:r>
                        <a:rPr lang="en-GB" sz="1500" dirty="0">
                          <a:solidFill>
                            <a:schemeClr val="tx1"/>
                          </a:solidFill>
                        </a:rPr>
                        <a:t> + SoC  (n=74)</a:t>
                      </a:r>
                    </a:p>
                  </a:txBody>
                  <a:tcPr/>
                </a:tc>
                <a:extLst>
                  <a:ext uri="{0D108BD9-81ED-4DB2-BD59-A6C34878D82A}">
                    <a16:rowId xmlns:a16="http://schemas.microsoft.com/office/drawing/2014/main" val="1086869075"/>
                  </a:ext>
                </a:extLst>
              </a:tr>
              <a:tr h="340783">
                <a:tc>
                  <a:txBody>
                    <a:bodyPr/>
                    <a:lstStyle/>
                    <a:p>
                      <a:r>
                        <a:rPr lang="en-GB" sz="1500" b="1">
                          <a:solidFill>
                            <a:schemeClr val="bg1"/>
                          </a:solidFill>
                        </a:rPr>
                        <a:t>Comparator (n)</a:t>
                      </a:r>
                      <a:endParaRPr lang="en-GB" sz="1500" b="1" dirty="0">
                        <a:solidFill>
                          <a:schemeClr val="bg1"/>
                        </a:solidFill>
                      </a:endParaRPr>
                    </a:p>
                  </a:txBody>
                  <a:tcPr>
                    <a:solidFill>
                      <a:schemeClr val="accent1"/>
                    </a:solidFill>
                  </a:tcPr>
                </a:tc>
                <a:tc>
                  <a:txBody>
                    <a:bodyPr/>
                    <a:lstStyle/>
                    <a:p>
                      <a:pPr algn="l"/>
                      <a:r>
                        <a:rPr lang="en-GB" sz="1500" dirty="0">
                          <a:solidFill>
                            <a:schemeClr val="tx1"/>
                          </a:solidFill>
                        </a:rPr>
                        <a:t>Placebo (n=138)</a:t>
                      </a:r>
                    </a:p>
                  </a:txBody>
                  <a:tcPr/>
                </a:tc>
                <a:tc>
                  <a:txBody>
                    <a:bodyPr/>
                    <a:lstStyle/>
                    <a:p>
                      <a:r>
                        <a:rPr lang="en-GB" sz="1500" dirty="0">
                          <a:solidFill>
                            <a:schemeClr val="tx1"/>
                          </a:solidFill>
                        </a:rPr>
                        <a:t>Placebo (n=531)</a:t>
                      </a:r>
                    </a:p>
                  </a:txBody>
                  <a:tcPr/>
                </a:tc>
                <a:tc>
                  <a:txBody>
                    <a:bodyPr/>
                    <a:lstStyle/>
                    <a:p>
                      <a:r>
                        <a:rPr lang="en-GB" sz="1500" dirty="0">
                          <a:solidFill>
                            <a:schemeClr val="tx1"/>
                          </a:solidFill>
                        </a:rPr>
                        <a:t>Placebo (N=76)</a:t>
                      </a:r>
                    </a:p>
                  </a:txBody>
                  <a:tcPr/>
                </a:tc>
                <a:extLst>
                  <a:ext uri="{0D108BD9-81ED-4DB2-BD59-A6C34878D82A}">
                    <a16:rowId xmlns:a16="http://schemas.microsoft.com/office/drawing/2014/main" val="3789602645"/>
                  </a:ext>
                </a:extLst>
              </a:tr>
              <a:tr h="288751">
                <a:tc>
                  <a:txBody>
                    <a:bodyPr/>
                    <a:lstStyle/>
                    <a:p>
                      <a:r>
                        <a:rPr lang="en-GB" sz="1500" b="1" dirty="0">
                          <a:solidFill>
                            <a:schemeClr val="bg1"/>
                          </a:solidFill>
                        </a:rPr>
                        <a:t>Treatment duration</a:t>
                      </a:r>
                    </a:p>
                  </a:txBody>
                  <a:tcPr>
                    <a:solidFill>
                      <a:schemeClr val="accent1"/>
                    </a:solidFill>
                  </a:tcPr>
                </a:tc>
                <a:tc>
                  <a:txBody>
                    <a:bodyPr/>
                    <a:lstStyle/>
                    <a:p>
                      <a:r>
                        <a:rPr lang="en-GB" sz="1500" dirty="0">
                          <a:solidFill>
                            <a:schemeClr val="tx1"/>
                          </a:solidFill>
                        </a:rPr>
                        <a:t>52 weeks, follow-up 12 weeks</a:t>
                      </a:r>
                    </a:p>
                  </a:txBody>
                  <a:tcPr/>
                </a:tc>
                <a:tc>
                  <a:txBody>
                    <a:bodyPr/>
                    <a:lstStyle/>
                    <a:p>
                      <a:r>
                        <a:rPr lang="en-GB" sz="1500" dirty="0">
                          <a:solidFill>
                            <a:schemeClr val="tx1"/>
                          </a:solidFill>
                        </a:rPr>
                        <a:t>52 weeks, follow-up 12 weeks</a:t>
                      </a:r>
                    </a:p>
                  </a:txBody>
                  <a:tcPr/>
                </a:tc>
                <a:tc>
                  <a:txBody>
                    <a:bodyPr/>
                    <a:lstStyle/>
                    <a:p>
                      <a:r>
                        <a:rPr lang="en-GB" sz="1500" dirty="0">
                          <a:solidFill>
                            <a:schemeClr val="tx1"/>
                          </a:solidFill>
                        </a:rPr>
                        <a:t>48 weeks, follow-up 12 weeks</a:t>
                      </a:r>
                    </a:p>
                  </a:txBody>
                  <a:tcPr/>
                </a:tc>
                <a:extLst>
                  <a:ext uri="{0D108BD9-81ED-4DB2-BD59-A6C34878D82A}">
                    <a16:rowId xmlns:a16="http://schemas.microsoft.com/office/drawing/2014/main" val="2605528485"/>
                  </a:ext>
                </a:extLst>
              </a:tr>
              <a:tr h="312385">
                <a:tc>
                  <a:txBody>
                    <a:bodyPr/>
                    <a:lstStyle/>
                    <a:p>
                      <a:r>
                        <a:rPr lang="en-GB" sz="1500" b="1">
                          <a:solidFill>
                            <a:schemeClr val="bg1"/>
                          </a:solidFill>
                        </a:rPr>
                        <a:t>Primary outcome</a:t>
                      </a:r>
                      <a:endParaRPr lang="en-GB" sz="1500" b="1" dirty="0">
                        <a:solidFill>
                          <a:schemeClr val="bg1"/>
                        </a:solidFill>
                      </a:endParaRPr>
                    </a:p>
                  </a:txBody>
                  <a:tcPr>
                    <a:solidFill>
                      <a:schemeClr val="accent1"/>
                    </a:solidFill>
                  </a:tcPr>
                </a:tc>
                <a:tc>
                  <a:txBody>
                    <a:bodyPr/>
                    <a:lstStyle/>
                    <a:p>
                      <a:r>
                        <a:rPr lang="en-GB" sz="1500" dirty="0">
                          <a:solidFill>
                            <a:schemeClr val="tx1"/>
                          </a:solidFill>
                        </a:rPr>
                        <a:t>AAER measured at Week 52</a:t>
                      </a:r>
                    </a:p>
                  </a:txBody>
                  <a:tcPr/>
                </a:tc>
                <a:tc>
                  <a:txBody>
                    <a:bodyPr/>
                    <a:lstStyle/>
                    <a:p>
                      <a:r>
                        <a:rPr lang="en-GB" sz="1500" dirty="0">
                          <a:solidFill>
                            <a:schemeClr val="tx1"/>
                          </a:solidFill>
                        </a:rPr>
                        <a:t>AAER measured at Week 52</a:t>
                      </a:r>
                    </a:p>
                  </a:txBody>
                  <a:tcPr/>
                </a:tc>
                <a:tc>
                  <a:txBody>
                    <a:bodyPr/>
                    <a:lstStyle/>
                    <a:p>
                      <a:r>
                        <a:rPr lang="en-GB" sz="1500" dirty="0">
                          <a:solidFill>
                            <a:schemeClr val="tx1"/>
                          </a:solidFill>
                        </a:rPr>
                        <a:t>% reduction in OCS at Week 48 </a:t>
                      </a:r>
                    </a:p>
                  </a:txBody>
                  <a:tcPr/>
                </a:tc>
                <a:extLst>
                  <a:ext uri="{0D108BD9-81ED-4DB2-BD59-A6C34878D82A}">
                    <a16:rowId xmlns:a16="http://schemas.microsoft.com/office/drawing/2014/main" val="3245755481"/>
                  </a:ext>
                </a:extLst>
              </a:tr>
              <a:tr h="312385">
                <a:tc>
                  <a:txBody>
                    <a:bodyPr/>
                    <a:lstStyle/>
                    <a:p>
                      <a:r>
                        <a:rPr lang="en-GB" sz="1500" b="1">
                          <a:solidFill>
                            <a:schemeClr val="bg1"/>
                          </a:solidFill>
                        </a:rPr>
                        <a:t>Locations</a:t>
                      </a:r>
                      <a:endParaRPr lang="en-GB" sz="1500" b="1" dirty="0">
                        <a:solidFill>
                          <a:schemeClr val="bg1"/>
                        </a:solidFill>
                      </a:endParaRPr>
                    </a:p>
                  </a:txBody>
                  <a:tcPr>
                    <a:solidFill>
                      <a:schemeClr val="accent1"/>
                    </a:solidFill>
                  </a:tcPr>
                </a:tc>
                <a:tc>
                  <a:txBody>
                    <a:bodyPr/>
                    <a:lstStyle/>
                    <a:p>
                      <a:pPr algn="l"/>
                      <a:r>
                        <a:rPr lang="en-GB" sz="1500" dirty="0">
                          <a:solidFill>
                            <a:schemeClr val="tx1"/>
                          </a:solidFill>
                        </a:rPr>
                        <a:t>98 centres (12 countries) </a:t>
                      </a:r>
                    </a:p>
                  </a:txBody>
                  <a:tcPr/>
                </a:tc>
                <a:tc>
                  <a:txBody>
                    <a:bodyPr/>
                    <a:lstStyle/>
                    <a:p>
                      <a:r>
                        <a:rPr lang="en-GB" sz="1500" dirty="0"/>
                        <a:t>297 centres (18 countries) </a:t>
                      </a:r>
                    </a:p>
                  </a:txBody>
                  <a:tcPr/>
                </a:tc>
                <a:tc>
                  <a:txBody>
                    <a:bodyPr/>
                    <a:lstStyle/>
                    <a:p>
                      <a:r>
                        <a:rPr lang="en-GB" sz="1500" dirty="0"/>
                        <a:t>60 centres (7 countries) </a:t>
                      </a:r>
                    </a:p>
                  </a:txBody>
                  <a:tcPr/>
                </a:tc>
                <a:extLst>
                  <a:ext uri="{0D108BD9-81ED-4DB2-BD59-A6C34878D82A}">
                    <a16:rowId xmlns:a16="http://schemas.microsoft.com/office/drawing/2014/main" val="4222386618"/>
                  </a:ext>
                </a:extLst>
              </a:tr>
              <a:tr h="1106318">
                <a:tc>
                  <a:txBody>
                    <a:bodyPr/>
                    <a:lstStyle/>
                    <a:p>
                      <a:r>
                        <a:rPr lang="en-GB" sz="1500" b="1" dirty="0">
                          <a:solidFill>
                            <a:schemeClr val="bg1"/>
                          </a:solidFill>
                        </a:rPr>
                        <a:t>Inclusion criteria </a:t>
                      </a:r>
                    </a:p>
                  </a:txBody>
                  <a:tcPr>
                    <a:solidFill>
                      <a:schemeClr val="accent1"/>
                    </a:solidFill>
                  </a:tcPr>
                </a:tc>
                <a:tc>
                  <a:txBody>
                    <a:bodyPr/>
                    <a:lstStyle/>
                    <a:p>
                      <a:pPr lvl="0" fontAlgn="base"/>
                      <a:r>
                        <a:rPr lang="en-GB" sz="1500" b="0" kern="1200" dirty="0">
                          <a:solidFill>
                            <a:schemeClr val="tx1"/>
                          </a:solidFill>
                          <a:effectLst/>
                          <a:latin typeface="+mn-lt"/>
                          <a:ea typeface="+mn-ea"/>
                          <a:cs typeface="+mn-cs"/>
                        </a:rPr>
                        <a:t>ACQ-6 score ≥1.5; </a:t>
                      </a:r>
                      <a:r>
                        <a:rPr lang="en-US" sz="1500" b="0" kern="1200" dirty="0">
                          <a:solidFill>
                            <a:schemeClr val="tx1"/>
                          </a:solidFill>
                          <a:effectLst/>
                          <a:latin typeface="+mn-lt"/>
                          <a:ea typeface="+mn-ea"/>
                          <a:cs typeface="+mn-cs"/>
                        </a:rPr>
                        <a:t>≥2 asthma exacerbations or ≥1 severe asthma exacerbations resulting in </a:t>
                      </a:r>
                      <a:r>
                        <a:rPr lang="en-US" sz="1500" b="0" kern="1200">
                          <a:solidFill>
                            <a:schemeClr val="tx1"/>
                          </a:solidFill>
                          <a:effectLst/>
                          <a:latin typeface="+mn-lt"/>
                          <a:ea typeface="+mn-ea"/>
                          <a:cs typeface="+mn-cs"/>
                        </a:rPr>
                        <a:t>hospitalisation</a:t>
                      </a:r>
                      <a:r>
                        <a:rPr lang="en-US" sz="1500" b="0" kern="1200" dirty="0">
                          <a:solidFill>
                            <a:schemeClr val="tx1"/>
                          </a:solidFill>
                          <a:effectLst/>
                          <a:latin typeface="+mn-lt"/>
                          <a:ea typeface="+mn-ea"/>
                          <a:cs typeface="+mn-cs"/>
                        </a:rPr>
                        <a:t> within 12 months </a:t>
                      </a:r>
                      <a:endParaRPr lang="en-GB" sz="1500" b="0" dirty="0">
                        <a:solidFill>
                          <a:schemeClr val="tx1"/>
                        </a:solidFill>
                      </a:endParaRPr>
                    </a:p>
                  </a:txBody>
                  <a:tcPr/>
                </a:tc>
                <a:tc>
                  <a:txBody>
                    <a:bodyPr/>
                    <a:lstStyle/>
                    <a:p>
                      <a:pPr marL="0" lvl="0" algn="l" defTabSz="914400" rtl="0" eaLnBrk="1" fontAlgn="base" latinLnBrk="0" hangingPunct="1"/>
                      <a:r>
                        <a:rPr lang="en-GB" sz="1500" kern="1200" dirty="0">
                          <a:solidFill>
                            <a:schemeClr val="dk1"/>
                          </a:solidFill>
                          <a:effectLst/>
                          <a:latin typeface="+mn-lt"/>
                          <a:ea typeface="+mn-ea"/>
                          <a:cs typeface="+mn-cs"/>
                        </a:rPr>
                        <a:t>ACQ-6 score ≥1.5 at screening;  </a:t>
                      </a:r>
                    </a:p>
                    <a:p>
                      <a:pPr marL="0" lvl="0" algn="l" defTabSz="914400" rtl="0" eaLnBrk="1" fontAlgn="base" latinLnBrk="0" hangingPunct="1"/>
                      <a:r>
                        <a:rPr lang="en-US" sz="1500" kern="1200" dirty="0">
                          <a:solidFill>
                            <a:schemeClr val="dk1"/>
                          </a:solidFill>
                          <a:effectLst/>
                          <a:latin typeface="+mn-lt"/>
                          <a:ea typeface="+mn-ea"/>
                          <a:cs typeface="+mn-cs"/>
                        </a:rPr>
                        <a:t> ≥2 asthma exacerbations within 12 months</a:t>
                      </a:r>
                      <a:endParaRPr lang="en-GB" sz="1500" kern="1200" dirty="0">
                        <a:solidFill>
                          <a:schemeClr val="dk1"/>
                        </a:solidFill>
                        <a:effectLst/>
                        <a:latin typeface="+mn-lt"/>
                        <a:ea typeface="+mn-ea"/>
                        <a:cs typeface="+mn-cs"/>
                      </a:endParaRPr>
                    </a:p>
                  </a:txBody>
                  <a:tcPr/>
                </a:tc>
                <a:tc>
                  <a:txBody>
                    <a:bodyPr/>
                    <a:lstStyle/>
                    <a:p>
                      <a:pPr marL="0" lvl="0" algn="l" defTabSz="914400" rtl="0" eaLnBrk="1" fontAlgn="base" latinLnBrk="0" hangingPunct="1"/>
                      <a:r>
                        <a:rPr lang="en-US" sz="1500" kern="1200" dirty="0">
                          <a:solidFill>
                            <a:schemeClr val="dk1"/>
                          </a:solidFill>
                          <a:effectLst/>
                          <a:latin typeface="+mn-lt"/>
                          <a:ea typeface="+mn-ea"/>
                          <a:cs typeface="+mn-cs"/>
                        </a:rPr>
                        <a:t>≥1 asthma exacerbation event within 12 months </a:t>
                      </a:r>
                      <a:endParaRPr lang="en-GB" sz="1500" kern="1200" dirty="0">
                        <a:solidFill>
                          <a:schemeClr val="dk1"/>
                        </a:solidFill>
                        <a:effectLst/>
                        <a:latin typeface="+mn-lt"/>
                        <a:ea typeface="+mn-ea"/>
                        <a:cs typeface="+mn-cs"/>
                      </a:endParaRPr>
                    </a:p>
                  </a:txBody>
                  <a:tcPr/>
                </a:tc>
                <a:extLst>
                  <a:ext uri="{0D108BD9-81ED-4DB2-BD59-A6C34878D82A}">
                    <a16:rowId xmlns:a16="http://schemas.microsoft.com/office/drawing/2014/main" val="3198962851"/>
                  </a:ext>
                </a:extLst>
              </a:tr>
              <a:tr h="312385">
                <a:tc>
                  <a:txBody>
                    <a:bodyPr/>
                    <a:lstStyle/>
                    <a:p>
                      <a:r>
                        <a:rPr lang="en-GB" sz="1500" b="1" dirty="0">
                          <a:solidFill>
                            <a:schemeClr val="bg1"/>
                          </a:solidFill>
                        </a:rPr>
                        <a:t>Used in model?</a:t>
                      </a:r>
                    </a:p>
                  </a:txBody>
                  <a:tcPr>
                    <a:solidFill>
                      <a:schemeClr val="accent1"/>
                    </a:solidFill>
                  </a:tcPr>
                </a:tc>
                <a:tc>
                  <a:txBody>
                    <a:bodyPr/>
                    <a:lstStyle/>
                    <a:p>
                      <a:r>
                        <a:rPr lang="en-GB" sz="1500" dirty="0">
                          <a:solidFill>
                            <a:schemeClr val="tx1"/>
                          </a:solidFill>
                        </a:rPr>
                        <a:t>Yes</a:t>
                      </a:r>
                    </a:p>
                  </a:txBody>
                  <a:tcPr/>
                </a:tc>
                <a:tc>
                  <a:txBody>
                    <a:bodyPr/>
                    <a:lstStyle/>
                    <a:p>
                      <a:r>
                        <a:rPr lang="en-GB" sz="1500" dirty="0">
                          <a:solidFill>
                            <a:schemeClr val="tx1"/>
                          </a:solidFill>
                        </a:rPr>
                        <a:t>Yes</a:t>
                      </a:r>
                    </a:p>
                  </a:txBody>
                  <a:tcPr/>
                </a:tc>
                <a:tc>
                  <a:txBody>
                    <a:bodyPr/>
                    <a:lstStyle/>
                    <a:p>
                      <a:r>
                        <a:rPr lang="en-GB" sz="1500" dirty="0">
                          <a:solidFill>
                            <a:schemeClr val="tx1"/>
                          </a:solidFill>
                        </a:rPr>
                        <a:t>Yes</a:t>
                      </a:r>
                    </a:p>
                  </a:txBody>
                  <a:tcPr/>
                </a:tc>
                <a:extLst>
                  <a:ext uri="{0D108BD9-81ED-4DB2-BD59-A6C34878D82A}">
                    <a16:rowId xmlns:a16="http://schemas.microsoft.com/office/drawing/2014/main" val="1907692530"/>
                  </a:ext>
                </a:extLst>
              </a:tr>
            </a:tbl>
          </a:graphicData>
        </a:graphic>
      </p:graphicFrame>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308933" y="89048"/>
            <a:ext cx="11325057" cy="502616"/>
          </a:xfrm>
        </p:spPr>
        <p:txBody>
          <a:bodyPr>
            <a:normAutofit fontScale="90000"/>
          </a:bodyPr>
          <a:lstStyle/>
          <a:p>
            <a:r>
              <a:rPr lang="en-GB" dirty="0"/>
              <a:t>Key clinical trials: PATHWAY, NAVIGATOR &amp; SOURCE</a:t>
            </a:r>
            <a:br>
              <a:rPr lang="en-GB" dirty="0"/>
            </a:br>
            <a:br>
              <a:rPr lang="en-GB" i="1" dirty="0"/>
            </a:br>
            <a:endParaRPr lang="en-GB" i="1" dirty="0"/>
          </a:p>
        </p:txBody>
      </p:sp>
      <p:sp>
        <p:nvSpPr>
          <p:cNvPr id="4" name="Text Placeholder 13">
            <a:extLst>
              <a:ext uri="{FF2B5EF4-FFF2-40B4-BE49-F238E27FC236}">
                <a16:creationId xmlns:a16="http://schemas.microsoft.com/office/drawing/2014/main" id="{B7BEBAB4-B83D-D1B7-1A4C-867523F4EB68}"/>
              </a:ext>
            </a:extLst>
          </p:cNvPr>
          <p:cNvSpPr txBox="1">
            <a:spLocks/>
          </p:cNvSpPr>
          <p:nvPr/>
        </p:nvSpPr>
        <p:spPr>
          <a:xfrm>
            <a:off x="1289593" y="6124624"/>
            <a:ext cx="9879207"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cs typeface="Arial" panose="020B0604020202020204" pitchFamily="34" charset="0"/>
              </a:rPr>
              <a:t>Abbreviations</a:t>
            </a:r>
            <a:r>
              <a:rPr lang="fr-FR" dirty="0">
                <a:cs typeface="Arial" panose="020B0604020202020204" pitchFamily="34" charset="0"/>
              </a:rPr>
              <a:t>:  ACQ: </a:t>
            </a:r>
            <a:r>
              <a:rPr lang="fr-FR" dirty="0" err="1">
                <a:cs typeface="Arial" panose="020B0604020202020204" pitchFamily="34" charset="0"/>
              </a:rPr>
              <a:t>asthma</a:t>
            </a:r>
            <a:r>
              <a:rPr lang="fr-FR" dirty="0">
                <a:cs typeface="Arial" panose="020B0604020202020204" pitchFamily="34" charset="0"/>
              </a:rPr>
              <a:t> control questionnaire;</a:t>
            </a:r>
            <a:r>
              <a:rPr lang="fr-FR" dirty="0">
                <a:solidFill>
                  <a:srgbClr val="FF0000"/>
                </a:solidFill>
                <a:cs typeface="Arial" panose="020B0604020202020204" pitchFamily="34" charset="0"/>
              </a:rPr>
              <a:t>  </a:t>
            </a:r>
            <a:r>
              <a:rPr lang="fr-FR" dirty="0">
                <a:cs typeface="Arial" panose="020B0604020202020204" pitchFamily="34" charset="0"/>
              </a:rPr>
              <a:t>AAER: </a:t>
            </a:r>
            <a:r>
              <a:rPr lang="fr-FR" dirty="0" err="1">
                <a:cs typeface="Arial" panose="020B0604020202020204" pitchFamily="34" charset="0"/>
              </a:rPr>
              <a:t>annualised</a:t>
            </a:r>
            <a:r>
              <a:rPr lang="fr-FR" dirty="0">
                <a:cs typeface="Arial" panose="020B0604020202020204" pitchFamily="34" charset="0"/>
              </a:rPr>
              <a:t> </a:t>
            </a:r>
            <a:r>
              <a:rPr lang="fr-FR" dirty="0" err="1">
                <a:cs typeface="Arial" panose="020B0604020202020204" pitchFamily="34" charset="0"/>
              </a:rPr>
              <a:t>asthma</a:t>
            </a:r>
            <a:r>
              <a:rPr lang="fr-FR" dirty="0">
                <a:cs typeface="Arial" panose="020B0604020202020204" pitchFamily="34" charset="0"/>
              </a:rPr>
              <a:t> exacerbation rate; ICS: </a:t>
            </a:r>
            <a:r>
              <a:rPr lang="fr-FR" dirty="0" err="1">
                <a:cs typeface="Arial" panose="020B0604020202020204" pitchFamily="34" charset="0"/>
              </a:rPr>
              <a:t>inhaled</a:t>
            </a:r>
            <a:r>
              <a:rPr lang="fr-FR" dirty="0">
                <a:cs typeface="Arial" panose="020B0604020202020204" pitchFamily="34" charset="0"/>
              </a:rPr>
              <a:t> </a:t>
            </a:r>
            <a:r>
              <a:rPr lang="fr-FR" dirty="0" err="1">
                <a:cs typeface="Arial" panose="020B0604020202020204" pitchFamily="34" charset="0"/>
              </a:rPr>
              <a:t>corticosteroid</a:t>
            </a:r>
            <a:r>
              <a:rPr lang="fr-FR" dirty="0">
                <a:cs typeface="Arial" panose="020B0604020202020204" pitchFamily="34" charset="0"/>
              </a:rPr>
              <a:t>; LABA; long-acting beta </a:t>
            </a:r>
            <a:r>
              <a:rPr lang="fr-FR" dirty="0" err="1">
                <a:cs typeface="Arial" panose="020B0604020202020204" pitchFamily="34" charset="0"/>
              </a:rPr>
              <a:t>agonist</a:t>
            </a:r>
            <a:r>
              <a:rPr lang="fr-FR" dirty="0">
                <a:cs typeface="Arial" panose="020B0604020202020204" pitchFamily="34" charset="0"/>
              </a:rPr>
              <a:t>; </a:t>
            </a:r>
            <a:r>
              <a:rPr lang="fr-FR" dirty="0" err="1">
                <a:cs typeface="Arial" panose="020B0604020202020204" pitchFamily="34" charset="0"/>
              </a:rPr>
              <a:t>mOCS</a:t>
            </a:r>
            <a:r>
              <a:rPr lang="fr-FR" dirty="0">
                <a:cs typeface="Arial" panose="020B0604020202020204" pitchFamily="34" charset="0"/>
              </a:rPr>
              <a:t>: maintenance oral </a:t>
            </a:r>
            <a:r>
              <a:rPr lang="fr-FR" dirty="0" err="1">
                <a:cs typeface="Arial" panose="020B0604020202020204" pitchFamily="34" charset="0"/>
              </a:rPr>
              <a:t>corticosteroid</a:t>
            </a:r>
            <a:r>
              <a:rPr lang="fr-FR" dirty="0">
                <a:cs typeface="Arial" panose="020B0604020202020204" pitchFamily="34" charset="0"/>
              </a:rPr>
              <a:t> </a:t>
            </a:r>
            <a:r>
              <a:rPr lang="fr-FR" dirty="0" err="1">
                <a:cs typeface="Arial" panose="020B0604020202020204" pitchFamily="34" charset="0"/>
              </a:rPr>
              <a:t>treatment</a:t>
            </a:r>
            <a:r>
              <a:rPr lang="fr-FR" dirty="0">
                <a:cs typeface="Arial" panose="020B0604020202020204" pitchFamily="34" charset="0"/>
              </a:rPr>
              <a:t>; </a:t>
            </a:r>
            <a:r>
              <a:rPr lang="en-GB" dirty="0">
                <a:cs typeface="Arial" panose="020B0604020202020204" pitchFamily="34" charset="0"/>
              </a:rPr>
              <a:t>Q4W; once every 4 weeks;</a:t>
            </a:r>
            <a:r>
              <a:rPr lang="fr-FR" dirty="0">
                <a:cs typeface="Arial" panose="020B0604020202020204" pitchFamily="34" charset="0"/>
              </a:rPr>
              <a:t> SC: </a:t>
            </a:r>
            <a:r>
              <a:rPr lang="fr-FR" dirty="0" err="1">
                <a:cs typeface="Arial" panose="020B0604020202020204" pitchFamily="34" charset="0"/>
              </a:rPr>
              <a:t>subcutaneous</a:t>
            </a:r>
            <a:r>
              <a:rPr lang="fr-FR" dirty="0">
                <a:cs typeface="Arial" panose="020B0604020202020204" pitchFamily="34" charset="0"/>
              </a:rPr>
              <a:t>; </a:t>
            </a:r>
            <a:r>
              <a:rPr lang="fr-FR" dirty="0" err="1">
                <a:cs typeface="Arial" panose="020B0604020202020204" pitchFamily="34" charset="0"/>
              </a:rPr>
              <a:t>SoC</a:t>
            </a:r>
            <a:r>
              <a:rPr lang="fr-FR" dirty="0">
                <a:cs typeface="Arial" panose="020B0604020202020204" pitchFamily="34" charset="0"/>
              </a:rPr>
              <a:t>: standard of care;   </a:t>
            </a:r>
          </a:p>
          <a:p>
            <a:endParaRPr lang="en-GB" dirty="0">
              <a:cs typeface="Arial" panose="020B0604020202020204" pitchFamily="34" charset="0"/>
            </a:endParaRPr>
          </a:p>
        </p:txBody>
      </p:sp>
      <p:sp>
        <p:nvSpPr>
          <p:cNvPr id="5" name="TextBox 4">
            <a:extLst>
              <a:ext uri="{FF2B5EF4-FFF2-40B4-BE49-F238E27FC236}">
                <a16:creationId xmlns:a16="http://schemas.microsoft.com/office/drawing/2014/main" id="{7CCFF679-7C6B-E6D5-537E-3FF37DD451ED}"/>
              </a:ext>
            </a:extLst>
          </p:cNvPr>
          <p:cNvSpPr txBox="1"/>
          <p:nvPr/>
        </p:nvSpPr>
        <p:spPr>
          <a:xfrm>
            <a:off x="433471" y="5844963"/>
            <a:ext cx="2676657" cy="215444"/>
          </a:xfrm>
          <a:prstGeom prst="rect">
            <a:avLst/>
          </a:prstGeom>
          <a:noFill/>
        </p:spPr>
        <p:txBody>
          <a:bodyPr wrap="square" lIns="0" tIns="0" rIns="0" bIns="0" rtlCol="0">
            <a:spAutoFit/>
          </a:bodyPr>
          <a:lstStyle/>
          <a:p>
            <a:r>
              <a:rPr lang="en-GB" sz="1400" dirty="0">
                <a:effectLst/>
                <a:latin typeface="Times New Roman" panose="02020603050405020304" pitchFamily="18" charset="0"/>
                <a:ea typeface="Times New Roman" panose="02020603050405020304" pitchFamily="18" charset="0"/>
              </a:rPr>
              <a:t>*</a:t>
            </a:r>
            <a:r>
              <a:rPr lang="en-GB" sz="1400" dirty="0">
                <a:latin typeface="Times New Roman" panose="02020603050405020304" pitchFamily="18" charset="0"/>
                <a:ea typeface="Times New Roman" panose="02020603050405020304" pitchFamily="18" charset="0"/>
              </a:rPr>
              <a:t> Relevant dose for this appraisal </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3819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355D-6B51-96EC-3052-36E69E8CBB69}"/>
              </a:ext>
            </a:extLst>
          </p:cNvPr>
          <p:cNvSpPr>
            <a:spLocks noGrp="1"/>
          </p:cNvSpPr>
          <p:nvPr>
            <p:ph type="title"/>
          </p:nvPr>
        </p:nvSpPr>
        <p:spPr>
          <a:xfrm>
            <a:off x="283982" y="42298"/>
            <a:ext cx="11250785" cy="592817"/>
          </a:xfrm>
        </p:spPr>
        <p:txBody>
          <a:bodyPr>
            <a:normAutofit fontScale="90000"/>
          </a:bodyPr>
          <a:lstStyle/>
          <a:p>
            <a:r>
              <a:rPr lang="en-GB" dirty="0"/>
              <a:t>Baseline characteristics: PATHWAY, NAVIGATOR &amp; SOURCE</a:t>
            </a:r>
          </a:p>
        </p:txBody>
      </p:sp>
      <p:sp>
        <p:nvSpPr>
          <p:cNvPr id="5" name="Text Placeholder 4">
            <a:extLst>
              <a:ext uri="{FF2B5EF4-FFF2-40B4-BE49-F238E27FC236}">
                <a16:creationId xmlns:a16="http://schemas.microsoft.com/office/drawing/2014/main" id="{50477503-5522-D6C6-688E-A8C9EF09ED52}"/>
              </a:ext>
            </a:extLst>
          </p:cNvPr>
          <p:cNvSpPr>
            <a:spLocks noGrp="1"/>
          </p:cNvSpPr>
          <p:nvPr>
            <p:ph type="body" sz="quarter" idx="14"/>
          </p:nvPr>
        </p:nvSpPr>
        <p:spPr>
          <a:xfrm>
            <a:off x="283981" y="459591"/>
            <a:ext cx="11250786" cy="520838"/>
          </a:xfrm>
        </p:spPr>
        <p:txBody>
          <a:bodyPr/>
          <a:lstStyle/>
          <a:p>
            <a:r>
              <a:rPr lang="en-GB" dirty="0">
                <a:latin typeface="+mn-lt"/>
              </a:rPr>
              <a:t>EAG: Baseline characteristics well balanced in all tezepelumab trials</a:t>
            </a:r>
            <a:r>
              <a:rPr lang="en-GB" dirty="0">
                <a:highlight>
                  <a:srgbClr val="FFFF00"/>
                </a:highlight>
                <a:latin typeface="+mn-lt"/>
              </a:rPr>
              <a:t> </a:t>
            </a:r>
          </a:p>
        </p:txBody>
      </p:sp>
      <p:graphicFrame>
        <p:nvGraphicFramePr>
          <p:cNvPr id="3" name="Table 5">
            <a:extLst>
              <a:ext uri="{FF2B5EF4-FFF2-40B4-BE49-F238E27FC236}">
                <a16:creationId xmlns:a16="http://schemas.microsoft.com/office/drawing/2014/main" id="{CF27C1F5-E407-2BF3-2597-AA731A029132}"/>
              </a:ext>
            </a:extLst>
          </p:cNvPr>
          <p:cNvGraphicFramePr>
            <a:graphicFrameLocks noGrp="1"/>
          </p:cNvGraphicFramePr>
          <p:nvPr>
            <p:extLst>
              <p:ext uri="{D42A27DB-BD31-4B8C-83A1-F6EECF244321}">
                <p14:modId xmlns:p14="http://schemas.microsoft.com/office/powerpoint/2010/main" val="2683346348"/>
              </p:ext>
            </p:extLst>
          </p:nvPr>
        </p:nvGraphicFramePr>
        <p:xfrm>
          <a:off x="354776" y="2322024"/>
          <a:ext cx="11245291" cy="4334676"/>
        </p:xfrm>
        <a:graphic>
          <a:graphicData uri="http://schemas.openxmlformats.org/drawingml/2006/table">
            <a:tbl>
              <a:tblPr firstRow="1" bandRow="1">
                <a:tableStyleId>{5C22544A-7EE6-4342-B048-85BDC9FD1C3A}</a:tableStyleId>
              </a:tblPr>
              <a:tblGrid>
                <a:gridCol w="3289118">
                  <a:extLst>
                    <a:ext uri="{9D8B030D-6E8A-4147-A177-3AD203B41FA5}">
                      <a16:colId xmlns:a16="http://schemas.microsoft.com/office/drawing/2014/main" val="636729032"/>
                    </a:ext>
                  </a:extLst>
                </a:gridCol>
                <a:gridCol w="1294250">
                  <a:extLst>
                    <a:ext uri="{9D8B030D-6E8A-4147-A177-3AD203B41FA5}">
                      <a16:colId xmlns:a16="http://schemas.microsoft.com/office/drawing/2014/main" val="971287054"/>
                    </a:ext>
                  </a:extLst>
                </a:gridCol>
                <a:gridCol w="2913493">
                  <a:extLst>
                    <a:ext uri="{9D8B030D-6E8A-4147-A177-3AD203B41FA5}">
                      <a16:colId xmlns:a16="http://schemas.microsoft.com/office/drawing/2014/main" val="1342660996"/>
                    </a:ext>
                  </a:extLst>
                </a:gridCol>
                <a:gridCol w="3748430">
                  <a:extLst>
                    <a:ext uri="{9D8B030D-6E8A-4147-A177-3AD203B41FA5}">
                      <a16:colId xmlns:a16="http://schemas.microsoft.com/office/drawing/2014/main" val="2764439560"/>
                    </a:ext>
                  </a:extLst>
                </a:gridCol>
              </a:tblGrid>
              <a:tr h="329289">
                <a:tc gridSpan="2">
                  <a:txBody>
                    <a:bodyPr/>
                    <a:lstStyle/>
                    <a:p>
                      <a:r>
                        <a:rPr lang="en-GB" sz="1500" dirty="0"/>
                        <a:t>Baseline characteristics  (PATHWAY)</a:t>
                      </a:r>
                    </a:p>
                  </a:txBody>
                  <a:tcPr>
                    <a:lnB w="38100" cmpd="sng">
                      <a:noFill/>
                    </a:lnB>
                  </a:tcPr>
                </a:tc>
                <a:tc hMerge="1">
                  <a:txBody>
                    <a:bodyPr/>
                    <a:lstStyle/>
                    <a:p>
                      <a:endParaRPr lang="en-GB" sz="1800" dirty="0"/>
                    </a:p>
                  </a:txBody>
                  <a:tcPr>
                    <a:lnB w="12700" cap="flat" cmpd="sng" algn="ctr">
                      <a:solidFill>
                        <a:srgbClr val="FF0000"/>
                      </a:solidFill>
                      <a:prstDash val="lgDash"/>
                      <a:round/>
                      <a:headEnd type="none" w="med" len="med"/>
                      <a:tailEnd type="none" w="med" len="med"/>
                    </a:lnB>
                  </a:tcPr>
                </a:tc>
                <a:tc>
                  <a:txBody>
                    <a:bodyPr/>
                    <a:lstStyle/>
                    <a:p>
                      <a:pPr algn="ctr"/>
                      <a:r>
                        <a:rPr lang="en-GB" sz="1500" dirty="0"/>
                        <a:t>Tezepelumab (n=137)</a:t>
                      </a:r>
                    </a:p>
                  </a:txBody>
                  <a:tcPr>
                    <a:lnB w="38100" cmpd="sng">
                      <a:noFill/>
                    </a:lnB>
                  </a:tcPr>
                </a:tc>
                <a:tc>
                  <a:txBody>
                    <a:bodyPr/>
                    <a:lstStyle/>
                    <a:p>
                      <a:pPr algn="ctr"/>
                      <a:r>
                        <a:rPr lang="en-GB" sz="1500" dirty="0"/>
                        <a:t>Placebo (n=138)</a:t>
                      </a:r>
                    </a:p>
                  </a:txBody>
                  <a:tcPr>
                    <a:lnB w="38100" cmpd="sng">
                      <a:noFill/>
                    </a:lnB>
                  </a:tcPr>
                </a:tc>
                <a:extLst>
                  <a:ext uri="{0D108BD9-81ED-4DB2-BD59-A6C34878D82A}">
                    <a16:rowId xmlns:a16="http://schemas.microsoft.com/office/drawing/2014/main" val="2568729985"/>
                  </a:ext>
                </a:extLst>
              </a:tr>
              <a:tr h="329289">
                <a:tc rowSpan="2">
                  <a:txBody>
                    <a:bodyPr/>
                    <a:lstStyle/>
                    <a:p>
                      <a:r>
                        <a:rPr lang="en-GB" sz="1500" b="1" dirty="0">
                          <a:latin typeface="+mn-lt"/>
                        </a:rPr>
                        <a:t>ICS level, n (%)</a:t>
                      </a:r>
                    </a:p>
                  </a:txBody>
                  <a:tcPr>
                    <a:lnL w="12700" cap="flat" cmpd="sng" algn="ctr">
                      <a:noFill/>
                      <a:prstDash val="lgDash"/>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en-GB" sz="1500" b="1" dirty="0">
                          <a:latin typeface="+mn-lt"/>
                        </a:rPr>
                        <a:t>Medium </a:t>
                      </a:r>
                    </a:p>
                  </a:txBody>
                  <a:tcPr>
                    <a:lnL w="12700" cmpd="sng">
                      <a:noFill/>
                    </a:lnL>
                    <a:lnR w="12700" cmpd="sng">
                      <a:noFill/>
                    </a:lnR>
                    <a:lnT w="12700" cap="flat" cmpd="sng" algn="ctr">
                      <a:noFill/>
                      <a:prstDash val="lgDash"/>
                      <a:round/>
                      <a:headEnd type="none" w="med" len="med"/>
                      <a:tailEnd type="none" w="med" len="med"/>
                    </a:lnT>
                    <a:lnB w="1905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mpd="sng">
                      <a:noFill/>
                    </a:lnR>
                    <a:lnT w="38100" cmpd="sng">
                      <a:noFill/>
                    </a:lnT>
                    <a:lnB w="1905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38100" cmpd="sng">
                      <a:noFill/>
                    </a:lnT>
                    <a:lnB w="1905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8545802"/>
                  </a:ext>
                </a:extLst>
              </a:tr>
              <a:tr h="329289">
                <a:tc vMerge="1">
                  <a:txBody>
                    <a:bodyPr/>
                    <a:lstStyle/>
                    <a:p>
                      <a:endParaRPr lang="en-GB" sz="1600" b="1" dirty="0">
                        <a:latin typeface="+mn-lt"/>
                      </a:endParaRPr>
                    </a:p>
                  </a:txBody>
                  <a:tcPr>
                    <a:lnL w="19050" cap="flat" cmpd="sng" algn="ctr">
                      <a:solidFill>
                        <a:srgbClr val="FF0000"/>
                      </a:solidFill>
                      <a:prstDash val="dash"/>
                      <a:round/>
                      <a:headEnd type="none" w="med" len="med"/>
                      <a:tailEnd type="none" w="med" len="med"/>
                    </a:lnL>
                  </a:tcPr>
                </a:tc>
                <a:tc>
                  <a:txBody>
                    <a:bodyPr/>
                    <a:lstStyle/>
                    <a:p>
                      <a:pPr algn="r"/>
                      <a:r>
                        <a:rPr lang="en-GB" sz="1500" b="1" dirty="0">
                          <a:latin typeface="+mn-lt"/>
                        </a:rPr>
                        <a:t>High</a:t>
                      </a:r>
                    </a:p>
                  </a:txBody>
                  <a:tcPr>
                    <a:lnL w="19050" cap="flat" cmpd="sng" algn="ctr">
                      <a:noFill/>
                      <a:prstDash val="dash"/>
                      <a:round/>
                      <a:headEnd type="none" w="med" len="med"/>
                      <a:tailEnd type="none" w="med" len="med"/>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2802115"/>
                  </a:ext>
                </a:extLst>
              </a:tr>
              <a:tr h="289560">
                <a:tc rowSpan="2">
                  <a:txBody>
                    <a:bodyPr/>
                    <a:lstStyle/>
                    <a:p>
                      <a:r>
                        <a:rPr lang="en-GB" sz="1500" b="1" dirty="0">
                          <a:latin typeface="+mn-lt"/>
                        </a:rPr>
                        <a:t>Previous exacerbations in 12 months, n (%)</a:t>
                      </a:r>
                    </a:p>
                  </a:txBody>
                  <a:tcPr>
                    <a:lnL w="12700" cap="flat" cmpd="sng" algn="ctr">
                      <a:noFill/>
                      <a:prstDash val="lgDash"/>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en-GB" sz="1500" b="1" dirty="0"/>
                        <a:t>1 or 2 </a:t>
                      </a:r>
                    </a:p>
                  </a:txBody>
                  <a:tcPr>
                    <a:lnL w="19050" cap="flat" cmpd="sng" algn="ctr">
                      <a:noFill/>
                      <a:prstDash val="dash"/>
                      <a:round/>
                      <a:headEnd type="none" w="med" len="med"/>
                      <a:tailEnd type="none" w="med" len="med"/>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7305344"/>
                  </a:ext>
                </a:extLst>
              </a:tr>
              <a:tr h="301989">
                <a:tc vMerge="1">
                  <a:txBody>
                    <a:bodyPr/>
                    <a:lstStyle/>
                    <a:p>
                      <a:endParaRPr lang="en-GB"/>
                    </a:p>
                  </a:txBody>
                  <a:tcPr/>
                </a:tc>
                <a:tc>
                  <a:txBody>
                    <a:bodyPr/>
                    <a:lstStyle/>
                    <a:p>
                      <a:pPr algn="r"/>
                      <a:r>
                        <a:rPr lang="en-GB" sz="1500" b="1" dirty="0"/>
                        <a:t>≥3</a:t>
                      </a:r>
                    </a:p>
                  </a:txBody>
                  <a:tcPr>
                    <a:lnL w="19050" cap="flat" cmpd="sng" algn="ctr">
                      <a:noFill/>
                      <a:prstDash val="dash"/>
                      <a:round/>
                      <a:headEnd type="none" w="med" len="med"/>
                      <a:tailEnd type="none" w="med" len="med"/>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0871954"/>
                  </a:ext>
                </a:extLst>
              </a:tr>
              <a:tr h="329289">
                <a:tc gridSpan="2">
                  <a:txBody>
                    <a:bodyPr/>
                    <a:lstStyle/>
                    <a:p>
                      <a:r>
                        <a:rPr lang="en-GB" sz="1500" dirty="0">
                          <a:solidFill>
                            <a:schemeClr val="bg1"/>
                          </a:solidFill>
                        </a:rPr>
                        <a:t>Baseline characteristics  (</a:t>
                      </a:r>
                      <a:r>
                        <a:rPr lang="en-GB" sz="1500" b="1" dirty="0">
                          <a:solidFill>
                            <a:schemeClr val="bg1"/>
                          </a:solidFill>
                          <a:latin typeface="+mn-lt"/>
                        </a:rPr>
                        <a:t>NAVIGATOR)</a:t>
                      </a:r>
                    </a:p>
                  </a:txBody>
                  <a:tcPr>
                    <a:lnL w="12700" cap="flat" cmpd="sng" algn="ctr">
                      <a:no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800" b="1" dirty="0">
                        <a:solidFill>
                          <a:schemeClr val="bg1"/>
                        </a:solidFill>
                        <a:latin typeface="+mn-lt"/>
                      </a:endParaRPr>
                    </a:p>
                  </a:txBody>
                  <a:tcPr>
                    <a:lnL w="12700" cmpd="sng">
                      <a:noFill/>
                    </a:lnL>
                    <a:lnT w="12700" cmpd="sng">
                      <a:noFill/>
                    </a:lnT>
                    <a:lnB w="12700" cmpd="sng">
                      <a:noFill/>
                    </a:lnB>
                    <a:solidFill>
                      <a:schemeClr val="accent1"/>
                    </a:solidFill>
                  </a:tcPr>
                </a:tc>
                <a:tc>
                  <a:txBody>
                    <a:bodyPr/>
                    <a:lstStyle/>
                    <a:p>
                      <a:pPr algn="ctr"/>
                      <a:r>
                        <a:rPr lang="en-GB" sz="1500" b="1" u="none" dirty="0">
                          <a:solidFill>
                            <a:schemeClr val="bg1"/>
                          </a:solidFill>
                          <a:latin typeface="+mn-lt"/>
                        </a:rPr>
                        <a:t>Tezepelumab (n=538)</a:t>
                      </a: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500" b="1" u="none" dirty="0">
                          <a:solidFill>
                            <a:schemeClr val="bg1"/>
                          </a:solidFill>
                          <a:latin typeface="+mn-lt"/>
                        </a:rPr>
                        <a:t>Placebo (n=531)</a:t>
                      </a: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24709280"/>
                  </a:ext>
                </a:extLst>
              </a:tr>
              <a:tr h="329289">
                <a:tc rowSpan="2">
                  <a:txBody>
                    <a:bodyPr/>
                    <a:lstStyle/>
                    <a:p>
                      <a:r>
                        <a:rPr lang="en-GB" sz="1500" b="1" dirty="0">
                          <a:latin typeface="+mn-lt"/>
                        </a:rPr>
                        <a:t>Previous exacerbations in 12 months, n (%)</a:t>
                      </a:r>
                    </a:p>
                  </a:txBody>
                  <a:tcPr>
                    <a:lnL w="12700" cap="flat" cmpd="sng" algn="ctr">
                      <a:no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1500" b="1" dirty="0">
                          <a:latin typeface="+mn-lt"/>
                        </a:rPr>
                        <a:t>2 </a:t>
                      </a:r>
                    </a:p>
                  </a:txBody>
                  <a:tcPr>
                    <a:lnL w="19050" cap="flat" cmpd="sng" algn="ctr">
                      <a:noFill/>
                      <a:prstDash val="dash"/>
                      <a:round/>
                      <a:headEnd type="none" w="med" len="med"/>
                      <a:tailEnd type="none" w="med" len="med"/>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2273898"/>
                  </a:ext>
                </a:extLst>
              </a:tr>
              <a:tr h="0">
                <a:tc vMerge="1">
                  <a:txBody>
                    <a:bodyPr/>
                    <a:lstStyle/>
                    <a:p>
                      <a:endParaRPr lang="en-GB" sz="1600" b="1" dirty="0">
                        <a:latin typeface="+mn-lt"/>
                      </a:endParaRPr>
                    </a:p>
                  </a:txBody>
                  <a:tcPr>
                    <a:lnL w="12700" cap="flat" cmpd="sng" algn="ctr">
                      <a:solidFill>
                        <a:srgbClr val="FF0000"/>
                      </a:solidFill>
                      <a:prstDash val="lgDash"/>
                      <a:round/>
                      <a:headEnd type="none" w="med" len="med"/>
                      <a:tailEnd type="none" w="med" len="med"/>
                    </a:lnL>
                    <a:lnR w="12700" cmpd="sng">
                      <a:noFill/>
                    </a:lnR>
                    <a:lnB w="12700" cap="flat" cmpd="sng" algn="ctr">
                      <a:solidFill>
                        <a:srgbClr val="FF0000"/>
                      </a:solidFill>
                      <a:prstDash val="lgDash"/>
                      <a:round/>
                      <a:headEnd type="none" w="med" len="med"/>
                      <a:tailEnd type="none" w="med" len="med"/>
                    </a:lnB>
                  </a:tcPr>
                </a:tc>
                <a:tc>
                  <a:txBody>
                    <a:bodyPr/>
                    <a:lstStyle/>
                    <a:p>
                      <a:pPr algn="r"/>
                      <a:r>
                        <a:rPr lang="en-GB" sz="1500" b="1" dirty="0">
                          <a:effectLst/>
                          <a:latin typeface="+mn-lt"/>
                          <a:ea typeface="Times New Roman" panose="02020603050405020304" pitchFamily="18" charset="0"/>
                        </a:rPr>
                        <a:t>≥3</a:t>
                      </a:r>
                      <a:endParaRPr lang="en-GB" sz="1500" b="1" dirty="0">
                        <a:latin typeface="+mn-lt"/>
                      </a:endParaRPr>
                    </a:p>
                  </a:txBody>
                  <a:tcPr>
                    <a:lnL w="19050" cap="flat" cmpd="sng" algn="ctr">
                      <a:noFill/>
                      <a:prstDash val="dash"/>
                      <a:round/>
                      <a:headEnd type="none" w="med" len="med"/>
                      <a:tailEnd type="none" w="med" len="med"/>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0310351"/>
                  </a:ext>
                </a:extLst>
              </a:tr>
              <a:tr h="329289">
                <a:tc gridSpan="2">
                  <a:txBody>
                    <a:bodyPr/>
                    <a:lstStyle/>
                    <a:p>
                      <a:r>
                        <a:rPr lang="en-GB" sz="1500" dirty="0">
                          <a:solidFill>
                            <a:schemeClr val="bg1"/>
                          </a:solidFill>
                        </a:rPr>
                        <a:t>Baseline characteristics (</a:t>
                      </a:r>
                      <a:r>
                        <a:rPr lang="en-GB" sz="1500" b="1" dirty="0">
                          <a:solidFill>
                            <a:schemeClr val="bg1"/>
                          </a:solidFill>
                          <a:latin typeface="+mn-lt"/>
                        </a:rPr>
                        <a:t>SOURCE)</a:t>
                      </a:r>
                    </a:p>
                  </a:txBody>
                  <a:tcPr>
                    <a:lnL w="12700" cap="flat" cmpd="sng" algn="ctr">
                      <a:noFill/>
                      <a:prstDash val="lg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GB" sz="1800" b="1" dirty="0">
                        <a:latin typeface="+mn-lt"/>
                      </a:endParaRPr>
                    </a:p>
                  </a:txBody>
                  <a:tcPr>
                    <a:lnL w="12700" cmpd="sng">
                      <a:noFill/>
                    </a:lnL>
                    <a:lnT w="12700" cmpd="sng">
                      <a:noFill/>
                    </a:lnT>
                    <a:lnB w="12700" cmpd="sng">
                      <a:noFill/>
                    </a:lnB>
                  </a:tcPr>
                </a:tc>
                <a:tc>
                  <a:txBody>
                    <a:bodyPr/>
                    <a:lstStyle/>
                    <a:p>
                      <a:pPr algn="ctr"/>
                      <a:r>
                        <a:rPr lang="en-GB" sz="1500" b="1" u="none" dirty="0">
                          <a:solidFill>
                            <a:schemeClr val="bg1"/>
                          </a:solidFill>
                          <a:latin typeface="+mn-lt"/>
                        </a:rPr>
                        <a:t>Tezepelumab (n=74)</a:t>
                      </a: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500" b="1" u="none" dirty="0">
                          <a:solidFill>
                            <a:schemeClr val="bg1"/>
                          </a:solidFill>
                          <a:latin typeface="+mn-lt"/>
                        </a:rPr>
                        <a:t>Placebo (n=76)</a:t>
                      </a: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19215731"/>
                  </a:ext>
                </a:extLst>
              </a:tr>
              <a:tr h="329289">
                <a:tc rowSpan="3">
                  <a:txBody>
                    <a:bodyPr/>
                    <a:lstStyle/>
                    <a:p>
                      <a:r>
                        <a:rPr lang="en-GB" sz="1500" b="1" dirty="0">
                          <a:latin typeface="+mn-lt"/>
                        </a:rPr>
                        <a:t>Previous exacerbations in 12 months, n (%)</a:t>
                      </a:r>
                    </a:p>
                    <a:p>
                      <a:endParaRPr lang="en-GB" sz="1500" b="1" dirty="0">
                        <a:latin typeface="+mn-lt"/>
                      </a:endParaRPr>
                    </a:p>
                  </a:txBody>
                  <a:tcPr>
                    <a:lnL w="12700" cap="flat" cmpd="sng" algn="ctr">
                      <a:noFill/>
                      <a:prstDash val="lgDash"/>
                      <a:round/>
                      <a:headEnd type="none" w="med" len="med"/>
                      <a:tailEnd type="none" w="med" len="med"/>
                    </a:lnL>
                    <a:lnR w="12700" cmpd="sng">
                      <a:noFill/>
                    </a:lnR>
                    <a:lnT w="12700" cmpd="sng">
                      <a:noFill/>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r"/>
                      <a:r>
                        <a:rPr lang="en-GB" sz="1500" b="1" dirty="0">
                          <a:latin typeface="+mn-lt"/>
                        </a:rPr>
                        <a:t>1</a:t>
                      </a:r>
                    </a:p>
                  </a:txBody>
                  <a:tcPr>
                    <a:lnL w="19050" cap="flat" cmpd="sng" algn="ctr">
                      <a:noFill/>
                      <a:prstDash val="dash"/>
                      <a:round/>
                      <a:headEnd type="none" w="med" len="med"/>
                      <a:tailEnd type="none" w="med" len="med"/>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3899393"/>
                  </a:ext>
                </a:extLst>
              </a:tr>
              <a:tr h="329289">
                <a:tc vMerge="1">
                  <a:txBody>
                    <a:bodyPr/>
                    <a:lstStyle/>
                    <a:p>
                      <a:endParaRPr lang="en-GB" sz="1800" b="1" dirty="0">
                        <a:latin typeface="+mn-lt"/>
                      </a:endParaRPr>
                    </a:p>
                  </a:txBody>
                  <a:tcPr>
                    <a:lnL w="12700" cap="flat" cmpd="sng" algn="ctr">
                      <a:solidFill>
                        <a:srgbClr val="FF0000"/>
                      </a:solidFill>
                      <a:prstDash val="lgDash"/>
                      <a:round/>
                      <a:headEnd type="none" w="med" len="med"/>
                      <a:tailEnd type="none" w="med" len="med"/>
                    </a:lnL>
                    <a:lnR w="12700" cmpd="sng">
                      <a:noFill/>
                    </a:lnR>
                  </a:tcPr>
                </a:tc>
                <a:tc>
                  <a:txBody>
                    <a:bodyPr/>
                    <a:lstStyle/>
                    <a:p>
                      <a:pPr algn="r"/>
                      <a:r>
                        <a:rPr lang="en-GB" sz="1500" b="1" dirty="0">
                          <a:latin typeface="+mn-lt"/>
                        </a:rPr>
                        <a:t>2 </a:t>
                      </a:r>
                    </a:p>
                  </a:txBody>
                  <a:tcPr>
                    <a:lnL w="19050" cap="flat" cmpd="sng" algn="ctr">
                      <a:noFill/>
                      <a:prstDash val="dash"/>
                      <a:round/>
                      <a:headEnd type="none" w="med" len="med"/>
                      <a:tailEnd type="none" w="med" len="med"/>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82851"/>
                  </a:ext>
                </a:extLst>
              </a:tr>
              <a:tr h="329289">
                <a:tc vMerge="1">
                  <a:txBody>
                    <a:bodyPr/>
                    <a:lstStyle/>
                    <a:p>
                      <a:endParaRPr lang="en-GB" sz="1800" b="1" dirty="0">
                        <a:latin typeface="+mn-lt"/>
                      </a:endParaRPr>
                    </a:p>
                  </a:txBody>
                  <a:tcPr>
                    <a:lnL w="12700" cap="flat" cmpd="sng" algn="ctr">
                      <a:solidFill>
                        <a:srgbClr val="FF0000"/>
                      </a:solidFill>
                      <a:prstDash val="lgDash"/>
                      <a:round/>
                      <a:headEnd type="none" w="med" len="med"/>
                      <a:tailEnd type="none" w="med" len="med"/>
                    </a:lnL>
                    <a:lnR w="12700" cmpd="sng">
                      <a:noFill/>
                    </a:lnR>
                    <a:lnB w="12700" cap="flat" cmpd="sng" algn="ctr">
                      <a:solidFill>
                        <a:srgbClr val="FF0000"/>
                      </a:solidFill>
                      <a:prstDash val="lgDash"/>
                      <a:round/>
                      <a:headEnd type="none" w="med" len="med"/>
                      <a:tailEnd type="none" w="med" len="med"/>
                    </a:lnB>
                  </a:tcPr>
                </a:tc>
                <a:tc>
                  <a:txBody>
                    <a:bodyPr/>
                    <a:lstStyle/>
                    <a:p>
                      <a:pPr algn="r"/>
                      <a:r>
                        <a:rPr lang="en-GB" sz="1500" b="1" dirty="0">
                          <a:effectLst/>
                          <a:latin typeface="+mn-lt"/>
                          <a:ea typeface="Times New Roman" panose="02020603050405020304" pitchFamily="18" charset="0"/>
                        </a:rPr>
                        <a:t>≥3</a:t>
                      </a:r>
                      <a:endParaRPr lang="en-GB" sz="1500" b="1" dirty="0">
                        <a:latin typeface="+mn-lt"/>
                      </a:endParaRPr>
                    </a:p>
                  </a:txBody>
                  <a:tcPr>
                    <a:lnL w="19050" cap="flat" cmpd="sng" algn="ctr">
                      <a:noFill/>
                      <a:prstDash val="dash"/>
                      <a:round/>
                      <a:headEnd type="none" w="med" len="med"/>
                      <a:tailEnd type="none" w="med" len="med"/>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kumimoji="0" lang="en-GB" sz="16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4182976"/>
                  </a:ext>
                </a:extLst>
              </a:tr>
              <a:tr h="329289">
                <a:tc>
                  <a:txBody>
                    <a:bodyPr/>
                    <a:lstStyle/>
                    <a:p>
                      <a:r>
                        <a:rPr lang="en-GB" sz="1500" b="1" dirty="0">
                          <a:latin typeface="+mn-lt"/>
                        </a:rPr>
                        <a:t>FeNO group (ppb), n (%)</a:t>
                      </a:r>
                    </a:p>
                  </a:txBody>
                  <a:tcPr>
                    <a:lnL w="12700" cap="flat" cmpd="sng" algn="ctr">
                      <a:noFill/>
                      <a:prstDash val="lgDash"/>
                      <a:round/>
                      <a:headEnd type="none" w="med" len="med"/>
                      <a:tailEnd type="none" w="med" len="med"/>
                    </a:lnL>
                    <a:lnR w="12700" cmpd="sng">
                      <a:noFill/>
                    </a:lnR>
                    <a:lnT w="12700" cmpd="sng">
                      <a:noFill/>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r"/>
                      <a:r>
                        <a:rPr lang="en-GB" sz="1500" b="1" dirty="0">
                          <a:latin typeface="+mn-lt"/>
                        </a:rPr>
                        <a:t>&lt;25</a:t>
                      </a:r>
                    </a:p>
                  </a:txBody>
                  <a:tcPr>
                    <a:lnL w="19050" cap="flat" cmpd="sng" algn="ctr">
                      <a:noFill/>
                      <a:prstDash val="dash"/>
                      <a:round/>
                      <a:headEnd type="none" w="med" len="med"/>
                      <a:tailEnd type="none" w="med" len="med"/>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en-GB" sz="1500" u="sng" dirty="0">
                          <a:latin typeface="+mn-lt"/>
                        </a:rPr>
                        <a:t>32 (47.1)</a:t>
                      </a:r>
                      <a:endParaRPr lang="en-GB" sz="1500" u="sng" dirty="0">
                        <a:highlight>
                          <a:srgbClr val="FFFF00"/>
                        </a:highlight>
                        <a:latin typeface="+mn-lt"/>
                      </a:endParaRPr>
                    </a:p>
                  </a:txBody>
                  <a:tcPr>
                    <a:lnL w="12700" cmpd="sng">
                      <a:noFill/>
                    </a:lnL>
                    <a:lnR w="12700" cmpd="sng">
                      <a:noFill/>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algn="ctr"/>
                      <a:r>
                        <a:rPr lang="en-GB" sz="1500" u="sng" dirty="0">
                          <a:latin typeface="+mn-lt"/>
                        </a:rPr>
                        <a:t>26 (37.7)</a:t>
                      </a:r>
                      <a:endParaRPr lang="en-GB" sz="1500" u="sng" dirty="0">
                        <a:highlight>
                          <a:srgbClr val="FFFF00"/>
                        </a:highlight>
                        <a:latin typeface="+mn-lt"/>
                      </a:endParaRPr>
                    </a:p>
                  </a:txBody>
                  <a:tcPr>
                    <a:lnL w="12700" cmpd="sng">
                      <a:noFill/>
                    </a:lnL>
                    <a:lnR w="12700" cap="flat" cmpd="sng" algn="ctr">
                      <a:noFill/>
                      <a:prstDash val="lgDash"/>
                      <a:round/>
                      <a:headEnd type="none" w="med" len="med"/>
                      <a:tailEnd type="none" w="med" len="med"/>
                    </a:lnR>
                    <a:lnT w="19050" cap="flat" cmpd="sng" algn="ctr">
                      <a:noFill/>
                      <a:prstDash val="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3252483"/>
                  </a:ext>
                </a:extLst>
              </a:tr>
            </a:tbl>
          </a:graphicData>
        </a:graphic>
      </p:graphicFrame>
      <p:sp>
        <p:nvSpPr>
          <p:cNvPr id="6" name="Text Placeholder 8">
            <a:extLst>
              <a:ext uri="{FF2B5EF4-FFF2-40B4-BE49-F238E27FC236}">
                <a16:creationId xmlns:a16="http://schemas.microsoft.com/office/drawing/2014/main" id="{DC7D2CD2-3E8B-5C7D-2D15-339E9B1BD859}"/>
              </a:ext>
            </a:extLst>
          </p:cNvPr>
          <p:cNvSpPr txBox="1">
            <a:spLocks/>
          </p:cNvSpPr>
          <p:nvPr/>
        </p:nvSpPr>
        <p:spPr>
          <a:xfrm>
            <a:off x="473512" y="6584283"/>
            <a:ext cx="11718488"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panose="020B0604020202020204" pitchFamily="34" charset="0"/>
              </a:rPr>
              <a:t>Abbreviations:</a:t>
            </a:r>
            <a:r>
              <a:rPr lang="fr-FR" dirty="0">
                <a:cs typeface="Arial" panose="020B0604020202020204" pitchFamily="34" charset="0"/>
              </a:rPr>
              <a:t> EOS: </a:t>
            </a:r>
            <a:r>
              <a:rPr lang="fr-FR" dirty="0" err="1">
                <a:cs typeface="Arial" panose="020B0604020202020204" pitchFamily="34" charset="0"/>
              </a:rPr>
              <a:t>eosinophil</a:t>
            </a:r>
            <a:r>
              <a:rPr lang="en-GB" dirty="0">
                <a:cs typeface="Arial" panose="020B0604020202020204" pitchFamily="34" charset="0"/>
              </a:rPr>
              <a:t>; FeNO; fractional exhaled nitric oxide; </a:t>
            </a:r>
            <a:r>
              <a:rPr lang="fr-FR" dirty="0">
                <a:cs typeface="Arial" panose="020B0604020202020204" pitchFamily="34" charset="0"/>
              </a:rPr>
              <a:t>ICS: </a:t>
            </a:r>
            <a:r>
              <a:rPr lang="fr-FR" dirty="0" err="1">
                <a:cs typeface="Arial" panose="020B0604020202020204" pitchFamily="34" charset="0"/>
              </a:rPr>
              <a:t>inhaled</a:t>
            </a:r>
            <a:r>
              <a:rPr lang="fr-FR" dirty="0">
                <a:cs typeface="Arial" panose="020B0604020202020204" pitchFamily="34" charset="0"/>
              </a:rPr>
              <a:t> </a:t>
            </a:r>
            <a:r>
              <a:rPr lang="fr-FR" dirty="0" err="1">
                <a:cs typeface="Arial" panose="020B0604020202020204" pitchFamily="34" charset="0"/>
              </a:rPr>
              <a:t>corticosteroids</a:t>
            </a:r>
            <a:r>
              <a:rPr lang="fr-FR" dirty="0">
                <a:cs typeface="Arial" panose="020B0604020202020204" pitchFamily="34" charset="0"/>
              </a:rPr>
              <a:t>; </a:t>
            </a:r>
            <a:r>
              <a:rPr lang="fr-FR" dirty="0" err="1">
                <a:cs typeface="Arial" panose="020B0604020202020204" pitchFamily="34" charset="0"/>
              </a:rPr>
              <a:t>ppb</a:t>
            </a:r>
            <a:r>
              <a:rPr lang="fr-FR" dirty="0">
                <a:cs typeface="Arial" panose="020B0604020202020204" pitchFamily="34" charset="0"/>
              </a:rPr>
              <a:t>: parts per billion</a:t>
            </a:r>
            <a:r>
              <a:rPr lang="en-GB" dirty="0">
                <a:cs typeface="Arial" panose="020B0604020202020204" pitchFamily="34" charset="0"/>
              </a:rPr>
              <a:t> </a:t>
            </a:r>
          </a:p>
        </p:txBody>
      </p:sp>
      <p:sp>
        <p:nvSpPr>
          <p:cNvPr id="4" name="TextBox 3">
            <a:extLst>
              <a:ext uri="{FF2B5EF4-FFF2-40B4-BE49-F238E27FC236}">
                <a16:creationId xmlns:a16="http://schemas.microsoft.com/office/drawing/2014/main" id="{DD6C5180-0EE5-4F76-CA76-C93B4C90A174}"/>
              </a:ext>
            </a:extLst>
          </p:cNvPr>
          <p:cNvSpPr txBox="1"/>
          <p:nvPr/>
        </p:nvSpPr>
        <p:spPr>
          <a:xfrm>
            <a:off x="248993" y="2061069"/>
            <a:ext cx="7985456" cy="307777"/>
          </a:xfrm>
          <a:prstGeom prst="rect">
            <a:avLst/>
          </a:prstGeom>
          <a:noFill/>
        </p:spPr>
        <p:txBody>
          <a:bodyPr wrap="none" rtlCol="0">
            <a:spAutoFit/>
          </a:bodyPr>
          <a:lstStyle/>
          <a:p>
            <a:r>
              <a:rPr lang="en-GB" sz="1400" dirty="0"/>
              <a:t>Table 6  Baseline characteristics PATHWAY, NAVIGATOR &amp; SOURCE (tezepelumab vs. placebo) </a:t>
            </a:r>
          </a:p>
        </p:txBody>
      </p:sp>
      <p:sp>
        <p:nvSpPr>
          <p:cNvPr id="8" name="Rectangle 7">
            <a:extLst>
              <a:ext uri="{FF2B5EF4-FFF2-40B4-BE49-F238E27FC236}">
                <a16:creationId xmlns:a16="http://schemas.microsoft.com/office/drawing/2014/main" id="{17ACF6FA-E075-6394-6C37-BDD097DEDAC7}"/>
              </a:ext>
            </a:extLst>
          </p:cNvPr>
          <p:cNvSpPr/>
          <p:nvPr/>
        </p:nvSpPr>
        <p:spPr>
          <a:xfrm>
            <a:off x="354776" y="849707"/>
            <a:ext cx="11317288" cy="11791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GB" b="1" dirty="0">
                <a:solidFill>
                  <a:schemeClr val="tx1"/>
                </a:solidFill>
              </a:rPr>
              <a:t>PATHWAY</a:t>
            </a:r>
            <a:r>
              <a:rPr lang="en-GB" dirty="0">
                <a:solidFill>
                  <a:schemeClr val="tx1"/>
                </a:solidFill>
              </a:rPr>
              <a:t>: Only </a:t>
            </a: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a:t>
            </a:r>
            <a:r>
              <a:rPr lang="en-GB" dirty="0">
                <a:solidFill>
                  <a:schemeClr val="tx1"/>
                </a:solidFill>
              </a:rPr>
              <a:t> people used high dose ICS and only </a:t>
            </a: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lang="en-GB" dirty="0">
                <a:solidFill>
                  <a:schemeClr val="tx1"/>
                </a:solidFill>
              </a:rPr>
              <a:t> had </a:t>
            </a: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lang="en-GB" dirty="0">
                <a:solidFill>
                  <a:schemeClr val="tx1"/>
                </a:solidFill>
              </a:rPr>
              <a:t> exacerbations </a:t>
            </a:r>
          </a:p>
          <a:p>
            <a:pPr marL="342900" indent="-342900">
              <a:buFont typeface="Arial" panose="020B0604020202020204" pitchFamily="34" charset="0"/>
              <a:buChar char="•"/>
            </a:pPr>
            <a:r>
              <a:rPr lang="en-GB" b="1" dirty="0">
                <a:solidFill>
                  <a:schemeClr val="tx1"/>
                </a:solidFill>
              </a:rPr>
              <a:t>NAVIGATOR</a:t>
            </a:r>
            <a:r>
              <a:rPr lang="en-GB" dirty="0">
                <a:solidFill>
                  <a:schemeClr val="tx1"/>
                </a:solidFill>
              </a:rPr>
              <a:t>: Only </a:t>
            </a: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lang="en-GB" dirty="0">
                <a:solidFill>
                  <a:schemeClr val="tx1"/>
                </a:solidFill>
              </a:rPr>
              <a:t> people had ≥3 more exacerbations</a:t>
            </a:r>
          </a:p>
          <a:p>
            <a:pPr marL="342900" indent="-342900">
              <a:buFont typeface="Arial" panose="020B0604020202020204" pitchFamily="34" charset="0"/>
              <a:buChar char="•"/>
            </a:pPr>
            <a:r>
              <a:rPr lang="en-GB" b="1" dirty="0">
                <a:solidFill>
                  <a:schemeClr val="tx1"/>
                </a:solidFill>
              </a:rPr>
              <a:t>SOURCE: </a:t>
            </a:r>
            <a:r>
              <a:rPr lang="en-GB" dirty="0">
                <a:solidFill>
                  <a:schemeClr val="tx1"/>
                </a:solidFill>
              </a:rPr>
              <a:t>Only </a:t>
            </a: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lang="en-GB" dirty="0">
                <a:solidFill>
                  <a:schemeClr val="tx1"/>
                </a:solidFill>
              </a:rPr>
              <a:t>  people had ≥3 more exacerbations and had a greater proportion of people in low FeNO category (&lt;25 ppb; tezepelumab 47.1%, placebo 37.7%)</a:t>
            </a:r>
          </a:p>
        </p:txBody>
      </p:sp>
    </p:spTree>
    <p:extLst>
      <p:ext uri="{BB962C8B-B14F-4D97-AF65-F5344CB8AC3E}">
        <p14:creationId xmlns:p14="http://schemas.microsoft.com/office/powerpoint/2010/main" val="276674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D43959-1CB7-7F6B-B74B-673194F1B093}"/>
              </a:ext>
            </a:extLst>
          </p:cNvPr>
          <p:cNvSpPr>
            <a:spLocks noGrp="1"/>
          </p:cNvSpPr>
          <p:nvPr>
            <p:ph type="title"/>
          </p:nvPr>
        </p:nvSpPr>
        <p:spPr>
          <a:xfrm>
            <a:off x="137644" y="120071"/>
            <a:ext cx="11916712" cy="797275"/>
          </a:xfrm>
        </p:spPr>
        <p:txBody>
          <a:bodyPr>
            <a:normAutofit fontScale="90000"/>
          </a:bodyPr>
          <a:lstStyle/>
          <a:p>
            <a:r>
              <a:rPr lang="en-GB" dirty="0">
                <a:latin typeface="+mn-lt"/>
              </a:rPr>
              <a:t>Clinical trial results: Annualised Asthma Exacerbation Rate (AAER)</a:t>
            </a:r>
            <a:br>
              <a:rPr lang="en-GB" dirty="0">
                <a:latin typeface="+mn-lt"/>
              </a:rPr>
            </a:br>
            <a:r>
              <a:rPr lang="en-GB" sz="2700" b="0" dirty="0">
                <a:latin typeface="+mn-lt"/>
              </a:rPr>
              <a:t>Tezepelumab reduced AAER in </a:t>
            </a:r>
            <a:r>
              <a:rPr lang="en-GB" sz="2700" dirty="0">
                <a:latin typeface="+mn-lt"/>
              </a:rPr>
              <a:t>PATHWAY</a:t>
            </a:r>
            <a:r>
              <a:rPr lang="en-GB" sz="2700" b="0" dirty="0">
                <a:latin typeface="+mn-lt"/>
              </a:rPr>
              <a:t> and </a:t>
            </a:r>
            <a:r>
              <a:rPr lang="en-GB" sz="2700" dirty="0">
                <a:latin typeface="+mn-lt"/>
              </a:rPr>
              <a:t>NAVIGATOR</a:t>
            </a:r>
            <a:r>
              <a:rPr lang="en-GB" sz="2700" b="0" dirty="0">
                <a:latin typeface="+mn-lt"/>
              </a:rPr>
              <a:t>; but reduction </a:t>
            </a:r>
            <a:r>
              <a:rPr kumimoji="0" lang="en-GB" sz="2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lang="en-GB" sz="1600" dirty="0">
                <a:solidFill>
                  <a:schemeClr val="tx1"/>
                </a:solidFill>
              </a:rPr>
              <a:t> </a:t>
            </a:r>
            <a:r>
              <a:rPr lang="en-GB" sz="2700" b="0" dirty="0">
                <a:latin typeface="+mn-lt"/>
              </a:rPr>
              <a:t>in </a:t>
            </a:r>
            <a:r>
              <a:rPr lang="en-GB" sz="2700" dirty="0">
                <a:latin typeface="+mn-lt"/>
              </a:rPr>
              <a:t>SOURCE</a:t>
            </a:r>
            <a:br>
              <a:rPr lang="en-GB" b="0" u="sng" dirty="0">
                <a:highlight>
                  <a:srgbClr val="FFFF00"/>
                </a:highlight>
              </a:rPr>
            </a:br>
            <a:endParaRPr lang="en-GB" b="0" u="sng" dirty="0">
              <a:highlight>
                <a:srgbClr val="FFFF00"/>
              </a:highlight>
            </a:endParaRPr>
          </a:p>
        </p:txBody>
      </p:sp>
      <p:sp>
        <p:nvSpPr>
          <p:cNvPr id="10" name="Text Placeholder 9">
            <a:extLst>
              <a:ext uri="{FF2B5EF4-FFF2-40B4-BE49-F238E27FC236}">
                <a16:creationId xmlns:a16="http://schemas.microsoft.com/office/drawing/2014/main" id="{D1F968BE-3004-DFF1-25AB-137F15D8A942}"/>
              </a:ext>
            </a:extLst>
          </p:cNvPr>
          <p:cNvSpPr>
            <a:spLocks noGrp="1"/>
          </p:cNvSpPr>
          <p:nvPr>
            <p:ph type="body" sz="quarter" idx="13"/>
          </p:nvPr>
        </p:nvSpPr>
        <p:spPr>
          <a:xfrm>
            <a:off x="1422619" y="6536933"/>
            <a:ext cx="7632366" cy="365125"/>
          </a:xfrm>
        </p:spPr>
        <p:txBody>
          <a:bodyPr/>
          <a:lstStyle/>
          <a:p>
            <a:r>
              <a:rPr lang="en-GB" dirty="0"/>
              <a:t>Abbreviations: CI: confidence interval; ICS: inhaled corticosteroid; </a:t>
            </a:r>
          </a:p>
        </p:txBody>
      </p:sp>
      <p:graphicFrame>
        <p:nvGraphicFramePr>
          <p:cNvPr id="2" name="Table 2">
            <a:extLst>
              <a:ext uri="{FF2B5EF4-FFF2-40B4-BE49-F238E27FC236}">
                <a16:creationId xmlns:a16="http://schemas.microsoft.com/office/drawing/2014/main" id="{DA778C75-71BA-619C-8405-67369D200052}"/>
              </a:ext>
            </a:extLst>
          </p:cNvPr>
          <p:cNvGraphicFramePr>
            <a:graphicFrameLocks noGrp="1"/>
          </p:cNvGraphicFramePr>
          <p:nvPr>
            <p:extLst>
              <p:ext uri="{D42A27DB-BD31-4B8C-83A1-F6EECF244321}">
                <p14:modId xmlns:p14="http://schemas.microsoft.com/office/powerpoint/2010/main" val="4253377441"/>
              </p:ext>
            </p:extLst>
          </p:nvPr>
        </p:nvGraphicFramePr>
        <p:xfrm>
          <a:off x="300517" y="1638862"/>
          <a:ext cx="11250788" cy="3238099"/>
        </p:xfrm>
        <a:graphic>
          <a:graphicData uri="http://schemas.openxmlformats.org/drawingml/2006/table">
            <a:tbl>
              <a:tblPr firstRow="1" bandRow="1">
                <a:tableStyleId>{5C22544A-7EE6-4342-B048-85BDC9FD1C3A}</a:tableStyleId>
              </a:tblPr>
              <a:tblGrid>
                <a:gridCol w="1283704">
                  <a:extLst>
                    <a:ext uri="{9D8B030D-6E8A-4147-A177-3AD203B41FA5}">
                      <a16:colId xmlns:a16="http://schemas.microsoft.com/office/drawing/2014/main" val="3021261649"/>
                    </a:ext>
                  </a:extLst>
                </a:gridCol>
                <a:gridCol w="1821112">
                  <a:extLst>
                    <a:ext uri="{9D8B030D-6E8A-4147-A177-3AD203B41FA5}">
                      <a16:colId xmlns:a16="http://schemas.microsoft.com/office/drawing/2014/main" val="3810648072"/>
                    </a:ext>
                  </a:extLst>
                </a:gridCol>
                <a:gridCol w="1247887">
                  <a:extLst>
                    <a:ext uri="{9D8B030D-6E8A-4147-A177-3AD203B41FA5}">
                      <a16:colId xmlns:a16="http://schemas.microsoft.com/office/drawing/2014/main" val="207164495"/>
                    </a:ext>
                  </a:extLst>
                </a:gridCol>
                <a:gridCol w="1757929">
                  <a:extLst>
                    <a:ext uri="{9D8B030D-6E8A-4147-A177-3AD203B41FA5}">
                      <a16:colId xmlns:a16="http://schemas.microsoft.com/office/drawing/2014/main" val="4160471514"/>
                    </a:ext>
                  </a:extLst>
                </a:gridCol>
                <a:gridCol w="1587700">
                  <a:extLst>
                    <a:ext uri="{9D8B030D-6E8A-4147-A177-3AD203B41FA5}">
                      <a16:colId xmlns:a16="http://schemas.microsoft.com/office/drawing/2014/main" val="2797336733"/>
                    </a:ext>
                  </a:extLst>
                </a:gridCol>
                <a:gridCol w="1776228">
                  <a:extLst>
                    <a:ext uri="{9D8B030D-6E8A-4147-A177-3AD203B41FA5}">
                      <a16:colId xmlns:a16="http://schemas.microsoft.com/office/drawing/2014/main" val="2223344112"/>
                    </a:ext>
                  </a:extLst>
                </a:gridCol>
                <a:gridCol w="1776228">
                  <a:extLst>
                    <a:ext uri="{9D8B030D-6E8A-4147-A177-3AD203B41FA5}">
                      <a16:colId xmlns:a16="http://schemas.microsoft.com/office/drawing/2014/main" val="1508440480"/>
                    </a:ext>
                  </a:extLst>
                </a:gridCol>
              </a:tblGrid>
              <a:tr h="321091">
                <a:tc rowSpan="2">
                  <a:txBody>
                    <a:bodyPr/>
                    <a:lstStyle/>
                    <a:p>
                      <a:r>
                        <a:rPr lang="en-GB" sz="1800" dirty="0"/>
                        <a:t>Outcome</a:t>
                      </a:r>
                    </a:p>
                  </a:txBody>
                  <a:tcPr/>
                </a:tc>
                <a:tc gridSpan="2">
                  <a:txBody>
                    <a:bodyPr/>
                    <a:lstStyle/>
                    <a:p>
                      <a:pPr algn="ctr"/>
                      <a:r>
                        <a:rPr lang="en-GB" sz="1800" dirty="0" err="1">
                          <a:solidFill>
                            <a:schemeClr val="bg1"/>
                          </a:solidFill>
                        </a:rPr>
                        <a:t>PATHWAY</a:t>
                      </a:r>
                      <a:r>
                        <a:rPr lang="en-GB" sz="1800" baseline="30000" dirty="0" err="1">
                          <a:solidFill>
                            <a:schemeClr val="bg1"/>
                          </a:solidFill>
                        </a:rPr>
                        <a:t>a</a:t>
                      </a:r>
                      <a:endParaRPr lang="en-GB" sz="1800" dirty="0">
                        <a:solidFill>
                          <a:schemeClr val="bg1"/>
                        </a:solidFill>
                      </a:endParaRPr>
                    </a:p>
                    <a:p>
                      <a:pPr algn="ctr"/>
                      <a:r>
                        <a:rPr lang="en-GB" sz="1800" baseline="0" dirty="0">
                          <a:solidFill>
                            <a:schemeClr val="bg1"/>
                          </a:solidFill>
                        </a:rPr>
                        <a:t>52 weeks</a:t>
                      </a:r>
                    </a:p>
                  </a:txBody>
                  <a:tcPr/>
                </a:tc>
                <a:tc hMerge="1">
                  <a:txBody>
                    <a:bodyPr/>
                    <a:lstStyle/>
                    <a:p>
                      <a:endParaRPr lang="en-GB"/>
                    </a:p>
                  </a:txBody>
                  <a:tcPr/>
                </a:tc>
                <a:tc gridSpan="2">
                  <a:txBody>
                    <a:bodyPr/>
                    <a:lstStyle/>
                    <a:p>
                      <a:pPr algn="ctr"/>
                      <a:r>
                        <a:rPr lang="en-GB" sz="1800" dirty="0" err="1"/>
                        <a:t>NAVIGATOR</a:t>
                      </a:r>
                      <a:r>
                        <a:rPr lang="en-GB" sz="1800" baseline="30000" dirty="0" err="1"/>
                        <a:t>b</a:t>
                      </a:r>
                      <a:r>
                        <a:rPr lang="en-GB" sz="1800" dirty="0"/>
                        <a:t> </a:t>
                      </a:r>
                    </a:p>
                    <a:p>
                      <a:pPr algn="ctr"/>
                      <a:r>
                        <a:rPr lang="en-GB" sz="1800" baseline="0" dirty="0">
                          <a:solidFill>
                            <a:schemeClr val="bg1"/>
                          </a:solidFill>
                        </a:rPr>
                        <a:t>52 weeks</a:t>
                      </a:r>
                    </a:p>
                  </a:txBody>
                  <a:tcPr/>
                </a:tc>
                <a:tc hMerge="1">
                  <a:txBody>
                    <a:bodyPr/>
                    <a:lstStyle/>
                    <a:p>
                      <a:endParaRPr lang="en-GB"/>
                    </a:p>
                  </a:txBody>
                  <a:tcPr/>
                </a:tc>
                <a:tc gridSpan="2">
                  <a:txBody>
                    <a:bodyPr/>
                    <a:lstStyle/>
                    <a:p>
                      <a:pPr algn="ctr"/>
                      <a:r>
                        <a:rPr lang="en-GB" sz="1800" dirty="0" err="1"/>
                        <a:t>SOURCE</a:t>
                      </a:r>
                      <a:r>
                        <a:rPr lang="en-GB" sz="1800" baseline="30000" dirty="0" err="1"/>
                        <a:t>b</a:t>
                      </a:r>
                      <a:r>
                        <a:rPr lang="en-GB" sz="1800" dirty="0"/>
                        <a:t> </a:t>
                      </a:r>
                      <a:endParaRPr lang="en-GB" sz="1800" dirty="0">
                        <a:solidFill>
                          <a:srgbClr val="FF0000"/>
                        </a:solidFill>
                      </a:endParaRPr>
                    </a:p>
                    <a:p>
                      <a:pPr algn="ctr"/>
                      <a:r>
                        <a:rPr lang="en-GB" sz="1800" strike="noStrike" baseline="0" dirty="0"/>
                        <a:t>48 weeks </a:t>
                      </a:r>
                    </a:p>
                  </a:txBody>
                  <a:tcPr/>
                </a:tc>
                <a:tc hMerge="1">
                  <a:txBody>
                    <a:bodyPr/>
                    <a:lstStyle/>
                    <a:p>
                      <a:endParaRPr lang="en-GB"/>
                    </a:p>
                  </a:txBody>
                  <a:tcPr/>
                </a:tc>
                <a:extLst>
                  <a:ext uri="{0D108BD9-81ED-4DB2-BD59-A6C34878D82A}">
                    <a16:rowId xmlns:a16="http://schemas.microsoft.com/office/drawing/2014/main" val="2981993960"/>
                  </a:ext>
                </a:extLst>
              </a:tr>
              <a:tr h="439689">
                <a:tc vMerge="1">
                  <a:txBody>
                    <a:bodyPr/>
                    <a:lstStyle/>
                    <a:p>
                      <a:endParaRPr lang="en-GB"/>
                    </a:p>
                  </a:txBody>
                  <a:tcPr/>
                </a:tc>
                <a:tc>
                  <a:txBody>
                    <a:bodyPr/>
                    <a:lstStyle/>
                    <a:p>
                      <a:pPr algn="ctr"/>
                      <a:r>
                        <a:rPr lang="en-GB" sz="1800" b="0" dirty="0"/>
                        <a:t>Tezepelumab  </a:t>
                      </a:r>
                      <a:r>
                        <a:rPr lang="en-GB" sz="1800" b="0" dirty="0">
                          <a:solidFill>
                            <a:schemeClr val="tx1"/>
                          </a:solidFill>
                        </a:rPr>
                        <a:t>n=137</a:t>
                      </a:r>
                    </a:p>
                  </a:txBody>
                  <a:tcPr/>
                </a:tc>
                <a:tc>
                  <a:txBody>
                    <a:bodyPr/>
                    <a:lstStyle/>
                    <a:p>
                      <a:pPr algn="ctr"/>
                      <a:r>
                        <a:rPr lang="en-GB" sz="1800" b="0" dirty="0">
                          <a:solidFill>
                            <a:schemeClr val="tx1"/>
                          </a:solidFill>
                        </a:rPr>
                        <a:t>Placebo</a:t>
                      </a:r>
                    </a:p>
                    <a:p>
                      <a:pPr algn="ctr"/>
                      <a:r>
                        <a:rPr lang="en-GB" sz="1800" b="0" dirty="0">
                          <a:solidFill>
                            <a:schemeClr val="tx1"/>
                          </a:solidFill>
                        </a:rPr>
                        <a:t>n=138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Tezepelumab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n= 528</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algn="ctr"/>
                      <a:r>
                        <a:rPr lang="en-GB" sz="1800" b="0" dirty="0">
                          <a:solidFill>
                            <a:schemeClr val="tx1"/>
                          </a:solidFill>
                        </a:rPr>
                        <a:t>Placebo</a:t>
                      </a:r>
                    </a:p>
                    <a:p>
                      <a:pPr algn="ctr"/>
                      <a:r>
                        <a:rPr lang="en-GB" sz="1800" b="0" dirty="0">
                          <a:solidFill>
                            <a:schemeClr val="tx1"/>
                          </a:solidFill>
                        </a:rPr>
                        <a:t>n=531</a:t>
                      </a:r>
                    </a:p>
                  </a:txBody>
                  <a:tcPr/>
                </a:tc>
                <a:tc>
                  <a:txBody>
                    <a:bodyPr/>
                    <a:lstStyle/>
                    <a:p>
                      <a:pPr algn="ctr"/>
                      <a:r>
                        <a:rPr lang="en-GB" sz="1800" b="0" dirty="0">
                          <a:solidFill>
                            <a:schemeClr val="tx1"/>
                          </a:solidFill>
                        </a:rPr>
                        <a:t>Tezepelumab</a:t>
                      </a:r>
                    </a:p>
                    <a:p>
                      <a:pPr algn="ctr"/>
                      <a:r>
                        <a:rPr lang="en-GB" sz="1800" b="0" dirty="0">
                          <a:solidFill>
                            <a:schemeClr val="tx1"/>
                          </a:solidFill>
                        </a:rPr>
                        <a:t>n=</a:t>
                      </a: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800" b="0" u="sng" dirty="0">
                        <a:solidFill>
                          <a:schemeClr val="tx1"/>
                        </a:solidFill>
                        <a:highlight>
                          <a:srgbClr val="FFFF00"/>
                        </a:highlight>
                      </a:endParaRPr>
                    </a:p>
                  </a:txBody>
                  <a:tcPr/>
                </a:tc>
                <a:tc>
                  <a:txBody>
                    <a:bodyPr/>
                    <a:lstStyle/>
                    <a:p>
                      <a:pPr algn="ctr"/>
                      <a:r>
                        <a:rPr lang="en-GB" sz="1800" b="0" dirty="0">
                          <a:solidFill>
                            <a:schemeClr val="tx1"/>
                          </a:solidFill>
                        </a:rPr>
                        <a:t>Placebo</a:t>
                      </a:r>
                    </a:p>
                    <a:p>
                      <a:pPr algn="ctr"/>
                      <a:r>
                        <a:rPr lang="en-GB" sz="1800" b="0" dirty="0">
                          <a:solidFill>
                            <a:schemeClr val="tx1"/>
                          </a:solidFill>
                        </a:rPr>
                        <a:t>n=</a:t>
                      </a: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800" b="0" u="sng" dirty="0">
                        <a:solidFill>
                          <a:schemeClr val="tx1"/>
                        </a:solidFill>
                        <a:highlight>
                          <a:srgbClr val="FFFF00"/>
                        </a:highlight>
                      </a:endParaRPr>
                    </a:p>
                  </a:txBody>
                  <a:tcPr/>
                </a:tc>
                <a:extLst>
                  <a:ext uri="{0D108BD9-81ED-4DB2-BD59-A6C34878D82A}">
                    <a16:rowId xmlns:a16="http://schemas.microsoft.com/office/drawing/2014/main" val="2679275716"/>
                  </a:ext>
                </a:extLst>
              </a:tr>
              <a:tr h="503529">
                <a:tc>
                  <a:txBody>
                    <a:bodyPr/>
                    <a:lstStyle/>
                    <a:p>
                      <a:r>
                        <a:rPr lang="en-GB" sz="1800" dirty="0">
                          <a:solidFill>
                            <a:schemeClr val="bg1"/>
                          </a:solidFill>
                        </a:rPr>
                        <a:t>AAER* (95% CI)</a:t>
                      </a:r>
                    </a:p>
                  </a:txBody>
                  <a:tcPr>
                    <a:solidFill>
                      <a:schemeClr val="accent1"/>
                    </a:solidFill>
                  </a:tcPr>
                </a:tc>
                <a:tc>
                  <a:txBody>
                    <a:bodyPr/>
                    <a:lstStyle/>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0.20 </a:t>
                      </a:r>
                    </a:p>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(0.13, 0.30)</a:t>
                      </a:r>
                    </a:p>
                  </a:txBody>
                  <a:tcPr marL="68580" marR="68580" marT="0" marB="0"/>
                </a:tc>
                <a:tc>
                  <a:txBody>
                    <a:bodyPr/>
                    <a:lstStyle/>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0.72 </a:t>
                      </a:r>
                    </a:p>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(0.59, 0.88)</a:t>
                      </a:r>
                    </a:p>
                  </a:txBody>
                  <a:tcPr marL="68580" marR="68580" marT="0" marB="0"/>
                </a:tc>
                <a:tc>
                  <a:txBody>
                    <a:bodyPr/>
                    <a:lstStyle/>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0.93 </a:t>
                      </a:r>
                    </a:p>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(0.80, 1.07)</a:t>
                      </a:r>
                    </a:p>
                  </a:txBody>
                  <a:tcPr marL="68580" marR="68580" marT="0" marB="0"/>
                </a:tc>
                <a:tc>
                  <a:txBody>
                    <a:bodyPr/>
                    <a:lstStyle/>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2.10</a:t>
                      </a:r>
                    </a:p>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 (1.84, 2.39)</a:t>
                      </a:r>
                    </a:p>
                  </a:txBody>
                  <a:tcPr marL="68580" marR="68580" marT="0" marB="0"/>
                </a:tc>
                <a:tc>
                  <a:txBody>
                    <a:bodyPr/>
                    <a:lstStyle/>
                    <a:p>
                      <a:pPr algn="ctr">
                        <a:spcBef>
                          <a:spcPts val="1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 </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0765808"/>
                  </a:ext>
                </a:extLst>
              </a:tr>
              <a:tr h="503529">
                <a:tc>
                  <a:txBody>
                    <a:bodyPr/>
                    <a:lstStyle/>
                    <a:p>
                      <a:r>
                        <a:rPr lang="en-GB" sz="1800" dirty="0">
                          <a:solidFill>
                            <a:schemeClr val="bg1"/>
                          </a:solidFill>
                        </a:rPr>
                        <a:t>Rate ratio (95% CI)</a:t>
                      </a:r>
                    </a:p>
                  </a:txBody>
                  <a:tcPr>
                    <a:solidFill>
                      <a:schemeClr val="accent1"/>
                    </a:solidFill>
                  </a:tcPr>
                </a:tc>
                <a:tc gridSpan="2">
                  <a:txBody>
                    <a:bodyPr/>
                    <a:lstStyle/>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0.29 (0.16, 0.51)</a:t>
                      </a:r>
                    </a:p>
                  </a:txBody>
                  <a:tcPr marL="68580" marR="68580" marT="0" marB="0"/>
                </a:tc>
                <a:tc hMerge="1">
                  <a:txBody>
                    <a:bodyPr/>
                    <a:lstStyle/>
                    <a:p>
                      <a:pPr algn="ctr">
                        <a:spcBef>
                          <a:spcPts val="100"/>
                        </a:spcBef>
                        <a:spcAft>
                          <a:spcPts val="200"/>
                        </a:spcAft>
                      </a:pPr>
                      <a:r>
                        <a:rPr lang="en-GB" sz="1600" b="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tc>
                <a:tc gridSpan="2">
                  <a:txBody>
                    <a:bodyPr/>
                    <a:lstStyle/>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0.44 (0.37, 0.53)</a:t>
                      </a:r>
                    </a:p>
                    <a:p>
                      <a:pPr algn="ctr">
                        <a:spcBef>
                          <a:spcPts val="100"/>
                        </a:spcBef>
                        <a:spcAft>
                          <a:spcPts val="200"/>
                        </a:spcAft>
                      </a:pPr>
                      <a:endParaRPr lang="en-GB" sz="1800" b="0" dirty="0">
                        <a:effectLst/>
                        <a:latin typeface="Arial" panose="020B0604020202020204" pitchFamily="34" charset="0"/>
                        <a:cs typeface="Times New Roman" panose="02020603050405020304" pitchFamily="18" charset="0"/>
                      </a:endParaRPr>
                    </a:p>
                  </a:txBody>
                  <a:tcPr marL="68580" marR="68580" marT="0" marB="0"/>
                </a:tc>
                <a:tc hMerge="1">
                  <a:txBody>
                    <a:bodyPr/>
                    <a:lstStyle/>
                    <a:p>
                      <a:pPr algn="ctr">
                        <a:spcBef>
                          <a:spcPts val="100"/>
                        </a:spcBef>
                        <a:spcAft>
                          <a:spcPts val="200"/>
                        </a:spcAft>
                      </a:pPr>
                      <a:r>
                        <a:rPr lang="en-GB" sz="1600" b="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tc>
                <a:tc gridSpan="2">
                  <a:txBody>
                    <a:bodyPr/>
                    <a:lstStyle/>
                    <a:p>
                      <a:pPr algn="ctr">
                        <a:spcBef>
                          <a:spcPts val="100"/>
                        </a:spcBef>
                        <a:spcAft>
                          <a:spcPts val="200"/>
                        </a:spcAft>
                      </a:pP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     </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800" b="0" dirty="0">
                        <a:effectLst/>
                        <a:latin typeface="Arial" panose="020B0604020202020204" pitchFamily="34" charset="0"/>
                        <a:cs typeface="Times New Roman" panose="02020603050405020304" pitchFamily="18" charset="0"/>
                      </a:endParaRPr>
                    </a:p>
                  </a:txBody>
                  <a:tcPr marL="68580" marR="68580" marT="0" marB="0"/>
                </a:tc>
                <a:tc hMerge="1">
                  <a:txBody>
                    <a:bodyPr/>
                    <a:lstStyle/>
                    <a:p>
                      <a:pPr algn="ctr">
                        <a:spcBef>
                          <a:spcPts val="100"/>
                        </a:spcBef>
                        <a:spcAft>
                          <a:spcPts val="200"/>
                        </a:spcAft>
                      </a:pPr>
                      <a:r>
                        <a:rPr lang="en-GB" sz="1600" b="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1368922"/>
                  </a:ext>
                </a:extLst>
              </a:tr>
              <a:tr h="456799">
                <a:tc>
                  <a:txBody>
                    <a:bodyPr/>
                    <a:lstStyle/>
                    <a:p>
                      <a:r>
                        <a:rPr lang="en-GB" sz="1800" dirty="0">
                          <a:solidFill>
                            <a:schemeClr val="bg1"/>
                          </a:solidFill>
                        </a:rPr>
                        <a:t>P-value</a:t>
                      </a:r>
                    </a:p>
                  </a:txBody>
                  <a:tcPr>
                    <a:solidFill>
                      <a:schemeClr val="accent1"/>
                    </a:solidFill>
                  </a:tcPr>
                </a:tc>
                <a:tc gridSpan="2">
                  <a:txBody>
                    <a:bodyPr/>
                    <a:lstStyle/>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&lt;0.001</a:t>
                      </a:r>
                    </a:p>
                  </a:txBody>
                  <a:tcPr marL="68580" marR="68580" marT="0" marB="0"/>
                </a:tc>
                <a:tc hMerge="1">
                  <a:txBody>
                    <a:bodyPr/>
                    <a:lstStyle/>
                    <a:p>
                      <a:pPr algn="ctr">
                        <a:spcBef>
                          <a:spcPts val="100"/>
                        </a:spcBef>
                        <a:spcAft>
                          <a:spcPts val="200"/>
                        </a:spcAft>
                      </a:pPr>
                      <a:r>
                        <a:rPr lang="en-GB" sz="1600" b="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tc>
                <a:tc gridSpan="2">
                  <a:txBody>
                    <a:bodyPr/>
                    <a:lstStyle/>
                    <a:p>
                      <a:pPr algn="ctr">
                        <a:spcBef>
                          <a:spcPts val="100"/>
                        </a:spcBef>
                        <a:spcAft>
                          <a:spcPts val="200"/>
                        </a:spcAft>
                      </a:pPr>
                      <a:r>
                        <a:rPr lang="en-GB" sz="1800" b="0" dirty="0">
                          <a:effectLst/>
                          <a:latin typeface="Arial" panose="020B0604020202020204" pitchFamily="34" charset="0"/>
                          <a:ea typeface="Times New Roman" panose="02020603050405020304" pitchFamily="18" charset="0"/>
                          <a:cs typeface="Times New Roman" panose="02020603050405020304" pitchFamily="18" charset="0"/>
                        </a:rPr>
                        <a:t>&lt;0.001</a:t>
                      </a:r>
                    </a:p>
                  </a:txBody>
                  <a:tcPr marL="68580" marR="68580" marT="0" marB="0"/>
                </a:tc>
                <a:tc hMerge="1">
                  <a:txBody>
                    <a:bodyPr/>
                    <a:lstStyle/>
                    <a:p>
                      <a:pPr algn="ctr"/>
                      <a:r>
                        <a:rPr lang="en-GB" sz="1600" b="0" dirty="0"/>
                        <a:t>-</a:t>
                      </a:r>
                    </a:p>
                  </a:txBody>
                  <a:tcPr/>
                </a:tc>
                <a:tc gridSpan="2">
                  <a:txBody>
                    <a:bodyPr/>
                    <a:lstStyle/>
                    <a:p>
                      <a:pPr algn="ct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 </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800" b="0" u="sng" dirty="0">
                        <a:highlight>
                          <a:srgbClr val="FFFF00"/>
                        </a:highlight>
                      </a:endParaRPr>
                    </a:p>
                  </a:txBody>
                  <a:tcPr/>
                </a:tc>
                <a:tc hMerge="1">
                  <a:txBody>
                    <a:bodyPr/>
                    <a:lstStyle/>
                    <a:p>
                      <a:pPr algn="ctr"/>
                      <a:r>
                        <a:rPr lang="en-GB" sz="1600" b="0" dirty="0"/>
                        <a:t>-</a:t>
                      </a:r>
                    </a:p>
                  </a:txBody>
                  <a:tcPr/>
                </a:tc>
                <a:extLst>
                  <a:ext uri="{0D108BD9-81ED-4DB2-BD59-A6C34878D82A}">
                    <a16:rowId xmlns:a16="http://schemas.microsoft.com/office/drawing/2014/main" val="2264562920"/>
                  </a:ext>
                </a:extLst>
              </a:tr>
            </a:tbl>
          </a:graphicData>
        </a:graphic>
      </p:graphicFrame>
      <p:sp>
        <p:nvSpPr>
          <p:cNvPr id="3" name="TextBox 2">
            <a:extLst>
              <a:ext uri="{FF2B5EF4-FFF2-40B4-BE49-F238E27FC236}">
                <a16:creationId xmlns:a16="http://schemas.microsoft.com/office/drawing/2014/main" id="{CE6C2817-44A4-9EA9-E730-9C0DE418D42D}"/>
              </a:ext>
            </a:extLst>
          </p:cNvPr>
          <p:cNvSpPr txBox="1"/>
          <p:nvPr/>
        </p:nvSpPr>
        <p:spPr>
          <a:xfrm>
            <a:off x="137644" y="1336295"/>
            <a:ext cx="11197461" cy="338554"/>
          </a:xfrm>
          <a:prstGeom prst="rect">
            <a:avLst/>
          </a:prstGeom>
          <a:noFill/>
        </p:spPr>
        <p:txBody>
          <a:bodyPr wrap="square" rtlCol="0">
            <a:spAutoFit/>
          </a:bodyPr>
          <a:lstStyle/>
          <a:p>
            <a:r>
              <a:rPr lang="en-GB" sz="1600" dirty="0"/>
              <a:t>Table 7  PATHWAY, NAVIGATOR and SOURCE</a:t>
            </a:r>
          </a:p>
        </p:txBody>
      </p:sp>
      <p:sp>
        <p:nvSpPr>
          <p:cNvPr id="7" name="TextBox 6">
            <a:extLst>
              <a:ext uri="{FF2B5EF4-FFF2-40B4-BE49-F238E27FC236}">
                <a16:creationId xmlns:a16="http://schemas.microsoft.com/office/drawing/2014/main" id="{4FECC749-54F9-49AC-7310-FC49CC6AEFD2}"/>
              </a:ext>
            </a:extLst>
          </p:cNvPr>
          <p:cNvSpPr txBox="1"/>
          <p:nvPr/>
        </p:nvSpPr>
        <p:spPr>
          <a:xfrm>
            <a:off x="9054985" y="6671866"/>
            <a:ext cx="3069467" cy="215444"/>
          </a:xfrm>
          <a:prstGeom prst="rect">
            <a:avLst/>
          </a:prstGeom>
          <a:noFill/>
        </p:spPr>
        <p:txBody>
          <a:bodyPr wrap="square" lIns="0" tIns="0" rIns="0" bIns="0" rtlCol="0">
            <a:spAutoFit/>
          </a:bodyPr>
          <a:lstStyle/>
          <a:p>
            <a:r>
              <a:rPr lang="en-GB" sz="1400" dirty="0"/>
              <a:t>Source: Table 11 and 14, EAG report</a:t>
            </a:r>
            <a:endParaRPr lang="en-GB" sz="1400" dirty="0">
              <a:solidFill>
                <a:schemeClr val="tx1"/>
              </a:solidFill>
            </a:endParaRPr>
          </a:p>
        </p:txBody>
      </p:sp>
      <p:sp>
        <p:nvSpPr>
          <p:cNvPr id="9" name="TextBox 8">
            <a:extLst>
              <a:ext uri="{FF2B5EF4-FFF2-40B4-BE49-F238E27FC236}">
                <a16:creationId xmlns:a16="http://schemas.microsoft.com/office/drawing/2014/main" id="{0D58C53B-2279-08CB-E544-BC3D77360A99}"/>
              </a:ext>
            </a:extLst>
          </p:cNvPr>
          <p:cNvSpPr txBox="1"/>
          <p:nvPr/>
        </p:nvSpPr>
        <p:spPr>
          <a:xfrm>
            <a:off x="300517" y="4873545"/>
            <a:ext cx="11179130" cy="861774"/>
          </a:xfrm>
          <a:prstGeom prst="rect">
            <a:avLst/>
          </a:prstGeom>
          <a:noFill/>
        </p:spPr>
        <p:txBody>
          <a:bodyPr wrap="square" lIns="0" tIns="0" rIns="0" bIns="0" rtlCol="0">
            <a:spAutoFit/>
          </a:bodyPr>
          <a:lstStyle/>
          <a:p>
            <a:r>
              <a:rPr lang="en-GB" sz="1400" dirty="0">
                <a:effectLst/>
                <a:ea typeface="Times New Roman" panose="02020603050405020304" pitchFamily="18" charset="0"/>
              </a:rPr>
              <a:t>*Rate = total number of asthma exacerbations in each group/total person-year follow-up in each group; 95% CI for rate  based on the exact 95% Poisson CI.  Rate ratio and 95% CI for rate ratio estimated from negative binomial regression with treatment group, and the stratification factors - baseline blood eosinophil count (≥ or &lt; 250 cells/</a:t>
            </a:r>
            <a:r>
              <a:rPr lang="en-GB" sz="1400" dirty="0" err="1">
                <a:effectLst/>
                <a:ea typeface="Times New Roman" panose="02020603050405020304" pitchFamily="18" charset="0"/>
              </a:rPr>
              <a:t>μL</a:t>
            </a:r>
            <a:r>
              <a:rPr lang="en-GB" sz="1400" dirty="0">
                <a:effectLst/>
                <a:ea typeface="Times New Roman" panose="02020603050405020304" pitchFamily="18" charset="0"/>
              </a:rPr>
              <a:t>) and baseline ICS dose level (medium or high) as covariates.</a:t>
            </a:r>
            <a:endParaRPr lang="en-GB" sz="1400" dirty="0">
              <a:effectLst/>
              <a:highlight>
                <a:srgbClr val="FF0000"/>
              </a:highlight>
              <a:ea typeface="Times New Roman" panose="02020603050405020304" pitchFamily="18" charset="0"/>
            </a:endParaRPr>
          </a:p>
          <a:p>
            <a:r>
              <a:rPr lang="en-GB" sz="1400" baseline="30000" dirty="0">
                <a:ea typeface="Times New Roman" panose="02020603050405020304" pitchFamily="18" charset="0"/>
              </a:rPr>
              <a:t>a</a:t>
            </a:r>
            <a:r>
              <a:rPr lang="en-GB" sz="1400" baseline="30000" dirty="0">
                <a:effectLst/>
                <a:ea typeface="Times New Roman" panose="02020603050405020304" pitchFamily="18" charset="0"/>
              </a:rPr>
              <a:t> </a:t>
            </a:r>
            <a:r>
              <a:rPr lang="en-GB" sz="1400" dirty="0">
                <a:effectLst/>
                <a:ea typeface="Times New Roman" panose="02020603050405020304" pitchFamily="18" charset="0"/>
              </a:rPr>
              <a:t>ITT population; </a:t>
            </a:r>
            <a:r>
              <a:rPr lang="en-GB" sz="1400" baseline="30000" dirty="0">
                <a:ea typeface="Times New Roman" panose="02020603050405020304" pitchFamily="18" charset="0"/>
              </a:rPr>
              <a:t>b</a:t>
            </a:r>
            <a:r>
              <a:rPr lang="en-GB" sz="1400" dirty="0">
                <a:ea typeface="Times New Roman" panose="02020603050405020304" pitchFamily="18" charset="0"/>
              </a:rPr>
              <a:t>: FAS population</a:t>
            </a: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381138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D43959-1CB7-7F6B-B74B-673194F1B093}"/>
              </a:ext>
            </a:extLst>
          </p:cNvPr>
          <p:cNvSpPr>
            <a:spLocks noGrp="1"/>
          </p:cNvSpPr>
          <p:nvPr>
            <p:ph type="title"/>
          </p:nvPr>
        </p:nvSpPr>
        <p:spPr>
          <a:xfrm>
            <a:off x="179294" y="101453"/>
            <a:ext cx="11901544" cy="1558215"/>
          </a:xfrm>
        </p:spPr>
        <p:txBody>
          <a:bodyPr>
            <a:normAutofit fontScale="90000"/>
          </a:bodyPr>
          <a:lstStyle/>
          <a:p>
            <a:r>
              <a:rPr lang="en-GB" dirty="0">
                <a:latin typeface="+mn-lt"/>
              </a:rPr>
              <a:t>Clinical trial results: </a:t>
            </a:r>
            <a:r>
              <a:rPr lang="en-GB" dirty="0"/>
              <a:t>AAER related hospitalisation/ED visits</a:t>
            </a:r>
            <a:br>
              <a:rPr lang="en-GB" dirty="0"/>
            </a:br>
            <a:r>
              <a:rPr lang="en-GB" sz="2700" b="0" dirty="0">
                <a:latin typeface="+mn-lt"/>
              </a:rPr>
              <a:t>Tezepelumab reduced AAER related ED visits or hospitalisation in </a:t>
            </a:r>
            <a:r>
              <a:rPr lang="en-GB" sz="2700" dirty="0">
                <a:latin typeface="+mn-lt"/>
              </a:rPr>
              <a:t>PATHWAY &amp; NAVIGATOR </a:t>
            </a:r>
            <a:r>
              <a:rPr lang="en-GB" sz="2700" b="0" dirty="0">
                <a:latin typeface="+mn-lt"/>
              </a:rPr>
              <a:t>at 52 weeks, but not in </a:t>
            </a:r>
            <a:r>
              <a:rPr lang="en-GB" sz="2700" dirty="0">
                <a:latin typeface="+mn-lt"/>
              </a:rPr>
              <a:t>SOURCE</a:t>
            </a:r>
            <a:r>
              <a:rPr lang="en-GB" sz="2700" b="0" dirty="0">
                <a:latin typeface="+mn-lt"/>
              </a:rPr>
              <a:t>; no subgroup analysis for this outcome</a:t>
            </a:r>
            <a:br>
              <a:rPr lang="en-GB" sz="2700" dirty="0">
                <a:latin typeface="+mn-lt"/>
              </a:rPr>
            </a:br>
            <a:endParaRPr lang="en-GB" sz="2700" dirty="0">
              <a:latin typeface="+mn-lt"/>
            </a:endParaRPr>
          </a:p>
        </p:txBody>
      </p:sp>
      <p:sp>
        <p:nvSpPr>
          <p:cNvPr id="10" name="Text Placeholder 9">
            <a:extLst>
              <a:ext uri="{FF2B5EF4-FFF2-40B4-BE49-F238E27FC236}">
                <a16:creationId xmlns:a16="http://schemas.microsoft.com/office/drawing/2014/main" id="{D1F968BE-3004-DFF1-25AB-137F15D8A942}"/>
              </a:ext>
            </a:extLst>
          </p:cNvPr>
          <p:cNvSpPr>
            <a:spLocks noGrp="1"/>
          </p:cNvSpPr>
          <p:nvPr>
            <p:ph type="body" sz="quarter" idx="13"/>
          </p:nvPr>
        </p:nvSpPr>
        <p:spPr>
          <a:xfrm>
            <a:off x="1540510" y="6492875"/>
            <a:ext cx="9859010" cy="263671"/>
          </a:xfrm>
        </p:spPr>
        <p:txBody>
          <a:bodyPr>
            <a:noAutofit/>
          </a:bodyPr>
          <a:lstStyle/>
          <a:p>
            <a:r>
              <a:rPr lang="en-GB" dirty="0"/>
              <a:t>Abbreviations: AAER, annualised asthma exacerbation rate; </a:t>
            </a:r>
            <a:r>
              <a:rPr kumimoji="0" lang="en-GB" b="0" i="0" u="none" strike="noStrike" kern="1200" cap="none" spc="0" normalizeH="0" baseline="0" noProof="0" dirty="0">
                <a:ln>
                  <a:noFill/>
                </a:ln>
                <a:solidFill>
                  <a:srgbClr val="000000"/>
                </a:solidFill>
                <a:effectLst/>
                <a:uLnTx/>
                <a:uFillTx/>
                <a:latin typeface="Arial" panose="020B0604020202020204" pitchFamily="34" charset="0"/>
              </a:rPr>
              <a:t>CI, confidence interval; E</a:t>
            </a:r>
            <a:r>
              <a:rPr lang="en-GB" dirty="0"/>
              <a:t>D: emergency department</a:t>
            </a:r>
          </a:p>
        </p:txBody>
      </p:sp>
      <p:graphicFrame>
        <p:nvGraphicFramePr>
          <p:cNvPr id="5" name="Table 2">
            <a:extLst>
              <a:ext uri="{FF2B5EF4-FFF2-40B4-BE49-F238E27FC236}">
                <a16:creationId xmlns:a16="http://schemas.microsoft.com/office/drawing/2014/main" id="{C165494A-BB7D-D25C-55C3-7A280B47B76C}"/>
              </a:ext>
            </a:extLst>
          </p:cNvPr>
          <p:cNvGraphicFramePr>
            <a:graphicFrameLocks noGrp="1"/>
          </p:cNvGraphicFramePr>
          <p:nvPr>
            <p:extLst>
              <p:ext uri="{D42A27DB-BD31-4B8C-83A1-F6EECF244321}">
                <p14:modId xmlns:p14="http://schemas.microsoft.com/office/powerpoint/2010/main" val="205035515"/>
              </p:ext>
            </p:extLst>
          </p:nvPr>
        </p:nvGraphicFramePr>
        <p:xfrm>
          <a:off x="425116" y="1671394"/>
          <a:ext cx="11341767" cy="3823963"/>
        </p:xfrm>
        <a:graphic>
          <a:graphicData uri="http://schemas.openxmlformats.org/drawingml/2006/table">
            <a:tbl>
              <a:tblPr firstRow="1" bandRow="1">
                <a:tableStyleId>{5C22544A-7EE6-4342-B048-85BDC9FD1C3A}</a:tableStyleId>
              </a:tblPr>
              <a:tblGrid>
                <a:gridCol w="1414469">
                  <a:extLst>
                    <a:ext uri="{9D8B030D-6E8A-4147-A177-3AD203B41FA5}">
                      <a16:colId xmlns:a16="http://schemas.microsoft.com/office/drawing/2014/main" val="3021261649"/>
                    </a:ext>
                  </a:extLst>
                </a:gridCol>
                <a:gridCol w="1795235">
                  <a:extLst>
                    <a:ext uri="{9D8B030D-6E8A-4147-A177-3AD203B41FA5}">
                      <a16:colId xmlns:a16="http://schemas.microsoft.com/office/drawing/2014/main" val="3810648072"/>
                    </a:ext>
                  </a:extLst>
                </a:gridCol>
                <a:gridCol w="1476518">
                  <a:extLst>
                    <a:ext uri="{9D8B030D-6E8A-4147-A177-3AD203B41FA5}">
                      <a16:colId xmlns:a16="http://schemas.microsoft.com/office/drawing/2014/main" val="207164495"/>
                    </a:ext>
                  </a:extLst>
                </a:gridCol>
                <a:gridCol w="1620250">
                  <a:extLst>
                    <a:ext uri="{9D8B030D-6E8A-4147-A177-3AD203B41FA5}">
                      <a16:colId xmlns:a16="http://schemas.microsoft.com/office/drawing/2014/main" val="4160471514"/>
                    </a:ext>
                  </a:extLst>
                </a:gridCol>
                <a:gridCol w="1495931">
                  <a:extLst>
                    <a:ext uri="{9D8B030D-6E8A-4147-A177-3AD203B41FA5}">
                      <a16:colId xmlns:a16="http://schemas.microsoft.com/office/drawing/2014/main" val="2797336733"/>
                    </a:ext>
                  </a:extLst>
                </a:gridCol>
                <a:gridCol w="1769682">
                  <a:extLst>
                    <a:ext uri="{9D8B030D-6E8A-4147-A177-3AD203B41FA5}">
                      <a16:colId xmlns:a16="http://schemas.microsoft.com/office/drawing/2014/main" val="2223344112"/>
                    </a:ext>
                  </a:extLst>
                </a:gridCol>
                <a:gridCol w="1769682">
                  <a:extLst>
                    <a:ext uri="{9D8B030D-6E8A-4147-A177-3AD203B41FA5}">
                      <a16:colId xmlns:a16="http://schemas.microsoft.com/office/drawing/2014/main" val="1508440480"/>
                    </a:ext>
                  </a:extLst>
                </a:gridCol>
              </a:tblGrid>
              <a:tr h="533586">
                <a:tc rowSpan="2">
                  <a:txBody>
                    <a:bodyPr/>
                    <a:lstStyle/>
                    <a:p>
                      <a:r>
                        <a:rPr lang="en-GB" sz="1500" b="1" dirty="0"/>
                        <a:t>Outcome</a:t>
                      </a:r>
                    </a:p>
                  </a:txBody>
                  <a:tcPr/>
                </a:tc>
                <a:tc gridSpan="2">
                  <a:txBody>
                    <a:bodyPr/>
                    <a:lstStyle/>
                    <a:p>
                      <a:pPr algn="ctr"/>
                      <a:r>
                        <a:rPr lang="en-GB" sz="1500" dirty="0"/>
                        <a:t>PATHWAY</a:t>
                      </a:r>
                    </a:p>
                    <a:p>
                      <a:pPr algn="ctr"/>
                      <a:r>
                        <a:rPr lang="en-GB" sz="1600" baseline="0" dirty="0"/>
                        <a:t>52 weeks</a:t>
                      </a:r>
                      <a:endParaRPr lang="en-GB" sz="1600" dirty="0"/>
                    </a:p>
                  </a:txBody>
                  <a:tcPr/>
                </a:tc>
                <a:tc hMerge="1">
                  <a:txBody>
                    <a:bodyPr/>
                    <a:lstStyle/>
                    <a:p>
                      <a:endParaRPr lang="en-GB"/>
                    </a:p>
                  </a:txBody>
                  <a:tcPr/>
                </a:tc>
                <a:tc gridSpan="2">
                  <a:txBody>
                    <a:bodyPr/>
                    <a:lstStyle/>
                    <a:p>
                      <a:pPr algn="ctr"/>
                      <a:r>
                        <a:rPr lang="en-GB" sz="1500" dirty="0"/>
                        <a:t>NAVIGATOR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t>52 weeks</a:t>
                      </a:r>
                      <a:endParaRPr lang="en-GB" sz="1600" dirty="0"/>
                    </a:p>
                    <a:p>
                      <a:pPr algn="ctr"/>
                      <a:endParaRPr lang="en-GB" sz="1500" baseline="30000" dirty="0"/>
                    </a:p>
                  </a:txBody>
                  <a:tcPr/>
                </a:tc>
                <a:tc hMerge="1">
                  <a:txBody>
                    <a:bodyPr/>
                    <a:lstStyle/>
                    <a:p>
                      <a:endParaRPr lang="en-GB"/>
                    </a:p>
                  </a:txBody>
                  <a:tcPr/>
                </a:tc>
                <a:tc gridSpan="2">
                  <a:txBody>
                    <a:bodyPr/>
                    <a:lstStyle/>
                    <a:p>
                      <a:pPr algn="ctr"/>
                      <a:r>
                        <a:rPr lang="en-GB" sz="1500" dirty="0"/>
                        <a:t>SOURCE</a:t>
                      </a:r>
                    </a:p>
                    <a:p>
                      <a:pPr algn="ctr"/>
                      <a:r>
                        <a:rPr lang="en-GB" sz="1500" strike="noStrike" baseline="0" dirty="0"/>
                        <a:t>48 weeks </a:t>
                      </a:r>
                    </a:p>
                  </a:txBody>
                  <a:tcPr/>
                </a:tc>
                <a:tc hMerge="1">
                  <a:txBody>
                    <a:bodyPr/>
                    <a:lstStyle/>
                    <a:p>
                      <a:endParaRPr lang="en-GB"/>
                    </a:p>
                  </a:txBody>
                  <a:tcPr/>
                </a:tc>
                <a:extLst>
                  <a:ext uri="{0D108BD9-81ED-4DB2-BD59-A6C34878D82A}">
                    <a16:rowId xmlns:a16="http://schemas.microsoft.com/office/drawing/2014/main" val="2981993960"/>
                  </a:ext>
                </a:extLst>
              </a:tr>
              <a:tr h="791808">
                <a:tc vMerge="1">
                  <a:txBody>
                    <a:bodyPr/>
                    <a:lstStyle/>
                    <a:p>
                      <a:endParaRPr lang="en-GB"/>
                    </a:p>
                  </a:txBody>
                  <a:tcPr/>
                </a:tc>
                <a:tc>
                  <a:txBody>
                    <a:bodyPr/>
                    <a:lstStyle/>
                    <a:p>
                      <a:pPr algn="ctr"/>
                      <a:r>
                        <a:rPr lang="en-GB" sz="1600" b="1" dirty="0"/>
                        <a:t>Tezepelumab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600" b="1" u="sng" dirty="0">
                        <a:highlight>
                          <a:srgbClr val="FFFF00"/>
                        </a:highlight>
                      </a:endParaRPr>
                    </a:p>
                  </a:txBody>
                  <a:tcPr/>
                </a:tc>
                <a:tc>
                  <a:txBody>
                    <a:bodyPr/>
                    <a:lstStyle/>
                    <a:p>
                      <a:pPr algn="ctr"/>
                      <a:r>
                        <a:rPr lang="en-GB" sz="1600" b="1" dirty="0"/>
                        <a:t>Placebo</a:t>
                      </a:r>
                    </a:p>
                    <a:p>
                      <a:pPr algn="ct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600" b="1" u="sng" dirty="0">
                        <a:highlight>
                          <a:srgbClr val="FFFF00"/>
                        </a:highlight>
                      </a:endParaRPr>
                    </a:p>
                  </a:txBody>
                  <a:tcPr/>
                </a:tc>
                <a:tc>
                  <a:txBody>
                    <a:bodyPr/>
                    <a:lstStyle/>
                    <a:p>
                      <a:pPr algn="ctr"/>
                      <a:r>
                        <a:rPr lang="en-GB" sz="1600" b="1" dirty="0"/>
                        <a:t>Tezepelumab</a:t>
                      </a:r>
                    </a:p>
                    <a:p>
                      <a:pPr algn="ct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600" b="1" u="sng" dirty="0">
                        <a:highlight>
                          <a:srgbClr val="FFFF00"/>
                        </a:highlight>
                      </a:endParaRPr>
                    </a:p>
                  </a:txBody>
                  <a:tcPr/>
                </a:tc>
                <a:tc>
                  <a:txBody>
                    <a:bodyPr/>
                    <a:lstStyle/>
                    <a:p>
                      <a:pPr algn="ctr"/>
                      <a:r>
                        <a:rPr lang="en-GB" sz="1600" b="1" dirty="0"/>
                        <a:t>Placebo</a:t>
                      </a:r>
                    </a:p>
                    <a:p>
                      <a:pPr algn="ct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600" b="1" u="sng" dirty="0">
                        <a:highlight>
                          <a:srgbClr val="FFFF00"/>
                        </a:highlight>
                      </a:endParaRPr>
                    </a:p>
                  </a:txBody>
                  <a:tcPr/>
                </a:tc>
                <a:tc>
                  <a:txBody>
                    <a:bodyPr/>
                    <a:lstStyle/>
                    <a:p>
                      <a:pPr algn="ctr"/>
                      <a:r>
                        <a:rPr lang="en-GB" sz="1600" b="1" dirty="0"/>
                        <a:t>Tezepelumab</a:t>
                      </a:r>
                    </a:p>
                    <a:p>
                      <a:pPr algn="ct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600" b="1" u="sng" dirty="0">
                        <a:highlight>
                          <a:srgbClr val="FFFF00"/>
                        </a:highlight>
                      </a:endParaRPr>
                    </a:p>
                  </a:txBody>
                  <a:tcPr/>
                </a:tc>
                <a:tc>
                  <a:txBody>
                    <a:bodyPr/>
                    <a:lstStyle/>
                    <a:p>
                      <a:pPr algn="ctr"/>
                      <a:r>
                        <a:rPr lang="en-GB" sz="1600" b="1" dirty="0"/>
                        <a:t>Placebo</a:t>
                      </a:r>
                    </a:p>
                    <a:p>
                      <a:pPr algn="ct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 X</a:t>
                      </a:r>
                      <a:r>
                        <a:rPr kumimoji="0" lang="en-GB" sz="1800" b="0" i="0" u="none" strike="noStrike" kern="1200" cap="none" spc="0" normalizeH="0" baseline="0" noProof="0" dirty="0">
                          <a:ln>
                            <a:noFill/>
                          </a:ln>
                          <a:solidFill>
                            <a:srgbClr val="000000"/>
                          </a:solidFill>
                          <a:effectLst/>
                          <a:uLnTx/>
                          <a:uFillTx/>
                          <a:latin typeface="+mn-lt"/>
                          <a:ea typeface="+mn-ea"/>
                          <a:cs typeface="+mn-cs"/>
                        </a:rPr>
                        <a:t> </a:t>
                      </a:r>
                      <a:endParaRPr lang="en-GB" sz="1600" b="1" u="sng" dirty="0">
                        <a:highlight>
                          <a:srgbClr val="FFFF00"/>
                        </a:highlight>
                      </a:endParaRPr>
                    </a:p>
                  </a:txBody>
                  <a:tcPr/>
                </a:tc>
                <a:extLst>
                  <a:ext uri="{0D108BD9-81ED-4DB2-BD59-A6C34878D82A}">
                    <a16:rowId xmlns:a16="http://schemas.microsoft.com/office/drawing/2014/main" val="2679275716"/>
                  </a:ext>
                </a:extLst>
              </a:tr>
              <a:tr h="1018038">
                <a:tc>
                  <a:txBody>
                    <a:bodyPr/>
                    <a:lstStyle/>
                    <a:p>
                      <a:r>
                        <a:rPr lang="en-GB" sz="1500" b="1" dirty="0">
                          <a:solidFill>
                            <a:schemeClr val="bg1"/>
                          </a:solidFill>
                        </a:rPr>
                        <a:t>AAER </a:t>
                      </a:r>
                      <a:r>
                        <a:rPr kumimoji="0" lang="en-GB" sz="1600" b="1" i="0" u="none" strike="noStrike" kern="1200" cap="none" spc="0" normalizeH="0" baseline="0" noProof="0" dirty="0">
                          <a:ln>
                            <a:noFill/>
                          </a:ln>
                          <a:solidFill>
                            <a:srgbClr val="FFFFFF"/>
                          </a:solidFill>
                          <a:effectLst/>
                          <a:uLnTx/>
                          <a:uFillTx/>
                          <a:latin typeface="+mn-lt"/>
                          <a:ea typeface="+mn-ea"/>
                          <a:cs typeface="+mn-cs"/>
                        </a:rPr>
                        <a:t>(95% CI)</a:t>
                      </a:r>
                      <a:endParaRPr lang="en-GB" sz="1500" b="1" dirty="0">
                        <a:solidFill>
                          <a:schemeClr val="bg1"/>
                        </a:solidFill>
                      </a:endParaRPr>
                    </a:p>
                  </a:txBody>
                  <a:tcPr>
                    <a:solidFill>
                      <a:schemeClr val="accent1"/>
                    </a:solidFill>
                  </a:tcPr>
                </a:tc>
                <a:tc>
                  <a:txBody>
                    <a:bodyPr/>
                    <a:lstStyle/>
                    <a:p>
                      <a:pPr algn="ctr">
                        <a:spcBef>
                          <a:spcPts val="300"/>
                        </a:spcBef>
                        <a:spcAft>
                          <a:spcPts val="300"/>
                        </a:spcAft>
                      </a:pPr>
                      <a:r>
                        <a:rPr kumimoji="0" lang="en-GB" sz="18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0765808"/>
                  </a:ext>
                </a:extLst>
              </a:tr>
              <a:tr h="757528">
                <a:tc>
                  <a:txBody>
                    <a:bodyPr/>
                    <a:lstStyle/>
                    <a:p>
                      <a:r>
                        <a:rPr lang="en-GB" sz="1500" b="1" dirty="0">
                          <a:solidFill>
                            <a:schemeClr val="bg1"/>
                          </a:solidFill>
                        </a:rPr>
                        <a:t>Rate ratio (95% CI)</a:t>
                      </a:r>
                    </a:p>
                  </a:txBody>
                  <a:tcPr>
                    <a:solidFill>
                      <a:schemeClr val="accent1"/>
                    </a:solidFill>
                  </a:tcPr>
                </a:tc>
                <a:tc gridSpan="2">
                  <a:txBody>
                    <a:bodyPr/>
                    <a:lstStyle/>
                    <a:p>
                      <a:pPr algn="ctr">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spcBef>
                          <a:spcPts val="300"/>
                        </a:spcBef>
                        <a:spcAft>
                          <a:spcPts val="300"/>
                        </a:spcAft>
                      </a:pPr>
                      <a:r>
                        <a:rPr kumimoji="0" lang="en-GB" sz="18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881368922"/>
                  </a:ext>
                </a:extLst>
              </a:tr>
              <a:tr h="540309">
                <a:tc>
                  <a:txBody>
                    <a:bodyPr/>
                    <a:lstStyle/>
                    <a:p>
                      <a:r>
                        <a:rPr lang="en-GB" sz="1500" b="1" dirty="0">
                          <a:solidFill>
                            <a:schemeClr val="bg1"/>
                          </a:solidFill>
                        </a:rPr>
                        <a:t>P-value</a:t>
                      </a:r>
                    </a:p>
                  </a:txBody>
                  <a:tcPr>
                    <a:solidFill>
                      <a:schemeClr val="accent1"/>
                    </a:solidFill>
                  </a:tcPr>
                </a:tc>
                <a:tc gridSpan="2">
                  <a:txBody>
                    <a:bodyPr/>
                    <a:lstStyle/>
                    <a:p>
                      <a:pPr algn="ctr">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spcBef>
                          <a:spcPts val="300"/>
                        </a:spcBef>
                        <a:spcAft>
                          <a:spcPts val="300"/>
                        </a:spcAft>
                      </a:pPr>
                      <a:r>
                        <a:rPr kumimoji="0" lang="en-GB" sz="18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600" b="0" u="sng"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264562920"/>
                  </a:ext>
                </a:extLst>
              </a:tr>
            </a:tbl>
          </a:graphicData>
        </a:graphic>
      </p:graphicFrame>
      <p:sp>
        <p:nvSpPr>
          <p:cNvPr id="6" name="TextBox 5">
            <a:extLst>
              <a:ext uri="{FF2B5EF4-FFF2-40B4-BE49-F238E27FC236}">
                <a16:creationId xmlns:a16="http://schemas.microsoft.com/office/drawing/2014/main" id="{0B4607E9-CE00-B387-CD0A-F12E1F06B612}"/>
              </a:ext>
            </a:extLst>
          </p:cNvPr>
          <p:cNvSpPr txBox="1"/>
          <p:nvPr/>
        </p:nvSpPr>
        <p:spPr>
          <a:xfrm>
            <a:off x="311474" y="1362643"/>
            <a:ext cx="10160636" cy="338554"/>
          </a:xfrm>
          <a:prstGeom prst="rect">
            <a:avLst/>
          </a:prstGeom>
          <a:noFill/>
        </p:spPr>
        <p:txBody>
          <a:bodyPr wrap="square" rtlCol="0">
            <a:spAutoFit/>
          </a:bodyPr>
          <a:lstStyle/>
          <a:p>
            <a:r>
              <a:rPr lang="en-GB" sz="1600" dirty="0"/>
              <a:t>Table 8 PATHWAY, NAVIGATOR and SOURCE (AAER related to hospitalisation/ED visits) </a:t>
            </a:r>
          </a:p>
        </p:txBody>
      </p:sp>
    </p:spTree>
    <p:extLst>
      <p:ext uri="{BB962C8B-B14F-4D97-AF65-F5344CB8AC3E}">
        <p14:creationId xmlns:p14="http://schemas.microsoft.com/office/powerpoint/2010/main" val="182547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885F-9054-2FAA-5D6C-15E458BEDAA6}"/>
              </a:ext>
            </a:extLst>
          </p:cNvPr>
          <p:cNvSpPr>
            <a:spLocks noGrp="1"/>
          </p:cNvSpPr>
          <p:nvPr>
            <p:ph type="title"/>
          </p:nvPr>
        </p:nvSpPr>
        <p:spPr>
          <a:xfrm>
            <a:off x="380662" y="108515"/>
            <a:ext cx="11250785" cy="592817"/>
          </a:xfrm>
        </p:spPr>
        <p:txBody>
          <a:bodyPr>
            <a:normAutofit/>
          </a:bodyPr>
          <a:lstStyle/>
          <a:p>
            <a:r>
              <a:rPr lang="en-GB" dirty="0">
                <a:latin typeface="+mn-lt"/>
              </a:rPr>
              <a:t>Clinical trial results: c</a:t>
            </a:r>
            <a:r>
              <a:rPr lang="en-GB" dirty="0"/>
              <a:t>hange from baseline in OCS*</a:t>
            </a:r>
          </a:p>
        </p:txBody>
      </p:sp>
      <p:sp>
        <p:nvSpPr>
          <p:cNvPr id="5" name="Text Placeholder 4">
            <a:extLst>
              <a:ext uri="{FF2B5EF4-FFF2-40B4-BE49-F238E27FC236}">
                <a16:creationId xmlns:a16="http://schemas.microsoft.com/office/drawing/2014/main" id="{D358273E-6598-ED08-1DD7-10DDA4049EBE}"/>
              </a:ext>
            </a:extLst>
          </p:cNvPr>
          <p:cNvSpPr>
            <a:spLocks noGrp="1"/>
          </p:cNvSpPr>
          <p:nvPr>
            <p:ph type="body" sz="quarter" idx="14"/>
          </p:nvPr>
        </p:nvSpPr>
        <p:spPr>
          <a:xfrm>
            <a:off x="380660" y="593578"/>
            <a:ext cx="11430677" cy="706743"/>
          </a:xfrm>
        </p:spPr>
        <p:txBody>
          <a:bodyPr/>
          <a:lstStyle/>
          <a:p>
            <a:r>
              <a:rPr lang="en-GB" dirty="0">
                <a:latin typeface="+mn-lt"/>
              </a:rPr>
              <a:t>Greater % reduction in OCS in tezepelumab compared with placebo from baseline at 48 week in </a:t>
            </a:r>
            <a:r>
              <a:rPr lang="en-GB" b="1" dirty="0">
                <a:latin typeface="+mn-lt"/>
              </a:rPr>
              <a:t>SOURCE</a:t>
            </a:r>
            <a:r>
              <a:rPr lang="en-GB" dirty="0">
                <a:latin typeface="+mn-lt"/>
              </a:rPr>
              <a:t>, but difference not </a:t>
            </a:r>
            <a:r>
              <a:rPr lang="en-GB" u="sng" dirty="0" err="1">
                <a:highlight>
                  <a:srgbClr val="000000"/>
                </a:highlight>
                <a:latin typeface="+mn-lt"/>
              </a:rPr>
              <a:t>sxxxxxxxxxxxxt</a:t>
            </a:r>
            <a:endParaRPr lang="en-GB" u="sng" dirty="0">
              <a:highlight>
                <a:srgbClr val="000000"/>
              </a:highlight>
              <a:latin typeface="+mn-lt"/>
            </a:endParaRPr>
          </a:p>
        </p:txBody>
      </p:sp>
      <p:graphicFrame>
        <p:nvGraphicFramePr>
          <p:cNvPr id="6" name="Table 6">
            <a:extLst>
              <a:ext uri="{FF2B5EF4-FFF2-40B4-BE49-F238E27FC236}">
                <a16:creationId xmlns:a16="http://schemas.microsoft.com/office/drawing/2014/main" id="{8DB69DC4-E2AE-D14A-AF38-144C237C1145}"/>
              </a:ext>
            </a:extLst>
          </p:cNvPr>
          <p:cNvGraphicFramePr>
            <a:graphicFrameLocks noGrp="1"/>
          </p:cNvGraphicFramePr>
          <p:nvPr>
            <p:extLst>
              <p:ext uri="{D42A27DB-BD31-4B8C-83A1-F6EECF244321}">
                <p14:modId xmlns:p14="http://schemas.microsoft.com/office/powerpoint/2010/main" val="3626648120"/>
              </p:ext>
            </p:extLst>
          </p:nvPr>
        </p:nvGraphicFramePr>
        <p:xfrm>
          <a:off x="474491" y="1669212"/>
          <a:ext cx="11250786" cy="3709091"/>
        </p:xfrm>
        <a:graphic>
          <a:graphicData uri="http://schemas.openxmlformats.org/drawingml/2006/table">
            <a:tbl>
              <a:tblPr firstRow="1" bandRow="1">
                <a:tableStyleId>{5C22544A-7EE6-4342-B048-85BDC9FD1C3A}</a:tableStyleId>
              </a:tblPr>
              <a:tblGrid>
                <a:gridCol w="1875131">
                  <a:extLst>
                    <a:ext uri="{9D8B030D-6E8A-4147-A177-3AD203B41FA5}">
                      <a16:colId xmlns:a16="http://schemas.microsoft.com/office/drawing/2014/main" val="2127968897"/>
                    </a:ext>
                  </a:extLst>
                </a:gridCol>
                <a:gridCol w="1875131">
                  <a:extLst>
                    <a:ext uri="{9D8B030D-6E8A-4147-A177-3AD203B41FA5}">
                      <a16:colId xmlns:a16="http://schemas.microsoft.com/office/drawing/2014/main" val="2607749364"/>
                    </a:ext>
                  </a:extLst>
                </a:gridCol>
                <a:gridCol w="3750262">
                  <a:extLst>
                    <a:ext uri="{9D8B030D-6E8A-4147-A177-3AD203B41FA5}">
                      <a16:colId xmlns:a16="http://schemas.microsoft.com/office/drawing/2014/main" val="1229306870"/>
                    </a:ext>
                  </a:extLst>
                </a:gridCol>
                <a:gridCol w="3750262">
                  <a:extLst>
                    <a:ext uri="{9D8B030D-6E8A-4147-A177-3AD203B41FA5}">
                      <a16:colId xmlns:a16="http://schemas.microsoft.com/office/drawing/2014/main" val="742212281"/>
                    </a:ext>
                  </a:extLst>
                </a:gridCol>
              </a:tblGrid>
              <a:tr h="534306">
                <a:tc gridSpan="2">
                  <a:txBody>
                    <a:bodyPr/>
                    <a:lstStyle/>
                    <a:p>
                      <a:endParaRPr lang="en-GB" dirty="0"/>
                    </a:p>
                  </a:txBody>
                  <a:tcPr/>
                </a:tc>
                <a:tc hMerge="1">
                  <a:txBody>
                    <a:bodyPr/>
                    <a:lstStyle/>
                    <a:p>
                      <a:endParaRPr lang="en-GB"/>
                    </a:p>
                  </a:txBody>
                  <a:tcPr/>
                </a:tc>
                <a:tc>
                  <a:txBody>
                    <a:bodyPr/>
                    <a:lstStyle/>
                    <a:p>
                      <a:pPr algn="ctr"/>
                      <a:r>
                        <a:rPr lang="en-GB" dirty="0"/>
                        <a:t>Tezepelumab</a:t>
                      </a:r>
                    </a:p>
                    <a:p>
                      <a:pPr algn="ctr"/>
                      <a:r>
                        <a:rPr lang="en-GB" u="sng" dirty="0">
                          <a:solidFill>
                            <a:schemeClr val="tx1"/>
                          </a:solidFill>
                          <a:highlight>
                            <a:srgbClr val="000000"/>
                          </a:highlight>
                        </a:rPr>
                        <a:t>x=xx</a:t>
                      </a:r>
                    </a:p>
                  </a:txBody>
                  <a:tcPr/>
                </a:tc>
                <a:tc>
                  <a:txBody>
                    <a:bodyPr/>
                    <a:lstStyle/>
                    <a:p>
                      <a:pPr algn="ctr"/>
                      <a:r>
                        <a:rPr lang="en-GB" dirty="0"/>
                        <a:t>Placebo</a:t>
                      </a:r>
                    </a:p>
                    <a:p>
                      <a:pPr algn="ctr"/>
                      <a:r>
                        <a:rPr lang="en-GB" u="sng" dirty="0">
                          <a:solidFill>
                            <a:schemeClr val="tx1"/>
                          </a:solidFill>
                          <a:highlight>
                            <a:srgbClr val="000000"/>
                          </a:highlight>
                        </a:rPr>
                        <a:t>x=xx</a:t>
                      </a:r>
                    </a:p>
                  </a:txBody>
                  <a:tcPr/>
                </a:tc>
                <a:extLst>
                  <a:ext uri="{0D108BD9-81ED-4DB2-BD59-A6C34878D82A}">
                    <a16:rowId xmlns:a16="http://schemas.microsoft.com/office/drawing/2014/main" val="1002657440"/>
                  </a:ext>
                </a:extLst>
              </a:tr>
              <a:tr h="381069">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mn-lt"/>
                          <a:ea typeface="+mn-ea"/>
                          <a:cs typeface="+mn-cs"/>
                        </a:rPr>
                        <a:t>Reduction from baseline in final daily OCS dose, n (%)</a:t>
                      </a:r>
                    </a:p>
                    <a:p>
                      <a:pPr marL="111760" algn="ctr">
                        <a:lnSpc>
                          <a:spcPct val="150000"/>
                        </a:lnSpc>
                        <a:spcBef>
                          <a:spcPts val="300"/>
                        </a:spcBef>
                        <a:spcAft>
                          <a:spcPts val="300"/>
                        </a:spcAft>
                      </a:pP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1760" algn="r">
                        <a:lnSpc>
                          <a:spcPct val="150000"/>
                        </a:lnSpc>
                        <a:spcBef>
                          <a:spcPts val="300"/>
                        </a:spcBef>
                        <a:spcAft>
                          <a:spcPts val="300"/>
                        </a:spcAft>
                      </a:pP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 to </a:t>
                      </a:r>
                      <a:r>
                        <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0" marR="68580" marT="0" marB="0"/>
                </a:tc>
                <a:tc>
                  <a:txBody>
                    <a:bodyPr/>
                    <a:lstStyle/>
                    <a:p>
                      <a:pPr algn="ctr">
                        <a:lnSpc>
                          <a:spcPct val="150000"/>
                        </a:lnSpc>
                        <a:spcBef>
                          <a:spcPts val="300"/>
                        </a:spcBef>
                        <a:spcAft>
                          <a:spcPts val="300"/>
                        </a:spcAft>
                      </a:pPr>
                      <a:r>
                        <a:rPr kumimoji="0" lang="en-GB" sz="18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9646499"/>
                  </a:ext>
                </a:extLst>
              </a:tr>
              <a:tr h="381069">
                <a:tc vMerge="1">
                  <a:txBody>
                    <a:bodyPr/>
                    <a:lstStyle/>
                    <a:p>
                      <a:pPr marL="111760" algn="ctr">
                        <a:lnSpc>
                          <a:spcPct val="150000"/>
                        </a:lnSpc>
                        <a:spcBef>
                          <a:spcPts val="300"/>
                        </a:spcBef>
                        <a:spcAft>
                          <a:spcPts val="3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11760" algn="r">
                        <a:lnSpc>
                          <a:spcPct val="150000"/>
                        </a:lnSpc>
                        <a:spcBef>
                          <a:spcPts val="300"/>
                        </a:spcBef>
                        <a:spcAft>
                          <a:spcPts val="300"/>
                        </a:spcAft>
                      </a:pPr>
                      <a:r>
                        <a:rPr lang="en-GB" sz="1800" b="1" dirty="0">
                          <a:effectLst/>
                          <a:latin typeface="Arial" panose="020B0604020202020204" pitchFamily="34" charset="0"/>
                          <a:ea typeface="Calibri" panose="020F0502020204030204" pitchFamily="34" charset="0"/>
                          <a:cs typeface="Arial" panose="020B0604020202020204" pitchFamily="34" charset="0"/>
                        </a:rPr>
                        <a:t>≥</a:t>
                      </a:r>
                      <a:r>
                        <a:rPr lang="en-GB" sz="1800" b="1" dirty="0">
                          <a:effectLst/>
                          <a:latin typeface="Arial" panose="020B0604020202020204" pitchFamily="34" charset="0"/>
                          <a:ea typeface="Calibri" panose="020F0502020204030204" pitchFamily="34" charset="0"/>
                          <a:cs typeface="Times New Roman" panose="02020603050405020304" pitchFamily="18" charset="0"/>
                        </a:rPr>
                        <a:t>75 to &lt;90%</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kumimoji="0" lang="en-GB" sz="18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4691947"/>
                  </a:ext>
                </a:extLst>
              </a:tr>
              <a:tr h="381069">
                <a:tc vMerge="1">
                  <a:txBody>
                    <a:bodyPr/>
                    <a:lstStyle/>
                    <a:p>
                      <a:pPr marL="111760" algn="ctr">
                        <a:lnSpc>
                          <a:spcPct val="150000"/>
                        </a:lnSpc>
                        <a:spcBef>
                          <a:spcPts val="300"/>
                        </a:spcBef>
                        <a:spcAft>
                          <a:spcPts val="3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11760" algn="r">
                        <a:lnSpc>
                          <a:spcPct val="150000"/>
                        </a:lnSpc>
                        <a:spcBef>
                          <a:spcPts val="300"/>
                        </a:spcBef>
                        <a:spcAft>
                          <a:spcPts val="300"/>
                        </a:spcAft>
                      </a:pPr>
                      <a:r>
                        <a:rPr lang="en-GB" sz="1800" b="1" dirty="0">
                          <a:effectLst/>
                          <a:latin typeface="Arial" panose="020B0604020202020204" pitchFamily="34" charset="0"/>
                          <a:ea typeface="Calibri" panose="020F0502020204030204" pitchFamily="34" charset="0"/>
                          <a:cs typeface="Arial" panose="020B0604020202020204" pitchFamily="34" charset="0"/>
                        </a:rPr>
                        <a:t>≥</a:t>
                      </a:r>
                      <a:r>
                        <a:rPr lang="en-GB" sz="1800" b="1" dirty="0">
                          <a:effectLst/>
                          <a:latin typeface="Arial" panose="020B0604020202020204" pitchFamily="34" charset="0"/>
                          <a:ea typeface="Calibri" panose="020F0502020204030204" pitchFamily="34" charset="0"/>
                          <a:cs typeface="Times New Roman" panose="02020603050405020304" pitchFamily="18" charset="0"/>
                        </a:rPr>
                        <a:t>50 to &lt;75%</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kumimoji="0" lang="en-GB" sz="18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7729664"/>
                  </a:ext>
                </a:extLst>
              </a:tr>
              <a:tr h="401528">
                <a:tc vMerge="1">
                  <a:txBody>
                    <a:bodyPr/>
                    <a:lstStyle/>
                    <a:p>
                      <a:pPr marL="111760" algn="ctr">
                        <a:lnSpc>
                          <a:spcPct val="150000"/>
                        </a:lnSpc>
                        <a:spcBef>
                          <a:spcPts val="300"/>
                        </a:spcBef>
                        <a:spcAft>
                          <a:spcPts val="3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11760" algn="r">
                        <a:lnSpc>
                          <a:spcPct val="150000"/>
                        </a:lnSpc>
                        <a:spcBef>
                          <a:spcPts val="300"/>
                        </a:spcBef>
                        <a:spcAft>
                          <a:spcPts val="3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&gt;0 to &lt;50%</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6002840"/>
                  </a:ext>
                </a:extLst>
              </a:tr>
              <a:tr h="381069">
                <a:tc gridSpan="2">
                  <a:txBody>
                    <a:bodyPr/>
                    <a:lstStyle/>
                    <a:p>
                      <a:pPr marL="111760" algn="ctr">
                        <a:lnSpc>
                          <a:spcPct val="150000"/>
                        </a:lnSpc>
                        <a:spcBef>
                          <a:spcPts val="300"/>
                        </a:spcBef>
                        <a:spcAft>
                          <a:spcPts val="3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No change or any increase</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lgn="ctr">
                        <a:lnSpc>
                          <a:spcPct val="150000"/>
                        </a:lnSpc>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300"/>
                        </a:spcBef>
                        <a:spcAft>
                          <a:spcPts val="300"/>
                        </a:spcAft>
                      </a:pPr>
                      <a:r>
                        <a:rPr kumimoji="0" lang="en-GB" sz="18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3193143"/>
                  </a:ext>
                </a:extLst>
              </a:tr>
              <a:tr h="381069">
                <a:tc gridSpan="4">
                  <a:txBody>
                    <a:bodyPr/>
                    <a:lstStyle/>
                    <a:p>
                      <a:pPr algn="l">
                        <a:lnSpc>
                          <a:spcPct val="150000"/>
                        </a:lnSpc>
                        <a:spcBef>
                          <a:spcPts val="300"/>
                        </a:spcBef>
                        <a:spcAft>
                          <a:spcPts val="300"/>
                        </a:spcAft>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Comparison between treatment groups</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pPr algn="ctr"/>
                      <a:endParaRPr lang="en-GB" u="sng" dirty="0">
                        <a:highlight>
                          <a:srgbClr val="FFFF00"/>
                        </a:highlight>
                      </a:endParaRPr>
                    </a:p>
                  </a:txBody>
                  <a:tcPr/>
                </a:tc>
                <a:extLst>
                  <a:ext uri="{0D108BD9-81ED-4DB2-BD59-A6C34878D82A}">
                    <a16:rowId xmlns:a16="http://schemas.microsoft.com/office/drawing/2014/main" val="2772568794"/>
                  </a:ext>
                </a:extLst>
              </a:tr>
              <a:tr h="381069">
                <a:tc gridSpan="2">
                  <a:txBody>
                    <a:bodyPr/>
                    <a:lstStyle/>
                    <a:p>
                      <a:pPr marL="111760" algn="ctr">
                        <a:lnSpc>
                          <a:spcPct val="150000"/>
                        </a:lnSpc>
                        <a:spcBef>
                          <a:spcPts val="300"/>
                        </a:spcBef>
                        <a:spcAft>
                          <a:spcPts val="3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Cumulative OR (95% CI)</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50000"/>
                        </a:lnSpc>
                        <a:spcBef>
                          <a:spcPts val="300"/>
                        </a:spcBef>
                        <a:spcAft>
                          <a:spcPts val="300"/>
                        </a:spcAft>
                      </a:pPr>
                      <a:r>
                        <a:rPr kumimoji="0" lang="en-GB" sz="1800" b="0" i="0" u="none" strike="noStrike" kern="1200" cap="none" spc="0" normalizeH="0" baseline="0" noProof="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endParaRPr lang="en-GB" u="sng" dirty="0">
                        <a:highlight>
                          <a:srgbClr val="FFFF00"/>
                        </a:highlight>
                      </a:endParaRPr>
                    </a:p>
                  </a:txBody>
                  <a:tcPr/>
                </a:tc>
                <a:extLst>
                  <a:ext uri="{0D108BD9-81ED-4DB2-BD59-A6C34878D82A}">
                    <a16:rowId xmlns:a16="http://schemas.microsoft.com/office/drawing/2014/main" val="1115906350"/>
                  </a:ext>
                </a:extLst>
              </a:tr>
              <a:tr h="381069">
                <a:tc gridSpan="2">
                  <a:txBody>
                    <a:bodyPr/>
                    <a:lstStyle/>
                    <a:p>
                      <a:pPr marL="111760" algn="ctr">
                        <a:lnSpc>
                          <a:spcPct val="150000"/>
                        </a:lnSpc>
                        <a:spcBef>
                          <a:spcPts val="300"/>
                        </a:spcBef>
                        <a:spcAft>
                          <a:spcPts val="3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p-value</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50000"/>
                        </a:lnSpc>
                        <a:spcBef>
                          <a:spcPts val="300"/>
                        </a:spcBef>
                        <a:spcAft>
                          <a:spcPts val="300"/>
                        </a:spcAft>
                      </a:pPr>
                      <a:r>
                        <a:rPr kumimoji="0" lang="en-GB" sz="18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endParaRPr lang="en-GB" u="sng" dirty="0">
                        <a:highlight>
                          <a:srgbClr val="FFFF00"/>
                        </a:highlight>
                      </a:endParaRPr>
                    </a:p>
                  </a:txBody>
                  <a:tcPr/>
                </a:tc>
                <a:extLst>
                  <a:ext uri="{0D108BD9-81ED-4DB2-BD59-A6C34878D82A}">
                    <a16:rowId xmlns:a16="http://schemas.microsoft.com/office/drawing/2014/main" val="1632393308"/>
                  </a:ext>
                </a:extLst>
              </a:tr>
            </a:tbl>
          </a:graphicData>
        </a:graphic>
      </p:graphicFrame>
      <p:sp>
        <p:nvSpPr>
          <p:cNvPr id="7" name="Text Placeholder 9">
            <a:extLst>
              <a:ext uri="{FF2B5EF4-FFF2-40B4-BE49-F238E27FC236}">
                <a16:creationId xmlns:a16="http://schemas.microsoft.com/office/drawing/2014/main" id="{2BDA040A-9B31-50B8-64F5-A97D191DA4EA}"/>
              </a:ext>
            </a:extLst>
          </p:cNvPr>
          <p:cNvSpPr txBox="1">
            <a:spLocks/>
          </p:cNvSpPr>
          <p:nvPr/>
        </p:nvSpPr>
        <p:spPr>
          <a:xfrm>
            <a:off x="1258476" y="6204474"/>
            <a:ext cx="10165427" cy="3457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C00000"/>
                </a:solidFill>
                <a:cs typeface="Arial" panose="020B0604020202020204" pitchFamily="34" charset="0"/>
              </a:rPr>
              <a:t> </a:t>
            </a:r>
            <a:r>
              <a:rPr lang="en-GB" dirty="0">
                <a:cs typeface="Arial" panose="020B0604020202020204" pitchFamily="34" charset="0"/>
              </a:rPr>
              <a:t>Abbreviations: CI: confidence interval; FAS: full analysis set; OCS: oral corticosteroids; OR: odds ratio </a:t>
            </a:r>
          </a:p>
        </p:txBody>
      </p:sp>
      <p:sp>
        <p:nvSpPr>
          <p:cNvPr id="4" name="TextBox 3">
            <a:extLst>
              <a:ext uri="{FF2B5EF4-FFF2-40B4-BE49-F238E27FC236}">
                <a16:creationId xmlns:a16="http://schemas.microsoft.com/office/drawing/2014/main" id="{3315B5E9-84EB-26BF-4F50-4E672C11BA77}"/>
              </a:ext>
            </a:extLst>
          </p:cNvPr>
          <p:cNvSpPr txBox="1"/>
          <p:nvPr/>
        </p:nvSpPr>
        <p:spPr>
          <a:xfrm>
            <a:off x="380662" y="5365660"/>
            <a:ext cx="7181964" cy="276999"/>
          </a:xfrm>
          <a:prstGeom prst="rect">
            <a:avLst/>
          </a:prstGeom>
          <a:noFill/>
        </p:spPr>
        <p:txBody>
          <a:bodyPr wrap="square">
            <a:spAutoFit/>
          </a:bodyPr>
          <a:lstStyle/>
          <a:p>
            <a:r>
              <a:rPr lang="en-GB" sz="1200" dirty="0"/>
              <a:t>* Primary outcome of SOURCE. PATHWAY and NAVIGATOR did not assess this outcome</a:t>
            </a:r>
          </a:p>
        </p:txBody>
      </p:sp>
      <p:sp>
        <p:nvSpPr>
          <p:cNvPr id="8" name="TextBox 7">
            <a:extLst>
              <a:ext uri="{FF2B5EF4-FFF2-40B4-BE49-F238E27FC236}">
                <a16:creationId xmlns:a16="http://schemas.microsoft.com/office/drawing/2014/main" id="{9C449356-0735-42EF-FD6D-125415C1F7EB}"/>
              </a:ext>
            </a:extLst>
          </p:cNvPr>
          <p:cNvSpPr txBox="1"/>
          <p:nvPr/>
        </p:nvSpPr>
        <p:spPr>
          <a:xfrm>
            <a:off x="474491" y="1315490"/>
            <a:ext cx="10160636" cy="338554"/>
          </a:xfrm>
          <a:prstGeom prst="rect">
            <a:avLst/>
          </a:prstGeom>
          <a:noFill/>
        </p:spPr>
        <p:txBody>
          <a:bodyPr wrap="square" rtlCol="0">
            <a:spAutoFit/>
          </a:bodyPr>
          <a:lstStyle/>
          <a:p>
            <a:r>
              <a:rPr lang="en-GB" sz="1600" dirty="0"/>
              <a:t>Table 9 Percentage reduction from baseline in final daily OCS dose at Week 48 (FAS)</a:t>
            </a:r>
          </a:p>
        </p:txBody>
      </p:sp>
    </p:spTree>
    <p:extLst>
      <p:ext uri="{BB962C8B-B14F-4D97-AF65-F5344CB8AC3E}">
        <p14:creationId xmlns:p14="http://schemas.microsoft.com/office/powerpoint/2010/main" val="34577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304D-179F-ECEE-25DB-DD4BBC0B09C3}"/>
              </a:ext>
            </a:extLst>
          </p:cNvPr>
          <p:cNvSpPr>
            <a:spLocks noGrp="1"/>
          </p:cNvSpPr>
          <p:nvPr>
            <p:ph type="title"/>
          </p:nvPr>
        </p:nvSpPr>
        <p:spPr>
          <a:xfrm>
            <a:off x="84679" y="19115"/>
            <a:ext cx="12022642" cy="941332"/>
          </a:xfrm>
        </p:spPr>
        <p:txBody>
          <a:bodyPr>
            <a:normAutofit fontScale="90000"/>
          </a:bodyPr>
          <a:lstStyle/>
          <a:p>
            <a:r>
              <a:rPr lang="en-GB" dirty="0">
                <a:latin typeface="+mn-lt"/>
              </a:rPr>
              <a:t>Clinical trial results: c</a:t>
            </a:r>
            <a:r>
              <a:rPr lang="en-GB" dirty="0"/>
              <a:t>hange in EQ-5D-5L^ score from baseline</a:t>
            </a:r>
          </a:p>
        </p:txBody>
      </p:sp>
      <p:sp>
        <p:nvSpPr>
          <p:cNvPr id="5" name="Text Placeholder 4">
            <a:extLst>
              <a:ext uri="{FF2B5EF4-FFF2-40B4-BE49-F238E27FC236}">
                <a16:creationId xmlns:a16="http://schemas.microsoft.com/office/drawing/2014/main" id="{847051E7-0841-328D-0D4B-1787CA3A24ED}"/>
              </a:ext>
            </a:extLst>
          </p:cNvPr>
          <p:cNvSpPr>
            <a:spLocks noGrp="1"/>
          </p:cNvSpPr>
          <p:nvPr>
            <p:ph type="body" sz="quarter" idx="14"/>
          </p:nvPr>
        </p:nvSpPr>
        <p:spPr>
          <a:xfrm>
            <a:off x="84679" y="518147"/>
            <a:ext cx="11250786" cy="397096"/>
          </a:xfrm>
        </p:spPr>
        <p:txBody>
          <a:bodyPr/>
          <a:lstStyle/>
          <a:p>
            <a:r>
              <a:rPr lang="en-GB" dirty="0">
                <a:latin typeface="+mj-lt"/>
              </a:rPr>
              <a:t>Greater improvement in EQ-5D-5L score in tezepelumab compared with placebo in </a:t>
            </a:r>
            <a:r>
              <a:rPr lang="en-GB" b="1" dirty="0">
                <a:latin typeface="+mj-lt"/>
              </a:rPr>
              <a:t>NAVIGATOR</a:t>
            </a:r>
            <a:r>
              <a:rPr lang="en-GB" dirty="0">
                <a:latin typeface="+mj-lt"/>
              </a:rPr>
              <a:t> and </a:t>
            </a:r>
            <a:r>
              <a:rPr lang="en-GB" b="1" dirty="0">
                <a:latin typeface="+mj-lt"/>
              </a:rPr>
              <a:t>SOURCE</a:t>
            </a:r>
          </a:p>
        </p:txBody>
      </p:sp>
      <p:graphicFrame>
        <p:nvGraphicFramePr>
          <p:cNvPr id="6" name="Table 2">
            <a:extLst>
              <a:ext uri="{FF2B5EF4-FFF2-40B4-BE49-F238E27FC236}">
                <a16:creationId xmlns:a16="http://schemas.microsoft.com/office/drawing/2014/main" id="{BE1B3651-D215-1E3E-E154-6D863F8E1111}"/>
              </a:ext>
            </a:extLst>
          </p:cNvPr>
          <p:cNvGraphicFramePr>
            <a:graphicFrameLocks noGrp="1"/>
          </p:cNvGraphicFramePr>
          <p:nvPr>
            <p:extLst>
              <p:ext uri="{D42A27DB-BD31-4B8C-83A1-F6EECF244321}">
                <p14:modId xmlns:p14="http://schemas.microsoft.com/office/powerpoint/2010/main" val="3673594237"/>
              </p:ext>
            </p:extLst>
          </p:nvPr>
        </p:nvGraphicFramePr>
        <p:xfrm>
          <a:off x="320627" y="1647884"/>
          <a:ext cx="11237382" cy="3900606"/>
        </p:xfrm>
        <a:graphic>
          <a:graphicData uri="http://schemas.openxmlformats.org/drawingml/2006/table">
            <a:tbl>
              <a:tblPr firstRow="1" bandRow="1">
                <a:tableStyleId>{5C22544A-7EE6-4342-B048-85BDC9FD1C3A}</a:tableStyleId>
              </a:tblPr>
              <a:tblGrid>
                <a:gridCol w="2399893">
                  <a:extLst>
                    <a:ext uri="{9D8B030D-6E8A-4147-A177-3AD203B41FA5}">
                      <a16:colId xmlns:a16="http://schemas.microsoft.com/office/drawing/2014/main" val="3021261649"/>
                    </a:ext>
                  </a:extLst>
                </a:gridCol>
                <a:gridCol w="1972246">
                  <a:extLst>
                    <a:ext uri="{9D8B030D-6E8A-4147-A177-3AD203B41FA5}">
                      <a16:colId xmlns:a16="http://schemas.microsoft.com/office/drawing/2014/main" val="4160471514"/>
                    </a:ext>
                  </a:extLst>
                </a:gridCol>
                <a:gridCol w="2110605">
                  <a:extLst>
                    <a:ext uri="{9D8B030D-6E8A-4147-A177-3AD203B41FA5}">
                      <a16:colId xmlns:a16="http://schemas.microsoft.com/office/drawing/2014/main" val="2797336733"/>
                    </a:ext>
                  </a:extLst>
                </a:gridCol>
                <a:gridCol w="2491037">
                  <a:extLst>
                    <a:ext uri="{9D8B030D-6E8A-4147-A177-3AD203B41FA5}">
                      <a16:colId xmlns:a16="http://schemas.microsoft.com/office/drawing/2014/main" val="2223344112"/>
                    </a:ext>
                  </a:extLst>
                </a:gridCol>
                <a:gridCol w="2263601">
                  <a:extLst>
                    <a:ext uri="{9D8B030D-6E8A-4147-A177-3AD203B41FA5}">
                      <a16:colId xmlns:a16="http://schemas.microsoft.com/office/drawing/2014/main" val="1508440480"/>
                    </a:ext>
                  </a:extLst>
                </a:gridCol>
              </a:tblGrid>
              <a:tr h="500040">
                <a:tc rowSpan="2">
                  <a:txBody>
                    <a:bodyPr/>
                    <a:lstStyle/>
                    <a:p>
                      <a:r>
                        <a:rPr lang="en-GB" sz="1600" b="1" dirty="0"/>
                        <a:t>Outcome</a:t>
                      </a:r>
                    </a:p>
                  </a:txBody>
                  <a:tcPr/>
                </a:tc>
                <a:tc gridSpan="2">
                  <a:txBody>
                    <a:bodyPr/>
                    <a:lstStyle/>
                    <a:p>
                      <a:pPr algn="ctr"/>
                      <a:r>
                        <a:rPr lang="en-GB" sz="1600" dirty="0"/>
                        <a:t>NAVIGATOR </a:t>
                      </a:r>
                    </a:p>
                    <a:p>
                      <a:pPr algn="ctr"/>
                      <a:r>
                        <a:rPr lang="en-GB" sz="1600" dirty="0"/>
                        <a:t>52 weeks </a:t>
                      </a:r>
                      <a:endParaRPr lang="en-GB" sz="1600" baseline="30000" dirty="0"/>
                    </a:p>
                  </a:txBody>
                  <a:tcPr/>
                </a:tc>
                <a:tc hMerge="1">
                  <a:txBody>
                    <a:bodyPr/>
                    <a:lstStyle/>
                    <a:p>
                      <a:endParaRPr lang="en-GB"/>
                    </a:p>
                  </a:txBody>
                  <a:tcPr/>
                </a:tc>
                <a:tc gridSpan="2">
                  <a:txBody>
                    <a:bodyPr/>
                    <a:lstStyle/>
                    <a:p>
                      <a:pPr algn="ctr"/>
                      <a:r>
                        <a:rPr lang="en-GB" sz="1600" dirty="0"/>
                        <a:t>SOURCE </a:t>
                      </a:r>
                    </a:p>
                    <a:p>
                      <a:pPr algn="ctr"/>
                      <a:r>
                        <a:rPr lang="en-GB" sz="1600" dirty="0"/>
                        <a:t>48 weeks</a:t>
                      </a:r>
                      <a:endParaRPr lang="en-GB" sz="1600" strike="noStrike" baseline="30000" dirty="0"/>
                    </a:p>
                  </a:txBody>
                  <a:tcPr/>
                </a:tc>
                <a:tc hMerge="1">
                  <a:txBody>
                    <a:bodyPr/>
                    <a:lstStyle/>
                    <a:p>
                      <a:endParaRPr lang="en-GB"/>
                    </a:p>
                  </a:txBody>
                  <a:tcPr/>
                </a:tc>
                <a:extLst>
                  <a:ext uri="{0D108BD9-81ED-4DB2-BD59-A6C34878D82A}">
                    <a16:rowId xmlns:a16="http://schemas.microsoft.com/office/drawing/2014/main" val="2981993960"/>
                  </a:ext>
                </a:extLst>
              </a:tr>
              <a:tr h="721283">
                <a:tc vMerge="1">
                  <a:txBody>
                    <a:bodyPr/>
                    <a:lstStyle/>
                    <a:p>
                      <a:endParaRPr lang="en-GB"/>
                    </a:p>
                  </a:txBody>
                  <a:tcPr/>
                </a:tc>
                <a:tc>
                  <a:txBody>
                    <a:bodyPr/>
                    <a:lstStyle/>
                    <a:p>
                      <a:pPr algn="ctr"/>
                      <a:r>
                        <a:rPr lang="en-GB" sz="1600" b="1" dirty="0"/>
                        <a:t>Tezepelumab</a:t>
                      </a:r>
                    </a:p>
                    <a:p>
                      <a:pPr algn="ctr"/>
                      <a:r>
                        <a:rPr lang="en-GB" sz="1600" b="1" u="none" dirty="0"/>
                        <a:t>n=528</a:t>
                      </a:r>
                    </a:p>
                  </a:txBody>
                  <a:tcPr/>
                </a:tc>
                <a:tc>
                  <a:txBody>
                    <a:bodyPr/>
                    <a:lstStyle/>
                    <a:p>
                      <a:pPr algn="ctr"/>
                      <a:r>
                        <a:rPr lang="en-GB" sz="1600" b="1" dirty="0"/>
                        <a:t>Placebo</a:t>
                      </a:r>
                    </a:p>
                    <a:p>
                      <a:pPr algn="ctr"/>
                      <a:r>
                        <a:rPr lang="en-GB" sz="1600" b="1" u="none" dirty="0"/>
                        <a:t>n=531</a:t>
                      </a:r>
                    </a:p>
                  </a:txBody>
                  <a:tcPr/>
                </a:tc>
                <a:tc>
                  <a:txBody>
                    <a:bodyPr/>
                    <a:lstStyle/>
                    <a:p>
                      <a:pPr algn="ctr"/>
                      <a:r>
                        <a:rPr lang="en-GB" sz="1600" b="1" dirty="0"/>
                        <a:t>Tezepelumab</a:t>
                      </a:r>
                    </a:p>
                    <a:p>
                      <a:pPr algn="ctr"/>
                      <a:r>
                        <a:rPr lang="en-GB" sz="1600" u="sng" dirty="0">
                          <a:solidFill>
                            <a:schemeClr val="tx1"/>
                          </a:solidFill>
                          <a:highlight>
                            <a:srgbClr val="000000"/>
                          </a:highlight>
                        </a:rPr>
                        <a:t>x=xx</a:t>
                      </a:r>
                    </a:p>
                  </a:txBody>
                  <a:tcPr/>
                </a:tc>
                <a:tc>
                  <a:txBody>
                    <a:bodyPr/>
                    <a:lstStyle/>
                    <a:p>
                      <a:pPr algn="ctr"/>
                      <a:r>
                        <a:rPr lang="en-GB" sz="1600" b="1" dirty="0"/>
                        <a:t>Placebo</a:t>
                      </a:r>
                    </a:p>
                    <a:p>
                      <a:pPr algn="ctr"/>
                      <a:r>
                        <a:rPr lang="en-GB" sz="1600" b="1" u="sng" dirty="0">
                          <a:highlight>
                            <a:srgbClr val="000000"/>
                          </a:highlight>
                        </a:rPr>
                        <a:t>n=76</a:t>
                      </a:r>
                    </a:p>
                  </a:txBody>
                  <a:tcPr/>
                </a:tc>
                <a:extLst>
                  <a:ext uri="{0D108BD9-81ED-4DB2-BD59-A6C34878D82A}">
                    <a16:rowId xmlns:a16="http://schemas.microsoft.com/office/drawing/2014/main" val="2679275716"/>
                  </a:ext>
                </a:extLst>
              </a:tr>
              <a:tr h="811989">
                <a:tc>
                  <a:txBody>
                    <a:bodyPr/>
                    <a:lstStyle/>
                    <a:p>
                      <a:pPr algn="l"/>
                      <a:r>
                        <a:rPr lang="en-GB" sz="1600" b="1" dirty="0">
                          <a:solidFill>
                            <a:schemeClr val="bg1"/>
                          </a:solidFill>
                        </a:rPr>
                        <a:t>n</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rPr>
                        <a:t>x=xx</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endParaRPr>
                    </a:p>
                  </a:txBody>
                  <a:tcPr marL="68580" marR="68580" marT="0" marB="0"/>
                </a:tc>
                <a:tc>
                  <a:txBody>
                    <a:bodyPr/>
                    <a:lstStyle/>
                    <a:p>
                      <a:pPr algn="ctr">
                        <a:spcBef>
                          <a:spcPts val="300"/>
                        </a:spcBef>
                        <a:spcAft>
                          <a:spcPts val="300"/>
                        </a:spcAft>
                      </a:pPr>
                      <a:r>
                        <a:rPr lang="en-GB" sz="1600" b="0" dirty="0">
                          <a:solidFill>
                            <a:srgbClr val="000000"/>
                          </a:solidFill>
                          <a:effectLst/>
                          <a:latin typeface="+mn-lt"/>
                          <a:ea typeface="Calibri" panose="020F0502020204030204" pitchFamily="34" charset="0"/>
                          <a:cs typeface="Times New Roman" panose="02020603050405020304" pitchFamily="18" charset="0"/>
                        </a:rPr>
                        <a:t>62</a:t>
                      </a:r>
                      <a:endParaRPr lang="en-GB" sz="1600" b="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GB" sz="1600" b="0" dirty="0">
                          <a:solidFill>
                            <a:srgbClr val="000000"/>
                          </a:solidFill>
                          <a:effectLst/>
                          <a:latin typeface="+mn-lt"/>
                          <a:ea typeface="Calibri" panose="020F0502020204030204" pitchFamily="34" charset="0"/>
                          <a:cs typeface="Times New Roman" panose="02020603050405020304" pitchFamily="18" charset="0"/>
                        </a:rPr>
                        <a:t>58</a:t>
                      </a:r>
                      <a:endParaRPr lang="en-GB" sz="1600" b="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0765808"/>
                  </a:ext>
                </a:extLst>
              </a:tr>
              <a:tr h="811989">
                <a:tc>
                  <a:txBody>
                    <a:bodyPr/>
                    <a:lstStyle/>
                    <a:p>
                      <a:r>
                        <a:rPr lang="en-GB" sz="1600" b="1" dirty="0">
                          <a:solidFill>
                            <a:schemeClr val="bg1"/>
                          </a:solidFill>
                        </a:rPr>
                        <a:t>LS mean CFB to week 52</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rPr>
                        <a:t>x=xx</a:t>
                      </a:r>
                    </a:p>
                  </a:txBody>
                  <a:tcPr marL="68580" marR="68580" marT="0" marB="0"/>
                </a:tc>
                <a:tc>
                  <a:txBody>
                    <a:bodyPr/>
                    <a:lstStyle/>
                    <a:p>
                      <a:pPr algn="ctr">
                        <a:spcBef>
                          <a:spcPts val="300"/>
                        </a:spcBef>
                        <a:spcAft>
                          <a:spcPts val="300"/>
                        </a:spcAft>
                      </a:pPr>
                      <a:r>
                        <a:rPr lang="en-GB" sz="1600" b="0" dirty="0">
                          <a:effectLst/>
                          <a:latin typeface="+mn-lt"/>
                          <a:ea typeface="Calibri" panose="020F0502020204030204" pitchFamily="34" charset="0"/>
                          <a:cs typeface="Times New Roman" panose="02020603050405020304" pitchFamily="18" charset="0"/>
                        </a:rPr>
                        <a:t>9.21 (2.209)</a:t>
                      </a:r>
                      <a:endParaRPr lang="en-GB" sz="1600" b="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GB" sz="1600" b="0" dirty="0">
                          <a:effectLst/>
                          <a:latin typeface="+mn-lt"/>
                          <a:ea typeface="Calibri" panose="020F0502020204030204" pitchFamily="34" charset="0"/>
                          <a:cs typeface="Times New Roman" panose="02020603050405020304" pitchFamily="18" charset="0"/>
                        </a:rPr>
                        <a:t>2.00 (2.226)</a:t>
                      </a:r>
                      <a:endParaRPr lang="en-GB" sz="1600" b="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42158"/>
                  </a:ext>
                </a:extLst>
              </a:tr>
              <a:tr h="604206">
                <a:tc>
                  <a:txBody>
                    <a:bodyPr/>
                    <a:lstStyle/>
                    <a:p>
                      <a:r>
                        <a:rPr lang="en-GB" sz="1800" b="1" strike="noStrike" kern="1200" dirty="0">
                          <a:solidFill>
                            <a:schemeClr val="bg1"/>
                          </a:solidFill>
                          <a:effectLst/>
                          <a:latin typeface="+mn-lt"/>
                          <a:ea typeface="+mn-ea"/>
                          <a:cs typeface="+mn-cs"/>
                        </a:rPr>
                        <a:t>LS mean difference (95% CI) </a:t>
                      </a:r>
                    </a:p>
                  </a:txBody>
                  <a:tcP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srgbClr val="000000"/>
                          </a:solidFill>
                          <a:effectLst/>
                          <a:highlight>
                            <a:srgbClr val="000000"/>
                          </a:highlight>
                          <a:uLnTx/>
                          <a:uFillTx/>
                          <a:latin typeface="Arial"/>
                          <a:ea typeface="+mn-ea"/>
                          <a:cs typeface="+mn-cs"/>
                        </a:rPr>
                        <a:t>x=xx</a:t>
                      </a:r>
                      <a:endPar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endParaRPr>
                    </a:p>
                  </a:txBody>
                  <a:tcPr marL="68580" marR="68580" marT="0" marB="0"/>
                </a:tc>
                <a:tc hMerge="1">
                  <a:txBody>
                    <a:bodyPr/>
                    <a:lstStyle/>
                    <a:p>
                      <a:endParaRPr lang="en-GB"/>
                    </a:p>
                  </a:txBody>
                  <a:tcPr/>
                </a:tc>
                <a:tc gridSpan="2">
                  <a:txBody>
                    <a:bodyPr/>
                    <a:lstStyle/>
                    <a:p>
                      <a:pPr algn="ctr">
                        <a:spcBef>
                          <a:spcPts val="300"/>
                        </a:spcBef>
                        <a:spcAft>
                          <a:spcPts val="300"/>
                        </a:spcAft>
                      </a:pPr>
                      <a:r>
                        <a:rPr lang="en-GB" sz="1600" b="0" dirty="0">
                          <a:effectLst/>
                          <a:latin typeface="+mn-lt"/>
                          <a:ea typeface="Calibri" panose="020F0502020204030204" pitchFamily="34" charset="0"/>
                          <a:cs typeface="Times New Roman" panose="02020603050405020304" pitchFamily="18" charset="0"/>
                        </a:rPr>
                        <a:t>7.21* (1.01, 13.41)</a:t>
                      </a:r>
                      <a:endParaRPr lang="en-GB" sz="1600" b="0" dirty="0">
                        <a:effectLs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881368922"/>
                  </a:ext>
                </a:extLst>
              </a:tr>
              <a:tr h="336145">
                <a:tc>
                  <a:txBody>
                    <a:bodyPr/>
                    <a:lstStyle/>
                    <a:p>
                      <a:r>
                        <a:rPr lang="en-GB" sz="1600" b="1" strike="noStrike" dirty="0">
                          <a:solidFill>
                            <a:schemeClr val="bg1"/>
                          </a:solidFill>
                        </a:rPr>
                        <a:t>P-value</a:t>
                      </a:r>
                    </a:p>
                  </a:txBody>
                  <a:tcP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rPr>
                        <a:t>x=xx</a:t>
                      </a:r>
                    </a:p>
                  </a:txBody>
                  <a:tcPr marL="68580" marR="68580" marT="0" marB="0"/>
                </a:tc>
                <a:tc hMerge="1">
                  <a:txBody>
                    <a:bodyPr/>
                    <a:lstStyle/>
                    <a:p>
                      <a:endParaRPr lang="en-GB"/>
                    </a:p>
                  </a:txBody>
                  <a:tcPr/>
                </a:tc>
                <a:tc gridSpan="2">
                  <a:txBody>
                    <a:bodyPr/>
                    <a:lstStyle/>
                    <a:p>
                      <a:pPr algn="ctr">
                        <a:spcBef>
                          <a:spcPts val="300"/>
                        </a:spcBef>
                        <a:spcAft>
                          <a:spcPts val="300"/>
                        </a:spcAft>
                      </a:pPr>
                      <a:r>
                        <a:rPr lang="en-GB" sz="1600" b="0" dirty="0">
                          <a:effectLst/>
                          <a:latin typeface="+mn-lt"/>
                          <a:ea typeface="Calibri" panose="020F0502020204030204" pitchFamily="34" charset="0"/>
                          <a:cs typeface="Times New Roman" panose="02020603050405020304" pitchFamily="18" charset="0"/>
                        </a:rPr>
                        <a:t>0.023</a:t>
                      </a:r>
                      <a:endParaRPr lang="en-GB" sz="1600" b="0" dirty="0">
                        <a:effectLs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264562920"/>
                  </a:ext>
                </a:extLst>
              </a:tr>
            </a:tbl>
          </a:graphicData>
        </a:graphic>
      </p:graphicFrame>
      <p:sp>
        <p:nvSpPr>
          <p:cNvPr id="7" name="Text Placeholder 9">
            <a:extLst>
              <a:ext uri="{FF2B5EF4-FFF2-40B4-BE49-F238E27FC236}">
                <a16:creationId xmlns:a16="http://schemas.microsoft.com/office/drawing/2014/main" id="{DC132A52-C9C7-09B3-D574-F71203BDA96B}"/>
              </a:ext>
            </a:extLst>
          </p:cNvPr>
          <p:cNvSpPr txBox="1">
            <a:spLocks/>
          </p:cNvSpPr>
          <p:nvPr/>
        </p:nvSpPr>
        <p:spPr>
          <a:xfrm>
            <a:off x="1392582" y="6366789"/>
            <a:ext cx="10165427" cy="4912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panose="020B0604020202020204" pitchFamily="34" charset="0"/>
              </a:rPr>
              <a:t>Abbreviations: Asthma Control Questionnaire (ACQ-6); CI, confidence interval; EQ-5D-5L; European Quality of Life-5 Dimensions-5 Levels; LS: least squares; NR: not reported</a:t>
            </a:r>
          </a:p>
        </p:txBody>
      </p:sp>
      <p:sp>
        <p:nvSpPr>
          <p:cNvPr id="3" name="TextBox 2">
            <a:extLst>
              <a:ext uri="{FF2B5EF4-FFF2-40B4-BE49-F238E27FC236}">
                <a16:creationId xmlns:a16="http://schemas.microsoft.com/office/drawing/2014/main" id="{FD3CF3E1-6A56-8432-05C6-6431934DE52F}"/>
              </a:ext>
            </a:extLst>
          </p:cNvPr>
          <p:cNvSpPr txBox="1"/>
          <p:nvPr/>
        </p:nvSpPr>
        <p:spPr>
          <a:xfrm>
            <a:off x="291357" y="1288929"/>
            <a:ext cx="11513447" cy="338554"/>
          </a:xfrm>
          <a:prstGeom prst="rect">
            <a:avLst/>
          </a:prstGeom>
          <a:noFill/>
        </p:spPr>
        <p:txBody>
          <a:bodyPr wrap="square" rtlCol="0">
            <a:spAutoFit/>
          </a:bodyPr>
          <a:lstStyle/>
          <a:p>
            <a:r>
              <a:rPr lang="en-GB" sz="1600" dirty="0"/>
              <a:t>Table 10 EQ-5D-5L score change from baseline at Week 52 (NAVIGATOR) and Week 48 (SOURCE) </a:t>
            </a:r>
          </a:p>
        </p:txBody>
      </p:sp>
      <p:sp>
        <p:nvSpPr>
          <p:cNvPr id="4" name="Text Placeholder 9">
            <a:extLst>
              <a:ext uri="{FF2B5EF4-FFF2-40B4-BE49-F238E27FC236}">
                <a16:creationId xmlns:a16="http://schemas.microsoft.com/office/drawing/2014/main" id="{B08359BF-FF5A-2523-B1D5-78DC480ADE99}"/>
              </a:ext>
            </a:extLst>
          </p:cNvPr>
          <p:cNvSpPr txBox="1">
            <a:spLocks/>
          </p:cNvSpPr>
          <p:nvPr/>
        </p:nvSpPr>
        <p:spPr>
          <a:xfrm>
            <a:off x="321432" y="5568891"/>
            <a:ext cx="10165427" cy="4912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panose="020B0604020202020204" pitchFamily="34" charset="0"/>
              </a:rPr>
              <a:t>^ EQ-5D-5L not assessed in PATHWAY;  * </a:t>
            </a:r>
            <a:r>
              <a:rPr lang="en-GB" sz="1200" dirty="0">
                <a:cs typeface="Arial" panose="020B0604020202020204" pitchFamily="34" charset="0"/>
              </a:rPr>
              <a:t>Measurement in EQ-5D-5L visual </a:t>
            </a:r>
            <a:r>
              <a:rPr lang="en-GB" sz="1200" dirty="0">
                <a:effectLst/>
                <a:ea typeface="Times New Roman" panose="02020603050405020304" pitchFamily="18" charset="0"/>
              </a:rPr>
              <a:t>analogue scale scores; </a:t>
            </a:r>
            <a:endParaRPr lang="en-GB" sz="1200" dirty="0">
              <a:cs typeface="Arial" panose="020B0604020202020204" pitchFamily="34" charset="0"/>
            </a:endParaRPr>
          </a:p>
        </p:txBody>
      </p:sp>
    </p:spTree>
    <p:extLst>
      <p:ext uri="{BB962C8B-B14F-4D97-AF65-F5344CB8AC3E}">
        <p14:creationId xmlns:p14="http://schemas.microsoft.com/office/powerpoint/2010/main" val="283256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C5F8-9E14-8B51-6E6F-54D996E28AA7}"/>
              </a:ext>
            </a:extLst>
          </p:cNvPr>
          <p:cNvSpPr>
            <a:spLocks noGrp="1"/>
          </p:cNvSpPr>
          <p:nvPr>
            <p:ph type="ctrTitle"/>
          </p:nvPr>
        </p:nvSpPr>
        <p:spPr>
          <a:xfrm>
            <a:off x="237067" y="139126"/>
            <a:ext cx="11178381" cy="1160319"/>
          </a:xfrm>
        </p:spPr>
        <p:txBody>
          <a:bodyPr/>
          <a:lstStyle/>
          <a:p>
            <a:r>
              <a:rPr lang="en-GB" dirty="0"/>
              <a:t>Key issues: clinical </a:t>
            </a:r>
          </a:p>
        </p:txBody>
      </p:sp>
      <p:sp>
        <p:nvSpPr>
          <p:cNvPr id="3" name="Text Placeholder 2">
            <a:extLst>
              <a:ext uri="{FF2B5EF4-FFF2-40B4-BE49-F238E27FC236}">
                <a16:creationId xmlns:a16="http://schemas.microsoft.com/office/drawing/2014/main" id="{44CB8E53-C48F-9B32-C892-70FBAAD4502A}"/>
              </a:ext>
            </a:extLst>
          </p:cNvPr>
          <p:cNvSpPr>
            <a:spLocks noGrp="1"/>
          </p:cNvSpPr>
          <p:nvPr>
            <p:ph type="body" sz="quarter" idx="12"/>
          </p:nvPr>
        </p:nvSpPr>
        <p:spPr>
          <a:xfrm>
            <a:off x="209973" y="977052"/>
            <a:ext cx="11889261" cy="5017347"/>
          </a:xfrm>
        </p:spPr>
        <p:txBody>
          <a:bodyPr>
            <a:normAutofit fontScale="92500" lnSpcReduction="20000"/>
          </a:bodyPr>
          <a:lstStyle/>
          <a:p>
            <a:pPr>
              <a:lnSpc>
                <a:spcPct val="100000"/>
              </a:lnSpc>
            </a:pPr>
            <a:r>
              <a:rPr lang="en-GB" sz="1900" b="1" dirty="0"/>
              <a:t>Decision problem:  </a:t>
            </a:r>
          </a:p>
          <a:p>
            <a:pPr marL="285750" indent="-285750">
              <a:lnSpc>
                <a:spcPct val="100000"/>
              </a:lnSpc>
              <a:buFont typeface="Arial" panose="020B0604020202020204" pitchFamily="34" charset="0"/>
              <a:buChar char="•"/>
            </a:pPr>
            <a:r>
              <a:rPr lang="en-GB" sz="2200" dirty="0">
                <a:solidFill>
                  <a:schemeClr val="tx1"/>
                </a:solidFill>
              </a:rPr>
              <a:t>Is company’s positioning for tezepelumab appropriate?</a:t>
            </a:r>
          </a:p>
          <a:p>
            <a:pPr marL="285750" indent="-285750">
              <a:lnSpc>
                <a:spcPct val="100000"/>
              </a:lnSpc>
              <a:buFont typeface="Arial" panose="020B0604020202020204" pitchFamily="34" charset="0"/>
              <a:buChar char="•"/>
            </a:pPr>
            <a:r>
              <a:rPr lang="en-GB" sz="2200" dirty="0"/>
              <a:t>What is the committee’s view on clinically meaningful reduction in exacerbations? Is the company’s definition appropriate? </a:t>
            </a:r>
          </a:p>
          <a:p>
            <a:pPr>
              <a:lnSpc>
                <a:spcPct val="100000"/>
              </a:lnSpc>
            </a:pPr>
            <a:endParaRPr lang="en-GB" sz="1900" dirty="0"/>
          </a:p>
          <a:p>
            <a:pPr>
              <a:lnSpc>
                <a:spcPct val="100000"/>
              </a:lnSpc>
            </a:pPr>
            <a:r>
              <a:rPr lang="en-GB" sz="1900" b="1" dirty="0"/>
              <a:t>NMAs:</a:t>
            </a:r>
          </a:p>
          <a:p>
            <a:pPr marL="285750" indent="-285750">
              <a:buFont typeface="Arial" panose="020B0604020202020204" pitchFamily="34" charset="0"/>
              <a:buChar char="•"/>
            </a:pPr>
            <a:r>
              <a:rPr lang="en-GB" sz="2200" dirty="0"/>
              <a:t>What is the committee’s view on the NMAs based on subgroups defined by biomarkers, where data on biomarkers not consistently available across all relevant trials? </a:t>
            </a:r>
          </a:p>
          <a:p>
            <a:pPr marL="285750" indent="-285750">
              <a:buFont typeface="Arial" panose="020B0604020202020204" pitchFamily="34" charset="0"/>
              <a:buChar char="•"/>
            </a:pPr>
            <a:r>
              <a:rPr lang="en-GB" sz="2200" dirty="0">
                <a:solidFill>
                  <a:schemeClr val="tx1"/>
                </a:solidFill>
              </a:rPr>
              <a:t>For dupilumab eligible population, which </a:t>
            </a:r>
            <a:r>
              <a:rPr lang="en-GB" sz="2200" dirty="0"/>
              <a:t>NMA </a:t>
            </a:r>
            <a:r>
              <a:rPr lang="en-GB" sz="2200" dirty="0">
                <a:solidFill>
                  <a:schemeClr val="tx1"/>
                </a:solidFill>
              </a:rPr>
              <a:t>subgroup analysis stratified by EOS level, EOS &lt;300 cells/</a:t>
            </a:r>
            <a:r>
              <a:rPr lang="en-GB" sz="2200" dirty="0" err="1">
                <a:solidFill>
                  <a:schemeClr val="tx1"/>
                </a:solidFill>
              </a:rPr>
              <a:t>μL</a:t>
            </a:r>
            <a:r>
              <a:rPr lang="en-GB" sz="2200" dirty="0">
                <a:solidFill>
                  <a:schemeClr val="tx1"/>
                </a:solidFill>
              </a:rPr>
              <a:t> vs. EOS ≥150 cells/</a:t>
            </a:r>
            <a:r>
              <a:rPr lang="en-GB" sz="2200" dirty="0" err="1">
                <a:solidFill>
                  <a:schemeClr val="tx1"/>
                </a:solidFill>
              </a:rPr>
              <a:t>μL</a:t>
            </a:r>
            <a:r>
              <a:rPr lang="en-GB" sz="2200" dirty="0">
                <a:solidFill>
                  <a:schemeClr val="tx1"/>
                </a:solidFill>
              </a:rPr>
              <a:t>, is more appropriate for decision making?</a:t>
            </a:r>
          </a:p>
          <a:p>
            <a:pPr marL="285750" indent="-285750">
              <a:buFont typeface="Arial" panose="020B0604020202020204" pitchFamily="34" charset="0"/>
              <a:buChar char="•"/>
            </a:pPr>
            <a:r>
              <a:rPr lang="en-GB" sz="2200" dirty="0">
                <a:solidFill>
                  <a:srgbClr val="000000"/>
                </a:solidFill>
              </a:rPr>
              <a:t>Is </a:t>
            </a:r>
            <a:r>
              <a:rPr lang="en-GB" sz="2200" dirty="0" err="1">
                <a:solidFill>
                  <a:srgbClr val="000000"/>
                </a:solidFill>
              </a:rPr>
              <a:t>tezepelumab</a:t>
            </a:r>
            <a:r>
              <a:rPr lang="en-GB" sz="2200" dirty="0">
                <a:solidFill>
                  <a:srgbClr val="000000"/>
                </a:solidFill>
              </a:rPr>
              <a:t> clinically effective compared with other biological therapies in reducing AAER, AAER related hospitalisations, and OCS in subgroups stratified by blood EOS level, allergy, and OCS level? </a:t>
            </a:r>
          </a:p>
          <a:p>
            <a:pPr marL="285750" indent="-285750">
              <a:buFont typeface="Arial" panose="020B0604020202020204" pitchFamily="34" charset="0"/>
              <a:buChar char="•"/>
            </a:pPr>
            <a:endParaRPr lang="en-GB" sz="1900" dirty="0">
              <a:solidFill>
                <a:schemeClr val="tx1"/>
              </a:solidFill>
            </a:endParaRPr>
          </a:p>
          <a:p>
            <a:pPr marL="285750" indent="-285750">
              <a:buFont typeface="Arial" panose="020B0604020202020204" pitchFamily="34" charset="0"/>
              <a:buChar char="•"/>
            </a:pPr>
            <a:endParaRPr lang="en-GB" dirty="0">
              <a:solidFill>
                <a:srgbClr val="FF0000"/>
              </a:solidFill>
            </a:endParaRPr>
          </a:p>
          <a:p>
            <a:endParaRPr lang="en-GB" dirty="0">
              <a:solidFill>
                <a:srgbClr val="FF0000"/>
              </a:solidFill>
            </a:endParaRPr>
          </a:p>
          <a:p>
            <a:pPr marL="285750" indent="-285750">
              <a:buFont typeface="Arial" panose="020B0604020202020204" pitchFamily="34" charset="0"/>
              <a:buChar char="•"/>
            </a:pPr>
            <a:endParaRPr lang="en-GB" b="1" dirty="0"/>
          </a:p>
          <a:p>
            <a:pPr>
              <a:lnSpc>
                <a:spcPct val="100000"/>
              </a:lnSpc>
            </a:pPr>
            <a:endParaRPr lang="en-GB" dirty="0"/>
          </a:p>
          <a:p>
            <a:endParaRPr lang="en-GB" dirty="0"/>
          </a:p>
        </p:txBody>
      </p:sp>
      <p:sp>
        <p:nvSpPr>
          <p:cNvPr id="4" name="Text Placeholder 13">
            <a:extLst>
              <a:ext uri="{FF2B5EF4-FFF2-40B4-BE49-F238E27FC236}">
                <a16:creationId xmlns:a16="http://schemas.microsoft.com/office/drawing/2014/main" id="{98EE0298-E7C0-EB35-780B-2C2FDD8226FE}"/>
              </a:ext>
            </a:extLst>
          </p:cNvPr>
          <p:cNvSpPr txBox="1">
            <a:spLocks/>
          </p:cNvSpPr>
          <p:nvPr/>
        </p:nvSpPr>
        <p:spPr>
          <a:xfrm>
            <a:off x="1548691" y="6425569"/>
            <a:ext cx="10550544" cy="2933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cs typeface="Arial" panose="020B0604020202020204" pitchFamily="34" charset="0"/>
              </a:rPr>
              <a:t>Abbreviations</a:t>
            </a:r>
            <a:r>
              <a:rPr lang="fr-FR" dirty="0">
                <a:cs typeface="Arial" panose="020B0604020202020204" pitchFamily="34" charset="0"/>
              </a:rPr>
              <a:t>: AAER: </a:t>
            </a:r>
            <a:r>
              <a:rPr lang="fr-FR" dirty="0" err="1">
                <a:cs typeface="Arial" panose="020B0604020202020204" pitchFamily="34" charset="0"/>
              </a:rPr>
              <a:t>annualised</a:t>
            </a:r>
            <a:r>
              <a:rPr lang="fr-FR" dirty="0">
                <a:cs typeface="Arial" panose="020B0604020202020204" pitchFamily="34" charset="0"/>
              </a:rPr>
              <a:t> </a:t>
            </a:r>
            <a:r>
              <a:rPr lang="fr-FR" dirty="0" err="1">
                <a:cs typeface="Arial" panose="020B0604020202020204" pitchFamily="34" charset="0"/>
              </a:rPr>
              <a:t>asthma</a:t>
            </a:r>
            <a:r>
              <a:rPr lang="fr-FR" dirty="0">
                <a:cs typeface="Arial" panose="020B0604020202020204" pitchFamily="34" charset="0"/>
              </a:rPr>
              <a:t> exacerbation rate; EOS: </a:t>
            </a:r>
            <a:r>
              <a:rPr lang="fr-FR" dirty="0" err="1">
                <a:cs typeface="Arial" panose="020B0604020202020204" pitchFamily="34" charset="0"/>
              </a:rPr>
              <a:t>eosinophils</a:t>
            </a:r>
            <a:r>
              <a:rPr lang="fr-FR" dirty="0">
                <a:cs typeface="Arial" panose="020B0604020202020204" pitchFamily="34" charset="0"/>
              </a:rPr>
              <a:t>; NMA: network </a:t>
            </a:r>
            <a:r>
              <a:rPr lang="fr-FR" dirty="0" err="1">
                <a:cs typeface="Arial" panose="020B0604020202020204" pitchFamily="34" charset="0"/>
              </a:rPr>
              <a:t>meta</a:t>
            </a:r>
            <a:r>
              <a:rPr lang="fr-FR" dirty="0">
                <a:cs typeface="Arial" panose="020B0604020202020204" pitchFamily="34" charset="0"/>
              </a:rPr>
              <a:t>-analyses: OCS: oral </a:t>
            </a:r>
            <a:r>
              <a:rPr lang="fr-FR" dirty="0" err="1">
                <a:cs typeface="Arial" panose="020B0604020202020204" pitchFamily="34" charset="0"/>
              </a:rPr>
              <a:t>corticosteroids</a:t>
            </a:r>
            <a:endParaRPr lang="en-GB" dirty="0">
              <a:cs typeface="Arial" panose="020B0604020202020204" pitchFamily="34" charset="0"/>
            </a:endParaRPr>
          </a:p>
        </p:txBody>
      </p:sp>
    </p:spTree>
    <p:extLst>
      <p:ext uri="{BB962C8B-B14F-4D97-AF65-F5344CB8AC3E}">
        <p14:creationId xmlns:p14="http://schemas.microsoft.com/office/powerpoint/2010/main" val="4970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D43959-1CB7-7F6B-B74B-673194F1B093}"/>
              </a:ext>
            </a:extLst>
          </p:cNvPr>
          <p:cNvSpPr>
            <a:spLocks noGrp="1"/>
          </p:cNvSpPr>
          <p:nvPr>
            <p:ph type="title"/>
          </p:nvPr>
        </p:nvSpPr>
        <p:spPr>
          <a:xfrm>
            <a:off x="40434" y="165111"/>
            <a:ext cx="11839994" cy="978852"/>
          </a:xfrm>
        </p:spPr>
        <p:txBody>
          <a:bodyPr>
            <a:normAutofit fontScale="90000"/>
          </a:bodyPr>
          <a:lstStyle/>
          <a:p>
            <a:r>
              <a:rPr lang="en-GB" sz="2800" dirty="0"/>
              <a:t>Subgroup analysis results for AAER and OCS </a:t>
            </a:r>
            <a:br>
              <a:rPr lang="en-GB" sz="2800" dirty="0"/>
            </a:br>
            <a:r>
              <a:rPr lang="en-GB" sz="2700" b="0" dirty="0"/>
              <a:t>Tezepelumab generally more effective than placebo in pre-planned and post-hoc subgroups across trials </a:t>
            </a:r>
            <a:br>
              <a:rPr lang="en-GB" sz="2700" b="0" dirty="0"/>
            </a:br>
            <a:r>
              <a:rPr lang="en-GB" sz="2700" b="0" dirty="0"/>
              <a:t> </a:t>
            </a:r>
          </a:p>
        </p:txBody>
      </p:sp>
      <p:sp>
        <p:nvSpPr>
          <p:cNvPr id="4" name="Text Placeholder 9">
            <a:extLst>
              <a:ext uri="{FF2B5EF4-FFF2-40B4-BE49-F238E27FC236}">
                <a16:creationId xmlns:a16="http://schemas.microsoft.com/office/drawing/2014/main" id="{14C853C9-E712-B69F-007A-0A736DB6A16F}"/>
              </a:ext>
            </a:extLst>
          </p:cNvPr>
          <p:cNvSpPr txBox="1">
            <a:spLocks/>
          </p:cNvSpPr>
          <p:nvPr/>
        </p:nvSpPr>
        <p:spPr>
          <a:xfrm>
            <a:off x="499240" y="6400340"/>
            <a:ext cx="11193517" cy="4576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cs typeface="Arial" panose="020B0604020202020204" pitchFamily="34" charset="0"/>
              </a:rPr>
              <a:t>Abbreviations: AAER: annualised asthma exacerbation rate;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EOS: eosinophil;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FeNO</a:t>
            </a:r>
            <a:r>
              <a:rPr lang="en-GB" sz="1200" dirty="0">
                <a:solidFill>
                  <a:srgbClr val="000000"/>
                </a:solidFill>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fractional exhaled nitric oxide</a:t>
            </a:r>
            <a:r>
              <a:rPr lang="en-GB" sz="1200" dirty="0">
                <a:cs typeface="Arial" panose="020B0604020202020204" pitchFamily="34" charset="0"/>
              </a:rPr>
              <a:t>; OCS: oral corticosteroids</a:t>
            </a:r>
          </a:p>
        </p:txBody>
      </p:sp>
      <p:sp>
        <p:nvSpPr>
          <p:cNvPr id="7" name="Rectangle 6">
            <a:extLst>
              <a:ext uri="{FF2B5EF4-FFF2-40B4-BE49-F238E27FC236}">
                <a16:creationId xmlns:a16="http://schemas.microsoft.com/office/drawing/2014/main" id="{DF1DBB1A-FDF7-559A-7B4E-F9E5C3EF7932}"/>
              </a:ext>
            </a:extLst>
          </p:cNvPr>
          <p:cNvSpPr/>
          <p:nvPr/>
        </p:nvSpPr>
        <p:spPr>
          <a:xfrm>
            <a:off x="229487" y="1455537"/>
            <a:ext cx="11839993" cy="42001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rPr>
              <a:t>Pre-planned subgroups:</a:t>
            </a:r>
          </a:p>
          <a:p>
            <a:pPr marL="285750" indent="-285750">
              <a:buFont typeface="Arial" panose="020B0604020202020204" pitchFamily="34" charset="0"/>
              <a:buChar char="•"/>
            </a:pPr>
            <a:r>
              <a:rPr lang="en-GB" sz="2000" dirty="0">
                <a:solidFill>
                  <a:schemeClr val="tx1"/>
                </a:solidFill>
              </a:rPr>
              <a:t>In PATHWAY and NAVIGATOR, </a:t>
            </a:r>
            <a:r>
              <a:rPr lang="en-GB" sz="2000" dirty="0" err="1">
                <a:solidFill>
                  <a:schemeClr val="tx1"/>
                </a:solidFill>
              </a:rPr>
              <a:t>tezepelumab</a:t>
            </a:r>
            <a:r>
              <a:rPr lang="en-GB" sz="2000" dirty="0">
                <a:solidFill>
                  <a:schemeClr val="tx1"/>
                </a:solidFill>
              </a:rPr>
              <a:t> largely more effective in reducing AAER in subgroups stratified by blood EOS, FeNO, prior exacerbations, and inhaled corticosteroids categories (ICS) at 52 weeks</a:t>
            </a:r>
          </a:p>
          <a:p>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In SOURCE, </a:t>
            </a:r>
            <a:r>
              <a:rPr lang="en-GB" sz="2000" dirty="0" err="1">
                <a:solidFill>
                  <a:schemeClr val="tx1"/>
                </a:solidFill>
              </a:rPr>
              <a:t>tezepelumab</a:t>
            </a:r>
            <a:r>
              <a:rPr lang="en-GB" sz="2000" dirty="0">
                <a:solidFill>
                  <a:schemeClr val="tx1"/>
                </a:solidFill>
              </a:rPr>
              <a:t> more effective in reducing OCS in subgroups with higher baseline </a:t>
            </a:r>
            <a:r>
              <a:rPr kumimoji="0" lang="en-GB" sz="2000" b="0" i="0" u="none" strike="noStrike" kern="1200" cap="none" spc="0" normalizeH="0" baseline="0" noProof="0" dirty="0">
                <a:ln>
                  <a:noFill/>
                </a:ln>
                <a:solidFill>
                  <a:srgbClr val="000000"/>
                </a:solidFill>
                <a:effectLst/>
                <a:highlight>
                  <a:srgbClr val="000000"/>
                </a:highlight>
                <a:uLnTx/>
                <a:uFillTx/>
                <a:latin typeface="Arial"/>
                <a:ea typeface="+mn-ea"/>
                <a:cs typeface="+mn-cs"/>
              </a:rPr>
              <a:t>             X</a:t>
            </a:r>
            <a:r>
              <a:rPr lang="en-GB" sz="2000" dirty="0">
                <a:solidFill>
                  <a:schemeClr val="tx1"/>
                </a:solidFill>
              </a:rPr>
              <a:t>at 48 weeks</a:t>
            </a:r>
          </a:p>
          <a:p>
            <a:endParaRPr lang="en-GB" sz="2000" b="1" dirty="0">
              <a:solidFill>
                <a:schemeClr val="tx1"/>
              </a:solidFill>
            </a:endParaRPr>
          </a:p>
          <a:p>
            <a:r>
              <a:rPr lang="en-GB" sz="2000" b="1" dirty="0">
                <a:solidFill>
                  <a:schemeClr val="tx1"/>
                </a:solidFill>
              </a:rPr>
              <a:t>Post-hoc subgroups:</a:t>
            </a:r>
          </a:p>
          <a:p>
            <a:pPr marL="285750" indent="-285750">
              <a:buFont typeface="Arial" panose="020B0604020202020204" pitchFamily="34" charset="0"/>
              <a:buChar char="•"/>
            </a:pPr>
            <a:r>
              <a:rPr lang="en-GB" sz="2000" dirty="0">
                <a:solidFill>
                  <a:schemeClr val="tx1"/>
                </a:solidFill>
              </a:rPr>
              <a:t>In NAVIGATOR, </a:t>
            </a:r>
            <a:r>
              <a:rPr lang="en-GB" sz="2000" dirty="0" err="1">
                <a:solidFill>
                  <a:schemeClr val="tx1"/>
                </a:solidFill>
              </a:rPr>
              <a:t>tezepelumab</a:t>
            </a:r>
            <a:r>
              <a:rPr lang="en-GB" sz="2000" dirty="0">
                <a:solidFill>
                  <a:schemeClr val="tx1"/>
                </a:solidFill>
              </a:rPr>
              <a:t> reduced AAER in most post-hoc subgroups, but not for dupilumab eligible subgroup at 52 weeks</a:t>
            </a:r>
          </a:p>
          <a:p>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In SOURCE, </a:t>
            </a:r>
            <a:r>
              <a:rPr lang="en-GB" sz="2000" dirty="0" err="1">
                <a:solidFill>
                  <a:schemeClr val="tx1"/>
                </a:solidFill>
              </a:rPr>
              <a:t>tezepelumab</a:t>
            </a:r>
            <a:r>
              <a:rPr lang="en-GB" sz="2000" dirty="0">
                <a:solidFill>
                  <a:schemeClr val="tx1"/>
                </a:solidFill>
              </a:rPr>
              <a:t> only reduced AAER in anti-IL-5 eligible subgroup at 48 weeks</a:t>
            </a:r>
          </a:p>
          <a:p>
            <a:endParaRPr lang="en-GB" b="1" dirty="0">
              <a:solidFill>
                <a:schemeClr val="tx1"/>
              </a:solidFill>
            </a:endParaRPr>
          </a:p>
        </p:txBody>
      </p:sp>
    </p:spTree>
    <p:extLst>
      <p:ext uri="{BB962C8B-B14F-4D97-AF65-F5344CB8AC3E}">
        <p14:creationId xmlns:p14="http://schemas.microsoft.com/office/powerpoint/2010/main" val="39281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E2AB-2526-C0A8-B21F-3632EB6A83DD}"/>
              </a:ext>
            </a:extLst>
          </p:cNvPr>
          <p:cNvSpPr>
            <a:spLocks noGrp="1"/>
          </p:cNvSpPr>
          <p:nvPr>
            <p:ph type="title"/>
          </p:nvPr>
        </p:nvSpPr>
        <p:spPr>
          <a:xfrm>
            <a:off x="14720" y="0"/>
            <a:ext cx="12192000" cy="812800"/>
          </a:xfrm>
        </p:spPr>
        <p:txBody>
          <a:bodyPr>
            <a:normAutofit/>
          </a:bodyPr>
          <a:lstStyle/>
          <a:p>
            <a:r>
              <a:rPr lang="en-GB" sz="2400" dirty="0"/>
              <a:t>Network meta-analyses (NMA): background </a:t>
            </a:r>
          </a:p>
        </p:txBody>
      </p:sp>
      <p:sp>
        <p:nvSpPr>
          <p:cNvPr id="3" name="Text Placeholder 2">
            <a:extLst>
              <a:ext uri="{FF2B5EF4-FFF2-40B4-BE49-F238E27FC236}">
                <a16:creationId xmlns:a16="http://schemas.microsoft.com/office/drawing/2014/main" id="{B739CB9F-1F8A-7AE3-3D5C-2B3E2084C549}"/>
              </a:ext>
            </a:extLst>
          </p:cNvPr>
          <p:cNvSpPr>
            <a:spLocks noGrp="1"/>
          </p:cNvSpPr>
          <p:nvPr>
            <p:ph type="body" sz="quarter" idx="12"/>
          </p:nvPr>
        </p:nvSpPr>
        <p:spPr>
          <a:xfrm>
            <a:off x="102774" y="643453"/>
            <a:ext cx="11974079" cy="6138845"/>
          </a:xfrm>
        </p:spPr>
        <p:txBody>
          <a:bodyPr/>
          <a:lstStyle/>
          <a:p>
            <a:pPr marL="285750" indent="-285750">
              <a:lnSpc>
                <a:spcPts val="2160"/>
              </a:lnSpc>
              <a:buFont typeface="Arial" panose="020B0604020202020204" pitchFamily="34" charset="0"/>
              <a:buChar char="•"/>
            </a:pPr>
            <a:r>
              <a:rPr lang="en-GB" dirty="0"/>
              <a:t>No head-to-head comparison available, so company conducted network meta-analysis (NMA) stratified by relevant biomarkers comparing </a:t>
            </a:r>
            <a:r>
              <a:rPr lang="en-GB" dirty="0" err="1"/>
              <a:t>tezepelumab’s</a:t>
            </a:r>
            <a:r>
              <a:rPr lang="en-GB" dirty="0"/>
              <a:t> effectiveness against other biologic therapies and placebo; 36 trials included, NMAs conducted for 5 outcomes, including the following 3 which informed model:</a:t>
            </a:r>
          </a:p>
          <a:p>
            <a:pPr>
              <a:lnSpc>
                <a:spcPts val="2160"/>
              </a:lnSpc>
            </a:pPr>
            <a:r>
              <a:rPr lang="en-GB" b="1" dirty="0"/>
              <a:t>Outcomes measured as rate ratio: </a:t>
            </a:r>
          </a:p>
          <a:p>
            <a:pPr marL="285750" indent="-285750">
              <a:lnSpc>
                <a:spcPts val="2160"/>
              </a:lnSpc>
              <a:buFont typeface="Arial" panose="020B0604020202020204" pitchFamily="34" charset="0"/>
              <a:buChar char="•"/>
            </a:pPr>
            <a:r>
              <a:rPr lang="en-GB" dirty="0"/>
              <a:t>Reduction in AAER (NMAs for intention to treat [ITT] population and for subgroups available)</a:t>
            </a:r>
          </a:p>
          <a:p>
            <a:pPr marL="285750" indent="-285750">
              <a:lnSpc>
                <a:spcPts val="2160"/>
              </a:lnSpc>
              <a:buFont typeface="Arial" panose="020B0604020202020204" pitchFamily="34" charset="0"/>
              <a:buChar char="•"/>
            </a:pPr>
            <a:r>
              <a:rPr lang="en-GB" dirty="0"/>
              <a:t>Reduction in AAER related hospitalisation (NMA only available for ITT population)</a:t>
            </a:r>
          </a:p>
          <a:p>
            <a:pPr>
              <a:lnSpc>
                <a:spcPts val="2160"/>
              </a:lnSpc>
            </a:pPr>
            <a:r>
              <a:rPr lang="en-GB" b="1" dirty="0"/>
              <a:t>Outcome measured as ordinal odds ratio: </a:t>
            </a:r>
          </a:p>
          <a:p>
            <a:pPr marL="285750" indent="-285750">
              <a:lnSpc>
                <a:spcPts val="2160"/>
              </a:lnSpc>
              <a:buFont typeface="Arial" panose="020B0604020202020204" pitchFamily="34" charset="0"/>
              <a:buChar char="•"/>
            </a:pPr>
            <a:r>
              <a:rPr lang="en-GB" dirty="0"/>
              <a:t>Change in OCS from baseline (NMA for ITT population and for subgroups available)</a:t>
            </a:r>
          </a:p>
          <a:p>
            <a:pPr>
              <a:lnSpc>
                <a:spcPts val="2160"/>
              </a:lnSpc>
            </a:pPr>
            <a:r>
              <a:rPr lang="en-GB" b="1" dirty="0"/>
              <a:t>EAG comment: </a:t>
            </a:r>
          </a:p>
          <a:p>
            <a:pPr marL="285750" indent="-285750">
              <a:lnSpc>
                <a:spcPts val="2160"/>
              </a:lnSpc>
              <a:buFont typeface="Arial" panose="020B0604020202020204" pitchFamily="34" charset="0"/>
              <a:buChar char="•"/>
            </a:pPr>
            <a:r>
              <a:rPr lang="en-GB" dirty="0"/>
              <a:t>Transitivity in NMAs likely impacted by differences in follow-up times of included trials</a:t>
            </a:r>
          </a:p>
          <a:p>
            <a:pPr marL="285750" indent="-285750">
              <a:lnSpc>
                <a:spcPts val="2160"/>
              </a:lnSpc>
              <a:buFont typeface="Arial" panose="020B0604020202020204" pitchFamily="34" charset="0"/>
              <a:buChar char="•"/>
            </a:pPr>
            <a:r>
              <a:rPr lang="en-GB" dirty="0"/>
              <a:t>Evidence from NMAs blended in model; potential mismatch of populations that informed the subgroup/stratified NMAs for AAER and those informing the ITT NMA for AAER related hospitalisations  </a:t>
            </a:r>
          </a:p>
          <a:p>
            <a:pPr marL="285750" indent="-285750">
              <a:lnSpc>
                <a:spcPts val="2160"/>
              </a:lnSpc>
              <a:buFont typeface="Arial" panose="020B0604020202020204" pitchFamily="34" charset="0"/>
              <a:buChar char="•"/>
            </a:pPr>
            <a:r>
              <a:rPr lang="en-GB" dirty="0"/>
              <a:t>EAG’s reporting focused on NMA outcomes that informed model, including</a:t>
            </a:r>
          </a:p>
          <a:p>
            <a:pPr marL="971550" lvl="1" indent="-285750">
              <a:lnSpc>
                <a:spcPts val="2160"/>
              </a:lnSpc>
              <a:buFont typeface="Courier New" panose="02070309020205020404" pitchFamily="49" charset="0"/>
              <a:buChar char="o"/>
            </a:pPr>
            <a:r>
              <a:rPr lang="en-GB" b="1" dirty="0"/>
              <a:t>Reduction in AAER by subgroup</a:t>
            </a:r>
            <a:r>
              <a:rPr lang="en-GB" dirty="0"/>
              <a:t> stratified by: blood EOS; allergic asthma (note: AAER reduction NMA for ITT population did not inform base case) </a:t>
            </a:r>
          </a:p>
          <a:p>
            <a:pPr marL="971550" lvl="1" indent="-285750">
              <a:lnSpc>
                <a:spcPts val="2160"/>
              </a:lnSpc>
              <a:buFont typeface="Courier New" panose="02070309020205020404" pitchFamily="49" charset="0"/>
              <a:buChar char="o"/>
            </a:pPr>
            <a:r>
              <a:rPr lang="en-GB" b="1" dirty="0"/>
              <a:t>AAER related hospitalisation: ITT population </a:t>
            </a:r>
            <a:r>
              <a:rPr lang="en-GB" dirty="0"/>
              <a:t>(only NMA for ITT population available)</a:t>
            </a:r>
          </a:p>
          <a:p>
            <a:pPr marL="971550" lvl="1" indent="-285750">
              <a:lnSpc>
                <a:spcPts val="2160"/>
              </a:lnSpc>
              <a:buFont typeface="Courier New" panose="02070309020205020404" pitchFamily="49" charset="0"/>
              <a:buChar char="o"/>
            </a:pPr>
            <a:r>
              <a:rPr lang="en-GB" b="1" dirty="0"/>
              <a:t>OCS reduction: for EOS 300 ≥ cells/µL subgroup </a:t>
            </a:r>
          </a:p>
          <a:p>
            <a:pPr lvl="2" indent="0">
              <a:buNone/>
            </a:pPr>
            <a:endParaRPr lang="en-GB" sz="1600" dirty="0">
              <a:solidFill>
                <a:srgbClr val="FF0000"/>
              </a:solidFill>
            </a:endParaRPr>
          </a:p>
          <a:p>
            <a:pPr marL="971550" lvl="1" indent="-285750"/>
            <a:endParaRPr lang="en-GB" sz="1700" dirty="0">
              <a:solidFill>
                <a:srgbClr val="FF0000"/>
              </a:solidFill>
            </a:endParaRPr>
          </a:p>
          <a:p>
            <a:pPr marL="971550" lvl="1" indent="-285750"/>
            <a:endParaRPr lang="en-GB" sz="1700" dirty="0">
              <a:solidFill>
                <a:srgbClr val="FF0000"/>
              </a:solidFill>
            </a:endParaRPr>
          </a:p>
        </p:txBody>
      </p:sp>
      <p:sp>
        <p:nvSpPr>
          <p:cNvPr id="5" name="Text Placeholder 9">
            <a:extLst>
              <a:ext uri="{FF2B5EF4-FFF2-40B4-BE49-F238E27FC236}">
                <a16:creationId xmlns:a16="http://schemas.microsoft.com/office/drawing/2014/main" id="{96A406E6-FD80-A723-2E63-F745AB8199C4}"/>
              </a:ext>
            </a:extLst>
          </p:cNvPr>
          <p:cNvSpPr txBox="1">
            <a:spLocks/>
          </p:cNvSpPr>
          <p:nvPr/>
        </p:nvSpPr>
        <p:spPr>
          <a:xfrm>
            <a:off x="6786882" y="6502200"/>
            <a:ext cx="5608318" cy="2800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50" dirty="0">
                <a:cs typeface="Arial" panose="020B0604020202020204" pitchFamily="34" charset="0"/>
              </a:rPr>
              <a:t>Abbreviations: AAER: </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annualised asthma exacerbation rate</a:t>
            </a:r>
            <a:r>
              <a:rPr lang="en-GB" sz="1050" dirty="0">
                <a:cs typeface="Arial" panose="020B0604020202020204" pitchFamily="34" charset="0"/>
              </a:rPr>
              <a:t> </a:t>
            </a:r>
            <a:r>
              <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EOS: eosinophil; OCS: oral corticosteroids</a:t>
            </a:r>
            <a:r>
              <a:rPr lang="en-GB" sz="1050" dirty="0">
                <a:solidFill>
                  <a:srgbClr val="000000"/>
                </a:solidFill>
                <a:latin typeface="Arial" panose="020B0604020202020204" pitchFamily="34" charset="0"/>
                <a:ea typeface="+mn-ea"/>
                <a:cs typeface="Arial" panose="020B0604020202020204" pitchFamily="34" charset="0"/>
              </a:rPr>
              <a:t> </a:t>
            </a:r>
            <a:endParaRPr lang="en-GB" sz="1050" dirty="0">
              <a:cs typeface="Arial" panose="020B0604020202020204" pitchFamily="34" charset="0"/>
            </a:endParaRPr>
          </a:p>
        </p:txBody>
      </p:sp>
      <p:sp>
        <p:nvSpPr>
          <p:cNvPr id="6" name="Text Placeholder 4">
            <a:extLst>
              <a:ext uri="{FF2B5EF4-FFF2-40B4-BE49-F238E27FC236}">
                <a16:creationId xmlns:a16="http://schemas.microsoft.com/office/drawing/2014/main" id="{0C73E1C5-70B9-A351-682F-5FB1A4A73471}"/>
              </a:ext>
            </a:extLst>
          </p:cNvPr>
          <p:cNvSpPr txBox="1">
            <a:spLocks/>
          </p:cNvSpPr>
          <p:nvPr/>
        </p:nvSpPr>
        <p:spPr>
          <a:xfrm>
            <a:off x="48587" y="347658"/>
            <a:ext cx="11445760" cy="2957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Inter SemiBold" panose="02000503000000020004" pitchFamily="2"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n-lt"/>
                <a:cs typeface="Arial" panose="020B0604020202020204" pitchFamily="34" charset="0"/>
              </a:rPr>
              <a:t>EAG: methods appropriate but unclear how inconsistency was checked  </a:t>
            </a:r>
          </a:p>
        </p:txBody>
      </p:sp>
    </p:spTree>
    <p:extLst>
      <p:ext uri="{BB962C8B-B14F-4D97-AF65-F5344CB8AC3E}">
        <p14:creationId xmlns:p14="http://schemas.microsoft.com/office/powerpoint/2010/main" val="216662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C6137E-2379-FB63-411B-B1DFE061C0E8}"/>
              </a:ext>
            </a:extLst>
          </p:cNvPr>
          <p:cNvSpPr>
            <a:spLocks noGrp="1"/>
          </p:cNvSpPr>
          <p:nvPr>
            <p:ph type="title"/>
          </p:nvPr>
        </p:nvSpPr>
        <p:spPr>
          <a:xfrm>
            <a:off x="78581" y="-62124"/>
            <a:ext cx="12280105" cy="563912"/>
          </a:xfrm>
        </p:spPr>
        <p:txBody>
          <a:bodyPr>
            <a:noAutofit/>
          </a:bodyPr>
          <a:lstStyle/>
          <a:p>
            <a:pPr>
              <a:tabLst>
                <a:tab pos="2871788" algn="l"/>
              </a:tabLst>
            </a:pPr>
            <a:r>
              <a:rPr lang="en-GB" sz="2400" dirty="0"/>
              <a:t>NMA results for: AAER, AAER-related hospitalisation (ITT), and OCS reduction</a:t>
            </a:r>
            <a:br>
              <a:rPr lang="en-GB" sz="2400" dirty="0"/>
            </a:br>
            <a:endParaRPr lang="en-GB" sz="2400" dirty="0">
              <a:solidFill>
                <a:srgbClr val="FF0000"/>
              </a:solidFill>
            </a:endParaRPr>
          </a:p>
        </p:txBody>
      </p:sp>
      <p:sp>
        <p:nvSpPr>
          <p:cNvPr id="2" name="Text Placeholder 23">
            <a:extLst>
              <a:ext uri="{FF2B5EF4-FFF2-40B4-BE49-F238E27FC236}">
                <a16:creationId xmlns:a16="http://schemas.microsoft.com/office/drawing/2014/main" id="{8B06C444-DF37-E2B4-A8E2-94EF27F31D8E}"/>
              </a:ext>
            </a:extLst>
          </p:cNvPr>
          <p:cNvSpPr txBox="1">
            <a:spLocks/>
          </p:cNvSpPr>
          <p:nvPr/>
        </p:nvSpPr>
        <p:spPr>
          <a:xfrm>
            <a:off x="172834" y="6360742"/>
            <a:ext cx="6862441" cy="3337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cs typeface="Arial" panose="020B0604020202020204" pitchFamily="34" charset="0"/>
              </a:rPr>
              <a:t>Abbreviations: AAER: annualised asthma exacerbation rate; BEN: </a:t>
            </a:r>
            <a:r>
              <a:rPr lang="en-GB" sz="1000" dirty="0" err="1">
                <a:cs typeface="Arial" panose="020B0604020202020204" pitchFamily="34" charset="0"/>
              </a:rPr>
              <a:t>benralizumab</a:t>
            </a:r>
            <a:r>
              <a:rPr lang="en-GB" sz="1000" dirty="0">
                <a:cs typeface="Arial" panose="020B0604020202020204" pitchFamily="34" charset="0"/>
              </a:rPr>
              <a:t>; </a:t>
            </a:r>
            <a:r>
              <a:rPr lang="en-GB" sz="1000" dirty="0" err="1">
                <a:cs typeface="Arial" panose="020B0604020202020204" pitchFamily="34" charset="0"/>
              </a:rPr>
              <a:t>CrL</a:t>
            </a:r>
            <a:r>
              <a:rPr lang="en-GB" sz="1000" dirty="0">
                <a:cs typeface="Arial" panose="020B0604020202020204" pitchFamily="34" charset="0"/>
              </a:rPr>
              <a:t>: credible interval; DUP: dupilumab; EOS: blood eosinophil count; FeNO: fractional nitric oxide; ITT: intention-to-treat; NA: not applicable; OCS: oral corticosteroids; OM; omalizumab; PBO: placebo: ppb: parts per billion RES: </a:t>
            </a:r>
            <a:r>
              <a:rPr lang="en-GB" sz="1000" dirty="0" err="1">
                <a:cs typeface="Arial" panose="020B0604020202020204" pitchFamily="34" charset="0"/>
              </a:rPr>
              <a:t>reslizumab</a:t>
            </a:r>
            <a:r>
              <a:rPr lang="en-GB" sz="1000" dirty="0">
                <a:cs typeface="Arial" panose="020B0604020202020204" pitchFamily="34" charset="0"/>
              </a:rPr>
              <a:t>; MEP: mepolizumab</a:t>
            </a:r>
          </a:p>
        </p:txBody>
      </p:sp>
      <p:grpSp>
        <p:nvGrpSpPr>
          <p:cNvPr id="10" name="Group 9">
            <a:extLst>
              <a:ext uri="{FF2B5EF4-FFF2-40B4-BE49-F238E27FC236}">
                <a16:creationId xmlns:a16="http://schemas.microsoft.com/office/drawing/2014/main" id="{F4F6D2A9-13A3-B64D-A1D8-EB3E5E5E45DC}"/>
              </a:ext>
            </a:extLst>
          </p:cNvPr>
          <p:cNvGrpSpPr/>
          <p:nvPr/>
        </p:nvGrpSpPr>
        <p:grpSpPr>
          <a:xfrm>
            <a:off x="9141452" y="520640"/>
            <a:ext cx="3612788" cy="480839"/>
            <a:chOff x="9681038" y="239802"/>
            <a:chExt cx="3612788" cy="480839"/>
          </a:xfrm>
        </p:grpSpPr>
        <p:sp>
          <p:nvSpPr>
            <p:cNvPr id="5" name="Rectangle 4">
              <a:extLst>
                <a:ext uri="{FF2B5EF4-FFF2-40B4-BE49-F238E27FC236}">
                  <a16:creationId xmlns:a16="http://schemas.microsoft.com/office/drawing/2014/main" id="{551A79D3-A84F-49C0-9C1B-7602BCC66DE7}"/>
                </a:ext>
              </a:extLst>
            </p:cNvPr>
            <p:cNvSpPr/>
            <p:nvPr/>
          </p:nvSpPr>
          <p:spPr>
            <a:xfrm>
              <a:off x="9681038" y="282331"/>
              <a:ext cx="180000" cy="180000"/>
            </a:xfrm>
            <a:prstGeom prst="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GB"/>
            </a:p>
          </p:txBody>
        </p:sp>
        <p:sp>
          <p:nvSpPr>
            <p:cNvPr id="7" name="TextBox 36">
              <a:extLst>
                <a:ext uri="{FF2B5EF4-FFF2-40B4-BE49-F238E27FC236}">
                  <a16:creationId xmlns:a16="http://schemas.microsoft.com/office/drawing/2014/main" id="{AF40FF74-60CA-43B5-BC50-BF611500C2D7}"/>
                </a:ext>
              </a:extLst>
            </p:cNvPr>
            <p:cNvSpPr txBox="1"/>
            <p:nvPr/>
          </p:nvSpPr>
          <p:spPr>
            <a:xfrm>
              <a:off x="10054986" y="239802"/>
              <a:ext cx="3238840" cy="215444"/>
            </a:xfrm>
            <a:prstGeom prst="rect">
              <a:avLst/>
            </a:prstGeom>
            <a:noFill/>
          </p:spPr>
          <p:txBody>
            <a:bodyPr wrap="square" lIns="0" tIns="0" rIns="0" bIns="0" rtlCol="0">
              <a:spAutoFit/>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400" dirty="0">
                  <a:solidFill>
                    <a:schemeClr val="tx1"/>
                  </a:solidFill>
                </a:rPr>
                <a:t>Statistically significant advantage</a:t>
              </a:r>
            </a:p>
          </p:txBody>
        </p:sp>
        <p:sp>
          <p:nvSpPr>
            <p:cNvPr id="8" name="Rectangle 7">
              <a:extLst>
                <a:ext uri="{FF2B5EF4-FFF2-40B4-BE49-F238E27FC236}">
                  <a16:creationId xmlns:a16="http://schemas.microsoft.com/office/drawing/2014/main" id="{ABD32EA6-DA1D-4B9F-A74E-51A6E7426F35}"/>
                </a:ext>
              </a:extLst>
            </p:cNvPr>
            <p:cNvSpPr/>
            <p:nvPr/>
          </p:nvSpPr>
          <p:spPr>
            <a:xfrm>
              <a:off x="9681038" y="540641"/>
              <a:ext cx="180000" cy="180000"/>
            </a:xfrm>
            <a:prstGeom prst="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en-GB"/>
            </a:p>
          </p:txBody>
        </p:sp>
        <p:sp>
          <p:nvSpPr>
            <p:cNvPr id="9" name="TextBox 38">
              <a:extLst>
                <a:ext uri="{FF2B5EF4-FFF2-40B4-BE49-F238E27FC236}">
                  <a16:creationId xmlns:a16="http://schemas.microsoft.com/office/drawing/2014/main" id="{F0A08629-E2FF-45B3-9678-7AD763616D8B}"/>
                </a:ext>
              </a:extLst>
            </p:cNvPr>
            <p:cNvSpPr txBox="1"/>
            <p:nvPr/>
          </p:nvSpPr>
          <p:spPr>
            <a:xfrm>
              <a:off x="10054986" y="471087"/>
              <a:ext cx="1691169" cy="215444"/>
            </a:xfrm>
            <a:prstGeom prst="rect">
              <a:avLst/>
            </a:prstGeom>
            <a:noFill/>
          </p:spPr>
          <p:txBody>
            <a:bodyPr wrap="none" lIns="0" tIns="0" rIns="0" bIns="0" rtlCol="0">
              <a:spAutoFit/>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GB" sz="1400" dirty="0"/>
                <a:t>Numerical </a:t>
              </a:r>
              <a:r>
                <a:rPr lang="en-GB" sz="1400" dirty="0">
                  <a:solidFill>
                    <a:schemeClr val="tx1"/>
                  </a:solidFill>
                </a:rPr>
                <a:t>advantage</a:t>
              </a:r>
            </a:p>
          </p:txBody>
        </p:sp>
      </p:grpSp>
      <p:sp>
        <p:nvSpPr>
          <p:cNvPr id="13" name="TextBox 12">
            <a:extLst>
              <a:ext uri="{FF2B5EF4-FFF2-40B4-BE49-F238E27FC236}">
                <a16:creationId xmlns:a16="http://schemas.microsoft.com/office/drawing/2014/main" id="{F1F340A2-C3BA-D975-D3BA-A01C098C8620}"/>
              </a:ext>
            </a:extLst>
          </p:cNvPr>
          <p:cNvSpPr txBox="1"/>
          <p:nvPr/>
        </p:nvSpPr>
        <p:spPr>
          <a:xfrm>
            <a:off x="151567" y="782250"/>
            <a:ext cx="10029710" cy="307777"/>
          </a:xfrm>
          <a:prstGeom prst="rect">
            <a:avLst/>
          </a:prstGeom>
          <a:noFill/>
        </p:spPr>
        <p:txBody>
          <a:bodyPr wrap="square" rtlCol="0">
            <a:spAutoFit/>
          </a:bodyPr>
          <a:lstStyle/>
          <a:p>
            <a:r>
              <a:rPr lang="en-GB" sz="1400" dirty="0"/>
              <a:t>Table 11: NMA results for outcomes informed the model; </a:t>
            </a:r>
          </a:p>
        </p:txBody>
      </p:sp>
      <p:sp>
        <p:nvSpPr>
          <p:cNvPr id="14" name="Text Placeholder 4">
            <a:extLst>
              <a:ext uri="{FF2B5EF4-FFF2-40B4-BE49-F238E27FC236}">
                <a16:creationId xmlns:a16="http://schemas.microsoft.com/office/drawing/2014/main" id="{8A1CC48B-0357-05D8-806A-2FD7776BC65E}"/>
              </a:ext>
            </a:extLst>
          </p:cNvPr>
          <p:cNvSpPr txBox="1">
            <a:spLocks/>
          </p:cNvSpPr>
          <p:nvPr/>
        </p:nvSpPr>
        <p:spPr>
          <a:xfrm>
            <a:off x="151567" y="269256"/>
            <a:ext cx="11250613" cy="4776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Inter SemiBold" panose="02000503000000020004" pitchFamily="2"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5207000" algn="l"/>
              </a:tabLst>
            </a:pPr>
            <a:r>
              <a:rPr lang="en-GB" sz="1800" dirty="0">
                <a:latin typeface="+mj-lt"/>
                <a:cs typeface="Arial" panose="020B0604020202020204" pitchFamily="34" charset="0"/>
              </a:rPr>
              <a:t>Tezepelumab only better than placebo in reducing AAER and OCS in most subgroups stratified by biomarkers; and in reducing AAER related hospitalisations in ITT population </a:t>
            </a:r>
          </a:p>
        </p:txBody>
      </p:sp>
      <p:grpSp>
        <p:nvGrpSpPr>
          <p:cNvPr id="11" name="Group 10">
            <a:extLst>
              <a:ext uri="{FF2B5EF4-FFF2-40B4-BE49-F238E27FC236}">
                <a16:creationId xmlns:a16="http://schemas.microsoft.com/office/drawing/2014/main" id="{5174F63D-8923-DF30-5013-D65024499CEE}"/>
              </a:ext>
            </a:extLst>
          </p:cNvPr>
          <p:cNvGrpSpPr/>
          <p:nvPr/>
        </p:nvGrpSpPr>
        <p:grpSpPr>
          <a:xfrm>
            <a:off x="6806208" y="6306505"/>
            <a:ext cx="5024661" cy="523092"/>
            <a:chOff x="1246949" y="5685554"/>
            <a:chExt cx="10596708" cy="578540"/>
          </a:xfrm>
        </p:grpSpPr>
        <p:sp>
          <p:nvSpPr>
            <p:cNvPr id="12" name="Rectangle 11" descr="Question to committee">
              <a:extLst>
                <a:ext uri="{FF2B5EF4-FFF2-40B4-BE49-F238E27FC236}">
                  <a16:creationId xmlns:a16="http://schemas.microsoft.com/office/drawing/2014/main" id="{FE38C65A-BC0D-8EE6-1A5B-85DDED9D3C23}"/>
                </a:ext>
              </a:extLst>
            </p:cNvPr>
            <p:cNvSpPr/>
            <p:nvPr/>
          </p:nvSpPr>
          <p:spPr>
            <a:xfrm>
              <a:off x="1786304" y="5732429"/>
              <a:ext cx="10057353"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1600" b="1" dirty="0">
                  <a:solidFill>
                    <a:schemeClr val="tx1"/>
                  </a:solidFill>
                </a:rPr>
                <a:t>  </a:t>
              </a:r>
              <a:r>
                <a:rPr lang="en-GB" sz="1600" dirty="0">
                  <a:solidFill>
                    <a:schemeClr val="tx1"/>
                  </a:solidFill>
                </a:rPr>
                <a:t>Is </a:t>
              </a:r>
              <a:r>
                <a:rPr lang="en-GB" sz="1600" dirty="0" err="1">
                  <a:solidFill>
                    <a:schemeClr val="tx1"/>
                  </a:solidFill>
                </a:rPr>
                <a:t>tezepelumab</a:t>
              </a:r>
              <a:r>
                <a:rPr lang="en-GB" sz="1600" dirty="0">
                  <a:solidFill>
                    <a:schemeClr val="tx1"/>
                  </a:solidFill>
                </a:rPr>
                <a:t> clinically effective compared    with other biological therapies? </a:t>
              </a:r>
              <a:endParaRPr lang="en-GB" sz="1600" i="1" dirty="0">
                <a:solidFill>
                  <a:schemeClr val="tx1"/>
                </a:solidFill>
              </a:endParaRPr>
            </a:p>
          </p:txBody>
        </p:sp>
        <p:grpSp>
          <p:nvGrpSpPr>
            <p:cNvPr id="15" name="Group 14">
              <a:extLst>
                <a:ext uri="{FF2B5EF4-FFF2-40B4-BE49-F238E27FC236}">
                  <a16:creationId xmlns:a16="http://schemas.microsoft.com/office/drawing/2014/main" id="{4D41E2D9-EA51-C977-98E3-0EE0D760D2EF}"/>
                </a:ext>
                <a:ext uri="{C183D7F6-B498-43B3-948B-1728B52AA6E4}">
                  <adec:decorative xmlns:adec="http://schemas.microsoft.com/office/drawing/2017/decorative" val="1"/>
                </a:ext>
              </a:extLst>
            </p:cNvPr>
            <p:cNvGrpSpPr/>
            <p:nvPr/>
          </p:nvGrpSpPr>
          <p:grpSpPr>
            <a:xfrm>
              <a:off x="1246949" y="5685554"/>
              <a:ext cx="1106151" cy="576000"/>
              <a:chOff x="-1649544" y="4187317"/>
              <a:chExt cx="1106151" cy="576000"/>
            </a:xfrm>
          </p:grpSpPr>
          <p:sp>
            <p:nvSpPr>
              <p:cNvPr id="16" name="Oval 15">
                <a:extLst>
                  <a:ext uri="{FF2B5EF4-FFF2-40B4-BE49-F238E27FC236}">
                    <a16:creationId xmlns:a16="http://schemas.microsoft.com/office/drawing/2014/main" id="{8820B53C-7EE2-3FD8-1FB5-7802E211926D}"/>
                  </a:ext>
                </a:extLst>
              </p:cNvPr>
              <p:cNvSpPr/>
              <p:nvPr/>
            </p:nvSpPr>
            <p:spPr>
              <a:xfrm>
                <a:off x="-1649544" y="4187317"/>
                <a:ext cx="1078709"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17" name="Graphic 16">
                <a:extLst>
                  <a:ext uri="{FF2B5EF4-FFF2-40B4-BE49-F238E27FC236}">
                    <a16:creationId xmlns:a16="http://schemas.microsoft.com/office/drawing/2014/main" id="{A7999406-BD6E-E7E7-381D-AFE0B8D1D8C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5834" y="4234192"/>
                <a:ext cx="1022441" cy="463463"/>
              </a:xfrm>
              <a:prstGeom prst="rect">
                <a:avLst/>
              </a:prstGeom>
            </p:spPr>
          </p:pic>
        </p:grpSp>
      </p:grpSp>
      <p:sp>
        <p:nvSpPr>
          <p:cNvPr id="19" name="Rectangle 18">
            <a:extLst>
              <a:ext uri="{FF2B5EF4-FFF2-40B4-BE49-F238E27FC236}">
                <a16:creationId xmlns:a16="http://schemas.microsoft.com/office/drawing/2014/main" id="{218DE7C4-5023-A258-C256-AFEB5A395DC7}"/>
              </a:ext>
            </a:extLst>
          </p:cNvPr>
          <p:cNvSpPr/>
          <p:nvPr/>
        </p:nvSpPr>
        <p:spPr>
          <a:xfrm>
            <a:off x="567559" y="1271752"/>
            <a:ext cx="11263310" cy="46878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823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32833" y="1753986"/>
            <a:ext cx="11306862" cy="15826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accent2"/>
                </a:solidFill>
              </a:rPr>
              <a:t>Company </a:t>
            </a:r>
            <a:r>
              <a:rPr lang="en-GB" sz="1600" b="1" dirty="0">
                <a:solidFill>
                  <a:schemeClr val="tx2"/>
                </a:solidFill>
              </a:rPr>
              <a:t>response to TE</a:t>
            </a:r>
          </a:p>
          <a:p>
            <a:pPr marL="285750" indent="-285750">
              <a:buFont typeface="Arial" panose="020B0604020202020204" pitchFamily="34" charset="0"/>
              <a:buChar char="•"/>
            </a:pPr>
            <a:r>
              <a:rPr lang="en-GB" sz="1600" dirty="0">
                <a:solidFill>
                  <a:schemeClr val="tx1"/>
                </a:solidFill>
              </a:rPr>
              <a:t>NMA approach aligns with NICE TAs for biologics for severe asthma: for subgroups defined by EOS, prior exacerbations &amp; allergic asthma diagnosis</a:t>
            </a:r>
          </a:p>
          <a:p>
            <a:pPr marL="285750" indent="-285750">
              <a:buFont typeface="Arial" panose="020B0604020202020204" pitchFamily="34" charset="0"/>
              <a:buChar char="•"/>
            </a:pPr>
            <a:r>
              <a:rPr lang="en-GB" sz="1600" dirty="0">
                <a:solidFill>
                  <a:schemeClr val="tx1"/>
                </a:solidFill>
              </a:rPr>
              <a:t>Using intention to treat (ITT) data would result in including people who are not eligible for biologics in clinical practice</a:t>
            </a:r>
          </a:p>
          <a:p>
            <a:pPr marL="285750" indent="-285750">
              <a:buFont typeface="Arial" panose="020B0604020202020204" pitchFamily="34" charset="0"/>
              <a:buChar char="•"/>
            </a:pPr>
            <a:r>
              <a:rPr lang="en-GB" sz="1600" dirty="0">
                <a:solidFill>
                  <a:schemeClr val="tx1"/>
                </a:solidFill>
              </a:rPr>
              <a:t>For dupilumab eligible population, subgroup analysis stratified by EOS &lt;300 cells/</a:t>
            </a:r>
            <a:r>
              <a:rPr lang="en-GB" sz="1600" dirty="0" err="1">
                <a:solidFill>
                  <a:schemeClr val="tx1"/>
                </a:solidFill>
              </a:rPr>
              <a:t>μL</a:t>
            </a:r>
            <a:r>
              <a:rPr lang="en-GB" sz="1600" dirty="0">
                <a:solidFill>
                  <a:schemeClr val="tx1"/>
                </a:solidFill>
              </a:rPr>
              <a:t> more representative: NMA captures higher percentage of people of interest than EOS ≥150 cells/</a:t>
            </a:r>
            <a:r>
              <a:rPr lang="el-GR" sz="1600" dirty="0">
                <a:solidFill>
                  <a:schemeClr val="tx1"/>
                </a:solidFill>
              </a:rPr>
              <a:t>μ</a:t>
            </a:r>
            <a:r>
              <a:rPr lang="en-GB" sz="1600" dirty="0">
                <a:solidFill>
                  <a:schemeClr val="tx1"/>
                </a:solidFill>
              </a:rPr>
              <a:t>L subgroup which EAG preferred: thus retained for use</a:t>
            </a:r>
          </a:p>
        </p:txBody>
      </p:sp>
      <p:sp>
        <p:nvSpPr>
          <p:cNvPr id="13" name="Rectangle 12">
            <a:extLst>
              <a:ext uri="{FF2B5EF4-FFF2-40B4-BE49-F238E27FC236}">
                <a16:creationId xmlns:a16="http://schemas.microsoft.com/office/drawing/2014/main" id="{E82CA74A-6F08-4190-9479-10C9823605C7}"/>
              </a:ext>
            </a:extLst>
          </p:cNvPr>
          <p:cNvSpPr/>
          <p:nvPr/>
        </p:nvSpPr>
        <p:spPr>
          <a:xfrm>
            <a:off x="432833" y="886626"/>
            <a:ext cx="11306862" cy="8150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accent1"/>
                </a:solidFill>
              </a:rPr>
              <a:t>Background</a:t>
            </a:r>
          </a:p>
          <a:p>
            <a:pPr marL="342900" indent="-342900">
              <a:buFont typeface="Arial" panose="020B0604020202020204" pitchFamily="34" charset="0"/>
              <a:buChar char="•"/>
            </a:pPr>
            <a:r>
              <a:rPr lang="en-GB" sz="1600" dirty="0">
                <a:solidFill>
                  <a:schemeClr val="tx1"/>
                </a:solidFill>
              </a:rPr>
              <a:t>NMA based on subgroups defined by biomarkers, such data not consistently available across all relevant trials</a:t>
            </a:r>
          </a:p>
          <a:p>
            <a:pPr marL="342900" indent="-342900">
              <a:buFont typeface="Arial" panose="020B0604020202020204" pitchFamily="34" charset="0"/>
              <a:buChar char="•"/>
            </a:pPr>
            <a:r>
              <a:rPr lang="en-GB" sz="1600" dirty="0">
                <a:solidFill>
                  <a:schemeClr val="tx1"/>
                </a:solidFill>
              </a:rPr>
              <a:t>No subgroup data for AAER leading to hospitalisations; population blended in model </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302585" y="165283"/>
            <a:ext cx="11452749" cy="338554"/>
          </a:xfrm>
        </p:spPr>
        <p:txBody>
          <a:bodyPr>
            <a:normAutofit fontScale="90000"/>
          </a:bodyPr>
          <a:lstStyle/>
          <a:p>
            <a:r>
              <a:rPr lang="en-GB" dirty="0"/>
              <a:t>Key issue: Mismatched subgroups and provenance in NMA </a:t>
            </a:r>
            <a:br>
              <a:rPr lang="en-GB" dirty="0"/>
            </a:br>
            <a:r>
              <a:rPr lang="en-GB" sz="2200" b="0" dirty="0"/>
              <a:t>EAG: </a:t>
            </a:r>
            <a:r>
              <a:rPr lang="en-GB" sz="2000" b="0" dirty="0"/>
              <a:t>f</a:t>
            </a:r>
            <a:r>
              <a:rPr lang="en-GB" sz="2000" b="0" dirty="0">
                <a:solidFill>
                  <a:schemeClr val="tx1"/>
                </a:solidFill>
              </a:rPr>
              <a:t>or dupilumab eligible population, NMA for subgroup of people with EOS ≥150 cells/</a:t>
            </a:r>
            <a:r>
              <a:rPr lang="en-GB" sz="2000" b="0" dirty="0" err="1">
                <a:solidFill>
                  <a:schemeClr val="tx1"/>
                </a:solidFill>
              </a:rPr>
              <a:t>μL</a:t>
            </a:r>
            <a:r>
              <a:rPr lang="en-GB" sz="2000" b="0" dirty="0">
                <a:solidFill>
                  <a:schemeClr val="tx1"/>
                </a:solidFill>
              </a:rPr>
              <a:t> most appropriate</a:t>
            </a:r>
            <a:endParaRPr lang="en-GB" sz="2000" b="0" dirty="0"/>
          </a:p>
        </p:txBody>
      </p:sp>
      <p:graphicFrame>
        <p:nvGraphicFramePr>
          <p:cNvPr id="4" name="Table 4">
            <a:extLst>
              <a:ext uri="{FF2B5EF4-FFF2-40B4-BE49-F238E27FC236}">
                <a16:creationId xmlns:a16="http://schemas.microsoft.com/office/drawing/2014/main" id="{BC0AF920-86CA-0421-A366-FC158CD8C1FB}"/>
              </a:ext>
            </a:extLst>
          </p:cNvPr>
          <p:cNvGraphicFramePr>
            <a:graphicFrameLocks noGrp="1"/>
          </p:cNvGraphicFramePr>
          <p:nvPr>
            <p:extLst>
              <p:ext uri="{D42A27DB-BD31-4B8C-83A1-F6EECF244321}">
                <p14:modId xmlns:p14="http://schemas.microsoft.com/office/powerpoint/2010/main" val="3720809129"/>
              </p:ext>
            </p:extLst>
          </p:nvPr>
        </p:nvGraphicFramePr>
        <p:xfrm>
          <a:off x="427620" y="3599968"/>
          <a:ext cx="11317288" cy="1280160"/>
        </p:xfrm>
        <a:graphic>
          <a:graphicData uri="http://schemas.openxmlformats.org/drawingml/2006/table">
            <a:tbl>
              <a:tblPr firstRow="1" bandRow="1">
                <a:tableStyleId>{5C22544A-7EE6-4342-B048-85BDC9FD1C3A}</a:tableStyleId>
              </a:tblPr>
              <a:tblGrid>
                <a:gridCol w="1655164">
                  <a:extLst>
                    <a:ext uri="{9D8B030D-6E8A-4147-A177-3AD203B41FA5}">
                      <a16:colId xmlns:a16="http://schemas.microsoft.com/office/drawing/2014/main" val="3958030086"/>
                    </a:ext>
                  </a:extLst>
                </a:gridCol>
                <a:gridCol w="4945017">
                  <a:extLst>
                    <a:ext uri="{9D8B030D-6E8A-4147-A177-3AD203B41FA5}">
                      <a16:colId xmlns:a16="http://schemas.microsoft.com/office/drawing/2014/main" val="656957791"/>
                    </a:ext>
                  </a:extLst>
                </a:gridCol>
                <a:gridCol w="1465943">
                  <a:extLst>
                    <a:ext uri="{9D8B030D-6E8A-4147-A177-3AD203B41FA5}">
                      <a16:colId xmlns:a16="http://schemas.microsoft.com/office/drawing/2014/main" val="1773616919"/>
                    </a:ext>
                  </a:extLst>
                </a:gridCol>
                <a:gridCol w="3251164">
                  <a:extLst>
                    <a:ext uri="{9D8B030D-6E8A-4147-A177-3AD203B41FA5}">
                      <a16:colId xmlns:a16="http://schemas.microsoft.com/office/drawing/2014/main" val="1112060477"/>
                    </a:ext>
                  </a:extLst>
                </a:gridCol>
              </a:tblGrid>
              <a:tr h="0">
                <a:tc>
                  <a:txBody>
                    <a:bodyPr/>
                    <a:lstStyle/>
                    <a:p>
                      <a:pPr>
                        <a:spcAft>
                          <a:spcPts val="300"/>
                        </a:spcAft>
                      </a:pPr>
                      <a:r>
                        <a:rPr lang="en-GB" sz="1500" b="1" dirty="0">
                          <a:solidFill>
                            <a:schemeClr val="bg1"/>
                          </a:solidFill>
                          <a:effectLst/>
                          <a:latin typeface="+mn-lt"/>
                          <a:ea typeface="Arial" panose="020B0604020202020204" pitchFamily="34" charset="0"/>
                        </a:rPr>
                        <a:t>EOS (cells/</a:t>
                      </a:r>
                      <a:r>
                        <a:rPr lang="en-GB" sz="1500" b="1" dirty="0" err="1">
                          <a:solidFill>
                            <a:schemeClr val="bg1"/>
                          </a:solidFill>
                          <a:effectLst/>
                          <a:latin typeface="+mn-lt"/>
                          <a:ea typeface="Arial" panose="020B0604020202020204" pitchFamily="34" charset="0"/>
                        </a:rPr>
                        <a:t>μL</a:t>
                      </a:r>
                      <a:r>
                        <a:rPr lang="en-GB" sz="1500" b="1" dirty="0">
                          <a:solidFill>
                            <a:schemeClr val="bg1"/>
                          </a:solidFill>
                          <a:effectLst/>
                          <a:latin typeface="+mn-lt"/>
                          <a:ea typeface="Arial" panose="020B0604020202020204" pitchFamily="34" charset="0"/>
                        </a:rPr>
                        <a:t>)</a:t>
                      </a:r>
                      <a:endParaRPr lang="en-GB" sz="1500" dirty="0">
                        <a:solidFill>
                          <a:schemeClr val="bg1"/>
                        </a:solidFill>
                        <a:effectLst/>
                        <a:latin typeface="+mn-lt"/>
                        <a:ea typeface="Times New Roman" panose="02020603050405020304" pitchFamily="18" charset="0"/>
                      </a:endParaRPr>
                    </a:p>
                  </a:txBody>
                  <a:tcPr marL="68580" marR="68580" marT="0" marB="0"/>
                </a:tc>
                <a:tc>
                  <a:txBody>
                    <a:bodyPr/>
                    <a:lstStyle/>
                    <a:p>
                      <a:pPr algn="ctr">
                        <a:spcAft>
                          <a:spcPts val="300"/>
                        </a:spcAft>
                      </a:pPr>
                      <a:r>
                        <a:rPr lang="en-GB" sz="1500" b="1" dirty="0">
                          <a:solidFill>
                            <a:schemeClr val="bg1"/>
                          </a:solidFill>
                          <a:effectLst/>
                          <a:latin typeface="+mn-lt"/>
                          <a:ea typeface="Arial" panose="020B0604020202020204" pitchFamily="34" charset="0"/>
                        </a:rPr>
                        <a:t>LIBERTY, ASTHMA, QUEST (2018), 200mg and placebo </a:t>
                      </a:r>
                      <a:endParaRPr lang="en-GB" sz="1500" dirty="0">
                        <a:solidFill>
                          <a:schemeClr val="bg1"/>
                        </a:solidFill>
                        <a:effectLst/>
                        <a:latin typeface="+mn-lt"/>
                        <a:ea typeface="Times New Roman" panose="02020603050405020304" pitchFamily="18" charset="0"/>
                      </a:endParaRPr>
                    </a:p>
                  </a:txBody>
                  <a:tcPr marL="68580" marR="68580" marT="0" marB="0"/>
                </a:tc>
                <a:tc>
                  <a:txBody>
                    <a:bodyPr/>
                    <a:lstStyle/>
                    <a:p>
                      <a:pPr algn="ctr">
                        <a:spcAft>
                          <a:spcPts val="300"/>
                        </a:spcAft>
                      </a:pPr>
                      <a:r>
                        <a:rPr lang="en-GB" sz="1500" b="1" dirty="0">
                          <a:solidFill>
                            <a:schemeClr val="bg1"/>
                          </a:solidFill>
                          <a:effectLst/>
                          <a:latin typeface="+mn-lt"/>
                          <a:ea typeface="Arial" panose="020B0604020202020204" pitchFamily="34" charset="0"/>
                        </a:rPr>
                        <a:t>NAVIGATOR </a:t>
                      </a:r>
                      <a:endParaRPr lang="en-GB" sz="1500" dirty="0">
                        <a:solidFill>
                          <a:schemeClr val="bg1"/>
                        </a:solidFill>
                        <a:effectLst/>
                        <a:latin typeface="+mn-lt"/>
                        <a:ea typeface="Times New Roman" panose="02020603050405020304" pitchFamily="18" charset="0"/>
                      </a:endParaRPr>
                    </a:p>
                  </a:txBody>
                  <a:tcPr marL="68580" marR="68580" marT="0" marB="0"/>
                </a:tc>
                <a:tc>
                  <a:txBody>
                    <a:bodyPr/>
                    <a:lstStyle/>
                    <a:p>
                      <a:pPr algn="ctr">
                        <a:spcAft>
                          <a:spcPts val="300"/>
                        </a:spcAft>
                      </a:pPr>
                      <a:r>
                        <a:rPr lang="en-GB" sz="1500" b="1" dirty="0">
                          <a:solidFill>
                            <a:schemeClr val="bg1"/>
                          </a:solidFill>
                          <a:effectLst/>
                          <a:latin typeface="+mn-lt"/>
                          <a:ea typeface="Arial" panose="020B0604020202020204" pitchFamily="34" charset="0"/>
                        </a:rPr>
                        <a:t>PATHWAY, 210mg Q4W and placebo arms</a:t>
                      </a:r>
                      <a:endParaRPr lang="en-GB" sz="1500" dirty="0">
                        <a:solidFill>
                          <a:schemeClr val="bg1"/>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165422038"/>
                  </a:ext>
                </a:extLst>
              </a:tr>
              <a:tr h="185588">
                <a:tc>
                  <a:txBody>
                    <a:bodyPr/>
                    <a:lstStyle/>
                    <a:p>
                      <a:pPr>
                        <a:spcAft>
                          <a:spcPts val="300"/>
                        </a:spcAft>
                      </a:pPr>
                      <a:r>
                        <a:rPr lang="en-GB" sz="1500" dirty="0">
                          <a:effectLst/>
                          <a:latin typeface="+mn-lt"/>
                          <a:ea typeface="Arial" panose="020B0604020202020204" pitchFamily="34" charset="0"/>
                        </a:rPr>
                        <a:t>&lt;150</a:t>
                      </a:r>
                      <a:endParaRPr lang="en-GB" sz="1500" dirty="0">
                        <a:effectLst/>
                        <a:latin typeface="+mn-lt"/>
                        <a:ea typeface="Times New Roman" panose="02020603050405020304" pitchFamily="18" charset="0"/>
                      </a:endParaRPr>
                    </a:p>
                  </a:txBody>
                  <a:tcPr marL="68580" marR="68580" marT="0" marB="0"/>
                </a:tc>
                <a:tc>
                  <a:txBody>
                    <a:bodyPr/>
                    <a:lstStyle/>
                    <a:p>
                      <a:pPr algn="ctr">
                        <a:spcAft>
                          <a:spcPts val="300"/>
                        </a:spcAft>
                      </a:pPr>
                      <a:r>
                        <a:rPr lang="en-GB" sz="1500" dirty="0">
                          <a:effectLst/>
                          <a:latin typeface="+mn-lt"/>
                          <a:ea typeface="Arial" panose="020B0604020202020204" pitchFamily="34" charset="0"/>
                        </a:rPr>
                        <a:t>278</a:t>
                      </a:r>
                      <a:endParaRPr lang="en-GB" sz="1500" dirty="0">
                        <a:effectLst/>
                        <a:latin typeface="+mn-lt"/>
                        <a:ea typeface="Times New Roman" panose="02020603050405020304" pitchFamily="18" charset="0"/>
                      </a:endParaRPr>
                    </a:p>
                  </a:txBody>
                  <a:tcPr marL="68580" marR="68580" marT="0" marB="0"/>
                </a:tc>
                <a:tc>
                  <a:txBody>
                    <a:bodyPr/>
                    <a:lstStyle/>
                    <a:p>
                      <a:pPr algn="ctr">
                        <a:spcAft>
                          <a:spcPts val="300"/>
                        </a:spcAft>
                      </a:pPr>
                      <a:r>
                        <a:rPr lang="en-GB" sz="1500" dirty="0">
                          <a:effectLst/>
                          <a:latin typeface="+mn-lt"/>
                          <a:ea typeface="Arial" panose="020B0604020202020204" pitchFamily="34" charset="0"/>
                        </a:rPr>
                        <a:t>276</a:t>
                      </a:r>
                      <a:endParaRPr lang="en-GB" sz="1500" dirty="0">
                        <a:effectLst/>
                        <a:latin typeface="+mn-lt"/>
                        <a:ea typeface="Times New Roman" panose="02020603050405020304" pitchFamily="18" charset="0"/>
                      </a:endParaRPr>
                    </a:p>
                  </a:txBody>
                  <a:tcPr marL="68580" marR="68580" marT="0" marB="0"/>
                </a:tc>
                <a:tc>
                  <a:txBody>
                    <a:bodyPr/>
                    <a:lstStyle/>
                    <a:p>
                      <a:pPr algn="ctr">
                        <a:spcAft>
                          <a:spcPts val="300"/>
                        </a:spcAft>
                      </a:pPr>
                      <a:r>
                        <a:rPr kumimoji="0" lang="en-GB" sz="1800" b="1" i="0" u="sng" strike="noStrike" kern="1200" cap="none" spc="0" normalizeH="0" baseline="0" noProof="0">
                          <a:ln>
                            <a:noFill/>
                          </a:ln>
                          <a:solidFill>
                            <a:srgbClr val="000000"/>
                          </a:solidFill>
                          <a:effectLst/>
                          <a:highlight>
                            <a:srgbClr val="000000"/>
                          </a:highlight>
                          <a:uLnTx/>
                          <a:uFillTx/>
                          <a:latin typeface="Arial"/>
                          <a:ea typeface="+mn-ea"/>
                          <a:cs typeface="+mn-cs"/>
                        </a:rPr>
                        <a:t>=xx</a:t>
                      </a:r>
                      <a:endParaRPr lang="en-GB" sz="15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95461068"/>
                  </a:ext>
                </a:extLst>
              </a:tr>
              <a:tr h="261326">
                <a:tc>
                  <a:txBody>
                    <a:bodyPr/>
                    <a:lstStyle/>
                    <a:p>
                      <a:pPr>
                        <a:spcAft>
                          <a:spcPts val="300"/>
                        </a:spcAft>
                      </a:pPr>
                      <a:r>
                        <a:rPr lang="en-GB" sz="1500">
                          <a:effectLst/>
                          <a:latin typeface="+mn-lt"/>
                          <a:ea typeface="Arial" panose="020B0604020202020204" pitchFamily="34" charset="0"/>
                        </a:rPr>
                        <a:t>150 to &lt;300</a:t>
                      </a:r>
                      <a:endParaRPr lang="en-GB" sz="1500">
                        <a:effectLst/>
                        <a:latin typeface="+mn-lt"/>
                        <a:ea typeface="Times New Roman" panose="02020603050405020304" pitchFamily="18" charset="0"/>
                      </a:endParaRPr>
                    </a:p>
                  </a:txBody>
                  <a:tcPr marL="68580" marR="68580" marT="0" marB="0"/>
                </a:tc>
                <a:tc>
                  <a:txBody>
                    <a:bodyPr/>
                    <a:lstStyle/>
                    <a:p>
                      <a:pPr algn="ctr">
                        <a:spcAft>
                          <a:spcPts val="300"/>
                        </a:spcAft>
                      </a:pPr>
                      <a:r>
                        <a:rPr lang="en-GB" sz="1500" dirty="0">
                          <a:effectLst/>
                          <a:latin typeface="+mn-lt"/>
                          <a:ea typeface="Arial" panose="020B0604020202020204" pitchFamily="34" charset="0"/>
                        </a:rPr>
                        <a:t>257</a:t>
                      </a:r>
                      <a:endParaRPr lang="en-GB" sz="1500" dirty="0">
                        <a:effectLst/>
                        <a:latin typeface="+mn-lt"/>
                        <a:ea typeface="Times New Roman" panose="02020603050405020304" pitchFamily="18" charset="0"/>
                      </a:endParaRPr>
                    </a:p>
                  </a:txBody>
                  <a:tcPr marL="68580" marR="68580" marT="0" marB="0"/>
                </a:tc>
                <a:tc>
                  <a:txBody>
                    <a:bodyPr/>
                    <a:lstStyle/>
                    <a:p>
                      <a:pPr algn="ctr">
                        <a:spcAft>
                          <a:spcPts val="300"/>
                        </a:spcAft>
                      </a:pPr>
                      <a:r>
                        <a:rPr lang="en-GB" sz="1500">
                          <a:effectLst/>
                          <a:latin typeface="+mn-lt"/>
                          <a:ea typeface="Arial" panose="020B0604020202020204" pitchFamily="34" charset="0"/>
                        </a:rPr>
                        <a:t>342</a:t>
                      </a:r>
                      <a:endParaRPr lang="en-GB" sz="1500">
                        <a:effectLst/>
                        <a:latin typeface="+mn-lt"/>
                        <a:ea typeface="Times New Roman" panose="02020603050405020304" pitchFamily="18" charset="0"/>
                      </a:endParaRPr>
                    </a:p>
                  </a:txBody>
                  <a:tcPr marL="68580" marR="68580" marT="0" marB="0"/>
                </a:tc>
                <a:tc>
                  <a:txBody>
                    <a:bodyPr/>
                    <a:lstStyle/>
                    <a:p>
                      <a:pPr algn="ctr">
                        <a:spcAft>
                          <a:spcPts val="300"/>
                        </a:spcAft>
                      </a:pPr>
                      <a:r>
                        <a:rPr kumimoji="0" lang="en-GB" sz="1800" b="1" i="0" u="sng" strike="noStrike" kern="1200" cap="none" spc="0" normalizeH="0" baseline="0" noProof="0">
                          <a:ln>
                            <a:noFill/>
                          </a:ln>
                          <a:solidFill>
                            <a:srgbClr val="000000"/>
                          </a:solidFill>
                          <a:effectLst/>
                          <a:highlight>
                            <a:srgbClr val="000000"/>
                          </a:highlight>
                          <a:uLnTx/>
                          <a:uFillTx/>
                          <a:latin typeface="Arial"/>
                          <a:ea typeface="+mn-ea"/>
                          <a:cs typeface="+mn-cs"/>
                        </a:rPr>
                        <a:t>=xx</a:t>
                      </a:r>
                      <a:endParaRPr lang="en-GB" sz="15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468836509"/>
                  </a:ext>
                </a:extLst>
              </a:tr>
              <a:tr h="189762">
                <a:tc>
                  <a:txBody>
                    <a:bodyPr/>
                    <a:lstStyle/>
                    <a:p>
                      <a:pPr>
                        <a:spcAft>
                          <a:spcPts val="300"/>
                        </a:spcAft>
                      </a:pPr>
                      <a:r>
                        <a:rPr lang="en-GB" sz="1500" dirty="0">
                          <a:effectLst/>
                          <a:latin typeface="+mn-lt"/>
                          <a:ea typeface="Arial" panose="020B0604020202020204" pitchFamily="34" charset="0"/>
                        </a:rPr>
                        <a:t>≥300</a:t>
                      </a:r>
                      <a:endParaRPr lang="en-GB" sz="1500" dirty="0">
                        <a:effectLst/>
                        <a:latin typeface="+mn-lt"/>
                        <a:ea typeface="Times New Roman" panose="02020603050405020304" pitchFamily="18" charset="0"/>
                      </a:endParaRPr>
                    </a:p>
                  </a:txBody>
                  <a:tcPr marL="68580" marR="68580" marT="0" marB="0"/>
                </a:tc>
                <a:tc>
                  <a:txBody>
                    <a:bodyPr/>
                    <a:lstStyle/>
                    <a:p>
                      <a:pPr algn="ctr">
                        <a:spcAft>
                          <a:spcPts val="300"/>
                        </a:spcAft>
                      </a:pPr>
                      <a:r>
                        <a:rPr lang="en-GB" sz="1500" dirty="0">
                          <a:effectLst/>
                          <a:latin typeface="+mn-lt"/>
                          <a:ea typeface="Arial" panose="020B0604020202020204" pitchFamily="34" charset="0"/>
                        </a:rPr>
                        <a:t>412</a:t>
                      </a:r>
                      <a:endParaRPr lang="en-GB" sz="1500" dirty="0">
                        <a:effectLst/>
                        <a:latin typeface="+mn-lt"/>
                        <a:ea typeface="Times New Roman" panose="02020603050405020304" pitchFamily="18" charset="0"/>
                      </a:endParaRPr>
                    </a:p>
                  </a:txBody>
                  <a:tcPr marL="68580" marR="68580" marT="0" marB="0"/>
                </a:tc>
                <a:tc>
                  <a:txBody>
                    <a:bodyPr/>
                    <a:lstStyle/>
                    <a:p>
                      <a:pPr algn="ctr">
                        <a:spcAft>
                          <a:spcPts val="300"/>
                        </a:spcAft>
                      </a:pPr>
                      <a:r>
                        <a:rPr lang="en-GB" sz="1500" dirty="0">
                          <a:effectLst/>
                          <a:latin typeface="+mn-lt"/>
                          <a:ea typeface="Arial" panose="020B0604020202020204" pitchFamily="34" charset="0"/>
                        </a:rPr>
                        <a:t>441</a:t>
                      </a:r>
                      <a:endParaRPr lang="en-GB" sz="1500" dirty="0">
                        <a:effectLst/>
                        <a:latin typeface="+mn-lt"/>
                        <a:ea typeface="Times New Roman" panose="02020603050405020304" pitchFamily="18" charset="0"/>
                      </a:endParaRPr>
                    </a:p>
                  </a:txBody>
                  <a:tcPr marL="68580" marR="68580" marT="0" marB="0"/>
                </a:tc>
                <a:tc>
                  <a:txBody>
                    <a:bodyPr/>
                    <a:lstStyle/>
                    <a:p>
                      <a:pPr algn="ctr">
                        <a:spcAft>
                          <a:spcPts val="3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rPr>
                        <a:t>=xx</a:t>
                      </a:r>
                      <a:endParaRPr lang="en-GB" sz="15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363521267"/>
                  </a:ext>
                </a:extLst>
              </a:tr>
            </a:tbl>
          </a:graphicData>
        </a:graphic>
      </p:graphicFrame>
      <p:sp>
        <p:nvSpPr>
          <p:cNvPr id="5" name="Rectangle 4">
            <a:extLst>
              <a:ext uri="{FF2B5EF4-FFF2-40B4-BE49-F238E27FC236}">
                <a16:creationId xmlns:a16="http://schemas.microsoft.com/office/drawing/2014/main" id="{B4DC755A-0516-201F-2A3D-6B18E9C1AEE9}"/>
              </a:ext>
            </a:extLst>
          </p:cNvPr>
          <p:cNvSpPr/>
          <p:nvPr/>
        </p:nvSpPr>
        <p:spPr>
          <a:xfrm>
            <a:off x="437356" y="4862667"/>
            <a:ext cx="11317288" cy="10751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EAG comments</a:t>
            </a:r>
          </a:p>
          <a:p>
            <a:pPr marL="285750" indent="-285750">
              <a:buFont typeface="Arial" panose="020B0604020202020204" pitchFamily="34" charset="0"/>
              <a:buChar char="•"/>
            </a:pPr>
            <a:r>
              <a:rPr lang="en-GB" sz="1600" dirty="0">
                <a:solidFill>
                  <a:schemeClr val="tx1"/>
                </a:solidFill>
              </a:rPr>
              <a:t>Make-up population less important than similarity between treatment response in entire NMA and in treatment response</a:t>
            </a:r>
            <a:r>
              <a:rPr lang="en-GB" sz="1600" dirty="0">
                <a:solidFill>
                  <a:srgbClr val="FF0000"/>
                </a:solidFill>
              </a:rPr>
              <a:t> </a:t>
            </a:r>
            <a:r>
              <a:rPr lang="en-GB" sz="1600" dirty="0">
                <a:solidFill>
                  <a:schemeClr val="tx1"/>
                </a:solidFill>
              </a:rPr>
              <a:t>in subgroup relevant for EOS count 150-300 cells/</a:t>
            </a:r>
            <a:r>
              <a:rPr lang="en-GB" sz="1600" dirty="0" err="1">
                <a:solidFill>
                  <a:schemeClr val="tx1"/>
                </a:solidFill>
              </a:rPr>
              <a:t>μL</a:t>
            </a: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For dupilumab eligible population, NMA for subgroup of people with EOS ≥150 cells/</a:t>
            </a:r>
            <a:r>
              <a:rPr lang="en-GB" sz="1600" dirty="0" err="1">
                <a:solidFill>
                  <a:schemeClr val="tx1"/>
                </a:solidFill>
              </a:rPr>
              <a:t>μL</a:t>
            </a:r>
            <a:r>
              <a:rPr lang="en-GB" sz="1600" dirty="0">
                <a:solidFill>
                  <a:schemeClr val="tx1"/>
                </a:solidFill>
              </a:rPr>
              <a:t> most appropriate   </a:t>
            </a:r>
            <a:endParaRPr lang="en-GB" strike="sngStrike" dirty="0">
              <a:solidFill>
                <a:schemeClr val="tx1"/>
              </a:solidFill>
            </a:endParaRPr>
          </a:p>
        </p:txBody>
      </p:sp>
      <p:sp>
        <p:nvSpPr>
          <p:cNvPr id="2" name="TextBox 1">
            <a:extLst>
              <a:ext uri="{FF2B5EF4-FFF2-40B4-BE49-F238E27FC236}">
                <a16:creationId xmlns:a16="http://schemas.microsoft.com/office/drawing/2014/main" id="{C085C2CC-7BD3-9A04-187B-79DEE812AE53}"/>
              </a:ext>
            </a:extLst>
          </p:cNvPr>
          <p:cNvSpPr txBox="1"/>
          <p:nvPr/>
        </p:nvSpPr>
        <p:spPr>
          <a:xfrm>
            <a:off x="334753" y="3295134"/>
            <a:ext cx="11513447" cy="338554"/>
          </a:xfrm>
          <a:prstGeom prst="rect">
            <a:avLst/>
          </a:prstGeom>
          <a:noFill/>
        </p:spPr>
        <p:txBody>
          <a:bodyPr wrap="square" rtlCol="0">
            <a:spAutoFit/>
          </a:bodyPr>
          <a:lstStyle/>
          <a:p>
            <a:r>
              <a:rPr lang="en-GB" sz="1600" dirty="0"/>
              <a:t>Table 12 people count by EOS level</a:t>
            </a:r>
          </a:p>
        </p:txBody>
      </p:sp>
      <p:grpSp>
        <p:nvGrpSpPr>
          <p:cNvPr id="3" name="Group 2">
            <a:extLst>
              <a:ext uri="{FF2B5EF4-FFF2-40B4-BE49-F238E27FC236}">
                <a16:creationId xmlns:a16="http://schemas.microsoft.com/office/drawing/2014/main" id="{F715B601-6F91-D646-575E-76844EFC3924}"/>
              </a:ext>
            </a:extLst>
          </p:cNvPr>
          <p:cNvGrpSpPr/>
          <p:nvPr/>
        </p:nvGrpSpPr>
        <p:grpSpPr>
          <a:xfrm>
            <a:off x="1126687" y="5971371"/>
            <a:ext cx="10849648" cy="759573"/>
            <a:chOff x="1456000" y="5551340"/>
            <a:chExt cx="11068512" cy="771066"/>
          </a:xfrm>
        </p:grpSpPr>
        <p:sp>
          <p:nvSpPr>
            <p:cNvPr id="7" name="Rectangle 6" descr="Question to committee">
              <a:extLst>
                <a:ext uri="{FF2B5EF4-FFF2-40B4-BE49-F238E27FC236}">
                  <a16:creationId xmlns:a16="http://schemas.microsoft.com/office/drawing/2014/main" id="{44C4BD9E-5206-2241-680C-07C628952502}"/>
                </a:ext>
              </a:extLst>
            </p:cNvPr>
            <p:cNvSpPr/>
            <p:nvPr/>
          </p:nvSpPr>
          <p:spPr>
            <a:xfrm>
              <a:off x="1763238" y="5551340"/>
              <a:ext cx="10761274" cy="69058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indent="-285750">
                <a:buFont typeface="Arial" panose="020B0604020202020204" pitchFamily="34" charset="0"/>
                <a:buChar char="•"/>
              </a:pPr>
              <a:r>
                <a:rPr lang="en-GB" sz="1200" dirty="0">
                  <a:solidFill>
                    <a:schemeClr val="tx1"/>
                  </a:solidFill>
                </a:rPr>
                <a:t>What is the committee’s view on the NMAs based on subgroups defined by biomarkers, where data on biomarkers not consistently available across all relevant trials? </a:t>
              </a:r>
            </a:p>
            <a:p>
              <a:pPr marL="285750" indent="-285750">
                <a:buFont typeface="Arial" panose="020B0604020202020204" pitchFamily="34" charset="0"/>
                <a:buChar char="•"/>
              </a:pPr>
              <a:r>
                <a:rPr lang="en-GB" sz="1200" dirty="0">
                  <a:solidFill>
                    <a:schemeClr val="tx1"/>
                  </a:solidFill>
                </a:rPr>
                <a:t>For dupilumab eligible population, which NMA subgroup analysis stratified by EOS level, EOS &lt;300 cells/</a:t>
              </a:r>
              <a:r>
                <a:rPr lang="en-GB" sz="1200" dirty="0" err="1">
                  <a:solidFill>
                    <a:schemeClr val="tx1"/>
                  </a:solidFill>
                </a:rPr>
                <a:t>μL</a:t>
              </a:r>
              <a:r>
                <a:rPr lang="en-GB" sz="1200" dirty="0">
                  <a:solidFill>
                    <a:schemeClr val="tx1"/>
                  </a:solidFill>
                </a:rPr>
                <a:t> vs. EOS ≥150 cells/</a:t>
              </a:r>
              <a:r>
                <a:rPr lang="en-GB" sz="1200" dirty="0" err="1">
                  <a:solidFill>
                    <a:schemeClr val="tx1"/>
                  </a:solidFill>
                </a:rPr>
                <a:t>μL</a:t>
              </a:r>
              <a:r>
                <a:rPr lang="en-GB" sz="1200" dirty="0">
                  <a:solidFill>
                    <a:schemeClr val="tx1"/>
                  </a:solidFill>
                </a:rPr>
                <a:t>, is more appropriate for decision making?</a:t>
              </a:r>
            </a:p>
          </p:txBody>
        </p:sp>
        <p:grpSp>
          <p:nvGrpSpPr>
            <p:cNvPr id="8" name="Group 7">
              <a:extLst>
                <a:ext uri="{FF2B5EF4-FFF2-40B4-BE49-F238E27FC236}">
                  <a16:creationId xmlns:a16="http://schemas.microsoft.com/office/drawing/2014/main" id="{71C5D232-102E-52F1-1BE6-15D4FE93C464}"/>
                </a:ext>
                <a:ext uri="{C183D7F6-B498-43B3-948B-1728B52AA6E4}">
                  <adec:decorative xmlns:adec="http://schemas.microsoft.com/office/drawing/2017/decorative" val="1"/>
                </a:ext>
              </a:extLst>
            </p:cNvPr>
            <p:cNvGrpSpPr/>
            <p:nvPr/>
          </p:nvGrpSpPr>
          <p:grpSpPr>
            <a:xfrm>
              <a:off x="1456000" y="5631826"/>
              <a:ext cx="576000" cy="690580"/>
              <a:chOff x="-1440493" y="4133589"/>
              <a:chExt cx="576000" cy="690580"/>
            </a:xfrm>
          </p:grpSpPr>
          <p:sp>
            <p:nvSpPr>
              <p:cNvPr id="9" name="Oval 8">
                <a:extLst>
                  <a:ext uri="{FF2B5EF4-FFF2-40B4-BE49-F238E27FC236}">
                    <a16:creationId xmlns:a16="http://schemas.microsoft.com/office/drawing/2014/main" id="{9C109D62-2695-4999-7F4D-44FAE22BE56D}"/>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24354098-6D5F-F549-10BA-C76EF3B12AD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0493" y="4193776"/>
                <a:ext cx="548840" cy="630393"/>
              </a:xfrm>
              <a:prstGeom prst="rect">
                <a:avLst/>
              </a:prstGeom>
            </p:spPr>
          </p:pic>
        </p:grpSp>
      </p:grpSp>
      <p:sp>
        <p:nvSpPr>
          <p:cNvPr id="11" name="Text Placeholder 9">
            <a:extLst>
              <a:ext uri="{FF2B5EF4-FFF2-40B4-BE49-F238E27FC236}">
                <a16:creationId xmlns:a16="http://schemas.microsoft.com/office/drawing/2014/main" id="{D799E336-8E53-A333-0884-991DDFCF2BB6}"/>
              </a:ext>
            </a:extLst>
          </p:cNvPr>
          <p:cNvSpPr txBox="1">
            <a:spLocks/>
          </p:cNvSpPr>
          <p:nvPr/>
        </p:nvSpPr>
        <p:spPr>
          <a:xfrm>
            <a:off x="1664674" y="6620957"/>
            <a:ext cx="9523023" cy="3385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panose="020B0604020202020204" pitchFamily="34" charset="0"/>
              </a:rPr>
              <a:t>Abbreviations: AAER:  annualised asthma exacerbation rate; EOS: eosinophil; NMA: network meta-analyses </a:t>
            </a:r>
          </a:p>
        </p:txBody>
      </p:sp>
    </p:spTree>
    <p:extLst>
      <p:ext uri="{BB962C8B-B14F-4D97-AF65-F5344CB8AC3E}">
        <p14:creationId xmlns:p14="http://schemas.microsoft.com/office/powerpoint/2010/main" val="3161128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C5F8-9E14-8B51-6E6F-54D996E28AA7}"/>
              </a:ext>
            </a:extLst>
          </p:cNvPr>
          <p:cNvSpPr>
            <a:spLocks noGrp="1"/>
          </p:cNvSpPr>
          <p:nvPr>
            <p:ph type="ctrTitle"/>
          </p:nvPr>
        </p:nvSpPr>
        <p:spPr>
          <a:xfrm>
            <a:off x="237067" y="139126"/>
            <a:ext cx="11178381" cy="1160319"/>
          </a:xfrm>
        </p:spPr>
        <p:txBody>
          <a:bodyPr/>
          <a:lstStyle/>
          <a:p>
            <a:r>
              <a:rPr lang="en-GB" dirty="0"/>
              <a:t>Key issues: economic  </a:t>
            </a:r>
          </a:p>
        </p:txBody>
      </p:sp>
      <p:sp>
        <p:nvSpPr>
          <p:cNvPr id="3" name="Text Placeholder 2">
            <a:extLst>
              <a:ext uri="{FF2B5EF4-FFF2-40B4-BE49-F238E27FC236}">
                <a16:creationId xmlns:a16="http://schemas.microsoft.com/office/drawing/2014/main" id="{44CB8E53-C48F-9B32-C892-70FBAAD4502A}"/>
              </a:ext>
            </a:extLst>
          </p:cNvPr>
          <p:cNvSpPr>
            <a:spLocks noGrp="1"/>
          </p:cNvSpPr>
          <p:nvPr>
            <p:ph type="body" sz="quarter" idx="12"/>
          </p:nvPr>
        </p:nvSpPr>
        <p:spPr>
          <a:xfrm>
            <a:off x="179277" y="752117"/>
            <a:ext cx="11626643" cy="5461650"/>
          </a:xfrm>
        </p:spPr>
        <p:txBody>
          <a:bodyPr>
            <a:normAutofit/>
          </a:bodyPr>
          <a:lstStyle/>
          <a:p>
            <a:pPr>
              <a:lnSpc>
                <a:spcPct val="110000"/>
              </a:lnSpc>
            </a:pPr>
            <a:r>
              <a:rPr lang="en-GB" sz="1800" b="1" dirty="0"/>
              <a:t>Model structure:</a:t>
            </a:r>
          </a:p>
          <a:p>
            <a:pPr marL="285750" indent="-285750">
              <a:lnSpc>
                <a:spcPct val="110000"/>
              </a:lnSpc>
              <a:buFont typeface="Arial" panose="020B0604020202020204" pitchFamily="34" charset="0"/>
              <a:buChar char="•"/>
            </a:pPr>
            <a:r>
              <a:rPr lang="en-GB" sz="1800" dirty="0"/>
              <a:t>Is the company’s model appropriate for decision making?</a:t>
            </a:r>
          </a:p>
          <a:p>
            <a:pPr>
              <a:lnSpc>
                <a:spcPct val="110000"/>
              </a:lnSpc>
            </a:pPr>
            <a:r>
              <a:rPr lang="en-GB" sz="1800" b="1" dirty="0"/>
              <a:t>ACQ cut-off score to define asthma control health states:</a:t>
            </a:r>
          </a:p>
          <a:p>
            <a:pPr marL="285750" indent="-285750">
              <a:lnSpc>
                <a:spcPct val="110000"/>
              </a:lnSpc>
              <a:buFont typeface="Arial" panose="020B0604020202020204" pitchFamily="34" charset="0"/>
              <a:buChar char="•"/>
            </a:pPr>
            <a:r>
              <a:rPr lang="en-GB" sz="1800" dirty="0"/>
              <a:t>Which ACQ-6 cut-off score (1.5 vs. 1) is more appropriate for decision making?</a:t>
            </a:r>
          </a:p>
          <a:p>
            <a:pPr>
              <a:lnSpc>
                <a:spcPct val="110000"/>
              </a:lnSpc>
            </a:pPr>
            <a:r>
              <a:rPr lang="en-GB" b="1" dirty="0"/>
              <a:t>Differentiating exacerbations as controlled vs. uncontrolled: </a:t>
            </a:r>
            <a:r>
              <a:rPr lang="en-GB" sz="1800" b="1" dirty="0"/>
              <a:t> </a:t>
            </a:r>
          </a:p>
          <a:p>
            <a:pPr marL="342900" indent="-342900">
              <a:lnSpc>
                <a:spcPct val="110000"/>
              </a:lnSpc>
              <a:buFont typeface="Arial" panose="020B0604020202020204" pitchFamily="34" charset="0"/>
              <a:buChar char="•"/>
            </a:pPr>
            <a:r>
              <a:rPr lang="en-GB" sz="1800" dirty="0"/>
              <a:t>What is the committee’s view on differentiating exacerbations as controlled vs. uncontrolled, and based on previously controlled or uncontrolled asthma state? </a:t>
            </a:r>
          </a:p>
          <a:p>
            <a:pPr>
              <a:lnSpc>
                <a:spcPct val="110000"/>
              </a:lnSpc>
            </a:pPr>
            <a:r>
              <a:rPr lang="en-GB" sz="1800" b="1" dirty="0"/>
              <a:t>Changing transition probabilities post 52 weeks in model:</a:t>
            </a:r>
          </a:p>
          <a:p>
            <a:pPr marL="285750" indent="-285750">
              <a:lnSpc>
                <a:spcPct val="110000"/>
              </a:lnSpc>
              <a:buFont typeface="Arial" panose="020B0604020202020204" pitchFamily="34" charset="0"/>
              <a:buChar char="•"/>
            </a:pPr>
            <a:r>
              <a:rPr lang="en-GB" sz="1800" dirty="0"/>
              <a:t>Is the company’s approach of modelling a different set of transition probabilities post 52 weeks appropriate?</a:t>
            </a:r>
          </a:p>
          <a:p>
            <a:pPr>
              <a:lnSpc>
                <a:spcPct val="110000"/>
              </a:lnSpc>
            </a:pPr>
            <a:r>
              <a:rPr lang="en-GB" b="1" dirty="0"/>
              <a:t>Asthma-related mortality:  </a:t>
            </a:r>
          </a:p>
          <a:p>
            <a:pPr marL="285750" indent="-285750">
              <a:lnSpc>
                <a:spcPct val="110000"/>
              </a:lnSpc>
              <a:buFont typeface="Arial" panose="020B0604020202020204" pitchFamily="34" charset="0"/>
              <a:buChar char="•"/>
            </a:pPr>
            <a:r>
              <a:rPr lang="en-GB" dirty="0">
                <a:solidFill>
                  <a:schemeClr val="tx1"/>
                </a:solidFill>
              </a:rPr>
              <a:t>Which estimate best reflects asthma-related mortality in people with severe asthma aged &lt;75 years?</a:t>
            </a:r>
            <a:r>
              <a:rPr lang="en-GB" sz="1800" dirty="0"/>
              <a:t> </a:t>
            </a:r>
          </a:p>
          <a:p>
            <a:pPr>
              <a:lnSpc>
                <a:spcPct val="110000"/>
              </a:lnSpc>
            </a:pPr>
            <a:r>
              <a:rPr lang="en-GB" b="1" dirty="0"/>
              <a:t>Utility:</a:t>
            </a:r>
          </a:p>
          <a:p>
            <a:pPr marL="285750" indent="-285750">
              <a:lnSpc>
                <a:spcPct val="110000"/>
              </a:lnSpc>
              <a:buFont typeface="Arial" panose="020B0604020202020204" pitchFamily="34" charset="0"/>
              <a:buChar char="•"/>
            </a:pPr>
            <a:r>
              <a:rPr lang="en-GB" dirty="0">
                <a:solidFill>
                  <a:schemeClr val="tx1"/>
                </a:solidFill>
              </a:rPr>
              <a:t>Is</a:t>
            </a:r>
            <a:r>
              <a:rPr lang="en-GB" b="1" i="1" dirty="0">
                <a:solidFill>
                  <a:schemeClr val="tx1"/>
                </a:solidFill>
              </a:rPr>
              <a:t> </a:t>
            </a:r>
            <a:r>
              <a:rPr lang="en-GB" dirty="0">
                <a:solidFill>
                  <a:schemeClr val="tx1"/>
                </a:solidFill>
              </a:rPr>
              <a:t>it appropriate to apply a utility increment for biological  therapies in model? </a:t>
            </a:r>
          </a:p>
          <a:p>
            <a:pPr marL="285750" indent="-285750">
              <a:lnSpc>
                <a:spcPct val="110000"/>
              </a:lnSpc>
              <a:buFont typeface="Arial" panose="020B0604020202020204" pitchFamily="34" charset="0"/>
              <a:buChar char="•"/>
            </a:pPr>
            <a:endParaRPr lang="en-GB" sz="1800" dirty="0"/>
          </a:p>
          <a:p>
            <a:pPr marL="285750" indent="-285750">
              <a:buFont typeface="Arial" panose="020B0604020202020204" pitchFamily="34" charset="0"/>
              <a:buChar char="•"/>
            </a:pPr>
            <a:endParaRPr lang="en-GB" b="1" dirty="0"/>
          </a:p>
          <a:p>
            <a:pPr>
              <a:lnSpc>
                <a:spcPct val="100000"/>
              </a:lnSpc>
            </a:pPr>
            <a:endParaRPr lang="en-GB" sz="1800" dirty="0"/>
          </a:p>
          <a:p>
            <a:endParaRPr lang="en-GB" dirty="0"/>
          </a:p>
        </p:txBody>
      </p:sp>
    </p:spTree>
    <p:extLst>
      <p:ext uri="{BB962C8B-B14F-4D97-AF65-F5344CB8AC3E}">
        <p14:creationId xmlns:p14="http://schemas.microsoft.com/office/powerpoint/2010/main" val="2144720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6B34F39-8E6E-4E58-8B3F-ADD14547DEFF}"/>
              </a:ext>
            </a:extLst>
          </p:cNvPr>
          <p:cNvSpPr txBox="1"/>
          <p:nvPr/>
        </p:nvSpPr>
        <p:spPr>
          <a:xfrm>
            <a:off x="7686643" y="795003"/>
            <a:ext cx="2409634" cy="338554"/>
          </a:xfrm>
          <a:prstGeom prst="rect">
            <a:avLst/>
          </a:prstGeom>
          <a:noFill/>
        </p:spPr>
        <p:txBody>
          <a:bodyPr wrap="none" rtlCol="0">
            <a:spAutoFit/>
          </a:bodyPr>
          <a:lstStyle/>
          <a:p>
            <a:r>
              <a:rPr lang="en-GB" sz="1600" dirty="0"/>
              <a:t>Figure 2 Model structure</a:t>
            </a:r>
          </a:p>
        </p:txBody>
      </p:sp>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a:xfrm>
            <a:off x="63540" y="-1763"/>
            <a:ext cx="11250785" cy="592817"/>
          </a:xfrm>
        </p:spPr>
        <p:txBody>
          <a:bodyPr>
            <a:normAutofit fontScale="90000"/>
          </a:bodyPr>
          <a:lstStyle/>
          <a:p>
            <a:r>
              <a:rPr lang="en-GB" dirty="0"/>
              <a:t>Company’s model overview</a:t>
            </a:r>
            <a:br>
              <a:rPr lang="en-GB" dirty="0"/>
            </a:br>
            <a:r>
              <a:rPr lang="en-GB" sz="2700" b="0" dirty="0"/>
              <a:t>Model uses different set of probabilities post 52 weeks</a:t>
            </a:r>
            <a:br>
              <a:rPr lang="en-GB" dirty="0"/>
            </a:br>
            <a:endParaRPr lang="en-GB" sz="2700" i="1" dirty="0"/>
          </a:p>
        </p:txBody>
      </p:sp>
      <p:pic>
        <p:nvPicPr>
          <p:cNvPr id="16" name="Picture 15" descr="Diagram, funnel chart&#10;&#10;Description automatically generated">
            <a:extLst>
              <a:ext uri="{FF2B5EF4-FFF2-40B4-BE49-F238E27FC236}">
                <a16:creationId xmlns:a16="http://schemas.microsoft.com/office/drawing/2014/main" id="{B9A60552-1EE8-5822-CD7C-EF37A9521A85}"/>
              </a:ext>
            </a:extLst>
          </p:cNvPr>
          <p:cNvPicPr>
            <a:picLocks noChangeAspect="1"/>
          </p:cNvPicPr>
          <p:nvPr/>
        </p:nvPicPr>
        <p:blipFill rotWithShape="1">
          <a:blip r:embed="rId3">
            <a:extLst>
              <a:ext uri="{28A0092B-C50C-407E-A947-70E740481C1C}">
                <a14:useLocalDpi xmlns:a14="http://schemas.microsoft.com/office/drawing/2010/main" val="0"/>
              </a:ext>
            </a:extLst>
          </a:blip>
          <a:srcRect b="33763"/>
          <a:stretch/>
        </p:blipFill>
        <p:spPr bwMode="auto">
          <a:xfrm>
            <a:off x="7790150" y="1146325"/>
            <a:ext cx="4119395" cy="2902791"/>
          </a:xfrm>
          <a:prstGeom prst="rect">
            <a:avLst/>
          </a:prstGeom>
          <a:noFill/>
          <a:ln>
            <a:noFill/>
          </a:ln>
          <a:extLst>
            <a:ext uri="{53640926-AAD7-44D8-BBD7-CCE9431645EC}">
              <a14:shadowObscured xmlns:a14="http://schemas.microsoft.com/office/drawing/2010/main"/>
            </a:ext>
          </a:extLst>
        </p:spPr>
      </p:pic>
      <p:sp>
        <p:nvSpPr>
          <p:cNvPr id="8" name="Text Placeholder 9">
            <a:extLst>
              <a:ext uri="{FF2B5EF4-FFF2-40B4-BE49-F238E27FC236}">
                <a16:creationId xmlns:a16="http://schemas.microsoft.com/office/drawing/2014/main" id="{D2A08565-81A9-8C65-7368-DEFA939AA749}"/>
              </a:ext>
            </a:extLst>
          </p:cNvPr>
          <p:cNvSpPr txBox="1">
            <a:spLocks/>
          </p:cNvSpPr>
          <p:nvPr/>
        </p:nvSpPr>
        <p:spPr>
          <a:xfrm>
            <a:off x="63540" y="6450789"/>
            <a:ext cx="7457646" cy="445064"/>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ACQ: asthma control questionnaire; ICS: inhaled corticosteroids; mOCS: maintenance oral corticosteroid treatment; PSSRU: Personal Social Services Research Unit: SoC: standard of care; TEZ: </a:t>
            </a:r>
            <a:r>
              <a:rPr lang="en-GB" dirty="0" err="1"/>
              <a:t>tezepelumab</a:t>
            </a:r>
            <a:endParaRPr lang="en-GB" dirty="0"/>
          </a:p>
        </p:txBody>
      </p:sp>
      <p:graphicFrame>
        <p:nvGraphicFramePr>
          <p:cNvPr id="12" name="Table 12">
            <a:extLst>
              <a:ext uri="{FF2B5EF4-FFF2-40B4-BE49-F238E27FC236}">
                <a16:creationId xmlns:a16="http://schemas.microsoft.com/office/drawing/2014/main" id="{0F03C101-1E39-0C4A-C88D-DF44A2E4323E}"/>
              </a:ext>
            </a:extLst>
          </p:cNvPr>
          <p:cNvGraphicFramePr>
            <a:graphicFrameLocks noGrp="1"/>
          </p:cNvGraphicFramePr>
          <p:nvPr>
            <p:extLst>
              <p:ext uri="{D42A27DB-BD31-4B8C-83A1-F6EECF244321}">
                <p14:modId xmlns:p14="http://schemas.microsoft.com/office/powerpoint/2010/main" val="4255593939"/>
              </p:ext>
            </p:extLst>
          </p:nvPr>
        </p:nvGraphicFramePr>
        <p:xfrm>
          <a:off x="139043" y="985683"/>
          <a:ext cx="7607156" cy="5486400"/>
        </p:xfrm>
        <a:graphic>
          <a:graphicData uri="http://schemas.openxmlformats.org/drawingml/2006/table">
            <a:tbl>
              <a:tblPr firstRow="1" bandRow="1">
                <a:tableStyleId>{5C22544A-7EE6-4342-B048-85BDC9FD1C3A}</a:tableStyleId>
              </a:tblPr>
              <a:tblGrid>
                <a:gridCol w="1447472">
                  <a:extLst>
                    <a:ext uri="{9D8B030D-6E8A-4147-A177-3AD203B41FA5}">
                      <a16:colId xmlns:a16="http://schemas.microsoft.com/office/drawing/2014/main" val="43742277"/>
                    </a:ext>
                  </a:extLst>
                </a:gridCol>
                <a:gridCol w="818403">
                  <a:extLst>
                    <a:ext uri="{9D8B030D-6E8A-4147-A177-3AD203B41FA5}">
                      <a16:colId xmlns:a16="http://schemas.microsoft.com/office/drawing/2014/main" val="3558406843"/>
                    </a:ext>
                  </a:extLst>
                </a:gridCol>
                <a:gridCol w="5341281">
                  <a:extLst>
                    <a:ext uri="{9D8B030D-6E8A-4147-A177-3AD203B41FA5}">
                      <a16:colId xmlns:a16="http://schemas.microsoft.com/office/drawing/2014/main" val="2152895704"/>
                    </a:ext>
                  </a:extLst>
                </a:gridCol>
              </a:tblGrid>
              <a:tr h="209745">
                <a:tc gridSpan="2">
                  <a:txBody>
                    <a:bodyPr/>
                    <a:lstStyle/>
                    <a:p>
                      <a:r>
                        <a:rPr lang="en-GB" dirty="0">
                          <a:solidFill>
                            <a:schemeClr val="bg1"/>
                          </a:solidFill>
                        </a:rPr>
                        <a:t>Structure</a:t>
                      </a:r>
                    </a:p>
                  </a:txBody>
                  <a:tcPr>
                    <a:solidFill>
                      <a:schemeClr val="accent1"/>
                    </a:solidFill>
                  </a:tcPr>
                </a:tc>
                <a:tc hMerge="1">
                  <a:txBody>
                    <a:bodyPr/>
                    <a:lstStyle/>
                    <a:p>
                      <a:endParaRPr lang="en-GB"/>
                    </a:p>
                  </a:txBody>
                  <a:tcPr/>
                </a:tc>
                <a:tc>
                  <a:txBody>
                    <a:bodyPr/>
                    <a:lstStyle/>
                    <a:p>
                      <a:r>
                        <a:rPr lang="en-GB" dirty="0"/>
                        <a:t>Markov model </a:t>
                      </a:r>
                    </a:p>
                  </a:txBody>
                  <a:tcPr/>
                </a:tc>
                <a:extLst>
                  <a:ext uri="{0D108BD9-81ED-4DB2-BD59-A6C34878D82A}">
                    <a16:rowId xmlns:a16="http://schemas.microsoft.com/office/drawing/2014/main" val="3090311994"/>
                  </a:ext>
                </a:extLst>
              </a:tr>
              <a:tr h="784959">
                <a:tc gridSpan="2">
                  <a:txBody>
                    <a:bodyPr/>
                    <a:lstStyle/>
                    <a:p>
                      <a:r>
                        <a:rPr lang="en-GB" sz="1600" b="1" dirty="0">
                          <a:solidFill>
                            <a:schemeClr val="bg1"/>
                          </a:solidFill>
                        </a:rPr>
                        <a:t>Population</a:t>
                      </a:r>
                    </a:p>
                  </a:txBody>
                  <a:tcPr>
                    <a:solidFill>
                      <a:schemeClr val="accent1"/>
                    </a:solidFill>
                  </a:tcPr>
                </a:tc>
                <a:tc hMerge="1">
                  <a:txBody>
                    <a:bodyPr/>
                    <a:lstStyle/>
                    <a:p>
                      <a:endParaRPr lang="en-GB"/>
                    </a:p>
                  </a:txBody>
                  <a:tcPr/>
                </a:tc>
                <a:tc>
                  <a:txBody>
                    <a:bodyPr/>
                    <a:lstStyle/>
                    <a:p>
                      <a:r>
                        <a:rPr lang="en-GB" sz="1600" dirty="0"/>
                        <a:t>People with severe uncontrolled asthma, use of high dose ICS, additional controller, 3+ exacerbations or mOCS (stratified into subgroups)</a:t>
                      </a:r>
                    </a:p>
                  </a:txBody>
                  <a:tcPr/>
                </a:tc>
                <a:extLst>
                  <a:ext uri="{0D108BD9-81ED-4DB2-BD59-A6C34878D82A}">
                    <a16:rowId xmlns:a16="http://schemas.microsoft.com/office/drawing/2014/main" val="2124905912"/>
                  </a:ext>
                </a:extLst>
              </a:tr>
              <a:tr h="1482701">
                <a:tc gridSpan="2">
                  <a:txBody>
                    <a:bodyPr/>
                    <a:lstStyle/>
                    <a:p>
                      <a:r>
                        <a:rPr lang="en-GB" sz="1600" b="1" dirty="0">
                          <a:solidFill>
                            <a:schemeClr val="bg1"/>
                          </a:solidFill>
                        </a:rPr>
                        <a:t>Health states</a:t>
                      </a:r>
                    </a:p>
                  </a:txBody>
                  <a:tcPr>
                    <a:solidFill>
                      <a:schemeClr val="accent1"/>
                    </a:solidFill>
                  </a:tcPr>
                </a:tc>
                <a:tc hMerge="1">
                  <a:txBody>
                    <a:bodyPr/>
                    <a:lstStyle/>
                    <a:p>
                      <a:endParaRPr lang="en-GB"/>
                    </a:p>
                  </a:txBody>
                  <a:tcPr/>
                </a:tc>
                <a:tc>
                  <a:txBody>
                    <a:bodyPr/>
                    <a:lstStyle/>
                    <a:p>
                      <a:r>
                        <a:rPr lang="en-GB" sz="1600" b="1" dirty="0"/>
                        <a:t>5 health states</a:t>
                      </a:r>
                      <a:r>
                        <a:rPr lang="en-GB" sz="1600" dirty="0"/>
                        <a:t>:</a:t>
                      </a:r>
                    </a:p>
                    <a:p>
                      <a:pPr marL="285750" indent="-285750">
                        <a:buFont typeface="Arial" panose="020B0604020202020204" pitchFamily="34" charset="0"/>
                        <a:buChar char="•"/>
                      </a:pPr>
                      <a:r>
                        <a:rPr lang="en-GB" sz="1600" dirty="0"/>
                        <a:t>controlled asthma: ACQ&lt;1.5</a:t>
                      </a:r>
                    </a:p>
                    <a:p>
                      <a:pPr marL="285750" indent="-285750">
                        <a:buFont typeface="Arial" panose="020B0604020202020204" pitchFamily="34" charset="0"/>
                        <a:buChar char="•"/>
                      </a:pPr>
                      <a:r>
                        <a:rPr lang="en-GB" sz="1600" dirty="0">
                          <a:solidFill>
                            <a:schemeClr val="tx1"/>
                          </a:solidFill>
                        </a:rPr>
                        <a:t>un</a:t>
                      </a:r>
                      <a:r>
                        <a:rPr lang="en-GB" sz="1600" dirty="0"/>
                        <a:t>controlled asthma:  ACQ </a:t>
                      </a:r>
                      <a:r>
                        <a:rPr lang="en-GB" sz="1600" dirty="0">
                          <a:effectLst/>
                          <a:latin typeface="Arial" panose="020B0604020202020204" pitchFamily="34" charset="0"/>
                          <a:ea typeface="Times New Roman" panose="02020603050405020304" pitchFamily="18" charset="0"/>
                        </a:rPr>
                        <a:t>≥1.5</a:t>
                      </a:r>
                      <a:endParaRPr lang="en-GB" sz="1600" dirty="0"/>
                    </a:p>
                    <a:p>
                      <a:pPr marL="285750" indent="-285750">
                        <a:buFont typeface="Arial" panose="020B0604020202020204" pitchFamily="34" charset="0"/>
                        <a:buChar char="•"/>
                      </a:pPr>
                      <a:r>
                        <a:rPr lang="en-GB" sz="1600" dirty="0"/>
                        <a:t>exacerbation, previously controlled asthma</a:t>
                      </a:r>
                    </a:p>
                    <a:p>
                      <a:pPr marL="285750" indent="-285750">
                        <a:buFont typeface="Arial" panose="020B0604020202020204" pitchFamily="34" charset="0"/>
                        <a:buChar char="•"/>
                      </a:pPr>
                      <a:r>
                        <a:rPr lang="en-GB" sz="1600" dirty="0"/>
                        <a:t>exacerbation, previously uncontrolled asthma </a:t>
                      </a:r>
                    </a:p>
                    <a:p>
                      <a:pPr marL="285750" indent="-285750">
                        <a:buFont typeface="Arial" panose="020B0604020202020204" pitchFamily="34" charset="0"/>
                        <a:buChar char="•"/>
                      </a:pPr>
                      <a:r>
                        <a:rPr lang="en-GB" sz="1600" dirty="0"/>
                        <a:t>death: asthma/all-cause mortality</a:t>
                      </a:r>
                    </a:p>
                  </a:txBody>
                  <a:tcPr/>
                </a:tc>
                <a:extLst>
                  <a:ext uri="{0D108BD9-81ED-4DB2-BD59-A6C34878D82A}">
                    <a16:rowId xmlns:a16="http://schemas.microsoft.com/office/drawing/2014/main" val="2961632198"/>
                  </a:ext>
                </a:extLst>
              </a:tr>
              <a:tr h="552379">
                <a:tc rowSpan="2">
                  <a:txBody>
                    <a:bodyPr/>
                    <a:lstStyle/>
                    <a:p>
                      <a:r>
                        <a:rPr lang="en-GB" sz="1600" b="1" dirty="0">
                          <a:solidFill>
                            <a:schemeClr val="bg1"/>
                          </a:solidFill>
                        </a:rPr>
                        <a:t>Transition probabilities</a:t>
                      </a:r>
                    </a:p>
                  </a:txBody>
                  <a:tcPr>
                    <a:solidFill>
                      <a:schemeClr val="accent1"/>
                    </a:solidFill>
                  </a:tcPr>
                </a:tc>
                <a:tc>
                  <a:txBody>
                    <a:bodyPr/>
                    <a:lstStyle/>
                    <a:p>
                      <a:pPr algn="r"/>
                      <a:r>
                        <a:rPr lang="en-GB" sz="1600" b="1" dirty="0">
                          <a:solidFill>
                            <a:schemeClr val="bg1"/>
                          </a:solidFill>
                        </a:rPr>
                        <a:t>TEZ</a:t>
                      </a:r>
                    </a:p>
                  </a:txBody>
                  <a:tcPr>
                    <a:solidFill>
                      <a:schemeClr val="accent1"/>
                    </a:solidFill>
                  </a:tcPr>
                </a:tc>
                <a:tc>
                  <a:txBody>
                    <a:bodyPr/>
                    <a:lstStyle/>
                    <a:p>
                      <a:pPr marL="285750" indent="-285750">
                        <a:buFont typeface="Arial" panose="020B0604020202020204" pitchFamily="34" charset="0"/>
                        <a:buChar char="•"/>
                      </a:pPr>
                      <a:r>
                        <a:rPr lang="en-GB" sz="1600" dirty="0"/>
                        <a:t>Pre-assessment response with &amp; without </a:t>
                      </a:r>
                      <a:r>
                        <a:rPr lang="en-GB" sz="1600" dirty="0" err="1"/>
                        <a:t>mOCS</a:t>
                      </a:r>
                      <a:r>
                        <a:rPr lang="en-GB" sz="1600" dirty="0"/>
                        <a:t> </a:t>
                      </a:r>
                    </a:p>
                    <a:p>
                      <a:pPr marL="285750" indent="-285750">
                        <a:buFont typeface="Arial" panose="020B0604020202020204" pitchFamily="34" charset="0"/>
                        <a:buChar char="•"/>
                      </a:pPr>
                      <a:r>
                        <a:rPr lang="en-GB" sz="1600" strike="noStrike" dirty="0">
                          <a:solidFill>
                            <a:schemeClr val="tx1"/>
                          </a:solidFill>
                        </a:rPr>
                        <a:t>Post-assessment response with &amp; without mOCS</a:t>
                      </a:r>
                    </a:p>
                  </a:txBody>
                  <a:tcPr/>
                </a:tc>
                <a:extLst>
                  <a:ext uri="{0D108BD9-81ED-4DB2-BD59-A6C34878D82A}">
                    <a16:rowId xmlns:a16="http://schemas.microsoft.com/office/drawing/2014/main" val="1774191870"/>
                  </a:ext>
                </a:extLst>
              </a:tr>
              <a:tr h="552379">
                <a:tc vMerge="1">
                  <a:txBody>
                    <a:bodyPr/>
                    <a:lstStyle/>
                    <a:p>
                      <a:endParaRPr lang="en-GB"/>
                    </a:p>
                  </a:txBody>
                  <a:tcPr/>
                </a:tc>
                <a:tc>
                  <a:txBody>
                    <a:bodyPr/>
                    <a:lstStyle/>
                    <a:p>
                      <a:pPr algn="r"/>
                      <a:r>
                        <a:rPr lang="en-GB" sz="1600" b="1" dirty="0">
                          <a:solidFill>
                            <a:schemeClr val="bg1"/>
                          </a:solidFill>
                        </a:rPr>
                        <a:t>SoC</a:t>
                      </a:r>
                    </a:p>
                  </a:txBody>
                  <a:tcPr>
                    <a:solidFill>
                      <a:schemeClr val="accent1"/>
                    </a:solidFill>
                  </a:tcPr>
                </a:tc>
                <a:tc>
                  <a:txBody>
                    <a:bodyPr/>
                    <a:lstStyle/>
                    <a:p>
                      <a:pPr marL="285750" indent="-285750">
                        <a:buFont typeface="Arial" panose="020B0604020202020204" pitchFamily="34" charset="0"/>
                        <a:buChar char="•"/>
                      </a:pPr>
                      <a:r>
                        <a:rPr lang="en-GB" sz="1600" dirty="0"/>
                        <a:t>Pre-assessment response with&amp; without </a:t>
                      </a:r>
                      <a:r>
                        <a:rPr lang="en-GB" sz="1600" dirty="0" err="1"/>
                        <a:t>mOCS</a:t>
                      </a:r>
                      <a:r>
                        <a:rPr lang="en-GB" sz="1600" dirty="0"/>
                        <a:t>, </a:t>
                      </a:r>
                      <a:r>
                        <a:rPr lang="en-GB" sz="1600" b="0" dirty="0">
                          <a:solidFill>
                            <a:schemeClr val="tx1"/>
                          </a:solidFill>
                        </a:rPr>
                        <a:t>remains constant in model </a:t>
                      </a:r>
                    </a:p>
                  </a:txBody>
                  <a:tcPr/>
                </a:tc>
                <a:extLst>
                  <a:ext uri="{0D108BD9-81ED-4DB2-BD59-A6C34878D82A}">
                    <a16:rowId xmlns:a16="http://schemas.microsoft.com/office/drawing/2014/main" val="349706284"/>
                  </a:ext>
                </a:extLst>
              </a:tr>
              <a:tr h="319798">
                <a:tc gridSpan="2">
                  <a:txBody>
                    <a:bodyPr/>
                    <a:lstStyle/>
                    <a:p>
                      <a:r>
                        <a:rPr lang="en-GB" sz="1600" b="1" dirty="0">
                          <a:solidFill>
                            <a:schemeClr val="bg1"/>
                          </a:solidFill>
                        </a:rPr>
                        <a:t>Time horizon </a:t>
                      </a:r>
                    </a:p>
                  </a:txBody>
                  <a:tcPr>
                    <a:solidFill>
                      <a:schemeClr val="accent1"/>
                    </a:solidFill>
                  </a:tcPr>
                </a:tc>
                <a:tc hMerge="1">
                  <a:txBody>
                    <a:bodyPr/>
                    <a:lstStyle/>
                    <a:p>
                      <a:endParaRPr lang="en-GB"/>
                    </a:p>
                  </a:txBody>
                  <a:tcPr/>
                </a:tc>
                <a:tc>
                  <a:txBody>
                    <a:bodyPr/>
                    <a:lstStyle/>
                    <a:p>
                      <a:r>
                        <a:rPr lang="en-GB" sz="1600" dirty="0"/>
                        <a:t>Lifetime (60 years)</a:t>
                      </a:r>
                    </a:p>
                  </a:txBody>
                  <a:tcPr/>
                </a:tc>
                <a:extLst>
                  <a:ext uri="{0D108BD9-81ED-4DB2-BD59-A6C34878D82A}">
                    <a16:rowId xmlns:a16="http://schemas.microsoft.com/office/drawing/2014/main" val="1904701137"/>
                  </a:ext>
                </a:extLst>
              </a:tr>
              <a:tr h="319798">
                <a:tc gridSpan="2">
                  <a:txBody>
                    <a:bodyPr/>
                    <a:lstStyle/>
                    <a:p>
                      <a:r>
                        <a:rPr lang="en-GB" sz="1600" b="1" dirty="0">
                          <a:solidFill>
                            <a:schemeClr val="bg1"/>
                          </a:solidFill>
                        </a:rPr>
                        <a:t>Cycle length </a:t>
                      </a:r>
                    </a:p>
                  </a:txBody>
                  <a:tcPr>
                    <a:solidFill>
                      <a:schemeClr val="accent1"/>
                    </a:solidFill>
                  </a:tcPr>
                </a:tc>
                <a:tc hMerge="1">
                  <a:txBody>
                    <a:bodyPr/>
                    <a:lstStyle/>
                    <a:p>
                      <a:endParaRPr lang="en-GB"/>
                    </a:p>
                  </a:txBody>
                  <a:tcPr/>
                </a:tc>
                <a:tc>
                  <a:txBody>
                    <a:bodyPr/>
                    <a:lstStyle/>
                    <a:p>
                      <a:r>
                        <a:rPr lang="en-GB" sz="1600" dirty="0"/>
                        <a:t>4 weeks</a:t>
                      </a:r>
                    </a:p>
                  </a:txBody>
                  <a:tcPr/>
                </a:tc>
                <a:extLst>
                  <a:ext uri="{0D108BD9-81ED-4DB2-BD59-A6C34878D82A}">
                    <a16:rowId xmlns:a16="http://schemas.microsoft.com/office/drawing/2014/main" val="2548575274"/>
                  </a:ext>
                </a:extLst>
              </a:tr>
              <a:tr h="319798">
                <a:tc gridSpan="2">
                  <a:txBody>
                    <a:bodyPr/>
                    <a:lstStyle/>
                    <a:p>
                      <a:r>
                        <a:rPr lang="en-GB" sz="1600" b="1" dirty="0">
                          <a:solidFill>
                            <a:schemeClr val="bg1"/>
                          </a:solidFill>
                        </a:rPr>
                        <a:t>Discounting </a:t>
                      </a:r>
                    </a:p>
                  </a:txBody>
                  <a:tcPr>
                    <a:solidFill>
                      <a:schemeClr val="accent1"/>
                    </a:solidFill>
                  </a:tcPr>
                </a:tc>
                <a:tc hMerge="1">
                  <a:txBody>
                    <a:bodyPr/>
                    <a:lstStyle/>
                    <a:p>
                      <a:endParaRPr lang="en-GB"/>
                    </a:p>
                  </a:txBody>
                  <a:tcPr/>
                </a:tc>
                <a:tc>
                  <a:txBody>
                    <a:bodyPr/>
                    <a:lstStyle/>
                    <a:p>
                      <a:r>
                        <a:rPr lang="en-GB" sz="1600" dirty="0"/>
                        <a:t>3.5% for costs and health effects</a:t>
                      </a:r>
                    </a:p>
                  </a:txBody>
                  <a:tcPr/>
                </a:tc>
                <a:extLst>
                  <a:ext uri="{0D108BD9-81ED-4DB2-BD59-A6C34878D82A}">
                    <a16:rowId xmlns:a16="http://schemas.microsoft.com/office/drawing/2014/main" val="3095268026"/>
                  </a:ext>
                </a:extLst>
              </a:tr>
              <a:tr h="552379">
                <a:tc gridSpan="2">
                  <a:txBody>
                    <a:bodyPr/>
                    <a:lstStyle/>
                    <a:p>
                      <a:r>
                        <a:rPr lang="en-GB" sz="1600" b="1" dirty="0">
                          <a:solidFill>
                            <a:schemeClr val="bg1"/>
                          </a:solidFill>
                        </a:rPr>
                        <a:t>Cost and resource use</a:t>
                      </a:r>
                    </a:p>
                  </a:txBody>
                  <a:tcPr>
                    <a:solidFill>
                      <a:schemeClr val="accent1"/>
                    </a:solidFill>
                  </a:tcPr>
                </a:tc>
                <a:tc hMerge="1">
                  <a:txBody>
                    <a:bodyPr/>
                    <a:lstStyle/>
                    <a:p>
                      <a:endParaRPr lang="en-GB"/>
                    </a:p>
                  </a:txBody>
                  <a:tcPr/>
                </a:tc>
                <a:tc>
                  <a:txBody>
                    <a:bodyPr/>
                    <a:lstStyle/>
                    <a:p>
                      <a:r>
                        <a:rPr lang="en-GB" sz="1600" dirty="0"/>
                        <a:t>PSSRU, NHS reference costs, Wilson 2014</a:t>
                      </a:r>
                    </a:p>
                  </a:txBody>
                  <a:tcPr/>
                </a:tc>
                <a:extLst>
                  <a:ext uri="{0D108BD9-81ED-4DB2-BD59-A6C34878D82A}">
                    <a16:rowId xmlns:a16="http://schemas.microsoft.com/office/drawing/2014/main" val="545308108"/>
                  </a:ext>
                </a:extLst>
              </a:tr>
            </a:tbl>
          </a:graphicData>
        </a:graphic>
      </p:graphicFrame>
      <p:sp>
        <p:nvSpPr>
          <p:cNvPr id="13" name="Rectangle 12">
            <a:extLst>
              <a:ext uri="{FF2B5EF4-FFF2-40B4-BE49-F238E27FC236}">
                <a16:creationId xmlns:a16="http://schemas.microsoft.com/office/drawing/2014/main" id="{756C38C4-9CF4-9C3D-BE2C-0B440337EE86}"/>
              </a:ext>
            </a:extLst>
          </p:cNvPr>
          <p:cNvSpPr/>
          <p:nvPr/>
        </p:nvSpPr>
        <p:spPr>
          <a:xfrm>
            <a:off x="7790150" y="4096826"/>
            <a:ext cx="4349534" cy="179033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n-GB" sz="1600" b="1" dirty="0"/>
              <a:t>EAG comments</a:t>
            </a:r>
            <a:r>
              <a:rPr lang="en-GB" sz="1600" dirty="0"/>
              <a:t>: </a:t>
            </a:r>
          </a:p>
          <a:p>
            <a:pPr marL="285750" indent="-285750">
              <a:buFont typeface="Arial" panose="020B0604020202020204" pitchFamily="34" charset="0"/>
              <a:buChar char="•"/>
            </a:pPr>
            <a:r>
              <a:rPr lang="en-GB" sz="1600" dirty="0"/>
              <a:t>Model structure appropriate</a:t>
            </a:r>
          </a:p>
          <a:p>
            <a:pPr marL="285750" indent="-285750">
              <a:buFont typeface="Arial" panose="020B0604020202020204" pitchFamily="34" charset="0"/>
              <a:buChar char="•"/>
            </a:pPr>
            <a:r>
              <a:rPr lang="en-GB" sz="1600" dirty="0"/>
              <a:t>Question company’s approach to:</a:t>
            </a:r>
          </a:p>
          <a:p>
            <a:pPr marL="742950" lvl="1" indent="-285750">
              <a:buFont typeface="Arial" panose="020B0604020202020204" pitchFamily="34" charset="0"/>
              <a:buChar char="•"/>
            </a:pPr>
            <a:r>
              <a:rPr lang="en-GB" sz="1600" dirty="0"/>
              <a:t>modelling </a:t>
            </a:r>
            <a:r>
              <a:rPr lang="en-GB" sz="1600" dirty="0">
                <a:solidFill>
                  <a:schemeClr val="tx1"/>
                </a:solidFill>
              </a:rPr>
              <a:t>controlled vs. uncontrolled</a:t>
            </a:r>
            <a:r>
              <a:rPr lang="en-GB" sz="1600" dirty="0">
                <a:solidFill>
                  <a:srgbClr val="FF0000"/>
                </a:solidFill>
              </a:rPr>
              <a:t> </a:t>
            </a:r>
            <a:r>
              <a:rPr lang="en-GB" sz="1600" dirty="0">
                <a:solidFill>
                  <a:schemeClr val="tx1"/>
                </a:solidFill>
              </a:rPr>
              <a:t>exacerbations</a:t>
            </a:r>
          </a:p>
          <a:p>
            <a:pPr marL="742950" lvl="1" indent="-285750">
              <a:buFont typeface="Arial" panose="020B0604020202020204" pitchFamily="34" charset="0"/>
              <a:buChar char="•"/>
            </a:pPr>
            <a:r>
              <a:rPr lang="en-GB" sz="1600" dirty="0">
                <a:solidFill>
                  <a:schemeClr val="tx1"/>
                </a:solidFill>
              </a:rPr>
              <a:t>Changing</a:t>
            </a:r>
            <a:r>
              <a:rPr lang="en-GB" sz="1600" dirty="0">
                <a:solidFill>
                  <a:srgbClr val="FF0000"/>
                </a:solidFill>
              </a:rPr>
              <a:t> </a:t>
            </a:r>
            <a:r>
              <a:rPr lang="en-GB" sz="1600" dirty="0"/>
              <a:t>transition probabilities at 52 weeks</a:t>
            </a:r>
          </a:p>
          <a:p>
            <a:pPr marL="742950" lvl="1" indent="-285750">
              <a:buFont typeface="Arial" panose="020B0604020202020204" pitchFamily="34" charset="0"/>
              <a:buChar char="•"/>
            </a:pPr>
            <a:endParaRPr lang="en-GB" sz="1600" dirty="0"/>
          </a:p>
        </p:txBody>
      </p:sp>
      <p:sp>
        <p:nvSpPr>
          <p:cNvPr id="4" name="TextBox 3">
            <a:extLst>
              <a:ext uri="{FF2B5EF4-FFF2-40B4-BE49-F238E27FC236}">
                <a16:creationId xmlns:a16="http://schemas.microsoft.com/office/drawing/2014/main" id="{4107B8D8-D127-57CC-4B9B-71DCF8ED0220}"/>
              </a:ext>
            </a:extLst>
          </p:cNvPr>
          <p:cNvSpPr txBox="1"/>
          <p:nvPr/>
        </p:nvSpPr>
        <p:spPr>
          <a:xfrm>
            <a:off x="139043" y="699580"/>
            <a:ext cx="7416365" cy="338554"/>
          </a:xfrm>
          <a:prstGeom prst="rect">
            <a:avLst/>
          </a:prstGeom>
          <a:noFill/>
        </p:spPr>
        <p:txBody>
          <a:bodyPr wrap="square" rtlCol="0">
            <a:spAutoFit/>
          </a:bodyPr>
          <a:lstStyle/>
          <a:p>
            <a:r>
              <a:rPr lang="en-GB" sz="1600" dirty="0"/>
              <a:t>Table 13 Model structure</a:t>
            </a:r>
          </a:p>
        </p:txBody>
      </p:sp>
      <p:grpSp>
        <p:nvGrpSpPr>
          <p:cNvPr id="9" name="Group 8">
            <a:extLst>
              <a:ext uri="{FF2B5EF4-FFF2-40B4-BE49-F238E27FC236}">
                <a16:creationId xmlns:a16="http://schemas.microsoft.com/office/drawing/2014/main" id="{91086011-F7A8-AB7B-F0E7-01DBD0314D3B}"/>
              </a:ext>
            </a:extLst>
          </p:cNvPr>
          <p:cNvGrpSpPr/>
          <p:nvPr/>
        </p:nvGrpSpPr>
        <p:grpSpPr>
          <a:xfrm>
            <a:off x="7722053" y="5905423"/>
            <a:ext cx="4324653" cy="881377"/>
            <a:chOff x="1455998" y="5631826"/>
            <a:chExt cx="10077190" cy="576000"/>
          </a:xfrm>
        </p:grpSpPr>
        <p:sp>
          <p:nvSpPr>
            <p:cNvPr id="10" name="Rectangle 9" descr="Question to committee">
              <a:extLst>
                <a:ext uri="{FF2B5EF4-FFF2-40B4-BE49-F238E27FC236}">
                  <a16:creationId xmlns:a16="http://schemas.microsoft.com/office/drawing/2014/main" id="{AC3E3723-7BD0-C95F-2725-31D8F865FC40}"/>
                </a:ext>
              </a:extLst>
            </p:cNvPr>
            <p:cNvSpPr/>
            <p:nvPr/>
          </p:nvSpPr>
          <p:spPr>
            <a:xfrm>
              <a:off x="1818062" y="5676161"/>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b="1" dirty="0">
                  <a:solidFill>
                    <a:schemeClr val="tx1"/>
                  </a:solidFill>
                </a:rPr>
                <a:t> </a:t>
              </a:r>
              <a:r>
                <a:rPr lang="en-GB" dirty="0">
                  <a:solidFill>
                    <a:schemeClr val="tx1"/>
                  </a:solidFill>
                </a:rPr>
                <a:t>Is the company’s model acceptable for decision making</a:t>
              </a:r>
              <a:r>
                <a:rPr lang="en-GB" i="1" dirty="0">
                  <a:solidFill>
                    <a:schemeClr val="tx1"/>
                  </a:solidFill>
                </a:rPr>
                <a:t>?</a:t>
              </a:r>
            </a:p>
          </p:txBody>
        </p:sp>
        <p:grpSp>
          <p:nvGrpSpPr>
            <p:cNvPr id="11" name="Group 10">
              <a:extLst>
                <a:ext uri="{FF2B5EF4-FFF2-40B4-BE49-F238E27FC236}">
                  <a16:creationId xmlns:a16="http://schemas.microsoft.com/office/drawing/2014/main" id="{DEBF803F-D683-08DE-BF41-67ABED5A77F5}"/>
                </a:ext>
                <a:ext uri="{C183D7F6-B498-43B3-948B-1728B52AA6E4}">
                  <adec:decorative xmlns:adec="http://schemas.microsoft.com/office/drawing/2017/decorative" val="1"/>
                </a:ext>
              </a:extLst>
            </p:cNvPr>
            <p:cNvGrpSpPr/>
            <p:nvPr/>
          </p:nvGrpSpPr>
          <p:grpSpPr>
            <a:xfrm>
              <a:off x="1455998" y="5631826"/>
              <a:ext cx="1078709" cy="576000"/>
              <a:chOff x="-1440495" y="4133589"/>
              <a:chExt cx="1078709" cy="576000"/>
            </a:xfrm>
          </p:grpSpPr>
          <p:sp>
            <p:nvSpPr>
              <p:cNvPr id="14" name="Oval 13">
                <a:extLst>
                  <a:ext uri="{FF2B5EF4-FFF2-40B4-BE49-F238E27FC236}">
                    <a16:creationId xmlns:a16="http://schemas.microsoft.com/office/drawing/2014/main" id="{78902AE7-C8BB-F920-2E1B-CB1A2E715BC8}"/>
                  </a:ext>
                </a:extLst>
              </p:cNvPr>
              <p:cNvSpPr/>
              <p:nvPr/>
            </p:nvSpPr>
            <p:spPr>
              <a:xfrm>
                <a:off x="-1440495" y="4133589"/>
                <a:ext cx="1078709"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a:extLst>
                  <a:ext uri="{FF2B5EF4-FFF2-40B4-BE49-F238E27FC236}">
                    <a16:creationId xmlns:a16="http://schemas.microsoft.com/office/drawing/2014/main" id="{1B660377-A499-1104-2D42-5900C1BD7D9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8" y="4189857"/>
                <a:ext cx="1022440" cy="463463"/>
              </a:xfrm>
              <a:prstGeom prst="rect">
                <a:avLst/>
              </a:prstGeom>
            </p:spPr>
          </p:pic>
        </p:grpSp>
      </p:grpSp>
    </p:spTree>
    <p:extLst>
      <p:ext uri="{BB962C8B-B14F-4D97-AF65-F5344CB8AC3E}">
        <p14:creationId xmlns:p14="http://schemas.microsoft.com/office/powerpoint/2010/main" val="2228519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4160" y="193262"/>
            <a:ext cx="11521440" cy="619780"/>
          </a:xfrm>
        </p:spPr>
        <p:txBody>
          <a:bodyPr>
            <a:noAutofit/>
          </a:bodyPr>
          <a:lstStyle/>
          <a:p>
            <a:r>
              <a:rPr lang="en-GB" sz="3000" dirty="0">
                <a:solidFill>
                  <a:schemeClr val="tx1"/>
                </a:solidFill>
              </a:rPr>
              <a:t>How quality-adjusted life years accrue in company’s model</a:t>
            </a:r>
            <a:endParaRPr lang="en-US" sz="3000" dirty="0"/>
          </a:p>
        </p:txBody>
      </p:sp>
      <p:sp>
        <p:nvSpPr>
          <p:cNvPr id="3" name="Text Placeholder 10">
            <a:extLst>
              <a:ext uri="{FF2B5EF4-FFF2-40B4-BE49-F238E27FC236}">
                <a16:creationId xmlns:a16="http://schemas.microsoft.com/office/drawing/2014/main" id="{D79B7EF8-2194-D4FB-2F6E-42EEB70F26EB}"/>
              </a:ext>
            </a:extLst>
          </p:cNvPr>
          <p:cNvSpPr txBox="1">
            <a:spLocks/>
          </p:cNvSpPr>
          <p:nvPr/>
        </p:nvSpPr>
        <p:spPr>
          <a:xfrm>
            <a:off x="828000" y="6552000"/>
            <a:ext cx="10440000" cy="3600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Abbreviations: ACQ: asthma control questionnaire; OCS: oral corticosteroids; QALY, quality-adjusted life year</a:t>
            </a:r>
          </a:p>
        </p:txBody>
      </p:sp>
      <p:sp>
        <p:nvSpPr>
          <p:cNvPr id="6" name="Text Placeholder 11">
            <a:extLst>
              <a:ext uri="{FF2B5EF4-FFF2-40B4-BE49-F238E27FC236}">
                <a16:creationId xmlns:a16="http://schemas.microsoft.com/office/drawing/2014/main" id="{60C08A42-22EF-B135-D10C-D0D7B80353C9}"/>
              </a:ext>
            </a:extLst>
          </p:cNvPr>
          <p:cNvSpPr txBox="1">
            <a:spLocks/>
          </p:cNvSpPr>
          <p:nvPr/>
        </p:nvSpPr>
        <p:spPr>
          <a:xfrm>
            <a:off x="360000" y="684000"/>
            <a:ext cx="11250786" cy="69550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p:txBody>
      </p:sp>
      <p:grpSp>
        <p:nvGrpSpPr>
          <p:cNvPr id="11" name="Group 10">
            <a:extLst>
              <a:ext uri="{FF2B5EF4-FFF2-40B4-BE49-F238E27FC236}">
                <a16:creationId xmlns:a16="http://schemas.microsoft.com/office/drawing/2014/main" id="{520D32B8-6675-AEDA-0FDE-3392843F02E9}"/>
              </a:ext>
            </a:extLst>
          </p:cNvPr>
          <p:cNvGrpSpPr/>
          <p:nvPr/>
        </p:nvGrpSpPr>
        <p:grpSpPr>
          <a:xfrm>
            <a:off x="1111558" y="1715243"/>
            <a:ext cx="9173542" cy="3963868"/>
            <a:chOff x="620730" y="1773382"/>
            <a:chExt cx="9173542" cy="3963868"/>
          </a:xfrm>
        </p:grpSpPr>
        <p:sp>
          <p:nvSpPr>
            <p:cNvPr id="15" name="Rectangle: Rounded Corners 14" descr="Quality adjusted life year gains model">
              <a:extLst>
                <a:ext uri="{FF2B5EF4-FFF2-40B4-BE49-F238E27FC236}">
                  <a16:creationId xmlns:a16="http://schemas.microsoft.com/office/drawing/2014/main" id="{F7192AF2-E93B-2250-460B-868CAAB52CAA}"/>
                </a:ext>
              </a:extLst>
            </p:cNvPr>
            <p:cNvSpPr/>
            <p:nvPr/>
          </p:nvSpPr>
          <p:spPr>
            <a:xfrm>
              <a:off x="3812271" y="1773382"/>
              <a:ext cx="2625742" cy="141470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800" dirty="0">
                  <a:solidFill>
                    <a:schemeClr val="bg1"/>
                  </a:solidFill>
                  <a:latin typeface="Arial" panose="020B0604020202020204" pitchFamily="34" charset="0"/>
                  <a:cs typeface="Arial" panose="020B0604020202020204" pitchFamily="34" charset="0"/>
                </a:rPr>
                <a:t>Increased quality-adjusted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life years </a:t>
              </a:r>
            </a:p>
          </p:txBody>
        </p:sp>
        <p:sp>
          <p:nvSpPr>
            <p:cNvPr id="17" name="Rectangle: Rounded Corners 16" descr="Quality adjusted life year gains model">
              <a:extLst>
                <a:ext uri="{FF2B5EF4-FFF2-40B4-BE49-F238E27FC236}">
                  <a16:creationId xmlns:a16="http://schemas.microsoft.com/office/drawing/2014/main" id="{2450C6B4-7473-872A-B3E7-60EEBDAA3173}"/>
                </a:ext>
              </a:extLst>
            </p:cNvPr>
            <p:cNvSpPr/>
            <p:nvPr/>
          </p:nvSpPr>
          <p:spPr>
            <a:xfrm>
              <a:off x="620730" y="4110634"/>
              <a:ext cx="2625742" cy="159743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2" dirty="0"/>
                <a:t>Reduction in rate of exacerbations</a:t>
              </a:r>
            </a:p>
          </p:txBody>
        </p:sp>
        <p:sp>
          <p:nvSpPr>
            <p:cNvPr id="18" name="Rectangle: Rounded Corners 17" descr="Quality adjusted life year gains model">
              <a:extLst>
                <a:ext uri="{FF2B5EF4-FFF2-40B4-BE49-F238E27FC236}">
                  <a16:creationId xmlns:a16="http://schemas.microsoft.com/office/drawing/2014/main" id="{77B14FB0-FF02-E577-8D36-8E68A576839D}"/>
                </a:ext>
              </a:extLst>
            </p:cNvPr>
            <p:cNvSpPr/>
            <p:nvPr/>
          </p:nvSpPr>
          <p:spPr>
            <a:xfrm>
              <a:off x="7168530" y="4095271"/>
              <a:ext cx="2625742" cy="159743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GB" sz="1842" dirty="0"/>
                <a:t>Reduction in </a:t>
              </a:r>
              <a:r>
                <a:rPr lang="en-GB" sz="1842" dirty="0">
                  <a:solidFill>
                    <a:schemeClr val="bg1"/>
                  </a:solidFill>
                </a:rPr>
                <a:t>ACQ-6 score</a:t>
              </a:r>
            </a:p>
            <a:p>
              <a:pPr marL="342900" indent="-342900" algn="ctr">
                <a:buFont typeface="Arial" panose="020B0604020202020204" pitchFamily="34" charset="0"/>
                <a:buChar char="•"/>
              </a:pPr>
              <a:r>
                <a:rPr lang="en-GB" sz="1842" dirty="0"/>
                <a:t>OCS sparing</a:t>
              </a:r>
            </a:p>
          </p:txBody>
        </p:sp>
        <p:sp>
          <p:nvSpPr>
            <p:cNvPr id="21" name="Rectangle: Rounded Corners 20" descr="Quality adjusted life year gains model">
              <a:extLst>
                <a:ext uri="{FF2B5EF4-FFF2-40B4-BE49-F238E27FC236}">
                  <a16:creationId xmlns:a16="http://schemas.microsoft.com/office/drawing/2014/main" id="{9817C468-9447-576C-E4EE-897EC32EA3CB}"/>
                </a:ext>
              </a:extLst>
            </p:cNvPr>
            <p:cNvSpPr/>
            <p:nvPr/>
          </p:nvSpPr>
          <p:spPr>
            <a:xfrm>
              <a:off x="3837897" y="4139811"/>
              <a:ext cx="2625742" cy="159743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2" dirty="0"/>
                <a:t>Reduced probabilities of exacerbations leading to hospitalisation</a:t>
              </a:r>
            </a:p>
          </p:txBody>
        </p:sp>
      </p:grpSp>
      <p:cxnSp>
        <p:nvCxnSpPr>
          <p:cNvPr id="33" name="Connector: Curved 32">
            <a:extLst>
              <a:ext uri="{FF2B5EF4-FFF2-40B4-BE49-F238E27FC236}">
                <a16:creationId xmlns:a16="http://schemas.microsoft.com/office/drawing/2014/main" id="{750A51D9-7268-C729-75C0-E4468D92C6CE}"/>
              </a:ext>
            </a:extLst>
          </p:cNvPr>
          <p:cNvCxnSpPr>
            <a:stCxn id="17" idx="0"/>
            <a:endCxn id="15" idx="2"/>
          </p:cNvCxnSpPr>
          <p:nvPr/>
        </p:nvCxnSpPr>
        <p:spPr>
          <a:xfrm rot="5400000" flipH="1" flipV="1">
            <a:off x="3558926" y="1995452"/>
            <a:ext cx="922547" cy="31915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9C774A8E-04CB-1721-1C34-4215C690A137}"/>
              </a:ext>
            </a:extLst>
          </p:cNvPr>
          <p:cNvCxnSpPr>
            <a:cxnSpLocks/>
          </p:cNvCxnSpPr>
          <p:nvPr/>
        </p:nvCxnSpPr>
        <p:spPr>
          <a:xfrm rot="16200000" flipV="1">
            <a:off x="6866133" y="1905409"/>
            <a:ext cx="907184" cy="335625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7FE6211-62DD-B196-D9C8-A7DB8C0C1A6A}"/>
              </a:ext>
            </a:extLst>
          </p:cNvPr>
          <p:cNvCxnSpPr>
            <a:cxnSpLocks/>
            <a:stCxn id="21" idx="0"/>
          </p:cNvCxnSpPr>
          <p:nvPr/>
        </p:nvCxnSpPr>
        <p:spPr>
          <a:xfrm flipH="1" flipV="1">
            <a:off x="5628783" y="3183893"/>
            <a:ext cx="12813" cy="897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3B758A-D7EE-78C4-9F13-A5CDABF53CFA}"/>
              </a:ext>
            </a:extLst>
          </p:cNvPr>
          <p:cNvSpPr txBox="1"/>
          <p:nvPr/>
        </p:nvSpPr>
        <p:spPr>
          <a:xfrm>
            <a:off x="7659358" y="1273118"/>
            <a:ext cx="4383624" cy="2031325"/>
          </a:xfrm>
          <a:prstGeom prst="rect">
            <a:avLst/>
          </a:prstGeom>
          <a:noFill/>
        </p:spPr>
        <p:txBody>
          <a:bodyPr wrap="square">
            <a:spAutoFit/>
          </a:bodyPr>
          <a:lstStyle/>
          <a:p>
            <a:r>
              <a:rPr lang="en-GB" b="1" dirty="0"/>
              <a:t>QALYs accrue by:</a:t>
            </a:r>
          </a:p>
          <a:p>
            <a:pPr marL="285750" indent="-285750">
              <a:buFont typeface="Arial" panose="020B0604020202020204" pitchFamily="34" charset="0"/>
              <a:buChar char="•"/>
            </a:pPr>
            <a:r>
              <a:rPr lang="en-GB" dirty="0"/>
              <a:t>Increasing the time a patient spends in a controlled vs uncontrolled health state</a:t>
            </a:r>
          </a:p>
          <a:p>
            <a:pPr marL="285750" indent="-285750">
              <a:buFont typeface="Arial" panose="020B0604020202020204" pitchFamily="34" charset="0"/>
              <a:buChar char="•"/>
            </a:pPr>
            <a:r>
              <a:rPr lang="en-GB" dirty="0"/>
              <a:t>Reducing the risk of an exacerbation and its consequences on length and quality of life</a:t>
            </a:r>
          </a:p>
        </p:txBody>
      </p:sp>
      <p:sp>
        <p:nvSpPr>
          <p:cNvPr id="2" name="TextBox 1">
            <a:extLst>
              <a:ext uri="{FF2B5EF4-FFF2-40B4-BE49-F238E27FC236}">
                <a16:creationId xmlns:a16="http://schemas.microsoft.com/office/drawing/2014/main" id="{914F0BDF-8389-5DFA-7438-1B3793BF031A}"/>
              </a:ext>
            </a:extLst>
          </p:cNvPr>
          <p:cNvSpPr txBox="1"/>
          <p:nvPr/>
        </p:nvSpPr>
        <p:spPr>
          <a:xfrm>
            <a:off x="264160" y="699924"/>
            <a:ext cx="3493520" cy="338554"/>
          </a:xfrm>
          <a:prstGeom prst="rect">
            <a:avLst/>
          </a:prstGeom>
          <a:noFill/>
        </p:spPr>
        <p:txBody>
          <a:bodyPr wrap="none" rtlCol="0">
            <a:spAutoFit/>
          </a:bodyPr>
          <a:lstStyle/>
          <a:p>
            <a:r>
              <a:rPr lang="en-GB" sz="1600" dirty="0"/>
              <a:t>Figure 3 How QALY accrue in model</a:t>
            </a:r>
          </a:p>
        </p:txBody>
      </p:sp>
    </p:spTree>
    <p:extLst>
      <p:ext uri="{BB962C8B-B14F-4D97-AF65-F5344CB8AC3E}">
        <p14:creationId xmlns:p14="http://schemas.microsoft.com/office/powerpoint/2010/main" val="3857204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6B9460-EF04-457E-ADEA-A9DA71D0C3F8}"/>
              </a:ext>
            </a:extLst>
          </p:cNvPr>
          <p:cNvSpPr txBox="1"/>
          <p:nvPr/>
        </p:nvSpPr>
        <p:spPr>
          <a:xfrm>
            <a:off x="123686" y="558781"/>
            <a:ext cx="3942169" cy="369332"/>
          </a:xfrm>
          <a:prstGeom prst="rect">
            <a:avLst/>
          </a:prstGeom>
          <a:noFill/>
        </p:spPr>
        <p:txBody>
          <a:bodyPr wrap="none" rtlCol="0">
            <a:spAutoFit/>
          </a:bodyPr>
          <a:lstStyle/>
          <a:p>
            <a:r>
              <a:rPr lang="en-GB" dirty="0"/>
              <a:t>Table 14 Input and evidence sources</a:t>
            </a:r>
          </a:p>
        </p:txBody>
      </p:sp>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2530668399"/>
              </p:ext>
            </p:extLst>
          </p:nvPr>
        </p:nvGraphicFramePr>
        <p:xfrm>
          <a:off x="123686" y="928113"/>
          <a:ext cx="11944627" cy="4899866"/>
        </p:xfrm>
        <a:graphic>
          <a:graphicData uri="http://schemas.openxmlformats.org/drawingml/2006/table">
            <a:tbl>
              <a:tblPr firstRow="1" firstCol="1" bandRow="1">
                <a:tableStyleId>{21E4AEA4-8DFA-4A89-87EB-49C32662AFE0}</a:tableStyleId>
              </a:tblPr>
              <a:tblGrid>
                <a:gridCol w="3101844">
                  <a:extLst>
                    <a:ext uri="{9D8B030D-6E8A-4147-A177-3AD203B41FA5}">
                      <a16:colId xmlns:a16="http://schemas.microsoft.com/office/drawing/2014/main" val="3974739884"/>
                    </a:ext>
                  </a:extLst>
                </a:gridCol>
                <a:gridCol w="8842783">
                  <a:extLst>
                    <a:ext uri="{9D8B030D-6E8A-4147-A177-3AD203B41FA5}">
                      <a16:colId xmlns:a16="http://schemas.microsoft.com/office/drawing/2014/main" val="4289090289"/>
                    </a:ext>
                  </a:extLst>
                </a:gridCol>
              </a:tblGrid>
              <a:tr h="309592">
                <a:tc>
                  <a:txBody>
                    <a:bodyPr/>
                    <a:lstStyle/>
                    <a:p>
                      <a:endParaRPr lang="en-GB" sz="1600" dirty="0"/>
                    </a:p>
                  </a:txBody>
                  <a:tcPr>
                    <a:solidFill>
                      <a:schemeClr val="accent1"/>
                    </a:solidFill>
                  </a:tcPr>
                </a:tc>
                <a:tc>
                  <a:txBody>
                    <a:bodyPr/>
                    <a:lstStyle/>
                    <a:p>
                      <a:r>
                        <a:rPr lang="en-GB" sz="1600" dirty="0"/>
                        <a:t>Assumption and evidence source</a:t>
                      </a:r>
                    </a:p>
                  </a:txBody>
                  <a:tcPr>
                    <a:solidFill>
                      <a:schemeClr val="accent1"/>
                    </a:solidFill>
                  </a:tcPr>
                </a:tc>
                <a:extLst>
                  <a:ext uri="{0D108BD9-81ED-4DB2-BD59-A6C34878D82A}">
                    <a16:rowId xmlns:a16="http://schemas.microsoft.com/office/drawing/2014/main" val="1365441208"/>
                  </a:ext>
                </a:extLst>
              </a:tr>
              <a:tr h="389279">
                <a:tc>
                  <a:txBody>
                    <a:bodyPr/>
                    <a:lstStyle/>
                    <a:p>
                      <a:r>
                        <a:rPr lang="en-GB" sz="1600" b="1" dirty="0">
                          <a:solidFill>
                            <a:schemeClr val="bg1"/>
                          </a:solidFill>
                        </a:rPr>
                        <a:t>Baseline population characteristics</a:t>
                      </a:r>
                    </a:p>
                  </a:txBody>
                  <a:tcPr>
                    <a:solidFill>
                      <a:schemeClr val="accent1"/>
                    </a:solidFill>
                  </a:tcPr>
                </a:tc>
                <a:tc>
                  <a:txBody>
                    <a:bodyPr/>
                    <a:lstStyle/>
                    <a:p>
                      <a:pPr marL="171450" indent="-171450">
                        <a:buFont typeface="Arial" panose="020B0604020202020204" pitchFamily="34" charset="0"/>
                        <a:buChar char="•"/>
                      </a:pPr>
                      <a:r>
                        <a:rPr lang="en-GB" sz="1600" i="0" strike="noStrike" dirty="0">
                          <a:solidFill>
                            <a:schemeClr val="tx1"/>
                          </a:solidFill>
                        </a:rPr>
                        <a:t>Jackson et al 2021; UK Severe Asthma Registry </a:t>
                      </a:r>
                    </a:p>
                  </a:txBody>
                  <a:tcPr anchor="ctr"/>
                </a:tc>
                <a:extLst>
                  <a:ext uri="{0D108BD9-81ED-4DB2-BD59-A6C34878D82A}">
                    <a16:rowId xmlns:a16="http://schemas.microsoft.com/office/drawing/2014/main" val="3471957187"/>
                  </a:ext>
                </a:extLst>
              </a:tr>
              <a:tr h="309592">
                <a:tc>
                  <a:txBody>
                    <a:bodyPr/>
                    <a:lstStyle/>
                    <a:p>
                      <a:r>
                        <a:rPr lang="en-GB" sz="1600" b="1" dirty="0">
                          <a:solidFill>
                            <a:schemeClr val="bg1"/>
                          </a:solidFill>
                        </a:rPr>
                        <a:t>Intervention</a:t>
                      </a:r>
                    </a:p>
                  </a:txBody>
                  <a:tcPr>
                    <a:solidFill>
                      <a:schemeClr val="accent1"/>
                    </a:solidFill>
                  </a:tcPr>
                </a:tc>
                <a:tc>
                  <a:txBody>
                    <a:bodyPr/>
                    <a:lstStyle/>
                    <a:p>
                      <a:pPr marL="285750" indent="-285750">
                        <a:buFont typeface="Arial" panose="020B0604020202020204" pitchFamily="34" charset="0"/>
                        <a:buChar char="•"/>
                      </a:pPr>
                      <a:r>
                        <a:rPr lang="en-GB" sz="1600" dirty="0">
                          <a:solidFill>
                            <a:schemeClr val="tx1"/>
                          </a:solidFill>
                        </a:rPr>
                        <a:t>Tezepelumab + Standard of Care (SoC)</a:t>
                      </a:r>
                    </a:p>
                  </a:txBody>
                  <a:tcPr anchor="ctr"/>
                </a:tc>
                <a:extLst>
                  <a:ext uri="{0D108BD9-81ED-4DB2-BD59-A6C34878D82A}">
                    <a16:rowId xmlns:a16="http://schemas.microsoft.com/office/drawing/2014/main" val="2121904842"/>
                  </a:ext>
                </a:extLst>
              </a:tr>
              <a:tr h="534749">
                <a:tc>
                  <a:txBody>
                    <a:bodyPr/>
                    <a:lstStyle/>
                    <a:p>
                      <a:r>
                        <a:rPr kumimoji="0" lang="en-GB" sz="1600" b="1" i="0" u="none" strike="noStrike" kern="1200" cap="none" spc="0" normalizeH="0" baseline="0" noProof="0" dirty="0">
                          <a:ln>
                            <a:noFill/>
                          </a:ln>
                          <a:solidFill>
                            <a:srgbClr val="FFFFFF"/>
                          </a:solidFill>
                          <a:effectLst/>
                          <a:uLnTx/>
                          <a:uFillTx/>
                          <a:latin typeface="+mn-lt"/>
                          <a:ea typeface="+mn-ea"/>
                          <a:cs typeface="+mn-cs"/>
                        </a:rPr>
                        <a:t>Comparators</a:t>
                      </a:r>
                      <a:endParaRPr lang="en-GB" sz="1600" b="1" dirty="0">
                        <a:solidFill>
                          <a:schemeClr val="bg1"/>
                        </a:solidFill>
                      </a:endParaRPr>
                    </a:p>
                  </a:txBody>
                  <a:tcPr>
                    <a:solidFill>
                      <a:schemeClr val="accent1"/>
                    </a:solidFill>
                  </a:tcPr>
                </a:tc>
                <a:tc>
                  <a:txBody>
                    <a:bodyPr/>
                    <a:lstStyle/>
                    <a:p>
                      <a:pPr marL="285750" indent="-285750">
                        <a:buFont typeface="Arial" panose="020B0604020202020204" pitchFamily="34" charset="0"/>
                        <a:buChar char="•"/>
                      </a:pPr>
                      <a:r>
                        <a:rPr lang="it-IT" sz="1600" dirty="0">
                          <a:solidFill>
                            <a:schemeClr val="tx1"/>
                          </a:solidFill>
                        </a:rPr>
                        <a:t>Benralizumab, mepolizumab, omalizumab, dupilumab (all +SoC)</a:t>
                      </a:r>
                    </a:p>
                    <a:p>
                      <a:pPr marL="285750" indent="-285750">
                        <a:buFont typeface="Arial" panose="020B0604020202020204" pitchFamily="34" charset="0"/>
                        <a:buChar char="•"/>
                      </a:pPr>
                      <a:r>
                        <a:rPr lang="it-IT" sz="1600" dirty="0">
                          <a:solidFill>
                            <a:schemeClr val="tx1"/>
                          </a:solidFill>
                        </a:rPr>
                        <a:t>SoC alone</a:t>
                      </a:r>
                    </a:p>
                  </a:txBody>
                  <a:tcPr anchor="ctr"/>
                </a:tc>
                <a:extLst>
                  <a:ext uri="{0D108BD9-81ED-4DB2-BD59-A6C34878D82A}">
                    <a16:rowId xmlns:a16="http://schemas.microsoft.com/office/drawing/2014/main" val="3737019663"/>
                  </a:ext>
                </a:extLst>
              </a:tr>
              <a:tr h="534749">
                <a:tc>
                  <a:txBody>
                    <a:bodyPr/>
                    <a:lstStyle/>
                    <a:p>
                      <a:pPr marL="0" indent="0">
                        <a:buFont typeface="Arial" panose="020B0604020202020204" pitchFamily="34" charset="0"/>
                        <a:buNone/>
                      </a:pPr>
                      <a:r>
                        <a:rPr lang="en-GB" sz="1600" b="1" strike="noStrike" dirty="0">
                          <a:solidFill>
                            <a:schemeClr val="bg1"/>
                          </a:solidFill>
                        </a:rPr>
                        <a:t>Treatment effectiveness</a:t>
                      </a:r>
                    </a:p>
                  </a:txBody>
                  <a:tcPr>
                    <a:solidFill>
                      <a:schemeClr val="accent1"/>
                    </a:solidFill>
                  </a:tcPr>
                </a:tc>
                <a:tc>
                  <a:txBody>
                    <a:bodyPr/>
                    <a:lstStyle/>
                    <a:p>
                      <a:pPr marL="0" indent="0">
                        <a:buFont typeface="Arial" panose="020B0604020202020204" pitchFamily="34" charset="0"/>
                        <a:buNone/>
                      </a:pPr>
                      <a:r>
                        <a:rPr lang="en-GB" sz="1600" strike="noStrike" dirty="0">
                          <a:solidFill>
                            <a:schemeClr val="tx1"/>
                          </a:solidFill>
                        </a:rPr>
                        <a:t>Captured via reduction in: </a:t>
                      </a:r>
                    </a:p>
                    <a:p>
                      <a:pPr marL="285750" indent="-285750">
                        <a:buFont typeface="Arial" panose="020B0604020202020204" pitchFamily="34" charset="0"/>
                        <a:buChar char="•"/>
                      </a:pPr>
                      <a:r>
                        <a:rPr lang="en-GB" sz="1600" strike="noStrike" dirty="0">
                          <a:solidFill>
                            <a:schemeClr val="tx1"/>
                          </a:solidFill>
                        </a:rPr>
                        <a:t>rate of exacerbations, severity of exacerbation</a:t>
                      </a:r>
                      <a:r>
                        <a:rPr lang="en-GB" sz="1600" strike="noStrike" baseline="0" dirty="0">
                          <a:solidFill>
                            <a:schemeClr val="tx1"/>
                          </a:solidFill>
                        </a:rPr>
                        <a:t> </a:t>
                      </a:r>
                      <a:r>
                        <a:rPr lang="en-GB" sz="1600" strike="noStrike" dirty="0">
                          <a:solidFill>
                            <a:schemeClr val="tx1"/>
                          </a:solidFill>
                        </a:rPr>
                        <a:t>and OCS sparing</a:t>
                      </a:r>
                    </a:p>
                  </a:txBody>
                  <a:tcPr/>
                </a:tc>
                <a:extLst>
                  <a:ext uri="{0D108BD9-81ED-4DB2-BD59-A6C34878D82A}">
                    <a16:rowId xmlns:a16="http://schemas.microsoft.com/office/drawing/2014/main" val="1805464215"/>
                  </a:ext>
                </a:extLst>
              </a:tr>
              <a:tr h="846026">
                <a:tc>
                  <a:txBody>
                    <a:bodyPr/>
                    <a:lstStyle/>
                    <a:p>
                      <a:pPr marL="0" indent="0">
                        <a:buFont typeface="Arial" panose="020B0604020202020204" pitchFamily="34" charset="0"/>
                        <a:buNone/>
                      </a:pPr>
                      <a:r>
                        <a:rPr lang="en-GB" sz="1600" b="1" strike="noStrike" dirty="0">
                          <a:solidFill>
                            <a:schemeClr val="bg1"/>
                          </a:solidFill>
                        </a:rPr>
                        <a:t>Transition probabilities </a:t>
                      </a:r>
                    </a:p>
                  </a:txBody>
                  <a:tcPr>
                    <a:solidFill>
                      <a:schemeClr val="accent1"/>
                    </a:solidFill>
                  </a:tcPr>
                </a:tc>
                <a:tc>
                  <a:txBody>
                    <a:bodyPr/>
                    <a:lstStyle/>
                    <a:p>
                      <a:pPr marL="171450" indent="-171450">
                        <a:buFont typeface="Arial" panose="020B0604020202020204" pitchFamily="34" charset="0"/>
                        <a:buChar char="•"/>
                      </a:pPr>
                      <a:r>
                        <a:rPr lang="en-GB" sz="1600" strike="noStrike" dirty="0">
                          <a:solidFill>
                            <a:schemeClr val="tx1"/>
                          </a:solidFill>
                        </a:rPr>
                        <a:t>Tezepelumab </a:t>
                      </a:r>
                      <a:r>
                        <a:rPr lang="en-GB" sz="1600" b="0" strike="noStrike" dirty="0">
                          <a:solidFill>
                            <a:schemeClr val="tx1"/>
                          </a:solidFill>
                        </a:rPr>
                        <a:t>and SoC</a:t>
                      </a:r>
                      <a:r>
                        <a:rPr lang="en-GB" sz="1600" strike="noStrike" dirty="0">
                          <a:solidFill>
                            <a:schemeClr val="tx1"/>
                          </a:solidFill>
                        </a:rPr>
                        <a:t>: NAVIGATOR AND SOURCE using 4-weekly patient counts for each health state</a:t>
                      </a:r>
                      <a:endParaRPr lang="en-GB" sz="1600" strike="sngStrike" dirty="0">
                        <a:solidFill>
                          <a:schemeClr val="tx1"/>
                        </a:solidFill>
                      </a:endParaRPr>
                    </a:p>
                    <a:p>
                      <a:pPr marL="171450" indent="-171450">
                        <a:buFont typeface="Arial" panose="020B0604020202020204" pitchFamily="34" charset="0"/>
                        <a:buChar char="•"/>
                      </a:pPr>
                      <a:r>
                        <a:rPr lang="en-GB" sz="1600" strike="noStrike" dirty="0">
                          <a:solidFill>
                            <a:schemeClr val="tx1"/>
                          </a:solidFill>
                        </a:rPr>
                        <a:t>Other treatments: rate ratios estimated by network meta-analyses</a:t>
                      </a:r>
                    </a:p>
                  </a:txBody>
                  <a:tcPr/>
                </a:tc>
                <a:extLst>
                  <a:ext uri="{0D108BD9-81ED-4DB2-BD59-A6C34878D82A}">
                    <a16:rowId xmlns:a16="http://schemas.microsoft.com/office/drawing/2014/main" val="1453280870"/>
                  </a:ext>
                </a:extLst>
              </a:tr>
              <a:tr h="534749">
                <a:tc>
                  <a:txBody>
                    <a:bodyPr/>
                    <a:lstStyle/>
                    <a:p>
                      <a:r>
                        <a:rPr lang="en-GB" sz="1600" b="1" dirty="0">
                          <a:solidFill>
                            <a:schemeClr val="bg1"/>
                          </a:solidFill>
                        </a:rPr>
                        <a:t>Utilities</a:t>
                      </a:r>
                    </a:p>
                  </a:txBody>
                  <a:tcPr>
                    <a:solidFill>
                      <a:schemeClr val="accent1"/>
                    </a:solidFill>
                  </a:tcPr>
                </a:tc>
                <a:tc>
                  <a:txBody>
                    <a:bodyPr/>
                    <a:lstStyle/>
                    <a:p>
                      <a:pPr marL="285750" indent="-285750">
                        <a:buFont typeface="Arial" panose="020B0604020202020204" pitchFamily="34" charset="0"/>
                        <a:buChar char="•"/>
                      </a:pPr>
                      <a:r>
                        <a:rPr lang="en-GB" sz="1600" dirty="0">
                          <a:solidFill>
                            <a:schemeClr val="tx1"/>
                          </a:solidFill>
                        </a:rPr>
                        <a:t>NAVIGATOR, SOURCE, Sullivan et al 2011 </a:t>
                      </a:r>
                    </a:p>
                    <a:p>
                      <a:pPr marL="0" indent="0">
                        <a:buFont typeface="Arial" panose="020B0604020202020204" pitchFamily="34" charset="0"/>
                        <a:buNone/>
                      </a:pPr>
                      <a:r>
                        <a:rPr lang="en-GB" sz="1600" dirty="0">
                          <a:solidFill>
                            <a:schemeClr val="tx1"/>
                          </a:solidFill>
                        </a:rPr>
                        <a:t>Assumed a utility increment of </a:t>
                      </a:r>
                      <a:r>
                        <a:rPr lang="en-GB" sz="1600" dirty="0" err="1">
                          <a:solidFill>
                            <a:schemeClr val="tx1"/>
                          </a:solidFill>
                          <a:highlight>
                            <a:srgbClr val="000000"/>
                          </a:highlight>
                        </a:rPr>
                        <a:t>xxxx</a:t>
                      </a:r>
                      <a:r>
                        <a:rPr lang="en-GB" sz="1600" dirty="0">
                          <a:solidFill>
                            <a:schemeClr val="tx1"/>
                          </a:solidFill>
                        </a:rPr>
                        <a:t> for people on biological therapies</a:t>
                      </a:r>
                    </a:p>
                  </a:txBody>
                  <a:tcPr/>
                </a:tc>
                <a:extLst>
                  <a:ext uri="{0D108BD9-81ED-4DB2-BD59-A6C34878D82A}">
                    <a16:rowId xmlns:a16="http://schemas.microsoft.com/office/drawing/2014/main" val="815366450"/>
                  </a:ext>
                </a:extLst>
              </a:tr>
              <a:tr h="985065">
                <a:tc>
                  <a:txBody>
                    <a:bodyPr/>
                    <a:lstStyle/>
                    <a:p>
                      <a:r>
                        <a:rPr lang="en-GB" sz="1600" b="1" dirty="0">
                          <a:solidFill>
                            <a:schemeClr val="bg1"/>
                          </a:solidFill>
                        </a:rPr>
                        <a:t>Asthma-related mortality </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rPr>
                        <a:t>Assume </a:t>
                      </a:r>
                      <a:r>
                        <a:rPr lang="en-GB" sz="1600" b="0" dirty="0">
                          <a:solidFill>
                            <a:schemeClr val="tx1"/>
                          </a:solidFill>
                        </a:rPr>
                        <a:t>asthma-related</a:t>
                      </a:r>
                      <a:r>
                        <a:rPr lang="en-GB" sz="1600" dirty="0">
                          <a:solidFill>
                            <a:srgbClr val="FF0000"/>
                          </a:solidFill>
                        </a:rPr>
                        <a:t> </a:t>
                      </a:r>
                      <a:r>
                        <a:rPr lang="en-GB" sz="1600" dirty="0">
                          <a:solidFill>
                            <a:schemeClr val="tx1"/>
                          </a:solidFill>
                        </a:rPr>
                        <a:t>death only occurs through an exacerbation over &amp; above background mortality: estimates from 2000-05 UK and 1981-2009 Scottish data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tx1"/>
                          </a:solidFill>
                        </a:rPr>
                        <a:t>Death estimate following hospitalisation, OCS burst or A&amp;E attendance: 2014 National Review of Asthma Deaths (NRAD) report</a:t>
                      </a:r>
                    </a:p>
                  </a:txBody>
                  <a:tcPr/>
                </a:tc>
                <a:extLst>
                  <a:ext uri="{0D108BD9-81ED-4DB2-BD59-A6C34878D82A}">
                    <a16:rowId xmlns:a16="http://schemas.microsoft.com/office/drawing/2014/main" val="3299141273"/>
                  </a:ext>
                </a:extLst>
              </a:tr>
            </a:tbl>
          </a:graphicData>
        </a:graphic>
      </p:graphicFrame>
      <p:sp>
        <p:nvSpPr>
          <p:cNvPr id="11" name="Title 10">
            <a:extLst>
              <a:ext uri="{FF2B5EF4-FFF2-40B4-BE49-F238E27FC236}">
                <a16:creationId xmlns:a16="http://schemas.microsoft.com/office/drawing/2014/main" id="{8DB2BD38-CF40-A5E5-3B6F-0A662C7AE563}"/>
              </a:ext>
            </a:extLst>
          </p:cNvPr>
          <p:cNvSpPr>
            <a:spLocks noGrp="1"/>
          </p:cNvSpPr>
          <p:nvPr>
            <p:ph type="title"/>
          </p:nvPr>
        </p:nvSpPr>
        <p:spPr>
          <a:xfrm>
            <a:off x="174316" y="48371"/>
            <a:ext cx="11250785" cy="592817"/>
          </a:xfrm>
        </p:spPr>
        <p:txBody>
          <a:bodyPr/>
          <a:lstStyle/>
          <a:p>
            <a:r>
              <a:rPr lang="en-GB" sz="3200" dirty="0">
                <a:latin typeface="+mj-lt"/>
                <a:ea typeface="Inter" panose="02000503000000020004" pitchFamily="2" charset="0"/>
              </a:rPr>
              <a:t>How company incorporated evidence into model</a:t>
            </a:r>
            <a:endParaRPr lang="en-GB" dirty="0"/>
          </a:p>
        </p:txBody>
      </p:sp>
      <p:sp>
        <p:nvSpPr>
          <p:cNvPr id="3" name="Text Placeholder 9">
            <a:extLst>
              <a:ext uri="{FF2B5EF4-FFF2-40B4-BE49-F238E27FC236}">
                <a16:creationId xmlns:a16="http://schemas.microsoft.com/office/drawing/2014/main" id="{0AF37438-F8EE-35C5-FBEC-C01D406C6663}"/>
              </a:ext>
            </a:extLst>
          </p:cNvPr>
          <p:cNvSpPr txBox="1">
            <a:spLocks/>
          </p:cNvSpPr>
          <p:nvPr/>
        </p:nvSpPr>
        <p:spPr>
          <a:xfrm>
            <a:off x="302016" y="6626998"/>
            <a:ext cx="11587966" cy="21428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ACQ: asthma control questionnaire; A&amp;E: Accident &amp; Emergency; ICS: inhaled corticosteroids; OCS: maintenance oral corticosteroid treatment; SoC: standard of care </a:t>
            </a:r>
          </a:p>
        </p:txBody>
      </p:sp>
    </p:spTree>
    <p:extLst>
      <p:ext uri="{BB962C8B-B14F-4D97-AF65-F5344CB8AC3E}">
        <p14:creationId xmlns:p14="http://schemas.microsoft.com/office/powerpoint/2010/main" val="212477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544618" y="2777359"/>
            <a:ext cx="11479058" cy="256326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Company response to TE</a:t>
            </a:r>
          </a:p>
          <a:p>
            <a:pPr marL="285750" indent="-285750">
              <a:buFont typeface="Arial" panose="020B0604020202020204" pitchFamily="34" charset="0"/>
              <a:buChar char="•"/>
            </a:pPr>
            <a:r>
              <a:rPr lang="en-GB" dirty="0">
                <a:solidFill>
                  <a:schemeClr val="tx1"/>
                </a:solidFill>
              </a:rPr>
              <a:t>ACQ cut-off of 1.5 followed previous NICE TAs </a:t>
            </a:r>
          </a:p>
          <a:p>
            <a:pPr marL="342900" indent="-342900">
              <a:buFont typeface="Arial" panose="020B0604020202020204" pitchFamily="34" charset="0"/>
              <a:buChar char="•"/>
            </a:pPr>
            <a:r>
              <a:rPr lang="en-GB" dirty="0">
                <a:solidFill>
                  <a:schemeClr val="tx1"/>
                </a:solidFill>
              </a:rPr>
              <a:t>Transition probabilities and utilities derived from trial data for people with ACQ&lt;1.5 for “controlled asthma” state, alternative term for it could be “controlled/partial controlled asthma”; model does not overestimate treatment effect as based on trial data</a:t>
            </a:r>
          </a:p>
          <a:p>
            <a:pPr marL="342900" indent="-342900">
              <a:buFont typeface="Arial" panose="020B0604020202020204" pitchFamily="34" charset="0"/>
              <a:buChar char="•"/>
            </a:pPr>
            <a:r>
              <a:rPr lang="en-GB" dirty="0">
                <a:solidFill>
                  <a:schemeClr val="tx1"/>
                </a:solidFill>
              </a:rPr>
              <a:t>A 3rd health state “partially controlled asthma”</a:t>
            </a:r>
            <a:r>
              <a:rPr lang="en-GB" dirty="0">
                <a:solidFill>
                  <a:srgbClr val="FF0000"/>
                </a:solidFill>
              </a:rPr>
              <a:t> </a:t>
            </a:r>
            <a:r>
              <a:rPr lang="en-GB" dirty="0">
                <a:solidFill>
                  <a:schemeClr val="tx1"/>
                </a:solidFill>
              </a:rPr>
              <a:t>considered</a:t>
            </a:r>
            <a:r>
              <a:rPr lang="en-GB" dirty="0">
                <a:solidFill>
                  <a:srgbClr val="FF0000"/>
                </a:solidFill>
              </a:rPr>
              <a:t> </a:t>
            </a:r>
            <a:r>
              <a:rPr lang="en-GB" dirty="0">
                <a:solidFill>
                  <a:schemeClr val="tx1"/>
                </a:solidFill>
              </a:rPr>
              <a:t>but some transition probabilities would be informed by small population given multiple subgroups considered</a:t>
            </a:r>
            <a:endParaRPr lang="en-GB" strike="sngStrike" dirty="0">
              <a:solidFill>
                <a:schemeClr val="tx1"/>
              </a:solidFill>
            </a:endParaRPr>
          </a:p>
          <a:p>
            <a:pPr marL="342900" indent="-342900">
              <a:buFont typeface="Arial" panose="020B0604020202020204" pitchFamily="34" charset="0"/>
              <a:buChar char="•"/>
            </a:pPr>
            <a:r>
              <a:rPr lang="en-GB" dirty="0">
                <a:solidFill>
                  <a:schemeClr val="tx1"/>
                </a:solidFill>
              </a:rPr>
              <a:t>ACQ cut off of 1 would increase utility value for “controlled asthma” and disutility for “uncontrolled asthma”; considering only transition probabilities alone not internally consistent </a:t>
            </a:r>
          </a:p>
        </p:txBody>
      </p:sp>
      <p:sp>
        <p:nvSpPr>
          <p:cNvPr id="13" name="Rectangle 12">
            <a:extLst>
              <a:ext uri="{FF2B5EF4-FFF2-40B4-BE49-F238E27FC236}">
                <a16:creationId xmlns:a16="http://schemas.microsoft.com/office/drawing/2014/main" id="{E82CA74A-6F08-4190-9479-10C9823605C7}"/>
              </a:ext>
            </a:extLst>
          </p:cNvPr>
          <p:cNvSpPr/>
          <p:nvPr/>
        </p:nvSpPr>
        <p:spPr>
          <a:xfrm>
            <a:off x="544617" y="1066938"/>
            <a:ext cx="11479059" cy="14794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Background</a:t>
            </a:r>
          </a:p>
          <a:p>
            <a:pPr marL="342900" indent="-342900">
              <a:buFont typeface="Arial" panose="020B0604020202020204" pitchFamily="34" charset="0"/>
              <a:buChar char="•"/>
            </a:pPr>
            <a:r>
              <a:rPr lang="en-GB" dirty="0">
                <a:solidFill>
                  <a:schemeClr val="tx1"/>
                </a:solidFill>
              </a:rPr>
              <a:t>Company prefers ACQ cut-off at 1.5 while EAG at 1*</a:t>
            </a:r>
          </a:p>
          <a:p>
            <a:pPr marL="342900" indent="-342900">
              <a:buFont typeface="Arial" panose="020B0604020202020204" pitchFamily="34" charset="0"/>
              <a:buChar char="•"/>
            </a:pPr>
            <a:r>
              <a:rPr lang="en-GB" dirty="0">
                <a:solidFill>
                  <a:schemeClr val="tx1"/>
                </a:solidFill>
              </a:rPr>
              <a:t>NAVIGATOR trial defined ACQ between 0.75 and &lt;1.5 as “partially controlled”</a:t>
            </a:r>
          </a:p>
          <a:p>
            <a:pPr marL="342900" indent="-342900">
              <a:buFont typeface="Arial" panose="020B0604020202020204" pitchFamily="34" charset="0"/>
              <a:buChar char="•"/>
            </a:pPr>
            <a:r>
              <a:rPr lang="en-GB" dirty="0">
                <a:solidFill>
                  <a:schemeClr val="tx1"/>
                </a:solidFill>
              </a:rPr>
              <a:t>EAG considered, by using ACQ 1.5 cut-off, company’s model classified patients with partial control as full control, overestimated treatment effect</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397422" y="20372"/>
            <a:ext cx="11773447" cy="1234041"/>
          </a:xfrm>
        </p:spPr>
        <p:txBody>
          <a:bodyPr>
            <a:normAutofit/>
          </a:bodyPr>
          <a:lstStyle/>
          <a:p>
            <a:pPr>
              <a:lnSpc>
                <a:spcPct val="100000"/>
              </a:lnSpc>
            </a:pPr>
            <a:r>
              <a:rPr lang="en-GB" dirty="0"/>
              <a:t>Key issue: ACQ cut-off score to define asthma control</a:t>
            </a:r>
            <a:br>
              <a:rPr lang="en-GB" dirty="0"/>
            </a:br>
            <a:r>
              <a:rPr lang="en-GB" sz="2200" b="0" dirty="0"/>
              <a:t>Company and EAG differ on cut-off for ACQ score </a:t>
            </a:r>
          </a:p>
        </p:txBody>
      </p:sp>
      <p:sp>
        <p:nvSpPr>
          <p:cNvPr id="7" name="Text Placeholder 9">
            <a:extLst>
              <a:ext uri="{FF2B5EF4-FFF2-40B4-BE49-F238E27FC236}">
                <a16:creationId xmlns:a16="http://schemas.microsoft.com/office/drawing/2014/main" id="{E56C263B-B1C1-5E96-BD8E-67215BE64125}"/>
              </a:ext>
            </a:extLst>
          </p:cNvPr>
          <p:cNvSpPr txBox="1">
            <a:spLocks/>
          </p:cNvSpPr>
          <p:nvPr/>
        </p:nvSpPr>
        <p:spPr>
          <a:xfrm>
            <a:off x="1212009" y="6492875"/>
            <a:ext cx="1050550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ACQ: Asthma Control Questionnaire; TA: technology appraisal </a:t>
            </a:r>
          </a:p>
        </p:txBody>
      </p:sp>
      <p:sp>
        <p:nvSpPr>
          <p:cNvPr id="2" name="Text Placeholder 9">
            <a:extLst>
              <a:ext uri="{FF2B5EF4-FFF2-40B4-BE49-F238E27FC236}">
                <a16:creationId xmlns:a16="http://schemas.microsoft.com/office/drawing/2014/main" id="{BC8205A0-89B5-D4BC-3500-69CE98C5AAE6}"/>
              </a:ext>
            </a:extLst>
          </p:cNvPr>
          <p:cNvSpPr txBox="1">
            <a:spLocks/>
          </p:cNvSpPr>
          <p:nvPr/>
        </p:nvSpPr>
        <p:spPr>
          <a:xfrm>
            <a:off x="7910984" y="6492874"/>
            <a:ext cx="3605156" cy="3651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*EAG ACQ= 1 approximate value</a:t>
            </a:r>
          </a:p>
        </p:txBody>
      </p:sp>
    </p:spTree>
    <p:extLst>
      <p:ext uri="{BB962C8B-B14F-4D97-AF65-F5344CB8AC3E}">
        <p14:creationId xmlns:p14="http://schemas.microsoft.com/office/powerpoint/2010/main" val="3132013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4E1D21-37B6-4DED-9C97-E9DA5819D47B}"/>
              </a:ext>
            </a:extLst>
          </p:cNvPr>
          <p:cNvSpPr/>
          <p:nvPr/>
        </p:nvSpPr>
        <p:spPr>
          <a:xfrm>
            <a:off x="352612" y="1221010"/>
            <a:ext cx="11479059" cy="36952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rPr>
              <a:t>EAG comments</a:t>
            </a:r>
          </a:p>
          <a:p>
            <a:pPr marL="285750" indent="-285750">
              <a:buFont typeface="Arial" panose="020B0604020202020204" pitchFamily="34" charset="0"/>
              <a:buChar char="•"/>
            </a:pPr>
            <a:r>
              <a:rPr lang="en-GB" sz="1800" dirty="0">
                <a:solidFill>
                  <a:schemeClr val="tx1"/>
                </a:solidFill>
              </a:rPr>
              <a:t>Assumptions previously accepted not sufficient justification for new decision problem</a:t>
            </a:r>
          </a:p>
          <a:p>
            <a:pPr marL="285750" indent="-285750">
              <a:buFont typeface="Arial" panose="020B0604020202020204" pitchFamily="34" charset="0"/>
              <a:buChar char="•"/>
            </a:pPr>
            <a:r>
              <a:rPr lang="en-GB" dirty="0">
                <a:solidFill>
                  <a:schemeClr val="tx1"/>
                </a:solidFill>
              </a:rPr>
              <a:t>Evidence (Juniper et al 2006) indicated crossover point between well-controlled and not well-controlled asthma close to ACQ score 1; &lt;1 well-controlled asthma while above 1 not well-controlled</a:t>
            </a:r>
            <a:endParaRPr lang="en-GB" strike="sngStrike" dirty="0">
              <a:solidFill>
                <a:schemeClr val="tx1"/>
              </a:solidFill>
            </a:endParaRPr>
          </a:p>
          <a:p>
            <a:pPr marL="742950" lvl="1" indent="-285750">
              <a:buFont typeface="Courier New" panose="02070309020205020404" pitchFamily="49" charset="0"/>
              <a:buChar char="o"/>
            </a:pPr>
            <a:r>
              <a:rPr lang="en-GB" dirty="0">
                <a:solidFill>
                  <a:schemeClr val="tx1"/>
                </a:solidFill>
              </a:rPr>
              <a:t>At ACQ 1.5 cut off (company preferred): 38 of every 100 people classified as ‘well controlled’ will in fact be not well controlled</a:t>
            </a:r>
          </a:p>
          <a:p>
            <a:pPr marL="742950" lvl="1" indent="-285750">
              <a:buFont typeface="Courier New" panose="02070309020205020404" pitchFamily="49" charset="0"/>
              <a:buChar char="o"/>
            </a:pPr>
            <a:r>
              <a:rPr lang="en-GB" dirty="0">
                <a:solidFill>
                  <a:schemeClr val="tx1"/>
                </a:solidFill>
              </a:rPr>
              <a:t>At ACQ 1.0 cut off (EAG preferred): 28 patients will be misclassified as controlled when they are not well controlled</a:t>
            </a:r>
          </a:p>
          <a:p>
            <a:pPr marL="285750" indent="-285750">
              <a:buFont typeface="Arial" panose="020B0604020202020204" pitchFamily="34" charset="0"/>
              <a:buChar char="•"/>
            </a:pPr>
            <a:r>
              <a:rPr lang="en-GB" dirty="0">
                <a:solidFill>
                  <a:schemeClr val="tx1"/>
                </a:solidFill>
              </a:rPr>
              <a:t>ACQ cut-off of 1 would be more appropriate</a:t>
            </a:r>
            <a:endParaRPr lang="en-GB" strike="sngStrike" dirty="0">
              <a:solidFill>
                <a:srgbClr val="FF0000"/>
              </a:solidFill>
            </a:endParaRPr>
          </a:p>
          <a:p>
            <a:pPr marL="285750" indent="-285750">
              <a:buFont typeface="Arial" panose="020B0604020202020204" pitchFamily="34" charset="0"/>
              <a:buChar char="•"/>
            </a:pPr>
            <a:r>
              <a:rPr lang="en-GB" dirty="0">
                <a:solidFill>
                  <a:schemeClr val="tx1"/>
                </a:solidFill>
              </a:rPr>
              <a:t>Unable to calculate the transition probabilities with data presented</a:t>
            </a:r>
          </a:p>
          <a:p>
            <a:pPr marL="285750" indent="-285750">
              <a:buFont typeface="Arial" panose="020B0604020202020204" pitchFamily="34" charset="0"/>
              <a:buChar char="•"/>
            </a:pPr>
            <a:r>
              <a:rPr lang="en-GB" dirty="0">
                <a:solidFill>
                  <a:schemeClr val="tx1"/>
                </a:solidFill>
              </a:rPr>
              <a:t>Conducted scenario analysis approximating it: multiplying relevant transition probabilities by a negative predictive value of 0.72 for ACQ cut-off of 1  </a:t>
            </a:r>
          </a:p>
          <a:p>
            <a:endParaRPr lang="en-GB" dirty="0">
              <a:solidFill>
                <a:schemeClr val="tx1"/>
              </a:solidFill>
            </a:endParaRPr>
          </a:p>
        </p:txBody>
      </p:sp>
      <p:grpSp>
        <p:nvGrpSpPr>
          <p:cNvPr id="2" name="Group 1">
            <a:extLst>
              <a:ext uri="{FF2B5EF4-FFF2-40B4-BE49-F238E27FC236}">
                <a16:creationId xmlns:a16="http://schemas.microsoft.com/office/drawing/2014/main" id="{E1FC1C8C-41E7-7FAD-A833-034D005333EF}"/>
              </a:ext>
            </a:extLst>
          </p:cNvPr>
          <p:cNvGrpSpPr/>
          <p:nvPr/>
        </p:nvGrpSpPr>
        <p:grpSpPr>
          <a:xfrm>
            <a:off x="1420272" y="5364284"/>
            <a:ext cx="10088973" cy="752159"/>
            <a:chOff x="1355968" y="5481564"/>
            <a:chExt cx="10088973" cy="752159"/>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9431" y="5514152"/>
              <a:ext cx="9625510" cy="66038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rPr>
                <a:t> Which ACQ cut-off score (1.5 vs. 1) is more appropriate for decision making? </a:t>
              </a:r>
              <a:endParaRPr lang="en-GB" b="1" i="1" strike="sngStrike" dirty="0">
                <a:solidFill>
                  <a:schemeClr val="tx1"/>
                </a:solidFill>
              </a:endParaRP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355968" y="5481564"/>
              <a:ext cx="576000" cy="752159"/>
              <a:chOff x="-1540525" y="3983327"/>
              <a:chExt cx="576000" cy="752159"/>
            </a:xfrm>
          </p:grpSpPr>
          <p:sp>
            <p:nvSpPr>
              <p:cNvPr id="20" name="Oval 19">
                <a:extLst>
                  <a:ext uri="{FF2B5EF4-FFF2-40B4-BE49-F238E27FC236}">
                    <a16:creationId xmlns:a16="http://schemas.microsoft.com/office/drawing/2014/main" id="{48838C65-6756-4939-9479-5E73E09012AB}"/>
                  </a:ext>
                </a:extLst>
              </p:cNvPr>
              <p:cNvSpPr/>
              <p:nvPr/>
            </p:nvSpPr>
            <p:spPr>
              <a:xfrm>
                <a:off x="-1540525" y="3983327"/>
                <a:ext cx="576000" cy="69297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9474" y="4075104"/>
                <a:ext cx="463463" cy="660382"/>
              </a:xfrm>
              <a:prstGeom prst="rect">
                <a:avLst/>
              </a:prstGeom>
            </p:spPr>
          </p:pic>
        </p:grpSp>
      </p:gr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209310" y="24636"/>
            <a:ext cx="11793895" cy="1180463"/>
          </a:xfrm>
        </p:spPr>
        <p:txBody>
          <a:bodyPr>
            <a:normAutofit fontScale="90000"/>
          </a:bodyPr>
          <a:lstStyle/>
          <a:p>
            <a:pPr>
              <a:lnSpc>
                <a:spcPct val="150000"/>
              </a:lnSpc>
            </a:pPr>
            <a:r>
              <a:rPr lang="en-GB" dirty="0"/>
              <a:t>Key issue: ACQ cut-off score to define asthma control</a:t>
            </a:r>
            <a:br>
              <a:rPr lang="en-GB" dirty="0"/>
            </a:br>
            <a:r>
              <a:rPr lang="en-GB" sz="2200" b="0" dirty="0"/>
              <a:t>Company and EAG differ on cut-off for ACQ score </a:t>
            </a:r>
          </a:p>
        </p:txBody>
      </p:sp>
      <p:sp>
        <p:nvSpPr>
          <p:cNvPr id="7" name="Text Placeholder 9">
            <a:extLst>
              <a:ext uri="{FF2B5EF4-FFF2-40B4-BE49-F238E27FC236}">
                <a16:creationId xmlns:a16="http://schemas.microsoft.com/office/drawing/2014/main" id="{E56C263B-B1C1-5E96-BD8E-67215BE64125}"/>
              </a:ext>
            </a:extLst>
          </p:cNvPr>
          <p:cNvSpPr txBox="1">
            <a:spLocks/>
          </p:cNvSpPr>
          <p:nvPr/>
        </p:nvSpPr>
        <p:spPr>
          <a:xfrm>
            <a:off x="1212009" y="6468238"/>
            <a:ext cx="1050550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ACQ: Asthma Control Questionnaire; TA: technology appraisal </a:t>
            </a:r>
          </a:p>
        </p:txBody>
      </p:sp>
    </p:spTree>
    <p:extLst>
      <p:ext uri="{BB962C8B-B14F-4D97-AF65-F5344CB8AC3E}">
        <p14:creationId xmlns:p14="http://schemas.microsoft.com/office/powerpoint/2010/main" val="237281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C5F8-9E14-8B51-6E6F-54D996E28AA7}"/>
              </a:ext>
            </a:extLst>
          </p:cNvPr>
          <p:cNvSpPr>
            <a:spLocks noGrp="1"/>
          </p:cNvSpPr>
          <p:nvPr>
            <p:ph type="ctrTitle"/>
          </p:nvPr>
        </p:nvSpPr>
        <p:spPr>
          <a:xfrm>
            <a:off x="237067" y="139126"/>
            <a:ext cx="11178381" cy="1160319"/>
          </a:xfrm>
        </p:spPr>
        <p:txBody>
          <a:bodyPr/>
          <a:lstStyle/>
          <a:p>
            <a:r>
              <a:rPr lang="en-GB" dirty="0"/>
              <a:t>Key issues: economic  </a:t>
            </a:r>
          </a:p>
        </p:txBody>
      </p:sp>
      <p:sp>
        <p:nvSpPr>
          <p:cNvPr id="3" name="Text Placeholder 2">
            <a:extLst>
              <a:ext uri="{FF2B5EF4-FFF2-40B4-BE49-F238E27FC236}">
                <a16:creationId xmlns:a16="http://schemas.microsoft.com/office/drawing/2014/main" id="{44CB8E53-C48F-9B32-C892-70FBAAD4502A}"/>
              </a:ext>
            </a:extLst>
          </p:cNvPr>
          <p:cNvSpPr>
            <a:spLocks noGrp="1"/>
          </p:cNvSpPr>
          <p:nvPr>
            <p:ph type="body" sz="quarter" idx="12"/>
          </p:nvPr>
        </p:nvSpPr>
        <p:spPr>
          <a:xfrm>
            <a:off x="179277" y="752117"/>
            <a:ext cx="11626643" cy="5461650"/>
          </a:xfrm>
        </p:spPr>
        <p:txBody>
          <a:bodyPr>
            <a:normAutofit/>
          </a:bodyPr>
          <a:lstStyle/>
          <a:p>
            <a:pPr>
              <a:lnSpc>
                <a:spcPct val="110000"/>
              </a:lnSpc>
            </a:pPr>
            <a:r>
              <a:rPr lang="en-GB" sz="1800" b="1" dirty="0"/>
              <a:t>Model structure:</a:t>
            </a:r>
          </a:p>
          <a:p>
            <a:pPr marL="285750" indent="-285750">
              <a:lnSpc>
                <a:spcPct val="110000"/>
              </a:lnSpc>
              <a:buFont typeface="Arial" panose="020B0604020202020204" pitchFamily="34" charset="0"/>
              <a:buChar char="•"/>
            </a:pPr>
            <a:r>
              <a:rPr lang="en-GB" sz="1800" dirty="0"/>
              <a:t>Is the company’s model appropriate for decision making?</a:t>
            </a:r>
          </a:p>
          <a:p>
            <a:pPr>
              <a:lnSpc>
                <a:spcPct val="110000"/>
              </a:lnSpc>
            </a:pPr>
            <a:r>
              <a:rPr lang="en-GB" sz="1800" b="1" dirty="0"/>
              <a:t>ACQ cut-off score to define asthma control health states:</a:t>
            </a:r>
          </a:p>
          <a:p>
            <a:pPr marL="285750" indent="-285750">
              <a:lnSpc>
                <a:spcPct val="110000"/>
              </a:lnSpc>
              <a:buFont typeface="Arial" panose="020B0604020202020204" pitchFamily="34" charset="0"/>
              <a:buChar char="•"/>
            </a:pPr>
            <a:r>
              <a:rPr lang="en-GB" sz="1800" dirty="0"/>
              <a:t>Which ACQ-6 cut-off score (1.5 vs. 1) is more appropriate for decision making?</a:t>
            </a:r>
          </a:p>
          <a:p>
            <a:pPr>
              <a:lnSpc>
                <a:spcPct val="110000"/>
              </a:lnSpc>
            </a:pPr>
            <a:r>
              <a:rPr lang="en-GB" b="1" dirty="0"/>
              <a:t>Differentiating exacerbations as controlled vs. uncontrolled: </a:t>
            </a:r>
            <a:r>
              <a:rPr lang="en-GB" sz="1800" b="1" dirty="0"/>
              <a:t> </a:t>
            </a:r>
          </a:p>
          <a:p>
            <a:pPr marL="342900" indent="-342900">
              <a:lnSpc>
                <a:spcPct val="110000"/>
              </a:lnSpc>
              <a:buFont typeface="Arial" panose="020B0604020202020204" pitchFamily="34" charset="0"/>
              <a:buChar char="•"/>
            </a:pPr>
            <a:r>
              <a:rPr lang="en-GB" sz="1800" dirty="0"/>
              <a:t>What is the committee’s view on differentiating exacerbations as controlled vs. uncontrolled, and based on previously controlled or uncontrolled asthma state? </a:t>
            </a:r>
          </a:p>
          <a:p>
            <a:pPr>
              <a:lnSpc>
                <a:spcPct val="110000"/>
              </a:lnSpc>
            </a:pPr>
            <a:r>
              <a:rPr lang="en-GB" sz="1800" b="1" dirty="0"/>
              <a:t>Changing transition probabilities post 52 weeks in model:</a:t>
            </a:r>
          </a:p>
          <a:p>
            <a:pPr marL="285750" indent="-285750">
              <a:lnSpc>
                <a:spcPct val="110000"/>
              </a:lnSpc>
              <a:buFont typeface="Arial" panose="020B0604020202020204" pitchFamily="34" charset="0"/>
              <a:buChar char="•"/>
            </a:pPr>
            <a:r>
              <a:rPr lang="en-GB" sz="1800" dirty="0"/>
              <a:t>Is the company’s approach of modelling a different set of transition probabilities post 52 weeks appropriate?</a:t>
            </a:r>
          </a:p>
          <a:p>
            <a:pPr>
              <a:lnSpc>
                <a:spcPct val="110000"/>
              </a:lnSpc>
            </a:pPr>
            <a:r>
              <a:rPr lang="en-GB" b="1" dirty="0"/>
              <a:t>Asthma-related mortality:  </a:t>
            </a:r>
          </a:p>
          <a:p>
            <a:pPr marL="285750" indent="-285750">
              <a:lnSpc>
                <a:spcPct val="110000"/>
              </a:lnSpc>
              <a:buFont typeface="Arial" panose="020B0604020202020204" pitchFamily="34" charset="0"/>
              <a:buChar char="•"/>
            </a:pPr>
            <a:r>
              <a:rPr lang="en-GB" dirty="0">
                <a:solidFill>
                  <a:schemeClr val="tx1"/>
                </a:solidFill>
              </a:rPr>
              <a:t>Which estimate best reflects asthma-related mortality in people with severe asthma aged &lt;75 years?</a:t>
            </a:r>
            <a:r>
              <a:rPr lang="en-GB" sz="1800" dirty="0"/>
              <a:t> </a:t>
            </a:r>
          </a:p>
          <a:p>
            <a:pPr>
              <a:lnSpc>
                <a:spcPct val="110000"/>
              </a:lnSpc>
            </a:pPr>
            <a:r>
              <a:rPr lang="en-GB" b="1" dirty="0"/>
              <a:t>Utility:</a:t>
            </a:r>
          </a:p>
          <a:p>
            <a:pPr marL="285750" indent="-285750">
              <a:lnSpc>
                <a:spcPct val="110000"/>
              </a:lnSpc>
              <a:buFont typeface="Arial" panose="020B0604020202020204" pitchFamily="34" charset="0"/>
              <a:buChar char="•"/>
            </a:pPr>
            <a:r>
              <a:rPr lang="en-GB" dirty="0">
                <a:solidFill>
                  <a:schemeClr val="tx1"/>
                </a:solidFill>
              </a:rPr>
              <a:t>Is</a:t>
            </a:r>
            <a:r>
              <a:rPr lang="en-GB" b="1" dirty="0">
                <a:solidFill>
                  <a:schemeClr val="tx1"/>
                </a:solidFill>
              </a:rPr>
              <a:t> </a:t>
            </a:r>
            <a:r>
              <a:rPr lang="en-GB" dirty="0">
                <a:solidFill>
                  <a:schemeClr val="tx1"/>
                </a:solidFill>
              </a:rPr>
              <a:t>it appropriate to apply a utility increment for biological  therapies in model? </a:t>
            </a:r>
          </a:p>
          <a:p>
            <a:pPr marL="285750" indent="-285750">
              <a:lnSpc>
                <a:spcPct val="110000"/>
              </a:lnSpc>
              <a:buFont typeface="Arial" panose="020B0604020202020204" pitchFamily="34" charset="0"/>
              <a:buChar char="•"/>
            </a:pPr>
            <a:endParaRPr lang="en-GB" sz="1800" dirty="0"/>
          </a:p>
          <a:p>
            <a:pPr marL="285750" indent="-285750">
              <a:buFont typeface="Arial" panose="020B0604020202020204" pitchFamily="34" charset="0"/>
              <a:buChar char="•"/>
            </a:pPr>
            <a:endParaRPr lang="en-GB" b="1" dirty="0"/>
          </a:p>
          <a:p>
            <a:pPr>
              <a:lnSpc>
                <a:spcPct val="100000"/>
              </a:lnSpc>
            </a:pPr>
            <a:endParaRPr lang="en-GB" sz="1800" dirty="0"/>
          </a:p>
          <a:p>
            <a:endParaRPr lang="en-GB" dirty="0"/>
          </a:p>
        </p:txBody>
      </p:sp>
      <p:sp>
        <p:nvSpPr>
          <p:cNvPr id="4" name="Text Placeholder 13">
            <a:extLst>
              <a:ext uri="{FF2B5EF4-FFF2-40B4-BE49-F238E27FC236}">
                <a16:creationId xmlns:a16="http://schemas.microsoft.com/office/drawing/2014/main" id="{145BC2F9-ED2A-FF1F-E380-C74235CE009B}"/>
              </a:ext>
            </a:extLst>
          </p:cNvPr>
          <p:cNvSpPr txBox="1">
            <a:spLocks/>
          </p:cNvSpPr>
          <p:nvPr/>
        </p:nvSpPr>
        <p:spPr>
          <a:xfrm>
            <a:off x="2809805" y="6461633"/>
            <a:ext cx="9086850" cy="365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a:t>Abbreviations: ACQ-6: Asthma control Questionnaire 6-item</a:t>
            </a:r>
          </a:p>
          <a:p>
            <a:endParaRPr lang="en-GB" sz="1400" dirty="0"/>
          </a:p>
        </p:txBody>
      </p:sp>
    </p:spTree>
    <p:extLst>
      <p:ext uri="{BB962C8B-B14F-4D97-AF65-F5344CB8AC3E}">
        <p14:creationId xmlns:p14="http://schemas.microsoft.com/office/powerpoint/2010/main" val="3967716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137319" y="3017876"/>
            <a:ext cx="11406304" cy="30601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TE</a:t>
            </a:r>
          </a:p>
          <a:p>
            <a:pPr marL="342900" indent="-342900">
              <a:buFont typeface="Arial" panose="020B0604020202020204" pitchFamily="34" charset="0"/>
              <a:buChar char="•"/>
            </a:pPr>
            <a:r>
              <a:rPr lang="en-GB" dirty="0">
                <a:solidFill>
                  <a:schemeClr val="tx1"/>
                </a:solidFill>
              </a:rPr>
              <a:t>Distinction between exacerbation in people with asthma previously controlled vs. those with asthma previously not controlled captures differences in HRQoL, costs and mortality between 2 health states: in line with TA565</a:t>
            </a:r>
          </a:p>
          <a:p>
            <a:pPr marL="342900" indent="-342900">
              <a:buFont typeface="Arial" panose="020B0604020202020204" pitchFamily="34" charset="0"/>
              <a:buChar char="•"/>
            </a:pPr>
            <a:r>
              <a:rPr lang="en-GB" dirty="0">
                <a:solidFill>
                  <a:schemeClr val="tx1"/>
                </a:solidFill>
              </a:rPr>
              <a:t>Does not support use of a single health state for exacerbation:</a:t>
            </a:r>
          </a:p>
          <a:p>
            <a:pPr marL="800100" lvl="1" indent="-342900">
              <a:buFont typeface="Courier New" panose="02070309020205020404" pitchFamily="49" charset="0"/>
              <a:buChar char="o"/>
            </a:pPr>
            <a:r>
              <a:rPr lang="en-GB" dirty="0">
                <a:solidFill>
                  <a:schemeClr val="tx1"/>
                </a:solidFill>
              </a:rPr>
              <a:t>trial data showed proportion of exacerbations resulting in hospitalisation/A&amp;E who were uncontrolled before exacerbation (generally) higher than for those who were controlled before exacerbation</a:t>
            </a:r>
          </a:p>
          <a:p>
            <a:pPr marL="800100" lvl="1" indent="-342900">
              <a:buFont typeface="Courier New" panose="02070309020205020404" pitchFamily="49" charset="0"/>
              <a:buChar char="o"/>
            </a:pPr>
            <a:r>
              <a:rPr lang="en-GB" dirty="0">
                <a:solidFill>
                  <a:schemeClr val="tx1"/>
                </a:solidFill>
              </a:rPr>
              <a:t>existing transition probabilities indicate that after exacerbation, people more likely to return to controlled asthma state and less likely to exacerbate again if asthma controlled before exacerbation compared with if asthma were not previously controlled, leading to differences in QoL and costs. A single exacerbation state won’t capture this</a:t>
            </a:r>
          </a:p>
          <a:p>
            <a:pPr marL="285750" indent="-285750">
              <a:buFont typeface="Arial" panose="020B0604020202020204" pitchFamily="34" charset="0"/>
              <a:buChar char="•"/>
            </a:pPr>
            <a:endParaRPr lang="en-GB" dirty="0">
              <a:solidFill>
                <a:schemeClr val="tx1"/>
              </a:solidFill>
            </a:endParaRPr>
          </a:p>
        </p:txBody>
      </p:sp>
      <p:sp>
        <p:nvSpPr>
          <p:cNvPr id="13" name="Rectangle 12">
            <a:extLst>
              <a:ext uri="{FF2B5EF4-FFF2-40B4-BE49-F238E27FC236}">
                <a16:creationId xmlns:a16="http://schemas.microsoft.com/office/drawing/2014/main" id="{E82CA74A-6F08-4190-9479-10C9823605C7}"/>
              </a:ext>
            </a:extLst>
          </p:cNvPr>
          <p:cNvSpPr/>
          <p:nvPr/>
        </p:nvSpPr>
        <p:spPr>
          <a:xfrm>
            <a:off x="137319" y="1237762"/>
            <a:ext cx="11406304" cy="169783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Background</a:t>
            </a:r>
          </a:p>
          <a:p>
            <a:pPr marL="342900" indent="-342900">
              <a:buFont typeface="Arial" panose="020B0604020202020204" pitchFamily="34" charset="0"/>
              <a:buChar char="•"/>
            </a:pPr>
            <a:r>
              <a:rPr lang="en-GB" dirty="0">
                <a:solidFill>
                  <a:schemeClr val="tx1"/>
                </a:solidFill>
              </a:rPr>
              <a:t>Model prohibits transition from controlled asthma to uncontrolled exacerbation, and from uncontrolled asthma to controlled exacerbation </a:t>
            </a:r>
          </a:p>
          <a:p>
            <a:pPr marL="342900" indent="-342900">
              <a:buFont typeface="Arial" panose="020B0604020202020204" pitchFamily="34" charset="0"/>
              <a:buChar char="•"/>
            </a:pPr>
            <a:r>
              <a:rPr lang="en-GB" dirty="0">
                <a:solidFill>
                  <a:schemeClr val="tx1"/>
                </a:solidFill>
              </a:rPr>
              <a:t>Transition probabilities from exacerbations to controlled asthma state also overestimated: people from controlled exacerbation state more likely return to controlled rather than uncontrolled state, conflicted with clinical opinion to EAG</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7665" y="18190"/>
            <a:ext cx="12047016" cy="1137293"/>
          </a:xfrm>
        </p:spPr>
        <p:txBody>
          <a:bodyPr>
            <a:normAutofit fontScale="90000"/>
          </a:bodyPr>
          <a:lstStyle/>
          <a:p>
            <a:r>
              <a:rPr lang="en-GB" dirty="0"/>
              <a:t>Key issue: Differentiating exacerbation, previously controlled and exacerbation, previously uncontrolled</a:t>
            </a:r>
            <a:br>
              <a:rPr lang="en-GB" sz="2700" dirty="0"/>
            </a:br>
            <a:r>
              <a:rPr lang="en-GB" sz="2200" b="0" dirty="0"/>
              <a:t>Company: model captures differences in </a:t>
            </a:r>
            <a:r>
              <a:rPr lang="en-GB" sz="2200" b="0" dirty="0" err="1"/>
              <a:t>HRQoL</a:t>
            </a:r>
            <a:r>
              <a:rPr lang="en-GB" sz="2200" b="0" dirty="0"/>
              <a:t>, costs and mortality by differentiating exacerbations </a:t>
            </a:r>
          </a:p>
        </p:txBody>
      </p:sp>
      <p:sp>
        <p:nvSpPr>
          <p:cNvPr id="4" name="Text Placeholder 9">
            <a:extLst>
              <a:ext uri="{FF2B5EF4-FFF2-40B4-BE49-F238E27FC236}">
                <a16:creationId xmlns:a16="http://schemas.microsoft.com/office/drawing/2014/main" id="{D4909DD3-BA03-B018-3CCC-469937474D6D}"/>
              </a:ext>
            </a:extLst>
          </p:cNvPr>
          <p:cNvSpPr txBox="1">
            <a:spLocks/>
          </p:cNvSpPr>
          <p:nvPr/>
        </p:nvSpPr>
        <p:spPr>
          <a:xfrm>
            <a:off x="1117478" y="6497928"/>
            <a:ext cx="10505500" cy="36512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ACQ: asthma control questionnaire; A&amp;E: accident and emergency; </a:t>
            </a:r>
            <a:r>
              <a:rPr lang="en-GB" dirty="0" err="1"/>
              <a:t>HRQol</a:t>
            </a:r>
            <a:r>
              <a:rPr lang="en-GB" dirty="0"/>
              <a:t>; health-related quality of life; TA: technology appraisal; QoL: quality of life </a:t>
            </a:r>
          </a:p>
        </p:txBody>
      </p:sp>
    </p:spTree>
    <p:extLst>
      <p:ext uri="{BB962C8B-B14F-4D97-AF65-F5344CB8AC3E}">
        <p14:creationId xmlns:p14="http://schemas.microsoft.com/office/powerpoint/2010/main" val="390419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4E1D21-37B6-4DED-9C97-E9DA5819D47B}"/>
              </a:ext>
            </a:extLst>
          </p:cNvPr>
          <p:cNvSpPr/>
          <p:nvPr/>
        </p:nvSpPr>
        <p:spPr>
          <a:xfrm>
            <a:off x="400050" y="3148683"/>
            <a:ext cx="11317459" cy="19422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EAG comments</a:t>
            </a:r>
          </a:p>
          <a:p>
            <a:pPr marL="342900" indent="-342900">
              <a:buFont typeface="Arial" panose="020B0604020202020204" pitchFamily="34" charset="0"/>
              <a:buChar char="•"/>
            </a:pPr>
            <a:r>
              <a:rPr lang="en-GB" dirty="0">
                <a:solidFill>
                  <a:schemeClr val="tx1"/>
                </a:solidFill>
              </a:rPr>
              <a:t>Highlighted uncertainties noted in TA565; not convinced by company’s claim based on trial-derived transition probabilities that: after exacerbation,  people more likely to return to controlled asthma state if the asthma was previously controlled compared with it not previously controlled </a:t>
            </a:r>
          </a:p>
          <a:p>
            <a:pPr marL="342900" indent="-342900">
              <a:buFont typeface="Arial" panose="020B0604020202020204" pitchFamily="34" charset="0"/>
              <a:buChar char="•"/>
            </a:pPr>
            <a:r>
              <a:rPr lang="en-GB" dirty="0">
                <a:solidFill>
                  <a:schemeClr val="tx1"/>
                </a:solidFill>
              </a:rPr>
              <a:t>Noted setting utility score equal for 2 exacerbation states based on previous asthma control status  partially addressed the issue, because uncertainty associated with transitions remains</a:t>
            </a:r>
          </a:p>
        </p:txBody>
      </p:sp>
      <p:sp>
        <p:nvSpPr>
          <p:cNvPr id="4" name="Text Placeholder 9">
            <a:extLst>
              <a:ext uri="{FF2B5EF4-FFF2-40B4-BE49-F238E27FC236}">
                <a16:creationId xmlns:a16="http://schemas.microsoft.com/office/drawing/2014/main" id="{B4C6801D-462E-7493-6341-82E965E85A46}"/>
              </a:ext>
            </a:extLst>
          </p:cNvPr>
          <p:cNvSpPr txBox="1">
            <a:spLocks/>
          </p:cNvSpPr>
          <p:nvPr/>
        </p:nvSpPr>
        <p:spPr>
          <a:xfrm>
            <a:off x="1212009" y="6468238"/>
            <a:ext cx="1050550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TA: Technology appraisal</a:t>
            </a:r>
          </a:p>
        </p:txBody>
      </p:sp>
      <p:sp>
        <p:nvSpPr>
          <p:cNvPr id="7" name="Title 5">
            <a:extLst>
              <a:ext uri="{FF2B5EF4-FFF2-40B4-BE49-F238E27FC236}">
                <a16:creationId xmlns:a16="http://schemas.microsoft.com/office/drawing/2014/main" id="{538681D2-96EC-47ED-D4EE-4DEDA869C0A8}"/>
              </a:ext>
            </a:extLst>
          </p:cNvPr>
          <p:cNvSpPr>
            <a:spLocks noGrp="1"/>
          </p:cNvSpPr>
          <p:nvPr>
            <p:ph type="title"/>
          </p:nvPr>
        </p:nvSpPr>
        <p:spPr>
          <a:xfrm>
            <a:off x="204123" y="82487"/>
            <a:ext cx="11676253" cy="1138988"/>
          </a:xfrm>
        </p:spPr>
        <p:txBody>
          <a:bodyPr>
            <a:normAutofit fontScale="90000"/>
          </a:bodyPr>
          <a:lstStyle/>
          <a:p>
            <a:r>
              <a:rPr lang="en-GB" dirty="0"/>
              <a:t>Key issue: Differentiating exacerbation,</a:t>
            </a:r>
            <a:r>
              <a:rPr lang="en-GB" dirty="0">
                <a:solidFill>
                  <a:srgbClr val="FF0000"/>
                </a:solidFill>
              </a:rPr>
              <a:t> </a:t>
            </a:r>
            <a:r>
              <a:rPr lang="en-GB" dirty="0"/>
              <a:t>previously controlled and exacerbation, previously uncontrolled</a:t>
            </a:r>
            <a:br>
              <a:rPr lang="en-GB" dirty="0"/>
            </a:br>
            <a:r>
              <a:rPr lang="en-GB" sz="2400" b="0" dirty="0"/>
              <a:t>EAG: setting utility equal for 2 exacerbation states does not resolve all uncertainties </a:t>
            </a:r>
          </a:p>
        </p:txBody>
      </p:sp>
      <p:sp>
        <p:nvSpPr>
          <p:cNvPr id="8" name="Rectangle 7">
            <a:extLst>
              <a:ext uri="{FF2B5EF4-FFF2-40B4-BE49-F238E27FC236}">
                <a16:creationId xmlns:a16="http://schemas.microsoft.com/office/drawing/2014/main" id="{7FECB1F3-7899-F271-68ED-CCE5DD5BFBB4}"/>
              </a:ext>
            </a:extLst>
          </p:cNvPr>
          <p:cNvSpPr/>
          <p:nvPr/>
        </p:nvSpPr>
        <p:spPr>
          <a:xfrm>
            <a:off x="400221" y="1384578"/>
            <a:ext cx="11317288" cy="154209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response to TE </a:t>
            </a:r>
            <a:r>
              <a:rPr lang="en-GB" b="1" dirty="0" err="1">
                <a:solidFill>
                  <a:schemeClr val="accent2"/>
                </a:solidFill>
              </a:rPr>
              <a:t>cont</a:t>
            </a:r>
            <a:r>
              <a:rPr lang="en-GB" b="1" dirty="0">
                <a:solidFill>
                  <a:schemeClr val="accent2"/>
                </a:solidFill>
              </a:rPr>
              <a:t>-</a:t>
            </a:r>
          </a:p>
          <a:p>
            <a:pPr marL="342900" indent="-342900">
              <a:buFont typeface="Arial" panose="020B0604020202020204" pitchFamily="34" charset="0"/>
              <a:buChar char="•"/>
            </a:pPr>
            <a:r>
              <a:rPr lang="en-GB" dirty="0">
                <a:solidFill>
                  <a:schemeClr val="tx1"/>
                </a:solidFill>
              </a:rPr>
              <a:t>Disagreed transition probabilities from exacerbations to controlled asthma health state overestimated, as all transition probabilities informed by trials</a:t>
            </a:r>
          </a:p>
          <a:p>
            <a:pPr marL="342900" indent="-342900">
              <a:buFont typeface="Arial" panose="020B0604020202020204" pitchFamily="34" charset="0"/>
              <a:buChar char="•"/>
            </a:pPr>
            <a:r>
              <a:rPr lang="en-GB" dirty="0">
                <a:solidFill>
                  <a:schemeClr val="tx1"/>
                </a:solidFill>
              </a:rPr>
              <a:t>However, accepted EAG’s approach to setting utilities equal for those previously controlled and uncontrolled in its updated base case after TE</a:t>
            </a:r>
          </a:p>
          <a:p>
            <a:pPr marL="342900" indent="-342900">
              <a:buFont typeface="Arial" panose="020B0604020202020204" pitchFamily="34" charset="0"/>
              <a:buChar char="•"/>
            </a:pPr>
            <a:endParaRPr lang="en-GB" sz="1600" b="1"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grpSp>
        <p:nvGrpSpPr>
          <p:cNvPr id="3" name="Group 2">
            <a:extLst>
              <a:ext uri="{FF2B5EF4-FFF2-40B4-BE49-F238E27FC236}">
                <a16:creationId xmlns:a16="http://schemas.microsoft.com/office/drawing/2014/main" id="{1A363FA1-7FDB-C641-9BAD-FBAF4E6DD486}"/>
              </a:ext>
            </a:extLst>
          </p:cNvPr>
          <p:cNvGrpSpPr/>
          <p:nvPr/>
        </p:nvGrpSpPr>
        <p:grpSpPr>
          <a:xfrm>
            <a:off x="1069329" y="5173162"/>
            <a:ext cx="10648181" cy="1268959"/>
            <a:chOff x="1467218" y="5495828"/>
            <a:chExt cx="9977723" cy="692970"/>
          </a:xfrm>
        </p:grpSpPr>
        <p:sp>
          <p:nvSpPr>
            <p:cNvPr id="5" name="Rectangle 4" descr="Question to committee">
              <a:extLst>
                <a:ext uri="{FF2B5EF4-FFF2-40B4-BE49-F238E27FC236}">
                  <a16:creationId xmlns:a16="http://schemas.microsoft.com/office/drawing/2014/main" id="{75A0FB33-B39E-2480-446F-F02C800D63B5}"/>
                </a:ext>
              </a:extLst>
            </p:cNvPr>
            <p:cNvSpPr/>
            <p:nvPr/>
          </p:nvSpPr>
          <p:spPr>
            <a:xfrm>
              <a:off x="1819431" y="5514152"/>
              <a:ext cx="9625510" cy="66038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rPr>
                <a:t> </a:t>
              </a:r>
              <a:r>
                <a:rPr kumimoji="0" lang="en-GB" sz="1600" b="0" i="0" u="none" strike="noStrike" kern="1200" cap="none" spc="0" normalizeH="0" baseline="0" noProof="0" dirty="0">
                  <a:ln>
                    <a:noFill/>
                  </a:ln>
                  <a:solidFill>
                    <a:srgbClr val="000000"/>
                  </a:solidFill>
                  <a:effectLst/>
                  <a:uLnTx/>
                  <a:uFillTx/>
                  <a:latin typeface="Arial"/>
                  <a:ea typeface="+mn-ea"/>
                  <a:cs typeface="+mn-cs"/>
                </a:rPr>
                <a:t>What is the committee’s view on differentiating exacerbations as controlled vs. controlled, and based on previously controlled or uncontrolled asthma state?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Does the committee consider that transition probabilities from exacerbations to controlled asthma state overestimated in model? </a:t>
              </a:r>
              <a:endParaRPr kumimoji="0" lang="en-GB" sz="1600" b="1" i="1" u="none" strike="sngStrike" kern="1200" cap="none" spc="0" normalizeH="0" baseline="0" noProof="0" dirty="0">
                <a:ln>
                  <a:noFill/>
                </a:ln>
                <a:solidFill>
                  <a:srgbClr val="000000"/>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4E961410-8ED1-D8F9-D31E-351E7509917E}"/>
                </a:ext>
                <a:ext uri="{C183D7F6-B498-43B3-948B-1728B52AA6E4}">
                  <adec:decorative xmlns:adec="http://schemas.microsoft.com/office/drawing/2017/decorative" val="1"/>
                </a:ext>
              </a:extLst>
            </p:cNvPr>
            <p:cNvGrpSpPr/>
            <p:nvPr/>
          </p:nvGrpSpPr>
          <p:grpSpPr>
            <a:xfrm>
              <a:off x="1467218" y="5495828"/>
              <a:ext cx="576000" cy="692970"/>
              <a:chOff x="-1429275" y="3997591"/>
              <a:chExt cx="576000" cy="692970"/>
            </a:xfrm>
          </p:grpSpPr>
          <p:sp>
            <p:nvSpPr>
              <p:cNvPr id="9" name="Oval 8">
                <a:extLst>
                  <a:ext uri="{FF2B5EF4-FFF2-40B4-BE49-F238E27FC236}">
                    <a16:creationId xmlns:a16="http://schemas.microsoft.com/office/drawing/2014/main" id="{84ABB146-DCEE-0221-6C87-29F05EB5002F}"/>
                  </a:ext>
                </a:extLst>
              </p:cNvPr>
              <p:cNvSpPr/>
              <p:nvPr/>
            </p:nvSpPr>
            <p:spPr>
              <a:xfrm>
                <a:off x="-1429275" y="3997591"/>
                <a:ext cx="576000" cy="69297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5C5C5361-5EAC-8F6C-763B-0D36C9D55D3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1576" y="4021849"/>
                <a:ext cx="463463" cy="661580"/>
              </a:xfrm>
              <a:prstGeom prst="rect">
                <a:avLst/>
              </a:prstGeom>
            </p:spPr>
          </p:pic>
        </p:grpSp>
      </p:grpSp>
    </p:spTree>
    <p:extLst>
      <p:ext uri="{BB962C8B-B14F-4D97-AF65-F5344CB8AC3E}">
        <p14:creationId xmlns:p14="http://schemas.microsoft.com/office/powerpoint/2010/main" val="717979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248692" y="2900309"/>
            <a:ext cx="11780985" cy="170430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TE response</a:t>
            </a:r>
          </a:p>
          <a:p>
            <a:pPr marL="285750" indent="-285750">
              <a:buFont typeface="Arial" panose="020B0604020202020204" pitchFamily="34" charset="0"/>
              <a:buChar char="•"/>
            </a:pPr>
            <a:r>
              <a:rPr lang="en-GB" dirty="0">
                <a:solidFill>
                  <a:schemeClr val="tx1"/>
                </a:solidFill>
              </a:rPr>
              <a:t>Approach inline with previous</a:t>
            </a:r>
            <a:r>
              <a:rPr lang="en-GB" dirty="0">
                <a:solidFill>
                  <a:srgbClr val="FF0000"/>
                </a:solidFill>
              </a:rPr>
              <a:t> </a:t>
            </a:r>
            <a:r>
              <a:rPr lang="en-GB" dirty="0">
                <a:solidFill>
                  <a:schemeClr val="tx1"/>
                </a:solidFill>
              </a:rPr>
              <a:t>NICE guidance to stop biologicals after 52 weeks if no response : reflected in model via a one-off discontinuation at 52 weeks</a:t>
            </a:r>
          </a:p>
          <a:p>
            <a:pPr marL="285750" indent="-285750">
              <a:buFont typeface="Arial" panose="020B0604020202020204" pitchFamily="34" charset="0"/>
              <a:buChar char="•"/>
            </a:pPr>
            <a:r>
              <a:rPr lang="en-GB" dirty="0">
                <a:solidFill>
                  <a:schemeClr val="tx1"/>
                </a:solidFill>
              </a:rPr>
              <a:t>NAVIGATOR &amp; SOURCE indicated no discontinuations associated with lack of efficacy</a:t>
            </a:r>
          </a:p>
          <a:p>
            <a:pPr marL="285750" indent="-285750">
              <a:buFont typeface="Arial" panose="020B0604020202020204" pitchFamily="34" charset="0"/>
              <a:buChar char="•"/>
            </a:pPr>
            <a:r>
              <a:rPr lang="en-GB" dirty="0">
                <a:solidFill>
                  <a:schemeClr val="tx1"/>
                </a:solidFill>
              </a:rPr>
              <a:t>Unclear how post-response assessment transition probabilities could be modelled as a smoother function of time</a:t>
            </a:r>
          </a:p>
        </p:txBody>
      </p:sp>
      <p:sp>
        <p:nvSpPr>
          <p:cNvPr id="16" name="Rectangle 15">
            <a:extLst>
              <a:ext uri="{FF2B5EF4-FFF2-40B4-BE49-F238E27FC236}">
                <a16:creationId xmlns:a16="http://schemas.microsoft.com/office/drawing/2014/main" id="{BE4E1D21-37B6-4DED-9C97-E9DA5819D47B}"/>
              </a:ext>
            </a:extLst>
          </p:cNvPr>
          <p:cNvSpPr/>
          <p:nvPr/>
        </p:nvSpPr>
        <p:spPr>
          <a:xfrm>
            <a:off x="248692" y="4724189"/>
            <a:ext cx="11772677" cy="12032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EAG comments</a:t>
            </a:r>
          </a:p>
          <a:p>
            <a:pPr marL="285750" indent="-285750">
              <a:buFont typeface="Arial" panose="020B0604020202020204" pitchFamily="34" charset="0"/>
              <a:buChar char="•"/>
            </a:pPr>
            <a:r>
              <a:rPr lang="en-GB" dirty="0">
                <a:solidFill>
                  <a:schemeClr val="tx1"/>
                </a:solidFill>
              </a:rPr>
              <a:t>Preferred equal transition probabilities for pre and post assessment (52 weeks) because of high uncertainty with treatment: consider approach conservative but not perfect</a:t>
            </a:r>
          </a:p>
          <a:p>
            <a:pPr marL="285750" indent="-285750">
              <a:buFont typeface="Arial" panose="020B0604020202020204" pitchFamily="34" charset="0"/>
              <a:buChar char="•"/>
            </a:pPr>
            <a:r>
              <a:rPr lang="en-GB" dirty="0">
                <a:solidFill>
                  <a:schemeClr val="tx1"/>
                </a:solidFill>
              </a:rPr>
              <a:t>Uncertainty with treatment response impact patient number and post-response transition probabilities </a:t>
            </a:r>
          </a:p>
          <a:p>
            <a:pPr marL="285750" indent="-285750">
              <a:buFont typeface="Arial" panose="020B0604020202020204" pitchFamily="34" charset="0"/>
              <a:buChar char="•"/>
            </a:pPr>
            <a:endParaRPr lang="en-GB" dirty="0">
              <a:solidFill>
                <a:schemeClr val="tx1"/>
              </a:solidFill>
            </a:endParaRPr>
          </a:p>
        </p:txBody>
      </p:sp>
      <p:grpSp>
        <p:nvGrpSpPr>
          <p:cNvPr id="2" name="Group 1">
            <a:extLst>
              <a:ext uri="{FF2B5EF4-FFF2-40B4-BE49-F238E27FC236}">
                <a16:creationId xmlns:a16="http://schemas.microsoft.com/office/drawing/2014/main" id="{E1FC1C8C-41E7-7FAD-A833-034D005333EF}"/>
              </a:ext>
            </a:extLst>
          </p:cNvPr>
          <p:cNvGrpSpPr/>
          <p:nvPr/>
        </p:nvGrpSpPr>
        <p:grpSpPr>
          <a:xfrm>
            <a:off x="2599819" y="6062262"/>
            <a:ext cx="7447879" cy="530688"/>
            <a:chOff x="1649935" y="5675717"/>
            <a:chExt cx="9771393" cy="611682"/>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937933" y="5675717"/>
              <a:ext cx="9483395" cy="58083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rPr>
                <a:t> Is the company’s approach of modelling a different set of transition probabilities post 52 weeks appropriate? </a:t>
              </a:r>
              <a:endParaRPr lang="en-GB" b="1" i="1" strike="sngStrike" dirty="0">
                <a:solidFill>
                  <a:schemeClr val="tx1"/>
                </a:solidFill>
              </a:endParaRP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649935" y="5711399"/>
              <a:ext cx="576000" cy="576000"/>
              <a:chOff x="-1246558" y="4213162"/>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246558" y="4213162"/>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0290" y="4294855"/>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240384" y="795738"/>
            <a:ext cx="11780985" cy="201570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Background</a:t>
            </a:r>
          </a:p>
          <a:p>
            <a:pPr marL="342900" indent="-342900">
              <a:buFont typeface="Arial" panose="020B0604020202020204" pitchFamily="34" charset="0"/>
              <a:buChar char="•"/>
            </a:pPr>
            <a:r>
              <a:rPr lang="en-GB" dirty="0">
                <a:solidFill>
                  <a:schemeClr val="tx1"/>
                </a:solidFill>
              </a:rPr>
              <a:t>Model included a one-off discontinuation at 52 weeks; a different set of transition probabilities post 52 weeks modelled for responders (defined as any reduction in continuation at 52 exacerbation or </a:t>
            </a:r>
            <a:r>
              <a:rPr lang="en-GB" dirty="0" err="1">
                <a:solidFill>
                  <a:schemeClr val="tx1"/>
                </a:solidFill>
              </a:rPr>
              <a:t>mOCS</a:t>
            </a:r>
            <a:r>
              <a:rPr lang="en-GB" dirty="0">
                <a:solidFill>
                  <a:schemeClr val="tx1"/>
                </a:solidFill>
              </a:rPr>
              <a:t> dose from baseline)</a:t>
            </a:r>
          </a:p>
          <a:p>
            <a:pPr marL="342900" indent="-342900">
              <a:buFont typeface="Arial" panose="020B0604020202020204" pitchFamily="34" charset="0"/>
              <a:buChar char="•"/>
            </a:pPr>
            <a:r>
              <a:rPr lang="en-GB" dirty="0">
                <a:solidFill>
                  <a:schemeClr val="tx1"/>
                </a:solidFill>
              </a:rPr>
              <a:t>EAG concerned treatments effects overestimated because fewer non-responders assumed to continue treatment, while background discontinuation already accounted for</a:t>
            </a:r>
          </a:p>
          <a:p>
            <a:pPr marL="342900" indent="-342900">
              <a:buFont typeface="Arial" panose="020B0604020202020204" pitchFamily="34" charset="0"/>
              <a:buChar char="•"/>
            </a:pPr>
            <a:r>
              <a:rPr lang="en-GB" dirty="0">
                <a:solidFill>
                  <a:schemeClr val="tx1"/>
                </a:solidFill>
              </a:rPr>
              <a:t>Suggested company to model transition probabilities as function of time, rather than a step function at week 52</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170631" y="0"/>
            <a:ext cx="11780985" cy="911932"/>
          </a:xfrm>
        </p:spPr>
        <p:txBody>
          <a:bodyPr>
            <a:normAutofit/>
          </a:bodyPr>
          <a:lstStyle/>
          <a:p>
            <a:pPr>
              <a:lnSpc>
                <a:spcPct val="100000"/>
              </a:lnSpc>
            </a:pPr>
            <a:r>
              <a:rPr lang="en-GB" sz="2700" dirty="0"/>
              <a:t>Key issue: Change in transition probabilities at week 52</a:t>
            </a:r>
            <a:br>
              <a:rPr lang="en-GB" dirty="0"/>
            </a:br>
            <a:r>
              <a:rPr lang="en-GB" sz="2200" dirty="0"/>
              <a:t>Company and EAG differ on modelling of post 52 week transition probabilities </a:t>
            </a:r>
          </a:p>
        </p:txBody>
      </p:sp>
      <p:sp>
        <p:nvSpPr>
          <p:cNvPr id="3" name="Text Placeholder 9">
            <a:extLst>
              <a:ext uri="{FF2B5EF4-FFF2-40B4-BE49-F238E27FC236}">
                <a16:creationId xmlns:a16="http://schemas.microsoft.com/office/drawing/2014/main" id="{2950EE4E-9B76-3C53-EA10-2E78A33A6DD3}"/>
              </a:ext>
            </a:extLst>
          </p:cNvPr>
          <p:cNvSpPr txBox="1">
            <a:spLocks/>
          </p:cNvSpPr>
          <p:nvPr/>
        </p:nvSpPr>
        <p:spPr>
          <a:xfrm>
            <a:off x="2590052" y="6592950"/>
            <a:ext cx="7457646" cy="4450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mOCS: maintenance oral corticosteroid</a:t>
            </a:r>
          </a:p>
        </p:txBody>
      </p:sp>
    </p:spTree>
    <p:extLst>
      <p:ext uri="{BB962C8B-B14F-4D97-AF65-F5344CB8AC3E}">
        <p14:creationId xmlns:p14="http://schemas.microsoft.com/office/powerpoint/2010/main" val="1919709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2CA74A-6F08-4190-9479-10C9823605C7}"/>
              </a:ext>
            </a:extLst>
          </p:cNvPr>
          <p:cNvSpPr/>
          <p:nvPr/>
        </p:nvSpPr>
        <p:spPr>
          <a:xfrm>
            <a:off x="354390" y="809729"/>
            <a:ext cx="11306862" cy="154992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rPr>
              <a:t>Background</a:t>
            </a:r>
          </a:p>
          <a:p>
            <a:pPr marL="342900" indent="-342900">
              <a:buFont typeface="Arial" panose="020B0604020202020204" pitchFamily="34" charset="0"/>
              <a:buChar char="•"/>
            </a:pPr>
            <a:r>
              <a:rPr lang="en-GB" dirty="0">
                <a:solidFill>
                  <a:schemeClr val="tx1"/>
                </a:solidFill>
              </a:rPr>
              <a:t>Probabilities used by company overestimate asthma-related mortality for people aged &lt;75 years</a:t>
            </a:r>
          </a:p>
          <a:p>
            <a:pPr marL="342900" indent="-342900">
              <a:buFont typeface="Arial" panose="020B0604020202020204" pitchFamily="34" charset="0"/>
              <a:buChar char="•"/>
            </a:pPr>
            <a:r>
              <a:rPr lang="en-GB">
                <a:solidFill>
                  <a:schemeClr val="tx1"/>
                </a:solidFill>
              </a:rPr>
              <a:t>Percentage of deaths in people aged &lt;75 in SoC is 37% in model, </a:t>
            </a:r>
            <a:r>
              <a:rPr lang="en-GB" dirty="0">
                <a:solidFill>
                  <a:schemeClr val="tx1"/>
                </a:solidFill>
              </a:rPr>
              <a:t>while EAG’s prediction of 27% based on 2020 asthma mortality and hospitalisation episode (ONS) more in line with HSE data</a:t>
            </a:r>
          </a:p>
          <a:p>
            <a:pPr marL="342900" indent="-342900">
              <a:buFont typeface="Arial" panose="020B0604020202020204" pitchFamily="34" charset="0"/>
              <a:buChar char="•"/>
            </a:pPr>
            <a:r>
              <a:rPr lang="en-GB" dirty="0">
                <a:solidFill>
                  <a:schemeClr val="tx1"/>
                </a:solidFill>
              </a:rPr>
              <a:t>Overestimating asthma mortality over-estimates QALYs gained: thus affecting cost-effectiveness </a:t>
            </a:r>
            <a:endParaRPr lang="en-GB" sz="1200" dirty="0">
              <a:solidFill>
                <a:schemeClr val="tx1"/>
              </a:solidFill>
            </a:endParaRP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181812" y="-7072"/>
            <a:ext cx="11568910" cy="764523"/>
          </a:xfrm>
        </p:spPr>
        <p:txBody>
          <a:bodyPr>
            <a:normAutofit fontScale="90000"/>
          </a:bodyPr>
          <a:lstStyle/>
          <a:p>
            <a:r>
              <a:rPr lang="en-GB" sz="3100" dirty="0"/>
              <a:t>Key issue: Asthma mortality</a:t>
            </a:r>
            <a:br>
              <a:rPr lang="en-GB" sz="3100" dirty="0"/>
            </a:br>
            <a:r>
              <a:rPr lang="en-GB" sz="2200" b="0" dirty="0"/>
              <a:t>Asthma-related death only occurs through exacerbation over &amp; above background mortality in model</a:t>
            </a:r>
          </a:p>
        </p:txBody>
      </p:sp>
      <p:sp>
        <p:nvSpPr>
          <p:cNvPr id="2" name="Rectangle 1">
            <a:extLst>
              <a:ext uri="{FF2B5EF4-FFF2-40B4-BE49-F238E27FC236}">
                <a16:creationId xmlns:a16="http://schemas.microsoft.com/office/drawing/2014/main" id="{81901BB1-12B1-B915-9D12-73F25FD9581A}"/>
              </a:ext>
            </a:extLst>
          </p:cNvPr>
          <p:cNvSpPr/>
          <p:nvPr/>
        </p:nvSpPr>
        <p:spPr>
          <a:xfrm>
            <a:off x="436750" y="4173162"/>
            <a:ext cx="11204647" cy="210332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rPr>
              <a:t>Company TE response</a:t>
            </a:r>
          </a:p>
          <a:p>
            <a:pPr marL="285750" indent="-285750">
              <a:buFont typeface="Arial" panose="020B0604020202020204" pitchFamily="34" charset="0"/>
              <a:buChar char="•"/>
            </a:pPr>
            <a:r>
              <a:rPr lang="en-GB" dirty="0">
                <a:solidFill>
                  <a:schemeClr val="tx1"/>
                </a:solidFill>
              </a:rPr>
              <a:t>HSE data captures all asthma-related death; population of interest significantly more severe than general population with uncontrolled asthma</a:t>
            </a:r>
          </a:p>
          <a:p>
            <a:pPr marL="285750" indent="-285750">
              <a:buFont typeface="Arial" panose="020B0604020202020204" pitchFamily="34" charset="0"/>
              <a:buChar char="•"/>
            </a:pPr>
            <a:r>
              <a:rPr lang="en-GB" dirty="0">
                <a:solidFill>
                  <a:schemeClr val="tx1"/>
                </a:solidFill>
              </a:rPr>
              <a:t>Real-world evidence from this population indicate deaths below 70 and 80 years to be 35.6% and 59.3%, respectively; appropriate to assume 45% deaths in &lt;75 years, higher than company or EAG’s estimates; </a:t>
            </a:r>
          </a:p>
          <a:p>
            <a:pPr marL="285750" indent="-285750">
              <a:buFont typeface="Arial" panose="020B0604020202020204" pitchFamily="34" charset="0"/>
              <a:buChar char="•"/>
            </a:pPr>
            <a:r>
              <a:rPr lang="en-GB" dirty="0">
                <a:solidFill>
                  <a:schemeClr val="tx1"/>
                </a:solidFill>
              </a:rPr>
              <a:t>EAG’s approach not robust: mis-aligned population; inappropriate translation to 4 weekly probability as</a:t>
            </a:r>
            <a:r>
              <a:rPr lang="en-GB" dirty="0">
                <a:solidFill>
                  <a:srgbClr val="FF0000"/>
                </a:solidFill>
              </a:rPr>
              <a:t> </a:t>
            </a:r>
            <a:r>
              <a:rPr lang="en-GB" dirty="0">
                <a:solidFill>
                  <a:schemeClr val="tx1"/>
                </a:solidFill>
              </a:rPr>
              <a:t>people in model only have risk of asthma-related mortality following exacerbation</a:t>
            </a:r>
            <a:endParaRPr lang="en-GB" strike="sngStrike" dirty="0">
              <a:solidFill>
                <a:srgbClr val="FF0000"/>
              </a:solidFill>
            </a:endParaRPr>
          </a:p>
        </p:txBody>
      </p:sp>
      <p:graphicFrame>
        <p:nvGraphicFramePr>
          <p:cNvPr id="12" name="Table 4">
            <a:extLst>
              <a:ext uri="{FF2B5EF4-FFF2-40B4-BE49-F238E27FC236}">
                <a16:creationId xmlns:a16="http://schemas.microsoft.com/office/drawing/2014/main" id="{70ABF6FA-77A2-5EA1-7204-1DF66003354D}"/>
              </a:ext>
            </a:extLst>
          </p:cNvPr>
          <p:cNvGraphicFramePr>
            <a:graphicFrameLocks noGrp="1"/>
          </p:cNvGraphicFramePr>
          <p:nvPr>
            <p:extLst>
              <p:ext uri="{D42A27DB-BD31-4B8C-83A1-F6EECF244321}">
                <p14:modId xmlns:p14="http://schemas.microsoft.com/office/powerpoint/2010/main" val="931107587"/>
              </p:ext>
            </p:extLst>
          </p:nvPr>
        </p:nvGraphicFramePr>
        <p:xfrm>
          <a:off x="395570" y="2730541"/>
          <a:ext cx="11245827" cy="1396918"/>
        </p:xfrm>
        <a:graphic>
          <a:graphicData uri="http://schemas.openxmlformats.org/drawingml/2006/table">
            <a:tbl>
              <a:tblPr firstRow="1" bandRow="1">
                <a:tableStyleId>{5C22544A-7EE6-4342-B048-85BDC9FD1C3A}</a:tableStyleId>
              </a:tblPr>
              <a:tblGrid>
                <a:gridCol w="2511483">
                  <a:extLst>
                    <a:ext uri="{9D8B030D-6E8A-4147-A177-3AD203B41FA5}">
                      <a16:colId xmlns:a16="http://schemas.microsoft.com/office/drawing/2014/main" val="129351076"/>
                    </a:ext>
                  </a:extLst>
                </a:gridCol>
                <a:gridCol w="3111429">
                  <a:extLst>
                    <a:ext uri="{9D8B030D-6E8A-4147-A177-3AD203B41FA5}">
                      <a16:colId xmlns:a16="http://schemas.microsoft.com/office/drawing/2014/main" val="2225834090"/>
                    </a:ext>
                  </a:extLst>
                </a:gridCol>
                <a:gridCol w="1874305">
                  <a:extLst>
                    <a:ext uri="{9D8B030D-6E8A-4147-A177-3AD203B41FA5}">
                      <a16:colId xmlns:a16="http://schemas.microsoft.com/office/drawing/2014/main" val="1759096411"/>
                    </a:ext>
                  </a:extLst>
                </a:gridCol>
                <a:gridCol w="1874305">
                  <a:extLst>
                    <a:ext uri="{9D8B030D-6E8A-4147-A177-3AD203B41FA5}">
                      <a16:colId xmlns:a16="http://schemas.microsoft.com/office/drawing/2014/main" val="2893786514"/>
                    </a:ext>
                  </a:extLst>
                </a:gridCol>
                <a:gridCol w="1874305">
                  <a:extLst>
                    <a:ext uri="{9D8B030D-6E8A-4147-A177-3AD203B41FA5}">
                      <a16:colId xmlns:a16="http://schemas.microsoft.com/office/drawing/2014/main" val="2470236"/>
                    </a:ext>
                  </a:extLst>
                </a:gridCol>
              </a:tblGrid>
              <a:tr h="372526">
                <a:tc rowSpan="2">
                  <a:txBody>
                    <a:bodyPr/>
                    <a:lstStyle/>
                    <a:p>
                      <a:pPr algn="ctr"/>
                      <a:r>
                        <a:rPr lang="en-GB" sz="1600" dirty="0">
                          <a:latin typeface="+mn-lt"/>
                        </a:rPr>
                        <a:t>Age band (years)</a:t>
                      </a:r>
                    </a:p>
                  </a:txBody>
                  <a:tcPr>
                    <a:lnB w="19050" cap="flat" cmpd="sng" algn="ctr">
                      <a:solidFill>
                        <a:srgbClr val="FF0000"/>
                      </a:solidFill>
                      <a:prstDash val="dash"/>
                      <a:round/>
                      <a:headEnd type="none" w="med" len="med"/>
                      <a:tailEnd type="none" w="med" len="med"/>
                    </a:lnB>
                  </a:tcPr>
                </a:tc>
                <a:tc gridSpan="2">
                  <a:txBody>
                    <a:bodyPr/>
                    <a:lstStyle/>
                    <a:p>
                      <a:pPr algn="ctr"/>
                      <a:r>
                        <a:rPr lang="en-GB" sz="1600" dirty="0">
                          <a:solidFill>
                            <a:schemeClr val="bg1"/>
                          </a:solidFill>
                          <a:latin typeface="+mn-lt"/>
                        </a:rPr>
                        <a:t>Company prediction</a:t>
                      </a:r>
                      <a:endParaRPr lang="en-GB" sz="1600" strike="sngStrike" dirty="0">
                        <a:solidFill>
                          <a:schemeClr val="bg1"/>
                        </a:solidFill>
                        <a:latin typeface="+mn-lt"/>
                      </a:endParaRPr>
                    </a:p>
                  </a:txBody>
                  <a:tcPr/>
                </a:tc>
                <a:tc hMerge="1">
                  <a:txBody>
                    <a:bodyPr/>
                    <a:lstStyle/>
                    <a:p>
                      <a:endParaRPr lang="en-GB"/>
                    </a:p>
                  </a:txBody>
                  <a:tcPr/>
                </a:tc>
                <a:tc gridSpan="2">
                  <a:txBody>
                    <a:bodyPr/>
                    <a:lstStyle/>
                    <a:p>
                      <a:pPr algn="ctr"/>
                      <a:r>
                        <a:rPr lang="en-GB" sz="1600" dirty="0">
                          <a:solidFill>
                            <a:schemeClr val="bg1"/>
                          </a:solidFill>
                          <a:latin typeface="+mn-lt"/>
                        </a:rPr>
                        <a:t>EAG prediction</a:t>
                      </a:r>
                      <a:endParaRPr lang="en-GB" sz="1600" strike="sngStrike" dirty="0">
                        <a:solidFill>
                          <a:schemeClr val="bg1"/>
                        </a:solidFill>
                        <a:latin typeface="+mn-lt"/>
                      </a:endParaRPr>
                    </a:p>
                  </a:txBody>
                  <a:tcPr/>
                </a:tc>
                <a:tc hMerge="1">
                  <a:txBody>
                    <a:bodyPr/>
                    <a:lstStyle/>
                    <a:p>
                      <a:endParaRPr lang="en-GB"/>
                    </a:p>
                  </a:txBody>
                  <a:tcPr/>
                </a:tc>
                <a:extLst>
                  <a:ext uri="{0D108BD9-81ED-4DB2-BD59-A6C34878D82A}">
                    <a16:rowId xmlns:a16="http://schemas.microsoft.com/office/drawing/2014/main" val="3790611719"/>
                  </a:ext>
                </a:extLst>
              </a:tr>
              <a:tr h="237592">
                <a:tc vMerge="1">
                  <a:txBody>
                    <a:bodyPr/>
                    <a:lstStyle/>
                    <a:p>
                      <a:endParaRPr lang="en-GB"/>
                    </a:p>
                  </a:txBody>
                  <a:tcPr/>
                </a:tc>
                <a:tc>
                  <a:txBody>
                    <a:bodyPr/>
                    <a:lstStyle/>
                    <a:p>
                      <a:pPr algn="ctr">
                        <a:spcBef>
                          <a:spcPts val="300"/>
                        </a:spcBef>
                        <a:spcAft>
                          <a:spcPts val="300"/>
                        </a:spcAft>
                      </a:pPr>
                      <a:r>
                        <a:rPr lang="en-GB" sz="1600" b="1" dirty="0">
                          <a:effectLst/>
                          <a:latin typeface="+mn-lt"/>
                          <a:ea typeface="Times New Roman" panose="02020603050405020304" pitchFamily="18" charset="0"/>
                          <a:cs typeface="Times New Roman" panose="02020603050405020304" pitchFamily="18" charset="0"/>
                        </a:rPr>
                        <a:t>Deaths (n)</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lnB w="19050" cap="flat" cmpd="sng" algn="ctr">
                      <a:solidFill>
                        <a:srgbClr val="FF0000"/>
                      </a:solidFill>
                      <a:prstDash val="dash"/>
                      <a:round/>
                      <a:headEnd type="none" w="med" len="med"/>
                      <a:tailEnd type="none" w="med" len="med"/>
                    </a:lnB>
                  </a:tcPr>
                </a:tc>
                <a:tc>
                  <a:txBody>
                    <a:bodyPr/>
                    <a:lstStyle/>
                    <a:p>
                      <a:pPr algn="ctr">
                        <a:spcBef>
                          <a:spcPts val="300"/>
                        </a:spcBef>
                        <a:spcAft>
                          <a:spcPts val="300"/>
                        </a:spcAft>
                      </a:pPr>
                      <a:r>
                        <a:rPr lang="en-GB" sz="1600" b="1" dirty="0">
                          <a:effectLst/>
                          <a:latin typeface="+mn-lt"/>
                          <a:ea typeface="Times New Roman" panose="02020603050405020304" pitchFamily="18" charset="0"/>
                          <a:cs typeface="Times New Roman" panose="02020603050405020304" pitchFamily="18" charset="0"/>
                        </a:rPr>
                        <a:t>%</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lnB w="19050" cap="flat" cmpd="sng" algn="ctr">
                      <a:solidFill>
                        <a:srgbClr val="FF0000"/>
                      </a:solidFill>
                      <a:prstDash val="dash"/>
                      <a:round/>
                      <a:headEnd type="none" w="med" len="med"/>
                      <a:tailEnd type="none" w="med" len="med"/>
                    </a:lnB>
                  </a:tcPr>
                </a:tc>
                <a:tc>
                  <a:txBody>
                    <a:bodyPr/>
                    <a:lstStyle/>
                    <a:p>
                      <a:pPr algn="ctr">
                        <a:spcBef>
                          <a:spcPts val="300"/>
                        </a:spcBef>
                        <a:spcAft>
                          <a:spcPts val="300"/>
                        </a:spcAft>
                      </a:pPr>
                      <a:r>
                        <a:rPr lang="en-GB" sz="1600" b="1" dirty="0">
                          <a:effectLst/>
                          <a:latin typeface="+mn-lt"/>
                          <a:ea typeface="Times New Roman" panose="02020603050405020304" pitchFamily="18" charset="0"/>
                          <a:cs typeface="Times New Roman" panose="02020603050405020304" pitchFamily="18" charset="0"/>
                        </a:rPr>
                        <a:t>Deaths (n)</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lnB w="19050" cap="flat" cmpd="sng" algn="ctr">
                      <a:solidFill>
                        <a:srgbClr val="FF0000"/>
                      </a:solidFill>
                      <a:prstDash val="dash"/>
                      <a:round/>
                      <a:headEnd type="none" w="med" len="med"/>
                      <a:tailEnd type="none" w="med" len="med"/>
                    </a:lnB>
                  </a:tcPr>
                </a:tc>
                <a:tc>
                  <a:txBody>
                    <a:bodyPr/>
                    <a:lstStyle/>
                    <a:p>
                      <a:pPr algn="ctr">
                        <a:spcBef>
                          <a:spcPts val="300"/>
                        </a:spcBef>
                        <a:spcAft>
                          <a:spcPts val="300"/>
                        </a:spcAft>
                      </a:pPr>
                      <a:r>
                        <a:rPr lang="en-GB" sz="1600" b="1" dirty="0">
                          <a:effectLst/>
                          <a:latin typeface="+mn-lt"/>
                          <a:ea typeface="Times New Roman" panose="02020603050405020304" pitchFamily="18" charset="0"/>
                          <a:cs typeface="Times New Roman" panose="02020603050405020304" pitchFamily="18" charset="0"/>
                        </a:rPr>
                        <a:t>%</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lnB w="1905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3035110955"/>
                  </a:ext>
                </a:extLst>
              </a:tr>
              <a:tr h="233950">
                <a:tc>
                  <a:txBody>
                    <a:bodyPr/>
                    <a:lstStyle/>
                    <a:p>
                      <a:pPr algn="ctr">
                        <a:spcBef>
                          <a:spcPts val="300"/>
                        </a:spcBef>
                        <a:spcAft>
                          <a:spcPts val="300"/>
                        </a:spcAft>
                      </a:pPr>
                      <a:r>
                        <a:rPr lang="en-GB" sz="1600" b="1" dirty="0">
                          <a:effectLst/>
                          <a:latin typeface="+mn-lt"/>
                          <a:ea typeface="Times New Roman" panose="02020603050405020304" pitchFamily="18" charset="0"/>
                          <a:cs typeface="Times New Roman" panose="02020603050405020304" pitchFamily="18" charset="0"/>
                        </a:rPr>
                        <a:t>49-74</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lnL w="19050" cap="flat" cmpd="sng" algn="ctr">
                      <a:solidFill>
                        <a:srgbClr val="FF0000"/>
                      </a:solidFill>
                      <a:prstDash val="dash"/>
                      <a:round/>
                      <a:headEnd type="none" w="med" len="med"/>
                      <a:tailEnd type="none" w="med" len="med"/>
                    </a:lnL>
                    <a:lnT w="19050" cap="flat" cmpd="sng" algn="ctr">
                      <a:solidFill>
                        <a:srgbClr val="FF0000"/>
                      </a:solidFill>
                      <a:prstDash val="dash"/>
                      <a:round/>
                      <a:headEnd type="none" w="med" len="med"/>
                      <a:tailEnd type="none" w="med" len="med"/>
                    </a:lnT>
                    <a:lnB w="19050" cap="flat" cmpd="sng" algn="ctr">
                      <a:solidFill>
                        <a:srgbClr val="FF0000"/>
                      </a:solidFill>
                      <a:prstDash val="dash"/>
                      <a:round/>
                      <a:headEnd type="none" w="med" len="med"/>
                      <a:tailEnd type="none" w="med" len="med"/>
                    </a:lnB>
                  </a:tcPr>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360</a:t>
                      </a:r>
                    </a:p>
                  </a:txBody>
                  <a:tcPr marL="68580" marR="68580" marT="0" marB="0">
                    <a:lnT w="19050" cap="flat" cmpd="sng" algn="ctr">
                      <a:solidFill>
                        <a:srgbClr val="FF0000"/>
                      </a:solidFill>
                      <a:prstDash val="dash"/>
                      <a:round/>
                      <a:headEnd type="none" w="med" len="med"/>
                      <a:tailEnd type="none" w="med" len="med"/>
                    </a:lnT>
                    <a:lnB w="19050" cap="flat" cmpd="sng" algn="ctr">
                      <a:solidFill>
                        <a:srgbClr val="FF0000"/>
                      </a:solidFill>
                      <a:prstDash val="dash"/>
                      <a:round/>
                      <a:headEnd type="none" w="med" len="med"/>
                      <a:tailEnd type="none" w="med" len="med"/>
                    </a:lnB>
                  </a:tcPr>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37%</a:t>
                      </a:r>
                    </a:p>
                  </a:txBody>
                  <a:tcPr marL="68580" marR="68580" marT="0" marB="0">
                    <a:lnT w="19050" cap="flat" cmpd="sng" algn="ctr">
                      <a:solidFill>
                        <a:srgbClr val="FF0000"/>
                      </a:solidFill>
                      <a:prstDash val="dash"/>
                      <a:round/>
                      <a:headEnd type="none" w="med" len="med"/>
                      <a:tailEnd type="none" w="med" len="med"/>
                    </a:lnT>
                    <a:lnB w="19050" cap="flat" cmpd="sng" algn="ctr">
                      <a:solidFill>
                        <a:srgbClr val="FF0000"/>
                      </a:solidFill>
                      <a:prstDash val="dash"/>
                      <a:round/>
                      <a:headEnd type="none" w="med" len="med"/>
                      <a:tailEnd type="none" w="med" len="med"/>
                    </a:lnB>
                  </a:tcPr>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262</a:t>
                      </a:r>
                    </a:p>
                  </a:txBody>
                  <a:tcPr marL="68580" marR="68580" marT="0" marB="0">
                    <a:lnT w="19050" cap="flat" cmpd="sng" algn="ctr">
                      <a:solidFill>
                        <a:srgbClr val="FF0000"/>
                      </a:solidFill>
                      <a:prstDash val="dash"/>
                      <a:round/>
                      <a:headEnd type="none" w="med" len="med"/>
                      <a:tailEnd type="none" w="med" len="med"/>
                    </a:lnT>
                    <a:lnB w="19050" cap="flat" cmpd="sng" algn="ctr">
                      <a:solidFill>
                        <a:srgbClr val="FF0000"/>
                      </a:solidFill>
                      <a:prstDash val="dash"/>
                      <a:round/>
                      <a:headEnd type="none" w="med" len="med"/>
                      <a:tailEnd type="none" w="med" len="med"/>
                    </a:lnB>
                  </a:tcPr>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27%</a:t>
                      </a:r>
                    </a:p>
                  </a:txBody>
                  <a:tcPr marL="68580" marR="68580" marT="0" marB="0">
                    <a:lnR w="19050" cap="flat" cmpd="sng" algn="ctr">
                      <a:solidFill>
                        <a:srgbClr val="FF0000"/>
                      </a:solidFill>
                      <a:prstDash val="dash"/>
                      <a:round/>
                      <a:headEnd type="none" w="med" len="med"/>
                      <a:tailEnd type="none" w="med" len="med"/>
                    </a:lnR>
                    <a:lnT w="19050" cap="flat" cmpd="sng" algn="ctr">
                      <a:solidFill>
                        <a:srgbClr val="FF0000"/>
                      </a:solidFill>
                      <a:prstDash val="dash"/>
                      <a:round/>
                      <a:headEnd type="none" w="med" len="med"/>
                      <a:tailEnd type="none" w="med" len="med"/>
                    </a:lnT>
                    <a:lnB w="1905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1847814735"/>
                  </a:ext>
                </a:extLst>
              </a:tr>
              <a:tr h="268356">
                <a:tc>
                  <a:txBody>
                    <a:bodyPr/>
                    <a:lstStyle/>
                    <a:p>
                      <a:pPr algn="ctr">
                        <a:spcBef>
                          <a:spcPts val="300"/>
                        </a:spcBef>
                        <a:spcAft>
                          <a:spcPts val="300"/>
                        </a:spcAft>
                      </a:pPr>
                      <a:r>
                        <a:rPr lang="en-GB" sz="1600" b="1" dirty="0">
                          <a:effectLst/>
                          <a:latin typeface="+mn-lt"/>
                          <a:ea typeface="Times New Roman" panose="02020603050405020304" pitchFamily="18" charset="0"/>
                          <a:cs typeface="Times New Roman" panose="02020603050405020304" pitchFamily="18" charset="0"/>
                        </a:rPr>
                        <a:t>75-100</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lnT w="19050" cap="flat" cmpd="sng" algn="ctr">
                      <a:solidFill>
                        <a:srgbClr val="FF0000"/>
                      </a:solidFill>
                      <a:prstDash val="dash"/>
                      <a:round/>
                      <a:headEnd type="none" w="med" len="med"/>
                      <a:tailEnd type="none" w="med" len="med"/>
                    </a:lnT>
                  </a:tcPr>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625</a:t>
                      </a:r>
                    </a:p>
                  </a:txBody>
                  <a:tcPr marL="68580" marR="68580" marT="0" marB="0">
                    <a:lnT w="19050" cap="flat" cmpd="sng" algn="ctr">
                      <a:solidFill>
                        <a:srgbClr val="FF0000"/>
                      </a:solidFill>
                      <a:prstDash val="dash"/>
                      <a:round/>
                      <a:headEnd type="none" w="med" len="med"/>
                      <a:tailEnd type="none" w="med" len="med"/>
                    </a:lnT>
                  </a:tcPr>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63%</a:t>
                      </a:r>
                    </a:p>
                  </a:txBody>
                  <a:tcPr marL="68580" marR="68580" marT="0" marB="0">
                    <a:lnT w="19050" cap="flat" cmpd="sng" algn="ctr">
                      <a:solidFill>
                        <a:srgbClr val="FF0000"/>
                      </a:solidFill>
                      <a:prstDash val="dash"/>
                      <a:round/>
                      <a:headEnd type="none" w="med" len="med"/>
                      <a:tailEnd type="none" w="med" len="med"/>
                    </a:lnT>
                  </a:tcPr>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718</a:t>
                      </a:r>
                    </a:p>
                  </a:txBody>
                  <a:tcPr marL="68580" marR="68580" marT="0" marB="0">
                    <a:lnT w="19050" cap="flat" cmpd="sng" algn="ctr">
                      <a:solidFill>
                        <a:srgbClr val="FF0000"/>
                      </a:solidFill>
                      <a:prstDash val="dash"/>
                      <a:round/>
                      <a:headEnd type="none" w="med" len="med"/>
                      <a:tailEnd type="none" w="med" len="med"/>
                    </a:lnT>
                  </a:tcPr>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73%</a:t>
                      </a:r>
                    </a:p>
                  </a:txBody>
                  <a:tcPr marL="68580" marR="68580" marT="0" marB="0">
                    <a:lnT w="19050" cap="flat" cmpd="sng" algn="ctr">
                      <a:solidFill>
                        <a:srgbClr val="FF0000"/>
                      </a:solidFill>
                      <a:prstDash val="dash"/>
                      <a:round/>
                      <a:headEnd type="none" w="med" len="med"/>
                      <a:tailEnd type="none" w="med" len="med"/>
                    </a:lnT>
                  </a:tcPr>
                </a:tc>
                <a:extLst>
                  <a:ext uri="{0D108BD9-81ED-4DB2-BD59-A6C34878D82A}">
                    <a16:rowId xmlns:a16="http://schemas.microsoft.com/office/drawing/2014/main" val="2231374129"/>
                  </a:ext>
                </a:extLst>
              </a:tr>
              <a:tr h="268356">
                <a:tc>
                  <a:txBody>
                    <a:bodyPr/>
                    <a:lstStyle/>
                    <a:p>
                      <a:pPr algn="ctr">
                        <a:spcBef>
                          <a:spcPts val="300"/>
                        </a:spcBef>
                        <a:spcAft>
                          <a:spcPts val="300"/>
                        </a:spcAft>
                      </a:pPr>
                      <a:r>
                        <a:rPr lang="en-GB" sz="1600" b="1" i="1" dirty="0">
                          <a:effectLst/>
                          <a:latin typeface="+mn-lt"/>
                          <a:ea typeface="Times New Roman" panose="02020603050405020304" pitchFamily="18" charset="0"/>
                          <a:cs typeface="Times New Roman" panose="02020603050405020304" pitchFamily="18" charset="0"/>
                        </a:rPr>
                        <a:t>49-100</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985</a:t>
                      </a:r>
                    </a:p>
                  </a:txBody>
                  <a:tcPr marL="68580" marR="68580" marT="0" marB="0"/>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100%</a:t>
                      </a:r>
                    </a:p>
                  </a:txBody>
                  <a:tcPr marL="68580" marR="68580" marT="0" marB="0"/>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980</a:t>
                      </a:r>
                    </a:p>
                  </a:txBody>
                  <a:tcPr marL="68580" marR="68580" marT="0" marB="0"/>
                </a:tc>
                <a:tc>
                  <a:txBody>
                    <a:bodyPr/>
                    <a:lstStyle/>
                    <a:p>
                      <a:pPr algn="ctr">
                        <a:spcBef>
                          <a:spcPts val="300"/>
                        </a:spcBef>
                        <a:spcAft>
                          <a:spcPts val="300"/>
                        </a:spcAft>
                      </a:pPr>
                      <a:r>
                        <a:rPr lang="en-GB" sz="1600" i="0" dirty="0">
                          <a:effectLst/>
                          <a:latin typeface="+mn-lt"/>
                          <a:ea typeface="Times New Roman" panose="02020603050405020304" pitchFamily="18" charset="0"/>
                          <a:cs typeface="Times New Roman" panose="02020603050405020304" pitchFamily="18" charset="0"/>
                        </a:rPr>
                        <a:t>100%</a:t>
                      </a:r>
                    </a:p>
                  </a:txBody>
                  <a:tcPr marL="68580" marR="68580" marT="0" marB="0"/>
                </a:tc>
                <a:extLst>
                  <a:ext uri="{0D108BD9-81ED-4DB2-BD59-A6C34878D82A}">
                    <a16:rowId xmlns:a16="http://schemas.microsoft.com/office/drawing/2014/main" val="339850240"/>
                  </a:ext>
                </a:extLst>
              </a:tr>
            </a:tbl>
          </a:graphicData>
        </a:graphic>
      </p:graphicFrame>
      <p:sp>
        <p:nvSpPr>
          <p:cNvPr id="14" name="Text Placeholder 9">
            <a:extLst>
              <a:ext uri="{FF2B5EF4-FFF2-40B4-BE49-F238E27FC236}">
                <a16:creationId xmlns:a16="http://schemas.microsoft.com/office/drawing/2014/main" id="{5D817FA4-1214-81E3-E1EA-828E0533F2AA}"/>
              </a:ext>
            </a:extLst>
          </p:cNvPr>
          <p:cNvSpPr txBox="1">
            <a:spLocks/>
          </p:cNvSpPr>
          <p:nvPr/>
        </p:nvSpPr>
        <p:spPr>
          <a:xfrm>
            <a:off x="1245222" y="6492875"/>
            <a:ext cx="10505500" cy="3651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:HSE: Health Survey for England, ONS: Office of National Statistics; QALY: quality-adjusted life years: SoC: standard of care </a:t>
            </a:r>
          </a:p>
        </p:txBody>
      </p:sp>
      <p:sp>
        <p:nvSpPr>
          <p:cNvPr id="5" name="TextBox 4">
            <a:extLst>
              <a:ext uri="{FF2B5EF4-FFF2-40B4-BE49-F238E27FC236}">
                <a16:creationId xmlns:a16="http://schemas.microsoft.com/office/drawing/2014/main" id="{A5C698B6-4C19-8ACE-102B-D4DEC5441DCB}"/>
              </a:ext>
            </a:extLst>
          </p:cNvPr>
          <p:cNvSpPr txBox="1"/>
          <p:nvPr/>
        </p:nvSpPr>
        <p:spPr>
          <a:xfrm>
            <a:off x="339276" y="2363886"/>
            <a:ext cx="11513447" cy="338554"/>
          </a:xfrm>
          <a:prstGeom prst="rect">
            <a:avLst/>
          </a:prstGeom>
          <a:noFill/>
        </p:spPr>
        <p:txBody>
          <a:bodyPr wrap="square" rtlCol="0">
            <a:spAutoFit/>
          </a:bodyPr>
          <a:lstStyle/>
          <a:p>
            <a:r>
              <a:rPr lang="en-GB" sz="1600" dirty="0"/>
              <a:t>Table 15 Model predicted deaths: company vs. EAG model (SoC)</a:t>
            </a:r>
          </a:p>
        </p:txBody>
      </p:sp>
    </p:spTree>
    <p:extLst>
      <p:ext uri="{BB962C8B-B14F-4D97-AF65-F5344CB8AC3E}">
        <p14:creationId xmlns:p14="http://schemas.microsoft.com/office/powerpoint/2010/main" val="2653677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C721ED-69EF-F9E3-0B0A-6E5D1B90C9A0}"/>
              </a:ext>
            </a:extLst>
          </p:cNvPr>
          <p:cNvSpPr/>
          <p:nvPr/>
        </p:nvSpPr>
        <p:spPr>
          <a:xfrm>
            <a:off x="466723" y="1220502"/>
            <a:ext cx="11480635" cy="44396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rPr>
              <a:t>EAG</a:t>
            </a:r>
          </a:p>
          <a:p>
            <a:pPr marL="342900" indent="-342900">
              <a:buFont typeface="Arial" panose="020B0604020202020204" pitchFamily="34" charset="0"/>
              <a:buChar char="•"/>
            </a:pPr>
            <a:r>
              <a:rPr lang="en-GB" dirty="0">
                <a:solidFill>
                  <a:schemeClr val="tx1"/>
                </a:solidFill>
              </a:rPr>
              <a:t>Real world data may not generalisable to NHS practice, EAG’s data source representative of UK asthma population</a:t>
            </a:r>
          </a:p>
          <a:p>
            <a:pPr marL="342900" indent="-342900">
              <a:buFont typeface="Arial" panose="020B0604020202020204" pitchFamily="34" charset="0"/>
              <a:buChar char="•"/>
            </a:pPr>
            <a:r>
              <a:rPr lang="en-GB" dirty="0">
                <a:solidFill>
                  <a:schemeClr val="tx1"/>
                </a:solidFill>
              </a:rPr>
              <a:t>EAG’s approach of deriving probabilities consistent with previous appraisals, used latest data available  </a:t>
            </a:r>
          </a:p>
          <a:p>
            <a:pPr marL="342900" indent="-342900">
              <a:buFont typeface="Arial" panose="020B0604020202020204" pitchFamily="34" charset="0"/>
              <a:buChar char="•"/>
            </a:pPr>
            <a:r>
              <a:rPr lang="en-GB" dirty="0">
                <a:solidFill>
                  <a:schemeClr val="tx1"/>
                </a:solidFill>
              </a:rPr>
              <a:t>Consider uncertainty &amp; heterogeneity associated with asthma mortality data across different sources: </a:t>
            </a:r>
          </a:p>
          <a:p>
            <a:pPr marL="800100" lvl="1" indent="-342900">
              <a:buFont typeface="Courier New" panose="02070309020205020404" pitchFamily="49" charset="0"/>
              <a:buChar char="o"/>
            </a:pPr>
            <a:r>
              <a:rPr lang="en-GB" dirty="0">
                <a:solidFill>
                  <a:schemeClr val="tx1"/>
                </a:solidFill>
              </a:rPr>
              <a:t>provided scenario based on TA565 using data from BTS adult asthma audit report 2016</a:t>
            </a:r>
          </a:p>
          <a:p>
            <a:pPr marL="800100" lvl="1" indent="-342900">
              <a:buFont typeface="Courier New" panose="02070309020205020404" pitchFamily="49" charset="0"/>
              <a:buChar char="o"/>
            </a:pPr>
            <a:endParaRPr lang="en-GB" sz="2000" dirty="0">
              <a:solidFill>
                <a:schemeClr val="tx1"/>
              </a:solidFill>
            </a:endParaRPr>
          </a:p>
          <a:p>
            <a:pPr marL="800100" lvl="1" indent="-342900">
              <a:buFont typeface="Courier New" panose="02070309020205020404" pitchFamily="49" charset="0"/>
              <a:buChar char="o"/>
            </a:pPr>
            <a:endParaRPr lang="en-GB"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r>
              <a:rPr lang="en-GB" dirty="0">
                <a:solidFill>
                  <a:schemeClr val="tx1"/>
                </a:solidFill>
              </a:rPr>
              <a:t>Plausible asthma mortality estimates lies between EAG and scenario provided based on TA565</a:t>
            </a:r>
          </a:p>
        </p:txBody>
      </p:sp>
      <p:sp>
        <p:nvSpPr>
          <p:cNvPr id="8" name="Title 5">
            <a:extLst>
              <a:ext uri="{FF2B5EF4-FFF2-40B4-BE49-F238E27FC236}">
                <a16:creationId xmlns:a16="http://schemas.microsoft.com/office/drawing/2014/main" id="{99117274-4117-6DE6-B0D4-4E01E79D400D}"/>
              </a:ext>
            </a:extLst>
          </p:cNvPr>
          <p:cNvSpPr>
            <a:spLocks noGrp="1"/>
          </p:cNvSpPr>
          <p:nvPr>
            <p:ph type="title"/>
          </p:nvPr>
        </p:nvSpPr>
        <p:spPr>
          <a:xfrm>
            <a:off x="287739" y="183185"/>
            <a:ext cx="12077133" cy="1003142"/>
          </a:xfrm>
        </p:spPr>
        <p:txBody>
          <a:bodyPr>
            <a:normAutofit/>
          </a:bodyPr>
          <a:lstStyle/>
          <a:p>
            <a:r>
              <a:rPr lang="en-GB" dirty="0"/>
              <a:t>Key issue: Asthma mortality</a:t>
            </a:r>
            <a:br>
              <a:rPr lang="en-GB" dirty="0"/>
            </a:br>
            <a:r>
              <a:rPr lang="en-GB" sz="2200" dirty="0"/>
              <a:t>Company and EAG differ on asthma-related mortality estimates for people  &lt;75 years </a:t>
            </a:r>
          </a:p>
        </p:txBody>
      </p:sp>
      <p:sp>
        <p:nvSpPr>
          <p:cNvPr id="2" name="Text Placeholder 9">
            <a:extLst>
              <a:ext uri="{FF2B5EF4-FFF2-40B4-BE49-F238E27FC236}">
                <a16:creationId xmlns:a16="http://schemas.microsoft.com/office/drawing/2014/main" id="{A359E2D9-1AD6-BAB9-A336-11BEF4B0548A}"/>
              </a:ext>
            </a:extLst>
          </p:cNvPr>
          <p:cNvSpPr txBox="1">
            <a:spLocks/>
          </p:cNvSpPr>
          <p:nvPr/>
        </p:nvSpPr>
        <p:spPr>
          <a:xfrm>
            <a:off x="1212009" y="6468238"/>
            <a:ext cx="1050550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BTS: </a:t>
            </a:r>
            <a:r>
              <a:rPr lang="en-GB" dirty="0">
                <a:solidFill>
                  <a:schemeClr val="tx1"/>
                </a:solidFill>
              </a:rPr>
              <a:t>British Thoracic Society; </a:t>
            </a:r>
            <a:r>
              <a:rPr lang="en-GB" dirty="0"/>
              <a:t>TA: technology appraisal; NARD: 2014 National Review of Asthma Deaths </a:t>
            </a:r>
          </a:p>
        </p:txBody>
      </p:sp>
      <p:graphicFrame>
        <p:nvGraphicFramePr>
          <p:cNvPr id="6" name="Table 8">
            <a:extLst>
              <a:ext uri="{FF2B5EF4-FFF2-40B4-BE49-F238E27FC236}">
                <a16:creationId xmlns:a16="http://schemas.microsoft.com/office/drawing/2014/main" id="{54B74077-4B1A-3AE6-7828-493AF83F694D}"/>
              </a:ext>
            </a:extLst>
          </p:cNvPr>
          <p:cNvGraphicFramePr>
            <a:graphicFrameLocks noGrp="1"/>
          </p:cNvGraphicFramePr>
          <p:nvPr>
            <p:extLst>
              <p:ext uri="{D42A27DB-BD31-4B8C-83A1-F6EECF244321}">
                <p14:modId xmlns:p14="http://schemas.microsoft.com/office/powerpoint/2010/main" val="4207624736"/>
              </p:ext>
            </p:extLst>
          </p:nvPr>
        </p:nvGraphicFramePr>
        <p:xfrm>
          <a:off x="722945" y="3484212"/>
          <a:ext cx="10399137" cy="1402080"/>
        </p:xfrm>
        <a:graphic>
          <a:graphicData uri="http://schemas.openxmlformats.org/drawingml/2006/table">
            <a:tbl>
              <a:tblPr firstRow="1" bandRow="1">
                <a:tableStyleId>{5C22544A-7EE6-4342-B048-85BDC9FD1C3A}</a:tableStyleId>
              </a:tblPr>
              <a:tblGrid>
                <a:gridCol w="3466379">
                  <a:extLst>
                    <a:ext uri="{9D8B030D-6E8A-4147-A177-3AD203B41FA5}">
                      <a16:colId xmlns:a16="http://schemas.microsoft.com/office/drawing/2014/main" val="2364493720"/>
                    </a:ext>
                  </a:extLst>
                </a:gridCol>
                <a:gridCol w="3466379">
                  <a:extLst>
                    <a:ext uri="{9D8B030D-6E8A-4147-A177-3AD203B41FA5}">
                      <a16:colId xmlns:a16="http://schemas.microsoft.com/office/drawing/2014/main" val="379811880"/>
                    </a:ext>
                  </a:extLst>
                </a:gridCol>
                <a:gridCol w="3466379">
                  <a:extLst>
                    <a:ext uri="{9D8B030D-6E8A-4147-A177-3AD203B41FA5}">
                      <a16:colId xmlns:a16="http://schemas.microsoft.com/office/drawing/2014/main" val="960234769"/>
                    </a:ext>
                  </a:extLst>
                </a:gridCol>
              </a:tblGrid>
              <a:tr h="221786">
                <a:tc>
                  <a:txBody>
                    <a:bodyPr/>
                    <a:lstStyle/>
                    <a:p>
                      <a:r>
                        <a:rPr lang="en-GB" sz="1600" dirty="0"/>
                        <a:t>Company base case</a:t>
                      </a:r>
                    </a:p>
                  </a:txBody>
                  <a:tcPr/>
                </a:tc>
                <a:tc>
                  <a:txBody>
                    <a:bodyPr/>
                    <a:lstStyle/>
                    <a:p>
                      <a:r>
                        <a:rPr lang="en-GB" sz="1600" dirty="0"/>
                        <a:t>EAG base case</a:t>
                      </a:r>
                    </a:p>
                  </a:txBody>
                  <a:tcPr/>
                </a:tc>
                <a:tc>
                  <a:txBody>
                    <a:bodyPr/>
                    <a:lstStyle/>
                    <a:p>
                      <a:r>
                        <a:rPr lang="en-GB" sz="1600" dirty="0"/>
                        <a:t>EAG scenario </a:t>
                      </a:r>
                    </a:p>
                  </a:txBody>
                  <a:tcPr/>
                </a:tc>
                <a:extLst>
                  <a:ext uri="{0D108BD9-81ED-4DB2-BD59-A6C34878D82A}">
                    <a16:rowId xmlns:a16="http://schemas.microsoft.com/office/drawing/2014/main" val="1002715389"/>
                  </a:ext>
                </a:extLst>
              </a:tr>
              <a:tr h="656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0.006 (for those &lt;65 years; based on 3 UK studies: Watson 2007, Roberts 2013, 2014 NARD)</a:t>
                      </a:r>
                    </a:p>
                    <a:p>
                      <a:endParaRPr lang="en-GB" sz="1600" dirty="0">
                        <a:solidFill>
                          <a:schemeClr val="tx1"/>
                        </a:solidFill>
                      </a:endParaRPr>
                    </a:p>
                  </a:txBody>
                  <a:tcPr/>
                </a:tc>
                <a:tc>
                  <a:txBody>
                    <a:bodyPr/>
                    <a:lstStyle/>
                    <a:p>
                      <a:r>
                        <a:rPr lang="en-GB" sz="1600" dirty="0">
                          <a:solidFill>
                            <a:schemeClr val="tx1"/>
                          </a:solidFill>
                        </a:rPr>
                        <a:t>0.001 (based on 2020 asthma –related death data)</a:t>
                      </a:r>
                    </a:p>
                  </a:txBody>
                  <a:tcPr/>
                </a:tc>
                <a:tc>
                  <a:txBody>
                    <a:bodyPr/>
                    <a:lstStyle/>
                    <a:p>
                      <a:r>
                        <a:rPr lang="en-GB" sz="1600" dirty="0">
                          <a:solidFill>
                            <a:schemeClr val="tx1"/>
                          </a:solidFill>
                        </a:rPr>
                        <a:t>0.0078 (based on TA565 &amp; BTS 2016 data)</a:t>
                      </a:r>
                    </a:p>
                  </a:txBody>
                  <a:tcPr/>
                </a:tc>
                <a:extLst>
                  <a:ext uri="{0D108BD9-81ED-4DB2-BD59-A6C34878D82A}">
                    <a16:rowId xmlns:a16="http://schemas.microsoft.com/office/drawing/2014/main" val="1101880127"/>
                  </a:ext>
                </a:extLst>
              </a:tr>
            </a:tbl>
          </a:graphicData>
        </a:graphic>
      </p:graphicFrame>
      <p:sp>
        <p:nvSpPr>
          <p:cNvPr id="9" name="Text Placeholder 9">
            <a:extLst>
              <a:ext uri="{FF2B5EF4-FFF2-40B4-BE49-F238E27FC236}">
                <a16:creationId xmlns:a16="http://schemas.microsoft.com/office/drawing/2014/main" id="{90191598-CA0E-B289-6BD6-7EEE02E97C13}"/>
              </a:ext>
            </a:extLst>
          </p:cNvPr>
          <p:cNvSpPr txBox="1">
            <a:spLocks/>
          </p:cNvSpPr>
          <p:nvPr/>
        </p:nvSpPr>
        <p:spPr>
          <a:xfrm>
            <a:off x="722944" y="3143958"/>
            <a:ext cx="10066975" cy="4596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ffectLst/>
                <a:ea typeface="Times New Roman" panose="02020603050405020304" pitchFamily="18" charset="0"/>
              </a:rPr>
              <a:t>Table </a:t>
            </a:r>
            <a:r>
              <a:rPr lang="en-GB" sz="1600" dirty="0">
                <a:effectLst/>
                <a:ea typeface="Times New Roman" panose="02020603050405020304" pitchFamily="18" charset="0"/>
              </a:rPr>
              <a:t>16 Probability of exacerbation specific mortality (4-weekly) per hospital admission: </a:t>
            </a:r>
            <a:endParaRPr lang="en-GB" sz="1600" dirty="0"/>
          </a:p>
        </p:txBody>
      </p:sp>
      <p:grpSp>
        <p:nvGrpSpPr>
          <p:cNvPr id="10" name="Group 9">
            <a:extLst>
              <a:ext uri="{FF2B5EF4-FFF2-40B4-BE49-F238E27FC236}">
                <a16:creationId xmlns:a16="http://schemas.microsoft.com/office/drawing/2014/main" id="{720A77DD-773C-3A60-40CC-C9287B1399C6}"/>
              </a:ext>
            </a:extLst>
          </p:cNvPr>
          <p:cNvGrpSpPr/>
          <p:nvPr/>
        </p:nvGrpSpPr>
        <p:grpSpPr>
          <a:xfrm>
            <a:off x="1721224" y="5691659"/>
            <a:ext cx="9258767" cy="807479"/>
            <a:chOff x="1456000" y="5631826"/>
            <a:chExt cx="11290991" cy="576000"/>
          </a:xfrm>
        </p:grpSpPr>
        <p:sp>
          <p:nvSpPr>
            <p:cNvPr id="11" name="Rectangle 10" descr="Question to committee">
              <a:extLst>
                <a:ext uri="{FF2B5EF4-FFF2-40B4-BE49-F238E27FC236}">
                  <a16:creationId xmlns:a16="http://schemas.microsoft.com/office/drawing/2014/main" id="{6F0A9F8E-D87A-9D7D-8042-2CDF8AFCADE7}"/>
                </a:ext>
              </a:extLst>
            </p:cNvPr>
            <p:cNvSpPr/>
            <p:nvPr/>
          </p:nvSpPr>
          <p:spPr>
            <a:xfrm>
              <a:off x="1818062" y="5653997"/>
              <a:ext cx="10928929" cy="50932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rPr>
                <a:t> Which estimate best reflects asthma-related mortality in people with severe asthma aged &lt;75 years?</a:t>
              </a:r>
            </a:p>
          </p:txBody>
        </p:sp>
        <p:grpSp>
          <p:nvGrpSpPr>
            <p:cNvPr id="12" name="Group 11">
              <a:extLst>
                <a:ext uri="{FF2B5EF4-FFF2-40B4-BE49-F238E27FC236}">
                  <a16:creationId xmlns:a16="http://schemas.microsoft.com/office/drawing/2014/main" id="{194F0FE0-D4B6-B2BE-8976-8F95770EC0C9}"/>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13" name="Oval 12">
                <a:extLst>
                  <a:ext uri="{FF2B5EF4-FFF2-40B4-BE49-F238E27FC236}">
                    <a16:creationId xmlns:a16="http://schemas.microsoft.com/office/drawing/2014/main" id="{AFA8CEFB-DEC1-2695-28BD-22E1ECD49742}"/>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Graphic 13">
                <a:extLst>
                  <a:ext uri="{FF2B5EF4-FFF2-40B4-BE49-F238E27FC236}">
                    <a16:creationId xmlns:a16="http://schemas.microsoft.com/office/drawing/2014/main" id="{A980195C-4A8B-A110-68B5-19B2EC7336A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Tree>
    <p:extLst>
      <p:ext uri="{BB962C8B-B14F-4D97-AF65-F5344CB8AC3E}">
        <p14:creationId xmlns:p14="http://schemas.microsoft.com/office/powerpoint/2010/main" val="285151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10645" y="2313448"/>
            <a:ext cx="11464843" cy="231390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 TE response</a:t>
            </a:r>
          </a:p>
          <a:p>
            <a:pPr marL="342900" indent="-342900">
              <a:buFont typeface="Arial" panose="020B0604020202020204" pitchFamily="34" charset="0"/>
              <a:buChar char="•"/>
            </a:pPr>
            <a:r>
              <a:rPr lang="en-GB" dirty="0">
                <a:solidFill>
                  <a:schemeClr val="tx1"/>
                </a:solidFill>
              </a:rPr>
              <a:t>Utility gain associated with treatment effectiveness; benefit of treatment not fully captured in model because no “partially controlled asthma” health state</a:t>
            </a:r>
          </a:p>
          <a:p>
            <a:pPr marL="342900" indent="-342900">
              <a:buFont typeface="Arial" panose="020B0604020202020204" pitchFamily="34" charset="0"/>
              <a:buChar char="•"/>
            </a:pPr>
            <a:r>
              <a:rPr lang="en-GB" dirty="0">
                <a:solidFill>
                  <a:schemeClr val="tx1"/>
                </a:solidFill>
              </a:rPr>
              <a:t>Disagree with EAG that treatment effect on utility not justified: analysis relating to EQ-5D data should inform </a:t>
            </a:r>
            <a:r>
              <a:rPr lang="en-GB" dirty="0" err="1">
                <a:solidFill>
                  <a:schemeClr val="tx1"/>
                </a:solidFill>
              </a:rPr>
              <a:t>HRQoL</a:t>
            </a:r>
            <a:r>
              <a:rPr lang="en-GB" dirty="0">
                <a:solidFill>
                  <a:schemeClr val="tx1"/>
                </a:solidFill>
              </a:rPr>
              <a:t> inputs</a:t>
            </a:r>
          </a:p>
          <a:p>
            <a:pPr marL="342900" indent="-342900">
              <a:buFont typeface="Arial" panose="020B0604020202020204" pitchFamily="34" charset="0"/>
              <a:buChar char="•"/>
            </a:pPr>
            <a:r>
              <a:rPr lang="en-GB" dirty="0">
                <a:solidFill>
                  <a:schemeClr val="tx1"/>
                </a:solidFill>
              </a:rPr>
              <a:t>Utility gain derived from utility regression analysis conducted on EQ-5D-5L data collected in tezepelumab trials; treatment effect on utility not chance finding, coefficient statistically significant</a:t>
            </a:r>
          </a:p>
          <a:p>
            <a:pPr marL="342900" indent="-342900">
              <a:buFont typeface="Arial" panose="020B0604020202020204" pitchFamily="34" charset="0"/>
              <a:buChar char="•"/>
            </a:pPr>
            <a:r>
              <a:rPr lang="en-GB" dirty="0">
                <a:solidFill>
                  <a:schemeClr val="tx1"/>
                </a:solidFill>
              </a:rPr>
              <a:t>A biologic treatment effect on utility over and above treatment effect appears accepted in TA565  &amp; TA278</a:t>
            </a:r>
          </a:p>
        </p:txBody>
      </p:sp>
      <p:sp>
        <p:nvSpPr>
          <p:cNvPr id="16" name="Rectangle 15">
            <a:extLst>
              <a:ext uri="{FF2B5EF4-FFF2-40B4-BE49-F238E27FC236}">
                <a16:creationId xmlns:a16="http://schemas.microsoft.com/office/drawing/2014/main" id="{BE4E1D21-37B6-4DED-9C97-E9DA5819D47B}"/>
              </a:ext>
            </a:extLst>
          </p:cNvPr>
          <p:cNvSpPr/>
          <p:nvPr/>
        </p:nvSpPr>
        <p:spPr>
          <a:xfrm>
            <a:off x="438683" y="4688773"/>
            <a:ext cx="11436805" cy="15042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EAG comments</a:t>
            </a:r>
          </a:p>
          <a:p>
            <a:pPr marL="342900" indent="-342900">
              <a:buFont typeface="Arial" panose="020B0604020202020204" pitchFamily="34" charset="0"/>
              <a:buChar char="•"/>
            </a:pPr>
            <a:r>
              <a:rPr lang="en-GB" dirty="0">
                <a:solidFill>
                  <a:schemeClr val="tx1"/>
                </a:solidFill>
              </a:rPr>
              <a:t>Effectiveness should be reflected via modelled health states; adding an additional utilities with borderline statistical significance not legitimate modelling strategy</a:t>
            </a:r>
          </a:p>
          <a:p>
            <a:pPr marL="342900" indent="-342900">
              <a:buFont typeface="Arial" panose="020B0604020202020204" pitchFamily="34" charset="0"/>
              <a:buChar char="•"/>
            </a:pPr>
            <a:r>
              <a:rPr lang="en-GB" dirty="0">
                <a:solidFill>
                  <a:schemeClr val="tx1"/>
                </a:solidFill>
              </a:rPr>
              <a:t>In TA565 &amp; TA278, biological treatment effect utilities were attached to the health states considered in model</a:t>
            </a:r>
          </a:p>
        </p:txBody>
      </p:sp>
      <p:sp>
        <p:nvSpPr>
          <p:cNvPr id="13" name="Rectangle 12">
            <a:extLst>
              <a:ext uri="{FF2B5EF4-FFF2-40B4-BE49-F238E27FC236}">
                <a16:creationId xmlns:a16="http://schemas.microsoft.com/office/drawing/2014/main" id="{E82CA74A-6F08-4190-9479-10C9823605C7}"/>
              </a:ext>
            </a:extLst>
          </p:cNvPr>
          <p:cNvSpPr/>
          <p:nvPr/>
        </p:nvSpPr>
        <p:spPr>
          <a:xfrm>
            <a:off x="410645" y="771159"/>
            <a:ext cx="11464843" cy="144110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Background</a:t>
            </a:r>
          </a:p>
          <a:p>
            <a:pPr marL="342900" indent="-342900">
              <a:buFont typeface="Arial" panose="020B0604020202020204" pitchFamily="34" charset="0"/>
              <a:buChar char="•"/>
            </a:pPr>
            <a:r>
              <a:rPr lang="en-GB" dirty="0">
                <a:solidFill>
                  <a:schemeClr val="tx1"/>
                </a:solidFill>
              </a:rPr>
              <a:t>EG concerned that: </a:t>
            </a:r>
          </a:p>
          <a:p>
            <a:pPr marL="800100" lvl="1" indent="-342900">
              <a:buFont typeface="Courier New" panose="02070309020205020404" pitchFamily="49" charset="0"/>
              <a:buChar char="o"/>
            </a:pPr>
            <a:r>
              <a:rPr lang="en-GB" dirty="0">
                <a:solidFill>
                  <a:schemeClr val="tx1"/>
                </a:solidFill>
              </a:rPr>
              <a:t>Utility increment not attached to any health state but attributed to elements of </a:t>
            </a:r>
            <a:r>
              <a:rPr lang="en-GB" dirty="0" err="1">
                <a:solidFill>
                  <a:schemeClr val="tx1"/>
                </a:solidFill>
              </a:rPr>
              <a:t>HRQoL</a:t>
            </a:r>
            <a:r>
              <a:rPr lang="en-GB" dirty="0">
                <a:solidFill>
                  <a:schemeClr val="tx1"/>
                </a:solidFill>
              </a:rPr>
              <a:t> in model</a:t>
            </a:r>
          </a:p>
          <a:p>
            <a:pPr marL="742950" lvl="1" indent="-285750">
              <a:buFont typeface="Courier New" panose="02070309020205020404" pitchFamily="49" charset="0"/>
              <a:buChar char="o"/>
            </a:pPr>
            <a:r>
              <a:rPr lang="en-GB" dirty="0">
                <a:solidFill>
                  <a:schemeClr val="tx1"/>
                </a:solidFill>
              </a:rPr>
              <a:t>Borderline statistical significance in company’s regression model (p=0.049); no logical justification and likely a chance finding</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163976" y="6576"/>
            <a:ext cx="12168828" cy="879735"/>
          </a:xfrm>
        </p:spPr>
        <p:txBody>
          <a:bodyPr>
            <a:normAutofit fontScale="90000"/>
          </a:bodyPr>
          <a:lstStyle/>
          <a:p>
            <a:r>
              <a:rPr lang="en-GB" sz="2700" dirty="0"/>
              <a:t>Key issue: Utility gain with biologic therapy</a:t>
            </a:r>
            <a:br>
              <a:rPr lang="en-GB" dirty="0"/>
            </a:br>
            <a:r>
              <a:rPr lang="en-GB" sz="2100" b="0" dirty="0"/>
              <a:t>Company modelled a </a:t>
            </a:r>
            <a:r>
              <a:rPr lang="en-GB" sz="2100" b="0" dirty="0" err="1">
                <a:solidFill>
                  <a:schemeClr val="tx1"/>
                </a:solidFill>
                <a:highlight>
                  <a:srgbClr val="000000"/>
                </a:highlight>
              </a:rPr>
              <a:t>xxxx</a:t>
            </a:r>
            <a:r>
              <a:rPr lang="en-GB" sz="2100" b="0" dirty="0">
                <a:solidFill>
                  <a:schemeClr val="tx1"/>
                </a:solidFill>
              </a:rPr>
              <a:t> utility increment for people on biological therapy, not attached to any health state</a:t>
            </a:r>
            <a:endParaRPr lang="en-GB" sz="2100" b="0" dirty="0"/>
          </a:p>
        </p:txBody>
      </p:sp>
      <p:grpSp>
        <p:nvGrpSpPr>
          <p:cNvPr id="2" name="Group 1">
            <a:extLst>
              <a:ext uri="{FF2B5EF4-FFF2-40B4-BE49-F238E27FC236}">
                <a16:creationId xmlns:a16="http://schemas.microsoft.com/office/drawing/2014/main" id="{4AEFC17A-3310-339F-FF5F-9BAAA5A2998D}"/>
              </a:ext>
            </a:extLst>
          </p:cNvPr>
          <p:cNvGrpSpPr/>
          <p:nvPr/>
        </p:nvGrpSpPr>
        <p:grpSpPr>
          <a:xfrm>
            <a:off x="1376273" y="6241304"/>
            <a:ext cx="9101675" cy="402141"/>
            <a:chOff x="1456000" y="5612313"/>
            <a:chExt cx="10003126" cy="595513"/>
          </a:xfrm>
        </p:grpSpPr>
        <p:sp>
          <p:nvSpPr>
            <p:cNvPr id="4" name="Rectangle 3" descr="Question to committee">
              <a:extLst>
                <a:ext uri="{FF2B5EF4-FFF2-40B4-BE49-F238E27FC236}">
                  <a16:creationId xmlns:a16="http://schemas.microsoft.com/office/drawing/2014/main" id="{BF9085AB-2820-4185-A663-49918EBA3C71}"/>
                </a:ext>
              </a:extLst>
            </p:cNvPr>
            <p:cNvSpPr/>
            <p:nvPr/>
          </p:nvSpPr>
          <p:spPr>
            <a:xfrm>
              <a:off x="1744000" y="5612313"/>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rPr>
                <a:t>Is</a:t>
              </a:r>
              <a:r>
                <a:rPr lang="en-GB" b="1" i="1" dirty="0">
                  <a:solidFill>
                    <a:schemeClr val="tx1"/>
                  </a:solidFill>
                </a:rPr>
                <a:t> </a:t>
              </a:r>
              <a:r>
                <a:rPr lang="en-GB" dirty="0">
                  <a:solidFill>
                    <a:schemeClr val="tx1"/>
                  </a:solidFill>
                </a:rPr>
                <a:t>it appropriate to apply a utility increment for biological  therapies in model? </a:t>
              </a:r>
            </a:p>
          </p:txBody>
        </p:sp>
        <p:grpSp>
          <p:nvGrpSpPr>
            <p:cNvPr id="5" name="Group 4">
              <a:extLst>
                <a:ext uri="{FF2B5EF4-FFF2-40B4-BE49-F238E27FC236}">
                  <a16:creationId xmlns:a16="http://schemas.microsoft.com/office/drawing/2014/main" id="{2E248E18-B29E-8C56-C297-CC861901F5E7}"/>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7" name="Oval 6">
                <a:extLst>
                  <a:ext uri="{FF2B5EF4-FFF2-40B4-BE49-F238E27FC236}">
                    <a16:creationId xmlns:a16="http://schemas.microsoft.com/office/drawing/2014/main" id="{2ECCFAA4-36EA-BBD9-D88A-FBD336756CE2}"/>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16DC0E1-01B4-0F77-247D-C6FCB74B109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2120" y="4182281"/>
                <a:ext cx="463463" cy="463463"/>
              </a:xfrm>
              <a:prstGeom prst="rect">
                <a:avLst/>
              </a:prstGeom>
            </p:spPr>
          </p:pic>
        </p:grpSp>
      </p:grpSp>
      <p:sp>
        <p:nvSpPr>
          <p:cNvPr id="3" name="Text Placeholder 9">
            <a:extLst>
              <a:ext uri="{FF2B5EF4-FFF2-40B4-BE49-F238E27FC236}">
                <a16:creationId xmlns:a16="http://schemas.microsoft.com/office/drawing/2014/main" id="{CB28C340-F206-6391-9B6D-EE4E5C23E958}"/>
              </a:ext>
            </a:extLst>
          </p:cNvPr>
          <p:cNvSpPr txBox="1">
            <a:spLocks/>
          </p:cNvSpPr>
          <p:nvPr/>
        </p:nvSpPr>
        <p:spPr>
          <a:xfrm>
            <a:off x="995640" y="6600328"/>
            <a:ext cx="11337164"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Abbreviations :</a:t>
            </a:r>
            <a:r>
              <a:rPr lang="en-GB" sz="1200" dirty="0" err="1"/>
              <a:t>HRQol</a:t>
            </a:r>
            <a:r>
              <a:rPr lang="en-GB" sz="1200" dirty="0"/>
              <a:t>: health related quality of life; EQ-5D: European Quality of Life-5 Dimension;</a:t>
            </a:r>
            <a:r>
              <a:rPr lang="en-GB" sz="1200" dirty="0">
                <a:effectLst/>
                <a:ea typeface="Times New Roman" panose="02020603050405020304" pitchFamily="18" charset="0"/>
              </a:rPr>
              <a:t> EQ-5D-5l: European quality of life-5 Dimension</a:t>
            </a:r>
            <a:r>
              <a:rPr lang="en-GB" sz="1200" dirty="0">
                <a:ea typeface="Times New Roman" panose="02020603050405020304" pitchFamily="18" charset="0"/>
              </a:rPr>
              <a:t>s-5 Levels: TA: technology appraisal</a:t>
            </a:r>
            <a:r>
              <a:rPr lang="en-GB" sz="1200" dirty="0"/>
              <a:t> </a:t>
            </a:r>
          </a:p>
        </p:txBody>
      </p:sp>
    </p:spTree>
    <p:extLst>
      <p:ext uri="{BB962C8B-B14F-4D97-AF65-F5344CB8AC3E}">
        <p14:creationId xmlns:p14="http://schemas.microsoft.com/office/powerpoint/2010/main" val="3427367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94093" y="2038905"/>
            <a:ext cx="11317288" cy="254889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Company</a:t>
            </a:r>
          </a:p>
          <a:p>
            <a:pPr marL="342900" indent="-342900">
              <a:buFont typeface="Arial" panose="020B0604020202020204" pitchFamily="34" charset="0"/>
              <a:buChar char="•"/>
            </a:pPr>
            <a:r>
              <a:rPr lang="en-GB" dirty="0">
                <a:solidFill>
                  <a:schemeClr val="tx1"/>
                </a:solidFill>
              </a:rPr>
              <a:t>Tezepelumab reduced AAER over 104 weeks compared with placebo by 58% (RR: 0.42; 95% CI : 0.35-0.51)</a:t>
            </a:r>
          </a:p>
          <a:p>
            <a:pPr marL="342900" indent="-342900">
              <a:buFont typeface="Arial" panose="020B0604020202020204" pitchFamily="34" charset="0"/>
              <a:buChar char="•"/>
            </a:pPr>
            <a:r>
              <a:rPr lang="en-GB" dirty="0">
                <a:solidFill>
                  <a:schemeClr val="tx1"/>
                </a:solidFill>
              </a:rPr>
              <a:t>Tezepelumab reduced AAER that resulted in hospitalisations/ED visit over 104 weeks compared to placebo </a:t>
            </a:r>
            <a:r>
              <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rPr>
              <a:t>=x                                                                   </a:t>
            </a:r>
            <a:r>
              <a:rPr kumimoji="0" lang="en-GB" sz="1800" b="1" i="0" u="sng" strike="noStrike" kern="1200" cap="none" spc="0" normalizeH="0" baseline="0" noProof="0" dirty="0" err="1">
                <a:ln>
                  <a:noFill/>
                </a:ln>
                <a:solidFill>
                  <a:srgbClr val="000000"/>
                </a:solidFill>
                <a:effectLst/>
                <a:highlight>
                  <a:srgbClr val="000000"/>
                </a:highlight>
                <a:uLnTx/>
                <a:uFillTx/>
                <a:latin typeface="Arial"/>
                <a:ea typeface="+mn-ea"/>
                <a:cs typeface="+mn-cs"/>
              </a:rPr>
              <a:t>x</a:t>
            </a:r>
            <a:endPar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endParaRPr>
          </a:p>
          <a:p>
            <a:pPr marL="342900" indent="-342900">
              <a:buFont typeface="Arial" panose="020B0604020202020204" pitchFamily="34" charset="0"/>
              <a:buChar char="•"/>
            </a:pPr>
            <a:r>
              <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rPr>
              <a:t>=                                                                                                                                                         x                                                                                                                                                          </a:t>
            </a:r>
          </a:p>
          <a:p>
            <a:pPr marL="342900" indent="-342900">
              <a:buFont typeface="Arial" panose="020B0604020202020204" pitchFamily="34" charset="0"/>
              <a:buChar char="•"/>
            </a:pPr>
            <a:r>
              <a:rPr lang="en-GB" dirty="0">
                <a:solidFill>
                  <a:schemeClr val="tx1"/>
                </a:solidFill>
              </a:rPr>
              <a:t>Sustained improvements in reductions in exacerbations, improved lung function, symptom control and </a:t>
            </a:r>
            <a:r>
              <a:rPr lang="en-GB" dirty="0" err="1">
                <a:solidFill>
                  <a:schemeClr val="tx1"/>
                </a:solidFill>
              </a:rPr>
              <a:t>HRQoL</a:t>
            </a:r>
            <a:r>
              <a:rPr lang="en-GB" dirty="0">
                <a:solidFill>
                  <a:schemeClr val="tx1"/>
                </a:solidFill>
              </a:rPr>
              <a:t>: consistent with other tezepelumab trials</a:t>
            </a:r>
          </a:p>
          <a:p>
            <a:pPr marL="342900" indent="-342900">
              <a:buFont typeface="Arial" panose="020B0604020202020204" pitchFamily="34" charset="0"/>
              <a:buChar char="•"/>
            </a:pPr>
            <a:endParaRPr lang="en-GB" u="sng" dirty="0">
              <a:solidFill>
                <a:schemeClr val="tx1"/>
              </a:solidFill>
            </a:endParaRPr>
          </a:p>
          <a:p>
            <a:pPr marL="342900" indent="-342900">
              <a:buFont typeface="Arial" panose="020B0604020202020204" pitchFamily="34" charset="0"/>
              <a:buChar char="•"/>
            </a:pPr>
            <a:endParaRPr lang="en-GB" sz="2000" b="1" dirty="0">
              <a:solidFill>
                <a:schemeClr val="accent2"/>
              </a:solidFill>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94093" y="4612261"/>
            <a:ext cx="11317288" cy="15051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EAG comments</a:t>
            </a:r>
          </a:p>
          <a:p>
            <a:pPr marL="342900" indent="-342900">
              <a:buFont typeface="Arial" panose="020B0604020202020204" pitchFamily="34" charset="0"/>
              <a:buChar char="•"/>
            </a:pPr>
            <a:r>
              <a:rPr lang="en-GB" dirty="0">
                <a:solidFill>
                  <a:schemeClr val="tx1"/>
                </a:solidFill>
              </a:rPr>
              <a:t>DESTINATION data not used in company's updated base case analyses</a:t>
            </a:r>
          </a:p>
          <a:p>
            <a:pPr marL="342900" indent="-342900">
              <a:buFont typeface="Arial" panose="020B0604020202020204" pitchFamily="34" charset="0"/>
              <a:buChar char="•"/>
            </a:pPr>
            <a:r>
              <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rPr>
              <a:t>                                                                                 x</a:t>
            </a:r>
          </a:p>
          <a:p>
            <a:pPr marL="342900" indent="-342900">
              <a:buFont typeface="Arial" panose="020B0604020202020204" pitchFamily="34" charset="0"/>
              <a:buChar char="•"/>
            </a:pPr>
            <a:r>
              <a:rPr kumimoji="0" lang="en-GB" sz="1800" b="1" i="0" u="sng" strike="noStrike" kern="1200" cap="none" spc="0" normalizeH="0" baseline="0" noProof="0" dirty="0">
                <a:ln>
                  <a:noFill/>
                </a:ln>
                <a:solidFill>
                  <a:srgbClr val="000000"/>
                </a:solidFill>
                <a:effectLst/>
                <a:highlight>
                  <a:srgbClr val="000000"/>
                </a:highlight>
                <a:uLnTx/>
                <a:uFillTx/>
                <a:latin typeface="Arial"/>
                <a:ea typeface="+mn-ea"/>
                <a:cs typeface="+mn-cs"/>
              </a:rPr>
              <a:t>                                                                                 X</a:t>
            </a:r>
            <a:endParaRPr lang="en-GB" u="sng" dirty="0">
              <a:solidFill>
                <a:schemeClr val="tx1"/>
              </a:solidFill>
              <a:highlight>
                <a:srgbClr val="FFFF00"/>
              </a:highlight>
            </a:endParaRPr>
          </a:p>
          <a:p>
            <a:pPr marL="342900" indent="-342900">
              <a:buFont typeface="Arial" panose="020B0604020202020204" pitchFamily="34" charset="0"/>
              <a:buChar char="•"/>
            </a:pPr>
            <a:r>
              <a:rPr lang="en-GB" dirty="0">
                <a:solidFill>
                  <a:schemeClr val="tx1"/>
                </a:solidFill>
              </a:rPr>
              <a:t>Unable to verify and critique evidence provided by company</a:t>
            </a:r>
          </a:p>
        </p:txBody>
      </p:sp>
      <p:sp>
        <p:nvSpPr>
          <p:cNvPr id="13" name="Rectangle 12">
            <a:extLst>
              <a:ext uri="{FF2B5EF4-FFF2-40B4-BE49-F238E27FC236}">
                <a16:creationId xmlns:a16="http://schemas.microsoft.com/office/drawing/2014/main" id="{E82CA74A-6F08-4190-9479-10C9823605C7}"/>
              </a:ext>
            </a:extLst>
          </p:cNvPr>
          <p:cNvSpPr/>
          <p:nvPr/>
        </p:nvSpPr>
        <p:spPr>
          <a:xfrm>
            <a:off x="504519" y="761877"/>
            <a:ext cx="11306862" cy="12525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Background</a:t>
            </a:r>
          </a:p>
          <a:p>
            <a:pPr marL="342900" indent="-342900">
              <a:buFont typeface="Arial" panose="020B0604020202020204" pitchFamily="34" charset="0"/>
              <a:buChar char="•"/>
            </a:pPr>
            <a:r>
              <a:rPr lang="en-GB" dirty="0">
                <a:solidFill>
                  <a:schemeClr val="tx1"/>
                </a:solidFill>
              </a:rPr>
              <a:t>Evidence from DESTINATION (Phase III) trial extension study to NAVIGATOR and SOURCE; n=951; people with severe asthma</a:t>
            </a:r>
          </a:p>
          <a:p>
            <a:pPr marL="342900" indent="-342900">
              <a:buFont typeface="Courier New" panose="02070309020205020404" pitchFamily="49" charset="0"/>
              <a:buChar char="o"/>
            </a:pPr>
            <a:r>
              <a:rPr lang="en-GB" dirty="0">
                <a:solidFill>
                  <a:schemeClr val="tx1"/>
                </a:solidFill>
              </a:rPr>
              <a:t>Primary &amp; secondary outcomes were was adverse events and AAER over 104 weeks respectively </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70607" y="105141"/>
            <a:ext cx="11250785" cy="592817"/>
          </a:xfrm>
        </p:spPr>
        <p:txBody>
          <a:bodyPr>
            <a:normAutofit/>
          </a:bodyPr>
          <a:lstStyle/>
          <a:p>
            <a:r>
              <a:rPr lang="en-GB" dirty="0"/>
              <a:t>Additional evidence provided at TE </a:t>
            </a:r>
          </a:p>
        </p:txBody>
      </p:sp>
      <p:sp>
        <p:nvSpPr>
          <p:cNvPr id="2" name="Text Placeholder 9">
            <a:extLst>
              <a:ext uri="{FF2B5EF4-FFF2-40B4-BE49-F238E27FC236}">
                <a16:creationId xmlns:a16="http://schemas.microsoft.com/office/drawing/2014/main" id="{2F8B8BAC-1C6B-01F4-AC67-F4A0D9DE68FC}"/>
              </a:ext>
            </a:extLst>
          </p:cNvPr>
          <p:cNvSpPr txBox="1">
            <a:spLocks/>
          </p:cNvSpPr>
          <p:nvPr/>
        </p:nvSpPr>
        <p:spPr>
          <a:xfrm>
            <a:off x="995640" y="6431637"/>
            <a:ext cx="1050550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AAER: annualised asthma exacerbation rate; </a:t>
            </a:r>
            <a:r>
              <a:rPr lang="en-GB" dirty="0" err="1"/>
              <a:t>HRQol</a:t>
            </a:r>
            <a:r>
              <a:rPr lang="en-GB" dirty="0"/>
              <a:t>: ED: emergency department; health related quality of life; RR: rate ratio</a:t>
            </a:r>
          </a:p>
        </p:txBody>
      </p:sp>
    </p:spTree>
    <p:extLst>
      <p:ext uri="{BB962C8B-B14F-4D97-AF65-F5344CB8AC3E}">
        <p14:creationId xmlns:p14="http://schemas.microsoft.com/office/powerpoint/2010/main" val="3974840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EB122D-4F78-49FB-9843-AA1CCF1845BE}"/>
              </a:ext>
            </a:extLst>
          </p:cNvPr>
          <p:cNvSpPr txBox="1"/>
          <p:nvPr/>
        </p:nvSpPr>
        <p:spPr>
          <a:xfrm>
            <a:off x="466724" y="759960"/>
            <a:ext cx="5835765" cy="369332"/>
          </a:xfrm>
          <a:prstGeom prst="rect">
            <a:avLst/>
          </a:prstGeom>
          <a:noFill/>
        </p:spPr>
        <p:txBody>
          <a:bodyPr wrap="none" rtlCol="0">
            <a:spAutoFit/>
          </a:bodyPr>
          <a:lstStyle/>
          <a:p>
            <a:r>
              <a:rPr lang="en-GB" dirty="0"/>
              <a:t>Table 17 Assumptions in company and EAG base case</a:t>
            </a: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713446636"/>
              </p:ext>
            </p:extLst>
          </p:nvPr>
        </p:nvGraphicFramePr>
        <p:xfrm>
          <a:off x="466724" y="1138451"/>
          <a:ext cx="11317288" cy="4781841"/>
        </p:xfrm>
        <a:graphic>
          <a:graphicData uri="http://schemas.openxmlformats.org/drawingml/2006/table">
            <a:tbl>
              <a:tblPr firstRow="1" firstCol="1" bandRow="1">
                <a:tableStyleId>{21E4AEA4-8DFA-4A89-87EB-49C32662AFE0}</a:tableStyleId>
              </a:tblPr>
              <a:tblGrid>
                <a:gridCol w="3343277">
                  <a:extLst>
                    <a:ext uri="{9D8B030D-6E8A-4147-A177-3AD203B41FA5}">
                      <a16:colId xmlns:a16="http://schemas.microsoft.com/office/drawing/2014/main" val="3974739884"/>
                    </a:ext>
                  </a:extLst>
                </a:gridCol>
                <a:gridCol w="3555999">
                  <a:extLst>
                    <a:ext uri="{9D8B030D-6E8A-4147-A177-3AD203B41FA5}">
                      <a16:colId xmlns:a16="http://schemas.microsoft.com/office/drawing/2014/main" val="4289090289"/>
                    </a:ext>
                  </a:extLst>
                </a:gridCol>
                <a:gridCol w="4418012">
                  <a:extLst>
                    <a:ext uri="{9D8B030D-6E8A-4147-A177-3AD203B41FA5}">
                      <a16:colId xmlns:a16="http://schemas.microsoft.com/office/drawing/2014/main" val="3834478098"/>
                    </a:ext>
                  </a:extLst>
                </a:gridCol>
              </a:tblGrid>
              <a:tr h="370840">
                <a:tc>
                  <a:txBody>
                    <a:bodyPr/>
                    <a:lstStyle/>
                    <a:p>
                      <a:r>
                        <a:rPr lang="en-GB" sz="1600" b="0" dirty="0"/>
                        <a:t>Assumption</a:t>
                      </a:r>
                    </a:p>
                  </a:txBody>
                  <a:tcPr>
                    <a:solidFill>
                      <a:schemeClr val="accent1"/>
                    </a:solidFill>
                  </a:tcPr>
                </a:tc>
                <a:tc>
                  <a:txBody>
                    <a:bodyPr/>
                    <a:lstStyle/>
                    <a:p>
                      <a:r>
                        <a:rPr lang="en-GB" sz="1600" dirty="0"/>
                        <a:t>Company base case</a:t>
                      </a:r>
                    </a:p>
                  </a:txBody>
                  <a:tcPr>
                    <a:solidFill>
                      <a:schemeClr val="accent1"/>
                    </a:solidFill>
                  </a:tcPr>
                </a:tc>
                <a:tc>
                  <a:txBody>
                    <a:bodyPr/>
                    <a:lstStyle/>
                    <a:p>
                      <a:r>
                        <a:rPr lang="en-GB" sz="1600" dirty="0"/>
                        <a:t>EAG base case</a:t>
                      </a:r>
                    </a:p>
                  </a:txBody>
                  <a:tcPr>
                    <a:solidFill>
                      <a:schemeClr val="accent1"/>
                    </a:solidFill>
                  </a:tcPr>
                </a:tc>
                <a:extLst>
                  <a:ext uri="{0D108BD9-81ED-4DB2-BD59-A6C34878D82A}">
                    <a16:rowId xmlns:a16="http://schemas.microsoft.com/office/drawing/2014/main" val="1365441208"/>
                  </a:ext>
                </a:extLst>
              </a:tr>
              <a:tr h="448601">
                <a:tc>
                  <a:txBody>
                    <a:bodyPr/>
                    <a:lstStyle/>
                    <a:p>
                      <a:r>
                        <a:rPr lang="en-GB" sz="1600" b="0" dirty="0">
                          <a:solidFill>
                            <a:schemeClr val="bg1"/>
                          </a:solidFill>
                        </a:rPr>
                        <a:t>Definition of treatment response</a:t>
                      </a:r>
                    </a:p>
                  </a:txBody>
                  <a:tcPr>
                    <a:lnB w="19050" cap="flat" cmpd="sng" algn="ctr">
                      <a:solidFill>
                        <a:srgbClr val="FF0000"/>
                      </a:solidFill>
                      <a:prstDash val="dash"/>
                      <a:round/>
                      <a:headEnd type="none" w="med" len="med"/>
                      <a:tailEnd type="none" w="med" len="med"/>
                    </a:lnB>
                    <a:solidFill>
                      <a:schemeClr val="accent1"/>
                    </a:solidFill>
                  </a:tcPr>
                </a:tc>
                <a:tc>
                  <a:txBody>
                    <a:bodyPr/>
                    <a:lstStyle/>
                    <a:p>
                      <a:r>
                        <a:rPr lang="en-GB" sz="1600" dirty="0"/>
                        <a:t>Any reduction in exacerbations</a:t>
                      </a:r>
                    </a:p>
                  </a:txBody>
                  <a:tcPr>
                    <a:lnB w="19050" cap="flat" cmpd="sng" algn="ctr">
                      <a:solidFill>
                        <a:srgbClr val="FF0000"/>
                      </a:solidFill>
                      <a:prstDash val="dash"/>
                      <a:round/>
                      <a:headEnd type="none" w="med" len="med"/>
                      <a:tailEnd type="none" w="med" len="med"/>
                    </a:lnB>
                  </a:tcPr>
                </a:tc>
                <a:tc>
                  <a:txBody>
                    <a:bodyPr/>
                    <a:lstStyle/>
                    <a:p>
                      <a:r>
                        <a:rPr lang="en-GB" sz="1600" dirty="0"/>
                        <a:t>≥20% to ≥50% reduction in exacerbations </a:t>
                      </a:r>
                    </a:p>
                  </a:txBody>
                  <a:tcPr>
                    <a:lnB w="1905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3471957187"/>
                  </a:ext>
                </a:extLst>
              </a:tr>
              <a:tr h="338032">
                <a:tc>
                  <a:txBody>
                    <a:bodyPr/>
                    <a:lstStyle/>
                    <a:p>
                      <a:r>
                        <a:rPr lang="en-GB" sz="1600" b="0" dirty="0">
                          <a:solidFill>
                            <a:schemeClr val="bg1"/>
                          </a:solidFill>
                        </a:rPr>
                        <a:t>Mismatched subgroups and their provenance in NMA</a:t>
                      </a:r>
                    </a:p>
                  </a:txBody>
                  <a:tcPr>
                    <a:lnL w="19050" cap="flat" cmpd="sng" algn="ctr">
                      <a:solidFill>
                        <a:srgbClr val="FF0000"/>
                      </a:solidFill>
                      <a:prstDash val="dash"/>
                      <a:round/>
                      <a:headEnd type="none" w="med" len="med"/>
                      <a:tailEnd type="none" w="med" len="med"/>
                    </a:lnL>
                    <a:lnT w="19050" cap="flat" cmpd="sng" algn="ctr">
                      <a:solidFill>
                        <a:srgbClr val="FF0000"/>
                      </a:solidFill>
                      <a:prstDash val="dash"/>
                      <a:round/>
                      <a:headEnd type="none" w="med" len="med"/>
                      <a:tailEnd type="none" w="med" len="med"/>
                    </a:lnT>
                    <a:lnB w="19050" cap="flat" cmpd="sng" algn="ctr">
                      <a:solidFill>
                        <a:srgbClr val="FF0000"/>
                      </a:solidFill>
                      <a:prstDash val="dash"/>
                      <a:round/>
                      <a:headEnd type="none" w="med" len="med"/>
                      <a:tailEnd type="none" w="med" len="med"/>
                    </a:lnB>
                    <a:solidFill>
                      <a:schemeClr val="accent1"/>
                    </a:solidFill>
                  </a:tcPr>
                </a:tc>
                <a:tc>
                  <a:txBody>
                    <a:bodyPr/>
                    <a:lstStyle/>
                    <a:p>
                      <a:r>
                        <a:rPr lang="en-GB" sz="1600" b="0" dirty="0">
                          <a:solidFill>
                            <a:schemeClr val="tx1"/>
                          </a:solidFill>
                        </a:rPr>
                        <a:t>Subgroup NMA </a:t>
                      </a:r>
                      <a:r>
                        <a:rPr lang="en-GB" sz="1600" b="0" i="1" dirty="0">
                          <a:solidFill>
                            <a:schemeClr val="tx1"/>
                          </a:solidFill>
                        </a:rPr>
                        <a:t>by</a:t>
                      </a:r>
                      <a:r>
                        <a:rPr lang="en-GB" sz="1600" b="0" dirty="0">
                          <a:solidFill>
                            <a:schemeClr val="tx1"/>
                          </a:solidFill>
                        </a:rPr>
                        <a:t> EOS &lt;300 cells/</a:t>
                      </a:r>
                      <a:r>
                        <a:rPr lang="el-GR" sz="1600" b="0" dirty="0">
                          <a:solidFill>
                            <a:schemeClr val="tx1"/>
                          </a:solidFill>
                        </a:rPr>
                        <a:t>μ</a:t>
                      </a:r>
                      <a:r>
                        <a:rPr lang="en-GB" sz="1600" b="0" dirty="0">
                          <a:solidFill>
                            <a:schemeClr val="tx1"/>
                          </a:solidFill>
                        </a:rPr>
                        <a:t>L for dupilumab</a:t>
                      </a:r>
                    </a:p>
                  </a:txBody>
                  <a:tcPr>
                    <a:lnT w="19050" cap="flat" cmpd="sng" algn="ctr">
                      <a:solidFill>
                        <a:srgbClr val="FF0000"/>
                      </a:solidFill>
                      <a:prstDash val="dash"/>
                      <a:round/>
                      <a:headEnd type="none" w="med" len="med"/>
                      <a:tailEnd type="none" w="med" len="med"/>
                    </a:lnT>
                    <a:lnB w="19050" cap="flat" cmpd="sng" algn="ctr">
                      <a:solidFill>
                        <a:srgbClr val="FF0000"/>
                      </a:solidFill>
                      <a:prstDash val="dash"/>
                      <a:round/>
                      <a:headEnd type="none" w="med" len="med"/>
                      <a:tailEnd type="none" w="med" len="med"/>
                    </a:lnB>
                  </a:tcPr>
                </a:tc>
                <a:tc>
                  <a:txBody>
                    <a:bodyPr/>
                    <a:lstStyle/>
                    <a:p>
                      <a:r>
                        <a:rPr lang="en-GB" sz="1600" b="0" dirty="0">
                          <a:solidFill>
                            <a:schemeClr val="tx1"/>
                          </a:solidFill>
                        </a:rPr>
                        <a:t>Subgroup NMA </a:t>
                      </a:r>
                      <a:r>
                        <a:rPr lang="en-GB" sz="1600" b="0" i="1" dirty="0">
                          <a:solidFill>
                            <a:schemeClr val="tx1"/>
                          </a:solidFill>
                        </a:rPr>
                        <a:t>by</a:t>
                      </a:r>
                      <a:r>
                        <a:rPr lang="en-GB" sz="1600" b="0" dirty="0">
                          <a:solidFill>
                            <a:schemeClr val="tx1"/>
                          </a:solidFill>
                        </a:rPr>
                        <a:t> EOS ≥150 cells/</a:t>
                      </a:r>
                      <a:r>
                        <a:rPr lang="en-GB" sz="1600" b="0" dirty="0" err="1">
                          <a:solidFill>
                            <a:schemeClr val="tx1"/>
                          </a:solidFill>
                        </a:rPr>
                        <a:t>μL</a:t>
                      </a:r>
                      <a:r>
                        <a:rPr lang="en-GB" sz="1600" b="0" dirty="0">
                          <a:solidFill>
                            <a:schemeClr val="tx1"/>
                          </a:solidFill>
                        </a:rPr>
                        <a:t> for dupilumab</a:t>
                      </a:r>
                    </a:p>
                  </a:txBody>
                  <a:tcPr>
                    <a:lnR w="19050" cap="flat" cmpd="sng" algn="ctr">
                      <a:solidFill>
                        <a:srgbClr val="FF0000"/>
                      </a:solidFill>
                      <a:prstDash val="dash"/>
                      <a:round/>
                      <a:headEnd type="none" w="med" len="med"/>
                      <a:tailEnd type="none" w="med" len="med"/>
                    </a:lnR>
                    <a:lnT w="19050" cap="flat" cmpd="sng" algn="ctr">
                      <a:solidFill>
                        <a:srgbClr val="FF0000"/>
                      </a:solidFill>
                      <a:prstDash val="dash"/>
                      <a:round/>
                      <a:headEnd type="none" w="med" len="med"/>
                      <a:tailEnd type="none" w="med" len="med"/>
                    </a:lnT>
                    <a:lnB w="1905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2121904842"/>
                  </a:ext>
                </a:extLst>
              </a:tr>
              <a:tr h="370840">
                <a:tc>
                  <a:txBody>
                    <a:bodyPr/>
                    <a:lstStyle/>
                    <a:p>
                      <a:r>
                        <a:rPr lang="en-GB" sz="1600" b="0" dirty="0">
                          <a:solidFill>
                            <a:schemeClr val="bg1"/>
                          </a:solidFill>
                        </a:rPr>
                        <a:t>ACQ cut-off score for asthma control </a:t>
                      </a:r>
                    </a:p>
                  </a:txBody>
                  <a:tcPr>
                    <a:lnT w="19050" cap="flat" cmpd="sng" algn="ctr">
                      <a:solidFill>
                        <a:srgbClr val="FF0000"/>
                      </a:solidFill>
                      <a:prstDash val="dash"/>
                      <a:round/>
                      <a:headEnd type="none" w="med" len="med"/>
                      <a:tailEnd type="none" w="med" len="med"/>
                    </a:lnT>
                    <a:solidFill>
                      <a:schemeClr val="accent1"/>
                    </a:solidFill>
                  </a:tcPr>
                </a:tc>
                <a:tc>
                  <a:txBody>
                    <a:bodyPr/>
                    <a:lstStyle/>
                    <a:p>
                      <a:r>
                        <a:rPr lang="en-GB" sz="1600" dirty="0"/>
                        <a:t>ACQ cut off = 1.5</a:t>
                      </a:r>
                    </a:p>
                  </a:txBody>
                  <a:tcPr>
                    <a:lnT w="19050" cap="flat" cmpd="sng" algn="ctr">
                      <a:solidFill>
                        <a:srgbClr val="FF0000"/>
                      </a:solidFill>
                      <a:prstDash val="dash"/>
                      <a:round/>
                      <a:headEnd type="none" w="med" len="med"/>
                      <a:tailEnd type="none" w="med" len="med"/>
                    </a:lnT>
                  </a:tcPr>
                </a:tc>
                <a:tc>
                  <a:txBody>
                    <a:bodyPr/>
                    <a:lstStyle/>
                    <a:p>
                      <a:r>
                        <a:rPr lang="en-GB" sz="1600" dirty="0"/>
                        <a:t>ACQ cut off = 1</a:t>
                      </a:r>
                    </a:p>
                  </a:txBody>
                  <a:tcPr>
                    <a:lnT w="19050" cap="flat" cmpd="sng" algn="ctr">
                      <a:solidFill>
                        <a:srgbClr val="FF0000"/>
                      </a:solidFill>
                      <a:prstDash val="dash"/>
                      <a:round/>
                      <a:headEnd type="none" w="med" len="med"/>
                      <a:tailEnd type="none" w="med" len="med"/>
                    </a:lnT>
                  </a:tcPr>
                </a:tc>
                <a:extLst>
                  <a:ext uri="{0D108BD9-81ED-4DB2-BD59-A6C34878D82A}">
                    <a16:rowId xmlns:a16="http://schemas.microsoft.com/office/drawing/2014/main" val="1661879072"/>
                  </a:ext>
                </a:extLst>
              </a:tr>
              <a:tr h="370840">
                <a:tc>
                  <a:txBody>
                    <a:bodyPr/>
                    <a:lstStyle/>
                    <a:p>
                      <a:r>
                        <a:rPr lang="en-GB" sz="1600" b="0" dirty="0">
                          <a:solidFill>
                            <a:schemeClr val="bg1"/>
                          </a:solidFill>
                        </a:rPr>
                        <a:t>Differentiation between ‘controlled exacerbation’ and ‘uncontrolled exacerbation’</a:t>
                      </a:r>
                    </a:p>
                  </a:txBody>
                  <a:tcPr>
                    <a:solidFill>
                      <a:schemeClr val="accent1"/>
                    </a:solidFill>
                  </a:tcPr>
                </a:tc>
                <a:tc>
                  <a:txBody>
                    <a:bodyPr/>
                    <a:lstStyle/>
                    <a:p>
                      <a:r>
                        <a:rPr lang="en-GB" sz="1600" dirty="0"/>
                        <a:t>Equal utilities for ‘controlled’ and ‘uncontrolled’ exacerbations</a:t>
                      </a:r>
                    </a:p>
                  </a:txBody>
                  <a:tcPr/>
                </a:tc>
                <a:tc>
                  <a:txBody>
                    <a:bodyPr/>
                    <a:lstStyle/>
                    <a:p>
                      <a:r>
                        <a:rPr lang="en-GB" sz="1600" dirty="0"/>
                        <a:t>Not to differentiate between ‘controlled’ and ‘uncontrolled’ exacerbations,  and equal utility for both</a:t>
                      </a:r>
                    </a:p>
                  </a:txBody>
                  <a:tcPr/>
                </a:tc>
                <a:extLst>
                  <a:ext uri="{0D108BD9-81ED-4DB2-BD59-A6C34878D82A}">
                    <a16:rowId xmlns:a16="http://schemas.microsoft.com/office/drawing/2014/main" val="4237364191"/>
                  </a:ext>
                </a:extLst>
              </a:tr>
              <a:tr h="611094">
                <a:tc>
                  <a:txBody>
                    <a:bodyPr/>
                    <a:lstStyle/>
                    <a:p>
                      <a:r>
                        <a:rPr lang="en-GB" sz="1600" b="0" dirty="0">
                          <a:solidFill>
                            <a:schemeClr val="bg1"/>
                          </a:solidFill>
                        </a:rPr>
                        <a:t>Change in transition probabilities </a:t>
                      </a:r>
                    </a:p>
                    <a:p>
                      <a:r>
                        <a:rPr lang="en-GB" sz="1600" b="0" dirty="0">
                          <a:solidFill>
                            <a:schemeClr val="bg1"/>
                          </a:solidFill>
                        </a:rPr>
                        <a:t>(Week 52)</a:t>
                      </a:r>
                    </a:p>
                  </a:txBody>
                  <a:tcPr>
                    <a:lnB w="19050" cap="flat" cmpd="sng" algn="ctr">
                      <a:solidFill>
                        <a:srgbClr val="FF0000"/>
                      </a:solidFill>
                      <a:prstDash val="dash"/>
                      <a:round/>
                      <a:headEnd type="none" w="med" len="med"/>
                      <a:tailEnd type="none" w="med" len="med"/>
                    </a:lnB>
                    <a:solidFill>
                      <a:schemeClr val="accent1"/>
                    </a:solidFill>
                  </a:tcPr>
                </a:tc>
                <a:tc>
                  <a:txBody>
                    <a:bodyPr/>
                    <a:lstStyle/>
                    <a:p>
                      <a:r>
                        <a:rPr lang="en-GB" sz="1600" dirty="0"/>
                        <a:t>Post-response assessment transition probabilities change from Week 53 onwards </a:t>
                      </a:r>
                    </a:p>
                  </a:txBody>
                  <a:tcPr>
                    <a:lnB w="19050" cap="flat" cmpd="sng" algn="ctr">
                      <a:solidFill>
                        <a:srgbClr val="FF0000"/>
                      </a:solidFill>
                      <a:prstDash val="dash"/>
                      <a:round/>
                      <a:headEnd type="none" w="med" len="med"/>
                      <a:tailEnd type="none" w="med" len="med"/>
                    </a:lnB>
                  </a:tcPr>
                </a:tc>
                <a:tc>
                  <a:txBody>
                    <a:bodyPr/>
                    <a:lstStyle/>
                    <a:p>
                      <a:r>
                        <a:rPr lang="en-GB" sz="1600" dirty="0"/>
                        <a:t>No changes in transition probabilities</a:t>
                      </a:r>
                    </a:p>
                  </a:txBody>
                  <a:tcPr>
                    <a:lnB w="1905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2327762078"/>
                  </a:ext>
                </a:extLst>
              </a:tr>
              <a:tr h="370840">
                <a:tc>
                  <a:txBody>
                    <a:bodyPr/>
                    <a:lstStyle/>
                    <a:p>
                      <a:r>
                        <a:rPr lang="en-GB" sz="1600" b="0" dirty="0">
                          <a:solidFill>
                            <a:schemeClr val="bg1"/>
                          </a:solidFill>
                        </a:rPr>
                        <a:t>Asthma mortality may have been overestimated</a:t>
                      </a:r>
                    </a:p>
                  </a:txBody>
                  <a:tcPr>
                    <a:lnL w="19050" cap="flat" cmpd="sng" algn="ctr">
                      <a:solidFill>
                        <a:srgbClr val="FF0000"/>
                      </a:solidFill>
                      <a:prstDash val="dash"/>
                      <a:round/>
                      <a:headEnd type="none" w="med" len="med"/>
                      <a:tailEnd type="none" w="med" len="med"/>
                    </a:lnL>
                    <a:lnT w="19050" cap="flat" cmpd="sng" algn="ctr">
                      <a:solidFill>
                        <a:srgbClr val="FF0000"/>
                      </a:solidFill>
                      <a:prstDash val="dash"/>
                      <a:round/>
                      <a:headEnd type="none" w="med" len="med"/>
                      <a:tailEnd type="none" w="med" len="med"/>
                    </a:lnT>
                    <a:solidFill>
                      <a:schemeClr val="accent1"/>
                    </a:solidFill>
                  </a:tcPr>
                </a:tc>
                <a:tc>
                  <a:txBody>
                    <a:bodyPr/>
                    <a:lstStyle/>
                    <a:p>
                      <a:r>
                        <a:rPr lang="en-GB" sz="1600" b="0" dirty="0">
                          <a:solidFill>
                            <a:schemeClr val="tx1"/>
                          </a:solidFill>
                        </a:rPr>
                        <a:t>Probabilities from various sources based on data from 1981 to 2014</a:t>
                      </a:r>
                    </a:p>
                  </a:txBody>
                  <a:tcPr>
                    <a:lnT w="19050" cap="flat" cmpd="sng" algn="ctr">
                      <a:solidFill>
                        <a:srgbClr val="FF0000"/>
                      </a:solidFill>
                      <a:prstDash val="dash"/>
                      <a:round/>
                      <a:headEnd type="none" w="med" len="med"/>
                      <a:tailEnd type="none" w="med" len="med"/>
                    </a:lnT>
                  </a:tcPr>
                </a:tc>
                <a:tc>
                  <a:txBody>
                    <a:bodyPr/>
                    <a:lstStyle/>
                    <a:p>
                      <a:r>
                        <a:rPr lang="en-GB" sz="1600" b="0" dirty="0">
                          <a:solidFill>
                            <a:schemeClr val="tx1"/>
                          </a:solidFill>
                        </a:rPr>
                        <a:t>Probabilities calibrated to approximate ONS 2020 data and HSE 2018 asthma report</a:t>
                      </a:r>
                    </a:p>
                  </a:txBody>
                  <a:tcPr>
                    <a:lnR w="19050" cap="flat" cmpd="sng" algn="ctr">
                      <a:solidFill>
                        <a:srgbClr val="FF0000"/>
                      </a:solidFill>
                      <a:prstDash val="dash"/>
                      <a:round/>
                      <a:headEnd type="none" w="med" len="med"/>
                      <a:tailEnd type="none" w="med" len="med"/>
                    </a:lnR>
                    <a:lnT w="19050" cap="flat" cmpd="sng" algn="ctr">
                      <a:solidFill>
                        <a:srgbClr val="FF0000"/>
                      </a:solidFill>
                      <a:prstDash val="dash"/>
                      <a:round/>
                      <a:headEnd type="none" w="med" len="med"/>
                      <a:tailEnd type="none" w="med" len="med"/>
                    </a:lnT>
                  </a:tcPr>
                </a:tc>
                <a:extLst>
                  <a:ext uri="{0D108BD9-81ED-4DB2-BD59-A6C34878D82A}">
                    <a16:rowId xmlns:a16="http://schemas.microsoft.com/office/drawing/2014/main" val="1586767881"/>
                  </a:ext>
                </a:extLst>
              </a:tr>
              <a:tr h="370840">
                <a:tc>
                  <a:txBody>
                    <a:bodyPr/>
                    <a:lstStyle/>
                    <a:p>
                      <a:r>
                        <a:rPr lang="en-GB" sz="1600" b="0" dirty="0">
                          <a:solidFill>
                            <a:schemeClr val="bg1"/>
                          </a:solidFill>
                        </a:rPr>
                        <a:t>Utility gain associated with biologic therapy </a:t>
                      </a:r>
                    </a:p>
                  </a:txBody>
                  <a:tcPr>
                    <a:lnL w="19050" cap="flat" cmpd="sng" algn="ctr">
                      <a:solidFill>
                        <a:srgbClr val="FF0000"/>
                      </a:solidFill>
                      <a:prstDash val="dash"/>
                      <a:round/>
                      <a:headEnd type="none" w="med" len="med"/>
                      <a:tailEnd type="none" w="med" len="med"/>
                    </a:lnL>
                    <a:lnB w="19050" cap="flat" cmpd="sng" algn="ctr">
                      <a:solidFill>
                        <a:srgbClr val="FF0000"/>
                      </a:solidFill>
                      <a:prstDash val="dash"/>
                      <a:round/>
                      <a:headEnd type="none" w="med" len="med"/>
                      <a:tailEnd type="none" w="med" len="med"/>
                    </a:lnB>
                    <a:solidFill>
                      <a:schemeClr val="accent1"/>
                    </a:solidFill>
                  </a:tcPr>
                </a:tc>
                <a:tc>
                  <a:txBody>
                    <a:bodyPr/>
                    <a:lstStyle/>
                    <a:p>
                      <a:r>
                        <a:rPr lang="en-GB" sz="1600" b="0" dirty="0" err="1">
                          <a:solidFill>
                            <a:schemeClr val="tx1"/>
                          </a:solidFill>
                          <a:highlight>
                            <a:srgbClr val="000000"/>
                          </a:highlight>
                        </a:rPr>
                        <a:t>xxxx</a:t>
                      </a:r>
                      <a:r>
                        <a:rPr lang="en-GB" sz="1600" b="0" dirty="0">
                          <a:solidFill>
                            <a:schemeClr val="tx1"/>
                          </a:solidFill>
                        </a:rPr>
                        <a:t> increase in utility from being treated with a biological</a:t>
                      </a:r>
                    </a:p>
                  </a:txBody>
                  <a:tcPr>
                    <a:lnB w="19050" cap="flat" cmpd="sng" algn="ctr">
                      <a:solidFill>
                        <a:srgbClr val="FF0000"/>
                      </a:solidFill>
                      <a:prstDash val="dash"/>
                      <a:round/>
                      <a:headEnd type="none" w="med" len="med"/>
                      <a:tailEnd type="none" w="med" len="med"/>
                    </a:lnB>
                  </a:tcPr>
                </a:tc>
                <a:tc>
                  <a:txBody>
                    <a:bodyPr/>
                    <a:lstStyle/>
                    <a:p>
                      <a:r>
                        <a:rPr lang="en-GB" sz="1600" b="0" dirty="0">
                          <a:solidFill>
                            <a:schemeClr val="tx1"/>
                          </a:solidFill>
                        </a:rPr>
                        <a:t>No increase in utility from treatment with a biological</a:t>
                      </a:r>
                    </a:p>
                  </a:txBody>
                  <a:tcPr>
                    <a:lnR w="19050" cap="flat" cmpd="sng" algn="ctr">
                      <a:solidFill>
                        <a:srgbClr val="FF0000"/>
                      </a:solidFill>
                      <a:prstDash val="dash"/>
                      <a:round/>
                      <a:headEnd type="none" w="med" len="med"/>
                      <a:tailEnd type="none" w="med" len="med"/>
                    </a:lnR>
                    <a:lnB w="19050" cap="flat" cmpd="sng" algn="ctr">
                      <a:solidFill>
                        <a:srgbClr val="FF0000"/>
                      </a:solidFill>
                      <a:prstDash val="dash"/>
                      <a:round/>
                      <a:headEnd type="none" w="med" len="med"/>
                      <a:tailEnd type="none" w="med" len="med"/>
                    </a:lnB>
                  </a:tcPr>
                </a:tc>
                <a:extLst>
                  <a:ext uri="{0D108BD9-81ED-4DB2-BD59-A6C34878D82A}">
                    <a16:rowId xmlns:a16="http://schemas.microsoft.com/office/drawing/2014/main" val="926699092"/>
                  </a:ext>
                </a:extLst>
              </a:tr>
            </a:tbl>
          </a:graphicData>
        </a:graphic>
      </p:graphicFrame>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p:txBody>
          <a:bodyPr/>
          <a:lstStyle/>
          <a:p>
            <a:r>
              <a:rPr lang="en-GB" sz="3200" dirty="0">
                <a:latin typeface="+mj-lt"/>
                <a:ea typeface="Inter" panose="02000503000000020004" pitchFamily="2" charset="0"/>
              </a:rPr>
              <a:t>Summary of company and EAG base case assumptions</a:t>
            </a:r>
            <a:endParaRPr lang="en-GB" dirty="0"/>
          </a:p>
        </p:txBody>
      </p:sp>
      <p:sp>
        <p:nvSpPr>
          <p:cNvPr id="2" name="Text Placeholder 13">
            <a:extLst>
              <a:ext uri="{FF2B5EF4-FFF2-40B4-BE49-F238E27FC236}">
                <a16:creationId xmlns:a16="http://schemas.microsoft.com/office/drawing/2014/main" id="{29437982-BB8B-89C4-D32D-2F1084A213DE}"/>
              </a:ext>
            </a:extLst>
          </p:cNvPr>
          <p:cNvSpPr txBox="1">
            <a:spLocks/>
          </p:cNvSpPr>
          <p:nvPr/>
        </p:nvSpPr>
        <p:spPr>
          <a:xfrm>
            <a:off x="1850924" y="6043071"/>
            <a:ext cx="9086850" cy="29622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Abbreviations</a:t>
            </a:r>
            <a:r>
              <a:rPr lang="fr-FR" dirty="0"/>
              <a:t>: ACQ: </a:t>
            </a:r>
            <a:r>
              <a:rPr lang="fr-FR" dirty="0" err="1"/>
              <a:t>Asthma</a:t>
            </a:r>
            <a:r>
              <a:rPr lang="fr-FR" dirty="0"/>
              <a:t> control Questionnaire; EOS: </a:t>
            </a:r>
            <a:r>
              <a:rPr lang="fr-FR" dirty="0" err="1"/>
              <a:t>eosinophil</a:t>
            </a:r>
            <a:r>
              <a:rPr lang="fr-FR" dirty="0"/>
              <a:t>; HSE: Health Survey for </a:t>
            </a:r>
            <a:r>
              <a:rPr lang="fr-FR" dirty="0" err="1"/>
              <a:t>England</a:t>
            </a:r>
            <a:r>
              <a:rPr lang="fr-FR" dirty="0"/>
              <a:t>; ONS: Office for National </a:t>
            </a:r>
            <a:r>
              <a:rPr lang="fr-FR" dirty="0" err="1"/>
              <a:t>Statistics</a:t>
            </a:r>
            <a:r>
              <a:rPr lang="fr-FR" dirty="0"/>
              <a:t> </a:t>
            </a:r>
          </a:p>
          <a:p>
            <a:endParaRPr lang="en-GB" dirty="0"/>
          </a:p>
        </p:txBody>
      </p:sp>
      <p:sp>
        <p:nvSpPr>
          <p:cNvPr id="8" name="TextBox 7">
            <a:extLst>
              <a:ext uri="{FF2B5EF4-FFF2-40B4-BE49-F238E27FC236}">
                <a16:creationId xmlns:a16="http://schemas.microsoft.com/office/drawing/2014/main" id="{8C44C16F-A27A-DA11-B979-E2A599396D66}"/>
              </a:ext>
            </a:extLst>
          </p:cNvPr>
          <p:cNvSpPr txBox="1"/>
          <p:nvPr/>
        </p:nvSpPr>
        <p:spPr>
          <a:xfrm>
            <a:off x="9054985" y="6642556"/>
            <a:ext cx="3069467" cy="215444"/>
          </a:xfrm>
          <a:prstGeom prst="rect">
            <a:avLst/>
          </a:prstGeom>
          <a:noFill/>
        </p:spPr>
        <p:txBody>
          <a:bodyPr wrap="square" lIns="0" tIns="0" rIns="0" bIns="0" rtlCol="0">
            <a:spAutoFit/>
          </a:bodyPr>
          <a:lstStyle/>
          <a:p>
            <a:r>
              <a:rPr lang="en-GB" sz="1400" dirty="0"/>
              <a:t>Source: Table 3, EAG TE response</a:t>
            </a:r>
            <a:endParaRPr lang="en-GB" sz="1400" dirty="0">
              <a:solidFill>
                <a:schemeClr val="tx1"/>
              </a:solidFill>
            </a:endParaRPr>
          </a:p>
        </p:txBody>
      </p:sp>
      <p:grpSp>
        <p:nvGrpSpPr>
          <p:cNvPr id="10" name="Group 9">
            <a:extLst>
              <a:ext uri="{FF2B5EF4-FFF2-40B4-BE49-F238E27FC236}">
                <a16:creationId xmlns:a16="http://schemas.microsoft.com/office/drawing/2014/main" id="{A0D46C49-B135-F35C-1D24-646C7B7D6CC6}"/>
              </a:ext>
            </a:extLst>
          </p:cNvPr>
          <p:cNvGrpSpPr/>
          <p:nvPr/>
        </p:nvGrpSpPr>
        <p:grpSpPr>
          <a:xfrm>
            <a:off x="5129048" y="6628360"/>
            <a:ext cx="1681314" cy="276999"/>
            <a:chOff x="5591503" y="6489861"/>
            <a:chExt cx="1681314" cy="276999"/>
          </a:xfrm>
        </p:grpSpPr>
        <p:sp>
          <p:nvSpPr>
            <p:cNvPr id="7" name="TextBox 6">
              <a:extLst>
                <a:ext uri="{FF2B5EF4-FFF2-40B4-BE49-F238E27FC236}">
                  <a16:creationId xmlns:a16="http://schemas.microsoft.com/office/drawing/2014/main" id="{B8BA71E4-3B73-7433-C65C-950832BCE5D2}"/>
                </a:ext>
              </a:extLst>
            </p:cNvPr>
            <p:cNvSpPr txBox="1"/>
            <p:nvPr/>
          </p:nvSpPr>
          <p:spPr>
            <a:xfrm>
              <a:off x="5591503" y="6612640"/>
              <a:ext cx="252248" cy="59832"/>
            </a:xfrm>
            <a:prstGeom prst="rect">
              <a:avLst/>
            </a:prstGeom>
            <a:noFill/>
            <a:ln>
              <a:solidFill>
                <a:srgbClr val="FF0000"/>
              </a:solidFill>
              <a:prstDash val="sysDash"/>
            </a:ln>
          </p:spPr>
          <p:txBody>
            <a:bodyPr wrap="square" rtlCol="0">
              <a:spAutoFit/>
            </a:bodyPr>
            <a:lstStyle/>
            <a:p>
              <a:endParaRPr lang="en-GB" sz="900" dirty="0"/>
            </a:p>
          </p:txBody>
        </p:sp>
        <p:sp>
          <p:nvSpPr>
            <p:cNvPr id="9" name="TextBox 8">
              <a:extLst>
                <a:ext uri="{FF2B5EF4-FFF2-40B4-BE49-F238E27FC236}">
                  <a16:creationId xmlns:a16="http://schemas.microsoft.com/office/drawing/2014/main" id="{79D63B0F-52F2-A9FB-F855-F975C3240EAA}"/>
                </a:ext>
              </a:extLst>
            </p:cNvPr>
            <p:cNvSpPr txBox="1"/>
            <p:nvPr/>
          </p:nvSpPr>
          <p:spPr>
            <a:xfrm>
              <a:off x="5843751" y="6489861"/>
              <a:ext cx="1429066" cy="276999"/>
            </a:xfrm>
            <a:prstGeom prst="rect">
              <a:avLst/>
            </a:prstGeom>
            <a:noFill/>
          </p:spPr>
          <p:txBody>
            <a:bodyPr wrap="square" rtlCol="0">
              <a:spAutoFit/>
            </a:bodyPr>
            <a:lstStyle/>
            <a:p>
              <a:r>
                <a:rPr lang="en-GB" sz="1200" dirty="0"/>
                <a:t>ICER driver</a:t>
              </a:r>
            </a:p>
          </p:txBody>
        </p:sp>
      </p:grpSp>
    </p:spTree>
    <p:extLst>
      <p:ext uri="{BB962C8B-B14F-4D97-AF65-F5344CB8AC3E}">
        <p14:creationId xmlns:p14="http://schemas.microsoft.com/office/powerpoint/2010/main" val="300526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p:txBody>
          <a:bodyPr/>
          <a:lstStyle/>
          <a:p>
            <a:r>
              <a:rPr lang="en-GB" dirty="0"/>
              <a:t>Other considerations</a:t>
            </a:r>
          </a:p>
        </p:txBody>
      </p:sp>
      <p:sp>
        <p:nvSpPr>
          <p:cNvPr id="4" name="Subtitle 3">
            <a:extLst>
              <a:ext uri="{FF2B5EF4-FFF2-40B4-BE49-F238E27FC236}">
                <a16:creationId xmlns:a16="http://schemas.microsoft.com/office/drawing/2014/main" id="{55B9B432-752D-4475-B233-7E4B34BEB3C1}"/>
              </a:ext>
            </a:extLst>
          </p:cNvPr>
          <p:cNvSpPr>
            <a:spLocks noGrp="1"/>
          </p:cNvSpPr>
          <p:nvPr>
            <p:ph type="body" sz="quarter" idx="12"/>
          </p:nvPr>
        </p:nvSpPr>
        <p:spPr>
          <a:xfrm>
            <a:off x="466725" y="1306317"/>
            <a:ext cx="11250785" cy="4352804"/>
          </a:xfrm>
        </p:spPr>
        <p:txBody>
          <a:bodyPr>
            <a:noAutofit/>
          </a:bodyPr>
          <a:lstStyle/>
          <a:p>
            <a:pPr>
              <a:lnSpc>
                <a:spcPct val="120000"/>
              </a:lnSpc>
              <a:spcBef>
                <a:spcPts val="600"/>
              </a:spcBef>
              <a:spcAft>
                <a:spcPts val="600"/>
              </a:spcAft>
            </a:pPr>
            <a:r>
              <a:rPr lang="en-GB" sz="2400" b="1" dirty="0"/>
              <a:t>Equality considerations</a:t>
            </a:r>
          </a:p>
          <a:p>
            <a:pPr marL="342900" indent="-342900">
              <a:lnSpc>
                <a:spcPct val="120000"/>
              </a:lnSpc>
              <a:spcBef>
                <a:spcPts val="600"/>
              </a:spcBef>
              <a:spcAft>
                <a:spcPts val="600"/>
              </a:spcAft>
              <a:buFont typeface="Arial" panose="020B0604020202020204" pitchFamily="34" charset="0"/>
              <a:buChar char="•"/>
            </a:pPr>
            <a:r>
              <a:rPr lang="en-GB" dirty="0"/>
              <a:t>Currently treatment are biomarker specific and  there is no option for people with low eosinophilic, low FeNO, non-allergic severe asthma</a:t>
            </a:r>
          </a:p>
          <a:p>
            <a:pPr marL="342900" indent="-342900">
              <a:lnSpc>
                <a:spcPct val="120000"/>
              </a:lnSpc>
              <a:spcBef>
                <a:spcPts val="600"/>
              </a:spcBef>
              <a:spcAft>
                <a:spcPts val="600"/>
              </a:spcAft>
              <a:buFont typeface="Arial" panose="020B0604020202020204" pitchFamily="34" charset="0"/>
              <a:buChar char="•"/>
            </a:pPr>
            <a:r>
              <a:rPr lang="en-GB" dirty="0"/>
              <a:t>Severe asthma have a higher prevalence in women and people non-eosinophilic phenotypes of severe asthma are more likely to be women</a:t>
            </a:r>
          </a:p>
          <a:p>
            <a:pPr>
              <a:lnSpc>
                <a:spcPct val="120000"/>
              </a:lnSpc>
              <a:spcBef>
                <a:spcPts val="600"/>
              </a:spcBef>
              <a:spcAft>
                <a:spcPts val="600"/>
              </a:spcAft>
            </a:pPr>
            <a:r>
              <a:rPr lang="en-GB" sz="2400" b="1" dirty="0"/>
              <a:t>Innovation</a:t>
            </a:r>
          </a:p>
          <a:p>
            <a:pPr marL="342900" indent="-342900">
              <a:lnSpc>
                <a:spcPct val="120000"/>
              </a:lnSpc>
              <a:spcBef>
                <a:spcPts val="600"/>
              </a:spcBef>
              <a:spcAft>
                <a:spcPts val="600"/>
              </a:spcAft>
              <a:buFont typeface="Arial" panose="020B0604020202020204" pitchFamily="34" charset="0"/>
              <a:buChar char="•"/>
            </a:pPr>
            <a:r>
              <a:rPr lang="en-GB" dirty="0"/>
              <a:t>Tezepelumab a first-in-class human monoclonal antibody that blocks the activity of thymic stromal lymphopoietin</a:t>
            </a:r>
          </a:p>
          <a:p>
            <a:pPr marL="342900" indent="-342900">
              <a:lnSpc>
                <a:spcPct val="120000"/>
              </a:lnSpc>
              <a:spcBef>
                <a:spcPts val="600"/>
              </a:spcBef>
              <a:spcAft>
                <a:spcPts val="600"/>
              </a:spcAft>
              <a:buFont typeface="Arial" panose="020B0604020202020204" pitchFamily="34" charset="0"/>
              <a:buChar char="•"/>
            </a:pPr>
            <a:r>
              <a:rPr lang="en-GB" dirty="0"/>
              <a:t>Effects of Tezepelumab potentially broader than those of current biologic therapies for severe asthma </a:t>
            </a:r>
          </a:p>
        </p:txBody>
      </p:sp>
      <p:grpSp>
        <p:nvGrpSpPr>
          <p:cNvPr id="6" name="Group 5">
            <a:extLst>
              <a:ext uri="{FF2B5EF4-FFF2-40B4-BE49-F238E27FC236}">
                <a16:creationId xmlns:a16="http://schemas.microsoft.com/office/drawing/2014/main" id="{F77E9F31-22FA-FE91-0120-23BC90ECC29B}"/>
              </a:ext>
            </a:extLst>
          </p:cNvPr>
          <p:cNvGrpSpPr/>
          <p:nvPr/>
        </p:nvGrpSpPr>
        <p:grpSpPr>
          <a:xfrm>
            <a:off x="1513354" y="5531689"/>
            <a:ext cx="9157524" cy="888746"/>
            <a:chOff x="1456000" y="5619892"/>
            <a:chExt cx="10003125" cy="587934"/>
          </a:xfrm>
        </p:grpSpPr>
        <p:sp>
          <p:nvSpPr>
            <p:cNvPr id="7" name="Rectangle 6" descr="Question to committee">
              <a:extLst>
                <a:ext uri="{FF2B5EF4-FFF2-40B4-BE49-F238E27FC236}">
                  <a16:creationId xmlns:a16="http://schemas.microsoft.com/office/drawing/2014/main" id="{F77C629A-3E45-5B5E-2031-D962A487A730}"/>
                </a:ext>
              </a:extLst>
            </p:cNvPr>
            <p:cNvSpPr/>
            <p:nvPr/>
          </p:nvSpPr>
          <p:spPr>
            <a:xfrm>
              <a:off x="1743999" y="5619892"/>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indent="-285750">
                <a:buFont typeface="Arial" panose="020B0604020202020204" pitchFamily="34" charset="0"/>
                <a:buChar char="•"/>
              </a:pPr>
              <a:r>
                <a:rPr lang="en-GB" sz="1600" dirty="0">
                  <a:solidFill>
                    <a:schemeClr val="tx1"/>
                  </a:solidFill>
                </a:rPr>
                <a:t>Is Tezepelumab for treating severe asthma innovative?</a:t>
              </a:r>
            </a:p>
            <a:p>
              <a:pPr marL="285750" indent="-285750">
                <a:buFont typeface="Arial" panose="020B0604020202020204" pitchFamily="34" charset="0"/>
                <a:buChar char="•"/>
              </a:pPr>
              <a:r>
                <a:rPr lang="en-GB" sz="1600" dirty="0">
                  <a:solidFill>
                    <a:schemeClr val="tx1"/>
                  </a:solidFill>
                </a:rPr>
                <a:t>Are there any additional benefits that have not been captured?</a:t>
              </a:r>
            </a:p>
            <a:p>
              <a:pPr marL="285750" indent="-285750">
                <a:buFont typeface="Arial" panose="020B0604020202020204" pitchFamily="34" charset="0"/>
                <a:buChar char="•"/>
              </a:pPr>
              <a:r>
                <a:rPr lang="en-GB" sz="1600" dirty="0">
                  <a:solidFill>
                    <a:schemeClr val="tx1"/>
                  </a:solidFill>
                </a:rPr>
                <a:t>Are there any equality issues that should be taken into account?</a:t>
              </a:r>
            </a:p>
          </p:txBody>
        </p:sp>
        <p:grpSp>
          <p:nvGrpSpPr>
            <p:cNvPr id="8" name="Group 7">
              <a:extLst>
                <a:ext uri="{FF2B5EF4-FFF2-40B4-BE49-F238E27FC236}">
                  <a16:creationId xmlns:a16="http://schemas.microsoft.com/office/drawing/2014/main" id="{3EF2B546-13D9-679B-E7EC-205FDD117887}"/>
                </a:ext>
                <a:ext uri="{C183D7F6-B498-43B3-948B-1728B52AA6E4}">
                  <adec:decorative xmlns:adec="http://schemas.microsoft.com/office/drawing/2017/decorative" val="1"/>
                </a:ext>
              </a:extLst>
            </p:cNvPr>
            <p:cNvGrpSpPr/>
            <p:nvPr/>
          </p:nvGrpSpPr>
          <p:grpSpPr>
            <a:xfrm>
              <a:off x="1456000" y="5631826"/>
              <a:ext cx="576000" cy="576000"/>
              <a:chOff x="-1440493" y="4133589"/>
              <a:chExt cx="576000" cy="576000"/>
            </a:xfrm>
          </p:grpSpPr>
          <p:sp>
            <p:nvSpPr>
              <p:cNvPr id="9" name="Oval 8">
                <a:extLst>
                  <a:ext uri="{FF2B5EF4-FFF2-40B4-BE49-F238E27FC236}">
                    <a16:creationId xmlns:a16="http://schemas.microsoft.com/office/drawing/2014/main" id="{BC071E45-301C-550B-D393-A54ADED7B20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109CAD95-01F5-D6DE-F821-4F684D8523C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11" name="TextBox 10">
            <a:extLst>
              <a:ext uri="{FF2B5EF4-FFF2-40B4-BE49-F238E27FC236}">
                <a16:creationId xmlns:a16="http://schemas.microsoft.com/office/drawing/2014/main" id="{41FB0F87-B68B-A701-12EB-528E07DB732A}"/>
              </a:ext>
            </a:extLst>
          </p:cNvPr>
          <p:cNvSpPr txBox="1"/>
          <p:nvPr/>
        </p:nvSpPr>
        <p:spPr>
          <a:xfrm>
            <a:off x="2527391" y="6420435"/>
            <a:ext cx="5257040" cy="307777"/>
          </a:xfrm>
          <a:prstGeom prst="rect">
            <a:avLst/>
          </a:prstGeom>
          <a:noFill/>
        </p:spPr>
        <p:txBody>
          <a:bodyPr wrap="square">
            <a:spAutoFit/>
          </a:bodyPr>
          <a:lstStyle/>
          <a:p>
            <a:r>
              <a:rPr lang="en-GB" sz="1400" dirty="0"/>
              <a:t>Abbreviations: FeNO: fractional exhaled nitric oxide</a:t>
            </a:r>
          </a:p>
        </p:txBody>
      </p:sp>
    </p:spTree>
    <p:extLst>
      <p:ext uri="{BB962C8B-B14F-4D97-AF65-F5344CB8AC3E}">
        <p14:creationId xmlns:p14="http://schemas.microsoft.com/office/powerpoint/2010/main" val="2999048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539923" y="1273037"/>
            <a:ext cx="11177587" cy="4716946"/>
          </a:xfrm>
        </p:spPr>
        <p:txBody>
          <a:bodyPr/>
          <a:lstStyle/>
          <a:p>
            <a:pPr>
              <a:spcBef>
                <a:spcPts val="0"/>
              </a:spcBef>
            </a:pPr>
            <a:r>
              <a:rPr lang="en-GB" sz="2900" dirty="0"/>
              <a:t>All ICERs are reported in PART 2 slides because they include confidential comparator PAS discounts</a:t>
            </a:r>
          </a:p>
          <a:p>
            <a:pPr>
              <a:spcBef>
                <a:spcPts val="0"/>
              </a:spcBef>
            </a:pPr>
            <a:r>
              <a:rPr lang="en-GB" sz="2900" dirty="0"/>
              <a:t>Analyses to be presented include:</a:t>
            </a:r>
          </a:p>
          <a:p>
            <a:pPr marL="457200" indent="-457200">
              <a:spcBef>
                <a:spcPts val="0"/>
              </a:spcBef>
              <a:buFont typeface="Arial" panose="020B0604020202020204" pitchFamily="34" charset="0"/>
              <a:buChar char="•"/>
            </a:pPr>
            <a:r>
              <a:rPr lang="en-GB" sz="2900" dirty="0"/>
              <a:t>Company and EAG base cases</a:t>
            </a:r>
          </a:p>
          <a:p>
            <a:pPr marL="457200" indent="-457200">
              <a:spcBef>
                <a:spcPts val="0"/>
              </a:spcBef>
              <a:buFont typeface="Arial" panose="020B0604020202020204" pitchFamily="34" charset="0"/>
              <a:buChar char="•"/>
            </a:pPr>
            <a:r>
              <a:rPr lang="en-GB" sz="2900" dirty="0"/>
              <a:t>Impact of EAG preferred assumption on company base </a:t>
            </a:r>
          </a:p>
          <a:p>
            <a:pPr marL="457200" indent="-457200">
              <a:spcBef>
                <a:spcPts val="0"/>
              </a:spcBef>
              <a:buFont typeface="Arial" panose="020B0604020202020204" pitchFamily="34" charset="0"/>
              <a:buChar char="•"/>
            </a:pPr>
            <a:r>
              <a:rPr lang="en-GB" sz="2900" dirty="0"/>
              <a:t>Additional scenario analysis using mortality estimate informed by previous NICE guidance </a:t>
            </a:r>
          </a:p>
        </p:txBody>
      </p:sp>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dirty="0"/>
              <a:t>Cost-effectiveness results</a:t>
            </a:r>
          </a:p>
        </p:txBody>
      </p:sp>
    </p:spTree>
    <p:extLst>
      <p:ext uri="{BB962C8B-B14F-4D97-AF65-F5344CB8AC3E}">
        <p14:creationId xmlns:p14="http://schemas.microsoft.com/office/powerpoint/2010/main" val="67653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109346" y="53009"/>
            <a:ext cx="11250785" cy="592817"/>
          </a:xfrm>
        </p:spPr>
        <p:txBody>
          <a:bodyPr>
            <a:normAutofit/>
          </a:bodyPr>
          <a:lstStyle/>
          <a:p>
            <a:r>
              <a:rPr lang="en-GB" dirty="0">
                <a:ea typeface="Inter" panose="02000503000000020004" pitchFamily="2" charset="0"/>
              </a:rPr>
              <a:t>Background: Severe asthma</a:t>
            </a:r>
            <a:endParaRPr lang="en-GB" dirty="0"/>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109346" y="938754"/>
            <a:ext cx="11973308" cy="5178877"/>
          </a:xfrm>
        </p:spPr>
        <p:txBody>
          <a:bodyPr/>
          <a:lstStyle/>
          <a:p>
            <a:pPr>
              <a:spcBef>
                <a:spcPts val="1200"/>
              </a:spcBef>
            </a:pPr>
            <a:r>
              <a:rPr lang="en-GB" sz="1700" b="1" dirty="0">
                <a:latin typeface="+mn-lt"/>
              </a:rPr>
              <a:t>Severe, uncontrolled asthma</a:t>
            </a:r>
            <a:r>
              <a:rPr lang="en-GB" sz="1700" dirty="0">
                <a:latin typeface="+mn-lt"/>
              </a:rPr>
              <a:t>: defined as asthma that requires high dose </a:t>
            </a:r>
            <a:r>
              <a:rPr kumimoji="0" lang="en-GB" sz="1700" b="0" i="0" u="none" strike="noStrike" kern="1200" cap="none" spc="0" normalizeH="0" baseline="0" noProof="0" dirty="0">
                <a:ln>
                  <a:noFill/>
                </a:ln>
                <a:solidFill>
                  <a:srgbClr val="000000"/>
                </a:solidFill>
                <a:effectLst/>
                <a:uLnTx/>
                <a:uFillTx/>
                <a:latin typeface="+mn-lt"/>
              </a:rPr>
              <a:t>inhaled corticosteroids (ICS)</a:t>
            </a:r>
            <a:r>
              <a:rPr lang="en-GB" sz="1700" dirty="0">
                <a:latin typeface="+mn-lt"/>
              </a:rPr>
              <a:t> in combination with a long acting beta-agonist (ICS-LABA) to prevent it from becoming uncontrolled, or that remains uncontrolled despite optimised treatment with high dose long acting beta-agonist (ICS-LABA) (GINA 2022, ERS/ATS 2014)</a:t>
            </a:r>
          </a:p>
          <a:p>
            <a:pPr>
              <a:spcBef>
                <a:spcPts val="1200"/>
              </a:spcBef>
            </a:pPr>
            <a:r>
              <a:rPr lang="en-GB" sz="1700" b="1" dirty="0">
                <a:latin typeface="+mn-lt"/>
              </a:rPr>
              <a:t>Symptoms and prognosis</a:t>
            </a:r>
          </a:p>
          <a:p>
            <a:pPr marL="285750" indent="-285750">
              <a:spcBef>
                <a:spcPts val="600"/>
              </a:spcBef>
              <a:buFont typeface="Arial" panose="020B0604020202020204" pitchFamily="34" charset="0"/>
              <a:buChar char="•"/>
            </a:pPr>
            <a:r>
              <a:rPr lang="en-GB" sz="1700" dirty="0">
                <a:latin typeface="+mn-lt"/>
              </a:rPr>
              <a:t>Wheezing, shortness of breath, chest tightness and cough which vary over time and in intensity</a:t>
            </a:r>
          </a:p>
          <a:p>
            <a:pPr marL="285750" indent="-285750">
              <a:spcBef>
                <a:spcPts val="600"/>
              </a:spcBef>
              <a:buFont typeface="Arial" panose="020B0604020202020204" pitchFamily="34" charset="0"/>
              <a:buChar char="•"/>
            </a:pPr>
            <a:r>
              <a:rPr lang="en-GB" sz="1700" dirty="0">
                <a:latin typeface="+mn-lt"/>
              </a:rPr>
              <a:t>Prognosis based on established phenotype and biomarker profile (currently including </a:t>
            </a:r>
            <a:r>
              <a:rPr lang="en-GB" sz="1700" dirty="0" err="1">
                <a:latin typeface="+mn-lt"/>
              </a:rPr>
              <a:t>IgE</a:t>
            </a:r>
            <a:r>
              <a:rPr lang="en-GB" sz="1700" dirty="0">
                <a:latin typeface="+mn-lt"/>
              </a:rPr>
              <a:t>; blood and sputum EOS; </a:t>
            </a:r>
            <a:r>
              <a:rPr lang="en-GB" sz="1700" dirty="0" err="1">
                <a:latin typeface="+mn-lt"/>
              </a:rPr>
              <a:t>FeNOs</a:t>
            </a:r>
            <a:r>
              <a:rPr lang="en-GB" sz="1700" dirty="0">
                <a:latin typeface="+mn-lt"/>
              </a:rPr>
              <a:t>)</a:t>
            </a:r>
          </a:p>
          <a:p>
            <a:pPr>
              <a:lnSpc>
                <a:spcPct val="114000"/>
              </a:lnSpc>
              <a:spcBef>
                <a:spcPts val="1200"/>
              </a:spcBef>
            </a:pPr>
            <a:r>
              <a:rPr lang="en-GB" sz="1700" b="1" dirty="0">
                <a:latin typeface="+mn-lt"/>
              </a:rPr>
              <a:t>Epidemiology</a:t>
            </a:r>
          </a:p>
          <a:p>
            <a:pPr marL="285750" indent="-285750">
              <a:lnSpc>
                <a:spcPct val="114000"/>
              </a:lnSpc>
              <a:spcBef>
                <a:spcPts val="600"/>
              </a:spcBef>
              <a:buFont typeface="Arial" panose="020B0604020202020204" pitchFamily="34" charset="0"/>
              <a:buChar char="•"/>
            </a:pPr>
            <a:r>
              <a:rPr lang="en-GB" sz="1700" dirty="0">
                <a:latin typeface="+mn-lt"/>
              </a:rPr>
              <a:t>Estimated 5.4 million people receiving treatment for asthma in UK</a:t>
            </a:r>
          </a:p>
          <a:p>
            <a:pPr marL="285750" indent="-285750">
              <a:lnSpc>
                <a:spcPct val="114000"/>
              </a:lnSpc>
              <a:spcBef>
                <a:spcPts val="600"/>
              </a:spcBef>
              <a:buFont typeface="Arial" panose="020B0604020202020204" pitchFamily="34" charset="0"/>
              <a:buChar char="•"/>
            </a:pPr>
            <a:r>
              <a:rPr lang="en-GB" sz="1700" dirty="0">
                <a:latin typeface="+mn-lt"/>
              </a:rPr>
              <a:t>Around 4% have severe asthma, of which 65.5% (or 141,000 people) have severe, uncontrolled asthma</a:t>
            </a:r>
            <a:endParaRPr lang="en-GB" sz="1700" b="1" dirty="0">
              <a:latin typeface="+mn-lt"/>
            </a:endParaRPr>
          </a:p>
          <a:p>
            <a:r>
              <a:rPr lang="en-GB" sz="1700" b="1" dirty="0">
                <a:latin typeface="+mn-lt"/>
              </a:rPr>
              <a:t>Treatments options</a:t>
            </a:r>
          </a:p>
          <a:p>
            <a:pPr marL="342900" indent="-342900">
              <a:buFont typeface="Arial" panose="020B0604020202020204" pitchFamily="34" charset="0"/>
              <a:buChar char="•"/>
            </a:pPr>
            <a:r>
              <a:rPr lang="en-GB" sz="1700" dirty="0">
                <a:latin typeface="+mn-lt"/>
              </a:rPr>
              <a:t>Standard treatment: inhaled corticosteroids in combination with LABA, with or without LTRAs</a:t>
            </a:r>
          </a:p>
          <a:p>
            <a:pPr marL="342900" indent="-342900">
              <a:buFont typeface="Arial" panose="020B0604020202020204" pitchFamily="34" charset="0"/>
              <a:buChar char="•"/>
            </a:pPr>
            <a:r>
              <a:rPr lang="en-GB" sz="1700" dirty="0">
                <a:latin typeface="+mn-lt"/>
              </a:rPr>
              <a:t>Add-on</a:t>
            </a:r>
            <a:r>
              <a:rPr lang="en-GB" sz="1700" dirty="0">
                <a:solidFill>
                  <a:srgbClr val="FF0000"/>
                </a:solidFill>
                <a:latin typeface="+mn-lt"/>
              </a:rPr>
              <a:t> </a:t>
            </a:r>
            <a:r>
              <a:rPr lang="en-GB" sz="1700" dirty="0">
                <a:latin typeface="+mn-lt"/>
              </a:rPr>
              <a:t>biological therapies which are biomarker specific: omalizumab (TA278), </a:t>
            </a:r>
            <a:r>
              <a:rPr lang="en-GB" sz="1700" dirty="0" err="1">
                <a:latin typeface="+mn-lt"/>
              </a:rPr>
              <a:t>reslizumab</a:t>
            </a:r>
            <a:r>
              <a:rPr lang="en-GB" sz="1700" dirty="0">
                <a:latin typeface="+mn-lt"/>
              </a:rPr>
              <a:t> (TA479), </a:t>
            </a:r>
            <a:r>
              <a:rPr lang="en-GB" sz="1700" dirty="0" err="1">
                <a:latin typeface="+mn-lt"/>
              </a:rPr>
              <a:t>benralizumab</a:t>
            </a:r>
            <a:r>
              <a:rPr lang="en-GB" sz="1700" dirty="0">
                <a:latin typeface="+mn-lt"/>
              </a:rPr>
              <a:t> (TA565), mepolizumab (TA671) and dupilumab (TA751)</a:t>
            </a:r>
          </a:p>
          <a:p>
            <a:pPr marL="342900" indent="-342900">
              <a:buFont typeface="Arial" panose="020B0604020202020204" pitchFamily="34" charset="0"/>
              <a:buChar char="•"/>
            </a:pPr>
            <a:endParaRPr lang="en-GB" sz="1700" dirty="0">
              <a:latin typeface="+mn-lt"/>
            </a:endParaRPr>
          </a:p>
        </p:txBody>
      </p:sp>
      <p:sp>
        <p:nvSpPr>
          <p:cNvPr id="5" name="Text Placeholder 4">
            <a:extLst>
              <a:ext uri="{FF2B5EF4-FFF2-40B4-BE49-F238E27FC236}">
                <a16:creationId xmlns:a16="http://schemas.microsoft.com/office/drawing/2014/main" id="{C45FECB6-7840-75D3-6F43-CFD680BBFA07}"/>
              </a:ext>
            </a:extLst>
          </p:cNvPr>
          <p:cNvSpPr>
            <a:spLocks noGrp="1"/>
          </p:cNvSpPr>
          <p:nvPr>
            <p:ph type="body" sz="quarter" idx="14"/>
          </p:nvPr>
        </p:nvSpPr>
        <p:spPr>
          <a:xfrm>
            <a:off x="109346" y="503837"/>
            <a:ext cx="11250786" cy="520838"/>
          </a:xfrm>
        </p:spPr>
        <p:txBody>
          <a:bodyPr/>
          <a:lstStyle/>
          <a:p>
            <a:r>
              <a:rPr lang="en-GB" dirty="0">
                <a:latin typeface="+mn-lt"/>
              </a:rPr>
              <a:t>High unmet need and current treatments are biomarker specific</a:t>
            </a:r>
          </a:p>
        </p:txBody>
      </p:sp>
      <p:sp>
        <p:nvSpPr>
          <p:cNvPr id="8" name="Text Placeholder 13">
            <a:extLst>
              <a:ext uri="{FF2B5EF4-FFF2-40B4-BE49-F238E27FC236}">
                <a16:creationId xmlns:a16="http://schemas.microsoft.com/office/drawing/2014/main" id="{3054656C-1354-BD53-5685-A1A1A8B124D6}"/>
              </a:ext>
            </a:extLst>
          </p:cNvPr>
          <p:cNvSpPr txBox="1">
            <a:spLocks/>
          </p:cNvSpPr>
          <p:nvPr/>
        </p:nvSpPr>
        <p:spPr>
          <a:xfrm>
            <a:off x="1634109" y="6310312"/>
            <a:ext cx="9726022"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cs typeface="Arial" panose="020B0604020202020204" pitchFamily="34" charset="0"/>
              </a:rPr>
              <a:t>Abbreviations</a:t>
            </a:r>
            <a:r>
              <a:rPr lang="fr-FR" dirty="0">
                <a:cs typeface="Arial" panose="020B0604020202020204" pitchFamily="34" charset="0"/>
              </a:rPr>
              <a:t>: ATS: </a:t>
            </a:r>
            <a:r>
              <a:rPr lang="fr-FR" dirty="0" err="1">
                <a:cs typeface="Arial" panose="020B0604020202020204" pitchFamily="34" charset="0"/>
              </a:rPr>
              <a:t>Asthma</a:t>
            </a:r>
            <a:r>
              <a:rPr lang="fr-FR" dirty="0">
                <a:cs typeface="Arial" panose="020B0604020202020204" pitchFamily="34" charset="0"/>
              </a:rPr>
              <a:t> </a:t>
            </a:r>
            <a:r>
              <a:rPr lang="fr-FR" dirty="0" err="1">
                <a:cs typeface="Arial" panose="020B0604020202020204" pitchFamily="34" charset="0"/>
              </a:rPr>
              <a:t>Thoracic</a:t>
            </a:r>
            <a:r>
              <a:rPr lang="fr-FR" dirty="0">
                <a:cs typeface="Arial" panose="020B0604020202020204" pitchFamily="34" charset="0"/>
              </a:rPr>
              <a:t> Society; EOS: </a:t>
            </a:r>
            <a:r>
              <a:rPr lang="fr-FR" dirty="0" err="1">
                <a:cs typeface="Arial" panose="020B0604020202020204" pitchFamily="34" charset="0"/>
              </a:rPr>
              <a:t>eosinophils</a:t>
            </a:r>
            <a:r>
              <a:rPr lang="fr-FR" dirty="0">
                <a:cs typeface="Arial" panose="020B0604020202020204" pitchFamily="34" charset="0"/>
              </a:rPr>
              <a:t>; ERS: </a:t>
            </a:r>
            <a:r>
              <a:rPr lang="fr-FR" dirty="0" err="1">
                <a:cs typeface="Arial" panose="020B0604020202020204" pitchFamily="34" charset="0"/>
              </a:rPr>
              <a:t>European</a:t>
            </a:r>
            <a:r>
              <a:rPr lang="fr-FR" dirty="0">
                <a:cs typeface="Arial" panose="020B0604020202020204" pitchFamily="34" charset="0"/>
              </a:rPr>
              <a:t> </a:t>
            </a:r>
            <a:r>
              <a:rPr lang="fr-FR" dirty="0" err="1">
                <a:cs typeface="Arial" panose="020B0604020202020204" pitchFamily="34" charset="0"/>
              </a:rPr>
              <a:t>Respiratory</a:t>
            </a:r>
            <a:r>
              <a:rPr lang="fr-FR" dirty="0">
                <a:cs typeface="Arial" panose="020B0604020202020204" pitchFamily="34" charset="0"/>
              </a:rPr>
              <a:t> Society; </a:t>
            </a:r>
            <a:r>
              <a:rPr lang="fr-FR" dirty="0" err="1">
                <a:cs typeface="Arial" panose="020B0604020202020204" pitchFamily="34" charset="0"/>
              </a:rPr>
              <a:t>FeNO</a:t>
            </a:r>
            <a:r>
              <a:rPr lang="fr-FR" dirty="0">
                <a:cs typeface="Arial" panose="020B0604020202020204" pitchFamily="34" charset="0"/>
              </a:rPr>
              <a:t>: </a:t>
            </a:r>
            <a:r>
              <a:rPr lang="fr-FR" dirty="0" err="1">
                <a:cs typeface="Arial" panose="020B0604020202020204" pitchFamily="34" charset="0"/>
              </a:rPr>
              <a:t>fractional</a:t>
            </a:r>
            <a:r>
              <a:rPr lang="fr-FR" dirty="0">
                <a:cs typeface="Arial" panose="020B0604020202020204" pitchFamily="34" charset="0"/>
              </a:rPr>
              <a:t> </a:t>
            </a:r>
            <a:r>
              <a:rPr lang="fr-FR" dirty="0" err="1">
                <a:cs typeface="Arial" panose="020B0604020202020204" pitchFamily="34" charset="0"/>
              </a:rPr>
              <a:t>exhaled</a:t>
            </a:r>
            <a:r>
              <a:rPr lang="fr-FR" dirty="0">
                <a:cs typeface="Arial" panose="020B0604020202020204" pitchFamily="34" charset="0"/>
              </a:rPr>
              <a:t> </a:t>
            </a:r>
            <a:r>
              <a:rPr lang="fr-FR" dirty="0" err="1">
                <a:cs typeface="Arial" panose="020B0604020202020204" pitchFamily="34" charset="0"/>
              </a:rPr>
              <a:t>nitric</a:t>
            </a:r>
            <a:r>
              <a:rPr lang="fr-FR" dirty="0">
                <a:cs typeface="Arial" panose="020B0604020202020204" pitchFamily="34" charset="0"/>
              </a:rPr>
              <a:t> oxide; GINA: Global Initiative for </a:t>
            </a:r>
            <a:r>
              <a:rPr lang="fr-FR" dirty="0" err="1">
                <a:cs typeface="Arial" panose="020B0604020202020204" pitchFamily="34" charset="0"/>
              </a:rPr>
              <a:t>Asthma</a:t>
            </a:r>
            <a:r>
              <a:rPr lang="fr-FR" dirty="0">
                <a:cs typeface="Arial" panose="020B0604020202020204" pitchFamily="34" charset="0"/>
              </a:rPr>
              <a:t> ;IgE: </a:t>
            </a:r>
            <a:r>
              <a:rPr lang="fr-FR" dirty="0" err="1">
                <a:cs typeface="Arial" panose="020B0604020202020204" pitchFamily="34" charset="0"/>
              </a:rPr>
              <a:t>immunoglobulin</a:t>
            </a:r>
            <a:r>
              <a:rPr lang="fr-FR" dirty="0">
                <a:cs typeface="Arial" panose="020B0604020202020204" pitchFamily="34" charset="0"/>
              </a:rPr>
              <a:t> E; LTRA: </a:t>
            </a:r>
            <a:r>
              <a:rPr lang="fr-FR" dirty="0" err="1">
                <a:cs typeface="Arial" panose="020B0604020202020204" pitchFamily="34" charset="0"/>
              </a:rPr>
              <a:t>leukotriene</a:t>
            </a:r>
            <a:r>
              <a:rPr lang="fr-FR" dirty="0">
                <a:cs typeface="Arial" panose="020B0604020202020204" pitchFamily="34" charset="0"/>
              </a:rPr>
              <a:t> </a:t>
            </a:r>
            <a:r>
              <a:rPr lang="fr-FR" dirty="0" err="1">
                <a:cs typeface="Arial" panose="020B0604020202020204" pitchFamily="34" charset="0"/>
              </a:rPr>
              <a:t>receptor</a:t>
            </a:r>
            <a:r>
              <a:rPr lang="fr-FR" dirty="0">
                <a:cs typeface="Arial" panose="020B0604020202020204" pitchFamily="34" charset="0"/>
              </a:rPr>
              <a:t> </a:t>
            </a:r>
            <a:r>
              <a:rPr lang="fr-FR" dirty="0" err="1">
                <a:cs typeface="Arial" panose="020B0604020202020204" pitchFamily="34" charset="0"/>
              </a:rPr>
              <a:t>antagonist</a:t>
            </a:r>
            <a:endParaRPr lang="en-GB" dirty="0">
              <a:cs typeface="Arial" panose="020B0604020202020204" pitchFamily="34" charset="0"/>
            </a:endParaRPr>
          </a:p>
        </p:txBody>
      </p:sp>
    </p:spTree>
    <p:extLst>
      <p:ext uri="{BB962C8B-B14F-4D97-AF65-F5344CB8AC3E}">
        <p14:creationId xmlns:p14="http://schemas.microsoft.com/office/powerpoint/2010/main" val="437559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dirty="0"/>
              <a:t>Thank you. </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ea typeface="Times New Roman" panose="02020603050405020304" pitchFamily="18" charset="0"/>
                <a:cs typeface="Arial" panose="020B0604020202020204" pitchFamily="34" charset="0"/>
              </a:rPr>
              <a:t>© NICE [insert year]. All rights reserved. Subject to </a:t>
            </a:r>
            <a:r>
              <a:rPr lang="en-GB"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Notice of rights</a:t>
            </a:r>
            <a:r>
              <a:rPr lang="en-GB" dirty="0">
                <a:latin typeface="Arial" panose="020B0604020202020204" pitchFamily="34" charset="0"/>
                <a:ea typeface="Times New Roman" panose="02020603050405020304" pitchFamily="18" charset="0"/>
                <a:cs typeface="Arial" panose="020B0604020202020204" pitchFamily="34" charset="0"/>
              </a:rPr>
              <a:t>.</a:t>
            </a:r>
            <a:r>
              <a:rPr lang="en-GB" dirty="0">
                <a:latin typeface="Arial" panose="020B0604020202020204" pitchFamily="34" charset="0"/>
                <a:ea typeface="Inter" panose="02000503000000020004" pitchFamily="2" charset="0"/>
                <a:cs typeface="Arial" panose="020B0604020202020204" pitchFamily="34" charset="0"/>
              </a:rPr>
              <a:t> </a:t>
            </a:r>
            <a:endParaRPr lang="en-US" dirty="0">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1123738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D43959-1CB7-7F6B-B74B-673194F1B093}"/>
              </a:ext>
            </a:extLst>
          </p:cNvPr>
          <p:cNvSpPr>
            <a:spLocks noGrp="1"/>
          </p:cNvSpPr>
          <p:nvPr>
            <p:ph type="title"/>
          </p:nvPr>
        </p:nvSpPr>
        <p:spPr>
          <a:xfrm>
            <a:off x="40433" y="165111"/>
            <a:ext cx="11900747" cy="410182"/>
          </a:xfrm>
        </p:spPr>
        <p:txBody>
          <a:bodyPr>
            <a:normAutofit fontScale="90000"/>
          </a:bodyPr>
          <a:lstStyle/>
          <a:p>
            <a:r>
              <a:rPr lang="en-GB" sz="2800" dirty="0"/>
              <a:t>Pre-planned subgroup results for AAER and OCS </a:t>
            </a:r>
            <a:br>
              <a:rPr lang="en-GB" sz="2800" dirty="0"/>
            </a:br>
            <a:r>
              <a:rPr lang="en-GB" sz="2200" b="0" dirty="0"/>
              <a:t>Tezepelumab generally more effective than placebo in pre-planned subgroups across trials </a:t>
            </a:r>
          </a:p>
        </p:txBody>
      </p:sp>
      <p:sp>
        <p:nvSpPr>
          <p:cNvPr id="4" name="Text Placeholder 9">
            <a:extLst>
              <a:ext uri="{FF2B5EF4-FFF2-40B4-BE49-F238E27FC236}">
                <a16:creationId xmlns:a16="http://schemas.microsoft.com/office/drawing/2014/main" id="{14C853C9-E712-B69F-007A-0A736DB6A16F}"/>
              </a:ext>
            </a:extLst>
          </p:cNvPr>
          <p:cNvSpPr txBox="1">
            <a:spLocks/>
          </p:cNvSpPr>
          <p:nvPr/>
        </p:nvSpPr>
        <p:spPr>
          <a:xfrm>
            <a:off x="499240" y="6400340"/>
            <a:ext cx="11193517" cy="4576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cs typeface="Arial" panose="020B0604020202020204" pitchFamily="34" charset="0"/>
              </a:rPr>
              <a:t>Abbreviations: ACQ-6: Asthma Control Questionnaire; ED: emergency department;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EOS: eosinophil; EQ-5D-5L; European Quality of Life-5 Dimensions-5 Levels  FeNO</a:t>
            </a:r>
            <a:r>
              <a:rPr lang="en-GB" sz="1200" dirty="0">
                <a:solidFill>
                  <a:srgbClr val="000000"/>
                </a:solidFill>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fractional exhaled nitric oxide</a:t>
            </a:r>
            <a:r>
              <a:rPr lang="en-GB" sz="1200" dirty="0">
                <a:cs typeface="Arial" panose="020B0604020202020204" pitchFamily="34" charset="0"/>
              </a:rPr>
              <a:t>; NA: not applicable; OCS: oral corticosteroids; ppb: parts per billion</a:t>
            </a:r>
          </a:p>
        </p:txBody>
      </p:sp>
      <p:sp>
        <p:nvSpPr>
          <p:cNvPr id="7" name="Rectangle 6">
            <a:extLst>
              <a:ext uri="{FF2B5EF4-FFF2-40B4-BE49-F238E27FC236}">
                <a16:creationId xmlns:a16="http://schemas.microsoft.com/office/drawing/2014/main" id="{DF1DBB1A-FDF7-559A-7B4E-F9E5C3EF7932}"/>
              </a:ext>
            </a:extLst>
          </p:cNvPr>
          <p:cNvSpPr/>
          <p:nvPr/>
        </p:nvSpPr>
        <p:spPr>
          <a:xfrm>
            <a:off x="161131" y="944266"/>
            <a:ext cx="11461885" cy="9074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Tezepelumab more effective in reducing AAER in subgroups stratified by blood EOS, FeNO, prior exacerbations, and inhaled corticosteroids categories (ICS) in PATHWAY, and NAVIGATOR </a:t>
            </a:r>
          </a:p>
          <a:p>
            <a:pPr marL="285750" indent="-285750">
              <a:buFont typeface="Arial" panose="020B0604020202020204" pitchFamily="34" charset="0"/>
              <a:buChar char="•"/>
            </a:pPr>
            <a:r>
              <a:rPr lang="en-GB" dirty="0">
                <a:solidFill>
                  <a:schemeClr val="tx1"/>
                </a:solidFill>
              </a:rPr>
              <a:t>For reduction of OCS, </a:t>
            </a:r>
            <a:r>
              <a:rPr lang="en-GB" dirty="0" err="1">
                <a:solidFill>
                  <a:schemeClr val="tx1"/>
                </a:solidFill>
              </a:rPr>
              <a:t>tezepelumab</a:t>
            </a:r>
            <a:r>
              <a:rPr lang="en-GB" dirty="0">
                <a:solidFill>
                  <a:schemeClr val="tx1"/>
                </a:solidFill>
              </a:rPr>
              <a:t> favoured in subgroups with higher baseline </a:t>
            </a:r>
            <a:r>
              <a:rPr lang="en-GB" u="sng" dirty="0">
                <a:solidFill>
                  <a:schemeClr val="tx1"/>
                </a:solidFill>
                <a:highlight>
                  <a:srgbClr val="000000"/>
                </a:highlight>
              </a:rPr>
              <a:t>XXXXXXXXXXXXXXX</a:t>
            </a:r>
            <a:r>
              <a:rPr lang="en-GB" u="sng" dirty="0">
                <a:solidFill>
                  <a:schemeClr val="tx1"/>
                </a:solidFill>
                <a:highlight>
                  <a:srgbClr val="FFFF00"/>
                </a:highlight>
              </a:rPr>
              <a:t>  </a:t>
            </a:r>
          </a:p>
          <a:p>
            <a:pPr marL="285750" indent="-285750">
              <a:buFont typeface="Arial" panose="020B0604020202020204" pitchFamily="34" charset="0"/>
              <a:buChar char="•"/>
            </a:pPr>
            <a:endParaRPr lang="en-GB" dirty="0">
              <a:solidFill>
                <a:schemeClr val="tx1"/>
              </a:solidFill>
            </a:endParaRPr>
          </a:p>
        </p:txBody>
      </p:sp>
      <p:sp>
        <p:nvSpPr>
          <p:cNvPr id="14" name="TextBox 13">
            <a:extLst>
              <a:ext uri="{FF2B5EF4-FFF2-40B4-BE49-F238E27FC236}">
                <a16:creationId xmlns:a16="http://schemas.microsoft.com/office/drawing/2014/main" id="{B8F32C86-A316-DE36-AFAB-08335AA914A5}"/>
              </a:ext>
            </a:extLst>
          </p:cNvPr>
          <p:cNvSpPr txBox="1"/>
          <p:nvPr/>
        </p:nvSpPr>
        <p:spPr>
          <a:xfrm>
            <a:off x="114940" y="2007981"/>
            <a:ext cx="6537431" cy="307777"/>
          </a:xfrm>
          <a:prstGeom prst="rect">
            <a:avLst/>
          </a:prstGeom>
          <a:noFill/>
        </p:spPr>
        <p:txBody>
          <a:bodyPr wrap="none" rtlCol="0">
            <a:spAutoFit/>
          </a:bodyPr>
          <a:lstStyle/>
          <a:p>
            <a:r>
              <a:rPr lang="en-GB" sz="1400" dirty="0"/>
              <a:t>Table 18 Pre-planned subgroup results for PATHWAY, NAVIGATOR &amp; SOURCE </a:t>
            </a:r>
          </a:p>
        </p:txBody>
      </p:sp>
      <p:grpSp>
        <p:nvGrpSpPr>
          <p:cNvPr id="16" name="Group 15">
            <a:extLst>
              <a:ext uri="{FF2B5EF4-FFF2-40B4-BE49-F238E27FC236}">
                <a16:creationId xmlns:a16="http://schemas.microsoft.com/office/drawing/2014/main" id="{C017C878-8A02-A582-2B66-E8A132F2D6A6}"/>
              </a:ext>
            </a:extLst>
          </p:cNvPr>
          <p:cNvGrpSpPr/>
          <p:nvPr/>
        </p:nvGrpSpPr>
        <p:grpSpPr>
          <a:xfrm>
            <a:off x="7374195" y="5566987"/>
            <a:ext cx="4817805" cy="369331"/>
            <a:chOff x="6790303" y="5909568"/>
            <a:chExt cx="4882066" cy="161338"/>
          </a:xfrm>
        </p:grpSpPr>
        <p:sp>
          <p:nvSpPr>
            <p:cNvPr id="17" name="TextBox 16">
              <a:extLst>
                <a:ext uri="{FF2B5EF4-FFF2-40B4-BE49-F238E27FC236}">
                  <a16:creationId xmlns:a16="http://schemas.microsoft.com/office/drawing/2014/main" id="{AF25306F-AB56-266B-279B-447219D1855F}"/>
                </a:ext>
              </a:extLst>
            </p:cNvPr>
            <p:cNvSpPr txBox="1"/>
            <p:nvPr/>
          </p:nvSpPr>
          <p:spPr>
            <a:xfrm>
              <a:off x="6790303" y="5909568"/>
              <a:ext cx="2402974" cy="1613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00B050"/>
                  </a:solidFill>
                  <a:sym typeface="Wingdings" panose="05000000000000000000" pitchFamily="2" charset="2"/>
                </a:rPr>
                <a:t> </a:t>
              </a:r>
              <a:r>
                <a:rPr lang="en-GB" sz="1400" dirty="0">
                  <a:sym typeface="Wingdings" panose="05000000000000000000" pitchFamily="2" charset="2"/>
                </a:rPr>
                <a:t>Statistically significant</a:t>
              </a:r>
              <a:endParaRPr lang="en-GB" sz="1400" dirty="0"/>
            </a:p>
          </p:txBody>
        </p:sp>
        <p:sp>
          <p:nvSpPr>
            <p:cNvPr id="18" name="TextBox 17">
              <a:extLst>
                <a:ext uri="{FF2B5EF4-FFF2-40B4-BE49-F238E27FC236}">
                  <a16:creationId xmlns:a16="http://schemas.microsoft.com/office/drawing/2014/main" id="{A46677C2-2D62-D035-4FFE-35B92D65E6D1}"/>
                </a:ext>
              </a:extLst>
            </p:cNvPr>
            <p:cNvSpPr txBox="1"/>
            <p:nvPr/>
          </p:nvSpPr>
          <p:spPr>
            <a:xfrm>
              <a:off x="8971173" y="5909568"/>
              <a:ext cx="2701196" cy="1613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C00000"/>
                  </a:solidFill>
                  <a:sym typeface="Wingdings" panose="05000000000000000000" pitchFamily="2" charset="2"/>
                </a:rPr>
                <a:t>  </a:t>
              </a:r>
              <a:r>
                <a:rPr lang="en-GB" sz="1400" dirty="0">
                  <a:sym typeface="Wingdings" panose="05000000000000000000" pitchFamily="2" charset="2"/>
                </a:rPr>
                <a:t>Not statistically significant</a:t>
              </a:r>
              <a:endParaRPr lang="en-GB" sz="1400" dirty="0"/>
            </a:p>
          </p:txBody>
        </p:sp>
      </p:grpSp>
      <p:sp>
        <p:nvSpPr>
          <p:cNvPr id="19" name="TextBox 18">
            <a:extLst>
              <a:ext uri="{FF2B5EF4-FFF2-40B4-BE49-F238E27FC236}">
                <a16:creationId xmlns:a16="http://schemas.microsoft.com/office/drawing/2014/main" id="{FF597A34-44CF-FC92-36A1-CF6E6113AF9B}"/>
              </a:ext>
            </a:extLst>
          </p:cNvPr>
          <p:cNvSpPr txBox="1"/>
          <p:nvPr/>
        </p:nvSpPr>
        <p:spPr>
          <a:xfrm>
            <a:off x="114940" y="5418676"/>
            <a:ext cx="3196709" cy="307777"/>
          </a:xfrm>
          <a:prstGeom prst="rect">
            <a:avLst/>
          </a:prstGeom>
          <a:noFill/>
        </p:spPr>
        <p:txBody>
          <a:bodyPr wrap="none" rtlCol="0">
            <a:spAutoFit/>
          </a:bodyPr>
          <a:lstStyle/>
          <a:p>
            <a:r>
              <a:rPr lang="en-GB" sz="1400" baseline="30000" dirty="0"/>
              <a:t>1 </a:t>
            </a:r>
            <a:r>
              <a:rPr lang="en-GB" sz="1400" dirty="0"/>
              <a:t>rate ratio; </a:t>
            </a:r>
            <a:r>
              <a:rPr lang="en-GB" sz="1400" baseline="30000" dirty="0"/>
              <a:t>2 </a:t>
            </a:r>
            <a:r>
              <a:rPr lang="en-GB" sz="1400" dirty="0"/>
              <a:t>rate reduction; </a:t>
            </a:r>
            <a:r>
              <a:rPr lang="en-GB" sz="1400" baseline="30000" dirty="0"/>
              <a:t>3</a:t>
            </a:r>
            <a:r>
              <a:rPr lang="en-GB" sz="1400" dirty="0"/>
              <a:t>odd ratio </a:t>
            </a:r>
          </a:p>
        </p:txBody>
      </p:sp>
      <p:sp>
        <p:nvSpPr>
          <p:cNvPr id="2" name="Rectangle 1">
            <a:extLst>
              <a:ext uri="{FF2B5EF4-FFF2-40B4-BE49-F238E27FC236}">
                <a16:creationId xmlns:a16="http://schemas.microsoft.com/office/drawing/2014/main" id="{516C96BC-66FE-F3E5-D1C9-F89C28A2B4E0}"/>
              </a:ext>
            </a:extLst>
          </p:cNvPr>
          <p:cNvSpPr/>
          <p:nvPr/>
        </p:nvSpPr>
        <p:spPr>
          <a:xfrm>
            <a:off x="304800" y="2427890"/>
            <a:ext cx="11318216" cy="26959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4276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29F6-5908-E576-8081-07363797207D}"/>
              </a:ext>
            </a:extLst>
          </p:cNvPr>
          <p:cNvSpPr/>
          <p:nvPr/>
        </p:nvSpPr>
        <p:spPr>
          <a:xfrm>
            <a:off x="194498" y="758455"/>
            <a:ext cx="11303067" cy="9013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Tezepelumab reduced AAER in most post-hoc subgroups, but not for dupilumab eligible subgroup in NAVIGATOR (52 weeks); </a:t>
            </a:r>
          </a:p>
          <a:p>
            <a:pPr marL="285750" indent="-285750">
              <a:buFont typeface="Arial" panose="020B0604020202020204" pitchFamily="34" charset="0"/>
              <a:buChar char="•"/>
            </a:pPr>
            <a:r>
              <a:rPr lang="en-GB" dirty="0">
                <a:solidFill>
                  <a:schemeClr val="tx1"/>
                </a:solidFill>
              </a:rPr>
              <a:t>Tezepelumab only reduced AAER in anti-IL-5 eligible subgroup in SOURCE (48 weeks);</a:t>
            </a:r>
          </a:p>
        </p:txBody>
      </p:sp>
      <p:sp>
        <p:nvSpPr>
          <p:cNvPr id="7" name="Title 7">
            <a:extLst>
              <a:ext uri="{FF2B5EF4-FFF2-40B4-BE49-F238E27FC236}">
                <a16:creationId xmlns:a16="http://schemas.microsoft.com/office/drawing/2014/main" id="{0999A86E-84B8-FAB1-F12A-6F9304B8CA9B}"/>
              </a:ext>
            </a:extLst>
          </p:cNvPr>
          <p:cNvSpPr>
            <a:spLocks noGrp="1"/>
          </p:cNvSpPr>
          <p:nvPr>
            <p:ph type="title"/>
          </p:nvPr>
        </p:nvSpPr>
        <p:spPr>
          <a:xfrm>
            <a:off x="52283" y="126274"/>
            <a:ext cx="11962119" cy="784160"/>
          </a:xfrm>
        </p:spPr>
        <p:txBody>
          <a:bodyPr>
            <a:normAutofit fontScale="90000"/>
          </a:bodyPr>
          <a:lstStyle/>
          <a:p>
            <a:r>
              <a:rPr lang="en-GB" sz="3100" dirty="0"/>
              <a:t>Post-hoc subgroup results for AAER</a:t>
            </a:r>
            <a:br>
              <a:rPr lang="en-GB" sz="2800" dirty="0">
                <a:solidFill>
                  <a:srgbClr val="FF0000"/>
                </a:solidFill>
              </a:rPr>
            </a:br>
            <a:endParaRPr lang="en-GB" sz="2200" b="0" dirty="0"/>
          </a:p>
        </p:txBody>
      </p:sp>
      <p:sp>
        <p:nvSpPr>
          <p:cNvPr id="9" name="TextBox 8">
            <a:extLst>
              <a:ext uri="{FF2B5EF4-FFF2-40B4-BE49-F238E27FC236}">
                <a16:creationId xmlns:a16="http://schemas.microsoft.com/office/drawing/2014/main" id="{6F81A8BF-6849-57D6-DD43-B394EB5120A3}"/>
              </a:ext>
            </a:extLst>
          </p:cNvPr>
          <p:cNvSpPr txBox="1"/>
          <p:nvPr/>
        </p:nvSpPr>
        <p:spPr>
          <a:xfrm>
            <a:off x="186233" y="1798283"/>
            <a:ext cx="7551683" cy="307777"/>
          </a:xfrm>
          <a:prstGeom prst="rect">
            <a:avLst/>
          </a:prstGeom>
          <a:noFill/>
        </p:spPr>
        <p:txBody>
          <a:bodyPr wrap="none" rtlCol="0">
            <a:spAutoFit/>
          </a:bodyPr>
          <a:lstStyle/>
          <a:p>
            <a:r>
              <a:rPr lang="en-GB" sz="1400" dirty="0"/>
              <a:t>Table 19 Post-hoc subgroup results for NAVIGATOR &amp; SOURCE (tezepelumab vs. placebo) </a:t>
            </a:r>
          </a:p>
        </p:txBody>
      </p:sp>
      <p:grpSp>
        <p:nvGrpSpPr>
          <p:cNvPr id="10" name="Group 9">
            <a:extLst>
              <a:ext uri="{FF2B5EF4-FFF2-40B4-BE49-F238E27FC236}">
                <a16:creationId xmlns:a16="http://schemas.microsoft.com/office/drawing/2014/main" id="{03577ED3-5569-7145-364F-DDF6BD7D5962}"/>
              </a:ext>
            </a:extLst>
          </p:cNvPr>
          <p:cNvGrpSpPr/>
          <p:nvPr/>
        </p:nvGrpSpPr>
        <p:grpSpPr>
          <a:xfrm>
            <a:off x="7247745" y="6487384"/>
            <a:ext cx="4838182" cy="370612"/>
            <a:chOff x="6770327" y="5934892"/>
            <a:chExt cx="4785568" cy="204807"/>
          </a:xfrm>
        </p:grpSpPr>
        <p:sp>
          <p:nvSpPr>
            <p:cNvPr id="11" name="TextBox 10">
              <a:extLst>
                <a:ext uri="{FF2B5EF4-FFF2-40B4-BE49-F238E27FC236}">
                  <a16:creationId xmlns:a16="http://schemas.microsoft.com/office/drawing/2014/main" id="{07262F64-812F-12F7-1946-95081A5ACEC5}"/>
                </a:ext>
              </a:extLst>
            </p:cNvPr>
            <p:cNvSpPr txBox="1"/>
            <p:nvPr/>
          </p:nvSpPr>
          <p:spPr>
            <a:xfrm>
              <a:off x="6770327" y="5934892"/>
              <a:ext cx="2402974" cy="2041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00B050"/>
                  </a:solidFill>
                  <a:sym typeface="Wingdings" panose="05000000000000000000" pitchFamily="2" charset="2"/>
                </a:rPr>
                <a:t> </a:t>
              </a:r>
              <a:r>
                <a:rPr lang="en-GB" sz="1400" dirty="0">
                  <a:sym typeface="Wingdings" panose="05000000000000000000" pitchFamily="2" charset="2"/>
                </a:rPr>
                <a:t>Statistically significant</a:t>
              </a:r>
              <a:endParaRPr lang="en-GB" sz="1400" dirty="0"/>
            </a:p>
          </p:txBody>
        </p:sp>
        <p:sp>
          <p:nvSpPr>
            <p:cNvPr id="12" name="TextBox 11">
              <a:extLst>
                <a:ext uri="{FF2B5EF4-FFF2-40B4-BE49-F238E27FC236}">
                  <a16:creationId xmlns:a16="http://schemas.microsoft.com/office/drawing/2014/main" id="{9BC74E72-4D82-2027-CA3D-3828C4006131}"/>
                </a:ext>
              </a:extLst>
            </p:cNvPr>
            <p:cNvSpPr txBox="1"/>
            <p:nvPr/>
          </p:nvSpPr>
          <p:spPr>
            <a:xfrm>
              <a:off x="8854699" y="5935599"/>
              <a:ext cx="2701196" cy="2041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C00000"/>
                  </a:solidFill>
                  <a:sym typeface="Wingdings" panose="05000000000000000000" pitchFamily="2" charset="2"/>
                </a:rPr>
                <a:t> </a:t>
              </a:r>
              <a:r>
                <a:rPr lang="en-GB" sz="1400" dirty="0">
                  <a:sym typeface="Wingdings" panose="05000000000000000000" pitchFamily="2" charset="2"/>
                </a:rPr>
                <a:t>Not statistically significant</a:t>
              </a:r>
              <a:endParaRPr lang="en-GB" sz="1400" dirty="0"/>
            </a:p>
          </p:txBody>
        </p:sp>
      </p:grpSp>
      <p:sp>
        <p:nvSpPr>
          <p:cNvPr id="13" name="Text Placeholder 9">
            <a:extLst>
              <a:ext uri="{FF2B5EF4-FFF2-40B4-BE49-F238E27FC236}">
                <a16:creationId xmlns:a16="http://schemas.microsoft.com/office/drawing/2014/main" id="{540388FD-1C0C-133B-FC73-7725A1181463}"/>
              </a:ext>
            </a:extLst>
          </p:cNvPr>
          <p:cNvSpPr txBox="1">
            <a:spLocks/>
          </p:cNvSpPr>
          <p:nvPr/>
        </p:nvSpPr>
        <p:spPr>
          <a:xfrm>
            <a:off x="1114307" y="6272674"/>
            <a:ext cx="7697025" cy="4576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panose="020B0604020202020204" pitchFamily="34" charset="0"/>
              </a:rPr>
              <a:t>Abbreviations: ACQ-6: Asthma Control Questionnaire; AAER: Annualised Asthma Exacerbation Rate; NA: not applicable: LS: least squares;</a:t>
            </a:r>
          </a:p>
        </p:txBody>
      </p:sp>
      <p:sp>
        <p:nvSpPr>
          <p:cNvPr id="3" name="Rectangle 2">
            <a:extLst>
              <a:ext uri="{FF2B5EF4-FFF2-40B4-BE49-F238E27FC236}">
                <a16:creationId xmlns:a16="http://schemas.microsoft.com/office/drawing/2014/main" id="{B0420E63-5601-83C7-3D00-9FD8FC623360}"/>
              </a:ext>
            </a:extLst>
          </p:cNvPr>
          <p:cNvSpPr/>
          <p:nvPr/>
        </p:nvSpPr>
        <p:spPr>
          <a:xfrm>
            <a:off x="304800" y="2228036"/>
            <a:ext cx="11318216" cy="26959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8973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C15974-D1E3-7471-89F4-2C0A0FC6E1BB}"/>
              </a:ext>
            </a:extLst>
          </p:cNvPr>
          <p:cNvSpPr>
            <a:spLocks noGrp="1"/>
          </p:cNvSpPr>
          <p:nvPr>
            <p:ph type="title"/>
          </p:nvPr>
        </p:nvSpPr>
        <p:spPr>
          <a:xfrm>
            <a:off x="356588" y="9211"/>
            <a:ext cx="11835412" cy="584011"/>
          </a:xfrm>
        </p:spPr>
        <p:txBody>
          <a:bodyPr>
            <a:normAutofit/>
          </a:bodyPr>
          <a:lstStyle/>
          <a:p>
            <a:r>
              <a:rPr lang="en-GB" dirty="0"/>
              <a:t>Back-up info: network meta-analyses (NMA)</a:t>
            </a:r>
            <a:endParaRPr lang="en-GB" strike="sngStrike" dirty="0">
              <a:solidFill>
                <a:srgbClr val="FF0000"/>
              </a:solidFill>
            </a:endParaRPr>
          </a:p>
        </p:txBody>
      </p:sp>
      <p:grpSp>
        <p:nvGrpSpPr>
          <p:cNvPr id="8" name="Group 7">
            <a:extLst>
              <a:ext uri="{FF2B5EF4-FFF2-40B4-BE49-F238E27FC236}">
                <a16:creationId xmlns:a16="http://schemas.microsoft.com/office/drawing/2014/main" id="{02062EB2-7E1E-CA32-9A51-86884D957022}"/>
              </a:ext>
            </a:extLst>
          </p:cNvPr>
          <p:cNvGrpSpPr/>
          <p:nvPr/>
        </p:nvGrpSpPr>
        <p:grpSpPr>
          <a:xfrm>
            <a:off x="443251" y="934738"/>
            <a:ext cx="11422928" cy="2698485"/>
            <a:chOff x="376035" y="1016209"/>
            <a:chExt cx="11422928" cy="2703673"/>
          </a:xfrm>
        </p:grpSpPr>
        <p:pic>
          <p:nvPicPr>
            <p:cNvPr id="9" name="Picture 8">
              <a:extLst>
                <a:ext uri="{FF2B5EF4-FFF2-40B4-BE49-F238E27FC236}">
                  <a16:creationId xmlns:a16="http://schemas.microsoft.com/office/drawing/2014/main" id="{C273D582-9E8A-5455-EA69-A7EB6F5DF2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0921" y="1016209"/>
              <a:ext cx="3831470" cy="2701928"/>
            </a:xfrm>
            <a:prstGeom prst="rect">
              <a:avLst/>
            </a:prstGeom>
            <a:noFill/>
            <a:ln>
              <a:solidFill>
                <a:schemeClr val="tx2"/>
              </a:solidFill>
            </a:ln>
          </p:spPr>
        </p:pic>
        <p:pic>
          <p:nvPicPr>
            <p:cNvPr id="10" name="Picture 9">
              <a:extLst>
                <a:ext uri="{FF2B5EF4-FFF2-40B4-BE49-F238E27FC236}">
                  <a16:creationId xmlns:a16="http://schemas.microsoft.com/office/drawing/2014/main" id="{DB4A0DA5-8955-9FC3-7039-B1D1CF882D69}"/>
                </a:ext>
              </a:extLst>
            </p:cNvPr>
            <p:cNvPicPr>
              <a:picLocks noChangeAspect="1"/>
            </p:cNvPicPr>
            <p:nvPr/>
          </p:nvPicPr>
          <p:blipFill rotWithShape="1">
            <a:blip r:embed="rId4">
              <a:extLst>
                <a:ext uri="{28A0092B-C50C-407E-A947-70E740481C1C}">
                  <a14:useLocalDpi xmlns:a14="http://schemas.microsoft.com/office/drawing/2010/main" val="0"/>
                </a:ext>
              </a:extLst>
            </a:blip>
            <a:srcRect t="4629"/>
            <a:stretch/>
          </p:blipFill>
          <p:spPr bwMode="auto">
            <a:xfrm>
              <a:off x="376035" y="1023184"/>
              <a:ext cx="3529263" cy="2696698"/>
            </a:xfrm>
            <a:prstGeom prst="rect">
              <a:avLst/>
            </a:prstGeom>
            <a:noFill/>
            <a:ln>
              <a:solidFill>
                <a:schemeClr val="tx2"/>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61958404-1E15-4AC5-63BD-89ADDEC14BA6}"/>
                </a:ext>
              </a:extLst>
            </p:cNvPr>
            <p:cNvPicPr>
              <a:picLocks noChangeAspect="1"/>
            </p:cNvPicPr>
            <p:nvPr/>
          </p:nvPicPr>
          <p:blipFill rotWithShape="1">
            <a:blip r:embed="rId5">
              <a:extLst>
                <a:ext uri="{28A0092B-C50C-407E-A947-70E740481C1C}">
                  <a14:useLocalDpi xmlns:a14="http://schemas.microsoft.com/office/drawing/2010/main" val="0"/>
                </a:ext>
              </a:extLst>
            </a:blip>
            <a:srcRect t="5319"/>
            <a:stretch/>
          </p:blipFill>
          <p:spPr bwMode="auto">
            <a:xfrm>
              <a:off x="7908892" y="1023184"/>
              <a:ext cx="3802040" cy="2694953"/>
            </a:xfrm>
            <a:prstGeom prst="rect">
              <a:avLst/>
            </a:prstGeom>
            <a:noFill/>
            <a:ln>
              <a:solidFill>
                <a:schemeClr val="tx2"/>
              </a:solid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C488F1D0-395D-6E3D-9C9B-3D725429A127}"/>
                </a:ext>
              </a:extLst>
            </p:cNvPr>
            <p:cNvSpPr txBox="1"/>
            <p:nvPr/>
          </p:nvSpPr>
          <p:spPr>
            <a:xfrm>
              <a:off x="2289055" y="1055620"/>
              <a:ext cx="1686504" cy="369332"/>
            </a:xfrm>
            <a:prstGeom prst="rect">
              <a:avLst/>
            </a:prstGeom>
            <a:noFill/>
          </p:spPr>
          <p:txBody>
            <a:bodyPr wrap="square" lIns="0" tIns="0" rIns="0" bIns="0" rtlCol="0">
              <a:spAutoFit/>
            </a:bodyPr>
            <a:lstStyle/>
            <a:p>
              <a:r>
                <a:rPr lang="en-GB" sz="1200" dirty="0"/>
                <a:t>AAER (High blood EOS≥300 cells/µl)</a:t>
              </a:r>
            </a:p>
          </p:txBody>
        </p:sp>
        <p:sp>
          <p:nvSpPr>
            <p:cNvPr id="13" name="TextBox 12">
              <a:extLst>
                <a:ext uri="{FF2B5EF4-FFF2-40B4-BE49-F238E27FC236}">
                  <a16:creationId xmlns:a16="http://schemas.microsoft.com/office/drawing/2014/main" id="{F19F5643-32CD-7E6C-455A-BFF01C57808A}"/>
                </a:ext>
              </a:extLst>
            </p:cNvPr>
            <p:cNvSpPr txBox="1"/>
            <p:nvPr/>
          </p:nvSpPr>
          <p:spPr>
            <a:xfrm>
              <a:off x="10216650" y="1076665"/>
              <a:ext cx="1582313" cy="370042"/>
            </a:xfrm>
            <a:prstGeom prst="rect">
              <a:avLst/>
            </a:prstGeom>
            <a:noFill/>
          </p:spPr>
          <p:txBody>
            <a:bodyPr wrap="square" lIns="0" tIns="0" rIns="0" bIns="0" rtlCol="0">
              <a:spAutoFit/>
            </a:bodyPr>
            <a:lstStyle/>
            <a:p>
              <a:r>
                <a:rPr lang="en-GB" sz="1200" dirty="0"/>
                <a:t>AAER (Low blood EOS≥300 cells/µl)</a:t>
              </a:r>
            </a:p>
          </p:txBody>
        </p:sp>
        <p:sp>
          <p:nvSpPr>
            <p:cNvPr id="14" name="TextBox 13">
              <a:extLst>
                <a:ext uri="{FF2B5EF4-FFF2-40B4-BE49-F238E27FC236}">
                  <a16:creationId xmlns:a16="http://schemas.microsoft.com/office/drawing/2014/main" id="{2DB8346F-25CE-52F6-DCFC-8840517B1925}"/>
                </a:ext>
              </a:extLst>
            </p:cNvPr>
            <p:cNvSpPr txBox="1"/>
            <p:nvPr/>
          </p:nvSpPr>
          <p:spPr>
            <a:xfrm>
              <a:off x="6226327" y="1079931"/>
              <a:ext cx="1576064" cy="369332"/>
            </a:xfrm>
            <a:prstGeom prst="rect">
              <a:avLst/>
            </a:prstGeom>
            <a:noFill/>
          </p:spPr>
          <p:txBody>
            <a:bodyPr wrap="square" lIns="0" tIns="0" rIns="0" bIns="0" rtlCol="0">
              <a:spAutoFit/>
            </a:bodyPr>
            <a:lstStyle/>
            <a:p>
              <a:r>
                <a:rPr lang="en-GB" sz="1200" dirty="0"/>
                <a:t>AAER (High blood EOS≥150 cells/µL)</a:t>
              </a:r>
            </a:p>
          </p:txBody>
        </p:sp>
      </p:grpSp>
      <p:pic>
        <p:nvPicPr>
          <p:cNvPr id="15" name="Picture 14">
            <a:extLst>
              <a:ext uri="{FF2B5EF4-FFF2-40B4-BE49-F238E27FC236}">
                <a16:creationId xmlns:a16="http://schemas.microsoft.com/office/drawing/2014/main" id="{376A8A7D-7C6D-A897-A91C-BCAC59B0989A}"/>
              </a:ext>
            </a:extLst>
          </p:cNvPr>
          <p:cNvPicPr>
            <a:picLocks noChangeAspect="1"/>
          </p:cNvPicPr>
          <p:nvPr/>
        </p:nvPicPr>
        <p:blipFill>
          <a:blip r:embed="rId6"/>
          <a:stretch>
            <a:fillRect/>
          </a:stretch>
        </p:blipFill>
        <p:spPr>
          <a:xfrm>
            <a:off x="443251" y="3656356"/>
            <a:ext cx="3529265" cy="2938120"/>
          </a:xfrm>
          <a:prstGeom prst="rect">
            <a:avLst/>
          </a:prstGeom>
          <a:ln>
            <a:solidFill>
              <a:schemeClr val="tx2"/>
            </a:solidFill>
          </a:ln>
        </p:spPr>
      </p:pic>
      <p:pic>
        <p:nvPicPr>
          <p:cNvPr id="16" name="Picture 15">
            <a:extLst>
              <a:ext uri="{FF2B5EF4-FFF2-40B4-BE49-F238E27FC236}">
                <a16:creationId xmlns:a16="http://schemas.microsoft.com/office/drawing/2014/main" id="{39FCC809-2768-D4E6-7057-E45E5F990400}"/>
              </a:ext>
            </a:extLst>
          </p:cNvPr>
          <p:cNvPicPr>
            <a:picLocks noChangeAspect="1"/>
          </p:cNvPicPr>
          <p:nvPr/>
        </p:nvPicPr>
        <p:blipFill>
          <a:blip r:embed="rId7"/>
          <a:stretch>
            <a:fillRect/>
          </a:stretch>
        </p:blipFill>
        <p:spPr>
          <a:xfrm>
            <a:off x="4042775" y="3700558"/>
            <a:ext cx="3831469" cy="2938119"/>
          </a:xfrm>
          <a:prstGeom prst="rect">
            <a:avLst/>
          </a:prstGeom>
          <a:ln>
            <a:solidFill>
              <a:schemeClr val="tx2"/>
            </a:solidFill>
          </a:ln>
        </p:spPr>
      </p:pic>
      <p:pic>
        <p:nvPicPr>
          <p:cNvPr id="17" name="Picture 16">
            <a:extLst>
              <a:ext uri="{FF2B5EF4-FFF2-40B4-BE49-F238E27FC236}">
                <a16:creationId xmlns:a16="http://schemas.microsoft.com/office/drawing/2014/main" id="{599DF37F-B9A7-770E-6794-3E9FE2C993CB}"/>
              </a:ext>
            </a:extLst>
          </p:cNvPr>
          <p:cNvPicPr>
            <a:picLocks noChangeAspect="1"/>
          </p:cNvPicPr>
          <p:nvPr/>
        </p:nvPicPr>
        <p:blipFill>
          <a:blip r:embed="rId8"/>
          <a:stretch>
            <a:fillRect/>
          </a:stretch>
        </p:blipFill>
        <p:spPr>
          <a:xfrm>
            <a:off x="7976108" y="3719277"/>
            <a:ext cx="3834716" cy="2938117"/>
          </a:xfrm>
          <a:prstGeom prst="rect">
            <a:avLst/>
          </a:prstGeom>
        </p:spPr>
      </p:pic>
      <p:sp>
        <p:nvSpPr>
          <p:cNvPr id="18" name="TextBox 17">
            <a:extLst>
              <a:ext uri="{FF2B5EF4-FFF2-40B4-BE49-F238E27FC236}">
                <a16:creationId xmlns:a16="http://schemas.microsoft.com/office/drawing/2014/main" id="{A47AD72D-08E8-A964-DD6B-189807473FE0}"/>
              </a:ext>
            </a:extLst>
          </p:cNvPr>
          <p:cNvSpPr txBox="1"/>
          <p:nvPr/>
        </p:nvSpPr>
        <p:spPr>
          <a:xfrm>
            <a:off x="10263316" y="3760786"/>
            <a:ext cx="1621694" cy="369332"/>
          </a:xfrm>
          <a:prstGeom prst="rect">
            <a:avLst/>
          </a:prstGeom>
          <a:noFill/>
        </p:spPr>
        <p:txBody>
          <a:bodyPr wrap="square" lIns="0" tIns="0" rIns="0" bIns="0" rtlCol="0">
            <a:spAutoFit/>
          </a:bodyPr>
          <a:lstStyle/>
          <a:p>
            <a:r>
              <a:rPr lang="en-GB" sz="1200" dirty="0">
                <a:ea typeface="Times New Roman" panose="02020603050405020304" pitchFamily="18" charset="0"/>
              </a:rPr>
              <a:t>OCS reduction (≥300 cells/µl)</a:t>
            </a:r>
            <a:endParaRPr lang="en-GB" sz="1200" dirty="0"/>
          </a:p>
        </p:txBody>
      </p:sp>
      <p:sp>
        <p:nvSpPr>
          <p:cNvPr id="19" name="TextBox 18">
            <a:extLst>
              <a:ext uri="{FF2B5EF4-FFF2-40B4-BE49-F238E27FC236}">
                <a16:creationId xmlns:a16="http://schemas.microsoft.com/office/drawing/2014/main" id="{15946625-6870-1A01-6A28-98D9BF73C488}"/>
              </a:ext>
            </a:extLst>
          </p:cNvPr>
          <p:cNvSpPr txBox="1"/>
          <p:nvPr/>
        </p:nvSpPr>
        <p:spPr>
          <a:xfrm>
            <a:off x="6242830" y="3719277"/>
            <a:ext cx="1659092" cy="184666"/>
          </a:xfrm>
          <a:prstGeom prst="rect">
            <a:avLst/>
          </a:prstGeom>
          <a:noFill/>
        </p:spPr>
        <p:txBody>
          <a:bodyPr wrap="square" lIns="0" tIns="0" rIns="0" bIns="0" rtlCol="0">
            <a:spAutoFit/>
          </a:bodyPr>
          <a:lstStyle/>
          <a:p>
            <a:r>
              <a:rPr lang="en-GB" sz="1200" dirty="0"/>
              <a:t>AAER (hospitalisations)</a:t>
            </a:r>
          </a:p>
        </p:txBody>
      </p:sp>
      <p:sp>
        <p:nvSpPr>
          <p:cNvPr id="20" name="TextBox 19">
            <a:extLst>
              <a:ext uri="{FF2B5EF4-FFF2-40B4-BE49-F238E27FC236}">
                <a16:creationId xmlns:a16="http://schemas.microsoft.com/office/drawing/2014/main" id="{E29BD27D-9277-9358-B0DC-A57BB185FA31}"/>
              </a:ext>
            </a:extLst>
          </p:cNvPr>
          <p:cNvSpPr txBox="1"/>
          <p:nvPr/>
        </p:nvSpPr>
        <p:spPr>
          <a:xfrm>
            <a:off x="2758624" y="3719277"/>
            <a:ext cx="1335749" cy="369332"/>
          </a:xfrm>
          <a:prstGeom prst="rect">
            <a:avLst/>
          </a:prstGeom>
          <a:noFill/>
        </p:spPr>
        <p:txBody>
          <a:bodyPr wrap="square" lIns="0" tIns="0" rIns="0" bIns="0" rtlCol="0">
            <a:spAutoFit/>
          </a:bodyPr>
          <a:lstStyle/>
          <a:p>
            <a:r>
              <a:rPr lang="en-GB" sz="1200" dirty="0"/>
              <a:t>AAER (Allergic asthma)</a:t>
            </a:r>
          </a:p>
        </p:txBody>
      </p:sp>
      <p:sp>
        <p:nvSpPr>
          <p:cNvPr id="2" name="Text Placeholder 4">
            <a:extLst>
              <a:ext uri="{FF2B5EF4-FFF2-40B4-BE49-F238E27FC236}">
                <a16:creationId xmlns:a16="http://schemas.microsoft.com/office/drawing/2014/main" id="{78B52CD4-E79C-4ECE-993E-AA3E4E02D8B0}"/>
              </a:ext>
            </a:extLst>
          </p:cNvPr>
          <p:cNvSpPr txBox="1">
            <a:spLocks/>
          </p:cNvSpPr>
          <p:nvPr/>
        </p:nvSpPr>
        <p:spPr>
          <a:xfrm>
            <a:off x="356588" y="310685"/>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Inter SemiBold" panose="02000503000000020004" pitchFamily="2"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cs typeface="Arial" panose="020B0604020202020204" pitchFamily="34" charset="0"/>
              </a:rPr>
              <a:t>Head-to-head data not available for comparators: company relied on NMA</a:t>
            </a:r>
          </a:p>
        </p:txBody>
      </p:sp>
      <p:sp>
        <p:nvSpPr>
          <p:cNvPr id="3" name="Text Placeholder 8">
            <a:extLst>
              <a:ext uri="{FF2B5EF4-FFF2-40B4-BE49-F238E27FC236}">
                <a16:creationId xmlns:a16="http://schemas.microsoft.com/office/drawing/2014/main" id="{633887A6-4B3F-278A-FB95-AC0371E05B8E}"/>
              </a:ext>
            </a:extLst>
          </p:cNvPr>
          <p:cNvSpPr txBox="1">
            <a:spLocks/>
          </p:cNvSpPr>
          <p:nvPr/>
        </p:nvSpPr>
        <p:spPr>
          <a:xfrm>
            <a:off x="1752612" y="6594476"/>
            <a:ext cx="9086850" cy="2067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panose="020B0604020202020204" pitchFamily="34" charset="0"/>
              </a:rPr>
              <a:t>Abbreviations: AAER: annualised asthma exacerbation rate; </a:t>
            </a:r>
            <a:r>
              <a:rPr lang="en-GB" dirty="0" err="1">
                <a:cs typeface="Arial" panose="020B0604020202020204" pitchFamily="34" charset="0"/>
              </a:rPr>
              <a:t>EOS:eosinophil</a:t>
            </a:r>
            <a:r>
              <a:rPr lang="en-GB" dirty="0">
                <a:cs typeface="Arial" panose="020B0604020202020204" pitchFamily="34" charset="0"/>
              </a:rPr>
              <a:t>; OCS: oral corticosteroid</a:t>
            </a:r>
          </a:p>
        </p:txBody>
      </p:sp>
      <p:sp>
        <p:nvSpPr>
          <p:cNvPr id="4" name="TextBox 3">
            <a:extLst>
              <a:ext uri="{FF2B5EF4-FFF2-40B4-BE49-F238E27FC236}">
                <a16:creationId xmlns:a16="http://schemas.microsoft.com/office/drawing/2014/main" id="{6AA53331-852D-43E7-F096-2BDA16D29803}"/>
              </a:ext>
            </a:extLst>
          </p:cNvPr>
          <p:cNvSpPr txBox="1"/>
          <p:nvPr/>
        </p:nvSpPr>
        <p:spPr>
          <a:xfrm>
            <a:off x="367102" y="627130"/>
            <a:ext cx="7300396" cy="338554"/>
          </a:xfrm>
          <a:prstGeom prst="rect">
            <a:avLst/>
          </a:prstGeom>
          <a:noFill/>
        </p:spPr>
        <p:txBody>
          <a:bodyPr wrap="none" rtlCol="0">
            <a:spAutoFit/>
          </a:bodyPr>
          <a:lstStyle/>
          <a:p>
            <a:r>
              <a:rPr lang="en-GB" sz="1600" dirty="0"/>
              <a:t>Figure 5 Evidence networks for relevant outcomes used in model (as labelled)  </a:t>
            </a:r>
          </a:p>
        </p:txBody>
      </p:sp>
    </p:spTree>
    <p:extLst>
      <p:ext uri="{BB962C8B-B14F-4D97-AF65-F5344CB8AC3E}">
        <p14:creationId xmlns:p14="http://schemas.microsoft.com/office/powerpoint/2010/main" val="4109654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a:xfrm>
            <a:off x="466724" y="152649"/>
            <a:ext cx="11318876" cy="813544"/>
          </a:xfrm>
        </p:spPr>
        <p:txBody>
          <a:bodyPr>
            <a:normAutofit/>
          </a:bodyPr>
          <a:lstStyle/>
          <a:p>
            <a:r>
              <a:rPr lang="en-GB" dirty="0"/>
              <a:t>Patient experts’ perspectives- Asthma + Lung UK</a:t>
            </a:r>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334472" y="966193"/>
            <a:ext cx="8902874" cy="5152265"/>
          </a:xfrm>
        </p:spPr>
        <p:txBody>
          <a:bodyPr/>
          <a:lstStyle/>
          <a:p>
            <a:r>
              <a:rPr lang="en-GB" sz="1600" b="1" dirty="0">
                <a:latin typeface="+mn-lt"/>
              </a:rPr>
              <a:t>Impact of severe asthma </a:t>
            </a:r>
          </a:p>
          <a:p>
            <a:pPr marL="285750" indent="-285750">
              <a:lnSpc>
                <a:spcPct val="100000"/>
              </a:lnSpc>
              <a:buFont typeface="Arial" panose="020B0604020202020204" pitchFamily="34" charset="0"/>
              <a:buChar char="•"/>
            </a:pPr>
            <a:r>
              <a:rPr lang="en-GB" sz="1600" dirty="0">
                <a:latin typeface="+mn-lt"/>
              </a:rPr>
              <a:t>Devastating consequences on every aspect of people’s lives, people feel isolated, lonely, scared, unable to work and left without hope or right support</a:t>
            </a:r>
          </a:p>
          <a:p>
            <a:pPr marL="285750" indent="-285750">
              <a:lnSpc>
                <a:spcPct val="100000"/>
              </a:lnSpc>
              <a:buFont typeface="Arial" panose="020B0604020202020204" pitchFamily="34" charset="0"/>
              <a:buChar char="•"/>
            </a:pPr>
            <a:r>
              <a:rPr lang="en-GB" sz="1600" dirty="0">
                <a:latin typeface="+mn-lt"/>
              </a:rPr>
              <a:t>Affects not only lungs but also mental health and can lead to other conditions such osteoporosis and issues with eyes</a:t>
            </a:r>
          </a:p>
          <a:p>
            <a:pPr>
              <a:lnSpc>
                <a:spcPct val="100000"/>
              </a:lnSpc>
            </a:pPr>
            <a:r>
              <a:rPr lang="en-GB" sz="1600" b="1" dirty="0">
                <a:latin typeface="+mn-lt"/>
              </a:rPr>
              <a:t>Current treatment options</a:t>
            </a:r>
          </a:p>
          <a:p>
            <a:pPr marL="285750" indent="-285750">
              <a:lnSpc>
                <a:spcPct val="100000"/>
              </a:lnSpc>
              <a:buFont typeface="Arial" panose="020B0604020202020204" pitchFamily="34" charset="0"/>
              <a:buChar char="•"/>
            </a:pPr>
            <a:r>
              <a:rPr lang="en-GB" sz="1600" dirty="0">
                <a:latin typeface="+mn-lt"/>
              </a:rPr>
              <a:t>Variation in NHS practice and people have different experiences of existing treatments because of location</a:t>
            </a:r>
          </a:p>
          <a:p>
            <a:pPr marL="285750" indent="-285750">
              <a:lnSpc>
                <a:spcPct val="100000"/>
              </a:lnSpc>
              <a:buFont typeface="Arial" panose="020B0604020202020204" pitchFamily="34" charset="0"/>
              <a:buChar char="•"/>
            </a:pPr>
            <a:r>
              <a:rPr lang="en-GB" sz="1600" dirty="0">
                <a:latin typeface="+mn-lt"/>
              </a:rPr>
              <a:t>Existing treatments limited (except biological therapies) and can have toxic, debilitating side effects from long-term use and can supress biomarkers thus affecting eligibility for biologicals</a:t>
            </a:r>
          </a:p>
          <a:p>
            <a:pPr marL="285750" indent="-285750">
              <a:lnSpc>
                <a:spcPct val="100000"/>
              </a:lnSpc>
              <a:buFont typeface="Arial" panose="020B0604020202020204" pitchFamily="34" charset="0"/>
              <a:buChar char="•"/>
            </a:pPr>
            <a:r>
              <a:rPr lang="en-GB" sz="1600" dirty="0">
                <a:latin typeface="+mn-lt"/>
              </a:rPr>
              <a:t>Most people not eligible for currently available biologics, and for some disease do not respond to existing biological therapies</a:t>
            </a:r>
          </a:p>
          <a:p>
            <a:r>
              <a:rPr lang="en-GB" sz="1600" b="1" dirty="0">
                <a:latin typeface="+mn-lt"/>
              </a:rPr>
              <a:t>Tezepelumab</a:t>
            </a:r>
          </a:p>
          <a:p>
            <a:pPr marL="285750" indent="-285750">
              <a:lnSpc>
                <a:spcPct val="100000"/>
              </a:lnSpc>
              <a:buFont typeface="Arial" panose="020B0604020202020204" pitchFamily="34" charset="0"/>
              <a:buChar char="•"/>
            </a:pPr>
            <a:r>
              <a:rPr lang="en-GB" sz="1600" dirty="0">
                <a:latin typeface="+mn-lt"/>
              </a:rPr>
              <a:t>First biological therapy to reduce all clinical biomarkers (EOS, </a:t>
            </a:r>
            <a:r>
              <a:rPr lang="en-GB" sz="1600" dirty="0" err="1">
                <a:latin typeface="+mn-lt"/>
              </a:rPr>
              <a:t>FeNO</a:t>
            </a:r>
            <a:r>
              <a:rPr lang="en-GB" sz="1600" dirty="0">
                <a:latin typeface="+mn-lt"/>
              </a:rPr>
              <a:t> &amp; </a:t>
            </a:r>
            <a:r>
              <a:rPr lang="en-GB" sz="1600" dirty="0" err="1">
                <a:latin typeface="+mn-lt"/>
              </a:rPr>
              <a:t>IgE</a:t>
            </a:r>
            <a:r>
              <a:rPr lang="en-GB" sz="1600" dirty="0">
                <a:latin typeface="+mn-lt"/>
              </a:rPr>
              <a:t>). </a:t>
            </a:r>
            <a:r>
              <a:rPr lang="en-GB" sz="1600" dirty="0"/>
              <a:t>Phase II &amp; III trials demonstrated improvement in outcomes regardless of clinical biomarkers</a:t>
            </a:r>
          </a:p>
          <a:p>
            <a:pPr marL="285750" indent="-285750">
              <a:lnSpc>
                <a:spcPct val="100000"/>
              </a:lnSpc>
              <a:buFont typeface="Arial" panose="020B0604020202020204" pitchFamily="34" charset="0"/>
              <a:buChar char="•"/>
            </a:pPr>
            <a:r>
              <a:rPr lang="en-GB" sz="1600" dirty="0"/>
              <a:t>Would improve quality of life for those who have not previously been able to have biologicals</a:t>
            </a:r>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a:xfrm>
            <a:off x="549795" y="574278"/>
            <a:ext cx="11552558" cy="694192"/>
          </a:xfrm>
        </p:spPr>
        <p:txBody>
          <a:bodyPr/>
          <a:lstStyle/>
          <a:p>
            <a:r>
              <a:rPr lang="en-GB" sz="2200" dirty="0">
                <a:latin typeface="+mn-lt"/>
              </a:rPr>
              <a:t>Severe asthma can have devastating consequences on every aspect of people’s lives</a:t>
            </a:r>
          </a:p>
        </p:txBody>
      </p:sp>
      <p:sp>
        <p:nvSpPr>
          <p:cNvPr id="2" name="Speech Bubble: Rectangle with Corners Rounded 1" descr="Patient quotation">
            <a:extLst>
              <a:ext uri="{FF2B5EF4-FFF2-40B4-BE49-F238E27FC236}">
                <a16:creationId xmlns:a16="http://schemas.microsoft.com/office/drawing/2014/main" id="{5C09CD07-C167-238D-0AAB-291AC63B4C11}"/>
              </a:ext>
              <a:ext uri="{C183D7F6-B498-43B3-948B-1728B52AA6E4}">
                <adec:decorative xmlns:adec="http://schemas.microsoft.com/office/drawing/2017/decorative" val="0"/>
              </a:ext>
            </a:extLst>
          </p:cNvPr>
          <p:cNvSpPr/>
          <p:nvPr/>
        </p:nvSpPr>
        <p:spPr>
          <a:xfrm>
            <a:off x="9158685" y="1005464"/>
            <a:ext cx="3026739" cy="2154425"/>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effectLst/>
                <a:latin typeface="Times New Roman" panose="02020603050405020304" pitchFamily="18" charset="0"/>
                <a:ea typeface="Times New Roman" panose="02020603050405020304" pitchFamily="18" charset="0"/>
                <a:cs typeface="Arial" panose="020B0604020202020204" pitchFamily="34" charset="0"/>
              </a:rPr>
              <a:t>“</a:t>
            </a:r>
            <a:r>
              <a:rPr lang="en-GB" sz="1600" i="1" dirty="0">
                <a:effectLst/>
                <a:latin typeface="Arial" panose="020B0604020202020204" pitchFamily="34" charset="0"/>
                <a:ea typeface="Inter" panose="02000503000000020004" pitchFamily="2" charset="0"/>
                <a:cs typeface="Arial" panose="020B0604020202020204" pitchFamily="34" charset="0"/>
              </a:rPr>
              <a:t>I just wish I had been put on this biologic a lot sooner. Because the period I was suffering, you can't explain it in words. It was really, really hard for me. It was just so depressing that sometimes you think your life is just not worth living anymore.” </a:t>
            </a:r>
            <a:endParaRPr kumimoji="0" lang="en-GB" sz="1600" b="0" i="1" u="none" strike="noStrike" kern="1200" cap="none" spc="0" normalizeH="0" baseline="0" noProof="0" dirty="0">
              <a:ln>
                <a:noFill/>
              </a:ln>
              <a:solidFill>
                <a:schemeClr val="bg1"/>
              </a:solidFill>
              <a:effectLst/>
              <a:uLnTx/>
              <a:uFillTx/>
              <a:latin typeface="Arial" panose="020B0604020202020204" pitchFamily="34" charset="0"/>
              <a:ea typeface="Inter" panose="02000503000000020004" pitchFamily="2" charset="0"/>
            </a:endParaRPr>
          </a:p>
        </p:txBody>
      </p:sp>
      <p:sp>
        <p:nvSpPr>
          <p:cNvPr id="5" name="Speech Bubble: Rectangle with Corners Rounded 4" descr="Patient quotation">
            <a:extLst>
              <a:ext uri="{FF2B5EF4-FFF2-40B4-BE49-F238E27FC236}">
                <a16:creationId xmlns:a16="http://schemas.microsoft.com/office/drawing/2014/main" id="{D02535E0-CFB0-CD91-4392-DCDDF6E1F9F1}"/>
              </a:ext>
              <a:ext uri="{C183D7F6-B498-43B3-948B-1728B52AA6E4}">
                <adec:decorative xmlns:adec="http://schemas.microsoft.com/office/drawing/2017/decorative" val="0"/>
              </a:ext>
            </a:extLst>
          </p:cNvPr>
          <p:cNvSpPr/>
          <p:nvPr/>
        </p:nvSpPr>
        <p:spPr>
          <a:xfrm>
            <a:off x="9215003" y="3826010"/>
            <a:ext cx="3026740" cy="2331719"/>
          </a:xfrm>
          <a:prstGeom prst="wedgeRoundRectCallout">
            <a:avLst>
              <a:gd name="adj1" fmla="val 22305"/>
              <a:gd name="adj2" fmla="val 593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solidFill>
                  <a:schemeClr val="bg1"/>
                </a:solidFill>
                <a:effectLst/>
                <a:latin typeface="Arial" panose="020B0604020202020204" pitchFamily="34" charset="0"/>
                <a:ea typeface="Inter" panose="02000503000000020004" pitchFamily="2" charset="0"/>
                <a:cs typeface="Arial" panose="020B0604020202020204" pitchFamily="34" charset="0"/>
              </a:rPr>
              <a:t>“</a:t>
            </a:r>
            <a:r>
              <a:rPr lang="en-GB" sz="1600" i="1" dirty="0">
                <a:solidFill>
                  <a:schemeClr val="bg1"/>
                </a:solidFill>
                <a:effectLst/>
                <a:latin typeface="Arial" panose="020B0604020202020204" pitchFamily="34" charset="0"/>
                <a:ea typeface="Times New Roman" panose="02020603050405020304" pitchFamily="18" charset="0"/>
              </a:rPr>
              <a:t>What [the biologic] has also done is give me a sense of confidence…It has just provided that extra dimension of freedom, a psychological freedom, really. That’s an invaluable thing. It’s a really basic thing, not being sick all the time”</a:t>
            </a:r>
            <a:endPar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Inter" panose="02000503000000020004" pitchFamily="2" charset="0"/>
            </a:endParaRPr>
          </a:p>
        </p:txBody>
      </p:sp>
      <p:sp>
        <p:nvSpPr>
          <p:cNvPr id="9" name="Text Placeholder 13">
            <a:extLst>
              <a:ext uri="{FF2B5EF4-FFF2-40B4-BE49-F238E27FC236}">
                <a16:creationId xmlns:a16="http://schemas.microsoft.com/office/drawing/2014/main" id="{6ECF893F-16AC-7FE6-94B4-9959243CEFC2}"/>
              </a:ext>
            </a:extLst>
          </p:cNvPr>
          <p:cNvSpPr txBox="1">
            <a:spLocks/>
          </p:cNvSpPr>
          <p:nvPr/>
        </p:nvSpPr>
        <p:spPr>
          <a:xfrm>
            <a:off x="1548691" y="6425569"/>
            <a:ext cx="908685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cs typeface="Arial" panose="020B0604020202020204" pitchFamily="34" charset="0"/>
              </a:rPr>
              <a:t>Abbreviations</a:t>
            </a:r>
            <a:r>
              <a:rPr lang="fr-FR" dirty="0">
                <a:cs typeface="Arial" panose="020B0604020202020204" pitchFamily="34" charset="0"/>
              </a:rPr>
              <a:t>: EOS: </a:t>
            </a:r>
            <a:r>
              <a:rPr lang="fr-FR" dirty="0" err="1">
                <a:cs typeface="Arial" panose="020B0604020202020204" pitchFamily="34" charset="0"/>
              </a:rPr>
              <a:t>eosinophils</a:t>
            </a:r>
            <a:r>
              <a:rPr lang="fr-FR" dirty="0">
                <a:cs typeface="Arial" panose="020B0604020202020204" pitchFamily="34" charset="0"/>
              </a:rPr>
              <a:t>; </a:t>
            </a:r>
            <a:r>
              <a:rPr lang="fr-FR" dirty="0" err="1">
                <a:cs typeface="Arial" panose="020B0604020202020204" pitchFamily="34" charset="0"/>
              </a:rPr>
              <a:t>FeNO</a:t>
            </a:r>
            <a:r>
              <a:rPr lang="fr-FR" dirty="0">
                <a:cs typeface="Arial" panose="020B0604020202020204" pitchFamily="34" charset="0"/>
              </a:rPr>
              <a:t>: </a:t>
            </a:r>
            <a:r>
              <a:rPr lang="fr-FR" dirty="0" err="1">
                <a:cs typeface="Arial" panose="020B0604020202020204" pitchFamily="34" charset="0"/>
              </a:rPr>
              <a:t>fractional</a:t>
            </a:r>
            <a:r>
              <a:rPr lang="fr-FR" dirty="0">
                <a:cs typeface="Arial" panose="020B0604020202020204" pitchFamily="34" charset="0"/>
              </a:rPr>
              <a:t> </a:t>
            </a:r>
            <a:r>
              <a:rPr lang="fr-FR" dirty="0" err="1">
                <a:cs typeface="Arial" panose="020B0604020202020204" pitchFamily="34" charset="0"/>
              </a:rPr>
              <a:t>exhaled</a:t>
            </a:r>
            <a:r>
              <a:rPr lang="fr-FR" dirty="0">
                <a:cs typeface="Arial" panose="020B0604020202020204" pitchFamily="34" charset="0"/>
              </a:rPr>
              <a:t> </a:t>
            </a:r>
            <a:r>
              <a:rPr lang="fr-FR" dirty="0" err="1">
                <a:cs typeface="Arial" panose="020B0604020202020204" pitchFamily="34" charset="0"/>
              </a:rPr>
              <a:t>nitric</a:t>
            </a:r>
            <a:r>
              <a:rPr lang="fr-FR" dirty="0">
                <a:cs typeface="Arial" panose="020B0604020202020204" pitchFamily="34" charset="0"/>
              </a:rPr>
              <a:t> oxide; IgE: </a:t>
            </a:r>
            <a:r>
              <a:rPr lang="fr-FR" dirty="0" err="1">
                <a:cs typeface="Arial" panose="020B0604020202020204" pitchFamily="34" charset="0"/>
              </a:rPr>
              <a:t>immunoglobulin</a:t>
            </a:r>
            <a:r>
              <a:rPr lang="fr-FR" dirty="0">
                <a:cs typeface="Arial" panose="020B0604020202020204" pitchFamily="34" charset="0"/>
              </a:rPr>
              <a:t> E  </a:t>
            </a:r>
            <a:endParaRPr lang="en-GB" dirty="0">
              <a:cs typeface="Arial" panose="020B0604020202020204" pitchFamily="34" charset="0"/>
            </a:endParaRPr>
          </a:p>
        </p:txBody>
      </p:sp>
    </p:spTree>
    <p:extLst>
      <p:ext uri="{BB962C8B-B14F-4D97-AF65-F5344CB8AC3E}">
        <p14:creationId xmlns:p14="http://schemas.microsoft.com/office/powerpoint/2010/main" val="211623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a:xfrm>
            <a:off x="466723" y="141061"/>
            <a:ext cx="11250785" cy="592817"/>
          </a:xfrm>
        </p:spPr>
        <p:txBody>
          <a:bodyPr>
            <a:normAutofit fontScale="90000"/>
          </a:bodyPr>
          <a:lstStyle/>
          <a:p>
            <a:r>
              <a:rPr lang="en-GB" dirty="0"/>
              <a:t>Clinical experts’ perspectives</a:t>
            </a:r>
            <a:br>
              <a:rPr lang="en-GB" dirty="0"/>
            </a:br>
            <a:endParaRPr lang="en-GB" dirty="0"/>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466723" y="1161865"/>
            <a:ext cx="8420798" cy="4926963"/>
          </a:xfrm>
        </p:spPr>
        <p:txBody>
          <a:bodyPr/>
          <a:lstStyle/>
          <a:p>
            <a:r>
              <a:rPr lang="en-GB" sz="1600" b="1" dirty="0"/>
              <a:t>Submissions from [British Thoracic Society, NHS England and Improvement, British Society for Allergy &amp; Clinical Immunology]</a:t>
            </a:r>
          </a:p>
          <a:p>
            <a:pPr marL="342900" indent="-342900">
              <a:buFont typeface="Arial" panose="020B0604020202020204" pitchFamily="34" charset="0"/>
              <a:buChar char="•"/>
            </a:pPr>
            <a:r>
              <a:rPr lang="en-GB" sz="1600" dirty="0"/>
              <a:t>Current BTS and NICE guidelines do not include specific details about biologics in management of severe asthma</a:t>
            </a:r>
          </a:p>
          <a:p>
            <a:pPr marL="342900" indent="-342900">
              <a:buFont typeface="Arial" panose="020B0604020202020204" pitchFamily="34" charset="0"/>
              <a:buChar char="•"/>
            </a:pPr>
            <a:r>
              <a:rPr lang="en-GB" sz="1600" dirty="0"/>
              <a:t>Unmet need for people with low biomarker and whose disease doesn’t respond to first line biologic therapies</a:t>
            </a:r>
          </a:p>
          <a:p>
            <a:pPr marL="342900" indent="-342900">
              <a:buFont typeface="Arial" panose="020B0604020202020204" pitchFamily="34" charset="0"/>
              <a:buChar char="•"/>
            </a:pPr>
            <a:r>
              <a:rPr lang="en-GB" sz="1600" dirty="0"/>
              <a:t>Anti-alarmin biological agent suitable and effective for wide spectrum of severe asthma patients with both eosinophilic and neutrophilic airways inflammation</a:t>
            </a:r>
          </a:p>
          <a:p>
            <a:pPr marL="342900" indent="-342900">
              <a:buFont typeface="Arial" panose="020B0604020202020204" pitchFamily="34" charset="0"/>
              <a:buChar char="•"/>
            </a:pPr>
            <a:r>
              <a:rPr lang="en-GB" sz="1600" dirty="0"/>
              <a:t>Given its unique mechanism of action, </a:t>
            </a:r>
            <a:r>
              <a:rPr lang="en-GB" sz="1600" dirty="0" err="1"/>
              <a:t>tezepelumab</a:t>
            </a:r>
            <a:r>
              <a:rPr lang="en-GB" sz="1600" dirty="0"/>
              <a:t> effective in people with low biomarker and as well as the high biomarker group</a:t>
            </a:r>
          </a:p>
          <a:p>
            <a:pPr marL="342900" indent="-342900">
              <a:buFont typeface="Arial" panose="020B0604020202020204" pitchFamily="34" charset="0"/>
              <a:buChar char="•"/>
            </a:pPr>
            <a:r>
              <a:rPr lang="en-GB" sz="1600" dirty="0"/>
              <a:t>Tezepelumab trials indicated it reduced exacerbations compared to other biologicals, improved quality of life and reduced comorbidities </a:t>
            </a:r>
          </a:p>
          <a:p>
            <a:pPr marL="342900" indent="-342900">
              <a:buFont typeface="Arial" panose="020B0604020202020204" pitchFamily="34" charset="0"/>
              <a:buChar char="•"/>
            </a:pPr>
            <a:r>
              <a:rPr lang="en-GB" sz="1600" dirty="0"/>
              <a:t>Increase in capacity in severe asthma centres will be needed because of higher number of eligible people for </a:t>
            </a:r>
            <a:r>
              <a:rPr lang="en-GB" sz="1600" dirty="0" err="1"/>
              <a:t>tezepelumab</a:t>
            </a:r>
            <a:endParaRPr lang="en-GB" sz="1600" dirty="0"/>
          </a:p>
          <a:p>
            <a:endParaRPr lang="en-GB" sz="1600" dirty="0"/>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a:xfrm>
            <a:off x="466722" y="575917"/>
            <a:ext cx="11250786" cy="520838"/>
          </a:xfrm>
        </p:spPr>
        <p:txBody>
          <a:bodyPr/>
          <a:lstStyle/>
          <a:p>
            <a:r>
              <a:rPr lang="en-GB" dirty="0">
                <a:latin typeface="+mn-lt"/>
              </a:rPr>
              <a:t>Large disease burden and some people ineligible for biological therapies</a:t>
            </a:r>
          </a:p>
        </p:txBody>
      </p:sp>
      <p:sp>
        <p:nvSpPr>
          <p:cNvPr id="2" name="Speech Bubble: Rectangle with Corners Rounded 1" descr="Patient quotation">
            <a:extLst>
              <a:ext uri="{FF2B5EF4-FFF2-40B4-BE49-F238E27FC236}">
                <a16:creationId xmlns:a16="http://schemas.microsoft.com/office/drawing/2014/main" id="{5C09CD07-C167-238D-0AAB-291AC63B4C11}"/>
              </a:ext>
              <a:ext uri="{C183D7F6-B498-43B3-948B-1728B52AA6E4}">
                <adec:decorative xmlns:adec="http://schemas.microsoft.com/office/drawing/2017/decorative" val="0"/>
              </a:ext>
            </a:extLst>
          </p:cNvPr>
          <p:cNvSpPr/>
          <p:nvPr/>
        </p:nvSpPr>
        <p:spPr>
          <a:xfrm>
            <a:off x="8699500" y="1531611"/>
            <a:ext cx="3492500" cy="1935579"/>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“There is an unmet need for patients with severe asthma. Currently licenced biologics are licenced for patients who have raised biomarkers (blood eosinophils and FeNO) or have severe atopic asthma”</a:t>
            </a:r>
          </a:p>
        </p:txBody>
      </p:sp>
      <p:sp>
        <p:nvSpPr>
          <p:cNvPr id="5" name="Speech Bubble: Rectangle with Corners Rounded 4" descr="Patient quotation">
            <a:extLst>
              <a:ext uri="{FF2B5EF4-FFF2-40B4-BE49-F238E27FC236}">
                <a16:creationId xmlns:a16="http://schemas.microsoft.com/office/drawing/2014/main" id="{D02535E0-CFB0-CD91-4392-DCDDF6E1F9F1}"/>
              </a:ext>
              <a:ext uri="{C183D7F6-B498-43B3-948B-1728B52AA6E4}">
                <adec:decorative xmlns:adec="http://schemas.microsoft.com/office/drawing/2017/decorative" val="0"/>
              </a:ext>
            </a:extLst>
          </p:cNvPr>
          <p:cNvSpPr/>
          <p:nvPr/>
        </p:nvSpPr>
        <p:spPr>
          <a:xfrm>
            <a:off x="8699500" y="3941712"/>
            <a:ext cx="3492500" cy="1935579"/>
          </a:xfrm>
          <a:prstGeom prst="wedgeRoundRectCallout">
            <a:avLst>
              <a:gd name="adj1" fmla="val 22305"/>
              <a:gd name="adj2" fmla="val 593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solidFill>
                  <a:srgbClr val="FFFFFF"/>
                </a:solidFill>
                <a:latin typeface="Arial" panose="020B0604020202020204" pitchFamily="34" charset="0"/>
              </a:rPr>
              <a:t>“</a:t>
            </a:r>
            <a:r>
              <a:rPr kumimoji="0" lang="en-GB" sz="16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It will reduce exacerbations, improve quality of life and reduce comorbidities related to oral steroid use; as of yet not specific safety issues/ side effects have been noted</a:t>
            </a:r>
            <a:r>
              <a:rPr lang="en-GB" sz="1600" dirty="0">
                <a:solidFill>
                  <a:srgbClr val="FFFFFF"/>
                </a:solidFill>
                <a:latin typeface="Arial" panose="020B0604020202020204" pitchFamily="34" charset="0"/>
              </a:rPr>
              <a:t>”</a:t>
            </a: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 name="Text Placeholder 13">
            <a:extLst>
              <a:ext uri="{FF2B5EF4-FFF2-40B4-BE49-F238E27FC236}">
                <a16:creationId xmlns:a16="http://schemas.microsoft.com/office/drawing/2014/main" id="{AA09A832-695E-1512-EDE9-ABBD297DB808}"/>
              </a:ext>
            </a:extLst>
          </p:cNvPr>
          <p:cNvSpPr>
            <a:spLocks noGrp="1"/>
          </p:cNvSpPr>
          <p:nvPr>
            <p:ph type="body" sz="quarter" idx="13"/>
          </p:nvPr>
        </p:nvSpPr>
        <p:spPr>
          <a:xfrm>
            <a:off x="1945517" y="6351814"/>
            <a:ext cx="9086850" cy="365125"/>
          </a:xfrm>
        </p:spPr>
        <p:txBody>
          <a:bodyPr/>
          <a:lstStyle/>
          <a:p>
            <a:r>
              <a:rPr lang="fr-FR" dirty="0" err="1"/>
              <a:t>Abbreviations</a:t>
            </a:r>
            <a:r>
              <a:rPr lang="fr-FR" dirty="0"/>
              <a:t>: BTS: British </a:t>
            </a:r>
            <a:r>
              <a:rPr lang="fr-FR" dirty="0" err="1"/>
              <a:t>Thoracic</a:t>
            </a:r>
            <a:r>
              <a:rPr lang="fr-FR" dirty="0"/>
              <a:t> Society; </a:t>
            </a:r>
            <a:r>
              <a:rPr lang="fr-FR" dirty="0" err="1"/>
              <a:t>FeNO</a:t>
            </a:r>
            <a:r>
              <a:rPr lang="fr-FR" dirty="0"/>
              <a:t>: </a:t>
            </a:r>
            <a:r>
              <a:rPr lang="fr-FR" dirty="0" err="1"/>
              <a:t>fractional</a:t>
            </a:r>
            <a:r>
              <a:rPr lang="fr-FR" dirty="0"/>
              <a:t> </a:t>
            </a:r>
            <a:r>
              <a:rPr lang="fr-FR" dirty="0" err="1"/>
              <a:t>exhaled</a:t>
            </a:r>
            <a:r>
              <a:rPr lang="fr-FR" dirty="0"/>
              <a:t> </a:t>
            </a:r>
            <a:r>
              <a:rPr lang="fr-FR" dirty="0" err="1"/>
              <a:t>nitric</a:t>
            </a:r>
            <a:r>
              <a:rPr lang="fr-FR" dirty="0"/>
              <a:t> oxide</a:t>
            </a:r>
            <a:endParaRPr lang="en-GB" dirty="0"/>
          </a:p>
        </p:txBody>
      </p:sp>
    </p:spTree>
    <p:extLst>
      <p:ext uri="{BB962C8B-B14F-4D97-AF65-F5344CB8AC3E}">
        <p14:creationId xmlns:p14="http://schemas.microsoft.com/office/powerpoint/2010/main" val="229452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298804FA-8F34-E100-F998-C335BA0CC37C}"/>
              </a:ext>
            </a:extLst>
          </p:cNvPr>
          <p:cNvSpPr/>
          <p:nvPr/>
        </p:nvSpPr>
        <p:spPr>
          <a:xfrm>
            <a:off x="429628" y="1481406"/>
            <a:ext cx="11250785" cy="4054619"/>
          </a:xfrm>
          <a:prstGeom prst="rect">
            <a:avLst/>
          </a:prstGeom>
          <a:ln w="38100">
            <a:solidFill>
              <a:schemeClr val="tx2"/>
            </a:solidFill>
            <a:prstDash val="lgDash"/>
            <a:headEnd type="none" w="med" len="med"/>
            <a:tailEnd type="none" w="med" len="med"/>
            <a:extLst>
              <a:ext uri="{C807C97D-BFC1-408E-A445-0C87EB9F89A2}">
                <ask:lineSketchStyleProps xmlns:ask="http://schemas.microsoft.com/office/drawing/2018/sketchyshapes" sd="981765707">
                  <a:custGeom>
                    <a:avLst/>
                    <a:gdLst>
                      <a:gd name="connsiteX0" fmla="*/ 0 w 11250785"/>
                      <a:gd name="connsiteY0" fmla="*/ 0 h 4054619"/>
                      <a:gd name="connsiteX1" fmla="*/ 479639 w 11250785"/>
                      <a:gd name="connsiteY1" fmla="*/ 0 h 4054619"/>
                      <a:gd name="connsiteX2" fmla="*/ 734262 w 11250785"/>
                      <a:gd name="connsiteY2" fmla="*/ 0 h 4054619"/>
                      <a:gd name="connsiteX3" fmla="*/ 1213900 w 11250785"/>
                      <a:gd name="connsiteY3" fmla="*/ 0 h 4054619"/>
                      <a:gd name="connsiteX4" fmla="*/ 1918555 w 11250785"/>
                      <a:gd name="connsiteY4" fmla="*/ 0 h 4054619"/>
                      <a:gd name="connsiteX5" fmla="*/ 2735717 w 11250785"/>
                      <a:gd name="connsiteY5" fmla="*/ 0 h 4054619"/>
                      <a:gd name="connsiteX6" fmla="*/ 3552879 w 11250785"/>
                      <a:gd name="connsiteY6" fmla="*/ 0 h 4054619"/>
                      <a:gd name="connsiteX7" fmla="*/ 3920010 w 11250785"/>
                      <a:gd name="connsiteY7" fmla="*/ 0 h 4054619"/>
                      <a:gd name="connsiteX8" fmla="*/ 4174633 w 11250785"/>
                      <a:gd name="connsiteY8" fmla="*/ 0 h 4054619"/>
                      <a:gd name="connsiteX9" fmla="*/ 4541764 w 11250785"/>
                      <a:gd name="connsiteY9" fmla="*/ 0 h 4054619"/>
                      <a:gd name="connsiteX10" fmla="*/ 5133911 w 11250785"/>
                      <a:gd name="connsiteY10" fmla="*/ 0 h 4054619"/>
                      <a:gd name="connsiteX11" fmla="*/ 5726057 w 11250785"/>
                      <a:gd name="connsiteY11" fmla="*/ 0 h 4054619"/>
                      <a:gd name="connsiteX12" fmla="*/ 5980680 w 11250785"/>
                      <a:gd name="connsiteY12" fmla="*/ 0 h 4054619"/>
                      <a:gd name="connsiteX13" fmla="*/ 6460319 w 11250785"/>
                      <a:gd name="connsiteY13" fmla="*/ 0 h 4054619"/>
                      <a:gd name="connsiteX14" fmla="*/ 7277481 w 11250785"/>
                      <a:gd name="connsiteY14" fmla="*/ 0 h 4054619"/>
                      <a:gd name="connsiteX15" fmla="*/ 7757120 w 11250785"/>
                      <a:gd name="connsiteY15" fmla="*/ 0 h 4054619"/>
                      <a:gd name="connsiteX16" fmla="*/ 8124251 w 11250785"/>
                      <a:gd name="connsiteY16" fmla="*/ 0 h 4054619"/>
                      <a:gd name="connsiteX17" fmla="*/ 8603890 w 11250785"/>
                      <a:gd name="connsiteY17" fmla="*/ 0 h 4054619"/>
                      <a:gd name="connsiteX18" fmla="*/ 9196036 w 11250785"/>
                      <a:gd name="connsiteY18" fmla="*/ 0 h 4054619"/>
                      <a:gd name="connsiteX19" fmla="*/ 10013199 w 11250785"/>
                      <a:gd name="connsiteY19" fmla="*/ 0 h 4054619"/>
                      <a:gd name="connsiteX20" fmla="*/ 11250785 w 11250785"/>
                      <a:gd name="connsiteY20" fmla="*/ 0 h 4054619"/>
                      <a:gd name="connsiteX21" fmla="*/ 11250785 w 11250785"/>
                      <a:gd name="connsiteY21" fmla="*/ 457593 h 4054619"/>
                      <a:gd name="connsiteX22" fmla="*/ 11250785 w 11250785"/>
                      <a:gd name="connsiteY22" fmla="*/ 1077370 h 4054619"/>
                      <a:gd name="connsiteX23" fmla="*/ 11250785 w 11250785"/>
                      <a:gd name="connsiteY23" fmla="*/ 1697148 h 4054619"/>
                      <a:gd name="connsiteX24" fmla="*/ 11250785 w 11250785"/>
                      <a:gd name="connsiteY24" fmla="*/ 2235833 h 4054619"/>
                      <a:gd name="connsiteX25" fmla="*/ 11250785 w 11250785"/>
                      <a:gd name="connsiteY25" fmla="*/ 2815064 h 4054619"/>
                      <a:gd name="connsiteX26" fmla="*/ 11250785 w 11250785"/>
                      <a:gd name="connsiteY26" fmla="*/ 3475388 h 4054619"/>
                      <a:gd name="connsiteX27" fmla="*/ 11250785 w 11250785"/>
                      <a:gd name="connsiteY27" fmla="*/ 4054619 h 4054619"/>
                      <a:gd name="connsiteX28" fmla="*/ 10546131 w 11250785"/>
                      <a:gd name="connsiteY28" fmla="*/ 4054619 h 4054619"/>
                      <a:gd name="connsiteX29" fmla="*/ 10179000 w 11250785"/>
                      <a:gd name="connsiteY29" fmla="*/ 4054619 h 4054619"/>
                      <a:gd name="connsiteX30" fmla="*/ 9474345 w 11250785"/>
                      <a:gd name="connsiteY30" fmla="*/ 4054619 h 4054619"/>
                      <a:gd name="connsiteX31" fmla="*/ 9107214 w 11250785"/>
                      <a:gd name="connsiteY31" fmla="*/ 4054619 h 4054619"/>
                      <a:gd name="connsiteX32" fmla="*/ 8402560 w 11250785"/>
                      <a:gd name="connsiteY32" fmla="*/ 4054619 h 4054619"/>
                      <a:gd name="connsiteX33" fmla="*/ 8147937 w 11250785"/>
                      <a:gd name="connsiteY33" fmla="*/ 4054619 h 4054619"/>
                      <a:gd name="connsiteX34" fmla="*/ 7555790 w 11250785"/>
                      <a:gd name="connsiteY34" fmla="*/ 4054619 h 4054619"/>
                      <a:gd name="connsiteX35" fmla="*/ 7076152 w 11250785"/>
                      <a:gd name="connsiteY35" fmla="*/ 4054619 h 4054619"/>
                      <a:gd name="connsiteX36" fmla="*/ 6484005 w 11250785"/>
                      <a:gd name="connsiteY36" fmla="*/ 4054619 h 4054619"/>
                      <a:gd name="connsiteX37" fmla="*/ 5891858 w 11250785"/>
                      <a:gd name="connsiteY37" fmla="*/ 4054619 h 4054619"/>
                      <a:gd name="connsiteX38" fmla="*/ 5299712 w 11250785"/>
                      <a:gd name="connsiteY38" fmla="*/ 4054619 h 4054619"/>
                      <a:gd name="connsiteX39" fmla="*/ 4595057 w 11250785"/>
                      <a:gd name="connsiteY39" fmla="*/ 4054619 h 4054619"/>
                      <a:gd name="connsiteX40" fmla="*/ 4340434 w 11250785"/>
                      <a:gd name="connsiteY40" fmla="*/ 4054619 h 4054619"/>
                      <a:gd name="connsiteX41" fmla="*/ 3635780 w 11250785"/>
                      <a:gd name="connsiteY41" fmla="*/ 4054619 h 4054619"/>
                      <a:gd name="connsiteX42" fmla="*/ 2931126 w 11250785"/>
                      <a:gd name="connsiteY42" fmla="*/ 4054619 h 4054619"/>
                      <a:gd name="connsiteX43" fmla="*/ 2451487 w 11250785"/>
                      <a:gd name="connsiteY43" fmla="*/ 4054619 h 4054619"/>
                      <a:gd name="connsiteX44" fmla="*/ 1971848 w 11250785"/>
                      <a:gd name="connsiteY44" fmla="*/ 4054619 h 4054619"/>
                      <a:gd name="connsiteX45" fmla="*/ 1379702 w 11250785"/>
                      <a:gd name="connsiteY45" fmla="*/ 4054619 h 4054619"/>
                      <a:gd name="connsiteX46" fmla="*/ 562539 w 11250785"/>
                      <a:gd name="connsiteY46" fmla="*/ 4054619 h 4054619"/>
                      <a:gd name="connsiteX47" fmla="*/ 0 w 11250785"/>
                      <a:gd name="connsiteY47" fmla="*/ 4054619 h 4054619"/>
                      <a:gd name="connsiteX48" fmla="*/ 0 w 11250785"/>
                      <a:gd name="connsiteY48" fmla="*/ 3556480 h 4054619"/>
                      <a:gd name="connsiteX49" fmla="*/ 0 w 11250785"/>
                      <a:gd name="connsiteY49" fmla="*/ 2936703 h 4054619"/>
                      <a:gd name="connsiteX50" fmla="*/ 0 w 11250785"/>
                      <a:gd name="connsiteY50" fmla="*/ 2276379 h 4054619"/>
                      <a:gd name="connsiteX51" fmla="*/ 0 w 11250785"/>
                      <a:gd name="connsiteY51" fmla="*/ 1778240 h 4054619"/>
                      <a:gd name="connsiteX52" fmla="*/ 0 w 11250785"/>
                      <a:gd name="connsiteY52" fmla="*/ 1117916 h 4054619"/>
                      <a:gd name="connsiteX53" fmla="*/ 0 w 11250785"/>
                      <a:gd name="connsiteY53" fmla="*/ 660324 h 4054619"/>
                      <a:gd name="connsiteX54" fmla="*/ 0 w 11250785"/>
                      <a:gd name="connsiteY54" fmla="*/ 0 h 405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50785" h="4054619" fill="none" extrusionOk="0">
                        <a:moveTo>
                          <a:pt x="0" y="0"/>
                        </a:moveTo>
                        <a:cubicBezTo>
                          <a:pt x="130238" y="-24662"/>
                          <a:pt x="253985" y="47898"/>
                          <a:pt x="479639" y="0"/>
                        </a:cubicBezTo>
                        <a:cubicBezTo>
                          <a:pt x="705293" y="-47898"/>
                          <a:pt x="679379" y="14046"/>
                          <a:pt x="734262" y="0"/>
                        </a:cubicBezTo>
                        <a:cubicBezTo>
                          <a:pt x="789145" y="-14046"/>
                          <a:pt x="988199" y="24309"/>
                          <a:pt x="1213900" y="0"/>
                        </a:cubicBezTo>
                        <a:cubicBezTo>
                          <a:pt x="1439601" y="-24309"/>
                          <a:pt x="1566437" y="14424"/>
                          <a:pt x="1918555" y="0"/>
                        </a:cubicBezTo>
                        <a:cubicBezTo>
                          <a:pt x="2270673" y="-14424"/>
                          <a:pt x="2487512" y="24224"/>
                          <a:pt x="2735717" y="0"/>
                        </a:cubicBezTo>
                        <a:cubicBezTo>
                          <a:pt x="2983922" y="-24224"/>
                          <a:pt x="3250618" y="4958"/>
                          <a:pt x="3552879" y="0"/>
                        </a:cubicBezTo>
                        <a:cubicBezTo>
                          <a:pt x="3855140" y="-4958"/>
                          <a:pt x="3842976" y="22065"/>
                          <a:pt x="3920010" y="0"/>
                        </a:cubicBezTo>
                        <a:cubicBezTo>
                          <a:pt x="3997044" y="-22065"/>
                          <a:pt x="4111962" y="19479"/>
                          <a:pt x="4174633" y="0"/>
                        </a:cubicBezTo>
                        <a:cubicBezTo>
                          <a:pt x="4237304" y="-19479"/>
                          <a:pt x="4392832" y="8703"/>
                          <a:pt x="4541764" y="0"/>
                        </a:cubicBezTo>
                        <a:cubicBezTo>
                          <a:pt x="4690696" y="-8703"/>
                          <a:pt x="4917750" y="43389"/>
                          <a:pt x="5133911" y="0"/>
                        </a:cubicBezTo>
                        <a:cubicBezTo>
                          <a:pt x="5350072" y="-43389"/>
                          <a:pt x="5581590" y="20493"/>
                          <a:pt x="5726057" y="0"/>
                        </a:cubicBezTo>
                        <a:cubicBezTo>
                          <a:pt x="5870524" y="-20493"/>
                          <a:pt x="5925934" y="22144"/>
                          <a:pt x="5980680" y="0"/>
                        </a:cubicBezTo>
                        <a:cubicBezTo>
                          <a:pt x="6035426" y="-22144"/>
                          <a:pt x="6304732" y="30667"/>
                          <a:pt x="6460319" y="0"/>
                        </a:cubicBezTo>
                        <a:cubicBezTo>
                          <a:pt x="6615906" y="-30667"/>
                          <a:pt x="6964072" y="86699"/>
                          <a:pt x="7277481" y="0"/>
                        </a:cubicBezTo>
                        <a:cubicBezTo>
                          <a:pt x="7590890" y="-86699"/>
                          <a:pt x="7549173" y="25268"/>
                          <a:pt x="7757120" y="0"/>
                        </a:cubicBezTo>
                        <a:cubicBezTo>
                          <a:pt x="7965067" y="-25268"/>
                          <a:pt x="8038585" y="26687"/>
                          <a:pt x="8124251" y="0"/>
                        </a:cubicBezTo>
                        <a:cubicBezTo>
                          <a:pt x="8209917" y="-26687"/>
                          <a:pt x="8477366" y="33717"/>
                          <a:pt x="8603890" y="0"/>
                        </a:cubicBezTo>
                        <a:cubicBezTo>
                          <a:pt x="8730414" y="-33717"/>
                          <a:pt x="9031359" y="41923"/>
                          <a:pt x="9196036" y="0"/>
                        </a:cubicBezTo>
                        <a:cubicBezTo>
                          <a:pt x="9360713" y="-41923"/>
                          <a:pt x="9810565" y="63137"/>
                          <a:pt x="10013199" y="0"/>
                        </a:cubicBezTo>
                        <a:cubicBezTo>
                          <a:pt x="10215833" y="-63137"/>
                          <a:pt x="10821794" y="25355"/>
                          <a:pt x="11250785" y="0"/>
                        </a:cubicBezTo>
                        <a:cubicBezTo>
                          <a:pt x="11274686" y="185578"/>
                          <a:pt x="11201810" y="274986"/>
                          <a:pt x="11250785" y="457593"/>
                        </a:cubicBezTo>
                        <a:cubicBezTo>
                          <a:pt x="11299760" y="640200"/>
                          <a:pt x="11232985" y="812867"/>
                          <a:pt x="11250785" y="1077370"/>
                        </a:cubicBezTo>
                        <a:cubicBezTo>
                          <a:pt x="11268585" y="1341873"/>
                          <a:pt x="11221656" y="1472259"/>
                          <a:pt x="11250785" y="1697148"/>
                        </a:cubicBezTo>
                        <a:cubicBezTo>
                          <a:pt x="11279914" y="1922037"/>
                          <a:pt x="11238285" y="2059750"/>
                          <a:pt x="11250785" y="2235833"/>
                        </a:cubicBezTo>
                        <a:cubicBezTo>
                          <a:pt x="11263285" y="2411916"/>
                          <a:pt x="11236747" y="2585612"/>
                          <a:pt x="11250785" y="2815064"/>
                        </a:cubicBezTo>
                        <a:cubicBezTo>
                          <a:pt x="11264823" y="3044516"/>
                          <a:pt x="11218417" y="3242288"/>
                          <a:pt x="11250785" y="3475388"/>
                        </a:cubicBezTo>
                        <a:cubicBezTo>
                          <a:pt x="11283153" y="3708488"/>
                          <a:pt x="11195573" y="3812497"/>
                          <a:pt x="11250785" y="4054619"/>
                        </a:cubicBezTo>
                        <a:cubicBezTo>
                          <a:pt x="10910908" y="4127930"/>
                          <a:pt x="10871629" y="3976186"/>
                          <a:pt x="10546131" y="4054619"/>
                        </a:cubicBezTo>
                        <a:cubicBezTo>
                          <a:pt x="10220633" y="4133052"/>
                          <a:pt x="10292160" y="4053839"/>
                          <a:pt x="10179000" y="4054619"/>
                        </a:cubicBezTo>
                        <a:cubicBezTo>
                          <a:pt x="10065840" y="4055399"/>
                          <a:pt x="9823159" y="3996077"/>
                          <a:pt x="9474345" y="4054619"/>
                        </a:cubicBezTo>
                        <a:cubicBezTo>
                          <a:pt x="9125532" y="4113161"/>
                          <a:pt x="9189063" y="4040777"/>
                          <a:pt x="9107214" y="4054619"/>
                        </a:cubicBezTo>
                        <a:cubicBezTo>
                          <a:pt x="9025365" y="4068461"/>
                          <a:pt x="8642136" y="4044796"/>
                          <a:pt x="8402560" y="4054619"/>
                        </a:cubicBezTo>
                        <a:cubicBezTo>
                          <a:pt x="8162984" y="4064442"/>
                          <a:pt x="8218088" y="4053789"/>
                          <a:pt x="8147937" y="4054619"/>
                        </a:cubicBezTo>
                        <a:cubicBezTo>
                          <a:pt x="8077786" y="4055449"/>
                          <a:pt x="7781499" y="4005052"/>
                          <a:pt x="7555790" y="4054619"/>
                        </a:cubicBezTo>
                        <a:cubicBezTo>
                          <a:pt x="7330081" y="4104186"/>
                          <a:pt x="7275934" y="4048156"/>
                          <a:pt x="7076152" y="4054619"/>
                        </a:cubicBezTo>
                        <a:cubicBezTo>
                          <a:pt x="6876370" y="4061082"/>
                          <a:pt x="6767321" y="4024570"/>
                          <a:pt x="6484005" y="4054619"/>
                        </a:cubicBezTo>
                        <a:cubicBezTo>
                          <a:pt x="6200689" y="4084668"/>
                          <a:pt x="6127303" y="4030037"/>
                          <a:pt x="5891858" y="4054619"/>
                        </a:cubicBezTo>
                        <a:cubicBezTo>
                          <a:pt x="5656413" y="4079201"/>
                          <a:pt x="5571790" y="3993250"/>
                          <a:pt x="5299712" y="4054619"/>
                        </a:cubicBezTo>
                        <a:cubicBezTo>
                          <a:pt x="5027634" y="4115988"/>
                          <a:pt x="4844102" y="4026741"/>
                          <a:pt x="4595057" y="4054619"/>
                        </a:cubicBezTo>
                        <a:cubicBezTo>
                          <a:pt x="4346012" y="4082497"/>
                          <a:pt x="4405868" y="4035034"/>
                          <a:pt x="4340434" y="4054619"/>
                        </a:cubicBezTo>
                        <a:cubicBezTo>
                          <a:pt x="4275000" y="4074204"/>
                          <a:pt x="3789989" y="4011148"/>
                          <a:pt x="3635780" y="4054619"/>
                        </a:cubicBezTo>
                        <a:cubicBezTo>
                          <a:pt x="3481571" y="4098090"/>
                          <a:pt x="3214629" y="4031155"/>
                          <a:pt x="2931126" y="4054619"/>
                        </a:cubicBezTo>
                        <a:cubicBezTo>
                          <a:pt x="2647623" y="4078083"/>
                          <a:pt x="2561176" y="4049528"/>
                          <a:pt x="2451487" y="4054619"/>
                        </a:cubicBezTo>
                        <a:cubicBezTo>
                          <a:pt x="2341798" y="4059710"/>
                          <a:pt x="2143237" y="4004509"/>
                          <a:pt x="1971848" y="4054619"/>
                        </a:cubicBezTo>
                        <a:cubicBezTo>
                          <a:pt x="1800459" y="4104729"/>
                          <a:pt x="1603319" y="4052311"/>
                          <a:pt x="1379702" y="4054619"/>
                        </a:cubicBezTo>
                        <a:cubicBezTo>
                          <a:pt x="1156085" y="4056927"/>
                          <a:pt x="769499" y="4050428"/>
                          <a:pt x="562539" y="4054619"/>
                        </a:cubicBezTo>
                        <a:cubicBezTo>
                          <a:pt x="355579" y="4058810"/>
                          <a:pt x="222206" y="3993464"/>
                          <a:pt x="0" y="4054619"/>
                        </a:cubicBezTo>
                        <a:cubicBezTo>
                          <a:pt x="-52273" y="3952677"/>
                          <a:pt x="24621" y="3673884"/>
                          <a:pt x="0" y="3556480"/>
                        </a:cubicBezTo>
                        <a:cubicBezTo>
                          <a:pt x="-24621" y="3439076"/>
                          <a:pt x="69797" y="3127501"/>
                          <a:pt x="0" y="2936703"/>
                        </a:cubicBezTo>
                        <a:cubicBezTo>
                          <a:pt x="-69797" y="2745905"/>
                          <a:pt x="47084" y="2494863"/>
                          <a:pt x="0" y="2276379"/>
                        </a:cubicBezTo>
                        <a:cubicBezTo>
                          <a:pt x="-47084" y="2057895"/>
                          <a:pt x="54178" y="2026890"/>
                          <a:pt x="0" y="1778240"/>
                        </a:cubicBezTo>
                        <a:cubicBezTo>
                          <a:pt x="-54178" y="1529590"/>
                          <a:pt x="70716" y="1269856"/>
                          <a:pt x="0" y="1117916"/>
                        </a:cubicBezTo>
                        <a:cubicBezTo>
                          <a:pt x="-70716" y="965976"/>
                          <a:pt x="12029" y="812555"/>
                          <a:pt x="0" y="660324"/>
                        </a:cubicBezTo>
                        <a:cubicBezTo>
                          <a:pt x="-12029" y="508093"/>
                          <a:pt x="5628" y="237228"/>
                          <a:pt x="0" y="0"/>
                        </a:cubicBezTo>
                        <a:close/>
                      </a:path>
                      <a:path w="11250785" h="4054619" stroke="0" extrusionOk="0">
                        <a:moveTo>
                          <a:pt x="0" y="0"/>
                        </a:moveTo>
                        <a:cubicBezTo>
                          <a:pt x="352296" y="-91862"/>
                          <a:pt x="590788" y="30548"/>
                          <a:pt x="817162" y="0"/>
                        </a:cubicBezTo>
                        <a:cubicBezTo>
                          <a:pt x="1043536" y="-30548"/>
                          <a:pt x="1157847" y="53633"/>
                          <a:pt x="1409309" y="0"/>
                        </a:cubicBezTo>
                        <a:cubicBezTo>
                          <a:pt x="1660771" y="-53633"/>
                          <a:pt x="1697617" y="30900"/>
                          <a:pt x="1776440" y="0"/>
                        </a:cubicBezTo>
                        <a:cubicBezTo>
                          <a:pt x="1855263" y="-30900"/>
                          <a:pt x="2106259" y="6681"/>
                          <a:pt x="2368586" y="0"/>
                        </a:cubicBezTo>
                        <a:cubicBezTo>
                          <a:pt x="2630913" y="-6681"/>
                          <a:pt x="2801571" y="44893"/>
                          <a:pt x="3185749" y="0"/>
                        </a:cubicBezTo>
                        <a:cubicBezTo>
                          <a:pt x="3569927" y="-44893"/>
                          <a:pt x="3436304" y="14662"/>
                          <a:pt x="3552879" y="0"/>
                        </a:cubicBezTo>
                        <a:cubicBezTo>
                          <a:pt x="3669454" y="-14662"/>
                          <a:pt x="3691913" y="21355"/>
                          <a:pt x="3807503" y="0"/>
                        </a:cubicBezTo>
                        <a:cubicBezTo>
                          <a:pt x="3923093" y="-21355"/>
                          <a:pt x="4218774" y="38563"/>
                          <a:pt x="4399649" y="0"/>
                        </a:cubicBezTo>
                        <a:cubicBezTo>
                          <a:pt x="4580524" y="-38563"/>
                          <a:pt x="4828849" y="17366"/>
                          <a:pt x="4991796" y="0"/>
                        </a:cubicBezTo>
                        <a:cubicBezTo>
                          <a:pt x="5154743" y="-17366"/>
                          <a:pt x="5501357" y="78060"/>
                          <a:pt x="5696450" y="0"/>
                        </a:cubicBezTo>
                        <a:cubicBezTo>
                          <a:pt x="5891543" y="-78060"/>
                          <a:pt x="6076638" y="14083"/>
                          <a:pt x="6176089" y="0"/>
                        </a:cubicBezTo>
                        <a:cubicBezTo>
                          <a:pt x="6275540" y="-14083"/>
                          <a:pt x="6349663" y="3146"/>
                          <a:pt x="6430712" y="0"/>
                        </a:cubicBezTo>
                        <a:cubicBezTo>
                          <a:pt x="6511761" y="-3146"/>
                          <a:pt x="6689869" y="6616"/>
                          <a:pt x="6797843" y="0"/>
                        </a:cubicBezTo>
                        <a:cubicBezTo>
                          <a:pt x="6905817" y="-6616"/>
                          <a:pt x="7278215" y="26912"/>
                          <a:pt x="7615005" y="0"/>
                        </a:cubicBezTo>
                        <a:cubicBezTo>
                          <a:pt x="7951795" y="-26912"/>
                          <a:pt x="7902219" y="19996"/>
                          <a:pt x="7982136" y="0"/>
                        </a:cubicBezTo>
                        <a:cubicBezTo>
                          <a:pt x="8062053" y="-19996"/>
                          <a:pt x="8217272" y="7012"/>
                          <a:pt x="8349267" y="0"/>
                        </a:cubicBezTo>
                        <a:cubicBezTo>
                          <a:pt x="8481262" y="-7012"/>
                          <a:pt x="8642738" y="25260"/>
                          <a:pt x="8716398" y="0"/>
                        </a:cubicBezTo>
                        <a:cubicBezTo>
                          <a:pt x="8790058" y="-25260"/>
                          <a:pt x="9363444" y="96105"/>
                          <a:pt x="9533560" y="0"/>
                        </a:cubicBezTo>
                        <a:cubicBezTo>
                          <a:pt x="9703676" y="-96105"/>
                          <a:pt x="10026324" y="57221"/>
                          <a:pt x="10238214" y="0"/>
                        </a:cubicBezTo>
                        <a:cubicBezTo>
                          <a:pt x="10450104" y="-57221"/>
                          <a:pt x="10463516" y="8658"/>
                          <a:pt x="10605345" y="0"/>
                        </a:cubicBezTo>
                        <a:cubicBezTo>
                          <a:pt x="10747174" y="-8658"/>
                          <a:pt x="11060828" y="48072"/>
                          <a:pt x="11250785" y="0"/>
                        </a:cubicBezTo>
                        <a:cubicBezTo>
                          <a:pt x="11257242" y="215289"/>
                          <a:pt x="11210182" y="243342"/>
                          <a:pt x="11250785" y="457593"/>
                        </a:cubicBezTo>
                        <a:cubicBezTo>
                          <a:pt x="11291388" y="671844"/>
                          <a:pt x="11189592" y="795457"/>
                          <a:pt x="11250785" y="1077370"/>
                        </a:cubicBezTo>
                        <a:cubicBezTo>
                          <a:pt x="11311978" y="1359283"/>
                          <a:pt x="11220224" y="1377767"/>
                          <a:pt x="11250785" y="1616055"/>
                        </a:cubicBezTo>
                        <a:cubicBezTo>
                          <a:pt x="11281346" y="1854344"/>
                          <a:pt x="11250764" y="1967570"/>
                          <a:pt x="11250785" y="2195287"/>
                        </a:cubicBezTo>
                        <a:cubicBezTo>
                          <a:pt x="11250806" y="2423004"/>
                          <a:pt x="11206655" y="2526304"/>
                          <a:pt x="11250785" y="2652879"/>
                        </a:cubicBezTo>
                        <a:cubicBezTo>
                          <a:pt x="11294915" y="2779454"/>
                          <a:pt x="11208292" y="3143692"/>
                          <a:pt x="11250785" y="3313203"/>
                        </a:cubicBezTo>
                        <a:cubicBezTo>
                          <a:pt x="11293278" y="3482714"/>
                          <a:pt x="11210718" y="3716009"/>
                          <a:pt x="11250785" y="4054619"/>
                        </a:cubicBezTo>
                        <a:cubicBezTo>
                          <a:pt x="10930602" y="4127860"/>
                          <a:pt x="10848267" y="4050871"/>
                          <a:pt x="10546131" y="4054619"/>
                        </a:cubicBezTo>
                        <a:cubicBezTo>
                          <a:pt x="10243995" y="4058367"/>
                          <a:pt x="10135001" y="4037951"/>
                          <a:pt x="9953984" y="4054619"/>
                        </a:cubicBezTo>
                        <a:cubicBezTo>
                          <a:pt x="9772967" y="4071287"/>
                          <a:pt x="9589278" y="4033350"/>
                          <a:pt x="9474345" y="4054619"/>
                        </a:cubicBezTo>
                        <a:cubicBezTo>
                          <a:pt x="9359412" y="4075888"/>
                          <a:pt x="8969199" y="4046328"/>
                          <a:pt x="8769691" y="4054619"/>
                        </a:cubicBezTo>
                        <a:cubicBezTo>
                          <a:pt x="8570183" y="4062910"/>
                          <a:pt x="8202729" y="3977986"/>
                          <a:pt x="7952529" y="4054619"/>
                        </a:cubicBezTo>
                        <a:cubicBezTo>
                          <a:pt x="7702329" y="4131252"/>
                          <a:pt x="7609990" y="4008593"/>
                          <a:pt x="7360382" y="4054619"/>
                        </a:cubicBezTo>
                        <a:cubicBezTo>
                          <a:pt x="7110774" y="4100645"/>
                          <a:pt x="7066288" y="4009885"/>
                          <a:pt x="6880743" y="4054619"/>
                        </a:cubicBezTo>
                        <a:cubicBezTo>
                          <a:pt x="6695198" y="4099353"/>
                          <a:pt x="6411438" y="4029125"/>
                          <a:pt x="6063581" y="4054619"/>
                        </a:cubicBezTo>
                        <a:cubicBezTo>
                          <a:pt x="5715724" y="4080113"/>
                          <a:pt x="5647046" y="4041687"/>
                          <a:pt x="5358927" y="4054619"/>
                        </a:cubicBezTo>
                        <a:cubicBezTo>
                          <a:pt x="5070808" y="4067551"/>
                          <a:pt x="4838644" y="4029481"/>
                          <a:pt x="4654272" y="4054619"/>
                        </a:cubicBezTo>
                        <a:cubicBezTo>
                          <a:pt x="4469900" y="4079757"/>
                          <a:pt x="4449679" y="4039060"/>
                          <a:pt x="4287141" y="4054619"/>
                        </a:cubicBezTo>
                        <a:cubicBezTo>
                          <a:pt x="4124603" y="4070178"/>
                          <a:pt x="3656000" y="3991507"/>
                          <a:pt x="3469979" y="4054619"/>
                        </a:cubicBezTo>
                        <a:cubicBezTo>
                          <a:pt x="3283958" y="4117731"/>
                          <a:pt x="3057537" y="4022042"/>
                          <a:pt x="2765325" y="4054619"/>
                        </a:cubicBezTo>
                        <a:cubicBezTo>
                          <a:pt x="2473113" y="4087196"/>
                          <a:pt x="2409882" y="4028244"/>
                          <a:pt x="2285686" y="4054619"/>
                        </a:cubicBezTo>
                        <a:cubicBezTo>
                          <a:pt x="2161490" y="4080994"/>
                          <a:pt x="2080539" y="4016931"/>
                          <a:pt x="1918555" y="4054619"/>
                        </a:cubicBezTo>
                        <a:cubicBezTo>
                          <a:pt x="1756571" y="4092307"/>
                          <a:pt x="1339548" y="3998521"/>
                          <a:pt x="1101393" y="4054619"/>
                        </a:cubicBezTo>
                        <a:cubicBezTo>
                          <a:pt x="863238" y="4110717"/>
                          <a:pt x="841548" y="4032247"/>
                          <a:pt x="734262" y="4054619"/>
                        </a:cubicBezTo>
                        <a:cubicBezTo>
                          <a:pt x="626976" y="4076991"/>
                          <a:pt x="234160" y="4049557"/>
                          <a:pt x="0" y="4054619"/>
                        </a:cubicBezTo>
                        <a:cubicBezTo>
                          <a:pt x="-47981" y="3847238"/>
                          <a:pt x="58211" y="3635792"/>
                          <a:pt x="0" y="3475388"/>
                        </a:cubicBezTo>
                        <a:cubicBezTo>
                          <a:pt x="-58211" y="3314984"/>
                          <a:pt x="46678" y="3070115"/>
                          <a:pt x="0" y="2896156"/>
                        </a:cubicBezTo>
                        <a:cubicBezTo>
                          <a:pt x="-46678" y="2722197"/>
                          <a:pt x="840" y="2450816"/>
                          <a:pt x="0" y="2316925"/>
                        </a:cubicBezTo>
                        <a:cubicBezTo>
                          <a:pt x="-840" y="2183034"/>
                          <a:pt x="68253" y="1858262"/>
                          <a:pt x="0" y="1737694"/>
                        </a:cubicBezTo>
                        <a:cubicBezTo>
                          <a:pt x="-68253" y="1617126"/>
                          <a:pt x="5751" y="1289124"/>
                          <a:pt x="0" y="1077370"/>
                        </a:cubicBezTo>
                        <a:cubicBezTo>
                          <a:pt x="-5751" y="865616"/>
                          <a:pt x="84298" y="450096"/>
                          <a:pt x="0" y="0"/>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44162" y="-83322"/>
            <a:ext cx="11250785" cy="592817"/>
          </a:xfrm>
        </p:spPr>
        <p:txBody>
          <a:bodyPr/>
          <a:lstStyle/>
          <a:p>
            <a:r>
              <a:rPr lang="en-GB" dirty="0"/>
              <a:t>Treatment pathway</a:t>
            </a:r>
            <a:endParaRPr lang="en-GB" strike="sngStrike" dirty="0"/>
          </a:p>
        </p:txBody>
      </p:sp>
      <p:grpSp>
        <p:nvGrpSpPr>
          <p:cNvPr id="13" name="Group 12">
            <a:extLst>
              <a:ext uri="{FF2B5EF4-FFF2-40B4-BE49-F238E27FC236}">
                <a16:creationId xmlns:a16="http://schemas.microsoft.com/office/drawing/2014/main" id="{C962E482-07F4-F694-2A94-8A5A6CC421E3}"/>
              </a:ext>
            </a:extLst>
          </p:cNvPr>
          <p:cNvGrpSpPr/>
          <p:nvPr/>
        </p:nvGrpSpPr>
        <p:grpSpPr>
          <a:xfrm>
            <a:off x="1703560" y="5716378"/>
            <a:ext cx="8784879" cy="755933"/>
            <a:chOff x="1456000" y="5395742"/>
            <a:chExt cx="10077188" cy="576000"/>
          </a:xfrm>
        </p:grpSpPr>
        <p:sp>
          <p:nvSpPr>
            <p:cNvPr id="7" name="Rectangle 6" descr="Question to committee">
              <a:extLst>
                <a:ext uri="{FF2B5EF4-FFF2-40B4-BE49-F238E27FC236}">
                  <a16:creationId xmlns:a16="http://schemas.microsoft.com/office/drawing/2014/main" id="{80AB0BCC-0084-0FCC-1B49-ADC7793615DF}"/>
                </a:ext>
                <a:ext uri="{C183D7F6-B498-43B3-948B-1728B52AA6E4}">
                  <adec:decorative xmlns:adec="http://schemas.microsoft.com/office/drawing/2017/decorative" val="0"/>
                </a:ext>
              </a:extLst>
            </p:cNvPr>
            <p:cNvSpPr/>
            <p:nvPr/>
          </p:nvSpPr>
          <p:spPr>
            <a:xfrm>
              <a:off x="1818062" y="5423382"/>
              <a:ext cx="9715126" cy="48094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rPr>
                <a:t>Is company’s positioning for tezepelumab appropriate?</a:t>
              </a:r>
            </a:p>
          </p:txBody>
        </p:sp>
        <p:grpSp>
          <p:nvGrpSpPr>
            <p:cNvPr id="8" name="Group 7">
              <a:extLst>
                <a:ext uri="{FF2B5EF4-FFF2-40B4-BE49-F238E27FC236}">
                  <a16:creationId xmlns:a16="http://schemas.microsoft.com/office/drawing/2014/main" id="{731FA294-ABC1-5A98-00CC-1FC820485A62}"/>
                </a:ext>
                <a:ext uri="{C183D7F6-B498-43B3-948B-1728B52AA6E4}">
                  <adec:decorative xmlns:adec="http://schemas.microsoft.com/office/drawing/2017/decorative" val="1"/>
                </a:ext>
              </a:extLst>
            </p:cNvPr>
            <p:cNvGrpSpPr/>
            <p:nvPr/>
          </p:nvGrpSpPr>
          <p:grpSpPr>
            <a:xfrm>
              <a:off x="1456000" y="5395742"/>
              <a:ext cx="576000" cy="576000"/>
              <a:chOff x="-1440493" y="4133589"/>
              <a:chExt cx="576000" cy="576000"/>
            </a:xfrm>
          </p:grpSpPr>
          <p:sp>
            <p:nvSpPr>
              <p:cNvPr id="9" name="Oval 8">
                <a:extLst>
                  <a:ext uri="{FF2B5EF4-FFF2-40B4-BE49-F238E27FC236}">
                    <a16:creationId xmlns:a16="http://schemas.microsoft.com/office/drawing/2014/main" id="{66E28E5A-417A-3FA9-04E3-F09C14465ECD}"/>
                  </a:ext>
                </a:extLst>
              </p:cNvPr>
              <p:cNvSpPr/>
              <p:nvPr/>
            </p:nvSpPr>
            <p:spPr>
              <a:xfrm>
                <a:off x="-1440493" y="4133589"/>
                <a:ext cx="576000"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0" name="Graphic 9" descr="Chat with solid fill">
                <a:extLst>
                  <a:ext uri="{FF2B5EF4-FFF2-40B4-BE49-F238E27FC236}">
                    <a16:creationId xmlns:a16="http://schemas.microsoft.com/office/drawing/2014/main" id="{889FFACD-3C85-D722-8614-EB0A9D454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12" name="TextBox 11">
            <a:extLst>
              <a:ext uri="{FF2B5EF4-FFF2-40B4-BE49-F238E27FC236}">
                <a16:creationId xmlns:a16="http://schemas.microsoft.com/office/drawing/2014/main" id="{35C80A0F-9159-5D65-6FF5-087C0EF4D1CA}"/>
              </a:ext>
            </a:extLst>
          </p:cNvPr>
          <p:cNvSpPr txBox="1"/>
          <p:nvPr/>
        </p:nvSpPr>
        <p:spPr>
          <a:xfrm>
            <a:off x="23842" y="290513"/>
            <a:ext cx="9949358" cy="646331"/>
          </a:xfrm>
          <a:prstGeom prst="rect">
            <a:avLst/>
          </a:prstGeom>
          <a:noFill/>
        </p:spPr>
        <p:txBody>
          <a:bodyPr wrap="square" rtlCol="0">
            <a:spAutoFit/>
          </a:bodyPr>
          <a:lstStyle/>
          <a:p>
            <a:r>
              <a:rPr lang="en-GB" dirty="0"/>
              <a:t>Company positioning:  tezepelumab as an add-on to first-line standard care regardless of biomarker eligibility </a:t>
            </a:r>
          </a:p>
        </p:txBody>
      </p:sp>
      <p:grpSp>
        <p:nvGrpSpPr>
          <p:cNvPr id="3" name="Group 2">
            <a:extLst>
              <a:ext uri="{FF2B5EF4-FFF2-40B4-BE49-F238E27FC236}">
                <a16:creationId xmlns:a16="http://schemas.microsoft.com/office/drawing/2014/main" id="{BADE5852-69D2-564F-2E8D-3987720A8E78}"/>
              </a:ext>
            </a:extLst>
          </p:cNvPr>
          <p:cNvGrpSpPr/>
          <p:nvPr/>
        </p:nvGrpSpPr>
        <p:grpSpPr>
          <a:xfrm>
            <a:off x="455273" y="647161"/>
            <a:ext cx="10345987" cy="4838822"/>
            <a:chOff x="268414" y="679741"/>
            <a:chExt cx="10345987" cy="4838822"/>
          </a:xfrm>
        </p:grpSpPr>
        <p:sp>
          <p:nvSpPr>
            <p:cNvPr id="14" name="Rectangle 13">
              <a:extLst>
                <a:ext uri="{FF2B5EF4-FFF2-40B4-BE49-F238E27FC236}">
                  <a16:creationId xmlns:a16="http://schemas.microsoft.com/office/drawing/2014/main" id="{C4297A4F-2A1D-198E-4321-35A90B766262}"/>
                </a:ext>
              </a:extLst>
            </p:cNvPr>
            <p:cNvSpPr/>
            <p:nvPr/>
          </p:nvSpPr>
          <p:spPr>
            <a:xfrm>
              <a:off x="4372232" y="679741"/>
              <a:ext cx="3795287" cy="677482"/>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Severe uncontrolled asthma </a:t>
              </a:r>
              <a:r>
                <a:rPr kumimoji="0" lang="en-GB" sz="1400" b="0" i="0" u="none" strike="noStrike" kern="0" cap="none" spc="0" normalizeH="0" baseline="0" noProof="0" dirty="0">
                  <a:ln>
                    <a:noFill/>
                  </a:ln>
                  <a:solidFill>
                    <a:schemeClr val="bg1"/>
                  </a:solidFill>
                  <a:effectLst/>
                  <a:uLnTx/>
                  <a:uFillTx/>
                  <a:latin typeface="Lato"/>
                  <a:ea typeface="+mn-ea"/>
                  <a:cs typeface="+mn-cs"/>
                </a:rPr>
                <a:t>despite high dose ICS and additional controller</a:t>
              </a:r>
            </a:p>
          </p:txBody>
        </p:sp>
        <p:sp>
          <p:nvSpPr>
            <p:cNvPr id="15" name="Rectangle 14">
              <a:extLst>
                <a:ext uri="{FF2B5EF4-FFF2-40B4-BE49-F238E27FC236}">
                  <a16:creationId xmlns:a16="http://schemas.microsoft.com/office/drawing/2014/main" id="{5AC6E941-B079-880A-7D8E-91C93712284B}"/>
                </a:ext>
              </a:extLst>
            </p:cNvPr>
            <p:cNvSpPr/>
            <p:nvPr/>
          </p:nvSpPr>
          <p:spPr>
            <a:xfrm>
              <a:off x="4372232" y="1648147"/>
              <a:ext cx="3101546" cy="517612"/>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3 or more exacerbations or </a:t>
              </a:r>
              <a:r>
                <a:rPr kumimoji="0" lang="en-GB" sz="1400" b="0" i="0" u="none" strike="noStrike" kern="0" cap="none" spc="0" normalizeH="0" baseline="0" noProof="0" dirty="0" err="1">
                  <a:ln>
                    <a:noFill/>
                  </a:ln>
                  <a:solidFill>
                    <a:srgbClr val="FFFFFF"/>
                  </a:solidFill>
                  <a:effectLst/>
                  <a:uLnTx/>
                  <a:uFillTx/>
                  <a:latin typeface="Lato"/>
                  <a:ea typeface="+mn-ea"/>
                  <a:cs typeface="+mn-cs"/>
                </a:rPr>
                <a:t>mOCS</a:t>
              </a:r>
              <a:endParaRPr kumimoji="0" lang="en-GB" sz="1400" b="0" i="0" u="none" strike="noStrike" kern="0" cap="none" spc="0" normalizeH="0" baseline="0" noProof="0" dirty="0">
                <a:ln>
                  <a:noFill/>
                </a:ln>
                <a:solidFill>
                  <a:srgbClr val="FFFFFF"/>
                </a:solidFill>
                <a:effectLst/>
                <a:uLnTx/>
                <a:uFillTx/>
                <a:latin typeface="Lato"/>
                <a:ea typeface="+mn-ea"/>
                <a:cs typeface="+mn-cs"/>
              </a:endParaRPr>
            </a:p>
          </p:txBody>
        </p:sp>
        <p:sp>
          <p:nvSpPr>
            <p:cNvPr id="17" name="Rectangle 16">
              <a:extLst>
                <a:ext uri="{FF2B5EF4-FFF2-40B4-BE49-F238E27FC236}">
                  <a16:creationId xmlns:a16="http://schemas.microsoft.com/office/drawing/2014/main" id="{ADCEC423-9586-F13D-5B83-81FC06C8BD71}"/>
                </a:ext>
              </a:extLst>
            </p:cNvPr>
            <p:cNvSpPr/>
            <p:nvPr/>
          </p:nvSpPr>
          <p:spPr>
            <a:xfrm>
              <a:off x="7988636" y="2453042"/>
              <a:ext cx="2619415" cy="561294"/>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Ineligible for biologic treatment</a:t>
              </a:r>
            </a:p>
          </p:txBody>
        </p:sp>
        <p:sp>
          <p:nvSpPr>
            <p:cNvPr id="19" name="Rectangle 18">
              <a:extLst>
                <a:ext uri="{FF2B5EF4-FFF2-40B4-BE49-F238E27FC236}">
                  <a16:creationId xmlns:a16="http://schemas.microsoft.com/office/drawing/2014/main" id="{512598D9-AB8F-29B5-6FD5-7DCCB4F7C75F}"/>
                </a:ext>
              </a:extLst>
            </p:cNvPr>
            <p:cNvSpPr/>
            <p:nvPr/>
          </p:nvSpPr>
          <p:spPr>
            <a:xfrm>
              <a:off x="2123196" y="2411437"/>
              <a:ext cx="1926739" cy="561294"/>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srgbClr val="FFFFFF"/>
                  </a:solidFill>
                  <a:latin typeface="Lato"/>
                </a:rPr>
                <a:t>E</a:t>
              </a:r>
              <a:r>
                <a:rPr kumimoji="0" lang="en-GB" sz="1400" b="0" i="0" u="none" strike="noStrike" kern="0" cap="none" spc="0" normalizeH="0" baseline="0" noProof="0" dirty="0" err="1">
                  <a:ln>
                    <a:noFill/>
                  </a:ln>
                  <a:solidFill>
                    <a:srgbClr val="FFFFFF"/>
                  </a:solidFill>
                  <a:effectLst/>
                  <a:uLnTx/>
                  <a:uFillTx/>
                  <a:latin typeface="Lato"/>
                  <a:ea typeface="+mn-ea"/>
                  <a:cs typeface="+mn-cs"/>
                </a:rPr>
                <a:t>ligible</a:t>
              </a:r>
              <a:r>
                <a:rPr kumimoji="0" lang="en-GB" sz="1400" b="0" i="0" u="none" strike="noStrike" kern="0" cap="none" spc="0" normalizeH="0" baseline="0" noProof="0" dirty="0">
                  <a:ln>
                    <a:noFill/>
                  </a:ln>
                  <a:solidFill>
                    <a:srgbClr val="FFFFFF"/>
                  </a:solidFill>
                  <a:effectLst/>
                  <a:uLnTx/>
                  <a:uFillTx/>
                  <a:latin typeface="Lato"/>
                  <a:ea typeface="+mn-ea"/>
                  <a:cs typeface="+mn-cs"/>
                </a:rPr>
                <a:t> for biologic treatment</a:t>
              </a:r>
            </a:p>
          </p:txBody>
        </p:sp>
        <p:cxnSp>
          <p:nvCxnSpPr>
            <p:cNvPr id="20" name="Connector: Elbow 19">
              <a:extLst>
                <a:ext uri="{FF2B5EF4-FFF2-40B4-BE49-F238E27FC236}">
                  <a16:creationId xmlns:a16="http://schemas.microsoft.com/office/drawing/2014/main" id="{63010207-1F4E-18B5-82E7-8C91B4D06E33}"/>
                </a:ext>
              </a:extLst>
            </p:cNvPr>
            <p:cNvCxnSpPr>
              <a:cxnSpLocks/>
              <a:stCxn id="15" idx="1"/>
              <a:endCxn id="19" idx="0"/>
            </p:cNvCxnSpPr>
            <p:nvPr/>
          </p:nvCxnSpPr>
          <p:spPr>
            <a:xfrm rot="10800000" flipV="1">
              <a:off x="3086566" y="1906953"/>
              <a:ext cx="1285666" cy="50448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0277DC2-934E-D0A8-0EA7-8CB8EF58F56F}"/>
                </a:ext>
              </a:extLst>
            </p:cNvPr>
            <p:cNvSpPr/>
            <p:nvPr/>
          </p:nvSpPr>
          <p:spPr>
            <a:xfrm>
              <a:off x="268414" y="3362058"/>
              <a:ext cx="1615532" cy="868149"/>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Severe eosinophilic asthma (EOS≥300)</a:t>
              </a:r>
            </a:p>
          </p:txBody>
        </p:sp>
        <p:sp>
          <p:nvSpPr>
            <p:cNvPr id="22" name="Rectangle 21">
              <a:extLst>
                <a:ext uri="{FF2B5EF4-FFF2-40B4-BE49-F238E27FC236}">
                  <a16:creationId xmlns:a16="http://schemas.microsoft.com/office/drawing/2014/main" id="{5122E826-C976-4DE4-429C-514209F95229}"/>
                </a:ext>
              </a:extLst>
            </p:cNvPr>
            <p:cNvSpPr/>
            <p:nvPr/>
          </p:nvSpPr>
          <p:spPr>
            <a:xfrm>
              <a:off x="2215642" y="3345173"/>
              <a:ext cx="1741848" cy="1282503"/>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Type 2 inflammation FeNO ≥25 &amp; EOS ≥150, </a:t>
              </a:r>
              <a:r>
                <a:rPr kumimoji="0" lang="en-GB" sz="1400" b="0" i="0" u="none" strike="noStrike" kern="0" cap="none" spc="0" normalizeH="0" baseline="0" noProof="0" dirty="0">
                  <a:ln>
                    <a:noFill/>
                  </a:ln>
                  <a:solidFill>
                    <a:schemeClr val="bg1"/>
                  </a:solidFill>
                  <a:effectLst/>
                  <a:uLnTx/>
                  <a:uFillTx/>
                  <a:latin typeface="Lato"/>
                  <a:ea typeface="+mn-ea"/>
                  <a:cs typeface="+mn-cs"/>
                </a:rPr>
                <a:t>ineligible for anti-IL-5-class </a:t>
              </a:r>
            </a:p>
          </p:txBody>
        </p:sp>
        <p:sp>
          <p:nvSpPr>
            <p:cNvPr id="23" name="Rectangle 22">
              <a:extLst>
                <a:ext uri="{FF2B5EF4-FFF2-40B4-BE49-F238E27FC236}">
                  <a16:creationId xmlns:a16="http://schemas.microsoft.com/office/drawing/2014/main" id="{25DD4A0C-664E-B02B-C122-B1743FC5D134}"/>
                </a:ext>
              </a:extLst>
            </p:cNvPr>
            <p:cNvSpPr/>
            <p:nvPr/>
          </p:nvSpPr>
          <p:spPr>
            <a:xfrm>
              <a:off x="4258224" y="3354201"/>
              <a:ext cx="1615532" cy="868149"/>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Allergic </a:t>
              </a:r>
              <a:r>
                <a:rPr kumimoji="0" lang="en-GB" sz="1400" b="0" i="0" u="none" strike="noStrike" kern="0" cap="none" spc="0" normalizeH="0" baseline="0" noProof="0" dirty="0" err="1">
                  <a:ln>
                    <a:noFill/>
                  </a:ln>
                  <a:solidFill>
                    <a:srgbClr val="FFFFFF"/>
                  </a:solidFill>
                  <a:effectLst/>
                  <a:uLnTx/>
                  <a:uFillTx/>
                  <a:latin typeface="Lato"/>
                  <a:ea typeface="+mn-ea"/>
                  <a:cs typeface="+mn-cs"/>
                </a:rPr>
                <a:t>IgE</a:t>
              </a:r>
              <a:r>
                <a:rPr kumimoji="0" lang="en-GB" sz="1400" b="0" i="0" u="none" strike="noStrike" kern="0" cap="none" spc="0" normalizeH="0" baseline="0" noProof="0" dirty="0">
                  <a:ln>
                    <a:noFill/>
                  </a:ln>
                  <a:solidFill>
                    <a:srgbClr val="FFFFFF"/>
                  </a:solidFill>
                  <a:effectLst/>
                  <a:uLnTx/>
                  <a:uFillTx/>
                  <a:latin typeface="Lato"/>
                  <a:ea typeface="+mn-ea"/>
                  <a:cs typeface="+mn-cs"/>
                </a:rPr>
                <a:t> mediated asthma</a:t>
              </a:r>
            </a:p>
          </p:txBody>
        </p:sp>
        <p:cxnSp>
          <p:nvCxnSpPr>
            <p:cNvPr id="31" name="Straight Arrow Connector 30">
              <a:extLst>
                <a:ext uri="{FF2B5EF4-FFF2-40B4-BE49-F238E27FC236}">
                  <a16:creationId xmlns:a16="http://schemas.microsoft.com/office/drawing/2014/main" id="{DAA152F9-034A-12F7-DB34-39542685DEF1}"/>
                </a:ext>
              </a:extLst>
            </p:cNvPr>
            <p:cNvCxnSpPr/>
            <p:nvPr/>
          </p:nvCxnSpPr>
          <p:spPr>
            <a:xfrm>
              <a:off x="1384596" y="4971641"/>
              <a:ext cx="0" cy="475755"/>
            </a:xfrm>
            <a:prstGeom prst="straightConnector1">
              <a:avLst/>
            </a:prstGeom>
            <a:noFill/>
            <a:ln w="6350" cap="flat" cmpd="sng" algn="ctr">
              <a:solidFill>
                <a:srgbClr val="004550"/>
              </a:solidFill>
              <a:prstDash val="solid"/>
              <a:miter lim="800000"/>
              <a:tailEnd type="triangle"/>
            </a:ln>
            <a:effectLst/>
          </p:spPr>
        </p:cxnSp>
        <p:sp>
          <p:nvSpPr>
            <p:cNvPr id="32" name="Rectangle 31">
              <a:extLst>
                <a:ext uri="{FF2B5EF4-FFF2-40B4-BE49-F238E27FC236}">
                  <a16:creationId xmlns:a16="http://schemas.microsoft.com/office/drawing/2014/main" id="{E96F3A7A-CE7D-6CAC-86EB-2BC2EF2B2023}"/>
                </a:ext>
              </a:extLst>
            </p:cNvPr>
            <p:cNvSpPr/>
            <p:nvPr/>
          </p:nvSpPr>
          <p:spPr>
            <a:xfrm>
              <a:off x="268414" y="4540445"/>
              <a:ext cx="1615532" cy="978118"/>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Lato"/>
                  <a:ea typeface="+mn-ea"/>
                  <a:cs typeface="+mn-cs"/>
                </a:rPr>
                <a:t>Anti-IL-5-class: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rgbClr val="FFFFFF"/>
                  </a:solidFill>
                  <a:effectLst/>
                  <a:uLnTx/>
                  <a:uFillTx/>
                  <a:latin typeface="Lato"/>
                  <a:ea typeface="+mn-ea"/>
                  <a:cs typeface="+mn-cs"/>
                </a:rPr>
                <a:t>Benralizumab</a:t>
              </a:r>
              <a:r>
                <a:rPr kumimoji="0" lang="en-GB" sz="1400" b="0" i="0" u="none" strike="noStrike" kern="0" cap="none" spc="0" normalizeH="0" baseline="0" noProof="0" dirty="0">
                  <a:ln>
                    <a:noFill/>
                  </a:ln>
                  <a:solidFill>
                    <a:srgbClr val="FFFFFF"/>
                  </a:solidFill>
                  <a:effectLst/>
                  <a:uLnTx/>
                  <a:uFillTx/>
                  <a:latin typeface="Lato"/>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Mepolizumab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rgbClr val="FFFFFF"/>
                  </a:solidFill>
                  <a:effectLst/>
                  <a:uLnTx/>
                  <a:uFillTx/>
                  <a:latin typeface="Lato"/>
                  <a:ea typeface="+mn-ea"/>
                  <a:cs typeface="+mn-cs"/>
                </a:rPr>
                <a:t>Reslizumab</a:t>
              </a:r>
              <a:endParaRPr kumimoji="0" lang="en-GB" sz="1400" b="0" i="0" u="none" strike="noStrike" kern="0" cap="none" spc="0" normalizeH="0" baseline="0" noProof="0" dirty="0">
                <a:ln>
                  <a:noFill/>
                </a:ln>
                <a:solidFill>
                  <a:srgbClr val="FFFFFF"/>
                </a:solidFill>
                <a:effectLst/>
                <a:uLnTx/>
                <a:uFillTx/>
                <a:latin typeface="Lato"/>
                <a:ea typeface="+mn-ea"/>
                <a:cs typeface="+mn-cs"/>
              </a:endParaRPr>
            </a:p>
          </p:txBody>
        </p:sp>
        <p:sp>
          <p:nvSpPr>
            <p:cNvPr id="39" name="Rectangle 38">
              <a:extLst>
                <a:ext uri="{FF2B5EF4-FFF2-40B4-BE49-F238E27FC236}">
                  <a16:creationId xmlns:a16="http://schemas.microsoft.com/office/drawing/2014/main" id="{DF3EBECF-4D76-7A51-D346-AB4D9E8EAB84}"/>
                </a:ext>
              </a:extLst>
            </p:cNvPr>
            <p:cNvSpPr/>
            <p:nvPr/>
          </p:nvSpPr>
          <p:spPr>
            <a:xfrm>
              <a:off x="2263319" y="4820051"/>
              <a:ext cx="1615532" cy="418906"/>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Dupilumab</a:t>
              </a:r>
            </a:p>
          </p:txBody>
        </p:sp>
        <p:sp>
          <p:nvSpPr>
            <p:cNvPr id="40" name="Rectangle 39">
              <a:extLst>
                <a:ext uri="{FF2B5EF4-FFF2-40B4-BE49-F238E27FC236}">
                  <a16:creationId xmlns:a16="http://schemas.microsoft.com/office/drawing/2014/main" id="{F6D788ED-7435-C14A-2D10-02352B6B1429}"/>
                </a:ext>
              </a:extLst>
            </p:cNvPr>
            <p:cNvSpPr/>
            <p:nvPr/>
          </p:nvSpPr>
          <p:spPr>
            <a:xfrm>
              <a:off x="4258223" y="4804550"/>
              <a:ext cx="1615532" cy="418906"/>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Omalizumab </a:t>
              </a:r>
            </a:p>
          </p:txBody>
        </p:sp>
        <p:sp>
          <p:nvSpPr>
            <p:cNvPr id="41" name="Rectangle 40">
              <a:extLst>
                <a:ext uri="{FF2B5EF4-FFF2-40B4-BE49-F238E27FC236}">
                  <a16:creationId xmlns:a16="http://schemas.microsoft.com/office/drawing/2014/main" id="{293DD468-F00D-0424-9F31-04AE49FFC051}"/>
                </a:ext>
              </a:extLst>
            </p:cNvPr>
            <p:cNvSpPr/>
            <p:nvPr/>
          </p:nvSpPr>
          <p:spPr>
            <a:xfrm>
              <a:off x="7994987" y="4677664"/>
              <a:ext cx="2619414" cy="561294"/>
            </a:xfrm>
            <a:prstGeom prst="rect">
              <a:avLst/>
            </a:prstGeom>
            <a:solidFill>
              <a:srgbClr val="00455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Lato"/>
                  <a:ea typeface="+mn-ea"/>
                  <a:cs typeface="+mn-cs"/>
                </a:rPr>
                <a:t>High dose ICS and an additional controller </a:t>
              </a:r>
            </a:p>
          </p:txBody>
        </p:sp>
        <p:sp>
          <p:nvSpPr>
            <p:cNvPr id="71" name="Rectangle 70">
              <a:extLst>
                <a:ext uri="{FF2B5EF4-FFF2-40B4-BE49-F238E27FC236}">
                  <a16:creationId xmlns:a16="http://schemas.microsoft.com/office/drawing/2014/main" id="{16DB2CE5-395B-9A1F-3BF3-C6FA018CB4DF}"/>
                </a:ext>
              </a:extLst>
            </p:cNvPr>
            <p:cNvSpPr/>
            <p:nvPr/>
          </p:nvSpPr>
          <p:spPr>
            <a:xfrm>
              <a:off x="434973" y="1204397"/>
              <a:ext cx="1677696" cy="418906"/>
            </a:xfrm>
            <a:prstGeom prst="rect">
              <a:avLst/>
            </a:prstGeom>
            <a:solidFill>
              <a:srgbClr val="FFC000"/>
            </a:solidFill>
            <a:ln w="12700" cap="flat" cmpd="sng" algn="ctr">
              <a:solidFill>
                <a:srgbClr val="0045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latin typeface="Lato"/>
                  <a:ea typeface="+mn-ea"/>
                  <a:cs typeface="+mn-cs"/>
                </a:rPr>
                <a:t>Tezepelumab</a:t>
              </a:r>
            </a:p>
          </p:txBody>
        </p:sp>
      </p:grpSp>
      <p:cxnSp>
        <p:nvCxnSpPr>
          <p:cNvPr id="43" name="Connector: Elbow 42">
            <a:extLst>
              <a:ext uri="{FF2B5EF4-FFF2-40B4-BE49-F238E27FC236}">
                <a16:creationId xmlns:a16="http://schemas.microsoft.com/office/drawing/2014/main" id="{FDCC0753-87A6-C663-4DD8-8C3A8DA58B75}"/>
              </a:ext>
            </a:extLst>
          </p:cNvPr>
          <p:cNvCxnSpPr>
            <a:stCxn id="19" idx="2"/>
            <a:endCxn id="21" idx="0"/>
          </p:cNvCxnSpPr>
          <p:nvPr/>
        </p:nvCxnSpPr>
        <p:spPr>
          <a:xfrm rot="5400000">
            <a:off x="2073569" y="2129621"/>
            <a:ext cx="389327" cy="20103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0CE20AA0-E5B8-4478-311B-1B4F3B4E1CFE}"/>
              </a:ext>
            </a:extLst>
          </p:cNvPr>
          <p:cNvCxnSpPr>
            <a:cxnSpLocks/>
          </p:cNvCxnSpPr>
          <p:nvPr/>
        </p:nvCxnSpPr>
        <p:spPr>
          <a:xfrm>
            <a:off x="3223898" y="3142155"/>
            <a:ext cx="1979422" cy="1989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C97591D0-E166-5774-2BC1-86568AA2FFD6}"/>
              </a:ext>
            </a:extLst>
          </p:cNvPr>
          <p:cNvCxnSpPr>
            <a:cxnSpLocks/>
            <a:stCxn id="15" idx="3"/>
            <a:endCxn id="17" idx="0"/>
          </p:cNvCxnSpPr>
          <p:nvPr/>
        </p:nvCxnSpPr>
        <p:spPr>
          <a:xfrm>
            <a:off x="7660637" y="1874373"/>
            <a:ext cx="1824566" cy="5460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22D18D5B-67C8-BC26-C6DA-6A894C81A184}"/>
              </a:ext>
            </a:extLst>
          </p:cNvPr>
          <p:cNvCxnSpPr>
            <a:cxnSpLocks/>
          </p:cNvCxnSpPr>
          <p:nvPr/>
        </p:nvCxnSpPr>
        <p:spPr>
          <a:xfrm rot="16200000" flipH="1">
            <a:off x="8666060" y="3846519"/>
            <a:ext cx="1663328"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2736316-FE0F-D549-07E5-40E37C17579F}"/>
              </a:ext>
            </a:extLst>
          </p:cNvPr>
          <p:cNvCxnSpPr>
            <a:cxnSpLocks/>
            <a:stCxn id="32" idx="3"/>
            <a:endCxn id="39" idx="1"/>
          </p:cNvCxnSpPr>
          <p:nvPr/>
        </p:nvCxnSpPr>
        <p:spPr>
          <a:xfrm>
            <a:off x="2070805" y="4996924"/>
            <a:ext cx="3793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448157E-6173-D54B-C359-CCDE4545050B}"/>
              </a:ext>
            </a:extLst>
          </p:cNvPr>
          <p:cNvCxnSpPr>
            <a:cxnSpLocks/>
            <a:stCxn id="22" idx="2"/>
            <a:endCxn id="39" idx="0"/>
          </p:cNvCxnSpPr>
          <p:nvPr/>
        </p:nvCxnSpPr>
        <p:spPr>
          <a:xfrm flipH="1">
            <a:off x="3257944" y="4595096"/>
            <a:ext cx="15481" cy="192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96860B8-06C0-F108-6D58-07918A844EBA}"/>
              </a:ext>
            </a:extLst>
          </p:cNvPr>
          <p:cNvCxnSpPr>
            <a:stCxn id="23" idx="2"/>
            <a:endCxn id="40" idx="0"/>
          </p:cNvCxnSpPr>
          <p:nvPr/>
        </p:nvCxnSpPr>
        <p:spPr>
          <a:xfrm flipH="1">
            <a:off x="5252848" y="4189770"/>
            <a:ext cx="1" cy="582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2C38035B-D041-7199-8D3A-158E4E4610D2}"/>
              </a:ext>
            </a:extLst>
          </p:cNvPr>
          <p:cNvSpPr/>
          <p:nvPr/>
        </p:nvSpPr>
        <p:spPr>
          <a:xfrm>
            <a:off x="10044545" y="700903"/>
            <a:ext cx="221673" cy="1332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D0F1D858-8E15-6C05-9513-E0717420ADE5}"/>
              </a:ext>
            </a:extLst>
          </p:cNvPr>
          <p:cNvSpPr txBox="1"/>
          <p:nvPr/>
        </p:nvSpPr>
        <p:spPr>
          <a:xfrm>
            <a:off x="10368268" y="629067"/>
            <a:ext cx="2572224" cy="307777"/>
          </a:xfrm>
          <a:prstGeom prst="rect">
            <a:avLst/>
          </a:prstGeom>
          <a:noFill/>
        </p:spPr>
        <p:txBody>
          <a:bodyPr wrap="square" rtlCol="0">
            <a:spAutoFit/>
          </a:bodyPr>
          <a:lstStyle/>
          <a:p>
            <a:r>
              <a:rPr lang="en-GB" sz="1400" dirty="0"/>
              <a:t>Under consideration</a:t>
            </a:r>
          </a:p>
        </p:txBody>
      </p:sp>
      <p:sp>
        <p:nvSpPr>
          <p:cNvPr id="74" name="Rectangle 73">
            <a:extLst>
              <a:ext uri="{FF2B5EF4-FFF2-40B4-BE49-F238E27FC236}">
                <a16:creationId xmlns:a16="http://schemas.microsoft.com/office/drawing/2014/main" id="{6F7E758E-F6AF-4B0E-BCFB-87D0A4B08EA1}"/>
              </a:ext>
            </a:extLst>
          </p:cNvPr>
          <p:cNvSpPr/>
          <p:nvPr/>
        </p:nvSpPr>
        <p:spPr>
          <a:xfrm>
            <a:off x="10044545" y="406695"/>
            <a:ext cx="221673" cy="13321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3A529C14-E34D-653B-5827-B36222EE5BED}"/>
              </a:ext>
            </a:extLst>
          </p:cNvPr>
          <p:cNvSpPr txBox="1"/>
          <p:nvPr/>
        </p:nvSpPr>
        <p:spPr>
          <a:xfrm>
            <a:off x="10358531" y="329081"/>
            <a:ext cx="2572224" cy="307777"/>
          </a:xfrm>
          <a:prstGeom prst="rect">
            <a:avLst/>
          </a:prstGeom>
          <a:noFill/>
        </p:spPr>
        <p:txBody>
          <a:bodyPr wrap="square" rtlCol="0">
            <a:spAutoFit/>
          </a:bodyPr>
          <a:lstStyle/>
          <a:p>
            <a:r>
              <a:rPr lang="en-GB" sz="1400" dirty="0"/>
              <a:t>NICE recommended</a:t>
            </a:r>
          </a:p>
        </p:txBody>
      </p:sp>
      <p:cxnSp>
        <p:nvCxnSpPr>
          <p:cNvPr id="77" name="Straight Arrow Connector 76">
            <a:extLst>
              <a:ext uri="{FF2B5EF4-FFF2-40B4-BE49-F238E27FC236}">
                <a16:creationId xmlns:a16="http://schemas.microsoft.com/office/drawing/2014/main" id="{7C3AACF9-64A2-BDB1-D93A-F8327C03E071}"/>
              </a:ext>
            </a:extLst>
          </p:cNvPr>
          <p:cNvCxnSpPr>
            <a:cxnSpLocks/>
            <a:endCxn id="32" idx="0"/>
          </p:cNvCxnSpPr>
          <p:nvPr/>
        </p:nvCxnSpPr>
        <p:spPr>
          <a:xfrm>
            <a:off x="1263039" y="4197627"/>
            <a:ext cx="0" cy="310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 Placeholder 8">
            <a:extLst>
              <a:ext uri="{FF2B5EF4-FFF2-40B4-BE49-F238E27FC236}">
                <a16:creationId xmlns:a16="http://schemas.microsoft.com/office/drawing/2014/main" id="{A01CAA3D-0918-26DC-DAC5-DF5A1FA0EA58}"/>
              </a:ext>
            </a:extLst>
          </p:cNvPr>
          <p:cNvSpPr txBox="1">
            <a:spLocks/>
          </p:cNvSpPr>
          <p:nvPr/>
        </p:nvSpPr>
        <p:spPr>
          <a:xfrm>
            <a:off x="1752612" y="6436112"/>
            <a:ext cx="908685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Arial" panose="020B0604020202020204" pitchFamily="34" charset="0"/>
              </a:rPr>
              <a:t>Abbreviations: </a:t>
            </a:r>
            <a:r>
              <a:rPr lang="en-GB" dirty="0" err="1">
                <a:cs typeface="Arial" panose="020B0604020202020204" pitchFamily="34" charset="0"/>
              </a:rPr>
              <a:t>EOS:eosinophil</a:t>
            </a:r>
            <a:r>
              <a:rPr lang="en-GB" dirty="0">
                <a:cs typeface="Arial" panose="020B0604020202020204" pitchFamily="34" charset="0"/>
              </a:rPr>
              <a:t>; </a:t>
            </a:r>
            <a:r>
              <a:rPr lang="en-GB" dirty="0" err="1">
                <a:cs typeface="Arial" panose="020B0604020202020204" pitchFamily="34" charset="0"/>
              </a:rPr>
              <a:t>exacs</a:t>
            </a:r>
            <a:r>
              <a:rPr lang="en-GB" dirty="0">
                <a:cs typeface="Arial" panose="020B0604020202020204" pitchFamily="34" charset="0"/>
              </a:rPr>
              <a:t>: exacerbations; FeNO: fractional exhaled nitric oxide; ICS: inhaled corticosteroid; </a:t>
            </a:r>
            <a:r>
              <a:rPr lang="en-GB" dirty="0" err="1">
                <a:cs typeface="Arial" panose="020B0604020202020204" pitchFamily="34" charset="0"/>
              </a:rPr>
              <a:t>IgE</a:t>
            </a:r>
            <a:r>
              <a:rPr lang="en-GB" dirty="0">
                <a:cs typeface="Arial" panose="020B0604020202020204" pitchFamily="34" charset="0"/>
              </a:rPr>
              <a:t>: immunoglobulin E; IL: interleukin; </a:t>
            </a:r>
            <a:r>
              <a:rPr lang="en-GB" dirty="0" err="1">
                <a:cs typeface="Arial" panose="020B0604020202020204" pitchFamily="34" charset="0"/>
              </a:rPr>
              <a:t>mOCS</a:t>
            </a:r>
            <a:r>
              <a:rPr lang="en-GB" dirty="0">
                <a:cs typeface="Arial" panose="020B0604020202020204" pitchFamily="34" charset="0"/>
              </a:rPr>
              <a:t>: maintenance oral corticosteroid treatment  </a:t>
            </a:r>
          </a:p>
        </p:txBody>
      </p:sp>
      <p:sp>
        <p:nvSpPr>
          <p:cNvPr id="18" name="TextBox 17">
            <a:extLst>
              <a:ext uri="{FF2B5EF4-FFF2-40B4-BE49-F238E27FC236}">
                <a16:creationId xmlns:a16="http://schemas.microsoft.com/office/drawing/2014/main" id="{3908A3C8-F273-7811-874F-09ED83508A7F}"/>
              </a:ext>
            </a:extLst>
          </p:cNvPr>
          <p:cNvSpPr txBox="1"/>
          <p:nvPr/>
        </p:nvSpPr>
        <p:spPr>
          <a:xfrm>
            <a:off x="2070805" y="5221054"/>
            <a:ext cx="2619414" cy="307777"/>
          </a:xfrm>
          <a:prstGeom prst="rect">
            <a:avLst/>
          </a:prstGeom>
          <a:noFill/>
        </p:spPr>
        <p:txBody>
          <a:bodyPr wrap="square" rtlCol="0">
            <a:spAutoFit/>
          </a:bodyPr>
          <a:lstStyle/>
          <a:p>
            <a:r>
              <a:rPr lang="en-GB" sz="1400" dirty="0"/>
              <a:t>Inadequate response </a:t>
            </a:r>
          </a:p>
        </p:txBody>
      </p:sp>
      <p:sp>
        <p:nvSpPr>
          <p:cNvPr id="4" name="TextBox 3">
            <a:extLst>
              <a:ext uri="{FF2B5EF4-FFF2-40B4-BE49-F238E27FC236}">
                <a16:creationId xmlns:a16="http://schemas.microsoft.com/office/drawing/2014/main" id="{A33C2DEE-86BE-D461-CACC-5E69F6CC8760}"/>
              </a:ext>
            </a:extLst>
          </p:cNvPr>
          <p:cNvSpPr txBox="1"/>
          <p:nvPr/>
        </p:nvSpPr>
        <p:spPr>
          <a:xfrm>
            <a:off x="201593" y="877444"/>
            <a:ext cx="2739724" cy="338554"/>
          </a:xfrm>
          <a:prstGeom prst="rect">
            <a:avLst/>
          </a:prstGeom>
          <a:noFill/>
        </p:spPr>
        <p:txBody>
          <a:bodyPr wrap="none" rtlCol="0">
            <a:spAutoFit/>
          </a:bodyPr>
          <a:lstStyle/>
          <a:p>
            <a:r>
              <a:rPr lang="en-GB" sz="1600" dirty="0"/>
              <a:t>Figure 1 Treatment pathway</a:t>
            </a:r>
          </a:p>
        </p:txBody>
      </p:sp>
      <p:cxnSp>
        <p:nvCxnSpPr>
          <p:cNvPr id="42" name="Straight Arrow Connector 41">
            <a:extLst>
              <a:ext uri="{FF2B5EF4-FFF2-40B4-BE49-F238E27FC236}">
                <a16:creationId xmlns:a16="http://schemas.microsoft.com/office/drawing/2014/main" id="{FA6977CD-BD7C-BB1F-B853-582AE6F6E562}"/>
              </a:ext>
            </a:extLst>
          </p:cNvPr>
          <p:cNvCxnSpPr>
            <a:endCxn id="22" idx="0"/>
          </p:cNvCxnSpPr>
          <p:nvPr/>
        </p:nvCxnSpPr>
        <p:spPr>
          <a:xfrm>
            <a:off x="3273425" y="2981756"/>
            <a:ext cx="0" cy="330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331F763-5271-43D6-3AFD-02B7521B2297}"/>
              </a:ext>
            </a:extLst>
          </p:cNvPr>
          <p:cNvCxnSpPr>
            <a:cxnSpLocks/>
          </p:cNvCxnSpPr>
          <p:nvPr/>
        </p:nvCxnSpPr>
        <p:spPr>
          <a:xfrm>
            <a:off x="6136980" y="1381270"/>
            <a:ext cx="0" cy="247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52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9A84F1-7793-40DE-8D7C-86B061F51562}"/>
              </a:ext>
            </a:extLst>
          </p:cNvPr>
          <p:cNvSpPr txBox="1"/>
          <p:nvPr/>
        </p:nvSpPr>
        <p:spPr>
          <a:xfrm>
            <a:off x="548640" y="748880"/>
            <a:ext cx="2055371" cy="369332"/>
          </a:xfrm>
          <a:prstGeom prst="rect">
            <a:avLst/>
          </a:prstGeom>
          <a:noFill/>
        </p:spPr>
        <p:txBody>
          <a:bodyPr wrap="none" rtlCol="0">
            <a:spAutoFit/>
          </a:bodyPr>
          <a:lstStyle/>
          <a:p>
            <a:r>
              <a:rPr lang="en-GB" b="1" dirty="0"/>
              <a:t>Table 1 </a:t>
            </a:r>
            <a:r>
              <a:rPr lang="en-GB" dirty="0"/>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711459970"/>
              </p:ext>
            </p:extLst>
          </p:nvPr>
        </p:nvGraphicFramePr>
        <p:xfrm>
          <a:off x="556781" y="1105783"/>
          <a:ext cx="11091133" cy="5003337"/>
        </p:xfrm>
        <a:graphic>
          <a:graphicData uri="http://schemas.openxmlformats.org/drawingml/2006/table">
            <a:tbl>
              <a:tblPr firstRow="1" bandRow="1">
                <a:tableStyleId>{5C22544A-7EE6-4342-B048-85BDC9FD1C3A}</a:tableStyleId>
              </a:tblPr>
              <a:tblGrid>
                <a:gridCol w="8586883">
                  <a:extLst>
                    <a:ext uri="{9D8B030D-6E8A-4147-A177-3AD203B41FA5}">
                      <a16:colId xmlns:a16="http://schemas.microsoft.com/office/drawing/2014/main" val="3322847139"/>
                    </a:ext>
                  </a:extLst>
                </a:gridCol>
                <a:gridCol w="2504250">
                  <a:extLst>
                    <a:ext uri="{9D8B030D-6E8A-4147-A177-3AD203B41FA5}">
                      <a16:colId xmlns:a16="http://schemas.microsoft.com/office/drawing/2014/main" val="2381203084"/>
                    </a:ext>
                  </a:extLst>
                </a:gridCol>
              </a:tblGrid>
              <a:tr h="372527">
                <a:tc>
                  <a:txBody>
                    <a:bodyPr/>
                    <a:lstStyle/>
                    <a:p>
                      <a:r>
                        <a:rPr lang="en-GB" dirty="0"/>
                        <a:t>Issue</a:t>
                      </a:r>
                    </a:p>
                  </a:txBody>
                  <a:tcPr/>
                </a:tc>
                <a:tc>
                  <a:txBody>
                    <a:bodyPr/>
                    <a:lstStyle/>
                    <a:p>
                      <a:r>
                        <a:rPr lang="en-GB" dirty="0"/>
                        <a:t>Resolved?</a:t>
                      </a:r>
                    </a:p>
                  </a:txBody>
                  <a:tcPr/>
                </a:tc>
                <a:extLst>
                  <a:ext uri="{0D108BD9-81ED-4DB2-BD59-A6C34878D82A}">
                    <a16:rowId xmlns:a16="http://schemas.microsoft.com/office/drawing/2014/main" val="2647452487"/>
                  </a:ext>
                </a:extLst>
              </a:tr>
              <a:tr h="575310">
                <a:tc>
                  <a:txBody>
                    <a:bodyPr/>
                    <a:lstStyle/>
                    <a:p>
                      <a:r>
                        <a:rPr lang="en-GB" sz="1600" dirty="0"/>
                        <a:t>Exclusion of reslizumab as a comparator</a:t>
                      </a:r>
                    </a:p>
                  </a:txBody>
                  <a:tcPr anchor="ctr"/>
                </a:tc>
                <a:tc>
                  <a:txBody>
                    <a:bodyPr/>
                    <a:lstStyle/>
                    <a:p>
                      <a:pPr algn="ctr"/>
                      <a:r>
                        <a:rPr lang="en-GB" sz="1600" dirty="0">
                          <a:solidFill>
                            <a:schemeClr val="bg1"/>
                          </a:solidFill>
                        </a:rPr>
                        <a:t>Yes</a:t>
                      </a:r>
                    </a:p>
                  </a:txBody>
                  <a:tcPr anchor="ctr">
                    <a:solidFill>
                      <a:srgbClr val="00B050"/>
                    </a:solidFill>
                  </a:tcPr>
                </a:tc>
                <a:extLst>
                  <a:ext uri="{0D108BD9-81ED-4DB2-BD59-A6C34878D82A}">
                    <a16:rowId xmlns:a16="http://schemas.microsoft.com/office/drawing/2014/main" val="4286048228"/>
                  </a:ext>
                </a:extLst>
              </a:tr>
              <a:tr h="427202">
                <a:tc>
                  <a:txBody>
                    <a:bodyPr/>
                    <a:lstStyle/>
                    <a:p>
                      <a:r>
                        <a:rPr lang="en-GB" sz="1600" dirty="0"/>
                        <a:t>Definition of treatment response</a:t>
                      </a:r>
                    </a:p>
                  </a:txBody>
                  <a:tcPr anchor="ctr"/>
                </a:tc>
                <a:tc>
                  <a:txBody>
                    <a:bodyPr/>
                    <a:lstStyle/>
                    <a:p>
                      <a:pPr algn="ctr"/>
                      <a:r>
                        <a:rPr lang="en-GB" sz="1600" dirty="0">
                          <a:solidFill>
                            <a:schemeClr val="bg1"/>
                          </a:solidFill>
                        </a:rPr>
                        <a:t>No</a:t>
                      </a:r>
                    </a:p>
                  </a:txBody>
                  <a:tcPr anchor="ctr">
                    <a:solidFill>
                      <a:srgbClr val="C00000"/>
                    </a:solidFill>
                  </a:tcPr>
                </a:tc>
                <a:extLst>
                  <a:ext uri="{0D108BD9-81ED-4DB2-BD59-A6C34878D82A}">
                    <a16:rowId xmlns:a16="http://schemas.microsoft.com/office/drawing/2014/main" val="4079267917"/>
                  </a:ext>
                </a:extLst>
              </a:tr>
              <a:tr h="575310">
                <a:tc>
                  <a:txBody>
                    <a:bodyPr/>
                    <a:lstStyle/>
                    <a:p>
                      <a:r>
                        <a:rPr lang="en-GB" sz="1600" dirty="0"/>
                        <a:t>Mismatched subgroups and their provenance in network meta-analyses</a:t>
                      </a:r>
                    </a:p>
                  </a:txBody>
                  <a:tcPr anchor="ctr"/>
                </a:tc>
                <a:tc>
                  <a:txBody>
                    <a:bodyPr/>
                    <a:lstStyle/>
                    <a:p>
                      <a:pPr algn="ctr"/>
                      <a:r>
                        <a:rPr lang="en-GB" sz="1600" dirty="0">
                          <a:solidFill>
                            <a:schemeClr val="bg1"/>
                          </a:solidFill>
                        </a:rPr>
                        <a:t>No</a:t>
                      </a:r>
                    </a:p>
                  </a:txBody>
                  <a:tcPr anchor="ctr">
                    <a:solidFill>
                      <a:srgbClr val="C00000"/>
                    </a:solidFill>
                  </a:tcPr>
                </a:tc>
                <a:extLst>
                  <a:ext uri="{0D108BD9-81ED-4DB2-BD59-A6C34878D82A}">
                    <a16:rowId xmlns:a16="http://schemas.microsoft.com/office/drawing/2014/main" val="710463053"/>
                  </a:ext>
                </a:extLst>
              </a:tr>
              <a:tr h="575310">
                <a:tc>
                  <a:txBody>
                    <a:bodyPr/>
                    <a:lstStyle/>
                    <a:p>
                      <a:r>
                        <a:rPr lang="en-GB" sz="1600" dirty="0"/>
                        <a:t>Use of ACQ-6 cut-off score to define controlled asthma </a:t>
                      </a:r>
                    </a:p>
                  </a:txBody>
                  <a:tcPr anchor="ctr"/>
                </a:tc>
                <a:tc>
                  <a:txBody>
                    <a:bodyPr/>
                    <a:lstStyle/>
                    <a:p>
                      <a:pPr algn="ctr"/>
                      <a:r>
                        <a:rPr lang="en-GB" sz="1600" dirty="0">
                          <a:solidFill>
                            <a:schemeClr val="bg1"/>
                          </a:solidFill>
                        </a:rPr>
                        <a:t>No</a:t>
                      </a:r>
                    </a:p>
                  </a:txBody>
                  <a:tcPr anchor="ctr">
                    <a:solidFill>
                      <a:srgbClr val="C00000"/>
                    </a:solidFill>
                  </a:tcPr>
                </a:tc>
                <a:extLst>
                  <a:ext uri="{0D108BD9-81ED-4DB2-BD59-A6C34878D82A}">
                    <a16:rowId xmlns:a16="http://schemas.microsoft.com/office/drawing/2014/main" val="1907513868"/>
                  </a:ext>
                </a:extLst>
              </a:tr>
              <a:tr h="516606">
                <a:tc>
                  <a:txBody>
                    <a:bodyPr/>
                    <a:lstStyle/>
                    <a:p>
                      <a:r>
                        <a:rPr lang="en-GB" sz="1600" dirty="0"/>
                        <a:t>Differentiation between ‘controlled exacerbation’ and ‘uncontrolled exacerbation’</a:t>
                      </a:r>
                    </a:p>
                  </a:txBody>
                  <a:tcPr anchor="ctr"/>
                </a:tc>
                <a:tc>
                  <a:txBody>
                    <a:bodyPr/>
                    <a:lstStyle/>
                    <a:p>
                      <a:pPr algn="ctr"/>
                      <a:r>
                        <a:rPr lang="en-GB" sz="1600" dirty="0">
                          <a:solidFill>
                            <a:schemeClr val="bg1"/>
                          </a:solidFill>
                        </a:rPr>
                        <a:t>Partially</a:t>
                      </a:r>
                    </a:p>
                  </a:txBody>
                  <a:tcPr anchor="ctr">
                    <a:solidFill>
                      <a:srgbClr val="FFC000"/>
                    </a:solidFill>
                  </a:tcPr>
                </a:tc>
                <a:extLst>
                  <a:ext uri="{0D108BD9-81ED-4DB2-BD59-A6C34878D82A}">
                    <a16:rowId xmlns:a16="http://schemas.microsoft.com/office/drawing/2014/main" val="3252160011"/>
                  </a:ext>
                </a:extLst>
              </a:tr>
              <a:tr h="418107">
                <a:tc>
                  <a:txBody>
                    <a:bodyPr/>
                    <a:lstStyle/>
                    <a:p>
                      <a:r>
                        <a:rPr lang="en-GB" sz="1600" dirty="0"/>
                        <a:t>Change in transition probabilities at Week 52</a:t>
                      </a:r>
                    </a:p>
                  </a:txBody>
                  <a:tcPr anchor="ctr"/>
                </a:tc>
                <a:tc>
                  <a:txBody>
                    <a:bodyPr/>
                    <a:lstStyle/>
                    <a:p>
                      <a:pPr algn="ctr"/>
                      <a:r>
                        <a:rPr lang="en-GB" sz="1600" dirty="0">
                          <a:solidFill>
                            <a:schemeClr val="bg1"/>
                          </a:solidFill>
                        </a:rPr>
                        <a:t>No </a:t>
                      </a:r>
                    </a:p>
                  </a:txBody>
                  <a:tcPr anchor="ctr">
                    <a:solidFill>
                      <a:srgbClr val="C00000"/>
                    </a:solidFill>
                  </a:tcPr>
                </a:tc>
                <a:extLst>
                  <a:ext uri="{0D108BD9-81ED-4DB2-BD59-A6C34878D82A}">
                    <a16:rowId xmlns:a16="http://schemas.microsoft.com/office/drawing/2014/main" val="3993071413"/>
                  </a:ext>
                </a:extLst>
              </a:tr>
              <a:tr h="472813">
                <a:tc>
                  <a:txBody>
                    <a:bodyPr/>
                    <a:lstStyle/>
                    <a:p>
                      <a:r>
                        <a:rPr lang="en-GB" sz="1600" dirty="0"/>
                        <a:t>Hospitalisation rate for biologics other than tezepelumab may be overestimated</a:t>
                      </a:r>
                    </a:p>
                  </a:txBody>
                  <a:tcPr anchor="ctr"/>
                </a:tc>
                <a:tc>
                  <a:txBody>
                    <a:bodyPr/>
                    <a:lstStyle/>
                    <a:p>
                      <a:pPr algn="ctr"/>
                      <a:r>
                        <a:rPr lang="en-GB" sz="1600" dirty="0">
                          <a:solidFill>
                            <a:schemeClr val="bg1"/>
                          </a:solidFill>
                        </a:rPr>
                        <a:t>Yes</a:t>
                      </a:r>
                    </a:p>
                  </a:txBody>
                  <a:tcPr anchor="ctr">
                    <a:solidFill>
                      <a:srgbClr val="00B050"/>
                    </a:solidFill>
                  </a:tcPr>
                </a:tc>
                <a:extLst>
                  <a:ext uri="{0D108BD9-81ED-4DB2-BD59-A6C34878D82A}">
                    <a16:rowId xmlns:a16="http://schemas.microsoft.com/office/drawing/2014/main" val="1929197390"/>
                  </a:ext>
                </a:extLst>
              </a:tr>
              <a:tr h="480317">
                <a:tc>
                  <a:txBody>
                    <a:bodyPr/>
                    <a:lstStyle/>
                    <a:p>
                      <a:r>
                        <a:rPr lang="en-GB" sz="1600" dirty="0"/>
                        <a:t>Asthma mortality may have been overestimated</a:t>
                      </a:r>
                    </a:p>
                  </a:txBody>
                  <a:tcPr anchor="ctr"/>
                </a:tc>
                <a:tc>
                  <a:txBody>
                    <a:bodyPr/>
                    <a:lstStyle/>
                    <a:p>
                      <a:pPr algn="ctr"/>
                      <a:r>
                        <a:rPr lang="en-GB" sz="1600" dirty="0">
                          <a:solidFill>
                            <a:schemeClr val="bg1"/>
                          </a:solidFill>
                        </a:rPr>
                        <a:t>No</a:t>
                      </a:r>
                    </a:p>
                  </a:txBody>
                  <a:tcPr anchor="ctr">
                    <a:solidFill>
                      <a:srgbClr val="C00000"/>
                    </a:solidFill>
                  </a:tcPr>
                </a:tc>
                <a:extLst>
                  <a:ext uri="{0D108BD9-81ED-4DB2-BD59-A6C34878D82A}">
                    <a16:rowId xmlns:a16="http://schemas.microsoft.com/office/drawing/2014/main" val="3682651383"/>
                  </a:ext>
                </a:extLst>
              </a:tr>
              <a:tr h="589835">
                <a:tc>
                  <a:txBody>
                    <a:bodyPr/>
                    <a:lstStyle/>
                    <a:p>
                      <a:r>
                        <a:rPr lang="en-GB" sz="1600" b="0" dirty="0">
                          <a:solidFill>
                            <a:schemeClr val="tx1"/>
                          </a:solidFill>
                        </a:rPr>
                        <a:t>Utility gain associated with biologic therapy, over and above treatment effectiveness and/or adverse events</a:t>
                      </a:r>
                    </a:p>
                  </a:txBody>
                  <a:tcPr anchor="ctr"/>
                </a:tc>
                <a:tc>
                  <a:txBody>
                    <a:bodyPr/>
                    <a:lstStyle/>
                    <a:p>
                      <a:pPr algn="ctr"/>
                      <a:r>
                        <a:rPr lang="en-GB" sz="1600" dirty="0">
                          <a:solidFill>
                            <a:schemeClr val="bg1"/>
                          </a:solidFill>
                        </a:rPr>
                        <a:t>No</a:t>
                      </a:r>
                    </a:p>
                  </a:txBody>
                  <a:tcPr anchor="ctr">
                    <a:solidFill>
                      <a:srgbClr val="C00000"/>
                    </a:solidFill>
                  </a:tcPr>
                </a:tc>
                <a:extLst>
                  <a:ext uri="{0D108BD9-81ED-4DB2-BD59-A6C34878D82A}">
                    <a16:rowId xmlns:a16="http://schemas.microsoft.com/office/drawing/2014/main" val="4083829837"/>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Key issues: technical engagement</a:t>
            </a:r>
          </a:p>
        </p:txBody>
      </p:sp>
      <p:sp>
        <p:nvSpPr>
          <p:cNvPr id="14" name="Text Placeholder 13">
            <a:extLst>
              <a:ext uri="{FF2B5EF4-FFF2-40B4-BE49-F238E27FC236}">
                <a16:creationId xmlns:a16="http://schemas.microsoft.com/office/drawing/2014/main" id="{398E88BB-B490-F623-BA3E-3737E67A5B4A}"/>
              </a:ext>
            </a:extLst>
          </p:cNvPr>
          <p:cNvSpPr>
            <a:spLocks noGrp="1"/>
          </p:cNvSpPr>
          <p:nvPr>
            <p:ph type="body" sz="quarter" idx="13"/>
          </p:nvPr>
        </p:nvSpPr>
        <p:spPr>
          <a:xfrm>
            <a:off x="3214919" y="6492913"/>
            <a:ext cx="9086850" cy="365125"/>
          </a:xfrm>
        </p:spPr>
        <p:txBody>
          <a:bodyPr/>
          <a:lstStyle/>
          <a:p>
            <a:r>
              <a:rPr lang="fr-FR" dirty="0" err="1"/>
              <a:t>Abbreviations</a:t>
            </a:r>
            <a:r>
              <a:rPr lang="fr-FR" dirty="0"/>
              <a:t>: ACQ-6: </a:t>
            </a:r>
            <a:r>
              <a:rPr lang="fr-FR" dirty="0" err="1"/>
              <a:t>Asthma</a:t>
            </a:r>
            <a:r>
              <a:rPr lang="fr-FR" dirty="0"/>
              <a:t> control Questionnaire 6-item</a:t>
            </a:r>
          </a:p>
          <a:p>
            <a:endParaRPr lang="en-GB" dirty="0"/>
          </a:p>
        </p:txBody>
      </p:sp>
    </p:spTree>
    <p:extLst>
      <p:ext uri="{BB962C8B-B14F-4D97-AF65-F5344CB8AC3E}">
        <p14:creationId xmlns:p14="http://schemas.microsoft.com/office/powerpoint/2010/main" val="343095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86116688"/>
              </p:ext>
            </p:extLst>
          </p:nvPr>
        </p:nvGraphicFramePr>
        <p:xfrm>
          <a:off x="437356" y="1501103"/>
          <a:ext cx="11317288" cy="4170601"/>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1177551">
                <a:tc>
                  <a:txBody>
                    <a:bodyPr/>
                    <a:lstStyle/>
                    <a:p>
                      <a:r>
                        <a:rPr lang="en-GB" dirty="0">
                          <a:solidFill>
                            <a:schemeClr val="bg1"/>
                          </a:solidFill>
                        </a:rPr>
                        <a:t>Marketing authorisation</a:t>
                      </a:r>
                    </a:p>
                  </a:txBody>
                  <a:tcPr/>
                </a:tc>
                <a:tc>
                  <a:txBody>
                    <a:bodyPr/>
                    <a:lstStyle/>
                    <a:p>
                      <a:pPr marL="285750" indent="-285750">
                        <a:buFont typeface="Arial" panose="020B0604020202020204" pitchFamily="34" charset="0"/>
                        <a:buChar char="•"/>
                      </a:pPr>
                      <a:r>
                        <a:rPr lang="en-GB" dirty="0"/>
                        <a:t>Indicated as an add-on maintenance treatment in adults and adolescents 12 years and older with severe asthma who are inadequately controlled despite high dose inhaled corticosteroids plus another medicinal product for maintenance treatment</a:t>
                      </a:r>
                    </a:p>
                  </a:txBody>
                  <a:tcPr/>
                </a:tc>
                <a:extLst>
                  <a:ext uri="{0D108BD9-81ED-4DB2-BD59-A6C34878D82A}">
                    <a16:rowId xmlns:a16="http://schemas.microsoft.com/office/drawing/2014/main" val="3751016788"/>
                  </a:ext>
                </a:extLst>
              </a:tr>
              <a:tr h="945578">
                <a:tc>
                  <a:txBody>
                    <a:bodyPr/>
                    <a:lstStyle/>
                    <a:p>
                      <a:r>
                        <a:rPr lang="en-GB" dirty="0">
                          <a:solidFill>
                            <a:schemeClr val="bg1"/>
                          </a:solidFill>
                        </a:rPr>
                        <a:t>Mechanism of action</a:t>
                      </a:r>
                    </a:p>
                  </a:txBody>
                  <a:tcPr/>
                </a:tc>
                <a:tc>
                  <a:txBody>
                    <a:bodyPr/>
                    <a:lstStyle/>
                    <a:p>
                      <a:pPr marL="285750" indent="-285750">
                        <a:buFont typeface="Arial" panose="020B0604020202020204" pitchFamily="34" charset="0"/>
                        <a:buChar char="•"/>
                      </a:pPr>
                      <a:r>
                        <a:rPr lang="en-GB" dirty="0"/>
                        <a:t>Anti-TSLP, human monoclonal antibody that binds to human TSLP with high affinity and prevents its interaction with the heterodimeric TSLP receptor</a:t>
                      </a:r>
                    </a:p>
                  </a:txBody>
                  <a:tcPr/>
                </a:tc>
                <a:extLst>
                  <a:ext uri="{0D108BD9-81ED-4DB2-BD59-A6C34878D82A}">
                    <a16:rowId xmlns:a16="http://schemas.microsoft.com/office/drawing/2014/main" val="984656975"/>
                  </a:ext>
                </a:extLst>
              </a:tr>
              <a:tr h="815490">
                <a:tc>
                  <a:txBody>
                    <a:bodyPr/>
                    <a:lstStyle/>
                    <a:p>
                      <a:r>
                        <a:rPr lang="en-GB" dirty="0">
                          <a:solidFill>
                            <a:schemeClr val="bg1"/>
                          </a:solidFill>
                        </a:rPr>
                        <a:t>Administration</a:t>
                      </a:r>
                    </a:p>
                  </a:txBody>
                  <a:tcPr/>
                </a:tc>
                <a:tc>
                  <a:txBody>
                    <a:bodyPr/>
                    <a:lstStyle/>
                    <a:p>
                      <a:pPr marL="285750" indent="-285750">
                        <a:buFont typeface="Arial" panose="020B0604020202020204" pitchFamily="34" charset="0"/>
                        <a:buChar char="•"/>
                      </a:pP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X                                     X</a:t>
                      </a:r>
                      <a:endParaRPr lang="en-GB" u="sng" dirty="0">
                        <a:highlight>
                          <a:srgbClr val="00FFFF"/>
                        </a:highligh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highlight>
                            <a:srgbClr val="000000"/>
                          </a:highlight>
                          <a:uLnTx/>
                          <a:uFillTx/>
                          <a:latin typeface="+mn-lt"/>
                          <a:ea typeface="+mn-ea"/>
                          <a:cs typeface="+mn-cs"/>
                        </a:rPr>
                        <a:t>X                                                                                   X</a:t>
                      </a:r>
                      <a:endParaRPr kumimoji="0" lang="en-GB" sz="1800" b="0" i="0" u="sng" strike="noStrike" kern="1200" cap="none" spc="0" normalizeH="0" baseline="0" noProof="0" dirty="0">
                        <a:ln>
                          <a:noFill/>
                        </a:ln>
                        <a:solidFill>
                          <a:srgbClr val="000000"/>
                        </a:solidFill>
                        <a:effectLst/>
                        <a:highlight>
                          <a:srgbClr val="00FFFF"/>
                        </a:highlight>
                        <a:uLnTx/>
                        <a:uFillTx/>
                        <a:latin typeface="+mn-lt"/>
                        <a:ea typeface="+mn-ea"/>
                        <a:cs typeface="+mn-cs"/>
                      </a:endParaRPr>
                    </a:p>
                  </a:txBody>
                  <a:tcPr/>
                </a:tc>
                <a:extLst>
                  <a:ext uri="{0D108BD9-81ED-4DB2-BD59-A6C34878D82A}">
                    <a16:rowId xmlns:a16="http://schemas.microsoft.com/office/drawing/2014/main" val="2152176351"/>
                  </a:ext>
                </a:extLst>
              </a:tr>
              <a:tr h="1231982">
                <a:tc>
                  <a:txBody>
                    <a:bodyPr/>
                    <a:lstStyle/>
                    <a:p>
                      <a:r>
                        <a:rPr lang="en-GB" dirty="0">
                          <a:solidFill>
                            <a:schemeClr val="bg1"/>
                          </a:solidFill>
                        </a:rPr>
                        <a:t>Price</a:t>
                      </a:r>
                    </a:p>
                  </a:txBody>
                  <a:tcPr/>
                </a:tc>
                <a:tc>
                  <a:txBody>
                    <a:bodyPr/>
                    <a:lstStyle/>
                    <a:p>
                      <a:pPr marL="285750" indent="-285750">
                        <a:buFont typeface="Arial" panose="020B0604020202020204" pitchFamily="34" charset="0"/>
                        <a:buChar char="•"/>
                      </a:pPr>
                      <a:r>
                        <a:rPr lang="en-GB" dirty="0"/>
                        <a:t>List price: £1,265 per vial</a:t>
                      </a:r>
                    </a:p>
                    <a:p>
                      <a:pPr marL="285750" indent="-285750">
                        <a:buFont typeface="Arial" panose="020B0604020202020204" pitchFamily="34" charset="0"/>
                        <a:buChar char="•"/>
                      </a:pPr>
                      <a:r>
                        <a:rPr lang="en-GB" dirty="0"/>
                        <a:t>Patient access scheme discount in place (confidential)</a:t>
                      </a:r>
                    </a:p>
                  </a:txBody>
                  <a:tcPr/>
                </a:tc>
                <a:extLst>
                  <a:ext uri="{0D108BD9-81ED-4DB2-BD59-A6C34878D82A}">
                    <a16:rowId xmlns:a16="http://schemas.microsoft.com/office/drawing/2014/main" val="3201822029"/>
                  </a:ext>
                </a:extLst>
              </a:tr>
            </a:tbl>
          </a:graphicData>
        </a:graphic>
      </p:graphicFrame>
      <p:sp>
        <p:nvSpPr>
          <p:cNvPr id="9" name="Text Placeholder 8">
            <a:extLst>
              <a:ext uri="{FF2B5EF4-FFF2-40B4-BE49-F238E27FC236}">
                <a16:creationId xmlns:a16="http://schemas.microsoft.com/office/drawing/2014/main" id="{9010D781-C781-AF98-CF4D-A09A96907300}"/>
              </a:ext>
            </a:extLst>
          </p:cNvPr>
          <p:cNvSpPr>
            <a:spLocks noGrp="1"/>
          </p:cNvSpPr>
          <p:nvPr>
            <p:ph type="body" sz="quarter" idx="13"/>
          </p:nvPr>
        </p:nvSpPr>
        <p:spPr>
          <a:xfrm>
            <a:off x="1871663" y="6343651"/>
            <a:ext cx="4579937" cy="250825"/>
          </a:xfrm>
        </p:spPr>
        <p:txBody>
          <a:bodyPr>
            <a:noAutofit/>
          </a:bodyPr>
          <a:lstStyle/>
          <a:p>
            <a:r>
              <a:rPr lang="en-GB" dirty="0"/>
              <a:t>Abbreviations: TSL; Thymic stromal lymphopoietin</a:t>
            </a:r>
          </a:p>
        </p:txBody>
      </p:sp>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132565" y="51254"/>
            <a:ext cx="11250785" cy="592817"/>
          </a:xfrm>
        </p:spPr>
        <p:txBody>
          <a:bodyPr/>
          <a:lstStyle/>
          <a:p>
            <a:r>
              <a:rPr lang="en-GB" dirty="0"/>
              <a:t>Tezepelumab (TEZSPIRE, AstraZeneca)</a:t>
            </a:r>
          </a:p>
        </p:txBody>
      </p:sp>
      <p:sp>
        <p:nvSpPr>
          <p:cNvPr id="5" name="TextBox 4">
            <a:extLst>
              <a:ext uri="{FF2B5EF4-FFF2-40B4-BE49-F238E27FC236}">
                <a16:creationId xmlns:a16="http://schemas.microsoft.com/office/drawing/2014/main" id="{F17B9890-B184-B35C-5298-5E15BE99D9AF}"/>
              </a:ext>
            </a:extLst>
          </p:cNvPr>
          <p:cNvSpPr txBox="1"/>
          <p:nvPr/>
        </p:nvSpPr>
        <p:spPr>
          <a:xfrm>
            <a:off x="263507" y="854772"/>
            <a:ext cx="10452288" cy="646331"/>
          </a:xfrm>
          <a:prstGeom prst="rect">
            <a:avLst/>
          </a:prstGeom>
          <a:noFill/>
        </p:spPr>
        <p:txBody>
          <a:bodyPr wrap="square" rtlCol="0">
            <a:spAutoFit/>
          </a:bodyPr>
          <a:lstStyle/>
          <a:p>
            <a:r>
              <a:rPr lang="en-GB" b="1" dirty="0">
                <a:solidFill>
                  <a:srgbClr val="FF0000"/>
                </a:solidFill>
              </a:rPr>
              <a:t> </a:t>
            </a:r>
          </a:p>
          <a:p>
            <a:r>
              <a:rPr lang="en-GB" dirty="0"/>
              <a:t>Table 2 Technology details</a:t>
            </a:r>
          </a:p>
        </p:txBody>
      </p:sp>
      <p:sp>
        <p:nvSpPr>
          <p:cNvPr id="2" name="Text Placeholder 4">
            <a:extLst>
              <a:ext uri="{FF2B5EF4-FFF2-40B4-BE49-F238E27FC236}">
                <a16:creationId xmlns:a16="http://schemas.microsoft.com/office/drawing/2014/main" id="{60B72B29-8A92-E763-7AEB-963CA3444D9D}"/>
              </a:ext>
            </a:extLst>
          </p:cNvPr>
          <p:cNvSpPr txBox="1">
            <a:spLocks/>
          </p:cNvSpPr>
          <p:nvPr/>
        </p:nvSpPr>
        <p:spPr>
          <a:xfrm>
            <a:off x="240142" y="594353"/>
            <a:ext cx="11951858"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Inter SemiBold" panose="02000503000000020004" pitchFamily="2"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mn-lt"/>
                <a:cs typeface="Arial" panose="020B0604020202020204" pitchFamily="34" charset="0"/>
              </a:rPr>
              <a:t>Company: tezepelumab, first-in-class biologic acting at top of asthma inflammatory cascade </a:t>
            </a:r>
            <a:endParaRPr lang="en-GB" sz="2200" u="sng" dirty="0">
              <a:highlight>
                <a:srgbClr val="FFFF00"/>
              </a:highlight>
              <a:latin typeface="+mn-lt"/>
              <a:cs typeface="Arial" panose="020B0604020202020204" pitchFamily="34" charset="0"/>
            </a:endParaRPr>
          </a:p>
        </p:txBody>
      </p:sp>
    </p:spTree>
    <p:extLst>
      <p:ext uri="{BB962C8B-B14F-4D97-AF65-F5344CB8AC3E}">
        <p14:creationId xmlns:p14="http://schemas.microsoft.com/office/powerpoint/2010/main" val="369276599"/>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_Sept 22 new branding.potx" id="{5D6546DB-E16B-4904-9415-B483A62C4941}" vid="{F3D05F2E-E29A-4686-9EE5-47020A34D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Committee slide template_Sept 22 new branding</Template>
  <TotalTime>36957</TotalTime>
  <Words>8271</Words>
  <Application>Microsoft Office PowerPoint</Application>
  <PresentationFormat>Widescreen</PresentationFormat>
  <Paragraphs>944</Paragraphs>
  <Slides>43</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Lora SemiBold</vt:lpstr>
      <vt:lpstr>Inter SemiBold</vt:lpstr>
      <vt:lpstr>Vivaldi</vt:lpstr>
      <vt:lpstr>Arial</vt:lpstr>
      <vt:lpstr>Lato</vt:lpstr>
      <vt:lpstr>Inter</vt:lpstr>
      <vt:lpstr>Courier New</vt:lpstr>
      <vt:lpstr>Times New Roman</vt:lpstr>
      <vt:lpstr>NICE</vt:lpstr>
      <vt:lpstr>Tezepelumab for treating severe asthma [ID3910]</vt:lpstr>
      <vt:lpstr>Key issues: clinical </vt:lpstr>
      <vt:lpstr>Key issues: economic  </vt:lpstr>
      <vt:lpstr>Background: Severe asthma</vt:lpstr>
      <vt:lpstr>Patient experts’ perspectives- Asthma + Lung UK</vt:lpstr>
      <vt:lpstr>Clinical experts’ perspectives </vt:lpstr>
      <vt:lpstr>Treatment pathway</vt:lpstr>
      <vt:lpstr>Key issues: technical engagement</vt:lpstr>
      <vt:lpstr>Tezepelumab (TEZSPIRE, AstraZeneca)</vt:lpstr>
      <vt:lpstr>Decision problem</vt:lpstr>
      <vt:lpstr>Company’s post-hoc subgroups vs. NICE’s previous appraisals recommended for subpopulations defined by biomarkers </vt:lpstr>
      <vt:lpstr>Company’s post-hoc subgroups vs. NICE’s previous appraisals recommended for subpopulations defined by biomarkers </vt:lpstr>
      <vt:lpstr>Decision problem: Definition of treatment response Uncertainty in how treatment response defined in clinical and economic evidence </vt:lpstr>
      <vt:lpstr>Key clinical trials: PATHWAY, NAVIGATOR &amp; SOURCE  </vt:lpstr>
      <vt:lpstr>Baseline characteristics: PATHWAY, NAVIGATOR &amp; SOURCE</vt:lpstr>
      <vt:lpstr>Clinical trial results: Annualised Asthma Exacerbation Rate (AAER) Tezepelumab reduced AAER in PATHWAY and NAVIGATOR; but reduction  X in SOURCE </vt:lpstr>
      <vt:lpstr>Clinical trial results: AAER related hospitalisation/ED visits Tezepelumab reduced AAER related ED visits or hospitalisation in PATHWAY &amp; NAVIGATOR at 52 weeks, but not in SOURCE; no subgroup analysis for this outcome </vt:lpstr>
      <vt:lpstr>Clinical trial results: change from baseline in OCS*</vt:lpstr>
      <vt:lpstr>Clinical trial results: change in EQ-5D-5L^ score from baseline</vt:lpstr>
      <vt:lpstr>Subgroup analysis results for AAER and OCS  Tezepelumab generally more effective than placebo in pre-planned and post-hoc subgroups across trials   </vt:lpstr>
      <vt:lpstr>Network meta-analyses (NMA): background </vt:lpstr>
      <vt:lpstr>NMA results for: AAER, AAER-related hospitalisation (ITT), and OCS reduction </vt:lpstr>
      <vt:lpstr>Key issue: Mismatched subgroups and provenance in NMA  EAG: for dupilumab eligible population, NMA for subgroup of people with EOS ≥150 cells/μL most appropriate</vt:lpstr>
      <vt:lpstr>Key issues: economic  </vt:lpstr>
      <vt:lpstr>Company’s model overview Model uses different set of probabilities post 52 weeks </vt:lpstr>
      <vt:lpstr>How quality-adjusted life years accrue in company’s model</vt:lpstr>
      <vt:lpstr>How company incorporated evidence into model</vt:lpstr>
      <vt:lpstr>Key issue: ACQ cut-off score to define asthma control Company and EAG differ on cut-off for ACQ score </vt:lpstr>
      <vt:lpstr>Key issue: ACQ cut-off score to define asthma control Company and EAG differ on cut-off for ACQ score </vt:lpstr>
      <vt:lpstr>Key issue: Differentiating exacerbation, previously controlled and exacerbation, previously uncontrolled Company: model captures differences in HRQoL, costs and mortality by differentiating exacerbations </vt:lpstr>
      <vt:lpstr>Key issue: Differentiating exacerbation, previously controlled and exacerbation, previously uncontrolled EAG: setting utility equal for 2 exacerbation states does not resolve all uncertainties </vt:lpstr>
      <vt:lpstr>Key issue: Change in transition probabilities at week 52 Company and EAG differ on modelling of post 52 week transition probabilities </vt:lpstr>
      <vt:lpstr>Key issue: Asthma mortality Asthma-related death only occurs through exacerbation over &amp; above background mortality in model</vt:lpstr>
      <vt:lpstr>Key issue: Asthma mortality Company and EAG differ on asthma-related mortality estimates for people  &lt;75 years </vt:lpstr>
      <vt:lpstr>Key issue: Utility gain with biologic therapy Company modelled a xxxx utility increment for people on biological therapy, not attached to any health state</vt:lpstr>
      <vt:lpstr>Additional evidence provided at TE </vt:lpstr>
      <vt:lpstr>Summary of company and EAG base case assumptions</vt:lpstr>
      <vt:lpstr>Other considerations</vt:lpstr>
      <vt:lpstr>Cost-effectiveness results</vt:lpstr>
      <vt:lpstr>Thank you. </vt:lpstr>
      <vt:lpstr>Pre-planned subgroup results for AAER and OCS  Tezepelumab generally more effective than placebo in pre-planned subgroups across trials </vt:lpstr>
      <vt:lpstr>Post-hoc subgroup results for AAER </vt:lpstr>
      <vt:lpstr>Back-up info: network meta-analyses (NMA)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Harsimran Sarpal</dc:creator>
  <cp:lastModifiedBy>Daniel Davies</cp:lastModifiedBy>
  <cp:revision>1550</cp:revision>
  <dcterms:created xsi:type="dcterms:W3CDTF">2022-09-14T12:36:18Z</dcterms:created>
  <dcterms:modified xsi:type="dcterms:W3CDTF">2022-12-01T13:45:27Z</dcterms:modified>
</cp:coreProperties>
</file>