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5">
  <p:sldMasterIdLst>
    <p:sldMasterId id="2147483946" r:id="rId1"/>
  </p:sldMasterIdLst>
  <p:notesMasterIdLst>
    <p:notesMasterId r:id="rId62"/>
  </p:notesMasterIdLst>
  <p:handoutMasterIdLst>
    <p:handoutMasterId r:id="rId63"/>
  </p:handoutMasterIdLst>
  <p:sldIdLst>
    <p:sldId id="332" r:id="rId2"/>
    <p:sldId id="375" r:id="rId3"/>
    <p:sldId id="345" r:id="rId4"/>
    <p:sldId id="344" r:id="rId5"/>
    <p:sldId id="348" r:id="rId6"/>
    <p:sldId id="346" r:id="rId7"/>
    <p:sldId id="260" r:id="rId8"/>
    <p:sldId id="352" r:id="rId9"/>
    <p:sldId id="349" r:id="rId10"/>
    <p:sldId id="408" r:id="rId11"/>
    <p:sldId id="397" r:id="rId12"/>
    <p:sldId id="351" r:id="rId13"/>
    <p:sldId id="360" r:id="rId14"/>
    <p:sldId id="532" r:id="rId15"/>
    <p:sldId id="361" r:id="rId16"/>
    <p:sldId id="503" r:id="rId17"/>
    <p:sldId id="547" r:id="rId18"/>
    <p:sldId id="504" r:id="rId19"/>
    <p:sldId id="545" r:id="rId20"/>
    <p:sldId id="546" r:id="rId21"/>
    <p:sldId id="403" r:id="rId22"/>
    <p:sldId id="534" r:id="rId23"/>
    <p:sldId id="353" r:id="rId24"/>
    <p:sldId id="376" r:id="rId25"/>
    <p:sldId id="356" r:id="rId26"/>
    <p:sldId id="355" r:id="rId27"/>
    <p:sldId id="548" r:id="rId28"/>
    <p:sldId id="508" r:id="rId29"/>
    <p:sldId id="379" r:id="rId30"/>
    <p:sldId id="410" r:id="rId31"/>
    <p:sldId id="524" r:id="rId32"/>
    <p:sldId id="411" r:id="rId33"/>
    <p:sldId id="515" r:id="rId34"/>
    <p:sldId id="516" r:id="rId35"/>
    <p:sldId id="412" r:id="rId36"/>
    <p:sldId id="367" r:id="rId37"/>
    <p:sldId id="536" r:id="rId38"/>
    <p:sldId id="417" r:id="rId39"/>
    <p:sldId id="517" r:id="rId40"/>
    <p:sldId id="510" r:id="rId41"/>
    <p:sldId id="404" r:id="rId42"/>
    <p:sldId id="520" r:id="rId43"/>
    <p:sldId id="521" r:id="rId44"/>
    <p:sldId id="522" r:id="rId45"/>
    <p:sldId id="525" r:id="rId46"/>
    <p:sldId id="526" r:id="rId47"/>
    <p:sldId id="380" r:id="rId48"/>
    <p:sldId id="537" r:id="rId49"/>
    <p:sldId id="374" r:id="rId50"/>
    <p:sldId id="390" r:id="rId51"/>
    <p:sldId id="538" r:id="rId52"/>
    <p:sldId id="540" r:id="rId53"/>
    <p:sldId id="542" r:id="rId54"/>
    <p:sldId id="527" r:id="rId55"/>
    <p:sldId id="287" r:id="rId56"/>
    <p:sldId id="513" r:id="rId57"/>
    <p:sldId id="543" r:id="rId58"/>
    <p:sldId id="544" r:id="rId59"/>
    <p:sldId id="554" r:id="rId60"/>
    <p:sldId id="378"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AB2689C-7119-4577-B5DB-1593860B936B}">
          <p14:sldIdLst>
            <p14:sldId id="332"/>
            <p14:sldId id="375"/>
            <p14:sldId id="345"/>
            <p14:sldId id="344"/>
            <p14:sldId id="348"/>
            <p14:sldId id="346"/>
            <p14:sldId id="260"/>
            <p14:sldId id="352"/>
            <p14:sldId id="349"/>
            <p14:sldId id="408"/>
            <p14:sldId id="397"/>
            <p14:sldId id="351"/>
            <p14:sldId id="360"/>
            <p14:sldId id="532"/>
            <p14:sldId id="361"/>
            <p14:sldId id="503"/>
            <p14:sldId id="547"/>
            <p14:sldId id="504"/>
            <p14:sldId id="545"/>
            <p14:sldId id="546"/>
            <p14:sldId id="403"/>
            <p14:sldId id="534"/>
            <p14:sldId id="353"/>
            <p14:sldId id="376"/>
            <p14:sldId id="356"/>
            <p14:sldId id="355"/>
            <p14:sldId id="548"/>
            <p14:sldId id="508"/>
            <p14:sldId id="379"/>
            <p14:sldId id="410"/>
            <p14:sldId id="524"/>
            <p14:sldId id="411"/>
            <p14:sldId id="515"/>
            <p14:sldId id="516"/>
            <p14:sldId id="412"/>
            <p14:sldId id="367"/>
            <p14:sldId id="536"/>
            <p14:sldId id="417"/>
            <p14:sldId id="517"/>
            <p14:sldId id="510"/>
            <p14:sldId id="404"/>
            <p14:sldId id="520"/>
            <p14:sldId id="521"/>
            <p14:sldId id="522"/>
            <p14:sldId id="525"/>
            <p14:sldId id="526"/>
            <p14:sldId id="380"/>
            <p14:sldId id="537"/>
            <p14:sldId id="374"/>
            <p14:sldId id="390"/>
            <p14:sldId id="538"/>
            <p14:sldId id="540"/>
            <p14:sldId id="542"/>
            <p14:sldId id="527"/>
            <p14:sldId id="287"/>
            <p14:sldId id="513"/>
            <p14:sldId id="543"/>
            <p14:sldId id="544"/>
            <p14:sldId id="554"/>
            <p14:sldId id="378"/>
          </p14:sldIdLst>
        </p14:section>
      </p14:sectionLst>
    </p:ext>
    <p:ext uri="{EFAFB233-063F-42B5-8137-9DF3F51BA10A}">
      <p15:sldGuideLst xmlns:p15="http://schemas.microsoft.com/office/powerpoint/2012/main">
        <p15:guide id="1" pos="257" userDrawn="1">
          <p15:clr>
            <a:srgbClr val="A4A3A4"/>
          </p15:clr>
        </p15:guide>
        <p15:guide id="2" pos="7423" userDrawn="1">
          <p15:clr>
            <a:srgbClr val="A4A3A4"/>
          </p15:clr>
        </p15:guide>
        <p15:guide id="3" orient="horz" pos="777" userDrawn="1">
          <p15:clr>
            <a:srgbClr val="A4A3A4"/>
          </p15:clr>
        </p15:guide>
        <p15:guide id="4" orient="horz" pos="232" userDrawn="1">
          <p15:clr>
            <a:srgbClr val="A4A3A4"/>
          </p15:clr>
        </p15:guide>
        <p15:guide id="5" orient="horz" pos="11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harles Crawley" initials="CC" lastIdx="14" clrIdx="6">
    <p:extLst>
      <p:ext uri="{19B8F6BF-5375-455C-9EA6-DF929625EA0E}">
        <p15:presenceInfo xmlns:p15="http://schemas.microsoft.com/office/powerpoint/2012/main" userId="0b0d8313b50819b9" providerId="Windows Live"/>
      </p:ext>
    </p:extLst>
  </p:cmAuthor>
  <p:cmAuthor id="1" name="Kate Scott" initials="KS" lastIdx="1" clrIdx="0">
    <p:extLst>
      <p:ext uri="{19B8F6BF-5375-455C-9EA6-DF929625EA0E}">
        <p15:presenceInfo xmlns:p15="http://schemas.microsoft.com/office/powerpoint/2012/main" userId="S::Kate.Scott@nice.org.uk::a9daa57c-aae8-44b9-9578-78ab7c935033" providerId="AD"/>
      </p:ext>
    </p:extLst>
  </p:cmAuthor>
  <p:cmAuthor id="8" name="Richard Diaz" initials="RD" lastIdx="18" clrIdx="7">
    <p:extLst>
      <p:ext uri="{19B8F6BF-5375-455C-9EA6-DF929625EA0E}">
        <p15:presenceInfo xmlns:p15="http://schemas.microsoft.com/office/powerpoint/2012/main" userId="S::Richard.Diaz@nice.org.uk::58e35bea-a0dc-4d72-a250-35e1fc41f16c" providerId="AD"/>
      </p:ext>
    </p:extLst>
  </p:cmAuthor>
  <p:cmAuthor id="2" name="Olivia Havercroft" initials="OH" lastIdx="50" clrIdx="1">
    <p:extLst>
      <p:ext uri="{19B8F6BF-5375-455C-9EA6-DF929625EA0E}">
        <p15:presenceInfo xmlns:p15="http://schemas.microsoft.com/office/powerpoint/2012/main" userId="S::Olivia.Havercroft@nice.org.uk::3495ddfe-ca10-46be-87f5-2ae56d7a2182" providerId="AD"/>
      </p:ext>
    </p:extLst>
  </p:cmAuthor>
  <p:cmAuthor id="3" name="Charlie Hewitt" initials="CH" lastIdx="57" clrIdx="2">
    <p:extLst>
      <p:ext uri="{19B8F6BF-5375-455C-9EA6-DF929625EA0E}">
        <p15:presenceInfo xmlns:p15="http://schemas.microsoft.com/office/powerpoint/2012/main" userId="S::Charlie.Hewitt@nice.org.uk::02b58234-bd66-4ca2-852b-669d09f951b3" providerId="AD"/>
      </p:ext>
    </p:extLst>
  </p:cmAuthor>
  <p:cmAuthor id="4" name="Helen Barnett" initials="HB" lastIdx="3" clrIdx="3">
    <p:extLst>
      <p:ext uri="{19B8F6BF-5375-455C-9EA6-DF929625EA0E}">
        <p15:presenceInfo xmlns:p15="http://schemas.microsoft.com/office/powerpoint/2012/main" userId="S::Helen.Barnett@nice.org.uk::f197f78a-6470-4055-81f1-6fac5603d605" providerId="AD"/>
      </p:ext>
    </p:extLst>
  </p:cmAuthor>
  <p:cmAuthor id="5" name="Anna Willis" initials="AW" lastIdx="526" clrIdx="4">
    <p:extLst>
      <p:ext uri="{19B8F6BF-5375-455C-9EA6-DF929625EA0E}">
        <p15:presenceInfo xmlns:p15="http://schemas.microsoft.com/office/powerpoint/2012/main" userId="S::Anna.Willis@nice.org.uk::c8046626-9000-4f23-8bef-52355d44223b" providerId="AD"/>
      </p:ext>
    </p:extLst>
  </p:cmAuthor>
  <p:cmAuthor id="6" name="Rufaro Kausi" initials="RK" lastIdx="113" clrIdx="5">
    <p:extLst>
      <p:ext uri="{19B8F6BF-5375-455C-9EA6-DF929625EA0E}">
        <p15:presenceInfo xmlns:p15="http://schemas.microsoft.com/office/powerpoint/2012/main" userId="S::Rufaro.Kausi@nice.org.uk::898bcc14-d529-4aef-9992-31c58a0c0fd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9E9E9"/>
    <a:srgbClr val="B3EFBA"/>
    <a:srgbClr val="D1FFE6"/>
    <a:srgbClr val="C7FDC7"/>
    <a:srgbClr val="FFC5C5"/>
    <a:srgbClr val="451550"/>
    <a:srgbClr val="AAB0B3"/>
    <a:srgbClr val="004550"/>
    <a:srgbClr val="4515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82374" autoAdjust="0"/>
  </p:normalViewPr>
  <p:slideViewPr>
    <p:cSldViewPr snapToGrid="0" snapToObjects="1">
      <p:cViewPr varScale="1">
        <p:scale>
          <a:sx n="94" d="100"/>
          <a:sy n="94" d="100"/>
        </p:scale>
        <p:origin x="1290" y="66"/>
      </p:cViewPr>
      <p:guideLst>
        <p:guide pos="257"/>
        <p:guide pos="7423"/>
        <p:guide orient="horz" pos="777"/>
        <p:guide orient="horz" pos="232"/>
        <p:guide orient="horz" pos="119"/>
      </p:guideLst>
    </p:cSldViewPr>
  </p:slideViewPr>
  <p:outlineViewPr>
    <p:cViewPr>
      <p:scale>
        <a:sx n="33" d="100"/>
        <a:sy n="33" d="100"/>
      </p:scale>
      <p:origin x="0" y="-6450"/>
    </p:cViewPr>
  </p:outlineViewPr>
  <p:notesTextViewPr>
    <p:cViewPr>
      <p:scale>
        <a:sx n="1" d="1"/>
        <a:sy n="1" d="1"/>
      </p:scale>
      <p:origin x="0" y="0"/>
    </p:cViewPr>
  </p:notesTextViewPr>
  <p:notesViewPr>
    <p:cSldViewPr snapToGrid="0" snapToObjects="1">
      <p:cViewPr varScale="1">
        <p:scale>
          <a:sx n="78" d="100"/>
          <a:sy n="78" d="100"/>
        </p:scale>
        <p:origin x="3324" y="10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DE9951-3B31-427E-9DA1-93D0166BF4A0}"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GB"/>
        </a:p>
      </dgm:t>
    </dgm:pt>
    <dgm:pt modelId="{E6328DB8-8A64-4199-8D3E-A0F62CE3E424}">
      <dgm:prSet phldrT="[Text]"/>
      <dgm:spPr>
        <a:solidFill>
          <a:schemeClr val="accent2"/>
        </a:solidFill>
      </dgm:spPr>
      <dgm:t>
        <a:bodyPr/>
        <a:lstStyle/>
        <a:p>
          <a:r>
            <a:rPr lang="en-GB" dirty="0">
              <a:latin typeface="+mn-lt"/>
              <a:cs typeface="Arial" panose="020B0604020202020204" pitchFamily="34" charset="0"/>
            </a:rPr>
            <a:t>Drug not recommended </a:t>
          </a:r>
          <a:br>
            <a:rPr lang="en-GB" dirty="0">
              <a:latin typeface="+mn-lt"/>
              <a:cs typeface="Arial" panose="020B0604020202020204" pitchFamily="34" charset="0"/>
            </a:rPr>
          </a:br>
          <a:r>
            <a:rPr lang="en-GB" dirty="0">
              <a:latin typeface="+mn-lt"/>
              <a:cs typeface="Arial" panose="020B0604020202020204" pitchFamily="34" charset="0"/>
            </a:rPr>
            <a:t>for routine use because of </a:t>
          </a:r>
          <a:r>
            <a:rPr lang="en-GB" b="1" dirty="0">
              <a:latin typeface="+mn-lt"/>
              <a:cs typeface="Arial" panose="020B0604020202020204" pitchFamily="34" charset="0"/>
            </a:rPr>
            <a:t>clinical uncertainty</a:t>
          </a:r>
          <a:endParaRPr lang="en-GB" dirty="0">
            <a:latin typeface="+mn-lt"/>
          </a:endParaRPr>
        </a:p>
      </dgm:t>
    </dgm:pt>
    <dgm:pt modelId="{9987B57D-61E4-43D7-AC8B-452069E1E28A}" type="parTrans" cxnId="{8A189D15-19AD-4DA3-9430-00D0077118D3}">
      <dgm:prSet/>
      <dgm:spPr/>
      <dgm:t>
        <a:bodyPr/>
        <a:lstStyle/>
        <a:p>
          <a:endParaRPr lang="en-GB"/>
        </a:p>
      </dgm:t>
    </dgm:pt>
    <dgm:pt modelId="{47767F07-0B1B-4EC4-B178-9D6F48F80D9D}" type="sibTrans" cxnId="{8A189D15-19AD-4DA3-9430-00D0077118D3}">
      <dgm:prSet/>
      <dgm:spPr/>
      <dgm:t>
        <a:bodyPr/>
        <a:lstStyle/>
        <a:p>
          <a:endParaRPr lang="en-GB"/>
        </a:p>
      </dgm:t>
    </dgm:pt>
    <dgm:pt modelId="{DD830F98-5609-4C7D-BA5C-A5C92E988D5E}">
      <dgm:prSet phldrT="[Text]"/>
      <dgm:spPr>
        <a:solidFill>
          <a:schemeClr val="accent2">
            <a:lumMod val="25000"/>
            <a:lumOff val="75000"/>
          </a:schemeClr>
        </a:solidFill>
      </dgm:spPr>
      <dgm:t>
        <a:bodyPr/>
        <a:lstStyle/>
        <a:p>
          <a:r>
            <a:rPr lang="en-GB" dirty="0">
              <a:solidFill>
                <a:sysClr val="windowText" lastClr="000000"/>
              </a:solidFill>
              <a:cs typeface="Arial" panose="020B0604020202020204" pitchFamily="34" charset="0"/>
            </a:rPr>
            <a:t>1. Is the model structurally robust for decision making? </a:t>
          </a:r>
          <a:endParaRPr lang="en-GB" dirty="0">
            <a:solidFill>
              <a:sysClr val="windowText" lastClr="000000"/>
            </a:solidFill>
          </a:endParaRPr>
        </a:p>
      </dgm:t>
    </dgm:pt>
    <dgm:pt modelId="{2E96B2A2-91EF-46F7-B271-DC7E8D6A2EF4}" type="parTrans" cxnId="{E8AEA430-D3FB-4F4A-A587-22FC61F4F315}">
      <dgm:prSet/>
      <dgm:spPr/>
      <dgm:t>
        <a:bodyPr/>
        <a:lstStyle/>
        <a:p>
          <a:endParaRPr lang="en-GB"/>
        </a:p>
      </dgm:t>
    </dgm:pt>
    <dgm:pt modelId="{AB2099C9-A30A-423B-AFA5-BFF455B52045}" type="sibTrans" cxnId="{E8AEA430-D3FB-4F4A-A587-22FC61F4F315}">
      <dgm:prSet/>
      <dgm:spPr/>
      <dgm:t>
        <a:bodyPr/>
        <a:lstStyle/>
        <a:p>
          <a:endParaRPr lang="en-GB"/>
        </a:p>
      </dgm:t>
    </dgm:pt>
    <dgm:pt modelId="{365E4BCF-2B17-42D4-98AC-FE97DA7506E6}">
      <dgm:prSet phldrT="[Text]"/>
      <dgm:spPr>
        <a:solidFill>
          <a:schemeClr val="accent2">
            <a:lumMod val="25000"/>
            <a:lumOff val="75000"/>
          </a:schemeClr>
        </a:solidFill>
      </dgm:spPr>
      <dgm:t>
        <a:bodyPr/>
        <a:lstStyle/>
        <a:p>
          <a:r>
            <a:rPr lang="en-GB" dirty="0">
              <a:solidFill>
                <a:sysClr val="windowText" lastClr="000000"/>
              </a:solidFill>
              <a:cs typeface="Arial" panose="020B0604020202020204" pitchFamily="34" charset="0"/>
            </a:rPr>
            <a:t>2. Does the drug have plausible potential to be cost effective at the offered price?</a:t>
          </a:r>
          <a:endParaRPr lang="en-GB" dirty="0">
            <a:solidFill>
              <a:sysClr val="windowText" lastClr="000000"/>
            </a:solidFill>
          </a:endParaRPr>
        </a:p>
      </dgm:t>
    </dgm:pt>
    <dgm:pt modelId="{A0C2CDA8-E41E-4379-99DC-8A3CCEE1FAF5}" type="parTrans" cxnId="{20352D68-D95B-4BE1-9797-0E7997750497}">
      <dgm:prSet/>
      <dgm:spPr/>
      <dgm:t>
        <a:bodyPr/>
        <a:lstStyle/>
        <a:p>
          <a:endParaRPr lang="en-GB"/>
        </a:p>
      </dgm:t>
    </dgm:pt>
    <dgm:pt modelId="{19AAC159-580E-43D2-A36B-E0BA0E0108A9}" type="sibTrans" cxnId="{20352D68-D95B-4BE1-9797-0E7997750497}">
      <dgm:prSet/>
      <dgm:spPr/>
      <dgm:t>
        <a:bodyPr/>
        <a:lstStyle/>
        <a:p>
          <a:endParaRPr lang="en-GB"/>
        </a:p>
      </dgm:t>
    </dgm:pt>
    <dgm:pt modelId="{C57FCDEB-0BDC-4798-A8D6-29ECD3B386E3}">
      <dgm:prSet/>
      <dgm:spPr>
        <a:solidFill>
          <a:schemeClr val="accent2">
            <a:lumMod val="25000"/>
            <a:lumOff val="75000"/>
          </a:schemeClr>
        </a:solidFill>
      </dgm:spPr>
      <dgm:t>
        <a:bodyPr/>
        <a:lstStyle/>
        <a:p>
          <a:r>
            <a:rPr lang="en-GB" dirty="0">
              <a:solidFill>
                <a:schemeClr val="tx1"/>
              </a:solidFill>
              <a:cs typeface="Arial" panose="020B0604020202020204" pitchFamily="34" charset="0"/>
            </a:rPr>
            <a:t>3. Could further data collection reduce uncertainty?</a:t>
          </a:r>
        </a:p>
      </dgm:t>
    </dgm:pt>
    <dgm:pt modelId="{2A29268E-9294-48E9-BEBB-C98BE9F51A4D}" type="parTrans" cxnId="{EF4AB165-98C9-49DA-AC34-986DA9D0380C}">
      <dgm:prSet/>
      <dgm:spPr/>
      <dgm:t>
        <a:bodyPr/>
        <a:lstStyle/>
        <a:p>
          <a:endParaRPr lang="en-GB"/>
        </a:p>
      </dgm:t>
    </dgm:pt>
    <dgm:pt modelId="{06A116A2-C6DA-4231-BE1B-D02EB818FAE6}" type="sibTrans" cxnId="{EF4AB165-98C9-49DA-AC34-986DA9D0380C}">
      <dgm:prSet/>
      <dgm:spPr/>
      <dgm:t>
        <a:bodyPr/>
        <a:lstStyle/>
        <a:p>
          <a:endParaRPr lang="en-GB"/>
        </a:p>
      </dgm:t>
    </dgm:pt>
    <dgm:pt modelId="{6568840D-E876-46D1-A50D-5020B6E8524F}">
      <dgm:prSet/>
      <dgm:spPr>
        <a:solidFill>
          <a:schemeClr val="accent2">
            <a:lumMod val="25000"/>
            <a:lumOff val="75000"/>
          </a:schemeClr>
        </a:solidFill>
      </dgm:spPr>
      <dgm:t>
        <a:bodyPr/>
        <a:lstStyle/>
        <a:p>
          <a:r>
            <a:rPr lang="en-GB" dirty="0">
              <a:solidFill>
                <a:schemeClr val="tx1"/>
              </a:solidFill>
            </a:rPr>
            <a:t>5. Is IMF/CDF real-world data collection  relevant and feasible?</a:t>
          </a:r>
        </a:p>
      </dgm:t>
    </dgm:pt>
    <dgm:pt modelId="{385C6CB7-FBBC-427B-8D54-3FD999BED200}" type="parTrans" cxnId="{638658EF-18B1-437B-907B-DC0AE5004A8D}">
      <dgm:prSet/>
      <dgm:spPr/>
      <dgm:t>
        <a:bodyPr/>
        <a:lstStyle/>
        <a:p>
          <a:endParaRPr lang="en-GB"/>
        </a:p>
      </dgm:t>
    </dgm:pt>
    <dgm:pt modelId="{9295D19D-9AF8-434F-B592-159CEAD7E7D2}" type="sibTrans" cxnId="{638658EF-18B1-437B-907B-DC0AE5004A8D}">
      <dgm:prSet/>
      <dgm:spPr/>
      <dgm:t>
        <a:bodyPr/>
        <a:lstStyle/>
        <a:p>
          <a:endParaRPr lang="en-GB"/>
        </a:p>
      </dgm:t>
    </dgm:pt>
    <dgm:pt modelId="{470DAB51-FB5C-4488-A506-F86BD75B23B1}">
      <dgm:prSet/>
      <dgm:spPr>
        <a:solidFill>
          <a:schemeClr val="accent2"/>
        </a:solidFill>
      </dgm:spPr>
      <dgm:t>
        <a:bodyPr/>
        <a:lstStyle/>
        <a:p>
          <a:r>
            <a:rPr lang="en-GB" dirty="0">
              <a:cs typeface="Arial" panose="020B0604020202020204" pitchFamily="34" charset="0"/>
            </a:rPr>
            <a:t>Consider recommending entry into managed access</a:t>
          </a:r>
        </a:p>
      </dgm:t>
    </dgm:pt>
    <dgm:pt modelId="{B69FF03E-1539-4D80-B77E-88A91251E58E}" type="parTrans" cxnId="{F15E47EF-0BD1-4219-B015-235307CC59E3}">
      <dgm:prSet/>
      <dgm:spPr/>
      <dgm:t>
        <a:bodyPr/>
        <a:lstStyle/>
        <a:p>
          <a:endParaRPr lang="en-GB"/>
        </a:p>
      </dgm:t>
    </dgm:pt>
    <dgm:pt modelId="{3D82A99C-DCC7-486E-BBB7-119C0CBB0DB7}" type="sibTrans" cxnId="{F15E47EF-0BD1-4219-B015-235307CC59E3}">
      <dgm:prSet/>
      <dgm:spPr/>
      <dgm:t>
        <a:bodyPr/>
        <a:lstStyle/>
        <a:p>
          <a:endParaRPr lang="en-GB"/>
        </a:p>
      </dgm:t>
    </dgm:pt>
    <dgm:pt modelId="{BC904725-C3E2-48F9-9F07-0CB282900A96}">
      <dgm:prSet/>
      <dgm:spPr>
        <a:solidFill>
          <a:schemeClr val="accent2">
            <a:lumMod val="25000"/>
            <a:lumOff val="75000"/>
          </a:schemeClr>
        </a:solidFill>
      </dgm:spPr>
      <dgm:t>
        <a:bodyPr/>
        <a:lstStyle/>
        <a:p>
          <a:r>
            <a:rPr lang="en-GB" dirty="0">
              <a:solidFill>
                <a:schemeClr val="tx1"/>
              </a:solidFill>
              <a:cs typeface="Arial" panose="020B0604020202020204" pitchFamily="34" charset="0"/>
            </a:rPr>
            <a:t>4. Will ongoing trials provide useful data?</a:t>
          </a:r>
        </a:p>
      </dgm:t>
    </dgm:pt>
    <dgm:pt modelId="{CEF42B0B-BE40-4884-A149-F437247BCD37}" type="parTrans" cxnId="{A485E7BA-7927-4FC1-830B-4A46F1864185}">
      <dgm:prSet/>
      <dgm:spPr/>
      <dgm:t>
        <a:bodyPr/>
        <a:lstStyle/>
        <a:p>
          <a:endParaRPr lang="en-GB"/>
        </a:p>
      </dgm:t>
    </dgm:pt>
    <dgm:pt modelId="{C9C96882-0266-4881-8E9C-00DCC2C874DE}" type="sibTrans" cxnId="{A485E7BA-7927-4FC1-830B-4A46F1864185}">
      <dgm:prSet/>
      <dgm:spPr/>
      <dgm:t>
        <a:bodyPr/>
        <a:lstStyle/>
        <a:p>
          <a:endParaRPr lang="en-GB"/>
        </a:p>
      </dgm:t>
    </dgm:pt>
    <dgm:pt modelId="{DBBBA4D5-43B5-44FE-A0D6-DBE9FD4D2278}" type="pres">
      <dgm:prSet presAssocID="{4BDE9951-3B31-427E-9DA1-93D0166BF4A0}" presName="Name0" presStyleCnt="0">
        <dgm:presLayoutVars>
          <dgm:dir/>
          <dgm:resizeHandles val="exact"/>
        </dgm:presLayoutVars>
      </dgm:prSet>
      <dgm:spPr/>
    </dgm:pt>
    <dgm:pt modelId="{0E370454-115F-4709-AABC-16C886BD3205}" type="pres">
      <dgm:prSet presAssocID="{E6328DB8-8A64-4199-8D3E-A0F62CE3E424}" presName="node" presStyleLbl="node1" presStyleIdx="0" presStyleCnt="7">
        <dgm:presLayoutVars>
          <dgm:bulletEnabled val="1"/>
        </dgm:presLayoutVars>
      </dgm:prSet>
      <dgm:spPr/>
    </dgm:pt>
    <dgm:pt modelId="{543B1D57-9692-4034-88FE-CE790639528B}" type="pres">
      <dgm:prSet presAssocID="{47767F07-0B1B-4EC4-B178-9D6F48F80D9D}" presName="sibTrans" presStyleLbl="sibTrans2D1" presStyleIdx="0" presStyleCnt="6"/>
      <dgm:spPr/>
    </dgm:pt>
    <dgm:pt modelId="{BB19F367-5F30-4675-8806-7D79643B0551}" type="pres">
      <dgm:prSet presAssocID="{47767F07-0B1B-4EC4-B178-9D6F48F80D9D}" presName="connectorText" presStyleLbl="sibTrans2D1" presStyleIdx="0" presStyleCnt="6"/>
      <dgm:spPr/>
    </dgm:pt>
    <dgm:pt modelId="{2E9020F1-4458-4EBD-BE0D-77387788371B}" type="pres">
      <dgm:prSet presAssocID="{DD830F98-5609-4C7D-BA5C-A5C92E988D5E}" presName="node" presStyleLbl="node1" presStyleIdx="1" presStyleCnt="7">
        <dgm:presLayoutVars>
          <dgm:bulletEnabled val="1"/>
        </dgm:presLayoutVars>
      </dgm:prSet>
      <dgm:spPr/>
    </dgm:pt>
    <dgm:pt modelId="{6E4C671D-DB96-4556-9E2B-AA01C7F88EAF}" type="pres">
      <dgm:prSet presAssocID="{AB2099C9-A30A-423B-AFA5-BFF455B52045}" presName="sibTrans" presStyleLbl="sibTrans2D1" presStyleIdx="1" presStyleCnt="6"/>
      <dgm:spPr/>
    </dgm:pt>
    <dgm:pt modelId="{F0703293-575F-4794-BF37-CFC6EC96A7B9}" type="pres">
      <dgm:prSet presAssocID="{AB2099C9-A30A-423B-AFA5-BFF455B52045}" presName="connectorText" presStyleLbl="sibTrans2D1" presStyleIdx="1" presStyleCnt="6"/>
      <dgm:spPr/>
    </dgm:pt>
    <dgm:pt modelId="{99ABC258-FF71-488C-A2D2-AEF3CC6D6287}" type="pres">
      <dgm:prSet presAssocID="{365E4BCF-2B17-42D4-98AC-FE97DA7506E6}" presName="node" presStyleLbl="node1" presStyleIdx="2" presStyleCnt="7">
        <dgm:presLayoutVars>
          <dgm:bulletEnabled val="1"/>
        </dgm:presLayoutVars>
      </dgm:prSet>
      <dgm:spPr/>
    </dgm:pt>
    <dgm:pt modelId="{6393CE5F-9C12-41D0-882D-41542145DC63}" type="pres">
      <dgm:prSet presAssocID="{19AAC159-580E-43D2-A36B-E0BA0E0108A9}" presName="sibTrans" presStyleLbl="sibTrans2D1" presStyleIdx="2" presStyleCnt="6"/>
      <dgm:spPr/>
    </dgm:pt>
    <dgm:pt modelId="{9BD97489-A3BB-4A4C-9D0B-0111DDB1A1E9}" type="pres">
      <dgm:prSet presAssocID="{19AAC159-580E-43D2-A36B-E0BA0E0108A9}" presName="connectorText" presStyleLbl="sibTrans2D1" presStyleIdx="2" presStyleCnt="6"/>
      <dgm:spPr/>
    </dgm:pt>
    <dgm:pt modelId="{34E629C6-CEFF-4E8F-B05A-EEF981182E90}" type="pres">
      <dgm:prSet presAssocID="{C57FCDEB-0BDC-4798-A8D6-29ECD3B386E3}" presName="node" presStyleLbl="node1" presStyleIdx="3" presStyleCnt="7">
        <dgm:presLayoutVars>
          <dgm:bulletEnabled val="1"/>
        </dgm:presLayoutVars>
      </dgm:prSet>
      <dgm:spPr/>
    </dgm:pt>
    <dgm:pt modelId="{A7D035BB-A039-409C-B3C9-2439D4E9FED9}" type="pres">
      <dgm:prSet presAssocID="{06A116A2-C6DA-4231-BE1B-D02EB818FAE6}" presName="sibTrans" presStyleLbl="sibTrans2D1" presStyleIdx="3" presStyleCnt="6" custAng="20880000" custScaleX="140920" custLinFactNeighborX="13167" custLinFactNeighborY="8040"/>
      <dgm:spPr/>
    </dgm:pt>
    <dgm:pt modelId="{A0F0255C-946F-44A3-A9DD-1A4E9772A04F}" type="pres">
      <dgm:prSet presAssocID="{06A116A2-C6DA-4231-BE1B-D02EB818FAE6}" presName="connectorText" presStyleLbl="sibTrans2D1" presStyleIdx="3" presStyleCnt="6"/>
      <dgm:spPr/>
    </dgm:pt>
    <dgm:pt modelId="{69C223C2-E2A5-4616-BCA6-69C6D30772E4}" type="pres">
      <dgm:prSet presAssocID="{BC904725-C3E2-48F9-9F07-0CB282900A96}" presName="node" presStyleLbl="node1" presStyleIdx="4" presStyleCnt="7" custLinFactNeighborX="-290" custLinFactNeighborY="-77747">
        <dgm:presLayoutVars>
          <dgm:bulletEnabled val="1"/>
        </dgm:presLayoutVars>
      </dgm:prSet>
      <dgm:spPr/>
    </dgm:pt>
    <dgm:pt modelId="{C7F5FABD-6E11-4783-A95C-7657C8E25C9E}" type="pres">
      <dgm:prSet presAssocID="{C9C96882-0266-4881-8E9C-00DCC2C874DE}" presName="sibTrans" presStyleLbl="sibTrans2D1" presStyleIdx="4" presStyleCnt="6" custAng="19140000" custScaleX="132784" custLinFactX="-100000" custLinFactY="55519" custLinFactNeighborX="-143271" custLinFactNeighborY="100000"/>
      <dgm:spPr/>
    </dgm:pt>
    <dgm:pt modelId="{167E89CC-0EEE-468B-8403-D6A986F0C081}" type="pres">
      <dgm:prSet presAssocID="{C9C96882-0266-4881-8E9C-00DCC2C874DE}" presName="connectorText" presStyleLbl="sibTrans2D1" presStyleIdx="4" presStyleCnt="6"/>
      <dgm:spPr/>
    </dgm:pt>
    <dgm:pt modelId="{33816D6F-1B9F-4ECB-BE63-2782BD268CC1}" type="pres">
      <dgm:prSet presAssocID="{6568840D-E876-46D1-A50D-5020B6E8524F}" presName="node" presStyleLbl="node1" presStyleIdx="5" presStyleCnt="7" custLinFactX="-100000" custLinFactNeighborX="-172728" custLinFactNeighborY="68194">
        <dgm:presLayoutVars>
          <dgm:bulletEnabled val="1"/>
        </dgm:presLayoutVars>
      </dgm:prSet>
      <dgm:spPr/>
    </dgm:pt>
    <dgm:pt modelId="{498B1FDB-CBD0-4895-BB85-27D6D28E98B5}" type="pres">
      <dgm:prSet presAssocID="{9295D19D-9AF8-434F-B592-159CEAD7E7D2}" presName="sibTrans" presStyleLbl="sibTrans2D1" presStyleIdx="5" presStyleCnt="6" custAng="1773266" custScaleX="167427" custScaleY="110980" custLinFactY="-79949" custLinFactNeighborX="-21609" custLinFactNeighborY="-100000"/>
      <dgm:spPr/>
    </dgm:pt>
    <dgm:pt modelId="{8EA54504-4DC6-4422-A622-9AE262FE5A15}" type="pres">
      <dgm:prSet presAssocID="{9295D19D-9AF8-434F-B592-159CEAD7E7D2}" presName="connectorText" presStyleLbl="sibTrans2D1" presStyleIdx="5" presStyleCnt="6"/>
      <dgm:spPr/>
    </dgm:pt>
    <dgm:pt modelId="{F442EF6E-12C5-49B4-9766-A2DA58EB44BB}" type="pres">
      <dgm:prSet presAssocID="{470DAB51-FB5C-4488-A506-F86BD75B23B1}" presName="node" presStyleLbl="node1" presStyleIdx="6" presStyleCnt="7" custLinFactX="-100000" custLinFactNeighborX="-188882" custLinFactNeighborY="-4582">
        <dgm:presLayoutVars>
          <dgm:bulletEnabled val="1"/>
        </dgm:presLayoutVars>
      </dgm:prSet>
      <dgm:spPr/>
    </dgm:pt>
  </dgm:ptLst>
  <dgm:cxnLst>
    <dgm:cxn modelId="{81606B01-1984-4339-BA29-2BE5646C782E}" type="presOf" srcId="{9295D19D-9AF8-434F-B592-159CEAD7E7D2}" destId="{8EA54504-4DC6-4422-A622-9AE262FE5A15}" srcOrd="1" destOrd="0" presId="urn:microsoft.com/office/officeart/2005/8/layout/process1"/>
    <dgm:cxn modelId="{7DC2B90C-C260-48BC-B7B1-9AC0B8C771E0}" type="presOf" srcId="{DD830F98-5609-4C7D-BA5C-A5C92E988D5E}" destId="{2E9020F1-4458-4EBD-BE0D-77387788371B}" srcOrd="0" destOrd="0" presId="urn:microsoft.com/office/officeart/2005/8/layout/process1"/>
    <dgm:cxn modelId="{1FC9C80E-15AA-4AB8-BA19-40F2AF512A59}" type="presOf" srcId="{AB2099C9-A30A-423B-AFA5-BFF455B52045}" destId="{F0703293-575F-4794-BF37-CFC6EC96A7B9}" srcOrd="1" destOrd="0" presId="urn:microsoft.com/office/officeart/2005/8/layout/process1"/>
    <dgm:cxn modelId="{8A189D15-19AD-4DA3-9430-00D0077118D3}" srcId="{4BDE9951-3B31-427E-9DA1-93D0166BF4A0}" destId="{E6328DB8-8A64-4199-8D3E-A0F62CE3E424}" srcOrd="0" destOrd="0" parTransId="{9987B57D-61E4-43D7-AC8B-452069E1E28A}" sibTransId="{47767F07-0B1B-4EC4-B178-9D6F48F80D9D}"/>
    <dgm:cxn modelId="{174FD924-A5EC-4FF1-A745-C7062EDEAC82}" type="presOf" srcId="{06A116A2-C6DA-4231-BE1B-D02EB818FAE6}" destId="{A0F0255C-946F-44A3-A9DD-1A4E9772A04F}" srcOrd="1" destOrd="0" presId="urn:microsoft.com/office/officeart/2005/8/layout/process1"/>
    <dgm:cxn modelId="{E8AEA430-D3FB-4F4A-A587-22FC61F4F315}" srcId="{4BDE9951-3B31-427E-9DA1-93D0166BF4A0}" destId="{DD830F98-5609-4C7D-BA5C-A5C92E988D5E}" srcOrd="1" destOrd="0" parTransId="{2E96B2A2-91EF-46F7-B271-DC7E8D6A2EF4}" sibTransId="{AB2099C9-A30A-423B-AFA5-BFF455B52045}"/>
    <dgm:cxn modelId="{30EEBB32-B758-49E6-885B-F690E40C2B9F}" type="presOf" srcId="{4BDE9951-3B31-427E-9DA1-93D0166BF4A0}" destId="{DBBBA4D5-43B5-44FE-A0D6-DBE9FD4D2278}" srcOrd="0" destOrd="0" presId="urn:microsoft.com/office/officeart/2005/8/layout/process1"/>
    <dgm:cxn modelId="{C6D45F33-6B4B-4A62-BE36-5C6A116DEB5A}" type="presOf" srcId="{6568840D-E876-46D1-A50D-5020B6E8524F}" destId="{33816D6F-1B9F-4ECB-BE63-2782BD268CC1}" srcOrd="0" destOrd="0" presId="urn:microsoft.com/office/officeart/2005/8/layout/process1"/>
    <dgm:cxn modelId="{7615585E-302A-401D-89B7-3D9600A201DF}" type="presOf" srcId="{9295D19D-9AF8-434F-B592-159CEAD7E7D2}" destId="{498B1FDB-CBD0-4895-BB85-27D6D28E98B5}" srcOrd="0" destOrd="0" presId="urn:microsoft.com/office/officeart/2005/8/layout/process1"/>
    <dgm:cxn modelId="{EF4AB165-98C9-49DA-AC34-986DA9D0380C}" srcId="{4BDE9951-3B31-427E-9DA1-93D0166BF4A0}" destId="{C57FCDEB-0BDC-4798-A8D6-29ECD3B386E3}" srcOrd="3" destOrd="0" parTransId="{2A29268E-9294-48E9-BEBB-C98BE9F51A4D}" sibTransId="{06A116A2-C6DA-4231-BE1B-D02EB818FAE6}"/>
    <dgm:cxn modelId="{20352D68-D95B-4BE1-9797-0E7997750497}" srcId="{4BDE9951-3B31-427E-9DA1-93D0166BF4A0}" destId="{365E4BCF-2B17-42D4-98AC-FE97DA7506E6}" srcOrd="2" destOrd="0" parTransId="{A0C2CDA8-E41E-4379-99DC-8A3CCEE1FAF5}" sibTransId="{19AAC159-580E-43D2-A36B-E0BA0E0108A9}"/>
    <dgm:cxn modelId="{17025754-21D5-4C45-951F-84F34DF093C4}" type="presOf" srcId="{AB2099C9-A30A-423B-AFA5-BFF455B52045}" destId="{6E4C671D-DB96-4556-9E2B-AA01C7F88EAF}" srcOrd="0" destOrd="0" presId="urn:microsoft.com/office/officeart/2005/8/layout/process1"/>
    <dgm:cxn modelId="{464F5F76-FD42-42B0-8A0B-49F1F1BCD3C5}" type="presOf" srcId="{E6328DB8-8A64-4199-8D3E-A0F62CE3E424}" destId="{0E370454-115F-4709-AABC-16C886BD3205}" srcOrd="0" destOrd="0" presId="urn:microsoft.com/office/officeart/2005/8/layout/process1"/>
    <dgm:cxn modelId="{542D3388-30A3-46B5-AC89-3E03617A31E3}" type="presOf" srcId="{19AAC159-580E-43D2-A36B-E0BA0E0108A9}" destId="{9BD97489-A3BB-4A4C-9D0B-0111DDB1A1E9}" srcOrd="1" destOrd="0" presId="urn:microsoft.com/office/officeart/2005/8/layout/process1"/>
    <dgm:cxn modelId="{74CE418E-26BC-4FB9-B377-45D061CFB804}" type="presOf" srcId="{47767F07-0B1B-4EC4-B178-9D6F48F80D9D}" destId="{BB19F367-5F30-4675-8806-7D79643B0551}" srcOrd="1" destOrd="0" presId="urn:microsoft.com/office/officeart/2005/8/layout/process1"/>
    <dgm:cxn modelId="{CCFC779D-BA29-4503-BF4B-FFA2A219C2F6}" type="presOf" srcId="{06A116A2-C6DA-4231-BE1B-D02EB818FAE6}" destId="{A7D035BB-A039-409C-B3C9-2439D4E9FED9}" srcOrd="0" destOrd="0" presId="urn:microsoft.com/office/officeart/2005/8/layout/process1"/>
    <dgm:cxn modelId="{7BE159AB-19E0-466E-8A65-49300CF2EA7A}" type="presOf" srcId="{C9C96882-0266-4881-8E9C-00DCC2C874DE}" destId="{167E89CC-0EEE-468B-8403-D6A986F0C081}" srcOrd="1" destOrd="0" presId="urn:microsoft.com/office/officeart/2005/8/layout/process1"/>
    <dgm:cxn modelId="{301642AE-950B-4A2B-B389-2C4450A6C42D}" type="presOf" srcId="{C57FCDEB-0BDC-4798-A8D6-29ECD3B386E3}" destId="{34E629C6-CEFF-4E8F-B05A-EEF981182E90}" srcOrd="0" destOrd="0" presId="urn:microsoft.com/office/officeart/2005/8/layout/process1"/>
    <dgm:cxn modelId="{225B4FB2-0C05-417E-BA48-1C6A40DCAFC6}" type="presOf" srcId="{C9C96882-0266-4881-8E9C-00DCC2C874DE}" destId="{C7F5FABD-6E11-4783-A95C-7657C8E25C9E}" srcOrd="0" destOrd="0" presId="urn:microsoft.com/office/officeart/2005/8/layout/process1"/>
    <dgm:cxn modelId="{A485E7BA-7927-4FC1-830B-4A46F1864185}" srcId="{4BDE9951-3B31-427E-9DA1-93D0166BF4A0}" destId="{BC904725-C3E2-48F9-9F07-0CB282900A96}" srcOrd="4" destOrd="0" parTransId="{CEF42B0B-BE40-4884-A149-F437247BCD37}" sibTransId="{C9C96882-0266-4881-8E9C-00DCC2C874DE}"/>
    <dgm:cxn modelId="{4757B5BC-EAFC-4BE9-8792-CBB748BE53BB}" type="presOf" srcId="{47767F07-0B1B-4EC4-B178-9D6F48F80D9D}" destId="{543B1D57-9692-4034-88FE-CE790639528B}" srcOrd="0" destOrd="0" presId="urn:microsoft.com/office/officeart/2005/8/layout/process1"/>
    <dgm:cxn modelId="{0EC9CFE8-DD2D-46F0-8796-0E65CC01E8D9}" type="presOf" srcId="{19AAC159-580E-43D2-A36B-E0BA0E0108A9}" destId="{6393CE5F-9C12-41D0-882D-41542145DC63}" srcOrd="0" destOrd="0" presId="urn:microsoft.com/office/officeart/2005/8/layout/process1"/>
    <dgm:cxn modelId="{5EC9D9EB-BD5A-406C-A39F-573ED3E537FC}" type="presOf" srcId="{470DAB51-FB5C-4488-A506-F86BD75B23B1}" destId="{F442EF6E-12C5-49B4-9766-A2DA58EB44BB}" srcOrd="0" destOrd="0" presId="urn:microsoft.com/office/officeart/2005/8/layout/process1"/>
    <dgm:cxn modelId="{7826B8ED-42F2-4712-A9B5-5855B1EC1BB9}" type="presOf" srcId="{365E4BCF-2B17-42D4-98AC-FE97DA7506E6}" destId="{99ABC258-FF71-488C-A2D2-AEF3CC6D6287}" srcOrd="0" destOrd="0" presId="urn:microsoft.com/office/officeart/2005/8/layout/process1"/>
    <dgm:cxn modelId="{F15E47EF-0BD1-4219-B015-235307CC59E3}" srcId="{4BDE9951-3B31-427E-9DA1-93D0166BF4A0}" destId="{470DAB51-FB5C-4488-A506-F86BD75B23B1}" srcOrd="6" destOrd="0" parTransId="{B69FF03E-1539-4D80-B77E-88A91251E58E}" sibTransId="{3D82A99C-DCC7-486E-BBB7-119C0CBB0DB7}"/>
    <dgm:cxn modelId="{638658EF-18B1-437B-907B-DC0AE5004A8D}" srcId="{4BDE9951-3B31-427E-9DA1-93D0166BF4A0}" destId="{6568840D-E876-46D1-A50D-5020B6E8524F}" srcOrd="5" destOrd="0" parTransId="{385C6CB7-FBBC-427B-8D54-3FD999BED200}" sibTransId="{9295D19D-9AF8-434F-B592-159CEAD7E7D2}"/>
    <dgm:cxn modelId="{E4A664F4-4C38-4853-8675-08AC7BF0E46C}" type="presOf" srcId="{BC904725-C3E2-48F9-9F07-0CB282900A96}" destId="{69C223C2-E2A5-4616-BCA6-69C6D30772E4}" srcOrd="0" destOrd="0" presId="urn:microsoft.com/office/officeart/2005/8/layout/process1"/>
    <dgm:cxn modelId="{ED0DA920-E3BF-47CB-A604-0BB3C4ED0428}" type="presParOf" srcId="{DBBBA4D5-43B5-44FE-A0D6-DBE9FD4D2278}" destId="{0E370454-115F-4709-AABC-16C886BD3205}" srcOrd="0" destOrd="0" presId="urn:microsoft.com/office/officeart/2005/8/layout/process1"/>
    <dgm:cxn modelId="{EB60E36C-0592-4766-8119-04D213E5C9EE}" type="presParOf" srcId="{DBBBA4D5-43B5-44FE-A0D6-DBE9FD4D2278}" destId="{543B1D57-9692-4034-88FE-CE790639528B}" srcOrd="1" destOrd="0" presId="urn:microsoft.com/office/officeart/2005/8/layout/process1"/>
    <dgm:cxn modelId="{AE9A71E8-BC77-491C-88A9-B32FD07BA13B}" type="presParOf" srcId="{543B1D57-9692-4034-88FE-CE790639528B}" destId="{BB19F367-5F30-4675-8806-7D79643B0551}" srcOrd="0" destOrd="0" presId="urn:microsoft.com/office/officeart/2005/8/layout/process1"/>
    <dgm:cxn modelId="{42E2A1E7-F03F-4FC7-962E-7CB7C2294AEF}" type="presParOf" srcId="{DBBBA4D5-43B5-44FE-A0D6-DBE9FD4D2278}" destId="{2E9020F1-4458-4EBD-BE0D-77387788371B}" srcOrd="2" destOrd="0" presId="urn:microsoft.com/office/officeart/2005/8/layout/process1"/>
    <dgm:cxn modelId="{BAB5677B-89EE-4A82-A2D0-EB562C93E9D4}" type="presParOf" srcId="{DBBBA4D5-43B5-44FE-A0D6-DBE9FD4D2278}" destId="{6E4C671D-DB96-4556-9E2B-AA01C7F88EAF}" srcOrd="3" destOrd="0" presId="urn:microsoft.com/office/officeart/2005/8/layout/process1"/>
    <dgm:cxn modelId="{387806DC-13D9-4B29-BC1B-A5FF6B471EAC}" type="presParOf" srcId="{6E4C671D-DB96-4556-9E2B-AA01C7F88EAF}" destId="{F0703293-575F-4794-BF37-CFC6EC96A7B9}" srcOrd="0" destOrd="0" presId="urn:microsoft.com/office/officeart/2005/8/layout/process1"/>
    <dgm:cxn modelId="{A05C6138-D16B-49EF-A8BF-08D71D3DBF0A}" type="presParOf" srcId="{DBBBA4D5-43B5-44FE-A0D6-DBE9FD4D2278}" destId="{99ABC258-FF71-488C-A2D2-AEF3CC6D6287}" srcOrd="4" destOrd="0" presId="urn:microsoft.com/office/officeart/2005/8/layout/process1"/>
    <dgm:cxn modelId="{0C075248-1E89-4F3F-BA7E-C3D74C47CED5}" type="presParOf" srcId="{DBBBA4D5-43B5-44FE-A0D6-DBE9FD4D2278}" destId="{6393CE5F-9C12-41D0-882D-41542145DC63}" srcOrd="5" destOrd="0" presId="urn:microsoft.com/office/officeart/2005/8/layout/process1"/>
    <dgm:cxn modelId="{28876649-B63A-4A87-A4B6-24685EBC1A55}" type="presParOf" srcId="{6393CE5F-9C12-41D0-882D-41542145DC63}" destId="{9BD97489-A3BB-4A4C-9D0B-0111DDB1A1E9}" srcOrd="0" destOrd="0" presId="urn:microsoft.com/office/officeart/2005/8/layout/process1"/>
    <dgm:cxn modelId="{715B1D3E-57F3-4089-B4A8-7612899AB2DB}" type="presParOf" srcId="{DBBBA4D5-43B5-44FE-A0D6-DBE9FD4D2278}" destId="{34E629C6-CEFF-4E8F-B05A-EEF981182E90}" srcOrd="6" destOrd="0" presId="urn:microsoft.com/office/officeart/2005/8/layout/process1"/>
    <dgm:cxn modelId="{FB7AD049-CFFA-4CED-A63E-B4B5A4DB66DB}" type="presParOf" srcId="{DBBBA4D5-43B5-44FE-A0D6-DBE9FD4D2278}" destId="{A7D035BB-A039-409C-B3C9-2439D4E9FED9}" srcOrd="7" destOrd="0" presId="urn:microsoft.com/office/officeart/2005/8/layout/process1"/>
    <dgm:cxn modelId="{D7A0CC63-588B-4AB6-BCEC-A28D9B984726}" type="presParOf" srcId="{A7D035BB-A039-409C-B3C9-2439D4E9FED9}" destId="{A0F0255C-946F-44A3-A9DD-1A4E9772A04F}" srcOrd="0" destOrd="0" presId="urn:microsoft.com/office/officeart/2005/8/layout/process1"/>
    <dgm:cxn modelId="{14239197-2714-492B-A7AD-580C337EEAFF}" type="presParOf" srcId="{DBBBA4D5-43B5-44FE-A0D6-DBE9FD4D2278}" destId="{69C223C2-E2A5-4616-BCA6-69C6D30772E4}" srcOrd="8" destOrd="0" presId="urn:microsoft.com/office/officeart/2005/8/layout/process1"/>
    <dgm:cxn modelId="{F21999C7-CF33-472C-A95C-FC5F6D82F8EB}" type="presParOf" srcId="{DBBBA4D5-43B5-44FE-A0D6-DBE9FD4D2278}" destId="{C7F5FABD-6E11-4783-A95C-7657C8E25C9E}" srcOrd="9" destOrd="0" presId="urn:microsoft.com/office/officeart/2005/8/layout/process1"/>
    <dgm:cxn modelId="{6743051A-86A5-4742-BE8D-C84857A2A28D}" type="presParOf" srcId="{C7F5FABD-6E11-4783-A95C-7657C8E25C9E}" destId="{167E89CC-0EEE-468B-8403-D6A986F0C081}" srcOrd="0" destOrd="0" presId="urn:microsoft.com/office/officeart/2005/8/layout/process1"/>
    <dgm:cxn modelId="{332DD50A-E77A-4A61-960A-25AE4ABEE60A}" type="presParOf" srcId="{DBBBA4D5-43B5-44FE-A0D6-DBE9FD4D2278}" destId="{33816D6F-1B9F-4ECB-BE63-2782BD268CC1}" srcOrd="10" destOrd="0" presId="urn:microsoft.com/office/officeart/2005/8/layout/process1"/>
    <dgm:cxn modelId="{4B1F0615-3D52-4BA2-8809-A77738F9CE7F}" type="presParOf" srcId="{DBBBA4D5-43B5-44FE-A0D6-DBE9FD4D2278}" destId="{498B1FDB-CBD0-4895-BB85-27D6D28E98B5}" srcOrd="11" destOrd="0" presId="urn:microsoft.com/office/officeart/2005/8/layout/process1"/>
    <dgm:cxn modelId="{9914AB0A-5DC2-450C-92C2-4988E8367241}" type="presParOf" srcId="{498B1FDB-CBD0-4895-BB85-27D6D28E98B5}" destId="{8EA54504-4DC6-4422-A622-9AE262FE5A15}" srcOrd="0" destOrd="0" presId="urn:microsoft.com/office/officeart/2005/8/layout/process1"/>
    <dgm:cxn modelId="{23381BCD-E03A-40CF-AC85-DFCA4DABB229}" type="presParOf" srcId="{DBBBA4D5-43B5-44FE-A0D6-DBE9FD4D2278}" destId="{F442EF6E-12C5-49B4-9766-A2DA58EB44BB}" srcOrd="1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70454-115F-4709-AABC-16C886BD3205}">
      <dsp:nvSpPr>
        <dsp:cNvPr id="0" name=""/>
        <dsp:cNvSpPr/>
      </dsp:nvSpPr>
      <dsp:spPr>
        <a:xfrm>
          <a:off x="3825" y="2606364"/>
          <a:ext cx="1448770" cy="1645995"/>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latin typeface="+mn-lt"/>
              <a:cs typeface="Arial" panose="020B0604020202020204" pitchFamily="34" charset="0"/>
            </a:rPr>
            <a:t>Drug not recommended </a:t>
          </a:r>
          <a:br>
            <a:rPr lang="en-GB" sz="1500" kern="1200" dirty="0">
              <a:latin typeface="+mn-lt"/>
              <a:cs typeface="Arial" panose="020B0604020202020204" pitchFamily="34" charset="0"/>
            </a:rPr>
          </a:br>
          <a:r>
            <a:rPr lang="en-GB" sz="1500" kern="1200" dirty="0">
              <a:latin typeface="+mn-lt"/>
              <a:cs typeface="Arial" panose="020B0604020202020204" pitchFamily="34" charset="0"/>
            </a:rPr>
            <a:t>for routine use because of </a:t>
          </a:r>
          <a:r>
            <a:rPr lang="en-GB" sz="1500" b="1" kern="1200" dirty="0">
              <a:latin typeface="+mn-lt"/>
              <a:cs typeface="Arial" panose="020B0604020202020204" pitchFamily="34" charset="0"/>
            </a:rPr>
            <a:t>clinical uncertainty</a:t>
          </a:r>
          <a:endParaRPr lang="en-GB" sz="1500" kern="1200" dirty="0">
            <a:latin typeface="+mn-lt"/>
          </a:endParaRPr>
        </a:p>
      </dsp:txBody>
      <dsp:txXfrm>
        <a:off x="46258" y="2648797"/>
        <a:ext cx="1363904" cy="1561129"/>
      </dsp:txXfrm>
    </dsp:sp>
    <dsp:sp modelId="{543B1D57-9692-4034-88FE-CE790639528B}">
      <dsp:nvSpPr>
        <dsp:cNvPr id="0" name=""/>
        <dsp:cNvSpPr/>
      </dsp:nvSpPr>
      <dsp:spPr>
        <a:xfrm>
          <a:off x="1597473" y="3249714"/>
          <a:ext cx="307139" cy="3592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1597473" y="3321573"/>
        <a:ext cx="214997" cy="215577"/>
      </dsp:txXfrm>
    </dsp:sp>
    <dsp:sp modelId="{2E9020F1-4458-4EBD-BE0D-77387788371B}">
      <dsp:nvSpPr>
        <dsp:cNvPr id="0" name=""/>
        <dsp:cNvSpPr/>
      </dsp:nvSpPr>
      <dsp:spPr>
        <a:xfrm>
          <a:off x="2032104" y="2606364"/>
          <a:ext cx="1448770" cy="1645995"/>
        </a:xfrm>
        <a:prstGeom prst="roundRect">
          <a:avLst>
            <a:gd name="adj" fmla="val 10000"/>
          </a:avLst>
        </a:prstGeom>
        <a:solidFill>
          <a:schemeClr val="accent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solidFill>
                <a:sysClr val="windowText" lastClr="000000"/>
              </a:solidFill>
              <a:cs typeface="Arial" panose="020B0604020202020204" pitchFamily="34" charset="0"/>
            </a:rPr>
            <a:t>1. Is the model structurally robust for decision making? </a:t>
          </a:r>
          <a:endParaRPr lang="en-GB" sz="1500" kern="1200" dirty="0">
            <a:solidFill>
              <a:sysClr val="windowText" lastClr="000000"/>
            </a:solidFill>
          </a:endParaRPr>
        </a:p>
      </dsp:txBody>
      <dsp:txXfrm>
        <a:off x="2074537" y="2648797"/>
        <a:ext cx="1363904" cy="1561129"/>
      </dsp:txXfrm>
    </dsp:sp>
    <dsp:sp modelId="{6E4C671D-DB96-4556-9E2B-AA01C7F88EAF}">
      <dsp:nvSpPr>
        <dsp:cNvPr id="0" name=""/>
        <dsp:cNvSpPr/>
      </dsp:nvSpPr>
      <dsp:spPr>
        <a:xfrm>
          <a:off x="3625751" y="3249714"/>
          <a:ext cx="307139" cy="3592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3625751" y="3321573"/>
        <a:ext cx="214997" cy="215577"/>
      </dsp:txXfrm>
    </dsp:sp>
    <dsp:sp modelId="{99ABC258-FF71-488C-A2D2-AEF3CC6D6287}">
      <dsp:nvSpPr>
        <dsp:cNvPr id="0" name=""/>
        <dsp:cNvSpPr/>
      </dsp:nvSpPr>
      <dsp:spPr>
        <a:xfrm>
          <a:off x="4060382" y="2606364"/>
          <a:ext cx="1448770" cy="1645995"/>
        </a:xfrm>
        <a:prstGeom prst="roundRect">
          <a:avLst>
            <a:gd name="adj" fmla="val 10000"/>
          </a:avLst>
        </a:prstGeom>
        <a:solidFill>
          <a:schemeClr val="accent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solidFill>
                <a:sysClr val="windowText" lastClr="000000"/>
              </a:solidFill>
              <a:cs typeface="Arial" panose="020B0604020202020204" pitchFamily="34" charset="0"/>
            </a:rPr>
            <a:t>2. Does the drug have plausible potential to be cost effective at the offered price?</a:t>
          </a:r>
          <a:endParaRPr lang="en-GB" sz="1500" kern="1200" dirty="0">
            <a:solidFill>
              <a:sysClr val="windowText" lastClr="000000"/>
            </a:solidFill>
          </a:endParaRPr>
        </a:p>
      </dsp:txBody>
      <dsp:txXfrm>
        <a:off x="4102815" y="2648797"/>
        <a:ext cx="1363904" cy="1561129"/>
      </dsp:txXfrm>
    </dsp:sp>
    <dsp:sp modelId="{6393CE5F-9C12-41D0-882D-41542145DC63}">
      <dsp:nvSpPr>
        <dsp:cNvPr id="0" name=""/>
        <dsp:cNvSpPr/>
      </dsp:nvSpPr>
      <dsp:spPr>
        <a:xfrm>
          <a:off x="5654030" y="3249714"/>
          <a:ext cx="307139" cy="3592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5654030" y="3321573"/>
        <a:ext cx="214997" cy="215577"/>
      </dsp:txXfrm>
    </dsp:sp>
    <dsp:sp modelId="{34E629C6-CEFF-4E8F-B05A-EEF981182E90}">
      <dsp:nvSpPr>
        <dsp:cNvPr id="0" name=""/>
        <dsp:cNvSpPr/>
      </dsp:nvSpPr>
      <dsp:spPr>
        <a:xfrm>
          <a:off x="6088661" y="2606364"/>
          <a:ext cx="1448770" cy="1645995"/>
        </a:xfrm>
        <a:prstGeom prst="roundRect">
          <a:avLst>
            <a:gd name="adj" fmla="val 10000"/>
          </a:avLst>
        </a:prstGeom>
        <a:solidFill>
          <a:schemeClr val="accent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solidFill>
                <a:schemeClr val="tx1"/>
              </a:solidFill>
              <a:cs typeface="Arial" panose="020B0604020202020204" pitchFamily="34" charset="0"/>
            </a:rPr>
            <a:t>3. Could further data collection reduce uncertainty?</a:t>
          </a:r>
        </a:p>
      </dsp:txBody>
      <dsp:txXfrm>
        <a:off x="6131094" y="2648797"/>
        <a:ext cx="1363904" cy="1561129"/>
      </dsp:txXfrm>
    </dsp:sp>
    <dsp:sp modelId="{A7D035BB-A039-409C-B3C9-2439D4E9FED9}">
      <dsp:nvSpPr>
        <dsp:cNvPr id="0" name=""/>
        <dsp:cNvSpPr/>
      </dsp:nvSpPr>
      <dsp:spPr>
        <a:xfrm rot="18944075">
          <a:off x="7627577" y="2633270"/>
          <a:ext cx="510742" cy="3592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7642877" y="2742746"/>
        <a:ext cx="402954" cy="215577"/>
      </dsp:txXfrm>
    </dsp:sp>
    <dsp:sp modelId="{69C223C2-E2A5-4616-BCA6-69C6D30772E4}">
      <dsp:nvSpPr>
        <dsp:cNvPr id="0" name=""/>
        <dsp:cNvSpPr/>
      </dsp:nvSpPr>
      <dsp:spPr>
        <a:xfrm>
          <a:off x="8115674" y="1326652"/>
          <a:ext cx="1448770" cy="1645995"/>
        </a:xfrm>
        <a:prstGeom prst="roundRect">
          <a:avLst>
            <a:gd name="adj" fmla="val 10000"/>
          </a:avLst>
        </a:prstGeom>
        <a:solidFill>
          <a:schemeClr val="accent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solidFill>
                <a:schemeClr val="tx1"/>
              </a:solidFill>
              <a:cs typeface="Arial" panose="020B0604020202020204" pitchFamily="34" charset="0"/>
            </a:rPr>
            <a:t>4. Will ongoing trials provide useful data?</a:t>
          </a:r>
        </a:p>
      </dsp:txBody>
      <dsp:txXfrm>
        <a:off x="8158107" y="1369085"/>
        <a:ext cx="1363904" cy="1561129"/>
      </dsp:txXfrm>
    </dsp:sp>
    <dsp:sp modelId="{C7F5FABD-6E11-4783-A95C-7657C8E25C9E}">
      <dsp:nvSpPr>
        <dsp:cNvPr id="0" name=""/>
        <dsp:cNvSpPr/>
      </dsp:nvSpPr>
      <dsp:spPr>
        <a:xfrm rot="2964446">
          <a:off x="7590341" y="3741208"/>
          <a:ext cx="532183" cy="3592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rot="10800000">
        <a:off x="7609167" y="3772142"/>
        <a:ext cx="424395" cy="215577"/>
      </dsp:txXfrm>
    </dsp:sp>
    <dsp:sp modelId="{33816D6F-1B9F-4ECB-BE63-2782BD268CC1}">
      <dsp:nvSpPr>
        <dsp:cNvPr id="0" name=""/>
        <dsp:cNvSpPr/>
      </dsp:nvSpPr>
      <dsp:spPr>
        <a:xfrm>
          <a:off x="8098591" y="3728834"/>
          <a:ext cx="1448770" cy="1645995"/>
        </a:xfrm>
        <a:prstGeom prst="roundRect">
          <a:avLst>
            <a:gd name="adj" fmla="val 10000"/>
          </a:avLst>
        </a:prstGeom>
        <a:solidFill>
          <a:schemeClr val="accent2">
            <a:lumMod val="25000"/>
            <a:lumOff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solidFill>
                <a:schemeClr val="tx1"/>
              </a:solidFill>
            </a:rPr>
            <a:t>5. Is IMF/CDF real-world data collection  relevant and feasible?</a:t>
          </a:r>
        </a:p>
      </dsp:txBody>
      <dsp:txXfrm>
        <a:off x="8141024" y="3771267"/>
        <a:ext cx="1363904" cy="1561129"/>
      </dsp:txXfrm>
    </dsp:sp>
    <dsp:sp modelId="{498B1FDB-CBD0-4895-BB85-27D6D28E98B5}">
      <dsp:nvSpPr>
        <dsp:cNvPr id="0" name=""/>
        <dsp:cNvSpPr/>
      </dsp:nvSpPr>
      <dsp:spPr>
        <a:xfrm rot="21496955">
          <a:off x="9475056" y="3102197"/>
          <a:ext cx="543595" cy="398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9475083" y="3183739"/>
        <a:ext cx="423972" cy="239247"/>
      </dsp:txXfrm>
    </dsp:sp>
    <dsp:sp modelId="{F442EF6E-12C5-49B4-9766-A2DA58EB44BB}">
      <dsp:nvSpPr>
        <dsp:cNvPr id="0" name=""/>
        <dsp:cNvSpPr/>
      </dsp:nvSpPr>
      <dsp:spPr>
        <a:xfrm>
          <a:off x="10070957" y="2530945"/>
          <a:ext cx="1448770" cy="1645995"/>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cs typeface="Arial" panose="020B0604020202020204" pitchFamily="34" charset="0"/>
            </a:rPr>
            <a:t>Consider recommending entry into managed access</a:t>
          </a:r>
        </a:p>
      </dsp:txBody>
      <dsp:txXfrm>
        <a:off x="10113390" y="2573378"/>
        <a:ext cx="1363904" cy="156112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A7B4E0-C5AF-4E67-A372-F7A03C7E2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F831CFB-1E73-40F4-AB1A-D345A7F8CA0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99B0F1-6494-479E-9AB9-629C0F1571D6}" type="datetimeFigureOut">
              <a:rPr lang="en-GB" smtClean="0"/>
              <a:t>12/10/2022</a:t>
            </a:fld>
            <a:endParaRPr lang="en-GB"/>
          </a:p>
        </p:txBody>
      </p:sp>
      <p:sp>
        <p:nvSpPr>
          <p:cNvPr id="4" name="Footer Placeholder 3">
            <a:extLst>
              <a:ext uri="{FF2B5EF4-FFF2-40B4-BE49-F238E27FC236}">
                <a16:creationId xmlns:a16="http://schemas.microsoft.com/office/drawing/2014/main" id="{FC8C8A56-2EE4-4E74-BCEC-B277CFD218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52F1CB3-6147-438D-AE3F-8D3A9D32BC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6832AD-622C-4DA7-9523-4C5A8793F563}" type="slidenum">
              <a:rPr lang="en-GB" smtClean="0"/>
              <a:t>‹#›</a:t>
            </a:fld>
            <a:endParaRPr lang="en-GB"/>
          </a:p>
        </p:txBody>
      </p:sp>
    </p:spTree>
    <p:extLst>
      <p:ext uri="{BB962C8B-B14F-4D97-AF65-F5344CB8AC3E}">
        <p14:creationId xmlns:p14="http://schemas.microsoft.com/office/powerpoint/2010/main" val="3518527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0D7A42-0977-2147-8194-01C3DBCDFF3E}" type="datetimeFigureOut">
              <a:rPr lang="en-US" smtClean="0"/>
              <a:t>10/12/2022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92B9AF-1FF3-B64A-A57E-17202D6D58C9}" type="slidenum">
              <a:rPr lang="en-US" smtClean="0"/>
              <a:t>‹#›</a:t>
            </a:fld>
            <a:endParaRPr lang="en-US"/>
          </a:p>
        </p:txBody>
      </p:sp>
    </p:spTree>
    <p:extLst>
      <p:ext uri="{BB962C8B-B14F-4D97-AF65-F5344CB8AC3E}">
        <p14:creationId xmlns:p14="http://schemas.microsoft.com/office/powerpoint/2010/main" val="4232600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sz="1200" dirty="0">
              <a:effectLst/>
              <a:highlight>
                <a:srgbClr val="00FFFF"/>
              </a:highligh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D92B9AF-1FF3-B64A-A57E-17202D6D58C9}" type="slidenum">
              <a:rPr lang="en-US" smtClean="0"/>
              <a:t>1</a:t>
            </a:fld>
            <a:endParaRPr lang="en-US"/>
          </a:p>
        </p:txBody>
      </p:sp>
    </p:spTree>
    <p:extLst>
      <p:ext uri="{BB962C8B-B14F-4D97-AF65-F5344CB8AC3E}">
        <p14:creationId xmlns:p14="http://schemas.microsoft.com/office/powerpoint/2010/main" val="3297925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Source: </a:t>
            </a:r>
            <a:r>
              <a:rPr lang="en-GB" sz="1200" dirty="0"/>
              <a:t>CS Figure 7</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11</a:t>
            </a:fld>
            <a:endParaRPr lang="en-US"/>
          </a:p>
        </p:txBody>
      </p:sp>
    </p:spTree>
    <p:extLst>
      <p:ext uri="{BB962C8B-B14F-4D97-AF65-F5344CB8AC3E}">
        <p14:creationId xmlns:p14="http://schemas.microsoft.com/office/powerpoint/2010/main" val="2616461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Source: </a:t>
            </a:r>
            <a:r>
              <a:rPr lang="en-GB" sz="1200" dirty="0"/>
              <a:t>CS Table 9; EAR Table 10</a:t>
            </a:r>
          </a:p>
        </p:txBody>
      </p:sp>
      <p:sp>
        <p:nvSpPr>
          <p:cNvPr id="4" name="Slide Number Placeholder 3"/>
          <p:cNvSpPr>
            <a:spLocks noGrp="1"/>
          </p:cNvSpPr>
          <p:nvPr>
            <p:ph type="sldNum" sz="quarter" idx="5"/>
          </p:nvPr>
        </p:nvSpPr>
        <p:spPr/>
        <p:txBody>
          <a:bodyPr/>
          <a:lstStyle/>
          <a:p>
            <a:fld id="{3D92B9AF-1FF3-B64A-A57E-17202D6D58C9}" type="slidenum">
              <a:rPr lang="en-US" smtClean="0"/>
              <a:t>12</a:t>
            </a:fld>
            <a:endParaRPr lang="en-US"/>
          </a:p>
        </p:txBody>
      </p:sp>
    </p:spTree>
    <p:extLst>
      <p:ext uri="{BB962C8B-B14F-4D97-AF65-F5344CB8AC3E}">
        <p14:creationId xmlns:p14="http://schemas.microsoft.com/office/powerpoint/2010/main" val="3475808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EAR Table 12.</a:t>
            </a:r>
          </a:p>
        </p:txBody>
      </p:sp>
      <p:sp>
        <p:nvSpPr>
          <p:cNvPr id="4" name="Slide Number Placeholder 3"/>
          <p:cNvSpPr>
            <a:spLocks noGrp="1"/>
          </p:cNvSpPr>
          <p:nvPr>
            <p:ph type="sldNum" sz="quarter" idx="5"/>
          </p:nvPr>
        </p:nvSpPr>
        <p:spPr/>
        <p:txBody>
          <a:bodyPr/>
          <a:lstStyle/>
          <a:p>
            <a:fld id="{3D92B9AF-1FF3-B64A-A57E-17202D6D58C9}" type="slidenum">
              <a:rPr lang="en-US" smtClean="0"/>
              <a:t>13</a:t>
            </a:fld>
            <a:endParaRPr lang="en-US"/>
          </a:p>
        </p:txBody>
      </p:sp>
    </p:spTree>
    <p:extLst>
      <p:ext uri="{BB962C8B-B14F-4D97-AF65-F5344CB8AC3E}">
        <p14:creationId xmlns:p14="http://schemas.microsoft.com/office/powerpoint/2010/main" val="2420249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EAR Figure 2, </a:t>
            </a:r>
            <a:r>
              <a:rPr lang="en-GB" sz="1200" dirty="0">
                <a:effectLst/>
                <a:latin typeface="Calibri" panose="020F0502020204030204" pitchFamily="34" charset="0"/>
                <a:cs typeface="Times New Roman" panose="02020603050405020304" pitchFamily="18" charset="0"/>
              </a:rPr>
              <a:t>r</a:t>
            </a:r>
            <a:r>
              <a:rPr lang="en-GB" sz="1200" dirty="0">
                <a:effectLst/>
                <a:latin typeface="Calibri" panose="020F0502020204030204" pitchFamily="34" charset="0"/>
                <a:ea typeface="Calibri" panose="020F0502020204030204" pitchFamily="34" charset="0"/>
                <a:cs typeface="Times New Roman" panose="02020603050405020304" pitchFamily="18" charset="0"/>
              </a:rPr>
              <a:t>eproduced from the Company’s response to clarification questions (Figure 7).</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14</a:t>
            </a:fld>
            <a:endParaRPr lang="en-US"/>
          </a:p>
        </p:txBody>
      </p:sp>
    </p:spTree>
    <p:extLst>
      <p:ext uri="{BB962C8B-B14F-4D97-AF65-F5344CB8AC3E}">
        <p14:creationId xmlns:p14="http://schemas.microsoft.com/office/powerpoint/2010/main" val="3662454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Source: </a:t>
            </a:r>
            <a:r>
              <a:rPr lang="en-GB" sz="1200" dirty="0"/>
              <a:t>CS Table 28; EAR Table 59</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15</a:t>
            </a:fld>
            <a:endParaRPr lang="en-US"/>
          </a:p>
        </p:txBody>
      </p:sp>
    </p:spTree>
    <p:extLst>
      <p:ext uri="{BB962C8B-B14F-4D97-AF65-F5344CB8AC3E}">
        <p14:creationId xmlns:p14="http://schemas.microsoft.com/office/powerpoint/2010/main" val="2430932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16</a:t>
            </a:fld>
            <a:endParaRPr lang="en-US"/>
          </a:p>
        </p:txBody>
      </p:sp>
    </p:spTree>
    <p:extLst>
      <p:ext uri="{BB962C8B-B14F-4D97-AF65-F5344CB8AC3E}">
        <p14:creationId xmlns:p14="http://schemas.microsoft.com/office/powerpoint/2010/main" val="3052210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17</a:t>
            </a:fld>
            <a:endParaRPr lang="en-US"/>
          </a:p>
        </p:txBody>
      </p:sp>
    </p:spTree>
    <p:extLst>
      <p:ext uri="{BB962C8B-B14F-4D97-AF65-F5344CB8AC3E}">
        <p14:creationId xmlns:p14="http://schemas.microsoft.com/office/powerpoint/2010/main" val="3555133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18</a:t>
            </a:fld>
            <a:endParaRPr lang="en-US"/>
          </a:p>
        </p:txBody>
      </p:sp>
    </p:spTree>
    <p:extLst>
      <p:ext uri="{BB962C8B-B14F-4D97-AF65-F5344CB8AC3E}">
        <p14:creationId xmlns:p14="http://schemas.microsoft.com/office/powerpoint/2010/main" val="1585137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19</a:t>
            </a:fld>
            <a:endParaRPr lang="en-US"/>
          </a:p>
        </p:txBody>
      </p:sp>
    </p:spTree>
    <p:extLst>
      <p:ext uri="{BB962C8B-B14F-4D97-AF65-F5344CB8AC3E}">
        <p14:creationId xmlns:p14="http://schemas.microsoft.com/office/powerpoint/2010/main" val="29322979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20</a:t>
            </a:fld>
            <a:endParaRPr lang="en-US"/>
          </a:p>
        </p:txBody>
      </p:sp>
    </p:spTree>
    <p:extLst>
      <p:ext uri="{BB962C8B-B14F-4D97-AF65-F5344CB8AC3E}">
        <p14:creationId xmlns:p14="http://schemas.microsoft.com/office/powerpoint/2010/main" val="262213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a:t>
            </a:fld>
            <a:endParaRPr lang="en-US"/>
          </a:p>
        </p:txBody>
      </p:sp>
    </p:spTree>
    <p:extLst>
      <p:ext uri="{BB962C8B-B14F-4D97-AF65-F5344CB8AC3E}">
        <p14:creationId xmlns:p14="http://schemas.microsoft.com/office/powerpoint/2010/main" val="3204101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 </a:t>
            </a:r>
            <a:r>
              <a:rPr lang="en-GB" sz="1800" dirty="0">
                <a:effectLst/>
                <a:latin typeface="Segoe UI" panose="020B0502040204020203" pitchFamily="34" charset="0"/>
              </a:rPr>
              <a:t>The company used a study by </a:t>
            </a:r>
            <a:r>
              <a:rPr lang="en-GB" sz="1800" dirty="0" err="1">
                <a:effectLst/>
                <a:latin typeface="Segoe UI" panose="020B0502040204020203" pitchFamily="34" charset="0"/>
              </a:rPr>
              <a:t>Spaan</a:t>
            </a:r>
            <a:r>
              <a:rPr lang="en-GB" sz="1800" dirty="0">
                <a:effectLst/>
                <a:latin typeface="Segoe UI" panose="020B0502040204020203" pitchFamily="34" charset="0"/>
              </a:rPr>
              <a:t> et al. 2020 to inform the baseline cirrhosis estimate in the model and adjusted the non-cirrhotic patients to be distributed according to Romeo et al. 2009, which provided a distribution of HDV patients by fibrosis stage (F0 to F4). The resulting baseline distribution used by the company was 60% of F4 patients; 24% of F3 and 17% of F2 patients</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21</a:t>
            </a:fld>
            <a:endParaRPr lang="en-US"/>
          </a:p>
        </p:txBody>
      </p:sp>
    </p:spTree>
    <p:extLst>
      <p:ext uri="{BB962C8B-B14F-4D97-AF65-F5344CB8AC3E}">
        <p14:creationId xmlns:p14="http://schemas.microsoft.com/office/powerpoint/2010/main" val="1122176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22</a:t>
            </a:fld>
            <a:endParaRPr lang="en-US"/>
          </a:p>
        </p:txBody>
      </p:sp>
    </p:spTree>
    <p:extLst>
      <p:ext uri="{BB962C8B-B14F-4D97-AF65-F5344CB8AC3E}">
        <p14:creationId xmlns:p14="http://schemas.microsoft.com/office/powerpoint/2010/main" val="2986643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Source: </a:t>
            </a:r>
            <a:r>
              <a:rPr lang="en-GB" sz="1200" dirty="0"/>
              <a:t>Adapted from EAR Figure 3. </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24</a:t>
            </a:fld>
            <a:endParaRPr lang="en-US"/>
          </a:p>
        </p:txBody>
      </p:sp>
    </p:spTree>
    <p:extLst>
      <p:ext uri="{BB962C8B-B14F-4D97-AF65-F5344CB8AC3E}">
        <p14:creationId xmlns:p14="http://schemas.microsoft.com/office/powerpoint/2010/main" val="7093688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25</a:t>
            </a:fld>
            <a:endParaRPr lang="en-US"/>
          </a:p>
        </p:txBody>
      </p:sp>
    </p:spTree>
    <p:extLst>
      <p:ext uri="{BB962C8B-B14F-4D97-AF65-F5344CB8AC3E}">
        <p14:creationId xmlns:p14="http://schemas.microsoft.com/office/powerpoint/2010/main" val="2482263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27</a:t>
            </a:fld>
            <a:endParaRPr lang="en-US"/>
          </a:p>
        </p:txBody>
      </p:sp>
    </p:spTree>
    <p:extLst>
      <p:ext uri="{BB962C8B-B14F-4D97-AF65-F5344CB8AC3E}">
        <p14:creationId xmlns:p14="http://schemas.microsoft.com/office/powerpoint/2010/main" val="7170674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29</a:t>
            </a:fld>
            <a:endParaRPr lang="en-US"/>
          </a:p>
        </p:txBody>
      </p:sp>
    </p:spTree>
    <p:extLst>
      <p:ext uri="{BB962C8B-B14F-4D97-AF65-F5344CB8AC3E}">
        <p14:creationId xmlns:p14="http://schemas.microsoft.com/office/powerpoint/2010/main" val="10777258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30</a:t>
            </a:fld>
            <a:endParaRPr lang="en-US"/>
          </a:p>
        </p:txBody>
      </p:sp>
    </p:spTree>
    <p:extLst>
      <p:ext uri="{BB962C8B-B14F-4D97-AF65-F5344CB8AC3E}">
        <p14:creationId xmlns:p14="http://schemas.microsoft.com/office/powerpoint/2010/main" val="7226076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31</a:t>
            </a:fld>
            <a:endParaRPr lang="en-US"/>
          </a:p>
        </p:txBody>
      </p:sp>
    </p:spTree>
    <p:extLst>
      <p:ext uri="{BB962C8B-B14F-4D97-AF65-F5344CB8AC3E}">
        <p14:creationId xmlns:p14="http://schemas.microsoft.com/office/powerpoint/2010/main" val="9588801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Source: </a:t>
            </a:r>
            <a:r>
              <a:rPr lang="en-GB" sz="1200" dirty="0"/>
              <a:t>NICE manual 2022, Table 6.1, page 164</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32</a:t>
            </a:fld>
            <a:endParaRPr lang="en-US"/>
          </a:p>
        </p:txBody>
      </p:sp>
    </p:spTree>
    <p:extLst>
      <p:ext uri="{BB962C8B-B14F-4D97-AF65-F5344CB8AC3E}">
        <p14:creationId xmlns:p14="http://schemas.microsoft.com/office/powerpoint/2010/main" val="12408972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Note: </a:t>
            </a:r>
            <a:r>
              <a:rPr lang="en-GB" sz="1200" dirty="0"/>
              <a:t>Diagram for illustrative purposes - does not accurately depict survival, quality of life, or discounting at 3.5% per annum</a:t>
            </a:r>
            <a:endParaRPr lang="en-GB" sz="1400" dirty="0"/>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33</a:t>
            </a:fld>
            <a:endParaRPr lang="en-US"/>
          </a:p>
        </p:txBody>
      </p:sp>
    </p:spTree>
    <p:extLst>
      <p:ext uri="{BB962C8B-B14F-4D97-AF65-F5344CB8AC3E}">
        <p14:creationId xmlns:p14="http://schemas.microsoft.com/office/powerpoint/2010/main" val="2543182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a:t>
            </a:fld>
            <a:endParaRPr lang="en-US"/>
          </a:p>
        </p:txBody>
      </p:sp>
    </p:spTree>
    <p:extLst>
      <p:ext uri="{BB962C8B-B14F-4D97-AF65-F5344CB8AC3E}">
        <p14:creationId xmlns:p14="http://schemas.microsoft.com/office/powerpoint/2010/main" val="6235754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34</a:t>
            </a:fld>
            <a:endParaRPr lang="en-US"/>
          </a:p>
        </p:txBody>
      </p:sp>
    </p:spTree>
    <p:extLst>
      <p:ext uri="{BB962C8B-B14F-4D97-AF65-F5344CB8AC3E}">
        <p14:creationId xmlns:p14="http://schemas.microsoft.com/office/powerpoint/2010/main" val="25238014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35</a:t>
            </a:fld>
            <a:endParaRPr lang="en-US"/>
          </a:p>
        </p:txBody>
      </p:sp>
    </p:spTree>
    <p:extLst>
      <p:ext uri="{BB962C8B-B14F-4D97-AF65-F5344CB8AC3E}">
        <p14:creationId xmlns:p14="http://schemas.microsoft.com/office/powerpoint/2010/main" val="11715341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36</a:t>
            </a:fld>
            <a:endParaRPr lang="en-US"/>
          </a:p>
        </p:txBody>
      </p:sp>
    </p:spTree>
    <p:extLst>
      <p:ext uri="{BB962C8B-B14F-4D97-AF65-F5344CB8AC3E}">
        <p14:creationId xmlns:p14="http://schemas.microsoft.com/office/powerpoint/2010/main" val="37041114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37</a:t>
            </a:fld>
            <a:endParaRPr lang="en-US"/>
          </a:p>
        </p:txBody>
      </p:sp>
    </p:spTree>
    <p:extLst>
      <p:ext uri="{BB962C8B-B14F-4D97-AF65-F5344CB8AC3E}">
        <p14:creationId xmlns:p14="http://schemas.microsoft.com/office/powerpoint/2010/main" val="14967208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38</a:t>
            </a:fld>
            <a:endParaRPr lang="en-US"/>
          </a:p>
        </p:txBody>
      </p:sp>
    </p:spTree>
    <p:extLst>
      <p:ext uri="{BB962C8B-B14F-4D97-AF65-F5344CB8AC3E}">
        <p14:creationId xmlns:p14="http://schemas.microsoft.com/office/powerpoint/2010/main" val="36902262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39</a:t>
            </a:fld>
            <a:endParaRPr lang="en-US"/>
          </a:p>
        </p:txBody>
      </p:sp>
    </p:spTree>
    <p:extLst>
      <p:ext uri="{BB962C8B-B14F-4D97-AF65-F5344CB8AC3E}">
        <p14:creationId xmlns:p14="http://schemas.microsoft.com/office/powerpoint/2010/main" val="1151572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effectLst/>
                <a:ea typeface="Calibri" panose="020F0502020204030204" pitchFamily="34" charset="0"/>
                <a:cs typeface="Times New Roman" panose="02020603050405020304" pitchFamily="18" charset="0"/>
              </a:rPr>
              <a:t>Note: </a:t>
            </a:r>
            <a:r>
              <a:rPr lang="en-GB" sz="1200" dirty="0">
                <a:effectLst/>
                <a:ea typeface="Calibri" panose="020F0502020204030204" pitchFamily="34" charset="0"/>
                <a:cs typeface="Times New Roman" panose="02020603050405020304" pitchFamily="18" charset="0"/>
              </a:rPr>
              <a:t>The source of utility values from TA173 and TA153 are from the same multinational study, however TA173 uses data from the UK cohort, whereas TA153 uses data from the entire study</a:t>
            </a:r>
            <a:endParaRPr lang="en-GB" sz="1200" dirty="0"/>
          </a:p>
        </p:txBody>
      </p:sp>
      <p:sp>
        <p:nvSpPr>
          <p:cNvPr id="4" name="Slide Number Placeholder 3"/>
          <p:cNvSpPr>
            <a:spLocks noGrp="1"/>
          </p:cNvSpPr>
          <p:nvPr>
            <p:ph type="sldNum" sz="quarter" idx="5"/>
          </p:nvPr>
        </p:nvSpPr>
        <p:spPr/>
        <p:txBody>
          <a:bodyPr/>
          <a:lstStyle/>
          <a:p>
            <a:fld id="{3D92B9AF-1FF3-B64A-A57E-17202D6D58C9}" type="slidenum">
              <a:rPr lang="en-US" smtClean="0"/>
              <a:t>40</a:t>
            </a:fld>
            <a:endParaRPr lang="en-US"/>
          </a:p>
        </p:txBody>
      </p:sp>
    </p:spTree>
    <p:extLst>
      <p:ext uri="{BB962C8B-B14F-4D97-AF65-F5344CB8AC3E}">
        <p14:creationId xmlns:p14="http://schemas.microsoft.com/office/powerpoint/2010/main" val="1079631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Source: </a:t>
            </a:r>
            <a:r>
              <a:rPr lang="en-GB" sz="1200" dirty="0"/>
              <a:t>EAR Table 61. </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41</a:t>
            </a:fld>
            <a:endParaRPr lang="en-US"/>
          </a:p>
        </p:txBody>
      </p:sp>
    </p:spTree>
    <p:extLst>
      <p:ext uri="{BB962C8B-B14F-4D97-AF65-F5344CB8AC3E}">
        <p14:creationId xmlns:p14="http://schemas.microsoft.com/office/powerpoint/2010/main" val="34025432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Reference: </a:t>
            </a:r>
            <a:r>
              <a:rPr lang="en-GB" dirty="0"/>
              <a:t>1. Kamal et al. (2021) Risk of hepatocellular carcinoma in hepatitis B and D virus co-infected patients: A systematic review and meta-analysis of longitudinal studies. Available at: https://onlinelibrary.wiley.com/doi/10.1111/jvh.13577</a:t>
            </a:r>
          </a:p>
        </p:txBody>
      </p:sp>
      <p:sp>
        <p:nvSpPr>
          <p:cNvPr id="4" name="Slide Number Placeholder 3"/>
          <p:cNvSpPr>
            <a:spLocks noGrp="1"/>
          </p:cNvSpPr>
          <p:nvPr>
            <p:ph type="sldNum" sz="quarter" idx="5"/>
          </p:nvPr>
        </p:nvSpPr>
        <p:spPr/>
        <p:txBody>
          <a:bodyPr/>
          <a:lstStyle/>
          <a:p>
            <a:fld id="{3D92B9AF-1FF3-B64A-A57E-17202D6D58C9}" type="slidenum">
              <a:rPr lang="en-US" smtClean="0"/>
              <a:t>42</a:t>
            </a:fld>
            <a:endParaRPr lang="en-US"/>
          </a:p>
        </p:txBody>
      </p:sp>
    </p:spTree>
    <p:extLst>
      <p:ext uri="{BB962C8B-B14F-4D97-AF65-F5344CB8AC3E}">
        <p14:creationId xmlns:p14="http://schemas.microsoft.com/office/powerpoint/2010/main" val="20312548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43</a:t>
            </a:fld>
            <a:endParaRPr lang="en-US"/>
          </a:p>
        </p:txBody>
      </p:sp>
    </p:spTree>
    <p:extLst>
      <p:ext uri="{BB962C8B-B14F-4D97-AF65-F5344CB8AC3E}">
        <p14:creationId xmlns:p14="http://schemas.microsoft.com/office/powerpoint/2010/main" val="2965719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strike="noStrike" dirty="0">
                <a:solidFill>
                  <a:srgbClr val="FF0000"/>
                </a:solidFill>
              </a:rPr>
              <a:t>Sources: 	</a:t>
            </a:r>
            <a:r>
              <a:rPr lang="en-GB" sz="1200" b="0" strike="noStrike" dirty="0">
                <a:solidFill>
                  <a:srgbClr val="FF0000"/>
                </a:solidFill>
              </a:rPr>
              <a:t>1. British Liver Trust (2022). Available at: https://britishlivertrust.org.uk/information-and-support/living-with-a-liver-condition/liver-conditions/hepatitis-b/ Accessed 29 September 2022.</a:t>
            </a:r>
            <a:br>
              <a:rPr lang="en-GB" sz="1200" b="1" strike="noStrike" dirty="0">
                <a:solidFill>
                  <a:srgbClr val="FF0000"/>
                </a:solidFill>
              </a:rPr>
            </a:br>
            <a:r>
              <a:rPr lang="en-GB" sz="1200" b="1" strike="noStrike" dirty="0">
                <a:solidFill>
                  <a:srgbClr val="FF0000"/>
                </a:solidFill>
              </a:rPr>
              <a:t>	</a:t>
            </a:r>
            <a:r>
              <a:rPr lang="en-GB" sz="1200" b="0" strike="noStrike" dirty="0">
                <a:solidFill>
                  <a:srgbClr val="FF0000"/>
                </a:solidFill>
              </a:rPr>
              <a:t>2. Stockdale et al. (2020), Fig 4A. Available at: https://www.ncbi.nlm.nih.gov/pmc/articles/PMC7438974/#appsec1. Accessed 29 September 2022.</a:t>
            </a:r>
            <a:endParaRPr lang="en-GB" b="0" u="none" strike="noStrike" dirty="0"/>
          </a:p>
        </p:txBody>
      </p:sp>
      <p:sp>
        <p:nvSpPr>
          <p:cNvPr id="4" name="Slide Number Placeholder 3"/>
          <p:cNvSpPr>
            <a:spLocks noGrp="1"/>
          </p:cNvSpPr>
          <p:nvPr>
            <p:ph type="sldNum" sz="quarter" idx="5"/>
          </p:nvPr>
        </p:nvSpPr>
        <p:spPr/>
        <p:txBody>
          <a:bodyPr/>
          <a:lstStyle/>
          <a:p>
            <a:fld id="{3D92B9AF-1FF3-B64A-A57E-17202D6D58C9}" type="slidenum">
              <a:rPr lang="en-US" smtClean="0"/>
              <a:t>4</a:t>
            </a:fld>
            <a:endParaRPr lang="en-US"/>
          </a:p>
        </p:txBody>
      </p:sp>
    </p:spTree>
    <p:extLst>
      <p:ext uri="{BB962C8B-B14F-4D97-AF65-F5344CB8AC3E}">
        <p14:creationId xmlns:p14="http://schemas.microsoft.com/office/powerpoint/2010/main" val="16477388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49</a:t>
            </a:fld>
            <a:endParaRPr lang="en-US"/>
          </a:p>
        </p:txBody>
      </p:sp>
    </p:spTree>
    <p:extLst>
      <p:ext uri="{BB962C8B-B14F-4D97-AF65-F5344CB8AC3E}">
        <p14:creationId xmlns:p14="http://schemas.microsoft.com/office/powerpoint/2010/main" val="21888985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50</a:t>
            </a:fld>
            <a:endParaRPr lang="en-US"/>
          </a:p>
        </p:txBody>
      </p:sp>
    </p:spTree>
    <p:extLst>
      <p:ext uri="{BB962C8B-B14F-4D97-AF65-F5344CB8AC3E}">
        <p14:creationId xmlns:p14="http://schemas.microsoft.com/office/powerpoint/2010/main" val="27849974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52</a:t>
            </a:fld>
            <a:endParaRPr lang="en-US"/>
          </a:p>
        </p:txBody>
      </p:sp>
    </p:spTree>
    <p:extLst>
      <p:ext uri="{BB962C8B-B14F-4D97-AF65-F5344CB8AC3E}">
        <p14:creationId xmlns:p14="http://schemas.microsoft.com/office/powerpoint/2010/main" val="391348119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53</a:t>
            </a:fld>
            <a:endParaRPr lang="en-US"/>
          </a:p>
        </p:txBody>
      </p:sp>
    </p:spTree>
    <p:extLst>
      <p:ext uri="{BB962C8B-B14F-4D97-AF65-F5344CB8AC3E}">
        <p14:creationId xmlns:p14="http://schemas.microsoft.com/office/powerpoint/2010/main" val="37560638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54</a:t>
            </a:fld>
            <a:endParaRPr lang="en-US"/>
          </a:p>
        </p:txBody>
      </p:sp>
    </p:spTree>
    <p:extLst>
      <p:ext uri="{BB962C8B-B14F-4D97-AF65-F5344CB8AC3E}">
        <p14:creationId xmlns:p14="http://schemas.microsoft.com/office/powerpoint/2010/main" val="34723851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Source: </a:t>
            </a:r>
            <a:r>
              <a:rPr lang="en-GB" dirty="0"/>
              <a:t>CS, Table 18.</a:t>
            </a:r>
            <a:br>
              <a:rPr lang="en-GB" dirty="0"/>
            </a:br>
            <a:r>
              <a:rPr lang="en-GB" b="1" dirty="0"/>
              <a:t>Notes: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Baseline is defined as the last valid evaluation prior to the first dose of study medication for </a:t>
            </a:r>
            <a:r>
              <a:rPr lang="en-GB" sz="1800" dirty="0" err="1">
                <a:effectLst/>
                <a:latin typeface="Arial" panose="020B0604020202020204" pitchFamily="34" charset="0"/>
                <a:ea typeface="Times New Roman" panose="02020603050405020304" pitchFamily="18" charset="0"/>
                <a:cs typeface="Times New Roman" panose="02020603050405020304" pitchFamily="18" charset="0"/>
              </a:rPr>
              <a:t>bulevirtide</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 2 mg and last value before or at randomisation for the delayed treatment.</a:t>
            </a: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57</a:t>
            </a:fld>
            <a:endParaRPr lang="en-US"/>
          </a:p>
        </p:txBody>
      </p:sp>
    </p:spTree>
    <p:extLst>
      <p:ext uri="{BB962C8B-B14F-4D97-AF65-F5344CB8AC3E}">
        <p14:creationId xmlns:p14="http://schemas.microsoft.com/office/powerpoint/2010/main" val="19881564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Notes</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 Percentages are based on the number of subjects within each treatment group with observed data. Improvement is defined as a decrease of at least one point; worsening is defined as an increase of at least one point.</a:t>
            </a: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58</a:t>
            </a:fld>
            <a:endParaRPr lang="en-US"/>
          </a:p>
        </p:txBody>
      </p:sp>
    </p:spTree>
    <p:extLst>
      <p:ext uri="{BB962C8B-B14F-4D97-AF65-F5344CB8AC3E}">
        <p14:creationId xmlns:p14="http://schemas.microsoft.com/office/powerpoint/2010/main" val="20011802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59</a:t>
            </a:fld>
            <a:endParaRPr lang="en-US"/>
          </a:p>
        </p:txBody>
      </p:sp>
    </p:spTree>
    <p:extLst>
      <p:ext uri="{BB962C8B-B14F-4D97-AF65-F5344CB8AC3E}">
        <p14:creationId xmlns:p14="http://schemas.microsoft.com/office/powerpoint/2010/main" val="223939365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517611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Segoe UI" panose="020B0502040204020203" pitchFamily="34" charset="0"/>
              </a:rPr>
              <a:t>Note: </a:t>
            </a:r>
            <a:r>
              <a:rPr lang="en-GB" sz="1800" dirty="0" err="1">
                <a:effectLst/>
                <a:latin typeface="Segoe UI" panose="020B0502040204020203" pitchFamily="34" charset="0"/>
              </a:rPr>
              <a:t>Bulevirtide</a:t>
            </a:r>
            <a:r>
              <a:rPr lang="en-GB" sz="1800" dirty="0">
                <a:effectLst/>
                <a:latin typeface="Segoe UI" panose="020B0502040204020203" pitchFamily="34" charset="0"/>
              </a:rPr>
              <a:t> is self-administered, therefore company assume no drug administration costs are applied.</a:t>
            </a:r>
            <a:endParaRPr lang="en-GB" sz="1800" dirty="0">
              <a:effectLst/>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5</a:t>
            </a:fld>
            <a:endParaRPr lang="en-US"/>
          </a:p>
        </p:txBody>
      </p:sp>
    </p:spTree>
    <p:extLst>
      <p:ext uri="{BB962C8B-B14F-4D97-AF65-F5344CB8AC3E}">
        <p14:creationId xmlns:p14="http://schemas.microsoft.com/office/powerpoint/2010/main" val="2631188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Source: </a:t>
            </a:r>
            <a:r>
              <a:rPr lang="en-GB" sz="1200" dirty="0"/>
              <a:t>CS Figure 6</a:t>
            </a:r>
            <a:br>
              <a:rPr lang="en-GB" sz="1200" dirty="0"/>
            </a:br>
            <a:r>
              <a:rPr lang="en-GB" sz="1800" b="1" dirty="0">
                <a:effectLst/>
                <a:latin typeface="Segoe UI" panose="020B0502040204020203" pitchFamily="34" charset="0"/>
              </a:rPr>
              <a:t>From NICE CG165:</a:t>
            </a:r>
            <a:endParaRPr lang="en-GB" sz="1800" b="1" dirty="0">
              <a:effectLst/>
              <a:latin typeface="Arial" panose="020B0604020202020204" pitchFamily="34" charset="0"/>
            </a:endParaRPr>
          </a:p>
          <a:p>
            <a:r>
              <a:rPr lang="en-GB" sz="1800" dirty="0">
                <a:effectLst/>
                <a:latin typeface="Segoe UI" panose="020B0502040204020203" pitchFamily="34" charset="0"/>
              </a:rPr>
              <a:t>Adults who are co-infected with hepatitis D:</a:t>
            </a:r>
            <a:endParaRPr lang="en-GB" sz="1800" dirty="0">
              <a:effectLst/>
              <a:latin typeface="Arial" panose="020B0604020202020204" pitchFamily="34" charset="0"/>
            </a:endParaRPr>
          </a:p>
          <a:p>
            <a:r>
              <a:rPr lang="en-GB" sz="1800" dirty="0">
                <a:effectLst/>
                <a:latin typeface="Segoe UI" panose="020B0502040204020203" pitchFamily="34" charset="0"/>
              </a:rPr>
              <a:t>1.5.45 Offer a 48-week course of peginterferon alfa-2a in people co-infected with chronic hepatitis B and hepatitis delta infection who have evidence of significant fibrosis (METAVIR stage greater than or equal to F2 or Ishak stage greater than or equal to 3)[8].</a:t>
            </a:r>
            <a:endParaRPr lang="en-GB" sz="1800" dirty="0">
              <a:effectLst/>
              <a:latin typeface="Arial" panose="020B0604020202020204" pitchFamily="34" charset="0"/>
            </a:endParaRPr>
          </a:p>
          <a:p>
            <a:r>
              <a:rPr lang="en-GB" sz="1800" dirty="0">
                <a:effectLst/>
                <a:latin typeface="Segoe UI" panose="020B0502040204020203" pitchFamily="34" charset="0"/>
              </a:rPr>
              <a:t>1.5.46 Consider stopping peginterferon alfa-2a if there is no decrease in HDV RNA after 6 months to 1 year of treatment. Otherwise, continue treatment and re-evaluate treatment response annually.</a:t>
            </a:r>
            <a:endParaRPr lang="en-GB" sz="1800" dirty="0">
              <a:effectLst/>
              <a:latin typeface="Arial" panose="020B0604020202020204" pitchFamily="34" charset="0"/>
            </a:endParaRPr>
          </a:p>
          <a:p>
            <a:r>
              <a:rPr lang="en-GB" sz="1800" dirty="0">
                <a:effectLst/>
                <a:latin typeface="Segoe UI" panose="020B0502040204020203" pitchFamily="34" charset="0"/>
              </a:rPr>
              <a:t>1.5.47 Stop treatment after HBsAg seroconversion.</a:t>
            </a:r>
            <a:endParaRPr lang="en-GB" sz="1800" dirty="0">
              <a:effectLst/>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6</a:t>
            </a:fld>
            <a:endParaRPr lang="en-US"/>
          </a:p>
        </p:txBody>
      </p:sp>
    </p:spTree>
    <p:extLst>
      <p:ext uri="{BB962C8B-B14F-4D97-AF65-F5344CB8AC3E}">
        <p14:creationId xmlns:p14="http://schemas.microsoft.com/office/powerpoint/2010/main" val="1078638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b="0" dirty="0"/>
          </a:p>
        </p:txBody>
      </p:sp>
      <p:sp>
        <p:nvSpPr>
          <p:cNvPr id="4" name="Slide Number Placeholder 3"/>
          <p:cNvSpPr>
            <a:spLocks noGrp="1"/>
          </p:cNvSpPr>
          <p:nvPr>
            <p:ph type="sldNum" sz="quarter" idx="5"/>
          </p:nvPr>
        </p:nvSpPr>
        <p:spPr/>
        <p:txBody>
          <a:bodyPr/>
          <a:lstStyle/>
          <a:p>
            <a:fld id="{3D92B9AF-1FF3-B64A-A57E-17202D6D58C9}" type="slidenum">
              <a:rPr lang="en-US" smtClean="0"/>
              <a:t>7</a:t>
            </a:fld>
            <a:endParaRPr lang="en-US"/>
          </a:p>
        </p:txBody>
      </p:sp>
    </p:spTree>
    <p:extLst>
      <p:ext uri="{BB962C8B-B14F-4D97-AF65-F5344CB8AC3E}">
        <p14:creationId xmlns:p14="http://schemas.microsoft.com/office/powerpoint/2010/main" val="2944291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Subjects who had ongoing treatment with nucleoside/tide analogues for chronic hepatitis B infection were allowed to continue their treatment as prescribed on screening and during study participation.</a:t>
            </a: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9</a:t>
            </a:fld>
            <a:endParaRPr lang="en-US"/>
          </a:p>
        </p:txBody>
      </p:sp>
    </p:spTree>
    <p:extLst>
      <p:ext uri="{BB962C8B-B14F-4D97-AF65-F5344CB8AC3E}">
        <p14:creationId xmlns:p14="http://schemas.microsoft.com/office/powerpoint/2010/main" val="713475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10</a:t>
            </a:fld>
            <a:endParaRPr lang="en-US"/>
          </a:p>
        </p:txBody>
      </p:sp>
    </p:spTree>
    <p:extLst>
      <p:ext uri="{BB962C8B-B14F-4D97-AF65-F5344CB8AC3E}">
        <p14:creationId xmlns:p14="http://schemas.microsoft.com/office/powerpoint/2010/main" val="12269548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9" y="722208"/>
            <a:ext cx="3924300" cy="1276350"/>
          </a:xfrm>
          <a:prstGeom prst="rect">
            <a:avLst/>
          </a:prstGeom>
        </p:spPr>
        <p:txBody>
          <a:bodyPr anchor="t" anchorCtr="0">
            <a:normAutofit/>
          </a:bodyPr>
          <a:lstStyle>
            <a:lvl1pPr algn="l">
              <a:defRPr sz="4000"/>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9"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a:t>
            </a:r>
            <a:endParaRPr lang="en-US" dirty="0"/>
          </a:p>
        </p:txBody>
      </p:sp>
      <p:sp>
        <p:nvSpPr>
          <p:cNvPr id="12" name="Picture Placeholder 11">
            <a:extLst>
              <a:ext uri="{FF2B5EF4-FFF2-40B4-BE49-F238E27FC236}">
                <a16:creationId xmlns:a16="http://schemas.microsoft.com/office/drawing/2014/main" id="{DD23A9BB-0467-40B1-8547-4AAFA68D1909}"/>
              </a:ext>
            </a:extLst>
          </p:cNvPr>
          <p:cNvSpPr>
            <a:spLocks noGrp="1"/>
          </p:cNvSpPr>
          <p:nvPr>
            <p:ph type="pic" sz="quarter" idx="10"/>
          </p:nvPr>
        </p:nvSpPr>
        <p:spPr>
          <a:xfrm>
            <a:off x="6095997" y="344630"/>
            <a:ext cx="5736003" cy="6168740"/>
          </a:xfrm>
        </p:spPr>
        <p:txBody>
          <a:bodyPr/>
          <a:lstStyle/>
          <a:p>
            <a:endParaRPr lang="en-GB"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08742"/>
            <a:ext cx="4267199" cy="411779"/>
          </a:xfrm>
          <a:prstGeom prst="rect">
            <a:avLst/>
          </a:prstGeom>
        </p:spPr>
      </p:pic>
    </p:spTree>
    <p:extLst>
      <p:ext uri="{BB962C8B-B14F-4D97-AF65-F5344CB8AC3E}">
        <p14:creationId xmlns:p14="http://schemas.microsoft.com/office/powerpoint/2010/main" val="76363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ple Pag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1076491" cy="1276350"/>
          </a:xfrm>
          <a:prstGeom prst="rect">
            <a:avLst/>
          </a:prstGeom>
        </p:spPr>
        <p:txBody>
          <a:bodyPr anchor="t" anchorCtr="0">
            <a:normAutofit/>
          </a:bodyPr>
          <a:lstStyle>
            <a:lvl1pPr algn="l">
              <a:defRPr sz="40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9" name="Text Placeholder 3">
            <a:extLst>
              <a:ext uri="{FF2B5EF4-FFF2-40B4-BE49-F238E27FC236}">
                <a16:creationId xmlns:a16="http://schemas.microsoft.com/office/drawing/2014/main" id="{B858E11F-CACB-4EFE-80EE-3759BCA5BECC}"/>
              </a:ext>
            </a:extLst>
          </p:cNvPr>
          <p:cNvSpPr>
            <a:spLocks noGrp="1"/>
          </p:cNvSpPr>
          <p:nvPr>
            <p:ph type="body" sz="quarter" idx="12" hasCustomPrompt="1"/>
          </p:nvPr>
        </p:nvSpPr>
        <p:spPr>
          <a:xfrm>
            <a:off x="496385" y="1774022"/>
            <a:ext cx="11076491" cy="4005262"/>
          </a:xfrm>
        </p:spPr>
        <p:txBody>
          <a:bodyPr/>
          <a:lstStyle>
            <a:lvl1pPr>
              <a:lnSpc>
                <a:spcPct val="100000"/>
              </a:lnSpc>
              <a:spcBef>
                <a:spcPts val="600"/>
              </a:spcBef>
              <a:defRPr sz="1800">
                <a:solidFill>
                  <a:schemeClr val="bg1"/>
                </a:solidFill>
              </a:defRPr>
            </a:lvl1pPr>
            <a:lvl2pPr>
              <a:lnSpc>
                <a:spcPct val="100000"/>
              </a:lnSpc>
              <a:spcBef>
                <a:spcPts val="600"/>
              </a:spcBef>
              <a:defRPr sz="1800">
                <a:solidFill>
                  <a:schemeClr val="bg1"/>
                </a:solidFill>
              </a:defRPr>
            </a:lvl2pPr>
            <a:lvl3pPr>
              <a:lnSpc>
                <a:spcPct val="100000"/>
              </a:lnSpc>
              <a:spcBef>
                <a:spcPts val="600"/>
              </a:spcBef>
              <a:defRPr sz="1800">
                <a:solidFill>
                  <a:schemeClr val="bg1"/>
                </a:solidFill>
              </a:defRPr>
            </a:lvl3pPr>
            <a:lvl4pPr>
              <a:lnSpc>
                <a:spcPct val="100000"/>
              </a:lnSpc>
              <a:spcBef>
                <a:spcPts val="600"/>
              </a:spcBef>
              <a:defRPr sz="1800">
                <a:solidFill>
                  <a:schemeClr val="bg1"/>
                </a:solidFill>
              </a:defRPr>
            </a:lvl4pPr>
            <a:lvl5pPr>
              <a:lnSpc>
                <a:spcPct val="100000"/>
              </a:lnSpc>
              <a:spcBef>
                <a:spcPts val="600"/>
              </a:spcBef>
              <a:defRPr sz="1800">
                <a:solidFill>
                  <a:schemeClr val="bg1"/>
                </a:solidFill>
              </a:defRPr>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2426361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4" y="487510"/>
            <a:ext cx="1108006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(one column)</a:t>
            </a:r>
            <a:br>
              <a:rPr lang="en-US" dirty="0"/>
            </a:br>
            <a:endParaRPr lang="en-US" dirty="0"/>
          </a:p>
        </p:txBody>
      </p:sp>
      <p:sp>
        <p:nvSpPr>
          <p:cNvPr id="11" name="Subtitle 2">
            <a:extLst>
              <a:ext uri="{FF2B5EF4-FFF2-40B4-BE49-F238E27FC236}">
                <a16:creationId xmlns:a16="http://schemas.microsoft.com/office/drawing/2014/main" id="{FAC2841A-2EFF-4DDA-A274-2C038BF872B1}"/>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rgbClr val="222222"/>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noProof="0" dirty="0">
              <a:solidFill>
                <a:srgbClr val="222222"/>
              </a:solidFill>
              <a:latin typeface="Lato" panose="020F0502020204030203" pitchFamily="34" charset="77"/>
            </a:endParaRPr>
          </a:p>
        </p:txBody>
      </p:sp>
    </p:spTree>
    <p:extLst>
      <p:ext uri="{BB962C8B-B14F-4D97-AF65-F5344CB8AC3E}">
        <p14:creationId xmlns:p14="http://schemas.microsoft.com/office/powerpoint/2010/main" val="2429504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Title 1">
            <a:extLst>
              <a:ext uri="{FF2B5EF4-FFF2-40B4-BE49-F238E27FC236}">
                <a16:creationId xmlns:a16="http://schemas.microsoft.com/office/drawing/2014/main" id="{EC3CC89E-EBF2-B346-B7D3-219415B110FA}"/>
              </a:ext>
            </a:extLst>
          </p:cNvPr>
          <p:cNvSpPr>
            <a:spLocks noGrp="1"/>
          </p:cNvSpPr>
          <p:nvPr>
            <p:ph type="ctrTitle" hasCustomPrompt="1"/>
          </p:nvPr>
        </p:nvSpPr>
        <p:spPr>
          <a:xfrm>
            <a:off x="496385" y="487510"/>
            <a:ext cx="11080071"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(one column)</a:t>
            </a:r>
            <a:br>
              <a:rPr lang="en-US" dirty="0"/>
            </a:br>
            <a:endParaRPr lang="en-US" dirty="0"/>
          </a:p>
        </p:txBody>
      </p:sp>
      <p:sp>
        <p:nvSpPr>
          <p:cNvPr id="6" name="Subtitle 2">
            <a:extLst>
              <a:ext uri="{FF2B5EF4-FFF2-40B4-BE49-F238E27FC236}">
                <a16:creationId xmlns:a16="http://schemas.microsoft.com/office/drawing/2014/main" id="{CCE67437-CAF1-4EBD-91F9-62BA4F771442}"/>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rgbClr val="222222"/>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noProof="0" dirty="0">
              <a:solidFill>
                <a:srgbClr val="222222"/>
              </a:solidFill>
              <a:latin typeface="Lato" panose="020F0502020204030203" pitchFamily="34" charset="77"/>
            </a:endParaRPr>
          </a:p>
        </p:txBody>
      </p:sp>
    </p:spTree>
    <p:extLst>
      <p:ext uri="{BB962C8B-B14F-4D97-AF65-F5344CB8AC3E}">
        <p14:creationId xmlns:p14="http://schemas.microsoft.com/office/powerpoint/2010/main" val="2683825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5" y="1769460"/>
            <a:ext cx="10838727" cy="4052845"/>
          </a:xfrm>
          <a:prstGeom prst="rect">
            <a:avLst/>
          </a:prstGeom>
        </p:spPr>
        <p:txBody>
          <a:bodyPr>
            <a:normAutofit/>
          </a:bodyPr>
          <a:lstStyle>
            <a:lvl1pPr marL="285750" indent="-285750" algn="l" defTabSz="914400" rtl="0" eaLnBrk="1" latinLnBrk="0" hangingPunct="1">
              <a:lnSpc>
                <a:spcPct val="100000"/>
              </a:lnSpc>
              <a:spcBef>
                <a:spcPts val="600"/>
              </a:spcBef>
              <a:buFont typeface="Arial" panose="020B0604020202020204" pitchFamily="34" charset="0"/>
              <a:buChar char="•"/>
              <a:defRPr lang="en-GB" sz="1800" kern="1200" noProof="0" dirty="0">
                <a:solidFill>
                  <a:schemeClr val="bg1"/>
                </a:solidFill>
                <a:latin typeface="Lato" panose="020F0502020204030203" pitchFamily="34" charset="77"/>
                <a:ea typeface="Lato" panose="020F0502020204030203" pitchFamily="34" charset="0"/>
                <a:cs typeface="Lato" panose="020F050202020403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chemeClr val="bg1"/>
                </a:solidFill>
                <a:latin typeface="Lato" panose="020F0502020204030203" pitchFamily="34" charset="77"/>
              </a:rPr>
              <a:t>Use this space to insert written content as required </a:t>
            </a: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8" name="Title 1">
            <a:extLst>
              <a:ext uri="{FF2B5EF4-FFF2-40B4-BE49-F238E27FC236}">
                <a16:creationId xmlns:a16="http://schemas.microsoft.com/office/drawing/2014/main" id="{9E099680-070E-A94B-9DEC-E527F670151D}"/>
              </a:ext>
            </a:extLst>
          </p:cNvPr>
          <p:cNvSpPr>
            <a:spLocks noGrp="1"/>
          </p:cNvSpPr>
          <p:nvPr>
            <p:ph type="ctrTitle" hasCustomPrompt="1"/>
          </p:nvPr>
        </p:nvSpPr>
        <p:spPr>
          <a:xfrm>
            <a:off x="496385" y="487510"/>
            <a:ext cx="10838727" cy="1276350"/>
          </a:xfrm>
          <a:prstGeom prst="rect">
            <a:avLst/>
          </a:prstGeom>
        </p:spPr>
        <p:txBody>
          <a:bodyPr anchor="t" anchorCtr="0">
            <a:normAutofit/>
          </a:bodyPr>
          <a:lstStyle>
            <a:lvl1pPr algn="l">
              <a:defRPr sz="4000">
                <a:solidFill>
                  <a:schemeClr val="bg1"/>
                </a:solidFill>
              </a:defRPr>
            </a:lvl1pPr>
          </a:lstStyle>
          <a:p>
            <a:r>
              <a:rPr lang="en-GB" sz="4000" b="1" dirty="0">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b="1" dirty="0">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spTree>
    <p:extLst>
      <p:ext uri="{BB962C8B-B14F-4D97-AF65-F5344CB8AC3E}">
        <p14:creationId xmlns:p14="http://schemas.microsoft.com/office/powerpoint/2010/main" val="1435249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0862179" cy="1276350"/>
          </a:xfrm>
          <a:prstGeom prst="rect">
            <a:avLst/>
          </a:prstGeom>
        </p:spPr>
        <p:txBody>
          <a:bodyPr anchor="t" anchorCtr="0">
            <a:normAutofit/>
          </a:bodyPr>
          <a:lstStyle>
            <a:lvl1pPr algn="l">
              <a:defRPr sz="4000">
                <a:solidFill>
                  <a:schemeClr val="bg1">
                    <a:lumMod val="95000"/>
                  </a:schemeClr>
                </a:solidFill>
              </a:defRPr>
            </a:lvl1pPr>
          </a:lstStyle>
          <a:p>
            <a:r>
              <a:rPr lang="en-GB" sz="4000" b="1" dirty="0">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sz="4000" b="1" dirty="0">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7" name="Subtitle 2">
            <a:extLst>
              <a:ext uri="{FF2B5EF4-FFF2-40B4-BE49-F238E27FC236}">
                <a16:creationId xmlns:a16="http://schemas.microsoft.com/office/drawing/2014/main" id="{D1CF93E0-1159-45C2-B3BC-2CB9CC1EF798}"/>
              </a:ext>
            </a:extLst>
          </p:cNvPr>
          <p:cNvSpPr>
            <a:spLocks noGrp="1"/>
          </p:cNvSpPr>
          <p:nvPr>
            <p:ph type="subTitle" idx="1" hasCustomPrompt="1"/>
          </p:nvPr>
        </p:nvSpPr>
        <p:spPr>
          <a:xfrm>
            <a:off x="496384" y="1769460"/>
            <a:ext cx="10862179" cy="4052845"/>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chemeClr val="bg1"/>
                </a:solidFill>
                <a:latin typeface="Lato" panose="020F0502020204030203" pitchFamily="34" charset="77"/>
              </a:rPr>
              <a:t>Use this space to insert written content as required </a:t>
            </a:r>
          </a:p>
        </p:txBody>
      </p:sp>
    </p:spTree>
    <p:extLst>
      <p:ext uri="{BB962C8B-B14F-4D97-AF65-F5344CB8AC3E}">
        <p14:creationId xmlns:p14="http://schemas.microsoft.com/office/powerpoint/2010/main" val="2373188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(two columns)</a:t>
            </a:r>
            <a:br>
              <a:rPr lang="en-US" dirty="0"/>
            </a:br>
            <a:endParaRPr lang="en-US" dirty="0"/>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5"/>
            <a:ext cx="11270744" cy="4056269"/>
          </a:xfrm>
          <a:prstGeom prst="rect">
            <a:avLst/>
          </a:prstGeom>
        </p:spPr>
        <p:txBody>
          <a:bodyPr numCol="2" spcCol="216000">
            <a:normAutofit/>
          </a:bodyPr>
          <a:lstStyle>
            <a:lvl1pPr marL="285750" indent="-285750" algn="l">
              <a:lnSpc>
                <a:spcPct val="100000"/>
              </a:lnSpc>
              <a:spcBef>
                <a:spcPts val="6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noProof="0" dirty="0">
                <a:solidFill>
                  <a:srgbClr val="222222"/>
                </a:solidFill>
                <a:latin typeface="Lato" panose="020F0502020204030203" pitchFamily="34" charset="77"/>
              </a:rPr>
              <a:t>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noProof="0"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noProof="0" dirty="0">
              <a:solidFill>
                <a:srgbClr val="222222"/>
              </a:solidFill>
              <a:latin typeface="Lato" panose="020F0502020204030203" pitchFamily="34" charset="77"/>
            </a:endParaRPr>
          </a:p>
          <a:p>
            <a:pPr>
              <a:buFont typeface="Arial" panose="020B0604020202020204" pitchFamily="34" charset="0"/>
              <a:buChar char="•"/>
            </a:pPr>
            <a:endParaRPr lang="en-GB" noProof="0" dirty="0">
              <a:solidFill>
                <a:srgbClr val="FFFFFF"/>
              </a:solidFill>
              <a:latin typeface="Lato" panose="020F0502020204030203" pitchFamily="34" charset="77"/>
            </a:endParaRPr>
          </a:p>
        </p:txBody>
      </p:sp>
    </p:spTree>
    <p:extLst>
      <p:ext uri="{BB962C8B-B14F-4D97-AF65-F5344CB8AC3E}">
        <p14:creationId xmlns:p14="http://schemas.microsoft.com/office/powerpoint/2010/main" val="294644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5" y="487510"/>
            <a:ext cx="1113219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(two columns)</a:t>
            </a:r>
            <a:br>
              <a:rPr lang="en-US" dirty="0"/>
            </a:br>
            <a:endParaRPr lang="en-US" dirty="0"/>
          </a:p>
        </p:txBody>
      </p:sp>
      <p:sp>
        <p:nvSpPr>
          <p:cNvPr id="8" name="Subtitle 2">
            <a:extLst>
              <a:ext uri="{FF2B5EF4-FFF2-40B4-BE49-F238E27FC236}">
                <a16:creationId xmlns:a16="http://schemas.microsoft.com/office/drawing/2014/main" id="{A958713B-718A-FF4E-BC11-A9FF68A06FFC}"/>
              </a:ext>
            </a:extLst>
          </p:cNvPr>
          <p:cNvSpPr>
            <a:spLocks noGrp="1"/>
          </p:cNvSpPr>
          <p:nvPr>
            <p:ph type="subTitle" idx="1" hasCustomPrompt="1"/>
          </p:nvPr>
        </p:nvSpPr>
        <p:spPr>
          <a:xfrm>
            <a:off x="487359" y="1771876"/>
            <a:ext cx="11150460" cy="4050953"/>
          </a:xfrm>
          <a:prstGeom prst="rect">
            <a:avLst/>
          </a:prstGeom>
        </p:spPr>
        <p:txBody>
          <a:bodyPr numCol="2" spcCol="216000">
            <a:normAutofit/>
          </a:bodyPr>
          <a:lstStyle>
            <a:lvl1pPr marL="285750" indent="-285750" algn="l">
              <a:lnSpc>
                <a:spcPct val="100000"/>
              </a:lnSpc>
              <a:spcBef>
                <a:spcPts val="6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noProof="0" dirty="0">
                <a:solidFill>
                  <a:srgbClr val="222222"/>
                </a:solidFill>
                <a:latin typeface="Lato" panose="020F0502020204030203" pitchFamily="34" charset="77"/>
              </a:rPr>
              <a:t>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noProof="0" dirty="0">
              <a:solidFill>
                <a:srgbClr val="222222"/>
              </a:solidFill>
              <a:latin typeface="Lato" panose="020F0502020204030203" pitchFamily="34" charset="77"/>
            </a:endParaRPr>
          </a:p>
          <a:p>
            <a:pPr>
              <a:buFont typeface="Arial" panose="020B0604020202020204" pitchFamily="34" charset="0"/>
              <a:buChar char="•"/>
            </a:pPr>
            <a:endParaRPr lang="en-GB" noProof="0" dirty="0">
              <a:solidFill>
                <a:srgbClr val="FFFFFF"/>
              </a:solidFill>
              <a:latin typeface="Lato" panose="020F0502020204030203" pitchFamily="34" charset="77"/>
            </a:endParaRPr>
          </a:p>
        </p:txBody>
      </p:sp>
    </p:spTree>
    <p:extLst>
      <p:ext uri="{BB962C8B-B14F-4D97-AF65-F5344CB8AC3E}">
        <p14:creationId xmlns:p14="http://schemas.microsoft.com/office/powerpoint/2010/main" val="3908450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5" y="487510"/>
            <a:ext cx="11132199"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(two columns)</a:t>
            </a:r>
            <a:br>
              <a:rPr lang="en-US" dirty="0"/>
            </a:br>
            <a:endParaRPr lang="en-US" dirty="0"/>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5" y="1769463"/>
            <a:ext cx="11132199" cy="4026219"/>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6873460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487510"/>
            <a:ext cx="11104489" cy="1291188"/>
          </a:xfrm>
          <a:prstGeom prst="rect">
            <a:avLst/>
          </a:prstGeom>
        </p:spPr>
        <p:txBody>
          <a:bodyPr anchor="t" anchorCtr="0">
            <a:normAutofit/>
          </a:bodyPr>
          <a:lstStyle>
            <a:lvl1pPr algn="l">
              <a:defRPr sz="4000">
                <a:solidFill>
                  <a:schemeClr val="bg1"/>
                </a:solidFill>
              </a:defRPr>
            </a:lvl1pPr>
          </a:lstStyle>
          <a:p>
            <a:r>
              <a:rPr lang="en-US" dirty="0"/>
              <a:t>This is sample bulleted text (two columns)</a:t>
            </a:r>
            <a:br>
              <a:rPr lang="en-US" dirty="0"/>
            </a:br>
            <a:endParaRPr lang="en-US" dirty="0"/>
          </a:p>
        </p:txBody>
      </p:sp>
      <p:sp>
        <p:nvSpPr>
          <p:cNvPr id="8" name="Subtitle 2">
            <a:extLst>
              <a:ext uri="{FF2B5EF4-FFF2-40B4-BE49-F238E27FC236}">
                <a16:creationId xmlns:a16="http://schemas.microsoft.com/office/drawing/2014/main" id="{58F93585-C0D1-49C7-AF5A-D2A228752C97}"/>
              </a:ext>
            </a:extLst>
          </p:cNvPr>
          <p:cNvSpPr>
            <a:spLocks noGrp="1"/>
          </p:cNvSpPr>
          <p:nvPr>
            <p:ph type="subTitle" idx="1" hasCustomPrompt="1"/>
          </p:nvPr>
        </p:nvSpPr>
        <p:spPr>
          <a:xfrm>
            <a:off x="496384" y="1787936"/>
            <a:ext cx="11104488" cy="4007747"/>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1756376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3"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(three columns)</a:t>
            </a:r>
            <a:br>
              <a:rPr lang="en-US" dirty="0"/>
            </a:br>
            <a:endParaRPr lang="en-US" dirty="0"/>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6"/>
            <a:ext cx="11224563" cy="4019324"/>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2381311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userDrawn="1"/>
        </p:nvSpPr>
        <p:spPr>
          <a:xfrm>
            <a:off x="359999" y="326191"/>
            <a:ext cx="55306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7" y="344630"/>
            <a:ext cx="5736003" cy="6168740"/>
          </a:xfrm>
        </p:spPr>
        <p:txBody>
          <a:bodyPr/>
          <a:lstStyle/>
          <a:p>
            <a:endParaRPr lang="en-GB"/>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08742"/>
            <a:ext cx="4267199" cy="411779"/>
          </a:xfrm>
          <a:prstGeom prst="rect">
            <a:avLst/>
          </a:prstGeom>
        </p:spPr>
      </p:pic>
      <p:sp>
        <p:nvSpPr>
          <p:cNvPr id="7" name="Title 1">
            <a:extLst>
              <a:ext uri="{FF2B5EF4-FFF2-40B4-BE49-F238E27FC236}">
                <a16:creationId xmlns:a16="http://schemas.microsoft.com/office/drawing/2014/main" id="{70E25C59-0584-4CF4-895C-25095457B280}"/>
              </a:ext>
            </a:extLst>
          </p:cNvPr>
          <p:cNvSpPr>
            <a:spLocks noGrp="1"/>
          </p:cNvSpPr>
          <p:nvPr>
            <p:ph type="ctrTitle" hasCustomPrompt="1"/>
          </p:nvPr>
        </p:nvSpPr>
        <p:spPr>
          <a:xfrm>
            <a:off x="724989" y="722208"/>
            <a:ext cx="3924300" cy="1276350"/>
          </a:xfrm>
          <a:prstGeom prst="rect">
            <a:avLst/>
          </a:prstGeom>
        </p:spPr>
        <p:txBody>
          <a:bodyPr anchor="t" anchorCtr="0">
            <a:normAutofit/>
          </a:bodyPr>
          <a:lstStyle>
            <a:lvl1pPr algn="l">
              <a:defRPr sz="4000"/>
            </a:lvl1pPr>
          </a:lstStyle>
          <a:p>
            <a:r>
              <a:rPr lang="en-US" dirty="0"/>
              <a:t>This is a sample title page layout</a:t>
            </a:r>
          </a:p>
        </p:txBody>
      </p:sp>
      <p:sp>
        <p:nvSpPr>
          <p:cNvPr id="9" name="Subtitle 2">
            <a:extLst>
              <a:ext uri="{FF2B5EF4-FFF2-40B4-BE49-F238E27FC236}">
                <a16:creationId xmlns:a16="http://schemas.microsoft.com/office/drawing/2014/main" id="{A5BFA7E2-C37B-421B-8A16-074A51159D3A}"/>
              </a:ext>
            </a:extLst>
          </p:cNvPr>
          <p:cNvSpPr>
            <a:spLocks noGrp="1"/>
          </p:cNvSpPr>
          <p:nvPr>
            <p:ph type="subTitle" idx="1" hasCustomPrompt="1"/>
          </p:nvPr>
        </p:nvSpPr>
        <p:spPr>
          <a:xfrm>
            <a:off x="724989"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a:t>
            </a:r>
            <a:endParaRPr lang="en-US" dirty="0"/>
          </a:p>
        </p:txBody>
      </p:sp>
    </p:spTree>
    <p:extLst>
      <p:ext uri="{BB962C8B-B14F-4D97-AF65-F5344CB8AC3E}">
        <p14:creationId xmlns:p14="http://schemas.microsoft.com/office/powerpoint/2010/main" val="669548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(three columns)</a:t>
            </a:r>
            <a:br>
              <a:rPr lang="en-US" dirty="0"/>
            </a:br>
            <a:endParaRPr lang="en-US" dirty="0"/>
          </a:p>
        </p:txBody>
      </p:sp>
      <p:sp>
        <p:nvSpPr>
          <p:cNvPr id="9" name="Subtitle 2">
            <a:extLst>
              <a:ext uri="{FF2B5EF4-FFF2-40B4-BE49-F238E27FC236}">
                <a16:creationId xmlns:a16="http://schemas.microsoft.com/office/drawing/2014/main" id="{84D682AB-2D42-44C5-B887-A4DF8FEE4B7B}"/>
              </a:ext>
            </a:extLst>
          </p:cNvPr>
          <p:cNvSpPr>
            <a:spLocks noGrp="1"/>
          </p:cNvSpPr>
          <p:nvPr>
            <p:ph type="subTitle" idx="1" hasCustomPrompt="1"/>
          </p:nvPr>
        </p:nvSpPr>
        <p:spPr>
          <a:xfrm>
            <a:off x="496383" y="1771875"/>
            <a:ext cx="11058308" cy="4050953"/>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19924694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4" y="487510"/>
            <a:ext cx="11076781"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(three columns)</a:t>
            </a:r>
            <a:br>
              <a:rPr lang="en-US" dirty="0"/>
            </a:br>
            <a:endParaRPr lang="en-US" dirty="0"/>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5" y="1769463"/>
            <a:ext cx="11076780" cy="4026219"/>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883841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487510"/>
            <a:ext cx="11132199" cy="1291188"/>
          </a:xfrm>
          <a:prstGeom prst="rect">
            <a:avLst/>
          </a:prstGeom>
        </p:spPr>
        <p:txBody>
          <a:bodyPr anchor="t" anchorCtr="0">
            <a:normAutofit/>
          </a:bodyPr>
          <a:lstStyle>
            <a:lvl1pPr algn="l">
              <a:defRPr sz="4000">
                <a:solidFill>
                  <a:schemeClr val="bg1"/>
                </a:solidFill>
              </a:defRPr>
            </a:lvl1pPr>
          </a:lstStyle>
          <a:p>
            <a:r>
              <a:rPr lang="en-US" dirty="0"/>
              <a:t>This is sample bulleted text (three columns)</a:t>
            </a:r>
            <a:br>
              <a:rPr lang="en-US" dirty="0"/>
            </a:br>
            <a:endParaRPr lang="en-US" dirty="0"/>
          </a:p>
        </p:txBody>
      </p:sp>
      <p:sp>
        <p:nvSpPr>
          <p:cNvPr id="10" name="Subtitle 2">
            <a:extLst>
              <a:ext uri="{FF2B5EF4-FFF2-40B4-BE49-F238E27FC236}">
                <a16:creationId xmlns:a16="http://schemas.microsoft.com/office/drawing/2014/main" id="{4A73DD63-0FA2-42C5-83E9-7FCD43A98672}"/>
              </a:ext>
            </a:extLst>
          </p:cNvPr>
          <p:cNvSpPr>
            <a:spLocks noGrp="1"/>
          </p:cNvSpPr>
          <p:nvPr>
            <p:ph type="subTitle" idx="1" hasCustomPrompt="1"/>
          </p:nvPr>
        </p:nvSpPr>
        <p:spPr>
          <a:xfrm>
            <a:off x="496385" y="1787936"/>
            <a:ext cx="11132199" cy="4007747"/>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18898797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6" y="487510"/>
            <a:ext cx="8629143"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629144" cy="4044766"/>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5" y="391242"/>
            <a:ext cx="2286956" cy="6098821"/>
          </a:xfrm>
        </p:spPr>
        <p:txBody>
          <a:bodyPr/>
          <a:lstStyle/>
          <a:p>
            <a:endParaRPr lang="en-GB" dirty="0"/>
          </a:p>
        </p:txBody>
      </p:sp>
    </p:spTree>
    <p:extLst>
      <p:ext uri="{BB962C8B-B14F-4D97-AF65-F5344CB8AC3E}">
        <p14:creationId xmlns:p14="http://schemas.microsoft.com/office/powerpoint/2010/main" val="24534700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1" y="367937"/>
            <a:ext cx="8984025"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8435180"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5" y="391242"/>
            <a:ext cx="2286956" cy="6098821"/>
          </a:xfrm>
        </p:spPr>
        <p:txBody>
          <a:bodyPr/>
          <a:lstStyle/>
          <a:p>
            <a:endParaRPr lang="en-GB" dirty="0"/>
          </a:p>
        </p:txBody>
      </p:sp>
      <p:sp>
        <p:nvSpPr>
          <p:cNvPr id="10" name="Subtitle 2">
            <a:extLst>
              <a:ext uri="{FF2B5EF4-FFF2-40B4-BE49-F238E27FC236}">
                <a16:creationId xmlns:a16="http://schemas.microsoft.com/office/drawing/2014/main" id="{DD8664C8-2569-40A4-99EB-04CE594F56B2}"/>
              </a:ext>
            </a:extLst>
          </p:cNvPr>
          <p:cNvSpPr>
            <a:spLocks noGrp="1"/>
          </p:cNvSpPr>
          <p:nvPr>
            <p:ph type="subTitle" idx="1" hasCustomPrompt="1"/>
          </p:nvPr>
        </p:nvSpPr>
        <p:spPr>
          <a:xfrm>
            <a:off x="496384" y="1774143"/>
            <a:ext cx="8435181" cy="4066102"/>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spTree>
    <p:extLst>
      <p:ext uri="{BB962C8B-B14F-4D97-AF65-F5344CB8AC3E}">
        <p14:creationId xmlns:p14="http://schemas.microsoft.com/office/powerpoint/2010/main" val="2213539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1" y="367937"/>
            <a:ext cx="8984025"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8416707" cy="1276350"/>
          </a:xfrm>
          <a:prstGeom prst="rect">
            <a:avLst/>
          </a:prstGeom>
        </p:spPr>
        <p:txBody>
          <a:bodyPr anchor="t" anchorCtr="0">
            <a:normAutofit/>
          </a:bodyPr>
          <a:lstStyle>
            <a:lvl1pPr algn="l">
              <a:defRPr sz="4000">
                <a:solidFill>
                  <a:srgbClr val="FFFFFF"/>
                </a:solidFill>
              </a:defRPr>
            </a:lvl1pPr>
          </a:lstStyle>
          <a:p>
            <a:r>
              <a:rPr lang="en-US" dirty="0"/>
              <a:t>This is a sample page layout</a:t>
            </a:r>
            <a:br>
              <a:rPr lang="en-US" dirty="0"/>
            </a:br>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416708" cy="4074812"/>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Use this space to insert written content as required </a:t>
            </a:r>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5"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Tree>
    <p:extLst>
      <p:ext uri="{BB962C8B-B14F-4D97-AF65-F5344CB8AC3E}">
        <p14:creationId xmlns:p14="http://schemas.microsoft.com/office/powerpoint/2010/main" val="13839948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ample Layout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1" y="367937"/>
            <a:ext cx="8984025"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a:solidFill>
                  <a:srgbClr val="FFFFFF"/>
                </a:solidFill>
              </a:defRPr>
            </a:lvl1pPr>
          </a:lstStyle>
          <a:p>
            <a:r>
              <a:rPr lang="en-US" dirty="0"/>
              <a:t>This is a sample page layout</a:t>
            </a:r>
            <a:br>
              <a:rPr lang="en-US" dirty="0"/>
            </a:br>
            <a:endParaRPr lang="en-US" dirty="0"/>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5"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7" name="Subtitle 2">
            <a:extLst>
              <a:ext uri="{FF2B5EF4-FFF2-40B4-BE49-F238E27FC236}">
                <a16:creationId xmlns:a16="http://schemas.microsoft.com/office/drawing/2014/main" id="{5AD97662-6149-41E3-A713-4513F6577CE4}"/>
              </a:ext>
            </a:extLst>
          </p:cNvPr>
          <p:cNvSpPr>
            <a:spLocks noGrp="1"/>
          </p:cNvSpPr>
          <p:nvPr>
            <p:ph type="subTitle" idx="1" hasCustomPrompt="1"/>
          </p:nvPr>
        </p:nvSpPr>
        <p:spPr>
          <a:xfrm>
            <a:off x="496385" y="1774143"/>
            <a:ext cx="8444417" cy="4074812"/>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ndParaRPr>
          </a:p>
          <a:p>
            <a:pPr marL="285750" indent="-285750">
              <a:buFont typeface="Arial" panose="020B0604020202020204" pitchFamily="34" charset="0"/>
              <a:buChar char="•"/>
            </a:pPr>
            <a:endParaRPr lang="en-GB" dirty="0">
              <a:solidFill>
                <a:schemeClr val="bg1"/>
              </a:solidFill>
              <a:latin typeface="Lato" panose="020F0502020204030203" pitchFamily="34" charset="77"/>
            </a:endParaRPr>
          </a:p>
        </p:txBody>
      </p:sp>
    </p:spTree>
    <p:extLst>
      <p:ext uri="{BB962C8B-B14F-4D97-AF65-F5344CB8AC3E}">
        <p14:creationId xmlns:p14="http://schemas.microsoft.com/office/powerpoint/2010/main" val="41756984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ample Layout P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3"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2" y="350522"/>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697030"/>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5" y="531813"/>
            <a:ext cx="6226175" cy="679450"/>
          </a:xfrm>
        </p:spPr>
        <p:txBody>
          <a:bodyPr/>
          <a:lstStyle>
            <a:lvl1pPr>
              <a:defRPr sz="2800" b="1"/>
            </a:lvl1pPr>
          </a:lstStyle>
          <a:p>
            <a:pPr lvl="0"/>
            <a:r>
              <a:rPr lang="en-GB" dirty="0"/>
              <a:t>Example one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9" y="1226521"/>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5" y="2460676"/>
            <a:ext cx="6226175" cy="679450"/>
          </a:xfrm>
        </p:spPr>
        <p:txBody>
          <a:bodyPr/>
          <a:lstStyle>
            <a:lvl1pPr>
              <a:defRPr sz="2800" b="1"/>
            </a:lvl1pPr>
          </a:lstStyle>
          <a:p>
            <a:pPr lvl="0"/>
            <a:r>
              <a:rPr lang="en-GB" dirty="0"/>
              <a:t>Example two</a:t>
            </a:r>
            <a:endParaRPr lang="en-US" dirty="0"/>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9" y="3155384"/>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10" y="4377642"/>
            <a:ext cx="6226175" cy="679450"/>
          </a:xfrm>
        </p:spPr>
        <p:txBody>
          <a:bodyPr/>
          <a:lstStyle>
            <a:lvl1pPr>
              <a:defRPr sz="2800" b="1"/>
            </a:lvl1pPr>
          </a:lstStyle>
          <a:p>
            <a:pPr lvl="0"/>
            <a:r>
              <a:rPr lang="en-GB" dirty="0"/>
              <a:t>Example three</a:t>
            </a:r>
            <a:endParaRPr lang="en-US" dirty="0"/>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5" y="5072350"/>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42054968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ample Layout P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3"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2" y="350522"/>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697030"/>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5" y="531813"/>
            <a:ext cx="6226175" cy="679450"/>
          </a:xfrm>
        </p:spPr>
        <p:txBody>
          <a:bodyPr/>
          <a:lstStyle>
            <a:lvl1pPr>
              <a:defRPr sz="2800" b="1"/>
            </a:lvl1pPr>
          </a:lstStyle>
          <a:p>
            <a:pPr lvl="0"/>
            <a:r>
              <a:rPr lang="en-GB" dirty="0"/>
              <a:t>Example one</a:t>
            </a:r>
            <a:endParaRPr lang="en-US" dirty="0"/>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9" y="1226521"/>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5" y="2460676"/>
            <a:ext cx="6226175" cy="679450"/>
          </a:xfrm>
        </p:spPr>
        <p:txBody>
          <a:bodyPr/>
          <a:lstStyle>
            <a:lvl1pPr>
              <a:defRPr sz="2800" b="1"/>
            </a:lvl1pPr>
          </a:lstStyle>
          <a:p>
            <a:pPr lvl="0"/>
            <a:r>
              <a:rPr lang="en-GB" dirty="0"/>
              <a:t>Example two</a:t>
            </a:r>
            <a:endParaRPr lang="en-US" dirty="0"/>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9" y="3155384"/>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10" y="4377642"/>
            <a:ext cx="6226175" cy="679450"/>
          </a:xfrm>
        </p:spPr>
        <p:txBody>
          <a:bodyPr/>
          <a:lstStyle>
            <a:lvl1pPr>
              <a:defRPr sz="2800" b="1"/>
            </a:lvl1pPr>
          </a:lstStyle>
          <a:p>
            <a:pPr lvl="0"/>
            <a:r>
              <a:rPr lang="en-GB" dirty="0"/>
              <a:t>Example three</a:t>
            </a:r>
            <a:endParaRPr lang="en-US" dirty="0"/>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5" y="5072350"/>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10980963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3"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20" y="404894"/>
            <a:ext cx="4088843" cy="6098821"/>
          </a:xfrm>
        </p:spPr>
        <p:txBody>
          <a:body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30"/>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4" y="697029"/>
            <a:ext cx="3305895" cy="1109207"/>
          </a:xfrm>
        </p:spPr>
        <p:txBody>
          <a:bodyPr/>
          <a:lstStyle>
            <a:lvl1pPr>
              <a:defRPr sz="2800" b="1">
                <a:solidFill>
                  <a:srgbClr val="222222"/>
                </a:solidFill>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9" y="2448785"/>
            <a:ext cx="3305339" cy="1109207"/>
          </a:xfrm>
        </p:spPr>
        <p:txBody>
          <a:bodyPr>
            <a:normAutofit/>
          </a:bodyPr>
          <a:lstStyle>
            <a:lvl1pPr>
              <a:defRPr sz="1800"/>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9" y="3926074"/>
            <a:ext cx="3305339" cy="1220117"/>
          </a:xfrm>
        </p:spPr>
        <p:txBody>
          <a:bodyPr>
            <a:normAutofit/>
          </a:bodyPr>
          <a:lstStyle>
            <a:lvl1pPr>
              <a:defRPr sz="1800" b="0"/>
            </a:lvl1pPr>
          </a:lstStyle>
          <a:p>
            <a:r>
              <a:rPr lang="en-GB" dirty="0">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298763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553066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9" y="683466"/>
            <a:ext cx="3924300" cy="1276350"/>
          </a:xfrm>
          <a:prstGeom prst="rect">
            <a:avLst/>
          </a:prstGeom>
        </p:spPr>
        <p:txBody>
          <a:bodyPr anchor="t" anchorCtr="0">
            <a:normAutofit/>
          </a:bodyPr>
          <a:lstStyle>
            <a:lvl1pPr algn="l">
              <a:defRPr sz="4000">
                <a:solidFill>
                  <a:schemeClr val="bg1"/>
                </a:solidFill>
              </a:defRPr>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9"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a:t>
            </a:r>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7" y="344630"/>
            <a:ext cx="5736003" cy="6168740"/>
          </a:xfrm>
        </p:spPr>
        <p:txBody>
          <a:bodyPr/>
          <a:lstStyle/>
          <a:p>
            <a:endParaRPr lang="en-GB"/>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Tree>
    <p:extLst>
      <p:ext uri="{BB962C8B-B14F-4D97-AF65-F5344CB8AC3E}">
        <p14:creationId xmlns:p14="http://schemas.microsoft.com/office/powerpoint/2010/main" val="37413813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Image (Purple)">
    <p:spTree>
      <p:nvGrpSpPr>
        <p:cNvPr id="1" name=""/>
        <p:cNvGrpSpPr/>
        <p:nvPr/>
      </p:nvGrpSpPr>
      <p:grpSpPr>
        <a:xfrm>
          <a:off x="0" y="0"/>
          <a:ext cx="0" cy="0"/>
          <a:chOff x="0" y="0"/>
          <a:chExt cx="0" cy="0"/>
        </a:xfrm>
      </p:grpSpPr>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60001" y="408658"/>
            <a:ext cx="4088843" cy="6098821"/>
          </a:xfrm>
        </p:spPr>
        <p:txBody>
          <a:bodyPr/>
          <a:lstStyle/>
          <a:p>
            <a:endParaRPr lang="en-GB"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4635583" y="401128"/>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891181" y="6076421"/>
            <a:ext cx="666787"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30"/>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4" y="697029"/>
            <a:ext cx="3305895" cy="1109207"/>
          </a:xfrm>
        </p:spPr>
        <p:txBody>
          <a:bodyPr/>
          <a:lstStyle>
            <a:lvl1pPr>
              <a:defRPr sz="2800" b="1">
                <a:solidFill>
                  <a:srgbClr val="451551"/>
                </a:solidFill>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9" y="2448785"/>
            <a:ext cx="3305339" cy="1109207"/>
          </a:xfrm>
        </p:spPr>
        <p:txBody>
          <a:bodyPr>
            <a:normAutofit/>
          </a:bodyPr>
          <a:lstStyle>
            <a:lvl1pPr>
              <a:defRPr sz="1800"/>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9" y="3926074"/>
            <a:ext cx="3305339" cy="1220117"/>
          </a:xfrm>
        </p:spPr>
        <p:txBody>
          <a:bodyPr>
            <a:normAutofit/>
          </a:bodyPr>
          <a:lstStyle>
            <a:lvl1pPr>
              <a:defRPr sz="1800" b="0"/>
            </a:lvl1pPr>
          </a:lstStyle>
          <a:p>
            <a:r>
              <a:rPr lang="en-GB" dirty="0">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18478972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xample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3"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697030"/>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20" y="404894"/>
            <a:ext cx="4088843" cy="6098821"/>
          </a:xfrm>
        </p:spPr>
        <p:txBody>
          <a:body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30"/>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4" y="697028"/>
            <a:ext cx="2863332" cy="741776"/>
          </a:xfrm>
        </p:spPr>
        <p:txBody>
          <a:bodyPr/>
          <a:lstStyle>
            <a:lvl1pPr>
              <a:defRPr sz="2800" b="1"/>
            </a:lvl1pPr>
          </a:lstStyle>
          <a:p>
            <a:pPr lvl="0"/>
            <a:r>
              <a:rPr lang="en-GB" dirty="0"/>
              <a:t>Example one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9" y="1452119"/>
            <a:ext cx="3447388" cy="1220117"/>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4" y="3231365"/>
            <a:ext cx="2863332" cy="741776"/>
          </a:xfrm>
        </p:spPr>
        <p:txBody>
          <a:bodyPr/>
          <a:lstStyle>
            <a:lvl1pPr>
              <a:defRPr sz="2800" b="1"/>
            </a:lvl1pPr>
          </a:lstStyle>
          <a:p>
            <a:pPr lvl="0"/>
            <a:r>
              <a:rPr lang="en-GB" dirty="0"/>
              <a:t>Example two</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9" y="3986456"/>
            <a:ext cx="3447388" cy="1220117"/>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39397118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ullets Im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1" y="367937"/>
            <a:ext cx="11472001"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6624432" cy="1276350"/>
          </a:xfrm>
          <a:prstGeom prst="rect">
            <a:avLst/>
          </a:prstGeom>
        </p:spPr>
        <p:txBody>
          <a:bodyPr anchor="t" anchorCtr="0">
            <a:normAutofit/>
          </a:bodyPr>
          <a:lstStyle>
            <a:lvl1pPr algn="l">
              <a:defRPr sz="4000">
                <a:solidFill>
                  <a:srgbClr val="222222"/>
                </a:solidFill>
              </a:defRPr>
            </a:lvl1pPr>
          </a:lstStyle>
          <a:p>
            <a:r>
              <a:rPr lang="en-US" dirty="0"/>
              <a:t>This is a sample page layout</a:t>
            </a:r>
            <a:br>
              <a:rPr lang="en-US" dirty="0"/>
            </a:br>
            <a:endParaRPr lang="en-US" dirty="0"/>
          </a:p>
        </p:txBody>
      </p:sp>
      <p:sp>
        <p:nvSpPr>
          <p:cNvPr id="5" name="Subtitle 1">
            <a:extLst>
              <a:ext uri="{FF2B5EF4-FFF2-40B4-BE49-F238E27FC236}">
                <a16:creationId xmlns:a16="http://schemas.microsoft.com/office/drawing/2014/main" id="{AF89FD6B-3774-0946-9EF6-17EFA435C986}"/>
              </a:ext>
            </a:extLst>
          </p:cNvPr>
          <p:cNvSpPr>
            <a:spLocks noGrp="1"/>
          </p:cNvSpPr>
          <p:nvPr>
            <p:ph type="body" sz="quarter" idx="12" hasCustomPrompt="1"/>
          </p:nvPr>
        </p:nvSpPr>
        <p:spPr>
          <a:xfrm>
            <a:off x="496889" y="1775006"/>
            <a:ext cx="6623929" cy="765175"/>
          </a:xfrm>
        </p:spPr>
        <p:txBody>
          <a:bodyPr/>
          <a:lstStyle>
            <a:lvl1pPr>
              <a:defRPr/>
            </a:lvl1pPr>
          </a:lstStyle>
          <a:p>
            <a:pPr lvl="0"/>
            <a:r>
              <a:rPr lang="en-GB" dirty="0">
                <a:solidFill>
                  <a:srgbClr val="222222"/>
                </a:solidFill>
                <a:latin typeface="Lato" panose="020F0502020204030203" pitchFamily="34" charset="77"/>
              </a:rPr>
              <a:t>Subtitle here please</a:t>
            </a:r>
            <a:endParaRPr lang="en-US" dirty="0"/>
          </a:p>
        </p:txBody>
      </p:sp>
      <p:sp>
        <p:nvSpPr>
          <p:cNvPr id="3" name="Text placeholder">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5" y="2551323"/>
            <a:ext cx="6624433" cy="3288922"/>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rgbClr val="222222"/>
                </a:solidFill>
                <a:latin typeface="Lato" panose="020F0502020204030203" pitchFamily="34" charset="77"/>
              </a:rPr>
              <a:t>Use this space to insert written content as required </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339295" y="538934"/>
            <a:ext cx="4274227" cy="2718617"/>
          </a:xfrm>
        </p:spPr>
        <p:txBody>
          <a:bodyPr/>
          <a:lstStyle/>
          <a:p>
            <a:endParaRPr lang="en-GB" dirty="0"/>
          </a:p>
        </p:txBody>
      </p:sp>
      <p:sp>
        <p:nvSpPr>
          <p:cNvPr id="12" name="Picture Placeholder 11">
            <a:extLst>
              <a:ext uri="{FF2B5EF4-FFF2-40B4-BE49-F238E27FC236}">
                <a16:creationId xmlns:a16="http://schemas.microsoft.com/office/drawing/2014/main" id="{846BE371-9E73-7148-BCCF-AB4D82E0951A}"/>
              </a:ext>
              <a:ext uri="{C183D7F6-B498-43B3-948B-1728B52AA6E4}">
                <adec:decorative xmlns:adec="http://schemas.microsoft.com/office/drawing/2017/decorative" val="1"/>
              </a:ext>
            </a:extLst>
          </p:cNvPr>
          <p:cNvSpPr>
            <a:spLocks noGrp="1"/>
          </p:cNvSpPr>
          <p:nvPr>
            <p:ph type="pic" sz="quarter" idx="11"/>
          </p:nvPr>
        </p:nvSpPr>
        <p:spPr>
          <a:xfrm>
            <a:off x="7339295" y="3514500"/>
            <a:ext cx="4274227" cy="2718617"/>
          </a:xfrm>
        </p:spPr>
        <p:txBody>
          <a:bodyPr/>
          <a:lstStyle/>
          <a:p>
            <a:endParaRPr lang="en-GB" dirty="0"/>
          </a:p>
        </p:txBody>
      </p:sp>
    </p:spTree>
    <p:extLst>
      <p:ext uri="{BB962C8B-B14F-4D97-AF65-F5344CB8AC3E}">
        <p14:creationId xmlns:p14="http://schemas.microsoft.com/office/powerpoint/2010/main" val="27653715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fographics">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8224355" y="314326"/>
            <a:ext cx="3546708" cy="3138766"/>
          </a:xfrm>
        </p:spPr>
        <p:txBody>
          <a:bodyPr/>
          <a:lstStyle/>
          <a:p>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962399" y="3459199"/>
            <a:ext cx="4261955" cy="3084476"/>
          </a:xfrm>
        </p:spPr>
        <p:txBody>
          <a:bodyPr/>
          <a:lstStyle/>
          <a:p>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415690" y="314326"/>
            <a:ext cx="3546708" cy="3138766"/>
          </a:xfrm>
        </p:spPr>
        <p:txBody>
          <a:bodyPr/>
          <a:lstStyle/>
          <a:p>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415689" y="4465747"/>
            <a:ext cx="3546475" cy="609878"/>
          </a:xfrm>
        </p:spPr>
        <p:txBody>
          <a:bodyPr/>
          <a:lstStyle>
            <a:lvl1pPr>
              <a:defRPr sz="4000" b="1">
                <a:solidFill>
                  <a:srgbClr val="004751"/>
                </a:solidFill>
              </a:defRPr>
            </a:lvl1pPr>
          </a:lstStyle>
          <a:p>
            <a:r>
              <a:rPr lang="en-US" dirty="0"/>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415688" y="5121422"/>
            <a:ext cx="3546709" cy="766578"/>
          </a:xfrm>
        </p:spPr>
        <p:txBody>
          <a:bodyPr/>
          <a:lstStyle>
            <a:lvl1pPr>
              <a:defRPr sz="1800"/>
            </a:lvl1pPr>
          </a:lstStyle>
          <a:p>
            <a:pPr lvl="0"/>
            <a:r>
              <a:rPr lang="en-GB" dirty="0">
                <a:solidFill>
                  <a:srgbClr val="222222"/>
                </a:solidFill>
                <a:latin typeface="Lato" panose="020F0502020204030203" pitchFamily="34" charset="77"/>
              </a:rPr>
              <a:t>Use this space for additional info</a:t>
            </a:r>
            <a:endParaRPr lang="en-US" dirty="0"/>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195516" y="1819795"/>
            <a:ext cx="3386003" cy="580507"/>
          </a:xfrm>
          <a:prstGeom prst="rect">
            <a:avLst/>
          </a:prstGeom>
        </p:spPr>
        <p:txBody>
          <a:bodyPr anchor="t" anchorCtr="0">
            <a:normAutofit/>
          </a:bodyPr>
          <a:lstStyle>
            <a:lvl1pPr algn="l">
              <a:defRPr sz="4000">
                <a:solidFill>
                  <a:srgbClr val="004751"/>
                </a:solidFill>
              </a:defRPr>
            </a:lvl1pPr>
          </a:lstStyle>
          <a:p>
            <a:r>
              <a:rPr lang="en-US" dirty="0"/>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195516" y="2470096"/>
            <a:ext cx="3546709" cy="766578"/>
          </a:xfrm>
        </p:spPr>
        <p:txBody>
          <a:bodyPr/>
          <a:lstStyle>
            <a:lvl1pPr>
              <a:defRPr sz="1800"/>
            </a:lvl1pPr>
          </a:lstStyle>
          <a:p>
            <a:pPr lvl="0"/>
            <a:r>
              <a:rPr lang="en-GB" dirty="0">
                <a:solidFill>
                  <a:srgbClr val="222222"/>
                </a:solidFill>
                <a:latin typeface="Lato" panose="020F0502020204030203" pitchFamily="34" charset="77"/>
              </a:rPr>
              <a:t>Use this space for additional info</a:t>
            </a:r>
            <a:endParaRPr lang="en-US" dirty="0"/>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385176" y="4465748"/>
            <a:ext cx="3546475" cy="609878"/>
          </a:xfrm>
        </p:spPr>
        <p:txBody>
          <a:bodyPr/>
          <a:lstStyle>
            <a:lvl1pPr>
              <a:defRPr sz="4000" b="1">
                <a:solidFill>
                  <a:srgbClr val="004751"/>
                </a:solidFill>
              </a:defRPr>
            </a:lvl1pPr>
          </a:lstStyle>
          <a:p>
            <a:pPr lvl="0"/>
            <a:r>
              <a:rPr lang="en-US" dirty="0"/>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385060" y="5145570"/>
            <a:ext cx="3546709" cy="766578"/>
          </a:xfrm>
        </p:spPr>
        <p:txBody>
          <a:bodyPr/>
          <a:lstStyle>
            <a:lvl1pPr>
              <a:defRPr sz="1600"/>
            </a:lvl1pPr>
          </a:lstStyle>
          <a:p>
            <a:pPr lvl="0"/>
            <a:r>
              <a:rPr lang="en-GB" dirty="0">
                <a:solidFill>
                  <a:srgbClr val="222222"/>
                </a:solidFill>
                <a:latin typeface="Lato" panose="020F0502020204030203" pitchFamily="34" charset="77"/>
              </a:rPr>
              <a:t>Use this space for additional info</a:t>
            </a:r>
            <a:endParaRPr lang="en-US" dirty="0"/>
          </a:p>
        </p:txBody>
      </p:sp>
    </p:spTree>
    <p:extLst>
      <p:ext uri="{BB962C8B-B14F-4D97-AF65-F5344CB8AC3E}">
        <p14:creationId xmlns:p14="http://schemas.microsoft.com/office/powerpoint/2010/main" val="18423428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nfographic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78274"/>
            <a:ext cx="7576051" cy="1276350"/>
          </a:xfrm>
          <a:prstGeom prst="rect">
            <a:avLst/>
          </a:prstGeom>
        </p:spPr>
        <p:txBody>
          <a:bodyPr anchor="t" anchorCtr="0">
            <a:normAutofit/>
          </a:bodyPr>
          <a:lstStyle>
            <a:lvl1pPr algn="l">
              <a:defRPr sz="4000">
                <a:solidFill>
                  <a:srgbClr val="004751"/>
                </a:solidFill>
              </a:defRPr>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userDrawn="1"/>
        </p:nvSpPr>
        <p:spPr>
          <a:xfrm>
            <a:off x="485840" y="1953701"/>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85840" y="2113662"/>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userDrawn="1"/>
        </p:nvSpPr>
        <p:spPr>
          <a:xfrm>
            <a:off x="485840"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40"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userDrawn="1"/>
        </p:nvSpPr>
        <p:spPr>
          <a:xfrm>
            <a:off x="6230964" y="1953700"/>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58834"/>
            <a:ext cx="1076325" cy="669260"/>
          </a:xfrm>
        </p:spPr>
        <p:txBody>
          <a:bodyPr/>
          <a:lstStyle>
            <a:lvl1pPr algn="ctr">
              <a:defRPr sz="4400">
                <a:solidFill>
                  <a:srgbClr val="FFFFFF"/>
                </a:solidFill>
              </a:defRPr>
            </a:lvl1pPr>
          </a:lstStyle>
          <a:p>
            <a:pPr lvl="0"/>
            <a:r>
              <a:rPr lang="en-GB" dirty="0"/>
              <a:t>C</a:t>
            </a:r>
            <a:endParaRPr lang="en-US" dirty="0"/>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3" y="2159000"/>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userDrawn="1"/>
        </p:nvSpPr>
        <p:spPr>
          <a:xfrm>
            <a:off x="6230966"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3" y="3824439"/>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Tree>
    <p:extLst>
      <p:ext uri="{BB962C8B-B14F-4D97-AF65-F5344CB8AC3E}">
        <p14:creationId xmlns:p14="http://schemas.microsoft.com/office/powerpoint/2010/main" val="385342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1"/>
            <a:ext cx="7531197" cy="765175"/>
          </a:xfrm>
          <a:prstGeom prst="rect">
            <a:avLst/>
          </a:prstGeom>
        </p:spPr>
        <p:txBody>
          <a:bodyPr anchor="t" anchorCtr="0">
            <a:normAutofit/>
          </a:bodyPr>
          <a:lstStyle>
            <a:lvl1pPr algn="l">
              <a:defRPr sz="4000">
                <a:solidFill>
                  <a:srgbClr val="451551"/>
                </a:solidFill>
              </a:defRPr>
            </a:lvl1pPr>
          </a:lstStyle>
          <a:p>
            <a:r>
              <a:rPr lang="en-US" dirty="0"/>
              <a:t>Table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7"/>
            <a:ext cx="7531197" cy="765175"/>
          </a:xfrm>
        </p:spPr>
        <p:txBody>
          <a:bodyPr>
            <a:normAutofit/>
          </a:bodyPr>
          <a:lstStyle>
            <a:lvl1pPr>
              <a:defRPr sz="1800"/>
            </a:lvl1pPr>
          </a:lstStyle>
          <a:p>
            <a:pPr lvl="0"/>
            <a:r>
              <a:rPr lang="en-GB" dirty="0">
                <a:solidFill>
                  <a:srgbClr val="222222"/>
                </a:solidFill>
                <a:latin typeface="Lato" panose="020F0502020204030203" pitchFamily="34" charset="77"/>
              </a:rPr>
              <a:t>Please insert tables according to the style below</a:t>
            </a:r>
            <a:endParaRPr lang="en-US" dirty="0"/>
          </a:p>
        </p:txBody>
      </p:sp>
      <p:sp>
        <p:nvSpPr>
          <p:cNvPr id="6" name="Table Placeholder 5">
            <a:extLst>
              <a:ext uri="{FF2B5EF4-FFF2-40B4-BE49-F238E27FC236}">
                <a16:creationId xmlns:a16="http://schemas.microsoft.com/office/drawing/2014/main" id="{7FEA4806-8CAE-8D4D-88AC-691B8A06E9A4}"/>
              </a:ext>
            </a:extLst>
          </p:cNvPr>
          <p:cNvSpPr>
            <a:spLocks noGrp="1"/>
          </p:cNvSpPr>
          <p:nvPr>
            <p:ph type="tbl" sz="quarter" idx="19"/>
          </p:nvPr>
        </p:nvSpPr>
        <p:spPr>
          <a:xfrm>
            <a:off x="496889" y="2392363"/>
            <a:ext cx="5191531" cy="2753795"/>
          </a:xfrm>
        </p:spPr>
        <p:txBody>
          <a:bodyPr/>
          <a:lstStyle/>
          <a:p>
            <a:endParaRPr lang="en-US"/>
          </a:p>
        </p:txBody>
      </p:sp>
      <p:sp>
        <p:nvSpPr>
          <p:cNvPr id="8" name="Table Placeholder 5">
            <a:extLst>
              <a:ext uri="{FF2B5EF4-FFF2-40B4-BE49-F238E27FC236}">
                <a16:creationId xmlns:a16="http://schemas.microsoft.com/office/drawing/2014/main" id="{194BD8C5-50CB-3B48-80B0-64F3B438E273}"/>
              </a:ext>
            </a:extLst>
          </p:cNvPr>
          <p:cNvSpPr>
            <a:spLocks noGrp="1"/>
          </p:cNvSpPr>
          <p:nvPr>
            <p:ph type="tbl" sz="quarter" idx="20"/>
          </p:nvPr>
        </p:nvSpPr>
        <p:spPr>
          <a:xfrm>
            <a:off x="6096001" y="2392363"/>
            <a:ext cx="5191531" cy="2753795"/>
          </a:xfrm>
        </p:spPr>
        <p:txBody>
          <a:bodyPr/>
          <a:lstStyle/>
          <a:p>
            <a:endParaRPr lang="en-US"/>
          </a:p>
        </p:txBody>
      </p:sp>
    </p:spTree>
    <p:extLst>
      <p:ext uri="{BB962C8B-B14F-4D97-AF65-F5344CB8AC3E}">
        <p14:creationId xmlns:p14="http://schemas.microsoft.com/office/powerpoint/2010/main" val="3488696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1"/>
            <a:ext cx="7531197" cy="765175"/>
          </a:xfrm>
          <a:prstGeom prst="rect">
            <a:avLst/>
          </a:prstGeom>
        </p:spPr>
        <p:txBody>
          <a:bodyPr anchor="t" anchorCtr="0">
            <a:normAutofit/>
          </a:bodyPr>
          <a:lstStyle>
            <a:lvl1pPr algn="l">
              <a:defRPr sz="4000">
                <a:solidFill>
                  <a:srgbClr val="004751"/>
                </a:solidFill>
              </a:defRPr>
            </a:lvl1pPr>
          </a:lstStyle>
          <a:p>
            <a:r>
              <a:rPr lang="en-US" dirty="0"/>
              <a:t>Chart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5" name="Chart Placeholder 4">
            <a:extLst>
              <a:ext uri="{FF2B5EF4-FFF2-40B4-BE49-F238E27FC236}">
                <a16:creationId xmlns:a16="http://schemas.microsoft.com/office/drawing/2014/main" id="{7E3AB261-B17C-5046-A098-0ADB62DAAA76}"/>
              </a:ext>
            </a:extLst>
          </p:cNvPr>
          <p:cNvSpPr>
            <a:spLocks noGrp="1"/>
          </p:cNvSpPr>
          <p:nvPr>
            <p:ph type="chart" sz="quarter" idx="10"/>
          </p:nvPr>
        </p:nvSpPr>
        <p:spPr>
          <a:xfrm>
            <a:off x="882866" y="2015209"/>
            <a:ext cx="4700587" cy="3668713"/>
          </a:xfrm>
        </p:spPr>
        <p:txBody>
          <a:bodyPr/>
          <a:lstStyle/>
          <a:p>
            <a:endParaRPr lang="en-US" dirty="0"/>
          </a:p>
        </p:txBody>
      </p:sp>
      <p:sp>
        <p:nvSpPr>
          <p:cNvPr id="9" name="Chart Placeholder 4">
            <a:extLst>
              <a:ext uri="{FF2B5EF4-FFF2-40B4-BE49-F238E27FC236}">
                <a16:creationId xmlns:a16="http://schemas.microsoft.com/office/drawing/2014/main" id="{3A5B2D22-2763-9D41-9CA4-2B9DADCE1519}"/>
              </a:ext>
            </a:extLst>
          </p:cNvPr>
          <p:cNvSpPr>
            <a:spLocks noGrp="1"/>
          </p:cNvSpPr>
          <p:nvPr>
            <p:ph type="chart" sz="quarter" idx="11"/>
          </p:nvPr>
        </p:nvSpPr>
        <p:spPr>
          <a:xfrm>
            <a:off x="6359933" y="2015208"/>
            <a:ext cx="4700587" cy="3668713"/>
          </a:xfrm>
        </p:spPr>
        <p:txBody>
          <a:bodyPr/>
          <a:lstStyle/>
          <a:p>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9" y="1268506"/>
            <a:ext cx="7540433" cy="411422"/>
          </a:xfrm>
        </p:spPr>
        <p:txBody>
          <a:bodyPr>
            <a:normAutofit/>
          </a:bodyPr>
          <a:lstStyle>
            <a:lvl1pPr>
              <a:defRPr sz="1800"/>
            </a:lvl1pPr>
          </a:lstStyle>
          <a:p>
            <a:pPr lvl="0"/>
            <a:r>
              <a:rPr lang="en-GB" dirty="0">
                <a:solidFill>
                  <a:srgbClr val="222222"/>
                </a:solidFill>
                <a:latin typeface="Lato" panose="020F0502020204030203" pitchFamily="34" charset="77"/>
              </a:rPr>
              <a:t>Please insert charts according to the style below</a:t>
            </a:r>
            <a:endParaRPr lang="en-US" dirty="0"/>
          </a:p>
        </p:txBody>
      </p:sp>
    </p:spTree>
    <p:extLst>
      <p:ext uri="{BB962C8B-B14F-4D97-AF65-F5344CB8AC3E}">
        <p14:creationId xmlns:p14="http://schemas.microsoft.com/office/powerpoint/2010/main" val="28597079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ign Off (Whit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22101"/>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37157355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22101"/>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8610048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38432"/>
            <a:ext cx="4267199" cy="411779"/>
          </a:xfrm>
          <a:prstGeom prst="rect">
            <a:avLst/>
          </a:prstGeom>
        </p:spPr>
      </p:pic>
    </p:spTree>
    <p:extLst>
      <p:ext uri="{BB962C8B-B14F-4D97-AF65-F5344CB8AC3E}">
        <p14:creationId xmlns:p14="http://schemas.microsoft.com/office/powerpoint/2010/main" val="283352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553066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7" y="344630"/>
            <a:ext cx="5736003" cy="6168740"/>
          </a:xfrm>
        </p:spPr>
        <p:txBody>
          <a:bodyPr/>
          <a:lstStyle/>
          <a:p>
            <a:endParaRPr lang="en-GB"/>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
        <p:nvSpPr>
          <p:cNvPr id="7" name="Title 1">
            <a:extLst>
              <a:ext uri="{FF2B5EF4-FFF2-40B4-BE49-F238E27FC236}">
                <a16:creationId xmlns:a16="http://schemas.microsoft.com/office/drawing/2014/main" id="{A9789412-DB88-448F-8665-80D1476288DA}"/>
              </a:ext>
            </a:extLst>
          </p:cNvPr>
          <p:cNvSpPr>
            <a:spLocks noGrp="1"/>
          </p:cNvSpPr>
          <p:nvPr>
            <p:ph type="ctrTitle" hasCustomPrompt="1"/>
          </p:nvPr>
        </p:nvSpPr>
        <p:spPr>
          <a:xfrm>
            <a:off x="724989" y="683466"/>
            <a:ext cx="3924300" cy="1276350"/>
          </a:xfrm>
          <a:prstGeom prst="rect">
            <a:avLst/>
          </a:prstGeom>
        </p:spPr>
        <p:txBody>
          <a:bodyPr anchor="t" anchorCtr="0">
            <a:normAutofit/>
          </a:bodyPr>
          <a:lstStyle>
            <a:lvl1pPr algn="l">
              <a:defRPr sz="4000">
                <a:solidFill>
                  <a:schemeClr val="bg1"/>
                </a:solidFill>
              </a:defRPr>
            </a:lvl1pPr>
          </a:lstStyle>
          <a:p>
            <a:r>
              <a:rPr lang="en-US" dirty="0"/>
              <a:t>This is a sample title page layout</a:t>
            </a:r>
          </a:p>
        </p:txBody>
      </p:sp>
      <p:sp>
        <p:nvSpPr>
          <p:cNvPr id="8" name="Subtitle 2">
            <a:extLst>
              <a:ext uri="{FF2B5EF4-FFF2-40B4-BE49-F238E27FC236}">
                <a16:creationId xmlns:a16="http://schemas.microsoft.com/office/drawing/2014/main" id="{65407C8E-9326-4458-9C56-2C76C948E0AF}"/>
              </a:ext>
            </a:extLst>
          </p:cNvPr>
          <p:cNvSpPr>
            <a:spLocks noGrp="1"/>
          </p:cNvSpPr>
          <p:nvPr>
            <p:ph type="subTitle" idx="1" hasCustomPrompt="1"/>
          </p:nvPr>
        </p:nvSpPr>
        <p:spPr>
          <a:xfrm>
            <a:off x="724989"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a:t>
            </a:r>
            <a:endParaRPr lang="en-US" dirty="0"/>
          </a:p>
        </p:txBody>
      </p:sp>
    </p:spTree>
    <p:extLst>
      <p:ext uri="{BB962C8B-B14F-4D97-AF65-F5344CB8AC3E}">
        <p14:creationId xmlns:p14="http://schemas.microsoft.com/office/powerpoint/2010/main" val="14702727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ign Off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38432"/>
            <a:ext cx="4267199" cy="411779"/>
          </a:xfrm>
          <a:prstGeom prst="rect">
            <a:avLst/>
          </a:prstGeom>
        </p:spPr>
      </p:pic>
    </p:spTree>
    <p:extLst>
      <p:ext uri="{BB962C8B-B14F-4D97-AF65-F5344CB8AC3E}">
        <p14:creationId xmlns:p14="http://schemas.microsoft.com/office/powerpoint/2010/main" val="4486894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Sample Page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lvl1pPr>
            <a:lvl2pPr>
              <a:lnSpc>
                <a:spcPct val="100000"/>
              </a:lnSpc>
              <a:spcBef>
                <a:spcPts val="600"/>
              </a:spcBef>
              <a:defRPr sz="1800"/>
            </a:lvl2pPr>
            <a:lvl3pPr>
              <a:lnSpc>
                <a:spcPct val="100000"/>
              </a:lnSpc>
              <a:spcBef>
                <a:spcPts val="600"/>
              </a:spcBef>
              <a:defRPr sz="1800"/>
            </a:lvl3pPr>
            <a:lvl4pPr>
              <a:lnSpc>
                <a:spcPct val="100000"/>
              </a:lnSpc>
              <a:spcBef>
                <a:spcPts val="600"/>
              </a:spcBef>
              <a:defRPr sz="1800"/>
            </a:lvl4pPr>
            <a:lvl5pPr>
              <a:lnSpc>
                <a:spcPct val="100000"/>
              </a:lnSpc>
              <a:spcBef>
                <a:spcPts val="600"/>
              </a:spcBef>
              <a:defRPr sz="1800"/>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21200" y="188913"/>
            <a:ext cx="11376025" cy="526312"/>
          </a:xfrm>
        </p:spPr>
        <p:txBody>
          <a:bodyPr/>
          <a:lstStyle>
            <a:lvl1pPr>
              <a:defRPr/>
            </a:lvl1pPr>
          </a:lstStyle>
          <a:p>
            <a:r>
              <a:rPr lang="en-GB" sz="3200" dirty="0"/>
              <a:t>Insert title</a:t>
            </a:r>
            <a:endParaRPr lang="en-GB" b="0" dirty="0"/>
          </a:p>
        </p:txBody>
      </p:sp>
      <p:sp>
        <p:nvSpPr>
          <p:cNvPr id="6" name="Text Placeholder 7">
            <a:extLst>
              <a:ext uri="{FF2B5EF4-FFF2-40B4-BE49-F238E27FC236}">
                <a16:creationId xmlns:a16="http://schemas.microsoft.com/office/drawing/2014/main" id="{FE3DEE25-5DB9-2BD4-7F07-338DAF603A9B}"/>
              </a:ext>
            </a:extLst>
          </p:cNvPr>
          <p:cNvSpPr>
            <a:spLocks noGrp="1"/>
          </p:cNvSpPr>
          <p:nvPr>
            <p:ph type="body" sz="quarter" idx="13" hasCustomPrompt="1"/>
          </p:nvPr>
        </p:nvSpPr>
        <p:spPr>
          <a:xfrm>
            <a:off x="421200" y="612000"/>
            <a:ext cx="10289475" cy="526312"/>
          </a:xfrm>
        </p:spPr>
        <p:txBody>
          <a:bodyPr>
            <a:normAutofit/>
          </a:bodyPr>
          <a:lstStyle>
            <a:lvl1pPr>
              <a:tabLst>
                <a:tab pos="2417763" algn="l"/>
              </a:tabLst>
              <a:defRPr sz="2800"/>
            </a:lvl1pPr>
          </a:lstStyle>
          <a:p>
            <a:pPr lvl="0"/>
            <a:r>
              <a:rPr lang="en-US" dirty="0"/>
              <a:t>Insert key message of slide</a:t>
            </a:r>
          </a:p>
        </p:txBody>
      </p:sp>
      <p:sp>
        <p:nvSpPr>
          <p:cNvPr id="10" name="Text Placeholder 9">
            <a:extLst>
              <a:ext uri="{FF2B5EF4-FFF2-40B4-BE49-F238E27FC236}">
                <a16:creationId xmlns:a16="http://schemas.microsoft.com/office/drawing/2014/main" id="{412ADBD3-44A4-B8D8-4672-26111C268493}"/>
              </a:ext>
            </a:extLst>
          </p:cNvPr>
          <p:cNvSpPr>
            <a:spLocks noGrp="1"/>
          </p:cNvSpPr>
          <p:nvPr>
            <p:ph type="body" sz="quarter" idx="15" hasCustomPrompt="1"/>
          </p:nvPr>
        </p:nvSpPr>
        <p:spPr>
          <a:xfrm>
            <a:off x="2058987" y="6565857"/>
            <a:ext cx="9317573" cy="295655"/>
          </a:xfrm>
        </p:spPr>
        <p:txBody>
          <a:bodyPr>
            <a:normAutofit/>
          </a:bodyPr>
          <a:lstStyle>
            <a:lvl1pPr>
              <a:defRPr sz="1600"/>
            </a:lvl1pPr>
            <a:lvl2pPr marL="457200" indent="0">
              <a:buNone/>
              <a:defRPr/>
            </a:lvl2pPr>
            <a:lvl3pPr marL="914400" indent="0">
              <a:buNone/>
              <a:defRPr/>
            </a:lvl3pPr>
            <a:lvl4pPr marL="1371600" indent="0">
              <a:buNone/>
              <a:defRPr/>
            </a:lvl4pPr>
            <a:lvl5pPr marL="1828800" indent="0">
              <a:buNone/>
              <a:defRPr/>
            </a:lvl5pPr>
          </a:lstStyle>
          <a:p>
            <a:pPr lvl="0"/>
            <a:r>
              <a:rPr lang="en-US" dirty="0"/>
              <a:t>Abbreviations: [for example, OS, overall survival, ICER, incremental cost-effectiveness ratio]</a:t>
            </a:r>
          </a:p>
        </p:txBody>
      </p:sp>
      <p:sp>
        <p:nvSpPr>
          <p:cNvPr id="8" name="Slide Number Placeholder 1">
            <a:extLst>
              <a:ext uri="{FF2B5EF4-FFF2-40B4-BE49-F238E27FC236}">
                <a16:creationId xmlns:a16="http://schemas.microsoft.com/office/drawing/2014/main" id="{C179B729-E495-C197-5F42-B1BC98845648}"/>
              </a:ext>
            </a:extLst>
          </p:cNvPr>
          <p:cNvSpPr>
            <a:spLocks noGrp="1"/>
          </p:cNvSpPr>
          <p:nvPr>
            <p:ph type="sldNum" sz="quarter" idx="4294967295"/>
          </p:nvPr>
        </p:nvSpPr>
        <p:spPr>
          <a:xfrm>
            <a:off x="11173043" y="5953689"/>
            <a:ext cx="500380" cy="333663"/>
          </a:xfrm>
          <a:prstGeom prst="rect">
            <a:avLst/>
          </a:prstGeom>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2974450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11471999"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9"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9"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Tree>
    <p:extLst>
      <p:ext uri="{BB962C8B-B14F-4D97-AF65-F5344CB8AC3E}">
        <p14:creationId xmlns:p14="http://schemas.microsoft.com/office/powerpoint/2010/main" val="3484787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11471999"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
        <p:nvSpPr>
          <p:cNvPr id="7" name="Title 1">
            <a:extLst>
              <a:ext uri="{FF2B5EF4-FFF2-40B4-BE49-F238E27FC236}">
                <a16:creationId xmlns:a16="http://schemas.microsoft.com/office/drawing/2014/main" id="{AD2AEADB-4337-4878-BB07-3CD1B33B46B5}"/>
              </a:ext>
            </a:extLst>
          </p:cNvPr>
          <p:cNvSpPr>
            <a:spLocks noGrp="1"/>
          </p:cNvSpPr>
          <p:nvPr>
            <p:ph type="ctrTitle" hasCustomPrompt="1"/>
          </p:nvPr>
        </p:nvSpPr>
        <p:spPr>
          <a:xfrm>
            <a:off x="724989"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8" name="Subtitle 2">
            <a:extLst>
              <a:ext uri="{FF2B5EF4-FFF2-40B4-BE49-F238E27FC236}">
                <a16:creationId xmlns:a16="http://schemas.microsoft.com/office/drawing/2014/main" id="{0F404470-FC0D-4812-9A23-A880D12A6DDE}"/>
              </a:ext>
            </a:extLst>
          </p:cNvPr>
          <p:cNvSpPr>
            <a:spLocks noGrp="1"/>
          </p:cNvSpPr>
          <p:nvPr>
            <p:ph type="subTitle" idx="1" hasCustomPrompt="1"/>
          </p:nvPr>
        </p:nvSpPr>
        <p:spPr>
          <a:xfrm>
            <a:off x="724989"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Tree>
    <p:extLst>
      <p:ext uri="{BB962C8B-B14F-4D97-AF65-F5344CB8AC3E}">
        <p14:creationId xmlns:p14="http://schemas.microsoft.com/office/powerpoint/2010/main" val="267627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ample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208110"/>
            <a:ext cx="11178381"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lvl1pPr>
            <a:lvl2pPr>
              <a:lnSpc>
                <a:spcPct val="100000"/>
              </a:lnSpc>
              <a:spcBef>
                <a:spcPts val="600"/>
              </a:spcBef>
              <a:defRPr sz="1800"/>
            </a:lvl2pPr>
            <a:lvl3pPr>
              <a:lnSpc>
                <a:spcPct val="100000"/>
              </a:lnSpc>
              <a:spcBef>
                <a:spcPts val="600"/>
              </a:spcBef>
              <a:defRPr sz="1800"/>
            </a:lvl3pPr>
            <a:lvl4pPr>
              <a:lnSpc>
                <a:spcPct val="100000"/>
              </a:lnSpc>
              <a:spcBef>
                <a:spcPts val="600"/>
              </a:spcBef>
              <a:defRPr sz="1800"/>
            </a:lvl4pPr>
            <a:lvl5pPr>
              <a:lnSpc>
                <a:spcPct val="100000"/>
              </a:lnSpc>
              <a:spcBef>
                <a:spcPts val="600"/>
              </a:spcBef>
              <a:defRPr sz="1800"/>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246488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1075987"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6" name="Text Placeholder 3">
            <a:extLst>
              <a:ext uri="{FF2B5EF4-FFF2-40B4-BE49-F238E27FC236}">
                <a16:creationId xmlns:a16="http://schemas.microsoft.com/office/drawing/2014/main" id="{D33D4C08-E927-4E75-8C3B-65EC3A83513D}"/>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lvl1pPr>
            <a:lvl2pPr>
              <a:lnSpc>
                <a:spcPct val="100000"/>
              </a:lnSpc>
              <a:spcBef>
                <a:spcPts val="600"/>
              </a:spcBef>
              <a:defRPr sz="1800"/>
            </a:lvl2pPr>
            <a:lvl3pPr>
              <a:lnSpc>
                <a:spcPct val="100000"/>
              </a:lnSpc>
              <a:spcBef>
                <a:spcPts val="600"/>
              </a:spcBef>
              <a:defRPr sz="1800"/>
            </a:lvl3pPr>
            <a:lvl4pPr>
              <a:lnSpc>
                <a:spcPct val="100000"/>
              </a:lnSpc>
              <a:spcBef>
                <a:spcPts val="600"/>
              </a:spcBef>
              <a:defRPr sz="1800"/>
            </a:lvl4pPr>
            <a:lvl5pPr>
              <a:lnSpc>
                <a:spcPct val="100000"/>
              </a:lnSpc>
              <a:spcBef>
                <a:spcPts val="600"/>
              </a:spcBef>
              <a:defRPr sz="1800"/>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4126721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1076491" cy="1276350"/>
          </a:xfrm>
          <a:prstGeom prst="rect">
            <a:avLst/>
          </a:prstGeom>
        </p:spPr>
        <p:txBody>
          <a:bodyPr anchor="t" anchorCtr="0">
            <a:normAutofit/>
          </a:bodyPr>
          <a:lstStyle>
            <a:lvl1pPr algn="l">
              <a:defRPr sz="40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7" name="Text Placeholder 3">
            <a:extLst>
              <a:ext uri="{FF2B5EF4-FFF2-40B4-BE49-F238E27FC236}">
                <a16:creationId xmlns:a16="http://schemas.microsoft.com/office/drawing/2014/main" id="{D505188C-4EA9-41FC-88B3-8C1274287F83}"/>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solidFill>
                  <a:schemeClr val="bg1"/>
                </a:solidFill>
              </a:defRPr>
            </a:lvl1pPr>
            <a:lvl2pPr>
              <a:lnSpc>
                <a:spcPct val="100000"/>
              </a:lnSpc>
              <a:spcBef>
                <a:spcPts val="600"/>
              </a:spcBef>
              <a:defRPr sz="1800">
                <a:solidFill>
                  <a:schemeClr val="bg1"/>
                </a:solidFill>
              </a:defRPr>
            </a:lvl2pPr>
            <a:lvl3pPr>
              <a:lnSpc>
                <a:spcPct val="100000"/>
              </a:lnSpc>
              <a:spcBef>
                <a:spcPts val="600"/>
              </a:spcBef>
              <a:defRPr sz="1800">
                <a:solidFill>
                  <a:schemeClr val="bg1"/>
                </a:solidFill>
              </a:defRPr>
            </a:lvl3pPr>
            <a:lvl4pPr>
              <a:lnSpc>
                <a:spcPct val="100000"/>
              </a:lnSpc>
              <a:spcBef>
                <a:spcPts val="600"/>
              </a:spcBef>
              <a:defRPr sz="1800">
                <a:solidFill>
                  <a:schemeClr val="bg1"/>
                </a:solidFill>
              </a:defRPr>
            </a:lvl4pPr>
            <a:lvl5pPr>
              <a:lnSpc>
                <a:spcPct val="100000"/>
              </a:lnSpc>
              <a:spcBef>
                <a:spcPts val="600"/>
              </a:spcBef>
              <a:defRPr sz="1800">
                <a:solidFill>
                  <a:schemeClr val="bg1"/>
                </a:solidFill>
              </a:defRPr>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93329814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6" y="365127"/>
            <a:ext cx="4324351"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6" y="1901827"/>
            <a:ext cx="4324351" cy="1325563"/>
          </a:xfrm>
          <a:prstGeom prst="rect">
            <a:avLst/>
          </a:prstGeom>
        </p:spPr>
        <p:txBody>
          <a:bodyPr vert="horz" lIns="91440" tIns="45720" rIns="91440" bIns="45720" rtlCol="0">
            <a:normAutofit/>
          </a:bodyPr>
          <a:lstStyle/>
          <a:p>
            <a:pPr lvl="0"/>
            <a:r>
              <a:rPr lang="en-US" dirty="0"/>
              <a:t>Select from the available layout slides</a:t>
            </a:r>
            <a:endParaRPr lang="en-GB" dirty="0"/>
          </a:p>
        </p:txBody>
      </p:sp>
      <p:sp>
        <p:nvSpPr>
          <p:cNvPr id="4" name="TextBox 3">
            <a:extLst>
              <a:ext uri="{FF2B5EF4-FFF2-40B4-BE49-F238E27FC236}">
                <a16:creationId xmlns:a16="http://schemas.microsoft.com/office/drawing/2014/main" id="{85C0BEE5-F46E-489E-A982-23DBD40B04C7}"/>
              </a:ext>
            </a:extLst>
          </p:cNvPr>
          <p:cNvSpPr txBox="1"/>
          <p:nvPr userDrawn="1"/>
        </p:nvSpPr>
        <p:spPr>
          <a:xfrm>
            <a:off x="10464801" y="6479432"/>
            <a:ext cx="1681019" cy="369332"/>
          </a:xfrm>
          <a:prstGeom prst="rect">
            <a:avLst/>
          </a:prstGeom>
          <a:noFill/>
        </p:spPr>
        <p:txBody>
          <a:bodyPr wrap="square" rtlCol="0">
            <a:spAutoFit/>
          </a:bodyPr>
          <a:lstStyle/>
          <a:p>
            <a:pPr algn="r"/>
            <a:fld id="{B0D9BCF7-9F5D-465F-A433-C4E25544D769}" type="slidenum">
              <a:rPr lang="en-GB" sz="1800" smtClean="0"/>
              <a:pPr algn="r"/>
              <a:t>‹#›</a:t>
            </a:fld>
            <a:endParaRPr lang="en-GB" sz="1800" dirty="0"/>
          </a:p>
        </p:txBody>
      </p:sp>
    </p:spTree>
    <p:extLst>
      <p:ext uri="{BB962C8B-B14F-4D97-AF65-F5344CB8AC3E}">
        <p14:creationId xmlns:p14="http://schemas.microsoft.com/office/powerpoint/2010/main" val="126810352"/>
      </p:ext>
    </p:extLst>
  </p:cSld>
  <p:clrMap bg1="lt1" tx1="dk1" bg2="lt2" tx2="dk2" accent1="accent1" accent2="accent2" accent3="accent3" accent4="accent4" accent5="accent5" accent6="accent6" hlink="hlink" folHlink="folHlink"/>
  <p:sldLayoutIdLst>
    <p:sldLayoutId id="2147483947" r:id="rId1"/>
    <p:sldLayoutId id="2147483959" r:id="rId2"/>
    <p:sldLayoutId id="2147483961" r:id="rId3"/>
    <p:sldLayoutId id="2147483960" r:id="rId4"/>
    <p:sldLayoutId id="2147483962" r:id="rId5"/>
    <p:sldLayoutId id="2147483963" r:id="rId6"/>
    <p:sldLayoutId id="2147483965" r:id="rId7"/>
    <p:sldLayoutId id="2147483966" r:id="rId8"/>
    <p:sldLayoutId id="2147483967" r:id="rId9"/>
    <p:sldLayoutId id="2147483968" r:id="rId10"/>
    <p:sldLayoutId id="2147483970" r:id="rId11"/>
    <p:sldLayoutId id="2147483969" r:id="rId12"/>
    <p:sldLayoutId id="2147483972" r:id="rId13"/>
    <p:sldLayoutId id="2147483971" r:id="rId14"/>
    <p:sldLayoutId id="2147483973" r:id="rId15"/>
    <p:sldLayoutId id="2147483974" r:id="rId16"/>
    <p:sldLayoutId id="2147483975" r:id="rId17"/>
    <p:sldLayoutId id="2147483976" r:id="rId18"/>
    <p:sldLayoutId id="2147484000" r:id="rId19"/>
    <p:sldLayoutId id="2147484001" r:id="rId20"/>
    <p:sldLayoutId id="2147484002" r:id="rId21"/>
    <p:sldLayoutId id="2147484003" r:id="rId22"/>
    <p:sldLayoutId id="2147483980" r:id="rId23"/>
    <p:sldLayoutId id="2147483981" r:id="rId24"/>
    <p:sldLayoutId id="2147483983" r:id="rId25"/>
    <p:sldLayoutId id="2147483982" r:id="rId26"/>
    <p:sldLayoutId id="2147483978" r:id="rId27"/>
    <p:sldLayoutId id="2147483977" r:id="rId28"/>
    <p:sldLayoutId id="2147483985" r:id="rId29"/>
    <p:sldLayoutId id="2147483986" r:id="rId30"/>
    <p:sldLayoutId id="2147483984" r:id="rId31"/>
    <p:sldLayoutId id="2147483987" r:id="rId32"/>
    <p:sldLayoutId id="2147483988" r:id="rId33"/>
    <p:sldLayoutId id="2147483989" r:id="rId34"/>
    <p:sldLayoutId id="2147483993" r:id="rId35"/>
    <p:sldLayoutId id="2147483994" r:id="rId36"/>
    <p:sldLayoutId id="2147483996" r:id="rId37"/>
    <p:sldLayoutId id="2147483997" r:id="rId38"/>
    <p:sldLayoutId id="2147483998" r:id="rId39"/>
    <p:sldLayoutId id="2147483999" r:id="rId40"/>
    <p:sldLayoutId id="2147484004" r:id="rId41"/>
  </p:sldLayoutIdLst>
  <p:txStyles>
    <p:title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ce.org.uk/process/pmg36/chapter/introduction-to-health-technology-evaluation"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10.sv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11.sv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10.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1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10.sv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hyperlink" Target="https://r4scharr.shinyapps.io/shortfall/"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10.svg"/></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10.sv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5.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4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0.sv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hyperlink" Target="https://www.nice.org.uk/terms-and-conditions#notice-of-rights" TargetMode="External"/><Relationship Id="rId1" Type="http://schemas.openxmlformats.org/officeDocument/2006/relationships/slideLayout" Target="../slideLayouts/slideLayout39.xml"/></Relationships>
</file>

<file path=ppt/slides/_rels/slide5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nice.org.uk/guidance/cg165/chapter/1-Recommendations#antiviral-treatment"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hyperlink" Target="https://easl.eu/wp-content/uploads/2018/10/HepB-English-report.pdf" TargetMode="External"/></Relationships>
</file>

<file path=ppt/slides/_rels/slide6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8.xml"/><Relationship Id="rId1" Type="http://schemas.openxmlformats.org/officeDocument/2006/relationships/slideLayout" Target="../slideLayouts/slideLayout4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60A617C-9F99-4917-8E5F-4CCB2DA126B5}"/>
              </a:ext>
            </a:extLst>
          </p:cNvPr>
          <p:cNvSpPr>
            <a:spLocks noGrp="1"/>
          </p:cNvSpPr>
          <p:nvPr>
            <p:ph type="ctrTitle"/>
          </p:nvPr>
        </p:nvSpPr>
        <p:spPr>
          <a:xfrm>
            <a:off x="496384" y="487510"/>
            <a:ext cx="6337553" cy="1276350"/>
          </a:xfrm>
        </p:spPr>
        <p:txBody>
          <a:bodyPr>
            <a:normAutofit fontScale="90000"/>
          </a:bodyPr>
          <a:lstStyle/>
          <a:p>
            <a:r>
              <a:rPr lang="en-GB" dirty="0"/>
              <a:t>Bulevirtide for treating chronic hepatitis D [ID3732]</a:t>
            </a:r>
          </a:p>
        </p:txBody>
      </p:sp>
      <p:sp>
        <p:nvSpPr>
          <p:cNvPr id="6" name="Text Placeholder 5">
            <a:extLst>
              <a:ext uri="{FF2B5EF4-FFF2-40B4-BE49-F238E27FC236}">
                <a16:creationId xmlns:a16="http://schemas.microsoft.com/office/drawing/2014/main" id="{98A60C21-0744-4ACA-AB51-4CC911E5D748}"/>
              </a:ext>
            </a:extLst>
          </p:cNvPr>
          <p:cNvSpPr>
            <a:spLocks noGrp="1"/>
          </p:cNvSpPr>
          <p:nvPr>
            <p:ph type="body" sz="quarter" idx="12"/>
          </p:nvPr>
        </p:nvSpPr>
        <p:spPr>
          <a:xfrm>
            <a:off x="496384" y="1848740"/>
            <a:ext cx="11328186" cy="4587217"/>
          </a:xfrm>
        </p:spPr>
        <p:txBody>
          <a:bodyPr>
            <a:normAutofit/>
          </a:bodyPr>
          <a:lstStyle/>
          <a:p>
            <a:pPr defTabSz="703434">
              <a:spcBef>
                <a:spcPts val="1200"/>
              </a:spcBef>
              <a:defRPr/>
            </a:pPr>
            <a:r>
              <a:rPr lang="en-US" sz="2000" b="1" dirty="0">
                <a:latin typeface="Lato"/>
                <a:cs typeface="Arial" panose="020B0604020202020204" pitchFamily="34" charset="0"/>
              </a:rPr>
              <a:t>Technology appraisal committee B [13 October 2022]</a:t>
            </a:r>
          </a:p>
          <a:p>
            <a:pPr defTabSz="703434">
              <a:spcBef>
                <a:spcPts val="1200"/>
              </a:spcBef>
              <a:defRPr/>
            </a:pPr>
            <a:r>
              <a:rPr lang="en-US" sz="2000" b="1" dirty="0">
                <a:latin typeface="Lato"/>
                <a:cs typeface="Arial" panose="020B0604020202020204" pitchFamily="34" charset="0"/>
              </a:rPr>
              <a:t>Chair: </a:t>
            </a:r>
            <a:r>
              <a:rPr lang="en-US" sz="2000" dirty="0">
                <a:latin typeface="Lato"/>
                <a:cs typeface="Arial" panose="020B0604020202020204" pitchFamily="34" charset="0"/>
              </a:rPr>
              <a:t>Charles Crawley</a:t>
            </a:r>
          </a:p>
          <a:p>
            <a:pPr defTabSz="703434">
              <a:spcBef>
                <a:spcPts val="1200"/>
              </a:spcBef>
              <a:defRPr/>
            </a:pPr>
            <a:r>
              <a:rPr lang="en-US" sz="2000" b="1" dirty="0">
                <a:latin typeface="Lato"/>
                <a:cs typeface="Arial" panose="020B0604020202020204" pitchFamily="34" charset="0"/>
              </a:rPr>
              <a:t>Lead team: </a:t>
            </a:r>
            <a:r>
              <a:rPr lang="en-GB" sz="2000" dirty="0">
                <a:latin typeface="Lato"/>
                <a:cs typeface="Arial" panose="020B0604020202020204" pitchFamily="34" charset="0"/>
              </a:rPr>
              <a:t> Mary Weatherstone, Nigel Westwood, Peter Wheatley-Price</a:t>
            </a:r>
          </a:p>
          <a:p>
            <a:pPr defTabSz="703434">
              <a:spcBef>
                <a:spcPts val="1200"/>
              </a:spcBef>
              <a:defRPr/>
            </a:pPr>
            <a:r>
              <a:rPr lang="en-US" sz="2000" b="1" dirty="0">
                <a:latin typeface="Lato"/>
                <a:cs typeface="Arial" panose="020B0604020202020204" pitchFamily="34" charset="0"/>
              </a:rPr>
              <a:t>Evidence review group: </a:t>
            </a:r>
            <a:r>
              <a:rPr lang="en-US" sz="2000" dirty="0">
                <a:latin typeface="Lato"/>
                <a:cs typeface="Arial" panose="020B0604020202020204" pitchFamily="34" charset="0"/>
              </a:rPr>
              <a:t>BMJ Technology Assessment Group</a:t>
            </a:r>
          </a:p>
          <a:p>
            <a:pPr defTabSz="703434">
              <a:spcBef>
                <a:spcPts val="1200"/>
              </a:spcBef>
              <a:defRPr/>
            </a:pPr>
            <a:r>
              <a:rPr lang="en-US" sz="2000" b="1" dirty="0">
                <a:latin typeface="Lato"/>
                <a:cs typeface="Arial" panose="020B0604020202020204" pitchFamily="34" charset="0"/>
              </a:rPr>
              <a:t>Technical team:</a:t>
            </a:r>
            <a:r>
              <a:rPr lang="en-US" sz="2000" dirty="0">
                <a:latin typeface="Lato"/>
                <a:cs typeface="Arial" panose="020B0604020202020204" pitchFamily="34" charset="0"/>
              </a:rPr>
              <a:t> Anna Willis, Rufaro Kausi, Richard Diaz</a:t>
            </a:r>
          </a:p>
          <a:p>
            <a:pPr defTabSz="703434">
              <a:spcBef>
                <a:spcPts val="1200"/>
              </a:spcBef>
              <a:defRPr/>
            </a:pPr>
            <a:r>
              <a:rPr lang="en-US" sz="2000" b="1" dirty="0">
                <a:latin typeface="Lato"/>
                <a:cs typeface="Arial" panose="020B0604020202020204" pitchFamily="34" charset="0"/>
              </a:rPr>
              <a:t>Company: </a:t>
            </a:r>
            <a:r>
              <a:rPr lang="en-US" sz="2000" dirty="0">
                <a:latin typeface="Lato"/>
                <a:cs typeface="Arial" panose="020B0604020202020204" pitchFamily="34" charset="0"/>
              </a:rPr>
              <a:t>Gilead</a:t>
            </a:r>
          </a:p>
          <a:p>
            <a:pPr>
              <a:spcBef>
                <a:spcPts val="1200"/>
              </a:spcBef>
            </a:pPr>
            <a:endParaRPr lang="en-GB" sz="1800" b="0" i="0" dirty="0">
              <a:effectLst/>
              <a:latin typeface="Inter" panose="02000503000000020004" pitchFamily="2" charset="0"/>
            </a:endParaRPr>
          </a:p>
          <a:p>
            <a:pPr algn="ctr">
              <a:spcBef>
                <a:spcPts val="1200"/>
              </a:spcBef>
            </a:pPr>
            <a:r>
              <a:rPr lang="en-GB" sz="1800" b="0" i="0" dirty="0">
                <a:effectLst/>
                <a:latin typeface="+mn-lt"/>
              </a:rPr>
              <a:t>This topic uses NICE’s updated methods for health technology evaluations, 2022: </a:t>
            </a:r>
            <a:r>
              <a:rPr lang="en-GB" sz="1800" b="0" i="0" dirty="0">
                <a:effectLst/>
                <a:latin typeface="+mn-lt"/>
                <a:hlinkClick r:id="rId3" tooltip="https://www.nice.org.uk/process/pmg36/chapter/introduction-to-health-technology-evaluation"/>
              </a:rPr>
              <a:t>https://www.nice.org.uk/process/pmg36/chapter/introduction-to-health-technology-evaluation</a:t>
            </a:r>
            <a:endParaRPr lang="en-GB" sz="2000" b="0" i="0" dirty="0">
              <a:effectLst/>
              <a:latin typeface="+mn-lt"/>
            </a:endParaRPr>
          </a:p>
          <a:p>
            <a:pPr>
              <a:spcBef>
                <a:spcPts val="1200"/>
              </a:spcBef>
            </a:pPr>
            <a:endParaRPr lang="en-GB" sz="2000" dirty="0"/>
          </a:p>
        </p:txBody>
      </p:sp>
      <p:grpSp>
        <p:nvGrpSpPr>
          <p:cNvPr id="4" name="Group 3">
            <a:extLst>
              <a:ext uri="{FF2B5EF4-FFF2-40B4-BE49-F238E27FC236}">
                <a16:creationId xmlns:a16="http://schemas.microsoft.com/office/drawing/2014/main" id="{B8DAA799-0BB1-481C-43CC-F448B65A0592}"/>
              </a:ext>
            </a:extLst>
          </p:cNvPr>
          <p:cNvGrpSpPr/>
          <p:nvPr/>
        </p:nvGrpSpPr>
        <p:grpSpPr>
          <a:xfrm>
            <a:off x="8661695" y="531866"/>
            <a:ext cx="3033921" cy="646331"/>
            <a:chOff x="8528426" y="605918"/>
            <a:chExt cx="3033921" cy="646331"/>
          </a:xfrm>
        </p:grpSpPr>
        <p:sp>
          <p:nvSpPr>
            <p:cNvPr id="2" name="TextBox 1">
              <a:extLst>
                <a:ext uri="{FF2B5EF4-FFF2-40B4-BE49-F238E27FC236}">
                  <a16:creationId xmlns:a16="http://schemas.microsoft.com/office/drawing/2014/main" id="{88AC6436-70B6-4D01-BA6F-7EC78C8DC063}"/>
                </a:ext>
              </a:extLst>
            </p:cNvPr>
            <p:cNvSpPr txBox="1"/>
            <p:nvPr/>
          </p:nvSpPr>
          <p:spPr>
            <a:xfrm>
              <a:off x="8578449" y="605918"/>
              <a:ext cx="2983898" cy="646331"/>
            </a:xfrm>
            <a:prstGeom prst="rect">
              <a:avLst/>
            </a:prstGeom>
            <a:noFill/>
          </p:spPr>
          <p:txBody>
            <a:bodyPr wrap="square" rtlCol="0">
              <a:spAutoFit/>
            </a:bodyPr>
            <a:lstStyle/>
            <a:p>
              <a:pPr algn="ctr"/>
              <a:r>
                <a:rPr lang="en-GB" dirty="0"/>
                <a:t>Slides for public, contains no </a:t>
              </a:r>
              <a:r>
                <a:rPr lang="en-GB" b="1" dirty="0">
                  <a:solidFill>
                    <a:srgbClr val="C00000"/>
                  </a:solidFill>
                </a:rPr>
                <a:t>ACIC</a:t>
              </a:r>
              <a:r>
                <a:rPr lang="en-GB" dirty="0"/>
                <a:t> information</a:t>
              </a:r>
            </a:p>
          </p:txBody>
        </p:sp>
        <p:sp>
          <p:nvSpPr>
            <p:cNvPr id="3" name="Rectangle 2">
              <a:extLst>
                <a:ext uri="{FF2B5EF4-FFF2-40B4-BE49-F238E27FC236}">
                  <a16:creationId xmlns:a16="http://schemas.microsoft.com/office/drawing/2014/main" id="{079A72F6-6F25-4FD7-939A-E0D4CE27677C}"/>
                </a:ext>
              </a:extLst>
            </p:cNvPr>
            <p:cNvSpPr/>
            <p:nvPr/>
          </p:nvSpPr>
          <p:spPr>
            <a:xfrm>
              <a:off x="8528426" y="605918"/>
              <a:ext cx="3033921" cy="646331"/>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TextBox 6">
            <a:extLst>
              <a:ext uri="{FF2B5EF4-FFF2-40B4-BE49-F238E27FC236}">
                <a16:creationId xmlns:a16="http://schemas.microsoft.com/office/drawing/2014/main" id="{27C54D13-E033-0919-906A-3C3F253E8F49}"/>
              </a:ext>
            </a:extLst>
          </p:cNvPr>
          <p:cNvSpPr txBox="1"/>
          <p:nvPr/>
        </p:nvSpPr>
        <p:spPr>
          <a:xfrm>
            <a:off x="6833937" y="538614"/>
            <a:ext cx="1724025" cy="503590"/>
          </a:xfrm>
          <a:prstGeom prst="rect">
            <a:avLst/>
          </a:prstGeom>
          <a:noFill/>
          <a:ln w="38100">
            <a:solidFill>
              <a:srgbClr val="C00000"/>
            </a:solidFill>
          </a:ln>
        </p:spPr>
        <p:txBody>
          <a:bodyPr wrap="square" lIns="36000" tIns="36000" rIns="36000" bIns="36000" rtlCol="0">
            <a:spAutoFit/>
          </a:bodyPr>
          <a:lstStyle/>
          <a:p>
            <a:pPr algn="ctr"/>
            <a:r>
              <a:rPr lang="en-US" sz="2800" b="1" dirty="0">
                <a:solidFill>
                  <a:srgbClr val="C00000"/>
                </a:solidFill>
              </a:rPr>
              <a:t>PART 1</a:t>
            </a:r>
            <a:endParaRPr lang="en-GB" sz="2800" b="1" dirty="0">
              <a:solidFill>
                <a:srgbClr val="C00000"/>
              </a:solidFill>
            </a:endParaRPr>
          </a:p>
        </p:txBody>
      </p:sp>
    </p:spTree>
    <p:extLst>
      <p:ext uri="{BB962C8B-B14F-4D97-AF65-F5344CB8AC3E}">
        <p14:creationId xmlns:p14="http://schemas.microsoft.com/office/powerpoint/2010/main" val="379340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646331"/>
          </a:xfrm>
        </p:spPr>
        <p:txBody>
          <a:bodyPr>
            <a:noAutofit/>
          </a:bodyPr>
          <a:lstStyle/>
          <a:p>
            <a:r>
              <a:rPr lang="en-GB" sz="3200" dirty="0"/>
              <a:t>MYR 301 response definitions</a:t>
            </a:r>
            <a:br>
              <a:rPr lang="en-GB" sz="3200" dirty="0"/>
            </a:br>
            <a:br>
              <a:rPr lang="en-GB" sz="2800" b="0" strike="sngStrike" dirty="0">
                <a:solidFill>
                  <a:srgbClr val="FF0000"/>
                </a:solidFill>
              </a:rPr>
            </a:br>
            <a:endParaRPr lang="en-GB" sz="2800" b="0" strike="sngStrike" dirty="0">
              <a:solidFill>
                <a:srgbClr val="FF0000"/>
              </a:solidFill>
            </a:endParaRPr>
          </a:p>
        </p:txBody>
      </p:sp>
      <p:sp>
        <p:nvSpPr>
          <p:cNvPr id="7" name="TextBox 6">
            <a:extLst>
              <a:ext uri="{FF2B5EF4-FFF2-40B4-BE49-F238E27FC236}">
                <a16:creationId xmlns:a16="http://schemas.microsoft.com/office/drawing/2014/main" id="{D79A6334-2204-A862-B365-251EE6C80B27}"/>
              </a:ext>
            </a:extLst>
          </p:cNvPr>
          <p:cNvSpPr txBox="1"/>
          <p:nvPr/>
        </p:nvSpPr>
        <p:spPr>
          <a:xfrm>
            <a:off x="2368738" y="6562209"/>
            <a:ext cx="7884872" cy="307777"/>
          </a:xfrm>
          <a:prstGeom prst="rect">
            <a:avLst/>
          </a:prstGeom>
          <a:noFill/>
        </p:spPr>
        <p:txBody>
          <a:bodyPr wrap="square" rtlCol="0">
            <a:spAutoFit/>
          </a:bodyPr>
          <a:lstStyle/>
          <a:p>
            <a:r>
              <a:rPr lang="en-GB" sz="1400" b="1" dirty="0"/>
              <a:t>Abbreviations:</a:t>
            </a:r>
            <a:r>
              <a:rPr lang="en-GB" sz="1400" dirty="0"/>
              <a:t> ALT, alanine aminotransferase; HDV, hepatitis D virus; ULN, upper limit of normal.</a:t>
            </a:r>
            <a:endParaRPr lang="en-GB" sz="1400" b="1" dirty="0"/>
          </a:p>
        </p:txBody>
      </p:sp>
      <p:grpSp>
        <p:nvGrpSpPr>
          <p:cNvPr id="16" name="Group 15">
            <a:extLst>
              <a:ext uri="{FF2B5EF4-FFF2-40B4-BE49-F238E27FC236}">
                <a16:creationId xmlns:a16="http://schemas.microsoft.com/office/drawing/2014/main" id="{D6AE1BFB-B8FA-4EC7-D9C0-7C4C447EFBE3}"/>
              </a:ext>
            </a:extLst>
          </p:cNvPr>
          <p:cNvGrpSpPr/>
          <p:nvPr/>
        </p:nvGrpSpPr>
        <p:grpSpPr>
          <a:xfrm>
            <a:off x="2059253" y="893430"/>
            <a:ext cx="10080610" cy="3303666"/>
            <a:chOff x="2261937" y="1010651"/>
            <a:chExt cx="10080610" cy="3303666"/>
          </a:xfrm>
        </p:grpSpPr>
        <p:sp>
          <p:nvSpPr>
            <p:cNvPr id="4" name="TextBox 3">
              <a:extLst>
                <a:ext uri="{FF2B5EF4-FFF2-40B4-BE49-F238E27FC236}">
                  <a16:creationId xmlns:a16="http://schemas.microsoft.com/office/drawing/2014/main" id="{F9A0604D-3263-EDED-3ACC-450078A482A9}"/>
                </a:ext>
              </a:extLst>
            </p:cNvPr>
            <p:cNvSpPr txBox="1"/>
            <p:nvPr/>
          </p:nvSpPr>
          <p:spPr>
            <a:xfrm>
              <a:off x="8398042" y="3244437"/>
              <a:ext cx="3944505" cy="646331"/>
            </a:xfrm>
            <a:prstGeom prst="rect">
              <a:avLst/>
            </a:prstGeom>
            <a:noFill/>
          </p:spPr>
          <p:txBody>
            <a:bodyPr wrap="square" rtlCol="0">
              <a:spAutoFit/>
            </a:bodyPr>
            <a:lstStyle/>
            <a:p>
              <a:pPr marL="0" lvl="1">
                <a:spcAft>
                  <a:spcPts val="600"/>
                </a:spcAft>
              </a:pPr>
              <a:r>
                <a:rPr lang="en-GB" b="1" dirty="0"/>
                <a:t>The primary outcome in MYR 301 was combined response at week 48</a:t>
              </a:r>
            </a:p>
          </p:txBody>
        </p:sp>
        <p:sp>
          <p:nvSpPr>
            <p:cNvPr id="3" name="Rectangle: Rounded Corners 2">
              <a:extLst>
                <a:ext uri="{FF2B5EF4-FFF2-40B4-BE49-F238E27FC236}">
                  <a16:creationId xmlns:a16="http://schemas.microsoft.com/office/drawing/2014/main" id="{97813A9F-5DD1-626D-EFD1-69BBBFFA72CE}"/>
                </a:ext>
              </a:extLst>
            </p:cNvPr>
            <p:cNvSpPr/>
            <p:nvPr/>
          </p:nvSpPr>
          <p:spPr>
            <a:xfrm>
              <a:off x="2261937" y="1010651"/>
              <a:ext cx="3645568" cy="1503947"/>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b="1" dirty="0">
                  <a:solidFill>
                    <a:schemeClr val="tx1"/>
                  </a:solidFill>
                </a:rPr>
                <a:t>Virological response: </a:t>
              </a:r>
              <a:r>
                <a:rPr lang="en-GB" dirty="0">
                  <a:solidFill>
                    <a:schemeClr val="tx1"/>
                  </a:solidFill>
                </a:rPr>
                <a:t>undetectable HDV RNA or decrease in HDV RNA levels by ≥2log</a:t>
              </a:r>
              <a:r>
                <a:rPr lang="en-GB" baseline="-25000" dirty="0">
                  <a:solidFill>
                    <a:schemeClr val="tx1"/>
                  </a:solidFill>
                </a:rPr>
                <a:t>10</a:t>
              </a:r>
              <a:r>
                <a:rPr lang="en-GB" dirty="0">
                  <a:solidFill>
                    <a:schemeClr val="tx1"/>
                  </a:solidFill>
                </a:rPr>
                <a:t> IU/mL from baseline</a:t>
              </a:r>
            </a:p>
          </p:txBody>
        </p:sp>
        <p:sp>
          <p:nvSpPr>
            <p:cNvPr id="6" name="Rectangle: Rounded Corners 5">
              <a:extLst>
                <a:ext uri="{FF2B5EF4-FFF2-40B4-BE49-F238E27FC236}">
                  <a16:creationId xmlns:a16="http://schemas.microsoft.com/office/drawing/2014/main" id="{55649D20-0290-7161-89D7-647D8A356FC0}"/>
                </a:ext>
              </a:extLst>
            </p:cNvPr>
            <p:cNvSpPr/>
            <p:nvPr/>
          </p:nvSpPr>
          <p:spPr>
            <a:xfrm>
              <a:off x="6096000" y="1010651"/>
              <a:ext cx="3645568" cy="1503947"/>
            </a:xfrm>
            <a:prstGeom prst="roundRect">
              <a:avLst/>
            </a:prstGeom>
            <a:solidFill>
              <a:schemeClr val="accent2">
                <a:lumMod val="25000"/>
                <a:lumOff val="75000"/>
              </a:schemeClr>
            </a:solidFill>
            <a:ln>
              <a:solidFill>
                <a:schemeClr val="accent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b="1" dirty="0">
                  <a:solidFill>
                    <a:schemeClr val="tx1"/>
                  </a:solidFill>
                </a:rPr>
                <a:t>Biochemical response:</a:t>
              </a:r>
            </a:p>
            <a:p>
              <a:pPr algn="ctr"/>
              <a:r>
                <a:rPr lang="en-GB" dirty="0">
                  <a:solidFill>
                    <a:schemeClr val="tx1"/>
                  </a:solidFill>
                </a:rPr>
                <a:t>ALT normalisation, defined as ALT levels (U/L) within the ULN</a:t>
              </a:r>
            </a:p>
          </p:txBody>
        </p:sp>
        <p:sp>
          <p:nvSpPr>
            <p:cNvPr id="8" name="Rectangle: Rounded Corners 7">
              <a:extLst>
                <a:ext uri="{FF2B5EF4-FFF2-40B4-BE49-F238E27FC236}">
                  <a16:creationId xmlns:a16="http://schemas.microsoft.com/office/drawing/2014/main" id="{B5F59665-8F35-4394-74A8-26AA08B79DAA}"/>
                </a:ext>
              </a:extLst>
            </p:cNvPr>
            <p:cNvSpPr/>
            <p:nvPr/>
          </p:nvSpPr>
          <p:spPr>
            <a:xfrm>
              <a:off x="4156375" y="2810370"/>
              <a:ext cx="3645568" cy="1503947"/>
            </a:xfrm>
            <a:prstGeom prst="roundRect">
              <a:avLst/>
            </a:prstGeom>
            <a:gradFill>
              <a:gsLst>
                <a:gs pos="100000">
                  <a:schemeClr val="accent2">
                    <a:lumMod val="25000"/>
                    <a:lumOff val="75000"/>
                  </a:schemeClr>
                </a:gs>
                <a:gs pos="34000">
                  <a:schemeClr val="accent6">
                    <a:lumMod val="60000"/>
                    <a:lumOff val="40000"/>
                  </a:schemeClr>
                </a:gs>
                <a:gs pos="100000">
                  <a:schemeClr val="accent6">
                    <a:lumMod val="60000"/>
                    <a:lumOff val="40000"/>
                    <a:shade val="100000"/>
                    <a:satMod val="115000"/>
                  </a:schemeClr>
                </a:gs>
              </a:gsLst>
              <a:lin ang="2700000" scaled="1"/>
            </a:gra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b="1" dirty="0">
                  <a:solidFill>
                    <a:schemeClr val="tx1"/>
                  </a:solidFill>
                </a:rPr>
                <a:t>Combined response: </a:t>
              </a:r>
              <a:r>
                <a:rPr lang="en-GB" dirty="0">
                  <a:solidFill>
                    <a:schemeClr val="tx1"/>
                  </a:solidFill>
                </a:rPr>
                <a:t>undetectable HDV RNA or decrease in HDV RNA levels by ≥2log</a:t>
              </a:r>
              <a:r>
                <a:rPr lang="en-GB" baseline="-25000" dirty="0">
                  <a:solidFill>
                    <a:schemeClr val="tx1"/>
                  </a:solidFill>
                </a:rPr>
                <a:t>10</a:t>
              </a:r>
              <a:r>
                <a:rPr lang="en-GB" dirty="0">
                  <a:solidFill>
                    <a:schemeClr val="tx1"/>
                  </a:solidFill>
                </a:rPr>
                <a:t> IU/mL from baseline </a:t>
              </a:r>
              <a:r>
                <a:rPr lang="en-GB" b="1" u="sng" dirty="0">
                  <a:solidFill>
                    <a:schemeClr val="tx1"/>
                  </a:solidFill>
                </a:rPr>
                <a:t>and</a:t>
              </a:r>
              <a:r>
                <a:rPr lang="en-GB" dirty="0">
                  <a:solidFill>
                    <a:schemeClr val="tx1"/>
                  </a:solidFill>
                </a:rPr>
                <a:t> ALT normalisation</a:t>
              </a:r>
            </a:p>
          </p:txBody>
        </p:sp>
        <p:sp>
          <p:nvSpPr>
            <p:cNvPr id="14" name="Right Brace 13">
              <a:extLst>
                <a:ext uri="{FF2B5EF4-FFF2-40B4-BE49-F238E27FC236}">
                  <a16:creationId xmlns:a16="http://schemas.microsoft.com/office/drawing/2014/main" id="{BA36E5BD-DB51-F654-2454-6A003567DF35}"/>
                </a:ext>
              </a:extLst>
            </p:cNvPr>
            <p:cNvSpPr/>
            <p:nvPr/>
          </p:nvSpPr>
          <p:spPr>
            <a:xfrm rot="5400000">
              <a:off x="5706234" y="-3268"/>
              <a:ext cx="306290" cy="5342021"/>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Right Brace 14">
              <a:extLst>
                <a:ext uri="{FF2B5EF4-FFF2-40B4-BE49-F238E27FC236}">
                  <a16:creationId xmlns:a16="http://schemas.microsoft.com/office/drawing/2014/main" id="{225B1C6F-BE53-4CD7-4919-C7C3E693FFB7}"/>
                </a:ext>
              </a:extLst>
            </p:cNvPr>
            <p:cNvSpPr/>
            <p:nvPr/>
          </p:nvSpPr>
          <p:spPr>
            <a:xfrm>
              <a:off x="8083999" y="2820888"/>
              <a:ext cx="314043" cy="1493429"/>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17" name="TextBox 16">
            <a:extLst>
              <a:ext uri="{FF2B5EF4-FFF2-40B4-BE49-F238E27FC236}">
                <a16:creationId xmlns:a16="http://schemas.microsoft.com/office/drawing/2014/main" id="{235CE43E-4516-4B7D-82BA-14D6B5071249}"/>
              </a:ext>
            </a:extLst>
          </p:cNvPr>
          <p:cNvSpPr txBox="1"/>
          <p:nvPr/>
        </p:nvSpPr>
        <p:spPr>
          <a:xfrm>
            <a:off x="257175" y="4685602"/>
            <a:ext cx="8737284" cy="1634490"/>
          </a:xfrm>
          <a:prstGeom prst="round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GB" b="1" dirty="0"/>
              <a:t>Company’s response definitions in model:</a:t>
            </a:r>
          </a:p>
          <a:p>
            <a:r>
              <a:rPr lang="en-GB" dirty="0"/>
              <a:t>Complete responders (CR) </a:t>
            </a:r>
            <a:r>
              <a:rPr lang="en-GB" sz="1800" dirty="0">
                <a:latin typeface="+mj-lt"/>
                <a:ea typeface="Times New Roman" panose="02020603050405020304" pitchFamily="18" charset="0"/>
                <a:sym typeface="Wingdings" panose="05000000000000000000" pitchFamily="2" charset="2"/>
              </a:rPr>
              <a:t> virological and biochemical (combined) response</a:t>
            </a:r>
          </a:p>
          <a:p>
            <a:r>
              <a:rPr lang="en-GB" dirty="0">
                <a:latin typeface="+mj-lt"/>
                <a:sym typeface="Wingdings" panose="05000000000000000000" pitchFamily="2" charset="2"/>
              </a:rPr>
              <a:t>Partial responders (PR) </a:t>
            </a:r>
            <a:r>
              <a:rPr lang="en-GB" sz="1800" dirty="0">
                <a:latin typeface="+mj-lt"/>
                <a:ea typeface="Times New Roman" panose="02020603050405020304" pitchFamily="18" charset="0"/>
                <a:sym typeface="Wingdings" panose="05000000000000000000" pitchFamily="2" charset="2"/>
              </a:rPr>
              <a:t> </a:t>
            </a:r>
            <a:r>
              <a:rPr lang="en-GB" dirty="0">
                <a:latin typeface="+mj-lt"/>
                <a:sym typeface="Wingdings" panose="05000000000000000000" pitchFamily="2" charset="2"/>
              </a:rPr>
              <a:t>virological response only</a:t>
            </a:r>
          </a:p>
          <a:p>
            <a:r>
              <a:rPr lang="en-GB" dirty="0">
                <a:latin typeface="+mj-lt"/>
                <a:sym typeface="Wingdings" panose="05000000000000000000" pitchFamily="2" charset="2"/>
              </a:rPr>
              <a:t>Non responders (NR) </a:t>
            </a:r>
            <a:r>
              <a:rPr lang="en-GB" sz="1800" dirty="0">
                <a:latin typeface="+mj-lt"/>
                <a:ea typeface="Times New Roman" panose="02020603050405020304" pitchFamily="18" charset="0"/>
                <a:sym typeface="Wingdings" panose="05000000000000000000" pitchFamily="2" charset="2"/>
              </a:rPr>
              <a:t> </a:t>
            </a:r>
            <a:r>
              <a:rPr lang="en-GB" dirty="0">
                <a:latin typeface="+mj-lt"/>
                <a:sym typeface="Wingdings" panose="05000000000000000000" pitchFamily="2" charset="2"/>
              </a:rPr>
              <a:t>neither CRs nor PRs</a:t>
            </a:r>
          </a:p>
          <a:p>
            <a:endParaRPr lang="en-GB" dirty="0">
              <a:latin typeface="+mj-lt"/>
              <a:sym typeface="Wingdings" panose="05000000000000000000" pitchFamily="2" charset="2"/>
            </a:endParaRPr>
          </a:p>
        </p:txBody>
      </p:sp>
      <p:sp>
        <p:nvSpPr>
          <p:cNvPr id="9" name="TextBox 8">
            <a:extLst>
              <a:ext uri="{FF2B5EF4-FFF2-40B4-BE49-F238E27FC236}">
                <a16:creationId xmlns:a16="http://schemas.microsoft.com/office/drawing/2014/main" id="{AB609F41-7C17-4FD7-20E2-D3766B2661FA}"/>
              </a:ext>
            </a:extLst>
          </p:cNvPr>
          <p:cNvSpPr txBox="1"/>
          <p:nvPr/>
        </p:nvSpPr>
        <p:spPr>
          <a:xfrm>
            <a:off x="8667697" y="4961139"/>
            <a:ext cx="3171825" cy="923330"/>
          </a:xfrm>
          <a:prstGeom prst="rect">
            <a:avLst/>
          </a:prstGeom>
          <a:noFill/>
          <a:ln w="28575">
            <a:solidFill>
              <a:srgbClr val="C00000"/>
            </a:solidFill>
          </a:ln>
        </p:spPr>
        <p:txBody>
          <a:bodyPr wrap="square">
            <a:spAutoFit/>
          </a:bodyPr>
          <a:lstStyle/>
          <a:p>
            <a:pPr algn="ctr"/>
            <a:r>
              <a:rPr lang="en-GB" b="1" dirty="0">
                <a:solidFill>
                  <a:srgbClr val="C00000"/>
                </a:solidFill>
              </a:rPr>
              <a:t>Note: </a:t>
            </a:r>
            <a:r>
              <a:rPr lang="en-GB" dirty="0">
                <a:solidFill>
                  <a:srgbClr val="C00000"/>
                </a:solidFill>
              </a:rPr>
              <a:t>MYR 301 response terminology is used throughout these slides</a:t>
            </a:r>
          </a:p>
        </p:txBody>
      </p:sp>
    </p:spTree>
    <p:extLst>
      <p:ext uri="{BB962C8B-B14F-4D97-AF65-F5344CB8AC3E}">
        <p14:creationId xmlns:p14="http://schemas.microsoft.com/office/powerpoint/2010/main" val="481030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1276350"/>
          </a:xfrm>
        </p:spPr>
        <p:txBody>
          <a:bodyPr>
            <a:noAutofit/>
          </a:bodyPr>
          <a:lstStyle/>
          <a:p>
            <a:r>
              <a:rPr lang="en-GB" sz="3200" dirty="0"/>
              <a:t>MYR 301 study design</a:t>
            </a:r>
            <a:br>
              <a:rPr lang="en-GB" sz="3200" dirty="0"/>
            </a:br>
            <a:endParaRPr lang="en-GB" sz="2800" b="0" dirty="0"/>
          </a:p>
        </p:txBody>
      </p:sp>
      <p:grpSp>
        <p:nvGrpSpPr>
          <p:cNvPr id="1099" name="Group 1098">
            <a:extLst>
              <a:ext uri="{FF2B5EF4-FFF2-40B4-BE49-F238E27FC236}">
                <a16:creationId xmlns:a16="http://schemas.microsoft.com/office/drawing/2014/main" id="{C78A109A-71EC-33F6-01AC-4C42967804F7}"/>
              </a:ext>
            </a:extLst>
          </p:cNvPr>
          <p:cNvGrpSpPr/>
          <p:nvPr/>
        </p:nvGrpSpPr>
        <p:grpSpPr>
          <a:xfrm>
            <a:off x="313006" y="889000"/>
            <a:ext cx="11471007" cy="4750793"/>
            <a:chOff x="716985" y="1617263"/>
            <a:chExt cx="11471007" cy="4187841"/>
          </a:xfrm>
        </p:grpSpPr>
        <p:sp>
          <p:nvSpPr>
            <p:cNvPr id="53" name="TextBox 52">
              <a:extLst>
                <a:ext uri="{FF2B5EF4-FFF2-40B4-BE49-F238E27FC236}">
                  <a16:creationId xmlns:a16="http://schemas.microsoft.com/office/drawing/2014/main" id="{92FDDAAA-1E09-9650-1F91-FEAAE5629FBC}"/>
                </a:ext>
              </a:extLst>
            </p:cNvPr>
            <p:cNvSpPr txBox="1"/>
            <p:nvPr/>
          </p:nvSpPr>
          <p:spPr>
            <a:xfrm>
              <a:off x="10188735" y="1621688"/>
              <a:ext cx="1999257" cy="584775"/>
            </a:xfrm>
            <a:prstGeom prst="rect">
              <a:avLst/>
            </a:prstGeom>
            <a:noFill/>
            <a:ln>
              <a:noFill/>
            </a:ln>
          </p:spPr>
          <p:txBody>
            <a:bodyPr wrap="square" rtlCol="0">
              <a:spAutoFit/>
            </a:bodyPr>
            <a:lstStyle/>
            <a:p>
              <a:pPr algn="ctr"/>
              <a:r>
                <a:rPr lang="en-GB" sz="1600" dirty="0"/>
                <a:t>End-of-study visit</a:t>
              </a:r>
            </a:p>
            <a:p>
              <a:pPr algn="ctr"/>
              <a:r>
                <a:rPr lang="en-GB" sz="1600" b="1" dirty="0"/>
                <a:t>Week 240</a:t>
              </a:r>
            </a:p>
          </p:txBody>
        </p:sp>
        <p:sp>
          <p:nvSpPr>
            <p:cNvPr id="54" name="TextBox 53">
              <a:extLst>
                <a:ext uri="{FF2B5EF4-FFF2-40B4-BE49-F238E27FC236}">
                  <a16:creationId xmlns:a16="http://schemas.microsoft.com/office/drawing/2014/main" id="{E662BCBA-3D2C-A064-C1CB-61F999EF80DC}"/>
                </a:ext>
              </a:extLst>
            </p:cNvPr>
            <p:cNvSpPr txBox="1"/>
            <p:nvPr/>
          </p:nvSpPr>
          <p:spPr>
            <a:xfrm>
              <a:off x="6373010" y="1617263"/>
              <a:ext cx="2375969" cy="584775"/>
            </a:xfrm>
            <a:prstGeom prst="rect">
              <a:avLst/>
            </a:prstGeom>
            <a:noFill/>
            <a:ln>
              <a:noFill/>
            </a:ln>
          </p:spPr>
          <p:txBody>
            <a:bodyPr wrap="square" rtlCol="0">
              <a:spAutoFit/>
            </a:bodyPr>
            <a:lstStyle/>
            <a:p>
              <a:pPr algn="ctr"/>
              <a:r>
                <a:rPr lang="en-GB" sz="1600" dirty="0"/>
                <a:t>End-of-treatment visit</a:t>
              </a:r>
            </a:p>
            <a:p>
              <a:pPr algn="ctr"/>
              <a:r>
                <a:rPr lang="en-GB" sz="1600" b="1" dirty="0"/>
                <a:t>Week 144</a:t>
              </a:r>
            </a:p>
          </p:txBody>
        </p:sp>
        <p:sp>
          <p:nvSpPr>
            <p:cNvPr id="55" name="TextBox 54">
              <a:extLst>
                <a:ext uri="{FF2B5EF4-FFF2-40B4-BE49-F238E27FC236}">
                  <a16:creationId xmlns:a16="http://schemas.microsoft.com/office/drawing/2014/main" id="{13FB9B92-3430-3040-3B7F-F6FF401CED89}"/>
                </a:ext>
              </a:extLst>
            </p:cNvPr>
            <p:cNvSpPr txBox="1"/>
            <p:nvPr/>
          </p:nvSpPr>
          <p:spPr>
            <a:xfrm>
              <a:off x="1146683" y="1621688"/>
              <a:ext cx="1539295" cy="584775"/>
            </a:xfrm>
            <a:prstGeom prst="rect">
              <a:avLst/>
            </a:prstGeom>
            <a:noFill/>
            <a:ln>
              <a:noFill/>
            </a:ln>
          </p:spPr>
          <p:txBody>
            <a:bodyPr wrap="square" rtlCol="0">
              <a:spAutoFit/>
            </a:bodyPr>
            <a:lstStyle/>
            <a:p>
              <a:pPr algn="ctr"/>
              <a:r>
                <a:rPr lang="en-GB" sz="1600" dirty="0"/>
                <a:t>Randomisation</a:t>
              </a:r>
            </a:p>
            <a:p>
              <a:pPr algn="ctr"/>
              <a:r>
                <a:rPr lang="en-GB" sz="1600" b="1" dirty="0"/>
                <a:t>Day 1</a:t>
              </a:r>
            </a:p>
          </p:txBody>
        </p:sp>
        <p:grpSp>
          <p:nvGrpSpPr>
            <p:cNvPr id="1098" name="Group 1097">
              <a:extLst>
                <a:ext uri="{FF2B5EF4-FFF2-40B4-BE49-F238E27FC236}">
                  <a16:creationId xmlns:a16="http://schemas.microsoft.com/office/drawing/2014/main" id="{1159B501-17B1-C272-9622-524B2239FFCA}"/>
                </a:ext>
              </a:extLst>
            </p:cNvPr>
            <p:cNvGrpSpPr/>
            <p:nvPr/>
          </p:nvGrpSpPr>
          <p:grpSpPr>
            <a:xfrm>
              <a:off x="716985" y="2153894"/>
              <a:ext cx="10403671" cy="3651210"/>
              <a:chOff x="716985" y="2153894"/>
              <a:chExt cx="10403671" cy="3651210"/>
            </a:xfrm>
          </p:grpSpPr>
          <p:cxnSp>
            <p:nvCxnSpPr>
              <p:cNvPr id="1083" name="Straight Connector 1082">
                <a:extLst>
                  <a:ext uri="{FF2B5EF4-FFF2-40B4-BE49-F238E27FC236}">
                    <a16:creationId xmlns:a16="http://schemas.microsoft.com/office/drawing/2014/main" id="{55269051-A3FF-222D-3E44-A0EDD1CC5745}"/>
                  </a:ext>
                </a:extLst>
              </p:cNvPr>
              <p:cNvCxnSpPr>
                <a:cxnSpLocks/>
              </p:cNvCxnSpPr>
              <p:nvPr/>
            </p:nvCxnSpPr>
            <p:spPr>
              <a:xfrm flipH="1">
                <a:off x="3743420" y="2153894"/>
                <a:ext cx="1" cy="2454497"/>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5F3A0A76-9055-CB9C-8704-2465D50AF556}"/>
                  </a:ext>
                </a:extLst>
              </p:cNvPr>
              <p:cNvSpPr txBox="1"/>
              <p:nvPr/>
            </p:nvSpPr>
            <p:spPr>
              <a:xfrm>
                <a:off x="2290322" y="4974107"/>
                <a:ext cx="1089317" cy="830997"/>
              </a:xfrm>
              <a:prstGeom prst="rect">
                <a:avLst/>
              </a:prstGeom>
              <a:noFill/>
              <a:ln>
                <a:noFill/>
              </a:ln>
            </p:spPr>
            <p:txBody>
              <a:bodyPr wrap="square" rtlCol="0">
                <a:spAutoFit/>
              </a:bodyPr>
              <a:lstStyle/>
              <a:p>
                <a:pPr algn="ctr"/>
                <a:r>
                  <a:rPr lang="en-GB" sz="1600" dirty="0"/>
                  <a:t>Interim analysis,</a:t>
                </a:r>
              </a:p>
              <a:p>
                <a:pPr algn="ctr"/>
                <a:r>
                  <a:rPr lang="en-GB" sz="1600" b="1" dirty="0"/>
                  <a:t>Week 24</a:t>
                </a:r>
              </a:p>
            </p:txBody>
          </p:sp>
          <p:cxnSp>
            <p:nvCxnSpPr>
              <p:cNvPr id="61" name="Straight Connector 60">
                <a:extLst>
                  <a:ext uri="{FF2B5EF4-FFF2-40B4-BE49-F238E27FC236}">
                    <a16:creationId xmlns:a16="http://schemas.microsoft.com/office/drawing/2014/main" id="{C7AEA469-3C12-0DDA-C43A-7E067485C355}"/>
                  </a:ext>
                </a:extLst>
              </p:cNvPr>
              <p:cNvCxnSpPr>
                <a:cxnSpLocks/>
                <a:stCxn id="46" idx="0"/>
                <a:endCxn id="51" idx="0"/>
              </p:cNvCxnSpPr>
              <p:nvPr/>
            </p:nvCxnSpPr>
            <p:spPr>
              <a:xfrm flipH="1">
                <a:off x="2834981" y="2519610"/>
                <a:ext cx="1" cy="2454497"/>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0E7D7596-52C8-A4E1-041A-1D03E87CEECB}"/>
                  </a:ext>
                </a:extLst>
              </p:cNvPr>
              <p:cNvSpPr txBox="1"/>
              <p:nvPr/>
            </p:nvSpPr>
            <p:spPr>
              <a:xfrm>
                <a:off x="716987" y="3258363"/>
                <a:ext cx="1033982" cy="584775"/>
              </a:xfrm>
              <a:prstGeom prst="rect">
                <a:avLst/>
              </a:prstGeom>
              <a:noFill/>
              <a:ln>
                <a:noFill/>
              </a:ln>
            </p:spPr>
            <p:txBody>
              <a:bodyPr wrap="square" rtlCol="0">
                <a:spAutoFit/>
              </a:bodyPr>
              <a:lstStyle/>
              <a:p>
                <a:pPr algn="ctr"/>
                <a:r>
                  <a:rPr lang="en-GB" sz="1600" dirty="0"/>
                  <a:t>Group B </a:t>
                </a:r>
                <a:br>
                  <a:rPr lang="en-GB" sz="1600" dirty="0"/>
                </a:br>
                <a:r>
                  <a:rPr lang="en-GB" sz="1600" dirty="0"/>
                  <a:t>(n=49)</a:t>
                </a:r>
              </a:p>
            </p:txBody>
          </p:sp>
          <p:sp>
            <p:nvSpPr>
              <p:cNvPr id="34" name="TextBox 33">
                <a:extLst>
                  <a:ext uri="{FF2B5EF4-FFF2-40B4-BE49-F238E27FC236}">
                    <a16:creationId xmlns:a16="http://schemas.microsoft.com/office/drawing/2014/main" id="{ABBA6FA2-F26A-6CBB-731F-AA0470499EBF}"/>
                  </a:ext>
                </a:extLst>
              </p:cNvPr>
              <p:cNvSpPr txBox="1"/>
              <p:nvPr/>
            </p:nvSpPr>
            <p:spPr>
              <a:xfrm>
                <a:off x="716987" y="2519610"/>
                <a:ext cx="1033982" cy="584775"/>
              </a:xfrm>
              <a:prstGeom prst="rect">
                <a:avLst/>
              </a:prstGeom>
              <a:noFill/>
              <a:ln>
                <a:noFill/>
              </a:ln>
            </p:spPr>
            <p:txBody>
              <a:bodyPr wrap="square" rtlCol="0">
                <a:spAutoFit/>
              </a:bodyPr>
              <a:lstStyle/>
              <a:p>
                <a:pPr algn="ctr"/>
                <a:r>
                  <a:rPr lang="en-GB" sz="1600" dirty="0"/>
                  <a:t>Group A </a:t>
                </a:r>
                <a:br>
                  <a:rPr lang="en-GB" sz="1600" dirty="0"/>
                </a:br>
                <a:r>
                  <a:rPr lang="en-GB" sz="1600" dirty="0"/>
                  <a:t>(n=51)</a:t>
                </a:r>
              </a:p>
            </p:txBody>
          </p:sp>
          <p:sp>
            <p:nvSpPr>
              <p:cNvPr id="35" name="TextBox 34">
                <a:extLst>
                  <a:ext uri="{FF2B5EF4-FFF2-40B4-BE49-F238E27FC236}">
                    <a16:creationId xmlns:a16="http://schemas.microsoft.com/office/drawing/2014/main" id="{86C26800-5863-C269-6AE6-2D9F3EBB09B9}"/>
                  </a:ext>
                </a:extLst>
              </p:cNvPr>
              <p:cNvSpPr txBox="1"/>
              <p:nvPr/>
            </p:nvSpPr>
            <p:spPr>
              <a:xfrm>
                <a:off x="716985" y="3997116"/>
                <a:ext cx="1033982" cy="584775"/>
              </a:xfrm>
              <a:prstGeom prst="rect">
                <a:avLst/>
              </a:prstGeom>
              <a:noFill/>
              <a:ln>
                <a:noFill/>
              </a:ln>
            </p:spPr>
            <p:txBody>
              <a:bodyPr wrap="square" rtlCol="0">
                <a:spAutoFit/>
              </a:bodyPr>
              <a:lstStyle/>
              <a:p>
                <a:pPr algn="ctr"/>
                <a:r>
                  <a:rPr lang="en-GB" sz="1600" dirty="0"/>
                  <a:t>Group C </a:t>
                </a:r>
                <a:br>
                  <a:rPr lang="en-GB" sz="1600" dirty="0"/>
                </a:br>
                <a:r>
                  <a:rPr lang="en-GB" sz="1600" dirty="0"/>
                  <a:t>(n=50)</a:t>
                </a:r>
              </a:p>
            </p:txBody>
          </p:sp>
          <p:sp>
            <p:nvSpPr>
              <p:cNvPr id="46" name="Rectangle 45">
                <a:extLst>
                  <a:ext uri="{FF2B5EF4-FFF2-40B4-BE49-F238E27FC236}">
                    <a16:creationId xmlns:a16="http://schemas.microsoft.com/office/drawing/2014/main" id="{C7F8EED0-1018-E0FA-99FA-6CD71F653475}"/>
                  </a:ext>
                </a:extLst>
              </p:cNvPr>
              <p:cNvSpPr/>
              <p:nvPr/>
            </p:nvSpPr>
            <p:spPr>
              <a:xfrm>
                <a:off x="1914351" y="2519610"/>
                <a:ext cx="1841261" cy="584775"/>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Observation</a:t>
                </a:r>
              </a:p>
              <a:p>
                <a:pPr algn="ctr"/>
                <a:r>
                  <a:rPr lang="en-GB" dirty="0">
                    <a:solidFill>
                      <a:schemeClr val="tx1"/>
                    </a:solidFill>
                  </a:rPr>
                  <a:t>48 weeks</a:t>
                </a:r>
              </a:p>
            </p:txBody>
          </p:sp>
          <p:sp>
            <p:nvSpPr>
              <p:cNvPr id="47" name="Arrow: Pentagon 46">
                <a:extLst>
                  <a:ext uri="{FF2B5EF4-FFF2-40B4-BE49-F238E27FC236}">
                    <a16:creationId xmlns:a16="http://schemas.microsoft.com/office/drawing/2014/main" id="{EF931B0D-9C0E-F3DD-809E-3F6EBFCC5FB1}"/>
                  </a:ext>
                </a:extLst>
              </p:cNvPr>
              <p:cNvSpPr/>
              <p:nvPr/>
            </p:nvSpPr>
            <p:spPr>
              <a:xfrm>
                <a:off x="3755612" y="2521942"/>
                <a:ext cx="3682522" cy="584775"/>
              </a:xfrm>
              <a:prstGeom prst="homePlat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Bulevirtide 10mg/d</a:t>
                </a:r>
              </a:p>
              <a:p>
                <a:pPr algn="ctr"/>
                <a:r>
                  <a:rPr lang="en-GB" dirty="0"/>
                  <a:t>96 weeks</a:t>
                </a:r>
              </a:p>
            </p:txBody>
          </p:sp>
          <p:sp>
            <p:nvSpPr>
              <p:cNvPr id="48" name="Arrow: Pentagon 47">
                <a:extLst>
                  <a:ext uri="{FF2B5EF4-FFF2-40B4-BE49-F238E27FC236}">
                    <a16:creationId xmlns:a16="http://schemas.microsoft.com/office/drawing/2014/main" id="{4CD8CA7B-E2AD-4095-64D4-117CA2B271E2}"/>
                  </a:ext>
                </a:extLst>
              </p:cNvPr>
              <p:cNvSpPr/>
              <p:nvPr/>
            </p:nvSpPr>
            <p:spPr>
              <a:xfrm>
                <a:off x="7438134" y="3130229"/>
                <a:ext cx="3682522" cy="1012605"/>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Follow-up</a:t>
                </a:r>
              </a:p>
              <a:p>
                <a:pPr algn="ctr"/>
                <a:r>
                  <a:rPr lang="en-GB" dirty="0">
                    <a:solidFill>
                      <a:schemeClr val="tx1"/>
                    </a:solidFill>
                  </a:rPr>
                  <a:t>96 weeks</a:t>
                </a:r>
              </a:p>
            </p:txBody>
          </p:sp>
          <p:sp>
            <p:nvSpPr>
              <p:cNvPr id="49" name="Arrow: Pentagon 48">
                <a:extLst>
                  <a:ext uri="{FF2B5EF4-FFF2-40B4-BE49-F238E27FC236}">
                    <a16:creationId xmlns:a16="http://schemas.microsoft.com/office/drawing/2014/main" id="{113C2769-D0C6-4CC1-0C8D-D78A1ABFD881}"/>
                  </a:ext>
                </a:extLst>
              </p:cNvPr>
              <p:cNvSpPr/>
              <p:nvPr/>
            </p:nvSpPr>
            <p:spPr>
              <a:xfrm>
                <a:off x="1914352" y="3267012"/>
                <a:ext cx="5523783" cy="584775"/>
              </a:xfrm>
              <a:prstGeom prst="homePlat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Bulevirtide 2mg/d</a:t>
                </a:r>
              </a:p>
              <a:p>
                <a:pPr algn="ctr"/>
                <a:r>
                  <a:rPr lang="en-GB" dirty="0"/>
                  <a:t>144 weeks</a:t>
                </a:r>
              </a:p>
            </p:txBody>
          </p:sp>
          <p:sp>
            <p:nvSpPr>
              <p:cNvPr id="50" name="Arrow: Pentagon 49">
                <a:extLst>
                  <a:ext uri="{FF2B5EF4-FFF2-40B4-BE49-F238E27FC236}">
                    <a16:creationId xmlns:a16="http://schemas.microsoft.com/office/drawing/2014/main" id="{77FD1BA8-6600-A653-D29D-6802974FB87E}"/>
                  </a:ext>
                </a:extLst>
              </p:cNvPr>
              <p:cNvSpPr/>
              <p:nvPr/>
            </p:nvSpPr>
            <p:spPr>
              <a:xfrm>
                <a:off x="1914352" y="3997116"/>
                <a:ext cx="5523783" cy="584775"/>
              </a:xfrm>
              <a:prstGeom prst="homePlat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Bulevirtide 10mg/d</a:t>
                </a:r>
              </a:p>
              <a:p>
                <a:pPr algn="ctr"/>
                <a:r>
                  <a:rPr lang="en-GB" dirty="0"/>
                  <a:t>144 weeks</a:t>
                </a:r>
              </a:p>
            </p:txBody>
          </p:sp>
          <p:cxnSp>
            <p:nvCxnSpPr>
              <p:cNvPr id="1028" name="Straight Connector 1027">
                <a:extLst>
                  <a:ext uri="{FF2B5EF4-FFF2-40B4-BE49-F238E27FC236}">
                    <a16:creationId xmlns:a16="http://schemas.microsoft.com/office/drawing/2014/main" id="{E00AA861-B1D9-6664-D453-E8FB44DD4A5F}"/>
                  </a:ext>
                </a:extLst>
              </p:cNvPr>
              <p:cNvCxnSpPr>
                <a:cxnSpLocks/>
              </p:cNvCxnSpPr>
              <p:nvPr/>
            </p:nvCxnSpPr>
            <p:spPr>
              <a:xfrm>
                <a:off x="7438134" y="2206463"/>
                <a:ext cx="12033" cy="24513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31" name="Straight Connector 1030">
                <a:extLst>
                  <a:ext uri="{FF2B5EF4-FFF2-40B4-BE49-F238E27FC236}">
                    <a16:creationId xmlns:a16="http://schemas.microsoft.com/office/drawing/2014/main" id="{7F86D848-6C53-A70A-786D-9BF38CE32D4C}"/>
                  </a:ext>
                </a:extLst>
              </p:cNvPr>
              <p:cNvCxnSpPr>
                <a:cxnSpLocks/>
              </p:cNvCxnSpPr>
              <p:nvPr/>
            </p:nvCxnSpPr>
            <p:spPr>
              <a:xfrm>
                <a:off x="11104347" y="2185473"/>
                <a:ext cx="0" cy="247236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32" name="Straight Connector 1031">
                <a:extLst>
                  <a:ext uri="{FF2B5EF4-FFF2-40B4-BE49-F238E27FC236}">
                    <a16:creationId xmlns:a16="http://schemas.microsoft.com/office/drawing/2014/main" id="{6E586357-F2CD-FFD3-1267-A141185BD5FC}"/>
                  </a:ext>
                </a:extLst>
              </p:cNvPr>
              <p:cNvCxnSpPr>
                <a:cxnSpLocks/>
                <a:stCxn id="55" idx="2"/>
              </p:cNvCxnSpPr>
              <p:nvPr/>
            </p:nvCxnSpPr>
            <p:spPr>
              <a:xfrm>
                <a:off x="1916331" y="2206463"/>
                <a:ext cx="10212" cy="2394000"/>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1082" name="TextBox 1081">
              <a:extLst>
                <a:ext uri="{FF2B5EF4-FFF2-40B4-BE49-F238E27FC236}">
                  <a16:creationId xmlns:a16="http://schemas.microsoft.com/office/drawing/2014/main" id="{7401D400-E068-4A0C-4D93-A8C6F5C6567D}"/>
                </a:ext>
              </a:extLst>
            </p:cNvPr>
            <p:cNvSpPr txBox="1"/>
            <p:nvPr/>
          </p:nvSpPr>
          <p:spPr>
            <a:xfrm>
              <a:off x="2934275" y="1621688"/>
              <a:ext cx="1841261" cy="584775"/>
            </a:xfrm>
            <a:prstGeom prst="rect">
              <a:avLst/>
            </a:prstGeom>
            <a:noFill/>
            <a:ln>
              <a:noFill/>
            </a:ln>
          </p:spPr>
          <p:txBody>
            <a:bodyPr wrap="square" rtlCol="0">
              <a:spAutoFit/>
            </a:bodyPr>
            <a:lstStyle/>
            <a:p>
              <a:pPr algn="ctr"/>
              <a:r>
                <a:rPr lang="en-GB" sz="1600" dirty="0"/>
                <a:t>Primary endpoint,</a:t>
              </a:r>
            </a:p>
            <a:p>
              <a:pPr algn="ctr"/>
              <a:r>
                <a:rPr lang="en-GB" sz="1600" b="1" dirty="0"/>
                <a:t>Week 48</a:t>
              </a:r>
            </a:p>
          </p:txBody>
        </p:sp>
      </p:grpSp>
      <p:sp>
        <p:nvSpPr>
          <p:cNvPr id="1100" name="Rectangle: Rounded Corners 1099" descr="Question to committee">
            <a:extLst>
              <a:ext uri="{FF2B5EF4-FFF2-40B4-BE49-F238E27FC236}">
                <a16:creationId xmlns:a16="http://schemas.microsoft.com/office/drawing/2014/main" id="{3BF54993-75AE-4D64-5007-07DD93C43170}"/>
              </a:ext>
              <a:ext uri="{C183D7F6-B498-43B3-948B-1728B52AA6E4}">
                <adec:decorative xmlns:adec="http://schemas.microsoft.com/office/drawing/2017/decorative" val="0"/>
              </a:ext>
            </a:extLst>
          </p:cNvPr>
          <p:cNvSpPr/>
          <p:nvPr/>
        </p:nvSpPr>
        <p:spPr>
          <a:xfrm>
            <a:off x="3339441" y="5065431"/>
            <a:ext cx="8563175" cy="1148724"/>
          </a:xfrm>
          <a:prstGeom prst="roundRect">
            <a:avLst/>
          </a:prstGeom>
          <a:solidFill>
            <a:schemeClr val="bg1">
              <a:lumMod val="95000"/>
            </a:schemeClr>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tx1"/>
                </a:solidFill>
              </a:rPr>
              <a:t>The company used 48 week data from Group A (delayed treatment arm) and Group B (</a:t>
            </a:r>
            <a:r>
              <a:rPr lang="en-GB" dirty="0" err="1">
                <a:solidFill>
                  <a:schemeClr val="tx1"/>
                </a:solidFill>
              </a:rPr>
              <a:t>bulevirtide</a:t>
            </a:r>
            <a:r>
              <a:rPr lang="en-GB" dirty="0">
                <a:solidFill>
                  <a:schemeClr val="tx1"/>
                </a:solidFill>
              </a:rPr>
              <a:t> 2mg arm) in its model</a:t>
            </a:r>
          </a:p>
          <a:p>
            <a:pPr algn="ctr"/>
            <a:r>
              <a:rPr lang="en-GB" dirty="0"/>
              <a:t>MYR 301 is ongoing, further data read-outs are expected</a:t>
            </a:r>
            <a:endParaRPr lang="en-GB" dirty="0">
              <a:solidFill>
                <a:schemeClr val="tx1"/>
              </a:solidFill>
            </a:endParaRPr>
          </a:p>
        </p:txBody>
      </p:sp>
      <p:sp>
        <p:nvSpPr>
          <p:cNvPr id="6" name="Rectangle 5">
            <a:extLst>
              <a:ext uri="{FF2B5EF4-FFF2-40B4-BE49-F238E27FC236}">
                <a16:creationId xmlns:a16="http://schemas.microsoft.com/office/drawing/2014/main" id="{E614619B-2D8B-64DB-2F2D-E25CE0015B52}"/>
              </a:ext>
            </a:extLst>
          </p:cNvPr>
          <p:cNvSpPr/>
          <p:nvPr/>
        </p:nvSpPr>
        <p:spPr>
          <a:xfrm>
            <a:off x="2530296" y="889000"/>
            <a:ext cx="1746429" cy="578706"/>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299D7EB3-17B7-3987-57F3-F62C4AD45C87}"/>
              </a:ext>
            </a:extLst>
          </p:cNvPr>
          <p:cNvSpPr/>
          <p:nvPr/>
        </p:nvSpPr>
        <p:spPr>
          <a:xfrm>
            <a:off x="323220" y="1901958"/>
            <a:ext cx="1023768" cy="151213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3A633C32-E6E0-A457-C56C-BF4DC0A85A0C}"/>
              </a:ext>
            </a:extLst>
          </p:cNvPr>
          <p:cNvSpPr txBox="1"/>
          <p:nvPr/>
        </p:nvSpPr>
        <p:spPr>
          <a:xfrm>
            <a:off x="4468143" y="882931"/>
            <a:ext cx="1343170" cy="584775"/>
          </a:xfrm>
          <a:prstGeom prst="rect">
            <a:avLst/>
          </a:prstGeom>
          <a:noFill/>
          <a:ln w="28575">
            <a:solidFill>
              <a:srgbClr val="C00000"/>
            </a:solidFill>
          </a:ln>
        </p:spPr>
        <p:txBody>
          <a:bodyPr wrap="square" rtlCol="0">
            <a:spAutoFit/>
          </a:bodyPr>
          <a:lstStyle/>
          <a:p>
            <a:pPr algn="ctr"/>
            <a:r>
              <a:rPr lang="en-GB" sz="1600" b="1" dirty="0">
                <a:solidFill>
                  <a:srgbClr val="C00000"/>
                </a:solidFill>
              </a:rPr>
              <a:t>Company submission</a:t>
            </a:r>
          </a:p>
        </p:txBody>
      </p:sp>
      <p:cxnSp>
        <p:nvCxnSpPr>
          <p:cNvPr id="19" name="Straight Arrow Connector 18">
            <a:extLst>
              <a:ext uri="{FF2B5EF4-FFF2-40B4-BE49-F238E27FC236}">
                <a16:creationId xmlns:a16="http://schemas.microsoft.com/office/drawing/2014/main" id="{2A8B8967-5BED-C853-51AA-1894A8C30EAC}"/>
              </a:ext>
            </a:extLst>
          </p:cNvPr>
          <p:cNvCxnSpPr>
            <a:cxnSpLocks/>
            <a:stCxn id="9" idx="1"/>
            <a:endCxn id="6" idx="3"/>
          </p:cNvCxnSpPr>
          <p:nvPr/>
        </p:nvCxnSpPr>
        <p:spPr>
          <a:xfrm flipH="1">
            <a:off x="4276725" y="1175319"/>
            <a:ext cx="191418" cy="3034"/>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4070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6436CB-CA55-5509-909A-7999FCAC3DBB}"/>
              </a:ext>
            </a:extLst>
          </p:cNvPr>
          <p:cNvSpPr/>
          <p:nvPr/>
        </p:nvSpPr>
        <p:spPr>
          <a:xfrm>
            <a:off x="138545" y="6482984"/>
            <a:ext cx="803564" cy="307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descr="Baseline characteristics for intervention and comparator&#10;">
            <a:extLst>
              <a:ext uri="{FF2B5EF4-FFF2-40B4-BE49-F238E27FC236}">
                <a16:creationId xmlns:a16="http://schemas.microsoft.com/office/drawing/2014/main" id="{382BA908-1C58-4104-9478-B05823E427B5}"/>
              </a:ext>
            </a:extLst>
          </p:cNvPr>
          <p:cNvSpPr>
            <a:spLocks noGrp="1"/>
          </p:cNvSpPr>
          <p:nvPr>
            <p:ph type="ctrTitle"/>
          </p:nvPr>
        </p:nvSpPr>
        <p:spPr>
          <a:xfrm>
            <a:off x="407989" y="195584"/>
            <a:ext cx="11376023" cy="493687"/>
          </a:xfrm>
        </p:spPr>
        <p:txBody>
          <a:bodyPr>
            <a:noAutofit/>
          </a:bodyPr>
          <a:lstStyle/>
          <a:p>
            <a:r>
              <a:rPr lang="en-GB" sz="3200" dirty="0"/>
              <a:t>MYR 301 baseline characteristics – full analysis set</a:t>
            </a:r>
            <a:br>
              <a:rPr lang="en-GB" dirty="0"/>
            </a:br>
            <a:endParaRPr lang="en-GB" b="0" i="1" dirty="0"/>
          </a:p>
        </p:txBody>
      </p:sp>
      <p:graphicFrame>
        <p:nvGraphicFramePr>
          <p:cNvPr id="3" name="Table 3" descr="Baseline characteristics for intervention and comparator">
            <a:extLst>
              <a:ext uri="{FF2B5EF4-FFF2-40B4-BE49-F238E27FC236}">
                <a16:creationId xmlns:a16="http://schemas.microsoft.com/office/drawing/2014/main" id="{44E3194D-786F-4C42-AD74-52B713EAEE53}"/>
              </a:ext>
            </a:extLst>
          </p:cNvPr>
          <p:cNvGraphicFramePr>
            <a:graphicFrameLocks noGrp="1"/>
          </p:cNvGraphicFramePr>
          <p:nvPr>
            <p:extLst>
              <p:ext uri="{D42A27DB-BD31-4B8C-83A1-F6EECF244321}">
                <p14:modId xmlns:p14="http://schemas.microsoft.com/office/powerpoint/2010/main" val="2026174188"/>
              </p:ext>
            </p:extLst>
          </p:nvPr>
        </p:nvGraphicFramePr>
        <p:xfrm>
          <a:off x="391475" y="829957"/>
          <a:ext cx="11376024" cy="4796655"/>
        </p:xfrm>
        <a:graphic>
          <a:graphicData uri="http://schemas.openxmlformats.org/drawingml/2006/table">
            <a:tbl>
              <a:tblPr firstRow="1" bandRow="1">
                <a:tableStyleId>{5C22544A-7EE6-4342-B048-85BDC9FD1C3A}</a:tableStyleId>
              </a:tblPr>
              <a:tblGrid>
                <a:gridCol w="3803064">
                  <a:extLst>
                    <a:ext uri="{9D8B030D-6E8A-4147-A177-3AD203B41FA5}">
                      <a16:colId xmlns:a16="http://schemas.microsoft.com/office/drawing/2014/main" val="2104598003"/>
                    </a:ext>
                  </a:extLst>
                </a:gridCol>
                <a:gridCol w="3429000">
                  <a:extLst>
                    <a:ext uri="{9D8B030D-6E8A-4147-A177-3AD203B41FA5}">
                      <a16:colId xmlns:a16="http://schemas.microsoft.com/office/drawing/2014/main" val="86637677"/>
                    </a:ext>
                  </a:extLst>
                </a:gridCol>
                <a:gridCol w="4143960">
                  <a:extLst>
                    <a:ext uri="{9D8B030D-6E8A-4147-A177-3AD203B41FA5}">
                      <a16:colId xmlns:a16="http://schemas.microsoft.com/office/drawing/2014/main" val="581905633"/>
                    </a:ext>
                  </a:extLst>
                </a:gridCol>
              </a:tblGrid>
              <a:tr h="295031">
                <a:tc>
                  <a:txBody>
                    <a:bodyPr/>
                    <a:lstStyle/>
                    <a:p>
                      <a:r>
                        <a:rPr lang="en-GB" dirty="0"/>
                        <a:t>Characteristic</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r>
                        <a:rPr lang="en-GB" dirty="0"/>
                        <a:t>Delayed treatment (n=51)</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Bulevirtide 2mg (n=49)</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87854385"/>
                  </a:ext>
                </a:extLst>
              </a:tr>
              <a:tr h="330313">
                <a:tc>
                  <a:txBody>
                    <a:bodyPr/>
                    <a:lstStyle/>
                    <a:p>
                      <a:r>
                        <a:rPr lang="en-GB" b="1" dirty="0">
                          <a:solidFill>
                            <a:schemeClr val="bg1"/>
                          </a:solidFill>
                        </a:rPr>
                        <a:t>Age (years), mean (SD)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lnSpc>
                          <a:spcPct val="120000"/>
                        </a:lnSpc>
                        <a:spcBef>
                          <a:spcPts val="200"/>
                        </a:spcBef>
                        <a:spcAft>
                          <a:spcPts val="200"/>
                        </a:spcAft>
                      </a:pPr>
                      <a:r>
                        <a:rPr lang="en-GB" sz="1800" b="0" u="none" kern="1200" dirty="0">
                          <a:solidFill>
                            <a:schemeClr val="tx1"/>
                          </a:solidFill>
                          <a:effectLst/>
                          <a:latin typeface="+mn-lt"/>
                          <a:ea typeface="Times New Roman" panose="02020603050405020304" pitchFamily="18" charset="0"/>
                          <a:cs typeface="Times New Roman" panose="02020603050405020304" pitchFamily="18" charset="0"/>
                        </a:rPr>
                        <a:t>40.5 (7.5)</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0" eaLnBrk="1" latinLnBrk="0" hangingPunct="1">
                        <a:lnSpc>
                          <a:spcPct val="120000"/>
                        </a:lnSpc>
                        <a:spcBef>
                          <a:spcPts val="200"/>
                        </a:spcBef>
                        <a:spcAft>
                          <a:spcPts val="200"/>
                        </a:spcAft>
                      </a:pPr>
                      <a:r>
                        <a:rPr lang="en-GB" sz="1800" b="0" u="none" kern="1200" dirty="0">
                          <a:solidFill>
                            <a:schemeClr val="tx1"/>
                          </a:solidFill>
                          <a:effectLst/>
                          <a:latin typeface="+mn-lt"/>
                          <a:ea typeface="Times New Roman" panose="02020603050405020304" pitchFamily="18" charset="0"/>
                          <a:cs typeface="Times New Roman" panose="02020603050405020304" pitchFamily="18" charset="0"/>
                        </a:rPr>
                        <a:t>43.6 (9.0)</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36809526"/>
                  </a:ext>
                </a:extLst>
              </a:tr>
              <a:tr h="295031">
                <a:tc>
                  <a:txBody>
                    <a:bodyPr/>
                    <a:lstStyle/>
                    <a:p>
                      <a:r>
                        <a:rPr lang="en-GB" b="1" dirty="0">
                          <a:solidFill>
                            <a:schemeClr val="bg1"/>
                          </a:solidFill>
                        </a:rPr>
                        <a:t>Sex, n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endParaRPr lang="en-GB" dirty="0">
                        <a:highlight>
                          <a:srgbClr val="FF00FF"/>
                        </a:highligh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en-GB" dirty="0">
                        <a:highlight>
                          <a:srgbClr val="FF00FF"/>
                        </a:highligh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494959554"/>
                  </a:ext>
                </a:extLst>
              </a:tr>
              <a:tr h="295031">
                <a:tc>
                  <a:txBody>
                    <a:bodyPr/>
                    <a:lstStyle/>
                    <a:p>
                      <a:pPr marL="0" algn="l" defTabSz="914400" rtl="0" eaLnBrk="1" latinLnBrk="0" hangingPunct="1"/>
                      <a:r>
                        <a:rPr lang="en-GB" sz="1800" kern="1200" dirty="0">
                          <a:solidFill>
                            <a:schemeClr val="bg1"/>
                          </a:solidFill>
                          <a:effectLst/>
                          <a:latin typeface="+mn-lt"/>
                          <a:ea typeface="+mn-ea"/>
                          <a:cs typeface="Times New Roman" panose="02020603050405020304" pitchFamily="18" charset="0"/>
                        </a:rPr>
                        <a:t>  Male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914400" rtl="0" eaLnBrk="1" latinLnBrk="0" hangingPunct="1">
                        <a:lnSpc>
                          <a:spcPct val="120000"/>
                        </a:lnSpc>
                        <a:spcBef>
                          <a:spcPts val="200"/>
                        </a:spcBef>
                        <a:spcAft>
                          <a:spcPts val="200"/>
                        </a:spcAft>
                      </a:pPr>
                      <a:r>
                        <a:rPr lang="en-GB" sz="1800" b="0" u="none" kern="1200" dirty="0">
                          <a:solidFill>
                            <a:schemeClr val="tx1"/>
                          </a:solidFill>
                          <a:effectLst/>
                          <a:latin typeface="+mn-lt"/>
                          <a:ea typeface="Times New Roman" panose="02020603050405020304" pitchFamily="18" charset="0"/>
                          <a:cs typeface="Times New Roman" panose="02020603050405020304" pitchFamily="18" charset="0"/>
                        </a:rPr>
                        <a:t>26 (51.0)</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0" eaLnBrk="1" latinLnBrk="0" hangingPunct="1">
                        <a:lnSpc>
                          <a:spcPct val="120000"/>
                        </a:lnSpc>
                        <a:spcBef>
                          <a:spcPts val="200"/>
                        </a:spcBef>
                        <a:spcAft>
                          <a:spcPts val="200"/>
                        </a:spcAft>
                      </a:pPr>
                      <a:r>
                        <a:rPr lang="en-GB" sz="1800" b="0" u="none" kern="1200" dirty="0">
                          <a:solidFill>
                            <a:schemeClr val="tx1"/>
                          </a:solidFill>
                          <a:effectLst/>
                          <a:latin typeface="+mn-lt"/>
                          <a:ea typeface="Times New Roman" panose="02020603050405020304" pitchFamily="18" charset="0"/>
                          <a:cs typeface="Times New Roman" panose="02020603050405020304" pitchFamily="18" charset="0"/>
                        </a:rPr>
                        <a:t>30 (61.2)</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43090056"/>
                  </a:ext>
                </a:extLst>
              </a:tr>
              <a:tr h="295031">
                <a:tc>
                  <a:txBody>
                    <a:bodyPr/>
                    <a:lstStyle/>
                    <a:p>
                      <a:pPr marL="0" algn="l" defTabSz="914400" rtl="0" eaLnBrk="1" latinLnBrk="0" hangingPunct="1"/>
                      <a:r>
                        <a:rPr lang="en-GB" sz="1800" kern="1200" dirty="0">
                          <a:solidFill>
                            <a:schemeClr val="bg1"/>
                          </a:solidFill>
                          <a:effectLst/>
                          <a:latin typeface="+mn-lt"/>
                          <a:ea typeface="+mn-ea"/>
                          <a:cs typeface="Times New Roman" panose="02020603050405020304" pitchFamily="18" charset="0"/>
                        </a:rPr>
                        <a:t>  Female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lnSpc>
                          <a:spcPct val="120000"/>
                        </a:lnSpc>
                        <a:spcBef>
                          <a:spcPts val="200"/>
                        </a:spcBef>
                        <a:spcAft>
                          <a:spcPts val="200"/>
                        </a:spcAft>
                      </a:pPr>
                      <a:r>
                        <a:rPr lang="en-GB" sz="1800" b="0" u="none" kern="1200" dirty="0">
                          <a:solidFill>
                            <a:schemeClr val="tx1"/>
                          </a:solidFill>
                          <a:effectLst/>
                          <a:latin typeface="+mn-lt"/>
                          <a:ea typeface="Times New Roman" panose="02020603050405020304" pitchFamily="18" charset="0"/>
                          <a:cs typeface="Times New Roman" panose="02020603050405020304" pitchFamily="18" charset="0"/>
                        </a:rPr>
                        <a:t>25 (49.0)</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0" eaLnBrk="1" latinLnBrk="0" hangingPunct="1">
                        <a:lnSpc>
                          <a:spcPct val="120000"/>
                        </a:lnSpc>
                        <a:spcBef>
                          <a:spcPts val="200"/>
                        </a:spcBef>
                        <a:spcAft>
                          <a:spcPts val="200"/>
                        </a:spcAft>
                      </a:pPr>
                      <a:r>
                        <a:rPr lang="en-GB" sz="1800" b="0" u="none" kern="1200" dirty="0">
                          <a:solidFill>
                            <a:schemeClr val="tx1"/>
                          </a:solidFill>
                          <a:effectLst/>
                          <a:latin typeface="+mn-lt"/>
                          <a:ea typeface="Times New Roman" panose="02020603050405020304" pitchFamily="18" charset="0"/>
                          <a:cs typeface="Times New Roman" panose="02020603050405020304" pitchFamily="18" charset="0"/>
                        </a:rPr>
                        <a:t>19 (38.8)</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49402772"/>
                  </a:ext>
                </a:extLst>
              </a:tr>
              <a:tr h="295031">
                <a:tc>
                  <a:txBody>
                    <a:bodyPr/>
                    <a:lstStyle/>
                    <a:p>
                      <a:r>
                        <a:rPr lang="en-GB" b="1" dirty="0">
                          <a:solidFill>
                            <a:schemeClr val="bg1"/>
                          </a:solidFill>
                        </a:rPr>
                        <a:t>Cirrhosis status, n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endParaRPr lang="en-GB"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en-GB"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564765844"/>
                  </a:ext>
                </a:extLst>
              </a:tr>
              <a:tr h="295031">
                <a:tc>
                  <a:txBody>
                    <a:bodyPr/>
                    <a:lstStyle/>
                    <a:p>
                      <a:pPr marL="0" algn="l" defTabSz="914400" rtl="0" eaLnBrk="1" latinLnBrk="0" hangingPunct="1"/>
                      <a:r>
                        <a:rPr lang="en-GB" sz="1800" kern="1200" dirty="0">
                          <a:solidFill>
                            <a:schemeClr val="bg1"/>
                          </a:solidFill>
                          <a:effectLst/>
                          <a:latin typeface="+mn-lt"/>
                          <a:cs typeface="Times New Roman" panose="02020603050405020304" pitchFamily="18" charset="0"/>
                        </a:rPr>
                        <a:t>  Present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20000"/>
                        </a:lnSpc>
                        <a:spcBef>
                          <a:spcPts val="200"/>
                        </a:spcBef>
                        <a:spcAft>
                          <a:spcPts val="200"/>
                        </a:spcAft>
                      </a:pPr>
                      <a:r>
                        <a:rPr lang="en-GB" sz="1800" b="0" u="sng" dirty="0">
                          <a:solidFill>
                            <a:schemeClr val="tx1"/>
                          </a:solidFill>
                          <a:effectLst/>
                          <a:latin typeface="+mn-lt"/>
                          <a:ea typeface="Times New Roman" panose="02020603050405020304" pitchFamily="18" charset="0"/>
                          <a:cs typeface="Times New Roman" panose="02020603050405020304" pitchFamily="18" charset="0"/>
                        </a:rPr>
                        <a:t>24 (47.1)</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20000"/>
                        </a:lnSpc>
                        <a:spcBef>
                          <a:spcPts val="200"/>
                        </a:spcBef>
                        <a:spcAft>
                          <a:spcPts val="200"/>
                        </a:spcAft>
                      </a:pPr>
                      <a:r>
                        <a:rPr lang="en-GB" sz="1800" b="0" u="sng">
                          <a:solidFill>
                            <a:schemeClr val="tx1"/>
                          </a:solidFill>
                          <a:effectLst/>
                          <a:latin typeface="+mn-lt"/>
                          <a:ea typeface="Times New Roman" panose="02020603050405020304" pitchFamily="18" charset="0"/>
                          <a:cs typeface="Times New Roman" panose="02020603050405020304" pitchFamily="18" charset="0"/>
                        </a:rPr>
                        <a:t>23 (46.9)</a:t>
                      </a:r>
                      <a:endParaRPr lang="en-GB" sz="1800" b="0" u="sng"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37922"/>
                  </a:ext>
                </a:extLst>
              </a:tr>
              <a:tr h="295031">
                <a:tc>
                  <a:txBody>
                    <a:bodyPr/>
                    <a:lstStyle/>
                    <a:p>
                      <a:pPr marL="0" algn="l" defTabSz="914400" rtl="0" eaLnBrk="1" latinLnBrk="0" hangingPunct="1"/>
                      <a:r>
                        <a:rPr lang="en-GB" sz="1800" kern="1200" dirty="0">
                          <a:solidFill>
                            <a:schemeClr val="bg1"/>
                          </a:solidFill>
                          <a:effectLst/>
                          <a:latin typeface="+mn-lt"/>
                          <a:cs typeface="Times New Roman" panose="02020603050405020304" pitchFamily="18" charset="0"/>
                        </a:rPr>
                        <a:t>  Absent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120000"/>
                        </a:lnSpc>
                        <a:spcBef>
                          <a:spcPts val="200"/>
                        </a:spcBef>
                        <a:spcAft>
                          <a:spcPts val="200"/>
                        </a:spcAft>
                      </a:pPr>
                      <a:r>
                        <a:rPr lang="en-GB" sz="1800" b="0" u="sng" dirty="0">
                          <a:solidFill>
                            <a:schemeClr val="tx1"/>
                          </a:solidFill>
                          <a:effectLst/>
                          <a:latin typeface="+mn-lt"/>
                          <a:ea typeface="Times New Roman" panose="02020603050405020304" pitchFamily="18" charset="0"/>
                          <a:cs typeface="Times New Roman" panose="02020603050405020304" pitchFamily="18" charset="0"/>
                        </a:rPr>
                        <a:t>27 (52.9)</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20000"/>
                        </a:lnSpc>
                        <a:spcBef>
                          <a:spcPts val="200"/>
                        </a:spcBef>
                        <a:spcAft>
                          <a:spcPts val="200"/>
                        </a:spcAft>
                      </a:pPr>
                      <a:r>
                        <a:rPr lang="en-GB" sz="1800" b="0" u="sng" dirty="0">
                          <a:solidFill>
                            <a:schemeClr val="tx1"/>
                          </a:solidFill>
                          <a:effectLst/>
                          <a:latin typeface="+mn-lt"/>
                          <a:ea typeface="Times New Roman" panose="02020603050405020304" pitchFamily="18" charset="0"/>
                          <a:cs typeface="Times New Roman" panose="02020603050405020304" pitchFamily="18" charset="0"/>
                        </a:rPr>
                        <a:t>26 (53.1)</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486923"/>
                  </a:ext>
                </a:extLst>
              </a:tr>
              <a:tr h="295031">
                <a:tc>
                  <a:txBody>
                    <a:bodyPr/>
                    <a:lstStyle/>
                    <a:p>
                      <a:pPr marL="0" algn="l" defTabSz="914400" rtl="0" eaLnBrk="1" latinLnBrk="0" hangingPunct="1">
                        <a:lnSpc>
                          <a:spcPct val="150000"/>
                        </a:lnSpc>
                        <a:spcBef>
                          <a:spcPts val="1200"/>
                        </a:spcBef>
                        <a:spcAft>
                          <a:spcPts val="600"/>
                        </a:spcAft>
                      </a:pPr>
                      <a:r>
                        <a:rPr lang="en-GB" sz="1800" b="1" kern="1200" dirty="0">
                          <a:solidFill>
                            <a:schemeClr val="bg1"/>
                          </a:solidFill>
                          <a:latin typeface="+mn-lt"/>
                          <a:ea typeface="+mn-ea"/>
                          <a:cs typeface="+mn-cs"/>
                        </a:rPr>
                        <a:t>ALT (U/L), mean (SD)</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175448"/>
                  </a:ext>
                </a:extLst>
              </a:tr>
              <a:tr h="367809">
                <a:tc>
                  <a:txBody>
                    <a:bodyPr/>
                    <a:lstStyle/>
                    <a:p>
                      <a:pPr marL="0" algn="l" defTabSz="914400" rtl="0" eaLnBrk="1" latinLnBrk="0" hangingPunct="1">
                        <a:lnSpc>
                          <a:spcPct val="150000"/>
                        </a:lnSpc>
                        <a:spcBef>
                          <a:spcPts val="1200"/>
                        </a:spcBef>
                        <a:spcAft>
                          <a:spcPts val="600"/>
                        </a:spcAft>
                      </a:pPr>
                      <a:r>
                        <a:rPr lang="en-GB" sz="1800" b="1" kern="1200" dirty="0">
                          <a:solidFill>
                            <a:schemeClr val="bg1"/>
                          </a:solidFill>
                          <a:latin typeface="+mn-lt"/>
                          <a:ea typeface="+mn-ea"/>
                          <a:cs typeface="+mn-cs"/>
                        </a:rPr>
                        <a:t>HDV RNA (log</a:t>
                      </a:r>
                      <a:r>
                        <a:rPr lang="en-GB" sz="1800" b="1" kern="1200" baseline="-25000" dirty="0">
                          <a:solidFill>
                            <a:schemeClr val="bg1"/>
                          </a:solidFill>
                          <a:latin typeface="+mn-lt"/>
                          <a:ea typeface="+mn-ea"/>
                          <a:cs typeface="+mn-cs"/>
                        </a:rPr>
                        <a:t>10</a:t>
                      </a:r>
                      <a:r>
                        <a:rPr lang="en-GB" sz="1800" b="1" kern="1200" dirty="0">
                          <a:solidFill>
                            <a:schemeClr val="bg1"/>
                          </a:solidFill>
                          <a:latin typeface="+mn-lt"/>
                          <a:ea typeface="+mn-ea"/>
                          <a:cs typeface="+mn-cs"/>
                        </a:rPr>
                        <a:t> IU/mL), mean (SD)</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75365893"/>
                  </a:ext>
                </a:extLst>
              </a:tr>
              <a:tr h="381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solidFill>
                            <a:schemeClr val="bg1"/>
                          </a:solidFill>
                        </a:rPr>
                        <a:t>Prior IFN-based therapy, n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endParaRPr lang="en-GB" dirty="0">
                        <a:highlight>
                          <a:srgbClr val="000000"/>
                        </a:highligh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lang="en-GB"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147377262"/>
                  </a:ext>
                </a:extLst>
              </a:tr>
              <a:tr h="381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solidFill>
                            <a:schemeClr val="bg1"/>
                          </a:solidFill>
                        </a:rPr>
                        <a:t>  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7960903"/>
                  </a:ext>
                </a:extLst>
              </a:tr>
              <a:tr h="381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solidFill>
                            <a:schemeClr val="bg1"/>
                          </a:solidFill>
                        </a:rPr>
                        <a:t>  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41815536"/>
                  </a:ext>
                </a:extLst>
              </a:tr>
            </a:tbl>
          </a:graphicData>
        </a:graphic>
      </p:graphicFrame>
      <p:sp>
        <p:nvSpPr>
          <p:cNvPr id="11" name="TextBox 10">
            <a:extLst>
              <a:ext uri="{FF2B5EF4-FFF2-40B4-BE49-F238E27FC236}">
                <a16:creationId xmlns:a16="http://schemas.microsoft.com/office/drawing/2014/main" id="{1DC15CC7-D609-4AD8-A357-6A1C5087394B}"/>
              </a:ext>
            </a:extLst>
          </p:cNvPr>
          <p:cNvSpPr txBox="1"/>
          <p:nvPr/>
        </p:nvSpPr>
        <p:spPr>
          <a:xfrm>
            <a:off x="2129658" y="6555807"/>
            <a:ext cx="8906605" cy="307777"/>
          </a:xfrm>
          <a:prstGeom prst="rect">
            <a:avLst/>
          </a:prstGeom>
          <a:noFill/>
        </p:spPr>
        <p:txBody>
          <a:bodyPr wrap="none" rtlCol="0">
            <a:spAutoFit/>
          </a:bodyPr>
          <a:lstStyle/>
          <a:p>
            <a:r>
              <a:rPr lang="en-GB" sz="1400" b="1" dirty="0"/>
              <a:t>Abbreviations: </a:t>
            </a:r>
            <a:r>
              <a:rPr lang="en-GB" sz="1400" dirty="0"/>
              <a:t>ALT, alanine aminotransferase; HDV, hepatitis D virus; IFN, interferon; SD, standard deviation.</a:t>
            </a:r>
          </a:p>
        </p:txBody>
      </p:sp>
      <p:sp>
        <p:nvSpPr>
          <p:cNvPr id="5" name="Rectangle 4" descr="Question to committee">
            <a:extLst>
              <a:ext uri="{FF2B5EF4-FFF2-40B4-BE49-F238E27FC236}">
                <a16:creationId xmlns:a16="http://schemas.microsoft.com/office/drawing/2014/main" id="{F0DE79CF-6E41-12A8-78A4-5CD56A444441}"/>
              </a:ext>
            </a:extLst>
          </p:cNvPr>
          <p:cNvSpPr/>
          <p:nvPr/>
        </p:nvSpPr>
        <p:spPr>
          <a:xfrm>
            <a:off x="2129658" y="5963252"/>
            <a:ext cx="8305029" cy="38698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fontAlgn="ctr"/>
            <a:r>
              <a:rPr lang="en-GB" dirty="0">
                <a:solidFill>
                  <a:schemeClr val="tx1"/>
                </a:solidFill>
                <a:latin typeface="Lato" panose="020F0502020204030203" pitchFamily="34" charset="0"/>
              </a:rPr>
              <a:t>Is the higher proportion of males in the </a:t>
            </a:r>
            <a:r>
              <a:rPr lang="en-GB" dirty="0" err="1">
                <a:solidFill>
                  <a:schemeClr val="tx1"/>
                </a:solidFill>
                <a:latin typeface="Lato" panose="020F0502020204030203" pitchFamily="34" charset="0"/>
              </a:rPr>
              <a:t>bulevirtide</a:t>
            </a:r>
            <a:r>
              <a:rPr lang="en-GB" dirty="0">
                <a:solidFill>
                  <a:schemeClr val="tx1"/>
                </a:solidFill>
                <a:latin typeface="Lato" panose="020F0502020204030203" pitchFamily="34" charset="0"/>
              </a:rPr>
              <a:t> arm likely to bias results?</a:t>
            </a:r>
          </a:p>
        </p:txBody>
      </p:sp>
      <p:grpSp>
        <p:nvGrpSpPr>
          <p:cNvPr id="6" name="Group 5">
            <a:extLst>
              <a:ext uri="{FF2B5EF4-FFF2-40B4-BE49-F238E27FC236}">
                <a16:creationId xmlns:a16="http://schemas.microsoft.com/office/drawing/2014/main" id="{D7FD66C3-AD2C-8247-B65A-1F9EF4C5393A}"/>
              </a:ext>
              <a:ext uri="{C183D7F6-B498-43B3-948B-1728B52AA6E4}">
                <adec:decorative xmlns:adec="http://schemas.microsoft.com/office/drawing/2017/decorative" val="1"/>
              </a:ext>
            </a:extLst>
          </p:cNvPr>
          <p:cNvGrpSpPr/>
          <p:nvPr/>
        </p:nvGrpSpPr>
        <p:grpSpPr>
          <a:xfrm>
            <a:off x="2016941" y="5850715"/>
            <a:ext cx="576000" cy="576000"/>
            <a:chOff x="-1440493" y="4133589"/>
            <a:chExt cx="576000" cy="576000"/>
          </a:xfrm>
        </p:grpSpPr>
        <p:sp>
          <p:nvSpPr>
            <p:cNvPr id="7" name="Oval 6">
              <a:extLst>
                <a:ext uri="{FF2B5EF4-FFF2-40B4-BE49-F238E27FC236}">
                  <a16:creationId xmlns:a16="http://schemas.microsoft.com/office/drawing/2014/main" id="{D4060C0B-31E3-F4ED-BD6B-7D62FEC7242D}"/>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a:extLst>
                <a:ext uri="{FF2B5EF4-FFF2-40B4-BE49-F238E27FC236}">
                  <a16:creationId xmlns:a16="http://schemas.microsoft.com/office/drawing/2014/main" id="{D76C7FB8-89E4-E703-506D-102F2F95259F}"/>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
        <p:nvSpPr>
          <p:cNvPr id="9" name="Rectangle 8" descr="Marker showing slides are confidential ">
            <a:extLst>
              <a:ext uri="{FF2B5EF4-FFF2-40B4-BE49-F238E27FC236}">
                <a16:creationId xmlns:a16="http://schemas.microsoft.com/office/drawing/2014/main" id="{0C199FC1-A9D4-3A8E-E417-5997378DF9FD}"/>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201685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661671"/>
          </a:xfrm>
        </p:spPr>
        <p:txBody>
          <a:bodyPr>
            <a:noAutofit/>
          </a:bodyPr>
          <a:lstStyle/>
          <a:p>
            <a:r>
              <a:rPr lang="en-GB" sz="3200" dirty="0"/>
              <a:t>MYR 301 results (1/2)</a:t>
            </a:r>
            <a:br>
              <a:rPr lang="en-GB" dirty="0"/>
            </a:br>
            <a:endParaRPr lang="en-GB" sz="2500" dirty="0"/>
          </a:p>
        </p:txBody>
      </p:sp>
      <p:sp>
        <p:nvSpPr>
          <p:cNvPr id="5" name="TextBox 4">
            <a:extLst>
              <a:ext uri="{FF2B5EF4-FFF2-40B4-BE49-F238E27FC236}">
                <a16:creationId xmlns:a16="http://schemas.microsoft.com/office/drawing/2014/main" id="{129822F4-32DF-44D5-963E-6BF4CE03E9AC}"/>
              </a:ext>
            </a:extLst>
          </p:cNvPr>
          <p:cNvSpPr txBox="1"/>
          <p:nvPr/>
        </p:nvSpPr>
        <p:spPr>
          <a:xfrm>
            <a:off x="1692251" y="6508527"/>
            <a:ext cx="9016389" cy="307777"/>
          </a:xfrm>
          <a:prstGeom prst="rect">
            <a:avLst/>
          </a:prstGeom>
          <a:noFill/>
        </p:spPr>
        <p:txBody>
          <a:bodyPr wrap="square" rtlCol="0">
            <a:spAutoFit/>
          </a:bodyPr>
          <a:lstStyle/>
          <a:p>
            <a:pPr algn="ctr"/>
            <a:r>
              <a:rPr lang="en-GB" sz="1400" b="1" dirty="0"/>
              <a:t>Abbreviations: </a:t>
            </a:r>
            <a:r>
              <a:rPr lang="en-GB" sz="1400" dirty="0"/>
              <a:t>ALT, alanine aminotransferase; EAG, External Assessment Group; HDV, hepatitis D virus.</a:t>
            </a:r>
          </a:p>
        </p:txBody>
      </p:sp>
      <p:graphicFrame>
        <p:nvGraphicFramePr>
          <p:cNvPr id="3" name="Table 2">
            <a:extLst>
              <a:ext uri="{FF2B5EF4-FFF2-40B4-BE49-F238E27FC236}">
                <a16:creationId xmlns:a16="http://schemas.microsoft.com/office/drawing/2014/main" id="{2F667A8F-A708-4FC3-693B-EEE8764F8149}"/>
              </a:ext>
            </a:extLst>
          </p:cNvPr>
          <p:cNvGraphicFramePr>
            <a:graphicFrameLocks noGrp="1"/>
          </p:cNvGraphicFramePr>
          <p:nvPr>
            <p:extLst>
              <p:ext uri="{D42A27DB-BD31-4B8C-83A1-F6EECF244321}">
                <p14:modId xmlns:p14="http://schemas.microsoft.com/office/powerpoint/2010/main" val="2553746166"/>
              </p:ext>
            </p:extLst>
          </p:nvPr>
        </p:nvGraphicFramePr>
        <p:xfrm>
          <a:off x="523711" y="1219771"/>
          <a:ext cx="10930351" cy="4009971"/>
        </p:xfrm>
        <a:graphic>
          <a:graphicData uri="http://schemas.openxmlformats.org/drawingml/2006/table">
            <a:tbl>
              <a:tblPr firstRow="1" firstCol="1" bandRow="1">
                <a:tableStyleId>{5C22544A-7EE6-4342-B048-85BDC9FD1C3A}</a:tableStyleId>
              </a:tblPr>
              <a:tblGrid>
                <a:gridCol w="3641993">
                  <a:extLst>
                    <a:ext uri="{9D8B030D-6E8A-4147-A177-3AD203B41FA5}">
                      <a16:colId xmlns:a16="http://schemas.microsoft.com/office/drawing/2014/main" val="1926097480"/>
                    </a:ext>
                  </a:extLst>
                </a:gridCol>
                <a:gridCol w="3646365">
                  <a:extLst>
                    <a:ext uri="{9D8B030D-6E8A-4147-A177-3AD203B41FA5}">
                      <a16:colId xmlns:a16="http://schemas.microsoft.com/office/drawing/2014/main" val="1476030379"/>
                    </a:ext>
                  </a:extLst>
                </a:gridCol>
                <a:gridCol w="3641993">
                  <a:extLst>
                    <a:ext uri="{9D8B030D-6E8A-4147-A177-3AD203B41FA5}">
                      <a16:colId xmlns:a16="http://schemas.microsoft.com/office/drawing/2014/main" val="3935864992"/>
                    </a:ext>
                  </a:extLst>
                </a:gridCol>
              </a:tblGrid>
              <a:tr h="199644">
                <a:tc rowSpan="2">
                  <a:txBody>
                    <a:bodyPr/>
                    <a:lstStyle/>
                    <a:p>
                      <a:pPr algn="l">
                        <a:lnSpc>
                          <a:spcPct val="120000"/>
                        </a:lnSpc>
                        <a:spcBef>
                          <a:spcPts val="200"/>
                        </a:spcBef>
                        <a:spcAft>
                          <a:spcPts val="200"/>
                        </a:spcAft>
                      </a:pPr>
                      <a:r>
                        <a:rPr lang="en-GB" sz="1800" dirty="0">
                          <a:effectLst/>
                        </a:rPr>
                        <a:t>Response</a:t>
                      </a:r>
                      <a:endParaRPr lang="en-GB" sz="18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gridSpan="2">
                  <a:txBody>
                    <a:bodyPr/>
                    <a:lstStyle/>
                    <a:p>
                      <a:pPr algn="ctr">
                        <a:lnSpc>
                          <a:spcPct val="120000"/>
                        </a:lnSpc>
                        <a:spcBef>
                          <a:spcPts val="200"/>
                        </a:spcBef>
                        <a:spcAft>
                          <a:spcPts val="200"/>
                        </a:spcAft>
                      </a:pPr>
                      <a:r>
                        <a:rPr lang="en-GB" sz="1800">
                          <a:effectLst/>
                        </a:rPr>
                        <a:t>Timepoint</a:t>
                      </a:r>
                      <a:endParaRPr lang="en-GB" sz="18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hMerge="1">
                  <a:txBody>
                    <a:bodyPr/>
                    <a:lstStyle/>
                    <a:p>
                      <a:endParaRPr lang="en-GB"/>
                    </a:p>
                  </a:txBody>
                  <a:tcPr/>
                </a:tc>
                <a:extLst>
                  <a:ext uri="{0D108BD9-81ED-4DB2-BD59-A6C34878D82A}">
                    <a16:rowId xmlns:a16="http://schemas.microsoft.com/office/drawing/2014/main" val="455958165"/>
                  </a:ext>
                </a:extLst>
              </a:tr>
              <a:tr h="199644">
                <a:tc vMerge="1">
                  <a:txBody>
                    <a:bodyPr/>
                    <a:lstStyle/>
                    <a:p>
                      <a:endParaRPr lang="en-GB"/>
                    </a:p>
                  </a:txBody>
                  <a:tcPr/>
                </a:tc>
                <a:tc>
                  <a:txBody>
                    <a:bodyPr/>
                    <a:lstStyle/>
                    <a:p>
                      <a:pPr algn="ctr">
                        <a:lnSpc>
                          <a:spcPct val="120000"/>
                        </a:lnSpc>
                        <a:spcBef>
                          <a:spcPts val="200"/>
                        </a:spcBef>
                        <a:spcAft>
                          <a:spcPts val="200"/>
                        </a:spcAft>
                      </a:pPr>
                      <a:r>
                        <a:rPr lang="en-GB" sz="1800">
                          <a:effectLst/>
                        </a:rPr>
                        <a:t>Week 24</a:t>
                      </a:r>
                      <a:endParaRPr lang="en-GB" sz="18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a:txBody>
                    <a:bodyPr/>
                    <a:lstStyle/>
                    <a:p>
                      <a:pPr algn="ctr">
                        <a:lnSpc>
                          <a:spcPct val="120000"/>
                        </a:lnSpc>
                        <a:spcBef>
                          <a:spcPts val="200"/>
                        </a:spcBef>
                        <a:spcAft>
                          <a:spcPts val="200"/>
                        </a:spcAft>
                      </a:pPr>
                      <a:r>
                        <a:rPr lang="en-GB" sz="1800">
                          <a:effectLst/>
                        </a:rPr>
                        <a:t>Week 48</a:t>
                      </a:r>
                      <a:endParaRPr lang="en-GB" sz="18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extLst>
                  <a:ext uri="{0D108BD9-81ED-4DB2-BD59-A6C34878D82A}">
                    <a16:rowId xmlns:a16="http://schemas.microsoft.com/office/drawing/2014/main" val="137072347"/>
                  </a:ext>
                </a:extLst>
              </a:tr>
              <a:tr h="199644">
                <a:tc gridSpan="3">
                  <a:txBody>
                    <a:bodyPr/>
                    <a:lstStyle/>
                    <a:p>
                      <a:pPr>
                        <a:lnSpc>
                          <a:spcPct val="120000"/>
                        </a:lnSpc>
                        <a:spcBef>
                          <a:spcPts val="200"/>
                        </a:spcBef>
                        <a:spcAft>
                          <a:spcPts val="200"/>
                        </a:spcAft>
                      </a:pPr>
                      <a:r>
                        <a:rPr lang="en-GB" sz="1800" dirty="0">
                          <a:effectLst/>
                        </a:rPr>
                        <a:t>Virological response (HDV RNA decrease by ≥2log</a:t>
                      </a:r>
                      <a:r>
                        <a:rPr lang="en-GB" sz="1800" baseline="-25000" dirty="0">
                          <a:effectLst/>
                        </a:rPr>
                        <a:t>10</a:t>
                      </a:r>
                      <a:r>
                        <a:rPr lang="en-GB" sz="1800" dirty="0">
                          <a:effectLst/>
                        </a:rPr>
                        <a:t> IU/mL or undetectable HDV RNA)</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17774113"/>
                  </a:ext>
                </a:extLst>
              </a:tr>
              <a:tr h="419726">
                <a:tc>
                  <a:txBody>
                    <a:bodyPr/>
                    <a:lstStyle/>
                    <a:p>
                      <a:pPr>
                        <a:lnSpc>
                          <a:spcPct val="120000"/>
                        </a:lnSpc>
                        <a:spcBef>
                          <a:spcPts val="200"/>
                        </a:spcBef>
                        <a:spcAft>
                          <a:spcPts val="200"/>
                        </a:spcAft>
                      </a:pPr>
                      <a:r>
                        <a:rPr lang="en-GB" sz="1800" dirty="0">
                          <a:effectLst/>
                        </a:rPr>
                        <a:t>Delayed treatment (n=51),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30440" marR="30440" marT="0" marB="0" anchor="ctr"/>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30440" marR="30440" marT="0" marB="0" anchor="ctr"/>
                </a:tc>
                <a:extLst>
                  <a:ext uri="{0D108BD9-81ED-4DB2-BD59-A6C34878D82A}">
                    <a16:rowId xmlns:a16="http://schemas.microsoft.com/office/drawing/2014/main" val="3693035276"/>
                  </a:ext>
                </a:extLst>
              </a:tr>
              <a:tr h="419726">
                <a:tc>
                  <a:txBody>
                    <a:bodyPr/>
                    <a:lstStyle/>
                    <a:p>
                      <a:pPr>
                        <a:lnSpc>
                          <a:spcPct val="120000"/>
                        </a:lnSpc>
                        <a:spcBef>
                          <a:spcPts val="200"/>
                        </a:spcBef>
                        <a:spcAft>
                          <a:spcPts val="200"/>
                        </a:spcAft>
                      </a:pPr>
                      <a:r>
                        <a:rPr lang="en-GB" sz="1800" dirty="0">
                          <a:effectLst/>
                        </a:rPr>
                        <a:t>Bulevirtide 2 mg (n=49),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extLst>
                  <a:ext uri="{0D108BD9-81ED-4DB2-BD59-A6C34878D82A}">
                    <a16:rowId xmlns:a16="http://schemas.microsoft.com/office/drawing/2014/main" val="1213833111"/>
                  </a:ext>
                </a:extLst>
              </a:tr>
              <a:tr h="199644">
                <a:tc gridSpan="3">
                  <a:txBody>
                    <a:bodyPr/>
                    <a:lstStyle/>
                    <a:p>
                      <a:pPr>
                        <a:lnSpc>
                          <a:spcPct val="120000"/>
                        </a:lnSpc>
                        <a:spcBef>
                          <a:spcPts val="200"/>
                        </a:spcBef>
                        <a:spcAft>
                          <a:spcPts val="200"/>
                        </a:spcAft>
                      </a:pPr>
                      <a:r>
                        <a:rPr lang="en-GB" sz="1800" dirty="0">
                          <a:effectLst/>
                        </a:rPr>
                        <a:t>Biochemical response (ALT levels within the upper level of normal)</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25019608"/>
                  </a:ext>
                </a:extLst>
              </a:tr>
              <a:tr h="419726">
                <a:tc>
                  <a:txBody>
                    <a:bodyPr/>
                    <a:lstStyle/>
                    <a:p>
                      <a:pPr>
                        <a:lnSpc>
                          <a:spcPct val="120000"/>
                        </a:lnSpc>
                        <a:spcBef>
                          <a:spcPts val="200"/>
                        </a:spcBef>
                        <a:spcAft>
                          <a:spcPts val="200"/>
                        </a:spcAft>
                      </a:pPr>
                      <a:r>
                        <a:rPr lang="en-GB" sz="1800">
                          <a:effectLst/>
                        </a:rPr>
                        <a:t>Delayed treatment (n=51), n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extLst>
                  <a:ext uri="{0D108BD9-81ED-4DB2-BD59-A6C34878D82A}">
                    <a16:rowId xmlns:a16="http://schemas.microsoft.com/office/drawing/2014/main" val="2425274152"/>
                  </a:ext>
                </a:extLst>
              </a:tr>
              <a:tr h="419726">
                <a:tc>
                  <a:txBody>
                    <a:bodyPr/>
                    <a:lstStyle/>
                    <a:p>
                      <a:pPr>
                        <a:lnSpc>
                          <a:spcPct val="120000"/>
                        </a:lnSpc>
                        <a:spcBef>
                          <a:spcPts val="200"/>
                        </a:spcBef>
                        <a:spcAft>
                          <a:spcPts val="200"/>
                        </a:spcAft>
                      </a:pPr>
                      <a:r>
                        <a:rPr lang="en-GB" sz="1800" dirty="0">
                          <a:effectLst/>
                        </a:rPr>
                        <a:t>Bulevirtide 2 mg (n=49),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extLst>
                  <a:ext uri="{0D108BD9-81ED-4DB2-BD59-A6C34878D82A}">
                    <a16:rowId xmlns:a16="http://schemas.microsoft.com/office/drawing/2014/main" val="944933660"/>
                  </a:ext>
                </a:extLst>
              </a:tr>
              <a:tr h="199644">
                <a:tc gridSpan="3">
                  <a:txBody>
                    <a:bodyPr/>
                    <a:lstStyle/>
                    <a:p>
                      <a:pPr>
                        <a:lnSpc>
                          <a:spcPct val="120000"/>
                        </a:lnSpc>
                        <a:spcBef>
                          <a:spcPts val="200"/>
                        </a:spcBef>
                        <a:spcAft>
                          <a:spcPts val="200"/>
                        </a:spcAft>
                      </a:pPr>
                      <a:r>
                        <a:rPr lang="en-GB" sz="1800" dirty="0">
                          <a:effectLst/>
                        </a:rPr>
                        <a:t>Combined response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1426995"/>
                  </a:ext>
                </a:extLst>
              </a:tr>
              <a:tr h="419726">
                <a:tc>
                  <a:txBody>
                    <a:bodyPr/>
                    <a:lstStyle/>
                    <a:p>
                      <a:pPr>
                        <a:lnSpc>
                          <a:spcPct val="120000"/>
                        </a:lnSpc>
                        <a:spcBef>
                          <a:spcPts val="200"/>
                        </a:spcBef>
                        <a:spcAft>
                          <a:spcPts val="200"/>
                        </a:spcAft>
                      </a:pPr>
                      <a:r>
                        <a:rPr lang="en-GB" sz="1800">
                          <a:effectLst/>
                        </a:rPr>
                        <a:t>Delayed treatment (n=51), n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extLst>
                  <a:ext uri="{0D108BD9-81ED-4DB2-BD59-A6C34878D82A}">
                    <a16:rowId xmlns:a16="http://schemas.microsoft.com/office/drawing/2014/main" val="163507947"/>
                  </a:ext>
                </a:extLst>
              </a:tr>
              <a:tr h="419726">
                <a:tc>
                  <a:txBody>
                    <a:bodyPr/>
                    <a:lstStyle/>
                    <a:p>
                      <a:pPr>
                        <a:lnSpc>
                          <a:spcPct val="120000"/>
                        </a:lnSpc>
                        <a:spcBef>
                          <a:spcPts val="200"/>
                        </a:spcBef>
                        <a:spcAft>
                          <a:spcPts val="200"/>
                        </a:spcAft>
                      </a:pPr>
                      <a:r>
                        <a:rPr lang="en-GB" sz="1800" dirty="0">
                          <a:effectLst/>
                        </a:rPr>
                        <a:t>Bulevirtide 2 mg (n=49), n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30440" marR="30440" marT="0" marB="0" anchor="ctr"/>
                </a:tc>
                <a:extLst>
                  <a:ext uri="{0D108BD9-81ED-4DB2-BD59-A6C34878D82A}">
                    <a16:rowId xmlns:a16="http://schemas.microsoft.com/office/drawing/2014/main" val="1484934805"/>
                  </a:ext>
                </a:extLst>
              </a:tr>
            </a:tbl>
          </a:graphicData>
        </a:graphic>
      </p:graphicFrame>
      <p:sp>
        <p:nvSpPr>
          <p:cNvPr id="6" name="Rectangle: Rounded Corners 5" descr="Question to committee">
            <a:extLst>
              <a:ext uri="{FF2B5EF4-FFF2-40B4-BE49-F238E27FC236}">
                <a16:creationId xmlns:a16="http://schemas.microsoft.com/office/drawing/2014/main" id="{3FBD285E-515B-7358-58B7-08EA78BC797E}"/>
              </a:ext>
              <a:ext uri="{C183D7F6-B498-43B3-948B-1728B52AA6E4}">
                <adec:decorative xmlns:adec="http://schemas.microsoft.com/office/drawing/2017/decorative" val="0"/>
              </a:ext>
            </a:extLst>
          </p:cNvPr>
          <p:cNvSpPr/>
          <p:nvPr/>
        </p:nvSpPr>
        <p:spPr>
          <a:xfrm>
            <a:off x="523711" y="5395016"/>
            <a:ext cx="11048529" cy="989933"/>
          </a:xfrm>
          <a:prstGeom prst="roundRect">
            <a:avLst/>
          </a:prstGeom>
          <a:solidFill>
            <a:schemeClr val="bg1">
              <a:lumMod val="95000"/>
            </a:schemeClr>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t>The EAG’s clinical experts agree that surrogate outcomes included in MYR 301 are relevant and useful for predicting disease progression outcomes in people with HBV or HCV and it would be reasonable to use the same surrogates for HDV</a:t>
            </a:r>
          </a:p>
        </p:txBody>
      </p:sp>
      <p:sp>
        <p:nvSpPr>
          <p:cNvPr id="9" name="TextBox 8">
            <a:extLst>
              <a:ext uri="{FF2B5EF4-FFF2-40B4-BE49-F238E27FC236}">
                <a16:creationId xmlns:a16="http://schemas.microsoft.com/office/drawing/2014/main" id="{5C8910FB-0965-D85F-8A45-F24E4C2CCF31}"/>
              </a:ext>
            </a:extLst>
          </p:cNvPr>
          <p:cNvSpPr txBox="1"/>
          <p:nvPr/>
        </p:nvSpPr>
        <p:spPr>
          <a:xfrm>
            <a:off x="429556" y="857255"/>
            <a:ext cx="12475907" cy="369332"/>
          </a:xfrm>
          <a:prstGeom prst="rect">
            <a:avLst/>
          </a:prstGeom>
          <a:noFill/>
        </p:spPr>
        <p:txBody>
          <a:bodyPr wrap="square" rtlCol="0">
            <a:spAutoFit/>
          </a:bodyPr>
          <a:lstStyle/>
          <a:p>
            <a:r>
              <a:rPr lang="en-GB" b="1" dirty="0"/>
              <a:t>Combined, virological and biochemical response at weeks 24 and 48 in MYR 301 full analysis set</a:t>
            </a:r>
          </a:p>
        </p:txBody>
      </p:sp>
      <p:sp>
        <p:nvSpPr>
          <p:cNvPr id="4" name="Rectangle 3">
            <a:extLst>
              <a:ext uri="{FF2B5EF4-FFF2-40B4-BE49-F238E27FC236}">
                <a16:creationId xmlns:a16="http://schemas.microsoft.com/office/drawing/2014/main" id="{970F4621-0AAB-55BF-C841-80DA43E7A966}"/>
              </a:ext>
            </a:extLst>
          </p:cNvPr>
          <p:cNvSpPr/>
          <p:nvPr/>
        </p:nvSpPr>
        <p:spPr>
          <a:xfrm>
            <a:off x="9107905" y="4463716"/>
            <a:ext cx="1070812" cy="766026"/>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a:extLst>
              <a:ext uri="{FF2B5EF4-FFF2-40B4-BE49-F238E27FC236}">
                <a16:creationId xmlns:a16="http://schemas.microsoft.com/office/drawing/2014/main" id="{BBA49FB6-2A30-5667-5F13-B963CCAD9F1D}"/>
              </a:ext>
            </a:extLst>
          </p:cNvPr>
          <p:cNvCxnSpPr>
            <a:cxnSpLocks/>
            <a:stCxn id="10" idx="1"/>
            <a:endCxn id="4" idx="3"/>
          </p:cNvCxnSpPr>
          <p:nvPr/>
        </p:nvCxnSpPr>
        <p:spPr>
          <a:xfrm flipH="1">
            <a:off x="10178717" y="4846729"/>
            <a:ext cx="374439"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20BAAF7-EC22-7820-856E-78E1A1584D67}"/>
              </a:ext>
            </a:extLst>
          </p:cNvPr>
          <p:cNvSpPr txBox="1"/>
          <p:nvPr/>
        </p:nvSpPr>
        <p:spPr>
          <a:xfrm>
            <a:off x="10553156" y="4523563"/>
            <a:ext cx="1179095" cy="646331"/>
          </a:xfrm>
          <a:prstGeom prst="rect">
            <a:avLst/>
          </a:prstGeom>
          <a:solidFill>
            <a:schemeClr val="accent2">
              <a:lumMod val="10000"/>
              <a:lumOff val="90000"/>
            </a:schemeClr>
          </a:solidFill>
          <a:ln w="28575">
            <a:solidFill>
              <a:schemeClr val="accent2"/>
            </a:solidFill>
          </a:ln>
        </p:spPr>
        <p:txBody>
          <a:bodyPr wrap="square" rtlCol="0">
            <a:spAutoFit/>
          </a:bodyPr>
          <a:lstStyle/>
          <a:p>
            <a:pPr algn="ctr"/>
            <a:r>
              <a:rPr lang="en-GB" b="1" dirty="0"/>
              <a:t>Primary outcome</a:t>
            </a:r>
          </a:p>
        </p:txBody>
      </p:sp>
      <p:sp>
        <p:nvSpPr>
          <p:cNvPr id="7" name="Rectangle 6" descr="Marker showing slides are confidential ">
            <a:extLst>
              <a:ext uri="{FF2B5EF4-FFF2-40B4-BE49-F238E27FC236}">
                <a16:creationId xmlns:a16="http://schemas.microsoft.com/office/drawing/2014/main" id="{1A8E3BB1-7008-0440-317A-35729083DF81}"/>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2258231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661671"/>
          </a:xfrm>
        </p:spPr>
        <p:txBody>
          <a:bodyPr>
            <a:noAutofit/>
          </a:bodyPr>
          <a:lstStyle/>
          <a:p>
            <a:r>
              <a:rPr lang="en-GB" sz="3200" dirty="0"/>
              <a:t>MYR 301 results (2/2)</a:t>
            </a:r>
            <a:br>
              <a:rPr lang="en-GB" dirty="0"/>
            </a:br>
            <a:endParaRPr lang="en-GB" sz="2500" dirty="0"/>
          </a:p>
        </p:txBody>
      </p:sp>
      <p:sp>
        <p:nvSpPr>
          <p:cNvPr id="5" name="TextBox 4">
            <a:extLst>
              <a:ext uri="{FF2B5EF4-FFF2-40B4-BE49-F238E27FC236}">
                <a16:creationId xmlns:a16="http://schemas.microsoft.com/office/drawing/2014/main" id="{129822F4-32DF-44D5-963E-6BF4CE03E9AC}"/>
              </a:ext>
            </a:extLst>
          </p:cNvPr>
          <p:cNvSpPr txBox="1"/>
          <p:nvPr/>
        </p:nvSpPr>
        <p:spPr>
          <a:xfrm>
            <a:off x="1670483" y="6539622"/>
            <a:ext cx="9180718" cy="307777"/>
          </a:xfrm>
          <a:prstGeom prst="rect">
            <a:avLst/>
          </a:prstGeom>
          <a:noFill/>
        </p:spPr>
        <p:txBody>
          <a:bodyPr wrap="none" rtlCol="0">
            <a:spAutoFit/>
          </a:bodyPr>
          <a:lstStyle/>
          <a:p>
            <a:r>
              <a:rPr lang="en-GB" sz="1400" b="1" dirty="0"/>
              <a:t>Abbreviations: </a:t>
            </a:r>
            <a:r>
              <a:rPr lang="en-GB" sz="1400" dirty="0"/>
              <a:t>ALT, alanine aminotransferase; CR, combined response; NR, non-response; VR, virological response.</a:t>
            </a:r>
          </a:p>
        </p:txBody>
      </p:sp>
      <p:sp>
        <p:nvSpPr>
          <p:cNvPr id="11" name="TextBox 10">
            <a:extLst>
              <a:ext uri="{FF2B5EF4-FFF2-40B4-BE49-F238E27FC236}">
                <a16:creationId xmlns:a16="http://schemas.microsoft.com/office/drawing/2014/main" id="{19BB7C1B-B0E3-8593-2D10-6155A01240BC}"/>
              </a:ext>
            </a:extLst>
          </p:cNvPr>
          <p:cNvSpPr txBox="1"/>
          <p:nvPr/>
        </p:nvSpPr>
        <p:spPr>
          <a:xfrm>
            <a:off x="2316790" y="906891"/>
            <a:ext cx="7800491" cy="646331"/>
          </a:xfrm>
          <a:prstGeom prst="rect">
            <a:avLst/>
          </a:prstGeom>
          <a:noFill/>
        </p:spPr>
        <p:txBody>
          <a:bodyPr wrap="square">
            <a:spAutoFit/>
          </a:bodyPr>
          <a:lstStyle/>
          <a:p>
            <a:r>
              <a:rPr lang="en-GB" b="1" dirty="0"/>
              <a:t>Evolution of response from week 24 to week 48 in the </a:t>
            </a:r>
            <a:r>
              <a:rPr lang="en-GB" b="1" dirty="0" err="1"/>
              <a:t>bulevirtide</a:t>
            </a:r>
            <a:r>
              <a:rPr lang="en-GB" b="1" dirty="0"/>
              <a:t> 2 mg treatment group</a:t>
            </a:r>
          </a:p>
        </p:txBody>
      </p:sp>
      <p:sp>
        <p:nvSpPr>
          <p:cNvPr id="3" name="Rectangle 2" descr="Marker showing slides are confidential ">
            <a:extLst>
              <a:ext uri="{FF2B5EF4-FFF2-40B4-BE49-F238E27FC236}">
                <a16:creationId xmlns:a16="http://schemas.microsoft.com/office/drawing/2014/main" id="{4867CC2C-7B99-F7AC-E907-4110184E19EE}"/>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
        <p:nvSpPr>
          <p:cNvPr id="4" name="Rectangle 3">
            <a:extLst>
              <a:ext uri="{FF2B5EF4-FFF2-40B4-BE49-F238E27FC236}">
                <a16:creationId xmlns:a16="http://schemas.microsoft.com/office/drawing/2014/main" id="{3D00A884-41D3-F067-50EC-420F18B6044E}"/>
              </a:ext>
            </a:extLst>
          </p:cNvPr>
          <p:cNvSpPr/>
          <p:nvPr/>
        </p:nvSpPr>
        <p:spPr>
          <a:xfrm>
            <a:off x="2458720" y="1553222"/>
            <a:ext cx="7416490" cy="42904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62526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524724"/>
          </a:xfrm>
        </p:spPr>
        <p:txBody>
          <a:bodyPr>
            <a:noAutofit/>
          </a:bodyPr>
          <a:lstStyle/>
          <a:p>
            <a:r>
              <a:rPr lang="en-GB" sz="3200" dirty="0"/>
              <a:t>Adverse events</a:t>
            </a:r>
            <a:br>
              <a:rPr lang="en-GB" dirty="0"/>
            </a:br>
            <a:endParaRPr lang="en-GB" dirty="0"/>
          </a:p>
        </p:txBody>
      </p:sp>
      <p:sp>
        <p:nvSpPr>
          <p:cNvPr id="5" name="TextBox 4">
            <a:extLst>
              <a:ext uri="{FF2B5EF4-FFF2-40B4-BE49-F238E27FC236}">
                <a16:creationId xmlns:a16="http://schemas.microsoft.com/office/drawing/2014/main" id="{F571D5D2-AC03-4A04-BA99-1DC57F016E5F}"/>
              </a:ext>
            </a:extLst>
          </p:cNvPr>
          <p:cNvSpPr txBox="1"/>
          <p:nvPr/>
        </p:nvSpPr>
        <p:spPr>
          <a:xfrm>
            <a:off x="3161230" y="6537975"/>
            <a:ext cx="6405921" cy="307777"/>
          </a:xfrm>
          <a:prstGeom prst="rect">
            <a:avLst/>
          </a:prstGeom>
          <a:noFill/>
        </p:spPr>
        <p:txBody>
          <a:bodyPr wrap="none" rtlCol="0">
            <a:spAutoFit/>
          </a:bodyPr>
          <a:lstStyle/>
          <a:p>
            <a:r>
              <a:rPr lang="en-GB" sz="1400" b="1" dirty="0"/>
              <a:t>Abbreviations: </a:t>
            </a:r>
            <a:r>
              <a:rPr lang="en-GB" sz="1400" dirty="0"/>
              <a:t>AE, adverse event; TEAE, treatment-emergent adverse event.</a:t>
            </a:r>
          </a:p>
        </p:txBody>
      </p:sp>
      <p:graphicFrame>
        <p:nvGraphicFramePr>
          <p:cNvPr id="3" name="Table 2">
            <a:extLst>
              <a:ext uri="{FF2B5EF4-FFF2-40B4-BE49-F238E27FC236}">
                <a16:creationId xmlns:a16="http://schemas.microsoft.com/office/drawing/2014/main" id="{0203E6EE-5A0E-F79C-9DFF-0682A5571746}"/>
              </a:ext>
            </a:extLst>
          </p:cNvPr>
          <p:cNvGraphicFramePr>
            <a:graphicFrameLocks noGrp="1"/>
          </p:cNvGraphicFramePr>
          <p:nvPr>
            <p:extLst>
              <p:ext uri="{D42A27DB-BD31-4B8C-83A1-F6EECF244321}">
                <p14:modId xmlns:p14="http://schemas.microsoft.com/office/powerpoint/2010/main" val="525838398"/>
              </p:ext>
            </p:extLst>
          </p:nvPr>
        </p:nvGraphicFramePr>
        <p:xfrm>
          <a:off x="544401" y="1186133"/>
          <a:ext cx="10962317" cy="3370148"/>
        </p:xfrm>
        <a:graphic>
          <a:graphicData uri="http://schemas.openxmlformats.org/drawingml/2006/table">
            <a:tbl>
              <a:tblPr firstRow="1" firstCol="1" bandRow="1">
                <a:tableStyleId>{5C22544A-7EE6-4342-B048-85BDC9FD1C3A}</a:tableStyleId>
              </a:tblPr>
              <a:tblGrid>
                <a:gridCol w="3639679">
                  <a:extLst>
                    <a:ext uri="{9D8B030D-6E8A-4147-A177-3AD203B41FA5}">
                      <a16:colId xmlns:a16="http://schemas.microsoft.com/office/drawing/2014/main" val="2155244513"/>
                    </a:ext>
                  </a:extLst>
                </a:gridCol>
                <a:gridCol w="3163405">
                  <a:extLst>
                    <a:ext uri="{9D8B030D-6E8A-4147-A177-3AD203B41FA5}">
                      <a16:colId xmlns:a16="http://schemas.microsoft.com/office/drawing/2014/main" val="882199053"/>
                    </a:ext>
                  </a:extLst>
                </a:gridCol>
                <a:gridCol w="4159233">
                  <a:extLst>
                    <a:ext uri="{9D8B030D-6E8A-4147-A177-3AD203B41FA5}">
                      <a16:colId xmlns:a16="http://schemas.microsoft.com/office/drawing/2014/main" val="2197246868"/>
                    </a:ext>
                  </a:extLst>
                </a:gridCol>
              </a:tblGrid>
              <a:tr h="569344">
                <a:tc>
                  <a:txBody>
                    <a:bodyPr/>
                    <a:lstStyle/>
                    <a:p>
                      <a:pPr algn="ctr">
                        <a:lnSpc>
                          <a:spcPct val="150000"/>
                        </a:lnSpc>
                        <a:spcBef>
                          <a:spcPts val="300"/>
                        </a:spcBef>
                        <a:spcAft>
                          <a:spcPts val="3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6236" marR="16236" marT="0" marB="0" anchor="ctr"/>
                </a:tc>
                <a:tc>
                  <a:txBody>
                    <a:bodyPr/>
                    <a:lstStyle/>
                    <a:p>
                      <a:pPr algn="ctr">
                        <a:lnSpc>
                          <a:spcPct val="120000"/>
                        </a:lnSpc>
                        <a:spcBef>
                          <a:spcPts val="200"/>
                        </a:spcBef>
                        <a:spcAft>
                          <a:spcPts val="200"/>
                        </a:spcAft>
                      </a:pPr>
                      <a:r>
                        <a:rPr lang="en-GB" sz="1800" dirty="0">
                          <a:effectLst/>
                        </a:rPr>
                        <a:t>Delayed treatment</a:t>
                      </a:r>
                    </a:p>
                    <a:p>
                      <a:pPr algn="ctr">
                        <a:lnSpc>
                          <a:spcPct val="120000"/>
                        </a:lnSpc>
                        <a:spcBef>
                          <a:spcPts val="200"/>
                        </a:spcBef>
                        <a:spcAft>
                          <a:spcPts val="200"/>
                        </a:spcAft>
                      </a:pPr>
                      <a:r>
                        <a:rPr lang="en-GB" sz="1800" dirty="0">
                          <a:effectLst/>
                        </a:rPr>
                        <a:t>(n=51)</a:t>
                      </a:r>
                      <a:endParaRPr lang="en-GB" sz="18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6236" marR="16236" marT="0" marB="0" anchor="ctr"/>
                </a:tc>
                <a:tc>
                  <a:txBody>
                    <a:bodyPr/>
                    <a:lstStyle/>
                    <a:p>
                      <a:pPr algn="ctr">
                        <a:lnSpc>
                          <a:spcPct val="120000"/>
                        </a:lnSpc>
                        <a:spcBef>
                          <a:spcPts val="200"/>
                        </a:spcBef>
                        <a:spcAft>
                          <a:spcPts val="200"/>
                        </a:spcAft>
                      </a:pPr>
                      <a:r>
                        <a:rPr lang="en-GB" sz="1800" dirty="0">
                          <a:effectLst/>
                        </a:rPr>
                        <a:t>Bulevirtide 2mg</a:t>
                      </a:r>
                    </a:p>
                    <a:p>
                      <a:pPr algn="ctr">
                        <a:lnSpc>
                          <a:spcPct val="120000"/>
                        </a:lnSpc>
                        <a:spcBef>
                          <a:spcPts val="200"/>
                        </a:spcBef>
                        <a:spcAft>
                          <a:spcPts val="200"/>
                        </a:spcAft>
                      </a:pPr>
                      <a:r>
                        <a:rPr lang="en-GB" sz="1800" dirty="0">
                          <a:effectLst/>
                        </a:rPr>
                        <a:t>(n=49)</a:t>
                      </a:r>
                      <a:endParaRPr lang="en-GB" sz="18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6236" marR="16236" marT="0" marB="0" anchor="ctr"/>
                </a:tc>
                <a:extLst>
                  <a:ext uri="{0D108BD9-81ED-4DB2-BD59-A6C34878D82A}">
                    <a16:rowId xmlns:a16="http://schemas.microsoft.com/office/drawing/2014/main" val="2547518872"/>
                  </a:ext>
                </a:extLst>
              </a:tr>
              <a:tr h="275202">
                <a:tc>
                  <a:txBody>
                    <a:bodyPr/>
                    <a:lstStyle/>
                    <a:p>
                      <a:pPr marL="0" algn="l" defTabSz="914400" rtl="0" eaLnBrk="1" latinLnBrk="0" hangingPunct="1">
                        <a:lnSpc>
                          <a:spcPct val="150000"/>
                        </a:lnSpc>
                        <a:spcBef>
                          <a:spcPts val="1200"/>
                        </a:spcBef>
                        <a:spcAft>
                          <a:spcPts val="600"/>
                        </a:spcAft>
                      </a:pPr>
                      <a:r>
                        <a:rPr lang="en-GB" sz="1800" b="1" kern="1200" dirty="0">
                          <a:solidFill>
                            <a:schemeClr val="bg1"/>
                          </a:solidFill>
                          <a:latin typeface="+mn-lt"/>
                          <a:ea typeface="+mn-ea"/>
                          <a:cs typeface="+mn-cs"/>
                        </a:rPr>
                        <a:t>Total number of AEs, n</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endPar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endParaRPr>
                    </a:p>
                  </a:txBody>
                  <a:tcPr marL="16236" marR="16236" marT="0" marB="0" anchor="ctr"/>
                </a:tc>
                <a:extLst>
                  <a:ext uri="{0D108BD9-81ED-4DB2-BD59-A6C34878D82A}">
                    <a16:rowId xmlns:a16="http://schemas.microsoft.com/office/drawing/2014/main" val="1638342720"/>
                  </a:ext>
                </a:extLst>
              </a:tr>
              <a:tr h="275202">
                <a:tc>
                  <a:txBody>
                    <a:bodyPr/>
                    <a:lstStyle/>
                    <a:p>
                      <a:pPr marL="0" algn="l" defTabSz="914400" rtl="0" eaLnBrk="1" latinLnBrk="0" hangingPunct="1">
                        <a:lnSpc>
                          <a:spcPct val="150000"/>
                        </a:lnSpc>
                        <a:spcBef>
                          <a:spcPts val="1200"/>
                        </a:spcBef>
                        <a:spcAft>
                          <a:spcPts val="600"/>
                        </a:spcAft>
                      </a:pPr>
                      <a:r>
                        <a:rPr lang="en-GB" sz="1800" b="1" kern="1200" dirty="0">
                          <a:solidFill>
                            <a:schemeClr val="bg1"/>
                          </a:solidFill>
                          <a:latin typeface="+mn-lt"/>
                          <a:ea typeface="+mn-ea"/>
                          <a:cs typeface="+mn-cs"/>
                        </a:rPr>
                        <a:t>Any AE, n (%)</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endPar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endParaRPr>
                    </a:p>
                  </a:txBody>
                  <a:tcPr marL="16236" marR="16236" marT="0" marB="0" anchor="ctr"/>
                </a:tc>
                <a:extLst>
                  <a:ext uri="{0D108BD9-81ED-4DB2-BD59-A6C34878D82A}">
                    <a16:rowId xmlns:a16="http://schemas.microsoft.com/office/drawing/2014/main" val="2508306195"/>
                  </a:ext>
                </a:extLst>
              </a:tr>
              <a:tr h="275202">
                <a:tc>
                  <a:txBody>
                    <a:bodyPr/>
                    <a:lstStyle/>
                    <a:p>
                      <a:pPr marL="0" algn="l" defTabSz="914400" rtl="0" eaLnBrk="1" latinLnBrk="0" hangingPunct="1">
                        <a:lnSpc>
                          <a:spcPct val="150000"/>
                        </a:lnSpc>
                        <a:spcBef>
                          <a:spcPts val="1200"/>
                        </a:spcBef>
                        <a:spcAft>
                          <a:spcPts val="600"/>
                        </a:spcAft>
                      </a:pPr>
                      <a:r>
                        <a:rPr lang="en-GB" sz="1800" b="1" kern="1200" dirty="0">
                          <a:solidFill>
                            <a:schemeClr val="bg1"/>
                          </a:solidFill>
                          <a:latin typeface="+mn-lt"/>
                          <a:ea typeface="+mn-ea"/>
                          <a:cs typeface="+mn-cs"/>
                        </a:rPr>
                        <a:t>Any TEAE, n (%)</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endPar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endParaRPr>
                    </a:p>
                  </a:txBody>
                  <a:tcPr marL="16236" marR="16236" marT="0" marB="0" anchor="ctr"/>
                </a:tc>
                <a:extLst>
                  <a:ext uri="{0D108BD9-81ED-4DB2-BD59-A6C34878D82A}">
                    <a16:rowId xmlns:a16="http://schemas.microsoft.com/office/drawing/2014/main" val="194862061"/>
                  </a:ext>
                </a:extLst>
              </a:tr>
              <a:tr h="275202">
                <a:tc>
                  <a:txBody>
                    <a:bodyPr/>
                    <a:lstStyle/>
                    <a:p>
                      <a:pPr marL="0" algn="l" defTabSz="914400" rtl="0" eaLnBrk="1" latinLnBrk="0" hangingPunct="1">
                        <a:lnSpc>
                          <a:spcPct val="150000"/>
                        </a:lnSpc>
                        <a:spcBef>
                          <a:spcPts val="1200"/>
                        </a:spcBef>
                        <a:spcAft>
                          <a:spcPts val="600"/>
                        </a:spcAft>
                      </a:pPr>
                      <a:r>
                        <a:rPr lang="en-GB" sz="1800" b="1" kern="1200" dirty="0">
                          <a:solidFill>
                            <a:schemeClr val="bg1"/>
                          </a:solidFill>
                          <a:latin typeface="+mn-lt"/>
                          <a:ea typeface="+mn-ea"/>
                          <a:cs typeface="+mn-cs"/>
                        </a:rPr>
                        <a:t>Any serious TEAE, n (%)</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endPar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endParaRPr>
                    </a:p>
                  </a:txBody>
                  <a:tcPr marL="16236" marR="16236" marT="0" marB="0" anchor="ctr"/>
                </a:tc>
                <a:extLst>
                  <a:ext uri="{0D108BD9-81ED-4DB2-BD59-A6C34878D82A}">
                    <a16:rowId xmlns:a16="http://schemas.microsoft.com/office/drawing/2014/main" val="1157609084"/>
                  </a:ext>
                </a:extLst>
              </a:tr>
              <a:tr h="0">
                <a:tc>
                  <a:txBody>
                    <a:bodyPr/>
                    <a:lstStyle/>
                    <a:p>
                      <a:pPr marL="0" algn="l" defTabSz="914400" rtl="0" eaLnBrk="1" latinLnBrk="0" hangingPunct="1">
                        <a:lnSpc>
                          <a:spcPct val="100000"/>
                        </a:lnSpc>
                        <a:spcBef>
                          <a:spcPts val="1200"/>
                        </a:spcBef>
                        <a:spcAft>
                          <a:spcPts val="600"/>
                        </a:spcAft>
                      </a:pPr>
                      <a:r>
                        <a:rPr lang="en-GB" sz="1800" b="1" kern="1200" dirty="0">
                          <a:solidFill>
                            <a:schemeClr val="bg1"/>
                          </a:solidFill>
                          <a:latin typeface="+mn-lt"/>
                          <a:ea typeface="+mn-ea"/>
                          <a:cs typeface="+mn-cs"/>
                        </a:rPr>
                        <a:t>Any TEAE leading to the withdrawal of the study medication, n (%)</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endPar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endParaRP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16236" marR="16236" marT="0" marB="0" anchor="ctr"/>
                </a:tc>
                <a:extLst>
                  <a:ext uri="{0D108BD9-81ED-4DB2-BD59-A6C34878D82A}">
                    <a16:rowId xmlns:a16="http://schemas.microsoft.com/office/drawing/2014/main" val="3232984814"/>
                  </a:ext>
                </a:extLst>
              </a:tr>
              <a:tr h="439621">
                <a:tc>
                  <a:txBody>
                    <a:bodyPr/>
                    <a:lstStyle/>
                    <a:p>
                      <a:pPr marL="0" algn="l" defTabSz="914400" rtl="0" eaLnBrk="1" latinLnBrk="0" hangingPunct="1">
                        <a:lnSpc>
                          <a:spcPct val="100000"/>
                        </a:lnSpc>
                        <a:spcBef>
                          <a:spcPts val="1200"/>
                        </a:spcBef>
                        <a:spcAft>
                          <a:spcPts val="600"/>
                        </a:spcAft>
                      </a:pPr>
                      <a:r>
                        <a:rPr lang="en-GB" sz="1800" b="1" kern="1200" dirty="0">
                          <a:solidFill>
                            <a:schemeClr val="bg1"/>
                          </a:solidFill>
                          <a:latin typeface="+mn-lt"/>
                          <a:ea typeface="+mn-ea"/>
                          <a:cs typeface="+mn-cs"/>
                        </a:rPr>
                        <a:t>Any TEAE leading to death, n (%)</a:t>
                      </a: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endPar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endParaRPr>
                    </a:p>
                  </a:txBody>
                  <a:tcPr marL="16236" marR="16236" marT="0" marB="0" anchor="ct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Lato"/>
                          <a:ea typeface="Times New Roman" panose="02020603050405020304" pitchFamily="18" charset="0"/>
                          <a:cs typeface="Times New Roman" panose="02020603050405020304" pitchFamily="18" charset="0"/>
                        </a:rPr>
                        <a:t>******</a:t>
                      </a:r>
                    </a:p>
                  </a:txBody>
                  <a:tcPr marL="16236" marR="16236" marT="0" marB="0" anchor="ctr"/>
                </a:tc>
                <a:extLst>
                  <a:ext uri="{0D108BD9-81ED-4DB2-BD59-A6C34878D82A}">
                    <a16:rowId xmlns:a16="http://schemas.microsoft.com/office/drawing/2014/main" val="1570494112"/>
                  </a:ext>
                </a:extLst>
              </a:tr>
            </a:tbl>
          </a:graphicData>
        </a:graphic>
      </p:graphicFrame>
      <p:sp>
        <p:nvSpPr>
          <p:cNvPr id="13" name="TextBox 12">
            <a:extLst>
              <a:ext uri="{FF2B5EF4-FFF2-40B4-BE49-F238E27FC236}">
                <a16:creationId xmlns:a16="http://schemas.microsoft.com/office/drawing/2014/main" id="{7C915C8D-0402-D356-AB10-DE8A0843EFB9}"/>
              </a:ext>
            </a:extLst>
          </p:cNvPr>
          <p:cNvSpPr txBox="1"/>
          <p:nvPr/>
        </p:nvSpPr>
        <p:spPr>
          <a:xfrm>
            <a:off x="407987" y="843960"/>
            <a:ext cx="11354457" cy="369332"/>
          </a:xfrm>
          <a:prstGeom prst="rect">
            <a:avLst/>
          </a:prstGeom>
          <a:noFill/>
        </p:spPr>
        <p:txBody>
          <a:bodyPr wrap="square" rtlCol="0">
            <a:spAutoFit/>
          </a:bodyPr>
          <a:lstStyle/>
          <a:p>
            <a:r>
              <a:rPr lang="en-GB" b="1" dirty="0"/>
              <a:t>Summary of adverse events, MYR 301 safety analysis set, week 48</a:t>
            </a:r>
          </a:p>
        </p:txBody>
      </p:sp>
      <p:sp>
        <p:nvSpPr>
          <p:cNvPr id="6" name="Rectangle: Rounded Corners 5" descr="Question to committee">
            <a:extLst>
              <a:ext uri="{FF2B5EF4-FFF2-40B4-BE49-F238E27FC236}">
                <a16:creationId xmlns:a16="http://schemas.microsoft.com/office/drawing/2014/main" id="{7F0DF93E-BEC6-FFD6-45E3-31895C382B78}"/>
              </a:ext>
              <a:ext uri="{C183D7F6-B498-43B3-948B-1728B52AA6E4}">
                <adec:decorative xmlns:adec="http://schemas.microsoft.com/office/drawing/2017/decorative" val="0"/>
              </a:ext>
            </a:extLst>
          </p:cNvPr>
          <p:cNvSpPr/>
          <p:nvPr/>
        </p:nvSpPr>
        <p:spPr>
          <a:xfrm>
            <a:off x="544400" y="4907486"/>
            <a:ext cx="10962317" cy="1128831"/>
          </a:xfrm>
          <a:prstGeom prst="roundRect">
            <a:avLst/>
          </a:prstGeom>
          <a:solidFill>
            <a:schemeClr val="bg1">
              <a:lumMod val="95000"/>
            </a:schemeClr>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tx1"/>
                </a:solidFill>
              </a:rPr>
              <a:t>Total number of adverse events was </a:t>
            </a:r>
            <a:r>
              <a:rPr lang="en-GB" u="sng" dirty="0">
                <a:solidFill>
                  <a:schemeClr val="tx1"/>
                </a:solidFill>
                <a:highlight>
                  <a:srgbClr val="000000"/>
                </a:highlight>
              </a:rPr>
              <a:t>****</a:t>
            </a:r>
            <a:r>
              <a:rPr lang="en-GB" dirty="0">
                <a:solidFill>
                  <a:schemeClr val="tx1"/>
                </a:solidFill>
              </a:rPr>
              <a:t> in the delayed treatment arm, the proportion participants with any AE was </a:t>
            </a:r>
            <a:r>
              <a:rPr lang="en-GB" u="sng" dirty="0">
                <a:solidFill>
                  <a:schemeClr val="tx1"/>
                </a:solidFill>
                <a:highlight>
                  <a:srgbClr val="000000"/>
                </a:highlight>
              </a:rPr>
              <a:t>*********</a:t>
            </a:r>
          </a:p>
        </p:txBody>
      </p:sp>
      <p:sp>
        <p:nvSpPr>
          <p:cNvPr id="4" name="Rectangle 3" descr="Marker showing slides are confidential ">
            <a:extLst>
              <a:ext uri="{FF2B5EF4-FFF2-40B4-BE49-F238E27FC236}">
                <a16:creationId xmlns:a16="http://schemas.microsoft.com/office/drawing/2014/main" id="{E8654E3C-CDEA-BF1A-D2F2-B3CE1A5B75EE}"/>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1512061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2E9C-FDBC-9EB4-7973-6CB14BC33871}"/>
              </a:ext>
            </a:extLst>
          </p:cNvPr>
          <p:cNvSpPr>
            <a:spLocks noGrp="1"/>
          </p:cNvSpPr>
          <p:nvPr>
            <p:ph type="ctrTitle"/>
          </p:nvPr>
        </p:nvSpPr>
        <p:spPr>
          <a:xfrm>
            <a:off x="496385" y="430608"/>
            <a:ext cx="11075987" cy="569394"/>
          </a:xfrm>
        </p:spPr>
        <p:txBody>
          <a:bodyPr>
            <a:normAutofit/>
          </a:bodyPr>
          <a:lstStyle/>
          <a:p>
            <a:r>
              <a:rPr lang="en-GB" sz="3200" dirty="0"/>
              <a:t>Key clinical effectiveness issues</a:t>
            </a:r>
          </a:p>
        </p:txBody>
      </p:sp>
      <p:sp>
        <p:nvSpPr>
          <p:cNvPr id="6" name="TextBox 5">
            <a:extLst>
              <a:ext uri="{FF2B5EF4-FFF2-40B4-BE49-F238E27FC236}">
                <a16:creationId xmlns:a16="http://schemas.microsoft.com/office/drawing/2014/main" id="{DCA9EE79-80C6-54C8-C488-8432E2EFE0C7}"/>
              </a:ext>
            </a:extLst>
          </p:cNvPr>
          <p:cNvSpPr txBox="1"/>
          <p:nvPr/>
        </p:nvSpPr>
        <p:spPr>
          <a:xfrm>
            <a:off x="439980" y="1000002"/>
            <a:ext cx="11188796" cy="4801314"/>
          </a:xfrm>
          <a:prstGeom prst="rect">
            <a:avLst/>
          </a:prstGeom>
          <a:noFill/>
        </p:spPr>
        <p:txBody>
          <a:bodyPr wrap="square" rtlCol="0">
            <a:spAutoFit/>
          </a:bodyPr>
          <a:lstStyle/>
          <a:p>
            <a:pPr marL="285750" indent="-285750" fontAlgn="ctr">
              <a:buFont typeface="Arial" panose="020B0604020202020204" pitchFamily="34" charset="0"/>
              <a:buChar char="•"/>
            </a:pPr>
            <a:r>
              <a:rPr lang="en-GB" b="1" dirty="0"/>
              <a:t>Identifying eligible patients</a:t>
            </a:r>
          </a:p>
          <a:p>
            <a:pPr marL="742950" lvl="1" indent="-285750" fontAlgn="ctr">
              <a:buFont typeface="Arial" panose="020B0604020202020204" pitchFamily="34" charset="0"/>
              <a:buChar char="•"/>
            </a:pPr>
            <a:r>
              <a:rPr lang="en-GB" dirty="0"/>
              <a:t>How would patients with significant fibrosis (eligible for </a:t>
            </a:r>
            <a:r>
              <a:rPr lang="en-GB" dirty="0" err="1"/>
              <a:t>bulevirtide</a:t>
            </a:r>
            <a:r>
              <a:rPr lang="en-GB" dirty="0"/>
              <a:t>) be identified in clinical practice?</a:t>
            </a:r>
          </a:p>
          <a:p>
            <a:pPr marL="742950" lvl="1" indent="-285750" fontAlgn="ctr">
              <a:buFont typeface="Arial" panose="020B0604020202020204" pitchFamily="34" charset="0"/>
              <a:buChar char="•"/>
            </a:pPr>
            <a:r>
              <a:rPr lang="en-GB" dirty="0"/>
              <a:t>Are there valid alternatives (for example </a:t>
            </a:r>
            <a:r>
              <a:rPr lang="en-GB" dirty="0" err="1"/>
              <a:t>FibroScan</a:t>
            </a:r>
            <a:r>
              <a:rPr lang="en-GB" dirty="0"/>
              <a:t>) for patients who choose not to have a biopsy?</a:t>
            </a:r>
          </a:p>
          <a:p>
            <a:pPr marL="742950" lvl="1" indent="-285750" fontAlgn="ctr">
              <a:buFont typeface="Arial" panose="020B0604020202020204" pitchFamily="34" charset="0"/>
              <a:buChar char="•"/>
            </a:pPr>
            <a:r>
              <a:rPr lang="en-GB" dirty="0"/>
              <a:t>How would cirrhosis be defined in clinical practice?</a:t>
            </a:r>
          </a:p>
          <a:p>
            <a:pPr marL="742950" lvl="1" indent="-285750" fontAlgn="ctr">
              <a:buFont typeface="Arial" panose="020B0604020202020204" pitchFamily="34" charset="0"/>
              <a:buChar char="•"/>
            </a:pPr>
            <a:endParaRPr lang="en-GB" dirty="0"/>
          </a:p>
          <a:p>
            <a:pPr marL="285750" indent="-285750" fontAlgn="ctr">
              <a:buFont typeface="Arial" panose="020B0604020202020204" pitchFamily="34" charset="0"/>
              <a:buChar char="•"/>
            </a:pPr>
            <a:r>
              <a:rPr lang="en-GB" b="1" dirty="0"/>
              <a:t>Generalisability of trial population to narrower population in submission </a:t>
            </a:r>
          </a:p>
          <a:p>
            <a:pPr marL="742950" lvl="1" indent="-285750" fontAlgn="ctr">
              <a:buFont typeface="Arial" panose="020B0604020202020204" pitchFamily="34" charset="0"/>
              <a:buChar char="•"/>
            </a:pPr>
            <a:r>
              <a:rPr lang="en-GB" dirty="0"/>
              <a:t>Is the company’s positioning of </a:t>
            </a:r>
            <a:r>
              <a:rPr lang="en-GB" dirty="0" err="1"/>
              <a:t>bulevirtide</a:t>
            </a:r>
            <a:r>
              <a:rPr lang="en-GB" dirty="0"/>
              <a:t> in the treatment pathway appropriate?</a:t>
            </a:r>
          </a:p>
          <a:p>
            <a:pPr marL="742950" lvl="1" indent="-285750" fontAlgn="ctr">
              <a:buFont typeface="Arial" panose="020B0604020202020204" pitchFamily="34" charset="0"/>
              <a:buChar char="•"/>
            </a:pPr>
            <a:r>
              <a:rPr lang="en-GB" dirty="0"/>
              <a:t>Is it easier for people with METAVIR F0-F1 to achieve a response?</a:t>
            </a:r>
          </a:p>
          <a:p>
            <a:pPr marL="742950" lvl="1" indent="-285750" fontAlgn="ctr">
              <a:buFont typeface="Arial" panose="020B0604020202020204" pitchFamily="34" charset="0"/>
              <a:buChar char="•"/>
            </a:pPr>
            <a:endParaRPr lang="en-GB" dirty="0"/>
          </a:p>
          <a:p>
            <a:pPr marL="285750" indent="-285750" algn="l" rtl="0" eaLnBrk="1" fontAlgn="ctr" latinLnBrk="0" hangingPunct="1">
              <a:spcBef>
                <a:spcPts val="0"/>
              </a:spcBef>
              <a:spcAft>
                <a:spcPts val="0"/>
              </a:spcAft>
              <a:buFont typeface="Arial" panose="020B0604020202020204" pitchFamily="34" charset="0"/>
              <a:buChar char="•"/>
            </a:pPr>
            <a:r>
              <a:rPr lang="en-GB" b="1" i="0" u="none" strike="noStrike" kern="1200" dirty="0">
                <a:effectLst/>
              </a:rPr>
              <a:t>Generalisability of trial population to UK patients</a:t>
            </a:r>
          </a:p>
          <a:p>
            <a:pPr marL="742950" lvl="1" indent="-285750">
              <a:buFont typeface="Arial" panose="020B0604020202020204" pitchFamily="34" charset="0"/>
              <a:buChar char="•"/>
            </a:pPr>
            <a:r>
              <a:rPr lang="en-GB" dirty="0"/>
              <a:t>What is the typical age, sex and cirrhotic status of people presenting with CHD in UK clinical practice?</a:t>
            </a:r>
          </a:p>
          <a:p>
            <a:pPr marL="742950" lvl="1" indent="-285750">
              <a:buFont typeface="Arial" panose="020B0604020202020204" pitchFamily="34" charset="0"/>
              <a:buChar char="•"/>
            </a:pPr>
            <a:r>
              <a:rPr lang="en-GB" dirty="0"/>
              <a:t>Does the incidence of cirrhosis in the full trial population of MYR 301 differ from the incidence in HDV patients with compensated liver disease in UK clinical practice?</a:t>
            </a:r>
          </a:p>
          <a:p>
            <a:pPr marL="742950" lvl="1" indent="-285750">
              <a:buFont typeface="Arial" panose="020B0604020202020204" pitchFamily="34" charset="0"/>
              <a:buChar char="•"/>
            </a:pPr>
            <a:r>
              <a:rPr lang="en-GB" dirty="0"/>
              <a:t>Does the incidence of cirrhosis based on a clinical definition differ from that based on METAVIR stage F4 in UK clinical practice?</a:t>
            </a:r>
          </a:p>
          <a:p>
            <a:pPr marL="742950" lvl="1" indent="-285750">
              <a:buFont typeface="Arial" panose="020B0604020202020204" pitchFamily="34" charset="0"/>
              <a:buChar char="•"/>
            </a:pPr>
            <a:r>
              <a:rPr lang="en-GB" dirty="0"/>
              <a:t>Does the stricter threshold for ALT normalisation in Russia affect generalisability of results?</a:t>
            </a:r>
          </a:p>
          <a:p>
            <a:pPr marL="285750" indent="-285750">
              <a:buFont typeface="Arial" panose="020B0604020202020204" pitchFamily="34" charset="0"/>
              <a:buChar char="•"/>
            </a:pPr>
            <a:endParaRPr lang="en-GB" dirty="0"/>
          </a:p>
        </p:txBody>
      </p:sp>
      <p:sp>
        <p:nvSpPr>
          <p:cNvPr id="7" name="TextBox 6">
            <a:extLst>
              <a:ext uri="{FF2B5EF4-FFF2-40B4-BE49-F238E27FC236}">
                <a16:creationId xmlns:a16="http://schemas.microsoft.com/office/drawing/2014/main" id="{88F842A3-4B64-3427-9570-591615CA8F92}"/>
              </a:ext>
            </a:extLst>
          </p:cNvPr>
          <p:cNvSpPr txBox="1"/>
          <p:nvPr/>
        </p:nvSpPr>
        <p:spPr>
          <a:xfrm>
            <a:off x="3096715" y="6544285"/>
            <a:ext cx="5875326" cy="307777"/>
          </a:xfrm>
          <a:prstGeom prst="rect">
            <a:avLst/>
          </a:prstGeom>
          <a:noFill/>
        </p:spPr>
        <p:txBody>
          <a:bodyPr wrap="none" rtlCol="0">
            <a:spAutoFit/>
          </a:bodyPr>
          <a:lstStyle/>
          <a:p>
            <a:r>
              <a:rPr lang="en-GB" sz="1400" b="1" dirty="0"/>
              <a:t>Abbreviations</a:t>
            </a:r>
            <a:r>
              <a:rPr lang="en-GB" sz="1400" dirty="0"/>
              <a:t>: ALT, alanine aminotransferase; CHD, chronic hepatitis D. </a:t>
            </a:r>
          </a:p>
        </p:txBody>
      </p:sp>
      <p:pic>
        <p:nvPicPr>
          <p:cNvPr id="3" name="Picture 2">
            <a:extLst>
              <a:ext uri="{FF2B5EF4-FFF2-40B4-BE49-F238E27FC236}">
                <a16:creationId xmlns:a16="http://schemas.microsoft.com/office/drawing/2014/main" id="{B091AB4F-D0BE-1B75-2284-E6E6AFC851D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605996" y="1000002"/>
            <a:ext cx="299768" cy="328612"/>
          </a:xfrm>
          <a:prstGeom prst="rect">
            <a:avLst/>
          </a:prstGeom>
        </p:spPr>
      </p:pic>
      <p:pic>
        <p:nvPicPr>
          <p:cNvPr id="4" name="Picture 3">
            <a:extLst>
              <a:ext uri="{FF2B5EF4-FFF2-40B4-BE49-F238E27FC236}">
                <a16:creationId xmlns:a16="http://schemas.microsoft.com/office/drawing/2014/main" id="{46DF6A2A-9512-4019-8D15-8CB5F5A076F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251680" y="2338570"/>
            <a:ext cx="299768" cy="328612"/>
          </a:xfrm>
          <a:prstGeom prst="rect">
            <a:avLst/>
          </a:prstGeom>
        </p:spPr>
      </p:pic>
      <p:pic>
        <p:nvPicPr>
          <p:cNvPr id="5" name="Picture 4" descr="Large impact on the incremental cost effectiveness ratio">
            <a:extLst>
              <a:ext uri="{FF2B5EF4-FFF2-40B4-BE49-F238E27FC236}">
                <a16:creationId xmlns:a16="http://schemas.microsoft.com/office/drawing/2014/main" id="{4F8EAC75-867B-2598-24A6-CE882AF2A458}"/>
              </a:ext>
            </a:extLst>
          </p:cNvPr>
          <p:cNvPicPr>
            <a:picLocks noChangeAspect="1"/>
          </p:cNvPicPr>
          <p:nvPr/>
        </p:nvPicPr>
        <p:blipFill>
          <a:blip r:embed="rId4"/>
          <a:stretch>
            <a:fillRect/>
          </a:stretch>
        </p:blipFill>
        <p:spPr>
          <a:xfrm>
            <a:off x="5877311" y="3522357"/>
            <a:ext cx="314134" cy="314134"/>
          </a:xfrm>
          <a:prstGeom prst="rect">
            <a:avLst/>
          </a:prstGeom>
        </p:spPr>
      </p:pic>
      <p:grpSp>
        <p:nvGrpSpPr>
          <p:cNvPr id="8" name="Group 7">
            <a:extLst>
              <a:ext uri="{FF2B5EF4-FFF2-40B4-BE49-F238E27FC236}">
                <a16:creationId xmlns:a16="http://schemas.microsoft.com/office/drawing/2014/main" id="{A9CF4648-2B1A-F867-C873-0C9906BA7491}"/>
              </a:ext>
            </a:extLst>
          </p:cNvPr>
          <p:cNvGrpSpPr/>
          <p:nvPr/>
        </p:nvGrpSpPr>
        <p:grpSpPr>
          <a:xfrm>
            <a:off x="9193182" y="5663080"/>
            <a:ext cx="2558838" cy="764312"/>
            <a:chOff x="9159849" y="5816992"/>
            <a:chExt cx="2558838" cy="764312"/>
          </a:xfrm>
        </p:grpSpPr>
        <p:pic>
          <p:nvPicPr>
            <p:cNvPr id="9" name="Picture 8" descr="Large impact on the incremental cost effectiveness ratio">
              <a:extLst>
                <a:ext uri="{FF2B5EF4-FFF2-40B4-BE49-F238E27FC236}">
                  <a16:creationId xmlns:a16="http://schemas.microsoft.com/office/drawing/2014/main" id="{1ACBCFD1-EDF3-A704-556B-3A5F14220B18}"/>
                </a:ext>
              </a:extLst>
            </p:cNvPr>
            <p:cNvPicPr>
              <a:picLocks noChangeAspect="1"/>
            </p:cNvPicPr>
            <p:nvPr/>
          </p:nvPicPr>
          <p:blipFill>
            <a:blip r:embed="rId4"/>
            <a:stretch>
              <a:fillRect/>
            </a:stretch>
          </p:blipFill>
          <p:spPr>
            <a:xfrm>
              <a:off x="9276027" y="5881323"/>
              <a:ext cx="314134" cy="314134"/>
            </a:xfrm>
            <a:prstGeom prst="rect">
              <a:avLst/>
            </a:prstGeom>
          </p:spPr>
        </p:pic>
        <p:pic>
          <p:nvPicPr>
            <p:cNvPr id="10" name="Picture 9">
              <a:extLst>
                <a:ext uri="{FF2B5EF4-FFF2-40B4-BE49-F238E27FC236}">
                  <a16:creationId xmlns:a16="http://schemas.microsoft.com/office/drawing/2014/main" id="{ACE071D0-2E99-E7C4-95A2-59DCD1D19CD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96782" y="6242431"/>
              <a:ext cx="299768" cy="328612"/>
            </a:xfrm>
            <a:prstGeom prst="rect">
              <a:avLst/>
            </a:prstGeom>
          </p:spPr>
        </p:pic>
        <p:sp>
          <p:nvSpPr>
            <p:cNvPr id="11" name="TextBox 10">
              <a:extLst>
                <a:ext uri="{FF2B5EF4-FFF2-40B4-BE49-F238E27FC236}">
                  <a16:creationId xmlns:a16="http://schemas.microsoft.com/office/drawing/2014/main" id="{CC33A1C9-8307-2D75-5AB8-8F7CF6421222}"/>
                </a:ext>
              </a:extLst>
            </p:cNvPr>
            <p:cNvSpPr txBox="1"/>
            <p:nvPr/>
          </p:nvSpPr>
          <p:spPr>
            <a:xfrm>
              <a:off x="9665202" y="6211971"/>
              <a:ext cx="1912703" cy="369332"/>
            </a:xfrm>
            <a:prstGeom prst="rect">
              <a:avLst/>
            </a:prstGeom>
            <a:noFill/>
          </p:spPr>
          <p:txBody>
            <a:bodyPr wrap="none" rtlCol="0">
              <a:spAutoFit/>
            </a:bodyPr>
            <a:lstStyle/>
            <a:p>
              <a:r>
                <a:rPr lang="en-GB" dirty="0"/>
                <a:t>Unknown impact</a:t>
              </a:r>
            </a:p>
          </p:txBody>
        </p:sp>
        <p:sp>
          <p:nvSpPr>
            <p:cNvPr id="12" name="TextBox 11">
              <a:extLst>
                <a:ext uri="{FF2B5EF4-FFF2-40B4-BE49-F238E27FC236}">
                  <a16:creationId xmlns:a16="http://schemas.microsoft.com/office/drawing/2014/main" id="{E90142AA-D075-960F-5402-045E083BE34E}"/>
                </a:ext>
              </a:extLst>
            </p:cNvPr>
            <p:cNvSpPr txBox="1"/>
            <p:nvPr/>
          </p:nvSpPr>
          <p:spPr>
            <a:xfrm>
              <a:off x="9665202" y="5820972"/>
              <a:ext cx="1489510" cy="369332"/>
            </a:xfrm>
            <a:prstGeom prst="rect">
              <a:avLst/>
            </a:prstGeom>
            <a:noFill/>
          </p:spPr>
          <p:txBody>
            <a:bodyPr wrap="none" rtlCol="0">
              <a:spAutoFit/>
            </a:bodyPr>
            <a:lstStyle/>
            <a:p>
              <a:r>
                <a:rPr lang="en-GB" dirty="0"/>
                <a:t>Model driver</a:t>
              </a:r>
            </a:p>
          </p:txBody>
        </p:sp>
        <p:sp>
          <p:nvSpPr>
            <p:cNvPr id="13" name="Rectangle 12">
              <a:extLst>
                <a:ext uri="{FF2B5EF4-FFF2-40B4-BE49-F238E27FC236}">
                  <a16:creationId xmlns:a16="http://schemas.microsoft.com/office/drawing/2014/main" id="{636049D2-5B26-1F9C-1332-568605199BFB}"/>
                </a:ext>
              </a:extLst>
            </p:cNvPr>
            <p:cNvSpPr/>
            <p:nvPr/>
          </p:nvSpPr>
          <p:spPr>
            <a:xfrm>
              <a:off x="9159849" y="5816992"/>
              <a:ext cx="2558838" cy="76431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101536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368264" y="200680"/>
            <a:ext cx="11355172" cy="624380"/>
          </a:xfrm>
        </p:spPr>
        <p:txBody>
          <a:bodyPr>
            <a:noAutofit/>
          </a:bodyPr>
          <a:lstStyle/>
          <a:p>
            <a:r>
              <a:rPr lang="en-GB" sz="3200" dirty="0">
                <a:solidFill>
                  <a:schemeClr val="accent1"/>
                </a:solidFill>
              </a:rPr>
              <a:t>Key issue: </a:t>
            </a:r>
            <a:r>
              <a:rPr lang="en-GB" sz="3200" dirty="0">
                <a:solidFill>
                  <a:schemeClr val="tx1"/>
                </a:solidFill>
              </a:rPr>
              <a:t>Identifying eligible patients</a:t>
            </a:r>
            <a:br>
              <a:rPr lang="en-GB" sz="1400" dirty="0">
                <a:solidFill>
                  <a:schemeClr val="tx1"/>
                </a:solidFill>
              </a:rPr>
            </a:br>
            <a:br>
              <a:rPr lang="en-GB" dirty="0"/>
            </a:br>
            <a:endParaRPr lang="en-GB" b="0" dirty="0">
              <a:solidFill>
                <a:srgbClr val="FF0000"/>
              </a:solidFill>
            </a:endParaRPr>
          </a:p>
        </p:txBody>
      </p:sp>
      <p:sp>
        <p:nvSpPr>
          <p:cNvPr id="18" name="Rectangle 17" descr="Question to committee">
            <a:extLst>
              <a:ext uri="{FF2B5EF4-FFF2-40B4-BE49-F238E27FC236}">
                <a16:creationId xmlns:a16="http://schemas.microsoft.com/office/drawing/2014/main" id="{AC801C5F-FEB0-40FF-A36B-9C824A96DC9D}"/>
              </a:ext>
            </a:extLst>
          </p:cNvPr>
          <p:cNvSpPr/>
          <p:nvPr/>
        </p:nvSpPr>
        <p:spPr>
          <a:xfrm>
            <a:off x="764526" y="5560134"/>
            <a:ext cx="11059210" cy="88934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How would patients with significant fibrosis (eligible for </a:t>
            </a:r>
            <a:r>
              <a:rPr lang="en-GB" dirty="0" err="1">
                <a:solidFill>
                  <a:schemeClr val="tx1"/>
                </a:solidFill>
                <a:latin typeface="Lato" panose="020F0502020204030203" pitchFamily="34" charset="0"/>
              </a:rPr>
              <a:t>bulevirtide</a:t>
            </a:r>
            <a:r>
              <a:rPr lang="en-GB" dirty="0">
                <a:solidFill>
                  <a:schemeClr val="tx1"/>
                </a:solidFill>
                <a:latin typeface="Lato" panose="020F0502020204030203" pitchFamily="34" charset="0"/>
              </a:rPr>
              <a:t>) be identified in clinical practice?</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Are there valid alternatives (for example </a:t>
            </a:r>
            <a:r>
              <a:rPr lang="en-GB" dirty="0" err="1">
                <a:solidFill>
                  <a:schemeClr val="tx1"/>
                </a:solidFill>
                <a:latin typeface="Lato" panose="020F0502020204030203" pitchFamily="34" charset="0"/>
              </a:rPr>
              <a:t>FibroScan</a:t>
            </a:r>
            <a:r>
              <a:rPr lang="en-GB" dirty="0">
                <a:solidFill>
                  <a:schemeClr val="tx1"/>
                </a:solidFill>
                <a:latin typeface="Lato" panose="020F0502020204030203" pitchFamily="34" charset="0"/>
              </a:rPr>
              <a:t>) for patients who choose not to have a biopsy?</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How would cirrhosis be defined in clinical practice?</a:t>
            </a:r>
          </a:p>
        </p:txBody>
      </p:sp>
      <p:grpSp>
        <p:nvGrpSpPr>
          <p:cNvPr id="19" name="Group 18">
            <a:extLst>
              <a:ext uri="{FF2B5EF4-FFF2-40B4-BE49-F238E27FC236}">
                <a16:creationId xmlns:a16="http://schemas.microsoft.com/office/drawing/2014/main" id="{6D9A7C60-4C89-4CFD-AF3B-502EA82E57D8}"/>
              </a:ext>
              <a:ext uri="{C183D7F6-B498-43B3-948B-1728B52AA6E4}">
                <adec:decorative xmlns:adec="http://schemas.microsoft.com/office/drawing/2017/decorative" val="1"/>
              </a:ext>
            </a:extLst>
          </p:cNvPr>
          <p:cNvGrpSpPr/>
          <p:nvPr/>
        </p:nvGrpSpPr>
        <p:grpSpPr>
          <a:xfrm>
            <a:off x="476526" y="5716806"/>
            <a:ext cx="576000" cy="576000"/>
            <a:chOff x="-1440493" y="4133589"/>
            <a:chExt cx="576000" cy="576000"/>
          </a:xfrm>
        </p:grpSpPr>
        <p:sp>
          <p:nvSpPr>
            <p:cNvPr id="20" name="Oval 19">
              <a:extLst>
                <a:ext uri="{FF2B5EF4-FFF2-40B4-BE49-F238E27FC236}">
                  <a16:creationId xmlns:a16="http://schemas.microsoft.com/office/drawing/2014/main" id="{48838C65-6756-4939-9479-5E73E09012AB}"/>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
        <p:nvSpPr>
          <p:cNvPr id="3" name="Rectangle 2">
            <a:extLst>
              <a:ext uri="{FF2B5EF4-FFF2-40B4-BE49-F238E27FC236}">
                <a16:creationId xmlns:a16="http://schemas.microsoft.com/office/drawing/2014/main" id="{46D4BE20-49EE-0373-7E41-BC371F187916}"/>
              </a:ext>
            </a:extLst>
          </p:cNvPr>
          <p:cNvSpPr/>
          <p:nvPr/>
        </p:nvSpPr>
        <p:spPr>
          <a:xfrm>
            <a:off x="368264" y="3420524"/>
            <a:ext cx="11455472" cy="1809316"/>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285750" lvl="1" indent="-285750">
              <a:buFont typeface="Arial" panose="020B0604020202020204" pitchFamily="34" charset="0"/>
              <a:buChar char="•"/>
            </a:pPr>
            <a:r>
              <a:rPr lang="en-GB" dirty="0">
                <a:solidFill>
                  <a:schemeClr val="tx1"/>
                </a:solidFill>
              </a:rPr>
              <a:t>Without METAVIR staging, it is unclear how the narrower population of patients with significant fibrosis eligible for </a:t>
            </a:r>
            <a:r>
              <a:rPr lang="en-GB" dirty="0" err="1">
                <a:solidFill>
                  <a:schemeClr val="tx1"/>
                </a:solidFill>
              </a:rPr>
              <a:t>bulevirtide</a:t>
            </a:r>
            <a:r>
              <a:rPr lang="en-GB" dirty="0">
                <a:solidFill>
                  <a:schemeClr val="tx1"/>
                </a:solidFill>
              </a:rPr>
              <a:t> will be identified in clinical practice</a:t>
            </a:r>
          </a:p>
          <a:p>
            <a:pPr marL="285750" lvl="1" indent="-285750">
              <a:buFont typeface="Arial" panose="020B0604020202020204" pitchFamily="34" charset="0"/>
              <a:buChar char="•"/>
            </a:pPr>
            <a:r>
              <a:rPr lang="en-GB" dirty="0">
                <a:solidFill>
                  <a:schemeClr val="tx1"/>
                </a:solidFill>
              </a:rPr>
              <a:t>Poor overlap between the clinical definition of cirrhosis and that based on METAVIR stage in MYR 301</a:t>
            </a:r>
          </a:p>
          <a:p>
            <a:pPr marL="285750" lvl="1" indent="-285750">
              <a:buFont typeface="Arial" panose="020B0604020202020204" pitchFamily="34" charset="0"/>
              <a:buChar char="•"/>
            </a:pPr>
            <a:r>
              <a:rPr lang="en-GB" dirty="0">
                <a:solidFill>
                  <a:schemeClr val="tx1"/>
                </a:solidFill>
              </a:rPr>
              <a:t>The company’s model assumes that all patients with METAVIR stage 4 have cirrhosis, however cirrhosis in MYR 301 is based on the clinical definition</a:t>
            </a:r>
          </a:p>
        </p:txBody>
      </p:sp>
      <p:sp>
        <p:nvSpPr>
          <p:cNvPr id="4" name="Rectangle 3">
            <a:extLst>
              <a:ext uri="{FF2B5EF4-FFF2-40B4-BE49-F238E27FC236}">
                <a16:creationId xmlns:a16="http://schemas.microsoft.com/office/drawing/2014/main" id="{B8745938-3D45-C889-F443-FAC1CC614C7D}"/>
              </a:ext>
            </a:extLst>
          </p:cNvPr>
          <p:cNvSpPr/>
          <p:nvPr/>
        </p:nvSpPr>
        <p:spPr>
          <a:xfrm>
            <a:off x="368264" y="853194"/>
            <a:ext cx="11455472" cy="2410658"/>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342900" indent="-342900">
              <a:buFont typeface="Arial" panose="020B0604020202020204" pitchFamily="34" charset="0"/>
              <a:buChar char="•"/>
            </a:pPr>
            <a:r>
              <a:rPr lang="en-GB" dirty="0">
                <a:solidFill>
                  <a:schemeClr val="tx1"/>
                </a:solidFill>
              </a:rPr>
              <a:t>The proposed positioning of </a:t>
            </a:r>
            <a:r>
              <a:rPr lang="en-GB" dirty="0" err="1">
                <a:solidFill>
                  <a:schemeClr val="tx1"/>
                </a:solidFill>
              </a:rPr>
              <a:t>bulevirtide</a:t>
            </a:r>
            <a:r>
              <a:rPr lang="en-GB" dirty="0">
                <a:solidFill>
                  <a:schemeClr val="tx1"/>
                </a:solidFill>
              </a:rPr>
              <a:t> is in patients with METAVIR fibrosis stage ≥F2</a:t>
            </a:r>
          </a:p>
          <a:p>
            <a:pPr marL="342900" indent="-342900">
              <a:buFont typeface="Arial" panose="020B0604020202020204" pitchFamily="34" charset="0"/>
              <a:buChar char="•"/>
            </a:pPr>
            <a:r>
              <a:rPr lang="en-GB" dirty="0">
                <a:solidFill>
                  <a:schemeClr val="tx1"/>
                </a:solidFill>
              </a:rPr>
              <a:t>In MYR 301, METAVIR fibrosis stage was only available for </a:t>
            </a:r>
            <a:r>
              <a:rPr lang="en-GB" u="sng" dirty="0">
                <a:solidFill>
                  <a:schemeClr val="tx1"/>
                </a:solidFill>
                <a:highlight>
                  <a:srgbClr val="000000"/>
                </a:highlight>
              </a:rPr>
              <a:t>***</a:t>
            </a:r>
            <a:r>
              <a:rPr lang="en-GB" dirty="0">
                <a:solidFill>
                  <a:schemeClr val="tx1"/>
                </a:solidFill>
              </a:rPr>
              <a:t> of participants </a:t>
            </a:r>
          </a:p>
          <a:p>
            <a:pPr marL="800100" lvl="1" indent="-342900">
              <a:buFont typeface="Arial" panose="020B0604020202020204" pitchFamily="34" charset="0"/>
              <a:buChar char="•"/>
            </a:pPr>
            <a:r>
              <a:rPr lang="en-GB" dirty="0">
                <a:solidFill>
                  <a:schemeClr val="tx1"/>
                </a:solidFill>
              </a:rPr>
              <a:t>METAVIR data only collected for those who chose to undergo a biopsy</a:t>
            </a:r>
          </a:p>
          <a:p>
            <a:pPr marL="800100" lvl="1" indent="-342900">
              <a:buFont typeface="Arial" panose="020B0604020202020204" pitchFamily="34" charset="0"/>
              <a:buChar char="•"/>
            </a:pPr>
            <a:r>
              <a:rPr lang="en-GB" dirty="0">
                <a:solidFill>
                  <a:schemeClr val="tx1"/>
                </a:solidFill>
              </a:rPr>
              <a:t>Biopsy often not favoured by patients due to the invasive nature of the procedure</a:t>
            </a:r>
          </a:p>
          <a:p>
            <a:pPr marL="342900" indent="-342900">
              <a:buFont typeface="Arial" panose="020B0604020202020204" pitchFamily="34" charset="0"/>
              <a:buChar char="•"/>
            </a:pPr>
            <a:r>
              <a:rPr lang="en-GB" dirty="0">
                <a:solidFill>
                  <a:schemeClr val="tx1"/>
                </a:solidFill>
              </a:rPr>
              <a:t>MYR 301 also collected data on cirrhosis status of patients</a:t>
            </a:r>
          </a:p>
          <a:p>
            <a:pPr marL="800100" lvl="1" indent="-342900">
              <a:buFont typeface="Arial" panose="020B0604020202020204" pitchFamily="34" charset="0"/>
              <a:buChar char="•"/>
            </a:pPr>
            <a:r>
              <a:rPr lang="en-GB" dirty="0">
                <a:solidFill>
                  <a:schemeClr val="tx1"/>
                </a:solidFill>
              </a:rPr>
              <a:t>This was determined according to the clinical judgement of the investigators based on clinical, histological and other diagnostic measures (such as </a:t>
            </a:r>
            <a:r>
              <a:rPr lang="en-GB" dirty="0" err="1">
                <a:solidFill>
                  <a:schemeClr val="tx1"/>
                </a:solidFill>
              </a:rPr>
              <a:t>FibroScan</a:t>
            </a:r>
            <a:r>
              <a:rPr lang="en-GB" dirty="0">
                <a:solidFill>
                  <a:schemeClr val="tx1"/>
                </a:solidFill>
              </a:rPr>
              <a:t>), and available METAVIR data</a:t>
            </a:r>
          </a:p>
        </p:txBody>
      </p:sp>
      <p:pic>
        <p:nvPicPr>
          <p:cNvPr id="5" name="Picture 4">
            <a:extLst>
              <a:ext uri="{FF2B5EF4-FFF2-40B4-BE49-F238E27FC236}">
                <a16:creationId xmlns:a16="http://schemas.microsoft.com/office/drawing/2014/main" id="{5D764396-14F6-B3D7-E4EF-D2B149181CC3}"/>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1823736" y="46092"/>
            <a:ext cx="299768" cy="328612"/>
          </a:xfrm>
          <a:prstGeom prst="rect">
            <a:avLst/>
          </a:prstGeom>
        </p:spPr>
      </p:pic>
      <p:sp>
        <p:nvSpPr>
          <p:cNvPr id="6" name="Rectangle 5" descr="Marker showing slides are confidential ">
            <a:extLst>
              <a:ext uri="{FF2B5EF4-FFF2-40B4-BE49-F238E27FC236}">
                <a16:creationId xmlns:a16="http://schemas.microsoft.com/office/drawing/2014/main" id="{C947C966-2D01-2A09-A17C-9EEEF2FC6E2D}"/>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2022007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4837A7-CE2C-9D1F-8E46-8BAD81C91A34}"/>
              </a:ext>
            </a:extLst>
          </p:cNvPr>
          <p:cNvSpPr/>
          <p:nvPr/>
        </p:nvSpPr>
        <p:spPr>
          <a:xfrm>
            <a:off x="11235070" y="6498784"/>
            <a:ext cx="882502" cy="307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628806" cy="1027426"/>
          </a:xfrm>
        </p:spPr>
        <p:txBody>
          <a:bodyPr>
            <a:noAutofit/>
          </a:bodyPr>
          <a:lstStyle/>
          <a:p>
            <a:r>
              <a:rPr lang="en-GB" sz="3200" dirty="0">
                <a:solidFill>
                  <a:schemeClr val="accent1"/>
                </a:solidFill>
              </a:rPr>
              <a:t>Key issue: </a:t>
            </a:r>
            <a:r>
              <a:rPr lang="en-GB" sz="3200" dirty="0"/>
              <a:t>Generalisability of trial population to narrower population in submission (1/3)</a:t>
            </a:r>
            <a:br>
              <a:rPr lang="en-GB" sz="3200" dirty="0"/>
            </a:br>
            <a:br>
              <a:rPr lang="en-GB" dirty="0"/>
            </a:br>
            <a:endParaRPr lang="en-GB" b="0" dirty="0">
              <a:solidFill>
                <a:srgbClr val="FF0000"/>
              </a:solidFill>
            </a:endParaRPr>
          </a:p>
        </p:txBody>
      </p:sp>
      <p:sp>
        <p:nvSpPr>
          <p:cNvPr id="9" name="Rectangle 8">
            <a:extLst>
              <a:ext uri="{FF2B5EF4-FFF2-40B4-BE49-F238E27FC236}">
                <a16:creationId xmlns:a16="http://schemas.microsoft.com/office/drawing/2014/main" id="{C06D2B77-6075-E0D1-AA88-27B51EA77F89}"/>
              </a:ext>
            </a:extLst>
          </p:cNvPr>
          <p:cNvSpPr/>
          <p:nvPr/>
        </p:nvSpPr>
        <p:spPr>
          <a:xfrm>
            <a:off x="515679" y="1286328"/>
            <a:ext cx="11376025" cy="96533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Bulevirtide is indicated for the treatment of CHD infection in people with compensated liver disease. The NICE scope reflects the marketing authorisation</a:t>
            </a:r>
          </a:p>
          <a:p>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p:txBody>
      </p:sp>
      <p:graphicFrame>
        <p:nvGraphicFramePr>
          <p:cNvPr id="3" name="Table 2">
            <a:extLst>
              <a:ext uri="{FF2B5EF4-FFF2-40B4-BE49-F238E27FC236}">
                <a16:creationId xmlns:a16="http://schemas.microsoft.com/office/drawing/2014/main" id="{C37A54E2-17FA-161B-9DB5-0A91626764BA}"/>
              </a:ext>
            </a:extLst>
          </p:cNvPr>
          <p:cNvGraphicFramePr>
            <a:graphicFrameLocks noGrp="1"/>
          </p:cNvGraphicFramePr>
          <p:nvPr>
            <p:extLst>
              <p:ext uri="{D42A27DB-BD31-4B8C-83A1-F6EECF244321}">
                <p14:modId xmlns:p14="http://schemas.microsoft.com/office/powerpoint/2010/main" val="1306302801"/>
              </p:ext>
            </p:extLst>
          </p:nvPr>
        </p:nvGraphicFramePr>
        <p:xfrm>
          <a:off x="1222626" y="3426431"/>
          <a:ext cx="9800508" cy="2821347"/>
        </p:xfrm>
        <a:graphic>
          <a:graphicData uri="http://schemas.openxmlformats.org/drawingml/2006/table">
            <a:tbl>
              <a:tblPr firstRow="1" firstCol="1" bandRow="1">
                <a:tableStyleId>{21E4AEA4-8DFA-4A89-87EB-49C32662AFE0}</a:tableStyleId>
              </a:tblPr>
              <a:tblGrid>
                <a:gridCol w="1268102">
                  <a:extLst>
                    <a:ext uri="{9D8B030D-6E8A-4147-A177-3AD203B41FA5}">
                      <a16:colId xmlns:a16="http://schemas.microsoft.com/office/drawing/2014/main" val="3018649502"/>
                    </a:ext>
                  </a:extLst>
                </a:gridCol>
                <a:gridCol w="2433332">
                  <a:extLst>
                    <a:ext uri="{9D8B030D-6E8A-4147-A177-3AD203B41FA5}">
                      <a16:colId xmlns:a16="http://schemas.microsoft.com/office/drawing/2014/main" val="221653217"/>
                    </a:ext>
                  </a:extLst>
                </a:gridCol>
                <a:gridCol w="2811505">
                  <a:extLst>
                    <a:ext uri="{9D8B030D-6E8A-4147-A177-3AD203B41FA5}">
                      <a16:colId xmlns:a16="http://schemas.microsoft.com/office/drawing/2014/main" val="1676105608"/>
                    </a:ext>
                  </a:extLst>
                </a:gridCol>
                <a:gridCol w="3287569">
                  <a:extLst>
                    <a:ext uri="{9D8B030D-6E8A-4147-A177-3AD203B41FA5}">
                      <a16:colId xmlns:a16="http://schemas.microsoft.com/office/drawing/2014/main" val="441531016"/>
                    </a:ext>
                  </a:extLst>
                </a:gridCol>
              </a:tblGrid>
              <a:tr h="267357">
                <a:tc>
                  <a:txBody>
                    <a:bodyPr/>
                    <a:lstStyle/>
                    <a:p>
                      <a:pPr>
                        <a:lnSpc>
                          <a:spcPct val="150000"/>
                        </a:lnSpc>
                        <a:spcBef>
                          <a:spcPts val="1200"/>
                        </a:spcBef>
                        <a:spcAft>
                          <a:spcPts val="12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tc>
                  <a:txBody>
                    <a:bodyPr/>
                    <a:lstStyle/>
                    <a:p>
                      <a:pPr algn="ctr">
                        <a:lnSpc>
                          <a:spcPct val="100000"/>
                        </a:lnSpc>
                        <a:spcBef>
                          <a:spcPts val="1200"/>
                        </a:spcBef>
                        <a:spcAft>
                          <a:spcPts val="1200"/>
                        </a:spcAft>
                      </a:pPr>
                      <a:r>
                        <a:rPr lang="en-GB" sz="1800" dirty="0">
                          <a:effectLst/>
                        </a:rPr>
                        <a:t>Marketing authorisation wording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nchor="ctr"/>
                </a:tc>
                <a:tc>
                  <a:txBody>
                    <a:bodyPr/>
                    <a:lstStyle/>
                    <a:p>
                      <a:pPr algn="ctr">
                        <a:lnSpc>
                          <a:spcPct val="100000"/>
                        </a:lnSpc>
                        <a:spcBef>
                          <a:spcPts val="1200"/>
                        </a:spcBef>
                        <a:spcAft>
                          <a:spcPts val="1200"/>
                        </a:spcAft>
                      </a:pPr>
                      <a:r>
                        <a:rPr lang="en-GB" sz="1800" dirty="0">
                          <a:effectLst/>
                        </a:rPr>
                        <a:t>Company’s positioning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nchor="ctr"/>
                </a:tc>
                <a:tc>
                  <a:txBody>
                    <a:bodyPr/>
                    <a:lstStyle/>
                    <a:p>
                      <a:pPr algn="ctr">
                        <a:lnSpc>
                          <a:spcPct val="100000"/>
                        </a:lnSpc>
                        <a:spcBef>
                          <a:spcPts val="1200"/>
                        </a:spcBef>
                        <a:spcAft>
                          <a:spcPts val="1200"/>
                        </a:spcAft>
                      </a:pPr>
                      <a:r>
                        <a:rPr lang="en-GB" sz="1800" dirty="0">
                          <a:effectLst/>
                        </a:rPr>
                        <a:t>Company’s data</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nchor="ctr"/>
                </a:tc>
                <a:extLst>
                  <a:ext uri="{0D108BD9-81ED-4DB2-BD59-A6C34878D82A}">
                    <a16:rowId xmlns:a16="http://schemas.microsoft.com/office/drawing/2014/main" val="2151728644"/>
                  </a:ext>
                </a:extLst>
              </a:tr>
              <a:tr h="352467">
                <a:tc>
                  <a:txBody>
                    <a:bodyPr/>
                    <a:lstStyle/>
                    <a:p>
                      <a:pPr algn="l">
                        <a:lnSpc>
                          <a:spcPct val="100000"/>
                        </a:lnSpc>
                        <a:spcBef>
                          <a:spcPts val="1200"/>
                        </a:spcBef>
                        <a:spcAft>
                          <a:spcPts val="1200"/>
                        </a:spcAft>
                      </a:pPr>
                      <a:r>
                        <a:rPr lang="en-GB" sz="1800" dirty="0">
                          <a:effectLst/>
                        </a:rPr>
                        <a:t>Patients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nchor="ctr"/>
                </a:tc>
                <a:tc>
                  <a:txBody>
                    <a:bodyPr/>
                    <a:lstStyle/>
                    <a:p>
                      <a:pPr>
                        <a:lnSpc>
                          <a:spcPct val="100000"/>
                        </a:lnSpc>
                        <a:spcBef>
                          <a:spcPts val="1200"/>
                        </a:spcBef>
                        <a:spcAft>
                          <a:spcPts val="1200"/>
                        </a:spcAft>
                      </a:pPr>
                      <a:r>
                        <a:rPr lang="en-GB" sz="1800" dirty="0">
                          <a:effectLst/>
                        </a:rPr>
                        <a:t>Chronic hepatitis 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tc>
                  <a:txBody>
                    <a:bodyPr/>
                    <a:lstStyle/>
                    <a:p>
                      <a:pPr>
                        <a:lnSpc>
                          <a:spcPct val="100000"/>
                        </a:lnSpc>
                        <a:spcBef>
                          <a:spcPts val="1200"/>
                        </a:spcBef>
                        <a:spcAft>
                          <a:spcPts val="1200"/>
                        </a:spcAft>
                      </a:pPr>
                      <a:r>
                        <a:rPr lang="en-GB" sz="1800" dirty="0">
                          <a:effectLst/>
                        </a:rPr>
                        <a:t>Chronic hepatitis 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tc>
                  <a:txBody>
                    <a:bodyPr/>
                    <a:lstStyle/>
                    <a:p>
                      <a:pPr>
                        <a:lnSpc>
                          <a:spcPct val="100000"/>
                        </a:lnSpc>
                        <a:spcBef>
                          <a:spcPts val="1200"/>
                        </a:spcBef>
                        <a:spcAft>
                          <a:spcPts val="1200"/>
                        </a:spcAft>
                      </a:pPr>
                      <a:r>
                        <a:rPr lang="en-GB" sz="1800" dirty="0">
                          <a:effectLst/>
                        </a:rPr>
                        <a:t>Chronic hepatitis 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extLst>
                  <a:ext uri="{0D108BD9-81ED-4DB2-BD59-A6C34878D82A}">
                    <a16:rowId xmlns:a16="http://schemas.microsoft.com/office/drawing/2014/main" val="3356713488"/>
                  </a:ext>
                </a:extLst>
              </a:tr>
              <a:tr h="704934">
                <a:tc>
                  <a:txBody>
                    <a:bodyPr/>
                    <a:lstStyle/>
                    <a:p>
                      <a:pPr algn="l">
                        <a:lnSpc>
                          <a:spcPct val="100000"/>
                        </a:lnSpc>
                        <a:spcBef>
                          <a:spcPts val="1200"/>
                        </a:spcBef>
                        <a:spcAft>
                          <a:spcPts val="1200"/>
                        </a:spcAft>
                      </a:pPr>
                      <a:r>
                        <a:rPr lang="en-GB" sz="1800" dirty="0">
                          <a:effectLst/>
                        </a:rPr>
                        <a:t>Disease severity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nchor="ctr"/>
                </a:tc>
                <a:tc>
                  <a:txBody>
                    <a:bodyPr/>
                    <a:lstStyle/>
                    <a:p>
                      <a:pPr>
                        <a:lnSpc>
                          <a:spcPct val="100000"/>
                        </a:lnSpc>
                        <a:spcBef>
                          <a:spcPts val="1200"/>
                        </a:spcBef>
                        <a:spcAft>
                          <a:spcPts val="1200"/>
                        </a:spcAft>
                      </a:pPr>
                      <a:r>
                        <a:rPr lang="en-GB" sz="1800" dirty="0">
                          <a:effectLst/>
                        </a:rPr>
                        <a:t>Compensated liver disease (METAVIR F0-F4)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tc>
                  <a:txBody>
                    <a:bodyPr/>
                    <a:lstStyle/>
                    <a:p>
                      <a:pPr>
                        <a:lnSpc>
                          <a:spcPct val="100000"/>
                        </a:lnSpc>
                        <a:spcBef>
                          <a:spcPts val="1200"/>
                        </a:spcBef>
                        <a:spcAft>
                          <a:spcPts val="1200"/>
                        </a:spcAft>
                      </a:pPr>
                      <a:r>
                        <a:rPr lang="en-GB" sz="1800" dirty="0">
                          <a:effectLst/>
                        </a:rPr>
                        <a:t>Compensated liver disease and evidence of significant fibrosis (METAVIR F2-F4)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tc>
                  <a:txBody>
                    <a:bodyPr/>
                    <a:lstStyle/>
                    <a:p>
                      <a:pPr>
                        <a:lnSpc>
                          <a:spcPct val="100000"/>
                        </a:lnSpc>
                        <a:spcBef>
                          <a:spcPts val="1200"/>
                        </a:spcBef>
                        <a:spcAft>
                          <a:spcPts val="1200"/>
                        </a:spcAft>
                      </a:pPr>
                      <a:r>
                        <a:rPr lang="en-GB" sz="1800" dirty="0">
                          <a:effectLst/>
                        </a:rPr>
                        <a:t>Compensated liver disease (METAVIR F0-F4 and unknown)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extLst>
                  <a:ext uri="{0D108BD9-81ED-4DB2-BD59-A6C34878D82A}">
                    <a16:rowId xmlns:a16="http://schemas.microsoft.com/office/drawing/2014/main" val="1175096544"/>
                  </a:ext>
                </a:extLst>
              </a:tr>
              <a:tr h="704934">
                <a:tc>
                  <a:txBody>
                    <a:bodyPr/>
                    <a:lstStyle/>
                    <a:p>
                      <a:pPr algn="l">
                        <a:lnSpc>
                          <a:spcPct val="100000"/>
                        </a:lnSpc>
                        <a:spcBef>
                          <a:spcPts val="1200"/>
                        </a:spcBef>
                        <a:spcAft>
                          <a:spcPts val="1200"/>
                        </a:spcAft>
                      </a:pPr>
                      <a:r>
                        <a:rPr lang="en-GB" sz="1800" dirty="0">
                          <a:effectLst/>
                        </a:rPr>
                        <a:t>Prior treatment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nchor="ctr"/>
                </a:tc>
                <a:tc>
                  <a:txBody>
                    <a:bodyPr/>
                    <a:lstStyle/>
                    <a:p>
                      <a:pPr>
                        <a:lnSpc>
                          <a:spcPct val="100000"/>
                        </a:lnSpc>
                        <a:spcBef>
                          <a:spcPts val="1200"/>
                        </a:spcBef>
                        <a:spcAft>
                          <a:spcPts val="1200"/>
                        </a:spcAft>
                      </a:pPr>
                      <a:r>
                        <a:rPr lang="en-GB" sz="1800" dirty="0">
                          <a:effectLst/>
                        </a:rPr>
                        <a:t>No restrictions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tc>
                  <a:txBody>
                    <a:bodyPr/>
                    <a:lstStyle/>
                    <a:p>
                      <a:pPr>
                        <a:lnSpc>
                          <a:spcPct val="100000"/>
                        </a:lnSpc>
                        <a:spcBef>
                          <a:spcPts val="1200"/>
                        </a:spcBef>
                        <a:spcAft>
                          <a:spcPts val="1200"/>
                        </a:spcAft>
                      </a:pPr>
                      <a:r>
                        <a:rPr lang="en-GB" sz="1800" dirty="0">
                          <a:effectLst/>
                        </a:rPr>
                        <a:t>PEG-IFN contraindicated, PEG-IFN not tolerated, inadequate response to PEG-IFN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tc>
                  <a:txBody>
                    <a:bodyPr/>
                    <a:lstStyle/>
                    <a:p>
                      <a:pPr>
                        <a:lnSpc>
                          <a:spcPct val="100000"/>
                        </a:lnSpc>
                        <a:spcBef>
                          <a:spcPts val="1200"/>
                        </a:spcBef>
                        <a:spcAft>
                          <a:spcPts val="1200"/>
                        </a:spcAft>
                      </a:pPr>
                      <a:r>
                        <a:rPr lang="en-GB" sz="1800" dirty="0">
                          <a:effectLst/>
                        </a:rPr>
                        <a:t>No restrictions (prior-IFN subgroup data available)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930" marR="18930" marT="0" marB="0"/>
                </a:tc>
                <a:extLst>
                  <a:ext uri="{0D108BD9-81ED-4DB2-BD59-A6C34878D82A}">
                    <a16:rowId xmlns:a16="http://schemas.microsoft.com/office/drawing/2014/main" val="3833939626"/>
                  </a:ext>
                </a:extLst>
              </a:tr>
            </a:tbl>
          </a:graphicData>
        </a:graphic>
      </p:graphicFrame>
      <p:sp>
        <p:nvSpPr>
          <p:cNvPr id="4" name="Rectangle 3">
            <a:extLst>
              <a:ext uri="{FF2B5EF4-FFF2-40B4-BE49-F238E27FC236}">
                <a16:creationId xmlns:a16="http://schemas.microsoft.com/office/drawing/2014/main" id="{5DF38402-3EB8-99C0-4CD5-8B1617A17A4A}"/>
              </a:ext>
            </a:extLst>
          </p:cNvPr>
          <p:cNvSpPr/>
          <p:nvPr/>
        </p:nvSpPr>
        <p:spPr>
          <a:xfrm>
            <a:off x="515679" y="2400349"/>
            <a:ext cx="11376025" cy="4020999"/>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endParaRPr lang="en-GB" dirty="0">
              <a:solidFill>
                <a:schemeClr val="accent2"/>
              </a:solidFill>
            </a:endParaRPr>
          </a:p>
          <a:p>
            <a:pPr marL="285750" indent="-285750">
              <a:buFont typeface="Arial" panose="020B0604020202020204" pitchFamily="34" charset="0"/>
              <a:buChar char="•"/>
            </a:pPr>
            <a:r>
              <a:rPr lang="en-GB" dirty="0">
                <a:solidFill>
                  <a:schemeClr val="tx1"/>
                </a:solidFill>
              </a:rPr>
              <a:t>The company specifies a population in the decision problem that is narrower than that in the NICE final scope/marketing authorisation:</a:t>
            </a:r>
          </a:p>
        </p:txBody>
      </p:sp>
      <p:sp>
        <p:nvSpPr>
          <p:cNvPr id="5" name="TextBox 4">
            <a:extLst>
              <a:ext uri="{FF2B5EF4-FFF2-40B4-BE49-F238E27FC236}">
                <a16:creationId xmlns:a16="http://schemas.microsoft.com/office/drawing/2014/main" id="{91BCAFEF-AD9D-820E-C7D2-F8691BCC6CA4}"/>
              </a:ext>
            </a:extLst>
          </p:cNvPr>
          <p:cNvSpPr txBox="1"/>
          <p:nvPr/>
        </p:nvSpPr>
        <p:spPr>
          <a:xfrm>
            <a:off x="2532794" y="6508527"/>
            <a:ext cx="7180171" cy="307777"/>
          </a:xfrm>
          <a:prstGeom prst="rect">
            <a:avLst/>
          </a:prstGeom>
          <a:noFill/>
        </p:spPr>
        <p:txBody>
          <a:bodyPr wrap="none" rtlCol="0">
            <a:spAutoFit/>
          </a:bodyPr>
          <a:lstStyle/>
          <a:p>
            <a:r>
              <a:rPr lang="en-GB" sz="1400" b="1" dirty="0"/>
              <a:t>Abbreviations: </a:t>
            </a:r>
            <a:r>
              <a:rPr lang="en-GB" sz="1400" dirty="0"/>
              <a:t>CHD, chronic hepatitis D; IFN, interferon; PEG-IFN, peginterferon alfa-2a.</a:t>
            </a:r>
          </a:p>
        </p:txBody>
      </p:sp>
      <p:pic>
        <p:nvPicPr>
          <p:cNvPr id="7" name="Picture 6">
            <a:extLst>
              <a:ext uri="{FF2B5EF4-FFF2-40B4-BE49-F238E27FC236}">
                <a16:creationId xmlns:a16="http://schemas.microsoft.com/office/drawing/2014/main" id="{1BA587B6-E4B8-ABBC-80FA-174C60630D9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817804" y="46896"/>
            <a:ext cx="299768" cy="328612"/>
          </a:xfrm>
          <a:prstGeom prst="rect">
            <a:avLst/>
          </a:prstGeom>
        </p:spPr>
      </p:pic>
    </p:spTree>
    <p:extLst>
      <p:ext uri="{BB962C8B-B14F-4D97-AF65-F5344CB8AC3E}">
        <p14:creationId xmlns:p14="http://schemas.microsoft.com/office/powerpoint/2010/main" val="52715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628806" cy="1027426"/>
          </a:xfrm>
        </p:spPr>
        <p:txBody>
          <a:bodyPr>
            <a:noAutofit/>
          </a:bodyPr>
          <a:lstStyle/>
          <a:p>
            <a:r>
              <a:rPr lang="en-GB" sz="3200" dirty="0">
                <a:solidFill>
                  <a:schemeClr val="accent1"/>
                </a:solidFill>
              </a:rPr>
              <a:t>Key issue: </a:t>
            </a:r>
            <a:r>
              <a:rPr lang="en-GB" sz="3200" dirty="0"/>
              <a:t>Generalisability of trial population to narrower population in submission (2/3)</a:t>
            </a:r>
            <a:br>
              <a:rPr lang="en-GB" sz="3200" dirty="0"/>
            </a:br>
            <a:br>
              <a:rPr lang="en-GB" dirty="0"/>
            </a:br>
            <a:endParaRPr lang="en-GB" b="0"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418414" y="2523324"/>
            <a:ext cx="11455472" cy="178417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highlight>
                  <a:srgbClr val="FFFFFF"/>
                </a:highlight>
              </a:rPr>
              <a:t>MYR 301 trial population is likely to be IFN-based therapy experienced (</a:t>
            </a:r>
            <a:r>
              <a:rPr lang="en-GB" u="sng" dirty="0">
                <a:solidFill>
                  <a:schemeClr val="tx1"/>
                </a:solidFill>
                <a:highlight>
                  <a:srgbClr val="000000"/>
                </a:highlight>
              </a:rPr>
              <a:t>***</a:t>
            </a:r>
            <a:r>
              <a:rPr lang="en-GB" dirty="0">
                <a:solidFill>
                  <a:schemeClr val="tx1"/>
                </a:solidFill>
                <a:highlight>
                  <a:srgbClr val="FFFFFF"/>
                </a:highlight>
              </a:rPr>
              <a:t>), intolerant, or contraindicated and is therefore reflective of the position adopted in the company submission</a:t>
            </a:r>
          </a:p>
          <a:p>
            <a:pPr marL="742950" lvl="1" indent="-285750">
              <a:buFont typeface="Arial" panose="020B0604020202020204" pitchFamily="34" charset="0"/>
              <a:buChar char="•"/>
            </a:pPr>
            <a:r>
              <a:rPr lang="en-GB" dirty="0">
                <a:solidFill>
                  <a:schemeClr val="tx1"/>
                </a:solidFill>
                <a:highlight>
                  <a:srgbClr val="FFFFFF"/>
                </a:highlight>
              </a:rPr>
              <a:t>According to guidelines, all patients with CHB/CHD co-infection should be offered IFN</a:t>
            </a:r>
          </a:p>
          <a:p>
            <a:pPr marL="742950" lvl="1" indent="-285750">
              <a:buFont typeface="Arial" panose="020B0604020202020204" pitchFamily="34" charset="0"/>
              <a:buChar char="•"/>
            </a:pPr>
            <a:r>
              <a:rPr lang="en-GB" dirty="0">
                <a:solidFill>
                  <a:schemeClr val="tx1"/>
                </a:solidFill>
                <a:highlight>
                  <a:srgbClr val="FFFFFF"/>
                </a:highlight>
              </a:rPr>
              <a:t>EAG agrees that most patients in the trial who had not received prior IFN-based therapy are likely to be intolerant or contraindicated</a:t>
            </a:r>
          </a:p>
          <a:p>
            <a:pPr lvl="1"/>
            <a:endParaRPr lang="en-GB" dirty="0">
              <a:solidFill>
                <a:schemeClr val="tx1"/>
              </a:solidFill>
              <a:highlight>
                <a:srgbClr val="FFFF00"/>
              </a:highlight>
            </a:endParaRPr>
          </a:p>
          <a:p>
            <a:pPr lvl="1"/>
            <a:endParaRPr lang="en-GB" dirty="0">
              <a:solidFill>
                <a:schemeClr val="tx1"/>
              </a:solidFill>
              <a:highlight>
                <a:srgbClr val="FFFF00"/>
              </a:highlight>
            </a:endParaRPr>
          </a:p>
          <a:p>
            <a:pPr marL="285750" indent="-285750">
              <a:buFont typeface="Arial" panose="020B0604020202020204" pitchFamily="34" charset="0"/>
              <a:buChar char="•"/>
            </a:pPr>
            <a:endParaRPr lang="en-GB" dirty="0">
              <a:solidFill>
                <a:schemeClr val="tx1"/>
              </a:solidFill>
            </a:endParaRPr>
          </a:p>
        </p:txBody>
      </p:sp>
      <p:sp>
        <p:nvSpPr>
          <p:cNvPr id="5" name="Rectangle 4">
            <a:extLst>
              <a:ext uri="{FF2B5EF4-FFF2-40B4-BE49-F238E27FC236}">
                <a16:creationId xmlns:a16="http://schemas.microsoft.com/office/drawing/2014/main" id="{9C0EA0FC-0FDE-4096-F399-C7EF9DD5DF83}"/>
              </a:ext>
            </a:extLst>
          </p:cNvPr>
          <p:cNvSpPr/>
          <p:nvPr/>
        </p:nvSpPr>
        <p:spPr>
          <a:xfrm>
            <a:off x="418414" y="4441336"/>
            <a:ext cx="11455472" cy="15887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285750" indent="-285750">
              <a:buFont typeface="Arial" panose="020B0604020202020204" pitchFamily="34" charset="0"/>
              <a:buChar char="•"/>
            </a:pPr>
            <a:r>
              <a:rPr lang="en-GB" dirty="0">
                <a:solidFill>
                  <a:schemeClr val="tx1"/>
                </a:solidFill>
              </a:rPr>
              <a:t>Company positioning of </a:t>
            </a:r>
            <a:r>
              <a:rPr lang="en-GB" dirty="0" err="1">
                <a:solidFill>
                  <a:schemeClr val="tx1"/>
                </a:solidFill>
              </a:rPr>
              <a:t>bulevirtide</a:t>
            </a:r>
            <a:r>
              <a:rPr lang="en-GB" dirty="0">
                <a:solidFill>
                  <a:schemeClr val="tx1"/>
                </a:solidFill>
              </a:rPr>
              <a:t> in the treatment pathway is reasonable </a:t>
            </a:r>
          </a:p>
          <a:p>
            <a:pPr marL="742950" lvl="1" indent="-285750">
              <a:buFont typeface="Arial" panose="020B0604020202020204" pitchFamily="34" charset="0"/>
              <a:buChar char="•"/>
            </a:pPr>
            <a:r>
              <a:rPr lang="en-GB" dirty="0" err="1">
                <a:solidFill>
                  <a:schemeClr val="tx1"/>
                </a:solidFill>
              </a:rPr>
              <a:t>Bulevirtide</a:t>
            </a:r>
            <a:r>
              <a:rPr lang="en-GB" dirty="0">
                <a:solidFill>
                  <a:schemeClr val="tx1"/>
                </a:solidFill>
              </a:rPr>
              <a:t> could also be considered as an alternative to PEG-IFN</a:t>
            </a:r>
          </a:p>
          <a:p>
            <a:pPr marL="285750" indent="-285750">
              <a:buFont typeface="Arial" panose="020B0604020202020204" pitchFamily="34" charset="0"/>
              <a:buChar char="•"/>
            </a:pPr>
            <a:r>
              <a:rPr lang="en-GB" dirty="0">
                <a:solidFill>
                  <a:schemeClr val="tx1"/>
                </a:solidFill>
              </a:rPr>
              <a:t>Trial population is different to the proposed population in the decision problem, it is unclear how this impacts on effectiveness of </a:t>
            </a:r>
            <a:r>
              <a:rPr lang="en-GB" dirty="0" err="1">
                <a:solidFill>
                  <a:schemeClr val="tx1"/>
                </a:solidFill>
              </a:rPr>
              <a:t>bulevirtide</a:t>
            </a:r>
            <a:endParaRPr lang="en-GB" strike="sngStrike" dirty="0">
              <a:solidFill>
                <a:schemeClr val="tx1"/>
              </a:solidFill>
            </a:endParaRPr>
          </a:p>
        </p:txBody>
      </p:sp>
      <p:sp>
        <p:nvSpPr>
          <p:cNvPr id="3" name="Rectangle 2">
            <a:extLst>
              <a:ext uri="{FF2B5EF4-FFF2-40B4-BE49-F238E27FC236}">
                <a16:creationId xmlns:a16="http://schemas.microsoft.com/office/drawing/2014/main" id="{DA2660F0-11BB-181E-19CA-EE44BA7F5B99}"/>
              </a:ext>
            </a:extLst>
          </p:cNvPr>
          <p:cNvSpPr/>
          <p:nvPr/>
        </p:nvSpPr>
        <p:spPr>
          <a:xfrm>
            <a:off x="418414" y="1354514"/>
            <a:ext cx="11455472" cy="10182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2"/>
                </a:solidFill>
              </a:rPr>
              <a:t>Clinical expert</a:t>
            </a:r>
          </a:p>
          <a:p>
            <a:pPr marL="285750" indent="-285750">
              <a:buFont typeface="Arial" panose="020B0604020202020204" pitchFamily="34" charset="0"/>
              <a:buChar char="•"/>
            </a:pPr>
            <a:r>
              <a:rPr lang="en-GB" i="1" dirty="0">
                <a:solidFill>
                  <a:schemeClr val="tx1"/>
                </a:solidFill>
              </a:rPr>
              <a:t>“I support the position adopted here that the drug should be restricted to those showing evidence of liver damage, who are most likely to derive early benefit from its use”</a:t>
            </a:r>
          </a:p>
        </p:txBody>
      </p:sp>
      <p:sp>
        <p:nvSpPr>
          <p:cNvPr id="4" name="TextBox 3">
            <a:extLst>
              <a:ext uri="{FF2B5EF4-FFF2-40B4-BE49-F238E27FC236}">
                <a16:creationId xmlns:a16="http://schemas.microsoft.com/office/drawing/2014/main" id="{1F62F3DE-4834-2CB4-1703-976294BDAE85}"/>
              </a:ext>
            </a:extLst>
          </p:cNvPr>
          <p:cNvSpPr txBox="1"/>
          <p:nvPr/>
        </p:nvSpPr>
        <p:spPr>
          <a:xfrm>
            <a:off x="1286976" y="6334780"/>
            <a:ext cx="9101034" cy="523220"/>
          </a:xfrm>
          <a:prstGeom prst="rect">
            <a:avLst/>
          </a:prstGeom>
          <a:noFill/>
        </p:spPr>
        <p:txBody>
          <a:bodyPr wrap="square" rtlCol="0">
            <a:spAutoFit/>
          </a:bodyPr>
          <a:lstStyle/>
          <a:p>
            <a:pPr algn="ctr"/>
            <a:r>
              <a:rPr lang="en-GB" sz="1400" b="1" dirty="0"/>
              <a:t>Abbreviations: </a:t>
            </a:r>
            <a:r>
              <a:rPr lang="en-GB" sz="1400" dirty="0"/>
              <a:t>CHB, chronic hepatitis B; CHD, chronic hepatitis D; EAG, External Assessment Group; IFN, interferon; PEG-IFN, peginterferon alfa-2a.</a:t>
            </a:r>
          </a:p>
        </p:txBody>
      </p:sp>
      <p:pic>
        <p:nvPicPr>
          <p:cNvPr id="6" name="Picture 5">
            <a:extLst>
              <a:ext uri="{FF2B5EF4-FFF2-40B4-BE49-F238E27FC236}">
                <a16:creationId xmlns:a16="http://schemas.microsoft.com/office/drawing/2014/main" id="{6CE3563F-F32D-E1A5-720C-DBDC6924144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873886" y="24712"/>
            <a:ext cx="299768" cy="328612"/>
          </a:xfrm>
          <a:prstGeom prst="rect">
            <a:avLst/>
          </a:prstGeom>
        </p:spPr>
      </p:pic>
      <p:sp>
        <p:nvSpPr>
          <p:cNvPr id="7" name="Rectangle 6" descr="Marker showing slides are confidential ">
            <a:extLst>
              <a:ext uri="{FF2B5EF4-FFF2-40B4-BE49-F238E27FC236}">
                <a16:creationId xmlns:a16="http://schemas.microsoft.com/office/drawing/2014/main" id="{D52547EF-62A5-A227-783A-072DD346556C}"/>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206308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5FC661C-E05A-4882-B6BE-74E685B36E9E}"/>
              </a:ext>
            </a:extLst>
          </p:cNvPr>
          <p:cNvSpPr>
            <a:spLocks noGrp="1"/>
          </p:cNvSpPr>
          <p:nvPr>
            <p:ph type="ctrTitle"/>
          </p:nvPr>
        </p:nvSpPr>
        <p:spPr>
          <a:xfrm>
            <a:off x="421227" y="195584"/>
            <a:ext cx="11349545" cy="551668"/>
          </a:xfrm>
        </p:spPr>
        <p:txBody>
          <a:bodyPr>
            <a:noAutofit/>
          </a:bodyPr>
          <a:lstStyle/>
          <a:p>
            <a:r>
              <a:rPr lang="en-GB" sz="3200" dirty="0"/>
              <a:t>Key issues for discussion </a:t>
            </a:r>
            <a:br>
              <a:rPr lang="en-GB" sz="3200" dirty="0"/>
            </a:br>
            <a:endParaRPr lang="en-GB" sz="2800" strike="sngStrike" dirty="0">
              <a:solidFill>
                <a:srgbClr val="FF0000"/>
              </a:solidFill>
            </a:endParaRPr>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2294041605"/>
              </p:ext>
            </p:extLst>
          </p:nvPr>
        </p:nvGraphicFramePr>
        <p:xfrm>
          <a:off x="496057" y="940822"/>
          <a:ext cx="10773829" cy="3708400"/>
        </p:xfrm>
        <a:graphic>
          <a:graphicData uri="http://schemas.openxmlformats.org/drawingml/2006/table">
            <a:tbl>
              <a:tblPr firstRow="1" bandRow="1">
                <a:tableStyleId>{5C22544A-7EE6-4342-B048-85BDC9FD1C3A}</a:tableStyleId>
              </a:tblPr>
              <a:tblGrid>
                <a:gridCol w="7579649">
                  <a:extLst>
                    <a:ext uri="{9D8B030D-6E8A-4147-A177-3AD203B41FA5}">
                      <a16:colId xmlns:a16="http://schemas.microsoft.com/office/drawing/2014/main" val="3322847139"/>
                    </a:ext>
                  </a:extLst>
                </a:gridCol>
                <a:gridCol w="1576959">
                  <a:extLst>
                    <a:ext uri="{9D8B030D-6E8A-4147-A177-3AD203B41FA5}">
                      <a16:colId xmlns:a16="http://schemas.microsoft.com/office/drawing/2014/main" val="2381203084"/>
                    </a:ext>
                  </a:extLst>
                </a:gridCol>
                <a:gridCol w="1617221">
                  <a:extLst>
                    <a:ext uri="{9D8B030D-6E8A-4147-A177-3AD203B41FA5}">
                      <a16:colId xmlns:a16="http://schemas.microsoft.com/office/drawing/2014/main" val="354127724"/>
                    </a:ext>
                  </a:extLst>
                </a:gridCol>
              </a:tblGrid>
              <a:tr h="370840">
                <a:tc>
                  <a:txBody>
                    <a:bodyPr/>
                    <a:lstStyle/>
                    <a:p>
                      <a:r>
                        <a:rPr lang="en-GB" dirty="0"/>
                        <a:t>Issue</a:t>
                      </a:r>
                    </a:p>
                  </a:txBody>
                  <a:tcPr/>
                </a:tc>
                <a:tc>
                  <a:txBody>
                    <a:bodyPr/>
                    <a:lstStyle/>
                    <a:p>
                      <a:r>
                        <a:rPr lang="en-GB" dirty="0"/>
                        <a:t>Resolved?</a:t>
                      </a:r>
                    </a:p>
                  </a:txBody>
                  <a:tcPr/>
                </a:tc>
                <a:tc>
                  <a:txBody>
                    <a:bodyPr/>
                    <a:lstStyle/>
                    <a:p>
                      <a:r>
                        <a:rPr lang="en-GB" dirty="0"/>
                        <a:t>ICER impact</a:t>
                      </a:r>
                    </a:p>
                  </a:txBody>
                  <a:tcPr/>
                </a:tc>
                <a:extLst>
                  <a:ext uri="{0D108BD9-81ED-4DB2-BD59-A6C34878D82A}">
                    <a16:rowId xmlns:a16="http://schemas.microsoft.com/office/drawing/2014/main" val="2647452487"/>
                  </a:ext>
                </a:extLst>
              </a:tr>
              <a:tr h="370840">
                <a:tc gridSpan="3">
                  <a:txBody>
                    <a:bodyPr/>
                    <a:lstStyle/>
                    <a:p>
                      <a:r>
                        <a:rPr lang="en-GB" dirty="0"/>
                        <a:t>Clinical effectiveness</a:t>
                      </a:r>
                    </a:p>
                  </a:txBody>
                  <a:tcPr>
                    <a:solidFill>
                      <a:schemeClr val="accent6"/>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595403546"/>
                  </a:ext>
                </a:extLst>
              </a:tr>
              <a:tr h="370840">
                <a:tc>
                  <a:txBody>
                    <a:bodyPr/>
                    <a:lstStyle/>
                    <a:p>
                      <a:r>
                        <a:rPr lang="en-GB" dirty="0">
                          <a:solidFill>
                            <a:schemeClr val="tx1"/>
                          </a:solidFill>
                        </a:rPr>
                        <a:t>Identifying eligible patients</a:t>
                      </a:r>
                    </a:p>
                  </a:txBody>
                  <a:tcPr/>
                </a:tc>
                <a:tc>
                  <a:txBody>
                    <a:bodyPr/>
                    <a:lstStyle/>
                    <a:p>
                      <a:pPr algn="ctr"/>
                      <a:r>
                        <a:rPr lang="en-GB" dirty="0">
                          <a:solidFill>
                            <a:schemeClr val="bg1"/>
                          </a:solidFill>
                        </a:rPr>
                        <a:t>No</a:t>
                      </a:r>
                    </a:p>
                  </a:txBody>
                  <a:tcPr>
                    <a:solidFill>
                      <a:srgbClr val="C00000"/>
                    </a:solidFill>
                  </a:tcPr>
                </a:tc>
                <a:tc>
                  <a:txBody>
                    <a:bodyPr/>
                    <a:lstStyle/>
                    <a:p>
                      <a:endParaRPr lang="en-GB" dirty="0"/>
                    </a:p>
                  </a:txBody>
                  <a:tcPr/>
                </a:tc>
                <a:extLst>
                  <a:ext uri="{0D108BD9-81ED-4DB2-BD59-A6C34878D82A}">
                    <a16:rowId xmlns:a16="http://schemas.microsoft.com/office/drawing/2014/main" val="2859102153"/>
                  </a:ext>
                </a:extLst>
              </a:tr>
              <a:tr h="370840">
                <a:tc>
                  <a:txBody>
                    <a:bodyPr/>
                    <a:lstStyle/>
                    <a:p>
                      <a:r>
                        <a:rPr lang="en-GB" dirty="0">
                          <a:solidFill>
                            <a:schemeClr val="tx1"/>
                          </a:solidFill>
                        </a:rPr>
                        <a:t>Generalisability of trial population to narrower population in submission </a:t>
                      </a:r>
                    </a:p>
                  </a:txBody>
                  <a:tcPr/>
                </a:tc>
                <a:tc>
                  <a:txBody>
                    <a:bodyPr/>
                    <a:lstStyle/>
                    <a:p>
                      <a:pPr algn="ctr"/>
                      <a:r>
                        <a:rPr lang="en-GB" dirty="0">
                          <a:solidFill>
                            <a:schemeClr val="bg1"/>
                          </a:solidFill>
                        </a:rPr>
                        <a:t>Partially</a:t>
                      </a:r>
                    </a:p>
                  </a:txBody>
                  <a:tcPr>
                    <a:solidFill>
                      <a:srgbClr val="FFC000"/>
                    </a:solidFill>
                  </a:tcPr>
                </a:tc>
                <a:tc>
                  <a:txBody>
                    <a:bodyPr/>
                    <a:lstStyle/>
                    <a:p>
                      <a:endParaRPr lang="en-GB" dirty="0"/>
                    </a:p>
                  </a:txBody>
                  <a:tcPr/>
                </a:tc>
                <a:extLst>
                  <a:ext uri="{0D108BD9-81ED-4DB2-BD59-A6C34878D82A}">
                    <a16:rowId xmlns:a16="http://schemas.microsoft.com/office/drawing/2014/main" val="4286048228"/>
                  </a:ext>
                </a:extLst>
              </a:tr>
              <a:tr h="370840">
                <a:tc>
                  <a:txBody>
                    <a:bodyPr/>
                    <a:lstStyle/>
                    <a:p>
                      <a:r>
                        <a:rPr lang="en-GB" dirty="0"/>
                        <a:t>Generalisability of trial population to UK patients</a:t>
                      </a:r>
                    </a:p>
                  </a:txBody>
                  <a:tcPr/>
                </a:tc>
                <a:tc>
                  <a:txBody>
                    <a:bodyPr/>
                    <a:lstStyle/>
                    <a:p>
                      <a:pPr algn="ctr"/>
                      <a:r>
                        <a:rPr lang="en-GB" dirty="0">
                          <a:solidFill>
                            <a:schemeClr val="bg1"/>
                          </a:solidFill>
                        </a:rPr>
                        <a:t>No</a:t>
                      </a:r>
                    </a:p>
                  </a:txBody>
                  <a:tcPr>
                    <a:solidFill>
                      <a:srgbClr val="C00000"/>
                    </a:solidFill>
                  </a:tcPr>
                </a:tc>
                <a:tc>
                  <a:txBody>
                    <a:bodyPr/>
                    <a:lstStyle/>
                    <a:p>
                      <a:endParaRPr lang="en-GB" dirty="0"/>
                    </a:p>
                  </a:txBody>
                  <a:tcPr/>
                </a:tc>
                <a:extLst>
                  <a:ext uri="{0D108BD9-81ED-4DB2-BD59-A6C34878D82A}">
                    <a16:rowId xmlns:a16="http://schemas.microsoft.com/office/drawing/2014/main" val="4079267917"/>
                  </a:ext>
                </a:extLst>
              </a:tr>
              <a:tr h="370840">
                <a:tc gridSpan="3">
                  <a:txBody>
                    <a:bodyPr/>
                    <a:lstStyle/>
                    <a:p>
                      <a:r>
                        <a:rPr lang="en-GB" dirty="0"/>
                        <a:t>Cost effectiveness</a:t>
                      </a:r>
                    </a:p>
                  </a:txBody>
                  <a:tcPr>
                    <a:solidFill>
                      <a:schemeClr val="accent6"/>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071642390"/>
                  </a:ext>
                </a:extLst>
              </a:tr>
              <a:tr h="370840">
                <a:tc>
                  <a:txBody>
                    <a:bodyPr/>
                    <a:lstStyle/>
                    <a:p>
                      <a:r>
                        <a:rPr lang="en-GB" dirty="0"/>
                        <a:t>Duration of response</a:t>
                      </a:r>
                    </a:p>
                  </a:txBody>
                  <a:tcPr/>
                </a:tc>
                <a:tc>
                  <a:txBody>
                    <a:bodyPr/>
                    <a:lstStyle/>
                    <a:p>
                      <a:pPr algn="ctr"/>
                      <a:r>
                        <a:rPr lang="en-GB" dirty="0">
                          <a:solidFill>
                            <a:schemeClr val="bg1"/>
                          </a:solidFill>
                        </a:rPr>
                        <a:t>No</a:t>
                      </a:r>
                    </a:p>
                  </a:txBody>
                  <a:tcPr>
                    <a:solidFill>
                      <a:srgbClr val="C00000"/>
                    </a:solidFill>
                  </a:tcPr>
                </a:tc>
                <a:tc>
                  <a:txBody>
                    <a:bodyPr/>
                    <a:lstStyle/>
                    <a:p>
                      <a:endParaRPr lang="en-GB" dirty="0"/>
                    </a:p>
                  </a:txBody>
                  <a:tcPr/>
                </a:tc>
                <a:extLst>
                  <a:ext uri="{0D108BD9-81ED-4DB2-BD59-A6C34878D82A}">
                    <a16:rowId xmlns:a16="http://schemas.microsoft.com/office/drawing/2014/main" val="1761245073"/>
                  </a:ext>
                </a:extLst>
              </a:tr>
              <a:tr h="370840">
                <a:tc>
                  <a:txBody>
                    <a:bodyPr/>
                    <a:lstStyle/>
                    <a:p>
                      <a:r>
                        <a:rPr lang="en-GB" dirty="0"/>
                        <a:t>Treatment duration and stopping rules</a:t>
                      </a:r>
                    </a:p>
                  </a:txBody>
                  <a:tcPr/>
                </a:tc>
                <a:tc>
                  <a:txBody>
                    <a:bodyPr/>
                    <a:lstStyle/>
                    <a:p>
                      <a:pPr algn="ctr"/>
                      <a:r>
                        <a:rPr lang="en-GB" dirty="0">
                          <a:solidFill>
                            <a:schemeClr val="bg1"/>
                          </a:solidFill>
                        </a:rPr>
                        <a:t>No</a:t>
                      </a:r>
                    </a:p>
                  </a:txBody>
                  <a:tcPr>
                    <a:solidFill>
                      <a:srgbClr val="C00000"/>
                    </a:solidFill>
                  </a:tcPr>
                </a:tc>
                <a:tc>
                  <a:txBody>
                    <a:bodyPr/>
                    <a:lstStyle/>
                    <a:p>
                      <a:endParaRPr lang="en-GB" dirty="0"/>
                    </a:p>
                  </a:txBody>
                  <a:tcPr/>
                </a:tc>
                <a:extLst>
                  <a:ext uri="{0D108BD9-81ED-4DB2-BD59-A6C34878D82A}">
                    <a16:rowId xmlns:a16="http://schemas.microsoft.com/office/drawing/2014/main" val="1772524958"/>
                  </a:ext>
                </a:extLst>
              </a:tr>
              <a:tr h="370840">
                <a:tc>
                  <a:txBody>
                    <a:bodyPr/>
                    <a:lstStyle/>
                    <a:p>
                      <a:r>
                        <a:rPr lang="en-GB" dirty="0"/>
                        <a:t>QALY weighting for severity</a:t>
                      </a:r>
                    </a:p>
                  </a:txBody>
                  <a:tcPr/>
                </a:tc>
                <a:tc>
                  <a:txBody>
                    <a:bodyPr/>
                    <a:lstStyle/>
                    <a:p>
                      <a:pPr algn="ctr"/>
                      <a:r>
                        <a:rPr lang="en-GB" dirty="0">
                          <a:solidFill>
                            <a:schemeClr val="bg1"/>
                          </a:solidFill>
                        </a:rPr>
                        <a:t>No</a:t>
                      </a:r>
                    </a:p>
                  </a:txBody>
                  <a:tcPr>
                    <a:solidFill>
                      <a:srgbClr val="C00000"/>
                    </a:solidFill>
                  </a:tcPr>
                </a:tc>
                <a:tc>
                  <a:txBody>
                    <a:bodyPr/>
                    <a:lstStyle/>
                    <a:p>
                      <a:endParaRPr lang="en-GB" dirty="0"/>
                    </a:p>
                  </a:txBody>
                  <a:tcPr/>
                </a:tc>
                <a:extLst>
                  <a:ext uri="{0D108BD9-81ED-4DB2-BD59-A6C34878D82A}">
                    <a16:rowId xmlns:a16="http://schemas.microsoft.com/office/drawing/2014/main" val="4160798609"/>
                  </a:ext>
                </a:extLst>
              </a:tr>
              <a:tr h="370840">
                <a:tc>
                  <a:txBody>
                    <a:bodyPr/>
                    <a:lstStyle/>
                    <a:p>
                      <a:r>
                        <a:rPr lang="en-GB" dirty="0"/>
                        <a:t>Utility gain for combined responders</a:t>
                      </a:r>
                    </a:p>
                  </a:txBody>
                  <a:tcPr/>
                </a:tc>
                <a:tc>
                  <a:txBody>
                    <a:bodyPr/>
                    <a:lstStyle/>
                    <a:p>
                      <a:pPr algn="ctr"/>
                      <a:r>
                        <a:rPr lang="en-GB" dirty="0">
                          <a:solidFill>
                            <a:schemeClr val="bg1"/>
                          </a:solidFill>
                        </a:rPr>
                        <a:t>No</a:t>
                      </a:r>
                    </a:p>
                  </a:txBody>
                  <a:tcPr>
                    <a:solidFill>
                      <a:srgbClr val="C00000"/>
                    </a:solidFill>
                  </a:tcPr>
                </a:tc>
                <a:tc>
                  <a:txBody>
                    <a:bodyPr/>
                    <a:lstStyle/>
                    <a:p>
                      <a:endParaRPr lang="en-GB" dirty="0"/>
                    </a:p>
                  </a:txBody>
                  <a:tcPr/>
                </a:tc>
                <a:extLst>
                  <a:ext uri="{0D108BD9-81ED-4DB2-BD59-A6C34878D82A}">
                    <a16:rowId xmlns:a16="http://schemas.microsoft.com/office/drawing/2014/main" val="3304985834"/>
                  </a:ext>
                </a:extLst>
              </a:tr>
            </a:tbl>
          </a:graphicData>
        </a:graphic>
      </p:graphicFrame>
      <p:sp>
        <p:nvSpPr>
          <p:cNvPr id="15" name="TextBox 14">
            <a:extLst>
              <a:ext uri="{FF2B5EF4-FFF2-40B4-BE49-F238E27FC236}">
                <a16:creationId xmlns:a16="http://schemas.microsoft.com/office/drawing/2014/main" id="{DAC9D7D3-86AB-4CF7-A2C9-C78323D09900}"/>
              </a:ext>
            </a:extLst>
          </p:cNvPr>
          <p:cNvSpPr txBox="1"/>
          <p:nvPr/>
        </p:nvSpPr>
        <p:spPr>
          <a:xfrm>
            <a:off x="2525809" y="6550223"/>
            <a:ext cx="7420621" cy="307777"/>
          </a:xfrm>
          <a:prstGeom prst="rect">
            <a:avLst/>
          </a:prstGeom>
          <a:noFill/>
        </p:spPr>
        <p:txBody>
          <a:bodyPr wrap="none" rtlCol="0">
            <a:spAutoFit/>
          </a:bodyPr>
          <a:lstStyle/>
          <a:p>
            <a:r>
              <a:rPr lang="en-GB" sz="1400" b="1" dirty="0"/>
              <a:t>Abbreviations: </a:t>
            </a:r>
            <a:r>
              <a:rPr lang="en-GB" sz="1400" dirty="0"/>
              <a:t>ICER, incremental cost-effectiveness ratio; QALY, quality-adjusted life year.</a:t>
            </a:r>
          </a:p>
        </p:txBody>
      </p:sp>
      <p:pic>
        <p:nvPicPr>
          <p:cNvPr id="28" name="Picture 27">
            <a:extLst>
              <a:ext uri="{FF2B5EF4-FFF2-40B4-BE49-F238E27FC236}">
                <a16:creationId xmlns:a16="http://schemas.microsoft.com/office/drawing/2014/main" id="{3A518EEC-6028-F7C4-ED4F-E6058D50AB7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328130" y="2079421"/>
            <a:ext cx="299768" cy="328612"/>
          </a:xfrm>
          <a:prstGeom prst="rect">
            <a:avLst/>
          </a:prstGeom>
        </p:spPr>
      </p:pic>
      <p:grpSp>
        <p:nvGrpSpPr>
          <p:cNvPr id="3" name="Group 2">
            <a:extLst>
              <a:ext uri="{FF2B5EF4-FFF2-40B4-BE49-F238E27FC236}">
                <a16:creationId xmlns:a16="http://schemas.microsoft.com/office/drawing/2014/main" id="{B04F45D5-D484-5BDE-0F50-0F15E1B2EA0F}"/>
              </a:ext>
            </a:extLst>
          </p:cNvPr>
          <p:cNvGrpSpPr/>
          <p:nvPr/>
        </p:nvGrpSpPr>
        <p:grpSpPr>
          <a:xfrm>
            <a:off x="9010983" y="4851884"/>
            <a:ext cx="2558838" cy="764312"/>
            <a:chOff x="9159849" y="5816992"/>
            <a:chExt cx="2558838" cy="764312"/>
          </a:xfrm>
        </p:grpSpPr>
        <p:pic>
          <p:nvPicPr>
            <p:cNvPr id="12" name="Picture 11" descr="Large impact on the incremental cost effectiveness ratio">
              <a:extLst>
                <a:ext uri="{FF2B5EF4-FFF2-40B4-BE49-F238E27FC236}">
                  <a16:creationId xmlns:a16="http://schemas.microsoft.com/office/drawing/2014/main" id="{56E396AD-D18D-F516-A6C1-2F2A99FD3FF1}"/>
                </a:ext>
              </a:extLst>
            </p:cNvPr>
            <p:cNvPicPr>
              <a:picLocks noChangeAspect="1"/>
            </p:cNvPicPr>
            <p:nvPr/>
          </p:nvPicPr>
          <p:blipFill>
            <a:blip r:embed="rId4"/>
            <a:stretch>
              <a:fillRect/>
            </a:stretch>
          </p:blipFill>
          <p:spPr>
            <a:xfrm>
              <a:off x="9276027" y="5881323"/>
              <a:ext cx="314134" cy="314134"/>
            </a:xfrm>
            <a:prstGeom prst="rect">
              <a:avLst/>
            </a:prstGeom>
          </p:spPr>
        </p:pic>
        <p:pic>
          <p:nvPicPr>
            <p:cNvPr id="16" name="Picture 15">
              <a:extLst>
                <a:ext uri="{FF2B5EF4-FFF2-40B4-BE49-F238E27FC236}">
                  <a16:creationId xmlns:a16="http://schemas.microsoft.com/office/drawing/2014/main" id="{B833680E-935B-A955-C3B8-CD91FA260FA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96782" y="6242431"/>
              <a:ext cx="299768" cy="328612"/>
            </a:xfrm>
            <a:prstGeom prst="rect">
              <a:avLst/>
            </a:prstGeom>
          </p:spPr>
        </p:pic>
        <p:sp>
          <p:nvSpPr>
            <p:cNvPr id="17" name="TextBox 16">
              <a:extLst>
                <a:ext uri="{FF2B5EF4-FFF2-40B4-BE49-F238E27FC236}">
                  <a16:creationId xmlns:a16="http://schemas.microsoft.com/office/drawing/2014/main" id="{B8DD6D79-E474-F408-44BC-63F899B47F16}"/>
                </a:ext>
              </a:extLst>
            </p:cNvPr>
            <p:cNvSpPr txBox="1"/>
            <p:nvPr/>
          </p:nvSpPr>
          <p:spPr>
            <a:xfrm>
              <a:off x="9665202" y="6211971"/>
              <a:ext cx="1912703" cy="369332"/>
            </a:xfrm>
            <a:prstGeom prst="rect">
              <a:avLst/>
            </a:prstGeom>
            <a:noFill/>
          </p:spPr>
          <p:txBody>
            <a:bodyPr wrap="none" rtlCol="0">
              <a:spAutoFit/>
            </a:bodyPr>
            <a:lstStyle/>
            <a:p>
              <a:r>
                <a:rPr lang="en-GB" dirty="0"/>
                <a:t>Unknown impact</a:t>
              </a:r>
            </a:p>
          </p:txBody>
        </p:sp>
        <p:sp>
          <p:nvSpPr>
            <p:cNvPr id="19" name="TextBox 18">
              <a:extLst>
                <a:ext uri="{FF2B5EF4-FFF2-40B4-BE49-F238E27FC236}">
                  <a16:creationId xmlns:a16="http://schemas.microsoft.com/office/drawing/2014/main" id="{25A4AB3C-21AF-1B89-66F5-D8F4450C8D49}"/>
                </a:ext>
              </a:extLst>
            </p:cNvPr>
            <p:cNvSpPr txBox="1"/>
            <p:nvPr/>
          </p:nvSpPr>
          <p:spPr>
            <a:xfrm>
              <a:off x="9665202" y="5820972"/>
              <a:ext cx="1489510" cy="369332"/>
            </a:xfrm>
            <a:prstGeom prst="rect">
              <a:avLst/>
            </a:prstGeom>
            <a:noFill/>
          </p:spPr>
          <p:txBody>
            <a:bodyPr wrap="none" rtlCol="0">
              <a:spAutoFit/>
            </a:bodyPr>
            <a:lstStyle/>
            <a:p>
              <a:r>
                <a:rPr lang="en-GB" dirty="0"/>
                <a:t>Model driver</a:t>
              </a:r>
            </a:p>
          </p:txBody>
        </p:sp>
        <p:sp>
          <p:nvSpPr>
            <p:cNvPr id="20" name="Rectangle 19">
              <a:extLst>
                <a:ext uri="{FF2B5EF4-FFF2-40B4-BE49-F238E27FC236}">
                  <a16:creationId xmlns:a16="http://schemas.microsoft.com/office/drawing/2014/main" id="{BD874C93-4FA5-E265-89A0-A77B16F5F153}"/>
                </a:ext>
              </a:extLst>
            </p:cNvPr>
            <p:cNvSpPr/>
            <p:nvPr/>
          </p:nvSpPr>
          <p:spPr>
            <a:xfrm>
              <a:off x="9159849" y="5816992"/>
              <a:ext cx="2558838" cy="76431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32" name="Picture 31" descr="Large impact on the incremental cost effectiveness ratio">
            <a:extLst>
              <a:ext uri="{FF2B5EF4-FFF2-40B4-BE49-F238E27FC236}">
                <a16:creationId xmlns:a16="http://schemas.microsoft.com/office/drawing/2014/main" id="{AB76544A-928D-0A09-58E8-C9682FA852C2}"/>
              </a:ext>
            </a:extLst>
          </p:cNvPr>
          <p:cNvPicPr>
            <a:picLocks noChangeAspect="1"/>
          </p:cNvPicPr>
          <p:nvPr/>
        </p:nvPicPr>
        <p:blipFill>
          <a:blip r:embed="rId4"/>
          <a:stretch>
            <a:fillRect/>
          </a:stretch>
        </p:blipFill>
        <p:spPr>
          <a:xfrm>
            <a:off x="10308951" y="2470956"/>
            <a:ext cx="314134" cy="314134"/>
          </a:xfrm>
          <a:prstGeom prst="rect">
            <a:avLst/>
          </a:prstGeom>
        </p:spPr>
      </p:pic>
      <p:pic>
        <p:nvPicPr>
          <p:cNvPr id="34" name="Picture 33">
            <a:extLst>
              <a:ext uri="{FF2B5EF4-FFF2-40B4-BE49-F238E27FC236}">
                <a16:creationId xmlns:a16="http://schemas.microsoft.com/office/drawing/2014/main" id="{5B4AF21D-A1FE-104C-DA2A-F8A27C03085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305816" y="3581717"/>
            <a:ext cx="299768" cy="328612"/>
          </a:xfrm>
          <a:prstGeom prst="rect">
            <a:avLst/>
          </a:prstGeom>
        </p:spPr>
      </p:pic>
      <p:pic>
        <p:nvPicPr>
          <p:cNvPr id="36" name="Picture 35" descr="Large impact on the incremental cost effectiveness ratio">
            <a:extLst>
              <a:ext uri="{FF2B5EF4-FFF2-40B4-BE49-F238E27FC236}">
                <a16:creationId xmlns:a16="http://schemas.microsoft.com/office/drawing/2014/main" id="{8ABB94D6-C63B-DDA6-0BA1-204D7C2C7ECF}"/>
              </a:ext>
            </a:extLst>
          </p:cNvPr>
          <p:cNvPicPr>
            <a:picLocks noChangeAspect="1"/>
          </p:cNvPicPr>
          <p:nvPr/>
        </p:nvPicPr>
        <p:blipFill>
          <a:blip r:embed="rId4"/>
          <a:stretch>
            <a:fillRect/>
          </a:stretch>
        </p:blipFill>
        <p:spPr>
          <a:xfrm>
            <a:off x="10298109" y="3967247"/>
            <a:ext cx="314134" cy="314134"/>
          </a:xfrm>
          <a:prstGeom prst="rect">
            <a:avLst/>
          </a:prstGeom>
        </p:spPr>
      </p:pic>
      <p:pic>
        <p:nvPicPr>
          <p:cNvPr id="2" name="Picture 1" descr="Large impact on the incremental cost effectiveness ratio">
            <a:extLst>
              <a:ext uri="{FF2B5EF4-FFF2-40B4-BE49-F238E27FC236}">
                <a16:creationId xmlns:a16="http://schemas.microsoft.com/office/drawing/2014/main" id="{2B24E3E3-6EBB-F9D8-6644-3A7064AFA2E7}"/>
              </a:ext>
            </a:extLst>
          </p:cNvPr>
          <p:cNvPicPr>
            <a:picLocks noChangeAspect="1"/>
          </p:cNvPicPr>
          <p:nvPr/>
        </p:nvPicPr>
        <p:blipFill>
          <a:blip r:embed="rId4"/>
          <a:stretch>
            <a:fillRect/>
          </a:stretch>
        </p:blipFill>
        <p:spPr>
          <a:xfrm>
            <a:off x="10305816" y="4322457"/>
            <a:ext cx="314134" cy="314134"/>
          </a:xfrm>
          <a:prstGeom prst="rect">
            <a:avLst/>
          </a:prstGeom>
        </p:spPr>
      </p:pic>
      <p:pic>
        <p:nvPicPr>
          <p:cNvPr id="5" name="Picture 4">
            <a:extLst>
              <a:ext uri="{FF2B5EF4-FFF2-40B4-BE49-F238E27FC236}">
                <a16:creationId xmlns:a16="http://schemas.microsoft.com/office/drawing/2014/main" id="{B6487DBC-B385-04E5-97EF-F25463FFC467}"/>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305816" y="3184177"/>
            <a:ext cx="299768" cy="328612"/>
          </a:xfrm>
          <a:prstGeom prst="rect">
            <a:avLst/>
          </a:prstGeom>
        </p:spPr>
      </p:pic>
      <p:pic>
        <p:nvPicPr>
          <p:cNvPr id="7" name="Picture 6">
            <a:extLst>
              <a:ext uri="{FF2B5EF4-FFF2-40B4-BE49-F238E27FC236}">
                <a16:creationId xmlns:a16="http://schemas.microsoft.com/office/drawing/2014/main" id="{9C066C2A-E998-E38B-3DF0-B7E4F133A34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328130" y="1703540"/>
            <a:ext cx="299768" cy="328612"/>
          </a:xfrm>
          <a:prstGeom prst="rect">
            <a:avLst/>
          </a:prstGeom>
        </p:spPr>
      </p:pic>
    </p:spTree>
    <p:extLst>
      <p:ext uri="{BB962C8B-B14F-4D97-AF65-F5344CB8AC3E}">
        <p14:creationId xmlns:p14="http://schemas.microsoft.com/office/powerpoint/2010/main" val="420778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55172" cy="981706"/>
          </a:xfrm>
        </p:spPr>
        <p:txBody>
          <a:bodyPr>
            <a:noAutofit/>
          </a:bodyPr>
          <a:lstStyle/>
          <a:p>
            <a:r>
              <a:rPr lang="en-GB" sz="3200" dirty="0">
                <a:solidFill>
                  <a:schemeClr val="accent1"/>
                </a:solidFill>
              </a:rPr>
              <a:t>Key issue: </a:t>
            </a:r>
            <a:r>
              <a:rPr lang="en-GB" sz="3200" dirty="0"/>
              <a:t>Generalisability of trial population to narrower population in submission (3/3)</a:t>
            </a:r>
            <a:br>
              <a:rPr lang="en-GB" sz="3200" dirty="0"/>
            </a:br>
            <a:br>
              <a:rPr lang="en-GB" sz="2800" b="0" dirty="0"/>
            </a:br>
            <a:endParaRPr lang="en-GB" sz="2800" b="0" dirty="0">
              <a:solidFill>
                <a:srgbClr val="FF0000"/>
              </a:solidFill>
            </a:endParaRPr>
          </a:p>
        </p:txBody>
      </p:sp>
      <p:sp>
        <p:nvSpPr>
          <p:cNvPr id="16" name="Rectangle 15">
            <a:extLst>
              <a:ext uri="{FF2B5EF4-FFF2-40B4-BE49-F238E27FC236}">
                <a16:creationId xmlns:a16="http://schemas.microsoft.com/office/drawing/2014/main" id="{BE4E1D21-37B6-4DED-9C97-E9DA5819D47B}"/>
              </a:ext>
            </a:extLst>
          </p:cNvPr>
          <p:cNvSpPr/>
          <p:nvPr/>
        </p:nvSpPr>
        <p:spPr>
          <a:xfrm>
            <a:off x="520015" y="1177291"/>
            <a:ext cx="11544166" cy="4566284"/>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285750" indent="-285750">
              <a:buFont typeface="Arial" panose="020B0604020202020204" pitchFamily="34" charset="0"/>
              <a:buChar char="•"/>
            </a:pPr>
            <a:r>
              <a:rPr lang="en-GB" dirty="0">
                <a:solidFill>
                  <a:schemeClr val="tx1"/>
                </a:solidFill>
              </a:rPr>
              <a:t>Highlighted large proportion with missing data for METAVIR staging</a:t>
            </a: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0" lvl="2"/>
            <a:endParaRPr lang="en-GB" dirty="0">
              <a:solidFill>
                <a:schemeClr val="tx1"/>
              </a:solidFill>
              <a:sym typeface="Wingdings" panose="05000000000000000000" pitchFamily="2" charset="2"/>
            </a:endParaRPr>
          </a:p>
          <a:p>
            <a:pPr marL="285750" lvl="2" indent="-285750">
              <a:buFont typeface="Arial" panose="020B0604020202020204" pitchFamily="34" charset="0"/>
              <a:buChar char="•"/>
            </a:pPr>
            <a:r>
              <a:rPr lang="en-GB" dirty="0">
                <a:solidFill>
                  <a:schemeClr val="tx1"/>
                </a:solidFill>
                <a:sym typeface="Wingdings" panose="05000000000000000000" pitchFamily="2" charset="2"/>
              </a:rPr>
              <a:t>Requested data on response by METAVIR stage - not provided</a:t>
            </a:r>
          </a:p>
          <a:p>
            <a:pPr marL="285750" lvl="2" indent="-285750">
              <a:buFont typeface="Arial" panose="020B0604020202020204" pitchFamily="34" charset="0"/>
              <a:buChar char="•"/>
            </a:pPr>
            <a:r>
              <a:rPr lang="en-GB" dirty="0">
                <a:solidFill>
                  <a:schemeClr val="tx1"/>
                </a:solidFill>
                <a:sym typeface="Wingdings" panose="05000000000000000000" pitchFamily="2" charset="2"/>
              </a:rPr>
              <a:t>Scenario analysis based on the subgroup with cirrhosis in MYR301 patients is not informative due to the poor overlap between the clinical and METAVIR definitions of cirrhosis</a:t>
            </a:r>
          </a:p>
          <a:p>
            <a:pPr marL="285750" indent="-285750">
              <a:buFont typeface="Arial" panose="020B0604020202020204" pitchFamily="34" charset="0"/>
              <a:buChar char="•"/>
            </a:pPr>
            <a:r>
              <a:rPr lang="en-GB" dirty="0">
                <a:solidFill>
                  <a:schemeClr val="tx1"/>
                </a:solidFill>
              </a:rPr>
              <a:t>Uncertainty remains around:</a:t>
            </a:r>
          </a:p>
          <a:p>
            <a:pPr marL="742950" lvl="1" indent="-285750">
              <a:buFont typeface="Arial" panose="020B0604020202020204" pitchFamily="34" charset="0"/>
              <a:buChar char="•"/>
            </a:pPr>
            <a:r>
              <a:rPr lang="en-GB" dirty="0">
                <a:solidFill>
                  <a:schemeClr val="tx1"/>
                </a:solidFill>
              </a:rPr>
              <a:t>How the inclusion of patients without significant fibrosis will affect the generalisability of trial results to the narrower population</a:t>
            </a:r>
          </a:p>
          <a:p>
            <a:pPr marL="742950" lvl="1" indent="-285750">
              <a:buFont typeface="Arial" panose="020B0604020202020204" pitchFamily="34" charset="0"/>
              <a:buChar char="•"/>
            </a:pPr>
            <a:r>
              <a:rPr lang="en-GB" dirty="0">
                <a:solidFill>
                  <a:schemeClr val="tx1"/>
                </a:solidFill>
              </a:rPr>
              <a:t>How the imbalance of patients without significant fibrosis may affect the relative efficacy of </a:t>
            </a:r>
            <a:r>
              <a:rPr lang="en-GB" dirty="0" err="1">
                <a:solidFill>
                  <a:schemeClr val="tx1"/>
                </a:solidFill>
              </a:rPr>
              <a:t>bulevirtide</a:t>
            </a:r>
            <a:endParaRPr lang="en-GB" dirty="0">
              <a:solidFill>
                <a:schemeClr val="tx1"/>
              </a:solidFill>
            </a:endParaRPr>
          </a:p>
          <a:p>
            <a:pPr marL="285750" lvl="2" indent="-285750">
              <a:buFont typeface="Arial" panose="020B0604020202020204" pitchFamily="34" charset="0"/>
              <a:buChar char="•"/>
            </a:pPr>
            <a:endParaRPr lang="en-GB" dirty="0">
              <a:solidFill>
                <a:schemeClr val="tx1"/>
              </a:solidFill>
              <a:sym typeface="Wingdings" panose="05000000000000000000" pitchFamily="2" charset="2"/>
            </a:endParaRPr>
          </a:p>
        </p:txBody>
      </p:sp>
      <p:graphicFrame>
        <p:nvGraphicFramePr>
          <p:cNvPr id="4" name="Table 3">
            <a:extLst>
              <a:ext uri="{FF2B5EF4-FFF2-40B4-BE49-F238E27FC236}">
                <a16:creationId xmlns:a16="http://schemas.microsoft.com/office/drawing/2014/main" id="{9DEC87D6-E316-ED0D-1EA9-94D5764D2161}"/>
              </a:ext>
            </a:extLst>
          </p:cNvPr>
          <p:cNvGraphicFramePr>
            <a:graphicFrameLocks noGrp="1"/>
          </p:cNvGraphicFramePr>
          <p:nvPr>
            <p:extLst>
              <p:ext uri="{D42A27DB-BD31-4B8C-83A1-F6EECF244321}">
                <p14:modId xmlns:p14="http://schemas.microsoft.com/office/powerpoint/2010/main" val="882217970"/>
              </p:ext>
            </p:extLst>
          </p:nvPr>
        </p:nvGraphicFramePr>
        <p:xfrm>
          <a:off x="6206373" y="1858387"/>
          <a:ext cx="5497215" cy="1496125"/>
        </p:xfrm>
        <a:graphic>
          <a:graphicData uri="http://schemas.openxmlformats.org/drawingml/2006/table">
            <a:tbl>
              <a:tblPr firstRow="1" firstCol="1" bandRow="1">
                <a:tableStyleId>{5C22544A-7EE6-4342-B048-85BDC9FD1C3A}</a:tableStyleId>
              </a:tblPr>
              <a:tblGrid>
                <a:gridCol w="1597322">
                  <a:extLst>
                    <a:ext uri="{9D8B030D-6E8A-4147-A177-3AD203B41FA5}">
                      <a16:colId xmlns:a16="http://schemas.microsoft.com/office/drawing/2014/main" val="3709448499"/>
                    </a:ext>
                  </a:extLst>
                </a:gridCol>
                <a:gridCol w="1885616">
                  <a:extLst>
                    <a:ext uri="{9D8B030D-6E8A-4147-A177-3AD203B41FA5}">
                      <a16:colId xmlns:a16="http://schemas.microsoft.com/office/drawing/2014/main" val="1352485849"/>
                    </a:ext>
                  </a:extLst>
                </a:gridCol>
                <a:gridCol w="2014277">
                  <a:extLst>
                    <a:ext uri="{9D8B030D-6E8A-4147-A177-3AD203B41FA5}">
                      <a16:colId xmlns:a16="http://schemas.microsoft.com/office/drawing/2014/main" val="4124008540"/>
                    </a:ext>
                  </a:extLst>
                </a:gridCol>
              </a:tblGrid>
              <a:tr h="598450">
                <a:tc>
                  <a:txBody>
                    <a:bodyPr/>
                    <a:lstStyle/>
                    <a:p>
                      <a:pPr algn="ctr"/>
                      <a:r>
                        <a:rPr lang="en-GB" sz="1800" dirty="0">
                          <a:effectLst/>
                        </a:rPr>
                        <a:t> METAVIR</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nchor="ctr"/>
                </a:tc>
                <a:tc>
                  <a:txBody>
                    <a:bodyPr/>
                    <a:lstStyle/>
                    <a:p>
                      <a:pPr algn="ctr"/>
                      <a:r>
                        <a:rPr lang="en-GB" sz="1800" dirty="0">
                          <a:effectLst/>
                        </a:rPr>
                        <a:t>Delayed treatment (n=51)</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nchor="ctr"/>
                </a:tc>
                <a:tc>
                  <a:txBody>
                    <a:bodyPr/>
                    <a:lstStyle/>
                    <a:p>
                      <a:pPr algn="ctr"/>
                      <a:r>
                        <a:rPr lang="en-GB" sz="1800" dirty="0" err="1">
                          <a:effectLst/>
                        </a:rPr>
                        <a:t>Bulevirtide</a:t>
                      </a:r>
                      <a:r>
                        <a:rPr lang="en-GB" sz="1800" dirty="0">
                          <a:effectLst/>
                        </a:rPr>
                        <a:t> 2mg (n=49)</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nchor="ctr"/>
                </a:tc>
                <a:extLst>
                  <a:ext uri="{0D108BD9-81ED-4DB2-BD59-A6C34878D82A}">
                    <a16:rowId xmlns:a16="http://schemas.microsoft.com/office/drawing/2014/main" val="1005350690"/>
                  </a:ext>
                </a:extLst>
              </a:tr>
              <a:tr h="598450">
                <a:tc>
                  <a:txBody>
                    <a:bodyPr/>
                    <a:lstStyle/>
                    <a:p>
                      <a:pPr algn="l"/>
                      <a:r>
                        <a:rPr lang="en-GB" sz="1800" dirty="0">
                          <a:effectLst/>
                        </a:rPr>
                        <a:t>Missing at baseline, n (%)</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effectLst/>
                          <a:highlight>
                            <a:srgbClr val="000000"/>
                          </a:highlight>
                        </a:rPr>
                        <a:t>  </a:t>
                      </a: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p>
                      <a:pPr algn="ctr"/>
                      <a:endParaRPr lang="en-GB" sz="1800" u="sng" dirty="0">
                        <a:effectLst/>
                        <a:highlight>
                          <a:srgbClr val="000000"/>
                        </a:highligh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tc>
                <a:extLst>
                  <a:ext uri="{0D108BD9-81ED-4DB2-BD59-A6C34878D82A}">
                    <a16:rowId xmlns:a16="http://schemas.microsoft.com/office/drawing/2014/main" val="2908812416"/>
                  </a:ext>
                </a:extLst>
              </a:tr>
              <a:tr h="299225">
                <a:tc>
                  <a:txBody>
                    <a:bodyPr/>
                    <a:lstStyle/>
                    <a:p>
                      <a:pPr algn="l"/>
                      <a:r>
                        <a:rPr lang="en-GB" sz="1800" dirty="0">
                          <a:effectLst/>
                        </a:rPr>
                        <a:t>F0-F1, n (%*)</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effectLst/>
                          <a:highlight>
                            <a:srgbClr val="000000"/>
                          </a:highlight>
                        </a:rPr>
                        <a:t>  </a:t>
                      </a: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tc>
                <a:tc>
                  <a:txBody>
                    <a:bodyPr/>
                    <a:lstStyle/>
                    <a:p>
                      <a:pPr marL="0" algn="ctr" defTabSz="914400" rtl="0" eaLnBrk="1" latinLnBrk="0" hangingPunct="1">
                        <a:lnSpc>
                          <a:spcPct val="120000"/>
                        </a:lnSpc>
                        <a:spcBef>
                          <a:spcPts val="200"/>
                        </a:spcBef>
                        <a:spcAft>
                          <a:spcPts val="200"/>
                        </a:spcAft>
                      </a:pPr>
                      <a:r>
                        <a:rPr lang="en-GB" sz="1800" b="0" u="sng" kern="1200" dirty="0">
                          <a:solidFill>
                            <a:schemeClr val="tx1"/>
                          </a:solidFill>
                          <a:effectLst/>
                          <a:highlight>
                            <a:srgbClr val="000000"/>
                          </a:highlight>
                          <a:latin typeface="+mn-lt"/>
                          <a:ea typeface="Times New Roman" panose="02020603050405020304" pitchFamily="18" charset="0"/>
                          <a:cs typeface="Times New Roman" panose="02020603050405020304" pitchFamily="18" charset="0"/>
                        </a:rPr>
                        <a:t>******</a:t>
                      </a:r>
                    </a:p>
                  </a:txBody>
                  <a:tcPr marL="68580" marR="68580" marT="0" marB="0"/>
                </a:tc>
                <a:extLst>
                  <a:ext uri="{0D108BD9-81ED-4DB2-BD59-A6C34878D82A}">
                    <a16:rowId xmlns:a16="http://schemas.microsoft.com/office/drawing/2014/main" val="764769493"/>
                  </a:ext>
                </a:extLst>
              </a:tr>
            </a:tbl>
          </a:graphicData>
        </a:graphic>
      </p:graphicFrame>
      <p:sp>
        <p:nvSpPr>
          <p:cNvPr id="7" name="Rectangle 6" descr="Question to committee">
            <a:extLst>
              <a:ext uri="{FF2B5EF4-FFF2-40B4-BE49-F238E27FC236}">
                <a16:creationId xmlns:a16="http://schemas.microsoft.com/office/drawing/2014/main" id="{47026C55-A060-FBFF-C39D-7F4A84EFEB7C}"/>
              </a:ext>
            </a:extLst>
          </p:cNvPr>
          <p:cNvSpPr/>
          <p:nvPr/>
        </p:nvSpPr>
        <p:spPr>
          <a:xfrm>
            <a:off x="1621385" y="6005391"/>
            <a:ext cx="9654827" cy="62155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Is the company’s positioning of </a:t>
            </a:r>
            <a:r>
              <a:rPr lang="en-GB" dirty="0" err="1">
                <a:solidFill>
                  <a:schemeClr val="tx1"/>
                </a:solidFill>
                <a:latin typeface="Lato" panose="020F0502020204030203" pitchFamily="34" charset="0"/>
              </a:rPr>
              <a:t>bulevirtide</a:t>
            </a:r>
            <a:r>
              <a:rPr lang="en-GB" dirty="0">
                <a:solidFill>
                  <a:schemeClr val="tx1"/>
                </a:solidFill>
                <a:latin typeface="Lato" panose="020F0502020204030203" pitchFamily="34" charset="0"/>
              </a:rPr>
              <a:t> in the treatment pathway appropriate?</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Is it easier for people with METAVIR F0-F1 to achieve a response?</a:t>
            </a:r>
          </a:p>
        </p:txBody>
      </p:sp>
      <p:grpSp>
        <p:nvGrpSpPr>
          <p:cNvPr id="8" name="Group 7">
            <a:extLst>
              <a:ext uri="{FF2B5EF4-FFF2-40B4-BE49-F238E27FC236}">
                <a16:creationId xmlns:a16="http://schemas.microsoft.com/office/drawing/2014/main" id="{8B39DF38-F022-F968-C2B3-C0FF4BE1F29E}"/>
              </a:ext>
              <a:ext uri="{C183D7F6-B498-43B3-948B-1728B52AA6E4}">
                <adec:decorative xmlns:adec="http://schemas.microsoft.com/office/drawing/2017/decorative" val="1"/>
              </a:ext>
            </a:extLst>
          </p:cNvPr>
          <p:cNvGrpSpPr/>
          <p:nvPr/>
        </p:nvGrpSpPr>
        <p:grpSpPr>
          <a:xfrm>
            <a:off x="1389654" y="6028167"/>
            <a:ext cx="576000" cy="576000"/>
            <a:chOff x="-1440493" y="4133589"/>
            <a:chExt cx="576000" cy="576000"/>
          </a:xfrm>
        </p:grpSpPr>
        <p:sp>
          <p:nvSpPr>
            <p:cNvPr id="9" name="Oval 8">
              <a:extLst>
                <a:ext uri="{FF2B5EF4-FFF2-40B4-BE49-F238E27FC236}">
                  <a16:creationId xmlns:a16="http://schemas.microsoft.com/office/drawing/2014/main" id="{D7EB620D-0706-9BCB-9835-0AF9B23D10ED}"/>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phic 9">
              <a:extLst>
                <a:ext uri="{FF2B5EF4-FFF2-40B4-BE49-F238E27FC236}">
                  <a16:creationId xmlns:a16="http://schemas.microsoft.com/office/drawing/2014/main" id="{36F0BD25-F8ED-23EC-2C81-A584FAE63BDE}"/>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
        <p:nvSpPr>
          <p:cNvPr id="5" name="TextBox 4">
            <a:extLst>
              <a:ext uri="{FF2B5EF4-FFF2-40B4-BE49-F238E27FC236}">
                <a16:creationId xmlns:a16="http://schemas.microsoft.com/office/drawing/2014/main" id="{F4130CC9-5D13-8521-EC20-582F3E2E6517}"/>
              </a:ext>
            </a:extLst>
          </p:cNvPr>
          <p:cNvSpPr txBox="1"/>
          <p:nvPr/>
        </p:nvSpPr>
        <p:spPr>
          <a:xfrm>
            <a:off x="520015" y="1841296"/>
            <a:ext cx="5872516" cy="1754326"/>
          </a:xfrm>
          <a:prstGeom prst="rect">
            <a:avLst/>
          </a:prstGeom>
          <a:noFill/>
        </p:spPr>
        <p:txBody>
          <a:bodyPr wrap="square" rtlCol="0">
            <a:spAutoFit/>
          </a:bodyPr>
          <a:lstStyle/>
          <a:p>
            <a:pPr marL="285750" lvl="1" indent="-285750">
              <a:buFont typeface="Arial" panose="020B0604020202020204" pitchFamily="34" charset="0"/>
              <a:buChar char="•"/>
            </a:pPr>
            <a:r>
              <a:rPr lang="en-GB" dirty="0">
                <a:solidFill>
                  <a:schemeClr val="tx1"/>
                </a:solidFill>
              </a:rPr>
              <a:t>Of those with METAVIR available a substantial proportion were stage F0-F1, therefore not relevant to the company’s proposed positioning</a:t>
            </a:r>
          </a:p>
          <a:p>
            <a:pPr marL="285750" lvl="1" indent="-285750">
              <a:buFont typeface="Arial" panose="020B0604020202020204" pitchFamily="34" charset="0"/>
              <a:buChar char="•"/>
            </a:pPr>
            <a:r>
              <a:rPr lang="en-GB" dirty="0">
                <a:solidFill>
                  <a:schemeClr val="tx1"/>
                </a:solidFill>
              </a:rPr>
              <a:t>In addition, the proportion of F0-F1 patients was larger in the </a:t>
            </a:r>
            <a:r>
              <a:rPr lang="en-GB" dirty="0" err="1">
                <a:solidFill>
                  <a:schemeClr val="tx1"/>
                </a:solidFill>
              </a:rPr>
              <a:t>bulevirtide</a:t>
            </a:r>
            <a:r>
              <a:rPr lang="en-GB" dirty="0">
                <a:solidFill>
                  <a:schemeClr val="tx1"/>
                </a:solidFill>
              </a:rPr>
              <a:t> 2mg arm, therefore </a:t>
            </a:r>
            <a:r>
              <a:rPr lang="en-GB" dirty="0" err="1">
                <a:solidFill>
                  <a:schemeClr val="tx1"/>
                </a:solidFill>
              </a:rPr>
              <a:t>bulevirtide</a:t>
            </a:r>
            <a:r>
              <a:rPr lang="en-GB" dirty="0">
                <a:solidFill>
                  <a:schemeClr val="tx1"/>
                </a:solidFill>
              </a:rPr>
              <a:t> </a:t>
            </a:r>
            <a:r>
              <a:rPr lang="en-GB" dirty="0">
                <a:solidFill>
                  <a:schemeClr val="tx1"/>
                </a:solidFill>
                <a:sym typeface="Wingdings" panose="05000000000000000000" pitchFamily="2" charset="2"/>
              </a:rPr>
              <a:t>efficacy may be overestimated</a:t>
            </a:r>
          </a:p>
        </p:txBody>
      </p:sp>
      <p:sp>
        <p:nvSpPr>
          <p:cNvPr id="11" name="TextBox 10">
            <a:extLst>
              <a:ext uri="{FF2B5EF4-FFF2-40B4-BE49-F238E27FC236}">
                <a16:creationId xmlns:a16="http://schemas.microsoft.com/office/drawing/2014/main" id="{C3ED2236-6A38-4F89-E55F-432BC8B27FD3}"/>
              </a:ext>
            </a:extLst>
          </p:cNvPr>
          <p:cNvSpPr txBox="1"/>
          <p:nvPr/>
        </p:nvSpPr>
        <p:spPr>
          <a:xfrm>
            <a:off x="6206373" y="3371602"/>
            <a:ext cx="5192237" cy="307777"/>
          </a:xfrm>
          <a:prstGeom prst="rect">
            <a:avLst/>
          </a:prstGeom>
          <a:noFill/>
        </p:spPr>
        <p:txBody>
          <a:bodyPr wrap="square" rtlCol="0">
            <a:spAutoFit/>
          </a:bodyPr>
          <a:lstStyle/>
          <a:p>
            <a:r>
              <a:rPr lang="en-GB" sz="1400" dirty="0"/>
              <a:t>*Of those with METAVIR available</a:t>
            </a:r>
          </a:p>
        </p:txBody>
      </p:sp>
      <p:pic>
        <p:nvPicPr>
          <p:cNvPr id="3" name="Picture 2">
            <a:extLst>
              <a:ext uri="{FF2B5EF4-FFF2-40B4-BE49-F238E27FC236}">
                <a16:creationId xmlns:a16="http://schemas.microsoft.com/office/drawing/2014/main" id="{59551C0F-AEB5-7455-1896-67A9BFE00FC0}"/>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1892232" y="31278"/>
            <a:ext cx="299768" cy="328612"/>
          </a:xfrm>
          <a:prstGeom prst="rect">
            <a:avLst/>
          </a:prstGeom>
        </p:spPr>
      </p:pic>
      <p:sp>
        <p:nvSpPr>
          <p:cNvPr id="6" name="Rectangle 5" descr="Marker showing slides are confidential ">
            <a:extLst>
              <a:ext uri="{FF2B5EF4-FFF2-40B4-BE49-F238E27FC236}">
                <a16:creationId xmlns:a16="http://schemas.microsoft.com/office/drawing/2014/main" id="{684A5404-1B8C-D667-0EB8-8BBAFAFEF7A5}"/>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1380452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94907" y="195584"/>
            <a:ext cx="12002186" cy="668016"/>
          </a:xfrm>
        </p:spPr>
        <p:txBody>
          <a:bodyPr>
            <a:noAutofit/>
          </a:bodyPr>
          <a:lstStyle/>
          <a:p>
            <a:r>
              <a:rPr lang="en-GB" sz="3200" dirty="0">
                <a:solidFill>
                  <a:schemeClr val="accent1"/>
                </a:solidFill>
              </a:rPr>
              <a:t>Key issue: </a:t>
            </a:r>
            <a:r>
              <a:rPr lang="en-GB" sz="3200" dirty="0"/>
              <a:t>Generalisability of trial population to UK patients (1/2)</a:t>
            </a:r>
            <a:br>
              <a:rPr lang="en-GB" dirty="0"/>
            </a:br>
            <a:endParaRPr lang="en-GB" sz="2800" b="0"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397562" y="2481589"/>
            <a:ext cx="5698437" cy="373823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In the absence of UK clinical trial sites in the pivotal study, baseline characteristics from a long-term retrospective analysis of 107 CHD patients in the UK were used to inform the model (</a:t>
            </a:r>
            <a:r>
              <a:rPr lang="en-GB" dirty="0" err="1">
                <a:solidFill>
                  <a:schemeClr val="tx1"/>
                </a:solidFill>
              </a:rPr>
              <a:t>Spaan</a:t>
            </a:r>
            <a:r>
              <a:rPr lang="en-GB" dirty="0">
                <a:solidFill>
                  <a:schemeClr val="tx1"/>
                </a:solidFill>
              </a:rPr>
              <a:t> et al. [2020])</a:t>
            </a:r>
          </a:p>
          <a:p>
            <a:pPr marL="285750" indent="-285750">
              <a:buFont typeface="Arial" panose="020B0604020202020204" pitchFamily="34" charset="0"/>
              <a:buChar char="•"/>
            </a:pPr>
            <a:r>
              <a:rPr lang="en-GB" dirty="0">
                <a:solidFill>
                  <a:schemeClr val="tx1"/>
                </a:solidFill>
              </a:rPr>
              <a:t>Compared to MYR 301, patients were younger and there was a greater proportion with cirrhosis</a:t>
            </a:r>
          </a:p>
          <a:p>
            <a:pPr marL="285750" indent="-285750">
              <a:buFont typeface="Arial" panose="020B0604020202020204" pitchFamily="34" charset="0"/>
              <a:buChar char="•"/>
            </a:pPr>
            <a:r>
              <a:rPr lang="en-GB" dirty="0">
                <a:solidFill>
                  <a:schemeClr val="tx1"/>
                </a:solidFill>
              </a:rPr>
              <a:t>Estimates from </a:t>
            </a:r>
            <a:r>
              <a:rPr lang="en-GB" dirty="0" err="1">
                <a:solidFill>
                  <a:schemeClr val="tx1"/>
                </a:solidFill>
              </a:rPr>
              <a:t>Spaan</a:t>
            </a:r>
            <a:r>
              <a:rPr lang="en-GB" dirty="0">
                <a:solidFill>
                  <a:schemeClr val="tx1"/>
                </a:solidFill>
              </a:rPr>
              <a:t> et al. are supported by other literature sources, provided at technical engagement stage</a:t>
            </a:r>
          </a:p>
          <a:p>
            <a:pPr marL="285750" indent="-285750">
              <a:buFont typeface="Arial" panose="020B0604020202020204" pitchFamily="34" charset="0"/>
              <a:buChar char="•"/>
            </a:pPr>
            <a:r>
              <a:rPr lang="en-GB" dirty="0">
                <a:solidFill>
                  <a:schemeClr val="tx1"/>
                </a:solidFill>
              </a:rPr>
              <a:t>Public Health England data from 2011-2020 were provided after technical engagement</a:t>
            </a:r>
          </a:p>
          <a:p>
            <a:endParaRPr lang="en-GB" dirty="0">
              <a:solidFill>
                <a:schemeClr val="tx1"/>
              </a:solidFill>
            </a:endParaRPr>
          </a:p>
          <a:p>
            <a:endParaRPr lang="en-GB" dirty="0">
              <a:solidFill>
                <a:schemeClr val="tx1"/>
              </a:solidFill>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1847363" y="6550223"/>
            <a:ext cx="9539791" cy="307777"/>
          </a:xfrm>
          <a:prstGeom prst="rect">
            <a:avLst/>
          </a:prstGeom>
          <a:noFill/>
        </p:spPr>
        <p:txBody>
          <a:bodyPr wrap="none" rtlCol="0">
            <a:spAutoFit/>
          </a:bodyPr>
          <a:lstStyle/>
          <a:p>
            <a:r>
              <a:rPr lang="en-GB" sz="1400" b="1" dirty="0"/>
              <a:t>Abbreviations: </a:t>
            </a:r>
            <a:r>
              <a:rPr lang="en-GB" sz="1400" dirty="0"/>
              <a:t>ALT, alanine aminotransferase</a:t>
            </a:r>
            <a:r>
              <a:rPr lang="en-GB" sz="1400" b="1" dirty="0"/>
              <a:t>; </a:t>
            </a:r>
            <a:r>
              <a:rPr lang="en-GB" sz="1400" dirty="0"/>
              <a:t>CHD, chronic hepatitis D; NR, not reported; ULN, upper limit of normal. </a:t>
            </a:r>
            <a:endParaRPr lang="en-GB" sz="1400" b="1" dirty="0"/>
          </a:p>
        </p:txBody>
      </p:sp>
      <p:sp>
        <p:nvSpPr>
          <p:cNvPr id="13" name="Rectangle 12">
            <a:extLst>
              <a:ext uri="{FF2B5EF4-FFF2-40B4-BE49-F238E27FC236}">
                <a16:creationId xmlns:a16="http://schemas.microsoft.com/office/drawing/2014/main" id="{E82CA74A-6F08-4190-9479-10C9823605C7}"/>
              </a:ext>
            </a:extLst>
          </p:cNvPr>
          <p:cNvSpPr/>
          <p:nvPr/>
        </p:nvSpPr>
        <p:spPr>
          <a:xfrm>
            <a:off x="397563" y="740641"/>
            <a:ext cx="11376025" cy="15748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The MYR 301 study was conducted in Russia (7 sites), Germany (5 sites), Italy (3 sites), and Sweden (1 site)</a:t>
            </a:r>
          </a:p>
          <a:p>
            <a:pPr marL="285750" indent="-285750">
              <a:buFont typeface="Arial" panose="020B0604020202020204" pitchFamily="34" charset="0"/>
              <a:buChar char="•"/>
            </a:pPr>
            <a:r>
              <a:rPr lang="en-GB" dirty="0">
                <a:solidFill>
                  <a:schemeClr val="tx1"/>
                </a:solidFill>
              </a:rPr>
              <a:t>Different thresholds across countries were used to define the upper limit of normal (ULN) for ALT response:</a:t>
            </a:r>
          </a:p>
          <a:p>
            <a:pPr marL="742950" lvl="1" indent="-285750">
              <a:buFont typeface="Arial" panose="020B0604020202020204" pitchFamily="34" charset="0"/>
              <a:buChar char="•"/>
            </a:pPr>
            <a:r>
              <a:rPr lang="en-GB" dirty="0">
                <a:solidFill>
                  <a:schemeClr val="tx1"/>
                </a:solidFill>
              </a:rPr>
              <a:t>ULN for Russian centres: ≤ 31 U/L for females and ≤ 41 U/L for males</a:t>
            </a:r>
          </a:p>
          <a:p>
            <a:pPr marL="742950" lvl="1" indent="-285750">
              <a:buFont typeface="Arial" panose="020B0604020202020204" pitchFamily="34" charset="0"/>
              <a:buChar char="•"/>
            </a:pPr>
            <a:r>
              <a:rPr lang="en-GB" dirty="0">
                <a:solidFill>
                  <a:schemeClr val="tx1"/>
                </a:solidFill>
              </a:rPr>
              <a:t>ULN for all other centres:  ≤ 34 U/L for females and ≤ 49 U/L for males</a:t>
            </a:r>
          </a:p>
          <a:p>
            <a:pPr marL="285750" indent="-285750">
              <a:buFont typeface="Arial" panose="020B0604020202020204" pitchFamily="34" charset="0"/>
              <a:buChar char="•"/>
            </a:pPr>
            <a:endParaRPr lang="en-GB" dirty="0">
              <a:solidFill>
                <a:schemeClr val="tx1"/>
              </a:solidFill>
            </a:endParaRPr>
          </a:p>
        </p:txBody>
      </p:sp>
      <p:graphicFrame>
        <p:nvGraphicFramePr>
          <p:cNvPr id="3" name="Table 3">
            <a:extLst>
              <a:ext uri="{FF2B5EF4-FFF2-40B4-BE49-F238E27FC236}">
                <a16:creationId xmlns:a16="http://schemas.microsoft.com/office/drawing/2014/main" id="{748B20A8-88AA-C02E-67D2-1BF4F3E9BA53}"/>
              </a:ext>
            </a:extLst>
          </p:cNvPr>
          <p:cNvGraphicFramePr>
            <a:graphicFrameLocks noGrp="1"/>
          </p:cNvGraphicFramePr>
          <p:nvPr>
            <p:extLst>
              <p:ext uri="{D42A27DB-BD31-4B8C-83A1-F6EECF244321}">
                <p14:modId xmlns:p14="http://schemas.microsoft.com/office/powerpoint/2010/main" val="3270453024"/>
              </p:ext>
            </p:extLst>
          </p:nvPr>
        </p:nvGraphicFramePr>
        <p:xfrm>
          <a:off x="6194917" y="2481591"/>
          <a:ext cx="5599520" cy="2427802"/>
        </p:xfrm>
        <a:graphic>
          <a:graphicData uri="http://schemas.openxmlformats.org/drawingml/2006/table">
            <a:tbl>
              <a:tblPr firstRow="1" bandRow="1">
                <a:tableStyleId>{21E4AEA4-8DFA-4A89-87EB-49C32662AFE0}</a:tableStyleId>
              </a:tblPr>
              <a:tblGrid>
                <a:gridCol w="1857376">
                  <a:extLst>
                    <a:ext uri="{9D8B030D-6E8A-4147-A177-3AD203B41FA5}">
                      <a16:colId xmlns:a16="http://schemas.microsoft.com/office/drawing/2014/main" val="1986159228"/>
                    </a:ext>
                  </a:extLst>
                </a:gridCol>
                <a:gridCol w="1419225">
                  <a:extLst>
                    <a:ext uri="{9D8B030D-6E8A-4147-A177-3AD203B41FA5}">
                      <a16:colId xmlns:a16="http://schemas.microsoft.com/office/drawing/2014/main" val="3764221230"/>
                    </a:ext>
                  </a:extLst>
                </a:gridCol>
                <a:gridCol w="1266825">
                  <a:extLst>
                    <a:ext uri="{9D8B030D-6E8A-4147-A177-3AD203B41FA5}">
                      <a16:colId xmlns:a16="http://schemas.microsoft.com/office/drawing/2014/main" val="4029227732"/>
                    </a:ext>
                  </a:extLst>
                </a:gridCol>
                <a:gridCol w="1056094">
                  <a:extLst>
                    <a:ext uri="{9D8B030D-6E8A-4147-A177-3AD203B41FA5}">
                      <a16:colId xmlns:a16="http://schemas.microsoft.com/office/drawing/2014/main" val="621589763"/>
                    </a:ext>
                  </a:extLst>
                </a:gridCol>
              </a:tblGrid>
              <a:tr h="1123164">
                <a:tc>
                  <a:txBody>
                    <a:bodyPr/>
                    <a:lstStyle/>
                    <a:p>
                      <a:pPr algn="ctr"/>
                      <a:r>
                        <a:rPr lang="en-GB" dirty="0"/>
                        <a:t>Baseline characteristic </a:t>
                      </a:r>
                    </a:p>
                  </a:txBody>
                  <a:tcPr/>
                </a:tc>
                <a:tc>
                  <a:txBody>
                    <a:bodyPr/>
                    <a:lstStyle/>
                    <a:p>
                      <a:pPr algn="ctr"/>
                      <a:r>
                        <a:rPr lang="en-GB" dirty="0"/>
                        <a:t>Company’s base case – </a:t>
                      </a:r>
                      <a:r>
                        <a:rPr lang="en-GB" dirty="0" err="1"/>
                        <a:t>Spaan</a:t>
                      </a:r>
                      <a:r>
                        <a:rPr lang="en-GB" dirty="0"/>
                        <a:t> et al. (2020)</a:t>
                      </a:r>
                    </a:p>
                  </a:txBody>
                  <a:tcPr/>
                </a:tc>
                <a:tc>
                  <a:txBody>
                    <a:bodyPr/>
                    <a:lstStyle/>
                    <a:p>
                      <a:pPr algn="ctr"/>
                      <a:r>
                        <a:rPr lang="en-GB" dirty="0"/>
                        <a:t>MYR 301 – full analysis set</a:t>
                      </a:r>
                    </a:p>
                  </a:txBody>
                  <a:tcPr/>
                </a:tc>
                <a:tc>
                  <a:txBody>
                    <a:bodyPr/>
                    <a:lstStyle/>
                    <a:p>
                      <a:pPr algn="ctr"/>
                      <a:r>
                        <a:rPr lang="en-GB" dirty="0"/>
                        <a:t>Public Health England</a:t>
                      </a:r>
                    </a:p>
                  </a:txBody>
                  <a:tcPr/>
                </a:tc>
                <a:extLst>
                  <a:ext uri="{0D108BD9-81ED-4DB2-BD59-A6C34878D82A}">
                    <a16:rowId xmlns:a16="http://schemas.microsoft.com/office/drawing/2014/main" val="2162202740"/>
                  </a:ext>
                </a:extLst>
              </a:tr>
              <a:tr h="345589">
                <a:tc>
                  <a:txBody>
                    <a:bodyPr/>
                    <a:lstStyle/>
                    <a:p>
                      <a:pPr algn="ctr"/>
                      <a:r>
                        <a:rPr lang="en-GB" dirty="0"/>
                        <a:t>Age, years</a:t>
                      </a:r>
                    </a:p>
                  </a:txBody>
                  <a:tcPr/>
                </a:tc>
                <a:tc>
                  <a:txBody>
                    <a:bodyPr/>
                    <a:lstStyle/>
                    <a:p>
                      <a:pPr algn="ctr"/>
                      <a:r>
                        <a:rPr lang="en-GB" dirty="0"/>
                        <a:t>35</a:t>
                      </a:r>
                    </a:p>
                  </a:txBody>
                  <a:tcPr/>
                </a:tc>
                <a:tc>
                  <a:txBody>
                    <a:bodyPr/>
                    <a:lstStyle/>
                    <a:p>
                      <a:pPr algn="ctr"/>
                      <a:r>
                        <a:rPr lang="en-GB" u="none" dirty="0"/>
                        <a:t>42</a:t>
                      </a:r>
                    </a:p>
                  </a:txBody>
                  <a:tcPr/>
                </a:tc>
                <a:tc>
                  <a:txBody>
                    <a:bodyPr/>
                    <a:lstStyle/>
                    <a:p>
                      <a:pPr algn="ctr"/>
                      <a:r>
                        <a:rPr lang="en-GB" u="none" dirty="0"/>
                        <a:t>36*</a:t>
                      </a:r>
                    </a:p>
                  </a:txBody>
                  <a:tcPr/>
                </a:tc>
                <a:extLst>
                  <a:ext uri="{0D108BD9-81ED-4DB2-BD59-A6C34878D82A}">
                    <a16:rowId xmlns:a16="http://schemas.microsoft.com/office/drawing/2014/main" val="2381408205"/>
                  </a:ext>
                </a:extLst>
              </a:tr>
              <a:tr h="345589">
                <a:tc>
                  <a:txBody>
                    <a:bodyPr/>
                    <a:lstStyle/>
                    <a:p>
                      <a:pPr algn="ctr"/>
                      <a:r>
                        <a:rPr lang="en-GB" dirty="0"/>
                        <a:t>Sex, male</a:t>
                      </a:r>
                    </a:p>
                  </a:txBody>
                  <a:tcPr/>
                </a:tc>
                <a:tc>
                  <a:txBody>
                    <a:bodyPr/>
                    <a:lstStyle/>
                    <a:p>
                      <a:pPr algn="ctr"/>
                      <a:r>
                        <a:rPr lang="en-GB" dirty="0"/>
                        <a:t>59%</a:t>
                      </a:r>
                    </a:p>
                  </a:txBody>
                  <a:tcPr/>
                </a:tc>
                <a:tc>
                  <a:txBody>
                    <a:bodyPr/>
                    <a:lstStyle/>
                    <a:p>
                      <a:pPr algn="ctr"/>
                      <a:r>
                        <a:rPr lang="en-GB" u="none" dirty="0"/>
                        <a:t>57%</a:t>
                      </a:r>
                    </a:p>
                  </a:txBody>
                  <a:tcPr/>
                </a:tc>
                <a:tc>
                  <a:txBody>
                    <a:bodyPr/>
                    <a:lstStyle/>
                    <a:p>
                      <a:pPr algn="ctr"/>
                      <a:r>
                        <a:rPr lang="en-GB" u="none" dirty="0"/>
                        <a:t>55%</a:t>
                      </a:r>
                    </a:p>
                  </a:txBody>
                  <a:tcPr/>
                </a:tc>
                <a:extLst>
                  <a:ext uri="{0D108BD9-81ED-4DB2-BD59-A6C34878D82A}">
                    <a16:rowId xmlns:a16="http://schemas.microsoft.com/office/drawing/2014/main" val="3736513660"/>
                  </a:ext>
                </a:extLst>
              </a:tr>
              <a:tr h="507562">
                <a:tc>
                  <a:txBody>
                    <a:bodyPr/>
                    <a:lstStyle/>
                    <a:p>
                      <a:pPr algn="ctr"/>
                      <a:r>
                        <a:rPr lang="en-GB" dirty="0"/>
                        <a:t>Cirrhosis</a:t>
                      </a:r>
                    </a:p>
                  </a:txBody>
                  <a:tcPr/>
                </a:tc>
                <a:tc>
                  <a:txBody>
                    <a:bodyPr/>
                    <a:lstStyle/>
                    <a:p>
                      <a:pPr marL="0" algn="ctr" defTabSz="914400" rtl="0" eaLnBrk="1" latinLnBrk="0" hangingPunct="1"/>
                      <a:r>
                        <a:rPr lang="en-GB" sz="1800" kern="1200" dirty="0">
                          <a:solidFill>
                            <a:schemeClr val="dk1"/>
                          </a:solidFill>
                          <a:latin typeface="+mn-lt"/>
                          <a:ea typeface="+mn-ea"/>
                          <a:cs typeface="+mn-cs"/>
                        </a:rPr>
                        <a:t>60%</a:t>
                      </a:r>
                    </a:p>
                  </a:txBody>
                  <a:tcPr/>
                </a:tc>
                <a:tc>
                  <a:txBody>
                    <a:bodyPr/>
                    <a:lstStyle/>
                    <a:p>
                      <a:pPr algn="ctr"/>
                      <a:r>
                        <a:rPr lang="en-GB" u="none" dirty="0"/>
                        <a:t>47%</a:t>
                      </a:r>
                    </a:p>
                  </a:txBody>
                  <a:tcPr/>
                </a:tc>
                <a:tc>
                  <a:txBody>
                    <a:bodyPr/>
                    <a:lstStyle/>
                    <a:p>
                      <a:pPr algn="ctr"/>
                      <a:r>
                        <a:rPr lang="en-GB" u="none" dirty="0"/>
                        <a:t>NR</a:t>
                      </a:r>
                    </a:p>
                  </a:txBody>
                  <a:tcPr/>
                </a:tc>
                <a:extLst>
                  <a:ext uri="{0D108BD9-81ED-4DB2-BD59-A6C34878D82A}">
                    <a16:rowId xmlns:a16="http://schemas.microsoft.com/office/drawing/2014/main" val="2352698704"/>
                  </a:ext>
                </a:extLst>
              </a:tr>
            </a:tbl>
          </a:graphicData>
        </a:graphic>
      </p:graphicFrame>
      <p:sp>
        <p:nvSpPr>
          <p:cNvPr id="5" name="TextBox 4">
            <a:extLst>
              <a:ext uri="{FF2B5EF4-FFF2-40B4-BE49-F238E27FC236}">
                <a16:creationId xmlns:a16="http://schemas.microsoft.com/office/drawing/2014/main" id="{0BEB522C-EF3F-47FA-5C87-2F52F7C3D28B}"/>
              </a:ext>
            </a:extLst>
          </p:cNvPr>
          <p:cNvSpPr txBox="1"/>
          <p:nvPr/>
        </p:nvSpPr>
        <p:spPr>
          <a:xfrm>
            <a:off x="6194917" y="4909393"/>
            <a:ext cx="5192237" cy="307777"/>
          </a:xfrm>
          <a:prstGeom prst="rect">
            <a:avLst/>
          </a:prstGeom>
          <a:noFill/>
        </p:spPr>
        <p:txBody>
          <a:bodyPr wrap="square" rtlCol="0">
            <a:spAutoFit/>
          </a:bodyPr>
          <a:lstStyle/>
          <a:p>
            <a:r>
              <a:rPr lang="en-GB" sz="1400" dirty="0"/>
              <a:t>*Average median value, 2011 to 2020</a:t>
            </a:r>
          </a:p>
        </p:txBody>
      </p:sp>
      <p:pic>
        <p:nvPicPr>
          <p:cNvPr id="6" name="Picture 5" descr="Large impact on the incremental cost effectiveness ratio">
            <a:extLst>
              <a:ext uri="{FF2B5EF4-FFF2-40B4-BE49-F238E27FC236}">
                <a16:creationId xmlns:a16="http://schemas.microsoft.com/office/drawing/2014/main" id="{0E03CC3A-D10B-F91D-B5B1-6A549A676BDC}"/>
              </a:ext>
            </a:extLst>
          </p:cNvPr>
          <p:cNvPicPr>
            <a:picLocks noChangeAspect="1"/>
          </p:cNvPicPr>
          <p:nvPr/>
        </p:nvPicPr>
        <p:blipFill>
          <a:blip r:embed="rId3"/>
          <a:stretch>
            <a:fillRect/>
          </a:stretch>
        </p:blipFill>
        <p:spPr>
          <a:xfrm>
            <a:off x="11877866" y="-21359"/>
            <a:ext cx="314134" cy="314134"/>
          </a:xfrm>
          <a:prstGeom prst="rect">
            <a:avLst/>
          </a:prstGeom>
        </p:spPr>
      </p:pic>
    </p:spTree>
    <p:extLst>
      <p:ext uri="{BB962C8B-B14F-4D97-AF65-F5344CB8AC3E}">
        <p14:creationId xmlns:p14="http://schemas.microsoft.com/office/powerpoint/2010/main" val="2844754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69A30A0-7419-0E2B-02A3-1624A5791AF2}"/>
              </a:ext>
            </a:extLst>
          </p:cNvPr>
          <p:cNvSpPr/>
          <p:nvPr/>
        </p:nvSpPr>
        <p:spPr>
          <a:xfrm>
            <a:off x="121372" y="6480592"/>
            <a:ext cx="899353" cy="28647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EE09FD42-6064-B204-19C6-0C66A504F684}"/>
              </a:ext>
            </a:extLst>
          </p:cNvPr>
          <p:cNvSpPr/>
          <p:nvPr/>
        </p:nvSpPr>
        <p:spPr>
          <a:xfrm>
            <a:off x="11740456" y="6555280"/>
            <a:ext cx="451544" cy="26191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50114" y="180365"/>
            <a:ext cx="12141886" cy="668016"/>
          </a:xfrm>
        </p:spPr>
        <p:txBody>
          <a:bodyPr>
            <a:noAutofit/>
          </a:bodyPr>
          <a:lstStyle/>
          <a:p>
            <a:r>
              <a:rPr lang="en-GB" sz="3200" dirty="0">
                <a:solidFill>
                  <a:schemeClr val="accent1"/>
                </a:solidFill>
              </a:rPr>
              <a:t>Key issue: </a:t>
            </a:r>
            <a:r>
              <a:rPr lang="en-GB" sz="3200" dirty="0"/>
              <a:t>Generalisability of trial population to UK patients (2/2)</a:t>
            </a:r>
            <a:br>
              <a:rPr lang="en-GB" dirty="0"/>
            </a:br>
            <a:endParaRPr lang="en-GB" sz="2800" b="0" dirty="0">
              <a:solidFill>
                <a:srgbClr val="FF0000"/>
              </a:solidFill>
            </a:endParaRPr>
          </a:p>
        </p:txBody>
      </p:sp>
      <p:sp>
        <p:nvSpPr>
          <p:cNvPr id="3" name="Rectangle 2">
            <a:extLst>
              <a:ext uri="{FF2B5EF4-FFF2-40B4-BE49-F238E27FC236}">
                <a16:creationId xmlns:a16="http://schemas.microsoft.com/office/drawing/2014/main" id="{767CADE7-C7F7-4A42-CF11-593FBFF91707}"/>
              </a:ext>
            </a:extLst>
          </p:cNvPr>
          <p:cNvSpPr/>
          <p:nvPr/>
        </p:nvSpPr>
        <p:spPr>
          <a:xfrm>
            <a:off x="479498" y="924054"/>
            <a:ext cx="11451946" cy="26301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lvl="1"/>
            <a:endParaRPr lang="en-GB" dirty="0">
              <a:solidFill>
                <a:schemeClr val="tx1"/>
              </a:solidFill>
              <a:highlight>
                <a:srgbClr val="FFFFFF"/>
              </a:highlight>
            </a:endParaRPr>
          </a:p>
          <a:p>
            <a:pPr marL="285750" indent="-285750">
              <a:buFont typeface="Arial" panose="020B0604020202020204" pitchFamily="34" charset="0"/>
              <a:buChar char="•"/>
            </a:pPr>
            <a:endParaRPr lang="en-GB" dirty="0">
              <a:solidFill>
                <a:schemeClr val="tx1"/>
              </a:solidFill>
            </a:endParaRPr>
          </a:p>
        </p:txBody>
      </p:sp>
      <p:sp>
        <p:nvSpPr>
          <p:cNvPr id="9" name="TextBox 8">
            <a:extLst>
              <a:ext uri="{FF2B5EF4-FFF2-40B4-BE49-F238E27FC236}">
                <a16:creationId xmlns:a16="http://schemas.microsoft.com/office/drawing/2014/main" id="{61B498E7-B30F-E015-4185-CFD36D06B7AD}"/>
              </a:ext>
            </a:extLst>
          </p:cNvPr>
          <p:cNvSpPr txBox="1"/>
          <p:nvPr/>
        </p:nvSpPr>
        <p:spPr>
          <a:xfrm>
            <a:off x="451544" y="1206588"/>
            <a:ext cx="11288912" cy="2308324"/>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tx1"/>
                </a:solidFill>
              </a:rPr>
              <a:t>The model is sensitive to alternative assumptions for baseline characteristics</a:t>
            </a:r>
          </a:p>
          <a:p>
            <a:pPr marL="742950" lvl="1" indent="-285750">
              <a:buFont typeface="Arial" panose="020B0604020202020204" pitchFamily="34" charset="0"/>
              <a:buChar char="•"/>
            </a:pPr>
            <a:r>
              <a:rPr lang="en-GB" dirty="0"/>
              <a:t>Using trial baseline characteristics </a:t>
            </a:r>
            <a:r>
              <a:rPr lang="en-GB" dirty="0">
                <a:solidFill>
                  <a:schemeClr val="tx1"/>
                </a:solidFill>
              </a:rPr>
              <a:t>increases the ICER and decreases the QALY weighting for severity</a:t>
            </a:r>
          </a:p>
          <a:p>
            <a:pPr marL="285750" lvl="1" indent="-285750">
              <a:buFont typeface="Arial" panose="020B0604020202020204" pitchFamily="34" charset="0"/>
              <a:buChar char="•"/>
            </a:pPr>
            <a:r>
              <a:rPr lang="en-GB" dirty="0"/>
              <a:t>Baseline characteristics in the model and in the trial are both clinically plausible</a:t>
            </a:r>
          </a:p>
          <a:p>
            <a:pPr marL="285750" indent="-285750">
              <a:buFont typeface="Arial" panose="020B0604020202020204" pitchFamily="34" charset="0"/>
              <a:buChar char="•"/>
            </a:pPr>
            <a:r>
              <a:rPr lang="en-GB" dirty="0">
                <a:solidFill>
                  <a:schemeClr val="tx1"/>
                </a:solidFill>
                <a:highlight>
                  <a:srgbClr val="FFFFFF"/>
                </a:highlight>
              </a:rPr>
              <a:t>Alternative sources provided by the company at technical engagement stage further highlight the uncertainty around the key parameters of age and cirrhosis status at baseline:</a:t>
            </a:r>
          </a:p>
          <a:p>
            <a:pPr marL="742950" lvl="1" indent="-285750">
              <a:buFont typeface="Arial" panose="020B0604020202020204" pitchFamily="34" charset="0"/>
              <a:buChar char="•"/>
            </a:pPr>
            <a:r>
              <a:rPr lang="en-GB" dirty="0">
                <a:solidFill>
                  <a:schemeClr val="tx1"/>
                </a:solidFill>
                <a:highlight>
                  <a:srgbClr val="FFFFFF"/>
                </a:highlight>
              </a:rPr>
              <a:t>Average age was between 35 and 40 years</a:t>
            </a:r>
          </a:p>
          <a:p>
            <a:pPr marL="742950" lvl="1" indent="-285750">
              <a:buFont typeface="Arial" panose="020B0604020202020204" pitchFamily="34" charset="0"/>
              <a:buChar char="•"/>
            </a:pPr>
            <a:r>
              <a:rPr lang="en-GB" dirty="0">
                <a:solidFill>
                  <a:schemeClr val="tx1"/>
                </a:solidFill>
                <a:highlight>
                  <a:srgbClr val="FFFFFF"/>
                </a:highlight>
              </a:rPr>
              <a:t>Proportion with cirrhosis was between 26 and 59%</a:t>
            </a:r>
            <a:endParaRPr lang="en-GB" dirty="0">
              <a:highlight>
                <a:srgbClr val="FFFFFF"/>
              </a:highlight>
            </a:endParaRPr>
          </a:p>
          <a:p>
            <a:pPr marL="285750" lvl="1" indent="-285750">
              <a:buFont typeface="Arial" panose="020B0604020202020204" pitchFamily="34" charset="0"/>
              <a:buChar char="•"/>
            </a:pPr>
            <a:r>
              <a:rPr lang="en-GB" dirty="0">
                <a:highlight>
                  <a:srgbClr val="FFFFFF"/>
                </a:highlight>
              </a:rPr>
              <a:t>The stricter threshold applied for ALT normalisation in Russian centres is unlikely to bias results</a:t>
            </a:r>
          </a:p>
        </p:txBody>
      </p:sp>
      <p:sp>
        <p:nvSpPr>
          <p:cNvPr id="13" name="Rectangle 12" descr="Question to committee">
            <a:extLst>
              <a:ext uri="{FF2B5EF4-FFF2-40B4-BE49-F238E27FC236}">
                <a16:creationId xmlns:a16="http://schemas.microsoft.com/office/drawing/2014/main" id="{289CAFD4-63B6-80EA-619D-7E50BE295F87}"/>
              </a:ext>
            </a:extLst>
          </p:cNvPr>
          <p:cNvSpPr/>
          <p:nvPr/>
        </p:nvSpPr>
        <p:spPr>
          <a:xfrm>
            <a:off x="451544" y="4275821"/>
            <a:ext cx="11479900" cy="182098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What is the typical age, sex and cirrhotic status of people presenting with CHD in UK clinical practice?</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Does the incidence of cirrhosis in the full trial population of MYR 301 differ from the incidence in HDV patients with compensated liver disease in UK clinical practice?</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Does the incidence of cirrhosis based on a clinical definition differ from that based on METAVIR stage F4 in UK clinical practice?</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Does the stricter threshold for ALT normalisation in Russia affect generalisability of results?</a:t>
            </a:r>
          </a:p>
        </p:txBody>
      </p:sp>
      <p:grpSp>
        <p:nvGrpSpPr>
          <p:cNvPr id="14" name="Group 13">
            <a:extLst>
              <a:ext uri="{FF2B5EF4-FFF2-40B4-BE49-F238E27FC236}">
                <a16:creationId xmlns:a16="http://schemas.microsoft.com/office/drawing/2014/main" id="{BF8DE7DA-6830-F451-C427-D27256C1FA41}"/>
              </a:ext>
              <a:ext uri="{C183D7F6-B498-43B3-948B-1728B52AA6E4}">
                <adec:decorative xmlns:adec="http://schemas.microsoft.com/office/drawing/2017/decorative" val="1"/>
              </a:ext>
            </a:extLst>
          </p:cNvPr>
          <p:cNvGrpSpPr/>
          <p:nvPr/>
        </p:nvGrpSpPr>
        <p:grpSpPr>
          <a:xfrm>
            <a:off x="298946" y="4898312"/>
            <a:ext cx="544203" cy="576000"/>
            <a:chOff x="-1440493" y="4133589"/>
            <a:chExt cx="576000" cy="576000"/>
          </a:xfrm>
        </p:grpSpPr>
        <p:sp>
          <p:nvSpPr>
            <p:cNvPr id="16" name="Oval 15">
              <a:extLst>
                <a:ext uri="{FF2B5EF4-FFF2-40B4-BE49-F238E27FC236}">
                  <a16:creationId xmlns:a16="http://schemas.microsoft.com/office/drawing/2014/main" id="{472D9DCB-A9B3-B49D-47A6-C73AF8092F5E}"/>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Graphic 16">
              <a:extLst>
                <a:ext uri="{FF2B5EF4-FFF2-40B4-BE49-F238E27FC236}">
                  <a16:creationId xmlns:a16="http://schemas.microsoft.com/office/drawing/2014/main" id="{3E8C620B-E731-AD45-1B1B-D190339F1146}"/>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pic>
        <p:nvPicPr>
          <p:cNvPr id="4" name="Picture 3" descr="Large impact on the incremental cost effectiveness ratio">
            <a:extLst>
              <a:ext uri="{FF2B5EF4-FFF2-40B4-BE49-F238E27FC236}">
                <a16:creationId xmlns:a16="http://schemas.microsoft.com/office/drawing/2014/main" id="{B665175A-D4A1-E2DA-FC3C-7246C836DEAE}"/>
              </a:ext>
            </a:extLst>
          </p:cNvPr>
          <p:cNvPicPr>
            <a:picLocks noChangeAspect="1"/>
          </p:cNvPicPr>
          <p:nvPr/>
        </p:nvPicPr>
        <p:blipFill>
          <a:blip r:embed="rId5"/>
          <a:stretch>
            <a:fillRect/>
          </a:stretch>
        </p:blipFill>
        <p:spPr>
          <a:xfrm>
            <a:off x="11877866" y="0"/>
            <a:ext cx="314134" cy="314134"/>
          </a:xfrm>
          <a:prstGeom prst="rect">
            <a:avLst/>
          </a:prstGeom>
        </p:spPr>
      </p:pic>
      <p:sp>
        <p:nvSpPr>
          <p:cNvPr id="5" name="TextBox 4">
            <a:extLst>
              <a:ext uri="{FF2B5EF4-FFF2-40B4-BE49-F238E27FC236}">
                <a16:creationId xmlns:a16="http://schemas.microsoft.com/office/drawing/2014/main" id="{5A761E05-FA83-0E61-6939-32DD221A3A1A}"/>
              </a:ext>
            </a:extLst>
          </p:cNvPr>
          <p:cNvSpPr txBox="1"/>
          <p:nvPr/>
        </p:nvSpPr>
        <p:spPr>
          <a:xfrm>
            <a:off x="2291787" y="6362219"/>
            <a:ext cx="7940233" cy="523220"/>
          </a:xfrm>
          <a:prstGeom prst="rect">
            <a:avLst/>
          </a:prstGeom>
          <a:noFill/>
        </p:spPr>
        <p:txBody>
          <a:bodyPr wrap="square" rtlCol="0">
            <a:spAutoFit/>
          </a:bodyPr>
          <a:lstStyle/>
          <a:p>
            <a:pPr algn="ctr"/>
            <a:r>
              <a:rPr lang="en-GB" sz="1400" b="1" dirty="0"/>
              <a:t>Abbreviations: </a:t>
            </a:r>
            <a:r>
              <a:rPr lang="en-GB" sz="1400" dirty="0"/>
              <a:t>ALT, alanine aminotransferase</a:t>
            </a:r>
            <a:r>
              <a:rPr lang="en-GB" sz="1400" b="1" dirty="0"/>
              <a:t>; </a:t>
            </a:r>
            <a:r>
              <a:rPr lang="en-GB" sz="1400" dirty="0"/>
              <a:t>CHD, chronic hepatitis D; ICER, incremental cost-effectiveness ratio; QALY, quality-adjusted life year.</a:t>
            </a:r>
            <a:endParaRPr lang="en-GB" sz="1400" b="1" dirty="0"/>
          </a:p>
        </p:txBody>
      </p:sp>
    </p:spTree>
    <p:extLst>
      <p:ext uri="{BB962C8B-B14F-4D97-AF65-F5344CB8AC3E}">
        <p14:creationId xmlns:p14="http://schemas.microsoft.com/office/powerpoint/2010/main" val="1373773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F924-B9E9-45CF-B702-E7E77DDDD1B3}"/>
              </a:ext>
            </a:extLst>
          </p:cNvPr>
          <p:cNvSpPr>
            <a:spLocks noGrp="1"/>
          </p:cNvSpPr>
          <p:nvPr>
            <p:ph type="ctrTitle"/>
          </p:nvPr>
        </p:nvSpPr>
        <p:spPr/>
        <p:txBody>
          <a:bodyPr/>
          <a:lstStyle/>
          <a:p>
            <a:r>
              <a:rPr lang="en-GB" dirty="0"/>
              <a:t>Cost effectiveness</a:t>
            </a:r>
          </a:p>
        </p:txBody>
      </p:sp>
    </p:spTree>
    <p:extLst>
      <p:ext uri="{BB962C8B-B14F-4D97-AF65-F5344CB8AC3E}">
        <p14:creationId xmlns:p14="http://schemas.microsoft.com/office/powerpoint/2010/main" val="1821839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337411" y="195584"/>
            <a:ext cx="11376025" cy="599141"/>
          </a:xfrm>
        </p:spPr>
        <p:txBody>
          <a:bodyPr>
            <a:noAutofit/>
          </a:bodyPr>
          <a:lstStyle/>
          <a:p>
            <a:r>
              <a:rPr lang="en-GB" sz="3200" dirty="0"/>
              <a:t>Company’s model structure</a:t>
            </a:r>
            <a:br>
              <a:rPr lang="en-GB" sz="3200" dirty="0"/>
            </a:br>
            <a:br>
              <a:rPr lang="en-GB" dirty="0"/>
            </a:br>
            <a:endParaRPr lang="en-GB" dirty="0"/>
          </a:p>
        </p:txBody>
      </p:sp>
      <p:sp>
        <p:nvSpPr>
          <p:cNvPr id="13" name="TextBox 12">
            <a:extLst>
              <a:ext uri="{FF2B5EF4-FFF2-40B4-BE49-F238E27FC236}">
                <a16:creationId xmlns:a16="http://schemas.microsoft.com/office/drawing/2014/main" id="{EC1A3ED0-5547-46D9-A3FD-3E7F860316ED}"/>
              </a:ext>
            </a:extLst>
          </p:cNvPr>
          <p:cNvSpPr txBox="1"/>
          <p:nvPr/>
        </p:nvSpPr>
        <p:spPr>
          <a:xfrm>
            <a:off x="3049933" y="6528075"/>
            <a:ext cx="5859296" cy="307777"/>
          </a:xfrm>
          <a:prstGeom prst="rect">
            <a:avLst/>
          </a:prstGeom>
          <a:noFill/>
        </p:spPr>
        <p:txBody>
          <a:bodyPr wrap="none" rtlCol="0">
            <a:spAutoFit/>
          </a:bodyPr>
          <a:lstStyle/>
          <a:p>
            <a:r>
              <a:rPr lang="en-GB" sz="1400" b="1" dirty="0"/>
              <a:t>Abbreviations: </a:t>
            </a:r>
            <a:r>
              <a:rPr lang="en-GB" sz="1400" dirty="0"/>
              <a:t>Decomp., decompensated; PSS, personal social services.</a:t>
            </a:r>
          </a:p>
        </p:txBody>
      </p:sp>
      <p:grpSp>
        <p:nvGrpSpPr>
          <p:cNvPr id="63" name="Group 62">
            <a:extLst>
              <a:ext uri="{FF2B5EF4-FFF2-40B4-BE49-F238E27FC236}">
                <a16:creationId xmlns:a16="http://schemas.microsoft.com/office/drawing/2014/main" id="{E1534937-63A3-1C83-BB94-4AF217C88451}"/>
              </a:ext>
            </a:extLst>
          </p:cNvPr>
          <p:cNvGrpSpPr/>
          <p:nvPr/>
        </p:nvGrpSpPr>
        <p:grpSpPr>
          <a:xfrm>
            <a:off x="536088" y="1332928"/>
            <a:ext cx="7992776" cy="4761220"/>
            <a:chOff x="464238" y="1170043"/>
            <a:chExt cx="11263523" cy="4932593"/>
          </a:xfrm>
        </p:grpSpPr>
        <p:grpSp>
          <p:nvGrpSpPr>
            <p:cNvPr id="61" name="Group 60">
              <a:extLst>
                <a:ext uri="{FF2B5EF4-FFF2-40B4-BE49-F238E27FC236}">
                  <a16:creationId xmlns:a16="http://schemas.microsoft.com/office/drawing/2014/main" id="{7DFAC84D-CFEA-65FA-A475-B2CB7730CABE}"/>
                </a:ext>
              </a:extLst>
            </p:cNvPr>
            <p:cNvGrpSpPr/>
            <p:nvPr/>
          </p:nvGrpSpPr>
          <p:grpSpPr>
            <a:xfrm>
              <a:off x="464238" y="1170043"/>
              <a:ext cx="11263523" cy="4932593"/>
              <a:chOff x="354513" y="1423230"/>
              <a:chExt cx="11263523" cy="4932593"/>
            </a:xfrm>
          </p:grpSpPr>
          <p:grpSp>
            <p:nvGrpSpPr>
              <p:cNvPr id="10" name="Group 9">
                <a:extLst>
                  <a:ext uri="{FF2B5EF4-FFF2-40B4-BE49-F238E27FC236}">
                    <a16:creationId xmlns:a16="http://schemas.microsoft.com/office/drawing/2014/main" id="{441CD1A6-4B1C-49B7-BAC2-FE1B0AD44EB1}"/>
                  </a:ext>
                </a:extLst>
              </p:cNvPr>
              <p:cNvGrpSpPr/>
              <p:nvPr/>
            </p:nvGrpSpPr>
            <p:grpSpPr>
              <a:xfrm>
                <a:off x="354513" y="1423230"/>
                <a:ext cx="11263523" cy="4932593"/>
                <a:chOff x="554421" y="1309010"/>
                <a:chExt cx="10766928" cy="4584676"/>
              </a:xfrm>
            </p:grpSpPr>
            <p:pic>
              <p:nvPicPr>
                <p:cNvPr id="6" name="Picture 5">
                  <a:extLst>
                    <a:ext uri="{FF2B5EF4-FFF2-40B4-BE49-F238E27FC236}">
                      <a16:creationId xmlns:a16="http://schemas.microsoft.com/office/drawing/2014/main" id="{900FA965-BA93-9472-A81B-E2A083F7FC8F}"/>
                    </a:ext>
                  </a:extLst>
                </p:cNvPr>
                <p:cNvPicPr>
                  <a:picLocks noChangeAspect="1"/>
                </p:cNvPicPr>
                <p:nvPr/>
              </p:nvPicPr>
              <p:blipFill>
                <a:blip r:embed="rId3"/>
                <a:stretch>
                  <a:fillRect/>
                </a:stretch>
              </p:blipFill>
              <p:spPr>
                <a:xfrm>
                  <a:off x="554421" y="1309010"/>
                  <a:ext cx="10766928" cy="4584676"/>
                </a:xfrm>
                <a:prstGeom prst="rect">
                  <a:avLst/>
                </a:prstGeom>
              </p:spPr>
            </p:pic>
            <p:pic>
              <p:nvPicPr>
                <p:cNvPr id="9" name="Picture 8">
                  <a:extLst>
                    <a:ext uri="{FF2B5EF4-FFF2-40B4-BE49-F238E27FC236}">
                      <a16:creationId xmlns:a16="http://schemas.microsoft.com/office/drawing/2014/main" id="{FC87F191-0303-17B2-65A1-FC022783B35A}"/>
                    </a:ext>
                  </a:extLst>
                </p:cNvPr>
                <p:cNvPicPr>
                  <a:picLocks noChangeAspect="1"/>
                </p:cNvPicPr>
                <p:nvPr/>
              </p:nvPicPr>
              <p:blipFill rotWithShape="1">
                <a:blip r:embed="rId4"/>
                <a:srcRect r="1471"/>
                <a:stretch/>
              </p:blipFill>
              <p:spPr>
                <a:xfrm flipH="1">
                  <a:off x="9027318" y="2956765"/>
                  <a:ext cx="526881" cy="279464"/>
                </a:xfrm>
                <a:prstGeom prst="rect">
                  <a:avLst/>
                </a:prstGeom>
              </p:spPr>
            </p:pic>
          </p:grpSp>
          <p:sp>
            <p:nvSpPr>
              <p:cNvPr id="16" name="Rectangle 15">
                <a:extLst>
                  <a:ext uri="{FF2B5EF4-FFF2-40B4-BE49-F238E27FC236}">
                    <a16:creationId xmlns:a16="http://schemas.microsoft.com/office/drawing/2014/main" id="{AF467E10-1E6D-E384-E6B4-8866CD71DEB2}"/>
                  </a:ext>
                </a:extLst>
              </p:cNvPr>
              <p:cNvSpPr/>
              <p:nvPr/>
            </p:nvSpPr>
            <p:spPr>
              <a:xfrm>
                <a:off x="925033" y="1945758"/>
                <a:ext cx="744279" cy="446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8F13209A-EC38-DC03-B780-2AADB003F91C}"/>
                  </a:ext>
                </a:extLst>
              </p:cNvPr>
              <p:cNvSpPr/>
              <p:nvPr/>
            </p:nvSpPr>
            <p:spPr>
              <a:xfrm>
                <a:off x="2898087" y="1935452"/>
                <a:ext cx="744279" cy="446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53D55906-33F6-0A97-3282-E83B7D33216D}"/>
                  </a:ext>
                </a:extLst>
              </p:cNvPr>
              <p:cNvSpPr txBox="1"/>
              <p:nvPr/>
            </p:nvSpPr>
            <p:spPr>
              <a:xfrm>
                <a:off x="2579112" y="1865556"/>
                <a:ext cx="1509824" cy="669595"/>
              </a:xfrm>
              <a:prstGeom prst="rect">
                <a:avLst/>
              </a:prstGeom>
              <a:noFill/>
            </p:spPr>
            <p:txBody>
              <a:bodyPr wrap="square" rtlCol="0">
                <a:spAutoFit/>
              </a:bodyPr>
              <a:lstStyle/>
              <a:p>
                <a:pPr algn="ctr"/>
                <a:r>
                  <a:rPr lang="en-GB" sz="1200" b="1" dirty="0"/>
                  <a:t>F1</a:t>
                </a:r>
              </a:p>
              <a:p>
                <a:pPr algn="ctr"/>
                <a:r>
                  <a:rPr lang="en-GB" sz="1200" b="1" dirty="0"/>
                  <a:t>(mild fibrosis)</a:t>
                </a:r>
              </a:p>
            </p:txBody>
          </p:sp>
          <p:sp>
            <p:nvSpPr>
              <p:cNvPr id="23" name="Rectangle 22">
                <a:extLst>
                  <a:ext uri="{FF2B5EF4-FFF2-40B4-BE49-F238E27FC236}">
                    <a16:creationId xmlns:a16="http://schemas.microsoft.com/office/drawing/2014/main" id="{11103AE8-8EF2-8037-8A15-2526217EE2A4}"/>
                  </a:ext>
                </a:extLst>
              </p:cNvPr>
              <p:cNvSpPr/>
              <p:nvPr/>
            </p:nvSpPr>
            <p:spPr>
              <a:xfrm>
                <a:off x="4903159" y="1945757"/>
                <a:ext cx="976646" cy="3976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D7BCC352-BAD5-19E0-7A8C-5552A90E72BB}"/>
                  </a:ext>
                </a:extLst>
              </p:cNvPr>
              <p:cNvSpPr txBox="1"/>
              <p:nvPr/>
            </p:nvSpPr>
            <p:spPr>
              <a:xfrm>
                <a:off x="4647152" y="1841961"/>
                <a:ext cx="1509824" cy="669595"/>
              </a:xfrm>
              <a:prstGeom prst="rect">
                <a:avLst/>
              </a:prstGeom>
              <a:noFill/>
            </p:spPr>
            <p:txBody>
              <a:bodyPr wrap="square" rtlCol="0">
                <a:spAutoFit/>
              </a:bodyPr>
              <a:lstStyle/>
              <a:p>
                <a:pPr algn="ctr"/>
                <a:r>
                  <a:rPr lang="en-GB" sz="1200" b="1" dirty="0"/>
                  <a:t>F2</a:t>
                </a:r>
              </a:p>
              <a:p>
                <a:pPr algn="ctr"/>
                <a:r>
                  <a:rPr lang="en-GB" sz="1200" b="1" dirty="0"/>
                  <a:t>(moderate fibrosis)</a:t>
                </a:r>
              </a:p>
            </p:txBody>
          </p:sp>
          <p:sp>
            <p:nvSpPr>
              <p:cNvPr id="25" name="Rectangle 24">
                <a:extLst>
                  <a:ext uri="{FF2B5EF4-FFF2-40B4-BE49-F238E27FC236}">
                    <a16:creationId xmlns:a16="http://schemas.microsoft.com/office/drawing/2014/main" id="{81BEDF9F-4A5D-518C-117E-6ABD97C3E77A}"/>
                  </a:ext>
                </a:extLst>
              </p:cNvPr>
              <p:cNvSpPr/>
              <p:nvPr/>
            </p:nvSpPr>
            <p:spPr>
              <a:xfrm>
                <a:off x="7030544" y="1905723"/>
                <a:ext cx="853772" cy="446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8FB1F25B-9255-C365-BF72-77BD920BD088}"/>
                  </a:ext>
                </a:extLst>
              </p:cNvPr>
              <p:cNvSpPr txBox="1"/>
              <p:nvPr/>
            </p:nvSpPr>
            <p:spPr>
              <a:xfrm>
                <a:off x="6545538" y="1830192"/>
                <a:ext cx="1732572" cy="669595"/>
              </a:xfrm>
              <a:prstGeom prst="rect">
                <a:avLst/>
              </a:prstGeom>
              <a:noFill/>
            </p:spPr>
            <p:txBody>
              <a:bodyPr wrap="square" rtlCol="0">
                <a:spAutoFit/>
              </a:bodyPr>
              <a:lstStyle/>
              <a:p>
                <a:pPr algn="ctr"/>
                <a:r>
                  <a:rPr lang="en-GB" sz="1200" b="1" dirty="0"/>
                  <a:t>F3</a:t>
                </a:r>
              </a:p>
              <a:p>
                <a:pPr algn="ctr"/>
                <a:r>
                  <a:rPr lang="en-GB" sz="1200" b="1" dirty="0"/>
                  <a:t>(severe fibrosis)</a:t>
                </a:r>
              </a:p>
            </p:txBody>
          </p:sp>
          <p:sp>
            <p:nvSpPr>
              <p:cNvPr id="27" name="Rectangle 26">
                <a:extLst>
                  <a:ext uri="{FF2B5EF4-FFF2-40B4-BE49-F238E27FC236}">
                    <a16:creationId xmlns:a16="http://schemas.microsoft.com/office/drawing/2014/main" id="{3AE04B49-46AD-3092-E34B-E34119EB3150}"/>
                  </a:ext>
                </a:extLst>
              </p:cNvPr>
              <p:cNvSpPr/>
              <p:nvPr/>
            </p:nvSpPr>
            <p:spPr>
              <a:xfrm>
                <a:off x="9041832" y="1917704"/>
                <a:ext cx="844180" cy="474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E2E2C074-007F-76C0-1810-E5314EEA3B74}"/>
                  </a:ext>
                </a:extLst>
              </p:cNvPr>
              <p:cNvSpPr txBox="1"/>
              <p:nvPr/>
            </p:nvSpPr>
            <p:spPr>
              <a:xfrm>
                <a:off x="8697334" y="1820251"/>
                <a:ext cx="1645098" cy="669595"/>
              </a:xfrm>
              <a:prstGeom prst="rect">
                <a:avLst/>
              </a:prstGeom>
              <a:noFill/>
            </p:spPr>
            <p:txBody>
              <a:bodyPr wrap="square" rtlCol="0">
                <a:spAutoFit/>
              </a:bodyPr>
              <a:lstStyle/>
              <a:p>
                <a:pPr algn="ctr"/>
                <a:r>
                  <a:rPr lang="en-GB" sz="1200" b="1" dirty="0"/>
                  <a:t>F4</a:t>
                </a:r>
              </a:p>
              <a:p>
                <a:pPr algn="ctr"/>
                <a:r>
                  <a:rPr lang="en-GB" sz="1200" b="1" dirty="0"/>
                  <a:t>(compensated cirrhosis)</a:t>
                </a:r>
              </a:p>
            </p:txBody>
          </p:sp>
          <p:sp>
            <p:nvSpPr>
              <p:cNvPr id="29" name="Rectangle 28">
                <a:extLst>
                  <a:ext uri="{FF2B5EF4-FFF2-40B4-BE49-F238E27FC236}">
                    <a16:creationId xmlns:a16="http://schemas.microsoft.com/office/drawing/2014/main" id="{73845A76-A3A2-9689-1B27-5AE01D8A3790}"/>
                  </a:ext>
                </a:extLst>
              </p:cNvPr>
              <p:cNvSpPr/>
              <p:nvPr/>
            </p:nvSpPr>
            <p:spPr>
              <a:xfrm>
                <a:off x="796386" y="4544676"/>
                <a:ext cx="958780" cy="354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1A1EBB86-ED47-AF76-0F81-C5717F6BAC51}"/>
                  </a:ext>
                </a:extLst>
              </p:cNvPr>
              <p:cNvSpPr txBox="1"/>
              <p:nvPr/>
            </p:nvSpPr>
            <p:spPr>
              <a:xfrm>
                <a:off x="535457" y="4469142"/>
                <a:ext cx="1509824" cy="669595"/>
              </a:xfrm>
              <a:prstGeom prst="rect">
                <a:avLst/>
              </a:prstGeom>
              <a:noFill/>
            </p:spPr>
            <p:txBody>
              <a:bodyPr wrap="square" rtlCol="0">
                <a:spAutoFit/>
              </a:bodyPr>
              <a:lstStyle/>
              <a:p>
                <a:pPr algn="ctr"/>
                <a:r>
                  <a:rPr lang="en-GB" sz="1200" b="1" dirty="0"/>
                  <a:t>Mortality</a:t>
                </a:r>
              </a:p>
              <a:p>
                <a:pPr algn="ctr"/>
                <a:r>
                  <a:rPr lang="en-GB" sz="1200" b="1" dirty="0"/>
                  <a:t>(from any state)</a:t>
                </a:r>
              </a:p>
            </p:txBody>
          </p:sp>
          <p:pic>
            <p:nvPicPr>
              <p:cNvPr id="34" name="Picture 33">
                <a:extLst>
                  <a:ext uri="{FF2B5EF4-FFF2-40B4-BE49-F238E27FC236}">
                    <a16:creationId xmlns:a16="http://schemas.microsoft.com/office/drawing/2014/main" id="{011D1AC3-BFD2-A652-6BFF-A7BC13939B4A}"/>
                  </a:ext>
                </a:extLst>
              </p:cNvPr>
              <p:cNvPicPr>
                <a:picLocks noChangeAspect="1"/>
              </p:cNvPicPr>
              <p:nvPr/>
            </p:nvPicPr>
            <p:blipFill>
              <a:blip r:embed="rId5"/>
              <a:stretch>
                <a:fillRect/>
              </a:stretch>
            </p:blipFill>
            <p:spPr>
              <a:xfrm>
                <a:off x="7851055" y="3114403"/>
                <a:ext cx="1190777" cy="399888"/>
              </a:xfrm>
              <a:prstGeom prst="rect">
                <a:avLst/>
              </a:prstGeom>
            </p:spPr>
          </p:pic>
          <p:pic>
            <p:nvPicPr>
              <p:cNvPr id="35" name="Picture 34">
                <a:extLst>
                  <a:ext uri="{FF2B5EF4-FFF2-40B4-BE49-F238E27FC236}">
                    <a16:creationId xmlns:a16="http://schemas.microsoft.com/office/drawing/2014/main" id="{3C97952C-D9CF-32AD-69AF-5863C3BB900C}"/>
                  </a:ext>
                </a:extLst>
              </p:cNvPr>
              <p:cNvPicPr>
                <a:picLocks noChangeAspect="1"/>
              </p:cNvPicPr>
              <p:nvPr/>
            </p:nvPicPr>
            <p:blipFill>
              <a:blip r:embed="rId5"/>
              <a:stretch>
                <a:fillRect/>
              </a:stretch>
            </p:blipFill>
            <p:spPr>
              <a:xfrm>
                <a:off x="9912684" y="3114402"/>
                <a:ext cx="1164105" cy="390931"/>
              </a:xfrm>
              <a:prstGeom prst="rect">
                <a:avLst/>
              </a:prstGeom>
            </p:spPr>
          </p:pic>
          <p:sp>
            <p:nvSpPr>
              <p:cNvPr id="32" name="TextBox 31">
                <a:extLst>
                  <a:ext uri="{FF2B5EF4-FFF2-40B4-BE49-F238E27FC236}">
                    <a16:creationId xmlns:a16="http://schemas.microsoft.com/office/drawing/2014/main" id="{A07E35C3-4A1E-CAFA-C6FE-5800DC618EBA}"/>
                  </a:ext>
                </a:extLst>
              </p:cNvPr>
              <p:cNvSpPr txBox="1"/>
              <p:nvPr/>
            </p:nvSpPr>
            <p:spPr>
              <a:xfrm>
                <a:off x="7508664" y="2906748"/>
                <a:ext cx="1921886" cy="860907"/>
              </a:xfrm>
              <a:prstGeom prst="rect">
                <a:avLst/>
              </a:prstGeom>
              <a:noFill/>
            </p:spPr>
            <p:txBody>
              <a:bodyPr wrap="square" rtlCol="0">
                <a:spAutoFit/>
              </a:bodyPr>
              <a:lstStyle/>
              <a:p>
                <a:pPr algn="ctr"/>
                <a:r>
                  <a:rPr lang="en-GB" sz="1200" b="1" dirty="0"/>
                  <a:t>Hepato-</a:t>
                </a:r>
              </a:p>
              <a:p>
                <a:pPr algn="ctr"/>
                <a:r>
                  <a:rPr lang="en-GB" sz="1200" b="1" dirty="0"/>
                  <a:t>cellular carcinoma</a:t>
                </a:r>
              </a:p>
              <a:p>
                <a:pPr algn="ctr"/>
                <a:r>
                  <a:rPr lang="en-GB" sz="1200" b="1" dirty="0"/>
                  <a:t>(HCC)</a:t>
                </a:r>
              </a:p>
            </p:txBody>
          </p:sp>
          <p:pic>
            <p:nvPicPr>
              <p:cNvPr id="37" name="Picture 36">
                <a:extLst>
                  <a:ext uri="{FF2B5EF4-FFF2-40B4-BE49-F238E27FC236}">
                    <a16:creationId xmlns:a16="http://schemas.microsoft.com/office/drawing/2014/main" id="{5936B4D1-FB31-4720-22D6-BD4EAACF5F06}"/>
                  </a:ext>
                </a:extLst>
              </p:cNvPr>
              <p:cNvPicPr>
                <a:picLocks noChangeAspect="1"/>
              </p:cNvPicPr>
              <p:nvPr/>
            </p:nvPicPr>
            <p:blipFill>
              <a:blip r:embed="rId5"/>
              <a:stretch>
                <a:fillRect/>
              </a:stretch>
            </p:blipFill>
            <p:spPr>
              <a:xfrm>
                <a:off x="10069602" y="4581886"/>
                <a:ext cx="943499" cy="316847"/>
              </a:xfrm>
              <a:prstGeom prst="rect">
                <a:avLst/>
              </a:prstGeom>
            </p:spPr>
          </p:pic>
          <p:sp>
            <p:nvSpPr>
              <p:cNvPr id="38" name="TextBox 37">
                <a:extLst>
                  <a:ext uri="{FF2B5EF4-FFF2-40B4-BE49-F238E27FC236}">
                    <a16:creationId xmlns:a16="http://schemas.microsoft.com/office/drawing/2014/main" id="{E61C5C71-5037-9D98-A333-E44760488D54}"/>
                  </a:ext>
                </a:extLst>
              </p:cNvPr>
              <p:cNvSpPr txBox="1"/>
              <p:nvPr/>
            </p:nvSpPr>
            <p:spPr>
              <a:xfrm>
                <a:off x="9769381" y="3021976"/>
                <a:ext cx="1509824" cy="669595"/>
              </a:xfrm>
              <a:prstGeom prst="rect">
                <a:avLst/>
              </a:prstGeom>
              <a:noFill/>
            </p:spPr>
            <p:txBody>
              <a:bodyPr wrap="square" rtlCol="0">
                <a:spAutoFit/>
              </a:bodyPr>
              <a:lstStyle/>
              <a:p>
                <a:pPr algn="ctr"/>
                <a:r>
                  <a:rPr lang="en-GB" sz="1200" b="1" dirty="0"/>
                  <a:t>Decomp.</a:t>
                </a:r>
              </a:p>
              <a:p>
                <a:pPr algn="ctr"/>
                <a:r>
                  <a:rPr lang="en-GB" sz="1200" b="1" dirty="0"/>
                  <a:t>cirrhosis (DC)</a:t>
                </a:r>
              </a:p>
            </p:txBody>
          </p:sp>
          <p:pic>
            <p:nvPicPr>
              <p:cNvPr id="39" name="Picture 38">
                <a:extLst>
                  <a:ext uri="{FF2B5EF4-FFF2-40B4-BE49-F238E27FC236}">
                    <a16:creationId xmlns:a16="http://schemas.microsoft.com/office/drawing/2014/main" id="{1AC61D00-6891-1207-B927-D932D8605C7F}"/>
                  </a:ext>
                </a:extLst>
              </p:cNvPr>
              <p:cNvPicPr>
                <a:picLocks noChangeAspect="1"/>
              </p:cNvPicPr>
              <p:nvPr/>
            </p:nvPicPr>
            <p:blipFill>
              <a:blip r:embed="rId5"/>
              <a:stretch>
                <a:fillRect/>
              </a:stretch>
            </p:blipFill>
            <p:spPr>
              <a:xfrm>
                <a:off x="7987528" y="4544676"/>
                <a:ext cx="1054303" cy="354057"/>
              </a:xfrm>
              <a:prstGeom prst="rect">
                <a:avLst/>
              </a:prstGeom>
            </p:spPr>
          </p:pic>
          <p:sp>
            <p:nvSpPr>
              <p:cNvPr id="40" name="TextBox 39">
                <a:extLst>
                  <a:ext uri="{FF2B5EF4-FFF2-40B4-BE49-F238E27FC236}">
                    <a16:creationId xmlns:a16="http://schemas.microsoft.com/office/drawing/2014/main" id="{464434E2-CA77-A6F3-3CFE-1435E31D8750}"/>
                  </a:ext>
                </a:extLst>
              </p:cNvPr>
              <p:cNvSpPr txBox="1"/>
              <p:nvPr/>
            </p:nvSpPr>
            <p:spPr>
              <a:xfrm>
                <a:off x="7781226" y="4418794"/>
                <a:ext cx="1350298" cy="669595"/>
              </a:xfrm>
              <a:prstGeom prst="rect">
                <a:avLst/>
              </a:prstGeom>
              <a:noFill/>
            </p:spPr>
            <p:txBody>
              <a:bodyPr wrap="square" rtlCol="0">
                <a:spAutoFit/>
              </a:bodyPr>
              <a:lstStyle/>
              <a:p>
                <a:pPr algn="ctr"/>
                <a:r>
                  <a:rPr lang="en-GB" sz="1200" b="1" dirty="0"/>
                  <a:t>Liver transplant (LT)</a:t>
                </a:r>
              </a:p>
            </p:txBody>
          </p:sp>
          <p:sp>
            <p:nvSpPr>
              <p:cNvPr id="41" name="TextBox 40">
                <a:extLst>
                  <a:ext uri="{FF2B5EF4-FFF2-40B4-BE49-F238E27FC236}">
                    <a16:creationId xmlns:a16="http://schemas.microsoft.com/office/drawing/2014/main" id="{8512C562-49AE-3315-A145-FC7322906A6D}"/>
                  </a:ext>
                </a:extLst>
              </p:cNvPr>
              <p:cNvSpPr txBox="1"/>
              <p:nvPr/>
            </p:nvSpPr>
            <p:spPr>
              <a:xfrm>
                <a:off x="9896177" y="4446339"/>
                <a:ext cx="1290349" cy="669595"/>
              </a:xfrm>
              <a:prstGeom prst="rect">
                <a:avLst/>
              </a:prstGeom>
              <a:noFill/>
            </p:spPr>
            <p:txBody>
              <a:bodyPr wrap="square" rtlCol="0">
                <a:spAutoFit/>
              </a:bodyPr>
              <a:lstStyle/>
              <a:p>
                <a:pPr algn="ctr"/>
                <a:r>
                  <a:rPr lang="en-GB" sz="1200" b="1" dirty="0"/>
                  <a:t>Post-liver transplant (PLT)</a:t>
                </a:r>
              </a:p>
            </p:txBody>
          </p:sp>
        </p:grpSp>
        <p:sp>
          <p:nvSpPr>
            <p:cNvPr id="62" name="Rectangle 61">
              <a:extLst>
                <a:ext uri="{FF2B5EF4-FFF2-40B4-BE49-F238E27FC236}">
                  <a16:creationId xmlns:a16="http://schemas.microsoft.com/office/drawing/2014/main" id="{4CCC9B12-5BE4-0BBF-7808-F19A01D7F865}"/>
                </a:ext>
              </a:extLst>
            </p:cNvPr>
            <p:cNvSpPr/>
            <p:nvPr/>
          </p:nvSpPr>
          <p:spPr>
            <a:xfrm>
              <a:off x="613410" y="5087923"/>
              <a:ext cx="5592315" cy="8828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7" name="Group 56">
            <a:extLst>
              <a:ext uri="{FF2B5EF4-FFF2-40B4-BE49-F238E27FC236}">
                <a16:creationId xmlns:a16="http://schemas.microsoft.com/office/drawing/2014/main" id="{A0F5B331-470A-3CC8-C160-0C1987405DF7}"/>
              </a:ext>
            </a:extLst>
          </p:cNvPr>
          <p:cNvGrpSpPr/>
          <p:nvPr/>
        </p:nvGrpSpPr>
        <p:grpSpPr>
          <a:xfrm>
            <a:off x="612848" y="5232941"/>
            <a:ext cx="6968815" cy="954107"/>
            <a:chOff x="897089" y="5392999"/>
            <a:chExt cx="8732584" cy="954107"/>
          </a:xfrm>
        </p:grpSpPr>
        <p:sp>
          <p:nvSpPr>
            <p:cNvPr id="47" name="TextBox 46">
              <a:extLst>
                <a:ext uri="{FF2B5EF4-FFF2-40B4-BE49-F238E27FC236}">
                  <a16:creationId xmlns:a16="http://schemas.microsoft.com/office/drawing/2014/main" id="{C363DECB-FFED-CE4E-5F09-A42C29F2BC1E}"/>
                </a:ext>
              </a:extLst>
            </p:cNvPr>
            <p:cNvSpPr txBox="1"/>
            <p:nvPr/>
          </p:nvSpPr>
          <p:spPr>
            <a:xfrm>
              <a:off x="1583723" y="5392999"/>
              <a:ext cx="8045950" cy="954107"/>
            </a:xfrm>
            <a:prstGeom prst="rect">
              <a:avLst/>
            </a:prstGeom>
            <a:noFill/>
          </p:spPr>
          <p:txBody>
            <a:bodyPr wrap="square" rtlCol="0">
              <a:spAutoFit/>
            </a:bodyPr>
            <a:lstStyle/>
            <a:p>
              <a:r>
                <a:rPr lang="en-GB" sz="1400" b="1" dirty="0"/>
                <a:t>Dashed arrow </a:t>
              </a:r>
              <a:r>
                <a:rPr lang="en-GB" sz="1400" dirty="0"/>
                <a:t>= rate of disease progression impacted by treatment response</a:t>
              </a:r>
            </a:p>
            <a:p>
              <a:r>
                <a:rPr lang="en-GB" sz="1400" b="1" dirty="0"/>
                <a:t>Solid arrow </a:t>
              </a:r>
              <a:r>
                <a:rPr lang="en-GB" sz="1400" dirty="0"/>
                <a:t>= transition probability does not depend on achieving response</a:t>
              </a:r>
            </a:p>
            <a:p>
              <a:r>
                <a:rPr lang="en-GB" sz="1400" b="1" dirty="0"/>
                <a:t>Solid grey</a:t>
              </a:r>
              <a:r>
                <a:rPr lang="en-GB" sz="1400" dirty="0"/>
                <a:t> = higher mortality rates than the general population</a:t>
              </a:r>
            </a:p>
            <a:p>
              <a:r>
                <a:rPr lang="en-GB" sz="1400" b="1" dirty="0"/>
                <a:t>Grey hatched </a:t>
              </a:r>
              <a:r>
                <a:rPr lang="en-GB" sz="1400" dirty="0"/>
                <a:t>= health states never occupied</a:t>
              </a:r>
            </a:p>
          </p:txBody>
        </p:sp>
        <p:cxnSp>
          <p:nvCxnSpPr>
            <p:cNvPr id="49" name="Straight Arrow Connector 48">
              <a:extLst>
                <a:ext uri="{FF2B5EF4-FFF2-40B4-BE49-F238E27FC236}">
                  <a16:creationId xmlns:a16="http://schemas.microsoft.com/office/drawing/2014/main" id="{45955598-4408-9DEF-B9D4-F26DFCE39BFD}"/>
                </a:ext>
              </a:extLst>
            </p:cNvPr>
            <p:cNvCxnSpPr>
              <a:cxnSpLocks/>
            </p:cNvCxnSpPr>
            <p:nvPr/>
          </p:nvCxnSpPr>
          <p:spPr>
            <a:xfrm>
              <a:off x="897089" y="5561491"/>
              <a:ext cx="686635" cy="0"/>
            </a:xfrm>
            <a:prstGeom prst="straightConnector1">
              <a:avLst/>
            </a:prstGeom>
            <a:ln w="2857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E02570F-22C4-098B-4FFC-13951659D6A8}"/>
                </a:ext>
              </a:extLst>
            </p:cNvPr>
            <p:cNvCxnSpPr>
              <a:cxnSpLocks/>
            </p:cNvCxnSpPr>
            <p:nvPr/>
          </p:nvCxnSpPr>
          <p:spPr>
            <a:xfrm>
              <a:off x="897089" y="5777079"/>
              <a:ext cx="686635" cy="0"/>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53" name="Picture 52">
              <a:extLst>
                <a:ext uri="{FF2B5EF4-FFF2-40B4-BE49-F238E27FC236}">
                  <a16:creationId xmlns:a16="http://schemas.microsoft.com/office/drawing/2014/main" id="{901E5C3D-7FD0-8CEB-2B12-393C00AF7469}"/>
                </a:ext>
              </a:extLst>
            </p:cNvPr>
            <p:cNvPicPr>
              <a:picLocks noChangeAspect="1"/>
            </p:cNvPicPr>
            <p:nvPr/>
          </p:nvPicPr>
          <p:blipFill>
            <a:blip r:embed="rId6"/>
            <a:stretch>
              <a:fillRect/>
            </a:stretch>
          </p:blipFill>
          <p:spPr>
            <a:xfrm>
              <a:off x="897090" y="5904698"/>
              <a:ext cx="691950" cy="156995"/>
            </a:xfrm>
            <a:prstGeom prst="rect">
              <a:avLst/>
            </a:prstGeom>
          </p:spPr>
        </p:pic>
      </p:grpSp>
      <p:graphicFrame>
        <p:nvGraphicFramePr>
          <p:cNvPr id="4" name="Table 2">
            <a:extLst>
              <a:ext uri="{FF2B5EF4-FFF2-40B4-BE49-F238E27FC236}">
                <a16:creationId xmlns:a16="http://schemas.microsoft.com/office/drawing/2014/main" id="{D20F3137-655D-91E5-8F69-9D905AB8F47A}"/>
              </a:ext>
            </a:extLst>
          </p:cNvPr>
          <p:cNvGraphicFramePr>
            <a:graphicFrameLocks noGrp="1"/>
          </p:cNvGraphicFramePr>
          <p:nvPr>
            <p:extLst>
              <p:ext uri="{D42A27DB-BD31-4B8C-83A1-F6EECF244321}">
                <p14:modId xmlns:p14="http://schemas.microsoft.com/office/powerpoint/2010/main" val="487075437"/>
              </p:ext>
            </p:extLst>
          </p:nvPr>
        </p:nvGraphicFramePr>
        <p:xfrm>
          <a:off x="8614947" y="1246849"/>
          <a:ext cx="3159844" cy="4933377"/>
        </p:xfrm>
        <a:graphic>
          <a:graphicData uri="http://schemas.openxmlformats.org/drawingml/2006/table">
            <a:tbl>
              <a:tblPr bandRow="1">
                <a:tableStyleId>{5C22544A-7EE6-4342-B048-85BDC9FD1C3A}</a:tableStyleId>
              </a:tblPr>
              <a:tblGrid>
                <a:gridCol w="1433977">
                  <a:extLst>
                    <a:ext uri="{9D8B030D-6E8A-4147-A177-3AD203B41FA5}">
                      <a16:colId xmlns:a16="http://schemas.microsoft.com/office/drawing/2014/main" val="1661304232"/>
                    </a:ext>
                  </a:extLst>
                </a:gridCol>
                <a:gridCol w="1725867">
                  <a:extLst>
                    <a:ext uri="{9D8B030D-6E8A-4147-A177-3AD203B41FA5}">
                      <a16:colId xmlns:a16="http://schemas.microsoft.com/office/drawing/2014/main" val="2864700199"/>
                    </a:ext>
                  </a:extLst>
                </a:gridCol>
              </a:tblGrid>
              <a:tr h="1150777">
                <a:tc>
                  <a:txBody>
                    <a:bodyPr/>
                    <a:lstStyle/>
                    <a:p>
                      <a:r>
                        <a:rPr lang="en-GB" sz="1800" b="1" dirty="0">
                          <a:solidFill>
                            <a:schemeClr val="bg1"/>
                          </a:solidFill>
                        </a:rPr>
                        <a:t>Model structure</a:t>
                      </a:r>
                    </a:p>
                  </a:txBody>
                  <a:tcP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Markov model based on METAVIR fibrosis stages</a:t>
                      </a:r>
                    </a:p>
                  </a:txBody>
                  <a:tcPr/>
                </a:tc>
                <a:extLst>
                  <a:ext uri="{0D108BD9-81ED-4DB2-BD59-A6C34878D82A}">
                    <a16:rowId xmlns:a16="http://schemas.microsoft.com/office/drawing/2014/main" val="1249473417"/>
                  </a:ext>
                </a:extLst>
              </a:tr>
              <a:tr h="788883">
                <a:tc>
                  <a:txBody>
                    <a:bodyPr/>
                    <a:lstStyle/>
                    <a:p>
                      <a:r>
                        <a:rPr lang="en-GB" sz="1800" b="1" dirty="0">
                          <a:solidFill>
                            <a:schemeClr val="bg1"/>
                          </a:solidFill>
                        </a:rPr>
                        <a:t>Perspective</a:t>
                      </a:r>
                    </a:p>
                  </a:txBody>
                  <a:tcP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UK NHS and PSS</a:t>
                      </a:r>
                    </a:p>
                  </a:txBody>
                  <a:tcPr/>
                </a:tc>
                <a:extLst>
                  <a:ext uri="{0D108BD9-81ED-4DB2-BD59-A6C34878D82A}">
                    <a16:rowId xmlns:a16="http://schemas.microsoft.com/office/drawing/2014/main" val="3536550284"/>
                  </a:ext>
                </a:extLst>
              </a:tr>
              <a:tr h="1126974">
                <a:tc>
                  <a:txBody>
                    <a:bodyPr/>
                    <a:lstStyle/>
                    <a:p>
                      <a:r>
                        <a:rPr lang="en-GB" sz="1800" b="1" dirty="0">
                          <a:solidFill>
                            <a:schemeClr val="bg1"/>
                          </a:solidFill>
                        </a:rPr>
                        <a:t>Time horizon</a:t>
                      </a:r>
                    </a:p>
                  </a:txBody>
                  <a:tcPr>
                    <a:solidFill>
                      <a:schemeClr val="accent2"/>
                    </a:solidFill>
                  </a:tcPr>
                </a:tc>
                <a:tc>
                  <a:txBody>
                    <a:bodyPr/>
                    <a:lstStyle/>
                    <a:p>
                      <a:r>
                        <a:rPr lang="en-GB" sz="1800" dirty="0"/>
                        <a:t>65 years (mean age at baseline 35.1 years)</a:t>
                      </a:r>
                    </a:p>
                  </a:txBody>
                  <a:tcPr/>
                </a:tc>
                <a:extLst>
                  <a:ext uri="{0D108BD9-81ED-4DB2-BD59-A6C34878D82A}">
                    <a16:rowId xmlns:a16="http://schemas.microsoft.com/office/drawing/2014/main" val="3829639852"/>
                  </a:ext>
                </a:extLst>
              </a:tr>
              <a:tr h="619649">
                <a:tc>
                  <a:txBody>
                    <a:bodyPr/>
                    <a:lstStyle/>
                    <a:p>
                      <a:r>
                        <a:rPr lang="en-GB" sz="1800" b="1" dirty="0">
                          <a:solidFill>
                            <a:schemeClr val="bg1"/>
                          </a:solidFill>
                        </a:rPr>
                        <a:t>Cycle length</a:t>
                      </a:r>
                    </a:p>
                  </a:txBody>
                  <a:tcPr>
                    <a:solidFill>
                      <a:schemeClr val="accent2"/>
                    </a:solidFill>
                  </a:tcPr>
                </a:tc>
                <a:tc>
                  <a:txBody>
                    <a:bodyPr/>
                    <a:lstStyle/>
                    <a:p>
                      <a:r>
                        <a:rPr lang="en-GB" sz="1800" dirty="0"/>
                        <a:t>24 weeks </a:t>
                      </a:r>
                    </a:p>
                  </a:txBody>
                  <a:tcPr/>
                </a:tc>
                <a:extLst>
                  <a:ext uri="{0D108BD9-81ED-4DB2-BD59-A6C34878D82A}">
                    <a16:rowId xmlns:a16="http://schemas.microsoft.com/office/drawing/2014/main" val="1964538826"/>
                  </a:ext>
                </a:extLst>
              </a:tr>
              <a:tr h="1150777">
                <a:tc>
                  <a:txBody>
                    <a:bodyPr/>
                    <a:lstStyle/>
                    <a:p>
                      <a:r>
                        <a:rPr lang="en-GB" sz="1800" b="1" dirty="0">
                          <a:solidFill>
                            <a:schemeClr val="bg1"/>
                          </a:solidFill>
                        </a:rPr>
                        <a:t>Discounting</a:t>
                      </a:r>
                    </a:p>
                  </a:txBody>
                  <a:tcPr>
                    <a:solidFill>
                      <a:schemeClr val="accent2"/>
                    </a:solidFill>
                  </a:tcPr>
                </a:tc>
                <a:tc>
                  <a:txBody>
                    <a:bodyPr/>
                    <a:lstStyle/>
                    <a:p>
                      <a:r>
                        <a:rPr lang="en-GB" sz="1800" dirty="0"/>
                        <a:t>3.5% per annum for costs and benefits</a:t>
                      </a:r>
                    </a:p>
                  </a:txBody>
                  <a:tcPr/>
                </a:tc>
                <a:extLst>
                  <a:ext uri="{0D108BD9-81ED-4DB2-BD59-A6C34878D82A}">
                    <a16:rowId xmlns:a16="http://schemas.microsoft.com/office/drawing/2014/main" val="278817167"/>
                  </a:ext>
                </a:extLst>
              </a:tr>
            </a:tbl>
          </a:graphicData>
        </a:graphic>
      </p:graphicFrame>
      <p:sp>
        <p:nvSpPr>
          <p:cNvPr id="8" name="Oval 7">
            <a:extLst>
              <a:ext uri="{FF2B5EF4-FFF2-40B4-BE49-F238E27FC236}">
                <a16:creationId xmlns:a16="http://schemas.microsoft.com/office/drawing/2014/main" id="{60B98498-8273-5B13-AAE0-DE69EA79F974}"/>
              </a:ext>
            </a:extLst>
          </p:cNvPr>
          <p:cNvSpPr/>
          <p:nvPr/>
        </p:nvSpPr>
        <p:spPr>
          <a:xfrm>
            <a:off x="664489" y="1716155"/>
            <a:ext cx="1054091" cy="773284"/>
          </a:xfrm>
          <a:prstGeom prst="ellipse">
            <a:avLst/>
          </a:prstGeom>
          <a:pattFill prst="wdDnDiag">
            <a:fgClr>
              <a:schemeClr val="accent4">
                <a:lumMod val="25000"/>
                <a:lumOff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F0</a:t>
            </a:r>
          </a:p>
          <a:p>
            <a:pPr algn="ctr"/>
            <a:r>
              <a:rPr lang="en-GB" sz="1200" b="1" dirty="0">
                <a:solidFill>
                  <a:schemeClr val="tx1"/>
                </a:solidFill>
              </a:rPr>
              <a:t>(no fibrosis)</a:t>
            </a:r>
          </a:p>
        </p:txBody>
      </p:sp>
      <p:sp>
        <p:nvSpPr>
          <p:cNvPr id="5" name="Rectangle 4">
            <a:extLst>
              <a:ext uri="{FF2B5EF4-FFF2-40B4-BE49-F238E27FC236}">
                <a16:creationId xmlns:a16="http://schemas.microsoft.com/office/drawing/2014/main" id="{C2821317-C2AD-E060-011F-6B8C253F928A}"/>
              </a:ext>
            </a:extLst>
          </p:cNvPr>
          <p:cNvSpPr/>
          <p:nvPr/>
        </p:nvSpPr>
        <p:spPr>
          <a:xfrm>
            <a:off x="405382" y="963966"/>
            <a:ext cx="11517085" cy="539430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GB" b="1" dirty="0">
              <a:solidFill>
                <a:schemeClr val="accent2"/>
              </a:solidFill>
            </a:endParaRPr>
          </a:p>
        </p:txBody>
      </p:sp>
      <p:sp>
        <p:nvSpPr>
          <p:cNvPr id="11" name="Oval 10">
            <a:extLst>
              <a:ext uri="{FF2B5EF4-FFF2-40B4-BE49-F238E27FC236}">
                <a16:creationId xmlns:a16="http://schemas.microsoft.com/office/drawing/2014/main" id="{F33C4911-5A67-A7F8-0362-D34C60BE0E3C}"/>
              </a:ext>
            </a:extLst>
          </p:cNvPr>
          <p:cNvSpPr/>
          <p:nvPr/>
        </p:nvSpPr>
        <p:spPr>
          <a:xfrm>
            <a:off x="2113625" y="1716155"/>
            <a:ext cx="1054091" cy="773284"/>
          </a:xfrm>
          <a:prstGeom prst="ellipse">
            <a:avLst/>
          </a:prstGeom>
          <a:pattFill prst="wdDnDiag">
            <a:fgClr>
              <a:schemeClr val="accent4">
                <a:lumMod val="25000"/>
                <a:lumOff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F1</a:t>
            </a:r>
          </a:p>
          <a:p>
            <a:pPr algn="ctr"/>
            <a:r>
              <a:rPr lang="en-GB" sz="1200" b="1" dirty="0">
                <a:solidFill>
                  <a:schemeClr val="tx1"/>
                </a:solidFill>
              </a:rPr>
              <a:t>(mild fibrosis)</a:t>
            </a:r>
          </a:p>
        </p:txBody>
      </p:sp>
      <p:sp>
        <p:nvSpPr>
          <p:cNvPr id="14" name="Rectangle 13">
            <a:extLst>
              <a:ext uri="{FF2B5EF4-FFF2-40B4-BE49-F238E27FC236}">
                <a16:creationId xmlns:a16="http://schemas.microsoft.com/office/drawing/2014/main" id="{960CC626-742C-351E-0E00-22CF4CC7F78C}"/>
              </a:ext>
            </a:extLst>
          </p:cNvPr>
          <p:cNvSpPr/>
          <p:nvPr/>
        </p:nvSpPr>
        <p:spPr>
          <a:xfrm>
            <a:off x="614242" y="5942159"/>
            <a:ext cx="550800" cy="158400"/>
          </a:xfrm>
          <a:prstGeom prst="rect">
            <a:avLst/>
          </a:prstGeom>
          <a:pattFill prst="wdDnDiag">
            <a:fgClr>
              <a:schemeClr val="accent4">
                <a:lumMod val="25000"/>
                <a:lumOff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0587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542712-CB16-D680-79C9-E5BA36A7567B}"/>
              </a:ext>
            </a:extLst>
          </p:cNvPr>
          <p:cNvSpPr/>
          <p:nvPr/>
        </p:nvSpPr>
        <p:spPr>
          <a:xfrm>
            <a:off x="123825" y="6396362"/>
            <a:ext cx="910745" cy="3683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Table 4" descr="Economic model inputs and evidence sources">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1426831381"/>
              </p:ext>
            </p:extLst>
          </p:nvPr>
        </p:nvGraphicFramePr>
        <p:xfrm>
          <a:off x="502427" y="586005"/>
          <a:ext cx="11376025" cy="5486400"/>
        </p:xfrm>
        <a:graphic>
          <a:graphicData uri="http://schemas.openxmlformats.org/drawingml/2006/table">
            <a:tbl>
              <a:tblPr firstRow="1" bandRow="1">
                <a:tableStyleId>{5C22544A-7EE6-4342-B048-85BDC9FD1C3A}</a:tableStyleId>
              </a:tblPr>
              <a:tblGrid>
                <a:gridCol w="1705445">
                  <a:extLst>
                    <a:ext uri="{9D8B030D-6E8A-4147-A177-3AD203B41FA5}">
                      <a16:colId xmlns:a16="http://schemas.microsoft.com/office/drawing/2014/main" val="3974739884"/>
                    </a:ext>
                  </a:extLst>
                </a:gridCol>
                <a:gridCol w="4154828">
                  <a:extLst>
                    <a:ext uri="{9D8B030D-6E8A-4147-A177-3AD203B41FA5}">
                      <a16:colId xmlns:a16="http://schemas.microsoft.com/office/drawing/2014/main" val="4289090289"/>
                    </a:ext>
                  </a:extLst>
                </a:gridCol>
                <a:gridCol w="5515752">
                  <a:extLst>
                    <a:ext uri="{9D8B030D-6E8A-4147-A177-3AD203B41FA5}">
                      <a16:colId xmlns:a16="http://schemas.microsoft.com/office/drawing/2014/main" val="1390538988"/>
                    </a:ext>
                  </a:extLst>
                </a:gridCol>
              </a:tblGrid>
              <a:tr h="313993">
                <a:tc>
                  <a:txBody>
                    <a:bodyPr/>
                    <a:lstStyle/>
                    <a:p>
                      <a:r>
                        <a:rPr lang="en-GB" sz="1800" dirty="0"/>
                        <a:t>Input</a:t>
                      </a:r>
                    </a:p>
                  </a:txBody>
                  <a:tcPr>
                    <a:solidFill>
                      <a:schemeClr val="accent2"/>
                    </a:solidFill>
                  </a:tcPr>
                </a:tc>
                <a:tc>
                  <a:txBody>
                    <a:bodyPr/>
                    <a:lstStyle/>
                    <a:p>
                      <a:r>
                        <a:rPr lang="en-GB" sz="1800" dirty="0"/>
                        <a:t>Type</a:t>
                      </a:r>
                    </a:p>
                  </a:txBody>
                  <a:tcPr>
                    <a:solidFill>
                      <a:schemeClr val="accent2"/>
                    </a:solidFill>
                  </a:tcPr>
                </a:tc>
                <a:tc>
                  <a:txBody>
                    <a:bodyPr/>
                    <a:lstStyle/>
                    <a:p>
                      <a:r>
                        <a:rPr lang="en-GB" sz="1800" dirty="0"/>
                        <a:t>Source</a:t>
                      </a:r>
                    </a:p>
                  </a:txBody>
                  <a:tcPr>
                    <a:solidFill>
                      <a:schemeClr val="accent2"/>
                    </a:solidFill>
                  </a:tcPr>
                </a:tc>
                <a:extLst>
                  <a:ext uri="{0D108BD9-81ED-4DB2-BD59-A6C34878D82A}">
                    <a16:rowId xmlns:a16="http://schemas.microsoft.com/office/drawing/2014/main" val="1365441208"/>
                  </a:ext>
                </a:extLst>
              </a:tr>
              <a:tr h="549488">
                <a:tc>
                  <a:txBody>
                    <a:bodyPr/>
                    <a:lstStyle/>
                    <a:p>
                      <a:r>
                        <a:rPr lang="en-GB" sz="1800" b="1" dirty="0">
                          <a:solidFill>
                            <a:schemeClr val="bg1"/>
                          </a:solidFill>
                        </a:rPr>
                        <a:t>Baseline characteristics</a:t>
                      </a:r>
                    </a:p>
                  </a:txBody>
                  <a:tcPr>
                    <a:solidFill>
                      <a:schemeClr val="accent2"/>
                    </a:solidFill>
                  </a:tcPr>
                </a:tc>
                <a:tc>
                  <a:txBody>
                    <a:bodyPr/>
                    <a:lstStyle/>
                    <a:p>
                      <a:r>
                        <a:rPr lang="en-GB" sz="1800" dirty="0"/>
                        <a:t>Age, sex, distribution over METAVIR stages</a:t>
                      </a:r>
                    </a:p>
                  </a:txBody>
                  <a:tcPr/>
                </a:tc>
                <a:tc>
                  <a:txBody>
                    <a:bodyPr/>
                    <a:lstStyle/>
                    <a:p>
                      <a:r>
                        <a:rPr lang="en-GB" sz="1800" dirty="0"/>
                        <a:t>External literature</a:t>
                      </a:r>
                    </a:p>
                  </a:txBody>
                  <a:tcPr/>
                </a:tc>
                <a:extLst>
                  <a:ext uri="{0D108BD9-81ED-4DB2-BD59-A6C34878D82A}">
                    <a16:rowId xmlns:a16="http://schemas.microsoft.com/office/drawing/2014/main" val="3471957187"/>
                  </a:ext>
                </a:extLst>
              </a:tr>
              <a:tr h="549488">
                <a:tc rowSpan="2">
                  <a:txBody>
                    <a:bodyPr/>
                    <a:lstStyle/>
                    <a:p>
                      <a:r>
                        <a:rPr lang="en-GB" sz="1800" b="1" dirty="0">
                          <a:solidFill>
                            <a:schemeClr val="bg1"/>
                          </a:solidFill>
                        </a:rPr>
                        <a:t>Efficacy</a:t>
                      </a:r>
                    </a:p>
                  </a:txBody>
                  <a:tcPr>
                    <a:solidFill>
                      <a:schemeClr val="accent2"/>
                    </a:solidFill>
                  </a:tcPr>
                </a:tc>
                <a:tc>
                  <a:txBody>
                    <a:bodyPr/>
                    <a:lstStyle/>
                    <a:p>
                      <a:r>
                        <a:rPr lang="en-GB" sz="1800" dirty="0"/>
                        <a:t>Response at 24 and 48 weeks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err="1">
                          <a:solidFill>
                            <a:schemeClr val="dk1"/>
                          </a:solidFill>
                          <a:latin typeface="+mn-lt"/>
                          <a:ea typeface="Times New Roman" panose="02020603050405020304" pitchFamily="18" charset="0"/>
                          <a:cs typeface="+mn-cs"/>
                          <a:sym typeface="Wingdings" panose="05000000000000000000" pitchFamily="2" charset="2"/>
                        </a:rPr>
                        <a:t>B</a:t>
                      </a:r>
                      <a:r>
                        <a:rPr lang="en-GB" sz="1800" dirty="0" err="1"/>
                        <a:t>ulevirtide</a:t>
                      </a:r>
                      <a:r>
                        <a:rPr lang="en-GB" sz="1800" dirty="0"/>
                        <a:t> 2mg arm (intervention) and delayed treatment arm (comparator) of MYR 301</a:t>
                      </a:r>
                    </a:p>
                  </a:txBody>
                  <a:tcPr/>
                </a:tc>
                <a:extLst>
                  <a:ext uri="{0D108BD9-81ED-4DB2-BD59-A6C34878D82A}">
                    <a16:rowId xmlns:a16="http://schemas.microsoft.com/office/drawing/2014/main" val="2121904842"/>
                  </a:ext>
                </a:extLst>
              </a:tr>
              <a:tr h="549488">
                <a:tc vMerge="1">
                  <a:txBody>
                    <a:bodyPr/>
                    <a:lstStyle/>
                    <a:p>
                      <a:endParaRPr lang="en-GB" sz="1400" b="1" dirty="0">
                        <a:solidFill>
                          <a:schemeClr val="bg1"/>
                        </a:solidFill>
                      </a:endParaRPr>
                    </a:p>
                  </a:txBody>
                  <a:tcPr>
                    <a:solidFill>
                      <a:schemeClr val="accent2"/>
                    </a:solidFill>
                  </a:tcPr>
                </a:tc>
                <a:tc>
                  <a:txBody>
                    <a:bodyPr/>
                    <a:lstStyle/>
                    <a:p>
                      <a:r>
                        <a:rPr lang="en-GB" sz="1800" dirty="0"/>
                        <a:t>Transitions between fibrosis stages and disease complications</a:t>
                      </a:r>
                    </a:p>
                  </a:txBody>
                  <a:tcPr/>
                </a:tc>
                <a:tc>
                  <a:txBody>
                    <a:bodyPr/>
                    <a:lstStyle/>
                    <a:p>
                      <a:r>
                        <a:rPr lang="en-GB" sz="1800" dirty="0"/>
                        <a:t>External literature</a:t>
                      </a:r>
                    </a:p>
                  </a:txBody>
                  <a:tcPr/>
                </a:tc>
                <a:extLst>
                  <a:ext uri="{0D108BD9-81ED-4DB2-BD59-A6C34878D82A}">
                    <a16:rowId xmlns:a16="http://schemas.microsoft.com/office/drawing/2014/main" val="1528898838"/>
                  </a:ext>
                </a:extLst>
              </a:tr>
              <a:tr h="313993">
                <a:tc rowSpan="3">
                  <a:txBody>
                    <a:bodyPr/>
                    <a:lstStyle/>
                    <a:p>
                      <a:r>
                        <a:rPr lang="en-GB" sz="1800" b="1" dirty="0">
                          <a:solidFill>
                            <a:schemeClr val="bg1"/>
                          </a:solidFill>
                        </a:rPr>
                        <a:t>Utilities</a:t>
                      </a:r>
                    </a:p>
                  </a:txBody>
                  <a:tcPr>
                    <a:solidFill>
                      <a:schemeClr val="accent2"/>
                    </a:solidFill>
                  </a:tcPr>
                </a:tc>
                <a:tc>
                  <a:txBody>
                    <a:bodyPr/>
                    <a:lstStyle/>
                    <a:p>
                      <a:r>
                        <a:rPr lang="en-GB" sz="1800" dirty="0"/>
                        <a:t>Health state utility values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latin typeface="+mn-lt"/>
                          <a:ea typeface="Times New Roman" panose="02020603050405020304" pitchFamily="18" charset="0"/>
                          <a:cs typeface="+mn-cs"/>
                          <a:sym typeface="Wingdings" panose="05000000000000000000" pitchFamily="2" charset="2"/>
                        </a:rPr>
                        <a:t>Meta-analysis of utility values for CHB</a:t>
                      </a:r>
                    </a:p>
                  </a:txBody>
                  <a:tcPr/>
                </a:tc>
                <a:extLst>
                  <a:ext uri="{0D108BD9-81ED-4DB2-BD59-A6C34878D82A}">
                    <a16:rowId xmlns:a16="http://schemas.microsoft.com/office/drawing/2014/main" val="815366450"/>
                  </a:ext>
                </a:extLst>
              </a:tr>
              <a:tr h="313993">
                <a:tc vMerge="1">
                  <a:txBody>
                    <a:bodyPr/>
                    <a:lstStyle/>
                    <a:p>
                      <a:endParaRPr lang="en-GB" sz="1400" b="1" dirty="0">
                        <a:solidFill>
                          <a:schemeClr val="bg1"/>
                        </a:solidFill>
                      </a:endParaRPr>
                    </a:p>
                  </a:txBody>
                  <a:tcPr>
                    <a:solidFill>
                      <a:schemeClr val="accent2"/>
                    </a:solidFill>
                  </a:tcPr>
                </a:tc>
                <a:tc>
                  <a:txBody>
                    <a:bodyPr/>
                    <a:lstStyle/>
                    <a:p>
                      <a:r>
                        <a:rPr lang="en-GB" sz="1800" kern="1200" dirty="0">
                          <a:solidFill>
                            <a:schemeClr val="dk1"/>
                          </a:solidFill>
                          <a:latin typeface="+mn-lt"/>
                          <a:cs typeface="+mn-cs"/>
                          <a:sym typeface="Wingdings" panose="05000000000000000000" pitchFamily="2" charset="2"/>
                        </a:rPr>
                        <a:t>Combined responder utility gain </a:t>
                      </a:r>
                      <a:endParaRPr lang="en-GB"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latin typeface="+mn-lt"/>
                          <a:ea typeface="Times New Roman" panose="02020603050405020304" pitchFamily="18" charset="0"/>
                          <a:cs typeface="+mn-cs"/>
                          <a:sym typeface="Wingdings" panose="05000000000000000000" pitchFamily="2" charset="2"/>
                        </a:rPr>
                        <a:t>Tobit regression model fitted to data from MYR 301</a:t>
                      </a:r>
                    </a:p>
                  </a:txBody>
                  <a:tcPr/>
                </a:tc>
                <a:extLst>
                  <a:ext uri="{0D108BD9-81ED-4DB2-BD59-A6C34878D82A}">
                    <a16:rowId xmlns:a16="http://schemas.microsoft.com/office/drawing/2014/main" val="778704147"/>
                  </a:ext>
                </a:extLst>
              </a:tr>
              <a:tr h="313993">
                <a:tc vMerge="1">
                  <a:txBody>
                    <a:bodyPr/>
                    <a:lstStyle/>
                    <a:p>
                      <a:endParaRPr lang="en-GB" sz="1400" b="1" dirty="0">
                        <a:solidFill>
                          <a:schemeClr val="bg1"/>
                        </a:solidFill>
                      </a:endParaRPr>
                    </a:p>
                  </a:txBody>
                  <a:tcPr>
                    <a:solidFill>
                      <a:schemeClr val="accent2"/>
                    </a:solidFill>
                  </a:tcPr>
                </a:tc>
                <a:tc>
                  <a:txBody>
                    <a:bodyPr/>
                    <a:lstStyle/>
                    <a:p>
                      <a:r>
                        <a:rPr lang="en-GB" sz="1800" kern="1200" dirty="0">
                          <a:solidFill>
                            <a:schemeClr val="dk1"/>
                          </a:solidFill>
                          <a:latin typeface="+mn-lt"/>
                          <a:cs typeface="+mn-cs"/>
                          <a:sym typeface="Wingdings" panose="05000000000000000000" pitchFamily="2" charset="2"/>
                        </a:rPr>
                        <a:t>Adverse event </a:t>
                      </a:r>
                      <a:r>
                        <a:rPr lang="en-GB" sz="1800" kern="1200" dirty="0" err="1">
                          <a:solidFill>
                            <a:schemeClr val="dk1"/>
                          </a:solidFill>
                          <a:latin typeface="+mn-lt"/>
                          <a:cs typeface="+mn-cs"/>
                          <a:sym typeface="Wingdings" panose="05000000000000000000" pitchFamily="2" charset="2"/>
                        </a:rPr>
                        <a:t>disutilities</a:t>
                      </a:r>
                      <a:r>
                        <a:rPr lang="en-GB" sz="1800" kern="1200" dirty="0">
                          <a:solidFill>
                            <a:schemeClr val="dk1"/>
                          </a:solidFill>
                          <a:latin typeface="+mn-lt"/>
                          <a:cs typeface="+mn-cs"/>
                          <a:sym typeface="Wingdings" panose="05000000000000000000" pitchFamily="2" charset="2"/>
                        </a:rPr>
                        <a:t> </a:t>
                      </a:r>
                      <a:endParaRPr lang="en-GB" sz="1800" dirty="0"/>
                    </a:p>
                  </a:txBody>
                  <a:tcPr/>
                </a:tc>
                <a:tc>
                  <a:txBody>
                    <a:bodyPr/>
                    <a:lstStyle/>
                    <a:p>
                      <a:r>
                        <a:rPr lang="en-GB" sz="1800" kern="1200" dirty="0">
                          <a:solidFill>
                            <a:schemeClr val="dk1"/>
                          </a:solidFill>
                          <a:latin typeface="+mn-lt"/>
                          <a:ea typeface="Times New Roman" panose="02020603050405020304" pitchFamily="18" charset="0"/>
                          <a:cs typeface="+mn-cs"/>
                          <a:sym typeface="Wingdings" panose="05000000000000000000" pitchFamily="2" charset="2"/>
                        </a:rPr>
                        <a:t>External literature</a:t>
                      </a:r>
                      <a:endParaRPr lang="en-GB" sz="1800" dirty="0"/>
                    </a:p>
                  </a:txBody>
                  <a:tcPr/>
                </a:tc>
                <a:extLst>
                  <a:ext uri="{0D108BD9-81ED-4DB2-BD59-A6C34878D82A}">
                    <a16:rowId xmlns:a16="http://schemas.microsoft.com/office/drawing/2014/main" val="2074714545"/>
                  </a:ext>
                </a:extLst>
              </a:tr>
              <a:tr h="549488">
                <a:tc rowSpan="4">
                  <a:txBody>
                    <a:bodyPr/>
                    <a:lstStyle/>
                    <a:p>
                      <a:r>
                        <a:rPr lang="en-GB" sz="1800" b="1" dirty="0">
                          <a:solidFill>
                            <a:schemeClr val="bg1"/>
                          </a:solidFill>
                        </a:rPr>
                        <a:t>Costs</a:t>
                      </a:r>
                    </a:p>
                  </a:txBody>
                  <a:tcPr>
                    <a:solidFill>
                      <a:schemeClr val="accent2"/>
                    </a:solidFill>
                  </a:tcPr>
                </a:tc>
                <a:tc>
                  <a:txBody>
                    <a:bodyPr/>
                    <a:lstStyle/>
                    <a:p>
                      <a:r>
                        <a:rPr lang="en-GB" sz="1800" dirty="0"/>
                        <a:t>Drug acquisition costs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err="1"/>
                        <a:t>Bulevirtide</a:t>
                      </a:r>
                      <a:r>
                        <a:rPr lang="en-GB" sz="1800" dirty="0"/>
                        <a:t> list price and PAS discount informed by company, no drug costs applied to BSC arm</a:t>
                      </a:r>
                    </a:p>
                  </a:txBody>
                  <a:tcPr/>
                </a:tc>
                <a:extLst>
                  <a:ext uri="{0D108BD9-81ED-4DB2-BD59-A6C34878D82A}">
                    <a16:rowId xmlns:a16="http://schemas.microsoft.com/office/drawing/2014/main" val="3904281607"/>
                  </a:ext>
                </a:extLst>
              </a:tr>
              <a:tr h="313993">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Administration costs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None applied – </a:t>
                      </a:r>
                      <a:r>
                        <a:rPr lang="en-GB" sz="1800" dirty="0" err="1"/>
                        <a:t>bulevirtide</a:t>
                      </a:r>
                      <a:r>
                        <a:rPr lang="en-GB" sz="1800" dirty="0"/>
                        <a:t> is self-administered</a:t>
                      </a:r>
                    </a:p>
                  </a:txBody>
                  <a:tcPr/>
                </a:tc>
                <a:extLst>
                  <a:ext uri="{0D108BD9-81ED-4DB2-BD59-A6C34878D82A}">
                    <a16:rowId xmlns:a16="http://schemas.microsoft.com/office/drawing/2014/main" val="1665922055"/>
                  </a:ext>
                </a:extLst>
              </a:tr>
              <a:tr h="313993">
                <a:tc vMerge="1">
                  <a:txBody>
                    <a:bodyPr/>
                    <a:lstStyle/>
                    <a:p>
                      <a:endParaRPr lang="en-GB" sz="1400" b="1" dirty="0">
                        <a:solidFill>
                          <a:schemeClr val="bg1"/>
                        </a:solidFill>
                      </a:endParaRPr>
                    </a:p>
                  </a:txBody>
                  <a:tcP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Monitoring costs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latin typeface="+mn-lt"/>
                          <a:ea typeface="Times New Roman" panose="02020603050405020304" pitchFamily="18" charset="0"/>
                          <a:cs typeface="+mn-cs"/>
                          <a:sym typeface="Wingdings" panose="05000000000000000000" pitchFamily="2" charset="2"/>
                        </a:rPr>
                        <a:t>NHS reference costs 2019-2020</a:t>
                      </a:r>
                      <a:endParaRPr lang="en-GB" sz="1800" dirty="0"/>
                    </a:p>
                  </a:txBody>
                  <a:tcPr/>
                </a:tc>
                <a:extLst>
                  <a:ext uri="{0D108BD9-81ED-4DB2-BD59-A6C34878D82A}">
                    <a16:rowId xmlns:a16="http://schemas.microsoft.com/office/drawing/2014/main" val="2353647924"/>
                  </a:ext>
                </a:extLst>
              </a:tr>
              <a:tr h="313993">
                <a:tc vMerge="1">
                  <a:txBody>
                    <a:bodyPr/>
                    <a:lstStyle/>
                    <a:p>
                      <a:endParaRPr lang="en-GB" sz="1400" b="1" dirty="0">
                        <a:solidFill>
                          <a:schemeClr val="bg1"/>
                        </a:solidFill>
                      </a:endParaRPr>
                    </a:p>
                  </a:txBody>
                  <a:tcP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Adverse event costs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latin typeface="+mn-lt"/>
                          <a:ea typeface="Times New Roman" panose="02020603050405020304" pitchFamily="18" charset="0"/>
                          <a:cs typeface="+mn-cs"/>
                          <a:sym typeface="Wingdings" panose="05000000000000000000" pitchFamily="2" charset="2"/>
                        </a:rPr>
                        <a:t>NHS reference costs 2019-2020</a:t>
                      </a:r>
                      <a:endParaRPr lang="en-GB" sz="1800" dirty="0"/>
                    </a:p>
                  </a:txBody>
                  <a:tcPr/>
                </a:tc>
                <a:extLst>
                  <a:ext uri="{0D108BD9-81ED-4DB2-BD59-A6C34878D82A}">
                    <a16:rowId xmlns:a16="http://schemas.microsoft.com/office/drawing/2014/main" val="977153030"/>
                  </a:ext>
                </a:extLst>
              </a:tr>
              <a:tr h="313993">
                <a:tc>
                  <a:txBody>
                    <a:bodyPr/>
                    <a:lstStyle/>
                    <a:p>
                      <a:r>
                        <a:rPr lang="en-GB" sz="1800" b="1" dirty="0">
                          <a:solidFill>
                            <a:schemeClr val="bg1"/>
                          </a:solidFill>
                        </a:rPr>
                        <a:t>Resource use</a:t>
                      </a:r>
                    </a:p>
                  </a:txBody>
                  <a:tcPr>
                    <a:solidFill>
                      <a:schemeClr val="accent2"/>
                    </a:solidFill>
                  </a:tcPr>
                </a:tc>
                <a:tc>
                  <a:txBody>
                    <a:bodyPr/>
                    <a:lstStyle/>
                    <a:p>
                      <a:r>
                        <a:rPr lang="en-GB" sz="1800" strike="noStrike" dirty="0"/>
                        <a:t>Monitoring resource use frequencies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Informed by clinical experts</a:t>
                      </a:r>
                      <a:endParaRPr lang="en-GB" sz="1800" strike="sngStrike" dirty="0"/>
                    </a:p>
                  </a:txBody>
                  <a:tcPr/>
                </a:tc>
                <a:extLst>
                  <a:ext uri="{0D108BD9-81ED-4DB2-BD59-A6C34878D82A}">
                    <a16:rowId xmlns:a16="http://schemas.microsoft.com/office/drawing/2014/main" val="1224818517"/>
                  </a:ext>
                </a:extLst>
              </a:tr>
            </a:tbl>
          </a:graphicData>
        </a:graphic>
      </p:graphicFrame>
      <p:sp>
        <p:nvSpPr>
          <p:cNvPr id="8" name="TextBox 7">
            <a:extLst>
              <a:ext uri="{FF2B5EF4-FFF2-40B4-BE49-F238E27FC236}">
                <a16:creationId xmlns:a16="http://schemas.microsoft.com/office/drawing/2014/main" id="{232DB530-4FA3-4A8D-8FA8-D8DBF84B7E55}"/>
              </a:ext>
            </a:extLst>
          </p:cNvPr>
          <p:cNvSpPr txBox="1"/>
          <p:nvPr/>
        </p:nvSpPr>
        <p:spPr>
          <a:xfrm>
            <a:off x="2548657" y="6522116"/>
            <a:ext cx="7763664" cy="307777"/>
          </a:xfrm>
          <a:prstGeom prst="rect">
            <a:avLst/>
          </a:prstGeom>
          <a:noFill/>
        </p:spPr>
        <p:txBody>
          <a:bodyPr wrap="none" rtlCol="0">
            <a:spAutoFit/>
          </a:bodyPr>
          <a:lstStyle/>
          <a:p>
            <a:r>
              <a:rPr lang="en-GB" sz="1400" b="1" dirty="0"/>
              <a:t>Abbreviations: </a:t>
            </a:r>
            <a:r>
              <a:rPr lang="en-GB" sz="1400" dirty="0"/>
              <a:t>BSC, best supportive care; CHB, chronic hepatitis B; PAS, patient access scheme.</a:t>
            </a:r>
          </a:p>
        </p:txBody>
      </p:sp>
      <p:sp>
        <p:nvSpPr>
          <p:cNvPr id="3" name="Title 1">
            <a:extLst>
              <a:ext uri="{FF2B5EF4-FFF2-40B4-BE49-F238E27FC236}">
                <a16:creationId xmlns:a16="http://schemas.microsoft.com/office/drawing/2014/main" id="{21243DFA-DA73-2868-DC35-7C1C599D5727}"/>
              </a:ext>
            </a:extLst>
          </p:cNvPr>
          <p:cNvSpPr>
            <a:spLocks noGrp="1"/>
          </p:cNvSpPr>
          <p:nvPr>
            <p:ph type="ctrTitle"/>
          </p:nvPr>
        </p:nvSpPr>
        <p:spPr>
          <a:xfrm>
            <a:off x="407987" y="93248"/>
            <a:ext cx="11376025" cy="485272"/>
          </a:xfrm>
        </p:spPr>
        <p:txBody>
          <a:bodyPr>
            <a:noAutofit/>
          </a:bodyPr>
          <a:lstStyle/>
          <a:p>
            <a:r>
              <a:rPr lang="en-GB" sz="3200" dirty="0"/>
              <a:t>Company’s model inputs</a:t>
            </a:r>
            <a:br>
              <a:rPr lang="en-GB" sz="3200" dirty="0"/>
            </a:br>
            <a:endParaRPr lang="en-GB" sz="3200" dirty="0"/>
          </a:p>
        </p:txBody>
      </p:sp>
      <p:sp>
        <p:nvSpPr>
          <p:cNvPr id="2" name="Rectangle 1" descr="Question to committee">
            <a:extLst>
              <a:ext uri="{FF2B5EF4-FFF2-40B4-BE49-F238E27FC236}">
                <a16:creationId xmlns:a16="http://schemas.microsoft.com/office/drawing/2014/main" id="{57E4B482-9267-5D33-6B39-F8C8E2D83241}"/>
              </a:ext>
            </a:extLst>
          </p:cNvPr>
          <p:cNvSpPr/>
          <p:nvPr/>
        </p:nvSpPr>
        <p:spPr>
          <a:xfrm>
            <a:off x="2540410" y="6185784"/>
            <a:ext cx="8020050" cy="30777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fontAlgn="ctr"/>
            <a:r>
              <a:rPr lang="en-GB" dirty="0">
                <a:solidFill>
                  <a:schemeClr val="tx1"/>
                </a:solidFill>
                <a:latin typeface="Lato" panose="020F0502020204030203" pitchFamily="34" charset="0"/>
              </a:rPr>
              <a:t>Are all significant costs associated with </a:t>
            </a:r>
            <a:r>
              <a:rPr lang="en-GB" dirty="0" err="1">
                <a:solidFill>
                  <a:schemeClr val="tx1"/>
                </a:solidFill>
                <a:latin typeface="Lato" panose="020F0502020204030203" pitchFamily="34" charset="0"/>
              </a:rPr>
              <a:t>bulevirtide</a:t>
            </a:r>
            <a:r>
              <a:rPr lang="en-GB" dirty="0">
                <a:solidFill>
                  <a:schemeClr val="tx1"/>
                </a:solidFill>
                <a:latin typeface="Lato" panose="020F0502020204030203" pitchFamily="34" charset="0"/>
              </a:rPr>
              <a:t> treatment included?</a:t>
            </a:r>
          </a:p>
        </p:txBody>
      </p:sp>
      <p:grpSp>
        <p:nvGrpSpPr>
          <p:cNvPr id="5" name="Group 4">
            <a:extLst>
              <a:ext uri="{FF2B5EF4-FFF2-40B4-BE49-F238E27FC236}">
                <a16:creationId xmlns:a16="http://schemas.microsoft.com/office/drawing/2014/main" id="{C82CC4D5-86D3-B147-8DF5-094FFC381A48}"/>
              </a:ext>
              <a:ext uri="{C183D7F6-B498-43B3-948B-1728B52AA6E4}">
                <adec:decorative xmlns:adec="http://schemas.microsoft.com/office/drawing/2017/decorative" val="1"/>
              </a:ext>
            </a:extLst>
          </p:cNvPr>
          <p:cNvGrpSpPr/>
          <p:nvPr/>
        </p:nvGrpSpPr>
        <p:grpSpPr>
          <a:xfrm>
            <a:off x="2303137" y="6100960"/>
            <a:ext cx="491040" cy="468959"/>
            <a:chOff x="-1440493" y="4133589"/>
            <a:chExt cx="576000" cy="576000"/>
          </a:xfrm>
        </p:grpSpPr>
        <p:sp>
          <p:nvSpPr>
            <p:cNvPr id="6" name="Oval 5">
              <a:extLst>
                <a:ext uri="{FF2B5EF4-FFF2-40B4-BE49-F238E27FC236}">
                  <a16:creationId xmlns:a16="http://schemas.microsoft.com/office/drawing/2014/main" id="{656AF15D-515E-296B-4C4B-E6DD7E49B6D1}"/>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phic 6">
              <a:extLst>
                <a:ext uri="{FF2B5EF4-FFF2-40B4-BE49-F238E27FC236}">
                  <a16:creationId xmlns:a16="http://schemas.microsoft.com/office/drawing/2014/main" id="{D4C79695-CD9F-5CAC-B6BC-7E2A0858969E}"/>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2124771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88913"/>
            <a:ext cx="11784012" cy="2019841"/>
          </a:xfrm>
        </p:spPr>
        <p:txBody>
          <a:bodyPr>
            <a:noAutofit/>
          </a:bodyPr>
          <a:lstStyle/>
          <a:p>
            <a:r>
              <a:rPr lang="en-GB" sz="3200" dirty="0"/>
              <a:t>Where do the QALY gains come from in the model?</a:t>
            </a:r>
            <a:br>
              <a:rPr lang="en-GB" sz="3200" dirty="0"/>
            </a:br>
            <a:r>
              <a:rPr lang="en-GB" sz="3200" b="0" dirty="0"/>
              <a:t>A higher probability of response leads to a lower probability of disease progression, increasing survival and quality of life</a:t>
            </a:r>
            <a:endParaRPr lang="en-GB" sz="3200" dirty="0"/>
          </a:p>
        </p:txBody>
      </p:sp>
      <p:sp>
        <p:nvSpPr>
          <p:cNvPr id="9" name="TextBox 8">
            <a:extLst>
              <a:ext uri="{FF2B5EF4-FFF2-40B4-BE49-F238E27FC236}">
                <a16:creationId xmlns:a16="http://schemas.microsoft.com/office/drawing/2014/main" id="{5C485194-01C7-4616-8877-5421BFBDE8F0}"/>
              </a:ext>
            </a:extLst>
          </p:cNvPr>
          <p:cNvSpPr txBox="1"/>
          <p:nvPr/>
        </p:nvSpPr>
        <p:spPr>
          <a:xfrm>
            <a:off x="2626140" y="6515198"/>
            <a:ext cx="6939720" cy="307777"/>
          </a:xfrm>
          <a:prstGeom prst="rect">
            <a:avLst/>
          </a:prstGeom>
          <a:noFill/>
        </p:spPr>
        <p:txBody>
          <a:bodyPr wrap="none" rtlCol="0">
            <a:spAutoFit/>
          </a:bodyPr>
          <a:lstStyle/>
          <a:p>
            <a:r>
              <a:rPr lang="en-GB" sz="1400" b="1" dirty="0"/>
              <a:t>Abbreviations: </a:t>
            </a:r>
            <a:r>
              <a:rPr lang="en-GB" sz="1400" dirty="0" err="1"/>
              <a:t>HRQoL</a:t>
            </a:r>
            <a:r>
              <a:rPr lang="en-GB" sz="1400" dirty="0"/>
              <a:t>, health-related quality of life; QALY, quality-adjusted life year.</a:t>
            </a:r>
          </a:p>
        </p:txBody>
      </p:sp>
      <p:sp>
        <p:nvSpPr>
          <p:cNvPr id="7" name="Rectangle: Rounded Corners 6" descr="Quality adjusted life year gains model">
            <a:extLst>
              <a:ext uri="{FF2B5EF4-FFF2-40B4-BE49-F238E27FC236}">
                <a16:creationId xmlns:a16="http://schemas.microsoft.com/office/drawing/2014/main" id="{B47DA4CB-FBED-E8CE-435C-A84FCC46B0EC}"/>
              </a:ext>
            </a:extLst>
          </p:cNvPr>
          <p:cNvSpPr/>
          <p:nvPr/>
        </p:nvSpPr>
        <p:spPr>
          <a:xfrm>
            <a:off x="2059557" y="2099389"/>
            <a:ext cx="4708378" cy="2544001"/>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Treatment with </a:t>
            </a:r>
            <a:r>
              <a:rPr lang="en-GB" b="1" dirty="0" err="1"/>
              <a:t>bulevirtide</a:t>
            </a:r>
            <a:r>
              <a:rPr lang="en-GB" b="1" dirty="0"/>
              <a:t>:</a:t>
            </a:r>
          </a:p>
          <a:p>
            <a:pPr marL="285750" indent="-285750">
              <a:buFont typeface="Arial" panose="020B0604020202020204" pitchFamily="34" charset="0"/>
              <a:buChar char="•"/>
            </a:pPr>
            <a:r>
              <a:rPr lang="en-GB" dirty="0"/>
              <a:t>Higher probability of response</a:t>
            </a:r>
          </a:p>
          <a:p>
            <a:pPr marL="285750" indent="-285750">
              <a:buFont typeface="Arial" panose="020B0604020202020204" pitchFamily="34" charset="0"/>
              <a:buChar char="•"/>
            </a:pPr>
            <a:r>
              <a:rPr lang="en-GB" dirty="0"/>
              <a:t>Higher probability of halting fibrosis progression</a:t>
            </a:r>
          </a:p>
          <a:p>
            <a:pPr marL="285750" indent="-285750">
              <a:buFont typeface="Arial" panose="020B0604020202020204" pitchFamily="34" charset="0"/>
              <a:buChar char="•"/>
            </a:pPr>
            <a:r>
              <a:rPr lang="en-GB" dirty="0"/>
              <a:t>Higher probability of fibrosis regression</a:t>
            </a:r>
          </a:p>
          <a:p>
            <a:pPr marL="285750" indent="-285750">
              <a:buFont typeface="Arial" panose="020B0604020202020204" pitchFamily="34" charset="0"/>
              <a:buChar char="•"/>
            </a:pPr>
            <a:r>
              <a:rPr lang="en-GB" dirty="0"/>
              <a:t>Lower probability of disease progression (decompensated cirrhosis and hepatocellular carcinoma)</a:t>
            </a:r>
          </a:p>
        </p:txBody>
      </p:sp>
      <p:sp>
        <p:nvSpPr>
          <p:cNvPr id="13" name="Rectangle: Rounded Corners 12" descr="Quality adjusted life year gains model">
            <a:extLst>
              <a:ext uri="{FF2B5EF4-FFF2-40B4-BE49-F238E27FC236}">
                <a16:creationId xmlns:a16="http://schemas.microsoft.com/office/drawing/2014/main" id="{C0FC333B-15FA-A0A5-8E06-9E7F5FE36619}"/>
              </a:ext>
            </a:extLst>
          </p:cNvPr>
          <p:cNvSpPr/>
          <p:nvPr/>
        </p:nvSpPr>
        <p:spPr>
          <a:xfrm>
            <a:off x="7304567" y="2712171"/>
            <a:ext cx="2567451" cy="1318437"/>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QALY gains:</a:t>
            </a:r>
          </a:p>
          <a:p>
            <a:pPr marL="285750" indent="-285750">
              <a:buFont typeface="Arial" panose="020B0604020202020204" pitchFamily="34" charset="0"/>
              <a:buChar char="•"/>
            </a:pPr>
            <a:r>
              <a:rPr lang="en-GB" dirty="0"/>
              <a:t>Increased survival</a:t>
            </a:r>
          </a:p>
          <a:p>
            <a:pPr marL="285750" indent="-285750">
              <a:buFont typeface="Arial" panose="020B0604020202020204" pitchFamily="34" charset="0"/>
              <a:buChar char="•"/>
            </a:pPr>
            <a:r>
              <a:rPr lang="en-GB" dirty="0"/>
              <a:t>Increased </a:t>
            </a:r>
            <a:r>
              <a:rPr lang="en-GB" dirty="0" err="1"/>
              <a:t>HRQoL</a:t>
            </a:r>
            <a:endParaRPr lang="en-GB" dirty="0"/>
          </a:p>
        </p:txBody>
      </p:sp>
      <p:cxnSp>
        <p:nvCxnSpPr>
          <p:cNvPr id="36" name="Straight Arrow Connector 35">
            <a:extLst>
              <a:ext uri="{FF2B5EF4-FFF2-40B4-BE49-F238E27FC236}">
                <a16:creationId xmlns:a16="http://schemas.microsoft.com/office/drawing/2014/main" id="{0D23DE5B-E1D1-844A-7CAD-7DF2AFD9A2CD}"/>
              </a:ext>
            </a:extLst>
          </p:cNvPr>
          <p:cNvCxnSpPr>
            <a:cxnSpLocks/>
            <a:stCxn id="7" idx="3"/>
          </p:cNvCxnSpPr>
          <p:nvPr/>
        </p:nvCxnSpPr>
        <p:spPr>
          <a:xfrm>
            <a:off x="6767935" y="3371390"/>
            <a:ext cx="536632" cy="0"/>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9294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FBFDA30-EE36-E838-7B7A-15D0722F6AE1}"/>
              </a:ext>
            </a:extLst>
          </p:cNvPr>
          <p:cNvSpPr/>
          <p:nvPr/>
        </p:nvSpPr>
        <p:spPr>
          <a:xfrm>
            <a:off x="76200" y="6467475"/>
            <a:ext cx="847725" cy="390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355FD0D8-6AAA-3C70-F192-5EA6AEC11D70}"/>
              </a:ext>
            </a:extLst>
          </p:cNvPr>
          <p:cNvSpPr/>
          <p:nvPr/>
        </p:nvSpPr>
        <p:spPr>
          <a:xfrm>
            <a:off x="407983" y="2028448"/>
            <a:ext cx="11277190" cy="1072728"/>
          </a:xfrm>
          <a:prstGeom prst="rect">
            <a:avLst/>
          </a:prstGeom>
          <a:solidFill>
            <a:schemeClr val="accent2">
              <a:lumMod val="25000"/>
              <a:lumOff val="75000"/>
              <a:alpha val="28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spcBef>
                <a:spcPts val="300"/>
              </a:spcBef>
            </a:pPr>
            <a:endParaRPr lang="en-GB" dirty="0">
              <a:solidFill>
                <a:schemeClr val="tx1"/>
              </a:solidFill>
            </a:endParaRPr>
          </a:p>
        </p:txBody>
      </p:sp>
      <p:sp>
        <p:nvSpPr>
          <p:cNvPr id="2" name="Rectangle 1">
            <a:extLst>
              <a:ext uri="{FF2B5EF4-FFF2-40B4-BE49-F238E27FC236}">
                <a16:creationId xmlns:a16="http://schemas.microsoft.com/office/drawing/2014/main" id="{5EC4B152-E503-1774-5113-1E3696ECF148}"/>
              </a:ext>
            </a:extLst>
          </p:cNvPr>
          <p:cNvSpPr/>
          <p:nvPr/>
        </p:nvSpPr>
        <p:spPr>
          <a:xfrm>
            <a:off x="407982" y="3645569"/>
            <a:ext cx="11277188" cy="2701520"/>
          </a:xfrm>
          <a:prstGeom prst="rect">
            <a:avLst/>
          </a:prstGeom>
          <a:solidFill>
            <a:schemeClr val="accent2">
              <a:lumMod val="25000"/>
              <a:lumOff val="75000"/>
              <a:alpha val="28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spcBef>
                <a:spcPts val="300"/>
              </a:spcBef>
            </a:pPr>
            <a:endParaRPr lang="en-GB" dirty="0">
              <a:solidFill>
                <a:schemeClr val="tx1"/>
              </a:solidFill>
            </a:endParaRPr>
          </a:p>
        </p:txBody>
      </p:sp>
      <p:sp>
        <p:nvSpPr>
          <p:cNvPr id="6" name="Title 1">
            <a:extLst>
              <a:ext uri="{FF2B5EF4-FFF2-40B4-BE49-F238E27FC236}">
                <a16:creationId xmlns:a16="http://schemas.microsoft.com/office/drawing/2014/main" id="{94CBAC72-FA18-438B-823D-808CADDE72A8}"/>
              </a:ext>
            </a:extLst>
          </p:cNvPr>
          <p:cNvSpPr txBox="1">
            <a:spLocks noGrp="1"/>
          </p:cNvSpPr>
          <p:nvPr>
            <p:ph type="title" idx="4294967295"/>
          </p:nvPr>
        </p:nvSpPr>
        <p:spPr>
          <a:xfrm>
            <a:off x="407988" y="195584"/>
            <a:ext cx="11896307" cy="12763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Company’s modelling of disease progression</a:t>
            </a:r>
            <a:br>
              <a:rPr lang="en-GB" sz="3200" dirty="0"/>
            </a:br>
            <a:r>
              <a:rPr lang="en-GB" sz="2800" b="0" dirty="0"/>
              <a:t>Response in MYR 301 was linked to disease progression outcomes using external literature</a:t>
            </a:r>
          </a:p>
        </p:txBody>
      </p:sp>
      <p:sp>
        <p:nvSpPr>
          <p:cNvPr id="8" name="TextBox 7">
            <a:extLst>
              <a:ext uri="{FF2B5EF4-FFF2-40B4-BE49-F238E27FC236}">
                <a16:creationId xmlns:a16="http://schemas.microsoft.com/office/drawing/2014/main" id="{232DB530-4FA3-4A8D-8FA8-D8DBF84B7E55}"/>
              </a:ext>
            </a:extLst>
          </p:cNvPr>
          <p:cNvSpPr txBox="1"/>
          <p:nvPr/>
        </p:nvSpPr>
        <p:spPr>
          <a:xfrm>
            <a:off x="2545989" y="6533341"/>
            <a:ext cx="7100021" cy="307777"/>
          </a:xfrm>
          <a:prstGeom prst="rect">
            <a:avLst/>
          </a:prstGeom>
          <a:noFill/>
        </p:spPr>
        <p:txBody>
          <a:bodyPr wrap="none" rtlCol="0">
            <a:spAutoFit/>
          </a:bodyPr>
          <a:lstStyle/>
          <a:p>
            <a:r>
              <a:rPr lang="en-GB" sz="1400" b="1" dirty="0"/>
              <a:t>Abbreviations: </a:t>
            </a:r>
            <a:r>
              <a:rPr lang="en-GB" sz="1400" dirty="0"/>
              <a:t>CHD, chronic hepatitis D; HBV, hepatitis B virus; HDV, hepatitis D virus.</a:t>
            </a:r>
          </a:p>
        </p:txBody>
      </p:sp>
      <p:sp>
        <p:nvSpPr>
          <p:cNvPr id="17" name="Rectangle: Rounded Corners 16">
            <a:extLst>
              <a:ext uri="{FF2B5EF4-FFF2-40B4-BE49-F238E27FC236}">
                <a16:creationId xmlns:a16="http://schemas.microsoft.com/office/drawing/2014/main" id="{410F7CA1-8B98-B721-6105-8E2129202A74}"/>
              </a:ext>
            </a:extLst>
          </p:cNvPr>
          <p:cNvSpPr/>
          <p:nvPr/>
        </p:nvSpPr>
        <p:spPr>
          <a:xfrm>
            <a:off x="407983" y="1450120"/>
            <a:ext cx="11277191" cy="58665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b="1" dirty="0"/>
              <a:t>Step 1: Modelling the natural history of CHD for non-responders</a:t>
            </a:r>
          </a:p>
        </p:txBody>
      </p:sp>
      <p:sp>
        <p:nvSpPr>
          <p:cNvPr id="18" name="Rectangle: Rounded Corners 17">
            <a:extLst>
              <a:ext uri="{FF2B5EF4-FFF2-40B4-BE49-F238E27FC236}">
                <a16:creationId xmlns:a16="http://schemas.microsoft.com/office/drawing/2014/main" id="{CC2EDEE8-4727-AC1A-D886-F112479F60C0}"/>
              </a:ext>
            </a:extLst>
          </p:cNvPr>
          <p:cNvSpPr/>
          <p:nvPr/>
        </p:nvSpPr>
        <p:spPr>
          <a:xfrm>
            <a:off x="407976" y="3061837"/>
            <a:ext cx="11277188" cy="58665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b="1" dirty="0"/>
              <a:t>Step 2: Determining appropriate hazard ratios based on response</a:t>
            </a:r>
          </a:p>
        </p:txBody>
      </p:sp>
      <p:sp>
        <p:nvSpPr>
          <p:cNvPr id="23" name="TextBox 22">
            <a:extLst>
              <a:ext uri="{FF2B5EF4-FFF2-40B4-BE49-F238E27FC236}">
                <a16:creationId xmlns:a16="http://schemas.microsoft.com/office/drawing/2014/main" id="{D8E18D1D-2A08-ECFA-4440-E9CEE828E4BE}"/>
              </a:ext>
            </a:extLst>
          </p:cNvPr>
          <p:cNvSpPr txBox="1"/>
          <p:nvPr/>
        </p:nvSpPr>
        <p:spPr>
          <a:xfrm>
            <a:off x="407982" y="2048471"/>
            <a:ext cx="11277190" cy="923330"/>
          </a:xfrm>
          <a:prstGeom prst="rect">
            <a:avLst/>
          </a:prstGeom>
          <a:noFill/>
        </p:spPr>
        <p:txBody>
          <a:bodyPr wrap="square" rtlCol="0">
            <a:spAutoFit/>
          </a:bodyPr>
          <a:lstStyle/>
          <a:p>
            <a:pPr marL="285750" indent="-285750">
              <a:buFont typeface="Arial" panose="020B0604020202020204" pitchFamily="34" charset="0"/>
              <a:buChar char="•"/>
            </a:pPr>
            <a:r>
              <a:rPr lang="en-GB" dirty="0"/>
              <a:t>Company conducted a pragmatic literature search to identify data on the risk of disease progression in HDV</a:t>
            </a:r>
          </a:p>
          <a:p>
            <a:pPr marL="285750" indent="-285750">
              <a:buFont typeface="Arial" panose="020B0604020202020204" pitchFamily="34" charset="0"/>
              <a:buChar char="•"/>
            </a:pPr>
            <a:r>
              <a:rPr lang="en-GB" dirty="0"/>
              <a:t>Given the data limitations and heterogeneity in identified studies, the company applied hazard ratios from publications that compared HDV/HBV coinfection to HBV </a:t>
            </a:r>
            <a:r>
              <a:rPr lang="en-GB" dirty="0" err="1"/>
              <a:t>monoinfection</a:t>
            </a:r>
            <a:endParaRPr lang="en-GB" dirty="0"/>
          </a:p>
        </p:txBody>
      </p:sp>
      <p:sp>
        <p:nvSpPr>
          <p:cNvPr id="24" name="TextBox 23">
            <a:extLst>
              <a:ext uri="{FF2B5EF4-FFF2-40B4-BE49-F238E27FC236}">
                <a16:creationId xmlns:a16="http://schemas.microsoft.com/office/drawing/2014/main" id="{7C89E04F-61CB-E370-90DA-41AB6F01243C}"/>
              </a:ext>
            </a:extLst>
          </p:cNvPr>
          <p:cNvSpPr txBox="1"/>
          <p:nvPr/>
        </p:nvSpPr>
        <p:spPr>
          <a:xfrm>
            <a:off x="407983" y="3689343"/>
            <a:ext cx="11376015" cy="2585323"/>
          </a:xfrm>
          <a:prstGeom prst="rect">
            <a:avLst/>
          </a:prstGeom>
          <a:noFill/>
        </p:spPr>
        <p:txBody>
          <a:bodyPr wrap="square" rtlCol="0">
            <a:spAutoFit/>
          </a:bodyPr>
          <a:lstStyle/>
          <a:p>
            <a:pPr marL="285750" indent="-285750">
              <a:buFont typeface="Arial" panose="020B0604020202020204" pitchFamily="34" charset="0"/>
              <a:buChar char="•"/>
            </a:pPr>
            <a:r>
              <a:rPr lang="en-GB" dirty="0"/>
              <a:t>Company conducted a systematic review for studies reporting a relationship between HDV RNA negativity vs positivity and disease progression in CHD patients</a:t>
            </a:r>
          </a:p>
          <a:p>
            <a:pPr marL="285750" indent="-285750">
              <a:buFont typeface="Arial" panose="020B0604020202020204" pitchFamily="34" charset="0"/>
              <a:buChar char="•"/>
            </a:pPr>
            <a:r>
              <a:rPr lang="en-GB" dirty="0"/>
              <a:t>A meta-analysis was undertaken to estimate hazard ratios for liver disease progression events</a:t>
            </a:r>
          </a:p>
          <a:p>
            <a:pPr marL="285750" indent="-285750">
              <a:buFont typeface="Arial" panose="020B0604020202020204" pitchFamily="34" charset="0"/>
              <a:buChar char="•"/>
            </a:pPr>
            <a:r>
              <a:rPr lang="en-GB" dirty="0"/>
              <a:t>Hazard ratios were applied to the transition probabilities for non-responders to determine transition probabilities for virological responders</a:t>
            </a:r>
          </a:p>
          <a:p>
            <a:pPr marL="285750" indent="-285750">
              <a:buFont typeface="Arial" panose="020B0604020202020204" pitchFamily="34" charset="0"/>
              <a:buChar char="•"/>
            </a:pPr>
            <a:r>
              <a:rPr lang="en-GB" dirty="0"/>
              <a:t>Combined responders were assumed to have zero risk of progression from:</a:t>
            </a:r>
          </a:p>
          <a:p>
            <a:pPr marL="742950" lvl="1" indent="-285750">
              <a:buFont typeface="Arial" panose="020B0604020202020204" pitchFamily="34" charset="0"/>
              <a:buChar char="•"/>
            </a:pPr>
            <a:r>
              <a:rPr lang="en-GB" dirty="0"/>
              <a:t>Less severe to more severe fibrosis stages</a:t>
            </a:r>
          </a:p>
          <a:p>
            <a:pPr marL="742950" lvl="1" indent="-285750">
              <a:buFont typeface="Arial" panose="020B0604020202020204" pitchFamily="34" charset="0"/>
              <a:buChar char="•"/>
            </a:pPr>
            <a:r>
              <a:rPr lang="en-GB" dirty="0"/>
              <a:t>F4 stage to decompensated cirrhosis</a:t>
            </a:r>
          </a:p>
          <a:p>
            <a:pPr marL="742950" lvl="1" indent="-285750">
              <a:buFont typeface="Arial" panose="020B0604020202020204" pitchFamily="34" charset="0"/>
              <a:buChar char="•"/>
            </a:pPr>
            <a:r>
              <a:rPr lang="en-GB" dirty="0"/>
              <a:t>All fibrosis stages to hepatocellular carcinoma</a:t>
            </a:r>
          </a:p>
        </p:txBody>
      </p:sp>
      <p:sp>
        <p:nvSpPr>
          <p:cNvPr id="5" name="Rectangle 4" descr="Question to committee">
            <a:extLst>
              <a:ext uri="{FF2B5EF4-FFF2-40B4-BE49-F238E27FC236}">
                <a16:creationId xmlns:a16="http://schemas.microsoft.com/office/drawing/2014/main" id="{23DE769C-7461-13D3-77CE-3AF9BC832EDD}"/>
              </a:ext>
            </a:extLst>
          </p:cNvPr>
          <p:cNvSpPr/>
          <p:nvPr/>
        </p:nvSpPr>
        <p:spPr>
          <a:xfrm>
            <a:off x="2231315" y="6415873"/>
            <a:ext cx="7922665" cy="39052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fontAlgn="ctr"/>
            <a:r>
              <a:rPr lang="en-GB" dirty="0">
                <a:solidFill>
                  <a:schemeClr val="tx1"/>
                </a:solidFill>
                <a:latin typeface="Lato" panose="020F0502020204030203" pitchFamily="34" charset="0"/>
              </a:rPr>
              <a:t>Are the company’s assumptions for combined responders appropriate?</a:t>
            </a:r>
          </a:p>
        </p:txBody>
      </p:sp>
      <p:grpSp>
        <p:nvGrpSpPr>
          <p:cNvPr id="7" name="Group 6">
            <a:extLst>
              <a:ext uri="{FF2B5EF4-FFF2-40B4-BE49-F238E27FC236}">
                <a16:creationId xmlns:a16="http://schemas.microsoft.com/office/drawing/2014/main" id="{BC2A82F3-F34F-B658-40BB-7E125B15D984}"/>
              </a:ext>
              <a:ext uri="{C183D7F6-B498-43B3-948B-1728B52AA6E4}">
                <adec:decorative xmlns:adec="http://schemas.microsoft.com/office/drawing/2017/decorative" val="1"/>
              </a:ext>
            </a:extLst>
          </p:cNvPr>
          <p:cNvGrpSpPr/>
          <p:nvPr/>
        </p:nvGrpSpPr>
        <p:grpSpPr>
          <a:xfrm>
            <a:off x="2007505" y="6352804"/>
            <a:ext cx="519731" cy="519731"/>
            <a:chOff x="-1440493" y="4133589"/>
            <a:chExt cx="576000" cy="576000"/>
          </a:xfrm>
        </p:grpSpPr>
        <p:sp>
          <p:nvSpPr>
            <p:cNvPr id="9" name="Oval 8">
              <a:extLst>
                <a:ext uri="{FF2B5EF4-FFF2-40B4-BE49-F238E27FC236}">
                  <a16:creationId xmlns:a16="http://schemas.microsoft.com/office/drawing/2014/main" id="{CB03D35F-DE11-CB57-D3D8-3C751DBC5FDB}"/>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phic 9">
              <a:extLst>
                <a:ext uri="{FF2B5EF4-FFF2-40B4-BE49-F238E27FC236}">
                  <a16:creationId xmlns:a16="http://schemas.microsoft.com/office/drawing/2014/main" id="{C84978F8-9A4E-89F4-D39B-7B87292CBDC1}"/>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3096565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2E9C-FDBC-9EB4-7973-6CB14BC33871}"/>
              </a:ext>
            </a:extLst>
          </p:cNvPr>
          <p:cNvSpPr>
            <a:spLocks noGrp="1"/>
          </p:cNvSpPr>
          <p:nvPr>
            <p:ph type="ctrTitle"/>
          </p:nvPr>
        </p:nvSpPr>
        <p:spPr>
          <a:xfrm>
            <a:off x="496385" y="430608"/>
            <a:ext cx="11075987" cy="569394"/>
          </a:xfrm>
        </p:spPr>
        <p:txBody>
          <a:bodyPr>
            <a:normAutofit/>
          </a:bodyPr>
          <a:lstStyle/>
          <a:p>
            <a:r>
              <a:rPr lang="en-GB" sz="3200" dirty="0"/>
              <a:t>Key cost effectiveness issues</a:t>
            </a:r>
          </a:p>
        </p:txBody>
      </p:sp>
      <p:sp>
        <p:nvSpPr>
          <p:cNvPr id="6" name="TextBox 5">
            <a:extLst>
              <a:ext uri="{FF2B5EF4-FFF2-40B4-BE49-F238E27FC236}">
                <a16:creationId xmlns:a16="http://schemas.microsoft.com/office/drawing/2014/main" id="{DCA9EE79-80C6-54C8-C488-8432E2EFE0C7}"/>
              </a:ext>
            </a:extLst>
          </p:cNvPr>
          <p:cNvSpPr txBox="1"/>
          <p:nvPr/>
        </p:nvSpPr>
        <p:spPr>
          <a:xfrm>
            <a:off x="496385" y="1233670"/>
            <a:ext cx="11075987" cy="3139321"/>
          </a:xfrm>
          <a:prstGeom prst="rect">
            <a:avLst/>
          </a:prstGeom>
          <a:noFill/>
        </p:spPr>
        <p:txBody>
          <a:bodyPr wrap="square" rtlCol="0">
            <a:spAutoFit/>
          </a:bodyPr>
          <a:lstStyle/>
          <a:p>
            <a:pPr marL="285750" indent="-285750" fontAlgn="ctr">
              <a:buFont typeface="Arial" panose="020B0604020202020204" pitchFamily="34" charset="0"/>
              <a:buChar char="•"/>
            </a:pPr>
            <a:r>
              <a:rPr lang="en-GB" b="1" dirty="0">
                <a:latin typeface="Lato" panose="020F0502020204030203" pitchFamily="34" charset="0"/>
              </a:rPr>
              <a:t>Duration of response</a:t>
            </a:r>
          </a:p>
          <a:p>
            <a:pPr marL="742950" lvl="1" indent="-285750" fontAlgn="ctr">
              <a:buFont typeface="Arial" panose="020B0604020202020204" pitchFamily="34" charset="0"/>
              <a:buChar char="•"/>
            </a:pPr>
            <a:r>
              <a:rPr lang="en-GB" dirty="0">
                <a:latin typeface="Lato" panose="020F0502020204030203" pitchFamily="34" charset="0"/>
              </a:rPr>
              <a:t>What would be expected to happen to the proportion of responders over time?</a:t>
            </a:r>
          </a:p>
          <a:p>
            <a:pPr marL="285750" indent="-285750" fontAlgn="ctr">
              <a:buFont typeface="Arial" panose="020B0604020202020204" pitchFamily="34" charset="0"/>
              <a:buChar char="•"/>
            </a:pPr>
            <a:r>
              <a:rPr lang="en-GB" b="1" dirty="0">
                <a:latin typeface="Lato" panose="020F0502020204030203" pitchFamily="34" charset="0"/>
              </a:rPr>
              <a:t>Treatment duration and stopping rules</a:t>
            </a:r>
          </a:p>
          <a:p>
            <a:pPr marL="742950" lvl="1" indent="-285750" fontAlgn="ctr">
              <a:buFont typeface="Arial" panose="020B0604020202020204" pitchFamily="34" charset="0"/>
              <a:buChar char="•"/>
            </a:pPr>
            <a:r>
              <a:rPr lang="en-GB" dirty="0">
                <a:latin typeface="Lato" panose="020F0502020204030203" pitchFamily="34" charset="0"/>
              </a:rPr>
              <a:t>How long would treatment with </a:t>
            </a:r>
            <a:r>
              <a:rPr lang="en-GB" dirty="0" err="1">
                <a:latin typeface="Lato" panose="020F0502020204030203" pitchFamily="34" charset="0"/>
              </a:rPr>
              <a:t>bulevirtide</a:t>
            </a:r>
            <a:r>
              <a:rPr lang="en-GB" dirty="0">
                <a:latin typeface="Lato" panose="020F0502020204030203" pitchFamily="34" charset="0"/>
              </a:rPr>
              <a:t> be continued for virological- and non-responders?</a:t>
            </a:r>
          </a:p>
          <a:p>
            <a:pPr marL="742950" lvl="1" indent="-285750" fontAlgn="ctr">
              <a:buFont typeface="Arial" panose="020B0604020202020204" pitchFamily="34" charset="0"/>
              <a:buChar char="•"/>
            </a:pPr>
            <a:r>
              <a:rPr lang="en-GB" dirty="0">
                <a:latin typeface="Lato" panose="020F0502020204030203" pitchFamily="34" charset="0"/>
              </a:rPr>
              <a:t>Would treatment be stopped upon development of hepatocellular carcinoma or HBsAg </a:t>
            </a:r>
            <a:r>
              <a:rPr lang="en-GB" dirty="0" err="1">
                <a:latin typeface="Lato" panose="020F0502020204030203" pitchFamily="34" charset="0"/>
              </a:rPr>
              <a:t>seroclearance</a:t>
            </a:r>
            <a:r>
              <a:rPr lang="en-GB" dirty="0">
                <a:latin typeface="Lato" panose="020F0502020204030203" pitchFamily="34" charset="0"/>
              </a:rPr>
              <a:t>?</a:t>
            </a:r>
          </a:p>
          <a:p>
            <a:pPr marL="285750" indent="-285750" fontAlgn="ctr">
              <a:buFont typeface="Arial" panose="020B0604020202020204" pitchFamily="34" charset="0"/>
              <a:buChar char="•"/>
            </a:pPr>
            <a:r>
              <a:rPr lang="en-GB" b="1" dirty="0">
                <a:latin typeface="Lato" panose="020F0502020204030203" pitchFamily="34" charset="0"/>
              </a:rPr>
              <a:t>QALY weighting for severity</a:t>
            </a:r>
          </a:p>
          <a:p>
            <a:pPr marL="742950" lvl="1" indent="-285750" fontAlgn="ctr">
              <a:buFont typeface="Arial" panose="020B0604020202020204" pitchFamily="34" charset="0"/>
              <a:buChar char="•"/>
            </a:pPr>
            <a:r>
              <a:rPr lang="en-GB" dirty="0">
                <a:latin typeface="Lato" panose="020F0502020204030203" pitchFamily="34" charset="0"/>
              </a:rPr>
              <a:t>What is the average presenting age of patients with CHD in the UK?</a:t>
            </a:r>
          </a:p>
          <a:p>
            <a:pPr marL="285750" lvl="1" indent="-285750" fontAlgn="ctr">
              <a:buFont typeface="Arial" panose="020B0604020202020204" pitchFamily="34" charset="0"/>
              <a:buChar char="•"/>
            </a:pPr>
            <a:r>
              <a:rPr lang="en-GB" b="1" dirty="0">
                <a:latin typeface="Lato" panose="020F0502020204030203" pitchFamily="34" charset="0"/>
              </a:rPr>
              <a:t>Utility gain for combined responders</a:t>
            </a:r>
          </a:p>
          <a:p>
            <a:pPr marL="742950" lvl="2" indent="-285750" fontAlgn="ctr">
              <a:buFont typeface="Arial" panose="020B0604020202020204" pitchFamily="34" charset="0"/>
              <a:buChar char="•"/>
            </a:pPr>
            <a:r>
              <a:rPr lang="en-GB" dirty="0">
                <a:latin typeface="Lato" panose="020F0502020204030203" pitchFamily="34" charset="0"/>
              </a:rPr>
              <a:t>Have all important variables been identified in the company’s regression analysis?</a:t>
            </a:r>
          </a:p>
          <a:p>
            <a:pPr marL="742950" lvl="2" indent="-285750" fontAlgn="ctr">
              <a:buFont typeface="Arial" panose="020B0604020202020204" pitchFamily="34" charset="0"/>
              <a:buChar char="•"/>
            </a:pPr>
            <a:r>
              <a:rPr lang="en-GB" dirty="0">
                <a:latin typeface="Lato" panose="020F0502020204030203" pitchFamily="34" charset="0"/>
              </a:rPr>
              <a:t>Is it appropriate to apply utility gain for combined responders?</a:t>
            </a:r>
          </a:p>
        </p:txBody>
      </p:sp>
      <p:sp>
        <p:nvSpPr>
          <p:cNvPr id="7" name="TextBox 6">
            <a:extLst>
              <a:ext uri="{FF2B5EF4-FFF2-40B4-BE49-F238E27FC236}">
                <a16:creationId xmlns:a16="http://schemas.microsoft.com/office/drawing/2014/main" id="{88F842A3-4B64-3427-9570-591615CA8F92}"/>
              </a:ext>
            </a:extLst>
          </p:cNvPr>
          <p:cNvSpPr txBox="1"/>
          <p:nvPr/>
        </p:nvSpPr>
        <p:spPr>
          <a:xfrm>
            <a:off x="2732363" y="6550223"/>
            <a:ext cx="6170279" cy="307777"/>
          </a:xfrm>
          <a:prstGeom prst="rect">
            <a:avLst/>
          </a:prstGeom>
          <a:noFill/>
        </p:spPr>
        <p:txBody>
          <a:bodyPr wrap="none" rtlCol="0">
            <a:spAutoFit/>
          </a:bodyPr>
          <a:lstStyle/>
          <a:p>
            <a:r>
              <a:rPr lang="en-GB" sz="1400" b="1" dirty="0"/>
              <a:t>Abbreviations</a:t>
            </a:r>
            <a:r>
              <a:rPr lang="en-GB" sz="1400" dirty="0"/>
              <a:t>: CHD, chronic hepatitis D; HBsAg, hepatitis B surface antigen.</a:t>
            </a:r>
          </a:p>
        </p:txBody>
      </p:sp>
      <p:grpSp>
        <p:nvGrpSpPr>
          <p:cNvPr id="3" name="Group 2">
            <a:extLst>
              <a:ext uri="{FF2B5EF4-FFF2-40B4-BE49-F238E27FC236}">
                <a16:creationId xmlns:a16="http://schemas.microsoft.com/office/drawing/2014/main" id="{2150C7F6-13F7-8A99-7959-CE68A72F2889}"/>
              </a:ext>
            </a:extLst>
          </p:cNvPr>
          <p:cNvGrpSpPr/>
          <p:nvPr/>
        </p:nvGrpSpPr>
        <p:grpSpPr>
          <a:xfrm>
            <a:off x="9193182" y="5663080"/>
            <a:ext cx="2558838" cy="764312"/>
            <a:chOff x="9159849" y="5816992"/>
            <a:chExt cx="2558838" cy="764312"/>
          </a:xfrm>
        </p:grpSpPr>
        <p:pic>
          <p:nvPicPr>
            <p:cNvPr id="4" name="Picture 3" descr="Large impact on the incremental cost effectiveness ratio">
              <a:extLst>
                <a:ext uri="{FF2B5EF4-FFF2-40B4-BE49-F238E27FC236}">
                  <a16:creationId xmlns:a16="http://schemas.microsoft.com/office/drawing/2014/main" id="{9EDF8DD7-6C44-F0D0-952F-D0EEBBE0ED45}"/>
                </a:ext>
              </a:extLst>
            </p:cNvPr>
            <p:cNvPicPr>
              <a:picLocks noChangeAspect="1"/>
            </p:cNvPicPr>
            <p:nvPr/>
          </p:nvPicPr>
          <p:blipFill>
            <a:blip r:embed="rId2"/>
            <a:stretch>
              <a:fillRect/>
            </a:stretch>
          </p:blipFill>
          <p:spPr>
            <a:xfrm>
              <a:off x="9276027" y="5881323"/>
              <a:ext cx="314134" cy="314134"/>
            </a:xfrm>
            <a:prstGeom prst="rect">
              <a:avLst/>
            </a:prstGeom>
          </p:spPr>
        </p:pic>
        <p:pic>
          <p:nvPicPr>
            <p:cNvPr id="5" name="Picture 4">
              <a:extLst>
                <a:ext uri="{FF2B5EF4-FFF2-40B4-BE49-F238E27FC236}">
                  <a16:creationId xmlns:a16="http://schemas.microsoft.com/office/drawing/2014/main" id="{1D5FCBAB-8619-0A04-8BBE-B8A9BAAEA6B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296782" y="6242431"/>
              <a:ext cx="299768" cy="328612"/>
            </a:xfrm>
            <a:prstGeom prst="rect">
              <a:avLst/>
            </a:prstGeom>
          </p:spPr>
        </p:pic>
        <p:sp>
          <p:nvSpPr>
            <p:cNvPr id="8" name="TextBox 7">
              <a:extLst>
                <a:ext uri="{FF2B5EF4-FFF2-40B4-BE49-F238E27FC236}">
                  <a16:creationId xmlns:a16="http://schemas.microsoft.com/office/drawing/2014/main" id="{2D0C0FFE-141F-7A59-2F04-C6294E762DAF}"/>
                </a:ext>
              </a:extLst>
            </p:cNvPr>
            <p:cNvSpPr txBox="1"/>
            <p:nvPr/>
          </p:nvSpPr>
          <p:spPr>
            <a:xfrm>
              <a:off x="9665202" y="6211971"/>
              <a:ext cx="1912703" cy="369332"/>
            </a:xfrm>
            <a:prstGeom prst="rect">
              <a:avLst/>
            </a:prstGeom>
            <a:noFill/>
          </p:spPr>
          <p:txBody>
            <a:bodyPr wrap="none" rtlCol="0">
              <a:spAutoFit/>
            </a:bodyPr>
            <a:lstStyle/>
            <a:p>
              <a:r>
                <a:rPr lang="en-GB" dirty="0"/>
                <a:t>Unknown impact</a:t>
              </a:r>
            </a:p>
          </p:txBody>
        </p:sp>
        <p:sp>
          <p:nvSpPr>
            <p:cNvPr id="9" name="TextBox 8">
              <a:extLst>
                <a:ext uri="{FF2B5EF4-FFF2-40B4-BE49-F238E27FC236}">
                  <a16:creationId xmlns:a16="http://schemas.microsoft.com/office/drawing/2014/main" id="{6D097FCC-D22E-01DF-C05A-84B53A1901FE}"/>
                </a:ext>
              </a:extLst>
            </p:cNvPr>
            <p:cNvSpPr txBox="1"/>
            <p:nvPr/>
          </p:nvSpPr>
          <p:spPr>
            <a:xfrm>
              <a:off x="9665202" y="5820972"/>
              <a:ext cx="1489510" cy="369332"/>
            </a:xfrm>
            <a:prstGeom prst="rect">
              <a:avLst/>
            </a:prstGeom>
            <a:noFill/>
          </p:spPr>
          <p:txBody>
            <a:bodyPr wrap="none" rtlCol="0">
              <a:spAutoFit/>
            </a:bodyPr>
            <a:lstStyle/>
            <a:p>
              <a:r>
                <a:rPr lang="en-GB" dirty="0"/>
                <a:t>Model driver</a:t>
              </a:r>
            </a:p>
          </p:txBody>
        </p:sp>
        <p:sp>
          <p:nvSpPr>
            <p:cNvPr id="10" name="Rectangle 9">
              <a:extLst>
                <a:ext uri="{FF2B5EF4-FFF2-40B4-BE49-F238E27FC236}">
                  <a16:creationId xmlns:a16="http://schemas.microsoft.com/office/drawing/2014/main" id="{DAE4B1CC-02E5-BC4F-8092-A361765E3259}"/>
                </a:ext>
              </a:extLst>
            </p:cNvPr>
            <p:cNvSpPr/>
            <p:nvPr/>
          </p:nvSpPr>
          <p:spPr>
            <a:xfrm>
              <a:off x="9159849" y="5816992"/>
              <a:ext cx="2558838" cy="76431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1" name="Picture 10">
            <a:extLst>
              <a:ext uri="{FF2B5EF4-FFF2-40B4-BE49-F238E27FC236}">
                <a16:creationId xmlns:a16="http://schemas.microsoft.com/office/drawing/2014/main" id="{8679D53E-F62D-21E8-9312-FD38EC23873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117705" y="1233670"/>
            <a:ext cx="299768" cy="328612"/>
          </a:xfrm>
          <a:prstGeom prst="rect">
            <a:avLst/>
          </a:prstGeom>
        </p:spPr>
      </p:pic>
      <p:pic>
        <p:nvPicPr>
          <p:cNvPr id="12" name="Picture 11">
            <a:extLst>
              <a:ext uri="{FF2B5EF4-FFF2-40B4-BE49-F238E27FC236}">
                <a16:creationId xmlns:a16="http://schemas.microsoft.com/office/drawing/2014/main" id="{2BA04DAC-7C26-979B-D346-061C7EA5D9D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816095" y="1782843"/>
            <a:ext cx="299768" cy="328612"/>
          </a:xfrm>
          <a:prstGeom prst="rect">
            <a:avLst/>
          </a:prstGeom>
        </p:spPr>
      </p:pic>
      <p:pic>
        <p:nvPicPr>
          <p:cNvPr id="13" name="Picture 12" descr="Large impact on the incremental cost effectiveness ratio">
            <a:extLst>
              <a:ext uri="{FF2B5EF4-FFF2-40B4-BE49-F238E27FC236}">
                <a16:creationId xmlns:a16="http://schemas.microsoft.com/office/drawing/2014/main" id="{5CE3074F-9323-463F-E869-7E0E1504DBC8}"/>
              </a:ext>
            </a:extLst>
          </p:cNvPr>
          <p:cNvPicPr>
            <a:picLocks noChangeAspect="1"/>
          </p:cNvPicPr>
          <p:nvPr/>
        </p:nvPicPr>
        <p:blipFill>
          <a:blip r:embed="rId2"/>
          <a:stretch>
            <a:fillRect/>
          </a:stretch>
        </p:blipFill>
        <p:spPr>
          <a:xfrm>
            <a:off x="3827738" y="2934095"/>
            <a:ext cx="314134" cy="314134"/>
          </a:xfrm>
          <a:prstGeom prst="rect">
            <a:avLst/>
          </a:prstGeom>
        </p:spPr>
      </p:pic>
      <p:pic>
        <p:nvPicPr>
          <p:cNvPr id="14" name="Picture 13" descr="Large impact on the incremental cost effectiveness ratio">
            <a:extLst>
              <a:ext uri="{FF2B5EF4-FFF2-40B4-BE49-F238E27FC236}">
                <a16:creationId xmlns:a16="http://schemas.microsoft.com/office/drawing/2014/main" id="{24C6D32C-CB28-7522-B32C-E463C733F52D}"/>
              </a:ext>
            </a:extLst>
          </p:cNvPr>
          <p:cNvPicPr>
            <a:picLocks noChangeAspect="1"/>
          </p:cNvPicPr>
          <p:nvPr/>
        </p:nvPicPr>
        <p:blipFill>
          <a:blip r:embed="rId2"/>
          <a:stretch>
            <a:fillRect/>
          </a:stretch>
        </p:blipFill>
        <p:spPr>
          <a:xfrm>
            <a:off x="4651845" y="3467089"/>
            <a:ext cx="314134" cy="314134"/>
          </a:xfrm>
          <a:prstGeom prst="rect">
            <a:avLst/>
          </a:prstGeom>
        </p:spPr>
      </p:pic>
    </p:spTree>
    <p:extLst>
      <p:ext uri="{BB962C8B-B14F-4D97-AF65-F5344CB8AC3E}">
        <p14:creationId xmlns:p14="http://schemas.microsoft.com/office/powerpoint/2010/main" val="1776520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76025" cy="417078"/>
          </a:xfrm>
        </p:spPr>
        <p:txBody>
          <a:bodyPr>
            <a:noAutofit/>
          </a:bodyPr>
          <a:lstStyle/>
          <a:p>
            <a:r>
              <a:rPr lang="en-GB" sz="3200" dirty="0">
                <a:solidFill>
                  <a:schemeClr val="accent2"/>
                </a:solidFill>
              </a:rPr>
              <a:t>Key issue: </a:t>
            </a:r>
            <a:r>
              <a:rPr lang="en-GB" sz="3200" dirty="0"/>
              <a:t>Duration of response</a:t>
            </a:r>
            <a:br>
              <a:rPr lang="en-GB" sz="3200" dirty="0"/>
            </a:br>
            <a:endParaRPr lang="en-GB" sz="3200" b="0"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460376" y="2128914"/>
            <a:ext cx="11334065" cy="1552087"/>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Used trial data to estimate response to treatment at week 24 and 48, and to extrapolate response for one model cycle to week 72</a:t>
            </a:r>
          </a:p>
          <a:p>
            <a:pPr marL="285750" indent="-285750">
              <a:buFont typeface="Arial" panose="020B0604020202020204" pitchFamily="34" charset="0"/>
              <a:buChar char="•"/>
            </a:pPr>
            <a:r>
              <a:rPr lang="en-GB" dirty="0">
                <a:solidFill>
                  <a:schemeClr val="tx1"/>
                </a:solidFill>
              </a:rPr>
              <a:t>Used nonlinear least squares regression with a binomial link function, to extrapolate data</a:t>
            </a:r>
          </a:p>
          <a:p>
            <a:pPr marL="285750" indent="-285750">
              <a:buFont typeface="Arial" panose="020B0604020202020204" pitchFamily="34" charset="0"/>
              <a:buChar char="•"/>
            </a:pPr>
            <a:r>
              <a:rPr lang="en-GB" dirty="0">
                <a:solidFill>
                  <a:schemeClr val="tx1"/>
                </a:solidFill>
              </a:rPr>
              <a:t>Assumed that patients who achieved a combined response would only lose it if they discontinued treatment</a:t>
            </a:r>
          </a:p>
        </p:txBody>
      </p:sp>
      <p:sp>
        <p:nvSpPr>
          <p:cNvPr id="13" name="Rectangle 12">
            <a:extLst>
              <a:ext uri="{FF2B5EF4-FFF2-40B4-BE49-F238E27FC236}">
                <a16:creationId xmlns:a16="http://schemas.microsoft.com/office/drawing/2014/main" id="{E82CA74A-6F08-4190-9479-10C9823605C7}"/>
              </a:ext>
            </a:extLst>
          </p:cNvPr>
          <p:cNvSpPr/>
          <p:nvPr/>
        </p:nvSpPr>
        <p:spPr>
          <a:xfrm>
            <a:off x="460376" y="910551"/>
            <a:ext cx="11334064" cy="107086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The primary endpoint in MYR 301 was combined (virological and biochemical) response</a:t>
            </a:r>
          </a:p>
          <a:p>
            <a:pPr marL="285750" indent="-285750">
              <a:buFont typeface="Arial" panose="020B0604020202020204" pitchFamily="34" charset="0"/>
              <a:buChar char="•"/>
            </a:pPr>
            <a:r>
              <a:rPr lang="en-GB" dirty="0">
                <a:solidFill>
                  <a:schemeClr val="tx1"/>
                </a:solidFill>
              </a:rPr>
              <a:t>Response in was assessed at week 24 (interim analysis) and week 48 (primary endpoint)</a:t>
            </a:r>
          </a:p>
        </p:txBody>
      </p:sp>
      <p:sp>
        <p:nvSpPr>
          <p:cNvPr id="4" name="Rectangle 3">
            <a:extLst>
              <a:ext uri="{FF2B5EF4-FFF2-40B4-BE49-F238E27FC236}">
                <a16:creationId xmlns:a16="http://schemas.microsoft.com/office/drawing/2014/main" id="{C93FEF2F-EBF5-5ADB-3BA6-5824FF1767D8}"/>
              </a:ext>
            </a:extLst>
          </p:cNvPr>
          <p:cNvSpPr/>
          <p:nvPr/>
        </p:nvSpPr>
        <p:spPr>
          <a:xfrm>
            <a:off x="460377" y="3828497"/>
            <a:ext cx="11334064" cy="155208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285750" indent="-285750">
              <a:buFont typeface="Arial" panose="020B0604020202020204" pitchFamily="34" charset="0"/>
              <a:buChar char="•"/>
            </a:pPr>
            <a:r>
              <a:rPr lang="en-GB" dirty="0">
                <a:solidFill>
                  <a:schemeClr val="tx1"/>
                </a:solidFill>
              </a:rPr>
              <a:t>Preferred to limit the timeframe for assessing response to 48 weeks in the model as this is consistent with the available trial data</a:t>
            </a:r>
          </a:p>
          <a:p>
            <a:pPr marL="285750" indent="-285750">
              <a:buFont typeface="Arial" panose="020B0604020202020204" pitchFamily="34" charset="0"/>
              <a:buChar char="•"/>
            </a:pPr>
            <a:r>
              <a:rPr lang="en-GB" dirty="0">
                <a:solidFill>
                  <a:schemeClr val="tx1"/>
                </a:solidFill>
              </a:rPr>
              <a:t>Did not agree with company’s assumption of no loss of response and noted that some patients lost either biochemical or virological response between week 24 and week 48 while on </a:t>
            </a:r>
            <a:r>
              <a:rPr lang="en-GB" dirty="0" err="1">
                <a:solidFill>
                  <a:schemeClr val="tx1"/>
                </a:solidFill>
              </a:rPr>
              <a:t>bulevirtide</a:t>
            </a:r>
            <a:r>
              <a:rPr lang="en-GB" dirty="0">
                <a:solidFill>
                  <a:schemeClr val="tx1"/>
                </a:solidFill>
              </a:rPr>
              <a:t> treatment</a:t>
            </a:r>
          </a:p>
        </p:txBody>
      </p:sp>
      <p:sp>
        <p:nvSpPr>
          <p:cNvPr id="5" name="Rectangle 4" descr="Question to committee">
            <a:extLst>
              <a:ext uri="{FF2B5EF4-FFF2-40B4-BE49-F238E27FC236}">
                <a16:creationId xmlns:a16="http://schemas.microsoft.com/office/drawing/2014/main" id="{7AEC1887-E712-6D18-2E86-196299909D82}"/>
              </a:ext>
            </a:extLst>
          </p:cNvPr>
          <p:cNvSpPr/>
          <p:nvPr/>
        </p:nvSpPr>
        <p:spPr>
          <a:xfrm>
            <a:off x="2152993" y="6207919"/>
            <a:ext cx="8745380" cy="52248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would be expected to happen to the proportion of responders over time?</a:t>
            </a:r>
          </a:p>
        </p:txBody>
      </p:sp>
      <p:grpSp>
        <p:nvGrpSpPr>
          <p:cNvPr id="6" name="Group 5">
            <a:extLst>
              <a:ext uri="{FF2B5EF4-FFF2-40B4-BE49-F238E27FC236}">
                <a16:creationId xmlns:a16="http://schemas.microsoft.com/office/drawing/2014/main" id="{565DBF05-8C37-915F-3269-1B685EEEFA6B}"/>
              </a:ext>
              <a:ext uri="{C183D7F6-B498-43B3-948B-1728B52AA6E4}">
                <adec:decorative xmlns:adec="http://schemas.microsoft.com/office/drawing/2017/decorative" val="1"/>
              </a:ext>
            </a:extLst>
          </p:cNvPr>
          <p:cNvGrpSpPr/>
          <p:nvPr/>
        </p:nvGrpSpPr>
        <p:grpSpPr>
          <a:xfrm>
            <a:off x="2025368" y="6254062"/>
            <a:ext cx="425370" cy="403111"/>
            <a:chOff x="-1440493" y="4133589"/>
            <a:chExt cx="576000" cy="576000"/>
          </a:xfrm>
        </p:grpSpPr>
        <p:sp>
          <p:nvSpPr>
            <p:cNvPr id="7" name="Oval 6">
              <a:extLst>
                <a:ext uri="{FF2B5EF4-FFF2-40B4-BE49-F238E27FC236}">
                  <a16:creationId xmlns:a16="http://schemas.microsoft.com/office/drawing/2014/main" id="{E766B7E4-7A9A-E409-2B29-EED3F7D19E35}"/>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a:extLst>
                <a:ext uri="{FF2B5EF4-FFF2-40B4-BE49-F238E27FC236}">
                  <a16:creationId xmlns:a16="http://schemas.microsoft.com/office/drawing/2014/main" id="{9FEAC7CB-6AD6-C08D-6AEC-C45B63F6B615}"/>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pic>
        <p:nvPicPr>
          <p:cNvPr id="3" name="Picture 2">
            <a:extLst>
              <a:ext uri="{FF2B5EF4-FFF2-40B4-BE49-F238E27FC236}">
                <a16:creationId xmlns:a16="http://schemas.microsoft.com/office/drawing/2014/main" id="{317C1313-A4A2-5B22-055D-CB06A69A650C}"/>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1892232" y="0"/>
            <a:ext cx="299768" cy="328612"/>
          </a:xfrm>
          <a:prstGeom prst="rect">
            <a:avLst/>
          </a:prstGeom>
        </p:spPr>
      </p:pic>
    </p:spTree>
    <p:extLst>
      <p:ext uri="{BB962C8B-B14F-4D97-AF65-F5344CB8AC3E}">
        <p14:creationId xmlns:p14="http://schemas.microsoft.com/office/powerpoint/2010/main" val="691596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282651" y="289944"/>
            <a:ext cx="11376023" cy="545194"/>
          </a:xfrm>
        </p:spPr>
        <p:txBody>
          <a:bodyPr>
            <a:noAutofit/>
          </a:bodyPr>
          <a:lstStyle/>
          <a:p>
            <a:r>
              <a:rPr lang="en-GB" sz="3200" dirty="0"/>
              <a:t>Bulevirtide (</a:t>
            </a:r>
            <a:r>
              <a:rPr lang="en-GB" sz="3200" dirty="0" err="1"/>
              <a:t>Hepcludex</a:t>
            </a:r>
            <a:r>
              <a:rPr lang="en-GB" sz="3200" dirty="0"/>
              <a:t>, Gilead)</a:t>
            </a:r>
          </a:p>
        </p:txBody>
      </p:sp>
      <p:graphicFrame>
        <p:nvGraphicFramePr>
          <p:cNvPr id="3" name="Table 3" descr="Details of treatment, including marketing authorisation, mechanism of action, administration and price">
            <a:extLst>
              <a:ext uri="{FF2B5EF4-FFF2-40B4-BE49-F238E27FC236}">
                <a16:creationId xmlns:a16="http://schemas.microsoft.com/office/drawing/2014/main" id="{5D2D4C97-4C53-47C8-9E4D-69E7EB51A419}"/>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2345506440"/>
              </p:ext>
            </p:extLst>
          </p:nvPr>
        </p:nvGraphicFramePr>
        <p:xfrm>
          <a:off x="282651" y="1020884"/>
          <a:ext cx="11626696" cy="4565290"/>
        </p:xfrm>
        <a:graphic>
          <a:graphicData uri="http://schemas.openxmlformats.org/drawingml/2006/table">
            <a:tbl>
              <a:tblPr firstCol="1" bandRow="1">
                <a:tableStyleId>{5C22544A-7EE6-4342-B048-85BDC9FD1C3A}</a:tableStyleId>
              </a:tblPr>
              <a:tblGrid>
                <a:gridCol w="2105025">
                  <a:extLst>
                    <a:ext uri="{9D8B030D-6E8A-4147-A177-3AD203B41FA5}">
                      <a16:colId xmlns:a16="http://schemas.microsoft.com/office/drawing/2014/main" val="748657784"/>
                    </a:ext>
                  </a:extLst>
                </a:gridCol>
                <a:gridCol w="9521671">
                  <a:extLst>
                    <a:ext uri="{9D8B030D-6E8A-4147-A177-3AD203B41FA5}">
                      <a16:colId xmlns:a16="http://schemas.microsoft.com/office/drawing/2014/main" val="3173266189"/>
                    </a:ext>
                  </a:extLst>
                </a:gridCol>
              </a:tblGrid>
              <a:tr h="1156759">
                <a:tc>
                  <a:txBody>
                    <a:bodyPr/>
                    <a:lstStyle/>
                    <a:p>
                      <a:r>
                        <a:rPr lang="en-GB" dirty="0">
                          <a:solidFill>
                            <a:schemeClr val="bg1"/>
                          </a:solidFill>
                        </a:rPr>
                        <a:t>Marketing authorisation</a:t>
                      </a:r>
                    </a:p>
                  </a:txBody>
                  <a:tcPr>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Bulevirtide received a </a:t>
                      </a:r>
                      <a:r>
                        <a:rPr lang="en-GB" b="0" u="none" dirty="0"/>
                        <a:t>conditional</a:t>
                      </a:r>
                      <a:r>
                        <a:rPr lang="en-GB" dirty="0"/>
                        <a:t> marketing authorisation from MHRA in November 2021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Marketing authorisation wording: “</a:t>
                      </a:r>
                      <a:r>
                        <a:rPr lang="en-GB" b="1" i="1" dirty="0" err="1"/>
                        <a:t>Hepcludex</a:t>
                      </a:r>
                      <a:r>
                        <a:rPr lang="en-GB" b="1" i="1" dirty="0"/>
                        <a:t> is indicated for the treatment of chronic hepatitis delta virus (HDV) infection in plasma (or serum) HDV-RNA positive adult patients with compensated liver disease</a:t>
                      </a:r>
                      <a:r>
                        <a:rPr lang="en-GB" dirty="0"/>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Bulevirtide was awarded Promising Innovative Medicine designation by the MHRA in March 2019</a:t>
                      </a:r>
                    </a:p>
                  </a:txBody>
                  <a:tcPr/>
                </a:tc>
                <a:extLst>
                  <a:ext uri="{0D108BD9-81ED-4DB2-BD59-A6C34878D82A}">
                    <a16:rowId xmlns:a16="http://schemas.microsoft.com/office/drawing/2014/main" val="3751016788"/>
                  </a:ext>
                </a:extLst>
              </a:tr>
              <a:tr h="1156759">
                <a:tc>
                  <a:txBody>
                    <a:bodyPr/>
                    <a:lstStyle/>
                    <a:p>
                      <a:r>
                        <a:rPr lang="en-GB" dirty="0">
                          <a:solidFill>
                            <a:schemeClr val="bg1"/>
                          </a:solidFill>
                        </a:rPr>
                        <a:t>Mechanism of action</a:t>
                      </a:r>
                    </a:p>
                  </a:txBody>
                  <a:tcPr>
                    <a:solidFill>
                      <a:schemeClr val="accent1"/>
                    </a:solidFill>
                  </a:tcPr>
                </a:tc>
                <a:tc>
                  <a:txBody>
                    <a:bodyPr/>
                    <a:lstStyle/>
                    <a:p>
                      <a:pPr marL="285750" indent="-285750" algn="l" defTabSz="914400" rtl="0" eaLnBrk="1" latinLnBrk="0" hangingPunct="1">
                        <a:buFont typeface="Arial" panose="020B0604020202020204" pitchFamily="34" charset="0"/>
                        <a:buChar char="•"/>
                      </a:pPr>
                      <a:r>
                        <a:rPr lang="en-GB" sz="1800" kern="1200" dirty="0">
                          <a:solidFill>
                            <a:schemeClr val="dk1"/>
                          </a:solidFill>
                          <a:latin typeface="+mn-lt"/>
                          <a:ea typeface="+mn-ea"/>
                          <a:cs typeface="+mn-cs"/>
                        </a:rPr>
                        <a:t>Bulevirtide binds to the sodium/taurocholate </a:t>
                      </a:r>
                      <a:r>
                        <a:rPr lang="en-GB" sz="1800" kern="1200" dirty="0" err="1">
                          <a:solidFill>
                            <a:schemeClr val="dk1"/>
                          </a:solidFill>
                          <a:latin typeface="+mn-lt"/>
                          <a:ea typeface="+mn-ea"/>
                          <a:cs typeface="+mn-cs"/>
                        </a:rPr>
                        <a:t>cotransporting</a:t>
                      </a:r>
                      <a:r>
                        <a:rPr lang="en-GB" sz="1800" kern="1200" dirty="0">
                          <a:solidFill>
                            <a:schemeClr val="dk1"/>
                          </a:solidFill>
                          <a:latin typeface="+mn-lt"/>
                          <a:ea typeface="+mn-ea"/>
                          <a:cs typeface="+mn-cs"/>
                        </a:rPr>
                        <a:t> peptide (NTCP) of hepatocytes inhibiting entry of HDV</a:t>
                      </a:r>
                    </a:p>
                    <a:p>
                      <a:pPr marL="285750" indent="-285750" algn="l" defTabSz="914400" rtl="0" eaLnBrk="1" latinLnBrk="0" hangingPunct="1">
                        <a:buFont typeface="Arial" panose="020B0604020202020204" pitchFamily="34" charset="0"/>
                        <a:buChar char="•"/>
                      </a:pPr>
                      <a:r>
                        <a:rPr lang="en-GB" dirty="0"/>
                        <a:t>By blocking the essential entry receptor, new infection of hepatocytes is decreased, viral spread is inhibited, and the life cycle of HDV is disrupted.</a:t>
                      </a:r>
                    </a:p>
                  </a:txBody>
                  <a:tcPr/>
                </a:tc>
                <a:extLst>
                  <a:ext uri="{0D108BD9-81ED-4DB2-BD59-A6C34878D82A}">
                    <a16:rowId xmlns:a16="http://schemas.microsoft.com/office/drawing/2014/main" val="984656975"/>
                  </a:ext>
                </a:extLst>
              </a:tr>
              <a:tr h="450490">
                <a:tc>
                  <a:txBody>
                    <a:bodyPr/>
                    <a:lstStyle/>
                    <a:p>
                      <a:r>
                        <a:rPr lang="en-GB" dirty="0">
                          <a:solidFill>
                            <a:schemeClr val="bg1"/>
                          </a:solidFill>
                        </a:rPr>
                        <a:t>Administration</a:t>
                      </a:r>
                    </a:p>
                  </a:txBody>
                  <a:tcPr>
                    <a:solidFill>
                      <a:schemeClr val="accent1"/>
                    </a:solidFill>
                  </a:tcPr>
                </a:tc>
                <a:tc>
                  <a:txBody>
                    <a:bodyPr/>
                    <a:lstStyle/>
                    <a:p>
                      <a:pPr marL="285750" indent="-285750" algn="l" defTabSz="914400" rtl="0" eaLnBrk="1" latinLnBrk="0" hangingPunct="1">
                        <a:buFont typeface="Arial" panose="020B0604020202020204" pitchFamily="34" charset="0"/>
                        <a:buChar char="•"/>
                      </a:pPr>
                      <a:r>
                        <a:rPr lang="en-GB" sz="1800" kern="1200" dirty="0">
                          <a:solidFill>
                            <a:schemeClr val="dk1"/>
                          </a:solidFill>
                          <a:effectLst/>
                          <a:latin typeface="+mn-lt"/>
                          <a:ea typeface="+mn-ea"/>
                          <a:cs typeface="+mn-cs"/>
                        </a:rPr>
                        <a:t>Bulevirtide is a daily 2mg subcutaneous injection, self-administered by patients</a:t>
                      </a:r>
                      <a:endParaRPr lang="en-GB" sz="1800" kern="1200" dirty="0">
                        <a:solidFill>
                          <a:schemeClr val="dk1"/>
                        </a:solidFill>
                        <a:latin typeface="+mn-lt"/>
                        <a:ea typeface="+mn-ea"/>
                        <a:cs typeface="+mn-cs"/>
                      </a:endParaRPr>
                    </a:p>
                  </a:txBody>
                  <a:tcPr/>
                </a:tc>
                <a:extLst>
                  <a:ext uri="{0D108BD9-81ED-4DB2-BD59-A6C34878D82A}">
                    <a16:rowId xmlns:a16="http://schemas.microsoft.com/office/drawing/2014/main" val="2152176351"/>
                  </a:ext>
                </a:extLst>
              </a:tr>
              <a:tr h="796278">
                <a:tc>
                  <a:txBody>
                    <a:bodyPr/>
                    <a:lstStyle/>
                    <a:p>
                      <a:r>
                        <a:rPr lang="en-GB" dirty="0">
                          <a:solidFill>
                            <a:schemeClr val="bg1"/>
                          </a:solidFill>
                        </a:rPr>
                        <a:t>Price</a:t>
                      </a:r>
                    </a:p>
                  </a:txBody>
                  <a:tcPr>
                    <a:solidFill>
                      <a:schemeClr val="accent1"/>
                    </a:solidFill>
                  </a:tcPr>
                </a:tc>
                <a:tc>
                  <a:txBody>
                    <a:bodyPr/>
                    <a:lstStyle/>
                    <a:p>
                      <a:pPr marL="285750" indent="-285750">
                        <a:buFont typeface="Arial" panose="020B0604020202020204" pitchFamily="34" charset="0"/>
                        <a:buChar char="•"/>
                      </a:pPr>
                      <a:r>
                        <a:rPr lang="en-GB" dirty="0"/>
                        <a:t>List price is </a:t>
                      </a:r>
                      <a:r>
                        <a:rPr lang="en-GB" u="sng" dirty="0">
                          <a:highlight>
                            <a:srgbClr val="000000"/>
                          </a:highlight>
                        </a:rPr>
                        <a:t>*****</a:t>
                      </a:r>
                      <a:r>
                        <a:rPr lang="en-GB" u="none" dirty="0"/>
                        <a:t> </a:t>
                      </a:r>
                      <a:r>
                        <a:rPr lang="en-GB" dirty="0"/>
                        <a:t>per pack of 30 x 2mg powder for solution for injection vials</a:t>
                      </a:r>
                    </a:p>
                    <a:p>
                      <a:pPr marL="285750" indent="-285750">
                        <a:buFont typeface="Arial" panose="020B0604020202020204" pitchFamily="34" charset="0"/>
                        <a:buChar char="•"/>
                      </a:pPr>
                      <a:r>
                        <a:rPr lang="en-GB" dirty="0"/>
                        <a:t>List price for 12 months of treatment is </a:t>
                      </a:r>
                      <a:r>
                        <a:rPr lang="en-GB" u="sng" dirty="0">
                          <a:highlight>
                            <a:srgbClr val="000000"/>
                          </a:highlight>
                        </a:rPr>
                        <a:t>*****</a:t>
                      </a:r>
                    </a:p>
                    <a:p>
                      <a:pPr marL="285750" indent="-285750">
                        <a:buFont typeface="Arial" panose="020B0604020202020204" pitchFamily="34" charset="0"/>
                        <a:buChar char="•"/>
                      </a:pPr>
                      <a:r>
                        <a:rPr lang="en-GB" dirty="0"/>
                        <a:t>Company has a confidential commercial arrangement (simple discount patient access scheme)</a:t>
                      </a:r>
                    </a:p>
                  </a:txBody>
                  <a:tcPr/>
                </a:tc>
                <a:extLst>
                  <a:ext uri="{0D108BD9-81ED-4DB2-BD59-A6C34878D82A}">
                    <a16:rowId xmlns:a16="http://schemas.microsoft.com/office/drawing/2014/main" val="3201822029"/>
                  </a:ext>
                </a:extLst>
              </a:tr>
            </a:tbl>
          </a:graphicData>
        </a:graphic>
      </p:graphicFrame>
      <p:sp>
        <p:nvSpPr>
          <p:cNvPr id="8" name="TextBox 7">
            <a:extLst>
              <a:ext uri="{FF2B5EF4-FFF2-40B4-BE49-F238E27FC236}">
                <a16:creationId xmlns:a16="http://schemas.microsoft.com/office/drawing/2014/main" id="{99A3CEF5-C404-4B3A-9CE6-94B43A062583}"/>
              </a:ext>
            </a:extLst>
          </p:cNvPr>
          <p:cNvSpPr txBox="1"/>
          <p:nvPr/>
        </p:nvSpPr>
        <p:spPr>
          <a:xfrm>
            <a:off x="2133601" y="6557239"/>
            <a:ext cx="9441450" cy="307777"/>
          </a:xfrm>
          <a:prstGeom prst="rect">
            <a:avLst/>
          </a:prstGeom>
          <a:noFill/>
        </p:spPr>
        <p:txBody>
          <a:bodyPr wrap="square" rtlCol="0">
            <a:spAutoFit/>
          </a:bodyPr>
          <a:lstStyle/>
          <a:p>
            <a:r>
              <a:rPr lang="en-GB" sz="1400" b="1" dirty="0"/>
              <a:t>Abbreviations: </a:t>
            </a:r>
            <a:r>
              <a:rPr lang="en-GB" sz="1400" dirty="0"/>
              <a:t>HDV, hepatitis delta virus; MHRA, Medicines and Healthcare products Regulatory Agency.</a:t>
            </a:r>
          </a:p>
        </p:txBody>
      </p:sp>
      <p:sp>
        <p:nvSpPr>
          <p:cNvPr id="6" name="Rectangle 5" descr="Marker showing slides are confidential ">
            <a:extLst>
              <a:ext uri="{FF2B5EF4-FFF2-40B4-BE49-F238E27FC236}">
                <a16:creationId xmlns:a16="http://schemas.microsoft.com/office/drawing/2014/main" id="{95C6CAC1-492A-DE8E-1D90-339E91E82492}"/>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369276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76025" cy="1276350"/>
          </a:xfrm>
        </p:spPr>
        <p:txBody>
          <a:bodyPr>
            <a:noAutofit/>
          </a:bodyPr>
          <a:lstStyle/>
          <a:p>
            <a:r>
              <a:rPr lang="en-GB" sz="3200" dirty="0">
                <a:solidFill>
                  <a:schemeClr val="accent2"/>
                </a:solidFill>
              </a:rPr>
              <a:t>Key issue: </a:t>
            </a:r>
            <a:r>
              <a:rPr lang="en-GB" sz="3200" dirty="0"/>
              <a:t>Treatment duration and stopping rules (1/2)</a:t>
            </a:r>
            <a:br>
              <a:rPr lang="en-GB" sz="3200" dirty="0"/>
            </a:br>
            <a:endParaRPr lang="en-GB" sz="2800" b="0"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418414" y="3039183"/>
            <a:ext cx="11376025" cy="207917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Assumed that treatment duration in the model is dependent on response status:</a:t>
            </a:r>
          </a:p>
          <a:p>
            <a:pPr marL="742950" lvl="1" indent="-285750">
              <a:buFont typeface="Arial" panose="020B0604020202020204" pitchFamily="34" charset="0"/>
              <a:buChar char="•"/>
            </a:pPr>
            <a:r>
              <a:rPr lang="en-GB" dirty="0">
                <a:solidFill>
                  <a:schemeClr val="tx1"/>
                </a:solidFill>
              </a:rPr>
              <a:t>Combined responders </a:t>
            </a:r>
            <a:r>
              <a:rPr lang="en-GB" sz="1800" dirty="0">
                <a:solidFill>
                  <a:srgbClr val="000000"/>
                </a:solidFill>
                <a:effectLst/>
                <a:latin typeface="Wingdings" panose="05000000000000000000" pitchFamily="2" charset="2"/>
              </a:rPr>
              <a:t>à</a:t>
            </a:r>
            <a:r>
              <a:rPr lang="en-GB" dirty="0">
                <a:solidFill>
                  <a:schemeClr val="tx1"/>
                </a:solidFill>
              </a:rPr>
              <a:t> remain on treatment indefinitely</a:t>
            </a:r>
          </a:p>
          <a:p>
            <a:pPr marL="742950" lvl="1" indent="-285750">
              <a:buFont typeface="Arial" panose="020B0604020202020204" pitchFamily="34" charset="0"/>
              <a:buChar char="•"/>
            </a:pPr>
            <a:r>
              <a:rPr lang="en-GB" dirty="0">
                <a:solidFill>
                  <a:schemeClr val="tx1"/>
                </a:solidFill>
              </a:rPr>
              <a:t>Virological responders </a:t>
            </a:r>
            <a:r>
              <a:rPr lang="en-GB" sz="1800" dirty="0">
                <a:solidFill>
                  <a:srgbClr val="000000"/>
                </a:solidFill>
                <a:effectLst/>
                <a:latin typeface="Wingdings" panose="05000000000000000000" pitchFamily="2" charset="2"/>
              </a:rPr>
              <a:t>à</a:t>
            </a:r>
            <a:r>
              <a:rPr lang="en-GB" dirty="0">
                <a:solidFill>
                  <a:schemeClr val="tx1"/>
                </a:solidFill>
              </a:rPr>
              <a:t> discontinue after 72 weeks</a:t>
            </a:r>
          </a:p>
          <a:p>
            <a:pPr marL="742950" lvl="1" indent="-285750">
              <a:buFont typeface="Arial" panose="020B0604020202020204" pitchFamily="34" charset="0"/>
              <a:buChar char="•"/>
            </a:pPr>
            <a:r>
              <a:rPr lang="en-GB" dirty="0">
                <a:solidFill>
                  <a:schemeClr val="tx1"/>
                </a:solidFill>
              </a:rPr>
              <a:t>Non-responders</a:t>
            </a:r>
            <a:r>
              <a:rPr lang="en-GB" sz="1800" dirty="0">
                <a:solidFill>
                  <a:srgbClr val="000000"/>
                </a:solidFill>
                <a:effectLst/>
                <a:latin typeface="Lato" panose="020F0502020204030203" pitchFamily="34" charset="0"/>
              </a:rPr>
              <a:t> </a:t>
            </a:r>
            <a:r>
              <a:rPr lang="en-GB" sz="1800" dirty="0">
                <a:solidFill>
                  <a:srgbClr val="000000"/>
                </a:solidFill>
                <a:effectLst/>
                <a:latin typeface="Wingdings" panose="05000000000000000000" pitchFamily="2" charset="2"/>
              </a:rPr>
              <a:t>à</a:t>
            </a:r>
            <a:r>
              <a:rPr lang="en-GB" dirty="0">
                <a:solidFill>
                  <a:schemeClr val="tx1"/>
                </a:solidFill>
              </a:rPr>
              <a:t> discontinue after 48 weeks</a:t>
            </a:r>
          </a:p>
          <a:p>
            <a:pPr marL="285750" indent="-285750">
              <a:buFont typeface="Arial" panose="020B0604020202020204" pitchFamily="34" charset="0"/>
              <a:buChar char="•"/>
            </a:pPr>
            <a:r>
              <a:rPr lang="en-GB" dirty="0">
                <a:solidFill>
                  <a:schemeClr val="tx1"/>
                </a:solidFill>
                <a:sym typeface="Wingdings" panose="05000000000000000000" pitchFamily="2" charset="2"/>
              </a:rPr>
              <a:t>Assumed treatment is stopped upon development of decompensated cirrhosis or hepatocellular carcinoma; or HBsAg </a:t>
            </a:r>
            <a:r>
              <a:rPr lang="en-GB" dirty="0" err="1">
                <a:solidFill>
                  <a:schemeClr val="tx1"/>
                </a:solidFill>
                <a:sym typeface="Wingdings" panose="05000000000000000000" pitchFamily="2" charset="2"/>
              </a:rPr>
              <a:t>seroclearance</a:t>
            </a:r>
            <a:endParaRPr lang="en-GB" dirty="0">
              <a:solidFill>
                <a:schemeClr val="tx1"/>
              </a:solidFill>
              <a:sym typeface="Wingdings" panose="05000000000000000000" pitchFamily="2" charset="2"/>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2185885" y="6550223"/>
            <a:ext cx="7673896" cy="307777"/>
          </a:xfrm>
          <a:prstGeom prst="rect">
            <a:avLst/>
          </a:prstGeom>
          <a:noFill/>
        </p:spPr>
        <p:txBody>
          <a:bodyPr wrap="none" rtlCol="0">
            <a:spAutoFit/>
          </a:bodyPr>
          <a:lstStyle/>
          <a:p>
            <a:r>
              <a:rPr lang="en-GB" sz="1400" b="1" dirty="0"/>
              <a:t>Abbreviations: </a:t>
            </a:r>
            <a:r>
              <a:rPr lang="en-GB" sz="1400" dirty="0"/>
              <a:t>HBsAg, hepatitis B surface antigen; SmPC, Summary of Product Characteristics</a:t>
            </a:r>
            <a:r>
              <a:rPr lang="en-GB" sz="1400" b="1" dirty="0"/>
              <a:t>.</a:t>
            </a:r>
          </a:p>
        </p:txBody>
      </p:sp>
      <p:sp>
        <p:nvSpPr>
          <p:cNvPr id="13" name="Rectangle 12">
            <a:extLst>
              <a:ext uri="{FF2B5EF4-FFF2-40B4-BE49-F238E27FC236}">
                <a16:creationId xmlns:a16="http://schemas.microsoft.com/office/drawing/2014/main" id="{E82CA74A-6F08-4190-9479-10C9823605C7}"/>
              </a:ext>
            </a:extLst>
          </p:cNvPr>
          <p:cNvSpPr/>
          <p:nvPr/>
        </p:nvSpPr>
        <p:spPr>
          <a:xfrm>
            <a:off x="418414" y="824634"/>
            <a:ext cx="11376025" cy="207917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SmPC for </a:t>
            </a:r>
            <a:r>
              <a:rPr lang="en-GB" dirty="0" err="1">
                <a:solidFill>
                  <a:schemeClr val="tx1"/>
                </a:solidFill>
              </a:rPr>
              <a:t>bulevirtide</a:t>
            </a:r>
            <a:r>
              <a:rPr lang="en-GB" dirty="0">
                <a:solidFill>
                  <a:schemeClr val="tx1"/>
                </a:solidFill>
              </a:rPr>
              <a:t> states: </a:t>
            </a:r>
            <a:r>
              <a:rPr lang="en-GB" i="1" dirty="0">
                <a:solidFill>
                  <a:schemeClr val="tx1"/>
                </a:solidFill>
              </a:rPr>
              <a:t>“The optimal treatment duration is unknown. Treatment should be continued as long as associated with clinical benefit. </a:t>
            </a:r>
            <a:r>
              <a:rPr lang="en-GB" b="0" i="1" dirty="0">
                <a:solidFill>
                  <a:srgbClr val="000000"/>
                </a:solidFill>
                <a:effectLst/>
              </a:rPr>
              <a:t>Consideration to discontinue the treatment should be given in case of sustained (6 months) HBsAg seroconversion or loss of virological and biochemical response.”</a:t>
            </a:r>
          </a:p>
          <a:p>
            <a:pPr marL="285750" indent="-285750">
              <a:buFont typeface="Arial" panose="020B0604020202020204" pitchFamily="34" charset="0"/>
              <a:buChar char="•"/>
            </a:pPr>
            <a:r>
              <a:rPr lang="en-GB" dirty="0">
                <a:solidFill>
                  <a:srgbClr val="000000"/>
                </a:solidFill>
              </a:rPr>
              <a:t>SmPC also states: </a:t>
            </a:r>
            <a:r>
              <a:rPr lang="en-GB" i="1" dirty="0">
                <a:solidFill>
                  <a:srgbClr val="000000"/>
                </a:solidFill>
              </a:rPr>
              <a:t>“The pharmacokinetics, safety and efficacy of </a:t>
            </a:r>
            <a:r>
              <a:rPr lang="en-GB" i="1" dirty="0" err="1">
                <a:solidFill>
                  <a:srgbClr val="000000"/>
                </a:solidFill>
              </a:rPr>
              <a:t>bulevirtide</a:t>
            </a:r>
            <a:r>
              <a:rPr lang="en-GB" i="1" dirty="0">
                <a:solidFill>
                  <a:srgbClr val="000000"/>
                </a:solidFill>
              </a:rPr>
              <a:t> in patients with decompensated cirrhosis has not been established. The use in patients with decompensated liver disease is not recommended.”</a:t>
            </a:r>
            <a:endParaRPr lang="en-GB" b="0" i="1" dirty="0">
              <a:solidFill>
                <a:srgbClr val="000000"/>
              </a:solidFill>
              <a:effectLst/>
            </a:endParaRPr>
          </a:p>
          <a:p>
            <a:pPr marL="285750" indent="-285750">
              <a:buFont typeface="Arial" panose="020B0604020202020204" pitchFamily="34" charset="0"/>
              <a:buChar char="•"/>
            </a:pPr>
            <a:r>
              <a:rPr lang="en-GB" dirty="0">
                <a:solidFill>
                  <a:schemeClr val="tx1"/>
                </a:solidFill>
              </a:rPr>
              <a:t>In the MYR 301 trial, participants are scheduled to continue </a:t>
            </a:r>
            <a:r>
              <a:rPr lang="en-GB" dirty="0" err="1">
                <a:solidFill>
                  <a:schemeClr val="tx1"/>
                </a:solidFill>
              </a:rPr>
              <a:t>bulevirtide</a:t>
            </a:r>
            <a:r>
              <a:rPr lang="en-GB" dirty="0">
                <a:solidFill>
                  <a:schemeClr val="tx1"/>
                </a:solidFill>
              </a:rPr>
              <a:t> treatment for up to 144 weeks</a:t>
            </a:r>
          </a:p>
        </p:txBody>
      </p:sp>
      <p:pic>
        <p:nvPicPr>
          <p:cNvPr id="3" name="Picture 2">
            <a:extLst>
              <a:ext uri="{FF2B5EF4-FFF2-40B4-BE49-F238E27FC236}">
                <a16:creationId xmlns:a16="http://schemas.microsoft.com/office/drawing/2014/main" id="{EED231E9-BD2F-924C-024F-B7653F7CD1D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892232" y="0"/>
            <a:ext cx="299768" cy="328612"/>
          </a:xfrm>
          <a:prstGeom prst="rect">
            <a:avLst/>
          </a:prstGeom>
        </p:spPr>
      </p:pic>
    </p:spTree>
    <p:extLst>
      <p:ext uri="{BB962C8B-B14F-4D97-AF65-F5344CB8AC3E}">
        <p14:creationId xmlns:p14="http://schemas.microsoft.com/office/powerpoint/2010/main" val="1065668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76025" cy="1276350"/>
          </a:xfrm>
        </p:spPr>
        <p:txBody>
          <a:bodyPr>
            <a:noAutofit/>
          </a:bodyPr>
          <a:lstStyle/>
          <a:p>
            <a:r>
              <a:rPr lang="en-GB" sz="3200" dirty="0">
                <a:solidFill>
                  <a:schemeClr val="accent2"/>
                </a:solidFill>
              </a:rPr>
              <a:t>Key issue: </a:t>
            </a:r>
            <a:r>
              <a:rPr lang="en-GB" sz="3200" dirty="0"/>
              <a:t>Treatment duration and stopping rules (2/2)</a:t>
            </a:r>
            <a:br>
              <a:rPr lang="en-GB" sz="3200" dirty="0"/>
            </a:br>
            <a:endParaRPr lang="en-GB" sz="2800" b="0" dirty="0">
              <a:solidFill>
                <a:srgbClr val="FF0000"/>
              </a:solidFill>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1390562" y="6550223"/>
            <a:ext cx="10288394" cy="307777"/>
          </a:xfrm>
          <a:prstGeom prst="rect">
            <a:avLst/>
          </a:prstGeom>
          <a:noFill/>
        </p:spPr>
        <p:txBody>
          <a:bodyPr wrap="none" rtlCol="0">
            <a:spAutoFit/>
          </a:bodyPr>
          <a:lstStyle/>
          <a:p>
            <a:r>
              <a:rPr lang="en-GB" sz="1400" b="1" dirty="0"/>
              <a:t>Abbreviations: </a:t>
            </a:r>
            <a:r>
              <a:rPr lang="en-GB" sz="1400" dirty="0"/>
              <a:t>EAG, External Assessment Group; HBsAg, hepatitis B surface antigen; SmPC, Summary of Product Characteristics.</a:t>
            </a:r>
          </a:p>
        </p:txBody>
      </p:sp>
      <p:sp>
        <p:nvSpPr>
          <p:cNvPr id="4" name="Rectangle 3" descr="Question to committee">
            <a:extLst>
              <a:ext uri="{FF2B5EF4-FFF2-40B4-BE49-F238E27FC236}">
                <a16:creationId xmlns:a16="http://schemas.microsoft.com/office/drawing/2014/main" id="{445E9AD9-078B-02C2-C453-50301BC2480B}"/>
              </a:ext>
            </a:extLst>
          </p:cNvPr>
          <p:cNvSpPr/>
          <p:nvPr/>
        </p:nvSpPr>
        <p:spPr>
          <a:xfrm>
            <a:off x="1001528" y="5239384"/>
            <a:ext cx="10437997" cy="92955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How long would treatment with </a:t>
            </a:r>
            <a:r>
              <a:rPr lang="en-GB" dirty="0" err="1">
                <a:solidFill>
                  <a:schemeClr val="tx1"/>
                </a:solidFill>
                <a:latin typeface="Lato" panose="020F0502020204030203" pitchFamily="34" charset="0"/>
              </a:rPr>
              <a:t>bulevirtide</a:t>
            </a:r>
            <a:r>
              <a:rPr lang="en-GB" dirty="0">
                <a:solidFill>
                  <a:schemeClr val="tx1"/>
                </a:solidFill>
                <a:latin typeface="Lato" panose="020F0502020204030203" pitchFamily="34" charset="0"/>
              </a:rPr>
              <a:t> be continued for virological- and non-responders?</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Would treatment be stopped upon development of hepatocellular carcinoma or HBsAg </a:t>
            </a:r>
            <a:r>
              <a:rPr lang="en-GB" dirty="0" err="1">
                <a:solidFill>
                  <a:schemeClr val="tx1"/>
                </a:solidFill>
                <a:latin typeface="Lato" panose="020F0502020204030203" pitchFamily="34" charset="0"/>
              </a:rPr>
              <a:t>seroclearance</a:t>
            </a:r>
            <a:r>
              <a:rPr lang="en-GB" dirty="0">
                <a:solidFill>
                  <a:schemeClr val="tx1"/>
                </a:solidFill>
                <a:latin typeface="Lato" panose="020F0502020204030203" pitchFamily="34" charset="0"/>
              </a:rPr>
              <a:t>?</a:t>
            </a:r>
          </a:p>
        </p:txBody>
      </p:sp>
      <p:grpSp>
        <p:nvGrpSpPr>
          <p:cNvPr id="5" name="Group 4">
            <a:extLst>
              <a:ext uri="{FF2B5EF4-FFF2-40B4-BE49-F238E27FC236}">
                <a16:creationId xmlns:a16="http://schemas.microsoft.com/office/drawing/2014/main" id="{3EB0DB13-08B7-CFEE-CF55-6E255FC88809}"/>
              </a:ext>
              <a:ext uri="{C183D7F6-B498-43B3-948B-1728B52AA6E4}">
                <adec:decorative xmlns:adec="http://schemas.microsoft.com/office/drawing/2017/decorative" val="1"/>
              </a:ext>
            </a:extLst>
          </p:cNvPr>
          <p:cNvGrpSpPr/>
          <p:nvPr/>
        </p:nvGrpSpPr>
        <p:grpSpPr>
          <a:xfrm>
            <a:off x="870831" y="5419780"/>
            <a:ext cx="576000" cy="576000"/>
            <a:chOff x="-1440493" y="4133589"/>
            <a:chExt cx="576000" cy="576000"/>
          </a:xfrm>
        </p:grpSpPr>
        <p:sp>
          <p:nvSpPr>
            <p:cNvPr id="6" name="Oval 5">
              <a:extLst>
                <a:ext uri="{FF2B5EF4-FFF2-40B4-BE49-F238E27FC236}">
                  <a16:creationId xmlns:a16="http://schemas.microsoft.com/office/drawing/2014/main" id="{F97FEDD5-2EAA-4CCE-DC47-B6824C4414DD}"/>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phic 6">
              <a:extLst>
                <a:ext uri="{FF2B5EF4-FFF2-40B4-BE49-F238E27FC236}">
                  <a16:creationId xmlns:a16="http://schemas.microsoft.com/office/drawing/2014/main" id="{47832B39-D15D-6017-53C3-C843CC92FAD6}"/>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
        <p:nvSpPr>
          <p:cNvPr id="3" name="Rectangle 2">
            <a:extLst>
              <a:ext uri="{FF2B5EF4-FFF2-40B4-BE49-F238E27FC236}">
                <a16:creationId xmlns:a16="http://schemas.microsoft.com/office/drawing/2014/main" id="{5CB2B3C0-6027-F009-F419-17374D9D64F8}"/>
              </a:ext>
            </a:extLst>
          </p:cNvPr>
          <p:cNvSpPr/>
          <p:nvPr/>
        </p:nvSpPr>
        <p:spPr>
          <a:xfrm>
            <a:off x="558112" y="990787"/>
            <a:ext cx="11376026" cy="191190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285750" indent="-285750">
              <a:buFont typeface="Arial" panose="020B0604020202020204" pitchFamily="34" charset="0"/>
              <a:buChar char="•"/>
            </a:pPr>
            <a:r>
              <a:rPr lang="en-GB" dirty="0">
                <a:solidFill>
                  <a:schemeClr val="tx1"/>
                </a:solidFill>
                <a:sym typeface="Wingdings" panose="05000000000000000000" pitchFamily="2" charset="2"/>
              </a:rPr>
              <a:t>It is unclear if the treatment duration assumed in the model for non-responders and virological responders is aligned with MYR 301 – the company’s assumptions should be revisited once 96-week data are available</a:t>
            </a:r>
          </a:p>
          <a:p>
            <a:pPr marL="285750" lvl="1" indent="-285750">
              <a:buFont typeface="Arial" panose="020B0604020202020204" pitchFamily="34" charset="0"/>
              <a:buChar char="•"/>
            </a:pPr>
            <a:r>
              <a:rPr lang="en-GB" dirty="0">
                <a:solidFill>
                  <a:schemeClr val="tx1"/>
                </a:solidFill>
                <a:sym typeface="Wingdings" panose="05000000000000000000" pitchFamily="2" charset="2"/>
              </a:rPr>
              <a:t>The EAG’s clinical experts consider that company’s stopping rules based on response may be reasonable However, according to the SmPC, virological responders would be able to continue treatment indefinitely as they are still benefiting from treatment</a:t>
            </a:r>
          </a:p>
          <a:p>
            <a:pPr marL="285750" indent="-285750">
              <a:buFont typeface="Arial" panose="020B0604020202020204" pitchFamily="34" charset="0"/>
              <a:buChar char="•"/>
            </a:pPr>
            <a:endParaRPr lang="en-GB" dirty="0">
              <a:solidFill>
                <a:schemeClr val="tx1"/>
              </a:solidFill>
            </a:endParaRPr>
          </a:p>
        </p:txBody>
      </p:sp>
      <p:pic>
        <p:nvPicPr>
          <p:cNvPr id="8" name="Picture 7">
            <a:extLst>
              <a:ext uri="{FF2B5EF4-FFF2-40B4-BE49-F238E27FC236}">
                <a16:creationId xmlns:a16="http://schemas.microsoft.com/office/drawing/2014/main" id="{DAD5A989-92DE-CA74-3714-070B4233BED5}"/>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1892232" y="0"/>
            <a:ext cx="299768" cy="328612"/>
          </a:xfrm>
          <a:prstGeom prst="rect">
            <a:avLst/>
          </a:prstGeom>
        </p:spPr>
      </p:pic>
    </p:spTree>
    <p:extLst>
      <p:ext uri="{BB962C8B-B14F-4D97-AF65-F5344CB8AC3E}">
        <p14:creationId xmlns:p14="http://schemas.microsoft.com/office/powerpoint/2010/main" val="4911349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3" y="195584"/>
            <a:ext cx="11553955" cy="1036868"/>
          </a:xfrm>
        </p:spPr>
        <p:txBody>
          <a:bodyPr>
            <a:noAutofit/>
          </a:bodyPr>
          <a:lstStyle/>
          <a:p>
            <a:r>
              <a:rPr lang="en-GB" sz="3200" dirty="0">
                <a:solidFill>
                  <a:schemeClr val="accent2"/>
                </a:solidFill>
              </a:rPr>
              <a:t>Key issue: </a:t>
            </a:r>
            <a:r>
              <a:rPr lang="en-GB" sz="3200" dirty="0"/>
              <a:t>QALY weighting for severity (1/3)</a:t>
            </a:r>
            <a:br>
              <a:rPr lang="en-GB" sz="3200" dirty="0"/>
            </a:br>
            <a:endParaRPr lang="en-GB" sz="2800" b="0" dirty="0">
              <a:solidFill>
                <a:srgbClr val="FF0000"/>
              </a:solidFill>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4120940" y="6508527"/>
            <a:ext cx="3943708" cy="307777"/>
          </a:xfrm>
          <a:prstGeom prst="rect">
            <a:avLst/>
          </a:prstGeom>
          <a:noFill/>
        </p:spPr>
        <p:txBody>
          <a:bodyPr wrap="none" rtlCol="0">
            <a:spAutoFit/>
          </a:bodyPr>
          <a:lstStyle/>
          <a:p>
            <a:r>
              <a:rPr lang="en-GB" sz="1400" b="1" dirty="0"/>
              <a:t>Abbreviations:</a:t>
            </a:r>
            <a:r>
              <a:rPr lang="en-GB" sz="1400" dirty="0"/>
              <a:t> QALY, quality-adjusted life year.</a:t>
            </a:r>
          </a:p>
        </p:txBody>
      </p:sp>
      <p:sp>
        <p:nvSpPr>
          <p:cNvPr id="13" name="Rectangle 12">
            <a:extLst>
              <a:ext uri="{FF2B5EF4-FFF2-40B4-BE49-F238E27FC236}">
                <a16:creationId xmlns:a16="http://schemas.microsoft.com/office/drawing/2014/main" id="{E82CA74A-6F08-4190-9479-10C9823605C7}"/>
              </a:ext>
            </a:extLst>
          </p:cNvPr>
          <p:cNvSpPr/>
          <p:nvPr/>
        </p:nvSpPr>
        <p:spPr>
          <a:xfrm>
            <a:off x="596344" y="939800"/>
            <a:ext cx="11376025" cy="542247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In January 2022, NICE updated its methods for technology appraisal</a:t>
            </a:r>
          </a:p>
          <a:p>
            <a:pPr marL="285750" indent="-285750">
              <a:buFont typeface="Arial" panose="020B0604020202020204" pitchFamily="34" charset="0"/>
              <a:buChar char="•"/>
            </a:pPr>
            <a:r>
              <a:rPr lang="en-GB" dirty="0">
                <a:solidFill>
                  <a:schemeClr val="tx1"/>
                </a:solidFill>
              </a:rPr>
              <a:t>The new methods apply to any topic with an invitation to participate date of February 2022 onwards, therefore, </a:t>
            </a:r>
            <a:r>
              <a:rPr lang="en-GB" dirty="0" err="1">
                <a:solidFill>
                  <a:schemeClr val="tx1"/>
                </a:solidFill>
              </a:rPr>
              <a:t>bulevirtide</a:t>
            </a:r>
            <a:r>
              <a:rPr lang="en-GB" dirty="0">
                <a:solidFill>
                  <a:schemeClr val="tx1"/>
                </a:solidFill>
              </a:rPr>
              <a:t> will be appraised in line with the new methods</a:t>
            </a:r>
          </a:p>
          <a:p>
            <a:pPr marL="285750" indent="-285750">
              <a:buFont typeface="Arial" panose="020B0604020202020204" pitchFamily="34" charset="0"/>
              <a:buChar char="•"/>
            </a:pPr>
            <a:r>
              <a:rPr lang="en-GB" dirty="0">
                <a:solidFill>
                  <a:schemeClr val="tx1"/>
                </a:solidFill>
              </a:rPr>
              <a:t>A key change was the removal of the existing QALY weighting for life-extending treatments at the end of life (the ‘</a:t>
            </a:r>
            <a:r>
              <a:rPr lang="en-GB" b="1" dirty="0">
                <a:solidFill>
                  <a:schemeClr val="tx1"/>
                </a:solidFill>
              </a:rPr>
              <a:t>end of life criteria</a:t>
            </a:r>
            <a:r>
              <a:rPr lang="en-GB" dirty="0">
                <a:solidFill>
                  <a:schemeClr val="tx1"/>
                </a:solidFill>
              </a:rPr>
              <a:t>’) and the introduction of a new, evidence-based, QALY weighting system based on severity of disease (‘</a:t>
            </a:r>
            <a:r>
              <a:rPr lang="en-GB" b="1" dirty="0">
                <a:solidFill>
                  <a:schemeClr val="tx1"/>
                </a:solidFill>
              </a:rPr>
              <a:t>severity modifier</a:t>
            </a:r>
            <a:r>
              <a:rPr lang="en-GB" dirty="0">
                <a:solidFill>
                  <a:schemeClr val="tx1"/>
                </a:solidFill>
              </a:rPr>
              <a:t>’)</a:t>
            </a:r>
          </a:p>
          <a:p>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p:txBody>
      </p:sp>
      <p:graphicFrame>
        <p:nvGraphicFramePr>
          <p:cNvPr id="3" name="Table 3">
            <a:extLst>
              <a:ext uri="{FF2B5EF4-FFF2-40B4-BE49-F238E27FC236}">
                <a16:creationId xmlns:a16="http://schemas.microsoft.com/office/drawing/2014/main" id="{0CEB4D22-DDFB-AF96-8B67-771CA14F85AA}"/>
              </a:ext>
            </a:extLst>
          </p:cNvPr>
          <p:cNvGraphicFramePr>
            <a:graphicFrameLocks noGrp="1"/>
          </p:cNvGraphicFramePr>
          <p:nvPr>
            <p:extLst>
              <p:ext uri="{D42A27DB-BD31-4B8C-83A1-F6EECF244321}">
                <p14:modId xmlns:p14="http://schemas.microsoft.com/office/powerpoint/2010/main" val="731150804"/>
              </p:ext>
            </p:extLst>
          </p:nvPr>
        </p:nvGraphicFramePr>
        <p:xfrm>
          <a:off x="5774369" y="3704572"/>
          <a:ext cx="5851186" cy="2223981"/>
        </p:xfrm>
        <a:graphic>
          <a:graphicData uri="http://schemas.openxmlformats.org/drawingml/2006/table">
            <a:tbl>
              <a:tblPr firstRow="1" bandRow="1">
                <a:tableStyleId>{5C22544A-7EE6-4342-B048-85BDC9FD1C3A}</a:tableStyleId>
              </a:tblPr>
              <a:tblGrid>
                <a:gridCol w="1435635">
                  <a:extLst>
                    <a:ext uri="{9D8B030D-6E8A-4147-A177-3AD203B41FA5}">
                      <a16:colId xmlns:a16="http://schemas.microsoft.com/office/drawing/2014/main" val="3978105672"/>
                    </a:ext>
                  </a:extLst>
                </a:gridCol>
                <a:gridCol w="2209705">
                  <a:extLst>
                    <a:ext uri="{9D8B030D-6E8A-4147-A177-3AD203B41FA5}">
                      <a16:colId xmlns:a16="http://schemas.microsoft.com/office/drawing/2014/main" val="2312322884"/>
                    </a:ext>
                  </a:extLst>
                </a:gridCol>
                <a:gridCol w="2205846">
                  <a:extLst>
                    <a:ext uri="{9D8B030D-6E8A-4147-A177-3AD203B41FA5}">
                      <a16:colId xmlns:a16="http://schemas.microsoft.com/office/drawing/2014/main" val="4216342608"/>
                    </a:ext>
                  </a:extLst>
                </a:gridCol>
              </a:tblGrid>
              <a:tr h="734526">
                <a:tc>
                  <a:txBody>
                    <a:bodyPr/>
                    <a:lstStyle/>
                    <a:p>
                      <a:pPr algn="ctr">
                        <a:spcAft>
                          <a:spcPts val="300"/>
                        </a:spcAft>
                      </a:pPr>
                      <a:r>
                        <a:rPr lang="en-GB" sz="1800" b="1" dirty="0">
                          <a:solidFill>
                            <a:schemeClr val="bg1"/>
                          </a:solidFill>
                          <a:effectLst/>
                        </a:rPr>
                        <a:t>QALY weight</a:t>
                      </a:r>
                      <a:endParaRPr lang="en-GB" sz="1800" b="1" dirty="0">
                        <a:solidFill>
                          <a:schemeClr val="bg1"/>
                        </a:solidFill>
                        <a:effectLst/>
                        <a:latin typeface="+mn-lt"/>
                        <a:ea typeface="Times New Roman" panose="02020603050405020304" pitchFamily="18" charset="0"/>
                        <a:cs typeface="Times New Roman"/>
                      </a:endParaRPr>
                    </a:p>
                  </a:txBody>
                  <a:tcPr marL="123329" marR="123329" marT="0" marB="0" anchor="ctr"/>
                </a:tc>
                <a:tc>
                  <a:txBody>
                    <a:bodyPr/>
                    <a:lstStyle/>
                    <a:p>
                      <a:pPr algn="ctr">
                        <a:spcAft>
                          <a:spcPts val="300"/>
                        </a:spcAft>
                      </a:pPr>
                      <a:r>
                        <a:rPr lang="en-GB" sz="1800" b="1" u="none" dirty="0">
                          <a:solidFill>
                            <a:schemeClr val="bg1"/>
                          </a:solidFill>
                          <a:effectLst/>
                        </a:rPr>
                        <a:t>Proportional shortfall</a:t>
                      </a:r>
                      <a:endParaRPr lang="en-GB" sz="1800" b="0" u="none" dirty="0">
                        <a:solidFill>
                          <a:schemeClr val="bg1"/>
                        </a:solidFill>
                        <a:latin typeface="+mn-lt"/>
                      </a:endParaRPr>
                    </a:p>
                  </a:txBody>
                  <a:tcPr marL="123329" marR="123329" marT="0" marB="0" anchor="ctr"/>
                </a:tc>
                <a:tc>
                  <a:txBody>
                    <a:bodyPr/>
                    <a:lstStyle/>
                    <a:p>
                      <a:pPr algn="ctr">
                        <a:spcAft>
                          <a:spcPts val="300"/>
                        </a:spcAft>
                      </a:pPr>
                      <a:r>
                        <a:rPr lang="en-GB" sz="1800" b="1" u="none" dirty="0">
                          <a:solidFill>
                            <a:schemeClr val="bg1"/>
                          </a:solidFill>
                          <a:effectLst/>
                        </a:rPr>
                        <a:t>Absolute shortfall </a:t>
                      </a:r>
                      <a:endParaRPr lang="en-GB" sz="1800" b="0" u="none" dirty="0">
                        <a:solidFill>
                          <a:schemeClr val="bg1"/>
                        </a:solidFill>
                        <a:latin typeface="+mn-lt"/>
                      </a:endParaRPr>
                    </a:p>
                  </a:txBody>
                  <a:tcPr marL="123329" marR="123329" marT="0" marB="0" anchor="ctr"/>
                </a:tc>
                <a:extLst>
                  <a:ext uri="{0D108BD9-81ED-4DB2-BD59-A6C34878D82A}">
                    <a16:rowId xmlns:a16="http://schemas.microsoft.com/office/drawing/2014/main" val="806233592"/>
                  </a:ext>
                </a:extLst>
              </a:tr>
              <a:tr h="496485">
                <a:tc>
                  <a:txBody>
                    <a:bodyPr/>
                    <a:lstStyle/>
                    <a:p>
                      <a:pPr algn="ctr"/>
                      <a:r>
                        <a:rPr lang="en-GB" sz="1800" dirty="0">
                          <a:effectLst/>
                        </a:rPr>
                        <a:t>1</a:t>
                      </a:r>
                      <a:endParaRPr lang="en-GB" sz="1800" dirty="0">
                        <a:effectLst/>
                        <a:latin typeface="+mn-lt"/>
                        <a:ea typeface="Times New Roman" panose="02020603050405020304" pitchFamily="18" charset="0"/>
                      </a:endParaRPr>
                    </a:p>
                  </a:txBody>
                  <a:tcPr marL="123329" marR="123329" marT="0" marB="0" anchor="ctr"/>
                </a:tc>
                <a:tc>
                  <a:txBody>
                    <a:bodyPr/>
                    <a:lstStyle/>
                    <a:p>
                      <a:pPr algn="ctr"/>
                      <a:r>
                        <a:rPr lang="en-GB" sz="1800" kern="1200" dirty="0">
                          <a:solidFill>
                            <a:schemeClr val="tx1"/>
                          </a:solidFill>
                          <a:effectLst/>
                        </a:rPr>
                        <a:t>Less than </a:t>
                      </a:r>
                      <a:r>
                        <a:rPr lang="en-GB" sz="1800" dirty="0">
                          <a:effectLst/>
                        </a:rPr>
                        <a:t>0.85</a:t>
                      </a:r>
                      <a:r>
                        <a:rPr lang="x-none" sz="1800" dirty="0">
                          <a:effectLst/>
                        </a:rPr>
                        <a:t>  </a:t>
                      </a:r>
                      <a:endParaRPr lang="en-GB" sz="1800" dirty="0">
                        <a:effectLst/>
                        <a:latin typeface="+mn-lt"/>
                        <a:ea typeface="Times New Roman" panose="02020603050405020304" pitchFamily="18" charset="0"/>
                      </a:endParaRPr>
                    </a:p>
                  </a:txBody>
                  <a:tcPr marL="123329" marR="123329" marT="0" marB="0" anchor="ctr"/>
                </a:tc>
                <a:tc>
                  <a:txBody>
                    <a:bodyPr/>
                    <a:lstStyle/>
                    <a:p>
                      <a:pPr algn="ctr"/>
                      <a:r>
                        <a:rPr lang="en-GB" sz="1800" kern="1200" dirty="0">
                          <a:solidFill>
                            <a:schemeClr val="tx1"/>
                          </a:solidFill>
                          <a:effectLst/>
                        </a:rPr>
                        <a:t>Less than </a:t>
                      </a:r>
                      <a:r>
                        <a:rPr lang="en-GB" sz="1800" dirty="0">
                          <a:effectLst/>
                        </a:rPr>
                        <a:t>12</a:t>
                      </a:r>
                      <a:r>
                        <a:rPr lang="x-none" sz="1800" dirty="0">
                          <a:effectLst/>
                        </a:rPr>
                        <a:t>  </a:t>
                      </a:r>
                      <a:endParaRPr lang="en-GB" sz="1800" dirty="0">
                        <a:effectLst/>
                        <a:latin typeface="+mn-lt"/>
                        <a:ea typeface="Times New Roman" panose="02020603050405020304" pitchFamily="18" charset="0"/>
                      </a:endParaRPr>
                    </a:p>
                  </a:txBody>
                  <a:tcPr marL="123329" marR="123329" marT="0" marB="0" anchor="ctr"/>
                </a:tc>
                <a:extLst>
                  <a:ext uri="{0D108BD9-81ED-4DB2-BD59-A6C34878D82A}">
                    <a16:rowId xmlns:a16="http://schemas.microsoft.com/office/drawing/2014/main" val="1439045182"/>
                  </a:ext>
                </a:extLst>
              </a:tr>
              <a:tr h="496485">
                <a:tc>
                  <a:txBody>
                    <a:bodyPr/>
                    <a:lstStyle/>
                    <a:p>
                      <a:pPr algn="ctr"/>
                      <a:r>
                        <a:rPr lang="en-GB" sz="1800" dirty="0">
                          <a:effectLst/>
                        </a:rPr>
                        <a:t>x1.2 </a:t>
                      </a:r>
                      <a:endParaRPr lang="en-GB" sz="1800" dirty="0">
                        <a:effectLst/>
                        <a:latin typeface="+mn-lt"/>
                        <a:ea typeface="Times New Roman" panose="02020603050405020304" pitchFamily="18" charset="0"/>
                      </a:endParaRPr>
                    </a:p>
                  </a:txBody>
                  <a:tcPr marL="123329" marR="123329" marT="0" marB="0" anchor="ctr"/>
                </a:tc>
                <a:tc>
                  <a:txBody>
                    <a:bodyPr/>
                    <a:lstStyle/>
                    <a:p>
                      <a:pPr algn="ctr"/>
                      <a:r>
                        <a:rPr lang="en-GB" sz="1800" dirty="0">
                          <a:effectLst/>
                        </a:rPr>
                        <a:t>0.85 to 0.95</a:t>
                      </a:r>
                      <a:endParaRPr lang="en-GB" sz="1800" dirty="0">
                        <a:effectLst/>
                        <a:latin typeface="+mn-lt"/>
                        <a:ea typeface="Times New Roman" panose="02020603050405020304" pitchFamily="18" charset="0"/>
                      </a:endParaRPr>
                    </a:p>
                  </a:txBody>
                  <a:tcPr marL="123329" marR="123329" marT="0" marB="0" anchor="ctr"/>
                </a:tc>
                <a:tc>
                  <a:txBody>
                    <a:bodyPr/>
                    <a:lstStyle/>
                    <a:p>
                      <a:pPr algn="ctr"/>
                      <a:r>
                        <a:rPr lang="en-GB" sz="1800" dirty="0">
                          <a:effectLst/>
                        </a:rPr>
                        <a:t>12 to 18</a:t>
                      </a:r>
                      <a:endParaRPr lang="en-GB" sz="1800" dirty="0">
                        <a:effectLst/>
                        <a:latin typeface="+mn-lt"/>
                        <a:ea typeface="Times New Roman" panose="02020603050405020304" pitchFamily="18" charset="0"/>
                      </a:endParaRPr>
                    </a:p>
                  </a:txBody>
                  <a:tcPr marL="123329" marR="123329" marT="0" marB="0" anchor="ctr"/>
                </a:tc>
                <a:extLst>
                  <a:ext uri="{0D108BD9-81ED-4DB2-BD59-A6C34878D82A}">
                    <a16:rowId xmlns:a16="http://schemas.microsoft.com/office/drawing/2014/main" val="125288637"/>
                  </a:ext>
                </a:extLst>
              </a:tr>
              <a:tr h="496485">
                <a:tc>
                  <a:txBody>
                    <a:bodyPr/>
                    <a:lstStyle/>
                    <a:p>
                      <a:pPr algn="ctr"/>
                      <a:r>
                        <a:rPr lang="en-GB" sz="1800" dirty="0">
                          <a:effectLst/>
                        </a:rPr>
                        <a:t>x1.7</a:t>
                      </a:r>
                      <a:endParaRPr lang="en-GB" sz="1800" dirty="0">
                        <a:effectLst/>
                        <a:latin typeface="+mn-lt"/>
                        <a:ea typeface="Times New Roman" panose="02020603050405020304" pitchFamily="18" charset="0"/>
                      </a:endParaRPr>
                    </a:p>
                  </a:txBody>
                  <a:tcPr marL="123329" marR="123329" marT="0" marB="0" anchor="ctr"/>
                </a:tc>
                <a:tc>
                  <a:txBody>
                    <a:bodyPr/>
                    <a:lstStyle/>
                    <a:p>
                      <a:pPr algn="ctr"/>
                      <a:r>
                        <a:rPr lang="en-GB" sz="1800" dirty="0">
                          <a:effectLst/>
                        </a:rPr>
                        <a:t>At least 0.95</a:t>
                      </a:r>
                      <a:endParaRPr lang="en-GB" sz="1800" dirty="0">
                        <a:effectLst/>
                        <a:latin typeface="+mn-lt"/>
                        <a:ea typeface="Times New Roman" panose="02020603050405020304" pitchFamily="18" charset="0"/>
                      </a:endParaRPr>
                    </a:p>
                  </a:txBody>
                  <a:tcPr marL="123329" marR="123329" marT="0" marB="0" anchor="ctr"/>
                </a:tc>
                <a:tc>
                  <a:txBody>
                    <a:bodyPr/>
                    <a:lstStyle/>
                    <a:p>
                      <a:pPr algn="ctr"/>
                      <a:r>
                        <a:rPr lang="en-GB" sz="1800" dirty="0">
                          <a:effectLst/>
                        </a:rPr>
                        <a:t>At least 18</a:t>
                      </a:r>
                      <a:endParaRPr lang="en-GB" sz="1800" dirty="0">
                        <a:effectLst/>
                        <a:latin typeface="+mn-lt"/>
                        <a:ea typeface="Times New Roman" panose="02020603050405020304" pitchFamily="18" charset="0"/>
                      </a:endParaRPr>
                    </a:p>
                  </a:txBody>
                  <a:tcPr marL="123329" marR="123329" marT="0" marB="0" anchor="ctr"/>
                </a:tc>
                <a:extLst>
                  <a:ext uri="{0D108BD9-81ED-4DB2-BD59-A6C34878D82A}">
                    <a16:rowId xmlns:a16="http://schemas.microsoft.com/office/drawing/2014/main" val="4080970429"/>
                  </a:ext>
                </a:extLst>
              </a:tr>
            </a:tbl>
          </a:graphicData>
        </a:graphic>
      </p:graphicFrame>
      <p:sp>
        <p:nvSpPr>
          <p:cNvPr id="4" name="TextBox 3">
            <a:extLst>
              <a:ext uri="{FF2B5EF4-FFF2-40B4-BE49-F238E27FC236}">
                <a16:creationId xmlns:a16="http://schemas.microsoft.com/office/drawing/2014/main" id="{943495E1-E2A9-795B-D6AE-5E242BE38DC0}"/>
              </a:ext>
            </a:extLst>
          </p:cNvPr>
          <p:cNvSpPr txBox="1"/>
          <p:nvPr/>
        </p:nvSpPr>
        <p:spPr>
          <a:xfrm>
            <a:off x="5727831" y="3335240"/>
            <a:ext cx="3214341" cy="369332"/>
          </a:xfrm>
          <a:prstGeom prst="rect">
            <a:avLst/>
          </a:prstGeom>
          <a:noFill/>
        </p:spPr>
        <p:txBody>
          <a:bodyPr wrap="none" rtlCol="0">
            <a:spAutoFit/>
          </a:bodyPr>
          <a:lstStyle/>
          <a:p>
            <a:r>
              <a:rPr lang="en-GB" b="1" dirty="0"/>
              <a:t>QALY weightings for severity</a:t>
            </a:r>
          </a:p>
        </p:txBody>
      </p:sp>
      <p:sp>
        <p:nvSpPr>
          <p:cNvPr id="5" name="TextBox 4">
            <a:extLst>
              <a:ext uri="{FF2B5EF4-FFF2-40B4-BE49-F238E27FC236}">
                <a16:creationId xmlns:a16="http://schemas.microsoft.com/office/drawing/2014/main" id="{3342904C-54AC-C064-C943-0348767C1E2A}"/>
              </a:ext>
            </a:extLst>
          </p:cNvPr>
          <p:cNvSpPr txBox="1"/>
          <p:nvPr/>
        </p:nvSpPr>
        <p:spPr>
          <a:xfrm>
            <a:off x="596344" y="3258076"/>
            <a:ext cx="4953556" cy="2031325"/>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tx1"/>
                </a:solidFill>
              </a:rPr>
              <a:t>Calculation of the severity modifier is a two-step process:</a:t>
            </a:r>
          </a:p>
          <a:p>
            <a:pPr lvl="1"/>
            <a:r>
              <a:rPr lang="en-GB" b="1" dirty="0"/>
              <a:t>Step 1: </a:t>
            </a:r>
            <a:r>
              <a:rPr lang="en-GB" dirty="0">
                <a:solidFill>
                  <a:schemeClr val="tx1"/>
                </a:solidFill>
              </a:rPr>
              <a:t>Severity is determined by calculating absolute and proportional QALY shortfall</a:t>
            </a:r>
          </a:p>
          <a:p>
            <a:pPr lvl="1"/>
            <a:r>
              <a:rPr lang="en-GB" b="1" dirty="0"/>
              <a:t>Step 2: </a:t>
            </a:r>
            <a:r>
              <a:rPr lang="en-GB" dirty="0">
                <a:solidFill>
                  <a:schemeClr val="tx1"/>
                </a:solidFill>
              </a:rPr>
              <a:t>The corresponding QALY weights are determined</a:t>
            </a:r>
            <a:endParaRPr lang="en-GB" dirty="0"/>
          </a:p>
        </p:txBody>
      </p:sp>
      <p:sp>
        <p:nvSpPr>
          <p:cNvPr id="6" name="TextBox 5">
            <a:extLst>
              <a:ext uri="{FF2B5EF4-FFF2-40B4-BE49-F238E27FC236}">
                <a16:creationId xmlns:a16="http://schemas.microsoft.com/office/drawing/2014/main" id="{4827B841-267D-E0C8-A5E0-80A37E279CB1}"/>
              </a:ext>
            </a:extLst>
          </p:cNvPr>
          <p:cNvSpPr txBox="1"/>
          <p:nvPr/>
        </p:nvSpPr>
        <p:spPr>
          <a:xfrm>
            <a:off x="219631" y="5289401"/>
            <a:ext cx="5230919" cy="923330"/>
          </a:xfrm>
          <a:prstGeom prst="rect">
            <a:avLst/>
          </a:prstGeom>
          <a:noFill/>
        </p:spPr>
        <p:txBody>
          <a:bodyPr wrap="square" rtlCol="0">
            <a:spAutoFit/>
          </a:bodyPr>
          <a:lstStyle/>
          <a:p>
            <a:pPr marL="742950" lvl="1" indent="-285750">
              <a:buFont typeface="Arial" panose="020B0604020202020204" pitchFamily="34" charset="0"/>
              <a:buChar char="•"/>
            </a:pPr>
            <a:r>
              <a:rPr lang="en-GB" dirty="0"/>
              <a:t>It is the higher of the two weights (absolute shortfall or proportional shortfall) that is used in the calculation</a:t>
            </a:r>
          </a:p>
        </p:txBody>
      </p:sp>
    </p:spTree>
    <p:extLst>
      <p:ext uri="{BB962C8B-B14F-4D97-AF65-F5344CB8AC3E}">
        <p14:creationId xmlns:p14="http://schemas.microsoft.com/office/powerpoint/2010/main" val="670307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DEA1438-385D-F4AB-6C77-EC12053D6A68}"/>
              </a:ext>
            </a:extLst>
          </p:cNvPr>
          <p:cNvPicPr>
            <a:picLocks noChangeAspect="1"/>
          </p:cNvPicPr>
          <p:nvPr/>
        </p:nvPicPr>
        <p:blipFill>
          <a:blip r:embed="rId3"/>
          <a:stretch>
            <a:fillRect/>
          </a:stretch>
        </p:blipFill>
        <p:spPr>
          <a:xfrm>
            <a:off x="810585" y="2063466"/>
            <a:ext cx="7059600" cy="4127980"/>
          </a:xfrm>
          <a:prstGeom prst="rect">
            <a:avLst/>
          </a:prstGeom>
        </p:spPr>
      </p:pic>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3" y="195584"/>
            <a:ext cx="11773587" cy="1036868"/>
          </a:xfrm>
        </p:spPr>
        <p:txBody>
          <a:bodyPr>
            <a:noAutofit/>
          </a:bodyPr>
          <a:lstStyle/>
          <a:p>
            <a:r>
              <a:rPr lang="en-GB" sz="3200" dirty="0">
                <a:solidFill>
                  <a:schemeClr val="accent2"/>
                </a:solidFill>
              </a:rPr>
              <a:t>Key issue: </a:t>
            </a:r>
            <a:r>
              <a:rPr lang="en-GB" sz="3200" dirty="0"/>
              <a:t>QALY weighting for severity (2/3)</a:t>
            </a:r>
            <a:br>
              <a:rPr lang="en-GB" sz="3200" dirty="0"/>
            </a:br>
            <a:r>
              <a:rPr lang="en-GB" sz="2800" b="0" dirty="0"/>
              <a:t>The company estimated that a severity weighting of 1.2 should apply</a:t>
            </a:r>
            <a:endParaRPr lang="en-GB" sz="2800" b="0" dirty="0">
              <a:solidFill>
                <a:srgbClr val="FF0000"/>
              </a:solidFill>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596343" y="1270465"/>
            <a:ext cx="11376025" cy="502920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p:txBody>
      </p:sp>
      <p:sp>
        <p:nvSpPr>
          <p:cNvPr id="17" name="TextBox 16">
            <a:extLst>
              <a:ext uri="{FF2B5EF4-FFF2-40B4-BE49-F238E27FC236}">
                <a16:creationId xmlns:a16="http://schemas.microsoft.com/office/drawing/2014/main" id="{EA5B4B66-83F6-F9AD-656C-CEABE687CA78}"/>
              </a:ext>
            </a:extLst>
          </p:cNvPr>
          <p:cNvSpPr txBox="1"/>
          <p:nvPr/>
        </p:nvSpPr>
        <p:spPr>
          <a:xfrm>
            <a:off x="7816059" y="1938406"/>
            <a:ext cx="3964578" cy="3139321"/>
          </a:xfrm>
          <a:prstGeom prst="rect">
            <a:avLst/>
          </a:prstGeom>
          <a:noFill/>
        </p:spPr>
        <p:txBody>
          <a:bodyPr wrap="square" rtlCol="0">
            <a:spAutoFit/>
          </a:bodyPr>
          <a:lstStyle/>
          <a:p>
            <a:r>
              <a:rPr lang="en-GB" b="1" dirty="0"/>
              <a:t>Absolute shortfall </a:t>
            </a:r>
            <a:r>
              <a:rPr lang="en-GB" dirty="0"/>
              <a:t>= 18.94 – </a:t>
            </a:r>
            <a:r>
              <a:rPr lang="en-GB" u="sng" dirty="0">
                <a:highlight>
                  <a:srgbClr val="000000"/>
                </a:highlight>
              </a:rPr>
              <a:t>****</a:t>
            </a:r>
            <a:r>
              <a:rPr lang="en-GB" dirty="0"/>
              <a:t> = </a:t>
            </a:r>
            <a:r>
              <a:rPr lang="en-GB" u="sng" dirty="0">
                <a:highlight>
                  <a:srgbClr val="000000"/>
                </a:highlight>
              </a:rPr>
              <a:t>****</a:t>
            </a:r>
            <a:endParaRPr lang="en-GB" dirty="0"/>
          </a:p>
          <a:p>
            <a:r>
              <a:rPr lang="en-GB" b="1" dirty="0"/>
              <a:t>Proportional shortfall </a:t>
            </a:r>
            <a:r>
              <a:rPr lang="en-GB" dirty="0"/>
              <a:t>= </a:t>
            </a:r>
            <a:r>
              <a:rPr lang="en-GB" u="sng" dirty="0">
                <a:highlight>
                  <a:srgbClr val="000000"/>
                </a:highlight>
              </a:rPr>
              <a:t>****</a:t>
            </a:r>
            <a:r>
              <a:rPr lang="en-GB" dirty="0"/>
              <a:t> / 18.94 = </a:t>
            </a:r>
            <a:r>
              <a:rPr lang="en-GB" u="sng" dirty="0">
                <a:highlight>
                  <a:srgbClr val="000000"/>
                </a:highlight>
              </a:rPr>
              <a:t>****</a:t>
            </a:r>
            <a:endParaRPr lang="en-GB" u="sng" dirty="0">
              <a:highlight>
                <a:srgbClr val="00FFFF"/>
              </a:highlight>
            </a:endParaRPr>
          </a:p>
          <a:p>
            <a:endParaRPr lang="en-GB" u="sng" dirty="0">
              <a:highlight>
                <a:srgbClr val="00FFFF"/>
              </a:highlight>
            </a:endParaRPr>
          </a:p>
          <a:p>
            <a:r>
              <a:rPr lang="en-GB" b="1" dirty="0"/>
              <a:t>Corresponding QALY weights:</a:t>
            </a:r>
          </a:p>
          <a:p>
            <a:endParaRPr lang="en-GB" b="1" dirty="0"/>
          </a:p>
          <a:p>
            <a:pPr marL="285750" indent="-285750">
              <a:buFont typeface="Arial" panose="020B0604020202020204" pitchFamily="34" charset="0"/>
              <a:buChar char="•"/>
            </a:pPr>
            <a:r>
              <a:rPr lang="en-GB" b="1" dirty="0"/>
              <a:t>Absolute shortfall </a:t>
            </a:r>
            <a:r>
              <a:rPr lang="en-GB" dirty="0"/>
              <a:t>= 1.2</a:t>
            </a:r>
          </a:p>
          <a:p>
            <a:pPr marL="285750" indent="-285750">
              <a:buFont typeface="Arial" panose="020B0604020202020204" pitchFamily="34" charset="0"/>
              <a:buChar char="•"/>
            </a:pPr>
            <a:r>
              <a:rPr lang="en-GB" b="1" dirty="0"/>
              <a:t>Proportional shortfall </a:t>
            </a:r>
            <a:r>
              <a:rPr lang="en-GB" dirty="0"/>
              <a:t>= 1</a:t>
            </a:r>
          </a:p>
          <a:p>
            <a:endParaRPr lang="en-GB" dirty="0"/>
          </a:p>
          <a:p>
            <a:r>
              <a:rPr lang="en-GB" dirty="0"/>
              <a:t>The higher weight of 1.2 was applied</a:t>
            </a:r>
          </a:p>
        </p:txBody>
      </p:sp>
      <p:sp>
        <p:nvSpPr>
          <p:cNvPr id="9" name="Rectangle 8">
            <a:extLst>
              <a:ext uri="{FF2B5EF4-FFF2-40B4-BE49-F238E27FC236}">
                <a16:creationId xmlns:a16="http://schemas.microsoft.com/office/drawing/2014/main" id="{83A2DEE2-B4A0-29E3-001E-0C628582E2B8}"/>
              </a:ext>
            </a:extLst>
          </p:cNvPr>
          <p:cNvSpPr/>
          <p:nvPr/>
        </p:nvSpPr>
        <p:spPr>
          <a:xfrm>
            <a:off x="2848316" y="2546125"/>
            <a:ext cx="4776013" cy="2909090"/>
          </a:xfrm>
          <a:prstGeom prst="rect">
            <a:avLst/>
          </a:prstGeom>
          <a:solidFill>
            <a:schemeClr val="accent2">
              <a:lumMod val="10000"/>
              <a:lumOff val="90000"/>
            </a:schemeClr>
          </a:solidFill>
          <a:ln>
            <a:solidFill>
              <a:schemeClr val="accent2">
                <a:lumMod val="10000"/>
                <a:lumOff val="9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77CC48BF-4736-69F6-D860-E9D11EA42FE6}"/>
              </a:ext>
            </a:extLst>
          </p:cNvPr>
          <p:cNvSpPr/>
          <p:nvPr/>
        </p:nvSpPr>
        <p:spPr>
          <a:xfrm>
            <a:off x="2848316" y="3856403"/>
            <a:ext cx="1846078" cy="1594885"/>
          </a:xfrm>
          <a:prstGeom prst="rect">
            <a:avLst/>
          </a:prstGeom>
          <a:solidFill>
            <a:schemeClr val="accent2"/>
          </a:solidFill>
          <a:ln>
            <a:solidFill>
              <a:schemeClr val="accent2"/>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DC2BE697-5FBB-B7E6-27C2-5D8EC62B6D7C}"/>
              </a:ext>
            </a:extLst>
          </p:cNvPr>
          <p:cNvSpPr txBox="1"/>
          <p:nvPr/>
        </p:nvSpPr>
        <p:spPr>
          <a:xfrm>
            <a:off x="4705081" y="3293113"/>
            <a:ext cx="2602320" cy="1138773"/>
          </a:xfrm>
          <a:prstGeom prst="rect">
            <a:avLst/>
          </a:prstGeom>
          <a:noFill/>
        </p:spPr>
        <p:txBody>
          <a:bodyPr wrap="square" rtlCol="0">
            <a:spAutoFit/>
          </a:bodyPr>
          <a:lstStyle/>
          <a:p>
            <a:pPr algn="ctr"/>
            <a:r>
              <a:rPr lang="en-GB" sz="1600" b="1" dirty="0"/>
              <a:t>QALYs accrued by a healthy individual in the general population (A</a:t>
            </a:r>
            <a:r>
              <a:rPr lang="en-GB" dirty="0"/>
              <a:t>) = </a:t>
            </a:r>
            <a:r>
              <a:rPr lang="en-GB" sz="1600" b="1" dirty="0"/>
              <a:t>18.94</a:t>
            </a:r>
          </a:p>
        </p:txBody>
      </p:sp>
      <p:sp>
        <p:nvSpPr>
          <p:cNvPr id="16" name="TextBox 15">
            <a:extLst>
              <a:ext uri="{FF2B5EF4-FFF2-40B4-BE49-F238E27FC236}">
                <a16:creationId xmlns:a16="http://schemas.microsoft.com/office/drawing/2014/main" id="{7FF3B672-B69A-43E5-8780-8408F42FD5DC}"/>
              </a:ext>
            </a:extLst>
          </p:cNvPr>
          <p:cNvSpPr txBox="1"/>
          <p:nvPr/>
        </p:nvSpPr>
        <p:spPr>
          <a:xfrm>
            <a:off x="2869690" y="3998004"/>
            <a:ext cx="1846078" cy="1354217"/>
          </a:xfrm>
          <a:prstGeom prst="rect">
            <a:avLst/>
          </a:prstGeom>
          <a:noFill/>
        </p:spPr>
        <p:txBody>
          <a:bodyPr wrap="square" rtlCol="0">
            <a:spAutoFit/>
          </a:bodyPr>
          <a:lstStyle/>
          <a:p>
            <a:pPr algn="ctr"/>
            <a:r>
              <a:rPr lang="en-GB" sz="1600" b="1" dirty="0">
                <a:solidFill>
                  <a:schemeClr val="bg1"/>
                </a:solidFill>
              </a:rPr>
              <a:t>QALYs accrued by a patient with the condition under standard care (B) = </a:t>
            </a:r>
            <a:r>
              <a:rPr lang="en-GB" sz="1600" u="sng" dirty="0">
                <a:highlight>
                  <a:srgbClr val="000000"/>
                </a:highlight>
              </a:rPr>
              <a:t>****</a:t>
            </a:r>
            <a:endParaRPr lang="en-GB" sz="1600" b="1" u="sng" dirty="0">
              <a:highlight>
                <a:srgbClr val="00FFFF"/>
              </a:highlight>
            </a:endParaRPr>
          </a:p>
        </p:txBody>
      </p:sp>
      <p:cxnSp>
        <p:nvCxnSpPr>
          <p:cNvPr id="19" name="Straight Arrow Connector 18">
            <a:extLst>
              <a:ext uri="{FF2B5EF4-FFF2-40B4-BE49-F238E27FC236}">
                <a16:creationId xmlns:a16="http://schemas.microsoft.com/office/drawing/2014/main" id="{7769C838-D1E0-06E1-0006-39E3071B22A8}"/>
              </a:ext>
            </a:extLst>
          </p:cNvPr>
          <p:cNvCxnSpPr>
            <a:cxnSpLocks/>
            <a:stCxn id="20" idx="2"/>
          </p:cNvCxnSpPr>
          <p:nvPr/>
        </p:nvCxnSpPr>
        <p:spPr>
          <a:xfrm>
            <a:off x="2307529" y="4633142"/>
            <a:ext cx="540787" cy="80751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FB16266-87D7-344C-3976-ABDCFAEEEE61}"/>
              </a:ext>
            </a:extLst>
          </p:cNvPr>
          <p:cNvSpPr txBox="1"/>
          <p:nvPr/>
        </p:nvSpPr>
        <p:spPr>
          <a:xfrm>
            <a:off x="1811139" y="3309703"/>
            <a:ext cx="992779" cy="1323439"/>
          </a:xfrm>
          <a:prstGeom prst="rect">
            <a:avLst/>
          </a:prstGeom>
          <a:noFill/>
          <a:ln w="12700">
            <a:solidFill>
              <a:schemeClr val="tx1"/>
            </a:solidFill>
          </a:ln>
        </p:spPr>
        <p:txBody>
          <a:bodyPr wrap="square" rtlCol="0">
            <a:spAutoFit/>
          </a:bodyPr>
          <a:lstStyle/>
          <a:p>
            <a:pPr algn="ctr"/>
            <a:r>
              <a:rPr lang="en-GB" sz="1600" b="1" dirty="0"/>
              <a:t>Baseline age 35 years, 59% male</a:t>
            </a:r>
          </a:p>
        </p:txBody>
      </p:sp>
      <p:cxnSp>
        <p:nvCxnSpPr>
          <p:cNvPr id="24" name="Straight Arrow Connector 23">
            <a:extLst>
              <a:ext uri="{FF2B5EF4-FFF2-40B4-BE49-F238E27FC236}">
                <a16:creationId xmlns:a16="http://schemas.microsoft.com/office/drawing/2014/main" id="{AC2013D7-EC9D-C3DF-0F6D-260CEB30339C}"/>
              </a:ext>
            </a:extLst>
          </p:cNvPr>
          <p:cNvCxnSpPr>
            <a:cxnSpLocks/>
            <a:stCxn id="25" idx="2"/>
            <a:endCxn id="10" idx="0"/>
          </p:cNvCxnSpPr>
          <p:nvPr/>
        </p:nvCxnSpPr>
        <p:spPr>
          <a:xfrm flipH="1">
            <a:off x="3771355" y="2421417"/>
            <a:ext cx="13093" cy="14349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8A47348-5398-5EF3-E7D5-67EA440FDFA0}"/>
              </a:ext>
            </a:extLst>
          </p:cNvPr>
          <p:cNvSpPr txBox="1"/>
          <p:nvPr/>
        </p:nvSpPr>
        <p:spPr>
          <a:xfrm>
            <a:off x="2833379" y="1590420"/>
            <a:ext cx="1902138" cy="830997"/>
          </a:xfrm>
          <a:prstGeom prst="rect">
            <a:avLst/>
          </a:prstGeom>
          <a:noFill/>
          <a:ln w="12700">
            <a:solidFill>
              <a:schemeClr val="tx1"/>
            </a:solidFill>
          </a:ln>
        </p:spPr>
        <p:txBody>
          <a:bodyPr wrap="square" rtlCol="0">
            <a:spAutoFit/>
          </a:bodyPr>
          <a:lstStyle/>
          <a:p>
            <a:pPr algn="ctr"/>
            <a:r>
              <a:rPr lang="en-GB" sz="1600" b="1" dirty="0"/>
              <a:t>Base case total QALYs estimated for the BSC arm</a:t>
            </a:r>
          </a:p>
        </p:txBody>
      </p:sp>
      <p:cxnSp>
        <p:nvCxnSpPr>
          <p:cNvPr id="35" name="Straight Arrow Connector 34">
            <a:extLst>
              <a:ext uri="{FF2B5EF4-FFF2-40B4-BE49-F238E27FC236}">
                <a16:creationId xmlns:a16="http://schemas.microsoft.com/office/drawing/2014/main" id="{22E881E4-6BC1-2081-F1F7-A4F31D409B70}"/>
              </a:ext>
            </a:extLst>
          </p:cNvPr>
          <p:cNvCxnSpPr>
            <a:cxnSpLocks/>
            <a:stCxn id="36" idx="2"/>
          </p:cNvCxnSpPr>
          <p:nvPr/>
        </p:nvCxnSpPr>
        <p:spPr>
          <a:xfrm>
            <a:off x="6332500" y="2406976"/>
            <a:ext cx="0" cy="4045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65979010-D546-39FF-D584-2B0C98C9FC8E}"/>
              </a:ext>
            </a:extLst>
          </p:cNvPr>
          <p:cNvSpPr txBox="1"/>
          <p:nvPr/>
        </p:nvSpPr>
        <p:spPr>
          <a:xfrm>
            <a:off x="5040671" y="1575979"/>
            <a:ext cx="2583657" cy="830997"/>
          </a:xfrm>
          <a:prstGeom prst="rect">
            <a:avLst/>
          </a:prstGeom>
          <a:noFill/>
          <a:ln w="12700">
            <a:solidFill>
              <a:schemeClr val="tx1"/>
            </a:solidFill>
          </a:ln>
        </p:spPr>
        <p:txBody>
          <a:bodyPr wrap="square" rtlCol="0">
            <a:spAutoFit/>
          </a:bodyPr>
          <a:lstStyle/>
          <a:p>
            <a:pPr algn="ctr"/>
            <a:r>
              <a:rPr lang="en-GB" sz="1600" b="1" dirty="0"/>
              <a:t>Calculated using Schneider </a:t>
            </a:r>
            <a:r>
              <a:rPr lang="en-GB" sz="1600" b="1" i="1" dirty="0"/>
              <a:t>et al. </a:t>
            </a:r>
            <a:r>
              <a:rPr lang="en-GB" sz="1600" b="1" dirty="0"/>
              <a:t>(2021) </a:t>
            </a:r>
            <a:r>
              <a:rPr lang="en-GB" sz="1600" b="1" dirty="0">
                <a:hlinkClick r:id="rId4"/>
              </a:rPr>
              <a:t>QALY shortfall calculator</a:t>
            </a:r>
            <a:endParaRPr lang="en-GB" sz="1600" b="1" dirty="0"/>
          </a:p>
        </p:txBody>
      </p:sp>
      <p:sp>
        <p:nvSpPr>
          <p:cNvPr id="3" name="TextBox 2">
            <a:extLst>
              <a:ext uri="{FF2B5EF4-FFF2-40B4-BE49-F238E27FC236}">
                <a16:creationId xmlns:a16="http://schemas.microsoft.com/office/drawing/2014/main" id="{FE448F91-8B92-0918-997F-81CEF1ABD06D}"/>
              </a:ext>
            </a:extLst>
          </p:cNvPr>
          <p:cNvSpPr txBox="1"/>
          <p:nvPr/>
        </p:nvSpPr>
        <p:spPr>
          <a:xfrm>
            <a:off x="3243299" y="6550223"/>
            <a:ext cx="6082114" cy="307777"/>
          </a:xfrm>
          <a:prstGeom prst="rect">
            <a:avLst/>
          </a:prstGeom>
          <a:noFill/>
        </p:spPr>
        <p:txBody>
          <a:bodyPr wrap="none" rtlCol="0">
            <a:spAutoFit/>
          </a:bodyPr>
          <a:lstStyle/>
          <a:p>
            <a:r>
              <a:rPr lang="en-GB" sz="1400" b="1" dirty="0"/>
              <a:t>Abbreviations: </a:t>
            </a:r>
            <a:r>
              <a:rPr lang="en-GB" sz="1400" dirty="0"/>
              <a:t>BSC, best supportive care; QALY, quality-adjusted life year.</a:t>
            </a:r>
          </a:p>
        </p:txBody>
      </p:sp>
      <p:pic>
        <p:nvPicPr>
          <p:cNvPr id="4" name="Picture 3" descr="Large impact on the incremental cost effectiveness ratio">
            <a:extLst>
              <a:ext uri="{FF2B5EF4-FFF2-40B4-BE49-F238E27FC236}">
                <a16:creationId xmlns:a16="http://schemas.microsoft.com/office/drawing/2014/main" id="{779718D7-D415-F727-C28A-034D4E15BE2E}"/>
              </a:ext>
            </a:extLst>
          </p:cNvPr>
          <p:cNvPicPr>
            <a:picLocks noChangeAspect="1"/>
          </p:cNvPicPr>
          <p:nvPr/>
        </p:nvPicPr>
        <p:blipFill>
          <a:blip r:embed="rId5"/>
          <a:stretch>
            <a:fillRect/>
          </a:stretch>
        </p:blipFill>
        <p:spPr>
          <a:xfrm>
            <a:off x="11877866" y="31262"/>
            <a:ext cx="314134" cy="314134"/>
          </a:xfrm>
          <a:prstGeom prst="rect">
            <a:avLst/>
          </a:prstGeom>
        </p:spPr>
      </p:pic>
      <p:sp>
        <p:nvSpPr>
          <p:cNvPr id="5" name="Rectangle 4" descr="Marker showing slides are confidential ">
            <a:extLst>
              <a:ext uri="{FF2B5EF4-FFF2-40B4-BE49-F238E27FC236}">
                <a16:creationId xmlns:a16="http://schemas.microsoft.com/office/drawing/2014/main" id="{F36C1293-5D13-52C1-E9C8-D7DC06AFE6B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4154505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3" y="195584"/>
            <a:ext cx="11553955" cy="1036868"/>
          </a:xfrm>
        </p:spPr>
        <p:txBody>
          <a:bodyPr>
            <a:noAutofit/>
          </a:bodyPr>
          <a:lstStyle/>
          <a:p>
            <a:r>
              <a:rPr lang="en-GB" sz="3200" dirty="0">
                <a:solidFill>
                  <a:schemeClr val="accent2"/>
                </a:solidFill>
              </a:rPr>
              <a:t>Key issue:</a:t>
            </a:r>
            <a:r>
              <a:rPr lang="en-GB" sz="3200" dirty="0">
                <a:solidFill>
                  <a:srgbClr val="FF0000"/>
                </a:solidFill>
              </a:rPr>
              <a:t> </a:t>
            </a:r>
            <a:r>
              <a:rPr lang="en-GB" sz="3200" dirty="0"/>
              <a:t>QALY weighting for severity (3/3) – impact of UK CHD patient’s age</a:t>
            </a:r>
            <a:br>
              <a:rPr lang="en-GB" sz="3200" dirty="0"/>
            </a:br>
            <a:endParaRPr lang="en-GB" sz="2800" b="0" dirty="0">
              <a:solidFill>
                <a:srgbClr val="FF0000"/>
              </a:solidFill>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507376" y="1330324"/>
            <a:ext cx="11376025" cy="300112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 </a:t>
            </a:r>
          </a:p>
          <a:p>
            <a:pPr marL="285750" indent="-285750">
              <a:buFont typeface="Arial" panose="020B0604020202020204" pitchFamily="34" charset="0"/>
              <a:buChar char="•"/>
            </a:pPr>
            <a:r>
              <a:rPr lang="en-GB" dirty="0">
                <a:solidFill>
                  <a:schemeClr val="tx1"/>
                </a:solidFill>
              </a:rPr>
              <a:t>Considers the Schneider et al. calculator used by the company an appropriate tool to estimate absolute and proportional QALY shortfall</a:t>
            </a:r>
          </a:p>
          <a:p>
            <a:pPr marL="285750" indent="-285750">
              <a:buFont typeface="Arial" panose="020B0604020202020204" pitchFamily="34" charset="0"/>
              <a:buChar char="•"/>
            </a:pPr>
            <a:r>
              <a:rPr lang="en-GB" dirty="0">
                <a:solidFill>
                  <a:schemeClr val="tx1"/>
                </a:solidFill>
              </a:rPr>
              <a:t>None of the EAG’s preferred assumptions alter the QALY shortfall weight of 1.2 estimated by the company, with the exception of baseline age</a:t>
            </a:r>
          </a:p>
          <a:p>
            <a:pPr marL="742950" lvl="1" indent="-285750">
              <a:buFont typeface="Arial" panose="020B0604020202020204" pitchFamily="34" charset="0"/>
              <a:buChar char="•"/>
            </a:pPr>
            <a:r>
              <a:rPr lang="en-GB" dirty="0">
                <a:solidFill>
                  <a:schemeClr val="tx1"/>
                </a:solidFill>
              </a:rPr>
              <a:t>When the baseline age from the MYR 301 trial (42 years) is used in the shortfall estimation, the weight decreases to 1 </a:t>
            </a:r>
          </a:p>
          <a:p>
            <a:pPr marL="285750" lvl="1" indent="-285750">
              <a:buFont typeface="Arial" panose="020B0604020202020204" pitchFamily="34" charset="0"/>
              <a:buChar char="•"/>
            </a:pPr>
            <a:r>
              <a:rPr lang="en-GB" dirty="0">
                <a:solidFill>
                  <a:schemeClr val="tx1"/>
                </a:solidFill>
              </a:rPr>
              <a:t>Recommends that clinical expert opinion be sought to assess the clinical plausibility of the population characteristics in both scenarios, and whether a baseline age of 35 or 42 years is more representative of patients with CHD in the UK</a:t>
            </a:r>
          </a:p>
          <a:p>
            <a:pPr marL="285750" indent="-285750">
              <a:buFont typeface="Arial" panose="020B0604020202020204" pitchFamily="34" charset="0"/>
              <a:buChar char="•"/>
            </a:pPr>
            <a:endParaRPr lang="en-GB" dirty="0">
              <a:solidFill>
                <a:schemeClr val="tx1"/>
              </a:solidFill>
            </a:endParaRPr>
          </a:p>
          <a:p>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p:txBody>
      </p:sp>
      <p:sp>
        <p:nvSpPr>
          <p:cNvPr id="6" name="Rectangle 5" descr="Question to committee">
            <a:extLst>
              <a:ext uri="{FF2B5EF4-FFF2-40B4-BE49-F238E27FC236}">
                <a16:creationId xmlns:a16="http://schemas.microsoft.com/office/drawing/2014/main" id="{4368330F-13C4-32A6-C413-6643930AEA6A}"/>
              </a:ext>
            </a:extLst>
          </p:cNvPr>
          <p:cNvSpPr/>
          <p:nvPr/>
        </p:nvSpPr>
        <p:spPr>
          <a:xfrm>
            <a:off x="2635377" y="6079352"/>
            <a:ext cx="7723165" cy="36131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fontAlgn="ctr"/>
            <a:r>
              <a:rPr lang="en-GB" dirty="0">
                <a:solidFill>
                  <a:schemeClr val="tx1"/>
                </a:solidFill>
                <a:latin typeface="Lato" panose="020F0502020204030203" pitchFamily="34" charset="0"/>
              </a:rPr>
              <a:t>What is the average presenting age of patients with CHD in the UK?</a:t>
            </a:r>
          </a:p>
        </p:txBody>
      </p:sp>
      <p:grpSp>
        <p:nvGrpSpPr>
          <p:cNvPr id="7" name="Group 6">
            <a:extLst>
              <a:ext uri="{FF2B5EF4-FFF2-40B4-BE49-F238E27FC236}">
                <a16:creationId xmlns:a16="http://schemas.microsoft.com/office/drawing/2014/main" id="{20630A34-FE00-2C0A-44CB-C1A427932DC5}"/>
              </a:ext>
              <a:ext uri="{C183D7F6-B498-43B3-948B-1728B52AA6E4}">
                <adec:decorative xmlns:adec="http://schemas.microsoft.com/office/drawing/2017/decorative" val="1"/>
              </a:ext>
            </a:extLst>
          </p:cNvPr>
          <p:cNvGrpSpPr/>
          <p:nvPr/>
        </p:nvGrpSpPr>
        <p:grpSpPr>
          <a:xfrm>
            <a:off x="2434886" y="5950077"/>
            <a:ext cx="576000" cy="576000"/>
            <a:chOff x="-1440493" y="4133589"/>
            <a:chExt cx="576000" cy="576000"/>
          </a:xfrm>
        </p:grpSpPr>
        <p:sp>
          <p:nvSpPr>
            <p:cNvPr id="8" name="Oval 7">
              <a:extLst>
                <a:ext uri="{FF2B5EF4-FFF2-40B4-BE49-F238E27FC236}">
                  <a16:creationId xmlns:a16="http://schemas.microsoft.com/office/drawing/2014/main" id="{5597009D-6C28-2FAB-0B42-0F8EAC8E3889}"/>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07BCDAB1-3396-F840-03B6-B2FCF9E3D14E}"/>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pic>
        <p:nvPicPr>
          <p:cNvPr id="4" name="Picture 3" descr="Large impact on the incremental cost effectiveness ratio">
            <a:extLst>
              <a:ext uri="{FF2B5EF4-FFF2-40B4-BE49-F238E27FC236}">
                <a16:creationId xmlns:a16="http://schemas.microsoft.com/office/drawing/2014/main" id="{D299A6A3-1965-9C04-7329-8E732758FB24}"/>
              </a:ext>
            </a:extLst>
          </p:cNvPr>
          <p:cNvPicPr>
            <a:picLocks noChangeAspect="1"/>
          </p:cNvPicPr>
          <p:nvPr/>
        </p:nvPicPr>
        <p:blipFill>
          <a:blip r:embed="rId5"/>
          <a:stretch>
            <a:fillRect/>
          </a:stretch>
        </p:blipFill>
        <p:spPr>
          <a:xfrm>
            <a:off x="11877866" y="0"/>
            <a:ext cx="314134" cy="314134"/>
          </a:xfrm>
          <a:prstGeom prst="rect">
            <a:avLst/>
          </a:prstGeom>
        </p:spPr>
      </p:pic>
      <p:sp>
        <p:nvSpPr>
          <p:cNvPr id="3" name="TextBox 2">
            <a:extLst>
              <a:ext uri="{FF2B5EF4-FFF2-40B4-BE49-F238E27FC236}">
                <a16:creationId xmlns:a16="http://schemas.microsoft.com/office/drawing/2014/main" id="{9949C87D-5513-64E1-3307-05DFB28210D4}"/>
              </a:ext>
            </a:extLst>
          </p:cNvPr>
          <p:cNvSpPr txBox="1"/>
          <p:nvPr/>
        </p:nvSpPr>
        <p:spPr>
          <a:xfrm>
            <a:off x="3517619" y="6550223"/>
            <a:ext cx="5958682" cy="307777"/>
          </a:xfrm>
          <a:prstGeom prst="rect">
            <a:avLst/>
          </a:prstGeom>
          <a:noFill/>
        </p:spPr>
        <p:txBody>
          <a:bodyPr wrap="none" rtlCol="0">
            <a:spAutoFit/>
          </a:bodyPr>
          <a:lstStyle/>
          <a:p>
            <a:r>
              <a:rPr lang="en-GB" sz="1400" b="1" dirty="0"/>
              <a:t>Abbreviations: </a:t>
            </a:r>
            <a:r>
              <a:rPr lang="en-GB" sz="1400" dirty="0"/>
              <a:t>CHD, chronic hepatitis D; QALY, quality-adjusted life year.</a:t>
            </a:r>
          </a:p>
        </p:txBody>
      </p:sp>
    </p:spTree>
    <p:extLst>
      <p:ext uri="{BB962C8B-B14F-4D97-AF65-F5344CB8AC3E}">
        <p14:creationId xmlns:p14="http://schemas.microsoft.com/office/powerpoint/2010/main" val="9522444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76025" cy="779650"/>
          </a:xfrm>
        </p:spPr>
        <p:txBody>
          <a:bodyPr>
            <a:noAutofit/>
          </a:bodyPr>
          <a:lstStyle/>
          <a:p>
            <a:r>
              <a:rPr lang="en-GB" sz="3200" dirty="0">
                <a:solidFill>
                  <a:schemeClr val="accent2"/>
                </a:solidFill>
              </a:rPr>
              <a:t>Key issue: </a:t>
            </a:r>
            <a:r>
              <a:rPr lang="en-GB" sz="3200" dirty="0"/>
              <a:t>Utility gain for combined responders</a:t>
            </a:r>
            <a:br>
              <a:rPr lang="en-GB" sz="3200" dirty="0"/>
            </a:br>
            <a:endParaRPr lang="en-GB" sz="900" b="0" strike="sngStrike"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407986" y="744203"/>
            <a:ext cx="11376025" cy="290416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Applied a utility gain for combined responders to capture the benefit of achieving the combined outcome of virological response and ALT normalisation</a:t>
            </a:r>
          </a:p>
          <a:p>
            <a:pPr marL="285750" indent="-285750">
              <a:buFont typeface="Arial" panose="020B0604020202020204" pitchFamily="34" charset="0"/>
              <a:buChar char="•"/>
            </a:pPr>
            <a:r>
              <a:rPr lang="en-GB" dirty="0">
                <a:solidFill>
                  <a:schemeClr val="tx1"/>
                </a:solidFill>
              </a:rPr>
              <a:t>Estimated combined responder utility gain using a Tobit regression model, fitted to 48-week pooled utility data from the delayed treatment and </a:t>
            </a:r>
            <a:r>
              <a:rPr lang="en-GB" dirty="0" err="1">
                <a:solidFill>
                  <a:schemeClr val="tx1"/>
                </a:solidFill>
              </a:rPr>
              <a:t>bulevirtide</a:t>
            </a:r>
            <a:r>
              <a:rPr lang="en-GB" dirty="0">
                <a:solidFill>
                  <a:schemeClr val="tx1"/>
                </a:solidFill>
              </a:rPr>
              <a:t> 2mg arms of the MYR 301 trial</a:t>
            </a:r>
          </a:p>
          <a:p>
            <a:pPr marL="285750" lvl="1" indent="-285750">
              <a:buFont typeface="Arial" panose="020B0604020202020204" pitchFamily="34" charset="0"/>
              <a:buChar char="•"/>
            </a:pPr>
            <a:r>
              <a:rPr lang="en-GB" dirty="0">
                <a:solidFill>
                  <a:schemeClr val="tx1"/>
                </a:solidFill>
              </a:rPr>
              <a:t>Variables in the regression model (cirrhosis at baseline and response at week 48) were informed by internal discussions and advice from clinical experts</a:t>
            </a:r>
          </a:p>
          <a:p>
            <a:pPr marL="285750" indent="-285750">
              <a:buFont typeface="Arial" panose="020B0604020202020204" pitchFamily="34" charset="0"/>
              <a:buChar char="•"/>
            </a:pPr>
            <a:r>
              <a:rPr lang="en-GB" dirty="0">
                <a:solidFill>
                  <a:schemeClr val="tx1"/>
                </a:solidFill>
              </a:rPr>
              <a:t>Combined response was associated with a utility gain of </a:t>
            </a:r>
            <a:r>
              <a:rPr lang="en-GB" u="sng" dirty="0">
                <a:solidFill>
                  <a:schemeClr val="tx1"/>
                </a:solidFill>
                <a:effectLst/>
                <a:highlight>
                  <a:srgbClr val="000000"/>
                </a:highlight>
                <a:ea typeface="Times New Roman" panose="02020603050405020304" pitchFamily="18" charset="0"/>
              </a:rPr>
              <a:t>********</a:t>
            </a:r>
          </a:p>
          <a:p>
            <a:pPr marL="285750" indent="-285750">
              <a:buFont typeface="Arial" panose="020B0604020202020204" pitchFamily="34" charset="0"/>
              <a:buChar char="•"/>
            </a:pPr>
            <a:r>
              <a:rPr lang="en-GB" dirty="0">
                <a:solidFill>
                  <a:schemeClr val="tx1"/>
                </a:solidFill>
              </a:rPr>
              <a:t>The utility gain was applied in addition to the health state utility values for the F2 to F4 health states for patients with a combined response</a:t>
            </a:r>
          </a:p>
          <a:p>
            <a:endParaRPr lang="en-GB" dirty="0">
              <a:solidFill>
                <a:schemeClr val="tx1"/>
              </a:solidFill>
            </a:endParaRPr>
          </a:p>
        </p:txBody>
      </p:sp>
      <p:sp>
        <p:nvSpPr>
          <p:cNvPr id="16" name="Rectangle 15">
            <a:extLst>
              <a:ext uri="{FF2B5EF4-FFF2-40B4-BE49-F238E27FC236}">
                <a16:creationId xmlns:a16="http://schemas.microsoft.com/office/drawing/2014/main" id="{BE4E1D21-37B6-4DED-9C97-E9DA5819D47B}"/>
              </a:ext>
            </a:extLst>
          </p:cNvPr>
          <p:cNvSpPr/>
          <p:nvPr/>
        </p:nvSpPr>
        <p:spPr>
          <a:xfrm>
            <a:off x="418414" y="3762034"/>
            <a:ext cx="11376025" cy="15243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285750" indent="-285750">
              <a:buFont typeface="Arial" panose="020B0604020202020204" pitchFamily="34" charset="0"/>
              <a:buChar char="•"/>
            </a:pPr>
            <a:r>
              <a:rPr lang="en-GB" dirty="0">
                <a:solidFill>
                  <a:schemeClr val="tx1"/>
                </a:solidFill>
              </a:rPr>
              <a:t>Utility gain for combined responders is a key driver of cost effectiveness</a:t>
            </a:r>
          </a:p>
          <a:p>
            <a:pPr marL="285750" indent="-285750">
              <a:buFont typeface="Arial" panose="020B0604020202020204" pitchFamily="34" charset="0"/>
              <a:buChar char="•"/>
            </a:pPr>
            <a:r>
              <a:rPr lang="en-GB" dirty="0">
                <a:solidFill>
                  <a:schemeClr val="tx1"/>
                </a:solidFill>
              </a:rPr>
              <a:t>The EAG’s clinical experts advised that response is likely to have a significant impact on </a:t>
            </a:r>
            <a:r>
              <a:rPr lang="en-GB" dirty="0" err="1">
                <a:solidFill>
                  <a:schemeClr val="tx1"/>
                </a:solidFill>
              </a:rPr>
              <a:t>HRQoL</a:t>
            </a:r>
            <a:endParaRPr lang="en-GB" dirty="0">
              <a:solidFill>
                <a:schemeClr val="tx1"/>
              </a:solidFill>
            </a:endParaRPr>
          </a:p>
          <a:p>
            <a:pPr marL="285750" indent="-285750">
              <a:buFont typeface="Arial" panose="020B0604020202020204" pitchFamily="34" charset="0"/>
              <a:buChar char="•"/>
            </a:pPr>
            <a:r>
              <a:rPr lang="en-GB" dirty="0">
                <a:solidFill>
                  <a:schemeClr val="tx1"/>
                </a:solidFill>
              </a:rPr>
              <a:t>Concerned that the company’s approach to selecting variables for the Tobit model was not systematic, a stepwise approach was not used</a:t>
            </a:r>
          </a:p>
          <a:p>
            <a:pPr marL="285750" indent="-285750">
              <a:buFont typeface="Arial" panose="020B0604020202020204" pitchFamily="34" charset="0"/>
              <a:buChar char="•"/>
            </a:pPr>
            <a:endParaRPr lang="en-GB" dirty="0">
              <a:solidFill>
                <a:schemeClr val="tx1"/>
              </a:solidFill>
            </a:endParaRPr>
          </a:p>
        </p:txBody>
      </p:sp>
      <p:sp>
        <p:nvSpPr>
          <p:cNvPr id="18" name="Rectangle 17" descr="Question to committee">
            <a:extLst>
              <a:ext uri="{FF2B5EF4-FFF2-40B4-BE49-F238E27FC236}">
                <a16:creationId xmlns:a16="http://schemas.microsoft.com/office/drawing/2014/main" id="{AC801C5F-FEB0-40FF-A36B-9C824A96DC9D}"/>
              </a:ext>
            </a:extLst>
          </p:cNvPr>
          <p:cNvSpPr/>
          <p:nvPr/>
        </p:nvSpPr>
        <p:spPr>
          <a:xfrm>
            <a:off x="1505532" y="5632465"/>
            <a:ext cx="9638717" cy="57166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Have all important variables been identified in the company’s regression analysis?</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Is it appropriate to apply utility gain for combined responders?</a:t>
            </a:r>
          </a:p>
        </p:txBody>
      </p:sp>
      <p:grpSp>
        <p:nvGrpSpPr>
          <p:cNvPr id="19" name="Group 18">
            <a:extLst>
              <a:ext uri="{FF2B5EF4-FFF2-40B4-BE49-F238E27FC236}">
                <a16:creationId xmlns:a16="http://schemas.microsoft.com/office/drawing/2014/main" id="{6D9A7C60-4C89-4CFD-AF3B-502EA82E57D8}"/>
              </a:ext>
              <a:ext uri="{C183D7F6-B498-43B3-948B-1728B52AA6E4}">
                <adec:decorative xmlns:adec="http://schemas.microsoft.com/office/drawing/2017/decorative" val="1"/>
              </a:ext>
            </a:extLst>
          </p:cNvPr>
          <p:cNvGrpSpPr/>
          <p:nvPr/>
        </p:nvGrpSpPr>
        <p:grpSpPr>
          <a:xfrm>
            <a:off x="1309572" y="5651430"/>
            <a:ext cx="570346" cy="519731"/>
            <a:chOff x="-1440493" y="4133589"/>
            <a:chExt cx="576000" cy="576000"/>
          </a:xfrm>
        </p:grpSpPr>
        <p:sp>
          <p:nvSpPr>
            <p:cNvPr id="20" name="Oval 19">
              <a:extLst>
                <a:ext uri="{FF2B5EF4-FFF2-40B4-BE49-F238E27FC236}">
                  <a16:creationId xmlns:a16="http://schemas.microsoft.com/office/drawing/2014/main" id="{48838C65-6756-4939-9479-5E73E09012AB}"/>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
        <p:nvSpPr>
          <p:cNvPr id="12" name="TextBox 11">
            <a:extLst>
              <a:ext uri="{FF2B5EF4-FFF2-40B4-BE49-F238E27FC236}">
                <a16:creationId xmlns:a16="http://schemas.microsoft.com/office/drawing/2014/main" id="{6D2889DC-70D9-4588-96B5-F38E631138AC}"/>
              </a:ext>
            </a:extLst>
          </p:cNvPr>
          <p:cNvSpPr txBox="1"/>
          <p:nvPr/>
        </p:nvSpPr>
        <p:spPr>
          <a:xfrm>
            <a:off x="1711859" y="6550223"/>
            <a:ext cx="9432390" cy="307777"/>
          </a:xfrm>
          <a:prstGeom prst="rect">
            <a:avLst/>
          </a:prstGeom>
          <a:noFill/>
        </p:spPr>
        <p:txBody>
          <a:bodyPr wrap="none" rtlCol="0">
            <a:spAutoFit/>
          </a:bodyPr>
          <a:lstStyle/>
          <a:p>
            <a:r>
              <a:rPr lang="en-GB" sz="1400" b="1" dirty="0"/>
              <a:t>Abbreviations: </a:t>
            </a:r>
            <a:r>
              <a:rPr lang="en-GB" sz="1400" dirty="0"/>
              <a:t>ALT, alanine aminotransferase; EAG, External Assessment Group; </a:t>
            </a:r>
            <a:r>
              <a:rPr lang="en-GB" sz="1400" dirty="0" err="1"/>
              <a:t>HRQoL</a:t>
            </a:r>
            <a:r>
              <a:rPr lang="en-GB" sz="1400" dirty="0"/>
              <a:t>, health-related quality of life.</a:t>
            </a:r>
          </a:p>
        </p:txBody>
      </p:sp>
      <p:pic>
        <p:nvPicPr>
          <p:cNvPr id="3" name="Picture 2" descr="Large impact on the incremental cost effectiveness ratio">
            <a:extLst>
              <a:ext uri="{FF2B5EF4-FFF2-40B4-BE49-F238E27FC236}">
                <a16:creationId xmlns:a16="http://schemas.microsoft.com/office/drawing/2014/main" id="{84556229-D989-95DF-30D9-A1B34E2B679E}"/>
              </a:ext>
            </a:extLst>
          </p:cNvPr>
          <p:cNvPicPr>
            <a:picLocks noChangeAspect="1"/>
          </p:cNvPicPr>
          <p:nvPr/>
        </p:nvPicPr>
        <p:blipFill>
          <a:blip r:embed="rId5"/>
          <a:stretch>
            <a:fillRect/>
          </a:stretch>
        </p:blipFill>
        <p:spPr>
          <a:xfrm>
            <a:off x="11877866" y="0"/>
            <a:ext cx="314134" cy="314134"/>
          </a:xfrm>
          <a:prstGeom prst="rect">
            <a:avLst/>
          </a:prstGeom>
        </p:spPr>
      </p:pic>
      <p:sp>
        <p:nvSpPr>
          <p:cNvPr id="4" name="Rectangle 3" descr="Marker showing slides are confidential ">
            <a:extLst>
              <a:ext uri="{FF2B5EF4-FFF2-40B4-BE49-F238E27FC236}">
                <a16:creationId xmlns:a16="http://schemas.microsoft.com/office/drawing/2014/main" id="{4F86C543-C48B-0193-A9D5-EF76824E222D}"/>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3736697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4FA4F9D-75BC-4B85-B51E-47F3975A1D8F}"/>
              </a:ext>
            </a:extLst>
          </p:cNvPr>
          <p:cNvSpPr txBox="1">
            <a:spLocks noGrp="1"/>
          </p:cNvSpPr>
          <p:nvPr>
            <p:ph type="title" idx="4294967295"/>
          </p:nvPr>
        </p:nvSpPr>
        <p:spPr>
          <a:xfrm>
            <a:off x="420515" y="195584"/>
            <a:ext cx="11363496" cy="67069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Summary of company and EAG base case assumptions (1/2)</a:t>
            </a:r>
            <a:br>
              <a:rPr lang="en-GB" sz="3200" dirty="0"/>
            </a:br>
            <a:endParaRPr lang="en-GB" sz="3200" dirty="0"/>
          </a:p>
        </p:txBody>
      </p:sp>
      <p:graphicFrame>
        <p:nvGraphicFramePr>
          <p:cNvPr id="4" name="Table 4" descr="Base case assumptions for company and evidence review group">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3468773704"/>
              </p:ext>
            </p:extLst>
          </p:nvPr>
        </p:nvGraphicFramePr>
        <p:xfrm>
          <a:off x="219246" y="723685"/>
          <a:ext cx="11811000" cy="5654040"/>
        </p:xfrm>
        <a:graphic>
          <a:graphicData uri="http://schemas.openxmlformats.org/drawingml/2006/table">
            <a:tbl>
              <a:tblPr firstRow="1" bandRow="1">
                <a:tableStyleId>{5C22544A-7EE6-4342-B048-85BDC9FD1C3A}</a:tableStyleId>
              </a:tblPr>
              <a:tblGrid>
                <a:gridCol w="2196261">
                  <a:extLst>
                    <a:ext uri="{9D8B030D-6E8A-4147-A177-3AD203B41FA5}">
                      <a16:colId xmlns:a16="http://schemas.microsoft.com/office/drawing/2014/main" val="3974739884"/>
                    </a:ext>
                  </a:extLst>
                </a:gridCol>
                <a:gridCol w="4128339">
                  <a:extLst>
                    <a:ext uri="{9D8B030D-6E8A-4147-A177-3AD203B41FA5}">
                      <a16:colId xmlns:a16="http://schemas.microsoft.com/office/drawing/2014/main" val="4289090289"/>
                    </a:ext>
                  </a:extLst>
                </a:gridCol>
                <a:gridCol w="4625493">
                  <a:extLst>
                    <a:ext uri="{9D8B030D-6E8A-4147-A177-3AD203B41FA5}">
                      <a16:colId xmlns:a16="http://schemas.microsoft.com/office/drawing/2014/main" val="3122932579"/>
                    </a:ext>
                  </a:extLst>
                </a:gridCol>
                <a:gridCol w="860907">
                  <a:extLst>
                    <a:ext uri="{9D8B030D-6E8A-4147-A177-3AD203B41FA5}">
                      <a16:colId xmlns:a16="http://schemas.microsoft.com/office/drawing/2014/main" val="838538212"/>
                    </a:ext>
                  </a:extLst>
                </a:gridCol>
              </a:tblGrid>
              <a:tr h="575118">
                <a:tc>
                  <a:txBody>
                    <a:bodyPr/>
                    <a:lstStyle/>
                    <a:p>
                      <a:r>
                        <a:rPr lang="en-GB" sz="1700" dirty="0"/>
                        <a:t>Assumption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Company base case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a:t>EAG base case</a:t>
                      </a:r>
                      <a:endParaRPr lang="en-GB" sz="17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ICER impact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365441208"/>
                  </a:ext>
                </a:extLst>
              </a:tr>
              <a:tr h="5751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solidFill>
                            <a:schemeClr val="bg1"/>
                          </a:solidFill>
                        </a:rPr>
                        <a:t>Population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700"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Full analysis set of MYR 301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Same as company – uncertainty remains around generalisability to narrower population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700" dirty="0"/>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11618001"/>
                  </a:ext>
                </a:extLst>
              </a:tr>
              <a:tr h="1063967">
                <a:tc>
                  <a:txBody>
                    <a:bodyPr/>
                    <a:lstStyle/>
                    <a:p>
                      <a:r>
                        <a:rPr lang="en-GB" sz="1700" dirty="0">
                          <a:solidFill>
                            <a:schemeClr val="bg1"/>
                          </a:solidFill>
                        </a:rPr>
                        <a:t>Stopping rules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Treatment is stopped in the DC and HCC states. Virological responders and non-responders discontinue at 72 and 48 weeks, respectively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Same as company – uncertainty remains around treatment duration for virological and non-responders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700" dirty="0"/>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7929875"/>
                  </a:ext>
                </a:extLst>
              </a:tr>
              <a:tr h="575118">
                <a:tc>
                  <a:txBody>
                    <a:bodyPr/>
                    <a:lstStyle/>
                    <a:p>
                      <a:r>
                        <a:rPr lang="en-GB" sz="1700" dirty="0">
                          <a:solidFill>
                            <a:schemeClr val="bg1"/>
                          </a:solidFill>
                        </a:rPr>
                        <a:t>Duration of response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Extrapolated data beyond 48 weeks up to week 72</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Trial data up to week 48 – uncertainty remains around duration of response after 48 weeks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700" dirty="0"/>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26570870"/>
                  </a:ext>
                </a:extLst>
              </a:tr>
              <a:tr h="8195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solidFill>
                            <a:schemeClr val="bg1"/>
                          </a:solidFill>
                        </a:rPr>
                        <a:t>Baseline characteristics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External literature (35 years, 60% of patients with compensated cirrhosis)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EAG presents base cases with both external literature and MYR301 (42 years, 47% of patients with compensated cirrhosis)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GB" sz="1700" dirty="0"/>
                        <a:t>Large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86929119"/>
                  </a:ext>
                </a:extLst>
              </a:tr>
              <a:tr h="575118">
                <a:tc>
                  <a:txBody>
                    <a:bodyPr/>
                    <a:lstStyle/>
                    <a:p>
                      <a:r>
                        <a:rPr lang="en-GB" sz="1700" dirty="0">
                          <a:solidFill>
                            <a:schemeClr val="bg1"/>
                          </a:solidFill>
                        </a:rPr>
                        <a:t>Severity weighting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indent="0">
                        <a:buFont typeface="Arial" panose="020B0604020202020204" pitchFamily="34" charset="0"/>
                        <a:buNone/>
                      </a:pPr>
                      <a:r>
                        <a:rPr lang="en-GB" sz="1700" dirty="0"/>
                        <a:t>1.2</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indent="0">
                        <a:buFont typeface="Arial" panose="020B0604020202020204" pitchFamily="34" charset="0"/>
                        <a:buNone/>
                      </a:pPr>
                      <a:r>
                        <a:rPr lang="en-GB" sz="1700" dirty="0"/>
                        <a:t>EAG presents base cases with severity weightings of 1.2 and 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indent="0" algn="ctr">
                        <a:buFont typeface="Arial" panose="020B0604020202020204" pitchFamily="34" charset="0"/>
                        <a:buNone/>
                      </a:pPr>
                      <a:r>
                        <a:rPr lang="en-GB" sz="1700" dirty="0"/>
                        <a:t>Large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203291"/>
                  </a:ext>
                </a:extLst>
              </a:tr>
              <a:tr h="575118">
                <a:tc>
                  <a:txBody>
                    <a:bodyPr/>
                    <a:lstStyle/>
                    <a:p>
                      <a:r>
                        <a:rPr lang="en-GB" sz="1700" dirty="0">
                          <a:solidFill>
                            <a:schemeClr val="bg1"/>
                          </a:solidFill>
                        </a:rPr>
                        <a:t>Combined responder utility gain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gridSpan="2">
                  <a:txBody>
                    <a:bodyPr/>
                    <a:lstStyle/>
                    <a:p>
                      <a:pPr algn="ctr"/>
                      <a:r>
                        <a:rPr lang="en-GB" sz="1700" u="sng" dirty="0">
                          <a:highlight>
                            <a:srgbClr val="000000"/>
                          </a:highlight>
                        </a:rPr>
                        <a:t>****</a:t>
                      </a:r>
                      <a:r>
                        <a:rPr lang="en-GB" sz="1700" dirty="0"/>
                        <a:t> – from Tobit regression model fit to MYR 301 data</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endParaRPr lang="en-GB"/>
                    </a:p>
                  </a:txBody>
                  <a:tcPr/>
                </a:tc>
                <a:tc>
                  <a:txBody>
                    <a:bodyPr/>
                    <a:lstStyle/>
                    <a:p>
                      <a:pPr algn="ctr"/>
                      <a:r>
                        <a:rPr lang="en-GB" sz="1700" dirty="0"/>
                        <a:t>Large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85726910"/>
                  </a:ext>
                </a:extLst>
              </a:tr>
              <a:tr h="5751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solidFill>
                            <a:schemeClr val="bg1"/>
                          </a:solidFill>
                        </a:rPr>
                        <a:t>Utility age adjustment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indent="0">
                        <a:buFont typeface="Arial" panose="020B0604020202020204" pitchFamily="34" charset="0"/>
                        <a:buNone/>
                      </a:pPr>
                      <a:r>
                        <a:rPr lang="en-GB" sz="1700" dirty="0"/>
                        <a:t>Not applied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indent="0">
                        <a:buFont typeface="Arial" panose="020B0604020202020204" pitchFamily="34" charset="0"/>
                        <a:buNone/>
                      </a:pPr>
                      <a:r>
                        <a:rPr lang="en-GB" sz="1700" dirty="0"/>
                        <a:t>Applied</a:t>
                      </a:r>
                    </a:p>
                  </a:txBody>
                  <a:tcPr>
                    <a:lnL w="28575" cap="flat" cmpd="sng" algn="ctr">
                      <a:solidFill>
                        <a:schemeClr val="bg1"/>
                      </a:solidFill>
                      <a:prstDash val="solid"/>
                      <a:round/>
                      <a:headEnd type="none" w="med" len="med"/>
                      <a:tailEnd type="none" w="med" len="med"/>
                    </a:lnL>
                  </a:tcPr>
                </a:tc>
                <a:tc>
                  <a:txBody>
                    <a:bodyPr/>
                    <a:lstStyle/>
                    <a:p>
                      <a:pPr marL="0" indent="0" algn="ctr" defTabSz="914400" rtl="0" eaLnBrk="1" latinLnBrk="0" hangingPunct="1">
                        <a:buFont typeface="Arial" panose="020B0604020202020204" pitchFamily="34" charset="0"/>
                        <a:buNone/>
                      </a:pPr>
                      <a:r>
                        <a:rPr lang="en-GB" sz="1700" kern="1200" dirty="0">
                          <a:solidFill>
                            <a:schemeClr val="dk1"/>
                          </a:solidFill>
                          <a:latin typeface="+mn-lt"/>
                          <a:ea typeface="+mn-ea"/>
                          <a:cs typeface="+mn-cs"/>
                        </a:rPr>
                        <a:t>Large</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19990369"/>
                  </a:ext>
                </a:extLst>
              </a:tr>
            </a:tbl>
          </a:graphicData>
        </a:graphic>
      </p:graphicFrame>
      <p:sp>
        <p:nvSpPr>
          <p:cNvPr id="3" name="TextBox 2">
            <a:extLst>
              <a:ext uri="{FF2B5EF4-FFF2-40B4-BE49-F238E27FC236}">
                <a16:creationId xmlns:a16="http://schemas.microsoft.com/office/drawing/2014/main" id="{BAF102CB-89F7-0167-9740-E6A3CF391748}"/>
              </a:ext>
            </a:extLst>
          </p:cNvPr>
          <p:cNvSpPr txBox="1"/>
          <p:nvPr/>
        </p:nvSpPr>
        <p:spPr>
          <a:xfrm>
            <a:off x="2903603" y="6356408"/>
            <a:ext cx="6833784" cy="523220"/>
          </a:xfrm>
          <a:prstGeom prst="rect">
            <a:avLst/>
          </a:prstGeom>
          <a:noFill/>
        </p:spPr>
        <p:txBody>
          <a:bodyPr wrap="square" rtlCol="0">
            <a:spAutoFit/>
          </a:bodyPr>
          <a:lstStyle/>
          <a:p>
            <a:pPr algn="ctr"/>
            <a:r>
              <a:rPr lang="en-GB" sz="1400" b="1" dirty="0"/>
              <a:t>Abbreviations: </a:t>
            </a:r>
            <a:r>
              <a:rPr lang="en-GB" sz="1400" dirty="0"/>
              <a:t>DC, decompensated cirrhosis; EAG, External Assessment Group; HCC, hepatocellular carcinoma; ICER, incremental cost-effectiveness ratio.</a:t>
            </a:r>
          </a:p>
        </p:txBody>
      </p:sp>
      <p:sp>
        <p:nvSpPr>
          <p:cNvPr id="2" name="Rectangle 1" descr="Marker showing slides are confidential ">
            <a:extLst>
              <a:ext uri="{FF2B5EF4-FFF2-40B4-BE49-F238E27FC236}">
                <a16:creationId xmlns:a16="http://schemas.microsoft.com/office/drawing/2014/main" id="{3654A6B9-8896-0801-DAD2-518EB28645CB}"/>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35083043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4FA4F9D-75BC-4B85-B51E-47F3975A1D8F}"/>
              </a:ext>
            </a:extLst>
          </p:cNvPr>
          <p:cNvSpPr txBox="1">
            <a:spLocks noGrp="1"/>
          </p:cNvSpPr>
          <p:nvPr>
            <p:ph type="title" idx="4294967295"/>
          </p:nvPr>
        </p:nvSpPr>
        <p:spPr>
          <a:xfrm>
            <a:off x="420515" y="195584"/>
            <a:ext cx="11363496" cy="67069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3200" dirty="0"/>
              <a:t>Summary of company and EAG base case assumptions (2/2)</a:t>
            </a:r>
            <a:br>
              <a:rPr lang="en-GB" sz="3200" dirty="0"/>
            </a:br>
            <a:endParaRPr lang="en-GB" sz="3200" dirty="0"/>
          </a:p>
        </p:txBody>
      </p:sp>
      <p:graphicFrame>
        <p:nvGraphicFramePr>
          <p:cNvPr id="4" name="Table 4" descr="Base case assumptions for company and evidence review group">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2446835554"/>
              </p:ext>
            </p:extLst>
          </p:nvPr>
        </p:nvGraphicFramePr>
        <p:xfrm>
          <a:off x="199562" y="866274"/>
          <a:ext cx="11792875" cy="5044440"/>
        </p:xfrm>
        <a:graphic>
          <a:graphicData uri="http://schemas.openxmlformats.org/drawingml/2006/table">
            <a:tbl>
              <a:tblPr firstRow="1" bandRow="1">
                <a:tableStyleId>{5C22544A-7EE6-4342-B048-85BDC9FD1C3A}</a:tableStyleId>
              </a:tblPr>
              <a:tblGrid>
                <a:gridCol w="2258619">
                  <a:extLst>
                    <a:ext uri="{9D8B030D-6E8A-4147-A177-3AD203B41FA5}">
                      <a16:colId xmlns:a16="http://schemas.microsoft.com/office/drawing/2014/main" val="3974739884"/>
                    </a:ext>
                  </a:extLst>
                </a:gridCol>
                <a:gridCol w="3856761">
                  <a:extLst>
                    <a:ext uri="{9D8B030D-6E8A-4147-A177-3AD203B41FA5}">
                      <a16:colId xmlns:a16="http://schemas.microsoft.com/office/drawing/2014/main" val="4289090289"/>
                    </a:ext>
                  </a:extLst>
                </a:gridCol>
                <a:gridCol w="4410236">
                  <a:extLst>
                    <a:ext uri="{9D8B030D-6E8A-4147-A177-3AD203B41FA5}">
                      <a16:colId xmlns:a16="http://schemas.microsoft.com/office/drawing/2014/main" val="2388448866"/>
                    </a:ext>
                  </a:extLst>
                </a:gridCol>
                <a:gridCol w="1267259">
                  <a:extLst>
                    <a:ext uri="{9D8B030D-6E8A-4147-A177-3AD203B41FA5}">
                      <a16:colId xmlns:a16="http://schemas.microsoft.com/office/drawing/2014/main" val="3796720127"/>
                    </a:ext>
                  </a:extLst>
                </a:gridCol>
              </a:tblGrid>
              <a:tr h="370840">
                <a:tc>
                  <a:txBody>
                    <a:bodyPr/>
                    <a:lstStyle/>
                    <a:p>
                      <a:r>
                        <a:rPr lang="en-GB" sz="1700" dirty="0"/>
                        <a:t>Assumption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Company base case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a:t>EAG base case</a:t>
                      </a:r>
                      <a:endParaRPr lang="en-GB" sz="17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ICER impact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365441208"/>
                  </a:ext>
                </a:extLst>
              </a:tr>
              <a:tr h="357075">
                <a:tc>
                  <a:txBody>
                    <a:bodyPr/>
                    <a:lstStyle/>
                    <a:p>
                      <a:r>
                        <a:rPr lang="en-GB" sz="1700" dirty="0">
                          <a:solidFill>
                            <a:schemeClr val="bg1"/>
                          </a:solidFill>
                        </a:rPr>
                        <a:t>HCC risk for combined responders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0%</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Combined responders have same probability as virological responders of developing HCC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Small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82056046"/>
                  </a:ext>
                </a:extLst>
              </a:tr>
              <a:tr h="357075">
                <a:tc>
                  <a:txBody>
                    <a:bodyPr/>
                    <a:lstStyle/>
                    <a:p>
                      <a:r>
                        <a:rPr lang="en-GB" sz="1700" dirty="0">
                          <a:solidFill>
                            <a:schemeClr val="bg1"/>
                          </a:solidFill>
                        </a:rPr>
                        <a:t>Utilities for F states (VRs and NRs)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Based on meta-analysis of CHB utilities (F0-F3 utility 0.85; F4 utility 0.76)*</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MYR 301 (utility of </a:t>
                      </a:r>
                      <a:r>
                        <a:rPr lang="en-GB" sz="1700" u="sng" dirty="0">
                          <a:highlight>
                            <a:srgbClr val="000000"/>
                          </a:highlight>
                        </a:rPr>
                        <a:t>****</a:t>
                      </a:r>
                      <a:r>
                        <a:rPr lang="en-GB" sz="1700" dirty="0"/>
                        <a:t> for all F states)*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Small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1816157"/>
                  </a:ext>
                </a:extLst>
              </a:tr>
              <a:tr h="3570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solidFill>
                            <a:schemeClr val="bg1"/>
                          </a:solidFill>
                        </a:rPr>
                        <a:t>Probability of HCC from F2-F4 states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t>Based on Hsu, </a:t>
                      </a:r>
                      <a:r>
                        <a:rPr lang="en-GB" sz="1700" dirty="0" err="1"/>
                        <a:t>Dienstag</a:t>
                      </a:r>
                      <a:r>
                        <a:rPr lang="en-GB" sz="1700" dirty="0"/>
                        <a:t>, </a:t>
                      </a:r>
                      <a:r>
                        <a:rPr lang="en-GB" sz="1700" dirty="0" err="1"/>
                        <a:t>Bermingham</a:t>
                      </a:r>
                      <a:r>
                        <a:rPr lang="en-GB" sz="1700" dirty="0"/>
                        <a:t> and </a:t>
                      </a:r>
                      <a:r>
                        <a:rPr lang="en-GB" sz="1700" dirty="0" err="1"/>
                        <a:t>Alfaiate</a:t>
                      </a:r>
                      <a:endParaRPr lang="en-GB" sz="1700"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t>Based on Romeo and Kushner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Small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931636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solidFill>
                            <a:schemeClr val="bg1"/>
                          </a:solidFill>
                        </a:rPr>
                        <a:t>Probability of fibrosis progression, F2-F4 states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Based on </a:t>
                      </a:r>
                      <a:r>
                        <a:rPr lang="en-GB" sz="1700" dirty="0" err="1"/>
                        <a:t>Fattovich</a:t>
                      </a:r>
                      <a:r>
                        <a:rPr lang="en-GB" sz="1700" dirty="0"/>
                        <a:t> and Da</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t>Based on Romeo</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sz="1700" dirty="0"/>
                        <a:t>Small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35846139"/>
                  </a:ext>
                </a:extLst>
              </a:tr>
              <a:tr h="370840">
                <a:tc>
                  <a:txBody>
                    <a:bodyPr/>
                    <a:lstStyle/>
                    <a:p>
                      <a:r>
                        <a:rPr lang="en-GB" sz="1700" dirty="0">
                          <a:solidFill>
                            <a:schemeClr val="bg1"/>
                          </a:solidFill>
                        </a:rPr>
                        <a:t>Post-liver transplant utility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indent="0">
                        <a:buFont typeface="Arial" panose="020B0604020202020204" pitchFamily="34" charset="0"/>
                        <a:buNone/>
                      </a:pPr>
                      <a:r>
                        <a:rPr lang="en-GB" sz="1700" dirty="0"/>
                        <a:t>Based on meta-analysis of CHB utilities (0.67)</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indent="0">
                        <a:buFont typeface="Arial" panose="020B0604020202020204" pitchFamily="34" charset="0"/>
                        <a:buNone/>
                      </a:pPr>
                      <a:r>
                        <a:rPr lang="en-GB" sz="1700" dirty="0"/>
                        <a:t>Based on combined responder utility value (</a:t>
                      </a:r>
                      <a:r>
                        <a:rPr lang="en-GB" sz="1700" u="sng" dirty="0">
                          <a:highlight>
                            <a:srgbClr val="000000"/>
                          </a:highlight>
                        </a:rPr>
                        <a:t>****</a:t>
                      </a:r>
                      <a:r>
                        <a:rPr lang="en-GB" sz="1700" u="none" dirty="0"/>
                        <a:t>)</a:t>
                      </a:r>
                      <a:r>
                        <a:rPr lang="en-GB" sz="1700" dirty="0"/>
                        <a:t>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indent="0">
                        <a:buFont typeface="Arial" panose="020B0604020202020204" pitchFamily="34" charset="0"/>
                        <a:buNone/>
                      </a:pPr>
                      <a:r>
                        <a:rPr lang="en-GB" sz="1700" dirty="0"/>
                        <a:t>Minimal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53912431"/>
                  </a:ext>
                </a:extLst>
              </a:tr>
              <a:tr h="370840">
                <a:tc>
                  <a:txBody>
                    <a:bodyPr/>
                    <a:lstStyle/>
                    <a:p>
                      <a:r>
                        <a:rPr lang="en-GB" sz="1700" dirty="0">
                          <a:solidFill>
                            <a:schemeClr val="bg1"/>
                          </a:solidFill>
                        </a:rPr>
                        <a:t>Modelling HCC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indent="0">
                        <a:buFont typeface="Arial" panose="020B0604020202020204" pitchFamily="34" charset="0"/>
                        <a:buNone/>
                      </a:pPr>
                      <a:r>
                        <a:rPr lang="en-GB" sz="1700" dirty="0"/>
                        <a:t>Cure not possible. Patients in HCC state remain in this state or transition to LT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t>30% of HCC patients are cured with a utility of </a:t>
                      </a:r>
                      <a:r>
                        <a:rPr lang="en-GB" sz="1700" u="sng" dirty="0">
                          <a:highlight>
                            <a:srgbClr val="000000"/>
                          </a:highlight>
                        </a:rPr>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t>Minimal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30504124"/>
                  </a:ext>
                </a:extLst>
              </a:tr>
            </a:tbl>
          </a:graphicData>
        </a:graphic>
      </p:graphicFrame>
      <p:sp>
        <p:nvSpPr>
          <p:cNvPr id="2" name="TextBox 1">
            <a:extLst>
              <a:ext uri="{FF2B5EF4-FFF2-40B4-BE49-F238E27FC236}">
                <a16:creationId xmlns:a16="http://schemas.microsoft.com/office/drawing/2014/main" id="{ADCF066D-B8C3-8AC0-E80A-E3D37E98C578}"/>
              </a:ext>
            </a:extLst>
          </p:cNvPr>
          <p:cNvSpPr txBox="1"/>
          <p:nvPr/>
        </p:nvSpPr>
        <p:spPr>
          <a:xfrm>
            <a:off x="1061719" y="6112190"/>
            <a:ext cx="10068560" cy="738664"/>
          </a:xfrm>
          <a:prstGeom prst="rect">
            <a:avLst/>
          </a:prstGeom>
          <a:noFill/>
        </p:spPr>
        <p:txBody>
          <a:bodyPr wrap="square" rtlCol="0">
            <a:spAutoFit/>
          </a:bodyPr>
          <a:lstStyle/>
          <a:p>
            <a:pPr algn="ctr"/>
            <a:r>
              <a:rPr lang="en-GB" sz="1400" b="1" dirty="0"/>
              <a:t>Note: </a:t>
            </a:r>
            <a:r>
              <a:rPr lang="en-GB" sz="1400" dirty="0"/>
              <a:t>*For combined responders, an additional utility gain is applied. </a:t>
            </a:r>
            <a:r>
              <a:rPr lang="en-GB" sz="1400" b="1" dirty="0"/>
              <a:t>Abbreviations: </a:t>
            </a:r>
            <a:r>
              <a:rPr lang="en-GB" sz="1400" dirty="0"/>
              <a:t>CHB, chronic hepatitis B; EAG, External Assessment Group; HCC, hepatocellular carcinoma; ICER, incremental cost-effectiveness ratio; NR, non-responder; VR, virological responder.</a:t>
            </a:r>
          </a:p>
        </p:txBody>
      </p:sp>
      <p:sp>
        <p:nvSpPr>
          <p:cNvPr id="3" name="Rectangle 2" descr="Marker showing slides are confidential ">
            <a:extLst>
              <a:ext uri="{FF2B5EF4-FFF2-40B4-BE49-F238E27FC236}">
                <a16:creationId xmlns:a16="http://schemas.microsoft.com/office/drawing/2014/main" id="{BBA78AE4-B3BE-272E-72CD-E7F7A8E7163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93841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5FC661C-E05A-4882-B6BE-74E685B36E9E}"/>
              </a:ext>
            </a:extLst>
          </p:cNvPr>
          <p:cNvSpPr>
            <a:spLocks noGrp="1"/>
          </p:cNvSpPr>
          <p:nvPr>
            <p:ph type="ctrTitle"/>
          </p:nvPr>
        </p:nvSpPr>
        <p:spPr>
          <a:xfrm>
            <a:off x="421227" y="220957"/>
            <a:ext cx="11349545" cy="909316"/>
          </a:xfrm>
        </p:spPr>
        <p:txBody>
          <a:bodyPr>
            <a:noAutofit/>
          </a:bodyPr>
          <a:lstStyle/>
          <a:p>
            <a:r>
              <a:rPr lang="en-GB" sz="3200" dirty="0"/>
              <a:t>Other issues</a:t>
            </a:r>
            <a:endParaRPr lang="en-GB" sz="2800" dirty="0"/>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1793019048"/>
              </p:ext>
            </p:extLst>
          </p:nvPr>
        </p:nvGraphicFramePr>
        <p:xfrm>
          <a:off x="421226" y="1076849"/>
          <a:ext cx="11237374" cy="3337560"/>
        </p:xfrm>
        <a:graphic>
          <a:graphicData uri="http://schemas.openxmlformats.org/drawingml/2006/table">
            <a:tbl>
              <a:tblPr firstRow="1" bandRow="1">
                <a:tableStyleId>{5C22544A-7EE6-4342-B048-85BDC9FD1C3A}</a:tableStyleId>
              </a:tblPr>
              <a:tblGrid>
                <a:gridCol w="9302063">
                  <a:extLst>
                    <a:ext uri="{9D8B030D-6E8A-4147-A177-3AD203B41FA5}">
                      <a16:colId xmlns:a16="http://schemas.microsoft.com/office/drawing/2014/main" val="3322847139"/>
                    </a:ext>
                  </a:extLst>
                </a:gridCol>
                <a:gridCol w="1935311">
                  <a:extLst>
                    <a:ext uri="{9D8B030D-6E8A-4147-A177-3AD203B41FA5}">
                      <a16:colId xmlns:a16="http://schemas.microsoft.com/office/drawing/2014/main" val="2381203084"/>
                    </a:ext>
                  </a:extLst>
                </a:gridCol>
              </a:tblGrid>
              <a:tr h="370840">
                <a:tc>
                  <a:txBody>
                    <a:bodyPr/>
                    <a:lstStyle/>
                    <a:p>
                      <a:r>
                        <a:rPr lang="en-GB" dirty="0"/>
                        <a:t>Issue</a:t>
                      </a:r>
                    </a:p>
                  </a:txBody>
                  <a:tcPr/>
                </a:tc>
                <a:tc>
                  <a:txBody>
                    <a:bodyPr/>
                    <a:lstStyle/>
                    <a:p>
                      <a:r>
                        <a:rPr lang="en-GB" dirty="0"/>
                        <a:t>Resolved?</a:t>
                      </a:r>
                    </a:p>
                  </a:txBody>
                  <a:tcPr/>
                </a:tc>
                <a:extLst>
                  <a:ext uri="{0D108BD9-81ED-4DB2-BD59-A6C34878D82A}">
                    <a16:rowId xmlns:a16="http://schemas.microsoft.com/office/drawing/2014/main" val="2647452487"/>
                  </a:ext>
                </a:extLst>
              </a:tr>
              <a:tr h="370840">
                <a:tc gridSpan="2">
                  <a:txBody>
                    <a:bodyPr/>
                    <a:lstStyle/>
                    <a:p>
                      <a:r>
                        <a:rPr lang="en-GB" dirty="0"/>
                        <a:t>Cost effectiveness</a:t>
                      </a:r>
                    </a:p>
                  </a:txBody>
                  <a:tcPr>
                    <a:solidFill>
                      <a:schemeClr val="accent6"/>
                    </a:solidFill>
                  </a:tcPr>
                </a:tc>
                <a:tc hMerge="1">
                  <a:txBody>
                    <a:bodyPr/>
                    <a:lstStyle/>
                    <a:p>
                      <a:endParaRPr lang="en-GB" dirty="0"/>
                    </a:p>
                  </a:txBody>
                  <a:tcPr/>
                </a:tc>
                <a:extLst>
                  <a:ext uri="{0D108BD9-81ED-4DB2-BD59-A6C34878D82A}">
                    <a16:rowId xmlns:a16="http://schemas.microsoft.com/office/drawing/2014/main" val="3071642390"/>
                  </a:ext>
                </a:extLst>
              </a:tr>
              <a:tr h="370840">
                <a:tc>
                  <a:txBody>
                    <a:bodyPr/>
                    <a:lstStyle/>
                    <a:p>
                      <a:r>
                        <a:rPr lang="en-GB" dirty="0"/>
                        <a:t>Approach to estimating transition probabilities for response</a:t>
                      </a:r>
                    </a:p>
                  </a:txBody>
                  <a:tcPr/>
                </a:tc>
                <a:tc>
                  <a:txBody>
                    <a:bodyPr/>
                    <a:lstStyle/>
                    <a:p>
                      <a:r>
                        <a:rPr lang="en-GB" dirty="0">
                          <a:solidFill>
                            <a:schemeClr val="bg1"/>
                          </a:solidFill>
                        </a:rPr>
                        <a:t>Yes</a:t>
                      </a:r>
                    </a:p>
                  </a:txBody>
                  <a:tcPr>
                    <a:solidFill>
                      <a:srgbClr val="00B050"/>
                    </a:solidFill>
                  </a:tcPr>
                </a:tc>
                <a:extLst>
                  <a:ext uri="{0D108BD9-81ED-4DB2-BD59-A6C34878D82A}">
                    <a16:rowId xmlns:a16="http://schemas.microsoft.com/office/drawing/2014/main" val="1772524958"/>
                  </a:ext>
                </a:extLst>
              </a:tr>
              <a:tr h="370840">
                <a:tc>
                  <a:txBody>
                    <a:bodyPr/>
                    <a:lstStyle/>
                    <a:p>
                      <a:r>
                        <a:rPr lang="en-GB" dirty="0"/>
                        <a:t>Utilities for F states</a:t>
                      </a:r>
                    </a:p>
                  </a:txBody>
                  <a:tcPr/>
                </a:tc>
                <a:tc>
                  <a:txBody>
                    <a:bodyPr/>
                    <a:lstStyle/>
                    <a:p>
                      <a:r>
                        <a:rPr lang="en-GB" dirty="0">
                          <a:solidFill>
                            <a:schemeClr val="bg1"/>
                          </a:solidFill>
                        </a:rPr>
                        <a:t>No</a:t>
                      </a:r>
                    </a:p>
                  </a:txBody>
                  <a:tcPr>
                    <a:solidFill>
                      <a:srgbClr val="C00000"/>
                    </a:solidFill>
                  </a:tcPr>
                </a:tc>
                <a:extLst>
                  <a:ext uri="{0D108BD9-81ED-4DB2-BD59-A6C34878D82A}">
                    <a16:rowId xmlns:a16="http://schemas.microsoft.com/office/drawing/2014/main" val="6526823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trike="noStrike" dirty="0"/>
                        <a:t>Utilities for disease progression states</a:t>
                      </a:r>
                    </a:p>
                  </a:txBody>
                  <a:tcPr/>
                </a:tc>
                <a:tc>
                  <a:txBody>
                    <a:bodyPr/>
                    <a:lstStyle/>
                    <a:p>
                      <a:r>
                        <a:rPr lang="en-GB" dirty="0">
                          <a:solidFill>
                            <a:schemeClr val="bg1"/>
                          </a:solidFill>
                        </a:rPr>
                        <a:t>No</a:t>
                      </a:r>
                    </a:p>
                  </a:txBody>
                  <a:tcPr>
                    <a:solidFill>
                      <a:srgbClr val="C00000"/>
                    </a:solidFill>
                  </a:tcPr>
                </a:tc>
                <a:extLst>
                  <a:ext uri="{0D108BD9-81ED-4DB2-BD59-A6C34878D82A}">
                    <a16:rowId xmlns:a16="http://schemas.microsoft.com/office/drawing/2014/main" val="3263977502"/>
                  </a:ext>
                </a:extLst>
              </a:tr>
              <a:tr h="370840">
                <a:tc>
                  <a:txBody>
                    <a:bodyPr/>
                    <a:lstStyle/>
                    <a:p>
                      <a:r>
                        <a:rPr lang="en-GB" strike="noStrike" dirty="0"/>
                        <a:t>Natural history modelling</a:t>
                      </a:r>
                    </a:p>
                  </a:txBody>
                  <a:tcPr/>
                </a:tc>
                <a:tc>
                  <a:txBody>
                    <a:bodyPr/>
                    <a:lstStyle/>
                    <a:p>
                      <a:r>
                        <a:rPr lang="en-GB" dirty="0">
                          <a:solidFill>
                            <a:schemeClr val="bg1"/>
                          </a:solidFill>
                        </a:rPr>
                        <a:t>No</a:t>
                      </a:r>
                    </a:p>
                  </a:txBody>
                  <a:tcPr>
                    <a:solidFill>
                      <a:srgbClr val="C00000"/>
                    </a:solidFill>
                  </a:tcPr>
                </a:tc>
                <a:extLst>
                  <a:ext uri="{0D108BD9-81ED-4DB2-BD59-A6C34878D82A}">
                    <a16:rowId xmlns:a16="http://schemas.microsoft.com/office/drawing/2014/main" val="1900859203"/>
                  </a:ext>
                </a:extLst>
              </a:tr>
              <a:tr h="370840">
                <a:tc>
                  <a:txBody>
                    <a:bodyPr/>
                    <a:lstStyle/>
                    <a:p>
                      <a:r>
                        <a:rPr lang="en-GB" strike="noStrike" dirty="0"/>
                        <a:t>Hazard ratios for disease progression</a:t>
                      </a:r>
                    </a:p>
                  </a:txBody>
                  <a:tcPr/>
                </a:tc>
                <a:tc>
                  <a:txBody>
                    <a:bodyPr/>
                    <a:lstStyle/>
                    <a:p>
                      <a:r>
                        <a:rPr lang="en-GB" dirty="0">
                          <a:solidFill>
                            <a:schemeClr val="bg1"/>
                          </a:solidFill>
                        </a:rPr>
                        <a:t>No</a:t>
                      </a:r>
                    </a:p>
                  </a:txBody>
                  <a:tcPr>
                    <a:solidFill>
                      <a:srgbClr val="C00000"/>
                    </a:solidFill>
                  </a:tcPr>
                </a:tc>
                <a:extLst>
                  <a:ext uri="{0D108BD9-81ED-4DB2-BD59-A6C34878D82A}">
                    <a16:rowId xmlns:a16="http://schemas.microsoft.com/office/drawing/2014/main" val="1610817289"/>
                  </a:ext>
                </a:extLst>
              </a:tr>
              <a:tr h="370840">
                <a:tc>
                  <a:txBody>
                    <a:bodyPr/>
                    <a:lstStyle/>
                    <a:p>
                      <a:r>
                        <a:rPr lang="en-GB" strike="noStrike" dirty="0"/>
                        <a:t>Disease pathway for hepatocellular carcinoma</a:t>
                      </a:r>
                    </a:p>
                  </a:txBody>
                  <a:tcPr/>
                </a:tc>
                <a:tc>
                  <a:txBody>
                    <a:bodyPr/>
                    <a:lstStyle/>
                    <a:p>
                      <a:r>
                        <a:rPr lang="en-GB" dirty="0">
                          <a:solidFill>
                            <a:schemeClr val="bg1"/>
                          </a:solidFill>
                        </a:rPr>
                        <a:t>No</a:t>
                      </a:r>
                    </a:p>
                  </a:txBody>
                  <a:tcPr>
                    <a:solidFill>
                      <a:srgbClr val="C00000"/>
                    </a:solidFill>
                  </a:tcPr>
                </a:tc>
                <a:extLst>
                  <a:ext uri="{0D108BD9-81ED-4DB2-BD59-A6C34878D82A}">
                    <a16:rowId xmlns:a16="http://schemas.microsoft.com/office/drawing/2014/main" val="2175010487"/>
                  </a:ext>
                </a:extLst>
              </a:tr>
              <a:tr h="370840">
                <a:tc>
                  <a:txBody>
                    <a:bodyPr/>
                    <a:lstStyle/>
                    <a:p>
                      <a:r>
                        <a:rPr lang="en-GB" strike="noStrike" dirty="0"/>
                        <a:t>Health state costs</a:t>
                      </a:r>
                    </a:p>
                  </a:txBody>
                  <a:tcPr/>
                </a:tc>
                <a:tc>
                  <a:txBody>
                    <a:bodyPr/>
                    <a:lstStyle/>
                    <a:p>
                      <a:r>
                        <a:rPr lang="en-GB" dirty="0">
                          <a:solidFill>
                            <a:schemeClr val="bg1"/>
                          </a:solidFill>
                        </a:rPr>
                        <a:t>Yes</a:t>
                      </a:r>
                    </a:p>
                  </a:txBody>
                  <a:tcPr>
                    <a:solidFill>
                      <a:srgbClr val="00B050"/>
                    </a:solidFill>
                  </a:tcPr>
                </a:tc>
                <a:extLst>
                  <a:ext uri="{0D108BD9-81ED-4DB2-BD59-A6C34878D82A}">
                    <a16:rowId xmlns:a16="http://schemas.microsoft.com/office/drawing/2014/main" val="1081559240"/>
                  </a:ext>
                </a:extLst>
              </a:tr>
            </a:tbl>
          </a:graphicData>
        </a:graphic>
      </p:graphicFrame>
    </p:spTree>
    <p:extLst>
      <p:ext uri="{BB962C8B-B14F-4D97-AF65-F5344CB8AC3E}">
        <p14:creationId xmlns:p14="http://schemas.microsoft.com/office/powerpoint/2010/main" val="38990964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152400" y="176756"/>
            <a:ext cx="12441222" cy="433034"/>
          </a:xfrm>
        </p:spPr>
        <p:txBody>
          <a:bodyPr>
            <a:noAutofit/>
          </a:bodyPr>
          <a:lstStyle/>
          <a:p>
            <a:r>
              <a:rPr lang="en-GB" sz="3200" dirty="0">
                <a:solidFill>
                  <a:schemeClr val="accent2"/>
                </a:solidFill>
              </a:rPr>
              <a:t>Other issues: </a:t>
            </a:r>
            <a:r>
              <a:rPr lang="en-GB" sz="3200" dirty="0"/>
              <a:t>Utilities for F states</a:t>
            </a:r>
            <a:br>
              <a:rPr lang="en-GB" sz="3200" dirty="0"/>
            </a:br>
            <a:endParaRPr lang="en-GB" sz="2800" b="0"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368409" y="1595928"/>
            <a:ext cx="11547365" cy="1513919"/>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MYR 301 data lack face validity </a:t>
            </a:r>
            <a:r>
              <a:rPr lang="en-GB" sz="1800" dirty="0">
                <a:solidFill>
                  <a:schemeClr val="tx1"/>
                </a:solidFill>
                <a:latin typeface="+mj-lt"/>
                <a:ea typeface="Times New Roman" panose="02020603050405020304" pitchFamily="18" charset="0"/>
                <a:sym typeface="Wingdings" panose="05000000000000000000" pitchFamily="2" charset="2"/>
              </a:rPr>
              <a:t> no difference </a:t>
            </a:r>
            <a:r>
              <a:rPr lang="en-GB" dirty="0">
                <a:solidFill>
                  <a:schemeClr val="tx1"/>
                </a:solidFill>
                <a:latin typeface="+mj-lt"/>
                <a:ea typeface="Times New Roman" panose="02020603050405020304" pitchFamily="18" charset="0"/>
                <a:sym typeface="Wingdings" panose="05000000000000000000" pitchFamily="2" charset="2"/>
              </a:rPr>
              <a:t>in utility </a:t>
            </a:r>
            <a:r>
              <a:rPr lang="en-GB" sz="1800" dirty="0">
                <a:solidFill>
                  <a:schemeClr val="tx1"/>
                </a:solidFill>
                <a:latin typeface="+mj-lt"/>
                <a:ea typeface="Times New Roman" panose="02020603050405020304" pitchFamily="18" charset="0"/>
                <a:sym typeface="Wingdings" panose="05000000000000000000" pitchFamily="2" charset="2"/>
              </a:rPr>
              <a:t>between cirrhotic and non-cirrhotic subgroups</a:t>
            </a:r>
          </a:p>
          <a:p>
            <a:pPr marL="285750" indent="-285750">
              <a:buFont typeface="Arial" panose="020B0604020202020204" pitchFamily="34" charset="0"/>
              <a:buChar char="•"/>
            </a:pPr>
            <a:r>
              <a:rPr lang="en-GB" dirty="0">
                <a:solidFill>
                  <a:schemeClr val="tx1"/>
                </a:solidFill>
                <a:latin typeface="+mj-lt"/>
                <a:sym typeface="Wingdings" panose="05000000000000000000" pitchFamily="2" charset="2"/>
              </a:rPr>
              <a:t>Key symptoms of CHD such as fatigue, nausea and vomiting are not well reflected by EQ-5D-3L</a:t>
            </a:r>
          </a:p>
          <a:p>
            <a:pPr marL="285750" indent="-285750">
              <a:buFont typeface="Arial" panose="020B0604020202020204" pitchFamily="34" charset="0"/>
              <a:buChar char="•"/>
            </a:pPr>
            <a:r>
              <a:rPr lang="en-GB" dirty="0">
                <a:solidFill>
                  <a:schemeClr val="tx1"/>
                </a:solidFill>
                <a:latin typeface="+mj-lt"/>
                <a:sym typeface="Wingdings" panose="05000000000000000000" pitchFamily="2" charset="2"/>
              </a:rPr>
              <a:t>No suitable CHD utilities identified in systematic review, therefore health state utility values were informed by a meta-analysis of health state utilities for chronic hepatitis B (base case) and chronic hepatitis C (scenario)</a:t>
            </a:r>
          </a:p>
        </p:txBody>
      </p:sp>
      <p:sp>
        <p:nvSpPr>
          <p:cNvPr id="12" name="TextBox 11">
            <a:extLst>
              <a:ext uri="{FF2B5EF4-FFF2-40B4-BE49-F238E27FC236}">
                <a16:creationId xmlns:a16="http://schemas.microsoft.com/office/drawing/2014/main" id="{6D2889DC-70D9-4588-96B5-F38E631138AC}"/>
              </a:ext>
            </a:extLst>
          </p:cNvPr>
          <p:cNvSpPr txBox="1"/>
          <p:nvPr/>
        </p:nvSpPr>
        <p:spPr>
          <a:xfrm>
            <a:off x="1064878" y="6334779"/>
            <a:ext cx="10353055" cy="523220"/>
          </a:xfrm>
          <a:prstGeom prst="rect">
            <a:avLst/>
          </a:prstGeom>
          <a:noFill/>
        </p:spPr>
        <p:txBody>
          <a:bodyPr wrap="square" rtlCol="0">
            <a:spAutoFit/>
          </a:bodyPr>
          <a:lstStyle/>
          <a:p>
            <a:pPr algn="ctr"/>
            <a:r>
              <a:rPr lang="en-GB" sz="1400" b="1" dirty="0"/>
              <a:t>Note: </a:t>
            </a:r>
            <a:r>
              <a:rPr lang="en-GB" sz="1400" dirty="0"/>
              <a:t>For combined responders, an additional utility gain is applied. </a:t>
            </a:r>
            <a:r>
              <a:rPr lang="en-GB" sz="1400" b="1" dirty="0"/>
              <a:t>Abbreviations: </a:t>
            </a:r>
            <a:r>
              <a:rPr lang="en-GB" sz="1400" dirty="0"/>
              <a:t>CC, compensated cirrhosis; CHB, chronic hepatitis B; CHC, chronic hepatitis C; CHD, chronic hepatitis D; EAG, External Assessment Group; QoL, quality of life.</a:t>
            </a:r>
          </a:p>
        </p:txBody>
      </p:sp>
      <p:sp>
        <p:nvSpPr>
          <p:cNvPr id="13" name="Rectangle 12">
            <a:extLst>
              <a:ext uri="{FF2B5EF4-FFF2-40B4-BE49-F238E27FC236}">
                <a16:creationId xmlns:a16="http://schemas.microsoft.com/office/drawing/2014/main" id="{E82CA74A-6F08-4190-9479-10C9823605C7}"/>
              </a:ext>
            </a:extLst>
          </p:cNvPr>
          <p:cNvSpPr/>
          <p:nvPr/>
        </p:nvSpPr>
        <p:spPr>
          <a:xfrm>
            <a:off x="368409" y="740154"/>
            <a:ext cx="11547365" cy="75347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pPr marL="285750" indent="-285750">
              <a:buFont typeface="Arial" panose="020B0604020202020204" pitchFamily="34" charset="0"/>
              <a:buChar char="•"/>
            </a:pPr>
            <a:r>
              <a:rPr lang="en-GB" dirty="0">
                <a:solidFill>
                  <a:schemeClr val="tx1"/>
                </a:solidFill>
              </a:rPr>
              <a:t>The MYR 301 trial collected EQ-5D-3L data at baseline, week 24 and week 48</a:t>
            </a:r>
          </a:p>
        </p:txBody>
      </p:sp>
      <p:graphicFrame>
        <p:nvGraphicFramePr>
          <p:cNvPr id="3" name="Table 3">
            <a:extLst>
              <a:ext uri="{FF2B5EF4-FFF2-40B4-BE49-F238E27FC236}">
                <a16:creationId xmlns:a16="http://schemas.microsoft.com/office/drawing/2014/main" id="{3C26428D-91D2-D9F1-3FFF-8D7156200BA3}"/>
              </a:ext>
            </a:extLst>
          </p:cNvPr>
          <p:cNvGraphicFramePr>
            <a:graphicFrameLocks noGrp="1"/>
          </p:cNvGraphicFramePr>
          <p:nvPr>
            <p:extLst>
              <p:ext uri="{D42A27DB-BD31-4B8C-83A1-F6EECF244321}">
                <p14:modId xmlns:p14="http://schemas.microsoft.com/office/powerpoint/2010/main" val="1871280699"/>
              </p:ext>
            </p:extLst>
          </p:nvPr>
        </p:nvGraphicFramePr>
        <p:xfrm>
          <a:off x="5752397" y="3487555"/>
          <a:ext cx="5980144" cy="2128475"/>
        </p:xfrm>
        <a:graphic>
          <a:graphicData uri="http://schemas.openxmlformats.org/drawingml/2006/table">
            <a:tbl>
              <a:tblPr firstRow="1" bandRow="1">
                <a:tableStyleId>{21E4AEA4-8DFA-4A89-87EB-49C32662AFE0}</a:tableStyleId>
              </a:tblPr>
              <a:tblGrid>
                <a:gridCol w="1495036">
                  <a:extLst>
                    <a:ext uri="{9D8B030D-6E8A-4147-A177-3AD203B41FA5}">
                      <a16:colId xmlns:a16="http://schemas.microsoft.com/office/drawing/2014/main" val="3359442526"/>
                    </a:ext>
                  </a:extLst>
                </a:gridCol>
                <a:gridCol w="1495036">
                  <a:extLst>
                    <a:ext uri="{9D8B030D-6E8A-4147-A177-3AD203B41FA5}">
                      <a16:colId xmlns:a16="http://schemas.microsoft.com/office/drawing/2014/main" val="3216388687"/>
                    </a:ext>
                  </a:extLst>
                </a:gridCol>
                <a:gridCol w="1495036">
                  <a:extLst>
                    <a:ext uri="{9D8B030D-6E8A-4147-A177-3AD203B41FA5}">
                      <a16:colId xmlns:a16="http://schemas.microsoft.com/office/drawing/2014/main" val="3261574832"/>
                    </a:ext>
                  </a:extLst>
                </a:gridCol>
                <a:gridCol w="1495036">
                  <a:extLst>
                    <a:ext uri="{9D8B030D-6E8A-4147-A177-3AD203B41FA5}">
                      <a16:colId xmlns:a16="http://schemas.microsoft.com/office/drawing/2014/main" val="2677283757"/>
                    </a:ext>
                  </a:extLst>
                </a:gridCol>
              </a:tblGrid>
              <a:tr h="1129454">
                <a:tc>
                  <a:txBody>
                    <a:bodyPr/>
                    <a:lstStyle/>
                    <a:p>
                      <a:pPr marL="0" algn="ctr" defTabSz="914400" rtl="0" eaLnBrk="1" latinLnBrk="0" hangingPunct="1"/>
                      <a:r>
                        <a:rPr lang="en-GB" sz="1600" b="1" kern="1200" dirty="0">
                          <a:solidFill>
                            <a:schemeClr val="lt1"/>
                          </a:solidFill>
                          <a:latin typeface="+mn-lt"/>
                          <a:ea typeface="+mn-ea"/>
                          <a:cs typeface="+mn-cs"/>
                        </a:rPr>
                        <a:t>Health state</a:t>
                      </a:r>
                    </a:p>
                  </a:txBody>
                  <a:tcPr anchor="ctr"/>
                </a:tc>
                <a:tc>
                  <a:txBody>
                    <a:bodyPr/>
                    <a:lstStyle/>
                    <a:p>
                      <a:pPr marL="0" algn="ctr" defTabSz="914400" rtl="0" eaLnBrk="1" latinLnBrk="0" hangingPunct="1"/>
                      <a:r>
                        <a:rPr lang="en-GB" sz="1600" b="1" kern="1200" dirty="0">
                          <a:solidFill>
                            <a:schemeClr val="lt1"/>
                          </a:solidFill>
                          <a:latin typeface="+mn-lt"/>
                          <a:ea typeface="+mn-ea"/>
                          <a:cs typeface="+mn-cs"/>
                        </a:rPr>
                        <a:t>CHB meta analysis (base case)</a:t>
                      </a:r>
                    </a:p>
                  </a:txBody>
                  <a:tcPr anchor="ctr"/>
                </a:tc>
                <a:tc>
                  <a:txBody>
                    <a:bodyPr/>
                    <a:lstStyle/>
                    <a:p>
                      <a:pPr algn="ctr"/>
                      <a:r>
                        <a:rPr lang="en-GB" sz="1600" dirty="0"/>
                        <a:t>CHC meta-analysis (scenario)</a:t>
                      </a:r>
                    </a:p>
                  </a:txBody>
                  <a:tcPr anchor="ctr"/>
                </a:tc>
                <a:tc>
                  <a:txBody>
                    <a:bodyPr/>
                    <a:lstStyle/>
                    <a:p>
                      <a:pPr algn="ctr"/>
                      <a:r>
                        <a:rPr lang="en-GB" sz="1600" dirty="0"/>
                        <a:t>MYR 301 (scenario)</a:t>
                      </a:r>
                    </a:p>
                  </a:txBody>
                  <a:tcPr anchor="ctr"/>
                </a:tc>
                <a:extLst>
                  <a:ext uri="{0D108BD9-81ED-4DB2-BD59-A6C34878D82A}">
                    <a16:rowId xmlns:a16="http://schemas.microsoft.com/office/drawing/2014/main" val="3707686537"/>
                  </a:ext>
                </a:extLst>
              </a:tr>
              <a:tr h="333007">
                <a:tc>
                  <a:txBody>
                    <a:bodyPr/>
                    <a:lstStyle/>
                    <a:p>
                      <a:pP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F2</a:t>
                      </a:r>
                    </a:p>
                  </a:txBody>
                  <a:tcPr marL="68580" marR="68580" marT="0" marB="0"/>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0.85</a:t>
                      </a:r>
                    </a:p>
                  </a:txBody>
                  <a:tcPr marL="68580" marR="68580" marT="0" marB="0"/>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0.85 </a:t>
                      </a:r>
                    </a:p>
                  </a:txBody>
                  <a:tcPr marL="68580" marR="68580" marT="0" marB="0"/>
                </a:tc>
                <a:tc>
                  <a:txBody>
                    <a:bodyPr/>
                    <a:lstStyle/>
                    <a:p>
                      <a:pPr algn="ctr">
                        <a:lnSpc>
                          <a:spcPct val="120000"/>
                        </a:lnSpc>
                        <a:spcBef>
                          <a:spcPts val="200"/>
                        </a:spcBef>
                        <a:spcAft>
                          <a:spcPts val="200"/>
                        </a:spcAft>
                      </a:pPr>
                      <a:r>
                        <a:rPr lang="en-GB" sz="1800" u="sng" dirty="0">
                          <a:highlight>
                            <a:srgbClr val="000000"/>
                          </a:highlight>
                        </a:rPr>
                        <a:t>****</a:t>
                      </a:r>
                      <a:endParaRPr lang="en-GB" sz="1800" u="sng"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5634011"/>
                  </a:ext>
                </a:extLst>
              </a:tr>
              <a:tr h="333007">
                <a:tc>
                  <a:txBody>
                    <a:bodyPr/>
                    <a:lstStyle/>
                    <a:p>
                      <a:pP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F3</a:t>
                      </a:r>
                    </a:p>
                  </a:txBody>
                  <a:tcPr marL="68580" marR="68580" marT="0" marB="0"/>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0.85</a:t>
                      </a:r>
                    </a:p>
                  </a:txBody>
                  <a:tcPr marL="68580" marR="68580" marT="0" marB="0"/>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0.85 </a:t>
                      </a:r>
                    </a:p>
                  </a:txBody>
                  <a:tcPr marL="68580" marR="68580" marT="0" marB="0"/>
                </a:tc>
                <a:tc>
                  <a:txBody>
                    <a:bodyPr/>
                    <a:lstStyle/>
                    <a:p>
                      <a:pPr algn="ctr">
                        <a:lnSpc>
                          <a:spcPct val="120000"/>
                        </a:lnSpc>
                        <a:spcBef>
                          <a:spcPts val="200"/>
                        </a:spcBef>
                        <a:spcAft>
                          <a:spcPts val="200"/>
                        </a:spcAft>
                      </a:pPr>
                      <a:r>
                        <a:rPr lang="en-GB" sz="1800" u="sng" dirty="0">
                          <a:highlight>
                            <a:srgbClr val="000000"/>
                          </a:highlight>
                        </a:rPr>
                        <a:t>****</a:t>
                      </a:r>
                      <a:endParaRPr lang="en-GB" sz="1800" u="sng"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7561386"/>
                  </a:ext>
                </a:extLst>
              </a:tr>
              <a:tr h="333007">
                <a:tc>
                  <a:txBody>
                    <a:bodyPr/>
                    <a:lstStyle/>
                    <a:p>
                      <a:pP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F4 (CC)</a:t>
                      </a:r>
                    </a:p>
                  </a:txBody>
                  <a:tcPr marL="68580" marR="68580" marT="0" marB="0"/>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0.76 </a:t>
                      </a:r>
                    </a:p>
                  </a:txBody>
                  <a:tcPr marL="68580" marR="68580" marT="0" marB="0"/>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0.72 </a:t>
                      </a:r>
                    </a:p>
                  </a:txBody>
                  <a:tcPr marL="68580" marR="68580" marT="0" marB="0"/>
                </a:tc>
                <a:tc>
                  <a:txBody>
                    <a:bodyPr/>
                    <a:lstStyle/>
                    <a:p>
                      <a:pPr algn="ctr">
                        <a:lnSpc>
                          <a:spcPct val="120000"/>
                        </a:lnSpc>
                        <a:spcBef>
                          <a:spcPts val="200"/>
                        </a:spcBef>
                        <a:spcAft>
                          <a:spcPts val="200"/>
                        </a:spcAft>
                      </a:pPr>
                      <a:r>
                        <a:rPr lang="en-GB" sz="1800" u="sng" dirty="0">
                          <a:highlight>
                            <a:srgbClr val="000000"/>
                          </a:highlight>
                        </a:rPr>
                        <a:t>****</a:t>
                      </a:r>
                      <a:endParaRPr lang="en-GB" sz="1800" u="sng"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35648759"/>
                  </a:ext>
                </a:extLst>
              </a:tr>
            </a:tbl>
          </a:graphicData>
        </a:graphic>
      </p:graphicFrame>
      <p:sp>
        <p:nvSpPr>
          <p:cNvPr id="4" name="TextBox 3">
            <a:extLst>
              <a:ext uri="{FF2B5EF4-FFF2-40B4-BE49-F238E27FC236}">
                <a16:creationId xmlns:a16="http://schemas.microsoft.com/office/drawing/2014/main" id="{F7455531-1724-7C96-747A-559D6D5960DA}"/>
              </a:ext>
            </a:extLst>
          </p:cNvPr>
          <p:cNvSpPr txBox="1"/>
          <p:nvPr/>
        </p:nvSpPr>
        <p:spPr>
          <a:xfrm>
            <a:off x="5670310" y="3168402"/>
            <a:ext cx="5174516" cy="369332"/>
          </a:xfrm>
          <a:prstGeom prst="rect">
            <a:avLst/>
          </a:prstGeom>
          <a:noFill/>
        </p:spPr>
        <p:txBody>
          <a:bodyPr wrap="square" rtlCol="0">
            <a:spAutoFit/>
          </a:bodyPr>
          <a:lstStyle/>
          <a:p>
            <a:r>
              <a:rPr lang="en-GB" b="1" dirty="0"/>
              <a:t>Health state utility values included in the model</a:t>
            </a:r>
          </a:p>
        </p:txBody>
      </p:sp>
      <p:sp>
        <p:nvSpPr>
          <p:cNvPr id="6" name="Rectangle 5">
            <a:extLst>
              <a:ext uri="{FF2B5EF4-FFF2-40B4-BE49-F238E27FC236}">
                <a16:creationId xmlns:a16="http://schemas.microsoft.com/office/drawing/2014/main" id="{4F343D0E-AFA0-714B-357B-B746654519F0}"/>
              </a:ext>
            </a:extLst>
          </p:cNvPr>
          <p:cNvSpPr/>
          <p:nvPr/>
        </p:nvSpPr>
        <p:spPr>
          <a:xfrm>
            <a:off x="368409" y="3221383"/>
            <a:ext cx="5301901" cy="23967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 </a:t>
            </a:r>
          </a:p>
          <a:p>
            <a:pPr marL="285750" indent="-285750">
              <a:buFont typeface="Arial" panose="020B0604020202020204" pitchFamily="34" charset="0"/>
              <a:buChar char="•"/>
            </a:pPr>
            <a:r>
              <a:rPr lang="en-GB" dirty="0">
                <a:solidFill>
                  <a:schemeClr val="tx1"/>
                </a:solidFill>
              </a:rPr>
              <a:t>Disagreed with the company’s view that MYR 301 utility data are not appropriate – company has used MYR301 data for the utility gain of combined responders</a:t>
            </a:r>
          </a:p>
          <a:p>
            <a:pPr marL="285750" indent="-285750">
              <a:buFont typeface="Arial" panose="020B0604020202020204" pitchFamily="34" charset="0"/>
              <a:buChar char="•"/>
            </a:pPr>
            <a:r>
              <a:rPr lang="en-GB" dirty="0">
                <a:solidFill>
                  <a:schemeClr val="tx1"/>
                </a:solidFill>
              </a:rPr>
              <a:t>The EAG’s clinical experts highlighted that the impact of different levels of fibrosis on QoL is likely to be very small</a:t>
            </a:r>
          </a:p>
        </p:txBody>
      </p:sp>
      <p:sp>
        <p:nvSpPr>
          <p:cNvPr id="7" name="Rectangle 6" descr="Question to committee">
            <a:extLst>
              <a:ext uri="{FF2B5EF4-FFF2-40B4-BE49-F238E27FC236}">
                <a16:creationId xmlns:a16="http://schemas.microsoft.com/office/drawing/2014/main" id="{46309448-B163-950A-1F6A-A3C1AF875092}"/>
              </a:ext>
            </a:extLst>
          </p:cNvPr>
          <p:cNvSpPr/>
          <p:nvPr/>
        </p:nvSpPr>
        <p:spPr>
          <a:xfrm>
            <a:off x="1635165" y="5876759"/>
            <a:ext cx="9573884" cy="29321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Lato" panose="020F0502020204030203" pitchFamily="34" charset="0"/>
              </a:rPr>
              <a:t>Should utilities for F states be based on MYR 301 or published literature in CHB / CHC?</a:t>
            </a:r>
            <a:endParaRPr lang="en-GB" dirty="0">
              <a:solidFill>
                <a:schemeClr val="tx1"/>
              </a:solidFill>
            </a:endParaRPr>
          </a:p>
        </p:txBody>
      </p:sp>
      <p:grpSp>
        <p:nvGrpSpPr>
          <p:cNvPr id="5" name="Group 4">
            <a:extLst>
              <a:ext uri="{FF2B5EF4-FFF2-40B4-BE49-F238E27FC236}">
                <a16:creationId xmlns:a16="http://schemas.microsoft.com/office/drawing/2014/main" id="{3F072E26-4802-9B61-A354-1EB82702A478}"/>
              </a:ext>
              <a:ext uri="{C183D7F6-B498-43B3-948B-1728B52AA6E4}">
                <adec:decorative xmlns:adec="http://schemas.microsoft.com/office/drawing/2017/decorative" val="1"/>
              </a:ext>
            </a:extLst>
          </p:cNvPr>
          <p:cNvGrpSpPr/>
          <p:nvPr/>
        </p:nvGrpSpPr>
        <p:grpSpPr>
          <a:xfrm>
            <a:off x="1350035" y="5821811"/>
            <a:ext cx="425370" cy="403111"/>
            <a:chOff x="-1440493" y="4133589"/>
            <a:chExt cx="576000" cy="576000"/>
          </a:xfrm>
        </p:grpSpPr>
        <p:sp>
          <p:nvSpPr>
            <p:cNvPr id="11" name="Oval 10">
              <a:extLst>
                <a:ext uri="{FF2B5EF4-FFF2-40B4-BE49-F238E27FC236}">
                  <a16:creationId xmlns:a16="http://schemas.microsoft.com/office/drawing/2014/main" id="{2CF98398-3AA7-0C2F-FF51-DEEA85287202}"/>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Graphic 13">
              <a:extLst>
                <a:ext uri="{FF2B5EF4-FFF2-40B4-BE49-F238E27FC236}">
                  <a16:creationId xmlns:a16="http://schemas.microsoft.com/office/drawing/2014/main" id="{060BF516-4867-9D41-C532-E177AFA67A2A}"/>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
        <p:nvSpPr>
          <p:cNvPr id="8" name="Rectangle 7" descr="Marker showing slides are confidential ">
            <a:extLst>
              <a:ext uri="{FF2B5EF4-FFF2-40B4-BE49-F238E27FC236}">
                <a16:creationId xmlns:a16="http://schemas.microsoft.com/office/drawing/2014/main" id="{A6D00A17-5515-9218-C97B-C1ECE726ADD5}"/>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146174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2F2B61-21F6-4A3F-9935-5B420187F265}"/>
              </a:ext>
            </a:extLst>
          </p:cNvPr>
          <p:cNvSpPr txBox="1"/>
          <p:nvPr/>
        </p:nvSpPr>
        <p:spPr>
          <a:xfrm>
            <a:off x="337344" y="924356"/>
            <a:ext cx="11517312" cy="4801314"/>
          </a:xfrm>
          <a:prstGeom prst="rect">
            <a:avLst/>
          </a:prstGeom>
          <a:noFill/>
          <a:ln w="28575">
            <a:solidFill>
              <a:schemeClr val="accent1"/>
            </a:solidFill>
          </a:ln>
        </p:spPr>
        <p:txBody>
          <a:bodyPr wrap="square" rtlCol="0">
            <a:spAutoFit/>
          </a:bodyPr>
          <a:lstStyle/>
          <a:p>
            <a:r>
              <a:rPr lang="en-GB" b="1" dirty="0"/>
              <a:t>Background</a:t>
            </a:r>
          </a:p>
          <a:p>
            <a:pPr marL="285750" indent="-285750">
              <a:buFont typeface="Arial" panose="020B0604020202020204" pitchFamily="34" charset="0"/>
              <a:buChar char="•"/>
            </a:pPr>
            <a:r>
              <a:rPr lang="en-GB" dirty="0"/>
              <a:t>Hepatitis D is an infectious disease of the liver caused by the hepatitis D virus (HDV)</a:t>
            </a:r>
          </a:p>
          <a:p>
            <a:pPr marL="285750" indent="-285750">
              <a:buFont typeface="Arial" panose="020B0604020202020204" pitchFamily="34" charset="0"/>
              <a:buChar char="•"/>
            </a:pPr>
            <a:r>
              <a:rPr lang="en-GB" dirty="0"/>
              <a:t>It only affects people who are already infected with the hepatitis B virus (HBV), as it needs the hepatitis B surface antigen to complete its replication</a:t>
            </a:r>
          </a:p>
          <a:p>
            <a:pPr marL="285750" indent="-285750">
              <a:buFont typeface="Arial" panose="020B0604020202020204" pitchFamily="34" charset="0"/>
              <a:buChar char="•"/>
            </a:pPr>
            <a:r>
              <a:rPr lang="en-GB" dirty="0"/>
              <a:t>It is usually spread through blood-to-blood or sexual contact</a:t>
            </a:r>
          </a:p>
          <a:p>
            <a:pPr marL="285750" indent="-285750">
              <a:buFont typeface="Arial" panose="020B0604020202020204" pitchFamily="34" charset="0"/>
              <a:buChar char="•"/>
            </a:pPr>
            <a:r>
              <a:rPr lang="en-GB" dirty="0"/>
              <a:t>Around half of all people who acquire HDV will develop chronic hepatitis D (CHD), defined as an infection lasting longer than 6 months</a:t>
            </a:r>
          </a:p>
          <a:p>
            <a:endParaRPr lang="en-GB" dirty="0"/>
          </a:p>
          <a:p>
            <a:r>
              <a:rPr lang="en-GB" b="1" dirty="0"/>
              <a:t>Epidemiology</a:t>
            </a:r>
          </a:p>
          <a:p>
            <a:pPr marL="285750" indent="-285750">
              <a:buFont typeface="Arial" panose="020B0604020202020204" pitchFamily="34" charset="0"/>
              <a:buChar char="•"/>
            </a:pPr>
            <a:r>
              <a:rPr lang="en-GB" dirty="0"/>
              <a:t>There are approximately 180,000 people with HBV in the UK</a:t>
            </a:r>
            <a:r>
              <a:rPr lang="en-GB" baseline="30000" dirty="0"/>
              <a:t>1</a:t>
            </a:r>
          </a:p>
          <a:p>
            <a:pPr marL="285750" indent="-285750">
              <a:buFont typeface="Arial" panose="020B0604020202020204" pitchFamily="34" charset="0"/>
              <a:buChar char="•"/>
            </a:pPr>
            <a:r>
              <a:rPr lang="en-GB" dirty="0"/>
              <a:t>Of those, it is estimated that 2-5% are co-infected with HDV</a:t>
            </a:r>
            <a:r>
              <a:rPr lang="en-GB" baseline="30000" dirty="0"/>
              <a:t>2</a:t>
            </a:r>
          </a:p>
          <a:p>
            <a:endParaRPr lang="en-GB" dirty="0"/>
          </a:p>
          <a:p>
            <a:r>
              <a:rPr lang="en-GB" b="1" dirty="0"/>
              <a:t>Symptoms and prognosis</a:t>
            </a:r>
          </a:p>
          <a:p>
            <a:pPr marL="285750" indent="-285750">
              <a:buFont typeface="Arial" panose="020B0604020202020204" pitchFamily="34" charset="0"/>
              <a:buChar char="•"/>
            </a:pPr>
            <a:r>
              <a:rPr lang="en-GB" dirty="0"/>
              <a:t>Hepatitis D is the most severe form of viral hepatitis</a:t>
            </a:r>
          </a:p>
          <a:p>
            <a:pPr marL="285750" indent="-285750">
              <a:buFont typeface="Arial" panose="020B0604020202020204" pitchFamily="34" charset="0"/>
              <a:buChar char="•"/>
            </a:pPr>
            <a:r>
              <a:rPr lang="en-GB" dirty="0"/>
              <a:t>People with CHD have an increased risk of liver-related events such as cirrhosis and hepatocellular carcinoma</a:t>
            </a:r>
          </a:p>
          <a:p>
            <a:pPr marL="285750" indent="-285750">
              <a:buFont typeface="Arial" panose="020B0604020202020204" pitchFamily="34" charset="0"/>
              <a:buChar char="•"/>
            </a:pPr>
            <a:r>
              <a:rPr lang="en-GB" dirty="0"/>
              <a:t>The rate of disease progression is higher for those with co-infected with CHD compared to patients with chronic hepatitis B infection only</a:t>
            </a:r>
          </a:p>
        </p:txBody>
      </p:sp>
      <p:sp>
        <p:nvSpPr>
          <p:cNvPr id="8" name="TextBox 7">
            <a:extLst>
              <a:ext uri="{FF2B5EF4-FFF2-40B4-BE49-F238E27FC236}">
                <a16:creationId xmlns:a16="http://schemas.microsoft.com/office/drawing/2014/main" id="{67FD7650-D753-4B76-A756-7DA14F1421BF}"/>
              </a:ext>
            </a:extLst>
          </p:cNvPr>
          <p:cNvSpPr txBox="1"/>
          <p:nvPr/>
        </p:nvSpPr>
        <p:spPr>
          <a:xfrm>
            <a:off x="2656785" y="6550223"/>
            <a:ext cx="7116051" cy="307777"/>
          </a:xfrm>
          <a:prstGeom prst="rect">
            <a:avLst/>
          </a:prstGeom>
          <a:noFill/>
        </p:spPr>
        <p:txBody>
          <a:bodyPr wrap="none" rtlCol="0">
            <a:spAutoFit/>
          </a:bodyPr>
          <a:lstStyle/>
          <a:p>
            <a:r>
              <a:rPr lang="en-GB" sz="1400" b="1" dirty="0"/>
              <a:t>Abbreviations: </a:t>
            </a:r>
            <a:r>
              <a:rPr lang="en-GB" sz="1400" dirty="0"/>
              <a:t>CHD, chronic hepatitis D; HBV, hepatitis B virus. HDV, hepatitis D virus.</a:t>
            </a:r>
          </a:p>
        </p:txBody>
      </p:sp>
      <p:sp>
        <p:nvSpPr>
          <p:cNvPr id="6" name="Title 1">
            <a:extLst>
              <a:ext uri="{FF2B5EF4-FFF2-40B4-BE49-F238E27FC236}">
                <a16:creationId xmlns:a16="http://schemas.microsoft.com/office/drawing/2014/main" id="{860E2BAA-0B5E-50D0-CD81-F203E906638D}"/>
              </a:ext>
            </a:extLst>
          </p:cNvPr>
          <p:cNvSpPr>
            <a:spLocks noGrp="1"/>
          </p:cNvSpPr>
          <p:nvPr>
            <p:ph type="ctrTitle"/>
          </p:nvPr>
        </p:nvSpPr>
        <p:spPr>
          <a:xfrm>
            <a:off x="496888" y="207963"/>
            <a:ext cx="11177587" cy="627779"/>
          </a:xfrm>
        </p:spPr>
        <p:txBody>
          <a:bodyPr>
            <a:noAutofit/>
          </a:bodyPr>
          <a:lstStyle/>
          <a:p>
            <a:r>
              <a:rPr lang="en-GB" sz="3200" dirty="0"/>
              <a:t>Background on chronic hepatitis D</a:t>
            </a:r>
          </a:p>
        </p:txBody>
      </p:sp>
    </p:spTree>
    <p:extLst>
      <p:ext uri="{BB962C8B-B14F-4D97-AF65-F5344CB8AC3E}">
        <p14:creationId xmlns:p14="http://schemas.microsoft.com/office/powerpoint/2010/main" val="6081482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76025" cy="718816"/>
          </a:xfrm>
        </p:spPr>
        <p:txBody>
          <a:bodyPr>
            <a:noAutofit/>
          </a:bodyPr>
          <a:lstStyle/>
          <a:p>
            <a:r>
              <a:rPr lang="en-GB" sz="3200" dirty="0">
                <a:solidFill>
                  <a:schemeClr val="accent2"/>
                </a:solidFill>
              </a:rPr>
              <a:t>Other issues: </a:t>
            </a:r>
            <a:r>
              <a:rPr lang="en-GB" sz="3200" dirty="0"/>
              <a:t>Utilities for disease progression states (1/2)</a:t>
            </a:r>
            <a:br>
              <a:rPr lang="en-GB" sz="3200" dirty="0"/>
            </a:br>
            <a:endParaRPr lang="en-GB" sz="800" b="0" strike="sngStrike"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407987" y="839160"/>
            <a:ext cx="11376025" cy="107536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Utilities for the disease progression health states: decompensated cirrhosis (DC), hepatocellular carcinoma (HCC), liver transplant (LT) and post-liver transplant (PLT) were derived from a meta-analysis of CHB utilities</a:t>
            </a:r>
          </a:p>
        </p:txBody>
      </p:sp>
      <p:sp>
        <p:nvSpPr>
          <p:cNvPr id="16" name="Rectangle 15">
            <a:extLst>
              <a:ext uri="{FF2B5EF4-FFF2-40B4-BE49-F238E27FC236}">
                <a16:creationId xmlns:a16="http://schemas.microsoft.com/office/drawing/2014/main" id="{BE4E1D21-37B6-4DED-9C97-E9DA5819D47B}"/>
              </a:ext>
            </a:extLst>
          </p:cNvPr>
          <p:cNvSpPr/>
          <p:nvPr/>
        </p:nvSpPr>
        <p:spPr>
          <a:xfrm>
            <a:off x="418414" y="2073069"/>
            <a:ext cx="11376025" cy="360383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285750" indent="-285750">
              <a:buFont typeface="Arial" panose="020B0604020202020204" pitchFamily="34" charset="0"/>
              <a:buChar char="•"/>
            </a:pPr>
            <a:r>
              <a:rPr lang="en-GB" dirty="0">
                <a:solidFill>
                  <a:schemeClr val="tx1"/>
                </a:solidFill>
              </a:rPr>
              <a:t>Considers that company’s utility for the PLT state (0.67) is too low in comparison to previous appraisals in CHB (TA173 and TA153), which assume a utility of 0.82</a:t>
            </a:r>
          </a:p>
          <a:p>
            <a:pPr marL="285750" indent="-285750">
              <a:buFont typeface="Arial" panose="020B0604020202020204" pitchFamily="34" charset="0"/>
              <a:buChar char="•"/>
            </a:pPr>
            <a:r>
              <a:rPr lang="en-GB" dirty="0">
                <a:solidFill>
                  <a:schemeClr val="tx1"/>
                </a:solidFill>
              </a:rPr>
              <a:t>Prefers to assume that patients with a successful LT in the PLT state return to a utility value of a combined responder (</a:t>
            </a:r>
            <a:r>
              <a:rPr lang="en-GB" u="sng" dirty="0">
                <a:solidFill>
                  <a:schemeClr val="tx1"/>
                </a:solidFill>
                <a:highlight>
                  <a:srgbClr val="000000"/>
                </a:highlight>
              </a:rPr>
              <a:t>****</a:t>
            </a:r>
            <a:r>
              <a:rPr lang="en-GB" dirty="0">
                <a:solidFill>
                  <a:schemeClr val="tx1"/>
                </a:solidFill>
              </a:rPr>
              <a:t>)</a:t>
            </a:r>
          </a:p>
        </p:txBody>
      </p:sp>
      <p:sp>
        <p:nvSpPr>
          <p:cNvPr id="12" name="TextBox 11">
            <a:extLst>
              <a:ext uri="{FF2B5EF4-FFF2-40B4-BE49-F238E27FC236}">
                <a16:creationId xmlns:a16="http://schemas.microsoft.com/office/drawing/2014/main" id="{6D2889DC-70D9-4588-96B5-F38E631138AC}"/>
              </a:ext>
            </a:extLst>
          </p:cNvPr>
          <p:cNvSpPr txBox="1"/>
          <p:nvPr/>
        </p:nvSpPr>
        <p:spPr>
          <a:xfrm>
            <a:off x="2393275" y="6321450"/>
            <a:ext cx="8639958" cy="523220"/>
          </a:xfrm>
          <a:prstGeom prst="rect">
            <a:avLst/>
          </a:prstGeom>
          <a:noFill/>
        </p:spPr>
        <p:txBody>
          <a:bodyPr wrap="square" rtlCol="0">
            <a:spAutoFit/>
          </a:bodyPr>
          <a:lstStyle/>
          <a:p>
            <a:pPr algn="ctr"/>
            <a:r>
              <a:rPr lang="en-GB" sz="1400" b="1" dirty="0"/>
              <a:t>Abbreviations: </a:t>
            </a:r>
            <a:r>
              <a:rPr lang="en-GB" sz="1400" dirty="0"/>
              <a:t>CHB, chronic hepatitis B; DC, decompensated cirrhosis; EAG, External Assessment Group; HCC, hepatocellular carcinoma; LT, liver transplant; PLT, post-liver transplant; TA, technology appraisal.</a:t>
            </a:r>
          </a:p>
        </p:txBody>
      </p:sp>
      <p:sp>
        <p:nvSpPr>
          <p:cNvPr id="5" name="Rectangle 4" descr="Question to committee">
            <a:extLst>
              <a:ext uri="{FF2B5EF4-FFF2-40B4-BE49-F238E27FC236}">
                <a16:creationId xmlns:a16="http://schemas.microsoft.com/office/drawing/2014/main" id="{C35C73C7-A5F2-9074-3E56-9A07026101EB}"/>
              </a:ext>
            </a:extLst>
          </p:cNvPr>
          <p:cNvSpPr/>
          <p:nvPr/>
        </p:nvSpPr>
        <p:spPr>
          <a:xfrm>
            <a:off x="2173911" y="5867896"/>
            <a:ext cx="9078686" cy="45389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are the most appropriate utility values for disease progression health states?</a:t>
            </a:r>
          </a:p>
        </p:txBody>
      </p:sp>
      <p:grpSp>
        <p:nvGrpSpPr>
          <p:cNvPr id="6" name="Group 5">
            <a:extLst>
              <a:ext uri="{FF2B5EF4-FFF2-40B4-BE49-F238E27FC236}">
                <a16:creationId xmlns:a16="http://schemas.microsoft.com/office/drawing/2014/main" id="{80639058-F5F3-41FF-05CF-33FFC3DF0BAB}"/>
              </a:ext>
              <a:ext uri="{C183D7F6-B498-43B3-948B-1728B52AA6E4}">
                <adec:decorative xmlns:adec="http://schemas.microsoft.com/office/drawing/2017/decorative" val="1"/>
              </a:ext>
            </a:extLst>
          </p:cNvPr>
          <p:cNvGrpSpPr/>
          <p:nvPr/>
        </p:nvGrpSpPr>
        <p:grpSpPr>
          <a:xfrm>
            <a:off x="1875267" y="5806841"/>
            <a:ext cx="576000" cy="576000"/>
            <a:chOff x="-1440493" y="4133589"/>
            <a:chExt cx="576000" cy="576000"/>
          </a:xfrm>
        </p:grpSpPr>
        <p:sp>
          <p:nvSpPr>
            <p:cNvPr id="7" name="Oval 6">
              <a:extLst>
                <a:ext uri="{FF2B5EF4-FFF2-40B4-BE49-F238E27FC236}">
                  <a16:creationId xmlns:a16="http://schemas.microsoft.com/office/drawing/2014/main" id="{0F1A8478-20C9-D651-D728-6A620366BA13}"/>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a:extLst>
                <a:ext uri="{FF2B5EF4-FFF2-40B4-BE49-F238E27FC236}">
                  <a16:creationId xmlns:a16="http://schemas.microsoft.com/office/drawing/2014/main" id="{380A2DC4-455A-34F2-163E-62133C26E978}"/>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graphicFrame>
        <p:nvGraphicFramePr>
          <p:cNvPr id="4" name="Table 3">
            <a:extLst>
              <a:ext uri="{FF2B5EF4-FFF2-40B4-BE49-F238E27FC236}">
                <a16:creationId xmlns:a16="http://schemas.microsoft.com/office/drawing/2014/main" id="{0C41E26D-8693-6B36-A6BB-B7AE4733B65D}"/>
              </a:ext>
            </a:extLst>
          </p:cNvPr>
          <p:cNvGraphicFramePr>
            <a:graphicFrameLocks noGrp="1"/>
          </p:cNvGraphicFramePr>
          <p:nvPr>
            <p:extLst>
              <p:ext uri="{D42A27DB-BD31-4B8C-83A1-F6EECF244321}">
                <p14:modId xmlns:p14="http://schemas.microsoft.com/office/powerpoint/2010/main" val="4207048635"/>
              </p:ext>
            </p:extLst>
          </p:nvPr>
        </p:nvGraphicFramePr>
        <p:xfrm>
          <a:off x="1875268" y="3650215"/>
          <a:ext cx="8783209" cy="1929849"/>
        </p:xfrm>
        <a:graphic>
          <a:graphicData uri="http://schemas.openxmlformats.org/drawingml/2006/table">
            <a:tbl>
              <a:tblPr firstRow="1" bandRow="1">
                <a:tableStyleId>{21E4AEA4-8DFA-4A89-87EB-49C32662AFE0}</a:tableStyleId>
              </a:tblPr>
              <a:tblGrid>
                <a:gridCol w="1327273">
                  <a:extLst>
                    <a:ext uri="{9D8B030D-6E8A-4147-A177-3AD203B41FA5}">
                      <a16:colId xmlns:a16="http://schemas.microsoft.com/office/drawing/2014/main" val="422249969"/>
                    </a:ext>
                  </a:extLst>
                </a:gridCol>
                <a:gridCol w="1506635">
                  <a:extLst>
                    <a:ext uri="{9D8B030D-6E8A-4147-A177-3AD203B41FA5}">
                      <a16:colId xmlns:a16="http://schemas.microsoft.com/office/drawing/2014/main" val="3548130862"/>
                    </a:ext>
                  </a:extLst>
                </a:gridCol>
                <a:gridCol w="1506635">
                  <a:extLst>
                    <a:ext uri="{9D8B030D-6E8A-4147-A177-3AD203B41FA5}">
                      <a16:colId xmlns:a16="http://schemas.microsoft.com/office/drawing/2014/main" val="716617674"/>
                    </a:ext>
                  </a:extLst>
                </a:gridCol>
                <a:gridCol w="2221333">
                  <a:extLst>
                    <a:ext uri="{9D8B030D-6E8A-4147-A177-3AD203B41FA5}">
                      <a16:colId xmlns:a16="http://schemas.microsoft.com/office/drawing/2014/main" val="1922295309"/>
                    </a:ext>
                  </a:extLst>
                </a:gridCol>
                <a:gridCol w="2221333">
                  <a:extLst>
                    <a:ext uri="{9D8B030D-6E8A-4147-A177-3AD203B41FA5}">
                      <a16:colId xmlns:a16="http://schemas.microsoft.com/office/drawing/2014/main" val="4108744240"/>
                    </a:ext>
                  </a:extLst>
                </a:gridCol>
              </a:tblGrid>
              <a:tr h="747477">
                <a:tc>
                  <a:txBody>
                    <a:bodyPr/>
                    <a:lstStyle/>
                    <a:p>
                      <a:pPr algn="ctr">
                        <a:lnSpc>
                          <a:spcPct val="120000"/>
                        </a:lnSpc>
                        <a:spcBef>
                          <a:spcPts val="200"/>
                        </a:spcBef>
                        <a:spcAft>
                          <a:spcPts val="200"/>
                        </a:spcAft>
                      </a:pPr>
                      <a:r>
                        <a:rPr lang="en-GB" sz="1800" b="1" dirty="0">
                          <a:solidFill>
                            <a:srgbClr val="FFFFFF"/>
                          </a:solidFill>
                          <a:effectLst/>
                        </a:rPr>
                        <a:t>Health state</a:t>
                      </a:r>
                      <a:endParaRPr lang="en-GB" sz="1800" b="1" dirty="0">
                        <a:solidFill>
                          <a:srgbClr val="FFFFFF"/>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20000"/>
                        </a:lnSpc>
                        <a:spcBef>
                          <a:spcPts val="200"/>
                        </a:spcBef>
                        <a:spcAft>
                          <a:spcPts val="200"/>
                        </a:spcAft>
                      </a:pPr>
                      <a:r>
                        <a:rPr lang="en-GB" sz="1800" b="1" dirty="0">
                          <a:solidFill>
                            <a:srgbClr val="FFFFFF"/>
                          </a:solidFill>
                          <a:effectLst/>
                        </a:rPr>
                        <a:t>Tenofovir (TA173)</a:t>
                      </a:r>
                      <a:endParaRPr lang="en-GB" sz="1800" b="1" dirty="0">
                        <a:solidFill>
                          <a:srgbClr val="FFFFFF"/>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20000"/>
                        </a:lnSpc>
                        <a:spcBef>
                          <a:spcPts val="200"/>
                        </a:spcBef>
                        <a:spcAft>
                          <a:spcPts val="200"/>
                        </a:spcAft>
                      </a:pPr>
                      <a:r>
                        <a:rPr lang="en-GB" sz="1800" b="1" dirty="0">
                          <a:solidFill>
                            <a:srgbClr val="FFFFFF"/>
                          </a:solidFill>
                          <a:effectLst/>
                        </a:rPr>
                        <a:t>Entecavir (TA153)</a:t>
                      </a:r>
                      <a:endParaRPr lang="en-GB" sz="1800" b="1" dirty="0">
                        <a:solidFill>
                          <a:srgbClr val="FFFFFF"/>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20000"/>
                        </a:lnSpc>
                        <a:spcBef>
                          <a:spcPts val="200"/>
                        </a:spcBef>
                        <a:spcAft>
                          <a:spcPts val="200"/>
                        </a:spcAft>
                      </a:pPr>
                      <a:r>
                        <a:rPr lang="en-GB" sz="1800" b="1" dirty="0">
                          <a:solidFill>
                            <a:srgbClr val="FFFFFF"/>
                          </a:solidFill>
                          <a:effectLst/>
                        </a:rPr>
                        <a:t>Company base case - CHB meta analysis</a:t>
                      </a:r>
                      <a:endParaRPr lang="en-GB" sz="1800" b="1" dirty="0">
                        <a:solidFill>
                          <a:srgbClr val="FFFFFF"/>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20000"/>
                        </a:lnSpc>
                        <a:spcBef>
                          <a:spcPts val="200"/>
                        </a:spcBef>
                        <a:spcAft>
                          <a:spcPts val="200"/>
                        </a:spcAft>
                      </a:pPr>
                      <a:r>
                        <a:rPr lang="en-GB" sz="1800" b="1" dirty="0">
                          <a:solidFill>
                            <a:srgbClr val="FFFFFF"/>
                          </a:solidFill>
                          <a:effectLst/>
                          <a:latin typeface="+mn-lt"/>
                          <a:ea typeface="Times New Roman" panose="02020603050405020304" pitchFamily="18" charset="0"/>
                          <a:cs typeface="Times New Roman" panose="02020603050405020304" pitchFamily="18" charset="0"/>
                        </a:rPr>
                        <a:t>EAG base case</a:t>
                      </a:r>
                    </a:p>
                  </a:txBody>
                  <a:tcPr marL="68580" marR="68580" marT="0" marB="0" anchor="ctr"/>
                </a:tc>
                <a:extLst>
                  <a:ext uri="{0D108BD9-81ED-4DB2-BD59-A6C34878D82A}">
                    <a16:rowId xmlns:a16="http://schemas.microsoft.com/office/drawing/2014/main" val="3290059616"/>
                  </a:ext>
                </a:extLst>
              </a:tr>
              <a:tr h="231612">
                <a:tc>
                  <a:txBody>
                    <a:bodyPr/>
                    <a:lstStyle/>
                    <a:p>
                      <a:pPr>
                        <a:lnSpc>
                          <a:spcPct val="120000"/>
                        </a:lnSpc>
                        <a:spcBef>
                          <a:spcPts val="200"/>
                        </a:spcBef>
                        <a:spcAft>
                          <a:spcPts val="200"/>
                        </a:spcAft>
                      </a:pPr>
                      <a:r>
                        <a:rPr lang="en-GB" sz="1800" dirty="0">
                          <a:effectLst/>
                        </a:rPr>
                        <a:t>DC</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0.36</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0.36</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0.46</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0.46</a:t>
                      </a:r>
                    </a:p>
                  </a:txBody>
                  <a:tcPr marL="68580" marR="68580" marT="0" marB="0"/>
                </a:tc>
                <a:extLst>
                  <a:ext uri="{0D108BD9-81ED-4DB2-BD59-A6C34878D82A}">
                    <a16:rowId xmlns:a16="http://schemas.microsoft.com/office/drawing/2014/main" val="728191650"/>
                  </a:ext>
                </a:extLst>
              </a:tr>
              <a:tr h="231612">
                <a:tc>
                  <a:txBody>
                    <a:bodyPr/>
                    <a:lstStyle/>
                    <a:p>
                      <a:pPr>
                        <a:lnSpc>
                          <a:spcPct val="120000"/>
                        </a:lnSpc>
                        <a:spcBef>
                          <a:spcPts val="200"/>
                        </a:spcBef>
                        <a:spcAft>
                          <a:spcPts val="200"/>
                        </a:spcAft>
                      </a:pPr>
                      <a:r>
                        <a:rPr lang="en-GB" sz="1800" dirty="0">
                          <a:effectLst/>
                        </a:rPr>
                        <a:t>HCC</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0.46</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0.42</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0.52</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effectLst/>
                          <a:latin typeface="+mn-lt"/>
                          <a:cs typeface="Times New Roman" panose="02020603050405020304" pitchFamily="18" charset="0"/>
                        </a:rPr>
                        <a:t>0.52</a:t>
                      </a:r>
                      <a:endParaRPr lang="en-GB" sz="1800" kern="1200" dirty="0">
                        <a:solidFill>
                          <a:schemeClr val="dk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92674446"/>
                  </a:ext>
                </a:extLst>
              </a:tr>
              <a:tr h="231612">
                <a:tc>
                  <a:txBody>
                    <a:bodyPr/>
                    <a:lstStyle/>
                    <a:p>
                      <a:pPr>
                        <a:lnSpc>
                          <a:spcPct val="120000"/>
                        </a:lnSpc>
                        <a:spcBef>
                          <a:spcPts val="200"/>
                        </a:spcBef>
                        <a:spcAft>
                          <a:spcPts val="200"/>
                        </a:spcAft>
                      </a:pPr>
                      <a:r>
                        <a:rPr lang="en-GB" sz="1800" dirty="0">
                          <a:effectLst/>
                        </a:rPr>
                        <a:t>LT</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a:effectLst/>
                        </a:rPr>
                        <a:t>0.71</a:t>
                      </a:r>
                      <a:endParaRPr lang="en-GB" sz="1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0.69</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0.57</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0.57</a:t>
                      </a:r>
                    </a:p>
                  </a:txBody>
                  <a:tcPr marL="68580" marR="68580" marT="0" marB="0"/>
                </a:tc>
                <a:extLst>
                  <a:ext uri="{0D108BD9-81ED-4DB2-BD59-A6C34878D82A}">
                    <a16:rowId xmlns:a16="http://schemas.microsoft.com/office/drawing/2014/main" val="1310851891"/>
                  </a:ext>
                </a:extLst>
              </a:tr>
              <a:tr h="231612">
                <a:tc>
                  <a:txBody>
                    <a:bodyPr/>
                    <a:lstStyle/>
                    <a:p>
                      <a:pPr>
                        <a:lnSpc>
                          <a:spcPct val="120000"/>
                        </a:lnSpc>
                        <a:spcBef>
                          <a:spcPts val="200"/>
                        </a:spcBef>
                        <a:spcAft>
                          <a:spcPts val="200"/>
                        </a:spcAft>
                      </a:pPr>
                      <a:r>
                        <a:rPr lang="en-GB" sz="1800" dirty="0">
                          <a:effectLst/>
                        </a:rPr>
                        <a:t>PLT</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0.82</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0.82</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sz="1800" dirty="0">
                          <a:effectLst/>
                        </a:rPr>
                        <a:t>0.67</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20000"/>
                        </a:lnSpc>
                        <a:spcBef>
                          <a:spcPts val="200"/>
                        </a:spcBef>
                        <a:spcAft>
                          <a:spcPts val="200"/>
                        </a:spcAft>
                      </a:pPr>
                      <a:r>
                        <a:rPr lang="en-GB" u="sng" dirty="0">
                          <a:solidFill>
                            <a:schemeClr val="tx1"/>
                          </a:solidFill>
                          <a:highlight>
                            <a:srgbClr val="000000"/>
                          </a:highlight>
                        </a:rPr>
                        <a:t>****</a:t>
                      </a:r>
                      <a:endParaRPr lang="en-GB" sz="1800" u="sng"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15207324"/>
                  </a:ext>
                </a:extLst>
              </a:tr>
            </a:tbl>
          </a:graphicData>
        </a:graphic>
      </p:graphicFrame>
      <p:sp>
        <p:nvSpPr>
          <p:cNvPr id="3" name="Rectangle 2" descr="Marker showing slides are confidential ">
            <a:extLst>
              <a:ext uri="{FF2B5EF4-FFF2-40B4-BE49-F238E27FC236}">
                <a16:creationId xmlns:a16="http://schemas.microsoft.com/office/drawing/2014/main" id="{4AB81A6F-0C2A-8BA3-C9BA-3F0056B7BBA5}"/>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2164090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5540AD4-10AE-BF4A-A8B1-0AD141A2ABA1}"/>
              </a:ext>
            </a:extLst>
          </p:cNvPr>
          <p:cNvSpPr/>
          <p:nvPr/>
        </p:nvSpPr>
        <p:spPr>
          <a:xfrm>
            <a:off x="133350" y="6467475"/>
            <a:ext cx="800100" cy="323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649761" cy="1276350"/>
          </a:xfrm>
        </p:spPr>
        <p:txBody>
          <a:bodyPr>
            <a:noAutofit/>
          </a:bodyPr>
          <a:lstStyle/>
          <a:p>
            <a:r>
              <a:rPr lang="en-GB" sz="3200" dirty="0">
                <a:solidFill>
                  <a:schemeClr val="accent2"/>
                </a:solidFill>
              </a:rPr>
              <a:t>Other issues: </a:t>
            </a:r>
            <a:r>
              <a:rPr lang="en-GB" sz="3200" dirty="0"/>
              <a:t>Natural history modelling (1/4)</a:t>
            </a:r>
            <a:br>
              <a:rPr lang="en-GB" sz="3200" dirty="0"/>
            </a:br>
            <a:endParaRPr lang="en-GB" sz="2800" b="0" dirty="0">
              <a:solidFill>
                <a:srgbClr val="FF0000"/>
              </a:solidFill>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591105" y="6319650"/>
            <a:ext cx="10737295" cy="523220"/>
          </a:xfrm>
          <a:prstGeom prst="rect">
            <a:avLst/>
          </a:prstGeom>
          <a:noFill/>
        </p:spPr>
        <p:txBody>
          <a:bodyPr wrap="square" rtlCol="0">
            <a:spAutoFit/>
          </a:bodyPr>
          <a:lstStyle/>
          <a:p>
            <a:pPr algn="ctr"/>
            <a:r>
              <a:rPr lang="en-GB" sz="1400" b="1" dirty="0"/>
              <a:t>Notes: </a:t>
            </a:r>
            <a:r>
              <a:rPr lang="en-GB" sz="1400" dirty="0"/>
              <a:t>*Difference discussed in a separate issue. </a:t>
            </a:r>
            <a:r>
              <a:rPr lang="en-GB" sz="1400" b="1" dirty="0"/>
              <a:t>Abbreviations: </a:t>
            </a:r>
            <a:r>
              <a:rPr lang="en-GB" sz="1400" dirty="0"/>
              <a:t>CC, compensated cirrhosis; DC, decompensated cirrhosis; EAG, External Assessment Group; HCC, hepatocellular carcinoma; LT, liver transplant; PLT, post-liver transplant.</a:t>
            </a:r>
          </a:p>
        </p:txBody>
      </p:sp>
      <p:graphicFrame>
        <p:nvGraphicFramePr>
          <p:cNvPr id="3" name="Table 3">
            <a:extLst>
              <a:ext uri="{FF2B5EF4-FFF2-40B4-BE49-F238E27FC236}">
                <a16:creationId xmlns:a16="http://schemas.microsoft.com/office/drawing/2014/main" id="{85146AA1-9EDC-B025-5ADE-541F4BAED088}"/>
              </a:ext>
            </a:extLst>
          </p:cNvPr>
          <p:cNvGraphicFramePr>
            <a:graphicFrameLocks noGrp="1"/>
          </p:cNvGraphicFramePr>
          <p:nvPr>
            <p:extLst>
              <p:ext uri="{D42A27DB-BD31-4B8C-83A1-F6EECF244321}">
                <p14:modId xmlns:p14="http://schemas.microsoft.com/office/powerpoint/2010/main" val="167440759"/>
              </p:ext>
            </p:extLst>
          </p:nvPr>
        </p:nvGraphicFramePr>
        <p:xfrm>
          <a:off x="591105" y="1040946"/>
          <a:ext cx="11119882" cy="5214223"/>
        </p:xfrm>
        <a:graphic>
          <a:graphicData uri="http://schemas.openxmlformats.org/drawingml/2006/table">
            <a:tbl>
              <a:tblPr firstRow="1" bandRow="1">
                <a:tableStyleId>{5C22544A-7EE6-4342-B048-85BDC9FD1C3A}</a:tableStyleId>
              </a:tblPr>
              <a:tblGrid>
                <a:gridCol w="1670372">
                  <a:extLst>
                    <a:ext uri="{9D8B030D-6E8A-4147-A177-3AD203B41FA5}">
                      <a16:colId xmlns:a16="http://schemas.microsoft.com/office/drawing/2014/main" val="3082217696"/>
                    </a:ext>
                  </a:extLst>
                </a:gridCol>
                <a:gridCol w="2434348">
                  <a:extLst>
                    <a:ext uri="{9D8B030D-6E8A-4147-A177-3AD203B41FA5}">
                      <a16:colId xmlns:a16="http://schemas.microsoft.com/office/drawing/2014/main" val="2759495027"/>
                    </a:ext>
                  </a:extLst>
                </a:gridCol>
                <a:gridCol w="2895600">
                  <a:extLst>
                    <a:ext uri="{9D8B030D-6E8A-4147-A177-3AD203B41FA5}">
                      <a16:colId xmlns:a16="http://schemas.microsoft.com/office/drawing/2014/main" val="1764069671"/>
                    </a:ext>
                  </a:extLst>
                </a:gridCol>
                <a:gridCol w="4119562">
                  <a:extLst>
                    <a:ext uri="{9D8B030D-6E8A-4147-A177-3AD203B41FA5}">
                      <a16:colId xmlns:a16="http://schemas.microsoft.com/office/drawing/2014/main" val="4200136832"/>
                    </a:ext>
                  </a:extLst>
                </a:gridCol>
              </a:tblGrid>
              <a:tr h="415528">
                <a:tc>
                  <a:txBody>
                    <a:bodyPr/>
                    <a:lstStyle/>
                    <a:p>
                      <a:r>
                        <a:rPr lang="en-GB" dirty="0"/>
                        <a:t>From</a:t>
                      </a:r>
                    </a:p>
                  </a:txBody>
                  <a:tcPr/>
                </a:tc>
                <a:tc>
                  <a:txBody>
                    <a:bodyPr/>
                    <a:lstStyle/>
                    <a:p>
                      <a:r>
                        <a:rPr lang="en-GB" dirty="0"/>
                        <a:t>To</a:t>
                      </a:r>
                    </a:p>
                  </a:txBody>
                  <a:tcPr/>
                </a:tc>
                <a:tc>
                  <a:txBody>
                    <a:bodyPr/>
                    <a:lstStyle/>
                    <a:p>
                      <a:r>
                        <a:rPr lang="en-GB" dirty="0"/>
                        <a:t>Company base case</a:t>
                      </a:r>
                    </a:p>
                  </a:txBody>
                  <a:tcPr/>
                </a:tc>
                <a:tc>
                  <a:txBody>
                    <a:bodyPr/>
                    <a:lstStyle/>
                    <a:p>
                      <a:r>
                        <a:rPr lang="en-GB" dirty="0"/>
                        <a:t>EAG proposed alternative</a:t>
                      </a:r>
                    </a:p>
                  </a:txBody>
                  <a:tcPr/>
                </a:tc>
                <a:extLst>
                  <a:ext uri="{0D108BD9-81ED-4DB2-BD59-A6C34878D82A}">
                    <a16:rowId xmlns:a16="http://schemas.microsoft.com/office/drawing/2014/main" val="1936791547"/>
                  </a:ext>
                </a:extLst>
              </a:tr>
              <a:tr h="409575">
                <a:tc>
                  <a:txBody>
                    <a:bodyPr/>
                    <a:lstStyle/>
                    <a:p>
                      <a:r>
                        <a:rPr lang="en-GB" dirty="0"/>
                        <a:t>F2</a:t>
                      </a:r>
                    </a:p>
                  </a:txBody>
                  <a:tcPr/>
                </a:tc>
                <a:tc>
                  <a:txBody>
                    <a:bodyPr/>
                    <a:lstStyle/>
                    <a:p>
                      <a:r>
                        <a:rPr lang="en-GB" dirty="0"/>
                        <a:t>F2+1 (up to F4)</a:t>
                      </a:r>
                    </a:p>
                  </a:txBody>
                  <a:tcPr/>
                </a:tc>
                <a:tc>
                  <a:txBody>
                    <a:bodyPr/>
                    <a:lstStyle/>
                    <a:p>
                      <a:pPr algn="ctr"/>
                      <a:r>
                        <a:rPr lang="en-GB" dirty="0"/>
                        <a:t>12.53%</a:t>
                      </a:r>
                    </a:p>
                  </a:txBody>
                  <a:tcPr/>
                </a:tc>
                <a:tc>
                  <a:txBody>
                    <a:bodyPr/>
                    <a:lstStyle/>
                    <a:p>
                      <a:pPr algn="ctr"/>
                      <a:r>
                        <a:rPr lang="en-GB" dirty="0"/>
                        <a:t>F2 to F3 – 6.93%, F3 to F4 – 7.18%</a:t>
                      </a:r>
                    </a:p>
                  </a:txBody>
                  <a:tcPr/>
                </a:tc>
                <a:extLst>
                  <a:ext uri="{0D108BD9-81ED-4DB2-BD59-A6C34878D82A}">
                    <a16:rowId xmlns:a16="http://schemas.microsoft.com/office/drawing/2014/main" val="4265555278"/>
                  </a:ext>
                </a:extLst>
              </a:tr>
              <a:tr h="343563">
                <a:tc>
                  <a:txBody>
                    <a:bodyPr/>
                    <a:lstStyle/>
                    <a:p>
                      <a:r>
                        <a:rPr lang="en-GB" dirty="0"/>
                        <a:t>F2</a:t>
                      </a:r>
                    </a:p>
                  </a:txBody>
                  <a:tcPr/>
                </a:tc>
                <a:tc>
                  <a:txBody>
                    <a:bodyPr/>
                    <a:lstStyle/>
                    <a:p>
                      <a:r>
                        <a:rPr lang="en-GB" dirty="0"/>
                        <a:t>HCC</a:t>
                      </a:r>
                    </a:p>
                  </a:txBody>
                  <a:tcPr/>
                </a:tc>
                <a:tc>
                  <a:txBody>
                    <a:bodyPr/>
                    <a:lstStyle/>
                    <a:p>
                      <a:pPr algn="ctr"/>
                      <a:r>
                        <a:rPr lang="en-GB" dirty="0"/>
                        <a:t>1.38%</a:t>
                      </a:r>
                    </a:p>
                  </a:txBody>
                  <a:tcPr/>
                </a:tc>
                <a:tc>
                  <a:txBody>
                    <a:bodyPr/>
                    <a:lstStyle/>
                    <a:p>
                      <a:pPr algn="ctr"/>
                      <a:r>
                        <a:rPr lang="en-GB" dirty="0"/>
                        <a:t>0.04%</a:t>
                      </a:r>
                    </a:p>
                  </a:txBody>
                  <a:tcPr/>
                </a:tc>
                <a:extLst>
                  <a:ext uri="{0D108BD9-81ED-4DB2-BD59-A6C34878D82A}">
                    <a16:rowId xmlns:a16="http://schemas.microsoft.com/office/drawing/2014/main" val="1511713257"/>
                  </a:ext>
                </a:extLst>
              </a:tr>
              <a:tr h="3435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F3</a:t>
                      </a:r>
                    </a:p>
                  </a:txBody>
                  <a:tcPr/>
                </a:tc>
                <a:tc>
                  <a:txBody>
                    <a:bodyPr/>
                    <a:lstStyle/>
                    <a:p>
                      <a:r>
                        <a:rPr lang="en-GB" dirty="0"/>
                        <a:t>HCC</a:t>
                      </a:r>
                    </a:p>
                  </a:txBody>
                  <a:tcPr/>
                </a:tc>
                <a:tc>
                  <a:txBody>
                    <a:bodyPr/>
                    <a:lstStyle/>
                    <a:p>
                      <a:pPr algn="ctr"/>
                      <a:r>
                        <a:rPr lang="en-GB" dirty="0"/>
                        <a:t>2.86%</a:t>
                      </a:r>
                    </a:p>
                  </a:txBody>
                  <a:tcPr/>
                </a:tc>
                <a:tc>
                  <a:txBody>
                    <a:bodyPr/>
                    <a:lstStyle/>
                    <a:p>
                      <a:pPr algn="ctr"/>
                      <a:r>
                        <a:rPr lang="en-GB" dirty="0"/>
                        <a:t>1.10%</a:t>
                      </a:r>
                    </a:p>
                  </a:txBody>
                  <a:tcPr/>
                </a:tc>
                <a:extLst>
                  <a:ext uri="{0D108BD9-81ED-4DB2-BD59-A6C34878D82A}">
                    <a16:rowId xmlns:a16="http://schemas.microsoft.com/office/drawing/2014/main" val="3712860167"/>
                  </a:ext>
                </a:extLst>
              </a:tr>
              <a:tr h="343563">
                <a:tc>
                  <a:txBody>
                    <a:bodyPr/>
                    <a:lstStyle/>
                    <a:p>
                      <a:r>
                        <a:rPr lang="en-GB" dirty="0"/>
                        <a:t>F4 (CC)</a:t>
                      </a:r>
                    </a:p>
                  </a:txBody>
                  <a:tcPr/>
                </a:tc>
                <a:tc>
                  <a:txBody>
                    <a:bodyPr/>
                    <a:lstStyle/>
                    <a:p>
                      <a:r>
                        <a:rPr lang="en-GB" dirty="0"/>
                        <a:t>HCC</a:t>
                      </a:r>
                    </a:p>
                  </a:txBody>
                  <a:tcPr/>
                </a:tc>
                <a:tc>
                  <a:txBody>
                    <a:bodyPr/>
                    <a:lstStyle/>
                    <a:p>
                      <a:pPr algn="ctr"/>
                      <a:r>
                        <a:rPr lang="en-GB" dirty="0"/>
                        <a:t>6.24%</a:t>
                      </a:r>
                    </a:p>
                  </a:txBody>
                  <a:tcPr/>
                </a:tc>
                <a:tc>
                  <a:txBody>
                    <a:bodyPr/>
                    <a:lstStyle/>
                    <a:p>
                      <a:pPr algn="ctr"/>
                      <a:r>
                        <a:rPr lang="en-GB" dirty="0"/>
                        <a:t>5.61%</a:t>
                      </a:r>
                    </a:p>
                  </a:txBody>
                  <a:tcPr/>
                </a:tc>
                <a:extLst>
                  <a:ext uri="{0D108BD9-81ED-4DB2-BD59-A6C34878D82A}">
                    <a16:rowId xmlns:a16="http://schemas.microsoft.com/office/drawing/2014/main" val="1923255109"/>
                  </a:ext>
                </a:extLst>
              </a:tr>
              <a:tr h="343563">
                <a:tc>
                  <a:txBody>
                    <a:bodyPr/>
                    <a:lstStyle/>
                    <a:p>
                      <a:r>
                        <a:rPr lang="en-GB" dirty="0"/>
                        <a:t>F4 (CC)</a:t>
                      </a:r>
                    </a:p>
                  </a:txBody>
                  <a:tcPr/>
                </a:tc>
                <a:tc>
                  <a:txBody>
                    <a:bodyPr/>
                    <a:lstStyle/>
                    <a:p>
                      <a:r>
                        <a:rPr lang="en-GB" dirty="0"/>
                        <a:t>DC</a:t>
                      </a:r>
                    </a:p>
                  </a:txBody>
                  <a:tcPr/>
                </a:tc>
                <a:tc>
                  <a:txBody>
                    <a:bodyPr/>
                    <a:lstStyle/>
                    <a:p>
                      <a:pPr algn="ctr"/>
                      <a:r>
                        <a:rPr lang="en-GB" dirty="0"/>
                        <a:t>10.67%</a:t>
                      </a:r>
                    </a:p>
                  </a:txBody>
                  <a:tcPr/>
                </a:tc>
                <a:tc>
                  <a:txBody>
                    <a:bodyPr/>
                    <a:lstStyle/>
                    <a:p>
                      <a:pPr algn="ctr"/>
                      <a:r>
                        <a:rPr lang="en-GB" dirty="0"/>
                        <a:t>14.67%</a:t>
                      </a:r>
                    </a:p>
                  </a:txBody>
                  <a:tcPr/>
                </a:tc>
                <a:extLst>
                  <a:ext uri="{0D108BD9-81ED-4DB2-BD59-A6C34878D82A}">
                    <a16:rowId xmlns:a16="http://schemas.microsoft.com/office/drawing/2014/main" val="4085583863"/>
                  </a:ext>
                </a:extLst>
              </a:tr>
              <a:tr h="343563">
                <a:tc>
                  <a:txBody>
                    <a:bodyPr/>
                    <a:lstStyle/>
                    <a:p>
                      <a:r>
                        <a:rPr lang="en-GB" dirty="0"/>
                        <a:t>F4 (CC)</a:t>
                      </a:r>
                    </a:p>
                  </a:txBody>
                  <a:tcPr/>
                </a:tc>
                <a:tc>
                  <a:txBody>
                    <a:bodyPr/>
                    <a:lstStyle/>
                    <a:p>
                      <a:r>
                        <a:rPr lang="en-GB" dirty="0"/>
                        <a:t>Liver-related death</a:t>
                      </a:r>
                    </a:p>
                  </a:txBody>
                  <a:tcPr/>
                </a:tc>
                <a:tc>
                  <a:txBody>
                    <a:bodyPr/>
                    <a:lstStyle/>
                    <a:p>
                      <a:pPr algn="ctr"/>
                      <a:r>
                        <a:rPr lang="en-GB" dirty="0"/>
                        <a:t>7.26%</a:t>
                      </a:r>
                    </a:p>
                  </a:txBody>
                  <a:tcPr/>
                </a:tc>
                <a:tc>
                  <a:txBody>
                    <a:bodyPr/>
                    <a:lstStyle/>
                    <a:p>
                      <a:pPr algn="ctr"/>
                      <a:r>
                        <a:rPr lang="en-GB" dirty="0"/>
                        <a:t>Same as company</a:t>
                      </a:r>
                    </a:p>
                  </a:txBody>
                  <a:tcPr/>
                </a:tc>
                <a:extLst>
                  <a:ext uri="{0D108BD9-81ED-4DB2-BD59-A6C34878D82A}">
                    <a16:rowId xmlns:a16="http://schemas.microsoft.com/office/drawing/2014/main" val="1655971146"/>
                  </a:ext>
                </a:extLst>
              </a:tr>
              <a:tr h="343563">
                <a:tc>
                  <a:txBody>
                    <a:bodyPr/>
                    <a:lstStyle/>
                    <a:p>
                      <a:r>
                        <a:rPr lang="en-GB" dirty="0"/>
                        <a:t>DC</a:t>
                      </a:r>
                    </a:p>
                  </a:txBody>
                  <a:tcPr/>
                </a:tc>
                <a:tc>
                  <a:txBody>
                    <a:bodyPr/>
                    <a:lstStyle/>
                    <a:p>
                      <a:r>
                        <a:rPr lang="en-GB" dirty="0"/>
                        <a:t>HCC</a:t>
                      </a:r>
                    </a:p>
                  </a:txBody>
                  <a:tcPr/>
                </a:tc>
                <a:tc>
                  <a:txBody>
                    <a:bodyPr/>
                    <a:lstStyle/>
                    <a:p>
                      <a:pPr algn="ctr"/>
                      <a:r>
                        <a:rPr lang="en-GB" dirty="0"/>
                        <a:t>7.83%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Same as company</a:t>
                      </a:r>
                    </a:p>
                  </a:txBody>
                  <a:tcPr/>
                </a:tc>
                <a:extLst>
                  <a:ext uri="{0D108BD9-81ED-4DB2-BD59-A6C34878D82A}">
                    <a16:rowId xmlns:a16="http://schemas.microsoft.com/office/drawing/2014/main" val="1455880046"/>
                  </a:ext>
                </a:extLst>
              </a:tr>
              <a:tr h="3435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DC</a:t>
                      </a:r>
                    </a:p>
                  </a:txBody>
                  <a:tcPr/>
                </a:tc>
                <a:tc>
                  <a:txBody>
                    <a:bodyPr/>
                    <a:lstStyle/>
                    <a:p>
                      <a:r>
                        <a:rPr lang="en-GB" dirty="0"/>
                        <a:t>LT</a:t>
                      </a:r>
                    </a:p>
                  </a:txBody>
                  <a:tcPr/>
                </a:tc>
                <a:tc>
                  <a:txBody>
                    <a:bodyPr/>
                    <a:lstStyle/>
                    <a:p>
                      <a:pPr algn="ctr"/>
                      <a:r>
                        <a:rPr lang="en-GB" dirty="0"/>
                        <a:t>1.55%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Same as company</a:t>
                      </a:r>
                    </a:p>
                  </a:txBody>
                  <a:tcPr/>
                </a:tc>
                <a:extLst>
                  <a:ext uri="{0D108BD9-81ED-4DB2-BD59-A6C34878D82A}">
                    <a16:rowId xmlns:a16="http://schemas.microsoft.com/office/drawing/2014/main" val="1684569467"/>
                  </a:ext>
                </a:extLst>
              </a:tr>
              <a:tr h="3435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Liver-related death</a:t>
                      </a:r>
                    </a:p>
                  </a:txBody>
                  <a:tcPr/>
                </a:tc>
                <a:tc>
                  <a:txBody>
                    <a:bodyPr/>
                    <a:lstStyle/>
                    <a:p>
                      <a:pPr algn="ctr"/>
                      <a:r>
                        <a:rPr lang="en-GB" dirty="0"/>
                        <a:t>15.60%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Same as company</a:t>
                      </a:r>
                    </a:p>
                  </a:txBody>
                  <a:tcPr/>
                </a:tc>
                <a:extLst>
                  <a:ext uri="{0D108BD9-81ED-4DB2-BD59-A6C34878D82A}">
                    <a16:rowId xmlns:a16="http://schemas.microsoft.com/office/drawing/2014/main" val="34979155"/>
                  </a:ext>
                </a:extLst>
              </a:tr>
              <a:tr h="343563">
                <a:tc>
                  <a:txBody>
                    <a:bodyPr/>
                    <a:lstStyle/>
                    <a:p>
                      <a:r>
                        <a:rPr lang="en-GB" dirty="0"/>
                        <a:t>HCC</a:t>
                      </a:r>
                    </a:p>
                  </a:txBody>
                  <a:tcPr/>
                </a:tc>
                <a:tc>
                  <a:txBody>
                    <a:bodyPr/>
                    <a:lstStyle/>
                    <a:p>
                      <a:r>
                        <a:rPr lang="en-GB" dirty="0"/>
                        <a:t>LT</a:t>
                      </a:r>
                    </a:p>
                  </a:txBody>
                  <a:tcPr/>
                </a:tc>
                <a:tc>
                  <a:txBody>
                    <a:bodyPr/>
                    <a:lstStyle/>
                    <a:p>
                      <a:pPr algn="ctr"/>
                      <a:r>
                        <a:rPr lang="en-GB" dirty="0"/>
                        <a:t>1.55%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Same as company</a:t>
                      </a:r>
                    </a:p>
                  </a:txBody>
                  <a:tcPr/>
                </a:tc>
                <a:extLst>
                  <a:ext uri="{0D108BD9-81ED-4DB2-BD59-A6C34878D82A}">
                    <a16:rowId xmlns:a16="http://schemas.microsoft.com/office/drawing/2014/main" val="2281033409"/>
                  </a:ext>
                </a:extLst>
              </a:tr>
              <a:tr h="3435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HCC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Liver-related death</a:t>
                      </a:r>
                    </a:p>
                  </a:txBody>
                  <a:tcPr/>
                </a:tc>
                <a:tc>
                  <a:txBody>
                    <a:bodyPr/>
                    <a:lstStyle/>
                    <a:p>
                      <a:pPr algn="ctr"/>
                      <a:r>
                        <a:rPr lang="en-GB" dirty="0"/>
                        <a:t>56%</a:t>
                      </a:r>
                    </a:p>
                  </a:txBody>
                  <a:tcPr/>
                </a:tc>
                <a:tc>
                  <a:txBody>
                    <a:bodyPr/>
                    <a:lstStyle/>
                    <a:p>
                      <a:pPr algn="ctr"/>
                      <a:r>
                        <a:rPr lang="en-GB" dirty="0"/>
                        <a:t>39.20%*</a:t>
                      </a:r>
                    </a:p>
                  </a:txBody>
                  <a:tcPr/>
                </a:tc>
                <a:extLst>
                  <a:ext uri="{0D108BD9-81ED-4DB2-BD59-A6C34878D82A}">
                    <a16:rowId xmlns:a16="http://schemas.microsoft.com/office/drawing/2014/main" val="3906468418"/>
                  </a:ext>
                </a:extLst>
              </a:tr>
              <a:tr h="343563">
                <a:tc>
                  <a:txBody>
                    <a:bodyPr/>
                    <a:lstStyle/>
                    <a:p>
                      <a:r>
                        <a:rPr lang="en-GB" dirty="0"/>
                        <a:t>LT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Liver-related death</a:t>
                      </a:r>
                    </a:p>
                  </a:txBody>
                  <a:tcPr/>
                </a:tc>
                <a:tc>
                  <a:txBody>
                    <a:bodyPr/>
                    <a:lstStyle/>
                    <a:p>
                      <a:pPr algn="ctr"/>
                      <a:r>
                        <a:rPr lang="en-GB" dirty="0"/>
                        <a:t>21%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Same as company</a:t>
                      </a:r>
                    </a:p>
                  </a:txBody>
                  <a:tcPr/>
                </a:tc>
                <a:extLst>
                  <a:ext uri="{0D108BD9-81ED-4DB2-BD59-A6C34878D82A}">
                    <a16:rowId xmlns:a16="http://schemas.microsoft.com/office/drawing/2014/main" val="1606184194"/>
                  </a:ext>
                </a:extLst>
              </a:tr>
              <a:tr h="343563">
                <a:tc>
                  <a:txBody>
                    <a:bodyPr/>
                    <a:lstStyle/>
                    <a:p>
                      <a:r>
                        <a:rPr lang="en-GB" dirty="0"/>
                        <a:t>PLT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Liver-related death</a:t>
                      </a:r>
                    </a:p>
                  </a:txBody>
                  <a:tcPr/>
                </a:tc>
                <a:tc>
                  <a:txBody>
                    <a:bodyPr/>
                    <a:lstStyle/>
                    <a:p>
                      <a:pPr algn="ctr"/>
                      <a:r>
                        <a:rPr lang="en-GB" dirty="0"/>
                        <a:t>5.7%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Same as company</a:t>
                      </a:r>
                    </a:p>
                  </a:txBody>
                  <a:tcPr/>
                </a:tc>
                <a:extLst>
                  <a:ext uri="{0D108BD9-81ED-4DB2-BD59-A6C34878D82A}">
                    <a16:rowId xmlns:a16="http://schemas.microsoft.com/office/drawing/2014/main" val="2515872856"/>
                  </a:ext>
                </a:extLst>
              </a:tr>
            </a:tbl>
          </a:graphicData>
        </a:graphic>
      </p:graphicFrame>
      <p:sp>
        <p:nvSpPr>
          <p:cNvPr id="4" name="TextBox 3">
            <a:extLst>
              <a:ext uri="{FF2B5EF4-FFF2-40B4-BE49-F238E27FC236}">
                <a16:creationId xmlns:a16="http://schemas.microsoft.com/office/drawing/2014/main" id="{1EA0E65E-D113-E5CA-AC52-0790D5687A9F}"/>
              </a:ext>
            </a:extLst>
          </p:cNvPr>
          <p:cNvSpPr txBox="1"/>
          <p:nvPr/>
        </p:nvSpPr>
        <p:spPr>
          <a:xfrm>
            <a:off x="481012" y="681139"/>
            <a:ext cx="11229975" cy="369332"/>
          </a:xfrm>
          <a:prstGeom prst="rect">
            <a:avLst/>
          </a:prstGeom>
          <a:noFill/>
        </p:spPr>
        <p:txBody>
          <a:bodyPr wrap="square" rtlCol="0">
            <a:spAutoFit/>
          </a:bodyPr>
          <a:lstStyle/>
          <a:p>
            <a:r>
              <a:rPr lang="en-GB" b="1" dirty="0"/>
              <a:t>Annual probabilities used by the company for non-responders and EAG’s proposed alternatives</a:t>
            </a:r>
          </a:p>
        </p:txBody>
      </p:sp>
      <p:sp>
        <p:nvSpPr>
          <p:cNvPr id="6" name="Rectangle 5">
            <a:extLst>
              <a:ext uri="{FF2B5EF4-FFF2-40B4-BE49-F238E27FC236}">
                <a16:creationId xmlns:a16="http://schemas.microsoft.com/office/drawing/2014/main" id="{0987213F-A67E-7D28-D973-8936334493BB}"/>
              </a:ext>
            </a:extLst>
          </p:cNvPr>
          <p:cNvSpPr/>
          <p:nvPr/>
        </p:nvSpPr>
        <p:spPr>
          <a:xfrm>
            <a:off x="7581900" y="1893398"/>
            <a:ext cx="4129086" cy="1011728"/>
          </a:xfrm>
          <a:prstGeom prst="rect">
            <a:avLst/>
          </a:prstGeom>
          <a:noFill/>
          <a:ln w="38100">
            <a:solidFill>
              <a:schemeClr val="accent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ECB9C98-EE10-020D-B073-646EC25885DC}"/>
              </a:ext>
            </a:extLst>
          </p:cNvPr>
          <p:cNvSpPr/>
          <p:nvPr/>
        </p:nvSpPr>
        <p:spPr>
          <a:xfrm>
            <a:off x="7581901" y="2985603"/>
            <a:ext cx="4129086" cy="338266"/>
          </a:xfrm>
          <a:prstGeom prst="rect">
            <a:avLst/>
          </a:prstGeom>
          <a:no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965C2E9-6A1D-645A-C7BA-2558C9CF151D}"/>
              </a:ext>
            </a:extLst>
          </p:cNvPr>
          <p:cNvSpPr/>
          <p:nvPr/>
        </p:nvSpPr>
        <p:spPr>
          <a:xfrm>
            <a:off x="7581901" y="1471934"/>
            <a:ext cx="4129086" cy="338266"/>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730385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5540AD4-10AE-BF4A-A8B1-0AD141A2ABA1}"/>
              </a:ext>
            </a:extLst>
          </p:cNvPr>
          <p:cNvSpPr/>
          <p:nvPr/>
        </p:nvSpPr>
        <p:spPr>
          <a:xfrm>
            <a:off x="133350" y="6467475"/>
            <a:ext cx="800100" cy="323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649761" cy="1276350"/>
          </a:xfrm>
        </p:spPr>
        <p:txBody>
          <a:bodyPr>
            <a:noAutofit/>
          </a:bodyPr>
          <a:lstStyle/>
          <a:p>
            <a:r>
              <a:rPr lang="en-GB" sz="3200" dirty="0">
                <a:solidFill>
                  <a:schemeClr val="accent2"/>
                </a:solidFill>
              </a:rPr>
              <a:t>Other issues: </a:t>
            </a:r>
            <a:r>
              <a:rPr lang="en-GB" sz="3200" dirty="0"/>
              <a:t>Natural history modelling (2/4)</a:t>
            </a:r>
            <a:br>
              <a:rPr lang="en-GB" sz="3200" dirty="0"/>
            </a:br>
            <a:r>
              <a:rPr lang="en-GB" sz="2800" b="0" dirty="0"/>
              <a:t>Progression from F stages to HCC</a:t>
            </a:r>
            <a:endParaRPr lang="en-GB" sz="2800" b="0" dirty="0">
              <a:solidFill>
                <a:srgbClr val="FF0000"/>
              </a:solidFill>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1885977" y="6336525"/>
            <a:ext cx="8420045" cy="523220"/>
          </a:xfrm>
          <a:prstGeom prst="rect">
            <a:avLst/>
          </a:prstGeom>
          <a:noFill/>
        </p:spPr>
        <p:txBody>
          <a:bodyPr wrap="square" rtlCol="0">
            <a:spAutoFit/>
          </a:bodyPr>
          <a:lstStyle/>
          <a:p>
            <a:pPr algn="ctr"/>
            <a:r>
              <a:rPr lang="en-GB" sz="1400" b="1" dirty="0"/>
              <a:t>Abbreviations: </a:t>
            </a:r>
            <a:r>
              <a:rPr lang="en-GB" sz="1400" dirty="0"/>
              <a:t>CC, compensated cirrhosis; EAG, External Assessment Group; HBV, hepatitis B virus; HDV, hepatitis D virus; HIV, human immunodeficiency virus; HCC, hepatocellular carcinoma. </a:t>
            </a:r>
          </a:p>
        </p:txBody>
      </p:sp>
      <p:sp>
        <p:nvSpPr>
          <p:cNvPr id="13" name="Rectangle 12">
            <a:extLst>
              <a:ext uri="{FF2B5EF4-FFF2-40B4-BE49-F238E27FC236}">
                <a16:creationId xmlns:a16="http://schemas.microsoft.com/office/drawing/2014/main" id="{44F8B05B-9A64-FF3B-26FA-CCAF14BF61C8}"/>
              </a:ext>
            </a:extLst>
          </p:cNvPr>
          <p:cNvSpPr/>
          <p:nvPr/>
        </p:nvSpPr>
        <p:spPr>
          <a:xfrm>
            <a:off x="418414" y="666383"/>
            <a:ext cx="5506136" cy="430500"/>
          </a:xfrm>
          <a:prstGeom prst="rect">
            <a:avLst/>
          </a:prstGeom>
          <a:noFill/>
          <a:ln w="38100">
            <a:solidFill>
              <a:schemeClr val="accent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5D10045A-4EAE-B349-F053-733F90D66AC2}"/>
              </a:ext>
            </a:extLst>
          </p:cNvPr>
          <p:cNvSpPr/>
          <p:nvPr/>
        </p:nvSpPr>
        <p:spPr>
          <a:xfrm>
            <a:off x="418414" y="1252177"/>
            <a:ext cx="5366884" cy="288012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endParaRPr lang="en-GB" sz="2000" b="1" dirty="0">
              <a:solidFill>
                <a:schemeClr val="accent2"/>
              </a:solidFill>
            </a:endParaRPr>
          </a:p>
        </p:txBody>
      </p:sp>
      <p:sp>
        <p:nvSpPr>
          <p:cNvPr id="15" name="Rectangle 14">
            <a:extLst>
              <a:ext uri="{FF2B5EF4-FFF2-40B4-BE49-F238E27FC236}">
                <a16:creationId xmlns:a16="http://schemas.microsoft.com/office/drawing/2014/main" id="{B170B583-445D-1B15-88E5-56F3508E9304}"/>
              </a:ext>
            </a:extLst>
          </p:cNvPr>
          <p:cNvSpPr/>
          <p:nvPr/>
        </p:nvSpPr>
        <p:spPr>
          <a:xfrm>
            <a:off x="5924550" y="1250153"/>
            <a:ext cx="5869889" cy="451037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p:txBody>
      </p:sp>
      <p:sp>
        <p:nvSpPr>
          <p:cNvPr id="16" name="Rectangle 15" descr="Question to committee">
            <a:extLst>
              <a:ext uri="{FF2B5EF4-FFF2-40B4-BE49-F238E27FC236}">
                <a16:creationId xmlns:a16="http://schemas.microsoft.com/office/drawing/2014/main" id="{115F44A4-103C-D4F7-ADDC-0105D8857FAE}"/>
              </a:ext>
            </a:extLst>
          </p:cNvPr>
          <p:cNvSpPr/>
          <p:nvPr/>
        </p:nvSpPr>
        <p:spPr>
          <a:xfrm>
            <a:off x="1281250" y="5973379"/>
            <a:ext cx="10373938" cy="36305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are the most appropriate transition probabilities to model progression from F states to HCC?</a:t>
            </a:r>
          </a:p>
        </p:txBody>
      </p:sp>
      <p:grpSp>
        <p:nvGrpSpPr>
          <p:cNvPr id="17" name="Group 16">
            <a:extLst>
              <a:ext uri="{FF2B5EF4-FFF2-40B4-BE49-F238E27FC236}">
                <a16:creationId xmlns:a16="http://schemas.microsoft.com/office/drawing/2014/main" id="{0C083F87-D26C-4394-EC7B-390539FA298A}"/>
              </a:ext>
              <a:ext uri="{C183D7F6-B498-43B3-948B-1728B52AA6E4}">
                <adec:decorative xmlns:adec="http://schemas.microsoft.com/office/drawing/2017/decorative" val="1"/>
              </a:ext>
            </a:extLst>
          </p:cNvPr>
          <p:cNvGrpSpPr/>
          <p:nvPr/>
        </p:nvGrpSpPr>
        <p:grpSpPr>
          <a:xfrm>
            <a:off x="833714" y="5866907"/>
            <a:ext cx="576000" cy="576000"/>
            <a:chOff x="-1440493" y="4133589"/>
            <a:chExt cx="576000" cy="576000"/>
          </a:xfrm>
        </p:grpSpPr>
        <p:sp>
          <p:nvSpPr>
            <p:cNvPr id="18" name="Oval 17">
              <a:extLst>
                <a:ext uri="{FF2B5EF4-FFF2-40B4-BE49-F238E27FC236}">
                  <a16:creationId xmlns:a16="http://schemas.microsoft.com/office/drawing/2014/main" id="{3ACBF526-B4F2-E1F5-BE2D-A28C92F0F974}"/>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Graphic 18">
              <a:extLst>
                <a:ext uri="{FF2B5EF4-FFF2-40B4-BE49-F238E27FC236}">
                  <a16:creationId xmlns:a16="http://schemas.microsoft.com/office/drawing/2014/main" id="{5B7F6D86-FC8E-958F-9CAF-8F9E4E50CCEE}"/>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
        <p:nvSpPr>
          <p:cNvPr id="21" name="TextBox 20">
            <a:extLst>
              <a:ext uri="{FF2B5EF4-FFF2-40B4-BE49-F238E27FC236}">
                <a16:creationId xmlns:a16="http://schemas.microsoft.com/office/drawing/2014/main" id="{8C9DFEF4-1056-5CD0-F0A2-BB82695C1099}"/>
              </a:ext>
            </a:extLst>
          </p:cNvPr>
          <p:cNvSpPr txBox="1"/>
          <p:nvPr/>
        </p:nvSpPr>
        <p:spPr>
          <a:xfrm>
            <a:off x="476297" y="1546979"/>
            <a:ext cx="5309001" cy="2585323"/>
          </a:xfrm>
          <a:prstGeom prst="rect">
            <a:avLst/>
          </a:prstGeom>
          <a:noFill/>
        </p:spPr>
        <p:txBody>
          <a:bodyPr wrap="square">
            <a:spAutoFit/>
          </a:bodyPr>
          <a:lstStyle/>
          <a:p>
            <a:pPr marL="285750" indent="-285750">
              <a:buFont typeface="Arial" panose="020B0604020202020204" pitchFamily="34" charset="0"/>
              <a:buChar char="•"/>
            </a:pPr>
            <a:r>
              <a:rPr lang="en-GB" dirty="0">
                <a:solidFill>
                  <a:schemeClr val="tx1"/>
                </a:solidFill>
              </a:rPr>
              <a:t>Assumed </a:t>
            </a:r>
            <a:r>
              <a:rPr lang="en-GB" dirty="0"/>
              <a:t>annual probabilities </a:t>
            </a:r>
            <a:r>
              <a:rPr lang="en-GB" dirty="0">
                <a:solidFill>
                  <a:schemeClr val="tx1"/>
                </a:solidFill>
              </a:rPr>
              <a:t>of 1.38%, 2.86% and 6.24% for transitions to HCC from for F2, F3 and F4 states; respectively</a:t>
            </a:r>
          </a:p>
          <a:p>
            <a:pPr marL="285750" indent="-285750">
              <a:buFont typeface="Arial" panose="020B0604020202020204" pitchFamily="34" charset="0"/>
              <a:buChar char="•"/>
            </a:pPr>
            <a:r>
              <a:rPr lang="en-GB" dirty="0"/>
              <a:t>Based on published literature estimates in HBV and </a:t>
            </a:r>
            <a:r>
              <a:rPr lang="en-GB" dirty="0">
                <a:solidFill>
                  <a:schemeClr val="tx1"/>
                </a:solidFill>
              </a:rPr>
              <a:t>publications comparing disease progression in HDV/HBV co-infected individuals versus treated HBV mono-infected patients</a:t>
            </a:r>
          </a:p>
          <a:p>
            <a:pPr marL="285750" indent="-285750">
              <a:buFont typeface="Arial" panose="020B0604020202020204" pitchFamily="34" charset="0"/>
              <a:buChar char="•"/>
            </a:pPr>
            <a:r>
              <a:rPr lang="en-GB" dirty="0"/>
              <a:t>V</a:t>
            </a:r>
            <a:r>
              <a:rPr lang="en-GB" dirty="0">
                <a:solidFill>
                  <a:schemeClr val="tx1"/>
                </a:solidFill>
              </a:rPr>
              <a:t>alidated approach with clinical experts and health economists at a joint advisory board</a:t>
            </a:r>
          </a:p>
        </p:txBody>
      </p:sp>
      <p:sp>
        <p:nvSpPr>
          <p:cNvPr id="22" name="TextBox 21">
            <a:extLst>
              <a:ext uri="{FF2B5EF4-FFF2-40B4-BE49-F238E27FC236}">
                <a16:creationId xmlns:a16="http://schemas.microsoft.com/office/drawing/2014/main" id="{B37CD411-0E97-CA06-B73B-8219A5A8A741}"/>
              </a:ext>
            </a:extLst>
          </p:cNvPr>
          <p:cNvSpPr txBox="1"/>
          <p:nvPr/>
        </p:nvSpPr>
        <p:spPr>
          <a:xfrm>
            <a:off x="5924549" y="1556003"/>
            <a:ext cx="5730639" cy="3970318"/>
          </a:xfrm>
          <a:prstGeom prst="rect">
            <a:avLst/>
          </a:prstGeom>
          <a:noFill/>
        </p:spPr>
        <p:txBody>
          <a:bodyPr wrap="square">
            <a:spAutoFit/>
          </a:bodyPr>
          <a:lstStyle/>
          <a:p>
            <a:pPr marL="285750" indent="-285750">
              <a:buFont typeface="Arial" panose="020B0604020202020204" pitchFamily="34" charset="0"/>
              <a:buChar char="•"/>
            </a:pPr>
            <a:r>
              <a:rPr lang="en-GB" dirty="0"/>
              <a:t>Preferred estimates taken directly from the HDV population</a:t>
            </a:r>
          </a:p>
          <a:p>
            <a:pPr marL="285750" indent="-285750">
              <a:buFont typeface="Arial" panose="020B0604020202020204" pitchFamily="34" charset="0"/>
              <a:buChar char="•"/>
            </a:pPr>
            <a:r>
              <a:rPr lang="en-GB" dirty="0"/>
              <a:t>Identified two alternative sources, both provided lower estimates for the probability of HCC in patients with CC (F4 state):</a:t>
            </a:r>
          </a:p>
          <a:p>
            <a:pPr marL="742950" lvl="1" indent="-285750">
              <a:buFont typeface="Arial" panose="020B0604020202020204" pitchFamily="34" charset="0"/>
              <a:buChar char="•"/>
            </a:pPr>
            <a:r>
              <a:rPr lang="en-GB" dirty="0" err="1"/>
              <a:t>Fattovich</a:t>
            </a:r>
            <a:r>
              <a:rPr lang="en-GB" dirty="0"/>
              <a:t> et al. (2000) – 2.84%</a:t>
            </a:r>
          </a:p>
          <a:p>
            <a:pPr marL="742950" lvl="1" indent="-285750">
              <a:buFont typeface="Arial" panose="020B0604020202020204" pitchFamily="34" charset="0"/>
              <a:buChar char="•"/>
            </a:pPr>
            <a:r>
              <a:rPr lang="en-GB" dirty="0"/>
              <a:t>Romeo et al. (2009) – 5.61%</a:t>
            </a:r>
          </a:p>
          <a:p>
            <a:pPr marL="285750" lvl="1" indent="-285750">
              <a:buFont typeface="Arial" panose="020B0604020202020204" pitchFamily="34" charset="0"/>
              <a:buChar char="•"/>
            </a:pPr>
            <a:r>
              <a:rPr lang="en-GB" dirty="0"/>
              <a:t>EAG’s experts preferred Romeo et al. (2009) estimates</a:t>
            </a:r>
          </a:p>
          <a:p>
            <a:pPr marL="285750" indent="-285750">
              <a:buFont typeface="Arial" panose="020B0604020202020204" pitchFamily="34" charset="0"/>
              <a:buChar char="•"/>
            </a:pPr>
            <a:r>
              <a:rPr lang="en-GB" dirty="0"/>
              <a:t>Transition probabilities for F2 and F3 states were back calculated based on Kushner et al. (2015)</a:t>
            </a:r>
          </a:p>
          <a:p>
            <a:pPr marL="285750" indent="-285750">
              <a:buFont typeface="Arial" panose="020B0604020202020204" pitchFamily="34" charset="0"/>
              <a:buChar char="•"/>
            </a:pPr>
            <a:r>
              <a:rPr lang="en-GB" dirty="0"/>
              <a:t>Final</a:t>
            </a:r>
            <a:r>
              <a:rPr lang="en-GB" dirty="0">
                <a:solidFill>
                  <a:schemeClr val="tx1"/>
                </a:solidFill>
              </a:rPr>
              <a:t> probabilities were 0.04%, 1.10% and 5.61% for transitions to HCC from for F2, F3 and F4 states; respectively</a:t>
            </a:r>
          </a:p>
        </p:txBody>
      </p:sp>
      <p:sp>
        <p:nvSpPr>
          <p:cNvPr id="4" name="Rectangle 3">
            <a:extLst>
              <a:ext uri="{FF2B5EF4-FFF2-40B4-BE49-F238E27FC236}">
                <a16:creationId xmlns:a16="http://schemas.microsoft.com/office/drawing/2014/main" id="{8B320334-F955-CC54-5FBD-92C923240914}"/>
              </a:ext>
            </a:extLst>
          </p:cNvPr>
          <p:cNvSpPr/>
          <p:nvPr/>
        </p:nvSpPr>
        <p:spPr>
          <a:xfrm>
            <a:off x="418414" y="4238684"/>
            <a:ext cx="5400014" cy="1521841"/>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2"/>
                </a:solidFill>
              </a:rPr>
              <a:t>Clinical expert</a:t>
            </a:r>
          </a:p>
          <a:p>
            <a:pPr marL="285750" indent="-285750">
              <a:buFont typeface="Arial" panose="020B0604020202020204" pitchFamily="34" charset="0"/>
              <a:buChar char="•"/>
            </a:pPr>
            <a:r>
              <a:rPr lang="en-GB" dirty="0">
                <a:solidFill>
                  <a:schemeClr val="tx1"/>
                </a:solidFill>
              </a:rPr>
              <a:t>Studies have shown a six-fold significant increased risk of HCC among HIV/HBV/HDV triple-infected, compared to HIV/HBV co-infected patients</a:t>
            </a:r>
            <a:r>
              <a:rPr lang="en-GB" baseline="30000" dirty="0">
                <a:solidFill>
                  <a:schemeClr val="tx1"/>
                </a:solidFill>
              </a:rPr>
              <a:t>1</a:t>
            </a:r>
          </a:p>
        </p:txBody>
      </p:sp>
    </p:spTree>
    <p:extLst>
      <p:ext uri="{BB962C8B-B14F-4D97-AF65-F5344CB8AC3E}">
        <p14:creationId xmlns:p14="http://schemas.microsoft.com/office/powerpoint/2010/main" val="22518275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5540AD4-10AE-BF4A-A8B1-0AD141A2ABA1}"/>
              </a:ext>
            </a:extLst>
          </p:cNvPr>
          <p:cNvSpPr/>
          <p:nvPr/>
        </p:nvSpPr>
        <p:spPr>
          <a:xfrm>
            <a:off x="133350" y="6467475"/>
            <a:ext cx="800100" cy="323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649761" cy="1276350"/>
          </a:xfrm>
        </p:spPr>
        <p:txBody>
          <a:bodyPr>
            <a:noAutofit/>
          </a:bodyPr>
          <a:lstStyle/>
          <a:p>
            <a:r>
              <a:rPr lang="en-GB" sz="3200" dirty="0">
                <a:solidFill>
                  <a:schemeClr val="accent2"/>
                </a:solidFill>
              </a:rPr>
              <a:t>Other issues: </a:t>
            </a:r>
            <a:r>
              <a:rPr lang="en-GB" sz="3200" dirty="0"/>
              <a:t>Natural history modelling (3/4)</a:t>
            </a:r>
            <a:br>
              <a:rPr lang="en-GB" sz="3200" dirty="0"/>
            </a:br>
            <a:r>
              <a:rPr lang="en-GB" sz="2800" b="0" dirty="0"/>
              <a:t>Progression through F stages</a:t>
            </a:r>
            <a:endParaRPr lang="en-GB" sz="2800" b="0" dirty="0">
              <a:solidFill>
                <a:srgbClr val="FF0000"/>
              </a:solidFill>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1884350" y="6334780"/>
            <a:ext cx="8717887" cy="523220"/>
          </a:xfrm>
          <a:prstGeom prst="rect">
            <a:avLst/>
          </a:prstGeom>
          <a:noFill/>
        </p:spPr>
        <p:txBody>
          <a:bodyPr wrap="square" rtlCol="0">
            <a:spAutoFit/>
          </a:bodyPr>
          <a:lstStyle/>
          <a:p>
            <a:pPr algn="ctr"/>
            <a:r>
              <a:rPr lang="en-GB" sz="1400" b="1" dirty="0"/>
              <a:t>Abbreviations: </a:t>
            </a:r>
            <a:r>
              <a:rPr lang="en-GB" sz="1400" dirty="0"/>
              <a:t>CHB, chronic hepatitis B; EAG, External Assessment Group; </a:t>
            </a:r>
            <a:r>
              <a:rPr lang="en-GB" sz="1400" dirty="0" err="1"/>
              <a:t>HBeAg</a:t>
            </a:r>
            <a:r>
              <a:rPr lang="en-GB" sz="1400" dirty="0"/>
              <a:t>, hepatitis B e antigen; HBsAg; hepatitis B surface antigen; HBV, hepatitis B virus; HDV, hepatitis D virus.</a:t>
            </a:r>
          </a:p>
        </p:txBody>
      </p:sp>
      <p:sp>
        <p:nvSpPr>
          <p:cNvPr id="10" name="Rectangle 9">
            <a:extLst>
              <a:ext uri="{FF2B5EF4-FFF2-40B4-BE49-F238E27FC236}">
                <a16:creationId xmlns:a16="http://schemas.microsoft.com/office/drawing/2014/main" id="{886ADC00-3A65-917D-6A4C-BE740A49A3D5}"/>
              </a:ext>
            </a:extLst>
          </p:cNvPr>
          <p:cNvSpPr/>
          <p:nvPr/>
        </p:nvSpPr>
        <p:spPr>
          <a:xfrm>
            <a:off x="397562" y="1410840"/>
            <a:ext cx="5855754" cy="377076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Assumed an annual transition probability of 12.53% for F2 to F3 and F3 to F4 states</a:t>
            </a:r>
          </a:p>
          <a:p>
            <a:pPr marL="285750" indent="-285750">
              <a:buFont typeface="Arial" panose="020B0604020202020204" pitchFamily="34" charset="0"/>
              <a:buChar char="•"/>
            </a:pPr>
            <a:r>
              <a:rPr lang="en-GB" dirty="0">
                <a:solidFill>
                  <a:schemeClr val="tx1"/>
                </a:solidFill>
              </a:rPr>
              <a:t>Based on a study which reported cumulative incidence of cirrhosis in </a:t>
            </a:r>
            <a:r>
              <a:rPr lang="en-GB" dirty="0" err="1">
                <a:solidFill>
                  <a:schemeClr val="tx1"/>
                </a:solidFill>
              </a:rPr>
              <a:t>HBeAg</a:t>
            </a:r>
            <a:r>
              <a:rPr lang="en-GB" dirty="0">
                <a:solidFill>
                  <a:schemeClr val="tx1"/>
                </a:solidFill>
              </a:rPr>
              <a:t> positive CHB of 8-20% over 5 years (</a:t>
            </a:r>
            <a:r>
              <a:rPr lang="en-GB" dirty="0" err="1">
                <a:solidFill>
                  <a:schemeClr val="tx1"/>
                </a:solidFill>
              </a:rPr>
              <a:t>Fattovich</a:t>
            </a:r>
            <a:r>
              <a:rPr lang="en-GB" dirty="0">
                <a:solidFill>
                  <a:schemeClr val="tx1"/>
                </a:solidFill>
              </a:rPr>
              <a:t> et al. [2003])</a:t>
            </a:r>
          </a:p>
          <a:p>
            <a:pPr marL="285750" indent="-285750">
              <a:buFont typeface="Arial" panose="020B0604020202020204" pitchFamily="34" charset="0"/>
              <a:buChar char="•"/>
            </a:pPr>
            <a:r>
              <a:rPr lang="en-GB" dirty="0">
                <a:solidFill>
                  <a:schemeClr val="tx1"/>
                </a:solidFill>
              </a:rPr>
              <a:t>Converted upper limit to annual probability of 4.36%</a:t>
            </a:r>
          </a:p>
          <a:p>
            <a:pPr marL="285750" indent="-285750">
              <a:buFont typeface="Arial" panose="020B0604020202020204" pitchFamily="34" charset="0"/>
              <a:buChar char="•"/>
            </a:pPr>
            <a:r>
              <a:rPr lang="en-GB" dirty="0">
                <a:solidFill>
                  <a:schemeClr val="tx1"/>
                </a:solidFill>
              </a:rPr>
              <a:t>Multiplied this estimate by three, based on a literature review which concluded that patients co-infected with chronic HBV /HDV have a threefold risk of cirrhosis progression compared with HBV alone (Da et al. [2018])</a:t>
            </a:r>
          </a:p>
        </p:txBody>
      </p:sp>
      <p:sp>
        <p:nvSpPr>
          <p:cNvPr id="11" name="Rectangle 10">
            <a:extLst>
              <a:ext uri="{FF2B5EF4-FFF2-40B4-BE49-F238E27FC236}">
                <a16:creationId xmlns:a16="http://schemas.microsoft.com/office/drawing/2014/main" id="{0B6826A8-231C-28C2-BF2D-9D2701751578}"/>
              </a:ext>
            </a:extLst>
          </p:cNvPr>
          <p:cNvSpPr/>
          <p:nvPr/>
        </p:nvSpPr>
        <p:spPr>
          <a:xfrm>
            <a:off x="6430298" y="1410840"/>
            <a:ext cx="5364142" cy="377076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285750" indent="-285750">
              <a:buFont typeface="Arial" panose="020B0604020202020204" pitchFamily="34" charset="0"/>
              <a:buChar char="•"/>
            </a:pPr>
            <a:r>
              <a:rPr lang="en-GB" dirty="0">
                <a:solidFill>
                  <a:schemeClr val="tx1"/>
                </a:solidFill>
              </a:rPr>
              <a:t>Considered estimates based on Romeo et al. (2009) more appropriate as it was conducted in people with HDV rather than HBV</a:t>
            </a:r>
          </a:p>
          <a:p>
            <a:pPr marL="285750" indent="-285750">
              <a:buFont typeface="Arial" panose="020B0604020202020204" pitchFamily="34" charset="0"/>
              <a:buChar char="•"/>
            </a:pPr>
            <a:r>
              <a:rPr lang="en-GB" dirty="0">
                <a:solidFill>
                  <a:schemeClr val="tx1"/>
                </a:solidFill>
              </a:rPr>
              <a:t>Annual probability F2 to F3 </a:t>
            </a:r>
            <a:r>
              <a:rPr lang="en-GB" dirty="0">
                <a:solidFill>
                  <a:srgbClr val="000000"/>
                </a:solidFill>
                <a:latin typeface="Wingdings" panose="05000000000000000000" pitchFamily="2" charset="2"/>
              </a:rPr>
              <a:t>à</a:t>
            </a:r>
            <a:r>
              <a:rPr lang="en-GB" dirty="0">
                <a:solidFill>
                  <a:schemeClr val="tx1"/>
                </a:solidFill>
              </a:rPr>
              <a:t> 6.93% and F3 to F4 </a:t>
            </a:r>
            <a:r>
              <a:rPr lang="en-GB" sz="1800" dirty="0">
                <a:solidFill>
                  <a:srgbClr val="000000"/>
                </a:solidFill>
                <a:effectLst/>
                <a:latin typeface="Wingdings" panose="05000000000000000000" pitchFamily="2" charset="2"/>
              </a:rPr>
              <a:t>à</a:t>
            </a:r>
            <a:r>
              <a:rPr lang="en-GB" dirty="0">
                <a:solidFill>
                  <a:schemeClr val="tx1"/>
                </a:solidFill>
              </a:rPr>
              <a:t> 7.18%</a:t>
            </a:r>
          </a:p>
          <a:p>
            <a:pPr marL="285750" indent="-285750">
              <a:buFont typeface="Arial" panose="020B0604020202020204" pitchFamily="34" charset="0"/>
              <a:buChar char="•"/>
            </a:pPr>
            <a:r>
              <a:rPr lang="en-GB" dirty="0">
                <a:solidFill>
                  <a:schemeClr val="tx1"/>
                </a:solidFill>
              </a:rPr>
              <a:t>Population in </a:t>
            </a:r>
            <a:r>
              <a:rPr lang="en-GB" dirty="0" err="1">
                <a:solidFill>
                  <a:schemeClr val="tx1"/>
                </a:solidFill>
              </a:rPr>
              <a:t>Fattovich</a:t>
            </a:r>
            <a:r>
              <a:rPr lang="en-GB" dirty="0">
                <a:solidFill>
                  <a:schemeClr val="tx1"/>
                </a:solidFill>
              </a:rPr>
              <a:t> was predominantly </a:t>
            </a:r>
            <a:r>
              <a:rPr lang="en-GB" dirty="0" err="1">
                <a:solidFill>
                  <a:schemeClr val="tx1"/>
                </a:solidFill>
              </a:rPr>
              <a:t>HBeAg</a:t>
            </a:r>
            <a:r>
              <a:rPr lang="en-GB" dirty="0">
                <a:solidFill>
                  <a:schemeClr val="tx1"/>
                </a:solidFill>
              </a:rPr>
              <a:t> positive, whereas 90% of patients in MYR 301 were HBsAg negative</a:t>
            </a:r>
          </a:p>
          <a:p>
            <a:pPr marL="285750" indent="-285750">
              <a:buFont typeface="Arial" panose="020B0604020202020204" pitchFamily="34" charset="0"/>
              <a:buChar char="•"/>
            </a:pPr>
            <a:r>
              <a:rPr lang="en-GB" dirty="0">
                <a:solidFill>
                  <a:schemeClr val="tx1"/>
                </a:solidFill>
              </a:rPr>
              <a:t>Noted limitation that Romeo et al. do not provide the probability of patients transitioning to the immediate next F-stage, but instead to the F4 stage</a:t>
            </a:r>
          </a:p>
        </p:txBody>
      </p:sp>
      <p:sp>
        <p:nvSpPr>
          <p:cNvPr id="3" name="Rectangle 2">
            <a:extLst>
              <a:ext uri="{FF2B5EF4-FFF2-40B4-BE49-F238E27FC236}">
                <a16:creationId xmlns:a16="http://schemas.microsoft.com/office/drawing/2014/main" id="{034037DA-89CA-8463-1FD1-A66814796DC7}"/>
              </a:ext>
            </a:extLst>
          </p:cNvPr>
          <p:cNvSpPr/>
          <p:nvPr/>
        </p:nvSpPr>
        <p:spPr>
          <a:xfrm>
            <a:off x="418414" y="666383"/>
            <a:ext cx="5125136" cy="43050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descr="Question to committee">
            <a:extLst>
              <a:ext uri="{FF2B5EF4-FFF2-40B4-BE49-F238E27FC236}">
                <a16:creationId xmlns:a16="http://schemas.microsoft.com/office/drawing/2014/main" id="{0BF57F76-1084-578A-0648-BDB6E0F63B40}"/>
              </a:ext>
            </a:extLst>
          </p:cNvPr>
          <p:cNvSpPr/>
          <p:nvPr/>
        </p:nvSpPr>
        <p:spPr>
          <a:xfrm>
            <a:off x="1444711" y="5565099"/>
            <a:ext cx="9976378" cy="53166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are the most appropriate transition probabilities to model progression through F stages?</a:t>
            </a:r>
          </a:p>
        </p:txBody>
      </p:sp>
      <p:grpSp>
        <p:nvGrpSpPr>
          <p:cNvPr id="8" name="Group 7">
            <a:extLst>
              <a:ext uri="{FF2B5EF4-FFF2-40B4-BE49-F238E27FC236}">
                <a16:creationId xmlns:a16="http://schemas.microsoft.com/office/drawing/2014/main" id="{277C016A-E579-A437-4E68-9CED9E6ACEE7}"/>
              </a:ext>
              <a:ext uri="{C183D7F6-B498-43B3-948B-1728B52AA6E4}">
                <adec:decorative xmlns:adec="http://schemas.microsoft.com/office/drawing/2017/decorative" val="1"/>
              </a:ext>
            </a:extLst>
          </p:cNvPr>
          <p:cNvGrpSpPr/>
          <p:nvPr/>
        </p:nvGrpSpPr>
        <p:grpSpPr>
          <a:xfrm>
            <a:off x="1015092" y="5534422"/>
            <a:ext cx="576000" cy="576000"/>
            <a:chOff x="-1440493" y="4133589"/>
            <a:chExt cx="576000" cy="576000"/>
          </a:xfrm>
        </p:grpSpPr>
        <p:sp>
          <p:nvSpPr>
            <p:cNvPr id="9" name="Oval 8">
              <a:extLst>
                <a:ext uri="{FF2B5EF4-FFF2-40B4-BE49-F238E27FC236}">
                  <a16:creationId xmlns:a16="http://schemas.microsoft.com/office/drawing/2014/main" id="{8B7157C3-457A-A51C-A6FE-508914432539}"/>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Graphic 12">
              <a:extLst>
                <a:ext uri="{FF2B5EF4-FFF2-40B4-BE49-F238E27FC236}">
                  <a16:creationId xmlns:a16="http://schemas.microsoft.com/office/drawing/2014/main" id="{ABE844B5-75D9-6D92-2956-4C2D82D6527C}"/>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22606716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649761" cy="1276350"/>
          </a:xfrm>
        </p:spPr>
        <p:txBody>
          <a:bodyPr>
            <a:noAutofit/>
          </a:bodyPr>
          <a:lstStyle/>
          <a:p>
            <a:r>
              <a:rPr lang="en-GB" sz="3200" dirty="0">
                <a:solidFill>
                  <a:schemeClr val="accent2"/>
                </a:solidFill>
              </a:rPr>
              <a:t>Other issues: </a:t>
            </a:r>
            <a:r>
              <a:rPr lang="en-GB" sz="3200" dirty="0"/>
              <a:t>Natural history modelling (4/4)</a:t>
            </a:r>
            <a:br>
              <a:rPr lang="en-GB" sz="3200" dirty="0"/>
            </a:br>
            <a:r>
              <a:rPr lang="en-GB" sz="2800" b="0" dirty="0"/>
              <a:t>Progression from F4 (CC) to DC</a:t>
            </a:r>
            <a:endParaRPr lang="en-GB" sz="2800" b="0" dirty="0">
              <a:solidFill>
                <a:srgbClr val="FF0000"/>
              </a:solidFill>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1540164" y="6367790"/>
            <a:ext cx="9158316" cy="523220"/>
          </a:xfrm>
          <a:prstGeom prst="rect">
            <a:avLst/>
          </a:prstGeom>
          <a:noFill/>
        </p:spPr>
        <p:txBody>
          <a:bodyPr wrap="square" rtlCol="0">
            <a:spAutoFit/>
          </a:bodyPr>
          <a:lstStyle/>
          <a:p>
            <a:pPr algn="ctr"/>
            <a:r>
              <a:rPr lang="en-GB" sz="1400" b="1" dirty="0"/>
              <a:t>Abbreviations: </a:t>
            </a:r>
            <a:r>
              <a:rPr lang="en-GB" sz="1400" dirty="0"/>
              <a:t>CC, compensated cirrhosis; CHB, chronic hepatitis B; DC, decompensated cirrhosis; EAG, External Assessment Group; HDV, hepatitis D virus.</a:t>
            </a:r>
          </a:p>
        </p:txBody>
      </p:sp>
      <p:sp>
        <p:nvSpPr>
          <p:cNvPr id="10" name="Rectangle 9">
            <a:extLst>
              <a:ext uri="{FF2B5EF4-FFF2-40B4-BE49-F238E27FC236}">
                <a16:creationId xmlns:a16="http://schemas.microsoft.com/office/drawing/2014/main" id="{886ADC00-3A65-917D-6A4C-BE740A49A3D5}"/>
              </a:ext>
            </a:extLst>
          </p:cNvPr>
          <p:cNvSpPr/>
          <p:nvPr/>
        </p:nvSpPr>
        <p:spPr>
          <a:xfrm>
            <a:off x="397561" y="1410840"/>
            <a:ext cx="11376025" cy="157179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Annual probability of 5.0% was taken from Dakin et al. (2010), a cost-effectiveness study in CHB</a:t>
            </a:r>
          </a:p>
          <a:p>
            <a:pPr marL="285750" indent="-285750">
              <a:buFont typeface="Arial" panose="020B0604020202020204" pitchFamily="34" charset="0"/>
              <a:buChar char="•"/>
            </a:pPr>
            <a:r>
              <a:rPr lang="en-GB" dirty="0">
                <a:solidFill>
                  <a:schemeClr val="tx1"/>
                </a:solidFill>
              </a:rPr>
              <a:t>Probability was increased to represent faster progression in HDV patients using a multiplier of 2.2 based on </a:t>
            </a:r>
            <a:r>
              <a:rPr lang="en-GB" dirty="0" err="1">
                <a:solidFill>
                  <a:schemeClr val="tx1"/>
                </a:solidFill>
              </a:rPr>
              <a:t>Fattovich</a:t>
            </a:r>
            <a:r>
              <a:rPr lang="en-GB" dirty="0">
                <a:solidFill>
                  <a:schemeClr val="tx1"/>
                </a:solidFill>
              </a:rPr>
              <a:t> et al. (2000)</a:t>
            </a:r>
          </a:p>
          <a:p>
            <a:pPr marL="285750" indent="-285750">
              <a:buFont typeface="Arial" panose="020B0604020202020204" pitchFamily="34" charset="0"/>
              <a:buChar char="•"/>
            </a:pPr>
            <a:r>
              <a:rPr lang="en-GB" dirty="0">
                <a:solidFill>
                  <a:schemeClr val="tx1"/>
                </a:solidFill>
              </a:rPr>
              <a:t>Resulted in an annual probability of 10.67%</a:t>
            </a:r>
          </a:p>
        </p:txBody>
      </p:sp>
      <p:sp>
        <p:nvSpPr>
          <p:cNvPr id="11" name="Rectangle 10">
            <a:extLst>
              <a:ext uri="{FF2B5EF4-FFF2-40B4-BE49-F238E27FC236}">
                <a16:creationId xmlns:a16="http://schemas.microsoft.com/office/drawing/2014/main" id="{0B6826A8-231C-28C2-BF2D-9D2701751578}"/>
              </a:ext>
            </a:extLst>
          </p:cNvPr>
          <p:cNvSpPr/>
          <p:nvPr/>
        </p:nvSpPr>
        <p:spPr>
          <a:xfrm>
            <a:off x="397560" y="3128384"/>
            <a:ext cx="11376025" cy="213900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 </a:t>
            </a:r>
          </a:p>
          <a:p>
            <a:pPr marL="285750" indent="-285750">
              <a:buFont typeface="Arial" panose="020B0604020202020204" pitchFamily="34" charset="0"/>
              <a:buChar char="•"/>
            </a:pPr>
            <a:r>
              <a:rPr lang="en-GB" dirty="0" err="1">
                <a:solidFill>
                  <a:schemeClr val="tx1"/>
                </a:solidFill>
              </a:rPr>
              <a:t>Fattovich</a:t>
            </a:r>
            <a:r>
              <a:rPr lang="en-GB" dirty="0">
                <a:solidFill>
                  <a:schemeClr val="tx1"/>
                </a:solidFill>
              </a:rPr>
              <a:t> study itself provided a 10-year probability of decompensated cirrhosis in untreated HDV patients with compensated cirrhosis of 25% (which translates into an annual probability of 2.84%) </a:t>
            </a:r>
          </a:p>
          <a:p>
            <a:pPr marL="285750" indent="-285750">
              <a:buFont typeface="Arial" panose="020B0604020202020204" pitchFamily="34" charset="0"/>
              <a:buChar char="•"/>
            </a:pPr>
            <a:r>
              <a:rPr lang="en-GB" dirty="0">
                <a:solidFill>
                  <a:schemeClr val="tx1"/>
                </a:solidFill>
              </a:rPr>
              <a:t>However, EAG’s clinical experts advised that HDV is rapidly progressing and that the values reported in </a:t>
            </a:r>
            <a:r>
              <a:rPr lang="en-GB" dirty="0" err="1">
                <a:solidFill>
                  <a:schemeClr val="tx1"/>
                </a:solidFill>
              </a:rPr>
              <a:t>Fattovich</a:t>
            </a:r>
            <a:r>
              <a:rPr lang="en-GB" dirty="0">
                <a:solidFill>
                  <a:schemeClr val="tx1"/>
                </a:solidFill>
              </a:rPr>
              <a:t> were too low</a:t>
            </a:r>
          </a:p>
          <a:p>
            <a:pPr marL="285750" indent="-285750">
              <a:buFont typeface="Arial" panose="020B0604020202020204" pitchFamily="34" charset="0"/>
              <a:buChar char="•"/>
            </a:pPr>
            <a:r>
              <a:rPr lang="en-GB" dirty="0">
                <a:solidFill>
                  <a:schemeClr val="tx1"/>
                </a:solidFill>
              </a:rPr>
              <a:t>Preferred estimates taken directly from the HDV population based on Romeo et al. (2009) – annual probability 14.67%</a:t>
            </a:r>
          </a:p>
        </p:txBody>
      </p:sp>
      <p:sp>
        <p:nvSpPr>
          <p:cNvPr id="3" name="Rectangle 2">
            <a:extLst>
              <a:ext uri="{FF2B5EF4-FFF2-40B4-BE49-F238E27FC236}">
                <a16:creationId xmlns:a16="http://schemas.microsoft.com/office/drawing/2014/main" id="{596A0B4F-A7DB-93C9-63EE-D7D5E0675860}"/>
              </a:ext>
            </a:extLst>
          </p:cNvPr>
          <p:cNvSpPr/>
          <p:nvPr/>
        </p:nvSpPr>
        <p:spPr>
          <a:xfrm>
            <a:off x="418414" y="666383"/>
            <a:ext cx="5506136" cy="430500"/>
          </a:xfrm>
          <a:prstGeom prst="rect">
            <a:avLst/>
          </a:prstGeom>
          <a:noFill/>
          <a:ln w="3810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descr="Question to committee">
            <a:extLst>
              <a:ext uri="{FF2B5EF4-FFF2-40B4-BE49-F238E27FC236}">
                <a16:creationId xmlns:a16="http://schemas.microsoft.com/office/drawing/2014/main" id="{DFAB2034-3C44-615A-3092-C77BE6E595BB}"/>
              </a:ext>
            </a:extLst>
          </p:cNvPr>
          <p:cNvSpPr/>
          <p:nvPr/>
        </p:nvSpPr>
        <p:spPr>
          <a:xfrm>
            <a:off x="1738052" y="5606853"/>
            <a:ext cx="9715126" cy="53166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is the most appropriate transition probability to model progression from F4 (CC) to DC?</a:t>
            </a:r>
          </a:p>
        </p:txBody>
      </p:sp>
      <p:grpSp>
        <p:nvGrpSpPr>
          <p:cNvPr id="6" name="Group 5">
            <a:extLst>
              <a:ext uri="{FF2B5EF4-FFF2-40B4-BE49-F238E27FC236}">
                <a16:creationId xmlns:a16="http://schemas.microsoft.com/office/drawing/2014/main" id="{35AA9E97-CF52-CDD4-6480-CE0CDEA4420D}"/>
              </a:ext>
              <a:ext uri="{C183D7F6-B498-43B3-948B-1728B52AA6E4}">
                <adec:decorative xmlns:adec="http://schemas.microsoft.com/office/drawing/2017/decorative" val="1"/>
              </a:ext>
            </a:extLst>
          </p:cNvPr>
          <p:cNvGrpSpPr/>
          <p:nvPr/>
        </p:nvGrpSpPr>
        <p:grpSpPr>
          <a:xfrm>
            <a:off x="1252165" y="5576176"/>
            <a:ext cx="576000" cy="576000"/>
            <a:chOff x="-1440493" y="4133589"/>
            <a:chExt cx="576000" cy="576000"/>
          </a:xfrm>
        </p:grpSpPr>
        <p:sp>
          <p:nvSpPr>
            <p:cNvPr id="7" name="Oval 6">
              <a:extLst>
                <a:ext uri="{FF2B5EF4-FFF2-40B4-BE49-F238E27FC236}">
                  <a16:creationId xmlns:a16="http://schemas.microsoft.com/office/drawing/2014/main" id="{B0491BE5-B5EB-73A7-DBC6-BD1D77B1D0F1}"/>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a:extLst>
                <a:ext uri="{FF2B5EF4-FFF2-40B4-BE49-F238E27FC236}">
                  <a16:creationId xmlns:a16="http://schemas.microsoft.com/office/drawing/2014/main" id="{8D57EC12-A27C-136B-036D-8F871B91D69F}"/>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11620400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76025" cy="1276350"/>
          </a:xfrm>
        </p:spPr>
        <p:txBody>
          <a:bodyPr>
            <a:noAutofit/>
          </a:bodyPr>
          <a:lstStyle/>
          <a:p>
            <a:r>
              <a:rPr lang="en-GB" sz="3200" dirty="0">
                <a:solidFill>
                  <a:schemeClr val="accent2"/>
                </a:solidFill>
              </a:rPr>
              <a:t>Other issues: </a:t>
            </a:r>
            <a:r>
              <a:rPr lang="en-GB" sz="3200" dirty="0"/>
              <a:t>Hazard ratios for disease progression (1/2)</a:t>
            </a:r>
            <a:br>
              <a:rPr lang="en-GB" sz="3200" dirty="0"/>
            </a:br>
            <a:endParaRPr lang="en-GB" sz="3200" b="0"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418411" y="999722"/>
            <a:ext cx="11611029" cy="4730518"/>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p:txBody>
      </p:sp>
      <p:sp>
        <p:nvSpPr>
          <p:cNvPr id="12" name="TextBox 11">
            <a:extLst>
              <a:ext uri="{FF2B5EF4-FFF2-40B4-BE49-F238E27FC236}">
                <a16:creationId xmlns:a16="http://schemas.microsoft.com/office/drawing/2014/main" id="{6D2889DC-70D9-4588-96B5-F38E631138AC}"/>
              </a:ext>
            </a:extLst>
          </p:cNvPr>
          <p:cNvSpPr txBox="1"/>
          <p:nvPr/>
        </p:nvSpPr>
        <p:spPr>
          <a:xfrm>
            <a:off x="1923951" y="6334780"/>
            <a:ext cx="8681228" cy="523220"/>
          </a:xfrm>
          <a:prstGeom prst="rect">
            <a:avLst/>
          </a:prstGeom>
          <a:noFill/>
        </p:spPr>
        <p:txBody>
          <a:bodyPr wrap="square" rtlCol="0">
            <a:spAutoFit/>
          </a:bodyPr>
          <a:lstStyle/>
          <a:p>
            <a:pPr algn="ctr"/>
            <a:r>
              <a:rPr lang="en-GB" sz="1400" b="1" dirty="0"/>
              <a:t>Abbreviations: </a:t>
            </a:r>
            <a:r>
              <a:rPr lang="en-GB" sz="1400" dirty="0"/>
              <a:t>CHD, chronic hepatitis D; CR, combined responder; DC, decompensated cirrhosis; HCC, hepatocellular carcinoma; HDV, hepatitis D virus; NR, non-responder; VR, virological responder.</a:t>
            </a:r>
          </a:p>
        </p:txBody>
      </p:sp>
      <p:graphicFrame>
        <p:nvGraphicFramePr>
          <p:cNvPr id="3" name="Table 3">
            <a:extLst>
              <a:ext uri="{FF2B5EF4-FFF2-40B4-BE49-F238E27FC236}">
                <a16:creationId xmlns:a16="http://schemas.microsoft.com/office/drawing/2014/main" id="{92DF5B13-1812-9582-3FB8-4767D5A8613B}"/>
              </a:ext>
            </a:extLst>
          </p:cNvPr>
          <p:cNvGraphicFramePr>
            <a:graphicFrameLocks noGrp="1"/>
          </p:cNvGraphicFramePr>
          <p:nvPr>
            <p:extLst>
              <p:ext uri="{D42A27DB-BD31-4B8C-83A1-F6EECF244321}">
                <p14:modId xmlns:p14="http://schemas.microsoft.com/office/powerpoint/2010/main" val="3892954153"/>
              </p:ext>
            </p:extLst>
          </p:nvPr>
        </p:nvGraphicFramePr>
        <p:xfrm>
          <a:off x="6497020" y="1708494"/>
          <a:ext cx="5386237" cy="2194560"/>
        </p:xfrm>
        <a:graphic>
          <a:graphicData uri="http://schemas.openxmlformats.org/drawingml/2006/table">
            <a:tbl>
              <a:tblPr firstRow="1" bandRow="1">
                <a:tableStyleId>{21E4AEA4-8DFA-4A89-87EB-49C32662AFE0}</a:tableStyleId>
              </a:tblPr>
              <a:tblGrid>
                <a:gridCol w="792013">
                  <a:extLst>
                    <a:ext uri="{9D8B030D-6E8A-4147-A177-3AD203B41FA5}">
                      <a16:colId xmlns:a16="http://schemas.microsoft.com/office/drawing/2014/main" val="3237748601"/>
                    </a:ext>
                  </a:extLst>
                </a:gridCol>
                <a:gridCol w="854882">
                  <a:extLst>
                    <a:ext uri="{9D8B030D-6E8A-4147-A177-3AD203B41FA5}">
                      <a16:colId xmlns:a16="http://schemas.microsoft.com/office/drawing/2014/main" val="778889722"/>
                    </a:ext>
                  </a:extLst>
                </a:gridCol>
                <a:gridCol w="1869671">
                  <a:extLst>
                    <a:ext uri="{9D8B030D-6E8A-4147-A177-3AD203B41FA5}">
                      <a16:colId xmlns:a16="http://schemas.microsoft.com/office/drawing/2014/main" val="1132754130"/>
                    </a:ext>
                  </a:extLst>
                </a:gridCol>
                <a:gridCol w="1869671">
                  <a:extLst>
                    <a:ext uri="{9D8B030D-6E8A-4147-A177-3AD203B41FA5}">
                      <a16:colId xmlns:a16="http://schemas.microsoft.com/office/drawing/2014/main" val="1275750766"/>
                    </a:ext>
                  </a:extLst>
                </a:gridCol>
              </a:tblGrid>
              <a:tr h="262040">
                <a:tc>
                  <a:txBody>
                    <a:bodyPr/>
                    <a:lstStyle/>
                    <a:p>
                      <a:r>
                        <a:rPr lang="en-GB" dirty="0"/>
                        <a:t>From</a:t>
                      </a:r>
                    </a:p>
                  </a:txBody>
                  <a:tcPr/>
                </a:tc>
                <a:tc>
                  <a:txBody>
                    <a:bodyPr/>
                    <a:lstStyle/>
                    <a:p>
                      <a:r>
                        <a:rPr lang="en-GB" dirty="0"/>
                        <a:t>To</a:t>
                      </a:r>
                    </a:p>
                  </a:txBody>
                  <a:tcPr/>
                </a:tc>
                <a:tc>
                  <a:txBody>
                    <a:bodyPr/>
                    <a:lstStyle/>
                    <a:p>
                      <a:r>
                        <a:rPr lang="en-GB" dirty="0"/>
                        <a:t>VR versus NR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CR versus NR</a:t>
                      </a:r>
                    </a:p>
                  </a:txBody>
                  <a:tcPr/>
                </a:tc>
                <a:extLst>
                  <a:ext uri="{0D108BD9-81ED-4DB2-BD59-A6C34878D82A}">
                    <a16:rowId xmlns:a16="http://schemas.microsoft.com/office/drawing/2014/main" val="146431276"/>
                  </a:ext>
                </a:extLst>
              </a:tr>
              <a:tr h="262040">
                <a:tc>
                  <a:txBody>
                    <a:bodyPr/>
                    <a:lstStyle/>
                    <a:p>
                      <a:r>
                        <a:rPr lang="en-GB" dirty="0" err="1"/>
                        <a:t>Fx</a:t>
                      </a:r>
                      <a:endParaRPr lang="en-GB" dirty="0"/>
                    </a:p>
                  </a:txBody>
                  <a:tcPr/>
                </a:tc>
                <a:tc>
                  <a:txBody>
                    <a:bodyPr/>
                    <a:lstStyle/>
                    <a:p>
                      <a:r>
                        <a:rPr lang="en-GB" dirty="0" err="1"/>
                        <a:t>Fx</a:t>
                      </a:r>
                      <a:r>
                        <a:rPr lang="en-GB" dirty="0"/>
                        <a:t> + 1</a:t>
                      </a:r>
                    </a:p>
                  </a:txBody>
                  <a:tcPr/>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0.42</a:t>
                      </a:r>
                    </a:p>
                  </a:txBody>
                  <a:tcPr marL="68580" marR="68580" marT="0" marB="0"/>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a:t>
                      </a:r>
                    </a:p>
                  </a:txBody>
                  <a:tcPr marL="68580" marR="68580" marT="0" marB="0"/>
                </a:tc>
                <a:extLst>
                  <a:ext uri="{0D108BD9-81ED-4DB2-BD59-A6C34878D82A}">
                    <a16:rowId xmlns:a16="http://schemas.microsoft.com/office/drawing/2014/main" val="3155300401"/>
                  </a:ext>
                </a:extLst>
              </a:tr>
              <a:tr h="262040">
                <a:tc>
                  <a:txBody>
                    <a:bodyPr/>
                    <a:lstStyle/>
                    <a:p>
                      <a:r>
                        <a:rPr lang="en-GB" dirty="0"/>
                        <a:t>F2-F3</a:t>
                      </a:r>
                    </a:p>
                  </a:txBody>
                  <a:tcPr/>
                </a:tc>
                <a:tc>
                  <a:txBody>
                    <a:bodyPr/>
                    <a:lstStyle/>
                    <a:p>
                      <a:r>
                        <a:rPr lang="en-GB" dirty="0"/>
                        <a:t>HCC</a:t>
                      </a:r>
                    </a:p>
                  </a:txBody>
                  <a:tcPr/>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0.34</a:t>
                      </a:r>
                    </a:p>
                  </a:txBody>
                  <a:tcPr marL="68580" marR="68580" marT="0" marB="0"/>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a:t>
                      </a:r>
                    </a:p>
                  </a:txBody>
                  <a:tcPr marL="68580" marR="68580" marT="0" marB="0"/>
                </a:tc>
                <a:extLst>
                  <a:ext uri="{0D108BD9-81ED-4DB2-BD59-A6C34878D82A}">
                    <a16:rowId xmlns:a16="http://schemas.microsoft.com/office/drawing/2014/main" val="1453980355"/>
                  </a:ext>
                </a:extLst>
              </a:tr>
              <a:tr h="262040">
                <a:tc>
                  <a:txBody>
                    <a:bodyPr/>
                    <a:lstStyle/>
                    <a:p>
                      <a:r>
                        <a:rPr lang="en-GB" dirty="0"/>
                        <a:t>F4</a:t>
                      </a:r>
                    </a:p>
                  </a:txBody>
                  <a:tcPr/>
                </a:tc>
                <a:tc>
                  <a:txBody>
                    <a:bodyPr/>
                    <a:lstStyle/>
                    <a:p>
                      <a:r>
                        <a:rPr lang="en-GB" dirty="0"/>
                        <a:t>DC</a:t>
                      </a:r>
                    </a:p>
                  </a:txBody>
                  <a:tcPr/>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0.26</a:t>
                      </a:r>
                    </a:p>
                  </a:txBody>
                  <a:tcPr marL="68580" marR="68580" marT="0" marB="0"/>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a:t>
                      </a:r>
                    </a:p>
                  </a:txBody>
                  <a:tcPr marL="68580" marR="68580" marT="0" marB="0"/>
                </a:tc>
                <a:extLst>
                  <a:ext uri="{0D108BD9-81ED-4DB2-BD59-A6C34878D82A}">
                    <a16:rowId xmlns:a16="http://schemas.microsoft.com/office/drawing/2014/main" val="3174091904"/>
                  </a:ext>
                </a:extLst>
              </a:tr>
              <a:tr h="262040">
                <a:tc>
                  <a:txBody>
                    <a:bodyPr/>
                    <a:lstStyle/>
                    <a:p>
                      <a:r>
                        <a:rPr lang="en-GB" dirty="0"/>
                        <a:t>F4</a:t>
                      </a:r>
                    </a:p>
                  </a:txBody>
                  <a:tcPr/>
                </a:tc>
                <a:tc>
                  <a:txBody>
                    <a:bodyPr/>
                    <a:lstStyle/>
                    <a:p>
                      <a:r>
                        <a:rPr lang="en-GB" dirty="0"/>
                        <a:t>HCC</a:t>
                      </a:r>
                    </a:p>
                  </a:txBody>
                  <a:tcPr/>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0.34</a:t>
                      </a:r>
                    </a:p>
                  </a:txBody>
                  <a:tcPr marL="68580" marR="68580" marT="0" marB="0"/>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a:t>
                      </a:r>
                    </a:p>
                  </a:txBody>
                  <a:tcPr marL="68580" marR="68580" marT="0" marB="0"/>
                </a:tc>
                <a:extLst>
                  <a:ext uri="{0D108BD9-81ED-4DB2-BD59-A6C34878D82A}">
                    <a16:rowId xmlns:a16="http://schemas.microsoft.com/office/drawing/2014/main" val="2895347904"/>
                  </a:ext>
                </a:extLst>
              </a:tr>
              <a:tr h="262040">
                <a:tc>
                  <a:txBody>
                    <a:bodyPr/>
                    <a:lstStyle/>
                    <a:p>
                      <a:r>
                        <a:rPr lang="en-GB" dirty="0"/>
                        <a:t>F4</a:t>
                      </a:r>
                    </a:p>
                  </a:txBody>
                  <a:tcPr/>
                </a:tc>
                <a:tc>
                  <a:txBody>
                    <a:bodyPr/>
                    <a:lstStyle/>
                    <a:p>
                      <a:r>
                        <a:rPr lang="en-GB" dirty="0"/>
                        <a:t>Death</a:t>
                      </a:r>
                    </a:p>
                  </a:txBody>
                  <a:tcPr/>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0.22</a:t>
                      </a:r>
                    </a:p>
                  </a:txBody>
                  <a:tcPr marL="68580" marR="68580" marT="0" marB="0"/>
                </a:tc>
                <a:tc>
                  <a:txBody>
                    <a:bodyPr/>
                    <a:lstStyle/>
                    <a:p>
                      <a:pPr marL="0" algn="ctr" defTabSz="914400" rtl="0" eaLnBrk="1" latinLnBrk="0" hangingPunct="1">
                        <a:lnSpc>
                          <a:spcPct val="120000"/>
                        </a:lnSpc>
                        <a:spcBef>
                          <a:spcPts val="200"/>
                        </a:spcBef>
                        <a:spcAft>
                          <a:spcPts val="200"/>
                        </a:spcAft>
                      </a:pPr>
                      <a:r>
                        <a:rPr lang="en-GB" sz="1800" kern="1200" dirty="0">
                          <a:solidFill>
                            <a:schemeClr val="dk1"/>
                          </a:solidFill>
                          <a:latin typeface="+mn-lt"/>
                          <a:ea typeface="+mn-ea"/>
                          <a:cs typeface="+mn-cs"/>
                        </a:rPr>
                        <a:t>0.22</a:t>
                      </a:r>
                    </a:p>
                  </a:txBody>
                  <a:tcPr marL="68580" marR="68580" marT="0" marB="0"/>
                </a:tc>
                <a:extLst>
                  <a:ext uri="{0D108BD9-81ED-4DB2-BD59-A6C34878D82A}">
                    <a16:rowId xmlns:a16="http://schemas.microsoft.com/office/drawing/2014/main" val="2004186255"/>
                  </a:ext>
                </a:extLst>
              </a:tr>
            </a:tbl>
          </a:graphicData>
        </a:graphic>
      </p:graphicFrame>
      <p:sp>
        <p:nvSpPr>
          <p:cNvPr id="4" name="TextBox 3">
            <a:extLst>
              <a:ext uri="{FF2B5EF4-FFF2-40B4-BE49-F238E27FC236}">
                <a16:creationId xmlns:a16="http://schemas.microsoft.com/office/drawing/2014/main" id="{80731147-2310-1CED-87DF-3CE3ED84A061}"/>
              </a:ext>
            </a:extLst>
          </p:cNvPr>
          <p:cNvSpPr txBox="1"/>
          <p:nvPr/>
        </p:nvSpPr>
        <p:spPr>
          <a:xfrm>
            <a:off x="6405579" y="1405548"/>
            <a:ext cx="7122203" cy="369332"/>
          </a:xfrm>
          <a:prstGeom prst="rect">
            <a:avLst/>
          </a:prstGeom>
          <a:noFill/>
        </p:spPr>
        <p:txBody>
          <a:bodyPr wrap="square" rtlCol="0">
            <a:spAutoFit/>
          </a:bodyPr>
          <a:lstStyle/>
          <a:p>
            <a:r>
              <a:rPr lang="en-GB" b="1" dirty="0"/>
              <a:t>Disease progression treatment hazard ratios</a:t>
            </a:r>
          </a:p>
        </p:txBody>
      </p:sp>
      <p:sp>
        <p:nvSpPr>
          <p:cNvPr id="5" name="TextBox 4">
            <a:extLst>
              <a:ext uri="{FF2B5EF4-FFF2-40B4-BE49-F238E27FC236}">
                <a16:creationId xmlns:a16="http://schemas.microsoft.com/office/drawing/2014/main" id="{73AD7A5A-4944-01C1-9A1E-CFE14865918D}"/>
              </a:ext>
            </a:extLst>
          </p:cNvPr>
          <p:cNvSpPr txBox="1"/>
          <p:nvPr/>
        </p:nvSpPr>
        <p:spPr>
          <a:xfrm>
            <a:off x="528321" y="1405548"/>
            <a:ext cx="5822516" cy="4247317"/>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tx1"/>
                </a:solidFill>
              </a:rPr>
              <a:t>Conducted a systematic review to identify studies reporting a relationship between HDV RNA and disease progression in people with CHD</a:t>
            </a:r>
          </a:p>
          <a:p>
            <a:pPr marL="285750" indent="-285750">
              <a:buFont typeface="Arial" panose="020B0604020202020204" pitchFamily="34" charset="0"/>
              <a:buChar char="•"/>
            </a:pPr>
            <a:r>
              <a:rPr lang="en-GB" dirty="0"/>
              <a:t>Estimated hazard ratios for specific disease progression events through a meta-analysis</a:t>
            </a:r>
            <a:endParaRPr lang="en-GB" dirty="0">
              <a:solidFill>
                <a:schemeClr val="tx1"/>
              </a:solidFill>
            </a:endParaRPr>
          </a:p>
          <a:p>
            <a:pPr marL="285750" indent="-285750">
              <a:buFont typeface="Arial" panose="020B0604020202020204" pitchFamily="34" charset="0"/>
              <a:buChar char="•"/>
            </a:pPr>
            <a:r>
              <a:rPr lang="en-GB" dirty="0">
                <a:solidFill>
                  <a:schemeClr val="tx1"/>
                </a:solidFill>
              </a:rPr>
              <a:t>Hazard ratios were applied to natural history transition probabilities for non-responders to determine transition probabilities for virological responders</a:t>
            </a:r>
          </a:p>
          <a:p>
            <a:pPr marL="285750" indent="-285750">
              <a:buFont typeface="Arial" panose="020B0604020202020204" pitchFamily="34" charset="0"/>
              <a:buChar char="•"/>
            </a:pPr>
            <a:r>
              <a:rPr lang="en-GB" dirty="0">
                <a:solidFill>
                  <a:schemeClr val="tx1"/>
                </a:solidFill>
              </a:rPr>
              <a:t>Combined responders were assumed to have a 0% risk of disease progression, with the same excess mortality from the F4 state as virological responders</a:t>
            </a:r>
          </a:p>
          <a:p>
            <a:pPr marL="285750" indent="-285750">
              <a:buFont typeface="Arial" panose="020B0604020202020204" pitchFamily="34" charset="0"/>
              <a:buChar char="•"/>
            </a:pPr>
            <a:r>
              <a:rPr lang="en-GB" dirty="0">
                <a:solidFill>
                  <a:schemeClr val="tx1"/>
                </a:solidFill>
              </a:rPr>
              <a:t>Combined responders in the F4 and F3 states may also experience a regression in liver fibrosis to the F3 and F2 states, respectively, from 24 weeks onwards</a:t>
            </a:r>
          </a:p>
        </p:txBody>
      </p:sp>
    </p:spTree>
    <p:extLst>
      <p:ext uri="{BB962C8B-B14F-4D97-AF65-F5344CB8AC3E}">
        <p14:creationId xmlns:p14="http://schemas.microsoft.com/office/powerpoint/2010/main" val="18281113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76025" cy="1276350"/>
          </a:xfrm>
        </p:spPr>
        <p:txBody>
          <a:bodyPr>
            <a:noAutofit/>
          </a:bodyPr>
          <a:lstStyle/>
          <a:p>
            <a:r>
              <a:rPr lang="en-GB" sz="3200" dirty="0">
                <a:solidFill>
                  <a:schemeClr val="accent2"/>
                </a:solidFill>
              </a:rPr>
              <a:t>Other issues: </a:t>
            </a:r>
            <a:r>
              <a:rPr lang="en-GB" sz="3200" dirty="0"/>
              <a:t>Hazard ratios for disease progression (2/2)</a:t>
            </a:r>
            <a:br>
              <a:rPr lang="en-GB" sz="3200" dirty="0"/>
            </a:br>
            <a:endParaRPr lang="en-GB" sz="3200" b="0" dirty="0">
              <a:solidFill>
                <a:srgbClr val="FF0000"/>
              </a:solidFill>
            </a:endParaRPr>
          </a:p>
        </p:txBody>
      </p:sp>
      <p:sp>
        <p:nvSpPr>
          <p:cNvPr id="16" name="Rectangle 15">
            <a:extLst>
              <a:ext uri="{FF2B5EF4-FFF2-40B4-BE49-F238E27FC236}">
                <a16:creationId xmlns:a16="http://schemas.microsoft.com/office/drawing/2014/main" id="{BE4E1D21-37B6-4DED-9C97-E9DA5819D47B}"/>
              </a:ext>
            </a:extLst>
          </p:cNvPr>
          <p:cNvSpPr/>
          <p:nvPr/>
        </p:nvSpPr>
        <p:spPr>
          <a:xfrm>
            <a:off x="632565" y="767764"/>
            <a:ext cx="11161874" cy="404989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a:t>
            </a:r>
          </a:p>
          <a:p>
            <a:pPr marL="342900" indent="-342900">
              <a:buFont typeface="Arial" panose="020B0604020202020204" pitchFamily="34" charset="0"/>
              <a:buChar char="•"/>
            </a:pPr>
            <a:r>
              <a:rPr lang="en-GB" dirty="0">
                <a:solidFill>
                  <a:schemeClr val="tx1"/>
                </a:solidFill>
              </a:rPr>
              <a:t>Concerned that studies included in company’s meta-analysis were not aligned with the definition of virological response only</a:t>
            </a:r>
          </a:p>
          <a:p>
            <a:pPr marL="800100" lvl="1" indent="-342900">
              <a:buFont typeface="Arial" panose="020B0604020202020204" pitchFamily="34" charset="0"/>
              <a:buChar char="•"/>
            </a:pPr>
            <a:r>
              <a:rPr lang="en-GB" dirty="0">
                <a:solidFill>
                  <a:schemeClr val="tx1"/>
                </a:solidFill>
              </a:rPr>
              <a:t>Conducted an exploratory scenario analysis where hazard ratios for virological responders doubled  </a:t>
            </a:r>
            <a:r>
              <a:rPr lang="en-GB" dirty="0">
                <a:solidFill>
                  <a:srgbClr val="000000"/>
                </a:solidFill>
                <a:effectLst/>
                <a:latin typeface="Wingdings" panose="05000000000000000000" pitchFamily="2" charset="2"/>
              </a:rPr>
              <a:t>à</a:t>
            </a:r>
            <a:r>
              <a:rPr lang="en-GB" dirty="0">
                <a:solidFill>
                  <a:schemeClr val="tx1"/>
                </a:solidFill>
              </a:rPr>
              <a:t> limited impact on ICER (&lt;£1500)</a:t>
            </a:r>
          </a:p>
          <a:p>
            <a:pPr marL="342900" indent="-342900">
              <a:buFont typeface="Arial" panose="020B0604020202020204" pitchFamily="34" charset="0"/>
              <a:buChar char="•"/>
            </a:pPr>
            <a:r>
              <a:rPr lang="en-GB" dirty="0">
                <a:solidFill>
                  <a:schemeClr val="tx1"/>
                </a:solidFill>
              </a:rPr>
              <a:t>EAG’s clinical experts agreed with the company’s assumption of 0% fibrosis progression for combined responders, however argued that it is optimistic to assume 0% risk of hepatocellular carcinoma, as this is related to fibrosis staging as well as HDV presence</a:t>
            </a:r>
          </a:p>
          <a:p>
            <a:pPr marL="800100" lvl="1" indent="-342900">
              <a:buFont typeface="Arial" panose="020B0604020202020204" pitchFamily="34" charset="0"/>
              <a:buChar char="•"/>
            </a:pPr>
            <a:r>
              <a:rPr lang="en-GB" dirty="0">
                <a:solidFill>
                  <a:schemeClr val="tx1"/>
                </a:solidFill>
              </a:rPr>
              <a:t>EAG’s base case therefore assumes combined responders have the same probability as virological responders of developing hepatocellular carcinoma</a:t>
            </a:r>
          </a:p>
          <a:p>
            <a:pPr marL="342900" indent="-342900">
              <a:buFont typeface="Arial" panose="020B0604020202020204" pitchFamily="34" charset="0"/>
              <a:buChar char="•"/>
            </a:pPr>
            <a:r>
              <a:rPr lang="en-GB" dirty="0">
                <a:solidFill>
                  <a:schemeClr val="tx1"/>
                </a:solidFill>
              </a:rPr>
              <a:t>EAG’s clinical experts agreed that combined responders could experience fibrosis regression, however there is evidence to suggest this would not start occurring until 72 weeks after starting treatment, compared to company’s assumption of 24 weeks</a:t>
            </a:r>
          </a:p>
          <a:p>
            <a:pPr marL="800100" lvl="1" indent="-342900">
              <a:buFont typeface="Arial" panose="020B0604020202020204" pitchFamily="34" charset="0"/>
              <a:buChar char="•"/>
            </a:pPr>
            <a:r>
              <a:rPr lang="en-GB" dirty="0">
                <a:solidFill>
                  <a:schemeClr val="tx1"/>
                </a:solidFill>
              </a:rPr>
              <a:t>Scenario analysis suggests small ICER impact (&lt;£500 increase)</a:t>
            </a:r>
          </a:p>
        </p:txBody>
      </p:sp>
      <p:sp>
        <p:nvSpPr>
          <p:cNvPr id="18" name="Rectangle 17" descr="Question to committee">
            <a:extLst>
              <a:ext uri="{FF2B5EF4-FFF2-40B4-BE49-F238E27FC236}">
                <a16:creationId xmlns:a16="http://schemas.microsoft.com/office/drawing/2014/main" id="{AC801C5F-FEB0-40FF-A36B-9C824A96DC9D}"/>
              </a:ext>
            </a:extLst>
          </p:cNvPr>
          <p:cNvSpPr/>
          <p:nvPr/>
        </p:nvSpPr>
        <p:spPr>
          <a:xfrm>
            <a:off x="1731075" y="5168285"/>
            <a:ext cx="8689141" cy="92195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How is response to treatment expected to influence long-term outcomes?</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Would combined responders still be at risk of hepatocellular carcinoma?</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When would fibrosis regression occur in combined responders?</a:t>
            </a:r>
          </a:p>
        </p:txBody>
      </p:sp>
      <p:grpSp>
        <p:nvGrpSpPr>
          <p:cNvPr id="19" name="Group 18">
            <a:extLst>
              <a:ext uri="{FF2B5EF4-FFF2-40B4-BE49-F238E27FC236}">
                <a16:creationId xmlns:a16="http://schemas.microsoft.com/office/drawing/2014/main" id="{6D9A7C60-4C89-4CFD-AF3B-502EA82E57D8}"/>
              </a:ext>
              <a:ext uri="{C183D7F6-B498-43B3-948B-1728B52AA6E4}">
                <adec:decorative xmlns:adec="http://schemas.microsoft.com/office/drawing/2017/decorative" val="1"/>
              </a:ext>
            </a:extLst>
          </p:cNvPr>
          <p:cNvGrpSpPr/>
          <p:nvPr/>
        </p:nvGrpSpPr>
        <p:grpSpPr>
          <a:xfrm>
            <a:off x="1443075" y="5353091"/>
            <a:ext cx="576000" cy="576000"/>
            <a:chOff x="-1440493" y="4133589"/>
            <a:chExt cx="576000" cy="576000"/>
          </a:xfrm>
        </p:grpSpPr>
        <p:sp>
          <p:nvSpPr>
            <p:cNvPr id="20" name="Oval 19">
              <a:extLst>
                <a:ext uri="{FF2B5EF4-FFF2-40B4-BE49-F238E27FC236}">
                  <a16:creationId xmlns:a16="http://schemas.microsoft.com/office/drawing/2014/main" id="{48838C65-6756-4939-9479-5E73E09012AB}"/>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84225" y="4189857"/>
              <a:ext cx="463463" cy="463463"/>
            </a:xfrm>
            <a:prstGeom prst="rect">
              <a:avLst/>
            </a:prstGeom>
          </p:spPr>
        </p:pic>
      </p:grpSp>
      <p:sp>
        <p:nvSpPr>
          <p:cNvPr id="12" name="TextBox 11">
            <a:extLst>
              <a:ext uri="{FF2B5EF4-FFF2-40B4-BE49-F238E27FC236}">
                <a16:creationId xmlns:a16="http://schemas.microsoft.com/office/drawing/2014/main" id="{6D2889DC-70D9-4588-96B5-F38E631138AC}"/>
              </a:ext>
            </a:extLst>
          </p:cNvPr>
          <p:cNvSpPr txBox="1"/>
          <p:nvPr/>
        </p:nvSpPr>
        <p:spPr>
          <a:xfrm>
            <a:off x="1787344" y="6550223"/>
            <a:ext cx="9297738" cy="307777"/>
          </a:xfrm>
          <a:prstGeom prst="rect">
            <a:avLst/>
          </a:prstGeom>
          <a:noFill/>
        </p:spPr>
        <p:txBody>
          <a:bodyPr wrap="none" rtlCol="0">
            <a:spAutoFit/>
          </a:bodyPr>
          <a:lstStyle/>
          <a:p>
            <a:r>
              <a:rPr lang="en-GB" sz="1400" b="1" dirty="0"/>
              <a:t>Abbreviations: </a:t>
            </a:r>
            <a:r>
              <a:rPr lang="en-GB" sz="1400" dirty="0"/>
              <a:t>EAG, External Assessment Group; HDV, hepatitis D virus; ICER, incremental cost-effectiveness ratio.</a:t>
            </a:r>
          </a:p>
        </p:txBody>
      </p:sp>
    </p:spTree>
    <p:extLst>
      <p:ext uri="{BB962C8B-B14F-4D97-AF65-F5344CB8AC3E}">
        <p14:creationId xmlns:p14="http://schemas.microsoft.com/office/powerpoint/2010/main" val="851105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4" y="195584"/>
            <a:ext cx="11355172" cy="668016"/>
          </a:xfrm>
        </p:spPr>
        <p:txBody>
          <a:bodyPr>
            <a:noAutofit/>
          </a:bodyPr>
          <a:lstStyle/>
          <a:p>
            <a:r>
              <a:rPr lang="en-GB" sz="3200" dirty="0">
                <a:solidFill>
                  <a:schemeClr val="accent2"/>
                </a:solidFill>
              </a:rPr>
              <a:t>Other issues: </a:t>
            </a:r>
            <a:r>
              <a:rPr lang="en-GB" sz="3200" dirty="0"/>
              <a:t>Disease pathway for hepatocellular carcinoma</a:t>
            </a:r>
            <a:br>
              <a:rPr lang="en-GB" sz="3200" dirty="0"/>
            </a:br>
            <a:endParaRPr lang="en-GB" sz="2800" b="0" dirty="0">
              <a:solidFill>
                <a:srgbClr val="FF0000"/>
              </a:solidFill>
            </a:endParaRPr>
          </a:p>
        </p:txBody>
      </p:sp>
      <p:sp>
        <p:nvSpPr>
          <p:cNvPr id="15" name="Rectangle 14">
            <a:extLst>
              <a:ext uri="{FF2B5EF4-FFF2-40B4-BE49-F238E27FC236}">
                <a16:creationId xmlns:a16="http://schemas.microsoft.com/office/drawing/2014/main" id="{A095D89B-195A-4D94-A8DE-CD5502F42403}"/>
              </a:ext>
            </a:extLst>
          </p:cNvPr>
          <p:cNvSpPr/>
          <p:nvPr/>
        </p:nvSpPr>
        <p:spPr>
          <a:xfrm>
            <a:off x="418414" y="938109"/>
            <a:ext cx="11376025" cy="2658078"/>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p>
          <a:p>
            <a:pPr marL="285750" indent="-285750">
              <a:buFont typeface="Arial" panose="020B0604020202020204" pitchFamily="34" charset="0"/>
              <a:buChar char="•"/>
            </a:pPr>
            <a:r>
              <a:rPr lang="en-GB" dirty="0">
                <a:solidFill>
                  <a:schemeClr val="tx1"/>
                </a:solidFill>
              </a:rPr>
              <a:t>Modelled transitions to the hepatocellular carcinoma (HCC) state from the F2-F4 and decompensated cirrhosis health states</a:t>
            </a:r>
          </a:p>
          <a:p>
            <a:pPr marL="285750" indent="-285750">
              <a:buFont typeface="Arial" panose="020B0604020202020204" pitchFamily="34" charset="0"/>
              <a:buChar char="•"/>
            </a:pPr>
            <a:r>
              <a:rPr lang="en-GB" dirty="0">
                <a:solidFill>
                  <a:schemeClr val="tx1"/>
                </a:solidFill>
              </a:rPr>
              <a:t>Assumed in the base case that patients in the HCC state remain in this state or transition to the liver transplant state, and that cure is not possible</a:t>
            </a:r>
          </a:p>
          <a:p>
            <a:pPr marL="285750" indent="-285750">
              <a:buFont typeface="Arial" panose="020B0604020202020204" pitchFamily="34" charset="0"/>
              <a:buChar char="•"/>
            </a:pPr>
            <a:r>
              <a:rPr lang="en-GB" dirty="0">
                <a:solidFill>
                  <a:schemeClr val="tx1"/>
                </a:solidFill>
              </a:rPr>
              <a:t>Presented a scenario at technical engagement where 30% of patients with HCC could transition to a progression-free state, based on feedback from clinical experts. These patients were assumed to have a lower annual mortality risk (0% versus 56%) and an increased quality of life (utility of 0.70 versus 0.52)</a:t>
            </a:r>
          </a:p>
          <a:p>
            <a:pPr marL="285750" indent="-285750">
              <a:buFont typeface="Arial" panose="020B0604020202020204" pitchFamily="34" charset="0"/>
              <a:buChar char="•"/>
            </a:pPr>
            <a:r>
              <a:rPr lang="en-GB" dirty="0">
                <a:solidFill>
                  <a:schemeClr val="tx1"/>
                </a:solidFill>
              </a:rPr>
              <a:t>The scenario had a marginal impact on the ICER</a:t>
            </a:r>
          </a:p>
        </p:txBody>
      </p:sp>
      <p:sp>
        <p:nvSpPr>
          <p:cNvPr id="16" name="Rectangle 15">
            <a:extLst>
              <a:ext uri="{FF2B5EF4-FFF2-40B4-BE49-F238E27FC236}">
                <a16:creationId xmlns:a16="http://schemas.microsoft.com/office/drawing/2014/main" id="{BE4E1D21-37B6-4DED-9C97-E9DA5819D47B}"/>
              </a:ext>
            </a:extLst>
          </p:cNvPr>
          <p:cNvSpPr/>
          <p:nvPr/>
        </p:nvSpPr>
        <p:spPr>
          <a:xfrm>
            <a:off x="418414" y="3716222"/>
            <a:ext cx="11376025" cy="134345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rPr>
              <a:t>EAG </a:t>
            </a:r>
          </a:p>
          <a:p>
            <a:pPr marL="285750" indent="-285750">
              <a:buFont typeface="Arial" panose="020B0604020202020204" pitchFamily="34" charset="0"/>
              <a:buChar char="•"/>
            </a:pPr>
            <a:r>
              <a:rPr lang="en-GB" dirty="0">
                <a:solidFill>
                  <a:schemeClr val="tx1"/>
                </a:solidFill>
              </a:rPr>
              <a:t>Prefers company’s scenario as people with HCC may be cured through procedures like resection or ablations</a:t>
            </a:r>
          </a:p>
          <a:p>
            <a:pPr marL="285750" indent="-285750">
              <a:buFont typeface="Arial" panose="020B0604020202020204" pitchFamily="34" charset="0"/>
              <a:buChar char="•"/>
            </a:pPr>
            <a:r>
              <a:rPr lang="en-GB" dirty="0">
                <a:solidFill>
                  <a:schemeClr val="tx1"/>
                </a:solidFill>
              </a:rPr>
              <a:t>However, considers that cured patients should at least have the same utility value as non-responders in the compensated cirrhosis state of the model, therefore prefers to use a utility value of </a:t>
            </a:r>
            <a:r>
              <a:rPr lang="en-GB" u="sng" dirty="0">
                <a:solidFill>
                  <a:schemeClr val="tx1"/>
                </a:solidFill>
                <a:highlight>
                  <a:srgbClr val="000000"/>
                </a:highlight>
              </a:rPr>
              <a:t>****</a:t>
            </a:r>
          </a:p>
        </p:txBody>
      </p:sp>
      <p:sp>
        <p:nvSpPr>
          <p:cNvPr id="5" name="Rectangle 4" descr="Question to committee">
            <a:extLst>
              <a:ext uri="{FF2B5EF4-FFF2-40B4-BE49-F238E27FC236}">
                <a16:creationId xmlns:a16="http://schemas.microsoft.com/office/drawing/2014/main" id="{D2861905-1F83-3469-8F2F-3EF7253DC36E}"/>
              </a:ext>
            </a:extLst>
          </p:cNvPr>
          <p:cNvSpPr/>
          <p:nvPr/>
        </p:nvSpPr>
        <p:spPr>
          <a:xfrm>
            <a:off x="999241" y="5688158"/>
            <a:ext cx="10544175" cy="66250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What proportion of people who develop HCC are likely to be cured or remain progression free?</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What is the impact of this on survival and quality of life? </a:t>
            </a:r>
          </a:p>
        </p:txBody>
      </p:sp>
      <p:grpSp>
        <p:nvGrpSpPr>
          <p:cNvPr id="6" name="Group 5">
            <a:extLst>
              <a:ext uri="{FF2B5EF4-FFF2-40B4-BE49-F238E27FC236}">
                <a16:creationId xmlns:a16="http://schemas.microsoft.com/office/drawing/2014/main" id="{2D23E4B9-0EA8-C2C0-67E0-4ADC9505C699}"/>
              </a:ext>
              <a:ext uri="{C183D7F6-B498-43B3-948B-1728B52AA6E4}">
                <adec:decorative xmlns:adec="http://schemas.microsoft.com/office/drawing/2017/decorative" val="1"/>
              </a:ext>
            </a:extLst>
          </p:cNvPr>
          <p:cNvGrpSpPr/>
          <p:nvPr/>
        </p:nvGrpSpPr>
        <p:grpSpPr>
          <a:xfrm>
            <a:off x="711242" y="5731412"/>
            <a:ext cx="576000" cy="576000"/>
            <a:chOff x="-1440493" y="4133589"/>
            <a:chExt cx="576000" cy="576000"/>
          </a:xfrm>
        </p:grpSpPr>
        <p:sp>
          <p:nvSpPr>
            <p:cNvPr id="7" name="Oval 6">
              <a:extLst>
                <a:ext uri="{FF2B5EF4-FFF2-40B4-BE49-F238E27FC236}">
                  <a16:creationId xmlns:a16="http://schemas.microsoft.com/office/drawing/2014/main" id="{FAE383F0-B58E-C64D-47E7-5B8896CBC18D}"/>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a:extLst>
                <a:ext uri="{FF2B5EF4-FFF2-40B4-BE49-F238E27FC236}">
                  <a16:creationId xmlns:a16="http://schemas.microsoft.com/office/drawing/2014/main" id="{38D97BB2-F089-C153-D696-63B0E478834A}"/>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84225" y="4189857"/>
              <a:ext cx="463463" cy="463463"/>
            </a:xfrm>
            <a:prstGeom prst="rect">
              <a:avLst/>
            </a:prstGeom>
          </p:spPr>
        </p:pic>
      </p:grpSp>
      <p:sp>
        <p:nvSpPr>
          <p:cNvPr id="3" name="TextBox 2">
            <a:extLst>
              <a:ext uri="{FF2B5EF4-FFF2-40B4-BE49-F238E27FC236}">
                <a16:creationId xmlns:a16="http://schemas.microsoft.com/office/drawing/2014/main" id="{9CD88764-539C-BE86-2866-8068B0F92B38}"/>
              </a:ext>
            </a:extLst>
          </p:cNvPr>
          <p:cNvSpPr txBox="1"/>
          <p:nvPr/>
        </p:nvSpPr>
        <p:spPr>
          <a:xfrm>
            <a:off x="2501112" y="6550223"/>
            <a:ext cx="7210628" cy="307777"/>
          </a:xfrm>
          <a:prstGeom prst="rect">
            <a:avLst/>
          </a:prstGeom>
          <a:noFill/>
        </p:spPr>
        <p:txBody>
          <a:bodyPr wrap="none" rtlCol="0">
            <a:spAutoFit/>
          </a:bodyPr>
          <a:lstStyle/>
          <a:p>
            <a:r>
              <a:rPr lang="en-GB" sz="1400" b="1" dirty="0"/>
              <a:t>Abbreviations: </a:t>
            </a:r>
            <a:r>
              <a:rPr lang="en-GB" sz="1400" dirty="0"/>
              <a:t>HCC, hepatocellular carcinoma; ICER, incremental cost-effectiveness ratio.</a:t>
            </a:r>
          </a:p>
        </p:txBody>
      </p:sp>
      <p:sp>
        <p:nvSpPr>
          <p:cNvPr id="4" name="Rectangle 3" descr="Marker showing slides are confidential ">
            <a:extLst>
              <a:ext uri="{FF2B5EF4-FFF2-40B4-BE49-F238E27FC236}">
                <a16:creationId xmlns:a16="http://schemas.microsoft.com/office/drawing/2014/main" id="{697A677D-499A-7F39-B41D-EA56A638CB54}"/>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17254758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F924-B9E9-45CF-B702-E7E77DDDD1B3}"/>
              </a:ext>
            </a:extLst>
          </p:cNvPr>
          <p:cNvSpPr>
            <a:spLocks noGrp="1"/>
          </p:cNvSpPr>
          <p:nvPr>
            <p:ph type="ctrTitle"/>
          </p:nvPr>
        </p:nvSpPr>
        <p:spPr>
          <a:xfrm>
            <a:off x="724989" y="746309"/>
            <a:ext cx="7295889" cy="1276350"/>
          </a:xfrm>
        </p:spPr>
        <p:txBody>
          <a:bodyPr>
            <a:normAutofit/>
          </a:bodyPr>
          <a:lstStyle/>
          <a:p>
            <a:r>
              <a:rPr lang="en-GB" dirty="0"/>
              <a:t>Cost-effectiveness results with severity weighting of 1</a:t>
            </a:r>
          </a:p>
        </p:txBody>
      </p:sp>
    </p:spTree>
    <p:extLst>
      <p:ext uri="{BB962C8B-B14F-4D97-AF65-F5344CB8AC3E}">
        <p14:creationId xmlns:p14="http://schemas.microsoft.com/office/powerpoint/2010/main" val="18708337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9" y="199412"/>
            <a:ext cx="11376024" cy="1276350"/>
          </a:xfrm>
        </p:spPr>
        <p:txBody>
          <a:bodyPr>
            <a:noAutofit/>
          </a:bodyPr>
          <a:lstStyle/>
          <a:p>
            <a:r>
              <a:rPr lang="en-GB" sz="3200" dirty="0"/>
              <a:t>Cost-effectiveness results with severity weighting of 1</a:t>
            </a:r>
          </a:p>
        </p:txBody>
      </p:sp>
      <p:sp>
        <p:nvSpPr>
          <p:cNvPr id="8" name="TextBox 7">
            <a:extLst>
              <a:ext uri="{FF2B5EF4-FFF2-40B4-BE49-F238E27FC236}">
                <a16:creationId xmlns:a16="http://schemas.microsoft.com/office/drawing/2014/main" id="{FB44C891-D7B8-4507-AB6A-1CDCB091070A}"/>
              </a:ext>
            </a:extLst>
          </p:cNvPr>
          <p:cNvSpPr txBox="1"/>
          <p:nvPr/>
        </p:nvSpPr>
        <p:spPr>
          <a:xfrm>
            <a:off x="407987" y="867374"/>
            <a:ext cx="8433719" cy="369332"/>
          </a:xfrm>
          <a:prstGeom prst="rect">
            <a:avLst/>
          </a:prstGeom>
          <a:noFill/>
        </p:spPr>
        <p:txBody>
          <a:bodyPr wrap="none" rtlCol="0">
            <a:spAutoFit/>
          </a:bodyPr>
          <a:lstStyle/>
          <a:p>
            <a:r>
              <a:rPr lang="en-GB" dirty="0"/>
              <a:t>Company’s probabilistic</a:t>
            </a:r>
            <a:r>
              <a:rPr lang="en-GB" b="1" dirty="0"/>
              <a:t> </a:t>
            </a:r>
            <a:r>
              <a:rPr lang="en-GB" dirty="0"/>
              <a:t>incremental</a:t>
            </a:r>
            <a:r>
              <a:rPr lang="en-GB" b="1" dirty="0"/>
              <a:t> </a:t>
            </a:r>
            <a:r>
              <a:rPr lang="en-GB" dirty="0"/>
              <a:t>base case results with severity weighting of 1</a:t>
            </a:r>
          </a:p>
        </p:txBody>
      </p:sp>
      <p:sp>
        <p:nvSpPr>
          <p:cNvPr id="7" name="Rectangle 6" descr="Marker showing slides are confidential ">
            <a:extLst>
              <a:ext uri="{FF2B5EF4-FFF2-40B4-BE49-F238E27FC236}">
                <a16:creationId xmlns:a16="http://schemas.microsoft.com/office/drawing/2014/main" id="{6AFB2026-0FF7-4AB0-89B6-F9063BF7AA9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
        <p:nvSpPr>
          <p:cNvPr id="9" name="TextBox 8">
            <a:extLst>
              <a:ext uri="{FF2B5EF4-FFF2-40B4-BE49-F238E27FC236}">
                <a16:creationId xmlns:a16="http://schemas.microsoft.com/office/drawing/2014/main" id="{DD38286D-E152-4A16-A3C0-B735445CBF08}"/>
              </a:ext>
            </a:extLst>
          </p:cNvPr>
          <p:cNvSpPr txBox="1"/>
          <p:nvPr/>
        </p:nvSpPr>
        <p:spPr>
          <a:xfrm>
            <a:off x="1514132" y="6334779"/>
            <a:ext cx="9993689" cy="523220"/>
          </a:xfrm>
          <a:prstGeom prst="rect">
            <a:avLst/>
          </a:prstGeom>
          <a:noFill/>
        </p:spPr>
        <p:txBody>
          <a:bodyPr wrap="square" rtlCol="0">
            <a:spAutoFit/>
          </a:bodyPr>
          <a:lstStyle/>
          <a:p>
            <a:pPr algn="ctr"/>
            <a:r>
              <a:rPr lang="en-GB" sz="1400" b="1" dirty="0"/>
              <a:t>Abbreviations: </a:t>
            </a:r>
            <a:r>
              <a:rPr lang="en-GB" sz="1400" dirty="0"/>
              <a:t>BSC, best supportive care; EAG, External Assessment Group; ICER, incremental cost-effectiveness ratio; QALY, quality-adjusted life year.</a:t>
            </a:r>
          </a:p>
        </p:txBody>
      </p:sp>
      <p:graphicFrame>
        <p:nvGraphicFramePr>
          <p:cNvPr id="4" name="Table 4" descr="Company and ERG deterministic base case results">
            <a:extLst>
              <a:ext uri="{FF2B5EF4-FFF2-40B4-BE49-F238E27FC236}">
                <a16:creationId xmlns:a16="http://schemas.microsoft.com/office/drawing/2014/main" id="{1B4B7D44-698B-BCA7-9520-CCCB197EB7F6}"/>
              </a:ext>
            </a:extLst>
          </p:cNvPr>
          <p:cNvGraphicFramePr>
            <a:graphicFrameLocks noGrp="1"/>
          </p:cNvGraphicFramePr>
          <p:nvPr>
            <p:extLst>
              <p:ext uri="{D42A27DB-BD31-4B8C-83A1-F6EECF244321}">
                <p14:modId xmlns:p14="http://schemas.microsoft.com/office/powerpoint/2010/main" val="2854399697"/>
              </p:ext>
            </p:extLst>
          </p:nvPr>
        </p:nvGraphicFramePr>
        <p:xfrm>
          <a:off x="469402" y="1236706"/>
          <a:ext cx="11307385" cy="1341120"/>
        </p:xfrm>
        <a:graphic>
          <a:graphicData uri="http://schemas.openxmlformats.org/drawingml/2006/table">
            <a:tbl>
              <a:tblPr firstRow="1" bandRow="1">
                <a:tableStyleId>{5C22544A-7EE6-4342-B048-85BDC9FD1C3A}</a:tableStyleId>
              </a:tblPr>
              <a:tblGrid>
                <a:gridCol w="3385346">
                  <a:extLst>
                    <a:ext uri="{9D8B030D-6E8A-4147-A177-3AD203B41FA5}">
                      <a16:colId xmlns:a16="http://schemas.microsoft.com/office/drawing/2014/main" val="3307571819"/>
                    </a:ext>
                  </a:extLst>
                </a:gridCol>
                <a:gridCol w="1382747">
                  <a:extLst>
                    <a:ext uri="{9D8B030D-6E8A-4147-A177-3AD203B41FA5}">
                      <a16:colId xmlns:a16="http://schemas.microsoft.com/office/drawing/2014/main" val="885764709"/>
                    </a:ext>
                  </a:extLst>
                </a:gridCol>
                <a:gridCol w="1382747">
                  <a:extLst>
                    <a:ext uri="{9D8B030D-6E8A-4147-A177-3AD203B41FA5}">
                      <a16:colId xmlns:a16="http://schemas.microsoft.com/office/drawing/2014/main" val="1517333623"/>
                    </a:ext>
                  </a:extLst>
                </a:gridCol>
                <a:gridCol w="1811876">
                  <a:extLst>
                    <a:ext uri="{9D8B030D-6E8A-4147-A177-3AD203B41FA5}">
                      <a16:colId xmlns:a16="http://schemas.microsoft.com/office/drawing/2014/main" val="2368713443"/>
                    </a:ext>
                  </a:extLst>
                </a:gridCol>
                <a:gridCol w="1811876">
                  <a:extLst>
                    <a:ext uri="{9D8B030D-6E8A-4147-A177-3AD203B41FA5}">
                      <a16:colId xmlns:a16="http://schemas.microsoft.com/office/drawing/2014/main" val="24591524"/>
                    </a:ext>
                  </a:extLst>
                </a:gridCol>
                <a:gridCol w="1532793">
                  <a:extLst>
                    <a:ext uri="{9D8B030D-6E8A-4147-A177-3AD203B41FA5}">
                      <a16:colId xmlns:a16="http://schemas.microsoft.com/office/drawing/2014/main" val="1599477227"/>
                    </a:ext>
                  </a:extLst>
                </a:gridCol>
              </a:tblGrid>
              <a:tr h="172930">
                <a:tc>
                  <a:txBody>
                    <a:bodyPr/>
                    <a:lstStyle/>
                    <a:p>
                      <a:r>
                        <a:rPr lang="en-GB" sz="1700" dirty="0"/>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dirty="0"/>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 -</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mj-lt"/>
                        </a:rPr>
                        <a:t> </a:t>
                      </a:r>
                      <a:r>
                        <a:rPr lang="en-GB" sz="1800" dirty="0">
                          <a:effectLst/>
                          <a:latin typeface="+mn-lt"/>
                          <a:ea typeface="Times New Roman" panose="02020603050405020304" pitchFamily="18" charset="0"/>
                          <a:cs typeface="Times New Roman" panose="02020603050405020304" pitchFamily="18" charset="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dirty="0" err="1"/>
                        <a:t>Bulevirtide</a:t>
                      </a:r>
                      <a:endParaRPr lang="en-GB"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fontAlgn="b"/>
                      <a:r>
                        <a:rPr lang="en-GB" sz="1800" b="0" i="0" u="none" strike="noStrike" dirty="0">
                          <a:solidFill>
                            <a:schemeClr val="tx1"/>
                          </a:solidFill>
                          <a:effectLst/>
                          <a:latin typeface="+mj-lt"/>
                        </a:rPr>
                        <a:t>£33,693</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3" name="TextBox 2">
            <a:extLst>
              <a:ext uri="{FF2B5EF4-FFF2-40B4-BE49-F238E27FC236}">
                <a16:creationId xmlns:a16="http://schemas.microsoft.com/office/drawing/2014/main" id="{BBD31804-EBC0-03D1-7CF2-3AA3DFA463E7}"/>
              </a:ext>
            </a:extLst>
          </p:cNvPr>
          <p:cNvSpPr txBox="1"/>
          <p:nvPr/>
        </p:nvSpPr>
        <p:spPr>
          <a:xfrm>
            <a:off x="415210" y="2655041"/>
            <a:ext cx="11471989" cy="369332"/>
          </a:xfrm>
          <a:prstGeom prst="rect">
            <a:avLst/>
          </a:prstGeom>
          <a:noFill/>
        </p:spPr>
        <p:txBody>
          <a:bodyPr wrap="square" rtlCol="0">
            <a:spAutoFit/>
          </a:bodyPr>
          <a:lstStyle/>
          <a:p>
            <a:r>
              <a:rPr lang="en-GB" dirty="0"/>
              <a:t>EAG’s probabilistic</a:t>
            </a:r>
            <a:r>
              <a:rPr lang="en-GB" b="1" dirty="0"/>
              <a:t> </a:t>
            </a:r>
            <a:r>
              <a:rPr lang="en-GB" dirty="0"/>
              <a:t>incremental</a:t>
            </a:r>
            <a:r>
              <a:rPr lang="en-GB" b="1" dirty="0"/>
              <a:t> </a:t>
            </a:r>
            <a:r>
              <a:rPr lang="en-GB" dirty="0"/>
              <a:t>base case results with severity weighting of 1, published baseline characteristics</a:t>
            </a:r>
          </a:p>
        </p:txBody>
      </p:sp>
      <p:graphicFrame>
        <p:nvGraphicFramePr>
          <p:cNvPr id="6" name="Table 4" descr="Company and ERG deterministic base case results">
            <a:extLst>
              <a:ext uri="{FF2B5EF4-FFF2-40B4-BE49-F238E27FC236}">
                <a16:creationId xmlns:a16="http://schemas.microsoft.com/office/drawing/2014/main" id="{3F4E6B83-A1FA-D1FA-5C94-5B472BE2E932}"/>
              </a:ext>
            </a:extLst>
          </p:cNvPr>
          <p:cNvGraphicFramePr>
            <a:graphicFrameLocks noGrp="1"/>
          </p:cNvGraphicFramePr>
          <p:nvPr>
            <p:extLst>
              <p:ext uri="{D42A27DB-BD31-4B8C-83A1-F6EECF244321}">
                <p14:modId xmlns:p14="http://schemas.microsoft.com/office/powerpoint/2010/main" val="3783087070"/>
              </p:ext>
            </p:extLst>
          </p:nvPr>
        </p:nvGraphicFramePr>
        <p:xfrm>
          <a:off x="476626" y="3024373"/>
          <a:ext cx="11307387" cy="1341120"/>
        </p:xfrm>
        <a:graphic>
          <a:graphicData uri="http://schemas.openxmlformats.org/drawingml/2006/table">
            <a:tbl>
              <a:tblPr firstRow="1" bandRow="1">
                <a:tableStyleId>{5C22544A-7EE6-4342-B048-85BDC9FD1C3A}</a:tableStyleId>
              </a:tblPr>
              <a:tblGrid>
                <a:gridCol w="3385346">
                  <a:extLst>
                    <a:ext uri="{9D8B030D-6E8A-4147-A177-3AD203B41FA5}">
                      <a16:colId xmlns:a16="http://schemas.microsoft.com/office/drawing/2014/main" val="3307571819"/>
                    </a:ext>
                  </a:extLst>
                </a:gridCol>
                <a:gridCol w="1382747">
                  <a:extLst>
                    <a:ext uri="{9D8B030D-6E8A-4147-A177-3AD203B41FA5}">
                      <a16:colId xmlns:a16="http://schemas.microsoft.com/office/drawing/2014/main" val="885764709"/>
                    </a:ext>
                  </a:extLst>
                </a:gridCol>
                <a:gridCol w="1382747">
                  <a:extLst>
                    <a:ext uri="{9D8B030D-6E8A-4147-A177-3AD203B41FA5}">
                      <a16:colId xmlns:a16="http://schemas.microsoft.com/office/drawing/2014/main" val="1517333623"/>
                    </a:ext>
                  </a:extLst>
                </a:gridCol>
                <a:gridCol w="1811877">
                  <a:extLst>
                    <a:ext uri="{9D8B030D-6E8A-4147-A177-3AD203B41FA5}">
                      <a16:colId xmlns:a16="http://schemas.microsoft.com/office/drawing/2014/main" val="2368713443"/>
                    </a:ext>
                  </a:extLst>
                </a:gridCol>
                <a:gridCol w="1811877">
                  <a:extLst>
                    <a:ext uri="{9D8B030D-6E8A-4147-A177-3AD203B41FA5}">
                      <a16:colId xmlns:a16="http://schemas.microsoft.com/office/drawing/2014/main" val="24591524"/>
                    </a:ext>
                  </a:extLst>
                </a:gridCol>
                <a:gridCol w="1532793">
                  <a:extLst>
                    <a:ext uri="{9D8B030D-6E8A-4147-A177-3AD203B41FA5}">
                      <a16:colId xmlns:a16="http://schemas.microsoft.com/office/drawing/2014/main" val="1599477227"/>
                    </a:ext>
                  </a:extLst>
                </a:gridCol>
              </a:tblGrid>
              <a:tr h="172930">
                <a:tc>
                  <a:txBody>
                    <a:bodyPr/>
                    <a:lstStyle/>
                    <a:p>
                      <a:r>
                        <a:rPr lang="en-GB" sz="1700" dirty="0"/>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dirty="0"/>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 -</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mj-lt"/>
                        </a:rPr>
                        <a:t> </a:t>
                      </a:r>
                      <a:r>
                        <a:rPr lang="en-GB" sz="1800" dirty="0">
                          <a:effectLst/>
                          <a:latin typeface="+mn-lt"/>
                          <a:ea typeface="Times New Roman" panose="02020603050405020304" pitchFamily="18" charset="0"/>
                          <a:cs typeface="Times New Roman" panose="02020603050405020304" pitchFamily="18" charset="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dirty="0" err="1"/>
                        <a:t>Bulevirtide</a:t>
                      </a:r>
                      <a:endParaRPr lang="en-GB"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£41,167</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11" name="TextBox 10">
            <a:extLst>
              <a:ext uri="{FF2B5EF4-FFF2-40B4-BE49-F238E27FC236}">
                <a16:creationId xmlns:a16="http://schemas.microsoft.com/office/drawing/2014/main" id="{5CC60FE7-93FF-932E-9B61-70C2414572A1}"/>
              </a:ext>
            </a:extLst>
          </p:cNvPr>
          <p:cNvSpPr txBox="1"/>
          <p:nvPr/>
        </p:nvSpPr>
        <p:spPr>
          <a:xfrm>
            <a:off x="418400" y="4393224"/>
            <a:ext cx="11556349" cy="369332"/>
          </a:xfrm>
          <a:prstGeom prst="rect">
            <a:avLst/>
          </a:prstGeom>
          <a:noFill/>
        </p:spPr>
        <p:txBody>
          <a:bodyPr wrap="square" rtlCol="0">
            <a:spAutoFit/>
          </a:bodyPr>
          <a:lstStyle/>
          <a:p>
            <a:r>
              <a:rPr lang="en-GB" dirty="0"/>
              <a:t>EAG’s probabilistic</a:t>
            </a:r>
            <a:r>
              <a:rPr lang="en-GB" b="1" dirty="0"/>
              <a:t> </a:t>
            </a:r>
            <a:r>
              <a:rPr lang="en-GB" dirty="0"/>
              <a:t>incremental</a:t>
            </a:r>
            <a:r>
              <a:rPr lang="en-GB" b="1" dirty="0"/>
              <a:t> </a:t>
            </a:r>
            <a:r>
              <a:rPr lang="en-GB" dirty="0"/>
              <a:t>base case results with severity weighting of 1, MYR 301 baseline characteristics</a:t>
            </a:r>
          </a:p>
        </p:txBody>
      </p:sp>
      <p:graphicFrame>
        <p:nvGraphicFramePr>
          <p:cNvPr id="12" name="Table 4" descr="Company and ERG deterministic base case results">
            <a:extLst>
              <a:ext uri="{FF2B5EF4-FFF2-40B4-BE49-F238E27FC236}">
                <a16:creationId xmlns:a16="http://schemas.microsoft.com/office/drawing/2014/main" id="{62FCB98E-66A3-A3C4-C11E-6E4B3B2795C8}"/>
              </a:ext>
            </a:extLst>
          </p:cNvPr>
          <p:cNvGraphicFramePr>
            <a:graphicFrameLocks noGrp="1"/>
          </p:cNvGraphicFramePr>
          <p:nvPr>
            <p:extLst>
              <p:ext uri="{D42A27DB-BD31-4B8C-83A1-F6EECF244321}">
                <p14:modId xmlns:p14="http://schemas.microsoft.com/office/powerpoint/2010/main" val="3698849944"/>
              </p:ext>
            </p:extLst>
          </p:nvPr>
        </p:nvGraphicFramePr>
        <p:xfrm>
          <a:off x="469402" y="4762556"/>
          <a:ext cx="11314611" cy="1341120"/>
        </p:xfrm>
        <a:graphic>
          <a:graphicData uri="http://schemas.openxmlformats.org/drawingml/2006/table">
            <a:tbl>
              <a:tblPr firstRow="1" bandRow="1">
                <a:tableStyleId>{5C22544A-7EE6-4342-B048-85BDC9FD1C3A}</a:tableStyleId>
              </a:tblPr>
              <a:tblGrid>
                <a:gridCol w="3387510">
                  <a:extLst>
                    <a:ext uri="{9D8B030D-6E8A-4147-A177-3AD203B41FA5}">
                      <a16:colId xmlns:a16="http://schemas.microsoft.com/office/drawing/2014/main" val="3307571819"/>
                    </a:ext>
                  </a:extLst>
                </a:gridCol>
                <a:gridCol w="1383630">
                  <a:extLst>
                    <a:ext uri="{9D8B030D-6E8A-4147-A177-3AD203B41FA5}">
                      <a16:colId xmlns:a16="http://schemas.microsoft.com/office/drawing/2014/main" val="885764709"/>
                    </a:ext>
                  </a:extLst>
                </a:gridCol>
                <a:gridCol w="1383630">
                  <a:extLst>
                    <a:ext uri="{9D8B030D-6E8A-4147-A177-3AD203B41FA5}">
                      <a16:colId xmlns:a16="http://schemas.microsoft.com/office/drawing/2014/main" val="1517333623"/>
                    </a:ext>
                  </a:extLst>
                </a:gridCol>
                <a:gridCol w="1813034">
                  <a:extLst>
                    <a:ext uri="{9D8B030D-6E8A-4147-A177-3AD203B41FA5}">
                      <a16:colId xmlns:a16="http://schemas.microsoft.com/office/drawing/2014/main" val="2368713443"/>
                    </a:ext>
                  </a:extLst>
                </a:gridCol>
                <a:gridCol w="1813034">
                  <a:extLst>
                    <a:ext uri="{9D8B030D-6E8A-4147-A177-3AD203B41FA5}">
                      <a16:colId xmlns:a16="http://schemas.microsoft.com/office/drawing/2014/main" val="24591524"/>
                    </a:ext>
                  </a:extLst>
                </a:gridCol>
                <a:gridCol w="1533773">
                  <a:extLst>
                    <a:ext uri="{9D8B030D-6E8A-4147-A177-3AD203B41FA5}">
                      <a16:colId xmlns:a16="http://schemas.microsoft.com/office/drawing/2014/main" val="1599477227"/>
                    </a:ext>
                  </a:extLst>
                </a:gridCol>
              </a:tblGrid>
              <a:tr h="172930">
                <a:tc>
                  <a:txBody>
                    <a:bodyPr/>
                    <a:lstStyle/>
                    <a:p>
                      <a:r>
                        <a:rPr lang="en-GB" sz="1700" dirty="0"/>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dirty="0"/>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 -</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mj-lt"/>
                        </a:rPr>
                        <a:t> </a:t>
                      </a:r>
                      <a:r>
                        <a:rPr lang="en-GB" sz="1800" dirty="0">
                          <a:effectLst/>
                          <a:latin typeface="+mn-lt"/>
                          <a:ea typeface="Times New Roman" panose="02020603050405020304" pitchFamily="18" charset="0"/>
                          <a:cs typeface="Times New Roman" panose="02020603050405020304" pitchFamily="18" charset="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dirty="0" err="1"/>
                        <a:t>Bulevirtide</a:t>
                      </a:r>
                      <a:endParaRPr lang="en-GB"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algn="ctr" defTabSz="914400" rtl="0" eaLnBrk="1" fontAlgn="b" latinLnBrk="0" hangingPunct="1">
                        <a:lnSpc>
                          <a:spcPct val="120000"/>
                        </a:lnSpc>
                        <a:spcBef>
                          <a:spcPts val="200"/>
                        </a:spcBef>
                        <a:spcAft>
                          <a:spcPts val="200"/>
                        </a:spcAft>
                      </a:pPr>
                      <a:r>
                        <a:rPr lang="en-GB" sz="1800" u="none" kern="1200" dirty="0">
                          <a:solidFill>
                            <a:schemeClr val="dk1"/>
                          </a:solidFill>
                          <a:effectLst/>
                          <a:latin typeface="+mn-lt"/>
                          <a:ea typeface="+mn-ea"/>
                          <a:cs typeface="Times New Roman" panose="02020603050405020304" pitchFamily="18" charset="0"/>
                        </a:rPr>
                        <a:t>£45,969</a:t>
                      </a:r>
                      <a:endParaRPr lang="en-GB" sz="1800" u="none" kern="1200" dirty="0">
                        <a:solidFill>
                          <a:schemeClr val="dk1"/>
                        </a:solidFill>
                        <a:effectLst/>
                        <a:latin typeface="+mn-lt"/>
                        <a:cs typeface="Times New Roman" panose="02020603050405020304" pitchFamily="18"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Tree>
    <p:extLst>
      <p:ext uri="{BB962C8B-B14F-4D97-AF65-F5344CB8AC3E}">
        <p14:creationId xmlns:p14="http://schemas.microsoft.com/office/powerpoint/2010/main" val="2337827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1276350"/>
          </a:xfrm>
        </p:spPr>
        <p:txBody>
          <a:bodyPr>
            <a:noAutofit/>
          </a:bodyPr>
          <a:lstStyle/>
          <a:p>
            <a:r>
              <a:rPr lang="en-GB" sz="3200" dirty="0"/>
              <a:t>Clinical expert perspectives</a:t>
            </a:r>
          </a:p>
        </p:txBody>
      </p:sp>
      <p:sp>
        <p:nvSpPr>
          <p:cNvPr id="12" name="TextBox 11">
            <a:extLst>
              <a:ext uri="{FF2B5EF4-FFF2-40B4-BE49-F238E27FC236}">
                <a16:creationId xmlns:a16="http://schemas.microsoft.com/office/drawing/2014/main" id="{AA72EA5F-02C0-4C59-AD03-D9C4ECB36EE2}"/>
              </a:ext>
            </a:extLst>
          </p:cNvPr>
          <p:cNvSpPr txBox="1"/>
          <p:nvPr/>
        </p:nvSpPr>
        <p:spPr>
          <a:xfrm>
            <a:off x="1065214" y="6334780"/>
            <a:ext cx="10633027" cy="523220"/>
          </a:xfrm>
          <a:prstGeom prst="rect">
            <a:avLst/>
          </a:prstGeom>
          <a:noFill/>
        </p:spPr>
        <p:txBody>
          <a:bodyPr wrap="square" rtlCol="0">
            <a:spAutoFit/>
          </a:bodyPr>
          <a:lstStyle/>
          <a:p>
            <a:pPr algn="ctr"/>
            <a:r>
              <a:rPr lang="en-GB" sz="1400" b="1" dirty="0"/>
              <a:t>Abbreviations: </a:t>
            </a:r>
            <a:r>
              <a:rPr lang="en-GB" sz="1400" dirty="0">
                <a:latin typeface="Lato" panose="020F0502020204030203" pitchFamily="34" charset="0"/>
                <a:ea typeface="Lato" panose="020F0502020204030203" pitchFamily="34" charset="0"/>
                <a:cs typeface="Lato" panose="020F0502020204030203" pitchFamily="34" charset="0"/>
              </a:rPr>
              <a:t>BASHH, British Association for Sexual Health and HIV; HDV, hepatitis D virus; PEG-IFN, peginterferon alfa-2a; RCP, Royal College of Pathologists; UKCPA, UK Clinical Pharmacy Association.</a:t>
            </a:r>
            <a:endParaRPr lang="en-GB" sz="1400" b="1" dirty="0"/>
          </a:p>
        </p:txBody>
      </p:sp>
      <p:sp>
        <p:nvSpPr>
          <p:cNvPr id="3" name="TextBox 2">
            <a:extLst>
              <a:ext uri="{FF2B5EF4-FFF2-40B4-BE49-F238E27FC236}">
                <a16:creationId xmlns:a16="http://schemas.microsoft.com/office/drawing/2014/main" id="{22AAE9BD-045E-A3DE-0F06-1CC88D04CE99}"/>
              </a:ext>
            </a:extLst>
          </p:cNvPr>
          <p:cNvSpPr txBox="1"/>
          <p:nvPr/>
        </p:nvSpPr>
        <p:spPr>
          <a:xfrm>
            <a:off x="505423" y="933037"/>
            <a:ext cx="11086809" cy="3354765"/>
          </a:xfrm>
          <a:prstGeom prst="rect">
            <a:avLst/>
          </a:prstGeom>
          <a:solidFill>
            <a:schemeClr val="accent6">
              <a:lumMod val="20000"/>
              <a:lumOff val="80000"/>
            </a:schemeClr>
          </a:solidFill>
          <a:ln w="28575">
            <a:solidFill>
              <a:schemeClr val="accent1"/>
            </a:solidFill>
          </a:ln>
        </p:spPr>
        <p:txBody>
          <a:bodyPr wrap="square" rtlCol="0">
            <a:spAutoFit/>
          </a:bodyPr>
          <a:lstStyle/>
          <a:p>
            <a:pPr marL="342900" indent="-342900">
              <a:lnSpc>
                <a:spcPct val="90000"/>
              </a:lnSpc>
              <a:spcBef>
                <a:spcPts val="1000"/>
              </a:spcBef>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Submissions received from professional organisations BASHH, RCP and UKCPA:</a:t>
            </a:r>
          </a:p>
          <a:p>
            <a:pPr marL="800100" lvl="1" indent="-342900">
              <a:lnSpc>
                <a:spcPct val="90000"/>
              </a:lnSpc>
              <a:spcBef>
                <a:spcPts val="1000"/>
              </a:spcBef>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There are currently no licensed treatments for chronic hepatitis D, PEG-IFN is used off label and is associated with significant side effects</a:t>
            </a:r>
          </a:p>
          <a:p>
            <a:pPr marL="800100" lvl="1" indent="-342900">
              <a:lnSpc>
                <a:spcPct val="90000"/>
              </a:lnSpc>
              <a:spcBef>
                <a:spcPts val="1000"/>
              </a:spcBef>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Bulevirtide is a first-in-class medicine and a step change in the management of the condition. It addresses an unmet need for effective and well-tolerated treatments</a:t>
            </a:r>
          </a:p>
          <a:p>
            <a:pPr marL="800100" lvl="1" indent="-342900">
              <a:lnSpc>
                <a:spcPct val="90000"/>
              </a:lnSpc>
              <a:spcBef>
                <a:spcPts val="1000"/>
              </a:spcBef>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The availability of </a:t>
            </a:r>
            <a:r>
              <a:rPr lang="en-GB" dirty="0" err="1">
                <a:latin typeface="Lato" panose="020F0502020204030203" pitchFamily="34" charset="0"/>
                <a:ea typeface="Lato" panose="020F0502020204030203" pitchFamily="34" charset="0"/>
                <a:cs typeface="Lato" panose="020F0502020204030203" pitchFamily="34" charset="0"/>
              </a:rPr>
              <a:t>bulevirtide</a:t>
            </a:r>
            <a:r>
              <a:rPr lang="en-GB" dirty="0">
                <a:latin typeface="Lato" panose="020F0502020204030203" pitchFamily="34" charset="0"/>
                <a:ea typeface="Lato" panose="020F0502020204030203" pitchFamily="34" charset="0"/>
                <a:cs typeface="Lato" panose="020F0502020204030203" pitchFamily="34" charset="0"/>
              </a:rPr>
              <a:t> would encourage HDV testing and reduce regional variation in practice</a:t>
            </a:r>
          </a:p>
          <a:p>
            <a:pPr marL="800100" lvl="1" indent="-342900">
              <a:lnSpc>
                <a:spcPct val="90000"/>
              </a:lnSpc>
              <a:spcBef>
                <a:spcPts val="1000"/>
              </a:spcBef>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Treatment should be provided by specialist clinics who can undertake appropriate monitoring</a:t>
            </a:r>
          </a:p>
          <a:p>
            <a:pPr marL="800100" lvl="1" indent="-342900">
              <a:lnSpc>
                <a:spcPct val="90000"/>
              </a:lnSpc>
              <a:spcBef>
                <a:spcPts val="1000"/>
              </a:spcBef>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Investment is needed to train staff and provide patient information and peer support</a:t>
            </a:r>
          </a:p>
          <a:p>
            <a:pPr marL="800100" lvl="1" indent="-342900">
              <a:lnSpc>
                <a:spcPct val="90000"/>
              </a:lnSpc>
              <a:spcBef>
                <a:spcPts val="1000"/>
              </a:spcBef>
              <a:buFont typeface="Arial" panose="020B0604020202020204" pitchFamily="34" charset="0"/>
              <a:buChar char="•"/>
            </a:pPr>
            <a:r>
              <a:rPr lang="en-GB" dirty="0">
                <a:latin typeface="Lato" panose="020F0502020204030203" pitchFamily="34" charset="0"/>
                <a:ea typeface="Lato" panose="020F0502020204030203" pitchFamily="34" charset="0"/>
                <a:cs typeface="Lato" panose="020F0502020204030203" pitchFamily="34" charset="0"/>
              </a:rPr>
              <a:t>PEG-IFN is administered subcutaneously once weekly. </a:t>
            </a:r>
            <a:r>
              <a:rPr lang="en-GB" dirty="0" err="1">
                <a:latin typeface="Lato" panose="020F0502020204030203" pitchFamily="34" charset="0"/>
                <a:ea typeface="Lato" panose="020F0502020204030203" pitchFamily="34" charset="0"/>
                <a:cs typeface="Lato" panose="020F0502020204030203" pitchFamily="34" charset="0"/>
              </a:rPr>
              <a:t>Bulevirtide</a:t>
            </a:r>
            <a:r>
              <a:rPr lang="en-GB" dirty="0">
                <a:latin typeface="Lato" panose="020F0502020204030203" pitchFamily="34" charset="0"/>
                <a:ea typeface="Lato" panose="020F0502020204030203" pitchFamily="34" charset="0"/>
                <a:cs typeface="Lato" panose="020F0502020204030203" pitchFamily="34" charset="0"/>
              </a:rPr>
              <a:t> requires daily subcutaneous administration which may have resource implications if the patient is unable to self-administer</a:t>
            </a:r>
          </a:p>
        </p:txBody>
      </p:sp>
      <p:sp>
        <p:nvSpPr>
          <p:cNvPr id="4" name="Rectangle 3" descr="Question to committee">
            <a:extLst>
              <a:ext uri="{FF2B5EF4-FFF2-40B4-BE49-F238E27FC236}">
                <a16:creationId xmlns:a16="http://schemas.microsoft.com/office/drawing/2014/main" id="{D3D9BF49-1C38-54FD-3510-720B221FC0FB}"/>
              </a:ext>
            </a:extLst>
          </p:cNvPr>
          <p:cNvSpPr/>
          <p:nvPr/>
        </p:nvSpPr>
        <p:spPr>
          <a:xfrm>
            <a:off x="2096271" y="5521486"/>
            <a:ext cx="8762535" cy="58046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What is it like to live with chronic hepatitis D, from a patient’s perspective?</a:t>
            </a:r>
          </a:p>
          <a:p>
            <a:pPr marL="742950" lvl="1" indent="-285750" fontAlgn="ctr">
              <a:buFont typeface="Arial" panose="020B0604020202020204" pitchFamily="34" charset="0"/>
              <a:buChar char="•"/>
            </a:pPr>
            <a:r>
              <a:rPr lang="en-GB" dirty="0">
                <a:solidFill>
                  <a:schemeClr val="tx1"/>
                </a:solidFill>
                <a:latin typeface="Lato" panose="020F0502020204030203" pitchFamily="34" charset="0"/>
              </a:rPr>
              <a:t>What do patients think of the treatments currently available on the NHS?</a:t>
            </a:r>
          </a:p>
        </p:txBody>
      </p:sp>
      <p:grpSp>
        <p:nvGrpSpPr>
          <p:cNvPr id="5" name="Group 4">
            <a:extLst>
              <a:ext uri="{FF2B5EF4-FFF2-40B4-BE49-F238E27FC236}">
                <a16:creationId xmlns:a16="http://schemas.microsoft.com/office/drawing/2014/main" id="{EB14194E-12CA-EC11-5BB5-2BDF62E956F0}"/>
              </a:ext>
              <a:ext uri="{C183D7F6-B498-43B3-948B-1728B52AA6E4}">
                <adec:decorative xmlns:adec="http://schemas.microsoft.com/office/drawing/2017/decorative" val="1"/>
              </a:ext>
            </a:extLst>
          </p:cNvPr>
          <p:cNvGrpSpPr/>
          <p:nvPr/>
        </p:nvGrpSpPr>
        <p:grpSpPr>
          <a:xfrm>
            <a:off x="1893116" y="5525946"/>
            <a:ext cx="576000" cy="576000"/>
            <a:chOff x="-1440493" y="4133589"/>
            <a:chExt cx="576000" cy="576000"/>
          </a:xfrm>
        </p:grpSpPr>
        <p:sp>
          <p:nvSpPr>
            <p:cNvPr id="6" name="Oval 5">
              <a:extLst>
                <a:ext uri="{FF2B5EF4-FFF2-40B4-BE49-F238E27FC236}">
                  <a16:creationId xmlns:a16="http://schemas.microsoft.com/office/drawing/2014/main" id="{6721AFBF-D644-23D8-F75B-38170B19A1C2}"/>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phic 6">
              <a:extLst>
                <a:ext uri="{FF2B5EF4-FFF2-40B4-BE49-F238E27FC236}">
                  <a16:creationId xmlns:a16="http://schemas.microsoft.com/office/drawing/2014/main" id="{1427BC63-6926-BD76-07B0-B0EC38AA5FC8}"/>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12939463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9" y="199412"/>
            <a:ext cx="11376024" cy="1276350"/>
          </a:xfrm>
        </p:spPr>
        <p:txBody>
          <a:bodyPr>
            <a:noAutofit/>
          </a:bodyPr>
          <a:lstStyle/>
          <a:p>
            <a:r>
              <a:rPr lang="en-GB" sz="3200" dirty="0"/>
              <a:t>Cumulative impact of EAG preferred assumptions</a:t>
            </a:r>
          </a:p>
        </p:txBody>
      </p:sp>
      <p:graphicFrame>
        <p:nvGraphicFramePr>
          <p:cNvPr id="3" name="Table 4" descr="Company and ERG deterministic base case results">
            <a:extLst>
              <a:ext uri="{FF2B5EF4-FFF2-40B4-BE49-F238E27FC236}">
                <a16:creationId xmlns:a16="http://schemas.microsoft.com/office/drawing/2014/main" id="{275C045B-A9CD-4910-AC9B-501EAC7A93C6}"/>
              </a:ext>
            </a:extLst>
          </p:cNvPr>
          <p:cNvGraphicFramePr>
            <a:graphicFrameLocks noGrp="1"/>
          </p:cNvGraphicFramePr>
          <p:nvPr>
            <p:extLst>
              <p:ext uri="{D42A27DB-BD31-4B8C-83A1-F6EECF244321}">
                <p14:modId xmlns:p14="http://schemas.microsoft.com/office/powerpoint/2010/main" val="867883636"/>
              </p:ext>
            </p:extLst>
          </p:nvPr>
        </p:nvGraphicFramePr>
        <p:xfrm>
          <a:off x="407987" y="999449"/>
          <a:ext cx="11234421" cy="4998720"/>
        </p:xfrm>
        <a:graphic>
          <a:graphicData uri="http://schemas.openxmlformats.org/drawingml/2006/table">
            <a:tbl>
              <a:tblPr firstRow="1" bandRow="1">
                <a:tableStyleId>{5C22544A-7EE6-4342-B048-85BDC9FD1C3A}</a:tableStyleId>
              </a:tblPr>
              <a:tblGrid>
                <a:gridCol w="10004903">
                  <a:extLst>
                    <a:ext uri="{9D8B030D-6E8A-4147-A177-3AD203B41FA5}">
                      <a16:colId xmlns:a16="http://schemas.microsoft.com/office/drawing/2014/main" val="3307571819"/>
                    </a:ext>
                  </a:extLst>
                </a:gridCol>
                <a:gridCol w="1229518">
                  <a:extLst>
                    <a:ext uri="{9D8B030D-6E8A-4147-A177-3AD203B41FA5}">
                      <a16:colId xmlns:a16="http://schemas.microsoft.com/office/drawing/2014/main" val="1599477227"/>
                    </a:ext>
                  </a:extLst>
                </a:gridCol>
              </a:tblGrid>
              <a:tr h="172930">
                <a:tc>
                  <a:txBody>
                    <a:bodyPr/>
                    <a:lstStyle/>
                    <a:p>
                      <a:r>
                        <a:rPr lang="en-GB" sz="1600" dirty="0"/>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dirty="0"/>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sz="1600" b="1" dirty="0"/>
                        <a:t>Company base case after technical engagement: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ctr"/>
                      <a:r>
                        <a:rPr lang="en-GB" sz="1600" b="1" kern="1200" dirty="0">
                          <a:solidFill>
                            <a:schemeClr val="dk1"/>
                          </a:solidFill>
                          <a:effectLst/>
                          <a:latin typeface="+mn-lt"/>
                          <a:ea typeface="+mn-ea"/>
                          <a:cs typeface="+mn-cs"/>
                        </a:rPr>
                        <a:t>£33,133</a:t>
                      </a:r>
                      <a:endParaRPr lang="en-GB" sz="1600" b="1"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335749543"/>
                  </a:ext>
                </a:extLst>
              </a:tr>
              <a:tr h="181576">
                <a:tc>
                  <a:txBody>
                    <a:bodyPr/>
                    <a:lstStyle/>
                    <a:p>
                      <a:r>
                        <a:rPr lang="en-GB" sz="1600" b="0" dirty="0"/>
                        <a:t>Assuming that 48 weeks is the maximum timeframe for assessing final response to treatment, and treatment effectiveness is not extrapolated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dirty="0"/>
                        <a:t>£32,610</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884767576"/>
                  </a:ext>
                </a:extLst>
              </a:tr>
              <a:tr h="181576">
                <a:tc>
                  <a:txBody>
                    <a:bodyPr/>
                    <a:lstStyle/>
                    <a:p>
                      <a:r>
                        <a:rPr lang="en-GB" sz="1600" b="0" dirty="0"/>
                        <a:t>Estimation of the probability of HCC from the F2-F4 states according to Romeo and Kushner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dirty="0"/>
                        <a:t>£33,257</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453110042"/>
                  </a:ext>
                </a:extLst>
              </a:tr>
              <a:tr h="181576">
                <a:tc>
                  <a:txBody>
                    <a:bodyPr/>
                    <a:lstStyle/>
                    <a:p>
                      <a:r>
                        <a:rPr lang="en-GB" sz="1600" b="0" dirty="0"/>
                        <a:t>Estimation of the probability of fibrosis progression from the F2-F4 states according to Romeo</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kern="1200" dirty="0">
                          <a:solidFill>
                            <a:schemeClr val="dk1"/>
                          </a:solidFill>
                          <a:effectLst/>
                          <a:latin typeface="+mn-lt"/>
                          <a:ea typeface="+mn-ea"/>
                          <a:cs typeface="+mn-cs"/>
                        </a:rPr>
                        <a:t>£34,201</a:t>
                      </a:r>
                      <a:endParaRPr lang="en-GB" sz="1600"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802651381"/>
                  </a:ext>
                </a:extLst>
              </a:tr>
              <a:tr h="181576">
                <a:tc>
                  <a:txBody>
                    <a:bodyPr/>
                    <a:lstStyle/>
                    <a:p>
                      <a:r>
                        <a:rPr lang="en-GB" sz="1600" b="0" dirty="0"/>
                        <a:t>Assuming that CRs have the same probability as VRs (which is lower than the probability of NRs) of developing HCC, instead of having a 0% probability of HCC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dirty="0"/>
                        <a:t>£35,786</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687706838"/>
                  </a:ext>
                </a:extLst>
              </a:tr>
              <a:tr h="181576">
                <a:tc>
                  <a:txBody>
                    <a:bodyPr/>
                    <a:lstStyle/>
                    <a:p>
                      <a:r>
                        <a:rPr lang="en-GB" sz="1600" dirty="0"/>
                        <a:t>Using the </a:t>
                      </a:r>
                      <a:r>
                        <a:rPr lang="en-GB" sz="1600" u="sng" dirty="0">
                          <a:highlight>
                            <a:srgbClr val="000000"/>
                          </a:highlight>
                        </a:rPr>
                        <a:t>****</a:t>
                      </a:r>
                      <a:r>
                        <a:rPr lang="en-GB" sz="1600" dirty="0"/>
                        <a:t> utility value to estimate the quality of life for NRs and VRs in the F-states, together with assuming a </a:t>
                      </a:r>
                      <a:r>
                        <a:rPr lang="en-GB" sz="1600" u="sng" dirty="0">
                          <a:highlight>
                            <a:srgbClr val="000000"/>
                          </a:highlight>
                        </a:rPr>
                        <a:t>****</a:t>
                      </a:r>
                      <a:r>
                        <a:rPr lang="en-GB" sz="1600" dirty="0"/>
                        <a:t> utility value for CRs; and assuming that PLT patients experience a </a:t>
                      </a:r>
                      <a:r>
                        <a:rPr lang="en-GB" sz="1600" u="sng" dirty="0">
                          <a:highlight>
                            <a:srgbClr val="000000"/>
                          </a:highlight>
                        </a:rPr>
                        <a:t>****</a:t>
                      </a:r>
                      <a:r>
                        <a:rPr lang="en-GB" sz="1600" dirty="0"/>
                        <a:t> utility after transplant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dirty="0"/>
                        <a:t>£36,967</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092706981"/>
                  </a:ext>
                </a:extLst>
              </a:tr>
              <a:tr h="181576">
                <a:tc>
                  <a:txBody>
                    <a:bodyPr/>
                    <a:lstStyle/>
                    <a:p>
                      <a:r>
                        <a:rPr lang="en-GB" sz="1600" dirty="0"/>
                        <a:t>Adjusting utilities as per Ara and Brazier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dirty="0"/>
                        <a:t>£40,114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815980316"/>
                  </a:ext>
                </a:extLst>
              </a:tr>
              <a:tr h="181576">
                <a:tc>
                  <a:txBody>
                    <a:bodyPr/>
                    <a:lstStyle/>
                    <a:p>
                      <a:r>
                        <a:rPr lang="en-GB" sz="1600" dirty="0"/>
                        <a:t>Removing the company’s new changes made to resource use in the model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dirty="0"/>
                        <a:t>£40,141</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3638390993"/>
                  </a:ext>
                </a:extLst>
              </a:tr>
              <a:tr h="181576">
                <a:tc>
                  <a:txBody>
                    <a:bodyPr/>
                    <a:lstStyle/>
                    <a:p>
                      <a:r>
                        <a:rPr lang="en-GB" sz="1600" dirty="0"/>
                        <a:t>Assuming that 30% of HCC patients are cured from HCC and accrue a utility of </a:t>
                      </a:r>
                      <a:r>
                        <a:rPr lang="en-GB" sz="1600" u="sng" dirty="0">
                          <a:highlight>
                            <a:srgbClr val="000000"/>
                          </a:highlight>
                        </a:rPr>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dirty="0"/>
                        <a:t>£40,372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770282239"/>
                  </a:ext>
                </a:extLst>
              </a:tr>
              <a:tr h="181576">
                <a:tc>
                  <a:txBody>
                    <a:bodyPr/>
                    <a:lstStyle/>
                    <a:p>
                      <a:r>
                        <a:rPr lang="en-GB" sz="1600" b="1" dirty="0"/>
                        <a:t>EAG preferred base case ICER – published baseline characteristics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b="1" dirty="0"/>
                        <a:t>£40,372</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712725707"/>
                  </a:ext>
                </a:extLst>
              </a:tr>
              <a:tr h="181576">
                <a:tc>
                  <a:txBody>
                    <a:bodyPr/>
                    <a:lstStyle/>
                    <a:p>
                      <a:r>
                        <a:rPr lang="en-GB" sz="1600" b="1" dirty="0"/>
                        <a:t>EAG preferred base case ICER - MYR 301 baseline characteristics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r>
                        <a:rPr lang="en-GB" sz="1600" b="1" dirty="0"/>
                        <a:t>£45,216</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317695606"/>
                  </a:ext>
                </a:extLst>
              </a:tr>
            </a:tbl>
          </a:graphicData>
        </a:graphic>
      </p:graphicFrame>
      <p:sp>
        <p:nvSpPr>
          <p:cNvPr id="4" name="TextBox 3">
            <a:extLst>
              <a:ext uri="{FF2B5EF4-FFF2-40B4-BE49-F238E27FC236}">
                <a16:creationId xmlns:a16="http://schemas.microsoft.com/office/drawing/2014/main" id="{16ECE1C5-F2C3-11EA-BAA6-8716C41ACA51}"/>
              </a:ext>
            </a:extLst>
          </p:cNvPr>
          <p:cNvSpPr txBox="1"/>
          <p:nvPr/>
        </p:nvSpPr>
        <p:spPr>
          <a:xfrm>
            <a:off x="429554" y="696134"/>
            <a:ext cx="7010252" cy="369332"/>
          </a:xfrm>
          <a:prstGeom prst="rect">
            <a:avLst/>
          </a:prstGeom>
          <a:noFill/>
        </p:spPr>
        <p:txBody>
          <a:bodyPr wrap="none" rtlCol="0">
            <a:spAutoFit/>
          </a:bodyPr>
          <a:lstStyle/>
          <a:p>
            <a:r>
              <a:rPr lang="en-GB" dirty="0"/>
              <a:t>Deterministic results without severity weighting, cumulative impact</a:t>
            </a:r>
          </a:p>
        </p:txBody>
      </p:sp>
      <p:sp>
        <p:nvSpPr>
          <p:cNvPr id="5" name="TextBox 4">
            <a:extLst>
              <a:ext uri="{FF2B5EF4-FFF2-40B4-BE49-F238E27FC236}">
                <a16:creationId xmlns:a16="http://schemas.microsoft.com/office/drawing/2014/main" id="{7B27AB69-BB61-E991-446C-88B28AB66229}"/>
              </a:ext>
            </a:extLst>
          </p:cNvPr>
          <p:cNvSpPr txBox="1"/>
          <p:nvPr/>
        </p:nvSpPr>
        <p:spPr>
          <a:xfrm>
            <a:off x="1070895" y="6362856"/>
            <a:ext cx="10376825" cy="523220"/>
          </a:xfrm>
          <a:prstGeom prst="rect">
            <a:avLst/>
          </a:prstGeom>
          <a:noFill/>
        </p:spPr>
        <p:txBody>
          <a:bodyPr wrap="square" rtlCol="0">
            <a:spAutoFit/>
          </a:bodyPr>
          <a:lstStyle/>
          <a:p>
            <a:pPr algn="ctr"/>
            <a:r>
              <a:rPr lang="en-GB" sz="1400" b="1" dirty="0"/>
              <a:t>Abbreviations: </a:t>
            </a:r>
            <a:r>
              <a:rPr lang="en-GB" sz="1400" dirty="0"/>
              <a:t>CR, combined responder; EAG, External Assessment Group; HCC, hepatocellular carcinoma; ICER, incremental cost-effectiveness ratio; NR, non-responder; PLT, post-liver transplant; VR, virological responder; QALY, quality-adjusted life year.</a:t>
            </a:r>
          </a:p>
        </p:txBody>
      </p:sp>
      <p:sp>
        <p:nvSpPr>
          <p:cNvPr id="6" name="Rectangle 5" descr="Marker showing slides are confidential ">
            <a:extLst>
              <a:ext uri="{FF2B5EF4-FFF2-40B4-BE49-F238E27FC236}">
                <a16:creationId xmlns:a16="http://schemas.microsoft.com/office/drawing/2014/main" id="{7AEB1E76-BBCC-5371-1D31-7EB4DFE9AED1}"/>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21098084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F924-B9E9-45CF-B702-E7E77DDDD1B3}"/>
              </a:ext>
            </a:extLst>
          </p:cNvPr>
          <p:cNvSpPr>
            <a:spLocks noGrp="1"/>
          </p:cNvSpPr>
          <p:nvPr>
            <p:ph type="ctrTitle"/>
          </p:nvPr>
        </p:nvSpPr>
        <p:spPr>
          <a:xfrm>
            <a:off x="724990" y="746309"/>
            <a:ext cx="7017594" cy="1276350"/>
          </a:xfrm>
        </p:spPr>
        <p:txBody>
          <a:bodyPr>
            <a:normAutofit/>
          </a:bodyPr>
          <a:lstStyle/>
          <a:p>
            <a:r>
              <a:rPr lang="en-GB" dirty="0"/>
              <a:t>Cost-effectiveness results with severity weighting of 1.2</a:t>
            </a:r>
          </a:p>
        </p:txBody>
      </p:sp>
    </p:spTree>
    <p:extLst>
      <p:ext uri="{BB962C8B-B14F-4D97-AF65-F5344CB8AC3E}">
        <p14:creationId xmlns:p14="http://schemas.microsoft.com/office/powerpoint/2010/main" val="16414108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9412"/>
            <a:ext cx="11784011" cy="1276350"/>
          </a:xfrm>
        </p:spPr>
        <p:txBody>
          <a:bodyPr>
            <a:noAutofit/>
          </a:bodyPr>
          <a:lstStyle/>
          <a:p>
            <a:r>
              <a:rPr lang="en-GB" sz="3200" dirty="0"/>
              <a:t>Cost-effectiveness results with severity weighting of 1.2</a:t>
            </a:r>
          </a:p>
        </p:txBody>
      </p:sp>
      <p:sp>
        <p:nvSpPr>
          <p:cNvPr id="8" name="TextBox 7">
            <a:extLst>
              <a:ext uri="{FF2B5EF4-FFF2-40B4-BE49-F238E27FC236}">
                <a16:creationId xmlns:a16="http://schemas.microsoft.com/office/drawing/2014/main" id="{FB44C891-D7B8-4507-AB6A-1CDCB091070A}"/>
              </a:ext>
            </a:extLst>
          </p:cNvPr>
          <p:cNvSpPr txBox="1"/>
          <p:nvPr/>
        </p:nvSpPr>
        <p:spPr>
          <a:xfrm>
            <a:off x="429555" y="705766"/>
            <a:ext cx="8682185" cy="369332"/>
          </a:xfrm>
          <a:prstGeom prst="rect">
            <a:avLst/>
          </a:prstGeom>
          <a:noFill/>
        </p:spPr>
        <p:txBody>
          <a:bodyPr wrap="none" rtlCol="0">
            <a:spAutoFit/>
          </a:bodyPr>
          <a:lstStyle/>
          <a:p>
            <a:r>
              <a:rPr lang="en-GB" dirty="0"/>
              <a:t>Company’s probabilistic</a:t>
            </a:r>
            <a:r>
              <a:rPr lang="en-GB" b="1" dirty="0"/>
              <a:t> </a:t>
            </a:r>
            <a:r>
              <a:rPr lang="en-GB" dirty="0"/>
              <a:t>incremental</a:t>
            </a:r>
            <a:r>
              <a:rPr lang="en-GB" b="1" dirty="0"/>
              <a:t> </a:t>
            </a:r>
            <a:r>
              <a:rPr lang="en-GB" dirty="0"/>
              <a:t>base case results with severity weighting of 1.2</a:t>
            </a:r>
          </a:p>
        </p:txBody>
      </p:sp>
      <p:sp>
        <p:nvSpPr>
          <p:cNvPr id="7" name="Rectangle 6" descr="Marker showing slides are confidential ">
            <a:extLst>
              <a:ext uri="{FF2B5EF4-FFF2-40B4-BE49-F238E27FC236}">
                <a16:creationId xmlns:a16="http://schemas.microsoft.com/office/drawing/2014/main" id="{6AFB2026-0FF7-4AB0-89B6-F9063BF7AA9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graphicFrame>
        <p:nvGraphicFramePr>
          <p:cNvPr id="4" name="Table 4" descr="Company and ERG deterministic base case results">
            <a:extLst>
              <a:ext uri="{FF2B5EF4-FFF2-40B4-BE49-F238E27FC236}">
                <a16:creationId xmlns:a16="http://schemas.microsoft.com/office/drawing/2014/main" id="{1B4B7D44-698B-BCA7-9520-CCCB197EB7F6}"/>
              </a:ext>
            </a:extLst>
          </p:cNvPr>
          <p:cNvGraphicFramePr>
            <a:graphicFrameLocks noGrp="1"/>
          </p:cNvGraphicFramePr>
          <p:nvPr>
            <p:extLst>
              <p:ext uri="{D42A27DB-BD31-4B8C-83A1-F6EECF244321}">
                <p14:modId xmlns:p14="http://schemas.microsoft.com/office/powerpoint/2010/main" val="1337829294"/>
              </p:ext>
            </p:extLst>
          </p:nvPr>
        </p:nvGraphicFramePr>
        <p:xfrm>
          <a:off x="474429" y="1047143"/>
          <a:ext cx="11415279" cy="1341120"/>
        </p:xfrm>
        <a:graphic>
          <a:graphicData uri="http://schemas.openxmlformats.org/drawingml/2006/table">
            <a:tbl>
              <a:tblPr firstRow="1" bandRow="1">
                <a:tableStyleId>{5C22544A-7EE6-4342-B048-85BDC9FD1C3A}</a:tableStyleId>
              </a:tblPr>
              <a:tblGrid>
                <a:gridCol w="3417648">
                  <a:extLst>
                    <a:ext uri="{9D8B030D-6E8A-4147-A177-3AD203B41FA5}">
                      <a16:colId xmlns:a16="http://schemas.microsoft.com/office/drawing/2014/main" val="3307571819"/>
                    </a:ext>
                  </a:extLst>
                </a:gridCol>
                <a:gridCol w="1395942">
                  <a:extLst>
                    <a:ext uri="{9D8B030D-6E8A-4147-A177-3AD203B41FA5}">
                      <a16:colId xmlns:a16="http://schemas.microsoft.com/office/drawing/2014/main" val="885764709"/>
                    </a:ext>
                  </a:extLst>
                </a:gridCol>
                <a:gridCol w="1395942">
                  <a:extLst>
                    <a:ext uri="{9D8B030D-6E8A-4147-A177-3AD203B41FA5}">
                      <a16:colId xmlns:a16="http://schemas.microsoft.com/office/drawing/2014/main" val="1517333623"/>
                    </a:ext>
                  </a:extLst>
                </a:gridCol>
                <a:gridCol w="1829164">
                  <a:extLst>
                    <a:ext uri="{9D8B030D-6E8A-4147-A177-3AD203B41FA5}">
                      <a16:colId xmlns:a16="http://schemas.microsoft.com/office/drawing/2014/main" val="2368713443"/>
                    </a:ext>
                  </a:extLst>
                </a:gridCol>
                <a:gridCol w="1829164">
                  <a:extLst>
                    <a:ext uri="{9D8B030D-6E8A-4147-A177-3AD203B41FA5}">
                      <a16:colId xmlns:a16="http://schemas.microsoft.com/office/drawing/2014/main" val="24591524"/>
                    </a:ext>
                  </a:extLst>
                </a:gridCol>
                <a:gridCol w="1547419">
                  <a:extLst>
                    <a:ext uri="{9D8B030D-6E8A-4147-A177-3AD203B41FA5}">
                      <a16:colId xmlns:a16="http://schemas.microsoft.com/office/drawing/2014/main" val="1599477227"/>
                    </a:ext>
                  </a:extLst>
                </a:gridCol>
              </a:tblGrid>
              <a:tr h="172930">
                <a:tc>
                  <a:txBody>
                    <a:bodyPr/>
                    <a:lstStyle/>
                    <a:p>
                      <a:r>
                        <a:rPr lang="en-GB" sz="1700" dirty="0"/>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QALYs x 1.2</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dirty="0"/>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dirty="0">
                          <a:effectLst/>
                          <a:latin typeface="+mn-lt"/>
                          <a:ea typeface="Times New Roman" panose="02020603050405020304" pitchFamily="18" charset="0"/>
                          <a:cs typeface="Times New Roman" panose="02020603050405020304" pitchFamily="18" charset="0"/>
                        </a:rPr>
                        <a:t>-</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 -</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mj-lt"/>
                        </a:rPr>
                        <a:t> </a:t>
                      </a:r>
                      <a:r>
                        <a:rPr lang="en-GB" sz="1800" dirty="0">
                          <a:effectLst/>
                          <a:latin typeface="+mn-lt"/>
                          <a:ea typeface="Times New Roman" panose="02020603050405020304" pitchFamily="18" charset="0"/>
                          <a:cs typeface="Times New Roman" panose="02020603050405020304" pitchFamily="18" charset="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dirty="0" err="1"/>
                        <a:t>Bulevirtide</a:t>
                      </a:r>
                      <a:endParaRPr lang="en-GB"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fontAlgn="b"/>
                      <a:r>
                        <a:rPr lang="en-GB" sz="1800" b="0" i="0" u="none" strike="noStrike" dirty="0">
                          <a:solidFill>
                            <a:srgbClr val="000000"/>
                          </a:solidFill>
                          <a:effectLst/>
                          <a:latin typeface="+mj-lt"/>
                        </a:rPr>
                        <a:t>£28,078</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3" name="TextBox 2">
            <a:extLst>
              <a:ext uri="{FF2B5EF4-FFF2-40B4-BE49-F238E27FC236}">
                <a16:creationId xmlns:a16="http://schemas.microsoft.com/office/drawing/2014/main" id="{E4387691-1F1D-27D8-C3AF-1A91B239CBF0}"/>
              </a:ext>
            </a:extLst>
          </p:cNvPr>
          <p:cNvSpPr txBox="1"/>
          <p:nvPr/>
        </p:nvSpPr>
        <p:spPr>
          <a:xfrm>
            <a:off x="692514" y="6367732"/>
            <a:ext cx="10806972" cy="738664"/>
          </a:xfrm>
          <a:prstGeom prst="rect">
            <a:avLst/>
          </a:prstGeom>
          <a:noFill/>
        </p:spPr>
        <p:txBody>
          <a:bodyPr wrap="square" rtlCol="0">
            <a:spAutoFit/>
          </a:bodyPr>
          <a:lstStyle/>
          <a:p>
            <a:pPr algn="ctr"/>
            <a:r>
              <a:rPr lang="en-GB" sz="1400" b="1" dirty="0"/>
              <a:t>Notes: </a:t>
            </a:r>
            <a:r>
              <a:rPr lang="en-GB" sz="1400" dirty="0"/>
              <a:t>*Estimated severity weighting using MYR 301 baseline characteristics is 1.</a:t>
            </a:r>
            <a:r>
              <a:rPr lang="en-GB" sz="1400" b="1" dirty="0"/>
              <a:t> Abbreviations: </a:t>
            </a:r>
            <a:r>
              <a:rPr lang="en-GB" sz="1400" dirty="0"/>
              <a:t>BSC, best supportive care; EAG, External Assessment Group; ICER, incremental cost-effectiveness ratio; QALY, quality-adjusted life year.</a:t>
            </a:r>
          </a:p>
          <a:p>
            <a:pPr algn="ctr"/>
            <a:endParaRPr lang="en-GB" sz="1400" dirty="0"/>
          </a:p>
        </p:txBody>
      </p:sp>
      <p:sp>
        <p:nvSpPr>
          <p:cNvPr id="6" name="TextBox 5">
            <a:extLst>
              <a:ext uri="{FF2B5EF4-FFF2-40B4-BE49-F238E27FC236}">
                <a16:creationId xmlns:a16="http://schemas.microsoft.com/office/drawing/2014/main" id="{AB7FD7C0-3B4B-4616-46A2-F3D2333F832C}"/>
              </a:ext>
            </a:extLst>
          </p:cNvPr>
          <p:cNvSpPr txBox="1"/>
          <p:nvPr/>
        </p:nvSpPr>
        <p:spPr>
          <a:xfrm>
            <a:off x="407988" y="2476797"/>
            <a:ext cx="11726287" cy="369332"/>
          </a:xfrm>
          <a:prstGeom prst="rect">
            <a:avLst/>
          </a:prstGeom>
          <a:noFill/>
        </p:spPr>
        <p:txBody>
          <a:bodyPr wrap="none" rtlCol="0">
            <a:spAutoFit/>
          </a:bodyPr>
          <a:lstStyle/>
          <a:p>
            <a:r>
              <a:rPr lang="en-GB" dirty="0"/>
              <a:t>EAG’s probabilistic</a:t>
            </a:r>
            <a:r>
              <a:rPr lang="en-GB" b="1" dirty="0"/>
              <a:t> </a:t>
            </a:r>
            <a:r>
              <a:rPr lang="en-GB" dirty="0"/>
              <a:t>incremental</a:t>
            </a:r>
            <a:r>
              <a:rPr lang="en-GB" b="1" dirty="0"/>
              <a:t> </a:t>
            </a:r>
            <a:r>
              <a:rPr lang="en-GB" dirty="0"/>
              <a:t>base case results with severity weighting of 1.2, published baseline characteristics</a:t>
            </a:r>
          </a:p>
        </p:txBody>
      </p:sp>
      <p:graphicFrame>
        <p:nvGraphicFramePr>
          <p:cNvPr id="9" name="Table 4" descr="Company and ERG deterministic base case results">
            <a:extLst>
              <a:ext uri="{FF2B5EF4-FFF2-40B4-BE49-F238E27FC236}">
                <a16:creationId xmlns:a16="http://schemas.microsoft.com/office/drawing/2014/main" id="{260DBE09-1E02-E409-BFF5-B89CB6B585FC}"/>
              </a:ext>
            </a:extLst>
          </p:cNvPr>
          <p:cNvGraphicFramePr>
            <a:graphicFrameLocks noGrp="1"/>
          </p:cNvGraphicFramePr>
          <p:nvPr>
            <p:extLst>
              <p:ext uri="{D42A27DB-BD31-4B8C-83A1-F6EECF244321}">
                <p14:modId xmlns:p14="http://schemas.microsoft.com/office/powerpoint/2010/main" val="3711789319"/>
              </p:ext>
            </p:extLst>
          </p:nvPr>
        </p:nvGraphicFramePr>
        <p:xfrm>
          <a:off x="469403" y="2842391"/>
          <a:ext cx="11436846" cy="1341120"/>
        </p:xfrm>
        <a:graphic>
          <a:graphicData uri="http://schemas.openxmlformats.org/drawingml/2006/table">
            <a:tbl>
              <a:tblPr firstRow="1" bandRow="1">
                <a:tableStyleId>{5C22544A-7EE6-4342-B048-85BDC9FD1C3A}</a:tableStyleId>
              </a:tblPr>
              <a:tblGrid>
                <a:gridCol w="3424106">
                  <a:extLst>
                    <a:ext uri="{9D8B030D-6E8A-4147-A177-3AD203B41FA5}">
                      <a16:colId xmlns:a16="http://schemas.microsoft.com/office/drawing/2014/main" val="3307571819"/>
                    </a:ext>
                  </a:extLst>
                </a:gridCol>
                <a:gridCol w="1398579">
                  <a:extLst>
                    <a:ext uri="{9D8B030D-6E8A-4147-A177-3AD203B41FA5}">
                      <a16:colId xmlns:a16="http://schemas.microsoft.com/office/drawing/2014/main" val="885764709"/>
                    </a:ext>
                  </a:extLst>
                </a:gridCol>
                <a:gridCol w="1398579">
                  <a:extLst>
                    <a:ext uri="{9D8B030D-6E8A-4147-A177-3AD203B41FA5}">
                      <a16:colId xmlns:a16="http://schemas.microsoft.com/office/drawing/2014/main" val="1517333623"/>
                    </a:ext>
                  </a:extLst>
                </a:gridCol>
                <a:gridCol w="1832620">
                  <a:extLst>
                    <a:ext uri="{9D8B030D-6E8A-4147-A177-3AD203B41FA5}">
                      <a16:colId xmlns:a16="http://schemas.microsoft.com/office/drawing/2014/main" val="2368713443"/>
                    </a:ext>
                  </a:extLst>
                </a:gridCol>
                <a:gridCol w="1832620">
                  <a:extLst>
                    <a:ext uri="{9D8B030D-6E8A-4147-A177-3AD203B41FA5}">
                      <a16:colId xmlns:a16="http://schemas.microsoft.com/office/drawing/2014/main" val="24591524"/>
                    </a:ext>
                  </a:extLst>
                </a:gridCol>
                <a:gridCol w="1550342">
                  <a:extLst>
                    <a:ext uri="{9D8B030D-6E8A-4147-A177-3AD203B41FA5}">
                      <a16:colId xmlns:a16="http://schemas.microsoft.com/office/drawing/2014/main" val="1599477227"/>
                    </a:ext>
                  </a:extLst>
                </a:gridCol>
              </a:tblGrid>
              <a:tr h="172930">
                <a:tc>
                  <a:txBody>
                    <a:bodyPr/>
                    <a:lstStyle/>
                    <a:p>
                      <a:r>
                        <a:rPr lang="en-GB" sz="1700" dirty="0"/>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QALYs x 1.2</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dirty="0"/>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 -</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mj-lt"/>
                        </a:rPr>
                        <a:t> </a:t>
                      </a:r>
                      <a:r>
                        <a:rPr lang="en-GB" sz="1800" dirty="0">
                          <a:effectLst/>
                          <a:latin typeface="+mn-lt"/>
                          <a:ea typeface="Times New Roman" panose="02020603050405020304" pitchFamily="18" charset="0"/>
                          <a:cs typeface="Times New Roman" panose="02020603050405020304" pitchFamily="18" charset="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dirty="0" err="1"/>
                        <a:t>Bulevirtide</a:t>
                      </a:r>
                      <a:endParaRPr lang="en-GB"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fontAlgn="b"/>
                      <a:r>
                        <a:rPr lang="en-GB" sz="1800" kern="1200" dirty="0">
                          <a:solidFill>
                            <a:schemeClr val="dk1"/>
                          </a:solidFill>
                          <a:effectLst/>
                          <a:latin typeface="+mn-lt"/>
                          <a:ea typeface="+mn-ea"/>
                          <a:cs typeface="+mn-cs"/>
                        </a:rPr>
                        <a:t>£34,306</a:t>
                      </a:r>
                      <a:endParaRPr lang="en-GB" sz="1800" b="0" i="0" u="none" strike="noStrike" dirty="0">
                        <a:solidFill>
                          <a:srgbClr val="000000"/>
                        </a:solidFill>
                        <a:effectLst/>
                        <a:latin typeface="+mn-lt"/>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11" name="TextBox 10">
            <a:extLst>
              <a:ext uri="{FF2B5EF4-FFF2-40B4-BE49-F238E27FC236}">
                <a16:creationId xmlns:a16="http://schemas.microsoft.com/office/drawing/2014/main" id="{4CA2404E-B54B-C77C-F8AD-6EC09583CDE7}"/>
              </a:ext>
            </a:extLst>
          </p:cNvPr>
          <p:cNvSpPr txBox="1"/>
          <p:nvPr/>
        </p:nvSpPr>
        <p:spPr>
          <a:xfrm>
            <a:off x="404685" y="4237130"/>
            <a:ext cx="11554766" cy="369332"/>
          </a:xfrm>
          <a:prstGeom prst="rect">
            <a:avLst/>
          </a:prstGeom>
          <a:noFill/>
        </p:spPr>
        <p:txBody>
          <a:bodyPr wrap="none" rtlCol="0">
            <a:spAutoFit/>
          </a:bodyPr>
          <a:lstStyle/>
          <a:p>
            <a:r>
              <a:rPr lang="en-GB" dirty="0"/>
              <a:t>EAG’s probabilistic</a:t>
            </a:r>
            <a:r>
              <a:rPr lang="en-GB" b="1" dirty="0"/>
              <a:t> </a:t>
            </a:r>
            <a:r>
              <a:rPr lang="en-GB" dirty="0"/>
              <a:t>incremental</a:t>
            </a:r>
            <a:r>
              <a:rPr lang="en-GB" b="1" dirty="0"/>
              <a:t> </a:t>
            </a:r>
            <a:r>
              <a:rPr lang="en-GB" dirty="0"/>
              <a:t>base case results with severity weighting of 1.2, MYR 301 baseline characteristics</a:t>
            </a:r>
          </a:p>
        </p:txBody>
      </p:sp>
      <p:graphicFrame>
        <p:nvGraphicFramePr>
          <p:cNvPr id="12" name="Table 4" descr="Company and ERG deterministic base case results">
            <a:extLst>
              <a:ext uri="{FF2B5EF4-FFF2-40B4-BE49-F238E27FC236}">
                <a16:creationId xmlns:a16="http://schemas.microsoft.com/office/drawing/2014/main" id="{2FF91792-CA04-3B88-E523-BBD55CD7C058}"/>
              </a:ext>
            </a:extLst>
          </p:cNvPr>
          <p:cNvGraphicFramePr>
            <a:graphicFrameLocks noGrp="1"/>
          </p:cNvGraphicFramePr>
          <p:nvPr>
            <p:extLst>
              <p:ext uri="{D42A27DB-BD31-4B8C-83A1-F6EECF244321}">
                <p14:modId xmlns:p14="http://schemas.microsoft.com/office/powerpoint/2010/main" val="2182324944"/>
              </p:ext>
            </p:extLst>
          </p:nvPr>
        </p:nvGraphicFramePr>
        <p:xfrm>
          <a:off x="474429" y="4606462"/>
          <a:ext cx="11415278" cy="1341120"/>
        </p:xfrm>
        <a:graphic>
          <a:graphicData uri="http://schemas.openxmlformats.org/drawingml/2006/table">
            <a:tbl>
              <a:tblPr firstRow="1" bandRow="1">
                <a:tableStyleId>{5C22544A-7EE6-4342-B048-85BDC9FD1C3A}</a:tableStyleId>
              </a:tblPr>
              <a:tblGrid>
                <a:gridCol w="3417648">
                  <a:extLst>
                    <a:ext uri="{9D8B030D-6E8A-4147-A177-3AD203B41FA5}">
                      <a16:colId xmlns:a16="http://schemas.microsoft.com/office/drawing/2014/main" val="3307571819"/>
                    </a:ext>
                  </a:extLst>
                </a:gridCol>
                <a:gridCol w="1395941">
                  <a:extLst>
                    <a:ext uri="{9D8B030D-6E8A-4147-A177-3AD203B41FA5}">
                      <a16:colId xmlns:a16="http://schemas.microsoft.com/office/drawing/2014/main" val="885764709"/>
                    </a:ext>
                  </a:extLst>
                </a:gridCol>
                <a:gridCol w="1395941">
                  <a:extLst>
                    <a:ext uri="{9D8B030D-6E8A-4147-A177-3AD203B41FA5}">
                      <a16:colId xmlns:a16="http://schemas.microsoft.com/office/drawing/2014/main" val="1517333623"/>
                    </a:ext>
                  </a:extLst>
                </a:gridCol>
                <a:gridCol w="1829165">
                  <a:extLst>
                    <a:ext uri="{9D8B030D-6E8A-4147-A177-3AD203B41FA5}">
                      <a16:colId xmlns:a16="http://schemas.microsoft.com/office/drawing/2014/main" val="2368713443"/>
                    </a:ext>
                  </a:extLst>
                </a:gridCol>
                <a:gridCol w="1829165">
                  <a:extLst>
                    <a:ext uri="{9D8B030D-6E8A-4147-A177-3AD203B41FA5}">
                      <a16:colId xmlns:a16="http://schemas.microsoft.com/office/drawing/2014/main" val="24591524"/>
                    </a:ext>
                  </a:extLst>
                </a:gridCol>
                <a:gridCol w="1547418">
                  <a:extLst>
                    <a:ext uri="{9D8B030D-6E8A-4147-A177-3AD203B41FA5}">
                      <a16:colId xmlns:a16="http://schemas.microsoft.com/office/drawing/2014/main" val="1599477227"/>
                    </a:ext>
                  </a:extLst>
                </a:gridCol>
              </a:tblGrid>
              <a:tr h="172930">
                <a:tc>
                  <a:txBody>
                    <a:bodyPr/>
                    <a:lstStyle/>
                    <a:p>
                      <a:r>
                        <a:rPr lang="en-GB" sz="1700" dirty="0"/>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Total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rPr>
                        <a:t>Incremental QALYs x 1.2</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dirty="0"/>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a:effectLst/>
                          <a:latin typeface="+mn-lt"/>
                          <a:ea typeface="Times New Roman" panose="02020603050405020304" pitchFamily="18" charset="0"/>
                          <a:cs typeface="Times New Roman" panose="02020603050405020304" pitchFamily="18" charset="0"/>
                        </a:rPr>
                        <a:t> -</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mj-lt"/>
                        </a:rPr>
                        <a:t> </a:t>
                      </a:r>
                      <a:r>
                        <a:rPr lang="en-GB" sz="1800" dirty="0">
                          <a:effectLst/>
                          <a:latin typeface="+mn-lt"/>
                          <a:ea typeface="Times New Roman" panose="02020603050405020304" pitchFamily="18" charset="0"/>
                          <a:cs typeface="Times New Roman" panose="02020603050405020304" pitchFamily="18" charset="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dirty="0" err="1"/>
                        <a:t>Bulevirtide</a:t>
                      </a:r>
                      <a:endParaRPr lang="en-GB"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800" u="sng" dirty="0">
                          <a:effectLst/>
                          <a:highlight>
                            <a:srgbClr val="000000"/>
                          </a:highlight>
                          <a:latin typeface="+mn-lt"/>
                          <a:ea typeface="Times New Roman" panose="02020603050405020304" pitchFamily="18" charset="0"/>
                          <a:cs typeface="Times New Roman" panose="02020603050405020304" pitchFamily="18" charset="0"/>
                        </a:rPr>
                        <a:t>******</a:t>
                      </a:r>
                      <a:endParaRPr lang="en-GB" sz="1800" dirty="0">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fontAlgn="b"/>
                      <a:r>
                        <a:rPr lang="en-GB" sz="1800" b="0" i="0" u="none" strike="noStrike" dirty="0">
                          <a:solidFill>
                            <a:srgbClr val="000000"/>
                          </a:solidFill>
                          <a:effectLst/>
                          <a:latin typeface="+mn-lt"/>
                        </a:rPr>
                        <a:t>N/A*</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fontAlgn="b"/>
                      <a:r>
                        <a:rPr lang="en-GB" sz="1800" b="0" i="0" u="none" strike="noStrike" dirty="0">
                          <a:solidFill>
                            <a:srgbClr val="000000"/>
                          </a:solidFill>
                          <a:effectLst/>
                          <a:latin typeface="+mn-lt"/>
                        </a:rPr>
                        <a:t>N/A</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Tree>
    <p:extLst>
      <p:ext uri="{BB962C8B-B14F-4D97-AF65-F5344CB8AC3E}">
        <p14:creationId xmlns:p14="http://schemas.microsoft.com/office/powerpoint/2010/main" val="28986218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9" y="199412"/>
            <a:ext cx="11376024" cy="1276350"/>
          </a:xfrm>
        </p:spPr>
        <p:txBody>
          <a:bodyPr>
            <a:noAutofit/>
          </a:bodyPr>
          <a:lstStyle/>
          <a:p>
            <a:r>
              <a:rPr lang="en-GB" sz="3200" dirty="0"/>
              <a:t>Cumulative impact of EAG preferred assumptions</a:t>
            </a:r>
          </a:p>
        </p:txBody>
      </p:sp>
      <p:graphicFrame>
        <p:nvGraphicFramePr>
          <p:cNvPr id="3" name="Table 4" descr="Company and ERG deterministic base case results">
            <a:extLst>
              <a:ext uri="{FF2B5EF4-FFF2-40B4-BE49-F238E27FC236}">
                <a16:creationId xmlns:a16="http://schemas.microsoft.com/office/drawing/2014/main" id="{275C045B-A9CD-4910-AC9B-501EAC7A93C6}"/>
              </a:ext>
            </a:extLst>
          </p:cNvPr>
          <p:cNvGraphicFramePr>
            <a:graphicFrameLocks noGrp="1"/>
          </p:cNvGraphicFramePr>
          <p:nvPr>
            <p:extLst>
              <p:ext uri="{D42A27DB-BD31-4B8C-83A1-F6EECF244321}">
                <p14:modId xmlns:p14="http://schemas.microsoft.com/office/powerpoint/2010/main" val="1959510589"/>
              </p:ext>
            </p:extLst>
          </p:nvPr>
        </p:nvGraphicFramePr>
        <p:xfrm>
          <a:off x="429552" y="999449"/>
          <a:ext cx="11332893" cy="4998720"/>
        </p:xfrm>
        <a:graphic>
          <a:graphicData uri="http://schemas.openxmlformats.org/drawingml/2006/table">
            <a:tbl>
              <a:tblPr firstRow="1" bandRow="1">
                <a:tableStyleId>{5C22544A-7EE6-4342-B048-85BDC9FD1C3A}</a:tableStyleId>
              </a:tblPr>
              <a:tblGrid>
                <a:gridCol w="10136848">
                  <a:extLst>
                    <a:ext uri="{9D8B030D-6E8A-4147-A177-3AD203B41FA5}">
                      <a16:colId xmlns:a16="http://schemas.microsoft.com/office/drawing/2014/main" val="3307571819"/>
                    </a:ext>
                  </a:extLst>
                </a:gridCol>
                <a:gridCol w="1196045">
                  <a:extLst>
                    <a:ext uri="{9D8B030D-6E8A-4147-A177-3AD203B41FA5}">
                      <a16:colId xmlns:a16="http://schemas.microsoft.com/office/drawing/2014/main" val="1599477227"/>
                    </a:ext>
                  </a:extLst>
                </a:gridCol>
              </a:tblGrid>
              <a:tr h="172930">
                <a:tc>
                  <a:txBody>
                    <a:bodyPr/>
                    <a:lstStyle/>
                    <a:p>
                      <a:r>
                        <a:rPr lang="en-GB" sz="1600" dirty="0"/>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dirty="0"/>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sz="1600" b="1" dirty="0"/>
                        <a:t>Company base case after technical engagement: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£27,611</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335749543"/>
                  </a:ext>
                </a:extLst>
              </a:tr>
              <a:tr h="181576">
                <a:tc>
                  <a:txBody>
                    <a:bodyPr/>
                    <a:lstStyle/>
                    <a:p>
                      <a:r>
                        <a:rPr lang="en-GB" sz="1600" b="0" dirty="0"/>
                        <a:t>Assuming that 48 weeks is the maximum timeframe for assessing final response to treatment, and treatment effectiveness is not extrapolated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£27,175</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884767576"/>
                  </a:ext>
                </a:extLst>
              </a:tr>
              <a:tr h="181576">
                <a:tc>
                  <a:txBody>
                    <a:bodyPr/>
                    <a:lstStyle/>
                    <a:p>
                      <a:r>
                        <a:rPr lang="en-GB" sz="1600" b="0" dirty="0"/>
                        <a:t>Estimation of the probability of HCC from the F2-F4 states according to Romeo and Kushner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£27,714</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453110042"/>
                  </a:ext>
                </a:extLst>
              </a:tr>
              <a:tr h="181576">
                <a:tc>
                  <a:txBody>
                    <a:bodyPr/>
                    <a:lstStyle/>
                    <a:p>
                      <a:r>
                        <a:rPr lang="en-GB" sz="1600" b="0" dirty="0"/>
                        <a:t>Estimation of the probability of fibrosis progression from the F2-F4 states according to Romeo</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£28,501</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802651381"/>
                  </a:ext>
                </a:extLst>
              </a:tr>
              <a:tr h="181576">
                <a:tc>
                  <a:txBody>
                    <a:bodyPr/>
                    <a:lstStyle/>
                    <a:p>
                      <a:r>
                        <a:rPr lang="en-GB" sz="1600" b="0" dirty="0"/>
                        <a:t>Assuming that CRs have the same probability as VRs (which is lower than the probability of NRs) of developing HCC, instead of having a 0% probability of HCC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£29,822</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687706838"/>
                  </a:ext>
                </a:extLst>
              </a:tr>
              <a:tr h="181576">
                <a:tc>
                  <a:txBody>
                    <a:bodyPr/>
                    <a:lstStyle/>
                    <a:p>
                      <a:r>
                        <a:rPr lang="en-GB" sz="1600" dirty="0"/>
                        <a:t>Using the </a:t>
                      </a:r>
                      <a:r>
                        <a:rPr lang="en-GB" sz="1600" u="sng" dirty="0">
                          <a:highlight>
                            <a:srgbClr val="000000"/>
                          </a:highlight>
                        </a:rPr>
                        <a:t>****</a:t>
                      </a:r>
                      <a:r>
                        <a:rPr lang="en-GB" sz="1600" dirty="0"/>
                        <a:t> utility value to estimate the quality of life for NRs and VRs in the F-states, together with assuming a </a:t>
                      </a:r>
                      <a:r>
                        <a:rPr lang="en-GB" sz="1600" u="sng" dirty="0">
                          <a:highlight>
                            <a:srgbClr val="000000"/>
                          </a:highlight>
                        </a:rPr>
                        <a:t>****</a:t>
                      </a:r>
                      <a:r>
                        <a:rPr lang="en-GB" sz="1600" dirty="0"/>
                        <a:t> utility value for CRs; and assuming that PLT patients experience a </a:t>
                      </a:r>
                      <a:r>
                        <a:rPr lang="en-GB" sz="1600" u="sng" dirty="0">
                          <a:highlight>
                            <a:srgbClr val="000000"/>
                          </a:highlight>
                        </a:rPr>
                        <a:t>****</a:t>
                      </a:r>
                      <a:r>
                        <a:rPr lang="en-GB" sz="1600" dirty="0"/>
                        <a:t> utility after transplant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£30,806</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092706981"/>
                  </a:ext>
                </a:extLst>
              </a:tr>
              <a:tr h="181576">
                <a:tc>
                  <a:txBody>
                    <a:bodyPr/>
                    <a:lstStyle/>
                    <a:p>
                      <a:r>
                        <a:rPr lang="en-GB" sz="1600" dirty="0"/>
                        <a:t>Adjusting utilities as per Ara and Brazier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£33,429</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815980316"/>
                  </a:ext>
                </a:extLst>
              </a:tr>
              <a:tr h="181576">
                <a:tc>
                  <a:txBody>
                    <a:bodyPr/>
                    <a:lstStyle/>
                    <a:p>
                      <a:r>
                        <a:rPr lang="en-GB" sz="1600" dirty="0"/>
                        <a:t>Removing the company’s new changes made to resource use in the model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£33,451</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3638390993"/>
                  </a:ext>
                </a:extLst>
              </a:tr>
              <a:tr h="181576">
                <a:tc>
                  <a:txBody>
                    <a:bodyPr/>
                    <a:lstStyle/>
                    <a:p>
                      <a:r>
                        <a:rPr lang="en-GB" sz="1600" dirty="0"/>
                        <a:t>Assuming that 30% of HCC patients are cured from HCC and accrue a utility of </a:t>
                      </a:r>
                      <a:r>
                        <a:rPr lang="en-GB" sz="1600" u="sng" kern="1200" dirty="0">
                          <a:solidFill>
                            <a:schemeClr val="dk1"/>
                          </a:solidFill>
                          <a:highlight>
                            <a:srgbClr val="000000"/>
                          </a:highlight>
                          <a:latin typeface="+mn-lt"/>
                          <a:ea typeface="+mn-ea"/>
                          <a:cs typeface="+mn-cs"/>
                        </a:rPr>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£33,644</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770282239"/>
                  </a:ext>
                </a:extLst>
              </a:tr>
              <a:tr h="181576">
                <a:tc>
                  <a:txBody>
                    <a:bodyPr/>
                    <a:lstStyle/>
                    <a:p>
                      <a:r>
                        <a:rPr lang="en-GB" sz="1600" b="1" dirty="0"/>
                        <a:t>EAG preferred base case ICER – published baseline characteristics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b="1" dirty="0">
                          <a:effectLst/>
                          <a:latin typeface="+mj-lt"/>
                          <a:ea typeface="Times New Roman" panose="02020603050405020304" pitchFamily="18" charset="0"/>
                          <a:cs typeface="Times New Roman" panose="02020603050405020304" pitchFamily="18" charset="0"/>
                        </a:rPr>
                        <a:t>£33,644</a:t>
                      </a:r>
                      <a:endParaRPr lang="en-GB" sz="1600" dirty="0">
                        <a:effectLst/>
                        <a:latin typeface="+mj-lt"/>
                        <a:ea typeface="Times New Roman" panose="02020603050405020304" pitchFamily="18" charset="0"/>
                        <a:cs typeface="Times New Roman" panose="02020603050405020304" pitchFamily="18"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712725707"/>
                  </a:ext>
                </a:extLst>
              </a:tr>
              <a:tr h="181576">
                <a:tc>
                  <a:txBody>
                    <a:bodyPr/>
                    <a:lstStyle/>
                    <a:p>
                      <a:r>
                        <a:rPr lang="en-GB" sz="1600" b="1" dirty="0"/>
                        <a:t>EAG preferred base case ICER - MYR 301 baseline characteristics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mj-lt"/>
                          <a:ea typeface="Times New Roman" panose="02020603050405020304" pitchFamily="18" charset="0"/>
                          <a:cs typeface="Times New Roman" panose="02020603050405020304" pitchFamily="18" charset="0"/>
                        </a:rPr>
                        <a:t>N/A*</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317695606"/>
                  </a:ext>
                </a:extLst>
              </a:tr>
            </a:tbl>
          </a:graphicData>
        </a:graphic>
      </p:graphicFrame>
      <p:sp>
        <p:nvSpPr>
          <p:cNvPr id="4" name="TextBox 3">
            <a:extLst>
              <a:ext uri="{FF2B5EF4-FFF2-40B4-BE49-F238E27FC236}">
                <a16:creationId xmlns:a16="http://schemas.microsoft.com/office/drawing/2014/main" id="{16ECE1C5-F2C3-11EA-BAA6-8716C41ACA51}"/>
              </a:ext>
            </a:extLst>
          </p:cNvPr>
          <p:cNvSpPr txBox="1"/>
          <p:nvPr/>
        </p:nvSpPr>
        <p:spPr>
          <a:xfrm>
            <a:off x="429554" y="696134"/>
            <a:ext cx="7321235" cy="369332"/>
          </a:xfrm>
          <a:prstGeom prst="rect">
            <a:avLst/>
          </a:prstGeom>
          <a:noFill/>
        </p:spPr>
        <p:txBody>
          <a:bodyPr wrap="none" rtlCol="0">
            <a:spAutoFit/>
          </a:bodyPr>
          <a:lstStyle/>
          <a:p>
            <a:r>
              <a:rPr lang="en-GB" dirty="0"/>
              <a:t>Deterministic results with severity weighting of 1.2, cumulative impact</a:t>
            </a:r>
          </a:p>
        </p:txBody>
      </p:sp>
      <p:sp>
        <p:nvSpPr>
          <p:cNvPr id="5" name="TextBox 4">
            <a:extLst>
              <a:ext uri="{FF2B5EF4-FFF2-40B4-BE49-F238E27FC236}">
                <a16:creationId xmlns:a16="http://schemas.microsoft.com/office/drawing/2014/main" id="{CE5C5EAD-9C39-3870-A790-C2053B62258B}"/>
              </a:ext>
            </a:extLst>
          </p:cNvPr>
          <p:cNvSpPr txBox="1"/>
          <p:nvPr/>
        </p:nvSpPr>
        <p:spPr>
          <a:xfrm>
            <a:off x="1070895" y="6143656"/>
            <a:ext cx="10376825" cy="738664"/>
          </a:xfrm>
          <a:prstGeom prst="rect">
            <a:avLst/>
          </a:prstGeom>
          <a:noFill/>
        </p:spPr>
        <p:txBody>
          <a:bodyPr wrap="square" rtlCol="0">
            <a:spAutoFit/>
          </a:bodyPr>
          <a:lstStyle/>
          <a:p>
            <a:pPr algn="ctr"/>
            <a:r>
              <a:rPr lang="en-GB" sz="1400" b="1" dirty="0"/>
              <a:t>Notes: </a:t>
            </a:r>
            <a:r>
              <a:rPr lang="en-GB" sz="1400" dirty="0"/>
              <a:t>*</a:t>
            </a:r>
            <a:r>
              <a:rPr lang="en-GB" sz="1400" dirty="0">
                <a:effectLst/>
                <a:latin typeface="+mj-lt"/>
                <a:ea typeface="Times New Roman" panose="02020603050405020304" pitchFamily="18" charset="0"/>
                <a:cs typeface="Times New Roman" panose="02020603050405020304" pitchFamily="18" charset="0"/>
              </a:rPr>
              <a:t>Estimated severity weighting using MYR 301 is 1.</a:t>
            </a:r>
            <a:r>
              <a:rPr lang="en-GB" sz="1400" dirty="0"/>
              <a:t> </a:t>
            </a:r>
            <a:r>
              <a:rPr lang="en-GB" sz="1400" b="1" dirty="0"/>
              <a:t>Abbreviations: </a:t>
            </a:r>
            <a:r>
              <a:rPr lang="en-GB" sz="1400" dirty="0"/>
              <a:t>CR, combined responder; EAG, External Assessment Group; HCC, hepatocellular carcinoma; ICER, incremental cost-effectiveness ratio; NR, non-responder; PLT, post-liver transplant; VR, virological responder; QALY, quality-adjusted life year.</a:t>
            </a:r>
          </a:p>
        </p:txBody>
      </p:sp>
      <p:sp>
        <p:nvSpPr>
          <p:cNvPr id="6" name="Rectangle 5" descr="Marker showing slides are confidential ">
            <a:extLst>
              <a:ext uri="{FF2B5EF4-FFF2-40B4-BE49-F238E27FC236}">
                <a16:creationId xmlns:a16="http://schemas.microsoft.com/office/drawing/2014/main" id="{06EE6B9B-64B5-E6FF-F3FD-DDBCE08D2195}"/>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26386796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186A32-D85D-4DCD-A61E-60D3B5EBC322}"/>
              </a:ext>
            </a:extLst>
          </p:cNvPr>
          <p:cNvSpPr>
            <a:spLocks noGrp="1"/>
          </p:cNvSpPr>
          <p:nvPr>
            <p:ph type="ctrTitle"/>
          </p:nvPr>
        </p:nvSpPr>
        <p:spPr>
          <a:xfrm>
            <a:off x="407988" y="195584"/>
            <a:ext cx="11376025" cy="1276350"/>
          </a:xfrm>
        </p:spPr>
        <p:txBody>
          <a:bodyPr>
            <a:noAutofit/>
          </a:bodyPr>
          <a:lstStyle/>
          <a:p>
            <a:r>
              <a:rPr lang="en-GB" sz="3200" dirty="0"/>
              <a:t>Other considerations</a:t>
            </a:r>
            <a:br>
              <a:rPr lang="en-GB" sz="3200" dirty="0"/>
            </a:br>
            <a:endParaRPr lang="en-GB" sz="3200" b="0" dirty="0"/>
          </a:p>
        </p:txBody>
      </p:sp>
      <p:sp>
        <p:nvSpPr>
          <p:cNvPr id="4" name="Subtitle 3">
            <a:extLst>
              <a:ext uri="{FF2B5EF4-FFF2-40B4-BE49-F238E27FC236}">
                <a16:creationId xmlns:a16="http://schemas.microsoft.com/office/drawing/2014/main" id="{55B9B432-752D-4475-B233-7E4B34BEB3C1}"/>
              </a:ext>
            </a:extLst>
          </p:cNvPr>
          <p:cNvSpPr>
            <a:spLocks noGrp="1"/>
          </p:cNvSpPr>
          <p:nvPr>
            <p:ph type="body" sz="quarter" idx="12"/>
          </p:nvPr>
        </p:nvSpPr>
        <p:spPr>
          <a:xfrm>
            <a:off x="420514" y="912478"/>
            <a:ext cx="11363498" cy="1811672"/>
          </a:xfrm>
        </p:spPr>
        <p:txBody>
          <a:bodyPr>
            <a:noAutofit/>
          </a:bodyPr>
          <a:lstStyle/>
          <a:p>
            <a:r>
              <a:rPr lang="en-GB" b="1" dirty="0"/>
              <a:t>Equality considerations</a:t>
            </a:r>
          </a:p>
          <a:p>
            <a:pPr marL="342900" indent="-342900">
              <a:buFont typeface="Arial" panose="020B0604020202020204" pitchFamily="34" charset="0"/>
              <a:buChar char="•"/>
            </a:pPr>
            <a:r>
              <a:rPr lang="en-GB" dirty="0"/>
              <a:t>HDV disproportionately affects Black African people</a:t>
            </a:r>
          </a:p>
          <a:p>
            <a:pPr marL="342900" indent="-342900">
              <a:buFont typeface="Arial" panose="020B0604020202020204" pitchFamily="34" charset="0"/>
              <a:buChar char="•"/>
            </a:pPr>
            <a:r>
              <a:rPr lang="en-GB" dirty="0"/>
              <a:t>Migrant HDV infections are increasing and native HDV infections are decreasing due to the implementation of HBV vaccination programmes</a:t>
            </a:r>
          </a:p>
          <a:p>
            <a:pPr marL="342900" indent="-342900">
              <a:buFont typeface="Arial" panose="020B0604020202020204" pitchFamily="34" charset="0"/>
              <a:buChar char="•"/>
            </a:pPr>
            <a:r>
              <a:rPr lang="en-GB" dirty="0"/>
              <a:t>It is important that people without English as a first language have equitable access to treatment. This means using interpreters, peer support, patient information leaflets and posters in multiple languages</a:t>
            </a:r>
          </a:p>
          <a:p>
            <a:endParaRPr lang="en-GB" dirty="0"/>
          </a:p>
        </p:txBody>
      </p:sp>
      <p:sp>
        <p:nvSpPr>
          <p:cNvPr id="6" name="TextBox 5">
            <a:extLst>
              <a:ext uri="{FF2B5EF4-FFF2-40B4-BE49-F238E27FC236}">
                <a16:creationId xmlns:a16="http://schemas.microsoft.com/office/drawing/2014/main" id="{5A4EC629-5EDE-482C-A515-07BC96FA6596}"/>
              </a:ext>
            </a:extLst>
          </p:cNvPr>
          <p:cNvSpPr txBox="1"/>
          <p:nvPr/>
        </p:nvSpPr>
        <p:spPr>
          <a:xfrm>
            <a:off x="3384863" y="6533214"/>
            <a:ext cx="5065810" cy="307777"/>
          </a:xfrm>
          <a:prstGeom prst="rect">
            <a:avLst/>
          </a:prstGeom>
          <a:noFill/>
        </p:spPr>
        <p:txBody>
          <a:bodyPr wrap="none" rtlCol="0">
            <a:spAutoFit/>
          </a:bodyPr>
          <a:lstStyle/>
          <a:p>
            <a:r>
              <a:rPr lang="en-GB" sz="1400" b="1" dirty="0"/>
              <a:t>Abbreviations: </a:t>
            </a:r>
            <a:r>
              <a:rPr lang="en-GB" sz="1400" dirty="0"/>
              <a:t>HBV, hepatitis B virus; HDV, hepatitis D virus.</a:t>
            </a:r>
            <a:endParaRPr lang="en-GB" sz="1400" b="1" dirty="0"/>
          </a:p>
        </p:txBody>
      </p:sp>
      <p:sp>
        <p:nvSpPr>
          <p:cNvPr id="2" name="Subtitle 3">
            <a:extLst>
              <a:ext uri="{FF2B5EF4-FFF2-40B4-BE49-F238E27FC236}">
                <a16:creationId xmlns:a16="http://schemas.microsoft.com/office/drawing/2014/main" id="{7B847CCD-EC63-1F8E-A2EC-2BBF70598371}"/>
              </a:ext>
            </a:extLst>
          </p:cNvPr>
          <p:cNvSpPr txBox="1">
            <a:spLocks/>
          </p:cNvSpPr>
          <p:nvPr/>
        </p:nvSpPr>
        <p:spPr>
          <a:xfrm>
            <a:off x="407988" y="3103720"/>
            <a:ext cx="11363498" cy="3012599"/>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600"/>
              </a:spcBef>
              <a:buFont typeface="Arial" panose="020B0604020202020204" pitchFamily="34" charset="0"/>
              <a:buNone/>
              <a:defRPr sz="18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t>Innovative Medicines Fund</a:t>
            </a:r>
          </a:p>
          <a:p>
            <a:pPr marL="285750" indent="-285750">
              <a:buFont typeface="Arial" panose="020B0604020202020204" pitchFamily="34" charset="0"/>
              <a:buChar char="•"/>
            </a:pPr>
            <a:r>
              <a:rPr lang="en-GB" dirty="0" err="1"/>
              <a:t>Bulevirtide</a:t>
            </a:r>
            <a:r>
              <a:rPr lang="en-GB" dirty="0"/>
              <a:t>, as a promising new medicine with potentially significant resolvable uncertainty, may be a candidate for managed access through the Innovative Medicines Fund</a:t>
            </a:r>
          </a:p>
          <a:p>
            <a:pPr marL="285750" indent="-285750">
              <a:buFont typeface="Arial" panose="020B0604020202020204" pitchFamily="34" charset="0"/>
              <a:buChar char="•"/>
            </a:pPr>
            <a:r>
              <a:rPr lang="en-GB" dirty="0"/>
              <a:t>To consider a recommendation for managed access, the committee need a managed access proposal as part of the company submission, along with a feasibility assessment from NICE approximately 4 weeks prior to the committee meeting</a:t>
            </a:r>
          </a:p>
          <a:p>
            <a:pPr marL="285750" indent="-285750">
              <a:buFont typeface="Arial" panose="020B0604020202020204" pitchFamily="34" charset="0"/>
              <a:buChar char="•"/>
            </a:pPr>
            <a:r>
              <a:rPr lang="en-GB" dirty="0"/>
              <a:t>The managed access team have been in contact with the company to discuss managed access and request a managed access proposal</a:t>
            </a:r>
          </a:p>
          <a:p>
            <a:pPr marL="285750" indent="-285750">
              <a:buFont typeface="Arial" panose="020B0604020202020204" pitchFamily="34" charset="0"/>
              <a:buChar char="•"/>
            </a:pPr>
            <a:r>
              <a:rPr lang="en-GB" dirty="0"/>
              <a:t>The company has not made a managed access proposal for </a:t>
            </a:r>
            <a:r>
              <a:rPr lang="en-GB" dirty="0" err="1"/>
              <a:t>bulevirtide</a:t>
            </a:r>
            <a:endParaRPr lang="en-GB" dirty="0"/>
          </a:p>
          <a:p>
            <a:endParaRPr lang="en-GB" dirty="0"/>
          </a:p>
        </p:txBody>
      </p:sp>
    </p:spTree>
    <p:extLst>
      <p:ext uri="{BB962C8B-B14F-4D97-AF65-F5344CB8AC3E}">
        <p14:creationId xmlns:p14="http://schemas.microsoft.com/office/powerpoint/2010/main" val="22688038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E8606-EE3B-4162-BCBC-3B9A47EEE8A5}"/>
              </a:ext>
            </a:extLst>
          </p:cNvPr>
          <p:cNvSpPr>
            <a:spLocks noGrp="1"/>
          </p:cNvSpPr>
          <p:nvPr>
            <p:ph type="ctrTitle"/>
          </p:nvPr>
        </p:nvSpPr>
        <p:spPr/>
        <p:txBody>
          <a:bodyPr/>
          <a:lstStyle/>
          <a:p>
            <a:r>
              <a:rPr lang="en-GB" dirty="0"/>
              <a:t>Back up slides</a:t>
            </a:r>
          </a:p>
        </p:txBody>
      </p:sp>
      <p:sp>
        <p:nvSpPr>
          <p:cNvPr id="4" name="Text Placeholder 3">
            <a:extLst>
              <a:ext uri="{FF2B5EF4-FFF2-40B4-BE49-F238E27FC236}">
                <a16:creationId xmlns:a16="http://schemas.microsoft.com/office/drawing/2014/main" id="{0EA6E378-22B6-4860-A243-AB91A658EF0D}"/>
              </a:ext>
            </a:extLst>
          </p:cNvPr>
          <p:cNvSpPr txBox="1">
            <a:spLocks/>
          </p:cNvSpPr>
          <p:nvPr/>
        </p:nvSpPr>
        <p:spPr>
          <a:xfrm>
            <a:off x="548396" y="5996978"/>
            <a:ext cx="7713662" cy="477838"/>
          </a:xfrm>
          <a:prstGeom prst="rect">
            <a:avLst/>
          </a:prstGeom>
        </p:spPr>
        <p:txBody>
          <a:bodyP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Lato" panose="020F0502020204030203" pitchFamily="34" charset="77"/>
                <a:ea typeface="Times New Roman" panose="02020603050405020304" pitchFamily="18" charset="0"/>
              </a:rPr>
              <a:t>© NICE 2022. All rights reserved. Subject to </a:t>
            </a:r>
            <a:r>
              <a:rPr lang="en-GB" dirty="0">
                <a:latin typeface="Lato" panose="020F0502020204030203" pitchFamily="34" charset="77"/>
                <a:ea typeface="Times New Roman" panose="02020603050405020304" pitchFamily="18" charset="0"/>
                <a:hlinkClick r:id="rId2">
                  <a:extLst>
                    <a:ext uri="{A12FA001-AC4F-418D-AE19-62706E023703}">
                      <ahyp:hlinkClr xmlns:ahyp="http://schemas.microsoft.com/office/drawing/2018/hyperlinkcolor" val="tx"/>
                    </a:ext>
                  </a:extLst>
                </a:hlinkClick>
              </a:rPr>
              <a:t>Notice of rights</a:t>
            </a:r>
            <a:r>
              <a:rPr lang="en-GB" dirty="0">
                <a:latin typeface="Lato" panose="020F0502020204030203" pitchFamily="34" charset="77"/>
                <a:ea typeface="Times New Roman" panose="02020603050405020304" pitchFamily="18" charset="0"/>
              </a:rPr>
              <a:t>.</a:t>
            </a:r>
            <a:r>
              <a:rPr lang="en-GB" dirty="0">
                <a:latin typeface="Lato" panose="020F0502020204030203" pitchFamily="34" charset="77"/>
              </a:rPr>
              <a:t> </a:t>
            </a:r>
            <a:endParaRPr lang="en-US" dirty="0">
              <a:latin typeface="Lato" panose="020F0502020204030203" pitchFamily="34" charset="77"/>
            </a:endParaRPr>
          </a:p>
        </p:txBody>
      </p:sp>
    </p:spTree>
    <p:extLst>
      <p:ext uri="{BB962C8B-B14F-4D97-AF65-F5344CB8AC3E}">
        <p14:creationId xmlns:p14="http://schemas.microsoft.com/office/powerpoint/2010/main" val="40271571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18413" y="195584"/>
            <a:ext cx="11553955" cy="1036868"/>
          </a:xfrm>
        </p:spPr>
        <p:txBody>
          <a:bodyPr>
            <a:noAutofit/>
          </a:bodyPr>
          <a:lstStyle/>
          <a:p>
            <a:r>
              <a:rPr lang="en-GB" sz="3200" dirty="0">
                <a:solidFill>
                  <a:schemeClr val="accent2"/>
                </a:solidFill>
              </a:rPr>
              <a:t>Key issue: </a:t>
            </a:r>
            <a:r>
              <a:rPr lang="en-GB" sz="3200" dirty="0"/>
              <a:t>QALY weighting for severity</a:t>
            </a:r>
            <a:br>
              <a:rPr lang="en-GB" sz="3200" dirty="0"/>
            </a:br>
            <a:r>
              <a:rPr lang="en-GB" sz="2800" b="0" dirty="0"/>
              <a:t>Severity is determined by calculating absolute and proportional shortfall</a:t>
            </a:r>
            <a:endParaRPr lang="en-GB" sz="2800" b="0" dirty="0">
              <a:solidFill>
                <a:srgbClr val="FF0000"/>
              </a:solidFill>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596344" y="1371600"/>
            <a:ext cx="11376025" cy="50292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rPr>
              <a:t>Background</a:t>
            </a:r>
          </a:p>
          <a:p>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a:p>
            <a:pPr marL="285750" indent="-285750">
              <a:buFont typeface="Arial" panose="020B0604020202020204" pitchFamily="34" charset="0"/>
              <a:buChar char="•"/>
            </a:pPr>
            <a:endParaRPr lang="en-GB" dirty="0">
              <a:solidFill>
                <a:schemeClr val="tx1"/>
              </a:solidFill>
            </a:endParaRPr>
          </a:p>
        </p:txBody>
      </p:sp>
      <p:sp>
        <p:nvSpPr>
          <p:cNvPr id="17" name="TextBox 16">
            <a:extLst>
              <a:ext uri="{FF2B5EF4-FFF2-40B4-BE49-F238E27FC236}">
                <a16:creationId xmlns:a16="http://schemas.microsoft.com/office/drawing/2014/main" id="{EA5B4B66-83F6-F9AD-656C-CEABE687CA78}"/>
              </a:ext>
            </a:extLst>
          </p:cNvPr>
          <p:cNvSpPr txBox="1"/>
          <p:nvPr/>
        </p:nvSpPr>
        <p:spPr>
          <a:xfrm>
            <a:off x="8159125" y="2413337"/>
            <a:ext cx="3436531" cy="2031325"/>
          </a:xfrm>
          <a:prstGeom prst="rect">
            <a:avLst/>
          </a:prstGeom>
          <a:noFill/>
        </p:spPr>
        <p:txBody>
          <a:bodyPr wrap="square" rtlCol="0">
            <a:spAutoFit/>
          </a:bodyPr>
          <a:lstStyle/>
          <a:p>
            <a:r>
              <a:rPr lang="en-GB" b="1" dirty="0"/>
              <a:t>Absolute shortfall </a:t>
            </a:r>
            <a:r>
              <a:rPr lang="en-GB" dirty="0"/>
              <a:t>= QALYs without the condition (A) – QALYs with the condition (B)</a:t>
            </a:r>
          </a:p>
          <a:p>
            <a:endParaRPr lang="en-GB" dirty="0"/>
          </a:p>
          <a:p>
            <a:r>
              <a:rPr lang="en-GB" b="1" dirty="0"/>
              <a:t>Proportional shortfall </a:t>
            </a:r>
            <a:r>
              <a:rPr lang="en-GB" dirty="0"/>
              <a:t>= QALYs lost (A-B) / QALYs without the condition (A)</a:t>
            </a:r>
          </a:p>
        </p:txBody>
      </p:sp>
      <p:grpSp>
        <p:nvGrpSpPr>
          <p:cNvPr id="34" name="Group 33">
            <a:extLst>
              <a:ext uri="{FF2B5EF4-FFF2-40B4-BE49-F238E27FC236}">
                <a16:creationId xmlns:a16="http://schemas.microsoft.com/office/drawing/2014/main" id="{A9ED06F7-A781-50FD-D0AD-CB171E882AC6}"/>
              </a:ext>
            </a:extLst>
          </p:cNvPr>
          <p:cNvGrpSpPr/>
          <p:nvPr/>
        </p:nvGrpSpPr>
        <p:grpSpPr>
          <a:xfrm>
            <a:off x="870098" y="1907483"/>
            <a:ext cx="7057803" cy="4179788"/>
            <a:chOff x="969778" y="2146341"/>
            <a:chExt cx="7057803" cy="4179788"/>
          </a:xfrm>
        </p:grpSpPr>
        <p:grpSp>
          <p:nvGrpSpPr>
            <p:cNvPr id="33" name="Group 32">
              <a:extLst>
                <a:ext uri="{FF2B5EF4-FFF2-40B4-BE49-F238E27FC236}">
                  <a16:creationId xmlns:a16="http://schemas.microsoft.com/office/drawing/2014/main" id="{B72376E2-8EA3-7F1B-F698-B59F362C4822}"/>
                </a:ext>
              </a:extLst>
            </p:cNvPr>
            <p:cNvGrpSpPr/>
            <p:nvPr/>
          </p:nvGrpSpPr>
          <p:grpSpPr>
            <a:xfrm>
              <a:off x="969778" y="2146341"/>
              <a:ext cx="7057803" cy="4179788"/>
              <a:chOff x="969778" y="2146341"/>
              <a:chExt cx="7057803" cy="4179788"/>
            </a:xfrm>
          </p:grpSpPr>
          <p:pic>
            <p:nvPicPr>
              <p:cNvPr id="8" name="Picture 7">
                <a:extLst>
                  <a:ext uri="{FF2B5EF4-FFF2-40B4-BE49-F238E27FC236}">
                    <a16:creationId xmlns:a16="http://schemas.microsoft.com/office/drawing/2014/main" id="{B51624B1-0335-22F8-FBB9-DA1241283B9B}"/>
                  </a:ext>
                </a:extLst>
              </p:cNvPr>
              <p:cNvPicPr>
                <a:picLocks noChangeAspect="1"/>
              </p:cNvPicPr>
              <p:nvPr/>
            </p:nvPicPr>
            <p:blipFill>
              <a:blip r:embed="rId2"/>
              <a:stretch>
                <a:fillRect/>
              </a:stretch>
            </p:blipFill>
            <p:spPr>
              <a:xfrm>
                <a:off x="969778" y="2146341"/>
                <a:ext cx="7057803" cy="4179788"/>
              </a:xfrm>
              <a:prstGeom prst="rect">
                <a:avLst/>
              </a:prstGeom>
            </p:spPr>
          </p:pic>
          <p:sp>
            <p:nvSpPr>
              <p:cNvPr id="9" name="Rectangle 8">
                <a:extLst>
                  <a:ext uri="{FF2B5EF4-FFF2-40B4-BE49-F238E27FC236}">
                    <a16:creationId xmlns:a16="http://schemas.microsoft.com/office/drawing/2014/main" id="{83A2DEE2-B4A0-29E3-001E-0C628582E2B8}"/>
                  </a:ext>
                </a:extLst>
              </p:cNvPr>
              <p:cNvSpPr/>
              <p:nvPr/>
            </p:nvSpPr>
            <p:spPr>
              <a:xfrm>
                <a:off x="3391786" y="2339163"/>
                <a:ext cx="4338084" cy="3179136"/>
              </a:xfrm>
              <a:prstGeom prst="rect">
                <a:avLst/>
              </a:prstGeom>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77CC48BF-4736-69F6-D860-E9D11EA42FE6}"/>
                  </a:ext>
                </a:extLst>
              </p:cNvPr>
              <p:cNvSpPr/>
              <p:nvPr/>
            </p:nvSpPr>
            <p:spPr>
              <a:xfrm>
                <a:off x="3391786" y="3923413"/>
                <a:ext cx="2934586" cy="1594885"/>
              </a:xfrm>
              <a:prstGeom prst="rect">
                <a:avLst/>
              </a:prstGeom>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grpSp>
        <p:sp>
          <p:nvSpPr>
            <p:cNvPr id="15" name="TextBox 14">
              <a:extLst>
                <a:ext uri="{FF2B5EF4-FFF2-40B4-BE49-F238E27FC236}">
                  <a16:creationId xmlns:a16="http://schemas.microsoft.com/office/drawing/2014/main" id="{DC2BE697-5FBB-B7E6-27C2-5D8EC62B6D7C}"/>
                </a:ext>
              </a:extLst>
            </p:cNvPr>
            <p:cNvSpPr txBox="1"/>
            <p:nvPr/>
          </p:nvSpPr>
          <p:spPr>
            <a:xfrm>
              <a:off x="4593264" y="2858463"/>
              <a:ext cx="2602320" cy="861774"/>
            </a:xfrm>
            <a:prstGeom prst="rect">
              <a:avLst/>
            </a:prstGeom>
            <a:noFill/>
          </p:spPr>
          <p:txBody>
            <a:bodyPr wrap="square" rtlCol="0">
              <a:spAutoFit/>
            </a:bodyPr>
            <a:lstStyle/>
            <a:p>
              <a:pPr algn="ctr"/>
              <a:r>
                <a:rPr lang="en-GB" sz="1600" b="1" dirty="0"/>
                <a:t>QALYs accrued by a healthy individual in the general population (A</a:t>
              </a:r>
              <a:r>
                <a:rPr lang="en-GB" dirty="0"/>
                <a:t>)</a:t>
              </a:r>
            </a:p>
          </p:txBody>
        </p:sp>
        <p:sp>
          <p:nvSpPr>
            <p:cNvPr id="16" name="TextBox 15">
              <a:extLst>
                <a:ext uri="{FF2B5EF4-FFF2-40B4-BE49-F238E27FC236}">
                  <a16:creationId xmlns:a16="http://schemas.microsoft.com/office/drawing/2014/main" id="{7FF3B672-B69A-43E5-8780-8408F42FD5DC}"/>
                </a:ext>
              </a:extLst>
            </p:cNvPr>
            <p:cNvSpPr txBox="1"/>
            <p:nvPr/>
          </p:nvSpPr>
          <p:spPr>
            <a:xfrm>
              <a:off x="3579627" y="4329766"/>
              <a:ext cx="2558903" cy="861774"/>
            </a:xfrm>
            <a:prstGeom prst="rect">
              <a:avLst/>
            </a:prstGeom>
            <a:noFill/>
          </p:spPr>
          <p:txBody>
            <a:bodyPr wrap="square" rtlCol="0">
              <a:spAutoFit/>
            </a:bodyPr>
            <a:lstStyle/>
            <a:p>
              <a:pPr algn="ctr"/>
              <a:r>
                <a:rPr lang="en-GB" sz="1600" b="1" dirty="0">
                  <a:solidFill>
                    <a:schemeClr val="bg1"/>
                  </a:solidFill>
                </a:rPr>
                <a:t>QALYs accrued by a patient with the condition under standard care (B</a:t>
              </a:r>
              <a:r>
                <a:rPr lang="en-GB" dirty="0">
                  <a:solidFill>
                    <a:schemeClr val="bg1"/>
                  </a:solidFill>
                </a:rPr>
                <a:t>)</a:t>
              </a:r>
            </a:p>
          </p:txBody>
        </p:sp>
        <p:cxnSp>
          <p:nvCxnSpPr>
            <p:cNvPr id="19" name="Straight Arrow Connector 18">
              <a:extLst>
                <a:ext uri="{FF2B5EF4-FFF2-40B4-BE49-F238E27FC236}">
                  <a16:creationId xmlns:a16="http://schemas.microsoft.com/office/drawing/2014/main" id="{7769C838-D1E0-06E1-0006-39E3071B22A8}"/>
                </a:ext>
              </a:extLst>
            </p:cNvPr>
            <p:cNvCxnSpPr>
              <a:cxnSpLocks/>
              <a:stCxn id="20" idx="2"/>
            </p:cNvCxnSpPr>
            <p:nvPr/>
          </p:nvCxnSpPr>
          <p:spPr>
            <a:xfrm>
              <a:off x="2522574" y="5092960"/>
              <a:ext cx="869212" cy="3934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FB16266-87D7-344C-3976-ABDCFAEEEE61}"/>
                </a:ext>
              </a:extLst>
            </p:cNvPr>
            <p:cNvSpPr txBox="1"/>
            <p:nvPr/>
          </p:nvSpPr>
          <p:spPr>
            <a:xfrm>
              <a:off x="2031704" y="4508185"/>
              <a:ext cx="981740" cy="584775"/>
            </a:xfrm>
            <a:prstGeom prst="rect">
              <a:avLst/>
            </a:prstGeom>
            <a:noFill/>
            <a:ln w="12700">
              <a:solidFill>
                <a:schemeClr val="tx1"/>
              </a:solidFill>
            </a:ln>
          </p:spPr>
          <p:txBody>
            <a:bodyPr wrap="square" rtlCol="0">
              <a:spAutoFit/>
            </a:bodyPr>
            <a:lstStyle/>
            <a:p>
              <a:pPr algn="ctr"/>
              <a:r>
                <a:rPr lang="en-GB" sz="1600" b="1" dirty="0"/>
                <a:t>Baseline age</a:t>
              </a:r>
            </a:p>
          </p:txBody>
        </p:sp>
      </p:grpSp>
      <p:sp>
        <p:nvSpPr>
          <p:cNvPr id="30" name="TextBox 29">
            <a:extLst>
              <a:ext uri="{FF2B5EF4-FFF2-40B4-BE49-F238E27FC236}">
                <a16:creationId xmlns:a16="http://schemas.microsoft.com/office/drawing/2014/main" id="{AB274315-1764-13E4-1470-90B5B03E9C60}"/>
              </a:ext>
            </a:extLst>
          </p:cNvPr>
          <p:cNvSpPr txBox="1"/>
          <p:nvPr/>
        </p:nvSpPr>
        <p:spPr>
          <a:xfrm>
            <a:off x="4759398" y="6072316"/>
            <a:ext cx="8172893" cy="307777"/>
          </a:xfrm>
          <a:prstGeom prst="rect">
            <a:avLst/>
          </a:prstGeom>
          <a:noFill/>
        </p:spPr>
        <p:txBody>
          <a:bodyPr wrap="square" rtlCol="0">
            <a:spAutoFit/>
          </a:bodyPr>
          <a:lstStyle/>
          <a:p>
            <a:pPr algn="ctr"/>
            <a:r>
              <a:rPr lang="en-GB" sz="1400" b="1" dirty="0"/>
              <a:t>Note: </a:t>
            </a:r>
            <a:r>
              <a:rPr lang="en-GB" sz="1400" dirty="0"/>
              <a:t>QALYs are adjusted for age and sex, and discounted at 3.5% per annum</a:t>
            </a:r>
          </a:p>
        </p:txBody>
      </p:sp>
      <p:sp>
        <p:nvSpPr>
          <p:cNvPr id="3" name="TextBox 2">
            <a:extLst>
              <a:ext uri="{FF2B5EF4-FFF2-40B4-BE49-F238E27FC236}">
                <a16:creationId xmlns:a16="http://schemas.microsoft.com/office/drawing/2014/main" id="{AE6D596B-E006-6025-11FB-C9F90A28CF23}"/>
              </a:ext>
            </a:extLst>
          </p:cNvPr>
          <p:cNvSpPr txBox="1"/>
          <p:nvPr/>
        </p:nvSpPr>
        <p:spPr>
          <a:xfrm>
            <a:off x="4493584" y="6550223"/>
            <a:ext cx="4022255" cy="307777"/>
          </a:xfrm>
          <a:prstGeom prst="rect">
            <a:avLst/>
          </a:prstGeom>
          <a:noFill/>
        </p:spPr>
        <p:txBody>
          <a:bodyPr wrap="none" rtlCol="0">
            <a:spAutoFit/>
          </a:bodyPr>
          <a:lstStyle/>
          <a:p>
            <a:r>
              <a:rPr lang="en-GB" sz="1400" b="1" dirty="0"/>
              <a:t>Abbreviations: </a:t>
            </a:r>
            <a:r>
              <a:rPr lang="en-GB" sz="1400" dirty="0"/>
              <a:t>QALY, quality-adjusted life year.</a:t>
            </a:r>
          </a:p>
        </p:txBody>
      </p:sp>
    </p:spTree>
    <p:extLst>
      <p:ext uri="{BB962C8B-B14F-4D97-AF65-F5344CB8AC3E}">
        <p14:creationId xmlns:p14="http://schemas.microsoft.com/office/powerpoint/2010/main" val="409490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661671"/>
          </a:xfrm>
        </p:spPr>
        <p:txBody>
          <a:bodyPr>
            <a:noAutofit/>
          </a:bodyPr>
          <a:lstStyle/>
          <a:p>
            <a:r>
              <a:rPr lang="en-GB" sz="3200" dirty="0"/>
              <a:t>MYR 301 results</a:t>
            </a:r>
            <a:br>
              <a:rPr lang="en-GB" dirty="0"/>
            </a:br>
            <a:endParaRPr lang="en-GB" sz="2500" dirty="0"/>
          </a:p>
        </p:txBody>
      </p:sp>
      <p:sp>
        <p:nvSpPr>
          <p:cNvPr id="5" name="TextBox 4">
            <a:extLst>
              <a:ext uri="{FF2B5EF4-FFF2-40B4-BE49-F238E27FC236}">
                <a16:creationId xmlns:a16="http://schemas.microsoft.com/office/drawing/2014/main" id="{129822F4-32DF-44D5-963E-6BF4CE03E9AC}"/>
              </a:ext>
            </a:extLst>
          </p:cNvPr>
          <p:cNvSpPr txBox="1"/>
          <p:nvPr/>
        </p:nvSpPr>
        <p:spPr>
          <a:xfrm>
            <a:off x="4191416" y="6532844"/>
            <a:ext cx="4573688" cy="307777"/>
          </a:xfrm>
          <a:prstGeom prst="rect">
            <a:avLst/>
          </a:prstGeom>
          <a:noFill/>
        </p:spPr>
        <p:txBody>
          <a:bodyPr wrap="none" rtlCol="0">
            <a:spAutoFit/>
          </a:bodyPr>
          <a:lstStyle/>
          <a:p>
            <a:r>
              <a:rPr lang="en-GB" sz="1400" b="1" dirty="0"/>
              <a:t>Abbreviations: </a:t>
            </a:r>
            <a:r>
              <a:rPr lang="en-GB" sz="1400" dirty="0" err="1"/>
              <a:t>kPA</a:t>
            </a:r>
            <a:r>
              <a:rPr lang="en-GB" sz="1400" dirty="0"/>
              <a:t>, kilopascals; SD, standard deviation.</a:t>
            </a:r>
          </a:p>
        </p:txBody>
      </p:sp>
      <p:sp>
        <p:nvSpPr>
          <p:cNvPr id="6" name="Rectangle 3">
            <a:extLst>
              <a:ext uri="{FF2B5EF4-FFF2-40B4-BE49-F238E27FC236}">
                <a16:creationId xmlns:a16="http://schemas.microsoft.com/office/drawing/2014/main" id="{DA2DD2D7-1E0E-2233-51DA-AF8323F3C5ED}"/>
              </a:ext>
            </a:extLst>
          </p:cNvPr>
          <p:cNvSpPr>
            <a:spLocks noChangeArrowheads="1"/>
          </p:cNvSpPr>
          <p:nvPr/>
        </p:nvSpPr>
        <p:spPr bwMode="auto">
          <a:xfrm flipV="1">
            <a:off x="1954530" y="6190491"/>
            <a:ext cx="928116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8" name="Table 7">
            <a:extLst>
              <a:ext uri="{FF2B5EF4-FFF2-40B4-BE49-F238E27FC236}">
                <a16:creationId xmlns:a16="http://schemas.microsoft.com/office/drawing/2014/main" id="{13E92B09-7E4F-F51A-44DE-4ED8135F3414}"/>
              </a:ext>
            </a:extLst>
          </p:cNvPr>
          <p:cNvGraphicFramePr>
            <a:graphicFrameLocks noGrp="1"/>
          </p:cNvGraphicFramePr>
          <p:nvPr>
            <p:extLst>
              <p:ext uri="{D42A27DB-BD31-4B8C-83A1-F6EECF244321}">
                <p14:modId xmlns:p14="http://schemas.microsoft.com/office/powerpoint/2010/main" val="2091845098"/>
              </p:ext>
            </p:extLst>
          </p:nvPr>
        </p:nvGraphicFramePr>
        <p:xfrm>
          <a:off x="1337310" y="1384935"/>
          <a:ext cx="9521190" cy="3865245"/>
        </p:xfrm>
        <a:graphic>
          <a:graphicData uri="http://schemas.openxmlformats.org/drawingml/2006/table">
            <a:tbl>
              <a:tblPr firstRow="1" firstCol="1" bandRow="1">
                <a:tableStyleId>{5C22544A-7EE6-4342-B048-85BDC9FD1C3A}</a:tableStyleId>
              </a:tblPr>
              <a:tblGrid>
                <a:gridCol w="4684422">
                  <a:extLst>
                    <a:ext uri="{9D8B030D-6E8A-4147-A177-3AD203B41FA5}">
                      <a16:colId xmlns:a16="http://schemas.microsoft.com/office/drawing/2014/main" val="3173935139"/>
                    </a:ext>
                  </a:extLst>
                </a:gridCol>
                <a:gridCol w="2418384">
                  <a:extLst>
                    <a:ext uri="{9D8B030D-6E8A-4147-A177-3AD203B41FA5}">
                      <a16:colId xmlns:a16="http://schemas.microsoft.com/office/drawing/2014/main" val="1881568854"/>
                    </a:ext>
                  </a:extLst>
                </a:gridCol>
                <a:gridCol w="2418384">
                  <a:extLst>
                    <a:ext uri="{9D8B030D-6E8A-4147-A177-3AD203B41FA5}">
                      <a16:colId xmlns:a16="http://schemas.microsoft.com/office/drawing/2014/main" val="4223044397"/>
                    </a:ext>
                  </a:extLst>
                </a:gridCol>
              </a:tblGrid>
              <a:tr h="609343">
                <a:tc>
                  <a:txBody>
                    <a:bodyPr/>
                    <a:lstStyle/>
                    <a:p>
                      <a:pPr algn="ctr">
                        <a:lnSpc>
                          <a:spcPct val="100000"/>
                        </a:lnSpc>
                        <a:spcBef>
                          <a:spcPts val="300"/>
                        </a:spcBef>
                        <a:spcAft>
                          <a:spcPts val="3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tc>
                <a:tc>
                  <a:txBody>
                    <a:bodyPr/>
                    <a:lstStyle/>
                    <a:p>
                      <a:pPr algn="ctr">
                        <a:lnSpc>
                          <a:spcPct val="100000"/>
                        </a:lnSpc>
                        <a:spcBef>
                          <a:spcPts val="300"/>
                        </a:spcBef>
                        <a:spcAft>
                          <a:spcPts val="300"/>
                        </a:spcAft>
                      </a:pPr>
                      <a:r>
                        <a:rPr lang="en-GB" sz="1800" dirty="0">
                          <a:effectLst/>
                        </a:rPr>
                        <a:t>Delayed Treatment (n=51)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tc>
                <a:tc>
                  <a:txBody>
                    <a:bodyPr/>
                    <a:lstStyle/>
                    <a:p>
                      <a:pPr algn="ctr">
                        <a:lnSpc>
                          <a:spcPct val="100000"/>
                        </a:lnSpc>
                        <a:spcBef>
                          <a:spcPts val="300"/>
                        </a:spcBef>
                        <a:spcAft>
                          <a:spcPts val="300"/>
                        </a:spcAft>
                      </a:pPr>
                      <a:r>
                        <a:rPr lang="en-GB" sz="1800" dirty="0" err="1">
                          <a:effectLst/>
                        </a:rPr>
                        <a:t>Bulevirtide</a:t>
                      </a:r>
                      <a:r>
                        <a:rPr lang="en-GB" sz="1800" dirty="0">
                          <a:effectLst/>
                        </a:rPr>
                        <a:t> 2mg</a:t>
                      </a:r>
                    </a:p>
                    <a:p>
                      <a:pPr algn="ctr">
                        <a:lnSpc>
                          <a:spcPct val="100000"/>
                        </a:lnSpc>
                        <a:spcBef>
                          <a:spcPts val="300"/>
                        </a:spcBef>
                        <a:spcAft>
                          <a:spcPts val="300"/>
                        </a:spcAft>
                      </a:pPr>
                      <a:r>
                        <a:rPr lang="en-GB" sz="1800" dirty="0">
                          <a:effectLst/>
                        </a:rPr>
                        <a:t>(n=49)</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tc>
                <a:extLst>
                  <a:ext uri="{0D108BD9-81ED-4DB2-BD59-A6C34878D82A}">
                    <a16:rowId xmlns:a16="http://schemas.microsoft.com/office/drawing/2014/main" val="1562951123"/>
                  </a:ext>
                </a:extLst>
              </a:tr>
              <a:tr h="167980">
                <a:tc gridSpan="3">
                  <a:txBody>
                    <a:bodyPr/>
                    <a:lstStyle/>
                    <a:p>
                      <a:pPr>
                        <a:lnSpc>
                          <a:spcPct val="150000"/>
                        </a:lnSpc>
                        <a:spcBef>
                          <a:spcPts val="300"/>
                        </a:spcBef>
                        <a:spcAft>
                          <a:spcPts val="300"/>
                        </a:spcAft>
                      </a:pPr>
                      <a:r>
                        <a:rPr lang="en-GB" sz="1800" dirty="0">
                          <a:effectLst/>
                        </a:rPr>
                        <a:t>Baseline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86103391"/>
                  </a:ext>
                </a:extLst>
              </a:tr>
              <a:tr h="167980">
                <a:tc>
                  <a:txBody>
                    <a:bodyPr/>
                    <a:lstStyle/>
                    <a:p>
                      <a:pPr>
                        <a:lnSpc>
                          <a:spcPct val="150000"/>
                        </a:lnSpc>
                        <a:spcBef>
                          <a:spcPts val="300"/>
                        </a:spcBef>
                        <a:spcAft>
                          <a:spcPts val="300"/>
                        </a:spcAft>
                      </a:pPr>
                      <a:r>
                        <a:rPr lang="en-GB" sz="1800" dirty="0">
                          <a:effectLst/>
                        </a:rPr>
                        <a:t>n/n missing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3292344077"/>
                  </a:ext>
                </a:extLst>
              </a:tr>
              <a:tr h="167980">
                <a:tc>
                  <a:txBody>
                    <a:bodyPr/>
                    <a:lstStyle/>
                    <a:p>
                      <a:pPr>
                        <a:lnSpc>
                          <a:spcPct val="150000"/>
                        </a:lnSpc>
                        <a:spcBef>
                          <a:spcPts val="300"/>
                        </a:spcBef>
                        <a:spcAft>
                          <a:spcPts val="300"/>
                        </a:spcAft>
                      </a:pPr>
                      <a:r>
                        <a:rPr lang="en-GB" sz="1800">
                          <a:effectLst/>
                        </a:rPr>
                        <a:t>Mean, kPa (SD)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2096312549"/>
                  </a:ext>
                </a:extLst>
              </a:tr>
              <a:tr h="167980">
                <a:tc gridSpan="3">
                  <a:txBody>
                    <a:bodyPr/>
                    <a:lstStyle/>
                    <a:p>
                      <a:pPr>
                        <a:lnSpc>
                          <a:spcPct val="150000"/>
                        </a:lnSpc>
                        <a:spcBef>
                          <a:spcPts val="300"/>
                        </a:spcBef>
                        <a:spcAft>
                          <a:spcPts val="300"/>
                        </a:spcAft>
                      </a:pPr>
                      <a:r>
                        <a:rPr lang="en-GB" sz="1800" dirty="0">
                          <a:effectLst/>
                        </a:rPr>
                        <a:t>Week 48</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99002942"/>
                  </a:ext>
                </a:extLst>
              </a:tr>
              <a:tr h="167980">
                <a:tc>
                  <a:txBody>
                    <a:bodyPr/>
                    <a:lstStyle/>
                    <a:p>
                      <a:pPr>
                        <a:lnSpc>
                          <a:spcPct val="150000"/>
                        </a:lnSpc>
                        <a:spcBef>
                          <a:spcPts val="300"/>
                        </a:spcBef>
                        <a:spcAft>
                          <a:spcPts val="300"/>
                        </a:spcAft>
                      </a:pPr>
                      <a:r>
                        <a:rPr lang="en-GB" sz="1800" dirty="0">
                          <a:effectLst/>
                        </a:rPr>
                        <a:t>n/n missing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1149305068"/>
                  </a:ext>
                </a:extLst>
              </a:tr>
              <a:tr h="167980">
                <a:tc>
                  <a:txBody>
                    <a:bodyPr/>
                    <a:lstStyle/>
                    <a:p>
                      <a:pPr>
                        <a:lnSpc>
                          <a:spcPct val="150000"/>
                        </a:lnSpc>
                        <a:spcBef>
                          <a:spcPts val="300"/>
                        </a:spcBef>
                        <a:spcAft>
                          <a:spcPts val="300"/>
                        </a:spcAft>
                      </a:pPr>
                      <a:r>
                        <a:rPr lang="en-GB" sz="1800">
                          <a:effectLst/>
                        </a:rPr>
                        <a:t>Mean, kPa (SD)</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865358493"/>
                  </a:ext>
                </a:extLst>
              </a:tr>
              <a:tr h="167980">
                <a:tc gridSpan="3">
                  <a:txBody>
                    <a:bodyPr/>
                    <a:lstStyle/>
                    <a:p>
                      <a:pPr>
                        <a:lnSpc>
                          <a:spcPct val="150000"/>
                        </a:lnSpc>
                        <a:spcBef>
                          <a:spcPts val="300"/>
                        </a:spcBef>
                        <a:spcAft>
                          <a:spcPts val="300"/>
                        </a:spcAft>
                      </a:pPr>
                      <a:r>
                        <a:rPr lang="en-GB" sz="1800" dirty="0">
                          <a:effectLst/>
                        </a:rPr>
                        <a:t>Change from baseline to Week 48</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12763467"/>
                  </a:ext>
                </a:extLst>
              </a:tr>
              <a:tr h="167980">
                <a:tc>
                  <a:txBody>
                    <a:bodyPr/>
                    <a:lstStyle/>
                    <a:p>
                      <a:pPr>
                        <a:lnSpc>
                          <a:spcPct val="150000"/>
                        </a:lnSpc>
                        <a:spcBef>
                          <a:spcPts val="300"/>
                        </a:spcBef>
                        <a:spcAft>
                          <a:spcPts val="300"/>
                        </a:spcAft>
                      </a:pPr>
                      <a:r>
                        <a:rPr lang="en-GB" sz="1800" dirty="0">
                          <a:effectLst/>
                        </a:rPr>
                        <a:t>n/n missing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108122644"/>
                  </a:ext>
                </a:extLst>
              </a:tr>
              <a:tr h="167980">
                <a:tc>
                  <a:txBody>
                    <a:bodyPr/>
                    <a:lstStyle/>
                    <a:p>
                      <a:pPr>
                        <a:lnSpc>
                          <a:spcPct val="150000"/>
                        </a:lnSpc>
                        <a:spcBef>
                          <a:spcPts val="300"/>
                        </a:spcBef>
                        <a:spcAft>
                          <a:spcPts val="300"/>
                        </a:spcAft>
                      </a:pPr>
                      <a:r>
                        <a:rPr lang="en-GB" sz="1800" dirty="0">
                          <a:effectLst/>
                        </a:rPr>
                        <a:t>Mean, kPa (SD)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2902598136"/>
                  </a:ext>
                </a:extLst>
              </a:tr>
            </a:tbl>
          </a:graphicData>
        </a:graphic>
      </p:graphicFrame>
      <p:sp>
        <p:nvSpPr>
          <p:cNvPr id="9" name="Rectangle 8">
            <a:extLst>
              <a:ext uri="{FF2B5EF4-FFF2-40B4-BE49-F238E27FC236}">
                <a16:creationId xmlns:a16="http://schemas.microsoft.com/office/drawing/2014/main" id="{BBCF620F-FA4C-7959-AA3F-1ADD5A6A9DB2}"/>
              </a:ext>
            </a:extLst>
          </p:cNvPr>
          <p:cNvSpPr/>
          <p:nvPr/>
        </p:nvSpPr>
        <p:spPr>
          <a:xfrm>
            <a:off x="6366510" y="4940470"/>
            <a:ext cx="4114800" cy="340995"/>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Arrow Connector 9">
            <a:extLst>
              <a:ext uri="{FF2B5EF4-FFF2-40B4-BE49-F238E27FC236}">
                <a16:creationId xmlns:a16="http://schemas.microsoft.com/office/drawing/2014/main" id="{CBF44C58-FE64-4145-AC27-8ECE35A55DAA}"/>
              </a:ext>
            </a:extLst>
          </p:cNvPr>
          <p:cNvCxnSpPr>
            <a:cxnSpLocks/>
            <a:stCxn id="11" idx="0"/>
            <a:endCxn id="9" idx="2"/>
          </p:cNvCxnSpPr>
          <p:nvPr/>
        </p:nvCxnSpPr>
        <p:spPr>
          <a:xfrm flipV="1">
            <a:off x="8423910" y="5281465"/>
            <a:ext cx="0" cy="477124"/>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4AF0A41-BF5C-FC40-0527-D9BDBC156A6B}"/>
              </a:ext>
            </a:extLst>
          </p:cNvPr>
          <p:cNvSpPr txBox="1"/>
          <p:nvPr/>
        </p:nvSpPr>
        <p:spPr>
          <a:xfrm>
            <a:off x="7178165" y="5758589"/>
            <a:ext cx="2491490" cy="369332"/>
          </a:xfrm>
          <a:prstGeom prst="rect">
            <a:avLst/>
          </a:prstGeom>
          <a:solidFill>
            <a:schemeClr val="accent2">
              <a:lumMod val="10000"/>
              <a:lumOff val="90000"/>
            </a:schemeClr>
          </a:solidFill>
          <a:ln w="28575">
            <a:solidFill>
              <a:schemeClr val="accent2"/>
            </a:solidFill>
          </a:ln>
        </p:spPr>
        <p:txBody>
          <a:bodyPr wrap="square" rtlCol="0">
            <a:spAutoFit/>
          </a:bodyPr>
          <a:lstStyle/>
          <a:p>
            <a:pPr algn="ctr"/>
            <a:r>
              <a:rPr lang="en-GB" b="1" dirty="0"/>
              <a:t>Secondary endpoint</a:t>
            </a:r>
          </a:p>
        </p:txBody>
      </p:sp>
      <p:sp>
        <p:nvSpPr>
          <p:cNvPr id="30" name="TextBox 29">
            <a:extLst>
              <a:ext uri="{FF2B5EF4-FFF2-40B4-BE49-F238E27FC236}">
                <a16:creationId xmlns:a16="http://schemas.microsoft.com/office/drawing/2014/main" id="{90F920E7-DB23-2D6E-CA2B-1C85265FB332}"/>
              </a:ext>
            </a:extLst>
          </p:cNvPr>
          <p:cNvSpPr txBox="1"/>
          <p:nvPr/>
        </p:nvSpPr>
        <p:spPr>
          <a:xfrm>
            <a:off x="407988" y="634059"/>
            <a:ext cx="10964863" cy="523220"/>
          </a:xfrm>
          <a:prstGeom prst="rect">
            <a:avLst/>
          </a:prstGeom>
          <a:noFill/>
        </p:spPr>
        <p:txBody>
          <a:bodyPr wrap="square">
            <a:spAutoFit/>
          </a:bodyPr>
          <a:lstStyle/>
          <a:p>
            <a:r>
              <a:rPr lang="en-GB" sz="2800" dirty="0"/>
              <a:t>Liver stiffness at week 48 (secondary endpoint)</a:t>
            </a:r>
          </a:p>
        </p:txBody>
      </p:sp>
      <p:sp>
        <p:nvSpPr>
          <p:cNvPr id="3" name="Rectangle 2" descr="Marker showing slides are confidential ">
            <a:extLst>
              <a:ext uri="{FF2B5EF4-FFF2-40B4-BE49-F238E27FC236}">
                <a16:creationId xmlns:a16="http://schemas.microsoft.com/office/drawing/2014/main" id="{B261C46C-BE1A-9F83-19C9-80E12C191807}"/>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25151662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661671"/>
          </a:xfrm>
        </p:spPr>
        <p:txBody>
          <a:bodyPr>
            <a:noAutofit/>
          </a:bodyPr>
          <a:lstStyle/>
          <a:p>
            <a:r>
              <a:rPr lang="en-GB" sz="3200" dirty="0"/>
              <a:t>MYR 301 results</a:t>
            </a:r>
            <a:br>
              <a:rPr lang="en-GB" dirty="0"/>
            </a:br>
            <a:endParaRPr lang="en-GB" sz="2500" dirty="0"/>
          </a:p>
        </p:txBody>
      </p:sp>
      <p:sp>
        <p:nvSpPr>
          <p:cNvPr id="5" name="TextBox 4">
            <a:extLst>
              <a:ext uri="{FF2B5EF4-FFF2-40B4-BE49-F238E27FC236}">
                <a16:creationId xmlns:a16="http://schemas.microsoft.com/office/drawing/2014/main" id="{129822F4-32DF-44D5-963E-6BF4CE03E9AC}"/>
              </a:ext>
            </a:extLst>
          </p:cNvPr>
          <p:cNvSpPr txBox="1"/>
          <p:nvPr/>
        </p:nvSpPr>
        <p:spPr>
          <a:xfrm>
            <a:off x="4666282" y="6550223"/>
            <a:ext cx="3265638" cy="307777"/>
          </a:xfrm>
          <a:prstGeom prst="rect">
            <a:avLst/>
          </a:prstGeom>
          <a:noFill/>
        </p:spPr>
        <p:txBody>
          <a:bodyPr wrap="none" rtlCol="0">
            <a:spAutoFit/>
          </a:bodyPr>
          <a:lstStyle/>
          <a:p>
            <a:r>
              <a:rPr lang="en-GB" sz="1400" b="1" dirty="0"/>
              <a:t>Abbreviations: </a:t>
            </a:r>
            <a:r>
              <a:rPr lang="en-GB" sz="1400" dirty="0"/>
              <a:t>CI, confidence interval.</a:t>
            </a:r>
          </a:p>
        </p:txBody>
      </p:sp>
      <p:sp>
        <p:nvSpPr>
          <p:cNvPr id="6" name="Rectangle 3">
            <a:extLst>
              <a:ext uri="{FF2B5EF4-FFF2-40B4-BE49-F238E27FC236}">
                <a16:creationId xmlns:a16="http://schemas.microsoft.com/office/drawing/2014/main" id="{DA2DD2D7-1E0E-2233-51DA-AF8323F3C5ED}"/>
              </a:ext>
            </a:extLst>
          </p:cNvPr>
          <p:cNvSpPr>
            <a:spLocks noChangeArrowheads="1"/>
          </p:cNvSpPr>
          <p:nvPr/>
        </p:nvSpPr>
        <p:spPr bwMode="auto">
          <a:xfrm flipV="1">
            <a:off x="1954530" y="6190491"/>
            <a:ext cx="928116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TextBox 6">
            <a:extLst>
              <a:ext uri="{FF2B5EF4-FFF2-40B4-BE49-F238E27FC236}">
                <a16:creationId xmlns:a16="http://schemas.microsoft.com/office/drawing/2014/main" id="{E1409DF4-5AA7-8CD8-26D2-1BBEEE982177}"/>
              </a:ext>
            </a:extLst>
          </p:cNvPr>
          <p:cNvSpPr txBox="1"/>
          <p:nvPr/>
        </p:nvSpPr>
        <p:spPr>
          <a:xfrm>
            <a:off x="407988" y="634059"/>
            <a:ext cx="10964863" cy="954107"/>
          </a:xfrm>
          <a:prstGeom prst="rect">
            <a:avLst/>
          </a:prstGeom>
          <a:noFill/>
        </p:spPr>
        <p:txBody>
          <a:bodyPr wrap="square">
            <a:spAutoFit/>
          </a:bodyPr>
          <a:lstStyle/>
          <a:p>
            <a:r>
              <a:rPr lang="en-GB" sz="2800" dirty="0"/>
              <a:t>Change from baseline in METAVIR staging at week 48 (exploratory endpoint)</a:t>
            </a:r>
          </a:p>
        </p:txBody>
      </p:sp>
      <p:graphicFrame>
        <p:nvGraphicFramePr>
          <p:cNvPr id="8" name="Table 7">
            <a:extLst>
              <a:ext uri="{FF2B5EF4-FFF2-40B4-BE49-F238E27FC236}">
                <a16:creationId xmlns:a16="http://schemas.microsoft.com/office/drawing/2014/main" id="{C1C6A83D-6D6B-1856-D980-5EEE7D810C31}"/>
              </a:ext>
            </a:extLst>
          </p:cNvPr>
          <p:cNvGraphicFramePr>
            <a:graphicFrameLocks noGrp="1"/>
          </p:cNvGraphicFramePr>
          <p:nvPr>
            <p:extLst>
              <p:ext uri="{D42A27DB-BD31-4B8C-83A1-F6EECF244321}">
                <p14:modId xmlns:p14="http://schemas.microsoft.com/office/powerpoint/2010/main" val="605782473"/>
              </p:ext>
            </p:extLst>
          </p:nvPr>
        </p:nvGraphicFramePr>
        <p:xfrm>
          <a:off x="1406116" y="1878806"/>
          <a:ext cx="9372374" cy="2330648"/>
        </p:xfrm>
        <a:graphic>
          <a:graphicData uri="http://schemas.openxmlformats.org/drawingml/2006/table">
            <a:tbl>
              <a:tblPr firstRow="1" firstCol="1" bandRow="1">
                <a:tableStyleId>{5C22544A-7EE6-4342-B048-85BDC9FD1C3A}</a:tableStyleId>
              </a:tblPr>
              <a:tblGrid>
                <a:gridCol w="4611206">
                  <a:extLst>
                    <a:ext uri="{9D8B030D-6E8A-4147-A177-3AD203B41FA5}">
                      <a16:colId xmlns:a16="http://schemas.microsoft.com/office/drawing/2014/main" val="2821976914"/>
                    </a:ext>
                  </a:extLst>
                </a:gridCol>
                <a:gridCol w="2380584">
                  <a:extLst>
                    <a:ext uri="{9D8B030D-6E8A-4147-A177-3AD203B41FA5}">
                      <a16:colId xmlns:a16="http://schemas.microsoft.com/office/drawing/2014/main" val="1142018641"/>
                    </a:ext>
                  </a:extLst>
                </a:gridCol>
                <a:gridCol w="2380584">
                  <a:extLst>
                    <a:ext uri="{9D8B030D-6E8A-4147-A177-3AD203B41FA5}">
                      <a16:colId xmlns:a16="http://schemas.microsoft.com/office/drawing/2014/main" val="1124212270"/>
                    </a:ext>
                  </a:extLst>
                </a:gridCol>
              </a:tblGrid>
              <a:tr h="721811">
                <a:tc>
                  <a:txBody>
                    <a:bodyPr/>
                    <a:lstStyle/>
                    <a:p>
                      <a:pPr algn="ctr">
                        <a:lnSpc>
                          <a:spcPct val="100000"/>
                        </a:lnSpc>
                        <a:spcBef>
                          <a:spcPts val="300"/>
                        </a:spcBef>
                        <a:spcAft>
                          <a:spcPts val="300"/>
                        </a:spcAft>
                      </a:pPr>
                      <a:r>
                        <a:rPr lang="en-GB" sz="1800" dirty="0">
                          <a:effectLst/>
                        </a:rPr>
                        <a:t>METAVIR fibrosis stage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784" marR="38784" marT="0" marB="0" anchor="ctr"/>
                </a:tc>
                <a:tc>
                  <a:txBody>
                    <a:bodyPr/>
                    <a:lstStyle/>
                    <a:p>
                      <a:pPr algn="ctr">
                        <a:lnSpc>
                          <a:spcPct val="100000"/>
                        </a:lnSpc>
                        <a:spcBef>
                          <a:spcPts val="300"/>
                        </a:spcBef>
                        <a:spcAft>
                          <a:spcPts val="300"/>
                        </a:spcAft>
                      </a:pPr>
                      <a:r>
                        <a:rPr lang="en-GB" sz="1800" dirty="0">
                          <a:effectLst/>
                        </a:rPr>
                        <a:t>Delayed Treatment</a:t>
                      </a:r>
                    </a:p>
                    <a:p>
                      <a:pPr algn="ctr">
                        <a:lnSpc>
                          <a:spcPct val="100000"/>
                        </a:lnSpc>
                        <a:spcBef>
                          <a:spcPts val="300"/>
                        </a:spcBef>
                        <a:spcAft>
                          <a:spcPts val="300"/>
                        </a:spcAft>
                      </a:pPr>
                      <a:r>
                        <a:rPr lang="en-GB" sz="1800" dirty="0">
                          <a:effectLst/>
                        </a:rPr>
                        <a:t>(n=26)</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784" marR="38784" marT="0" marB="0" anchor="ctr"/>
                </a:tc>
                <a:tc>
                  <a:txBody>
                    <a:bodyPr/>
                    <a:lstStyle/>
                    <a:p>
                      <a:pPr algn="ctr">
                        <a:lnSpc>
                          <a:spcPct val="100000"/>
                        </a:lnSpc>
                        <a:spcBef>
                          <a:spcPts val="300"/>
                        </a:spcBef>
                        <a:spcAft>
                          <a:spcPts val="300"/>
                        </a:spcAft>
                      </a:pPr>
                      <a:r>
                        <a:rPr lang="en-GB" sz="1800" dirty="0" err="1">
                          <a:effectLst/>
                        </a:rPr>
                        <a:t>Bulevirtide</a:t>
                      </a:r>
                      <a:r>
                        <a:rPr lang="en-GB" sz="1800" dirty="0">
                          <a:effectLst/>
                        </a:rPr>
                        <a:t> 2mg</a:t>
                      </a:r>
                    </a:p>
                    <a:p>
                      <a:pPr algn="ctr">
                        <a:lnSpc>
                          <a:spcPct val="100000"/>
                        </a:lnSpc>
                        <a:spcBef>
                          <a:spcPts val="300"/>
                        </a:spcBef>
                        <a:spcAft>
                          <a:spcPts val="300"/>
                        </a:spcAft>
                      </a:pPr>
                      <a:r>
                        <a:rPr lang="en-GB" sz="1800" dirty="0">
                          <a:effectLst/>
                        </a:rPr>
                        <a:t>(n=25)</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784" marR="38784" marT="0" marB="0" anchor="ctr"/>
                </a:tc>
                <a:extLst>
                  <a:ext uri="{0D108BD9-81ED-4DB2-BD59-A6C34878D82A}">
                    <a16:rowId xmlns:a16="http://schemas.microsoft.com/office/drawing/2014/main" val="798121023"/>
                  </a:ext>
                </a:extLst>
              </a:tr>
              <a:tr h="536279">
                <a:tc>
                  <a:txBody>
                    <a:bodyPr/>
                    <a:lstStyle/>
                    <a:p>
                      <a:pPr>
                        <a:lnSpc>
                          <a:spcPct val="150000"/>
                        </a:lnSpc>
                        <a:spcBef>
                          <a:spcPts val="300"/>
                        </a:spcBef>
                        <a:spcAft>
                          <a:spcPts val="300"/>
                        </a:spcAft>
                      </a:pPr>
                      <a:r>
                        <a:rPr lang="en-GB" sz="1800" dirty="0">
                          <a:effectLst/>
                        </a:rPr>
                        <a:t>Improvement %, (95% CI)</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784" marR="38784" marT="0" marB="0"/>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3615615712"/>
                  </a:ext>
                </a:extLst>
              </a:tr>
              <a:tr h="536279">
                <a:tc>
                  <a:txBody>
                    <a:bodyPr/>
                    <a:lstStyle/>
                    <a:p>
                      <a:pPr>
                        <a:lnSpc>
                          <a:spcPct val="150000"/>
                        </a:lnSpc>
                        <a:spcBef>
                          <a:spcPts val="300"/>
                        </a:spcBef>
                        <a:spcAft>
                          <a:spcPts val="300"/>
                        </a:spcAft>
                      </a:pPr>
                      <a:r>
                        <a:rPr lang="en-GB" sz="1800" dirty="0">
                          <a:effectLst/>
                        </a:rPr>
                        <a:t>No change %, (95% CI)</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784" marR="38784" marT="0" marB="0"/>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2681355889"/>
                  </a:ext>
                </a:extLst>
              </a:tr>
              <a:tr h="536279">
                <a:tc>
                  <a:txBody>
                    <a:bodyPr/>
                    <a:lstStyle/>
                    <a:p>
                      <a:pPr>
                        <a:lnSpc>
                          <a:spcPct val="150000"/>
                        </a:lnSpc>
                        <a:spcBef>
                          <a:spcPts val="300"/>
                        </a:spcBef>
                        <a:spcAft>
                          <a:spcPts val="300"/>
                        </a:spcAft>
                      </a:pPr>
                      <a:r>
                        <a:rPr lang="en-GB" sz="1800">
                          <a:effectLst/>
                        </a:rPr>
                        <a:t>Worsening %, (95% CI)</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38784" marR="38784" marT="0" marB="0"/>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tc>
                  <a:txBody>
                    <a:bodyPr/>
                    <a:lstStyle/>
                    <a:p>
                      <a:pPr algn="ctr">
                        <a:lnSpc>
                          <a:spcPct val="150000"/>
                        </a:lnSpc>
                        <a:spcBef>
                          <a:spcPts val="300"/>
                        </a:spcBef>
                        <a:spcAft>
                          <a:spcPts val="300"/>
                        </a:spcAft>
                      </a:pP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19071" marR="19071" marT="0" marB="0" anchor="ctr"/>
                </a:tc>
                <a:extLst>
                  <a:ext uri="{0D108BD9-81ED-4DB2-BD59-A6C34878D82A}">
                    <a16:rowId xmlns:a16="http://schemas.microsoft.com/office/drawing/2014/main" val="3246476600"/>
                  </a:ext>
                </a:extLst>
              </a:tr>
            </a:tbl>
          </a:graphicData>
        </a:graphic>
      </p:graphicFrame>
      <p:sp>
        <p:nvSpPr>
          <p:cNvPr id="10" name="TextBox 9">
            <a:extLst>
              <a:ext uri="{FF2B5EF4-FFF2-40B4-BE49-F238E27FC236}">
                <a16:creationId xmlns:a16="http://schemas.microsoft.com/office/drawing/2014/main" id="{9A133831-CBF2-B3A6-91D8-7D765C930B58}"/>
              </a:ext>
            </a:extLst>
          </p:cNvPr>
          <p:cNvSpPr txBox="1"/>
          <p:nvPr/>
        </p:nvSpPr>
        <p:spPr>
          <a:xfrm>
            <a:off x="1406116" y="4488010"/>
            <a:ext cx="9829574" cy="646331"/>
          </a:xfrm>
          <a:prstGeom prst="rect">
            <a:avLst/>
          </a:prstGeom>
          <a:noFill/>
        </p:spPr>
        <p:txBody>
          <a:bodyPr wrap="square">
            <a:spAutoFit/>
          </a:bodyPr>
          <a:lstStyle/>
          <a:p>
            <a:r>
              <a:rPr lang="en-GB" sz="1800" dirty="0">
                <a:effectLst/>
                <a:ea typeface="Calibri" panose="020F0502020204030204" pitchFamily="34" charset="0"/>
                <a:cs typeface="Times New Roman" panose="02020603050405020304" pitchFamily="18" charset="0"/>
              </a:rPr>
              <a:t>METAVIR fibrosis staging data at both baseline and Week 48 were available for </a:t>
            </a:r>
            <a:r>
              <a:rPr lang="en-GB" sz="1800" u="sng" dirty="0">
                <a:highlight>
                  <a:srgbClr val="000000"/>
                </a:highlight>
              </a:rPr>
              <a:t>****</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p>
            <a:r>
              <a:rPr lang="en-GB" sz="1800" dirty="0">
                <a:effectLst/>
                <a:ea typeface="Calibri" panose="020F0502020204030204" pitchFamily="34" charset="0"/>
                <a:cs typeface="Times New Roman" panose="02020603050405020304" pitchFamily="18" charset="0"/>
              </a:rPr>
              <a:t>of patients across the </a:t>
            </a:r>
            <a:r>
              <a:rPr lang="en-GB" sz="1800" dirty="0" err="1">
                <a:effectLst/>
                <a:ea typeface="Calibri" panose="020F0502020204030204" pitchFamily="34" charset="0"/>
                <a:cs typeface="Times New Roman" panose="02020603050405020304" pitchFamily="18" charset="0"/>
              </a:rPr>
              <a:t>bulevirtide</a:t>
            </a:r>
            <a:r>
              <a:rPr lang="en-GB" sz="1800" dirty="0">
                <a:effectLst/>
                <a:ea typeface="Calibri" panose="020F0502020204030204" pitchFamily="34" charset="0"/>
                <a:cs typeface="Times New Roman" panose="02020603050405020304" pitchFamily="18" charset="0"/>
              </a:rPr>
              <a:t> 2 mg and delayed treatment arms of MYR 301.</a:t>
            </a:r>
            <a:endParaRPr lang="en-GB" dirty="0"/>
          </a:p>
        </p:txBody>
      </p:sp>
      <p:sp>
        <p:nvSpPr>
          <p:cNvPr id="3" name="Rectangle 2" descr="Marker showing slides are confidential ">
            <a:extLst>
              <a:ext uri="{FF2B5EF4-FFF2-40B4-BE49-F238E27FC236}">
                <a16:creationId xmlns:a16="http://schemas.microsoft.com/office/drawing/2014/main" id="{024E5913-95DC-0118-2AF1-F9ADD49739EB}"/>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CONFIDENTIAL</a:t>
            </a:r>
          </a:p>
        </p:txBody>
      </p:sp>
    </p:spTree>
    <p:extLst>
      <p:ext uri="{BB962C8B-B14F-4D97-AF65-F5344CB8AC3E}">
        <p14:creationId xmlns:p14="http://schemas.microsoft.com/office/powerpoint/2010/main" val="18465664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50114" y="40807"/>
            <a:ext cx="12141886" cy="668016"/>
          </a:xfrm>
        </p:spPr>
        <p:txBody>
          <a:bodyPr>
            <a:noAutofit/>
          </a:bodyPr>
          <a:lstStyle/>
          <a:p>
            <a:r>
              <a:rPr lang="en-GB" sz="3200" dirty="0">
                <a:solidFill>
                  <a:schemeClr val="accent1"/>
                </a:solidFill>
              </a:rPr>
              <a:t>Key issue: </a:t>
            </a:r>
            <a:r>
              <a:rPr lang="en-GB" sz="3200" dirty="0"/>
              <a:t>Generalisability of trial population to UK patients</a:t>
            </a:r>
            <a:br>
              <a:rPr lang="en-GB" dirty="0"/>
            </a:br>
            <a:endParaRPr lang="en-GB" sz="2800" b="0" dirty="0">
              <a:solidFill>
                <a:srgbClr val="FF0000"/>
              </a:solidFill>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4026582" y="6522116"/>
            <a:ext cx="4833374" cy="307777"/>
          </a:xfrm>
          <a:prstGeom prst="rect">
            <a:avLst/>
          </a:prstGeom>
          <a:noFill/>
        </p:spPr>
        <p:txBody>
          <a:bodyPr wrap="none" rtlCol="0">
            <a:spAutoFit/>
          </a:bodyPr>
          <a:lstStyle/>
          <a:p>
            <a:r>
              <a:rPr lang="en-GB" sz="1400" b="1" dirty="0"/>
              <a:t>Abbreviations: </a:t>
            </a:r>
            <a:r>
              <a:rPr lang="en-GB" sz="1400" dirty="0"/>
              <a:t>CHD, chronic hepatitis D; NR, not reported.</a:t>
            </a:r>
          </a:p>
        </p:txBody>
      </p:sp>
      <p:sp>
        <p:nvSpPr>
          <p:cNvPr id="3" name="Rectangle 2">
            <a:extLst>
              <a:ext uri="{FF2B5EF4-FFF2-40B4-BE49-F238E27FC236}">
                <a16:creationId xmlns:a16="http://schemas.microsoft.com/office/drawing/2014/main" id="{767CADE7-C7F7-4A42-CF11-593FBFF91707}"/>
              </a:ext>
            </a:extLst>
          </p:cNvPr>
          <p:cNvSpPr/>
          <p:nvPr/>
        </p:nvSpPr>
        <p:spPr>
          <a:xfrm>
            <a:off x="413989" y="865447"/>
            <a:ext cx="11675230" cy="466348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rPr>
              <a:t>Company</a:t>
            </a:r>
            <a:endParaRPr lang="en-GB" sz="2000" dirty="0">
              <a:solidFill>
                <a:schemeClr val="accent2"/>
              </a:solidFill>
            </a:endParaRPr>
          </a:p>
          <a:p>
            <a:pPr marL="342900" indent="-342900">
              <a:buFont typeface="Arial" panose="020B0604020202020204" pitchFamily="34" charset="0"/>
              <a:buChar char="•"/>
            </a:pPr>
            <a:r>
              <a:rPr lang="en-GB" sz="2000" dirty="0">
                <a:solidFill>
                  <a:schemeClr val="tx1"/>
                </a:solidFill>
              </a:rPr>
              <a:t>External literature sources for baseline age and cirrhotic status of CHD patients in the UK, presented at technical engagement</a:t>
            </a:r>
            <a:endParaRPr lang="en-GB" dirty="0">
              <a:solidFill>
                <a:schemeClr val="tx1"/>
              </a:solidFill>
              <a:highlight>
                <a:srgbClr val="FFFFFF"/>
              </a:highlight>
            </a:endParaRPr>
          </a:p>
          <a:p>
            <a:pPr marL="285750" indent="-285750">
              <a:buFont typeface="Arial" panose="020B0604020202020204" pitchFamily="34" charset="0"/>
              <a:buChar char="•"/>
            </a:pPr>
            <a:endParaRPr lang="en-GB" dirty="0">
              <a:solidFill>
                <a:schemeClr val="tx1"/>
              </a:solidFill>
            </a:endParaRPr>
          </a:p>
        </p:txBody>
      </p:sp>
      <p:graphicFrame>
        <p:nvGraphicFramePr>
          <p:cNvPr id="5" name="Table 4">
            <a:extLst>
              <a:ext uri="{FF2B5EF4-FFF2-40B4-BE49-F238E27FC236}">
                <a16:creationId xmlns:a16="http://schemas.microsoft.com/office/drawing/2014/main" id="{E2CBAA64-CD96-2290-2ECC-47979DFF76EE}"/>
              </a:ext>
            </a:extLst>
          </p:cNvPr>
          <p:cNvGraphicFramePr>
            <a:graphicFrameLocks noGrp="1"/>
          </p:cNvGraphicFramePr>
          <p:nvPr>
            <p:extLst>
              <p:ext uri="{D42A27DB-BD31-4B8C-83A1-F6EECF244321}">
                <p14:modId xmlns:p14="http://schemas.microsoft.com/office/powerpoint/2010/main" val="1087979685"/>
              </p:ext>
            </p:extLst>
          </p:nvPr>
        </p:nvGraphicFramePr>
        <p:xfrm>
          <a:off x="2296633" y="2057402"/>
          <a:ext cx="7187609" cy="2998378"/>
        </p:xfrm>
        <a:graphic>
          <a:graphicData uri="http://schemas.openxmlformats.org/drawingml/2006/table">
            <a:tbl>
              <a:tblPr firstRow="1" firstCol="1" bandRow="1">
                <a:tableStyleId>{21E4AEA4-8DFA-4A89-87EB-49C32662AFE0}</a:tableStyleId>
              </a:tblPr>
              <a:tblGrid>
                <a:gridCol w="2896802">
                  <a:extLst>
                    <a:ext uri="{9D8B030D-6E8A-4147-A177-3AD203B41FA5}">
                      <a16:colId xmlns:a16="http://schemas.microsoft.com/office/drawing/2014/main" val="677897572"/>
                    </a:ext>
                  </a:extLst>
                </a:gridCol>
                <a:gridCol w="1001148">
                  <a:extLst>
                    <a:ext uri="{9D8B030D-6E8A-4147-A177-3AD203B41FA5}">
                      <a16:colId xmlns:a16="http://schemas.microsoft.com/office/drawing/2014/main" val="1240311351"/>
                    </a:ext>
                  </a:extLst>
                </a:gridCol>
                <a:gridCol w="1897318">
                  <a:extLst>
                    <a:ext uri="{9D8B030D-6E8A-4147-A177-3AD203B41FA5}">
                      <a16:colId xmlns:a16="http://schemas.microsoft.com/office/drawing/2014/main" val="2785471236"/>
                    </a:ext>
                  </a:extLst>
                </a:gridCol>
                <a:gridCol w="1392341">
                  <a:extLst>
                    <a:ext uri="{9D8B030D-6E8A-4147-A177-3AD203B41FA5}">
                      <a16:colId xmlns:a16="http://schemas.microsoft.com/office/drawing/2014/main" val="3484439299"/>
                    </a:ext>
                  </a:extLst>
                </a:gridCol>
              </a:tblGrid>
              <a:tr h="749596">
                <a:tc>
                  <a:txBody>
                    <a:bodyPr/>
                    <a:lstStyle/>
                    <a:p>
                      <a:pPr algn="l">
                        <a:spcAft>
                          <a:spcPts val="300"/>
                        </a:spcAft>
                      </a:pPr>
                      <a:r>
                        <a:rPr lang="en-GB" sz="1800" dirty="0">
                          <a:effectLst/>
                        </a:rPr>
                        <a:t>Reference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Sample size (n)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Age (years)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Cirrhosis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extLst>
                  <a:ext uri="{0D108BD9-81ED-4DB2-BD59-A6C34878D82A}">
                    <a16:rowId xmlns:a16="http://schemas.microsoft.com/office/drawing/2014/main" val="1956828942"/>
                  </a:ext>
                </a:extLst>
              </a:tr>
              <a:tr h="374797">
                <a:tc>
                  <a:txBody>
                    <a:bodyPr/>
                    <a:lstStyle/>
                    <a:p>
                      <a:pPr algn="l">
                        <a:spcAft>
                          <a:spcPts val="300"/>
                        </a:spcAft>
                      </a:pPr>
                      <a:r>
                        <a:rPr lang="en-GB" sz="1800" dirty="0">
                          <a:effectLst/>
                        </a:rPr>
                        <a:t>Cross et al., (2008)</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82</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a:effectLst/>
                        </a:rPr>
                        <a:t>Median: 36.0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a:effectLst/>
                        </a:rPr>
                        <a:t>26.8</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extLst>
                  <a:ext uri="{0D108BD9-81ED-4DB2-BD59-A6C34878D82A}">
                    <a16:rowId xmlns:a16="http://schemas.microsoft.com/office/drawing/2014/main" val="3721816595"/>
                  </a:ext>
                </a:extLst>
              </a:tr>
              <a:tr h="374797">
                <a:tc>
                  <a:txBody>
                    <a:bodyPr/>
                    <a:lstStyle/>
                    <a:p>
                      <a:pPr algn="l">
                        <a:spcAft>
                          <a:spcPts val="300"/>
                        </a:spcAft>
                      </a:pPr>
                      <a:r>
                        <a:rPr lang="en-GB" sz="1800" dirty="0">
                          <a:effectLst/>
                        </a:rPr>
                        <a:t>Tong et al., (2013)</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33</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Mean: 35.4</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a:effectLst/>
                        </a:rPr>
                        <a:t>59.1</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extLst>
                  <a:ext uri="{0D108BD9-81ED-4DB2-BD59-A6C34878D82A}">
                    <a16:rowId xmlns:a16="http://schemas.microsoft.com/office/drawing/2014/main" val="671480857"/>
                  </a:ext>
                </a:extLst>
              </a:tr>
              <a:tr h="374797">
                <a:tc>
                  <a:txBody>
                    <a:bodyPr/>
                    <a:lstStyle/>
                    <a:p>
                      <a:pPr algn="l">
                        <a:spcAft>
                          <a:spcPts val="300"/>
                        </a:spcAft>
                      </a:pPr>
                      <a:r>
                        <a:rPr lang="en-GB" sz="1800" dirty="0">
                          <a:effectLst/>
                        </a:rPr>
                        <a:t>El </a:t>
                      </a:r>
                      <a:r>
                        <a:rPr lang="en-GB" sz="1800" dirty="0" err="1">
                          <a:effectLst/>
                        </a:rPr>
                        <a:t>Bouzidi</a:t>
                      </a:r>
                      <a:r>
                        <a:rPr lang="en-GB" sz="1800" dirty="0">
                          <a:effectLst/>
                        </a:rPr>
                        <a:t> et al., (2015)</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a:effectLst/>
                        </a:rPr>
                        <a:t>55</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Median: 40.0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a:effectLst/>
                        </a:rPr>
                        <a:t>49.0</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extLst>
                  <a:ext uri="{0D108BD9-81ED-4DB2-BD59-A6C34878D82A}">
                    <a16:rowId xmlns:a16="http://schemas.microsoft.com/office/drawing/2014/main" val="3504286907"/>
                  </a:ext>
                </a:extLst>
              </a:tr>
              <a:tr h="374797">
                <a:tc>
                  <a:txBody>
                    <a:bodyPr/>
                    <a:lstStyle/>
                    <a:p>
                      <a:pPr algn="l">
                        <a:spcAft>
                          <a:spcPts val="300"/>
                        </a:spcAft>
                      </a:pPr>
                      <a:r>
                        <a:rPr lang="en-GB" sz="1800" dirty="0">
                          <a:effectLst/>
                        </a:rPr>
                        <a:t>Jackson et al., (2018)</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a:effectLst/>
                        </a:rPr>
                        <a:t>23</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Mean: 36.0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NR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extLst>
                  <a:ext uri="{0D108BD9-81ED-4DB2-BD59-A6C34878D82A}">
                    <a16:rowId xmlns:a16="http://schemas.microsoft.com/office/drawing/2014/main" val="2567997793"/>
                  </a:ext>
                </a:extLst>
              </a:tr>
              <a:tr h="374797">
                <a:tc>
                  <a:txBody>
                    <a:bodyPr/>
                    <a:lstStyle/>
                    <a:p>
                      <a:pPr algn="l">
                        <a:spcAft>
                          <a:spcPts val="300"/>
                        </a:spcAft>
                      </a:pPr>
                      <a:r>
                        <a:rPr lang="en-GB" sz="1800" dirty="0" err="1">
                          <a:effectLst/>
                        </a:rPr>
                        <a:t>Spaan</a:t>
                      </a:r>
                      <a:r>
                        <a:rPr lang="en-GB" sz="1800" dirty="0">
                          <a:effectLst/>
                        </a:rPr>
                        <a:t> et al., (2020)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a:effectLst/>
                        </a:rPr>
                        <a:t>46</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Mean: 35.1</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50.0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extLst>
                  <a:ext uri="{0D108BD9-81ED-4DB2-BD59-A6C34878D82A}">
                    <a16:rowId xmlns:a16="http://schemas.microsoft.com/office/drawing/2014/main" val="2564449128"/>
                  </a:ext>
                </a:extLst>
              </a:tr>
              <a:tr h="374797">
                <a:tc>
                  <a:txBody>
                    <a:bodyPr/>
                    <a:lstStyle/>
                    <a:p>
                      <a:pPr algn="l">
                        <a:spcAft>
                          <a:spcPts val="300"/>
                        </a:spcAft>
                      </a:pPr>
                      <a:r>
                        <a:rPr lang="en-GB" sz="1800" dirty="0" err="1">
                          <a:effectLst/>
                        </a:rPr>
                        <a:t>Bigogno</a:t>
                      </a:r>
                      <a:r>
                        <a:rPr lang="en-GB" sz="1800" dirty="0">
                          <a:effectLst/>
                        </a:rPr>
                        <a:t> et al., (2020)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16</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Median: 37.0</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tc>
                  <a:txBody>
                    <a:bodyPr/>
                    <a:lstStyle/>
                    <a:p>
                      <a:pPr algn="ctr">
                        <a:spcAft>
                          <a:spcPts val="300"/>
                        </a:spcAft>
                      </a:pPr>
                      <a:r>
                        <a:rPr lang="en-GB" sz="1800" dirty="0">
                          <a:effectLst/>
                        </a:rPr>
                        <a:t>NR</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5487" marR="25487" marT="0" marB="0" anchor="ctr"/>
                </a:tc>
                <a:extLst>
                  <a:ext uri="{0D108BD9-81ED-4DB2-BD59-A6C34878D82A}">
                    <a16:rowId xmlns:a16="http://schemas.microsoft.com/office/drawing/2014/main" val="2076745973"/>
                  </a:ext>
                </a:extLst>
              </a:tr>
            </a:tbl>
          </a:graphicData>
        </a:graphic>
      </p:graphicFrame>
    </p:spTree>
    <p:extLst>
      <p:ext uri="{BB962C8B-B14F-4D97-AF65-F5344CB8AC3E}">
        <p14:creationId xmlns:p14="http://schemas.microsoft.com/office/powerpoint/2010/main" val="3594411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9F7A8C-9C3A-4108-7610-541F12E3231D}"/>
              </a:ext>
            </a:extLst>
          </p:cNvPr>
          <p:cNvSpPr/>
          <p:nvPr/>
        </p:nvSpPr>
        <p:spPr>
          <a:xfrm>
            <a:off x="88490" y="6465554"/>
            <a:ext cx="884904" cy="3510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850462"/>
          </a:xfrm>
        </p:spPr>
        <p:txBody>
          <a:bodyPr>
            <a:noAutofit/>
          </a:bodyPr>
          <a:lstStyle/>
          <a:p>
            <a:r>
              <a:rPr lang="en-GB" sz="3200" dirty="0"/>
              <a:t>Treatment pathway</a:t>
            </a:r>
            <a:br>
              <a:rPr lang="en-GB" sz="3200" dirty="0"/>
            </a:br>
            <a:r>
              <a:rPr lang="en-GB" sz="2500" b="0" dirty="0"/>
              <a:t>Company’s proposed positioning of </a:t>
            </a:r>
            <a:r>
              <a:rPr lang="en-GB" sz="2500" b="0" dirty="0" err="1"/>
              <a:t>bulevirtide</a:t>
            </a:r>
            <a:r>
              <a:rPr lang="en-GB" sz="2500" b="0" dirty="0"/>
              <a:t>:</a:t>
            </a:r>
            <a:br>
              <a:rPr lang="en-GB" sz="3200" dirty="0"/>
            </a:br>
            <a:br>
              <a:rPr lang="en-GB" sz="3200" dirty="0"/>
            </a:br>
            <a:br>
              <a:rPr lang="en-GB" sz="3200" dirty="0"/>
            </a:br>
            <a:endParaRPr lang="en-GB" sz="3200" b="0" dirty="0"/>
          </a:p>
        </p:txBody>
      </p:sp>
      <p:sp>
        <p:nvSpPr>
          <p:cNvPr id="11" name="TextBox 10">
            <a:extLst>
              <a:ext uri="{FF2B5EF4-FFF2-40B4-BE49-F238E27FC236}">
                <a16:creationId xmlns:a16="http://schemas.microsoft.com/office/drawing/2014/main" id="{5F41355B-98AE-4D78-BDDD-8BDB67342303}"/>
              </a:ext>
            </a:extLst>
          </p:cNvPr>
          <p:cNvSpPr txBox="1"/>
          <p:nvPr/>
        </p:nvSpPr>
        <p:spPr>
          <a:xfrm>
            <a:off x="1067685" y="6328165"/>
            <a:ext cx="10311646" cy="523220"/>
          </a:xfrm>
          <a:prstGeom prst="rect">
            <a:avLst/>
          </a:prstGeom>
          <a:noFill/>
        </p:spPr>
        <p:txBody>
          <a:bodyPr wrap="square" rtlCol="0">
            <a:spAutoFit/>
          </a:bodyPr>
          <a:lstStyle/>
          <a:p>
            <a:pPr algn="ctr"/>
            <a:r>
              <a:rPr lang="en-GB" sz="1400" b="1" dirty="0"/>
              <a:t>Notes: </a:t>
            </a:r>
            <a:r>
              <a:rPr lang="en-GB" sz="1400" dirty="0"/>
              <a:t>Treatment pathway adapted from </a:t>
            </a:r>
            <a:r>
              <a:rPr lang="en-GB" sz="1400" dirty="0">
                <a:hlinkClick r:id="rId3"/>
              </a:rPr>
              <a:t>NICE CG165 </a:t>
            </a:r>
            <a:r>
              <a:rPr lang="en-GB" sz="1400" dirty="0"/>
              <a:t>and </a:t>
            </a:r>
            <a:r>
              <a:rPr lang="en-GB" sz="1400" dirty="0">
                <a:hlinkClick r:id="rId4"/>
              </a:rPr>
              <a:t>EASL 2017</a:t>
            </a:r>
            <a:r>
              <a:rPr lang="en-GB" sz="1400" dirty="0"/>
              <a:t>. </a:t>
            </a:r>
            <a:r>
              <a:rPr lang="en-GB" sz="1400" b="1" dirty="0"/>
              <a:t>Abbreviations: </a:t>
            </a:r>
            <a:r>
              <a:rPr lang="en-GB" sz="1400" dirty="0"/>
              <a:t>CHD, chronic hepatitis D; EASL, European Association for the Study of the Liver; HBV, hepatitis B virus; HDV; hepatitis D virus; PEG-IFN, peginterferon alfa-2a. </a:t>
            </a:r>
          </a:p>
        </p:txBody>
      </p:sp>
      <p:grpSp>
        <p:nvGrpSpPr>
          <p:cNvPr id="6" name="Group 5">
            <a:extLst>
              <a:ext uri="{FF2B5EF4-FFF2-40B4-BE49-F238E27FC236}">
                <a16:creationId xmlns:a16="http://schemas.microsoft.com/office/drawing/2014/main" id="{60A12A3A-6EB2-46A0-7888-FADDECB99F46}"/>
              </a:ext>
            </a:extLst>
          </p:cNvPr>
          <p:cNvGrpSpPr/>
          <p:nvPr/>
        </p:nvGrpSpPr>
        <p:grpSpPr>
          <a:xfrm>
            <a:off x="442483" y="1244494"/>
            <a:ext cx="11312371" cy="3920747"/>
            <a:chOff x="620186" y="1305086"/>
            <a:chExt cx="11312371" cy="3920747"/>
          </a:xfrm>
        </p:grpSpPr>
        <p:sp>
          <p:nvSpPr>
            <p:cNvPr id="81" name="Rectangle 80">
              <a:extLst>
                <a:ext uri="{FF2B5EF4-FFF2-40B4-BE49-F238E27FC236}">
                  <a16:creationId xmlns:a16="http://schemas.microsoft.com/office/drawing/2014/main" id="{BB78E652-E3B7-9BDA-8587-D5C9F2D13F09}"/>
                </a:ext>
              </a:extLst>
            </p:cNvPr>
            <p:cNvSpPr/>
            <p:nvPr/>
          </p:nvSpPr>
          <p:spPr>
            <a:xfrm>
              <a:off x="620186" y="2993877"/>
              <a:ext cx="2538325" cy="668109"/>
            </a:xfrm>
            <a:prstGeom prst="rect">
              <a:avLst/>
            </a:prstGeom>
            <a:solidFill>
              <a:schemeClr val="accent2">
                <a:lumMod val="10000"/>
                <a:lumOff val="90000"/>
              </a:schemeClr>
            </a:solidFill>
            <a:ln w="34925" cap="flat" cmpd="sng" algn="ctr">
              <a:solidFill>
                <a:schemeClr val="accent2"/>
              </a:solidFill>
              <a:prstDash val="sysDash"/>
            </a:ln>
            <a:effectLst/>
          </p:spPr>
          <p:txBody>
            <a:bodyPr anchor="ctr">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b="1" kern="0" dirty="0">
                  <a:solidFill>
                    <a:schemeClr val="accent2"/>
                  </a:solidFill>
                  <a:latin typeface="+mn-lt"/>
                </a:rPr>
                <a:t>Bulevirtide? +/- concurrent HBV therapy</a:t>
              </a:r>
              <a:endParaRPr kumimoji="0" lang="en-GB" sz="1600" b="1" i="0" u="none" strike="noStrike" kern="0" cap="none" spc="0" normalizeH="0" baseline="0" noProof="0" dirty="0">
                <a:ln>
                  <a:noFill/>
                </a:ln>
                <a:solidFill>
                  <a:schemeClr val="accent2"/>
                </a:solidFill>
                <a:effectLst/>
                <a:uLnTx/>
                <a:uFillTx/>
                <a:latin typeface="+mn-lt"/>
                <a:ea typeface="+mn-ea"/>
                <a:cs typeface="+mn-cs"/>
              </a:endParaRPr>
            </a:p>
          </p:txBody>
        </p:sp>
        <p:sp>
          <p:nvSpPr>
            <p:cNvPr id="136" name="Rectangle 135">
              <a:extLst>
                <a:ext uri="{FF2B5EF4-FFF2-40B4-BE49-F238E27FC236}">
                  <a16:creationId xmlns:a16="http://schemas.microsoft.com/office/drawing/2014/main" id="{F649C942-1CD6-086D-7005-D6A26C8E435C}"/>
                </a:ext>
              </a:extLst>
            </p:cNvPr>
            <p:cNvSpPr/>
            <p:nvPr/>
          </p:nvSpPr>
          <p:spPr>
            <a:xfrm>
              <a:off x="690512" y="2204303"/>
              <a:ext cx="2397674" cy="617934"/>
            </a:xfrm>
            <a:prstGeom prst="rect">
              <a:avLst/>
            </a:prstGeom>
            <a:solidFill>
              <a:schemeClr val="accent2"/>
            </a:solidFill>
            <a:ln w="28575" cap="flat" cmpd="sng" algn="ctr">
              <a:solidFill>
                <a:schemeClr val="accent2"/>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schemeClr val="bg1"/>
                  </a:solidFill>
                  <a:effectLst/>
                  <a:uLnTx/>
                  <a:uFillTx/>
                  <a:latin typeface="+mn-lt"/>
                  <a:ea typeface="+mn-ea"/>
                  <a:cs typeface="+mn-cs"/>
                </a:rPr>
                <a:t>PEG-IFN not tolerated</a:t>
              </a:r>
            </a:p>
          </p:txBody>
        </p:sp>
        <p:sp>
          <p:nvSpPr>
            <p:cNvPr id="171" name="Rectangle 170">
              <a:extLst>
                <a:ext uri="{FF2B5EF4-FFF2-40B4-BE49-F238E27FC236}">
                  <a16:creationId xmlns:a16="http://schemas.microsoft.com/office/drawing/2014/main" id="{FDB39CAE-BF23-3483-F3DD-D99B8CD3BD85}"/>
                </a:ext>
              </a:extLst>
            </p:cNvPr>
            <p:cNvSpPr/>
            <p:nvPr/>
          </p:nvSpPr>
          <p:spPr>
            <a:xfrm>
              <a:off x="9483616" y="2361745"/>
              <a:ext cx="2448941" cy="590096"/>
            </a:xfrm>
            <a:prstGeom prst="rect">
              <a:avLst/>
            </a:prstGeom>
            <a:solidFill>
              <a:schemeClr val="accent2">
                <a:lumMod val="10000"/>
                <a:lumOff val="90000"/>
              </a:schemeClr>
            </a:solidFill>
            <a:ln w="34925" cap="flat" cmpd="sng" algn="ctr">
              <a:solidFill>
                <a:schemeClr val="accent2"/>
              </a:solidFill>
              <a:prstDash val="sysDash"/>
            </a:ln>
            <a:effectLst/>
          </p:spPr>
          <p:txBody>
            <a:bodyPr anchor="ctr">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b="1" kern="0" dirty="0">
                  <a:solidFill>
                    <a:schemeClr val="accent2"/>
                  </a:solidFill>
                  <a:latin typeface="+mn-lt"/>
                </a:rPr>
                <a:t>Bulevirtide? +/- concurrent HBV therapy</a:t>
              </a:r>
              <a:endParaRPr kumimoji="0" lang="en-GB" sz="1600" b="1" i="0" u="none" strike="noStrike" kern="0" cap="none" spc="0" normalizeH="0" baseline="0" noProof="0" dirty="0">
                <a:ln>
                  <a:noFill/>
                </a:ln>
                <a:solidFill>
                  <a:schemeClr val="accent2"/>
                </a:solidFill>
                <a:effectLst/>
                <a:uLnTx/>
                <a:uFillTx/>
                <a:latin typeface="+mn-lt"/>
                <a:ea typeface="+mn-ea"/>
                <a:cs typeface="+mn-cs"/>
              </a:endParaRPr>
            </a:p>
          </p:txBody>
        </p:sp>
        <p:sp>
          <p:nvSpPr>
            <p:cNvPr id="172" name="Rectangle 171">
              <a:extLst>
                <a:ext uri="{FF2B5EF4-FFF2-40B4-BE49-F238E27FC236}">
                  <a16:creationId xmlns:a16="http://schemas.microsoft.com/office/drawing/2014/main" id="{7830344A-5900-4E5F-6AB9-EB429260828B}"/>
                </a:ext>
              </a:extLst>
            </p:cNvPr>
            <p:cNvSpPr/>
            <p:nvPr/>
          </p:nvSpPr>
          <p:spPr>
            <a:xfrm>
              <a:off x="9532072" y="1411533"/>
              <a:ext cx="2352031" cy="617934"/>
            </a:xfrm>
            <a:prstGeom prst="rect">
              <a:avLst/>
            </a:prstGeom>
            <a:solidFill>
              <a:schemeClr val="accent2"/>
            </a:solidFill>
            <a:ln w="28575" cap="flat" cmpd="sng" algn="ctr">
              <a:solidFill>
                <a:schemeClr val="accent2"/>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schemeClr val="bg1"/>
                  </a:solidFill>
                  <a:effectLst/>
                  <a:uLnTx/>
                  <a:uFillTx/>
                  <a:latin typeface="+mn-lt"/>
                  <a:ea typeface="+mn-ea"/>
                  <a:cs typeface="+mn-cs"/>
                </a:rPr>
                <a:t>PEG-IFN contraindicated</a:t>
              </a:r>
            </a:p>
          </p:txBody>
        </p:sp>
        <p:grpSp>
          <p:nvGrpSpPr>
            <p:cNvPr id="5" name="Group 4">
              <a:extLst>
                <a:ext uri="{FF2B5EF4-FFF2-40B4-BE49-F238E27FC236}">
                  <a16:creationId xmlns:a16="http://schemas.microsoft.com/office/drawing/2014/main" id="{8ABD4EC7-E1E7-748F-522E-89EDBCA726A3}"/>
                </a:ext>
              </a:extLst>
            </p:cNvPr>
            <p:cNvGrpSpPr/>
            <p:nvPr/>
          </p:nvGrpSpPr>
          <p:grpSpPr>
            <a:xfrm>
              <a:off x="1889349" y="1305086"/>
              <a:ext cx="8816783" cy="3920747"/>
              <a:chOff x="1889349" y="1305086"/>
              <a:chExt cx="8816783" cy="3920747"/>
            </a:xfrm>
          </p:grpSpPr>
          <p:sp>
            <p:nvSpPr>
              <p:cNvPr id="85" name="Rectangle 84">
                <a:extLst>
                  <a:ext uri="{FF2B5EF4-FFF2-40B4-BE49-F238E27FC236}">
                    <a16:creationId xmlns:a16="http://schemas.microsoft.com/office/drawing/2014/main" id="{C99210D3-FB3D-1F0A-85AA-9E155DC70525}"/>
                  </a:ext>
                </a:extLst>
              </p:cNvPr>
              <p:cNvSpPr/>
              <p:nvPr/>
            </p:nvSpPr>
            <p:spPr>
              <a:xfrm>
                <a:off x="4826949" y="4893527"/>
                <a:ext cx="3148524" cy="332306"/>
              </a:xfrm>
              <a:prstGeom prst="rect">
                <a:avLst/>
              </a:prstGeom>
              <a:solidFill>
                <a:schemeClr val="accent2"/>
              </a:solidFill>
              <a:ln w="25400" cap="flat" cmpd="sng" algn="ctr">
                <a:solidFill>
                  <a:schemeClr val="accent2"/>
                </a:solidFill>
                <a:prstDash val="solid"/>
              </a:ln>
              <a:effectLst/>
            </p:spPr>
            <p:txBody>
              <a:bodyPr anchor="ctr">
                <a:normAutofit lnSpcReduction="10000"/>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schemeClr val="bg1"/>
                    </a:solidFill>
                    <a:latin typeface="+mn-lt"/>
                  </a:rPr>
                  <a:t>No decline in HDV RNA</a:t>
                </a:r>
                <a:endParaRPr kumimoji="0" lang="en-GB" sz="1600" b="0" i="0" u="none" strike="noStrike" kern="0" cap="none" spc="0" normalizeH="0" baseline="0" noProof="0" dirty="0">
                  <a:ln>
                    <a:noFill/>
                  </a:ln>
                  <a:solidFill>
                    <a:schemeClr val="bg1"/>
                  </a:solidFill>
                  <a:effectLst/>
                  <a:uLnTx/>
                  <a:uFillTx/>
                  <a:latin typeface="+mn-lt"/>
                  <a:ea typeface="+mn-ea"/>
                  <a:cs typeface="+mn-cs"/>
                </a:endParaRPr>
              </a:p>
            </p:txBody>
          </p:sp>
          <p:sp>
            <p:nvSpPr>
              <p:cNvPr id="18" name="Rectangle 17">
                <a:extLst>
                  <a:ext uri="{FF2B5EF4-FFF2-40B4-BE49-F238E27FC236}">
                    <a16:creationId xmlns:a16="http://schemas.microsoft.com/office/drawing/2014/main" id="{5565156F-EF47-B0C1-4D95-C794752109D6}"/>
                  </a:ext>
                </a:extLst>
              </p:cNvPr>
              <p:cNvSpPr/>
              <p:nvPr/>
            </p:nvSpPr>
            <p:spPr>
              <a:xfrm>
                <a:off x="4365509" y="1305086"/>
                <a:ext cx="3908987" cy="566956"/>
              </a:xfrm>
              <a:prstGeom prst="rect">
                <a:avLst/>
              </a:prstGeom>
              <a:solidFill>
                <a:schemeClr val="accent1"/>
              </a:solidFill>
              <a:ln w="25400" cap="flat" cmpd="sng" algn="ctr">
                <a:solidFill>
                  <a:schemeClr val="accent1"/>
                </a:solidFill>
                <a:prstDash val="solid"/>
              </a:ln>
              <a:effectLst/>
            </p:spPr>
            <p:txBody>
              <a:bodyPr anchor="ctr">
                <a:normAutofit lnSpcReduction="10000"/>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prstClr val="white"/>
                    </a:solidFill>
                    <a:effectLst/>
                    <a:uLnTx/>
                    <a:uFillTx/>
                    <a:latin typeface="+mn-lt"/>
                    <a:ea typeface="+mn-ea"/>
                    <a:cs typeface="+mn-cs"/>
                  </a:rPr>
                  <a:t>Adult with CHD and METAVIR fibrosis stage ≥F2</a:t>
                </a:r>
              </a:p>
            </p:txBody>
          </p:sp>
          <p:sp>
            <p:nvSpPr>
              <p:cNvPr id="22" name="Rectangle 21">
                <a:extLst>
                  <a:ext uri="{FF2B5EF4-FFF2-40B4-BE49-F238E27FC236}">
                    <a16:creationId xmlns:a16="http://schemas.microsoft.com/office/drawing/2014/main" id="{61FF4604-AC0E-4098-8BEF-B0FBB4092756}"/>
                  </a:ext>
                </a:extLst>
              </p:cNvPr>
              <p:cNvSpPr/>
              <p:nvPr/>
            </p:nvSpPr>
            <p:spPr>
              <a:xfrm>
                <a:off x="3485488" y="2226642"/>
                <a:ext cx="5669029" cy="567758"/>
              </a:xfrm>
              <a:prstGeom prst="rect">
                <a:avLst/>
              </a:prstGeom>
              <a:solidFill>
                <a:schemeClr val="accent6">
                  <a:lumMod val="40000"/>
                  <a:lumOff val="60000"/>
                </a:schemeClr>
              </a:solidFill>
              <a:ln w="25400" cap="flat" cmpd="sng" algn="ctr">
                <a:solidFill>
                  <a:schemeClr val="accent1"/>
                </a:solidFill>
                <a:prstDash val="solid"/>
              </a:ln>
              <a:effectLst/>
            </p:spPr>
            <p:txBody>
              <a:bodyPr anchor="ctr">
                <a:normAutofit lnSpcReduction="10000"/>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0" algn="ctr" defTabSz="946052">
                  <a:defRPr/>
                </a:pPr>
                <a:r>
                  <a:rPr lang="en-GB" sz="1600" b="1" kern="0" dirty="0">
                    <a:latin typeface="+mn-lt"/>
                  </a:rPr>
                  <a:t>PEG-IFN 180 micrograms once weekly for 48 weeks +/- concurrent HBV therapy</a:t>
                </a:r>
              </a:p>
            </p:txBody>
          </p:sp>
          <p:sp>
            <p:nvSpPr>
              <p:cNvPr id="26" name="Rectangle 25">
                <a:extLst>
                  <a:ext uri="{FF2B5EF4-FFF2-40B4-BE49-F238E27FC236}">
                    <a16:creationId xmlns:a16="http://schemas.microsoft.com/office/drawing/2014/main" id="{D37D9A9A-6E4B-4177-6D06-C2BE549A741E}"/>
                  </a:ext>
                </a:extLst>
              </p:cNvPr>
              <p:cNvSpPr/>
              <p:nvPr/>
            </p:nvSpPr>
            <p:spPr>
              <a:xfrm>
                <a:off x="3492561" y="3901985"/>
                <a:ext cx="2651721" cy="730149"/>
              </a:xfrm>
              <a:prstGeom prst="rect">
                <a:avLst/>
              </a:prstGeom>
              <a:solidFill>
                <a:schemeClr val="accent2">
                  <a:lumMod val="10000"/>
                  <a:lumOff val="90000"/>
                </a:schemeClr>
              </a:solidFill>
              <a:ln w="34925" cap="flat" cmpd="sng" algn="ctr">
                <a:solidFill>
                  <a:schemeClr val="accent2"/>
                </a:solidFill>
                <a:prstDash val="sysDash"/>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b="1" kern="0" dirty="0">
                    <a:solidFill>
                      <a:schemeClr val="accent2"/>
                    </a:solidFill>
                    <a:latin typeface="+mn-lt"/>
                  </a:rPr>
                  <a:t>Bulevirtide? +/- concurrent HBV therapy</a:t>
                </a:r>
                <a:endParaRPr kumimoji="0" lang="en-GB" sz="1600" i="0" u="none" strike="noStrike" kern="0" cap="none" spc="0" normalizeH="0" baseline="0" noProof="0" dirty="0">
                  <a:ln>
                    <a:noFill/>
                  </a:ln>
                  <a:solidFill>
                    <a:schemeClr val="accent2"/>
                  </a:solidFill>
                  <a:effectLst/>
                  <a:uLnTx/>
                  <a:uFillTx/>
                  <a:latin typeface="+mn-lt"/>
                  <a:ea typeface="+mn-ea"/>
                  <a:cs typeface="+mn-cs"/>
                </a:endParaRPr>
              </a:p>
            </p:txBody>
          </p:sp>
          <p:sp>
            <p:nvSpPr>
              <p:cNvPr id="30" name="Rectangle 29">
                <a:extLst>
                  <a:ext uri="{FF2B5EF4-FFF2-40B4-BE49-F238E27FC236}">
                    <a16:creationId xmlns:a16="http://schemas.microsoft.com/office/drawing/2014/main" id="{5BB8F912-EE65-B559-D3B0-BA95361D385C}"/>
                  </a:ext>
                </a:extLst>
              </p:cNvPr>
              <p:cNvSpPr/>
              <p:nvPr/>
            </p:nvSpPr>
            <p:spPr>
              <a:xfrm>
                <a:off x="3485488" y="3081387"/>
                <a:ext cx="2658793" cy="668109"/>
              </a:xfrm>
              <a:prstGeom prst="rect">
                <a:avLst/>
              </a:prstGeom>
              <a:solidFill>
                <a:schemeClr val="accent2"/>
              </a:solidFill>
              <a:ln w="25400" cap="flat" cmpd="sng" algn="ctr">
                <a:solidFill>
                  <a:schemeClr val="accent2"/>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schemeClr val="bg1"/>
                    </a:solidFill>
                    <a:latin typeface="+mn-lt"/>
                  </a:rPr>
                  <a:t>No response or decline in HDV RNA</a:t>
                </a:r>
                <a:endParaRPr kumimoji="0" lang="en-GB" sz="1600" b="0" i="0" u="none" strike="noStrike" kern="0" cap="none" spc="0" normalizeH="0" baseline="0" noProof="0" dirty="0">
                  <a:ln>
                    <a:noFill/>
                  </a:ln>
                  <a:solidFill>
                    <a:schemeClr val="bg1"/>
                  </a:solidFill>
                  <a:effectLst/>
                  <a:uLnTx/>
                  <a:uFillTx/>
                  <a:latin typeface="+mn-lt"/>
                  <a:ea typeface="+mn-ea"/>
                  <a:cs typeface="+mn-cs"/>
                </a:endParaRPr>
              </a:p>
            </p:txBody>
          </p:sp>
          <p:cxnSp>
            <p:nvCxnSpPr>
              <p:cNvPr id="35" name="Straight Arrow Connector 34">
                <a:extLst>
                  <a:ext uri="{FF2B5EF4-FFF2-40B4-BE49-F238E27FC236}">
                    <a16:creationId xmlns:a16="http://schemas.microsoft.com/office/drawing/2014/main" id="{62F1EB03-F7D1-FDAA-7870-D05238F32F3C}"/>
                  </a:ext>
                </a:extLst>
              </p:cNvPr>
              <p:cNvCxnSpPr>
                <a:cxnSpLocks/>
                <a:stCxn id="18" idx="2"/>
                <a:endCxn id="22" idx="0"/>
              </p:cNvCxnSpPr>
              <p:nvPr/>
            </p:nvCxnSpPr>
            <p:spPr>
              <a:xfrm>
                <a:off x="6320003" y="1872043"/>
                <a:ext cx="0" cy="354599"/>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F5CB065C-A59D-66FC-C6B2-B8F47E5AD57D}"/>
                  </a:ext>
                </a:extLst>
              </p:cNvPr>
              <p:cNvSpPr/>
              <p:nvPr/>
            </p:nvSpPr>
            <p:spPr>
              <a:xfrm>
                <a:off x="6534807" y="3898461"/>
                <a:ext cx="2658793" cy="733674"/>
              </a:xfrm>
              <a:prstGeom prst="rect">
                <a:avLst/>
              </a:prstGeom>
              <a:solidFill>
                <a:schemeClr val="accent6">
                  <a:lumMod val="40000"/>
                  <a:lumOff val="60000"/>
                </a:schemeClr>
              </a:solidFill>
              <a:ln w="25400" cap="flat" cmpd="sng" algn="ctr">
                <a:solidFill>
                  <a:schemeClr val="accent1"/>
                </a:solidFill>
                <a:prstDash val="solid"/>
              </a:ln>
              <a:effectLst/>
            </p:spPr>
            <p:txBody>
              <a:bodyPr anchor="ctr">
                <a:no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lvl="0" algn="ctr" defTabSz="946052">
                  <a:defRPr/>
                </a:pPr>
                <a:r>
                  <a:rPr lang="en-GB" sz="1600" b="1" kern="0" dirty="0">
                    <a:latin typeface="+mn-lt"/>
                  </a:rPr>
                  <a:t>Continue treatment and re-evaluate response annually</a:t>
                </a:r>
              </a:p>
            </p:txBody>
          </p:sp>
          <p:cxnSp>
            <p:nvCxnSpPr>
              <p:cNvPr id="79" name="Straight Arrow Connector 78">
                <a:extLst>
                  <a:ext uri="{FF2B5EF4-FFF2-40B4-BE49-F238E27FC236}">
                    <a16:creationId xmlns:a16="http://schemas.microsoft.com/office/drawing/2014/main" id="{A9268176-8D15-7E17-7B7D-7DDE78BB9E6B}"/>
                  </a:ext>
                </a:extLst>
              </p:cNvPr>
              <p:cNvCxnSpPr>
                <a:cxnSpLocks/>
                <a:stCxn id="22" idx="1"/>
                <a:endCxn id="136" idx="3"/>
              </p:cNvCxnSpPr>
              <p:nvPr/>
            </p:nvCxnSpPr>
            <p:spPr>
              <a:xfrm flipH="1">
                <a:off x="3088186" y="2510521"/>
                <a:ext cx="397302" cy="2749"/>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Straight Arrow Connector 158">
                <a:extLst>
                  <a:ext uri="{FF2B5EF4-FFF2-40B4-BE49-F238E27FC236}">
                    <a16:creationId xmlns:a16="http://schemas.microsoft.com/office/drawing/2014/main" id="{68106FE9-987C-AA21-6588-E9366F741392}"/>
                  </a:ext>
                </a:extLst>
              </p:cNvPr>
              <p:cNvCxnSpPr>
                <a:cxnSpLocks/>
                <a:stCxn id="136" idx="2"/>
                <a:endCxn id="81" idx="0"/>
              </p:cNvCxnSpPr>
              <p:nvPr/>
            </p:nvCxnSpPr>
            <p:spPr>
              <a:xfrm>
                <a:off x="1889349" y="2822237"/>
                <a:ext cx="0" cy="17164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0" name="Straight Arrow Connector 169">
                <a:extLst>
                  <a:ext uri="{FF2B5EF4-FFF2-40B4-BE49-F238E27FC236}">
                    <a16:creationId xmlns:a16="http://schemas.microsoft.com/office/drawing/2014/main" id="{414D1CB6-2E30-7B97-5F06-28A160BDAC5A}"/>
                  </a:ext>
                </a:extLst>
              </p:cNvPr>
              <p:cNvCxnSpPr>
                <a:cxnSpLocks/>
                <a:stCxn id="18" idx="3"/>
              </p:cNvCxnSpPr>
              <p:nvPr/>
            </p:nvCxnSpPr>
            <p:spPr>
              <a:xfrm flipV="1">
                <a:off x="8274496" y="1585397"/>
                <a:ext cx="1257575" cy="3167"/>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7" name="Straight Arrow Connector 176">
                <a:extLst>
                  <a:ext uri="{FF2B5EF4-FFF2-40B4-BE49-F238E27FC236}">
                    <a16:creationId xmlns:a16="http://schemas.microsoft.com/office/drawing/2014/main" id="{041D1241-2870-29D6-A1B4-DA2181802760}"/>
                  </a:ext>
                </a:extLst>
              </p:cNvPr>
              <p:cNvCxnSpPr>
                <a:cxnSpLocks/>
              </p:cNvCxnSpPr>
              <p:nvPr/>
            </p:nvCxnSpPr>
            <p:spPr>
              <a:xfrm flipH="1">
                <a:off x="10706131" y="2029467"/>
                <a:ext cx="1" cy="332278"/>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5" name="Rectangle 184">
                <a:extLst>
                  <a:ext uri="{FF2B5EF4-FFF2-40B4-BE49-F238E27FC236}">
                    <a16:creationId xmlns:a16="http://schemas.microsoft.com/office/drawing/2014/main" id="{EC38933E-2A68-1009-C2AD-DAF311BF15CF}"/>
                  </a:ext>
                </a:extLst>
              </p:cNvPr>
              <p:cNvSpPr/>
              <p:nvPr/>
            </p:nvSpPr>
            <p:spPr>
              <a:xfrm>
                <a:off x="6534807" y="3077863"/>
                <a:ext cx="2658793" cy="668109"/>
              </a:xfrm>
              <a:prstGeom prst="rect">
                <a:avLst/>
              </a:prstGeom>
              <a:solidFill>
                <a:schemeClr val="accent2"/>
              </a:solidFill>
              <a:ln w="25400" cap="flat" cmpd="sng" algn="ctr">
                <a:solidFill>
                  <a:schemeClr val="accent2"/>
                </a:solidFill>
                <a:prstDash val="solid"/>
              </a:ln>
              <a:effectLst/>
            </p:spPr>
            <p:txBody>
              <a:bodyPr anchor="ctr">
                <a:norm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marL="0" marR="0" lvl="0" indent="0" algn="ctr" defTabSz="946052" eaLnBrk="1" fontAlgn="auto" latinLnBrk="0" hangingPunct="1">
                  <a:lnSpc>
                    <a:spcPct val="100000"/>
                  </a:lnSpc>
                  <a:spcBef>
                    <a:spcPts val="0"/>
                  </a:spcBef>
                  <a:spcAft>
                    <a:spcPts val="0"/>
                  </a:spcAft>
                  <a:buClrTx/>
                  <a:buSzTx/>
                  <a:buFontTx/>
                  <a:buNone/>
                  <a:tabLst/>
                  <a:defRPr/>
                </a:pPr>
                <a:r>
                  <a:rPr lang="en-GB" sz="1600" kern="0" dirty="0">
                    <a:solidFill>
                      <a:schemeClr val="bg1"/>
                    </a:solidFill>
                    <a:latin typeface="+mn-lt"/>
                  </a:rPr>
                  <a:t>Decline in HDV RNA</a:t>
                </a:r>
                <a:endParaRPr kumimoji="0" lang="en-GB" sz="1600" b="0" i="0" u="none" strike="noStrike" kern="0" cap="none" spc="0" normalizeH="0" baseline="0" noProof="0" dirty="0">
                  <a:ln>
                    <a:noFill/>
                  </a:ln>
                  <a:solidFill>
                    <a:schemeClr val="bg1"/>
                  </a:solidFill>
                  <a:effectLst/>
                  <a:uLnTx/>
                  <a:uFillTx/>
                  <a:latin typeface="+mn-lt"/>
                  <a:ea typeface="+mn-ea"/>
                  <a:cs typeface="+mn-cs"/>
                </a:endParaRPr>
              </a:p>
            </p:txBody>
          </p:sp>
          <p:cxnSp>
            <p:nvCxnSpPr>
              <p:cNvPr id="186" name="Straight Arrow Connector 185">
                <a:extLst>
                  <a:ext uri="{FF2B5EF4-FFF2-40B4-BE49-F238E27FC236}">
                    <a16:creationId xmlns:a16="http://schemas.microsoft.com/office/drawing/2014/main" id="{AD22E5A1-7242-806F-8EB8-9FB20F509B7F}"/>
                  </a:ext>
                </a:extLst>
              </p:cNvPr>
              <p:cNvCxnSpPr>
                <a:cxnSpLocks/>
                <a:stCxn id="22" idx="2"/>
                <a:endCxn id="30" idx="0"/>
              </p:cNvCxnSpPr>
              <p:nvPr/>
            </p:nvCxnSpPr>
            <p:spPr>
              <a:xfrm flipH="1">
                <a:off x="4814885" y="2794400"/>
                <a:ext cx="1505118" cy="286987"/>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89" name="Straight Arrow Connector 188">
                <a:extLst>
                  <a:ext uri="{FF2B5EF4-FFF2-40B4-BE49-F238E27FC236}">
                    <a16:creationId xmlns:a16="http://schemas.microsoft.com/office/drawing/2014/main" id="{7ECA2383-6715-B8F7-45B1-DAFE12FA860A}"/>
                  </a:ext>
                </a:extLst>
              </p:cNvPr>
              <p:cNvCxnSpPr>
                <a:cxnSpLocks/>
                <a:stCxn id="22" idx="2"/>
                <a:endCxn id="185" idx="0"/>
              </p:cNvCxnSpPr>
              <p:nvPr/>
            </p:nvCxnSpPr>
            <p:spPr>
              <a:xfrm>
                <a:off x="6320003" y="2794400"/>
                <a:ext cx="1544201" cy="283463"/>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97" name="Connector: Curved 196">
                <a:extLst>
                  <a:ext uri="{FF2B5EF4-FFF2-40B4-BE49-F238E27FC236}">
                    <a16:creationId xmlns:a16="http://schemas.microsoft.com/office/drawing/2014/main" id="{8A8DFA3C-96F7-81C8-D5A1-426040236CB3}"/>
                  </a:ext>
                </a:extLst>
              </p:cNvPr>
              <p:cNvCxnSpPr>
                <a:stCxn id="76" idx="2"/>
                <a:endCxn id="26" idx="2"/>
              </p:cNvCxnSpPr>
              <p:nvPr/>
            </p:nvCxnSpPr>
            <p:spPr>
              <a:xfrm rot="5400000" flipH="1">
                <a:off x="6341312" y="3109244"/>
                <a:ext cx="1" cy="3045782"/>
              </a:xfrm>
              <a:prstGeom prst="curvedConnector3">
                <a:avLst>
                  <a:gd name="adj1" fmla="val -22860000000"/>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99" name="Straight Arrow Connector 198">
                <a:extLst>
                  <a:ext uri="{FF2B5EF4-FFF2-40B4-BE49-F238E27FC236}">
                    <a16:creationId xmlns:a16="http://schemas.microsoft.com/office/drawing/2014/main" id="{952D03E0-3590-9568-3659-B6C0C9E4484D}"/>
                  </a:ext>
                </a:extLst>
              </p:cNvPr>
              <p:cNvCxnSpPr>
                <a:cxnSpLocks/>
                <a:stCxn id="185" idx="2"/>
                <a:endCxn id="76" idx="0"/>
              </p:cNvCxnSpPr>
              <p:nvPr/>
            </p:nvCxnSpPr>
            <p:spPr>
              <a:xfrm>
                <a:off x="7864204" y="3745972"/>
                <a:ext cx="0" cy="152489"/>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Straight Arrow Connector 203">
                <a:extLst>
                  <a:ext uri="{FF2B5EF4-FFF2-40B4-BE49-F238E27FC236}">
                    <a16:creationId xmlns:a16="http://schemas.microsoft.com/office/drawing/2014/main" id="{0EE85442-DF8F-4779-76FB-764E68AA323A}"/>
                  </a:ext>
                </a:extLst>
              </p:cNvPr>
              <p:cNvCxnSpPr>
                <a:cxnSpLocks/>
                <a:stCxn id="30" idx="2"/>
                <a:endCxn id="26" idx="0"/>
              </p:cNvCxnSpPr>
              <p:nvPr/>
            </p:nvCxnSpPr>
            <p:spPr>
              <a:xfrm>
                <a:off x="4814885" y="3749496"/>
                <a:ext cx="3537" cy="152489"/>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4" name="Rectangle 3" descr="Question to committee">
            <a:extLst>
              <a:ext uri="{FF2B5EF4-FFF2-40B4-BE49-F238E27FC236}">
                <a16:creationId xmlns:a16="http://schemas.microsoft.com/office/drawing/2014/main" id="{E502D5A1-6386-1338-2757-FE836849B8B5}"/>
              </a:ext>
            </a:extLst>
          </p:cNvPr>
          <p:cNvSpPr/>
          <p:nvPr/>
        </p:nvSpPr>
        <p:spPr>
          <a:xfrm>
            <a:off x="1800988" y="5648594"/>
            <a:ext cx="9440100" cy="36748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fontAlgn="ctr"/>
            <a:r>
              <a:rPr lang="en-GB" dirty="0">
                <a:solidFill>
                  <a:schemeClr val="tx1"/>
                </a:solidFill>
                <a:latin typeface="Lato" panose="020F0502020204030203" pitchFamily="34" charset="0"/>
              </a:rPr>
              <a:t>Would </a:t>
            </a:r>
            <a:r>
              <a:rPr lang="en-GB" dirty="0" err="1">
                <a:solidFill>
                  <a:schemeClr val="tx1"/>
                </a:solidFill>
                <a:latin typeface="Lato" panose="020F0502020204030203" pitchFamily="34" charset="0"/>
              </a:rPr>
              <a:t>bulevirtide</a:t>
            </a:r>
            <a:r>
              <a:rPr lang="en-GB" dirty="0">
                <a:solidFill>
                  <a:schemeClr val="tx1"/>
                </a:solidFill>
                <a:latin typeface="Lato" panose="020F0502020204030203" pitchFamily="34" charset="0"/>
              </a:rPr>
              <a:t> always be given alongside treatment for concurrent HBV infection?</a:t>
            </a:r>
          </a:p>
        </p:txBody>
      </p:sp>
      <p:grpSp>
        <p:nvGrpSpPr>
          <p:cNvPr id="7" name="Group 6">
            <a:extLst>
              <a:ext uri="{FF2B5EF4-FFF2-40B4-BE49-F238E27FC236}">
                <a16:creationId xmlns:a16="http://schemas.microsoft.com/office/drawing/2014/main" id="{0723D813-37CC-9D14-8DB7-63B15D7FFE27}"/>
              </a:ext>
              <a:ext uri="{C183D7F6-B498-43B3-948B-1728B52AA6E4}">
                <adec:decorative xmlns:adec="http://schemas.microsoft.com/office/drawing/2017/decorative" val="1"/>
              </a:ext>
            </a:extLst>
          </p:cNvPr>
          <p:cNvGrpSpPr/>
          <p:nvPr/>
        </p:nvGrpSpPr>
        <p:grpSpPr>
          <a:xfrm>
            <a:off x="1512989" y="5543645"/>
            <a:ext cx="576000" cy="576000"/>
            <a:chOff x="-1440493" y="4133589"/>
            <a:chExt cx="576000" cy="576000"/>
          </a:xfrm>
        </p:grpSpPr>
        <p:sp>
          <p:nvSpPr>
            <p:cNvPr id="8" name="Oval 7">
              <a:extLst>
                <a:ext uri="{FF2B5EF4-FFF2-40B4-BE49-F238E27FC236}">
                  <a16:creationId xmlns:a16="http://schemas.microsoft.com/office/drawing/2014/main" id="{6E7E486A-2EF2-A16C-A4CD-C7C9FBC77C81}"/>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phic 9">
              <a:extLst>
                <a:ext uri="{FF2B5EF4-FFF2-40B4-BE49-F238E27FC236}">
                  <a16:creationId xmlns:a16="http://schemas.microsoft.com/office/drawing/2014/main" id="{DB0242B1-0566-40AC-9EEE-46AB02A514F8}"/>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2528718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Diagram 16" descr="Pathway for a drug to enter the Cancer Drugs Fund">
            <a:extLst>
              <a:ext uri="{FF2B5EF4-FFF2-40B4-BE49-F238E27FC236}">
                <a16:creationId xmlns:a16="http://schemas.microsoft.com/office/drawing/2014/main" id="{BC214F44-3CA6-48F3-997F-B208026473F4}"/>
              </a:ext>
            </a:extLst>
          </p:cNvPr>
          <p:cNvGraphicFramePr/>
          <p:nvPr>
            <p:extLst>
              <p:ext uri="{D42A27DB-BD31-4B8C-83A1-F6EECF244321}">
                <p14:modId xmlns:p14="http://schemas.microsoft.com/office/powerpoint/2010/main" val="4101622538"/>
              </p:ext>
            </p:extLst>
          </p:nvPr>
        </p:nvGraphicFramePr>
        <p:xfrm>
          <a:off x="279748" y="148041"/>
          <a:ext cx="13626093" cy="6858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128495" y="148041"/>
            <a:ext cx="9520330" cy="769790"/>
          </a:xfrm>
        </p:spPr>
        <p:txBody>
          <a:bodyPr>
            <a:normAutofit/>
          </a:bodyPr>
          <a:lstStyle/>
          <a:p>
            <a:r>
              <a:rPr lang="en-GB" sz="3200" dirty="0"/>
              <a:t>Recommending treatments into managed access</a:t>
            </a:r>
          </a:p>
        </p:txBody>
      </p:sp>
      <p:sp>
        <p:nvSpPr>
          <p:cNvPr id="5" name="Cross 4">
            <a:extLst>
              <a:ext uri="{FF2B5EF4-FFF2-40B4-BE49-F238E27FC236}">
                <a16:creationId xmlns:a16="http://schemas.microsoft.com/office/drawing/2014/main" id="{2750880A-801B-484A-B93B-6A8F38DB7B95}"/>
              </a:ext>
              <a:ext uri="{C183D7F6-B498-43B3-948B-1728B52AA6E4}">
                <adec:decorative xmlns:adec="http://schemas.microsoft.com/office/drawing/2017/decorative" val="1"/>
              </a:ext>
            </a:extLst>
          </p:cNvPr>
          <p:cNvSpPr/>
          <p:nvPr/>
        </p:nvSpPr>
        <p:spPr>
          <a:xfrm>
            <a:off x="8861425" y="3239153"/>
            <a:ext cx="482600" cy="482097"/>
          </a:xfrm>
          <a:prstGeom prst="plus">
            <a:avLst>
              <a:gd name="adj" fmla="val 32371"/>
            </a:avLst>
          </a:prstGeom>
          <a:solidFill>
            <a:srgbClr val="AAB0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7160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969E48E-9EFE-9C7F-DBD8-ED864CBCE226}"/>
              </a:ext>
            </a:extLst>
          </p:cNvPr>
          <p:cNvSpPr/>
          <p:nvPr/>
        </p:nvSpPr>
        <p:spPr>
          <a:xfrm>
            <a:off x="0" y="6448926"/>
            <a:ext cx="978568" cy="369332"/>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2" descr="Decision problem, including population, intervention, comparators and outcomes">
            <a:extLst>
              <a:ext uri="{FF2B5EF4-FFF2-40B4-BE49-F238E27FC236}">
                <a16:creationId xmlns:a16="http://schemas.microsoft.com/office/drawing/2014/main" id="{B01DA72F-8395-4943-8F13-FDDF03955C2C}"/>
              </a:ext>
            </a:extLst>
          </p:cNvPr>
          <p:cNvGraphicFramePr>
            <a:graphicFrameLocks noGrp="1"/>
          </p:cNvGraphicFramePr>
          <p:nvPr>
            <p:extLst>
              <p:ext uri="{D42A27DB-BD31-4B8C-83A1-F6EECF244321}">
                <p14:modId xmlns:p14="http://schemas.microsoft.com/office/powerpoint/2010/main" val="1131395873"/>
              </p:ext>
            </p:extLst>
          </p:nvPr>
        </p:nvGraphicFramePr>
        <p:xfrm>
          <a:off x="232972" y="772918"/>
          <a:ext cx="11726056" cy="4023360"/>
        </p:xfrm>
        <a:graphic>
          <a:graphicData uri="http://schemas.openxmlformats.org/drawingml/2006/table">
            <a:tbl>
              <a:tblPr firstRow="1" bandRow="1">
                <a:tableStyleId>{5C22544A-7EE6-4342-B048-85BDC9FD1C3A}</a:tableStyleId>
              </a:tblPr>
              <a:tblGrid>
                <a:gridCol w="1583573">
                  <a:extLst>
                    <a:ext uri="{9D8B030D-6E8A-4147-A177-3AD203B41FA5}">
                      <a16:colId xmlns:a16="http://schemas.microsoft.com/office/drawing/2014/main" val="2557443117"/>
                    </a:ext>
                  </a:extLst>
                </a:gridCol>
                <a:gridCol w="4572000">
                  <a:extLst>
                    <a:ext uri="{9D8B030D-6E8A-4147-A177-3AD203B41FA5}">
                      <a16:colId xmlns:a16="http://schemas.microsoft.com/office/drawing/2014/main" val="2059558248"/>
                    </a:ext>
                  </a:extLst>
                </a:gridCol>
                <a:gridCol w="5570483">
                  <a:extLst>
                    <a:ext uri="{9D8B030D-6E8A-4147-A177-3AD203B41FA5}">
                      <a16:colId xmlns:a16="http://schemas.microsoft.com/office/drawing/2014/main" val="1363918603"/>
                    </a:ext>
                  </a:extLst>
                </a:gridCol>
              </a:tblGrid>
              <a:tr h="289657">
                <a:tc>
                  <a:txBody>
                    <a:bodyPr/>
                    <a:lstStyle/>
                    <a:p>
                      <a:endParaRPr lang="en-GB" sz="1800" dirty="0"/>
                    </a:p>
                  </a:txBody>
                  <a:tcPr>
                    <a:solidFill>
                      <a:schemeClr val="accent1"/>
                    </a:solidFill>
                  </a:tcPr>
                </a:tc>
                <a:tc>
                  <a:txBody>
                    <a:bodyPr/>
                    <a:lstStyle/>
                    <a:p>
                      <a:r>
                        <a:rPr lang="en-GB" sz="1800" dirty="0"/>
                        <a:t>NICE final scope</a:t>
                      </a:r>
                    </a:p>
                  </a:txBody>
                  <a:tcPr/>
                </a:tc>
                <a:tc>
                  <a:txBody>
                    <a:bodyPr/>
                    <a:lstStyle/>
                    <a:p>
                      <a:r>
                        <a:rPr lang="en-GB" sz="1800" dirty="0"/>
                        <a:t>Company</a:t>
                      </a:r>
                    </a:p>
                  </a:txBody>
                  <a:tcPr/>
                </a:tc>
                <a:extLst>
                  <a:ext uri="{0D108BD9-81ED-4DB2-BD59-A6C34878D82A}">
                    <a16:rowId xmlns:a16="http://schemas.microsoft.com/office/drawing/2014/main" val="2887193136"/>
                  </a:ext>
                </a:extLst>
              </a:tr>
              <a:tr h="1593112">
                <a:tc>
                  <a:txBody>
                    <a:bodyPr/>
                    <a:lstStyle/>
                    <a:p>
                      <a:r>
                        <a:rPr lang="en-GB" sz="1800" b="1" dirty="0">
                          <a:solidFill>
                            <a:schemeClr val="bg1"/>
                          </a:solidFill>
                        </a:rPr>
                        <a:t>Population</a:t>
                      </a:r>
                    </a:p>
                  </a:txBody>
                  <a:tcPr>
                    <a:solidFill>
                      <a:schemeClr val="accent1"/>
                    </a:solidFill>
                  </a:tcPr>
                </a:tc>
                <a:tc>
                  <a:txBody>
                    <a:bodyPr/>
                    <a:lstStyle/>
                    <a:p>
                      <a:pPr marL="0" indent="0" algn="l" defTabSz="914400" rtl="0" eaLnBrk="1" latinLnBrk="0" hangingPunct="1">
                        <a:buFont typeface="Arial" panose="020B0604020202020204" pitchFamily="34" charset="0"/>
                        <a:buNone/>
                      </a:pPr>
                      <a:r>
                        <a:rPr lang="en-GB" sz="1800" b="0" kern="1200" dirty="0">
                          <a:solidFill>
                            <a:schemeClr val="dk1"/>
                          </a:solidFill>
                          <a:latin typeface="+mn-lt"/>
                          <a:ea typeface="+mn-ea"/>
                          <a:cs typeface="+mn-cs"/>
                        </a:rPr>
                        <a:t>Adults with CHD who have compensated liver disease</a:t>
                      </a:r>
                    </a:p>
                  </a:txBody>
                  <a:tcPr/>
                </a:tc>
                <a:tc>
                  <a:txBody>
                    <a:bodyPr/>
                    <a:lstStyle/>
                    <a:p>
                      <a:pPr marL="0" indent="0">
                        <a:buFont typeface="Arial" panose="020B0604020202020204" pitchFamily="34" charset="0"/>
                        <a:buNone/>
                      </a:pPr>
                      <a:r>
                        <a:rPr lang="en-GB" sz="1800" b="0" dirty="0"/>
                        <a:t>Adults with CHD who have compensated liver disease and evidence of significant fibrosis (METAVIR stage ≥F2), whose disease has responded inadequately to IFN-based therapy, or who are ineligible to receive IFN-based therapy due to intolerance or contraindication</a:t>
                      </a:r>
                    </a:p>
                  </a:txBody>
                  <a:tcPr/>
                </a:tc>
                <a:extLst>
                  <a:ext uri="{0D108BD9-81ED-4DB2-BD59-A6C34878D82A}">
                    <a16:rowId xmlns:a16="http://schemas.microsoft.com/office/drawing/2014/main" val="3652339764"/>
                  </a:ext>
                </a:extLst>
              </a:tr>
              <a:tr h="289657">
                <a:tc>
                  <a:txBody>
                    <a:bodyPr/>
                    <a:lstStyle/>
                    <a:p>
                      <a:r>
                        <a:rPr lang="en-GB" sz="1800" b="1" dirty="0">
                          <a:solidFill>
                            <a:schemeClr val="bg1"/>
                          </a:solidFill>
                        </a:rPr>
                        <a:t>Intervention</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kern="1200" dirty="0" err="1">
                          <a:solidFill>
                            <a:schemeClr val="dk1"/>
                          </a:solidFill>
                          <a:latin typeface="+mn-lt"/>
                          <a:ea typeface="+mn-ea"/>
                          <a:cs typeface="+mn-cs"/>
                        </a:rPr>
                        <a:t>Bulevirtide</a:t>
                      </a:r>
                      <a:endParaRPr lang="en-GB" sz="1800" b="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t>Same as scope</a:t>
                      </a:r>
                    </a:p>
                  </a:txBody>
                  <a:tcPr/>
                </a:tc>
                <a:extLst>
                  <a:ext uri="{0D108BD9-81ED-4DB2-BD59-A6C34878D82A}">
                    <a16:rowId xmlns:a16="http://schemas.microsoft.com/office/drawing/2014/main" val="566598515"/>
                  </a:ext>
                </a:extLst>
              </a:tr>
              <a:tr h="155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rPr>
                        <a:t>Comparators</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kern="1200" dirty="0">
                          <a:solidFill>
                            <a:schemeClr val="dk1"/>
                          </a:solidFill>
                          <a:latin typeface="+mn-lt"/>
                          <a:ea typeface="+mn-ea"/>
                          <a:cs typeface="+mn-cs"/>
                        </a:rPr>
                        <a:t>BSC, PEG-IFN</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kern="1200" dirty="0">
                          <a:solidFill>
                            <a:schemeClr val="dk1"/>
                          </a:solidFill>
                          <a:latin typeface="+mn-lt"/>
                          <a:ea typeface="+mn-ea"/>
                          <a:cs typeface="+mn-cs"/>
                        </a:rPr>
                        <a:t>BSC</a:t>
                      </a:r>
                    </a:p>
                  </a:txBody>
                  <a:tcPr/>
                </a:tc>
                <a:extLst>
                  <a:ext uri="{0D108BD9-81ED-4DB2-BD59-A6C34878D82A}">
                    <a16:rowId xmlns:a16="http://schemas.microsoft.com/office/drawing/2014/main" val="1192471155"/>
                  </a:ext>
                </a:extLst>
              </a:tr>
              <a:tr h="11407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rPr>
                        <a:t>Outcomes</a:t>
                      </a:r>
                    </a:p>
                    <a:p>
                      <a:endParaRPr lang="en-GB" sz="1800" b="1" dirty="0">
                        <a:solidFill>
                          <a:schemeClr val="bg1"/>
                        </a:solidFill>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b="0" kern="1200" dirty="0">
                          <a:solidFill>
                            <a:schemeClr val="dk1"/>
                          </a:solidFill>
                          <a:latin typeface="+mn-lt"/>
                          <a:ea typeface="+mn-ea"/>
                          <a:cs typeface="+mn-cs"/>
                        </a:rPr>
                        <a:t>Virological response, biochemical response, sustained response, development of resistance to treatment, mortality, adverse effects, </a:t>
                      </a:r>
                      <a:r>
                        <a:rPr lang="en-GB" sz="1800" b="0" kern="1200" dirty="0" err="1">
                          <a:solidFill>
                            <a:schemeClr val="dk1"/>
                          </a:solidFill>
                          <a:latin typeface="+mn-lt"/>
                          <a:ea typeface="+mn-ea"/>
                          <a:cs typeface="+mn-cs"/>
                        </a:rPr>
                        <a:t>HRQoL</a:t>
                      </a:r>
                      <a:endParaRPr lang="en-GB" sz="1800" b="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t>Same as scope except for sustained response and development of resistance to treatment</a:t>
                      </a:r>
                    </a:p>
                  </a:txBody>
                  <a:tcPr/>
                </a:tc>
                <a:extLst>
                  <a:ext uri="{0D108BD9-81ED-4DB2-BD59-A6C34878D82A}">
                    <a16:rowId xmlns:a16="http://schemas.microsoft.com/office/drawing/2014/main" val="1283641914"/>
                  </a:ext>
                </a:extLst>
              </a:tr>
            </a:tbl>
          </a:graphicData>
        </a:graphic>
      </p:graphicFrame>
      <p:sp>
        <p:nvSpPr>
          <p:cNvPr id="3" name="TextBox 2">
            <a:extLst>
              <a:ext uri="{FF2B5EF4-FFF2-40B4-BE49-F238E27FC236}">
                <a16:creationId xmlns:a16="http://schemas.microsoft.com/office/drawing/2014/main" id="{9891F33D-F0B2-E4C9-A764-B5ADD7CAFA30}"/>
              </a:ext>
            </a:extLst>
          </p:cNvPr>
          <p:cNvSpPr txBox="1"/>
          <p:nvPr/>
        </p:nvSpPr>
        <p:spPr>
          <a:xfrm>
            <a:off x="477217" y="6346602"/>
            <a:ext cx="10806942" cy="523220"/>
          </a:xfrm>
          <a:prstGeom prst="rect">
            <a:avLst/>
          </a:prstGeom>
          <a:noFill/>
        </p:spPr>
        <p:txBody>
          <a:bodyPr wrap="square" rtlCol="0">
            <a:spAutoFit/>
          </a:bodyPr>
          <a:lstStyle/>
          <a:p>
            <a:pPr algn="ctr"/>
            <a:r>
              <a:rPr lang="en-GB" sz="1400" b="1" dirty="0"/>
              <a:t>Abbreviations: </a:t>
            </a:r>
            <a:r>
              <a:rPr lang="en-GB" sz="1400" dirty="0"/>
              <a:t>BSC, best supportive care; CHD, chronic hepatitis D; </a:t>
            </a:r>
            <a:r>
              <a:rPr lang="en-GB" sz="1400" dirty="0" err="1"/>
              <a:t>HRQoL</a:t>
            </a:r>
            <a:r>
              <a:rPr lang="en-GB" sz="1400" dirty="0"/>
              <a:t>, health-related quality of life; IFN, interferon; PEG-IFN, peginterferon alfa-2a.</a:t>
            </a:r>
          </a:p>
        </p:txBody>
      </p:sp>
      <p:sp>
        <p:nvSpPr>
          <p:cNvPr id="10" name="Title 1">
            <a:extLst>
              <a:ext uri="{FF2B5EF4-FFF2-40B4-BE49-F238E27FC236}">
                <a16:creationId xmlns:a16="http://schemas.microsoft.com/office/drawing/2014/main" id="{D86AAA05-2C39-AEF5-CAF4-F84F4B265185}"/>
              </a:ext>
            </a:extLst>
          </p:cNvPr>
          <p:cNvSpPr>
            <a:spLocks noGrp="1"/>
          </p:cNvSpPr>
          <p:nvPr>
            <p:ph type="ctrTitle"/>
          </p:nvPr>
        </p:nvSpPr>
        <p:spPr>
          <a:xfrm>
            <a:off x="192676" y="93542"/>
            <a:ext cx="11376025" cy="496037"/>
          </a:xfrm>
        </p:spPr>
        <p:txBody>
          <a:bodyPr>
            <a:noAutofit/>
          </a:bodyPr>
          <a:lstStyle/>
          <a:p>
            <a:r>
              <a:rPr lang="en-GB" sz="3200" dirty="0">
                <a:latin typeface="+mj-lt"/>
              </a:rPr>
              <a:t>Decision problem</a:t>
            </a:r>
            <a:endParaRPr lang="en-GB" sz="3200" b="0" dirty="0">
              <a:latin typeface="+mj-lt"/>
            </a:endParaRPr>
          </a:p>
        </p:txBody>
      </p:sp>
    </p:spTree>
    <p:extLst>
      <p:ext uri="{BB962C8B-B14F-4D97-AF65-F5344CB8AC3E}">
        <p14:creationId xmlns:p14="http://schemas.microsoft.com/office/powerpoint/2010/main" val="962037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E6A8-C272-42C4-9A1D-3690F731982A}"/>
              </a:ext>
            </a:extLst>
          </p:cNvPr>
          <p:cNvSpPr>
            <a:spLocks noGrp="1"/>
          </p:cNvSpPr>
          <p:nvPr>
            <p:ph type="ctrTitle"/>
          </p:nvPr>
        </p:nvSpPr>
        <p:spPr>
          <a:xfrm>
            <a:off x="724988" y="746309"/>
            <a:ext cx="8250845" cy="1276350"/>
          </a:xfrm>
        </p:spPr>
        <p:txBody>
          <a:bodyPr/>
          <a:lstStyle/>
          <a:p>
            <a:r>
              <a:rPr lang="en-GB" dirty="0"/>
              <a:t>Clinical effectiveness</a:t>
            </a:r>
          </a:p>
        </p:txBody>
      </p:sp>
    </p:spTree>
    <p:extLst>
      <p:ext uri="{BB962C8B-B14F-4D97-AF65-F5344CB8AC3E}">
        <p14:creationId xmlns:p14="http://schemas.microsoft.com/office/powerpoint/2010/main" val="3912302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407988" y="195584"/>
            <a:ext cx="11376025" cy="839132"/>
          </a:xfrm>
        </p:spPr>
        <p:txBody>
          <a:bodyPr>
            <a:normAutofit fontScale="90000"/>
          </a:bodyPr>
          <a:lstStyle/>
          <a:p>
            <a:r>
              <a:rPr lang="en-GB" sz="3600" dirty="0"/>
              <a:t>Key clinical trials</a:t>
            </a:r>
            <a:br>
              <a:rPr lang="en-GB" dirty="0"/>
            </a:br>
            <a:endParaRPr lang="en-GB" b="0" strike="sngStrike" dirty="0">
              <a:solidFill>
                <a:srgbClr val="FF0000"/>
              </a:solidFill>
            </a:endParaRPr>
          </a:p>
        </p:txBody>
      </p:sp>
      <p:graphicFrame>
        <p:nvGraphicFramePr>
          <p:cNvPr id="3" name="Table 3" descr="Key clinical trials, including design, population, intervention, comparators">
            <a:extLst>
              <a:ext uri="{FF2B5EF4-FFF2-40B4-BE49-F238E27FC236}">
                <a16:creationId xmlns:a16="http://schemas.microsoft.com/office/drawing/2014/main" id="{89918375-094B-4553-88CB-E44FC8AEF27C}"/>
              </a:ext>
            </a:extLst>
          </p:cNvPr>
          <p:cNvGraphicFramePr>
            <a:graphicFrameLocks noGrp="1"/>
          </p:cNvGraphicFramePr>
          <p:nvPr>
            <p:extLst>
              <p:ext uri="{D42A27DB-BD31-4B8C-83A1-F6EECF244321}">
                <p14:modId xmlns:p14="http://schemas.microsoft.com/office/powerpoint/2010/main" val="673252883"/>
              </p:ext>
            </p:extLst>
          </p:nvPr>
        </p:nvGraphicFramePr>
        <p:xfrm>
          <a:off x="407989" y="712720"/>
          <a:ext cx="11472277" cy="5054600"/>
        </p:xfrm>
        <a:graphic>
          <a:graphicData uri="http://schemas.openxmlformats.org/drawingml/2006/table">
            <a:tbl>
              <a:tblPr firstRow="1" bandRow="1">
                <a:tableStyleId>{5C22544A-7EE6-4342-B048-85BDC9FD1C3A}</a:tableStyleId>
              </a:tblPr>
              <a:tblGrid>
                <a:gridCol w="1978403">
                  <a:extLst>
                    <a:ext uri="{9D8B030D-6E8A-4147-A177-3AD203B41FA5}">
                      <a16:colId xmlns:a16="http://schemas.microsoft.com/office/drawing/2014/main" val="2781295461"/>
                    </a:ext>
                  </a:extLst>
                </a:gridCol>
                <a:gridCol w="4363325">
                  <a:extLst>
                    <a:ext uri="{9D8B030D-6E8A-4147-A177-3AD203B41FA5}">
                      <a16:colId xmlns:a16="http://schemas.microsoft.com/office/drawing/2014/main" val="458621282"/>
                    </a:ext>
                  </a:extLst>
                </a:gridCol>
                <a:gridCol w="5130549">
                  <a:extLst>
                    <a:ext uri="{9D8B030D-6E8A-4147-A177-3AD203B41FA5}">
                      <a16:colId xmlns:a16="http://schemas.microsoft.com/office/drawing/2014/main" val="983104019"/>
                    </a:ext>
                  </a:extLst>
                </a:gridCol>
              </a:tblGrid>
              <a:tr h="206389">
                <a:tc>
                  <a:txBody>
                    <a:bodyPr/>
                    <a:lstStyle/>
                    <a:p>
                      <a:endParaRPr lang="en-GB" dirty="0">
                        <a:solidFill>
                          <a:schemeClr val="bg1"/>
                        </a:solidFill>
                      </a:endParaRPr>
                    </a:p>
                  </a:txBody>
                  <a:tcPr>
                    <a:solidFill>
                      <a:schemeClr val="accent1"/>
                    </a:solidFill>
                  </a:tcPr>
                </a:tc>
                <a:tc>
                  <a:txBody>
                    <a:bodyPr/>
                    <a:lstStyle/>
                    <a:p>
                      <a:pPr algn="ctr"/>
                      <a:r>
                        <a:rPr lang="en-GB" dirty="0"/>
                        <a:t>MYR 202</a:t>
                      </a:r>
                    </a:p>
                  </a:txBody>
                  <a:tcPr/>
                </a:tc>
                <a:tc>
                  <a:txBody>
                    <a:bodyPr/>
                    <a:lstStyle/>
                    <a:p>
                      <a:pPr algn="ctr"/>
                      <a:r>
                        <a:rPr lang="en-GB" dirty="0"/>
                        <a:t>MYR 301</a:t>
                      </a:r>
                      <a:endParaRPr lang="en-GB" strike="sngStrike" dirty="0"/>
                    </a:p>
                  </a:txBody>
                  <a:tcPr/>
                </a:tc>
                <a:extLst>
                  <a:ext uri="{0D108BD9-81ED-4DB2-BD59-A6C34878D82A}">
                    <a16:rowId xmlns:a16="http://schemas.microsoft.com/office/drawing/2014/main" val="1220355904"/>
                  </a:ext>
                </a:extLst>
              </a:tr>
              <a:tr h="370840">
                <a:tc>
                  <a:txBody>
                    <a:bodyPr/>
                    <a:lstStyle/>
                    <a:p>
                      <a:r>
                        <a:rPr lang="en-GB" b="1" dirty="0">
                          <a:solidFill>
                            <a:schemeClr val="bg1"/>
                          </a:solidFill>
                        </a:rPr>
                        <a:t>Design</a:t>
                      </a:r>
                    </a:p>
                  </a:txBody>
                  <a:tcPr>
                    <a:solidFill>
                      <a:schemeClr val="accent1"/>
                    </a:solidFill>
                  </a:tcPr>
                </a:tc>
                <a:tc>
                  <a:txBody>
                    <a:bodyPr/>
                    <a:lstStyle/>
                    <a:p>
                      <a:pPr algn="ctr"/>
                      <a:r>
                        <a:rPr lang="en-GB" dirty="0"/>
                        <a:t>A phase 2 multicentre open-label randomised clinical study</a:t>
                      </a:r>
                    </a:p>
                  </a:txBody>
                  <a:tcPr/>
                </a:tc>
                <a:tc>
                  <a:txBody>
                    <a:bodyPr/>
                    <a:lstStyle/>
                    <a:p>
                      <a:pPr algn="ctr"/>
                      <a:r>
                        <a:rPr lang="en-GB" dirty="0"/>
                        <a:t>A phase 3 multicentre, open-label, randomised clinical study</a:t>
                      </a:r>
                    </a:p>
                  </a:txBody>
                  <a:tcPr/>
                </a:tc>
                <a:extLst>
                  <a:ext uri="{0D108BD9-81ED-4DB2-BD59-A6C34878D82A}">
                    <a16:rowId xmlns:a16="http://schemas.microsoft.com/office/drawing/2014/main" val="683507817"/>
                  </a:ext>
                </a:extLst>
              </a:tr>
              <a:tr h="370840">
                <a:tc>
                  <a:txBody>
                    <a:bodyPr/>
                    <a:lstStyle/>
                    <a:p>
                      <a:r>
                        <a:rPr lang="en-GB" b="1" dirty="0">
                          <a:solidFill>
                            <a:schemeClr val="bg1"/>
                          </a:solidFill>
                        </a:rPr>
                        <a:t>Population</a:t>
                      </a:r>
                    </a:p>
                  </a:txBody>
                  <a:tcPr>
                    <a:solidFill>
                      <a:schemeClr val="accent1"/>
                    </a:solidFill>
                  </a:tcPr>
                </a:tc>
                <a:tc>
                  <a:txBody>
                    <a:bodyPr/>
                    <a:lstStyle/>
                    <a:p>
                      <a:pPr algn="ctr"/>
                      <a:r>
                        <a:rPr lang="en-GB" dirty="0"/>
                        <a:t>Adults with CHD</a:t>
                      </a:r>
                    </a:p>
                  </a:txBody>
                  <a:tcPr/>
                </a:tc>
                <a:tc>
                  <a:txBody>
                    <a:bodyPr/>
                    <a:lstStyle/>
                    <a:p>
                      <a:pPr algn="ctr"/>
                      <a:r>
                        <a:rPr lang="en-GB" dirty="0"/>
                        <a:t>Adults with CHD</a:t>
                      </a:r>
                    </a:p>
                  </a:txBody>
                  <a:tcPr/>
                </a:tc>
                <a:extLst>
                  <a:ext uri="{0D108BD9-81ED-4DB2-BD59-A6C34878D82A}">
                    <a16:rowId xmlns:a16="http://schemas.microsoft.com/office/drawing/2014/main" val="1606641215"/>
                  </a:ext>
                </a:extLst>
              </a:tr>
              <a:tr h="370840">
                <a:tc>
                  <a:txBody>
                    <a:bodyPr/>
                    <a:lstStyle/>
                    <a:p>
                      <a:r>
                        <a:rPr lang="en-GB" b="1" dirty="0">
                          <a:solidFill>
                            <a:schemeClr val="bg1"/>
                          </a:solidFill>
                        </a:rPr>
                        <a:t>Intervention</a:t>
                      </a:r>
                    </a:p>
                  </a:txBody>
                  <a:tcPr>
                    <a:solidFill>
                      <a:schemeClr val="accent1"/>
                    </a:solidFill>
                  </a:tcPr>
                </a:tc>
                <a:tc>
                  <a:txBody>
                    <a:bodyPr/>
                    <a:lstStyle/>
                    <a:p>
                      <a:pPr algn="ctr"/>
                      <a:r>
                        <a:rPr lang="en-GB" dirty="0"/>
                        <a:t>Bulevirtide 2, 5 or 10 mg daily + tenofovir</a:t>
                      </a:r>
                    </a:p>
                  </a:txBody>
                  <a:tcPr/>
                </a:tc>
                <a:tc>
                  <a:txBody>
                    <a:bodyPr/>
                    <a:lstStyle/>
                    <a:p>
                      <a:pPr algn="ctr"/>
                      <a:r>
                        <a:rPr lang="en-GB" dirty="0"/>
                        <a:t>Bulevirtide 2 or 10 mg daily</a:t>
                      </a:r>
                    </a:p>
                  </a:txBody>
                  <a:tcPr/>
                </a:tc>
                <a:extLst>
                  <a:ext uri="{0D108BD9-81ED-4DB2-BD59-A6C34878D82A}">
                    <a16:rowId xmlns:a16="http://schemas.microsoft.com/office/drawing/2014/main" val="1086869075"/>
                  </a:ext>
                </a:extLst>
              </a:tr>
              <a:tr h="370840">
                <a:tc>
                  <a:txBody>
                    <a:bodyPr/>
                    <a:lstStyle/>
                    <a:p>
                      <a:r>
                        <a:rPr lang="en-GB" b="1" dirty="0">
                          <a:solidFill>
                            <a:schemeClr val="bg1"/>
                          </a:solidFill>
                        </a:rPr>
                        <a:t>Comparator(s)</a:t>
                      </a:r>
                    </a:p>
                  </a:txBody>
                  <a:tcPr>
                    <a:solidFill>
                      <a:schemeClr val="accent1"/>
                    </a:solidFill>
                  </a:tcPr>
                </a:tc>
                <a:tc>
                  <a:txBody>
                    <a:bodyPr/>
                    <a:lstStyle/>
                    <a:p>
                      <a:pPr algn="ctr"/>
                      <a:r>
                        <a:rPr lang="en-GB" dirty="0"/>
                        <a:t>Tenofovir alone</a:t>
                      </a:r>
                    </a:p>
                  </a:txBody>
                  <a:tcPr/>
                </a:tc>
                <a:tc>
                  <a:txBody>
                    <a:bodyPr/>
                    <a:lstStyle/>
                    <a:p>
                      <a:pPr algn="ctr"/>
                      <a:r>
                        <a:rPr lang="en-GB" dirty="0"/>
                        <a:t>Delayed treatment with </a:t>
                      </a:r>
                      <a:r>
                        <a:rPr lang="en-GB" dirty="0" err="1"/>
                        <a:t>bulevirtide</a:t>
                      </a:r>
                      <a:r>
                        <a:rPr lang="en-GB" dirty="0"/>
                        <a:t> 10 mg daily</a:t>
                      </a:r>
                    </a:p>
                  </a:txBody>
                  <a:tcPr/>
                </a:tc>
                <a:extLst>
                  <a:ext uri="{0D108BD9-81ED-4DB2-BD59-A6C34878D82A}">
                    <a16:rowId xmlns:a16="http://schemas.microsoft.com/office/drawing/2014/main" val="3789602645"/>
                  </a:ext>
                </a:extLst>
              </a:tr>
              <a:tr h="370840">
                <a:tc>
                  <a:txBody>
                    <a:bodyPr/>
                    <a:lstStyle/>
                    <a:p>
                      <a:r>
                        <a:rPr lang="en-GB" b="1" dirty="0">
                          <a:solidFill>
                            <a:schemeClr val="bg1"/>
                          </a:solidFill>
                        </a:rPr>
                        <a:t>Duration</a:t>
                      </a:r>
                    </a:p>
                  </a:txBody>
                  <a:tcPr>
                    <a:solidFill>
                      <a:schemeClr val="accent1"/>
                    </a:solidFill>
                  </a:tcPr>
                </a:tc>
                <a:tc>
                  <a:txBody>
                    <a:bodyPr/>
                    <a:lstStyle/>
                    <a:p>
                      <a:pPr algn="ctr"/>
                      <a:r>
                        <a:rPr lang="en-GB" dirty="0"/>
                        <a:t>48 weeks</a:t>
                      </a:r>
                    </a:p>
                  </a:txBody>
                  <a:tcPr/>
                </a:tc>
                <a:tc>
                  <a:txBody>
                    <a:bodyPr/>
                    <a:lstStyle/>
                    <a:p>
                      <a:pPr algn="ctr"/>
                      <a:r>
                        <a:rPr lang="en-GB" dirty="0"/>
                        <a:t>144 weeks</a:t>
                      </a:r>
                    </a:p>
                  </a:txBody>
                  <a:tcPr/>
                </a:tc>
                <a:extLst>
                  <a:ext uri="{0D108BD9-81ED-4DB2-BD59-A6C34878D82A}">
                    <a16:rowId xmlns:a16="http://schemas.microsoft.com/office/drawing/2014/main" val="2605528485"/>
                  </a:ext>
                </a:extLst>
              </a:tr>
              <a:tr h="370840">
                <a:tc>
                  <a:txBody>
                    <a:bodyPr/>
                    <a:lstStyle/>
                    <a:p>
                      <a:r>
                        <a:rPr lang="en-GB" b="1" dirty="0">
                          <a:solidFill>
                            <a:schemeClr val="bg1"/>
                          </a:solidFill>
                        </a:rPr>
                        <a:t>Primary outcome</a:t>
                      </a:r>
                    </a:p>
                  </a:txBody>
                  <a:tcPr>
                    <a:solidFill>
                      <a:schemeClr val="accent1"/>
                    </a:solidFill>
                  </a:tcPr>
                </a:tc>
                <a:tc>
                  <a:txBody>
                    <a:bodyPr/>
                    <a:lstStyle/>
                    <a:p>
                      <a:pPr algn="ctr"/>
                      <a:r>
                        <a:rPr lang="en-GB" dirty="0"/>
                        <a:t>At week 24:</a:t>
                      </a:r>
                    </a:p>
                    <a:p>
                      <a:pPr algn="ctr"/>
                      <a:r>
                        <a:rPr lang="en-GB" dirty="0"/>
                        <a:t>HDV RNA response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At week 48:</a:t>
                      </a:r>
                    </a:p>
                    <a:p>
                      <a:pPr algn="ctr"/>
                      <a:r>
                        <a:rPr lang="en-GB" dirty="0"/>
                        <a:t>Combined HDV RNA and ALT response</a:t>
                      </a:r>
                    </a:p>
                  </a:txBody>
                  <a:tcPr/>
                </a:tc>
                <a:extLst>
                  <a:ext uri="{0D108BD9-81ED-4DB2-BD59-A6C34878D82A}">
                    <a16:rowId xmlns:a16="http://schemas.microsoft.com/office/drawing/2014/main" val="3245755481"/>
                  </a:ext>
                </a:extLst>
              </a:tr>
              <a:tr h="370840">
                <a:tc>
                  <a:txBody>
                    <a:bodyPr/>
                    <a:lstStyle/>
                    <a:p>
                      <a:r>
                        <a:rPr lang="en-GB" b="1" dirty="0">
                          <a:solidFill>
                            <a:schemeClr val="bg1"/>
                          </a:solidFill>
                        </a:rPr>
                        <a:t>Key secondary outcomes</a:t>
                      </a:r>
                    </a:p>
                  </a:txBody>
                  <a:tcPr>
                    <a:solidFill>
                      <a:schemeClr val="accent1"/>
                    </a:solidFill>
                  </a:tcPr>
                </a:tc>
                <a:tc>
                  <a:txBody>
                    <a:bodyPr/>
                    <a:lstStyle/>
                    <a:p>
                      <a:pPr algn="ctr"/>
                      <a:r>
                        <a:rPr lang="en-GB" dirty="0"/>
                        <a:t>At week 24:</a:t>
                      </a:r>
                    </a:p>
                    <a:p>
                      <a:pPr algn="ctr"/>
                      <a:r>
                        <a:rPr lang="en-GB" dirty="0"/>
                        <a:t>Durability of HDV RNA response, combined response, change in ALT levels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At week 48:</a:t>
                      </a:r>
                    </a:p>
                    <a:p>
                      <a:pPr algn="ctr"/>
                      <a:r>
                        <a:rPr lang="en-GB" dirty="0"/>
                        <a:t>Undetectable HDV RNA, ALT normalisation, sustained virological response, liver stiffness</a:t>
                      </a:r>
                    </a:p>
                  </a:txBody>
                  <a:tcPr/>
                </a:tc>
                <a:extLst>
                  <a:ext uri="{0D108BD9-81ED-4DB2-BD59-A6C34878D82A}">
                    <a16:rowId xmlns:a16="http://schemas.microsoft.com/office/drawing/2014/main" val="1997387758"/>
                  </a:ext>
                </a:extLst>
              </a:tr>
              <a:tr h="370840">
                <a:tc>
                  <a:txBody>
                    <a:bodyPr/>
                    <a:lstStyle/>
                    <a:p>
                      <a:r>
                        <a:rPr lang="en-GB" b="1" dirty="0">
                          <a:solidFill>
                            <a:schemeClr val="bg1"/>
                          </a:solidFill>
                        </a:rPr>
                        <a:t>Locations</a:t>
                      </a:r>
                    </a:p>
                  </a:txBody>
                  <a:tcPr>
                    <a:solidFill>
                      <a:schemeClr val="accent1"/>
                    </a:solidFill>
                  </a:tcPr>
                </a:tc>
                <a:tc>
                  <a:txBody>
                    <a:bodyPr/>
                    <a:lstStyle/>
                    <a:p>
                      <a:pPr algn="ctr"/>
                      <a:r>
                        <a:rPr lang="en-GB" dirty="0"/>
                        <a:t>Russia and Germany</a:t>
                      </a:r>
                    </a:p>
                  </a:txBody>
                  <a:tcPr/>
                </a:tc>
                <a:tc>
                  <a:txBody>
                    <a:bodyPr/>
                    <a:lstStyle/>
                    <a:p>
                      <a:pPr algn="ctr"/>
                      <a:r>
                        <a:rPr lang="en-GB" dirty="0"/>
                        <a:t>Russia, Germany, Italy and Sweden</a:t>
                      </a:r>
                    </a:p>
                  </a:txBody>
                  <a:tcPr/>
                </a:tc>
                <a:extLst>
                  <a:ext uri="{0D108BD9-81ED-4DB2-BD59-A6C34878D82A}">
                    <a16:rowId xmlns:a16="http://schemas.microsoft.com/office/drawing/2014/main" val="4222386618"/>
                  </a:ext>
                </a:extLst>
              </a:tr>
              <a:tr h="370840">
                <a:tc>
                  <a:txBody>
                    <a:bodyPr/>
                    <a:lstStyle/>
                    <a:p>
                      <a:r>
                        <a:rPr lang="en-GB" b="1" dirty="0">
                          <a:solidFill>
                            <a:schemeClr val="bg1"/>
                          </a:solidFill>
                        </a:rPr>
                        <a:t>Used in model?</a:t>
                      </a:r>
                    </a:p>
                  </a:txBody>
                  <a:tcPr>
                    <a:solidFill>
                      <a:schemeClr val="accent1"/>
                    </a:solidFill>
                  </a:tcPr>
                </a:tc>
                <a:tc>
                  <a:txBody>
                    <a:bodyPr/>
                    <a:lstStyle/>
                    <a:p>
                      <a:pPr algn="ctr"/>
                      <a:r>
                        <a:rPr lang="en-GB" dirty="0"/>
                        <a:t>No</a:t>
                      </a:r>
                    </a:p>
                  </a:txBody>
                  <a:tcPr/>
                </a:tc>
                <a:tc>
                  <a:txBody>
                    <a:bodyPr/>
                    <a:lstStyle/>
                    <a:p>
                      <a:pPr algn="ctr"/>
                      <a:r>
                        <a:rPr lang="en-GB" dirty="0"/>
                        <a:t>Yes</a:t>
                      </a:r>
                    </a:p>
                  </a:txBody>
                  <a:tcPr/>
                </a:tc>
                <a:extLst>
                  <a:ext uri="{0D108BD9-81ED-4DB2-BD59-A6C34878D82A}">
                    <a16:rowId xmlns:a16="http://schemas.microsoft.com/office/drawing/2014/main" val="1907692530"/>
                  </a:ext>
                </a:extLst>
              </a:tr>
            </a:tbl>
          </a:graphicData>
        </a:graphic>
      </p:graphicFrame>
      <p:sp>
        <p:nvSpPr>
          <p:cNvPr id="8" name="TextBox 7">
            <a:extLst>
              <a:ext uri="{FF2B5EF4-FFF2-40B4-BE49-F238E27FC236}">
                <a16:creationId xmlns:a16="http://schemas.microsoft.com/office/drawing/2014/main" id="{6F57829E-970B-E7A8-0E10-9460F2B943FC}"/>
              </a:ext>
            </a:extLst>
          </p:cNvPr>
          <p:cNvSpPr txBox="1"/>
          <p:nvPr/>
        </p:nvSpPr>
        <p:spPr>
          <a:xfrm>
            <a:off x="1205159" y="6550223"/>
            <a:ext cx="10758027" cy="307777"/>
          </a:xfrm>
          <a:prstGeom prst="rect">
            <a:avLst/>
          </a:prstGeom>
          <a:noFill/>
        </p:spPr>
        <p:txBody>
          <a:bodyPr wrap="square" rtlCol="0">
            <a:spAutoFit/>
          </a:bodyPr>
          <a:lstStyle/>
          <a:p>
            <a:r>
              <a:rPr lang="en-GB" sz="1400" b="1" dirty="0"/>
              <a:t>Abbreviations: </a:t>
            </a:r>
            <a:r>
              <a:rPr lang="en-GB" sz="1400" dirty="0"/>
              <a:t>ALT, alanine aminotransferase; CHD, chronic hepatitis D; HDV, hepatitis D virus; EAG, External Assessment Group.</a:t>
            </a:r>
          </a:p>
        </p:txBody>
      </p:sp>
      <p:sp>
        <p:nvSpPr>
          <p:cNvPr id="4" name="Rectangle: Rounded Corners 3" descr="Question to committee">
            <a:extLst>
              <a:ext uri="{FF2B5EF4-FFF2-40B4-BE49-F238E27FC236}">
                <a16:creationId xmlns:a16="http://schemas.microsoft.com/office/drawing/2014/main" id="{CED14ED0-FA96-75C7-9BF7-12896E4AE2E6}"/>
              </a:ext>
              <a:ext uri="{C183D7F6-B498-43B3-948B-1728B52AA6E4}">
                <adec:decorative xmlns:adec="http://schemas.microsoft.com/office/drawing/2017/decorative" val="0"/>
              </a:ext>
            </a:extLst>
          </p:cNvPr>
          <p:cNvSpPr/>
          <p:nvPr/>
        </p:nvSpPr>
        <p:spPr>
          <a:xfrm>
            <a:off x="407989" y="5885726"/>
            <a:ext cx="11472277" cy="582775"/>
          </a:xfrm>
          <a:prstGeom prst="roundRect">
            <a:avLst/>
          </a:prstGeom>
          <a:solidFill>
            <a:schemeClr val="bg1">
              <a:lumMod val="95000"/>
            </a:schemeClr>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a:solidFill>
                  <a:schemeClr val="tx1"/>
                </a:solidFill>
              </a:rPr>
              <a:t>The company only used MYR 301 data in the model as it provides data for a larger sample size with a longer follow up. The EAG agrees with the company’s approach</a:t>
            </a:r>
          </a:p>
        </p:txBody>
      </p:sp>
    </p:spTree>
    <p:extLst>
      <p:ext uri="{BB962C8B-B14F-4D97-AF65-F5344CB8AC3E}">
        <p14:creationId xmlns:p14="http://schemas.microsoft.com/office/powerpoint/2010/main" val="341381928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004550"/>
      </a:accent1>
      <a:accent2>
        <a:srgbClr val="451550"/>
      </a:accent2>
      <a:accent3>
        <a:srgbClr val="005069"/>
      </a:accent3>
      <a:accent4>
        <a:srgbClr val="0D0D0D"/>
      </a:accent4>
      <a:accent5>
        <a:srgbClr val="304C5F"/>
      </a:accent5>
      <a:accent6>
        <a:srgbClr val="A1BDC1"/>
      </a:accent6>
      <a:hlink>
        <a:srgbClr val="0000FF"/>
      </a:hlink>
      <a:folHlink>
        <a:srgbClr val="0000FF"/>
      </a:folHlink>
    </a:clrScheme>
    <a:fontScheme name="NICE corporate fonts">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16996</TotalTime>
  <Words>10004</Words>
  <Application>Microsoft Office PowerPoint</Application>
  <PresentationFormat>Widescreen</PresentationFormat>
  <Paragraphs>1309</Paragraphs>
  <Slides>60</Slides>
  <Notes>48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Arial</vt:lpstr>
      <vt:lpstr>Calibri</vt:lpstr>
      <vt:lpstr>Inter</vt:lpstr>
      <vt:lpstr>Lato</vt:lpstr>
      <vt:lpstr>Segoe UI</vt:lpstr>
      <vt:lpstr>Wingdings</vt:lpstr>
      <vt:lpstr>Office Theme</vt:lpstr>
      <vt:lpstr>Bulevirtide for treating chronic hepatitis D [ID3732]</vt:lpstr>
      <vt:lpstr>Key issues for discussion  </vt:lpstr>
      <vt:lpstr>Bulevirtide (Hepcludex, Gilead)</vt:lpstr>
      <vt:lpstr>Background on chronic hepatitis D</vt:lpstr>
      <vt:lpstr>Clinical expert perspectives</vt:lpstr>
      <vt:lpstr>Treatment pathway Company’s proposed positioning of bulevirtide:   </vt:lpstr>
      <vt:lpstr>Decision problem</vt:lpstr>
      <vt:lpstr>Clinical effectiveness</vt:lpstr>
      <vt:lpstr>Key clinical trials </vt:lpstr>
      <vt:lpstr>MYR 301 response definitions  </vt:lpstr>
      <vt:lpstr>MYR 301 study design </vt:lpstr>
      <vt:lpstr>MYR 301 baseline characteristics – full analysis set </vt:lpstr>
      <vt:lpstr>MYR 301 results (1/2) </vt:lpstr>
      <vt:lpstr>MYR 301 results (2/2) </vt:lpstr>
      <vt:lpstr>Adverse events </vt:lpstr>
      <vt:lpstr>Key clinical effectiveness issues</vt:lpstr>
      <vt:lpstr>Key issue: Identifying eligible patients  </vt:lpstr>
      <vt:lpstr>Key issue: Generalisability of trial population to narrower population in submission (1/3)  </vt:lpstr>
      <vt:lpstr>Key issue: Generalisability of trial population to narrower population in submission (2/3)  </vt:lpstr>
      <vt:lpstr>Key issue: Generalisability of trial population to narrower population in submission (3/3)  </vt:lpstr>
      <vt:lpstr>Key issue: Generalisability of trial population to UK patients (1/2) </vt:lpstr>
      <vt:lpstr>Key issue: Generalisability of trial population to UK patients (2/2) </vt:lpstr>
      <vt:lpstr>Cost effectiveness</vt:lpstr>
      <vt:lpstr>Company’s model structure  </vt:lpstr>
      <vt:lpstr>Company’s model inputs </vt:lpstr>
      <vt:lpstr>Where do the QALY gains come from in the model? A higher probability of response leads to a lower probability of disease progression, increasing survival and quality of life</vt:lpstr>
      <vt:lpstr>Company’s modelling of disease progression Response in MYR 301 was linked to disease progression outcomes using external literature</vt:lpstr>
      <vt:lpstr>Key cost effectiveness issues</vt:lpstr>
      <vt:lpstr>Key issue: Duration of response </vt:lpstr>
      <vt:lpstr>Key issue: Treatment duration and stopping rules (1/2) </vt:lpstr>
      <vt:lpstr>Key issue: Treatment duration and stopping rules (2/2) </vt:lpstr>
      <vt:lpstr>Key issue: QALY weighting for severity (1/3) </vt:lpstr>
      <vt:lpstr>Key issue: QALY weighting for severity (2/3) The company estimated that a severity weighting of 1.2 should apply</vt:lpstr>
      <vt:lpstr>Key issue: QALY weighting for severity (3/3) – impact of UK CHD patient’s age </vt:lpstr>
      <vt:lpstr>Key issue: Utility gain for combined responders </vt:lpstr>
      <vt:lpstr>Summary of company and EAG base case assumptions (1/2) </vt:lpstr>
      <vt:lpstr>Summary of company and EAG base case assumptions (2/2) </vt:lpstr>
      <vt:lpstr>Other issues</vt:lpstr>
      <vt:lpstr>Other issues: Utilities for F states </vt:lpstr>
      <vt:lpstr>Other issues: Utilities for disease progression states (1/2) </vt:lpstr>
      <vt:lpstr>Other issues: Natural history modelling (1/4) </vt:lpstr>
      <vt:lpstr>Other issues: Natural history modelling (2/4) Progression from F stages to HCC</vt:lpstr>
      <vt:lpstr>Other issues: Natural history modelling (3/4) Progression through F stages</vt:lpstr>
      <vt:lpstr>Other issues: Natural history modelling (4/4) Progression from F4 (CC) to DC</vt:lpstr>
      <vt:lpstr>Other issues: Hazard ratios for disease progression (1/2) </vt:lpstr>
      <vt:lpstr>Other issues: Hazard ratios for disease progression (2/2) </vt:lpstr>
      <vt:lpstr>Other issues: Disease pathway for hepatocellular carcinoma </vt:lpstr>
      <vt:lpstr>Cost-effectiveness results with severity weighting of 1</vt:lpstr>
      <vt:lpstr>Cost-effectiveness results with severity weighting of 1</vt:lpstr>
      <vt:lpstr>Cumulative impact of EAG preferred assumptions</vt:lpstr>
      <vt:lpstr>Cost-effectiveness results with severity weighting of 1.2</vt:lpstr>
      <vt:lpstr>Cost-effectiveness results with severity weighting of 1.2</vt:lpstr>
      <vt:lpstr>Cumulative impact of EAG preferred assumptions</vt:lpstr>
      <vt:lpstr>Other considerations </vt:lpstr>
      <vt:lpstr>Back up slides</vt:lpstr>
      <vt:lpstr>Key issue: QALY weighting for severity Severity is determined by calculating absolute and proportional shortfall</vt:lpstr>
      <vt:lpstr>MYR 301 results </vt:lpstr>
      <vt:lpstr>MYR 301 results </vt:lpstr>
      <vt:lpstr>Key issue: Generalisability of trial population to UK patients </vt:lpstr>
      <vt:lpstr>Recommending treatments into managed access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Taylor</dc:creator>
  <cp:lastModifiedBy>Anna Willis</cp:lastModifiedBy>
  <cp:revision>1407</cp:revision>
  <dcterms:created xsi:type="dcterms:W3CDTF">2020-03-17T12:57:37Z</dcterms:created>
  <dcterms:modified xsi:type="dcterms:W3CDTF">2022-10-12T14:47:08Z</dcterms:modified>
</cp:coreProperties>
</file>