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9"/>
  </p:notesMasterIdLst>
  <p:handoutMasterIdLst>
    <p:handoutMasterId r:id="rId20"/>
  </p:handoutMasterIdLst>
  <p:sldIdLst>
    <p:sldId id="438" r:id="rId2"/>
    <p:sldId id="435" r:id="rId3"/>
    <p:sldId id="452" r:id="rId4"/>
    <p:sldId id="310" r:id="rId5"/>
    <p:sldId id="449" r:id="rId6"/>
    <p:sldId id="430" r:id="rId7"/>
    <p:sldId id="388" r:id="rId8"/>
    <p:sldId id="455" r:id="rId9"/>
    <p:sldId id="456" r:id="rId10"/>
    <p:sldId id="457" r:id="rId11"/>
    <p:sldId id="458" r:id="rId12"/>
    <p:sldId id="459" r:id="rId13"/>
    <p:sldId id="460" r:id="rId14"/>
    <p:sldId id="461" r:id="rId15"/>
    <p:sldId id="462" r:id="rId16"/>
    <p:sldId id="441" r:id="rId17"/>
    <p:sldId id="442" r:id="rId18"/>
  </p:sldIdLst>
  <p:sldSz cx="9144000" cy="6858000" type="screen4x3"/>
  <p:notesSz cx="6735763" cy="9866313"/>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7">
          <p15:clr>
            <a:srgbClr val="A4A3A4"/>
          </p15:clr>
        </p15:guide>
        <p15:guide id="2" pos="212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B4EEFA"/>
    <a:srgbClr val="BBE0F3"/>
    <a:srgbClr val="66FFFF"/>
    <a:srgbClr val="3399FF"/>
    <a:srgbClr val="99CCFF"/>
    <a:srgbClr val="66FFCC"/>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909" autoAdjust="0"/>
    <p:restoredTop sz="70492" autoAdjust="0"/>
  </p:normalViewPr>
  <p:slideViewPr>
    <p:cSldViewPr>
      <p:cViewPr varScale="1">
        <p:scale>
          <a:sx n="63" d="100"/>
          <a:sy n="63" d="100"/>
        </p:scale>
        <p:origin x="2460" y="72"/>
      </p:cViewPr>
      <p:guideLst>
        <p:guide orient="horz" pos="2160"/>
        <p:guide pos="2880"/>
      </p:guideLst>
    </p:cSldViewPr>
  </p:slideViewPr>
  <p:outlineViewPr>
    <p:cViewPr>
      <p:scale>
        <a:sx n="33" d="100"/>
        <a:sy n="33" d="100"/>
      </p:scale>
      <p:origin x="0" y="4884"/>
    </p:cViewPr>
  </p:outlineViewPr>
  <p:notesTextViewPr>
    <p:cViewPr>
      <p:scale>
        <a:sx n="100" d="100"/>
        <a:sy n="100" d="100"/>
      </p:scale>
      <p:origin x="0" y="0"/>
    </p:cViewPr>
  </p:notesTextViewPr>
  <p:notesViewPr>
    <p:cSldViewPr>
      <p:cViewPr>
        <p:scale>
          <a:sx n="100" d="100"/>
          <a:sy n="100" d="100"/>
        </p:scale>
        <p:origin x="-906" y="672"/>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140D0252-1D1F-03E4-3A0A-4C70FFD9A253}"/>
              </a:ext>
            </a:extLst>
          </p:cNvPr>
          <p:cNvSpPr>
            <a:spLocks noGrp="1" noChangeArrowheads="1"/>
          </p:cNvSpPr>
          <p:nvPr>
            <p:ph type="hdr" sz="quarter"/>
          </p:nvPr>
        </p:nvSpPr>
        <p:spPr bwMode="auto">
          <a:xfrm>
            <a:off x="0" y="0"/>
            <a:ext cx="2919413" cy="493713"/>
          </a:xfrm>
          <a:prstGeom prst="rect">
            <a:avLst/>
          </a:prstGeom>
          <a:noFill/>
          <a:ln w="9525">
            <a:noFill/>
            <a:miter lim="800000"/>
            <a:headEnd/>
            <a:tailEnd/>
          </a:ln>
        </p:spPr>
        <p:txBody>
          <a:bodyPr vert="horz" wrap="square" lIns="90882" tIns="45441" rIns="90882" bIns="45441" numCol="1" anchor="t" anchorCtr="0" compatLnSpc="1">
            <a:prstTxWarp prst="textNoShape">
              <a:avLst/>
            </a:prstTxWarp>
          </a:bodyPr>
          <a:lstStyle>
            <a:lvl1pPr defTabSz="908050" eaLnBrk="1" hangingPunct="1">
              <a:defRPr sz="1200">
                <a:latin typeface="Arial" charset="0"/>
              </a:defRPr>
            </a:lvl1pPr>
          </a:lstStyle>
          <a:p>
            <a:pPr>
              <a:defRPr/>
            </a:pPr>
            <a:endParaRPr lang="en-US"/>
          </a:p>
        </p:txBody>
      </p:sp>
      <p:sp>
        <p:nvSpPr>
          <p:cNvPr id="5123" name="Rectangle 3">
            <a:extLst>
              <a:ext uri="{FF2B5EF4-FFF2-40B4-BE49-F238E27FC236}">
                <a16:creationId xmlns:a16="http://schemas.microsoft.com/office/drawing/2014/main" id="{5B80411F-2858-A688-9FBD-AEDC03F9E58C}"/>
              </a:ext>
            </a:extLst>
          </p:cNvPr>
          <p:cNvSpPr>
            <a:spLocks noGrp="1" noChangeArrowheads="1"/>
          </p:cNvSpPr>
          <p:nvPr>
            <p:ph type="dt" sz="quarter" idx="1"/>
          </p:nvPr>
        </p:nvSpPr>
        <p:spPr bwMode="auto">
          <a:xfrm>
            <a:off x="3814763" y="0"/>
            <a:ext cx="2919412" cy="493713"/>
          </a:xfrm>
          <a:prstGeom prst="rect">
            <a:avLst/>
          </a:prstGeom>
          <a:noFill/>
          <a:ln w="9525">
            <a:noFill/>
            <a:miter lim="800000"/>
            <a:headEnd/>
            <a:tailEnd/>
          </a:ln>
        </p:spPr>
        <p:txBody>
          <a:bodyPr vert="horz" wrap="square" lIns="90882" tIns="45441" rIns="90882" bIns="45441" numCol="1" anchor="t" anchorCtr="0" compatLnSpc="1">
            <a:prstTxWarp prst="textNoShape">
              <a:avLst/>
            </a:prstTxWarp>
          </a:bodyPr>
          <a:lstStyle>
            <a:lvl1pPr algn="r" defTabSz="908050" eaLnBrk="1" hangingPunct="1">
              <a:defRPr sz="1200">
                <a:latin typeface="Arial" charset="0"/>
              </a:defRPr>
            </a:lvl1pPr>
          </a:lstStyle>
          <a:p>
            <a:pPr>
              <a:defRPr/>
            </a:pPr>
            <a:endParaRPr lang="en-US"/>
          </a:p>
        </p:txBody>
      </p:sp>
      <p:sp>
        <p:nvSpPr>
          <p:cNvPr id="5124" name="Rectangle 4">
            <a:extLst>
              <a:ext uri="{FF2B5EF4-FFF2-40B4-BE49-F238E27FC236}">
                <a16:creationId xmlns:a16="http://schemas.microsoft.com/office/drawing/2014/main" id="{288972EC-623B-6035-2C18-1A9D23B71C98}"/>
              </a:ext>
            </a:extLst>
          </p:cNvPr>
          <p:cNvSpPr>
            <a:spLocks noGrp="1" noChangeArrowheads="1"/>
          </p:cNvSpPr>
          <p:nvPr>
            <p:ph type="ftr" sz="quarter" idx="2"/>
          </p:nvPr>
        </p:nvSpPr>
        <p:spPr bwMode="auto">
          <a:xfrm>
            <a:off x="0" y="9371013"/>
            <a:ext cx="2919413" cy="493712"/>
          </a:xfrm>
          <a:prstGeom prst="rect">
            <a:avLst/>
          </a:prstGeom>
          <a:noFill/>
          <a:ln w="9525">
            <a:noFill/>
            <a:miter lim="800000"/>
            <a:headEnd/>
            <a:tailEnd/>
          </a:ln>
        </p:spPr>
        <p:txBody>
          <a:bodyPr vert="horz" wrap="square" lIns="90882" tIns="45441" rIns="90882" bIns="45441" numCol="1" anchor="b" anchorCtr="0" compatLnSpc="1">
            <a:prstTxWarp prst="textNoShape">
              <a:avLst/>
            </a:prstTxWarp>
          </a:bodyPr>
          <a:lstStyle>
            <a:lvl1pPr defTabSz="908050" eaLnBrk="1" hangingPunct="1">
              <a:defRPr sz="1200">
                <a:latin typeface="Arial" charset="0"/>
              </a:defRPr>
            </a:lvl1pPr>
          </a:lstStyle>
          <a:p>
            <a:pPr>
              <a:defRPr/>
            </a:pPr>
            <a:endParaRPr lang="en-US"/>
          </a:p>
        </p:txBody>
      </p:sp>
      <p:sp>
        <p:nvSpPr>
          <p:cNvPr id="5125" name="Rectangle 5">
            <a:extLst>
              <a:ext uri="{FF2B5EF4-FFF2-40B4-BE49-F238E27FC236}">
                <a16:creationId xmlns:a16="http://schemas.microsoft.com/office/drawing/2014/main" id="{9A04BC15-CCD4-78F7-D8CF-4985CB084A64}"/>
              </a:ext>
            </a:extLst>
          </p:cNvPr>
          <p:cNvSpPr>
            <a:spLocks noGrp="1" noChangeArrowheads="1"/>
          </p:cNvSpPr>
          <p:nvPr>
            <p:ph type="sldNum" sz="quarter" idx="3"/>
          </p:nvPr>
        </p:nvSpPr>
        <p:spPr bwMode="auto">
          <a:xfrm>
            <a:off x="3814763" y="9371013"/>
            <a:ext cx="2919412" cy="493712"/>
          </a:xfrm>
          <a:prstGeom prst="rect">
            <a:avLst/>
          </a:prstGeom>
          <a:noFill/>
          <a:ln w="9525">
            <a:noFill/>
            <a:miter lim="800000"/>
            <a:headEnd/>
            <a:tailEnd/>
          </a:ln>
        </p:spPr>
        <p:txBody>
          <a:bodyPr vert="horz" wrap="square" lIns="90882" tIns="45441" rIns="90882" bIns="45441" numCol="1" anchor="b" anchorCtr="0" compatLnSpc="1">
            <a:prstTxWarp prst="textNoShape">
              <a:avLst/>
            </a:prstTxWarp>
          </a:bodyPr>
          <a:lstStyle>
            <a:lvl1pPr algn="r" defTabSz="908050" eaLnBrk="1" hangingPunct="1">
              <a:defRPr sz="1200"/>
            </a:lvl1pPr>
          </a:lstStyle>
          <a:p>
            <a:pPr>
              <a:defRPr/>
            </a:pPr>
            <a:fld id="{61DF2496-276A-4C25-9F46-9FBC1421A765}"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D1D6E710-E3F1-0736-4FD4-36FE9A150375}"/>
              </a:ext>
            </a:extLst>
          </p:cNvPr>
          <p:cNvSpPr>
            <a:spLocks noGrp="1" noChangeArrowheads="1"/>
          </p:cNvSpPr>
          <p:nvPr>
            <p:ph type="hdr" sz="quarter"/>
          </p:nvPr>
        </p:nvSpPr>
        <p:spPr bwMode="auto">
          <a:xfrm>
            <a:off x="0" y="0"/>
            <a:ext cx="2919413" cy="493713"/>
          </a:xfrm>
          <a:prstGeom prst="rect">
            <a:avLst/>
          </a:prstGeom>
          <a:noFill/>
          <a:ln w="9525">
            <a:noFill/>
            <a:miter lim="800000"/>
            <a:headEnd/>
            <a:tailEnd/>
          </a:ln>
        </p:spPr>
        <p:txBody>
          <a:bodyPr vert="horz" wrap="square" lIns="90882" tIns="45441" rIns="90882" bIns="45441" numCol="1" anchor="t" anchorCtr="0" compatLnSpc="1">
            <a:prstTxWarp prst="textNoShape">
              <a:avLst/>
            </a:prstTxWarp>
          </a:bodyPr>
          <a:lstStyle>
            <a:lvl1pPr defTabSz="908050" eaLnBrk="1" hangingPunct="1">
              <a:defRPr sz="1200">
                <a:latin typeface="Arial" charset="0"/>
              </a:defRPr>
            </a:lvl1pPr>
          </a:lstStyle>
          <a:p>
            <a:pPr>
              <a:defRPr/>
            </a:pPr>
            <a:endParaRPr lang="en-US"/>
          </a:p>
        </p:txBody>
      </p:sp>
      <p:sp>
        <p:nvSpPr>
          <p:cNvPr id="22531" name="Rectangle 3">
            <a:extLst>
              <a:ext uri="{FF2B5EF4-FFF2-40B4-BE49-F238E27FC236}">
                <a16:creationId xmlns:a16="http://schemas.microsoft.com/office/drawing/2014/main" id="{AF9BF5EB-B10F-EE0F-788E-520212E597EB}"/>
              </a:ext>
            </a:extLst>
          </p:cNvPr>
          <p:cNvSpPr>
            <a:spLocks noGrp="1" noChangeArrowheads="1"/>
          </p:cNvSpPr>
          <p:nvPr>
            <p:ph type="dt" idx="1"/>
          </p:nvPr>
        </p:nvSpPr>
        <p:spPr bwMode="auto">
          <a:xfrm>
            <a:off x="3814763" y="0"/>
            <a:ext cx="2919412" cy="493713"/>
          </a:xfrm>
          <a:prstGeom prst="rect">
            <a:avLst/>
          </a:prstGeom>
          <a:noFill/>
          <a:ln w="9525">
            <a:noFill/>
            <a:miter lim="800000"/>
            <a:headEnd/>
            <a:tailEnd/>
          </a:ln>
        </p:spPr>
        <p:txBody>
          <a:bodyPr vert="horz" wrap="square" lIns="90882" tIns="45441" rIns="90882" bIns="45441" numCol="1" anchor="t" anchorCtr="0" compatLnSpc="1">
            <a:prstTxWarp prst="textNoShape">
              <a:avLst/>
            </a:prstTxWarp>
          </a:bodyPr>
          <a:lstStyle>
            <a:lvl1pPr algn="r" defTabSz="908050" eaLnBrk="1" hangingPunct="1">
              <a:defRPr sz="1200">
                <a:latin typeface="Arial" charset="0"/>
              </a:defRPr>
            </a:lvl1pPr>
          </a:lstStyle>
          <a:p>
            <a:pPr>
              <a:defRPr/>
            </a:pPr>
            <a:endParaRPr lang="en-US"/>
          </a:p>
        </p:txBody>
      </p:sp>
      <p:sp>
        <p:nvSpPr>
          <p:cNvPr id="2052" name="Rectangle 4">
            <a:extLst>
              <a:ext uri="{FF2B5EF4-FFF2-40B4-BE49-F238E27FC236}">
                <a16:creationId xmlns:a16="http://schemas.microsoft.com/office/drawing/2014/main" id="{73600E59-0065-0D93-DEE0-F8D2332A6D86}"/>
              </a:ext>
            </a:extLst>
          </p:cNvPr>
          <p:cNvSpPr>
            <a:spLocks noGrp="1" noRot="1" noChangeAspect="1" noChangeArrowheads="1" noTextEdit="1"/>
          </p:cNvSpPr>
          <p:nvPr>
            <p:ph type="sldImg" idx="2"/>
          </p:nvPr>
        </p:nvSpPr>
        <p:spPr bwMode="auto">
          <a:xfrm>
            <a:off x="901700" y="739775"/>
            <a:ext cx="4932363" cy="36988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3" name="Rectangle 5">
            <a:extLst>
              <a:ext uri="{FF2B5EF4-FFF2-40B4-BE49-F238E27FC236}">
                <a16:creationId xmlns:a16="http://schemas.microsoft.com/office/drawing/2014/main" id="{0CAB4F32-BB45-12FB-D74C-22C0804F1F52}"/>
              </a:ext>
            </a:extLst>
          </p:cNvPr>
          <p:cNvSpPr>
            <a:spLocks noGrp="1" noChangeArrowheads="1"/>
          </p:cNvSpPr>
          <p:nvPr>
            <p:ph type="body" sz="quarter" idx="3"/>
          </p:nvPr>
        </p:nvSpPr>
        <p:spPr bwMode="auto">
          <a:xfrm>
            <a:off x="673100" y="4686300"/>
            <a:ext cx="5389563" cy="4440238"/>
          </a:xfrm>
          <a:prstGeom prst="rect">
            <a:avLst/>
          </a:prstGeom>
          <a:noFill/>
          <a:ln w="9525">
            <a:noFill/>
            <a:miter lim="800000"/>
            <a:headEnd/>
            <a:tailEnd/>
          </a:ln>
        </p:spPr>
        <p:txBody>
          <a:bodyPr vert="horz" wrap="square" lIns="90882" tIns="45441" rIns="90882" bIns="45441"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2534" name="Rectangle 6">
            <a:extLst>
              <a:ext uri="{FF2B5EF4-FFF2-40B4-BE49-F238E27FC236}">
                <a16:creationId xmlns:a16="http://schemas.microsoft.com/office/drawing/2014/main" id="{B62BEB10-A0D4-A786-E49E-049DE1C6AF08}"/>
              </a:ext>
            </a:extLst>
          </p:cNvPr>
          <p:cNvSpPr>
            <a:spLocks noGrp="1" noChangeArrowheads="1"/>
          </p:cNvSpPr>
          <p:nvPr>
            <p:ph type="ftr" sz="quarter" idx="4"/>
          </p:nvPr>
        </p:nvSpPr>
        <p:spPr bwMode="auto">
          <a:xfrm>
            <a:off x="0" y="9371013"/>
            <a:ext cx="2919413" cy="493712"/>
          </a:xfrm>
          <a:prstGeom prst="rect">
            <a:avLst/>
          </a:prstGeom>
          <a:noFill/>
          <a:ln w="9525">
            <a:noFill/>
            <a:miter lim="800000"/>
            <a:headEnd/>
            <a:tailEnd/>
          </a:ln>
        </p:spPr>
        <p:txBody>
          <a:bodyPr vert="horz" wrap="square" lIns="90882" tIns="45441" rIns="90882" bIns="45441" numCol="1" anchor="b" anchorCtr="0" compatLnSpc="1">
            <a:prstTxWarp prst="textNoShape">
              <a:avLst/>
            </a:prstTxWarp>
          </a:bodyPr>
          <a:lstStyle>
            <a:lvl1pPr defTabSz="908050" eaLnBrk="1" hangingPunct="1">
              <a:defRPr sz="1200">
                <a:latin typeface="Arial" charset="0"/>
              </a:defRPr>
            </a:lvl1pPr>
          </a:lstStyle>
          <a:p>
            <a:pPr>
              <a:defRPr/>
            </a:pPr>
            <a:endParaRPr lang="en-US"/>
          </a:p>
        </p:txBody>
      </p:sp>
      <p:sp>
        <p:nvSpPr>
          <p:cNvPr id="22535" name="Rectangle 7">
            <a:extLst>
              <a:ext uri="{FF2B5EF4-FFF2-40B4-BE49-F238E27FC236}">
                <a16:creationId xmlns:a16="http://schemas.microsoft.com/office/drawing/2014/main" id="{BD911650-E96C-B9BB-5FC1-27D0816E4EDD}"/>
              </a:ext>
            </a:extLst>
          </p:cNvPr>
          <p:cNvSpPr>
            <a:spLocks noGrp="1" noChangeArrowheads="1"/>
          </p:cNvSpPr>
          <p:nvPr>
            <p:ph type="sldNum" sz="quarter" idx="5"/>
          </p:nvPr>
        </p:nvSpPr>
        <p:spPr bwMode="auto">
          <a:xfrm>
            <a:off x="3814763" y="9371013"/>
            <a:ext cx="2919412" cy="493712"/>
          </a:xfrm>
          <a:prstGeom prst="rect">
            <a:avLst/>
          </a:prstGeom>
          <a:noFill/>
          <a:ln w="9525">
            <a:noFill/>
            <a:miter lim="800000"/>
            <a:headEnd/>
            <a:tailEnd/>
          </a:ln>
        </p:spPr>
        <p:txBody>
          <a:bodyPr vert="horz" wrap="square" lIns="90882" tIns="45441" rIns="90882" bIns="45441" numCol="1" anchor="b" anchorCtr="0" compatLnSpc="1">
            <a:prstTxWarp prst="textNoShape">
              <a:avLst/>
            </a:prstTxWarp>
          </a:bodyPr>
          <a:lstStyle>
            <a:lvl1pPr algn="r" defTabSz="908050" eaLnBrk="1" hangingPunct="1">
              <a:defRPr sz="1200"/>
            </a:lvl1pPr>
          </a:lstStyle>
          <a:p>
            <a:pPr>
              <a:defRPr/>
            </a:pPr>
            <a:fld id="{2195AFC8-609B-465C-91C4-71F6CD9F1466}"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000" kern="1200">
        <a:solidFill>
          <a:schemeClr val="tx1"/>
        </a:solidFill>
        <a:latin typeface="Arial" charset="0"/>
        <a:ea typeface="+mn-ea"/>
        <a:cs typeface="+mn-cs"/>
      </a:defRPr>
    </a:lvl1pPr>
    <a:lvl2pPr marL="457200" algn="l" rtl="0" eaLnBrk="0" fontAlgn="base" hangingPunct="0">
      <a:spcBef>
        <a:spcPct val="30000"/>
      </a:spcBef>
      <a:spcAft>
        <a:spcPct val="0"/>
      </a:spcAft>
      <a:defRPr sz="1000" kern="1200">
        <a:solidFill>
          <a:schemeClr val="tx1"/>
        </a:solidFill>
        <a:latin typeface="Arial" charset="0"/>
        <a:ea typeface="+mn-ea"/>
        <a:cs typeface="+mn-cs"/>
      </a:defRPr>
    </a:lvl2pPr>
    <a:lvl3pPr marL="914400" algn="l" rtl="0" eaLnBrk="0" fontAlgn="base" hangingPunct="0">
      <a:spcBef>
        <a:spcPct val="30000"/>
      </a:spcBef>
      <a:spcAft>
        <a:spcPct val="0"/>
      </a:spcAft>
      <a:defRPr sz="1000" kern="1200">
        <a:solidFill>
          <a:schemeClr val="tx1"/>
        </a:solidFill>
        <a:latin typeface="Arial" charset="0"/>
        <a:ea typeface="+mn-ea"/>
        <a:cs typeface="+mn-cs"/>
      </a:defRPr>
    </a:lvl3pPr>
    <a:lvl4pPr marL="1371600" algn="l" rtl="0" eaLnBrk="0" fontAlgn="base" hangingPunct="0">
      <a:spcBef>
        <a:spcPct val="30000"/>
      </a:spcBef>
      <a:spcAft>
        <a:spcPct val="0"/>
      </a:spcAft>
      <a:defRPr sz="1000" kern="1200">
        <a:solidFill>
          <a:schemeClr val="tx1"/>
        </a:solidFill>
        <a:latin typeface="Arial" charset="0"/>
        <a:ea typeface="+mn-ea"/>
        <a:cs typeface="+mn-cs"/>
      </a:defRPr>
    </a:lvl4pPr>
    <a:lvl5pPr marL="1828800" algn="l" rtl="0" eaLnBrk="0" fontAlgn="base" hangingPunct="0">
      <a:spcBef>
        <a:spcPct val="30000"/>
      </a:spcBef>
      <a:spcAft>
        <a:spcPct val="0"/>
      </a:spcAft>
      <a:defRPr sz="10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F552580D-6538-A1BB-39A8-749274D567C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8050">
              <a:spcBef>
                <a:spcPct val="30000"/>
              </a:spcBef>
              <a:defRPr sz="1000">
                <a:solidFill>
                  <a:schemeClr val="tx1"/>
                </a:solidFill>
                <a:latin typeface="Arial" panose="020B0604020202020204" pitchFamily="34" charset="0"/>
              </a:defRPr>
            </a:lvl1pPr>
            <a:lvl2pPr marL="742950" indent="-285750" defTabSz="908050">
              <a:spcBef>
                <a:spcPct val="30000"/>
              </a:spcBef>
              <a:defRPr sz="1000">
                <a:solidFill>
                  <a:schemeClr val="tx1"/>
                </a:solidFill>
                <a:latin typeface="Arial" panose="020B0604020202020204" pitchFamily="34" charset="0"/>
              </a:defRPr>
            </a:lvl2pPr>
            <a:lvl3pPr marL="1143000" indent="-228600" defTabSz="908050">
              <a:spcBef>
                <a:spcPct val="30000"/>
              </a:spcBef>
              <a:defRPr sz="1000">
                <a:solidFill>
                  <a:schemeClr val="tx1"/>
                </a:solidFill>
                <a:latin typeface="Arial" panose="020B0604020202020204" pitchFamily="34" charset="0"/>
              </a:defRPr>
            </a:lvl3pPr>
            <a:lvl4pPr marL="1600200" indent="-228600" defTabSz="908050">
              <a:spcBef>
                <a:spcPct val="30000"/>
              </a:spcBef>
              <a:defRPr sz="1000">
                <a:solidFill>
                  <a:schemeClr val="tx1"/>
                </a:solidFill>
                <a:latin typeface="Arial" panose="020B0604020202020204" pitchFamily="34" charset="0"/>
              </a:defRPr>
            </a:lvl4pPr>
            <a:lvl5pPr marL="2057400" indent="-228600" defTabSz="908050">
              <a:spcBef>
                <a:spcPct val="30000"/>
              </a:spcBef>
              <a:defRPr sz="1000">
                <a:solidFill>
                  <a:schemeClr val="tx1"/>
                </a:solidFill>
                <a:latin typeface="Arial" panose="020B0604020202020204" pitchFamily="34" charset="0"/>
              </a:defRPr>
            </a:lvl5pPr>
            <a:lvl6pPr marL="2514600" indent="-228600" defTabSz="908050" eaLnBrk="0" fontAlgn="base" hangingPunct="0">
              <a:spcBef>
                <a:spcPct val="30000"/>
              </a:spcBef>
              <a:spcAft>
                <a:spcPct val="0"/>
              </a:spcAft>
              <a:defRPr sz="1000">
                <a:solidFill>
                  <a:schemeClr val="tx1"/>
                </a:solidFill>
                <a:latin typeface="Arial" panose="020B0604020202020204" pitchFamily="34" charset="0"/>
              </a:defRPr>
            </a:lvl6pPr>
            <a:lvl7pPr marL="2971800" indent="-228600" defTabSz="908050" eaLnBrk="0" fontAlgn="base" hangingPunct="0">
              <a:spcBef>
                <a:spcPct val="30000"/>
              </a:spcBef>
              <a:spcAft>
                <a:spcPct val="0"/>
              </a:spcAft>
              <a:defRPr sz="1000">
                <a:solidFill>
                  <a:schemeClr val="tx1"/>
                </a:solidFill>
                <a:latin typeface="Arial" panose="020B0604020202020204" pitchFamily="34" charset="0"/>
              </a:defRPr>
            </a:lvl7pPr>
            <a:lvl8pPr marL="3429000" indent="-228600" defTabSz="908050" eaLnBrk="0" fontAlgn="base" hangingPunct="0">
              <a:spcBef>
                <a:spcPct val="30000"/>
              </a:spcBef>
              <a:spcAft>
                <a:spcPct val="0"/>
              </a:spcAft>
              <a:defRPr sz="1000">
                <a:solidFill>
                  <a:schemeClr val="tx1"/>
                </a:solidFill>
                <a:latin typeface="Arial" panose="020B0604020202020204" pitchFamily="34" charset="0"/>
              </a:defRPr>
            </a:lvl8pPr>
            <a:lvl9pPr marL="3886200" indent="-228600" defTabSz="908050" eaLnBrk="0" fontAlgn="base" hangingPunct="0">
              <a:spcBef>
                <a:spcPct val="30000"/>
              </a:spcBef>
              <a:spcAft>
                <a:spcPct val="0"/>
              </a:spcAft>
              <a:defRPr sz="1000">
                <a:solidFill>
                  <a:schemeClr val="tx1"/>
                </a:solidFill>
                <a:latin typeface="Arial" panose="020B0604020202020204" pitchFamily="34" charset="0"/>
              </a:defRPr>
            </a:lvl9pPr>
          </a:lstStyle>
          <a:p>
            <a:pPr>
              <a:spcBef>
                <a:spcPct val="0"/>
              </a:spcBef>
            </a:pPr>
            <a:fld id="{C160D940-3BA6-4AD8-BB77-B2F1C88CD0AE}" type="slidenum">
              <a:rPr lang="en-GB" altLang="en-US" sz="1200" smtClean="0"/>
              <a:pPr>
                <a:spcBef>
                  <a:spcPct val="0"/>
                </a:spcBef>
              </a:pPr>
              <a:t>1</a:t>
            </a:fld>
            <a:endParaRPr lang="en-GB" altLang="en-US" sz="1200"/>
          </a:p>
        </p:txBody>
      </p:sp>
      <p:sp>
        <p:nvSpPr>
          <p:cNvPr id="5123" name="Rectangle 2">
            <a:extLst>
              <a:ext uri="{FF2B5EF4-FFF2-40B4-BE49-F238E27FC236}">
                <a16:creationId xmlns:a16="http://schemas.microsoft.com/office/drawing/2014/main" id="{209CD5D5-22D5-C436-D33A-EF14A8C68F62}"/>
              </a:ext>
            </a:extLst>
          </p:cNvPr>
          <p:cNvSpPr>
            <a:spLocks noGrp="1" noRot="1" noChangeAspect="1" noChangeArrowheads="1" noTextEdit="1"/>
          </p:cNvSpPr>
          <p:nvPr>
            <p:ph type="sldImg"/>
          </p:nvPr>
        </p:nvSpPr>
        <p:spPr>
          <a:ln/>
        </p:spPr>
      </p:sp>
      <p:sp>
        <p:nvSpPr>
          <p:cNvPr id="5124" name="Rectangle 3">
            <a:extLst>
              <a:ext uri="{FF2B5EF4-FFF2-40B4-BE49-F238E27FC236}">
                <a16:creationId xmlns:a16="http://schemas.microsoft.com/office/drawing/2014/main" id="{27675398-969E-8F3D-D5A0-9FA49312B28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spcBef>
                <a:spcPct val="0"/>
              </a:spcBef>
            </a:pPr>
            <a:r>
              <a:rPr lang="en-GB" altLang="en-US" b="1">
                <a:latin typeface="Arial" panose="020B0604020202020204" pitchFamily="34" charset="0"/>
              </a:rPr>
              <a:t>NOTES FOR PRESENTERS:</a:t>
            </a:r>
          </a:p>
          <a:p>
            <a:pPr eaLnBrk="1" hangingPunct="1">
              <a:lnSpc>
                <a:spcPct val="80000"/>
              </a:lnSpc>
              <a:spcBef>
                <a:spcPct val="0"/>
              </a:spcBef>
            </a:pPr>
            <a:endParaRPr lang="en-GB" altLang="en-US" b="1">
              <a:latin typeface="Arial" panose="020B0604020202020204" pitchFamily="34" charset="0"/>
            </a:endParaRPr>
          </a:p>
          <a:p>
            <a:pPr eaLnBrk="1" hangingPunct="1">
              <a:lnSpc>
                <a:spcPct val="80000"/>
              </a:lnSpc>
              <a:spcBef>
                <a:spcPct val="0"/>
              </a:spcBef>
            </a:pPr>
            <a:r>
              <a:rPr lang="en-GB" altLang="en-US" b="1">
                <a:latin typeface="Arial" panose="020B0604020202020204" pitchFamily="34" charset="0"/>
              </a:rPr>
              <a:t>ABOUT THIS PRESENTATION:</a:t>
            </a:r>
            <a:r>
              <a:rPr lang="en-GB" altLang="en-US">
                <a:latin typeface="Arial" panose="020B0604020202020204" pitchFamily="34" charset="0"/>
              </a:rPr>
              <a:t> </a:t>
            </a:r>
            <a:endParaRPr lang="en-GB" altLang="en-US" b="1">
              <a:latin typeface="Arial" panose="020B0604020202020204" pitchFamily="34" charset="0"/>
            </a:endParaRPr>
          </a:p>
          <a:p>
            <a:pPr eaLnBrk="1" hangingPunct="1">
              <a:lnSpc>
                <a:spcPct val="80000"/>
              </a:lnSpc>
              <a:spcBef>
                <a:spcPct val="0"/>
              </a:spcBef>
            </a:pPr>
            <a:r>
              <a:rPr lang="en-GB" altLang="en-US">
                <a:latin typeface="Arial" panose="020B0604020202020204" pitchFamily="34" charset="0"/>
              </a:rPr>
              <a:t>This presentation has been written to help you raise awareness of the NICE clinical guideline on borderline personality disorder. This guideline has been written for </a:t>
            </a:r>
            <a:r>
              <a:rPr lang="en-US" altLang="en-US">
                <a:latin typeface="Arial" panose="020B0604020202020204" pitchFamily="34" charset="0"/>
              </a:rPr>
              <a:t>healthcare professionals and others involved in the care of people with borderline personality disorder</a:t>
            </a:r>
            <a:r>
              <a:rPr lang="en-GB" altLang="en-US">
                <a:latin typeface="Arial" panose="020B0604020202020204" pitchFamily="34" charset="0"/>
              </a:rPr>
              <a:t>. </a:t>
            </a:r>
          </a:p>
          <a:p>
            <a:pPr eaLnBrk="1" hangingPunct="1">
              <a:lnSpc>
                <a:spcPct val="80000"/>
              </a:lnSpc>
              <a:spcBef>
                <a:spcPct val="0"/>
              </a:spcBef>
            </a:pPr>
            <a:endParaRPr lang="en-GB" altLang="en-US" b="1" i="1">
              <a:latin typeface="Arial" panose="020B0604020202020204" pitchFamily="34" charset="0"/>
            </a:endParaRPr>
          </a:p>
          <a:p>
            <a:pPr eaLnBrk="1" hangingPunct="1">
              <a:lnSpc>
                <a:spcPct val="80000"/>
              </a:lnSpc>
              <a:spcBef>
                <a:spcPct val="0"/>
              </a:spcBef>
            </a:pPr>
            <a:r>
              <a:rPr lang="en-GB" altLang="en-US">
                <a:latin typeface="Arial" panose="020B0604020202020204" pitchFamily="34" charset="0"/>
              </a:rPr>
              <a:t>The guideline is available in a number of formats, including a quick reference guide (QRG), a condensed NICE version, the full guidance and the patient version: ‘Understanding NICE guidance’ (UNG). You may want to hand out copies of the quick reference guide at your presentation so that your audience can refer to it. See the end of the presentation for ordering details.</a:t>
            </a:r>
          </a:p>
          <a:p>
            <a:pPr eaLnBrk="1" hangingPunct="1">
              <a:lnSpc>
                <a:spcPct val="80000"/>
              </a:lnSpc>
              <a:spcBef>
                <a:spcPct val="0"/>
              </a:spcBef>
            </a:pPr>
            <a:endParaRPr lang="en-GB" altLang="en-US">
              <a:latin typeface="Arial" panose="020B0604020202020204" pitchFamily="34" charset="0"/>
            </a:endParaRPr>
          </a:p>
          <a:p>
            <a:pPr eaLnBrk="1" hangingPunct="1">
              <a:lnSpc>
                <a:spcPct val="80000"/>
              </a:lnSpc>
              <a:spcBef>
                <a:spcPct val="0"/>
              </a:spcBef>
            </a:pPr>
            <a:r>
              <a:rPr lang="en-GB" altLang="en-US">
                <a:latin typeface="Arial" panose="020B0604020202020204" pitchFamily="34" charset="0"/>
              </a:rPr>
              <a:t>You can add your own organisation’s logo alongside the NICE logo. </a:t>
            </a:r>
          </a:p>
          <a:p>
            <a:pPr eaLnBrk="1" hangingPunct="1">
              <a:lnSpc>
                <a:spcPct val="80000"/>
              </a:lnSpc>
              <a:spcBef>
                <a:spcPct val="0"/>
              </a:spcBef>
            </a:pPr>
            <a:endParaRPr lang="en-GB" altLang="en-US">
              <a:latin typeface="Arial" panose="020B0604020202020204" pitchFamily="34" charset="0"/>
            </a:endParaRPr>
          </a:p>
          <a:p>
            <a:pPr eaLnBrk="1" hangingPunct="1">
              <a:lnSpc>
                <a:spcPct val="80000"/>
              </a:lnSpc>
              <a:spcBef>
                <a:spcPct val="0"/>
              </a:spcBef>
            </a:pPr>
            <a:r>
              <a:rPr lang="en-GB" altLang="en-US">
                <a:latin typeface="Arial" panose="020B0604020202020204" pitchFamily="34" charset="0"/>
              </a:rPr>
              <a:t>We have included notes for presenters, broken down into ‘key points to raise’, which you can highlight in your presentation, and ‘additional information’ that you may want to draw on, such as rationale or an explanation of the evidence for a recommendation. Where necessary, the recommendation will be given in full. </a:t>
            </a:r>
          </a:p>
          <a:p>
            <a:pPr eaLnBrk="1" hangingPunct="1">
              <a:lnSpc>
                <a:spcPct val="80000"/>
              </a:lnSpc>
              <a:spcBef>
                <a:spcPct val="0"/>
              </a:spcBef>
            </a:pPr>
            <a:endParaRPr lang="en-GB" altLang="en-US">
              <a:latin typeface="Arial" panose="020B0604020202020204" pitchFamily="34" charset="0"/>
            </a:endParaRPr>
          </a:p>
          <a:p>
            <a:pPr eaLnBrk="1" hangingPunct="1">
              <a:lnSpc>
                <a:spcPct val="80000"/>
              </a:lnSpc>
              <a:spcBef>
                <a:spcPct val="0"/>
              </a:spcBef>
            </a:pPr>
            <a:r>
              <a:rPr lang="en-GB" altLang="en-US" b="1">
                <a:latin typeface="Arial" panose="020B0604020202020204" pitchFamily="34" charset="0"/>
              </a:rPr>
              <a:t>DISCLAIMER</a:t>
            </a:r>
          </a:p>
          <a:p>
            <a:pPr eaLnBrk="1" hangingPunct="1">
              <a:lnSpc>
                <a:spcPct val="80000"/>
              </a:lnSpc>
              <a:spcBef>
                <a:spcPct val="0"/>
              </a:spcBef>
            </a:pPr>
            <a:r>
              <a:rPr lang="en-GB" altLang="en-US">
                <a:latin typeface="Arial" panose="020B0604020202020204" pitchFamily="34" charset="0"/>
              </a:rPr>
              <a:t>This slide set is an implementation tool and should be used alongside the published guidance. This information does not supersede or replace the guidance itself.</a:t>
            </a:r>
          </a:p>
          <a:p>
            <a:pPr eaLnBrk="1" hangingPunct="1">
              <a:lnSpc>
                <a:spcPct val="80000"/>
              </a:lnSpc>
              <a:spcBef>
                <a:spcPct val="0"/>
              </a:spcBef>
            </a:pPr>
            <a:endParaRPr lang="en-GB" altLang="en-US">
              <a:latin typeface="Arial" panose="020B0604020202020204" pitchFamily="34" charset="0"/>
            </a:endParaRPr>
          </a:p>
          <a:p>
            <a:pPr eaLnBrk="1" hangingPunct="1">
              <a:lnSpc>
                <a:spcPct val="80000"/>
              </a:lnSpc>
              <a:spcBef>
                <a:spcPct val="0"/>
              </a:spcBef>
            </a:pPr>
            <a:r>
              <a:rPr lang="en-GB" altLang="en-US" b="1">
                <a:latin typeface="Arial" panose="020B0604020202020204" pitchFamily="34" charset="0"/>
              </a:rPr>
              <a:t>PROMOTING EQUALITY</a:t>
            </a:r>
            <a:r>
              <a:rPr lang="en-GB" altLang="en-US">
                <a:latin typeface="Arial" panose="020B0604020202020204" pitchFamily="34" charset="0"/>
              </a:rPr>
              <a:t> </a:t>
            </a:r>
          </a:p>
          <a:p>
            <a:pPr eaLnBrk="1" hangingPunct="1">
              <a:lnSpc>
                <a:spcPct val="80000"/>
              </a:lnSpc>
              <a:spcBef>
                <a:spcPct val="0"/>
              </a:spcBef>
            </a:pPr>
            <a:r>
              <a:rPr lang="en-GB" altLang="en-US">
                <a:latin typeface="Arial" panose="020B0604020202020204" pitchFamily="34" charset="0"/>
              </a:rPr>
              <a:t>Implementation of this guidance is the responsibility of local commissioners and/or providers. Commissioners and providers are reminded that it is their responsibility to implement the guidance, in their local context, in light of their duties to avoid unlawful discrimination and to have regard to promoting equality of opportunity. Nothing in this guidance should be interpreted in a way which would be inconsistent with compliance with those duties.</a:t>
            </a:r>
          </a:p>
          <a:p>
            <a:pPr eaLnBrk="1" hangingPunct="1">
              <a:lnSpc>
                <a:spcPct val="80000"/>
              </a:lnSpc>
              <a:spcBef>
                <a:spcPct val="0"/>
              </a:spcBef>
            </a:pPr>
            <a:endParaRPr lang="en-GB" altLang="en-US">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a:extLst>
              <a:ext uri="{FF2B5EF4-FFF2-40B4-BE49-F238E27FC236}">
                <a16:creationId xmlns:a16="http://schemas.microsoft.com/office/drawing/2014/main" id="{C5C4A281-5E61-7AEA-AEAF-2C29FB2D14FA}"/>
              </a:ext>
            </a:extLst>
          </p:cNvPr>
          <p:cNvSpPr txBox="1">
            <a:spLocks noGrp="1" noChangeArrowheads="1"/>
          </p:cNvSpPr>
          <p:nvPr/>
        </p:nvSpPr>
        <p:spPr bwMode="auto">
          <a:xfrm>
            <a:off x="3814763" y="9371013"/>
            <a:ext cx="2919412"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882" tIns="45441" rIns="90882" bIns="45441" anchor="b"/>
          <a:lstStyle>
            <a:lvl1pPr defTabSz="908050">
              <a:spcBef>
                <a:spcPct val="30000"/>
              </a:spcBef>
              <a:defRPr sz="1000">
                <a:solidFill>
                  <a:schemeClr val="tx1"/>
                </a:solidFill>
                <a:latin typeface="Arial" panose="020B0604020202020204" pitchFamily="34" charset="0"/>
              </a:defRPr>
            </a:lvl1pPr>
            <a:lvl2pPr marL="742950" indent="-285750" defTabSz="908050">
              <a:spcBef>
                <a:spcPct val="30000"/>
              </a:spcBef>
              <a:defRPr sz="1000">
                <a:solidFill>
                  <a:schemeClr val="tx1"/>
                </a:solidFill>
                <a:latin typeface="Arial" panose="020B0604020202020204" pitchFamily="34" charset="0"/>
              </a:defRPr>
            </a:lvl2pPr>
            <a:lvl3pPr marL="1143000" indent="-228600" defTabSz="908050">
              <a:spcBef>
                <a:spcPct val="30000"/>
              </a:spcBef>
              <a:defRPr sz="1000">
                <a:solidFill>
                  <a:schemeClr val="tx1"/>
                </a:solidFill>
                <a:latin typeface="Arial" panose="020B0604020202020204" pitchFamily="34" charset="0"/>
              </a:defRPr>
            </a:lvl3pPr>
            <a:lvl4pPr marL="1600200" indent="-228600" defTabSz="908050">
              <a:spcBef>
                <a:spcPct val="30000"/>
              </a:spcBef>
              <a:defRPr sz="1000">
                <a:solidFill>
                  <a:schemeClr val="tx1"/>
                </a:solidFill>
                <a:latin typeface="Arial" panose="020B0604020202020204" pitchFamily="34" charset="0"/>
              </a:defRPr>
            </a:lvl4pPr>
            <a:lvl5pPr marL="2057400" indent="-228600" defTabSz="908050">
              <a:spcBef>
                <a:spcPct val="30000"/>
              </a:spcBef>
              <a:defRPr sz="1000">
                <a:solidFill>
                  <a:schemeClr val="tx1"/>
                </a:solidFill>
                <a:latin typeface="Arial" panose="020B0604020202020204" pitchFamily="34" charset="0"/>
              </a:defRPr>
            </a:lvl5pPr>
            <a:lvl6pPr marL="2514600" indent="-228600" defTabSz="908050" eaLnBrk="0" fontAlgn="base" hangingPunct="0">
              <a:spcBef>
                <a:spcPct val="30000"/>
              </a:spcBef>
              <a:spcAft>
                <a:spcPct val="0"/>
              </a:spcAft>
              <a:defRPr sz="1000">
                <a:solidFill>
                  <a:schemeClr val="tx1"/>
                </a:solidFill>
                <a:latin typeface="Arial" panose="020B0604020202020204" pitchFamily="34" charset="0"/>
              </a:defRPr>
            </a:lvl6pPr>
            <a:lvl7pPr marL="2971800" indent="-228600" defTabSz="908050" eaLnBrk="0" fontAlgn="base" hangingPunct="0">
              <a:spcBef>
                <a:spcPct val="30000"/>
              </a:spcBef>
              <a:spcAft>
                <a:spcPct val="0"/>
              </a:spcAft>
              <a:defRPr sz="1000">
                <a:solidFill>
                  <a:schemeClr val="tx1"/>
                </a:solidFill>
                <a:latin typeface="Arial" panose="020B0604020202020204" pitchFamily="34" charset="0"/>
              </a:defRPr>
            </a:lvl7pPr>
            <a:lvl8pPr marL="3429000" indent="-228600" defTabSz="908050" eaLnBrk="0" fontAlgn="base" hangingPunct="0">
              <a:spcBef>
                <a:spcPct val="30000"/>
              </a:spcBef>
              <a:spcAft>
                <a:spcPct val="0"/>
              </a:spcAft>
              <a:defRPr sz="1000">
                <a:solidFill>
                  <a:schemeClr val="tx1"/>
                </a:solidFill>
                <a:latin typeface="Arial" panose="020B0604020202020204" pitchFamily="34" charset="0"/>
              </a:defRPr>
            </a:lvl8pPr>
            <a:lvl9pPr marL="3886200" indent="-228600" defTabSz="908050" eaLnBrk="0" fontAlgn="base" hangingPunct="0">
              <a:spcBef>
                <a:spcPct val="30000"/>
              </a:spcBef>
              <a:spcAft>
                <a:spcPct val="0"/>
              </a:spcAft>
              <a:defRPr sz="1000">
                <a:solidFill>
                  <a:schemeClr val="tx1"/>
                </a:solidFill>
                <a:latin typeface="Arial" panose="020B0604020202020204" pitchFamily="34" charset="0"/>
              </a:defRPr>
            </a:lvl9pPr>
          </a:lstStyle>
          <a:p>
            <a:pPr algn="r" eaLnBrk="1" hangingPunct="1">
              <a:spcBef>
                <a:spcPct val="0"/>
              </a:spcBef>
            </a:pPr>
            <a:fld id="{6E271755-BE87-4645-BC66-A84663DCB1D2}" type="slidenum">
              <a:rPr lang="en-GB" altLang="en-US" sz="1200"/>
              <a:pPr algn="r" eaLnBrk="1" hangingPunct="1">
                <a:spcBef>
                  <a:spcPct val="0"/>
                </a:spcBef>
              </a:pPr>
              <a:t>10</a:t>
            </a:fld>
            <a:endParaRPr lang="en-GB" altLang="en-US" sz="1200"/>
          </a:p>
        </p:txBody>
      </p:sp>
      <p:sp>
        <p:nvSpPr>
          <p:cNvPr id="23555" name="Rectangle 2">
            <a:extLst>
              <a:ext uri="{FF2B5EF4-FFF2-40B4-BE49-F238E27FC236}">
                <a16:creationId xmlns:a16="http://schemas.microsoft.com/office/drawing/2014/main" id="{35B4F695-871E-0564-16C4-322A7C825CEB}"/>
              </a:ext>
            </a:extLst>
          </p:cNvPr>
          <p:cNvSpPr>
            <a:spLocks noGrp="1" noRot="1" noChangeAspect="1" noChangeArrowheads="1" noTextEdit="1"/>
          </p:cNvSpPr>
          <p:nvPr>
            <p:ph type="sldImg"/>
          </p:nvPr>
        </p:nvSpPr>
        <p:spPr>
          <a:ln/>
        </p:spPr>
      </p:sp>
      <p:sp>
        <p:nvSpPr>
          <p:cNvPr id="23556" name="Rectangle 3">
            <a:extLst>
              <a:ext uri="{FF2B5EF4-FFF2-40B4-BE49-F238E27FC236}">
                <a16:creationId xmlns:a16="http://schemas.microsoft.com/office/drawing/2014/main" id="{1AD85E15-C4E0-A111-922E-2C4D837F657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r>
              <a:rPr lang="en-GB" altLang="en-US" b="1">
                <a:latin typeface="Arial" panose="020B0604020202020204" pitchFamily="34" charset="0"/>
              </a:rPr>
              <a:t>NOTES FOR PRESENTERS:</a:t>
            </a:r>
          </a:p>
          <a:p>
            <a:pPr eaLnBrk="1" hangingPunct="1">
              <a:lnSpc>
                <a:spcPct val="80000"/>
              </a:lnSpc>
            </a:pPr>
            <a:endParaRPr lang="en-GB" altLang="en-US" b="1">
              <a:latin typeface="Arial" panose="020B0604020202020204" pitchFamily="34" charset="0"/>
            </a:endParaRPr>
          </a:p>
          <a:p>
            <a:pPr>
              <a:lnSpc>
                <a:spcPct val="90000"/>
              </a:lnSpc>
            </a:pPr>
            <a:r>
              <a:rPr lang="en-US" altLang="en-US" b="1">
                <a:latin typeface="Arial" panose="020B0604020202020204" pitchFamily="34" charset="0"/>
              </a:rPr>
              <a:t>ADDITIONAL INFORMATION: </a:t>
            </a:r>
          </a:p>
          <a:p>
            <a:pPr>
              <a:lnSpc>
                <a:spcPct val="90000"/>
              </a:lnSpc>
            </a:pPr>
            <a:endParaRPr lang="en-US" altLang="en-US" b="1">
              <a:latin typeface="Arial" panose="020B0604020202020204" pitchFamily="34" charset="0"/>
            </a:endParaRPr>
          </a:p>
          <a:p>
            <a:pPr>
              <a:lnSpc>
                <a:spcPct val="90000"/>
              </a:lnSpc>
            </a:pPr>
            <a:r>
              <a:rPr lang="en-GB" altLang="en-US" b="1">
                <a:latin typeface="Arial" panose="020B0604020202020204" pitchFamily="34" charset="0"/>
              </a:rPr>
              <a:t>Recommendation in full: </a:t>
            </a:r>
          </a:p>
          <a:p>
            <a:pPr>
              <a:lnSpc>
                <a:spcPct val="90000"/>
              </a:lnSpc>
            </a:pPr>
            <a:r>
              <a:rPr lang="en-GB" altLang="en-US">
                <a:latin typeface="Arial" panose="020B0604020202020204" pitchFamily="34" charset="0"/>
              </a:rPr>
              <a:t>Community mental health services (community mental health teams, related community-based services, and tier 2/3 services in child and adolescent mental health services – CAMHS) should be responsible for the routine assessment, treatment and management of people with borderline personality disorder. (1.3.1.1)</a:t>
            </a:r>
          </a:p>
          <a:p>
            <a:pPr>
              <a:lnSpc>
                <a:spcPct val="90000"/>
              </a:lnSpc>
            </a:pPr>
            <a:endParaRPr lang="en-US" altLang="en-US" b="1" i="1">
              <a:latin typeface="Arial" panose="020B0604020202020204" pitchFamily="34" charset="0"/>
            </a:endParaRPr>
          </a:p>
          <a:p>
            <a:pPr>
              <a:lnSpc>
                <a:spcPct val="90000"/>
              </a:lnSpc>
            </a:pPr>
            <a:r>
              <a:rPr lang="en-US" altLang="en-US" b="1">
                <a:latin typeface="Arial" panose="020B0604020202020204" pitchFamily="34" charset="0"/>
              </a:rPr>
              <a:t>Related recommendations from the full guideline:</a:t>
            </a:r>
            <a:endParaRPr lang="en-GB" altLang="en-US" b="1">
              <a:latin typeface="Arial" panose="020B0604020202020204" pitchFamily="34" charset="0"/>
            </a:endParaRPr>
          </a:p>
          <a:p>
            <a:pPr>
              <a:lnSpc>
                <a:spcPct val="90000"/>
              </a:lnSpc>
            </a:pPr>
            <a:r>
              <a:rPr lang="en-GB" altLang="en-US">
                <a:latin typeface="Arial" panose="020B0604020202020204" pitchFamily="34" charset="0"/>
              </a:rPr>
              <a:t>When assessing a person with possible borderline personality disorder in community mental health services, healthcare professionals should fully assess:</a:t>
            </a:r>
          </a:p>
          <a:p>
            <a:pPr>
              <a:lnSpc>
                <a:spcPct val="90000"/>
              </a:lnSpc>
              <a:buFontTx/>
              <a:buChar char="•"/>
            </a:pPr>
            <a:r>
              <a:rPr lang="en-GB" altLang="en-US">
                <a:latin typeface="Arial" panose="020B0604020202020204" pitchFamily="34" charset="0"/>
              </a:rPr>
              <a:t> psychosocial and occupational functioning, coping strategies, strengths and vulnerabilities</a:t>
            </a:r>
          </a:p>
          <a:p>
            <a:pPr>
              <a:lnSpc>
                <a:spcPct val="90000"/>
              </a:lnSpc>
              <a:buFontTx/>
              <a:buChar char="•"/>
            </a:pPr>
            <a:endParaRPr lang="en-GB" altLang="en-US">
              <a:latin typeface="Arial" panose="020B0604020202020204" pitchFamily="34" charset="0"/>
            </a:endParaRPr>
          </a:p>
          <a:p>
            <a:pPr>
              <a:lnSpc>
                <a:spcPct val="90000"/>
              </a:lnSpc>
              <a:buFontTx/>
              <a:buChar char="•"/>
            </a:pPr>
            <a:r>
              <a:rPr lang="en-GB" altLang="en-US">
                <a:latin typeface="Arial" panose="020B0604020202020204" pitchFamily="34" charset="0"/>
              </a:rPr>
              <a:t> comorbid mental disorders and social problems</a:t>
            </a:r>
          </a:p>
          <a:p>
            <a:pPr>
              <a:lnSpc>
                <a:spcPct val="90000"/>
              </a:lnSpc>
              <a:buFontTx/>
              <a:buChar char="•"/>
            </a:pPr>
            <a:endParaRPr lang="en-GB" altLang="en-US">
              <a:latin typeface="Arial" panose="020B0604020202020204" pitchFamily="34" charset="0"/>
            </a:endParaRPr>
          </a:p>
          <a:p>
            <a:pPr>
              <a:lnSpc>
                <a:spcPct val="90000"/>
              </a:lnSpc>
              <a:buFontTx/>
              <a:buChar char="•"/>
            </a:pPr>
            <a:r>
              <a:rPr lang="en-GB" altLang="en-US">
                <a:latin typeface="Arial" panose="020B0604020202020204" pitchFamily="34" charset="0"/>
              </a:rPr>
              <a:t> the need for psychological treatment, social care and support, and occupational rehabilitation or development</a:t>
            </a:r>
          </a:p>
          <a:p>
            <a:pPr>
              <a:lnSpc>
                <a:spcPct val="90000"/>
              </a:lnSpc>
              <a:buFontTx/>
              <a:buChar char="•"/>
            </a:pPr>
            <a:endParaRPr lang="en-GB" altLang="en-US">
              <a:latin typeface="Arial" panose="020B0604020202020204" pitchFamily="34" charset="0"/>
            </a:endParaRPr>
          </a:p>
          <a:p>
            <a:pPr>
              <a:lnSpc>
                <a:spcPct val="90000"/>
              </a:lnSpc>
              <a:buFontTx/>
              <a:buChar char="•"/>
            </a:pPr>
            <a:r>
              <a:rPr lang="en-GB" altLang="en-US">
                <a:latin typeface="Arial" panose="020B0604020202020204" pitchFamily="34" charset="0"/>
              </a:rPr>
              <a:t> the needs of any dependent children. ( 1.3.1.2)</a:t>
            </a:r>
          </a:p>
          <a:p>
            <a:pPr>
              <a:lnSpc>
                <a:spcPct val="90000"/>
              </a:lnSpc>
              <a:buFontTx/>
              <a:buChar char="•"/>
            </a:pPr>
            <a:endParaRPr lang="en-US" altLang="en-US">
              <a:latin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a:extLst>
              <a:ext uri="{FF2B5EF4-FFF2-40B4-BE49-F238E27FC236}">
                <a16:creationId xmlns:a16="http://schemas.microsoft.com/office/drawing/2014/main" id="{A4D280B0-0186-CA36-88D4-4035CB22A9F4}"/>
              </a:ext>
            </a:extLst>
          </p:cNvPr>
          <p:cNvSpPr txBox="1">
            <a:spLocks noGrp="1" noChangeArrowheads="1"/>
          </p:cNvSpPr>
          <p:nvPr/>
        </p:nvSpPr>
        <p:spPr bwMode="auto">
          <a:xfrm>
            <a:off x="3814763" y="9371013"/>
            <a:ext cx="2919412"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882" tIns="45441" rIns="90882" bIns="45441" anchor="b"/>
          <a:lstStyle>
            <a:lvl1pPr defTabSz="908050">
              <a:spcBef>
                <a:spcPct val="30000"/>
              </a:spcBef>
              <a:defRPr sz="1000">
                <a:solidFill>
                  <a:schemeClr val="tx1"/>
                </a:solidFill>
                <a:latin typeface="Arial" panose="020B0604020202020204" pitchFamily="34" charset="0"/>
              </a:defRPr>
            </a:lvl1pPr>
            <a:lvl2pPr marL="742950" indent="-285750" defTabSz="908050">
              <a:spcBef>
                <a:spcPct val="30000"/>
              </a:spcBef>
              <a:defRPr sz="1000">
                <a:solidFill>
                  <a:schemeClr val="tx1"/>
                </a:solidFill>
                <a:latin typeface="Arial" panose="020B0604020202020204" pitchFamily="34" charset="0"/>
              </a:defRPr>
            </a:lvl2pPr>
            <a:lvl3pPr marL="1143000" indent="-228600" defTabSz="908050">
              <a:spcBef>
                <a:spcPct val="30000"/>
              </a:spcBef>
              <a:defRPr sz="1000">
                <a:solidFill>
                  <a:schemeClr val="tx1"/>
                </a:solidFill>
                <a:latin typeface="Arial" panose="020B0604020202020204" pitchFamily="34" charset="0"/>
              </a:defRPr>
            </a:lvl3pPr>
            <a:lvl4pPr marL="1600200" indent="-228600" defTabSz="908050">
              <a:spcBef>
                <a:spcPct val="30000"/>
              </a:spcBef>
              <a:defRPr sz="1000">
                <a:solidFill>
                  <a:schemeClr val="tx1"/>
                </a:solidFill>
                <a:latin typeface="Arial" panose="020B0604020202020204" pitchFamily="34" charset="0"/>
              </a:defRPr>
            </a:lvl4pPr>
            <a:lvl5pPr marL="2057400" indent="-228600" defTabSz="908050">
              <a:spcBef>
                <a:spcPct val="30000"/>
              </a:spcBef>
              <a:defRPr sz="1000">
                <a:solidFill>
                  <a:schemeClr val="tx1"/>
                </a:solidFill>
                <a:latin typeface="Arial" panose="020B0604020202020204" pitchFamily="34" charset="0"/>
              </a:defRPr>
            </a:lvl5pPr>
            <a:lvl6pPr marL="2514600" indent="-228600" defTabSz="908050" eaLnBrk="0" fontAlgn="base" hangingPunct="0">
              <a:spcBef>
                <a:spcPct val="30000"/>
              </a:spcBef>
              <a:spcAft>
                <a:spcPct val="0"/>
              </a:spcAft>
              <a:defRPr sz="1000">
                <a:solidFill>
                  <a:schemeClr val="tx1"/>
                </a:solidFill>
                <a:latin typeface="Arial" panose="020B0604020202020204" pitchFamily="34" charset="0"/>
              </a:defRPr>
            </a:lvl6pPr>
            <a:lvl7pPr marL="2971800" indent="-228600" defTabSz="908050" eaLnBrk="0" fontAlgn="base" hangingPunct="0">
              <a:spcBef>
                <a:spcPct val="30000"/>
              </a:spcBef>
              <a:spcAft>
                <a:spcPct val="0"/>
              </a:spcAft>
              <a:defRPr sz="1000">
                <a:solidFill>
                  <a:schemeClr val="tx1"/>
                </a:solidFill>
                <a:latin typeface="Arial" panose="020B0604020202020204" pitchFamily="34" charset="0"/>
              </a:defRPr>
            </a:lvl7pPr>
            <a:lvl8pPr marL="3429000" indent="-228600" defTabSz="908050" eaLnBrk="0" fontAlgn="base" hangingPunct="0">
              <a:spcBef>
                <a:spcPct val="30000"/>
              </a:spcBef>
              <a:spcAft>
                <a:spcPct val="0"/>
              </a:spcAft>
              <a:defRPr sz="1000">
                <a:solidFill>
                  <a:schemeClr val="tx1"/>
                </a:solidFill>
                <a:latin typeface="Arial" panose="020B0604020202020204" pitchFamily="34" charset="0"/>
              </a:defRPr>
            </a:lvl8pPr>
            <a:lvl9pPr marL="3886200" indent="-228600" defTabSz="908050" eaLnBrk="0" fontAlgn="base" hangingPunct="0">
              <a:spcBef>
                <a:spcPct val="30000"/>
              </a:spcBef>
              <a:spcAft>
                <a:spcPct val="0"/>
              </a:spcAft>
              <a:defRPr sz="1000">
                <a:solidFill>
                  <a:schemeClr val="tx1"/>
                </a:solidFill>
                <a:latin typeface="Arial" panose="020B0604020202020204" pitchFamily="34" charset="0"/>
              </a:defRPr>
            </a:lvl9pPr>
          </a:lstStyle>
          <a:p>
            <a:pPr algn="r" eaLnBrk="1" hangingPunct="1">
              <a:spcBef>
                <a:spcPct val="0"/>
              </a:spcBef>
            </a:pPr>
            <a:fld id="{8D65A22B-CF49-47DA-83A4-435656FED554}" type="slidenum">
              <a:rPr lang="en-GB" altLang="en-US" sz="1200"/>
              <a:pPr algn="r" eaLnBrk="1" hangingPunct="1">
                <a:spcBef>
                  <a:spcPct val="0"/>
                </a:spcBef>
              </a:pPr>
              <a:t>11</a:t>
            </a:fld>
            <a:endParaRPr lang="en-GB" altLang="en-US" sz="1200"/>
          </a:p>
        </p:txBody>
      </p:sp>
      <p:sp>
        <p:nvSpPr>
          <p:cNvPr id="25603" name="Rectangle 2">
            <a:extLst>
              <a:ext uri="{FF2B5EF4-FFF2-40B4-BE49-F238E27FC236}">
                <a16:creationId xmlns:a16="http://schemas.microsoft.com/office/drawing/2014/main" id="{C156E87F-3692-1820-D456-3E2330A06B3D}"/>
              </a:ext>
            </a:extLst>
          </p:cNvPr>
          <p:cNvSpPr>
            <a:spLocks noGrp="1" noRot="1" noChangeAspect="1" noChangeArrowheads="1" noTextEdit="1"/>
          </p:cNvSpPr>
          <p:nvPr>
            <p:ph type="sldImg"/>
          </p:nvPr>
        </p:nvSpPr>
        <p:spPr>
          <a:ln/>
        </p:spPr>
      </p:sp>
      <p:sp>
        <p:nvSpPr>
          <p:cNvPr id="25604" name="Rectangle 3">
            <a:extLst>
              <a:ext uri="{FF2B5EF4-FFF2-40B4-BE49-F238E27FC236}">
                <a16:creationId xmlns:a16="http://schemas.microsoft.com/office/drawing/2014/main" id="{45E6970F-B5A7-7FFC-B756-9C7E2490702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r>
              <a:rPr lang="en-GB" altLang="en-US" b="1">
                <a:latin typeface="Arial" panose="020B0604020202020204" pitchFamily="34" charset="0"/>
              </a:rPr>
              <a:t>NOTES FOR PRESENTERS:</a:t>
            </a:r>
          </a:p>
          <a:p>
            <a:pPr eaLnBrk="1" hangingPunct="1">
              <a:lnSpc>
                <a:spcPct val="80000"/>
              </a:lnSpc>
            </a:pPr>
            <a:endParaRPr lang="en-GB" altLang="en-US">
              <a:latin typeface="Arial" panose="020B0604020202020204" pitchFamily="34" charset="0"/>
            </a:endParaRPr>
          </a:p>
          <a:p>
            <a:r>
              <a:rPr lang="en-GB" altLang="en-US" b="1">
                <a:latin typeface="Arial" panose="020B0604020202020204" pitchFamily="34" charset="0"/>
              </a:rPr>
              <a:t>Recommendation in full:</a:t>
            </a:r>
          </a:p>
          <a:p>
            <a:pPr eaLnBrk="1" hangingPunct="1">
              <a:lnSpc>
                <a:spcPct val="80000"/>
              </a:lnSpc>
            </a:pPr>
            <a:r>
              <a:rPr lang="en-GB" altLang="en-US">
                <a:latin typeface="Arial" panose="020B0604020202020204" pitchFamily="34" charset="0"/>
              </a:rPr>
              <a:t>Teams working with people with borderline personality disorder should develop comprehensive multidisciplinary care plans in collaboration with the service user (and their family or carers, where agreed with the person). The care plan should:</a:t>
            </a:r>
          </a:p>
          <a:p>
            <a:pPr>
              <a:buFontTx/>
              <a:buChar char="•"/>
            </a:pPr>
            <a:r>
              <a:rPr lang="en-GB" altLang="en-US">
                <a:latin typeface="Arial" panose="020B0604020202020204" pitchFamily="34" charset="0"/>
              </a:rPr>
              <a:t> identify clearly the roles and responsibilities of all health and social care professionals involved</a:t>
            </a:r>
          </a:p>
          <a:p>
            <a:pPr>
              <a:buFontTx/>
              <a:buChar char="•"/>
            </a:pPr>
            <a:endParaRPr lang="en-GB" altLang="en-US">
              <a:latin typeface="Arial" panose="020B0604020202020204" pitchFamily="34" charset="0"/>
            </a:endParaRPr>
          </a:p>
          <a:p>
            <a:pPr>
              <a:buFontTx/>
              <a:buChar char="•"/>
            </a:pPr>
            <a:r>
              <a:rPr lang="en-GB" altLang="en-US">
                <a:latin typeface="Arial" panose="020B0604020202020204" pitchFamily="34" charset="0"/>
              </a:rPr>
              <a:t> identify manageable short-term treatment aims and specify steps that the person and others might take to achieve them</a:t>
            </a:r>
          </a:p>
          <a:p>
            <a:pPr>
              <a:buFontTx/>
              <a:buChar char="•"/>
            </a:pPr>
            <a:endParaRPr lang="en-GB" altLang="en-US">
              <a:latin typeface="Arial" panose="020B0604020202020204" pitchFamily="34" charset="0"/>
            </a:endParaRPr>
          </a:p>
          <a:p>
            <a:pPr>
              <a:buFontTx/>
              <a:buChar char="•"/>
            </a:pPr>
            <a:r>
              <a:rPr lang="en-GB" altLang="en-US">
                <a:latin typeface="Arial" panose="020B0604020202020204" pitchFamily="34" charset="0"/>
              </a:rPr>
              <a:t> identify long-term goals, including those relating to employment and occupation, that the person would like to achieve, which should underpin the overall long-term treatment strategy; these goals should be realistic, and linked to the short-term treatment aims</a:t>
            </a:r>
          </a:p>
          <a:p>
            <a:pPr>
              <a:buFontTx/>
              <a:buChar char="•"/>
            </a:pPr>
            <a:endParaRPr lang="en-GB" altLang="en-US">
              <a:latin typeface="Arial" panose="020B0604020202020204" pitchFamily="34" charset="0"/>
            </a:endParaRPr>
          </a:p>
          <a:p>
            <a:pPr>
              <a:buFontTx/>
              <a:buChar char="•"/>
            </a:pPr>
            <a:r>
              <a:rPr lang="en-US" altLang="en-US">
                <a:latin typeface="Arial" panose="020B0604020202020204" pitchFamily="34" charset="0"/>
              </a:rPr>
              <a:t> develop a crisis plan that identifies potential triggers that could lead to a crisis, specifies self-management strategies likely to be effective and establishes how to access services (including a list of support numbers for out-of-hours teams and crisis teams) when self-management strategies alone are not enough</a:t>
            </a:r>
          </a:p>
          <a:p>
            <a:pPr>
              <a:buFontTx/>
              <a:buChar char="•"/>
            </a:pPr>
            <a:endParaRPr lang="en-US" altLang="en-US">
              <a:latin typeface="Arial" panose="020B0604020202020204" pitchFamily="34" charset="0"/>
            </a:endParaRPr>
          </a:p>
          <a:p>
            <a:pPr>
              <a:buFontTx/>
              <a:buChar char="•"/>
            </a:pPr>
            <a:r>
              <a:rPr lang="en-US" altLang="en-US">
                <a:latin typeface="Arial" panose="020B0604020202020204" pitchFamily="34" charset="0"/>
              </a:rPr>
              <a:t>be shared with the GP and the service user. (1.3.2.1)</a:t>
            </a:r>
            <a:endParaRPr lang="en-US" altLang="en-US" b="1">
              <a:latin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a:extLst>
              <a:ext uri="{FF2B5EF4-FFF2-40B4-BE49-F238E27FC236}">
                <a16:creationId xmlns:a16="http://schemas.microsoft.com/office/drawing/2014/main" id="{83864731-E067-143E-E413-AFD8C300CFCD}"/>
              </a:ext>
            </a:extLst>
          </p:cNvPr>
          <p:cNvSpPr txBox="1">
            <a:spLocks noGrp="1" noChangeArrowheads="1"/>
          </p:cNvSpPr>
          <p:nvPr/>
        </p:nvSpPr>
        <p:spPr bwMode="auto">
          <a:xfrm>
            <a:off x="3814763" y="9371013"/>
            <a:ext cx="2919412"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882" tIns="45441" rIns="90882" bIns="45441" anchor="b"/>
          <a:lstStyle>
            <a:lvl1pPr defTabSz="908050">
              <a:spcBef>
                <a:spcPct val="30000"/>
              </a:spcBef>
              <a:defRPr sz="1000">
                <a:solidFill>
                  <a:schemeClr val="tx1"/>
                </a:solidFill>
                <a:latin typeface="Arial" panose="020B0604020202020204" pitchFamily="34" charset="0"/>
              </a:defRPr>
            </a:lvl1pPr>
            <a:lvl2pPr marL="742950" indent="-285750" defTabSz="908050">
              <a:spcBef>
                <a:spcPct val="30000"/>
              </a:spcBef>
              <a:defRPr sz="1000">
                <a:solidFill>
                  <a:schemeClr val="tx1"/>
                </a:solidFill>
                <a:latin typeface="Arial" panose="020B0604020202020204" pitchFamily="34" charset="0"/>
              </a:defRPr>
            </a:lvl2pPr>
            <a:lvl3pPr marL="1143000" indent="-228600" defTabSz="908050">
              <a:spcBef>
                <a:spcPct val="30000"/>
              </a:spcBef>
              <a:defRPr sz="1000">
                <a:solidFill>
                  <a:schemeClr val="tx1"/>
                </a:solidFill>
                <a:latin typeface="Arial" panose="020B0604020202020204" pitchFamily="34" charset="0"/>
              </a:defRPr>
            </a:lvl3pPr>
            <a:lvl4pPr marL="1600200" indent="-228600" defTabSz="908050">
              <a:spcBef>
                <a:spcPct val="30000"/>
              </a:spcBef>
              <a:defRPr sz="1000">
                <a:solidFill>
                  <a:schemeClr val="tx1"/>
                </a:solidFill>
                <a:latin typeface="Arial" panose="020B0604020202020204" pitchFamily="34" charset="0"/>
              </a:defRPr>
            </a:lvl4pPr>
            <a:lvl5pPr marL="2057400" indent="-228600" defTabSz="908050">
              <a:spcBef>
                <a:spcPct val="30000"/>
              </a:spcBef>
              <a:defRPr sz="1000">
                <a:solidFill>
                  <a:schemeClr val="tx1"/>
                </a:solidFill>
                <a:latin typeface="Arial" panose="020B0604020202020204" pitchFamily="34" charset="0"/>
              </a:defRPr>
            </a:lvl5pPr>
            <a:lvl6pPr marL="2514600" indent="-228600" defTabSz="908050" eaLnBrk="0" fontAlgn="base" hangingPunct="0">
              <a:spcBef>
                <a:spcPct val="30000"/>
              </a:spcBef>
              <a:spcAft>
                <a:spcPct val="0"/>
              </a:spcAft>
              <a:defRPr sz="1000">
                <a:solidFill>
                  <a:schemeClr val="tx1"/>
                </a:solidFill>
                <a:latin typeface="Arial" panose="020B0604020202020204" pitchFamily="34" charset="0"/>
              </a:defRPr>
            </a:lvl6pPr>
            <a:lvl7pPr marL="2971800" indent="-228600" defTabSz="908050" eaLnBrk="0" fontAlgn="base" hangingPunct="0">
              <a:spcBef>
                <a:spcPct val="30000"/>
              </a:spcBef>
              <a:spcAft>
                <a:spcPct val="0"/>
              </a:spcAft>
              <a:defRPr sz="1000">
                <a:solidFill>
                  <a:schemeClr val="tx1"/>
                </a:solidFill>
                <a:latin typeface="Arial" panose="020B0604020202020204" pitchFamily="34" charset="0"/>
              </a:defRPr>
            </a:lvl7pPr>
            <a:lvl8pPr marL="3429000" indent="-228600" defTabSz="908050" eaLnBrk="0" fontAlgn="base" hangingPunct="0">
              <a:spcBef>
                <a:spcPct val="30000"/>
              </a:spcBef>
              <a:spcAft>
                <a:spcPct val="0"/>
              </a:spcAft>
              <a:defRPr sz="1000">
                <a:solidFill>
                  <a:schemeClr val="tx1"/>
                </a:solidFill>
                <a:latin typeface="Arial" panose="020B0604020202020204" pitchFamily="34" charset="0"/>
              </a:defRPr>
            </a:lvl8pPr>
            <a:lvl9pPr marL="3886200" indent="-228600" defTabSz="908050" eaLnBrk="0" fontAlgn="base" hangingPunct="0">
              <a:spcBef>
                <a:spcPct val="30000"/>
              </a:spcBef>
              <a:spcAft>
                <a:spcPct val="0"/>
              </a:spcAft>
              <a:defRPr sz="1000">
                <a:solidFill>
                  <a:schemeClr val="tx1"/>
                </a:solidFill>
                <a:latin typeface="Arial" panose="020B0604020202020204" pitchFamily="34" charset="0"/>
              </a:defRPr>
            </a:lvl9pPr>
          </a:lstStyle>
          <a:p>
            <a:pPr algn="r" eaLnBrk="1" hangingPunct="1">
              <a:spcBef>
                <a:spcPct val="0"/>
              </a:spcBef>
            </a:pPr>
            <a:fld id="{068A650A-6F36-486C-BBCD-9F4BBE591DCB}" type="slidenum">
              <a:rPr lang="en-GB" altLang="en-US" sz="1200"/>
              <a:pPr algn="r" eaLnBrk="1" hangingPunct="1">
                <a:spcBef>
                  <a:spcPct val="0"/>
                </a:spcBef>
              </a:pPr>
              <a:t>12</a:t>
            </a:fld>
            <a:endParaRPr lang="en-GB" altLang="en-US" sz="1200"/>
          </a:p>
        </p:txBody>
      </p:sp>
      <p:sp>
        <p:nvSpPr>
          <p:cNvPr id="27651" name="Rectangle 2">
            <a:extLst>
              <a:ext uri="{FF2B5EF4-FFF2-40B4-BE49-F238E27FC236}">
                <a16:creationId xmlns:a16="http://schemas.microsoft.com/office/drawing/2014/main" id="{744B052E-6959-A679-B2EB-3E5CD35E57DA}"/>
              </a:ext>
            </a:extLst>
          </p:cNvPr>
          <p:cNvSpPr>
            <a:spLocks noGrp="1" noRot="1" noChangeAspect="1" noChangeArrowheads="1" noTextEdit="1"/>
          </p:cNvSpPr>
          <p:nvPr>
            <p:ph type="sldImg"/>
          </p:nvPr>
        </p:nvSpPr>
        <p:spPr>
          <a:ln/>
        </p:spPr>
      </p:sp>
      <p:sp>
        <p:nvSpPr>
          <p:cNvPr id="27652" name="Rectangle 3">
            <a:extLst>
              <a:ext uri="{FF2B5EF4-FFF2-40B4-BE49-F238E27FC236}">
                <a16:creationId xmlns:a16="http://schemas.microsoft.com/office/drawing/2014/main" id="{8995D49D-5842-70AE-4FF2-C299EEB2E7C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b="1">
                <a:latin typeface="Arial" panose="020B0604020202020204" pitchFamily="34" charset="0"/>
              </a:rPr>
              <a:t>NOTES FOR PRESENTERS:</a:t>
            </a:r>
          </a:p>
          <a:p>
            <a:endParaRPr lang="en-US" altLang="en-US">
              <a:latin typeface="Arial" panose="020B0604020202020204" pitchFamily="34" charset="0"/>
            </a:endParaRPr>
          </a:p>
          <a:p>
            <a:r>
              <a:rPr lang="en-GB" altLang="en-US" b="1">
                <a:latin typeface="Arial" panose="020B0604020202020204" pitchFamily="34" charset="0"/>
              </a:rPr>
              <a:t>Recommendations in full:</a:t>
            </a:r>
          </a:p>
          <a:p>
            <a:r>
              <a:rPr lang="en-US" altLang="en-US">
                <a:latin typeface="Arial" panose="020B0604020202020204" pitchFamily="34" charset="0"/>
              </a:rPr>
              <a:t>When providing psychological treatment for people with borderline personality disorder, especially those with multiple co-morbidities and/or severe impairment, the following service characteristics should be in place:</a:t>
            </a:r>
          </a:p>
          <a:p>
            <a:pPr>
              <a:buFontTx/>
              <a:buChar char="•"/>
            </a:pPr>
            <a:r>
              <a:rPr lang="en-US" altLang="en-US">
                <a:latin typeface="Arial" panose="020B0604020202020204" pitchFamily="34" charset="0"/>
              </a:rPr>
              <a:t> an explicit and integrated theoretical approach used by both the treatment team and the therapist, which is shared with the service user</a:t>
            </a:r>
          </a:p>
          <a:p>
            <a:pPr>
              <a:buFontTx/>
              <a:buChar char="•"/>
            </a:pPr>
            <a:endParaRPr lang="en-US" altLang="en-US">
              <a:latin typeface="Arial" panose="020B0604020202020204" pitchFamily="34" charset="0"/>
            </a:endParaRPr>
          </a:p>
          <a:p>
            <a:pPr>
              <a:buFontTx/>
              <a:buChar char="•"/>
            </a:pPr>
            <a:r>
              <a:rPr lang="en-US" altLang="en-US">
                <a:latin typeface="Arial" panose="020B0604020202020204" pitchFamily="34" charset="0"/>
              </a:rPr>
              <a:t> structured care in accordance with this guideline</a:t>
            </a:r>
          </a:p>
          <a:p>
            <a:pPr>
              <a:buFontTx/>
              <a:buChar char="•"/>
            </a:pPr>
            <a:endParaRPr lang="en-US" altLang="en-US">
              <a:latin typeface="Arial" panose="020B0604020202020204" pitchFamily="34" charset="0"/>
            </a:endParaRPr>
          </a:p>
          <a:p>
            <a:pPr>
              <a:buFontTx/>
              <a:buChar char="•"/>
            </a:pPr>
            <a:r>
              <a:rPr lang="en-US" altLang="en-US">
                <a:latin typeface="Arial" panose="020B0604020202020204" pitchFamily="34" charset="0"/>
              </a:rPr>
              <a:t> provision for therapist supervision.</a:t>
            </a:r>
          </a:p>
          <a:p>
            <a:pPr>
              <a:buFontTx/>
              <a:buChar char="•"/>
            </a:pPr>
            <a:endParaRPr lang="en-US" altLang="en-US">
              <a:latin typeface="Arial" panose="020B0604020202020204" pitchFamily="34" charset="0"/>
            </a:endParaRPr>
          </a:p>
          <a:p>
            <a:r>
              <a:rPr lang="en-US" altLang="en-US">
                <a:latin typeface="Arial" panose="020B0604020202020204" pitchFamily="34" charset="0"/>
              </a:rPr>
              <a:t> Although the frequency of </a:t>
            </a:r>
            <a:r>
              <a:rPr lang="en-GB" altLang="en-US">
                <a:latin typeface="Arial" panose="020B0604020202020204" pitchFamily="34" charset="0"/>
              </a:rPr>
              <a:t>psychotherapy sessions </a:t>
            </a:r>
            <a:r>
              <a:rPr lang="en-US" altLang="en-US">
                <a:latin typeface="Arial" panose="020B0604020202020204" pitchFamily="34" charset="0"/>
              </a:rPr>
              <a:t>should be adapted to the person’s needs and context of living, </a:t>
            </a:r>
            <a:r>
              <a:rPr lang="en-GB" altLang="en-US">
                <a:latin typeface="Arial" panose="020B0604020202020204" pitchFamily="34" charset="0"/>
              </a:rPr>
              <a:t>twice-weekly </a:t>
            </a:r>
            <a:r>
              <a:rPr lang="en-US" altLang="en-US">
                <a:latin typeface="Arial" panose="020B0604020202020204" pitchFamily="34" charset="0"/>
              </a:rPr>
              <a:t>sessions </a:t>
            </a:r>
            <a:r>
              <a:rPr lang="en-GB" altLang="en-US">
                <a:latin typeface="Arial" panose="020B0604020202020204" pitchFamily="34" charset="0"/>
              </a:rPr>
              <a:t>may be considered</a:t>
            </a:r>
            <a:r>
              <a:rPr lang="en-US" altLang="en-US">
                <a:latin typeface="Arial" panose="020B0604020202020204" pitchFamily="34" charset="0"/>
              </a:rPr>
              <a:t>. (1.3.4.3)</a:t>
            </a:r>
          </a:p>
          <a:p>
            <a:pPr>
              <a:buFontTx/>
              <a:buChar char="•"/>
            </a:pPr>
            <a:endParaRPr lang="en-GB" altLang="en-US">
              <a:latin typeface="Arial" panose="020B0604020202020204" pitchFamily="34" charset="0"/>
            </a:endParaRPr>
          </a:p>
          <a:p>
            <a:pPr>
              <a:buFontTx/>
              <a:buChar char="•"/>
            </a:pPr>
            <a:r>
              <a:rPr lang="en-GB" altLang="en-US">
                <a:latin typeface="Arial" panose="020B0604020202020204" pitchFamily="34" charset="0"/>
              </a:rPr>
              <a:t> Do not use brief psychotherapeutic interventions (of less than 3 months’ duration) specifically for borderline personality disorder or for the individual symptoms of the disorder, outside a service that has the characteristics outlined in 1.3.4.3. (1.3.4.4)</a:t>
            </a:r>
            <a:endParaRPr lang="en-US" altLang="en-US">
              <a:latin typeface="Arial" panose="020B0604020202020204" pitchFamily="34" charset="0"/>
            </a:endParaRPr>
          </a:p>
          <a:p>
            <a:endParaRPr lang="en-US" altLang="en-US">
              <a:latin typeface="Arial" panose="020B0604020202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a:extLst>
              <a:ext uri="{FF2B5EF4-FFF2-40B4-BE49-F238E27FC236}">
                <a16:creationId xmlns:a16="http://schemas.microsoft.com/office/drawing/2014/main" id="{4D2D1DA0-315A-B0E4-729B-39BD399AC5D9}"/>
              </a:ext>
            </a:extLst>
          </p:cNvPr>
          <p:cNvSpPr txBox="1">
            <a:spLocks noGrp="1" noChangeArrowheads="1"/>
          </p:cNvSpPr>
          <p:nvPr/>
        </p:nvSpPr>
        <p:spPr bwMode="auto">
          <a:xfrm>
            <a:off x="3814763" y="9371013"/>
            <a:ext cx="2919412"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882" tIns="45441" rIns="90882" bIns="45441" anchor="b"/>
          <a:lstStyle>
            <a:lvl1pPr defTabSz="908050">
              <a:spcBef>
                <a:spcPct val="30000"/>
              </a:spcBef>
              <a:defRPr sz="1000">
                <a:solidFill>
                  <a:schemeClr val="tx1"/>
                </a:solidFill>
                <a:latin typeface="Arial" panose="020B0604020202020204" pitchFamily="34" charset="0"/>
              </a:defRPr>
            </a:lvl1pPr>
            <a:lvl2pPr marL="742950" indent="-285750" defTabSz="908050">
              <a:spcBef>
                <a:spcPct val="30000"/>
              </a:spcBef>
              <a:defRPr sz="1000">
                <a:solidFill>
                  <a:schemeClr val="tx1"/>
                </a:solidFill>
                <a:latin typeface="Arial" panose="020B0604020202020204" pitchFamily="34" charset="0"/>
              </a:defRPr>
            </a:lvl2pPr>
            <a:lvl3pPr marL="1143000" indent="-228600" defTabSz="908050">
              <a:spcBef>
                <a:spcPct val="30000"/>
              </a:spcBef>
              <a:defRPr sz="1000">
                <a:solidFill>
                  <a:schemeClr val="tx1"/>
                </a:solidFill>
                <a:latin typeface="Arial" panose="020B0604020202020204" pitchFamily="34" charset="0"/>
              </a:defRPr>
            </a:lvl3pPr>
            <a:lvl4pPr marL="1600200" indent="-228600" defTabSz="908050">
              <a:spcBef>
                <a:spcPct val="30000"/>
              </a:spcBef>
              <a:defRPr sz="1000">
                <a:solidFill>
                  <a:schemeClr val="tx1"/>
                </a:solidFill>
                <a:latin typeface="Arial" panose="020B0604020202020204" pitchFamily="34" charset="0"/>
              </a:defRPr>
            </a:lvl4pPr>
            <a:lvl5pPr marL="2057400" indent="-228600" defTabSz="908050">
              <a:spcBef>
                <a:spcPct val="30000"/>
              </a:spcBef>
              <a:defRPr sz="1000">
                <a:solidFill>
                  <a:schemeClr val="tx1"/>
                </a:solidFill>
                <a:latin typeface="Arial" panose="020B0604020202020204" pitchFamily="34" charset="0"/>
              </a:defRPr>
            </a:lvl5pPr>
            <a:lvl6pPr marL="2514600" indent="-228600" defTabSz="908050" eaLnBrk="0" fontAlgn="base" hangingPunct="0">
              <a:spcBef>
                <a:spcPct val="30000"/>
              </a:spcBef>
              <a:spcAft>
                <a:spcPct val="0"/>
              </a:spcAft>
              <a:defRPr sz="1000">
                <a:solidFill>
                  <a:schemeClr val="tx1"/>
                </a:solidFill>
                <a:latin typeface="Arial" panose="020B0604020202020204" pitchFamily="34" charset="0"/>
              </a:defRPr>
            </a:lvl6pPr>
            <a:lvl7pPr marL="2971800" indent="-228600" defTabSz="908050" eaLnBrk="0" fontAlgn="base" hangingPunct="0">
              <a:spcBef>
                <a:spcPct val="30000"/>
              </a:spcBef>
              <a:spcAft>
                <a:spcPct val="0"/>
              </a:spcAft>
              <a:defRPr sz="1000">
                <a:solidFill>
                  <a:schemeClr val="tx1"/>
                </a:solidFill>
                <a:latin typeface="Arial" panose="020B0604020202020204" pitchFamily="34" charset="0"/>
              </a:defRPr>
            </a:lvl7pPr>
            <a:lvl8pPr marL="3429000" indent="-228600" defTabSz="908050" eaLnBrk="0" fontAlgn="base" hangingPunct="0">
              <a:spcBef>
                <a:spcPct val="30000"/>
              </a:spcBef>
              <a:spcAft>
                <a:spcPct val="0"/>
              </a:spcAft>
              <a:defRPr sz="1000">
                <a:solidFill>
                  <a:schemeClr val="tx1"/>
                </a:solidFill>
                <a:latin typeface="Arial" panose="020B0604020202020204" pitchFamily="34" charset="0"/>
              </a:defRPr>
            </a:lvl8pPr>
            <a:lvl9pPr marL="3886200" indent="-228600" defTabSz="908050" eaLnBrk="0" fontAlgn="base" hangingPunct="0">
              <a:spcBef>
                <a:spcPct val="30000"/>
              </a:spcBef>
              <a:spcAft>
                <a:spcPct val="0"/>
              </a:spcAft>
              <a:defRPr sz="1000">
                <a:solidFill>
                  <a:schemeClr val="tx1"/>
                </a:solidFill>
                <a:latin typeface="Arial" panose="020B0604020202020204" pitchFamily="34" charset="0"/>
              </a:defRPr>
            </a:lvl9pPr>
          </a:lstStyle>
          <a:p>
            <a:pPr algn="r" eaLnBrk="1" hangingPunct="1">
              <a:spcBef>
                <a:spcPct val="0"/>
              </a:spcBef>
            </a:pPr>
            <a:fld id="{422E3540-2DDA-4827-9EF9-66FDA04ADE91}" type="slidenum">
              <a:rPr lang="en-GB" altLang="en-US" sz="1200"/>
              <a:pPr algn="r" eaLnBrk="1" hangingPunct="1">
                <a:spcBef>
                  <a:spcPct val="0"/>
                </a:spcBef>
              </a:pPr>
              <a:t>13</a:t>
            </a:fld>
            <a:endParaRPr lang="en-GB" altLang="en-US" sz="1200"/>
          </a:p>
        </p:txBody>
      </p:sp>
      <p:sp>
        <p:nvSpPr>
          <p:cNvPr id="29699" name="Rectangle 2">
            <a:extLst>
              <a:ext uri="{FF2B5EF4-FFF2-40B4-BE49-F238E27FC236}">
                <a16:creationId xmlns:a16="http://schemas.microsoft.com/office/drawing/2014/main" id="{EC330CAA-9928-BFBF-1A91-5BE2B9409805}"/>
              </a:ext>
            </a:extLst>
          </p:cNvPr>
          <p:cNvSpPr>
            <a:spLocks noGrp="1" noRot="1" noChangeAspect="1" noChangeArrowheads="1" noTextEdit="1"/>
          </p:cNvSpPr>
          <p:nvPr>
            <p:ph type="sldImg"/>
          </p:nvPr>
        </p:nvSpPr>
        <p:spPr>
          <a:ln/>
        </p:spPr>
      </p:sp>
      <p:sp>
        <p:nvSpPr>
          <p:cNvPr id="36868" name="Rectangle 3">
            <a:extLst>
              <a:ext uri="{FF2B5EF4-FFF2-40B4-BE49-F238E27FC236}">
                <a16:creationId xmlns:a16="http://schemas.microsoft.com/office/drawing/2014/main" id="{DE03F356-822F-95C1-E17D-2EBB96372C0F}"/>
              </a:ext>
            </a:extLst>
          </p:cNvPr>
          <p:cNvSpPr>
            <a:spLocks noGrp="1" noChangeArrowheads="1"/>
          </p:cNvSpPr>
          <p:nvPr>
            <p:ph type="body" idx="1"/>
          </p:nvPr>
        </p:nvSpPr>
        <p:spPr>
          <a:ln/>
        </p:spPr>
        <p:txBody>
          <a:bodyPr/>
          <a:lstStyle/>
          <a:p>
            <a:pPr marL="190500" indent="-190500" eaLnBrk="1" hangingPunct="1">
              <a:lnSpc>
                <a:spcPct val="80000"/>
              </a:lnSpc>
              <a:defRPr/>
            </a:pPr>
            <a:r>
              <a:rPr lang="en-GB" b="1" dirty="0"/>
              <a:t>NOTES FOR PRESENTERS:</a:t>
            </a:r>
          </a:p>
          <a:p>
            <a:pPr marL="190500" indent="-190500" eaLnBrk="1" hangingPunct="1">
              <a:lnSpc>
                <a:spcPct val="80000"/>
              </a:lnSpc>
              <a:defRPr/>
            </a:pPr>
            <a:endParaRPr lang="en-GB" dirty="0"/>
          </a:p>
          <a:p>
            <a:pPr marL="190500" indent="-190500">
              <a:defRPr/>
            </a:pPr>
            <a:r>
              <a:rPr lang="en-GB" b="1" dirty="0"/>
              <a:t>Recommendation in full:</a:t>
            </a:r>
          </a:p>
          <a:p>
            <a:pPr eaLnBrk="1" hangingPunct="1">
              <a:lnSpc>
                <a:spcPct val="80000"/>
              </a:lnSpc>
              <a:defRPr/>
            </a:pPr>
            <a:r>
              <a:rPr lang="en-GB" dirty="0"/>
              <a:t>Drug treatment should not be used specifically for borderline personality disorder or for the individual symptoms or behaviour associated with the disorder (for example, repeated self-harm, marked emotional instability, risk-taking behaviour and transient psychotic symptoms). (1.3.5.1)</a:t>
            </a:r>
          </a:p>
          <a:p>
            <a:pPr eaLnBrk="1" hangingPunct="1">
              <a:lnSpc>
                <a:spcPct val="80000"/>
              </a:lnSpc>
              <a:defRPr/>
            </a:pPr>
            <a:endParaRPr lang="en-GB" dirty="0"/>
          </a:p>
          <a:p>
            <a:pPr>
              <a:lnSpc>
                <a:spcPct val="90000"/>
              </a:lnSpc>
              <a:defRPr/>
            </a:pPr>
            <a:r>
              <a:rPr lang="en-US" b="1" dirty="0"/>
              <a:t>ADDITIONAL INFORMATION:</a:t>
            </a:r>
          </a:p>
          <a:p>
            <a:pPr eaLnBrk="1" hangingPunct="1">
              <a:lnSpc>
                <a:spcPct val="80000"/>
              </a:lnSpc>
              <a:defRPr/>
            </a:pPr>
            <a:r>
              <a:rPr lang="en-GB" dirty="0"/>
              <a:t>The following clinical recommendations relate to this key priority for implementation:</a:t>
            </a:r>
          </a:p>
          <a:p>
            <a:pPr marL="190500" indent="-190500" eaLnBrk="1" hangingPunct="1">
              <a:lnSpc>
                <a:spcPct val="80000"/>
              </a:lnSpc>
              <a:buFontTx/>
              <a:buChar char="•"/>
              <a:defRPr/>
            </a:pPr>
            <a:r>
              <a:rPr lang="en-GB" dirty="0"/>
              <a:t>Antipsychotic drugs should not be used for the medium- and long-term treatment of borderline personality disorder. (1.3.5.2)</a:t>
            </a:r>
          </a:p>
          <a:p>
            <a:pPr marL="190500" indent="-190500" eaLnBrk="1" hangingPunct="1">
              <a:lnSpc>
                <a:spcPct val="80000"/>
              </a:lnSpc>
              <a:buFontTx/>
              <a:buChar char="•"/>
              <a:defRPr/>
            </a:pPr>
            <a:r>
              <a:rPr lang="en-GB" dirty="0"/>
              <a:t>Drug treatment may be considered in the overall treatment of comorbid conditions.  (1.3.5.3)</a:t>
            </a:r>
          </a:p>
          <a:p>
            <a:pPr marL="190500" indent="-190500" eaLnBrk="1" hangingPunct="1">
              <a:lnSpc>
                <a:spcPct val="80000"/>
              </a:lnSpc>
              <a:buFontTx/>
              <a:buChar char="•"/>
              <a:defRPr/>
            </a:pPr>
            <a:r>
              <a:rPr lang="en-GB" dirty="0"/>
              <a:t>Short-term use of sedative medication may be considered cautiously as part of the overall treatment plan for people with borderline personality disorder in a crisis. (1.3.5.4) </a:t>
            </a:r>
          </a:p>
          <a:p>
            <a:pPr marL="190500" indent="-190500" eaLnBrk="1" hangingPunct="1">
              <a:lnSpc>
                <a:spcPct val="80000"/>
              </a:lnSpc>
              <a:buFontTx/>
              <a:buChar char="•"/>
              <a:defRPr/>
            </a:pPr>
            <a:r>
              <a:rPr lang="en-GB" dirty="0"/>
              <a:t>When considering drug treatment for any reason for a person with borderline personality disorder, provide the person with written material about the drug being considered. This should include evidence for the drug’s effectiveness in the treatment of borderline personality disorder and for any </a:t>
            </a:r>
            <a:r>
              <a:rPr lang="en-GB" dirty="0" err="1"/>
              <a:t>comorbid</a:t>
            </a:r>
            <a:r>
              <a:rPr lang="en-GB" dirty="0"/>
              <a:t> condition, and potential harm. For people who have reading difficulties, alternative means of presenting the information should be considered, such as video or DVD. So that the person can make an informed choice, there should be an opportunity for the person to discuss the material. The duration of treatment should be agreed with them, but should be no longer than 1 week (1.3.5.5).</a:t>
            </a:r>
          </a:p>
          <a:p>
            <a:pPr marL="190500" indent="-190500">
              <a:lnSpc>
                <a:spcPct val="90000"/>
              </a:lnSpc>
              <a:buFontTx/>
              <a:buChar char="•"/>
              <a:defRPr/>
            </a:pPr>
            <a:r>
              <a:rPr lang="en-GB" dirty="0"/>
              <a:t>Review the treatment of people with borderline personality disorder who do not have a diagnosed comorbid mental or physical illness and who are currently being prescribed drugs, with the aim of reducing and stopping unnecessary drug treatment. (1.3.5.6)</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a:extLst>
              <a:ext uri="{FF2B5EF4-FFF2-40B4-BE49-F238E27FC236}">
                <a16:creationId xmlns:a16="http://schemas.microsoft.com/office/drawing/2014/main" id="{B4C11A81-42CE-B963-A810-A37950C95DF4}"/>
              </a:ext>
            </a:extLst>
          </p:cNvPr>
          <p:cNvSpPr txBox="1">
            <a:spLocks noGrp="1" noChangeArrowheads="1"/>
          </p:cNvSpPr>
          <p:nvPr/>
        </p:nvSpPr>
        <p:spPr bwMode="auto">
          <a:xfrm>
            <a:off x="3814763" y="9371013"/>
            <a:ext cx="2919412"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882" tIns="45441" rIns="90882" bIns="45441" anchor="b"/>
          <a:lstStyle>
            <a:lvl1pPr defTabSz="908050">
              <a:spcBef>
                <a:spcPct val="30000"/>
              </a:spcBef>
              <a:defRPr sz="1000">
                <a:solidFill>
                  <a:schemeClr val="tx1"/>
                </a:solidFill>
                <a:latin typeface="Arial" panose="020B0604020202020204" pitchFamily="34" charset="0"/>
              </a:defRPr>
            </a:lvl1pPr>
            <a:lvl2pPr marL="742950" indent="-285750" defTabSz="908050">
              <a:spcBef>
                <a:spcPct val="30000"/>
              </a:spcBef>
              <a:defRPr sz="1000">
                <a:solidFill>
                  <a:schemeClr val="tx1"/>
                </a:solidFill>
                <a:latin typeface="Arial" panose="020B0604020202020204" pitchFamily="34" charset="0"/>
              </a:defRPr>
            </a:lvl2pPr>
            <a:lvl3pPr marL="1143000" indent="-228600" defTabSz="908050">
              <a:spcBef>
                <a:spcPct val="30000"/>
              </a:spcBef>
              <a:defRPr sz="1000">
                <a:solidFill>
                  <a:schemeClr val="tx1"/>
                </a:solidFill>
                <a:latin typeface="Arial" panose="020B0604020202020204" pitchFamily="34" charset="0"/>
              </a:defRPr>
            </a:lvl3pPr>
            <a:lvl4pPr marL="1600200" indent="-228600" defTabSz="908050">
              <a:spcBef>
                <a:spcPct val="30000"/>
              </a:spcBef>
              <a:defRPr sz="1000">
                <a:solidFill>
                  <a:schemeClr val="tx1"/>
                </a:solidFill>
                <a:latin typeface="Arial" panose="020B0604020202020204" pitchFamily="34" charset="0"/>
              </a:defRPr>
            </a:lvl4pPr>
            <a:lvl5pPr marL="2057400" indent="-228600" defTabSz="908050">
              <a:spcBef>
                <a:spcPct val="30000"/>
              </a:spcBef>
              <a:defRPr sz="1000">
                <a:solidFill>
                  <a:schemeClr val="tx1"/>
                </a:solidFill>
                <a:latin typeface="Arial" panose="020B0604020202020204" pitchFamily="34" charset="0"/>
              </a:defRPr>
            </a:lvl5pPr>
            <a:lvl6pPr marL="2514600" indent="-228600" defTabSz="908050" eaLnBrk="0" fontAlgn="base" hangingPunct="0">
              <a:spcBef>
                <a:spcPct val="30000"/>
              </a:spcBef>
              <a:spcAft>
                <a:spcPct val="0"/>
              </a:spcAft>
              <a:defRPr sz="1000">
                <a:solidFill>
                  <a:schemeClr val="tx1"/>
                </a:solidFill>
                <a:latin typeface="Arial" panose="020B0604020202020204" pitchFamily="34" charset="0"/>
              </a:defRPr>
            </a:lvl6pPr>
            <a:lvl7pPr marL="2971800" indent="-228600" defTabSz="908050" eaLnBrk="0" fontAlgn="base" hangingPunct="0">
              <a:spcBef>
                <a:spcPct val="30000"/>
              </a:spcBef>
              <a:spcAft>
                <a:spcPct val="0"/>
              </a:spcAft>
              <a:defRPr sz="1000">
                <a:solidFill>
                  <a:schemeClr val="tx1"/>
                </a:solidFill>
                <a:latin typeface="Arial" panose="020B0604020202020204" pitchFamily="34" charset="0"/>
              </a:defRPr>
            </a:lvl7pPr>
            <a:lvl8pPr marL="3429000" indent="-228600" defTabSz="908050" eaLnBrk="0" fontAlgn="base" hangingPunct="0">
              <a:spcBef>
                <a:spcPct val="30000"/>
              </a:spcBef>
              <a:spcAft>
                <a:spcPct val="0"/>
              </a:spcAft>
              <a:defRPr sz="1000">
                <a:solidFill>
                  <a:schemeClr val="tx1"/>
                </a:solidFill>
                <a:latin typeface="Arial" panose="020B0604020202020204" pitchFamily="34" charset="0"/>
              </a:defRPr>
            </a:lvl8pPr>
            <a:lvl9pPr marL="3886200" indent="-228600" defTabSz="908050" eaLnBrk="0" fontAlgn="base" hangingPunct="0">
              <a:spcBef>
                <a:spcPct val="30000"/>
              </a:spcBef>
              <a:spcAft>
                <a:spcPct val="0"/>
              </a:spcAft>
              <a:defRPr sz="1000">
                <a:solidFill>
                  <a:schemeClr val="tx1"/>
                </a:solidFill>
                <a:latin typeface="Arial" panose="020B0604020202020204" pitchFamily="34" charset="0"/>
              </a:defRPr>
            </a:lvl9pPr>
          </a:lstStyle>
          <a:p>
            <a:pPr algn="r" eaLnBrk="1" hangingPunct="1">
              <a:spcBef>
                <a:spcPct val="0"/>
              </a:spcBef>
            </a:pPr>
            <a:fld id="{A12D6213-12E1-4E15-85B5-BB354A1757CF}" type="slidenum">
              <a:rPr lang="en-GB" altLang="en-US" sz="1200"/>
              <a:pPr algn="r" eaLnBrk="1" hangingPunct="1">
                <a:spcBef>
                  <a:spcPct val="0"/>
                </a:spcBef>
              </a:pPr>
              <a:t>14</a:t>
            </a:fld>
            <a:endParaRPr lang="en-GB" altLang="en-US" sz="1200"/>
          </a:p>
        </p:txBody>
      </p:sp>
      <p:sp>
        <p:nvSpPr>
          <p:cNvPr id="31747" name="Rectangle 2">
            <a:extLst>
              <a:ext uri="{FF2B5EF4-FFF2-40B4-BE49-F238E27FC236}">
                <a16:creationId xmlns:a16="http://schemas.microsoft.com/office/drawing/2014/main" id="{368E7D62-FA62-B90A-10FC-FCFEB21CD8FC}"/>
              </a:ext>
            </a:extLst>
          </p:cNvPr>
          <p:cNvSpPr>
            <a:spLocks noGrp="1" noRot="1" noChangeAspect="1" noChangeArrowheads="1" noTextEdit="1"/>
          </p:cNvSpPr>
          <p:nvPr>
            <p:ph type="sldImg"/>
          </p:nvPr>
        </p:nvSpPr>
        <p:spPr>
          <a:ln/>
        </p:spPr>
      </p:sp>
      <p:sp>
        <p:nvSpPr>
          <p:cNvPr id="31748" name="Rectangle 3">
            <a:extLst>
              <a:ext uri="{FF2B5EF4-FFF2-40B4-BE49-F238E27FC236}">
                <a16:creationId xmlns:a16="http://schemas.microsoft.com/office/drawing/2014/main" id="{8B20C4A1-009B-8466-0D2E-30F81527222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b="1">
                <a:latin typeface="Arial" panose="020B0604020202020204" pitchFamily="34" charset="0"/>
              </a:rPr>
              <a:t>NOTES FOR PRESENTERS:</a:t>
            </a:r>
          </a:p>
          <a:p>
            <a:endParaRPr lang="en-US" altLang="en-US">
              <a:latin typeface="Arial" panose="020B0604020202020204" pitchFamily="34" charset="0"/>
            </a:endParaRPr>
          </a:p>
          <a:p>
            <a:r>
              <a:rPr lang="en-GB" altLang="en-US" b="1">
                <a:latin typeface="Arial" panose="020B0604020202020204" pitchFamily="34" charset="0"/>
              </a:rPr>
              <a:t>Recommendation in full: (Continued on slide 16)</a:t>
            </a:r>
          </a:p>
          <a:p>
            <a:r>
              <a:rPr lang="en-US" altLang="en-US">
                <a:latin typeface="Arial" panose="020B0604020202020204" pitchFamily="34" charset="0"/>
              </a:rPr>
              <a:t>Mental health trusts should develop multidisciplinary specialist teams and/or services for people with personality disorders. These teams should have specific expertise in the diagnosis and management of borderline personality disorder and should:</a:t>
            </a:r>
          </a:p>
          <a:p>
            <a:endParaRPr lang="en-US" altLang="en-US">
              <a:latin typeface="Arial" panose="020B0604020202020204" pitchFamily="34" charset="0"/>
            </a:endParaRPr>
          </a:p>
          <a:p>
            <a:pPr>
              <a:buFontTx/>
              <a:buChar char="•"/>
            </a:pPr>
            <a:r>
              <a:rPr lang="en-US" altLang="en-US">
                <a:latin typeface="Arial" panose="020B0604020202020204" pitchFamily="34" charset="0"/>
              </a:rPr>
              <a:t>provide assessment and treatment services for people with borderline personality disorder who have particularly complex needs and/or high levels of risk;</a:t>
            </a:r>
          </a:p>
          <a:p>
            <a:pPr>
              <a:buFontTx/>
              <a:buChar char="•"/>
            </a:pPr>
            <a:endParaRPr lang="en-US" altLang="en-US">
              <a:latin typeface="Arial" panose="020B0604020202020204" pitchFamily="34" charset="0"/>
            </a:endParaRPr>
          </a:p>
          <a:p>
            <a:pPr>
              <a:buFontTx/>
              <a:buChar char="•"/>
            </a:pPr>
            <a:r>
              <a:rPr lang="en-US" altLang="en-US">
                <a:latin typeface="Arial" panose="020B0604020202020204" pitchFamily="34" charset="0"/>
              </a:rPr>
              <a:t>provide consultation and advice to primary and secondary care services;</a:t>
            </a:r>
          </a:p>
          <a:p>
            <a:pPr>
              <a:buFontTx/>
              <a:buChar char="•"/>
            </a:pPr>
            <a:endParaRPr lang="en-US" altLang="en-US">
              <a:latin typeface="Arial" panose="020B0604020202020204" pitchFamily="34" charset="0"/>
            </a:endParaRPr>
          </a:p>
          <a:p>
            <a:pPr>
              <a:buFontTx/>
              <a:buChar char="•"/>
            </a:pPr>
            <a:r>
              <a:rPr lang="en-US" altLang="en-US">
                <a:latin typeface="Arial" panose="020B0604020202020204" pitchFamily="34" charset="0"/>
              </a:rPr>
              <a:t>offer a diagnostic service when general psychiatric services are in doubt about the diagnosis and/or management of borderline personality disorder;</a:t>
            </a:r>
          </a:p>
          <a:p>
            <a:pPr>
              <a:buFontTx/>
              <a:buChar char="•"/>
            </a:pPr>
            <a:endParaRPr lang="en-US" altLang="en-US">
              <a:latin typeface="Arial" panose="020B0604020202020204" pitchFamily="34" charset="0"/>
            </a:endParaRPr>
          </a:p>
          <a:p>
            <a:pPr>
              <a:buFontTx/>
              <a:buChar char="•"/>
            </a:pPr>
            <a:r>
              <a:rPr lang="en-US" altLang="en-US">
                <a:latin typeface="Arial" panose="020B0604020202020204" pitchFamily="34" charset="0"/>
              </a:rPr>
              <a:t>develop systems of communication and protocols for information sharing among different services, including those in forensic settings, and collaborate with all relevant agencies within the local community including health, mental health, social services, the criminal justice system, CAMHS and relevant voluntary services;</a:t>
            </a:r>
          </a:p>
          <a:p>
            <a:pPr>
              <a:buFontTx/>
              <a:buChar char="•"/>
            </a:pPr>
            <a:endParaRPr lang="en-US" altLang="en-US">
              <a:latin typeface="Arial" panose="020B0604020202020204" pitchFamily="34" charset="0"/>
            </a:endParaRPr>
          </a:p>
          <a:p>
            <a:pPr>
              <a:buFontTx/>
              <a:buChar char="•"/>
            </a:pPr>
            <a:r>
              <a:rPr lang="en-US" altLang="en-US">
                <a:latin typeface="Arial" panose="020B0604020202020204" pitchFamily="34" charset="0"/>
              </a:rPr>
              <a:t>be able to provide and/or advise on social and psychological interventions, including access to peer support, and advise on the safe use of drug treatment in crises and for co-morbidities and insomnia;</a:t>
            </a:r>
          </a:p>
          <a:p>
            <a:r>
              <a:rPr lang="en-GB" altLang="en-US" b="1">
                <a:latin typeface="Arial" panose="020B0604020202020204" pitchFamily="34" charset="0"/>
              </a:rPr>
              <a:t>(Continued on slide 16)</a:t>
            </a:r>
            <a:endParaRPr lang="en-US" altLang="en-US">
              <a:latin typeface="Arial" panose="020B060402020202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a:extLst>
              <a:ext uri="{FF2B5EF4-FFF2-40B4-BE49-F238E27FC236}">
                <a16:creationId xmlns:a16="http://schemas.microsoft.com/office/drawing/2014/main" id="{F080EFCD-2EDB-6F8E-4184-D2EB998A906F}"/>
              </a:ext>
            </a:extLst>
          </p:cNvPr>
          <p:cNvSpPr txBox="1">
            <a:spLocks noGrp="1" noChangeArrowheads="1"/>
          </p:cNvSpPr>
          <p:nvPr/>
        </p:nvSpPr>
        <p:spPr bwMode="auto">
          <a:xfrm>
            <a:off x="3814763" y="9371013"/>
            <a:ext cx="2919412"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882" tIns="45441" rIns="90882" bIns="45441" anchor="b"/>
          <a:lstStyle>
            <a:lvl1pPr defTabSz="908050">
              <a:spcBef>
                <a:spcPct val="30000"/>
              </a:spcBef>
              <a:defRPr sz="1000">
                <a:solidFill>
                  <a:schemeClr val="tx1"/>
                </a:solidFill>
                <a:latin typeface="Arial" panose="020B0604020202020204" pitchFamily="34" charset="0"/>
              </a:defRPr>
            </a:lvl1pPr>
            <a:lvl2pPr marL="742950" indent="-285750" defTabSz="908050">
              <a:spcBef>
                <a:spcPct val="30000"/>
              </a:spcBef>
              <a:defRPr sz="1000">
                <a:solidFill>
                  <a:schemeClr val="tx1"/>
                </a:solidFill>
                <a:latin typeface="Arial" panose="020B0604020202020204" pitchFamily="34" charset="0"/>
              </a:defRPr>
            </a:lvl2pPr>
            <a:lvl3pPr marL="1143000" indent="-228600" defTabSz="908050">
              <a:spcBef>
                <a:spcPct val="30000"/>
              </a:spcBef>
              <a:defRPr sz="1000">
                <a:solidFill>
                  <a:schemeClr val="tx1"/>
                </a:solidFill>
                <a:latin typeface="Arial" panose="020B0604020202020204" pitchFamily="34" charset="0"/>
              </a:defRPr>
            </a:lvl3pPr>
            <a:lvl4pPr marL="1600200" indent="-228600" defTabSz="908050">
              <a:spcBef>
                <a:spcPct val="30000"/>
              </a:spcBef>
              <a:defRPr sz="1000">
                <a:solidFill>
                  <a:schemeClr val="tx1"/>
                </a:solidFill>
                <a:latin typeface="Arial" panose="020B0604020202020204" pitchFamily="34" charset="0"/>
              </a:defRPr>
            </a:lvl4pPr>
            <a:lvl5pPr marL="2057400" indent="-228600" defTabSz="908050">
              <a:spcBef>
                <a:spcPct val="30000"/>
              </a:spcBef>
              <a:defRPr sz="1000">
                <a:solidFill>
                  <a:schemeClr val="tx1"/>
                </a:solidFill>
                <a:latin typeface="Arial" panose="020B0604020202020204" pitchFamily="34" charset="0"/>
              </a:defRPr>
            </a:lvl5pPr>
            <a:lvl6pPr marL="2514600" indent="-228600" defTabSz="908050" eaLnBrk="0" fontAlgn="base" hangingPunct="0">
              <a:spcBef>
                <a:spcPct val="30000"/>
              </a:spcBef>
              <a:spcAft>
                <a:spcPct val="0"/>
              </a:spcAft>
              <a:defRPr sz="1000">
                <a:solidFill>
                  <a:schemeClr val="tx1"/>
                </a:solidFill>
                <a:latin typeface="Arial" panose="020B0604020202020204" pitchFamily="34" charset="0"/>
              </a:defRPr>
            </a:lvl6pPr>
            <a:lvl7pPr marL="2971800" indent="-228600" defTabSz="908050" eaLnBrk="0" fontAlgn="base" hangingPunct="0">
              <a:spcBef>
                <a:spcPct val="30000"/>
              </a:spcBef>
              <a:spcAft>
                <a:spcPct val="0"/>
              </a:spcAft>
              <a:defRPr sz="1000">
                <a:solidFill>
                  <a:schemeClr val="tx1"/>
                </a:solidFill>
                <a:latin typeface="Arial" panose="020B0604020202020204" pitchFamily="34" charset="0"/>
              </a:defRPr>
            </a:lvl7pPr>
            <a:lvl8pPr marL="3429000" indent="-228600" defTabSz="908050" eaLnBrk="0" fontAlgn="base" hangingPunct="0">
              <a:spcBef>
                <a:spcPct val="30000"/>
              </a:spcBef>
              <a:spcAft>
                <a:spcPct val="0"/>
              </a:spcAft>
              <a:defRPr sz="1000">
                <a:solidFill>
                  <a:schemeClr val="tx1"/>
                </a:solidFill>
                <a:latin typeface="Arial" panose="020B0604020202020204" pitchFamily="34" charset="0"/>
              </a:defRPr>
            </a:lvl8pPr>
            <a:lvl9pPr marL="3886200" indent="-228600" defTabSz="908050" eaLnBrk="0" fontAlgn="base" hangingPunct="0">
              <a:spcBef>
                <a:spcPct val="30000"/>
              </a:spcBef>
              <a:spcAft>
                <a:spcPct val="0"/>
              </a:spcAft>
              <a:defRPr sz="1000">
                <a:solidFill>
                  <a:schemeClr val="tx1"/>
                </a:solidFill>
                <a:latin typeface="Arial" panose="020B0604020202020204" pitchFamily="34" charset="0"/>
              </a:defRPr>
            </a:lvl9pPr>
          </a:lstStyle>
          <a:p>
            <a:pPr algn="r" eaLnBrk="1" hangingPunct="1">
              <a:spcBef>
                <a:spcPct val="0"/>
              </a:spcBef>
            </a:pPr>
            <a:fld id="{A6D88608-0C61-47AE-8CAB-6EA5C9A232AD}" type="slidenum">
              <a:rPr lang="en-GB" altLang="en-US" sz="1200"/>
              <a:pPr algn="r" eaLnBrk="1" hangingPunct="1">
                <a:spcBef>
                  <a:spcPct val="0"/>
                </a:spcBef>
              </a:pPr>
              <a:t>15</a:t>
            </a:fld>
            <a:endParaRPr lang="en-GB" altLang="en-US" sz="1200"/>
          </a:p>
        </p:txBody>
      </p:sp>
      <p:sp>
        <p:nvSpPr>
          <p:cNvPr id="33795" name="Rectangle 2">
            <a:extLst>
              <a:ext uri="{FF2B5EF4-FFF2-40B4-BE49-F238E27FC236}">
                <a16:creationId xmlns:a16="http://schemas.microsoft.com/office/drawing/2014/main" id="{AAB9738D-073E-C750-DA8D-38BA2B0E67A6}"/>
              </a:ext>
            </a:extLst>
          </p:cNvPr>
          <p:cNvSpPr>
            <a:spLocks noGrp="1" noRot="1" noChangeAspect="1" noChangeArrowheads="1" noTextEdit="1"/>
          </p:cNvSpPr>
          <p:nvPr>
            <p:ph type="sldImg"/>
          </p:nvPr>
        </p:nvSpPr>
        <p:spPr>
          <a:ln/>
        </p:spPr>
      </p:sp>
      <p:sp>
        <p:nvSpPr>
          <p:cNvPr id="33796" name="Rectangle 3">
            <a:extLst>
              <a:ext uri="{FF2B5EF4-FFF2-40B4-BE49-F238E27FC236}">
                <a16:creationId xmlns:a16="http://schemas.microsoft.com/office/drawing/2014/main" id="{28E30B02-8219-65A1-EB15-FDD3E7335C5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b="1">
                <a:latin typeface="Arial" panose="020B0604020202020204" pitchFamily="34" charset="0"/>
              </a:rPr>
              <a:t>NOTES FOR PRESENTERS:</a:t>
            </a:r>
          </a:p>
          <a:p>
            <a:endParaRPr lang="en-US" altLang="en-US">
              <a:latin typeface="Arial" panose="020B0604020202020204" pitchFamily="34" charset="0"/>
            </a:endParaRPr>
          </a:p>
          <a:p>
            <a:r>
              <a:rPr lang="en-GB" altLang="en-US" b="1">
                <a:latin typeface="Arial" panose="020B0604020202020204" pitchFamily="34" charset="0"/>
              </a:rPr>
              <a:t>Recommendation in full:</a:t>
            </a:r>
          </a:p>
          <a:p>
            <a:r>
              <a:rPr lang="en-US" altLang="en-US">
                <a:latin typeface="Arial" panose="020B0604020202020204" pitchFamily="34" charset="0"/>
              </a:rPr>
              <a:t>Mental health trusts should develop multidisciplinary specialist teams and/or services for people with personality disorders. These teams should have specific expertise in the diagnosis and management of borderline personality disorder and should:</a:t>
            </a:r>
          </a:p>
          <a:p>
            <a:endParaRPr lang="en-US" altLang="en-US">
              <a:latin typeface="Arial" panose="020B0604020202020204" pitchFamily="34" charset="0"/>
            </a:endParaRPr>
          </a:p>
          <a:p>
            <a:pPr>
              <a:buFontTx/>
              <a:buChar char="•"/>
            </a:pPr>
            <a:r>
              <a:rPr lang="en-US" altLang="en-US">
                <a:latin typeface="Arial" panose="020B0604020202020204" pitchFamily="34" charset="0"/>
              </a:rPr>
              <a:t>work with CAMHS to develop local protocols to govern arrangements for the transition of young people from CAMHS to adult services;</a:t>
            </a:r>
          </a:p>
          <a:p>
            <a:pPr>
              <a:buFontTx/>
              <a:buChar char="•"/>
            </a:pPr>
            <a:endParaRPr lang="en-US" altLang="en-US">
              <a:latin typeface="Arial" panose="020B0604020202020204" pitchFamily="34" charset="0"/>
            </a:endParaRPr>
          </a:p>
          <a:p>
            <a:pPr>
              <a:buFontTx/>
              <a:buChar char="•"/>
            </a:pPr>
            <a:r>
              <a:rPr lang="en-US" altLang="en-US">
                <a:latin typeface="Arial" panose="020B0604020202020204" pitchFamily="34" charset="0"/>
              </a:rPr>
              <a:t>ensure that clear lines of communication between primary and secondary care are established and maintained;</a:t>
            </a:r>
          </a:p>
          <a:p>
            <a:pPr>
              <a:buFontTx/>
              <a:buChar char="•"/>
            </a:pPr>
            <a:endParaRPr lang="en-US" altLang="en-US">
              <a:latin typeface="Arial" panose="020B0604020202020204" pitchFamily="34" charset="0"/>
            </a:endParaRPr>
          </a:p>
          <a:p>
            <a:pPr>
              <a:buFontTx/>
              <a:buChar char="•"/>
            </a:pPr>
            <a:r>
              <a:rPr lang="en-US" altLang="en-US">
                <a:latin typeface="Arial" panose="020B0604020202020204" pitchFamily="34" charset="0"/>
              </a:rPr>
              <a:t>support, lead and participate in the local and national development of treatments for people with borderline personality disorder, including multi-centre research;</a:t>
            </a:r>
          </a:p>
          <a:p>
            <a:pPr>
              <a:buFontTx/>
              <a:buChar char="•"/>
            </a:pPr>
            <a:endParaRPr lang="en-US" altLang="en-US">
              <a:latin typeface="Arial" panose="020B0604020202020204" pitchFamily="34" charset="0"/>
            </a:endParaRPr>
          </a:p>
          <a:p>
            <a:pPr>
              <a:buFontTx/>
              <a:buChar char="•"/>
            </a:pPr>
            <a:r>
              <a:rPr lang="en-US" altLang="en-US">
                <a:latin typeface="Arial" panose="020B0604020202020204" pitchFamily="34" charset="0"/>
              </a:rPr>
              <a:t>oversee the implementation of this guideline;</a:t>
            </a:r>
          </a:p>
          <a:p>
            <a:pPr>
              <a:buFontTx/>
              <a:buChar char="•"/>
            </a:pPr>
            <a:endParaRPr lang="en-US" altLang="en-US">
              <a:latin typeface="Arial" panose="020B0604020202020204" pitchFamily="34" charset="0"/>
            </a:endParaRPr>
          </a:p>
          <a:p>
            <a:pPr>
              <a:buFontTx/>
              <a:buChar char="•"/>
            </a:pPr>
            <a:r>
              <a:rPr lang="en-US" altLang="en-US">
                <a:latin typeface="Arial" panose="020B0604020202020204" pitchFamily="34" charset="0"/>
              </a:rPr>
              <a:t>develop and provide training programmes on the diagnosis and management of borderline personality disorder and the implementation of this guideline (see 1.5.1.2)</a:t>
            </a:r>
          </a:p>
          <a:p>
            <a:pPr>
              <a:buFontTx/>
              <a:buChar char="•"/>
            </a:pPr>
            <a:endParaRPr lang="en-US" altLang="en-US">
              <a:latin typeface="Arial" panose="020B0604020202020204" pitchFamily="34" charset="0"/>
            </a:endParaRPr>
          </a:p>
          <a:p>
            <a:pPr>
              <a:buFontTx/>
              <a:buChar char="•"/>
            </a:pPr>
            <a:r>
              <a:rPr lang="en-US" altLang="en-US">
                <a:latin typeface="Arial" panose="020B0604020202020204" pitchFamily="34" charset="0"/>
              </a:rPr>
              <a:t>monitor the provision of services for minority ethnic groups to ensure equality of service delivery. </a:t>
            </a:r>
          </a:p>
          <a:p>
            <a:pPr>
              <a:buFontTx/>
              <a:buChar char="•"/>
            </a:pPr>
            <a:endParaRPr lang="en-GB" altLang="en-US">
              <a:latin typeface="Arial" panose="020B0604020202020204" pitchFamily="34" charset="0"/>
            </a:endParaRPr>
          </a:p>
          <a:p>
            <a:pPr>
              <a:buFontTx/>
              <a:buChar char="•"/>
            </a:pPr>
            <a:r>
              <a:rPr lang="en-GB" altLang="en-US">
                <a:latin typeface="Arial" panose="020B0604020202020204" pitchFamily="34" charset="0"/>
              </a:rPr>
              <a:t>The size and time commitment of these teams will depend on local circumstances (for example, the size of trust, the population covered and the estimated referral rate for people with borderline personality disorder). [1.5.1.1] </a:t>
            </a:r>
            <a:endParaRPr lang="en-US" altLang="en-US">
              <a:latin typeface="Arial" panose="020B0604020202020204" pitchFamily="34" charset="0"/>
            </a:endParaRPr>
          </a:p>
          <a:p>
            <a:endParaRPr lang="en-US" altLang="en-US">
              <a:latin typeface="Arial" panose="020B060402020202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a:extLst>
              <a:ext uri="{FF2B5EF4-FFF2-40B4-BE49-F238E27FC236}">
                <a16:creationId xmlns:a16="http://schemas.microsoft.com/office/drawing/2014/main" id="{E03B7017-D52F-D4E0-0D1D-6E7FD83F080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8050">
              <a:spcBef>
                <a:spcPct val="30000"/>
              </a:spcBef>
              <a:defRPr sz="1000">
                <a:solidFill>
                  <a:schemeClr val="tx1"/>
                </a:solidFill>
                <a:latin typeface="Arial" panose="020B0604020202020204" pitchFamily="34" charset="0"/>
              </a:defRPr>
            </a:lvl1pPr>
            <a:lvl2pPr marL="742950" indent="-285750" defTabSz="908050">
              <a:spcBef>
                <a:spcPct val="30000"/>
              </a:spcBef>
              <a:defRPr sz="1000">
                <a:solidFill>
                  <a:schemeClr val="tx1"/>
                </a:solidFill>
                <a:latin typeface="Arial" panose="020B0604020202020204" pitchFamily="34" charset="0"/>
              </a:defRPr>
            </a:lvl2pPr>
            <a:lvl3pPr marL="1143000" indent="-228600" defTabSz="908050">
              <a:spcBef>
                <a:spcPct val="30000"/>
              </a:spcBef>
              <a:defRPr sz="1000">
                <a:solidFill>
                  <a:schemeClr val="tx1"/>
                </a:solidFill>
                <a:latin typeface="Arial" panose="020B0604020202020204" pitchFamily="34" charset="0"/>
              </a:defRPr>
            </a:lvl3pPr>
            <a:lvl4pPr marL="1600200" indent="-228600" defTabSz="908050">
              <a:spcBef>
                <a:spcPct val="30000"/>
              </a:spcBef>
              <a:defRPr sz="1000">
                <a:solidFill>
                  <a:schemeClr val="tx1"/>
                </a:solidFill>
                <a:latin typeface="Arial" panose="020B0604020202020204" pitchFamily="34" charset="0"/>
              </a:defRPr>
            </a:lvl4pPr>
            <a:lvl5pPr marL="2057400" indent="-228600" defTabSz="908050">
              <a:spcBef>
                <a:spcPct val="30000"/>
              </a:spcBef>
              <a:defRPr sz="1000">
                <a:solidFill>
                  <a:schemeClr val="tx1"/>
                </a:solidFill>
                <a:latin typeface="Arial" panose="020B0604020202020204" pitchFamily="34" charset="0"/>
              </a:defRPr>
            </a:lvl5pPr>
            <a:lvl6pPr marL="2514600" indent="-228600" defTabSz="908050" eaLnBrk="0" fontAlgn="base" hangingPunct="0">
              <a:spcBef>
                <a:spcPct val="30000"/>
              </a:spcBef>
              <a:spcAft>
                <a:spcPct val="0"/>
              </a:spcAft>
              <a:defRPr sz="1000">
                <a:solidFill>
                  <a:schemeClr val="tx1"/>
                </a:solidFill>
                <a:latin typeface="Arial" panose="020B0604020202020204" pitchFamily="34" charset="0"/>
              </a:defRPr>
            </a:lvl6pPr>
            <a:lvl7pPr marL="2971800" indent="-228600" defTabSz="908050" eaLnBrk="0" fontAlgn="base" hangingPunct="0">
              <a:spcBef>
                <a:spcPct val="30000"/>
              </a:spcBef>
              <a:spcAft>
                <a:spcPct val="0"/>
              </a:spcAft>
              <a:defRPr sz="1000">
                <a:solidFill>
                  <a:schemeClr val="tx1"/>
                </a:solidFill>
                <a:latin typeface="Arial" panose="020B0604020202020204" pitchFamily="34" charset="0"/>
              </a:defRPr>
            </a:lvl7pPr>
            <a:lvl8pPr marL="3429000" indent="-228600" defTabSz="908050" eaLnBrk="0" fontAlgn="base" hangingPunct="0">
              <a:spcBef>
                <a:spcPct val="30000"/>
              </a:spcBef>
              <a:spcAft>
                <a:spcPct val="0"/>
              </a:spcAft>
              <a:defRPr sz="1000">
                <a:solidFill>
                  <a:schemeClr val="tx1"/>
                </a:solidFill>
                <a:latin typeface="Arial" panose="020B0604020202020204" pitchFamily="34" charset="0"/>
              </a:defRPr>
            </a:lvl8pPr>
            <a:lvl9pPr marL="3886200" indent="-228600" defTabSz="908050" eaLnBrk="0" fontAlgn="base" hangingPunct="0">
              <a:spcBef>
                <a:spcPct val="30000"/>
              </a:spcBef>
              <a:spcAft>
                <a:spcPct val="0"/>
              </a:spcAft>
              <a:defRPr sz="1000">
                <a:solidFill>
                  <a:schemeClr val="tx1"/>
                </a:solidFill>
                <a:latin typeface="Arial" panose="020B0604020202020204" pitchFamily="34" charset="0"/>
              </a:defRPr>
            </a:lvl9pPr>
          </a:lstStyle>
          <a:p>
            <a:pPr>
              <a:spcBef>
                <a:spcPct val="0"/>
              </a:spcBef>
            </a:pPr>
            <a:fld id="{C6E61FF9-2656-4A18-B254-A361F4728E85}" type="slidenum">
              <a:rPr lang="en-GB" altLang="en-US" sz="1200" smtClean="0"/>
              <a:pPr>
                <a:spcBef>
                  <a:spcPct val="0"/>
                </a:spcBef>
              </a:pPr>
              <a:t>16</a:t>
            </a:fld>
            <a:endParaRPr lang="en-GB" altLang="en-US" sz="1200"/>
          </a:p>
        </p:txBody>
      </p:sp>
      <p:sp>
        <p:nvSpPr>
          <p:cNvPr id="35843" name="Rectangle 2">
            <a:extLst>
              <a:ext uri="{FF2B5EF4-FFF2-40B4-BE49-F238E27FC236}">
                <a16:creationId xmlns:a16="http://schemas.microsoft.com/office/drawing/2014/main" id="{B5059535-4185-776D-7D86-8D47C1F220DC}"/>
              </a:ext>
            </a:extLst>
          </p:cNvPr>
          <p:cNvSpPr>
            <a:spLocks noGrp="1" noRot="1" noChangeAspect="1" noChangeArrowheads="1" noTextEdit="1"/>
          </p:cNvSpPr>
          <p:nvPr>
            <p:ph type="sldImg"/>
          </p:nvPr>
        </p:nvSpPr>
        <p:spPr>
          <a:ln/>
        </p:spPr>
      </p:sp>
      <p:sp>
        <p:nvSpPr>
          <p:cNvPr id="35844" name="Rectangle 3">
            <a:extLst>
              <a:ext uri="{FF2B5EF4-FFF2-40B4-BE49-F238E27FC236}">
                <a16:creationId xmlns:a16="http://schemas.microsoft.com/office/drawing/2014/main" id="{AB7E7D90-8453-0E17-86C7-DAB3754209B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b="1">
                <a:latin typeface="Arial" panose="020B0604020202020204" pitchFamily="34" charset="0"/>
              </a:rPr>
              <a:t>NOTES FOR PRESENTERS: </a:t>
            </a:r>
          </a:p>
          <a:p>
            <a:pPr eaLnBrk="1" hangingPunct="1"/>
            <a:endParaRPr lang="en-GB" altLang="en-US" b="1">
              <a:latin typeface="Arial" panose="020B0604020202020204" pitchFamily="34" charset="0"/>
            </a:endParaRPr>
          </a:p>
          <a:p>
            <a:r>
              <a:rPr lang="en-US" altLang="en-US" b="1">
                <a:latin typeface="Arial" panose="020B0604020202020204" pitchFamily="34" charset="0"/>
              </a:rPr>
              <a:t>KEY POINTS TO RAISE:</a:t>
            </a:r>
          </a:p>
          <a:p>
            <a:endParaRPr lang="en-US" altLang="en-US">
              <a:latin typeface="Arial" panose="020B0604020202020204" pitchFamily="34" charset="0"/>
            </a:endParaRPr>
          </a:p>
          <a:p>
            <a:pPr eaLnBrk="1" hangingPunct="1"/>
            <a:r>
              <a:rPr lang="en-GB" altLang="en-US">
                <a:latin typeface="Arial" panose="020B0604020202020204" pitchFamily="34" charset="0"/>
              </a:rPr>
              <a:t>The recommendations on the slides are the most likely to have a resource impact, depending on local circumstances.</a:t>
            </a:r>
          </a:p>
          <a:p>
            <a:pPr eaLnBrk="1" hangingPunct="1"/>
            <a:endParaRPr lang="en-GB" altLang="en-US">
              <a:latin typeface="Arial" panose="020B0604020202020204" pitchFamily="34" charset="0"/>
            </a:endParaRPr>
          </a:p>
          <a:p>
            <a:pPr eaLnBrk="1" hangingPunct="1"/>
            <a:r>
              <a:rPr lang="en-GB" altLang="en-US">
                <a:latin typeface="Arial" panose="020B0604020202020204" pitchFamily="34" charset="0"/>
              </a:rPr>
              <a:t>There is a paucity of borderline personality disorder services and those that exist vary considerably throughout the country. This has made it difficult to obtain cost data specific to this condition and the delivery of services, although data on personality disorders as a whole does exist.  NICE has identified the areas of cost impact on the slide that result from the publication of this guideline in consultation with mental health professionals.</a:t>
            </a:r>
          </a:p>
          <a:p>
            <a:pPr eaLnBrk="1" hangingPunct="1"/>
            <a:endParaRPr lang="en-GB" altLang="en-US">
              <a:latin typeface="Arial" panose="020B0604020202020204" pitchFamily="34" charset="0"/>
            </a:endParaRPr>
          </a:p>
          <a:p>
            <a:pPr eaLnBrk="1" hangingPunct="1"/>
            <a:r>
              <a:rPr lang="en-GB" altLang="en-US">
                <a:latin typeface="Arial" panose="020B0604020202020204" pitchFamily="34" charset="0"/>
              </a:rPr>
              <a:t>Full details are included in the costing report (see slide 19)</a:t>
            </a:r>
          </a:p>
          <a:p>
            <a:pPr eaLnBrk="1" hangingPunct="1"/>
            <a:endParaRPr lang="en-GB" altLang="en-US">
              <a:latin typeface="Arial" panose="020B060402020202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a:extLst>
              <a:ext uri="{FF2B5EF4-FFF2-40B4-BE49-F238E27FC236}">
                <a16:creationId xmlns:a16="http://schemas.microsoft.com/office/drawing/2014/main" id="{11997274-6062-96C7-E4CD-2193C7FFED2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8050">
              <a:spcBef>
                <a:spcPct val="30000"/>
              </a:spcBef>
              <a:defRPr sz="1000">
                <a:solidFill>
                  <a:schemeClr val="tx1"/>
                </a:solidFill>
                <a:latin typeface="Arial" panose="020B0604020202020204" pitchFamily="34" charset="0"/>
              </a:defRPr>
            </a:lvl1pPr>
            <a:lvl2pPr marL="742950" indent="-285750" defTabSz="908050">
              <a:spcBef>
                <a:spcPct val="30000"/>
              </a:spcBef>
              <a:defRPr sz="1000">
                <a:solidFill>
                  <a:schemeClr val="tx1"/>
                </a:solidFill>
                <a:latin typeface="Arial" panose="020B0604020202020204" pitchFamily="34" charset="0"/>
              </a:defRPr>
            </a:lvl2pPr>
            <a:lvl3pPr marL="1143000" indent="-228600" defTabSz="908050">
              <a:spcBef>
                <a:spcPct val="30000"/>
              </a:spcBef>
              <a:defRPr sz="1000">
                <a:solidFill>
                  <a:schemeClr val="tx1"/>
                </a:solidFill>
                <a:latin typeface="Arial" panose="020B0604020202020204" pitchFamily="34" charset="0"/>
              </a:defRPr>
            </a:lvl3pPr>
            <a:lvl4pPr marL="1600200" indent="-228600" defTabSz="908050">
              <a:spcBef>
                <a:spcPct val="30000"/>
              </a:spcBef>
              <a:defRPr sz="1000">
                <a:solidFill>
                  <a:schemeClr val="tx1"/>
                </a:solidFill>
                <a:latin typeface="Arial" panose="020B0604020202020204" pitchFamily="34" charset="0"/>
              </a:defRPr>
            </a:lvl4pPr>
            <a:lvl5pPr marL="2057400" indent="-228600" defTabSz="908050">
              <a:spcBef>
                <a:spcPct val="30000"/>
              </a:spcBef>
              <a:defRPr sz="1000">
                <a:solidFill>
                  <a:schemeClr val="tx1"/>
                </a:solidFill>
                <a:latin typeface="Arial" panose="020B0604020202020204" pitchFamily="34" charset="0"/>
              </a:defRPr>
            </a:lvl5pPr>
            <a:lvl6pPr marL="2514600" indent="-228600" defTabSz="908050" eaLnBrk="0" fontAlgn="base" hangingPunct="0">
              <a:spcBef>
                <a:spcPct val="30000"/>
              </a:spcBef>
              <a:spcAft>
                <a:spcPct val="0"/>
              </a:spcAft>
              <a:defRPr sz="1000">
                <a:solidFill>
                  <a:schemeClr val="tx1"/>
                </a:solidFill>
                <a:latin typeface="Arial" panose="020B0604020202020204" pitchFamily="34" charset="0"/>
              </a:defRPr>
            </a:lvl6pPr>
            <a:lvl7pPr marL="2971800" indent="-228600" defTabSz="908050" eaLnBrk="0" fontAlgn="base" hangingPunct="0">
              <a:spcBef>
                <a:spcPct val="30000"/>
              </a:spcBef>
              <a:spcAft>
                <a:spcPct val="0"/>
              </a:spcAft>
              <a:defRPr sz="1000">
                <a:solidFill>
                  <a:schemeClr val="tx1"/>
                </a:solidFill>
                <a:latin typeface="Arial" panose="020B0604020202020204" pitchFamily="34" charset="0"/>
              </a:defRPr>
            </a:lvl7pPr>
            <a:lvl8pPr marL="3429000" indent="-228600" defTabSz="908050" eaLnBrk="0" fontAlgn="base" hangingPunct="0">
              <a:spcBef>
                <a:spcPct val="30000"/>
              </a:spcBef>
              <a:spcAft>
                <a:spcPct val="0"/>
              </a:spcAft>
              <a:defRPr sz="1000">
                <a:solidFill>
                  <a:schemeClr val="tx1"/>
                </a:solidFill>
                <a:latin typeface="Arial" panose="020B0604020202020204" pitchFamily="34" charset="0"/>
              </a:defRPr>
            </a:lvl8pPr>
            <a:lvl9pPr marL="3886200" indent="-228600" defTabSz="908050" eaLnBrk="0" fontAlgn="base" hangingPunct="0">
              <a:spcBef>
                <a:spcPct val="30000"/>
              </a:spcBef>
              <a:spcAft>
                <a:spcPct val="0"/>
              </a:spcAft>
              <a:defRPr sz="1000">
                <a:solidFill>
                  <a:schemeClr val="tx1"/>
                </a:solidFill>
                <a:latin typeface="Arial" panose="020B0604020202020204" pitchFamily="34" charset="0"/>
              </a:defRPr>
            </a:lvl9pPr>
          </a:lstStyle>
          <a:p>
            <a:pPr>
              <a:spcBef>
                <a:spcPct val="0"/>
              </a:spcBef>
            </a:pPr>
            <a:fld id="{2D072DD7-513F-4A37-AD12-BC0DA6BF7116}" type="slidenum">
              <a:rPr lang="en-GB" altLang="en-US" sz="1200" smtClean="0"/>
              <a:pPr>
                <a:spcBef>
                  <a:spcPct val="0"/>
                </a:spcBef>
              </a:pPr>
              <a:t>17</a:t>
            </a:fld>
            <a:endParaRPr lang="en-GB" altLang="en-US" sz="1200"/>
          </a:p>
        </p:txBody>
      </p:sp>
      <p:sp>
        <p:nvSpPr>
          <p:cNvPr id="37891" name="Rectangle 2">
            <a:extLst>
              <a:ext uri="{FF2B5EF4-FFF2-40B4-BE49-F238E27FC236}">
                <a16:creationId xmlns:a16="http://schemas.microsoft.com/office/drawing/2014/main" id="{B5D5537E-65B9-35CE-AB03-BED259FF699E}"/>
              </a:ext>
            </a:extLst>
          </p:cNvPr>
          <p:cNvSpPr>
            <a:spLocks noGrp="1" noRot="1" noChangeAspect="1" noChangeArrowheads="1" noTextEdit="1"/>
          </p:cNvSpPr>
          <p:nvPr>
            <p:ph type="sldImg"/>
          </p:nvPr>
        </p:nvSpPr>
        <p:spPr>
          <a:ln/>
        </p:spPr>
      </p:sp>
      <p:sp>
        <p:nvSpPr>
          <p:cNvPr id="37892" name="Rectangle 3">
            <a:extLst>
              <a:ext uri="{FF2B5EF4-FFF2-40B4-BE49-F238E27FC236}">
                <a16:creationId xmlns:a16="http://schemas.microsoft.com/office/drawing/2014/main" id="{1DA0E463-6415-E629-6F97-F21872C703E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b="1">
                <a:latin typeface="Arial" panose="020B0604020202020204" pitchFamily="34" charset="0"/>
              </a:rPr>
              <a:t>NOTES FOR PRESENTERS:</a:t>
            </a:r>
          </a:p>
          <a:p>
            <a:pPr eaLnBrk="1" hangingPunct="1"/>
            <a:endParaRPr lang="en-GB" altLang="en-US">
              <a:latin typeface="Arial" panose="020B0604020202020204" pitchFamily="34" charset="0"/>
            </a:endParaRPr>
          </a:p>
          <a:p>
            <a:pPr eaLnBrk="1" hangingPunct="1"/>
            <a:r>
              <a:rPr lang="en-GB" altLang="en-US">
                <a:latin typeface="Arial" panose="020B0604020202020204" pitchFamily="34" charset="0"/>
              </a:rPr>
              <a:t>These questions are suggestions that have been developed to help provide a prompt for a discussion at the end of your presentation – please edit and adapt these to suit your local situation.</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a:extLst>
              <a:ext uri="{FF2B5EF4-FFF2-40B4-BE49-F238E27FC236}">
                <a16:creationId xmlns:a16="http://schemas.microsoft.com/office/drawing/2014/main" id="{FC6B46C4-70C5-989A-06BF-B6C4EE4CF6F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8050">
              <a:spcBef>
                <a:spcPct val="30000"/>
              </a:spcBef>
              <a:defRPr sz="1000">
                <a:solidFill>
                  <a:schemeClr val="tx1"/>
                </a:solidFill>
                <a:latin typeface="Arial" panose="020B0604020202020204" pitchFamily="34" charset="0"/>
              </a:defRPr>
            </a:lvl1pPr>
            <a:lvl2pPr marL="742950" indent="-285750" defTabSz="908050">
              <a:spcBef>
                <a:spcPct val="30000"/>
              </a:spcBef>
              <a:defRPr sz="1000">
                <a:solidFill>
                  <a:schemeClr val="tx1"/>
                </a:solidFill>
                <a:latin typeface="Arial" panose="020B0604020202020204" pitchFamily="34" charset="0"/>
              </a:defRPr>
            </a:lvl2pPr>
            <a:lvl3pPr marL="1143000" indent="-228600" defTabSz="908050">
              <a:spcBef>
                <a:spcPct val="30000"/>
              </a:spcBef>
              <a:defRPr sz="1000">
                <a:solidFill>
                  <a:schemeClr val="tx1"/>
                </a:solidFill>
                <a:latin typeface="Arial" panose="020B0604020202020204" pitchFamily="34" charset="0"/>
              </a:defRPr>
            </a:lvl3pPr>
            <a:lvl4pPr marL="1600200" indent="-228600" defTabSz="908050">
              <a:spcBef>
                <a:spcPct val="30000"/>
              </a:spcBef>
              <a:defRPr sz="1000">
                <a:solidFill>
                  <a:schemeClr val="tx1"/>
                </a:solidFill>
                <a:latin typeface="Arial" panose="020B0604020202020204" pitchFamily="34" charset="0"/>
              </a:defRPr>
            </a:lvl4pPr>
            <a:lvl5pPr marL="2057400" indent="-228600" defTabSz="908050">
              <a:spcBef>
                <a:spcPct val="30000"/>
              </a:spcBef>
              <a:defRPr sz="1000">
                <a:solidFill>
                  <a:schemeClr val="tx1"/>
                </a:solidFill>
                <a:latin typeface="Arial" panose="020B0604020202020204" pitchFamily="34" charset="0"/>
              </a:defRPr>
            </a:lvl5pPr>
            <a:lvl6pPr marL="2514600" indent="-228600" defTabSz="908050" eaLnBrk="0" fontAlgn="base" hangingPunct="0">
              <a:spcBef>
                <a:spcPct val="30000"/>
              </a:spcBef>
              <a:spcAft>
                <a:spcPct val="0"/>
              </a:spcAft>
              <a:defRPr sz="1000">
                <a:solidFill>
                  <a:schemeClr val="tx1"/>
                </a:solidFill>
                <a:latin typeface="Arial" panose="020B0604020202020204" pitchFamily="34" charset="0"/>
              </a:defRPr>
            </a:lvl6pPr>
            <a:lvl7pPr marL="2971800" indent="-228600" defTabSz="908050" eaLnBrk="0" fontAlgn="base" hangingPunct="0">
              <a:spcBef>
                <a:spcPct val="30000"/>
              </a:spcBef>
              <a:spcAft>
                <a:spcPct val="0"/>
              </a:spcAft>
              <a:defRPr sz="1000">
                <a:solidFill>
                  <a:schemeClr val="tx1"/>
                </a:solidFill>
                <a:latin typeface="Arial" panose="020B0604020202020204" pitchFamily="34" charset="0"/>
              </a:defRPr>
            </a:lvl7pPr>
            <a:lvl8pPr marL="3429000" indent="-228600" defTabSz="908050" eaLnBrk="0" fontAlgn="base" hangingPunct="0">
              <a:spcBef>
                <a:spcPct val="30000"/>
              </a:spcBef>
              <a:spcAft>
                <a:spcPct val="0"/>
              </a:spcAft>
              <a:defRPr sz="1000">
                <a:solidFill>
                  <a:schemeClr val="tx1"/>
                </a:solidFill>
                <a:latin typeface="Arial" panose="020B0604020202020204" pitchFamily="34" charset="0"/>
              </a:defRPr>
            </a:lvl8pPr>
            <a:lvl9pPr marL="3886200" indent="-228600" defTabSz="908050" eaLnBrk="0" fontAlgn="base" hangingPunct="0">
              <a:spcBef>
                <a:spcPct val="30000"/>
              </a:spcBef>
              <a:spcAft>
                <a:spcPct val="0"/>
              </a:spcAft>
              <a:defRPr sz="1000">
                <a:solidFill>
                  <a:schemeClr val="tx1"/>
                </a:solidFill>
                <a:latin typeface="Arial" panose="020B0604020202020204" pitchFamily="34" charset="0"/>
              </a:defRPr>
            </a:lvl9pPr>
          </a:lstStyle>
          <a:p>
            <a:pPr>
              <a:spcBef>
                <a:spcPct val="0"/>
              </a:spcBef>
            </a:pPr>
            <a:fld id="{AEF8F759-210A-41BD-B7B5-4FAFBD7EC8FA}" type="slidenum">
              <a:rPr lang="en-GB" altLang="en-US" sz="1200" smtClean="0"/>
              <a:pPr>
                <a:spcBef>
                  <a:spcPct val="0"/>
                </a:spcBef>
              </a:pPr>
              <a:t>2</a:t>
            </a:fld>
            <a:endParaRPr lang="en-GB" altLang="en-US" sz="1200"/>
          </a:p>
        </p:txBody>
      </p:sp>
      <p:sp>
        <p:nvSpPr>
          <p:cNvPr id="7171" name="Rectangle 2">
            <a:extLst>
              <a:ext uri="{FF2B5EF4-FFF2-40B4-BE49-F238E27FC236}">
                <a16:creationId xmlns:a16="http://schemas.microsoft.com/office/drawing/2014/main" id="{77C4D5D7-3116-8807-5973-F9FA17E8D1BF}"/>
              </a:ext>
            </a:extLst>
          </p:cNvPr>
          <p:cNvSpPr>
            <a:spLocks noGrp="1" noRot="1" noChangeAspect="1" noChangeArrowheads="1" noTextEdit="1"/>
          </p:cNvSpPr>
          <p:nvPr>
            <p:ph type="sldImg"/>
          </p:nvPr>
        </p:nvSpPr>
        <p:spPr>
          <a:ln/>
        </p:spPr>
      </p:sp>
      <p:sp>
        <p:nvSpPr>
          <p:cNvPr id="7172" name="Rectangle 3">
            <a:extLst>
              <a:ext uri="{FF2B5EF4-FFF2-40B4-BE49-F238E27FC236}">
                <a16:creationId xmlns:a16="http://schemas.microsoft.com/office/drawing/2014/main" id="{89ADFF17-5593-E00D-44AF-C69CB0FD614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r>
              <a:rPr lang="en-GB" altLang="en-US" b="1">
                <a:latin typeface="Arial" panose="020B0604020202020204" pitchFamily="34" charset="0"/>
              </a:rPr>
              <a:t>NOTES FOR PRESENTERS:</a:t>
            </a:r>
          </a:p>
          <a:p>
            <a:pPr eaLnBrk="1" hangingPunct="1">
              <a:lnSpc>
                <a:spcPct val="80000"/>
              </a:lnSpc>
            </a:pPr>
            <a:endParaRPr lang="en-GB" altLang="en-US">
              <a:latin typeface="Arial" panose="020B0604020202020204" pitchFamily="34" charset="0"/>
            </a:endParaRPr>
          </a:p>
          <a:p>
            <a:pPr eaLnBrk="1" hangingPunct="1">
              <a:lnSpc>
                <a:spcPct val="80000"/>
              </a:lnSpc>
            </a:pPr>
            <a:r>
              <a:rPr lang="en-GB" altLang="en-US">
                <a:latin typeface="Arial" panose="020B0604020202020204" pitchFamily="34" charset="0"/>
              </a:rPr>
              <a:t>In this presentation we will start by providing some background to the guideline, why it is important and what it covers. We will then present the key priorities for implementation. The NICE guideline contains 10 key priorities grouped under 9 headings, which you can find on page 8 of your quick reference guide.</a:t>
            </a:r>
          </a:p>
          <a:p>
            <a:pPr eaLnBrk="1" hangingPunct="1">
              <a:lnSpc>
                <a:spcPct val="80000"/>
              </a:lnSpc>
            </a:pPr>
            <a:endParaRPr lang="en-GB" altLang="en-US">
              <a:latin typeface="Arial" panose="020B0604020202020204" pitchFamily="34" charset="0"/>
            </a:endParaRPr>
          </a:p>
          <a:p>
            <a:pPr>
              <a:lnSpc>
                <a:spcPct val="80000"/>
              </a:lnSpc>
            </a:pPr>
            <a:r>
              <a:rPr lang="en-GB" altLang="en-US">
                <a:latin typeface="Arial" panose="020B0604020202020204" pitchFamily="34" charset="0"/>
              </a:rPr>
              <a:t>The key priorities for implementation cover the following areas:</a:t>
            </a:r>
            <a:endParaRPr lang="en-GB" altLang="en-US" b="1">
              <a:latin typeface="Arial" panose="020B0604020202020204" pitchFamily="34" charset="0"/>
            </a:endParaRPr>
          </a:p>
          <a:p>
            <a:pPr>
              <a:buFontTx/>
              <a:buChar char="•"/>
            </a:pPr>
            <a:r>
              <a:rPr lang="en-GB" altLang="en-US">
                <a:latin typeface="Arial" panose="020B0604020202020204" pitchFamily="34" charset="0"/>
              </a:rPr>
              <a:t> Access to services</a:t>
            </a:r>
            <a:endParaRPr lang="en-GB" altLang="en-US" b="1">
              <a:latin typeface="Arial" panose="020B0604020202020204" pitchFamily="34" charset="0"/>
            </a:endParaRPr>
          </a:p>
          <a:p>
            <a:pPr>
              <a:buFontTx/>
              <a:buChar char="•"/>
            </a:pPr>
            <a:r>
              <a:rPr lang="en-GB" altLang="en-US">
                <a:latin typeface="Arial" panose="020B0604020202020204" pitchFamily="34" charset="0"/>
              </a:rPr>
              <a:t> Developing an optimistic and trusting relationship </a:t>
            </a:r>
            <a:endParaRPr lang="en-GB" altLang="en-US" b="1">
              <a:latin typeface="Arial" panose="020B0604020202020204" pitchFamily="34" charset="0"/>
            </a:endParaRPr>
          </a:p>
          <a:p>
            <a:pPr>
              <a:buFontTx/>
              <a:buChar char="•"/>
            </a:pPr>
            <a:r>
              <a:rPr lang="en-GB" altLang="en-US">
                <a:latin typeface="Arial" panose="020B0604020202020204" pitchFamily="34" charset="0"/>
              </a:rPr>
              <a:t> Managing endings and supporting transitions</a:t>
            </a:r>
            <a:endParaRPr lang="en-GB" altLang="en-US" b="1">
              <a:latin typeface="Arial" panose="020B0604020202020204" pitchFamily="34" charset="0"/>
            </a:endParaRPr>
          </a:p>
          <a:p>
            <a:pPr>
              <a:buFontTx/>
              <a:buChar char="•"/>
            </a:pPr>
            <a:r>
              <a:rPr lang="en-GB" altLang="en-US">
                <a:latin typeface="Arial" panose="020B0604020202020204" pitchFamily="34" charset="0"/>
              </a:rPr>
              <a:t> Assessment</a:t>
            </a:r>
            <a:endParaRPr lang="en-GB" altLang="en-US" b="1">
              <a:latin typeface="Arial" panose="020B0604020202020204" pitchFamily="34" charset="0"/>
            </a:endParaRPr>
          </a:p>
          <a:p>
            <a:pPr>
              <a:buFontTx/>
              <a:buChar char="•"/>
            </a:pPr>
            <a:r>
              <a:rPr lang="en-GB" altLang="en-US">
                <a:latin typeface="Arial" panose="020B0604020202020204" pitchFamily="34" charset="0"/>
              </a:rPr>
              <a:t> Care planning </a:t>
            </a:r>
            <a:endParaRPr lang="en-GB" altLang="en-US" b="1">
              <a:latin typeface="Arial" panose="020B0604020202020204" pitchFamily="34" charset="0"/>
            </a:endParaRPr>
          </a:p>
          <a:p>
            <a:pPr>
              <a:buFontTx/>
              <a:buChar char="•"/>
            </a:pPr>
            <a:r>
              <a:rPr lang="en-GB" altLang="en-US">
                <a:latin typeface="Arial" panose="020B0604020202020204" pitchFamily="34" charset="0"/>
              </a:rPr>
              <a:t> The role of psychological treatment</a:t>
            </a:r>
            <a:endParaRPr lang="en-GB" altLang="en-US" b="1">
              <a:latin typeface="Arial" panose="020B0604020202020204" pitchFamily="34" charset="0"/>
            </a:endParaRPr>
          </a:p>
          <a:p>
            <a:pPr>
              <a:buFontTx/>
              <a:buChar char="•"/>
            </a:pPr>
            <a:r>
              <a:rPr lang="en-GB" altLang="en-US">
                <a:latin typeface="Arial" panose="020B0604020202020204" pitchFamily="34" charset="0"/>
              </a:rPr>
              <a:t> The role of drug treatment</a:t>
            </a:r>
            <a:endParaRPr lang="en-GB" altLang="en-US" b="1">
              <a:latin typeface="Arial" panose="020B0604020202020204" pitchFamily="34" charset="0"/>
            </a:endParaRPr>
          </a:p>
          <a:p>
            <a:pPr>
              <a:buFontTx/>
              <a:buChar char="•"/>
            </a:pPr>
            <a:r>
              <a:rPr lang="en-GB" altLang="en-US">
                <a:latin typeface="Arial" panose="020B0604020202020204" pitchFamily="34" charset="0"/>
              </a:rPr>
              <a:t> The role of specialist personality disorder services within trusts.</a:t>
            </a:r>
            <a:endParaRPr lang="en-GB" altLang="en-US" b="1">
              <a:latin typeface="Arial" panose="020B0604020202020204" pitchFamily="34" charset="0"/>
            </a:endParaRPr>
          </a:p>
          <a:p>
            <a:pPr eaLnBrk="1" hangingPunct="1">
              <a:lnSpc>
                <a:spcPct val="80000"/>
              </a:lnSpc>
            </a:pPr>
            <a:endParaRPr lang="en-GB" altLang="en-US" b="1">
              <a:latin typeface="Arial" panose="020B0604020202020204" pitchFamily="34" charset="0"/>
            </a:endParaRPr>
          </a:p>
          <a:p>
            <a:pPr eaLnBrk="1" hangingPunct="1">
              <a:lnSpc>
                <a:spcPct val="80000"/>
              </a:lnSpc>
            </a:pPr>
            <a:r>
              <a:rPr lang="en-GB" altLang="en-US">
                <a:latin typeface="Arial" panose="020B0604020202020204" pitchFamily="34" charset="0"/>
              </a:rPr>
              <a:t>Next, we will summarise the costs and savings that are likely to be incurred in implementing the guideline. Then we will open the meeting up with a list of questions to help prompt a discussion on local issues for incorporating the guidance into practice.</a:t>
            </a:r>
          </a:p>
          <a:p>
            <a:pPr eaLnBrk="1" hangingPunct="1">
              <a:lnSpc>
                <a:spcPct val="80000"/>
              </a:lnSpc>
            </a:pPr>
            <a:endParaRPr lang="en-GB" altLang="en-US">
              <a:latin typeface="Arial" panose="020B0604020202020204" pitchFamily="34" charset="0"/>
            </a:endParaRPr>
          </a:p>
          <a:p>
            <a:pPr eaLnBrk="1" hangingPunct="1">
              <a:lnSpc>
                <a:spcPct val="80000"/>
              </a:lnSpc>
            </a:pPr>
            <a:r>
              <a:rPr lang="en-GB" altLang="en-US">
                <a:latin typeface="Arial" panose="020B0604020202020204" pitchFamily="34" charset="0"/>
              </a:rPr>
              <a:t>Finally, we will end the presentation with further information about the support provided by NICE.</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94222A39-52DE-707C-C37F-1974C6126085}"/>
              </a:ext>
            </a:extLst>
          </p:cNvPr>
          <p:cNvSpPr>
            <a:spLocks noGrp="1" noRot="1" noChangeAspect="1" noChangeArrowheads="1" noTextEdit="1"/>
          </p:cNvSpPr>
          <p:nvPr>
            <p:ph type="sldImg"/>
          </p:nvPr>
        </p:nvSpPr>
        <p:spPr>
          <a:ln/>
        </p:spPr>
      </p:sp>
      <p:sp>
        <p:nvSpPr>
          <p:cNvPr id="9219" name="Rectangle 3">
            <a:extLst>
              <a:ext uri="{FF2B5EF4-FFF2-40B4-BE49-F238E27FC236}">
                <a16:creationId xmlns:a16="http://schemas.microsoft.com/office/drawing/2014/main" id="{D0FDC3B2-2326-E841-11D5-F471B006C88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b="1">
                <a:latin typeface="Arial" panose="020B0604020202020204" pitchFamily="34" charset="0"/>
              </a:rPr>
              <a:t>NOTES FOR PRESENTERS:</a:t>
            </a:r>
          </a:p>
          <a:p>
            <a:endParaRPr lang="en-US" altLang="en-US">
              <a:latin typeface="Arial" panose="020B0604020202020204" pitchFamily="34" charset="0"/>
            </a:endParaRPr>
          </a:p>
          <a:p>
            <a:r>
              <a:rPr lang="en-US" altLang="en-US" b="1">
                <a:latin typeface="Arial" panose="020B0604020202020204" pitchFamily="34" charset="0"/>
              </a:rPr>
              <a:t>KEY POINTS TO RAISE: </a:t>
            </a:r>
          </a:p>
          <a:p>
            <a:endParaRPr lang="en-US" altLang="en-US">
              <a:latin typeface="Arial" panose="020B0604020202020204" pitchFamily="34" charset="0"/>
            </a:endParaRPr>
          </a:p>
          <a:p>
            <a:pPr>
              <a:buFontTx/>
              <a:buChar char="•"/>
            </a:pPr>
            <a:r>
              <a:rPr lang="en-US" altLang="en-US">
                <a:latin typeface="Arial" panose="020B0604020202020204" pitchFamily="34" charset="0"/>
              </a:rPr>
              <a:t> Borderline personality disorder is often not formally diagnosed before the age of 18 but the features of the disorder can be identified earlier. Its course is variable and although recovery is possible over time, some people may continue to experience social and interpersonal difficulties.</a:t>
            </a:r>
          </a:p>
          <a:p>
            <a:pPr>
              <a:buFontTx/>
              <a:buChar char="•"/>
            </a:pPr>
            <a:endParaRPr lang="en-US" altLang="en-US">
              <a:latin typeface="Arial" panose="020B0604020202020204" pitchFamily="34" charset="0"/>
            </a:endParaRPr>
          </a:p>
          <a:p>
            <a:r>
              <a:rPr lang="en-US" altLang="en-US" b="1">
                <a:latin typeface="Arial" panose="020B0604020202020204" pitchFamily="34" charset="0"/>
              </a:rPr>
              <a:t>ADDITIONAL INFORMATION:</a:t>
            </a:r>
            <a:endParaRPr lang="en-US" altLang="en-US">
              <a:latin typeface="Arial" panose="020B0604020202020204" pitchFamily="34" charset="0"/>
            </a:endParaRPr>
          </a:p>
          <a:p>
            <a:r>
              <a:rPr lang="en-US" altLang="en-US">
                <a:latin typeface="Arial" panose="020B0604020202020204" pitchFamily="34" charset="0"/>
              </a:rPr>
              <a:t>People with borderline personality disorder may engage in a variety of destructive and impulsive behaviours including self-harm, eating problems and excessive use of alcohol and illicit substances. People with borderline personality disorder may self-harm for a variety of different reasons, including relief from acute distress and feelings such as emptiness and anger, or to reconnect with feelings after a period of dissociation. People with borderline personality disorder are at increased risk of suicide. 60 to 70% attempt suicide, and the rate of completed suicide in people with borderline personality disorder is around 10%. There is a well-documented association between borderline personality disorder and depression, and the combination of the two conditions increases the number and seriousness of suicide attempts.</a:t>
            </a:r>
          </a:p>
          <a:p>
            <a:endParaRPr lang="en-US" altLang="en-US">
              <a:latin typeface="Arial" panose="020B0604020202020204" pitchFamily="34" charset="0"/>
            </a:endParaRPr>
          </a:p>
          <a:p>
            <a:r>
              <a:rPr lang="en-US" altLang="en-US">
                <a:latin typeface="Arial" panose="020B0604020202020204" pitchFamily="34" charset="0"/>
              </a:rPr>
              <a:t>Borderline personality disorder is particularly common among people who are drug and/or alcohol dependent, those with an eating disorder, and also among people presenting with chronic self-harming behaviour.</a:t>
            </a:r>
          </a:p>
          <a:p>
            <a:endParaRPr lang="en-US" altLang="en-US">
              <a:latin typeface="Arial" panose="020B0604020202020204" pitchFamily="34" charset="0"/>
            </a:endParaRPr>
          </a:p>
          <a:p>
            <a:endParaRPr lang="en-GB" altLang="en-US">
              <a:latin typeface="Arial" panose="020B0604020202020204" pitchFamily="34" charset="0"/>
            </a:endParaRPr>
          </a:p>
          <a:p>
            <a:endParaRPr lang="en-GB" altLang="en-US">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C2CFF05E-6529-744A-8A20-0143B0D121B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8050">
              <a:spcBef>
                <a:spcPct val="30000"/>
              </a:spcBef>
              <a:defRPr sz="1000">
                <a:solidFill>
                  <a:schemeClr val="tx1"/>
                </a:solidFill>
                <a:latin typeface="Arial" panose="020B0604020202020204" pitchFamily="34" charset="0"/>
              </a:defRPr>
            </a:lvl1pPr>
            <a:lvl2pPr marL="742950" indent="-285750" defTabSz="908050">
              <a:spcBef>
                <a:spcPct val="30000"/>
              </a:spcBef>
              <a:defRPr sz="1000">
                <a:solidFill>
                  <a:schemeClr val="tx1"/>
                </a:solidFill>
                <a:latin typeface="Arial" panose="020B0604020202020204" pitchFamily="34" charset="0"/>
              </a:defRPr>
            </a:lvl2pPr>
            <a:lvl3pPr marL="1143000" indent="-228600" defTabSz="908050">
              <a:spcBef>
                <a:spcPct val="30000"/>
              </a:spcBef>
              <a:defRPr sz="1000">
                <a:solidFill>
                  <a:schemeClr val="tx1"/>
                </a:solidFill>
                <a:latin typeface="Arial" panose="020B0604020202020204" pitchFamily="34" charset="0"/>
              </a:defRPr>
            </a:lvl3pPr>
            <a:lvl4pPr marL="1600200" indent="-228600" defTabSz="908050">
              <a:spcBef>
                <a:spcPct val="30000"/>
              </a:spcBef>
              <a:defRPr sz="1000">
                <a:solidFill>
                  <a:schemeClr val="tx1"/>
                </a:solidFill>
                <a:latin typeface="Arial" panose="020B0604020202020204" pitchFamily="34" charset="0"/>
              </a:defRPr>
            </a:lvl4pPr>
            <a:lvl5pPr marL="2057400" indent="-228600" defTabSz="908050">
              <a:spcBef>
                <a:spcPct val="30000"/>
              </a:spcBef>
              <a:defRPr sz="1000">
                <a:solidFill>
                  <a:schemeClr val="tx1"/>
                </a:solidFill>
                <a:latin typeface="Arial" panose="020B0604020202020204" pitchFamily="34" charset="0"/>
              </a:defRPr>
            </a:lvl5pPr>
            <a:lvl6pPr marL="2514600" indent="-228600" defTabSz="908050" eaLnBrk="0" fontAlgn="base" hangingPunct="0">
              <a:spcBef>
                <a:spcPct val="30000"/>
              </a:spcBef>
              <a:spcAft>
                <a:spcPct val="0"/>
              </a:spcAft>
              <a:defRPr sz="1000">
                <a:solidFill>
                  <a:schemeClr val="tx1"/>
                </a:solidFill>
                <a:latin typeface="Arial" panose="020B0604020202020204" pitchFamily="34" charset="0"/>
              </a:defRPr>
            </a:lvl6pPr>
            <a:lvl7pPr marL="2971800" indent="-228600" defTabSz="908050" eaLnBrk="0" fontAlgn="base" hangingPunct="0">
              <a:spcBef>
                <a:spcPct val="30000"/>
              </a:spcBef>
              <a:spcAft>
                <a:spcPct val="0"/>
              </a:spcAft>
              <a:defRPr sz="1000">
                <a:solidFill>
                  <a:schemeClr val="tx1"/>
                </a:solidFill>
                <a:latin typeface="Arial" panose="020B0604020202020204" pitchFamily="34" charset="0"/>
              </a:defRPr>
            </a:lvl7pPr>
            <a:lvl8pPr marL="3429000" indent="-228600" defTabSz="908050" eaLnBrk="0" fontAlgn="base" hangingPunct="0">
              <a:spcBef>
                <a:spcPct val="30000"/>
              </a:spcBef>
              <a:spcAft>
                <a:spcPct val="0"/>
              </a:spcAft>
              <a:defRPr sz="1000">
                <a:solidFill>
                  <a:schemeClr val="tx1"/>
                </a:solidFill>
                <a:latin typeface="Arial" panose="020B0604020202020204" pitchFamily="34" charset="0"/>
              </a:defRPr>
            </a:lvl8pPr>
            <a:lvl9pPr marL="3886200" indent="-228600" defTabSz="908050" eaLnBrk="0" fontAlgn="base" hangingPunct="0">
              <a:spcBef>
                <a:spcPct val="30000"/>
              </a:spcBef>
              <a:spcAft>
                <a:spcPct val="0"/>
              </a:spcAft>
              <a:defRPr sz="1000">
                <a:solidFill>
                  <a:schemeClr val="tx1"/>
                </a:solidFill>
                <a:latin typeface="Arial" panose="020B0604020202020204" pitchFamily="34" charset="0"/>
              </a:defRPr>
            </a:lvl9pPr>
          </a:lstStyle>
          <a:p>
            <a:pPr>
              <a:spcBef>
                <a:spcPct val="0"/>
              </a:spcBef>
            </a:pPr>
            <a:fld id="{9C190AD1-8F2E-4B54-BC5C-5EB577071317}" type="slidenum">
              <a:rPr lang="en-GB" altLang="en-US" sz="1200" smtClean="0"/>
              <a:pPr>
                <a:spcBef>
                  <a:spcPct val="0"/>
                </a:spcBef>
              </a:pPr>
              <a:t>4</a:t>
            </a:fld>
            <a:endParaRPr lang="en-GB" altLang="en-US" sz="1200"/>
          </a:p>
        </p:txBody>
      </p:sp>
      <p:sp>
        <p:nvSpPr>
          <p:cNvPr id="11267" name="Rectangle 2">
            <a:extLst>
              <a:ext uri="{FF2B5EF4-FFF2-40B4-BE49-F238E27FC236}">
                <a16:creationId xmlns:a16="http://schemas.microsoft.com/office/drawing/2014/main" id="{3FDD65B7-E3AB-5A81-CD09-069E68712ED5}"/>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B5508F8F-5D20-D38C-930A-B8F979E125B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r>
              <a:rPr lang="en-GB" altLang="en-US" b="1">
                <a:latin typeface="Arial" panose="020B0604020202020204" pitchFamily="34" charset="0"/>
              </a:rPr>
              <a:t>NOTES FOR PRESENTERS:</a:t>
            </a:r>
          </a:p>
          <a:p>
            <a:pPr>
              <a:lnSpc>
                <a:spcPct val="90000"/>
              </a:lnSpc>
            </a:pPr>
            <a:endParaRPr lang="en-GB" altLang="en-US" b="1">
              <a:latin typeface="Arial" panose="020B0604020202020204" pitchFamily="34" charset="0"/>
            </a:endParaRPr>
          </a:p>
          <a:p>
            <a:pPr>
              <a:lnSpc>
                <a:spcPct val="90000"/>
              </a:lnSpc>
            </a:pPr>
            <a:r>
              <a:rPr lang="en-US" altLang="en-US" b="1">
                <a:latin typeface="Arial" panose="020B0604020202020204" pitchFamily="34" charset="0"/>
              </a:rPr>
              <a:t>ADDITIONAL INFORMATION:</a:t>
            </a:r>
          </a:p>
          <a:p>
            <a:pPr>
              <a:lnSpc>
                <a:spcPct val="90000"/>
              </a:lnSpc>
            </a:pPr>
            <a:endParaRPr lang="en-US" altLang="en-US">
              <a:latin typeface="Arial" panose="020B0604020202020204" pitchFamily="34" charset="0"/>
            </a:endParaRPr>
          </a:p>
          <a:p>
            <a:pPr>
              <a:lnSpc>
                <a:spcPct val="90000"/>
              </a:lnSpc>
              <a:spcBef>
                <a:spcPct val="0"/>
              </a:spcBef>
              <a:spcAft>
                <a:spcPts val="1200"/>
              </a:spcAft>
              <a:buFontTx/>
              <a:buChar char="•"/>
            </a:pPr>
            <a:r>
              <a:rPr lang="en-US" altLang="en-US">
                <a:latin typeface="Arial" panose="020B0604020202020204" pitchFamily="34" charset="0"/>
              </a:rPr>
              <a:t> There is a pattern of fluctuations from periods of confidence to times of absolute despair, markedly unstable self-image, rapid changes in mood, with fears of abandonment and rejection, and a strong tendency towards suicidal thinking and self-harm. Transient psychotic symptoms may also be present, including brief delusions and hallucinations. The cluster of symptoms and behaviour associated with the disorder include striking fluctuations in self-perception ranging from over-confidence to self-loathing, a tendency to self-harm and suicidal ideation, uncertain identity, periods of intolerable distress, and occasional brief psychotic episodes. </a:t>
            </a:r>
          </a:p>
          <a:p>
            <a:pPr>
              <a:lnSpc>
                <a:spcPct val="90000"/>
              </a:lnSpc>
              <a:buFontTx/>
              <a:buChar char="•"/>
            </a:pPr>
            <a:r>
              <a:rPr lang="en-US" altLang="en-US">
                <a:latin typeface="Arial" panose="020B0604020202020204" pitchFamily="34" charset="0"/>
              </a:rPr>
              <a:t> Many people with borderline personality disorder have experienced some form of physical, emotional or sexual abuse in childhood (which has led to the view that borderline personality disorder is a delayed form of post-traumatic stress disorder). Although some people with borderline personality disorder come from stable and caring families, deprivation and instability in relationships are likely to promote borderline personality development and should be the focus of preventive strategies.</a:t>
            </a:r>
          </a:p>
          <a:p>
            <a:pPr>
              <a:lnSpc>
                <a:spcPct val="90000"/>
              </a:lnSpc>
              <a:buFontTx/>
              <a:buChar char="•"/>
            </a:pPr>
            <a:endParaRPr lang="en-US" altLang="en-US">
              <a:latin typeface="Arial" panose="020B0604020202020204" pitchFamily="34" charset="0"/>
            </a:endParaRPr>
          </a:p>
          <a:p>
            <a:pPr>
              <a:buFontTx/>
              <a:buChar char="•"/>
            </a:pPr>
            <a:r>
              <a:rPr lang="en-US" altLang="en-US">
                <a:latin typeface="Arial" panose="020B0604020202020204" pitchFamily="34" charset="0"/>
              </a:rPr>
              <a:t> People with borderline personality disorder use mental health services more often than people from other mental health diagnostic groups, except for people with schizophrenia.</a:t>
            </a:r>
            <a:endParaRPr lang="en-GB" altLang="en-US">
              <a:latin typeface="Arial" panose="020B0604020202020204" pitchFamily="34" charset="0"/>
            </a:endParaRPr>
          </a:p>
          <a:p>
            <a:pPr>
              <a:lnSpc>
                <a:spcPct val="90000"/>
              </a:lnSpc>
              <a:buFontTx/>
              <a:buChar char="•"/>
            </a:pPr>
            <a:endParaRPr lang="en-US" altLang="en-US">
              <a:latin typeface="Arial" panose="020B0604020202020204" pitchFamily="34" charset="0"/>
            </a:endParaRPr>
          </a:p>
          <a:p>
            <a:pPr>
              <a:lnSpc>
                <a:spcPct val="90000"/>
              </a:lnSpc>
              <a:buFontTx/>
              <a:buChar char="•"/>
            </a:pPr>
            <a:endParaRPr lang="en-US" altLang="en-US">
              <a:latin typeface="Arial" panose="020B0604020202020204" pitchFamily="34" charset="0"/>
            </a:endParaRPr>
          </a:p>
          <a:p>
            <a:pPr>
              <a:lnSpc>
                <a:spcPct val="90000"/>
              </a:lnSpc>
              <a:spcBef>
                <a:spcPct val="0"/>
              </a:spcBef>
              <a:spcAft>
                <a:spcPts val="1200"/>
              </a:spcAft>
              <a:buFontTx/>
              <a:buChar char="•"/>
            </a:pPr>
            <a:endParaRPr lang="en-US" altLang="en-US">
              <a:latin typeface="Arial" panose="020B0604020202020204" pitchFamily="34" charset="0"/>
            </a:endParaRPr>
          </a:p>
          <a:p>
            <a:pPr>
              <a:lnSpc>
                <a:spcPct val="90000"/>
              </a:lnSpc>
              <a:buFontTx/>
              <a:buChar char="•"/>
            </a:pPr>
            <a:endParaRPr lang="en-US" altLang="en-US">
              <a:latin typeface="Arial" panose="020B0604020202020204" pitchFamily="34" charset="0"/>
            </a:endParaRPr>
          </a:p>
          <a:p>
            <a:pPr>
              <a:lnSpc>
                <a:spcPct val="90000"/>
              </a:lnSpc>
            </a:pPr>
            <a:endParaRPr lang="en-GB" altLang="en-US">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a:extLst>
              <a:ext uri="{FF2B5EF4-FFF2-40B4-BE49-F238E27FC236}">
                <a16:creationId xmlns:a16="http://schemas.microsoft.com/office/drawing/2014/main" id="{257EE95B-378B-4E54-E95C-EC3C11B84E9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8050">
              <a:spcBef>
                <a:spcPct val="30000"/>
              </a:spcBef>
              <a:defRPr sz="1000">
                <a:solidFill>
                  <a:schemeClr val="tx1"/>
                </a:solidFill>
                <a:latin typeface="Arial" panose="020B0604020202020204" pitchFamily="34" charset="0"/>
              </a:defRPr>
            </a:lvl1pPr>
            <a:lvl2pPr marL="742950" indent="-285750" defTabSz="908050">
              <a:spcBef>
                <a:spcPct val="30000"/>
              </a:spcBef>
              <a:defRPr sz="1000">
                <a:solidFill>
                  <a:schemeClr val="tx1"/>
                </a:solidFill>
                <a:latin typeface="Arial" panose="020B0604020202020204" pitchFamily="34" charset="0"/>
              </a:defRPr>
            </a:lvl2pPr>
            <a:lvl3pPr marL="1143000" indent="-228600" defTabSz="908050">
              <a:spcBef>
                <a:spcPct val="30000"/>
              </a:spcBef>
              <a:defRPr sz="1000">
                <a:solidFill>
                  <a:schemeClr val="tx1"/>
                </a:solidFill>
                <a:latin typeface="Arial" panose="020B0604020202020204" pitchFamily="34" charset="0"/>
              </a:defRPr>
            </a:lvl3pPr>
            <a:lvl4pPr marL="1600200" indent="-228600" defTabSz="908050">
              <a:spcBef>
                <a:spcPct val="30000"/>
              </a:spcBef>
              <a:defRPr sz="1000">
                <a:solidFill>
                  <a:schemeClr val="tx1"/>
                </a:solidFill>
                <a:latin typeface="Arial" panose="020B0604020202020204" pitchFamily="34" charset="0"/>
              </a:defRPr>
            </a:lvl4pPr>
            <a:lvl5pPr marL="2057400" indent="-228600" defTabSz="908050">
              <a:spcBef>
                <a:spcPct val="30000"/>
              </a:spcBef>
              <a:defRPr sz="1000">
                <a:solidFill>
                  <a:schemeClr val="tx1"/>
                </a:solidFill>
                <a:latin typeface="Arial" panose="020B0604020202020204" pitchFamily="34" charset="0"/>
              </a:defRPr>
            </a:lvl5pPr>
            <a:lvl6pPr marL="2514600" indent="-228600" defTabSz="908050" eaLnBrk="0" fontAlgn="base" hangingPunct="0">
              <a:spcBef>
                <a:spcPct val="30000"/>
              </a:spcBef>
              <a:spcAft>
                <a:spcPct val="0"/>
              </a:spcAft>
              <a:defRPr sz="1000">
                <a:solidFill>
                  <a:schemeClr val="tx1"/>
                </a:solidFill>
                <a:latin typeface="Arial" panose="020B0604020202020204" pitchFamily="34" charset="0"/>
              </a:defRPr>
            </a:lvl6pPr>
            <a:lvl7pPr marL="2971800" indent="-228600" defTabSz="908050" eaLnBrk="0" fontAlgn="base" hangingPunct="0">
              <a:spcBef>
                <a:spcPct val="30000"/>
              </a:spcBef>
              <a:spcAft>
                <a:spcPct val="0"/>
              </a:spcAft>
              <a:defRPr sz="1000">
                <a:solidFill>
                  <a:schemeClr val="tx1"/>
                </a:solidFill>
                <a:latin typeface="Arial" panose="020B0604020202020204" pitchFamily="34" charset="0"/>
              </a:defRPr>
            </a:lvl7pPr>
            <a:lvl8pPr marL="3429000" indent="-228600" defTabSz="908050" eaLnBrk="0" fontAlgn="base" hangingPunct="0">
              <a:spcBef>
                <a:spcPct val="30000"/>
              </a:spcBef>
              <a:spcAft>
                <a:spcPct val="0"/>
              </a:spcAft>
              <a:defRPr sz="1000">
                <a:solidFill>
                  <a:schemeClr val="tx1"/>
                </a:solidFill>
                <a:latin typeface="Arial" panose="020B0604020202020204" pitchFamily="34" charset="0"/>
              </a:defRPr>
            </a:lvl8pPr>
            <a:lvl9pPr marL="3886200" indent="-228600" defTabSz="908050" eaLnBrk="0" fontAlgn="base" hangingPunct="0">
              <a:spcBef>
                <a:spcPct val="30000"/>
              </a:spcBef>
              <a:spcAft>
                <a:spcPct val="0"/>
              </a:spcAft>
              <a:defRPr sz="1000">
                <a:solidFill>
                  <a:schemeClr val="tx1"/>
                </a:solidFill>
                <a:latin typeface="Arial" panose="020B0604020202020204" pitchFamily="34" charset="0"/>
              </a:defRPr>
            </a:lvl9pPr>
          </a:lstStyle>
          <a:p>
            <a:pPr>
              <a:spcBef>
                <a:spcPct val="0"/>
              </a:spcBef>
            </a:pPr>
            <a:fld id="{94F45D6F-205E-4BA9-9223-5FAFA9838192}" type="slidenum">
              <a:rPr lang="en-GB" altLang="en-US" sz="1200" smtClean="0"/>
              <a:pPr>
                <a:spcBef>
                  <a:spcPct val="0"/>
                </a:spcBef>
              </a:pPr>
              <a:t>5</a:t>
            </a:fld>
            <a:endParaRPr lang="en-GB" altLang="en-US" sz="1200"/>
          </a:p>
        </p:txBody>
      </p:sp>
      <p:sp>
        <p:nvSpPr>
          <p:cNvPr id="13315" name="Rectangle 2">
            <a:extLst>
              <a:ext uri="{FF2B5EF4-FFF2-40B4-BE49-F238E27FC236}">
                <a16:creationId xmlns:a16="http://schemas.microsoft.com/office/drawing/2014/main" id="{050A3D62-918F-64B3-931F-03ECBBB7D6FE}"/>
              </a:ext>
            </a:extLst>
          </p:cNvPr>
          <p:cNvSpPr>
            <a:spLocks noGrp="1" noRot="1" noChangeAspect="1" noChangeArrowheads="1" noTextEdit="1"/>
          </p:cNvSpPr>
          <p:nvPr>
            <p:ph type="sldImg"/>
          </p:nvPr>
        </p:nvSpPr>
        <p:spPr>
          <a:ln/>
        </p:spPr>
      </p:sp>
      <p:sp>
        <p:nvSpPr>
          <p:cNvPr id="27652" name="Rectangle 3">
            <a:extLst>
              <a:ext uri="{FF2B5EF4-FFF2-40B4-BE49-F238E27FC236}">
                <a16:creationId xmlns:a16="http://schemas.microsoft.com/office/drawing/2014/main" id="{8DA5AEC6-0394-D252-0CC6-98329D1C4640}"/>
              </a:ext>
            </a:extLst>
          </p:cNvPr>
          <p:cNvSpPr>
            <a:spLocks noGrp="1" noChangeArrowheads="1"/>
          </p:cNvSpPr>
          <p:nvPr>
            <p:ph type="body" idx="1"/>
          </p:nvPr>
        </p:nvSpPr>
        <p:spPr>
          <a:ln/>
        </p:spPr>
        <p:txBody>
          <a:bodyPr/>
          <a:lstStyle/>
          <a:p>
            <a:pPr marL="171450" indent="-171450">
              <a:lnSpc>
                <a:spcPct val="80000"/>
              </a:lnSpc>
              <a:defRPr/>
            </a:pPr>
            <a:r>
              <a:rPr lang="en-GB" b="1" dirty="0"/>
              <a:t>NOTES FOR PRESENTERS:</a:t>
            </a:r>
          </a:p>
          <a:p>
            <a:pPr marL="171450" indent="-171450">
              <a:defRPr/>
            </a:pPr>
            <a:r>
              <a:rPr lang="en-US" b="1" dirty="0"/>
              <a:t>KEY POINTS TO RAISE:</a:t>
            </a:r>
            <a:endParaRPr lang="en-US" dirty="0"/>
          </a:p>
          <a:p>
            <a:pPr marL="171450" indent="-171450">
              <a:lnSpc>
                <a:spcPct val="80000"/>
              </a:lnSpc>
              <a:buFont typeface="Arial" pitchFamily="34" charset="0"/>
              <a:buChar char="•"/>
              <a:defRPr/>
            </a:pPr>
            <a:r>
              <a:rPr lang="en-GB" dirty="0"/>
              <a:t>This guidance covers adults diagnosed with </a:t>
            </a:r>
            <a:r>
              <a:rPr lang="en-US" dirty="0"/>
              <a:t>borderline personality disorder </a:t>
            </a:r>
            <a:r>
              <a:rPr lang="en-GB" dirty="0"/>
              <a:t>; young people (under the age of 18) with borderline symptoms and people with learning disabilities and </a:t>
            </a:r>
            <a:r>
              <a:rPr lang="en-US" dirty="0"/>
              <a:t>borderline personality disorder </a:t>
            </a:r>
            <a:r>
              <a:rPr lang="en-GB" dirty="0"/>
              <a:t>.</a:t>
            </a:r>
          </a:p>
          <a:p>
            <a:pPr marL="171450" indent="-171450">
              <a:lnSpc>
                <a:spcPct val="80000"/>
              </a:lnSpc>
              <a:buFontTx/>
              <a:buChar char="•"/>
              <a:defRPr/>
            </a:pPr>
            <a:r>
              <a:rPr lang="en-GB" dirty="0"/>
              <a:t>It considers the NHS services providing treatment.</a:t>
            </a:r>
          </a:p>
          <a:p>
            <a:pPr marL="171450" indent="-171450">
              <a:lnSpc>
                <a:spcPct val="80000"/>
              </a:lnSpc>
              <a:buFontTx/>
              <a:buChar char="•"/>
              <a:defRPr/>
            </a:pPr>
            <a:r>
              <a:rPr lang="en-GB" dirty="0"/>
              <a:t>It comments on the interface with other services, including </a:t>
            </a:r>
            <a:r>
              <a:rPr lang="en-US" dirty="0"/>
              <a:t>prison health services, forensic services, social services and the voluntary sector. </a:t>
            </a:r>
          </a:p>
          <a:p>
            <a:pPr marL="171450" indent="-171450">
              <a:lnSpc>
                <a:spcPct val="80000"/>
              </a:lnSpc>
              <a:buFontTx/>
              <a:buChar char="•"/>
              <a:defRPr/>
            </a:pPr>
            <a:r>
              <a:rPr lang="en-GB" dirty="0"/>
              <a:t>It r</a:t>
            </a:r>
            <a:r>
              <a:rPr lang="en-US" dirty="0"/>
              <a:t>ecommends the most effective clinical management.</a:t>
            </a:r>
            <a:endParaRPr lang="en-GB" dirty="0"/>
          </a:p>
          <a:p>
            <a:pPr marL="171450" indent="-171450" eaLnBrk="1" hangingPunct="1">
              <a:lnSpc>
                <a:spcPct val="80000"/>
              </a:lnSpc>
              <a:defRPr/>
            </a:pPr>
            <a:endParaRPr lang="en-GB" dirty="0"/>
          </a:p>
          <a:p>
            <a:pPr marL="171450" indent="-171450">
              <a:lnSpc>
                <a:spcPct val="90000"/>
              </a:lnSpc>
              <a:defRPr/>
            </a:pPr>
            <a:r>
              <a:rPr lang="en-US" b="1" dirty="0"/>
              <a:t>ADDITIONAL INFORMATION:</a:t>
            </a:r>
          </a:p>
          <a:p>
            <a:pPr eaLnBrk="1" hangingPunct="1">
              <a:lnSpc>
                <a:spcPct val="80000"/>
              </a:lnSpc>
              <a:defRPr/>
            </a:pPr>
            <a:r>
              <a:rPr lang="en-GB" sz="900" dirty="0"/>
              <a:t>This guidance uses the DSM-IV diagnostic criteria for borderline personality disorder.  According to DSM-IV, the key features of borderline personality disorder are instability of interpersonal relationships, self-image and affect, combined with marked impulsivity beginning in early adulthood. </a:t>
            </a:r>
          </a:p>
          <a:p>
            <a:pPr eaLnBrk="1" hangingPunct="1">
              <a:lnSpc>
                <a:spcPct val="80000"/>
              </a:lnSpc>
              <a:defRPr/>
            </a:pPr>
            <a:r>
              <a:rPr lang="en-GB" sz="900" dirty="0"/>
              <a:t>The criteria for diagnosing </a:t>
            </a:r>
            <a:r>
              <a:rPr lang="en-US" sz="900" dirty="0"/>
              <a:t>borderline personality disorder </a:t>
            </a:r>
            <a:r>
              <a:rPr lang="en-GB" sz="900" dirty="0"/>
              <a:t>are: A pervasive pattern of instability of interpersonal relationships, self-image and affects, and marked impulsivity beginning by early adulthood and present in a variety of contexts, as indicated by five (or more) of the following:</a:t>
            </a:r>
          </a:p>
          <a:p>
            <a:pPr marL="171450" indent="-171450">
              <a:lnSpc>
                <a:spcPct val="80000"/>
              </a:lnSpc>
              <a:buFont typeface="Arial" pitchFamily="34" charset="0"/>
              <a:buChar char="•"/>
              <a:defRPr/>
            </a:pPr>
            <a:r>
              <a:rPr lang="en-GB" sz="900" dirty="0"/>
              <a:t>Frantic efforts to avoid real or imagined abandonment. </a:t>
            </a:r>
          </a:p>
          <a:p>
            <a:pPr marL="171450" indent="-171450">
              <a:lnSpc>
                <a:spcPct val="80000"/>
              </a:lnSpc>
              <a:buFont typeface="Arial" pitchFamily="34" charset="0"/>
              <a:buChar char="•"/>
              <a:defRPr/>
            </a:pPr>
            <a:r>
              <a:rPr lang="en-GB" sz="900" dirty="0"/>
              <a:t>A pattern of unstable and intense interpersonal relationships characterised by alternating between extremes of idealisation and devaluation.</a:t>
            </a:r>
          </a:p>
          <a:p>
            <a:pPr marL="171450" indent="-171450">
              <a:lnSpc>
                <a:spcPct val="80000"/>
              </a:lnSpc>
              <a:buFont typeface="Arial" pitchFamily="34" charset="0"/>
              <a:buChar char="•"/>
              <a:defRPr/>
            </a:pPr>
            <a:r>
              <a:rPr lang="en-GB" sz="900" dirty="0"/>
              <a:t>Identity disturbance: markedly and persistently unstable self-image or sense of self.</a:t>
            </a:r>
          </a:p>
          <a:p>
            <a:pPr marL="171450" indent="-171450">
              <a:lnSpc>
                <a:spcPct val="80000"/>
              </a:lnSpc>
              <a:buFont typeface="Arial" pitchFamily="34" charset="0"/>
              <a:buChar char="•"/>
              <a:defRPr/>
            </a:pPr>
            <a:r>
              <a:rPr lang="en-GB" sz="900" dirty="0"/>
              <a:t>Impulsivity in at least two areas that are potentially self-damaging (for example, spending, sex, substance abuse, reckless driving, binge eating). </a:t>
            </a:r>
          </a:p>
          <a:p>
            <a:pPr marL="171450" indent="-171450">
              <a:lnSpc>
                <a:spcPct val="80000"/>
              </a:lnSpc>
              <a:buFont typeface="Arial" pitchFamily="34" charset="0"/>
              <a:buChar char="•"/>
              <a:defRPr/>
            </a:pPr>
            <a:r>
              <a:rPr lang="en-GB" sz="900" dirty="0"/>
              <a:t>Recurrent suicidal behaviour, gestures, or threats, or self-mutilating behaviour.</a:t>
            </a:r>
          </a:p>
          <a:p>
            <a:pPr marL="171450" indent="-171450">
              <a:lnSpc>
                <a:spcPct val="80000"/>
              </a:lnSpc>
              <a:buFont typeface="Arial" pitchFamily="34" charset="0"/>
              <a:buChar char="•"/>
              <a:defRPr/>
            </a:pPr>
            <a:r>
              <a:rPr lang="en-GB" sz="900" dirty="0"/>
              <a:t>Affective instability due to a marked reactivity of mood (for example, intense episodic dysphoria, irritability, or anxiety usually lasting a few hours and only rarely more than a few days).</a:t>
            </a:r>
          </a:p>
          <a:p>
            <a:pPr marL="171450" indent="-171450">
              <a:lnSpc>
                <a:spcPct val="80000"/>
              </a:lnSpc>
              <a:buFont typeface="Arial" pitchFamily="34" charset="0"/>
              <a:buChar char="•"/>
              <a:defRPr/>
            </a:pPr>
            <a:r>
              <a:rPr lang="en-GB" sz="900" dirty="0"/>
              <a:t>Chronic feelings of emptiness.</a:t>
            </a:r>
          </a:p>
          <a:p>
            <a:pPr marL="171450" indent="-171450">
              <a:lnSpc>
                <a:spcPct val="80000"/>
              </a:lnSpc>
              <a:buFont typeface="Arial" pitchFamily="34" charset="0"/>
              <a:buChar char="•"/>
              <a:defRPr/>
            </a:pPr>
            <a:r>
              <a:rPr lang="en-GB" sz="900" dirty="0"/>
              <a:t>Inappropriate, intense anger or difficulty controlling anger (for example, frequent displays of temper, constant anger, recurrent physical fights).</a:t>
            </a:r>
          </a:p>
          <a:p>
            <a:pPr marL="171450" indent="-171450">
              <a:lnSpc>
                <a:spcPct val="80000"/>
              </a:lnSpc>
              <a:buFont typeface="Arial" pitchFamily="34" charset="0"/>
              <a:buChar char="•"/>
              <a:defRPr/>
            </a:pPr>
            <a:r>
              <a:rPr lang="en-GB" sz="900" dirty="0"/>
              <a:t>Transient, stress-related paranoid ideation or severe dissociative symptoms.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a:extLst>
              <a:ext uri="{FF2B5EF4-FFF2-40B4-BE49-F238E27FC236}">
                <a16:creationId xmlns:a16="http://schemas.microsoft.com/office/drawing/2014/main" id="{DDE9A786-999F-BE6B-F321-46E96FE2137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8050">
              <a:spcBef>
                <a:spcPct val="30000"/>
              </a:spcBef>
              <a:defRPr sz="1000">
                <a:solidFill>
                  <a:schemeClr val="tx1"/>
                </a:solidFill>
                <a:latin typeface="Arial" panose="020B0604020202020204" pitchFamily="34" charset="0"/>
              </a:defRPr>
            </a:lvl1pPr>
            <a:lvl2pPr marL="742950" indent="-285750" defTabSz="908050">
              <a:spcBef>
                <a:spcPct val="30000"/>
              </a:spcBef>
              <a:defRPr sz="1000">
                <a:solidFill>
                  <a:schemeClr val="tx1"/>
                </a:solidFill>
                <a:latin typeface="Arial" panose="020B0604020202020204" pitchFamily="34" charset="0"/>
              </a:defRPr>
            </a:lvl2pPr>
            <a:lvl3pPr marL="1143000" indent="-228600" defTabSz="908050">
              <a:spcBef>
                <a:spcPct val="30000"/>
              </a:spcBef>
              <a:defRPr sz="1000">
                <a:solidFill>
                  <a:schemeClr val="tx1"/>
                </a:solidFill>
                <a:latin typeface="Arial" panose="020B0604020202020204" pitchFamily="34" charset="0"/>
              </a:defRPr>
            </a:lvl3pPr>
            <a:lvl4pPr marL="1600200" indent="-228600" defTabSz="908050">
              <a:spcBef>
                <a:spcPct val="30000"/>
              </a:spcBef>
              <a:defRPr sz="1000">
                <a:solidFill>
                  <a:schemeClr val="tx1"/>
                </a:solidFill>
                <a:latin typeface="Arial" panose="020B0604020202020204" pitchFamily="34" charset="0"/>
              </a:defRPr>
            </a:lvl4pPr>
            <a:lvl5pPr marL="2057400" indent="-228600" defTabSz="908050">
              <a:spcBef>
                <a:spcPct val="30000"/>
              </a:spcBef>
              <a:defRPr sz="1000">
                <a:solidFill>
                  <a:schemeClr val="tx1"/>
                </a:solidFill>
                <a:latin typeface="Arial" panose="020B0604020202020204" pitchFamily="34" charset="0"/>
              </a:defRPr>
            </a:lvl5pPr>
            <a:lvl6pPr marL="2514600" indent="-228600" defTabSz="908050" eaLnBrk="0" fontAlgn="base" hangingPunct="0">
              <a:spcBef>
                <a:spcPct val="30000"/>
              </a:spcBef>
              <a:spcAft>
                <a:spcPct val="0"/>
              </a:spcAft>
              <a:defRPr sz="1000">
                <a:solidFill>
                  <a:schemeClr val="tx1"/>
                </a:solidFill>
                <a:latin typeface="Arial" panose="020B0604020202020204" pitchFamily="34" charset="0"/>
              </a:defRPr>
            </a:lvl6pPr>
            <a:lvl7pPr marL="2971800" indent="-228600" defTabSz="908050" eaLnBrk="0" fontAlgn="base" hangingPunct="0">
              <a:spcBef>
                <a:spcPct val="30000"/>
              </a:spcBef>
              <a:spcAft>
                <a:spcPct val="0"/>
              </a:spcAft>
              <a:defRPr sz="1000">
                <a:solidFill>
                  <a:schemeClr val="tx1"/>
                </a:solidFill>
                <a:latin typeface="Arial" panose="020B0604020202020204" pitchFamily="34" charset="0"/>
              </a:defRPr>
            </a:lvl7pPr>
            <a:lvl8pPr marL="3429000" indent="-228600" defTabSz="908050" eaLnBrk="0" fontAlgn="base" hangingPunct="0">
              <a:spcBef>
                <a:spcPct val="30000"/>
              </a:spcBef>
              <a:spcAft>
                <a:spcPct val="0"/>
              </a:spcAft>
              <a:defRPr sz="1000">
                <a:solidFill>
                  <a:schemeClr val="tx1"/>
                </a:solidFill>
                <a:latin typeface="Arial" panose="020B0604020202020204" pitchFamily="34" charset="0"/>
              </a:defRPr>
            </a:lvl8pPr>
            <a:lvl9pPr marL="3886200" indent="-228600" defTabSz="908050" eaLnBrk="0" fontAlgn="base" hangingPunct="0">
              <a:spcBef>
                <a:spcPct val="30000"/>
              </a:spcBef>
              <a:spcAft>
                <a:spcPct val="0"/>
              </a:spcAft>
              <a:defRPr sz="1000">
                <a:solidFill>
                  <a:schemeClr val="tx1"/>
                </a:solidFill>
                <a:latin typeface="Arial" panose="020B0604020202020204" pitchFamily="34" charset="0"/>
              </a:defRPr>
            </a:lvl9pPr>
          </a:lstStyle>
          <a:p>
            <a:pPr>
              <a:spcBef>
                <a:spcPct val="0"/>
              </a:spcBef>
            </a:pPr>
            <a:fld id="{44B0F094-744D-4E43-9040-1E9CA28BA553}" type="slidenum">
              <a:rPr lang="en-GB" altLang="en-US" sz="1200" smtClean="0"/>
              <a:pPr>
                <a:spcBef>
                  <a:spcPct val="0"/>
                </a:spcBef>
              </a:pPr>
              <a:t>6</a:t>
            </a:fld>
            <a:endParaRPr lang="en-GB" altLang="en-US" sz="1200"/>
          </a:p>
        </p:txBody>
      </p:sp>
      <p:sp>
        <p:nvSpPr>
          <p:cNvPr id="15363" name="Rectangle 2">
            <a:extLst>
              <a:ext uri="{FF2B5EF4-FFF2-40B4-BE49-F238E27FC236}">
                <a16:creationId xmlns:a16="http://schemas.microsoft.com/office/drawing/2014/main" id="{32806AB3-CCAD-C6F5-891B-D14CCD710429}"/>
              </a:ext>
            </a:extLst>
          </p:cNvPr>
          <p:cNvSpPr>
            <a:spLocks noGrp="1" noRot="1" noChangeAspect="1" noChangeArrowheads="1" noTextEdit="1"/>
          </p:cNvSpPr>
          <p:nvPr>
            <p:ph type="sldImg"/>
          </p:nvPr>
        </p:nvSpPr>
        <p:spPr>
          <a:ln/>
        </p:spPr>
      </p:sp>
      <p:sp>
        <p:nvSpPr>
          <p:cNvPr id="26628" name="Rectangle 3">
            <a:extLst>
              <a:ext uri="{FF2B5EF4-FFF2-40B4-BE49-F238E27FC236}">
                <a16:creationId xmlns:a16="http://schemas.microsoft.com/office/drawing/2014/main" id="{416D28B7-689C-51F6-9647-CFC09586D718}"/>
              </a:ext>
            </a:extLst>
          </p:cNvPr>
          <p:cNvSpPr>
            <a:spLocks noGrp="1" noChangeArrowheads="1"/>
          </p:cNvSpPr>
          <p:nvPr>
            <p:ph type="body" idx="1"/>
          </p:nvPr>
        </p:nvSpPr>
        <p:spPr>
          <a:ln/>
        </p:spPr>
        <p:txBody>
          <a:bodyPr/>
          <a:lstStyle/>
          <a:p>
            <a:pPr marL="171450" indent="-171450">
              <a:lnSpc>
                <a:spcPct val="80000"/>
              </a:lnSpc>
              <a:defRPr/>
            </a:pPr>
            <a:r>
              <a:rPr lang="en-GB" b="1" dirty="0"/>
              <a:t>NOTES FOR PRESENTERS:</a:t>
            </a:r>
          </a:p>
          <a:p>
            <a:pPr marL="171450" indent="-171450">
              <a:lnSpc>
                <a:spcPct val="80000"/>
              </a:lnSpc>
              <a:defRPr/>
            </a:pPr>
            <a:endParaRPr lang="en-GB" b="1" dirty="0"/>
          </a:p>
          <a:p>
            <a:pPr marL="171450" indent="-171450">
              <a:defRPr/>
            </a:pPr>
            <a:r>
              <a:rPr lang="en-US" b="1" dirty="0"/>
              <a:t>KEY POINTS TO RAISE:</a:t>
            </a:r>
          </a:p>
          <a:p>
            <a:pPr marL="171450" indent="-171450">
              <a:defRPr/>
            </a:pPr>
            <a:endParaRPr lang="en-US" b="1" dirty="0"/>
          </a:p>
          <a:p>
            <a:pPr marL="171450" indent="-171450">
              <a:defRPr/>
            </a:pPr>
            <a:r>
              <a:rPr lang="en-US" dirty="0"/>
              <a:t>‘The role of psychological treatment’ contains two key priorities.</a:t>
            </a:r>
          </a:p>
          <a:p>
            <a:pPr marL="742950" lvl="1" indent="-285750">
              <a:defRPr/>
            </a:pPr>
            <a:endParaRPr lang="en-GB" dirty="0"/>
          </a:p>
          <a:p>
            <a:pPr eaLnBrk="1" hangingPunct="1">
              <a:defRPr/>
            </a:pPr>
            <a:endParaRPr lang="en-GB"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B5B98065-88A4-6F07-B1B8-225752EE003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8050">
              <a:spcBef>
                <a:spcPct val="30000"/>
              </a:spcBef>
              <a:defRPr sz="1000">
                <a:solidFill>
                  <a:schemeClr val="tx1"/>
                </a:solidFill>
                <a:latin typeface="Arial" panose="020B0604020202020204" pitchFamily="34" charset="0"/>
              </a:defRPr>
            </a:lvl1pPr>
            <a:lvl2pPr marL="742950" indent="-285750" defTabSz="908050">
              <a:spcBef>
                <a:spcPct val="30000"/>
              </a:spcBef>
              <a:defRPr sz="1000">
                <a:solidFill>
                  <a:schemeClr val="tx1"/>
                </a:solidFill>
                <a:latin typeface="Arial" panose="020B0604020202020204" pitchFamily="34" charset="0"/>
              </a:defRPr>
            </a:lvl2pPr>
            <a:lvl3pPr marL="1143000" indent="-228600" defTabSz="908050">
              <a:spcBef>
                <a:spcPct val="30000"/>
              </a:spcBef>
              <a:defRPr sz="1000">
                <a:solidFill>
                  <a:schemeClr val="tx1"/>
                </a:solidFill>
                <a:latin typeface="Arial" panose="020B0604020202020204" pitchFamily="34" charset="0"/>
              </a:defRPr>
            </a:lvl3pPr>
            <a:lvl4pPr marL="1600200" indent="-228600" defTabSz="908050">
              <a:spcBef>
                <a:spcPct val="30000"/>
              </a:spcBef>
              <a:defRPr sz="1000">
                <a:solidFill>
                  <a:schemeClr val="tx1"/>
                </a:solidFill>
                <a:latin typeface="Arial" panose="020B0604020202020204" pitchFamily="34" charset="0"/>
              </a:defRPr>
            </a:lvl4pPr>
            <a:lvl5pPr marL="2057400" indent="-228600" defTabSz="908050">
              <a:spcBef>
                <a:spcPct val="30000"/>
              </a:spcBef>
              <a:defRPr sz="1000">
                <a:solidFill>
                  <a:schemeClr val="tx1"/>
                </a:solidFill>
                <a:latin typeface="Arial" panose="020B0604020202020204" pitchFamily="34" charset="0"/>
              </a:defRPr>
            </a:lvl5pPr>
            <a:lvl6pPr marL="2514600" indent="-228600" defTabSz="908050" eaLnBrk="0" fontAlgn="base" hangingPunct="0">
              <a:spcBef>
                <a:spcPct val="30000"/>
              </a:spcBef>
              <a:spcAft>
                <a:spcPct val="0"/>
              </a:spcAft>
              <a:defRPr sz="1000">
                <a:solidFill>
                  <a:schemeClr val="tx1"/>
                </a:solidFill>
                <a:latin typeface="Arial" panose="020B0604020202020204" pitchFamily="34" charset="0"/>
              </a:defRPr>
            </a:lvl6pPr>
            <a:lvl7pPr marL="2971800" indent="-228600" defTabSz="908050" eaLnBrk="0" fontAlgn="base" hangingPunct="0">
              <a:spcBef>
                <a:spcPct val="30000"/>
              </a:spcBef>
              <a:spcAft>
                <a:spcPct val="0"/>
              </a:spcAft>
              <a:defRPr sz="1000">
                <a:solidFill>
                  <a:schemeClr val="tx1"/>
                </a:solidFill>
                <a:latin typeface="Arial" panose="020B0604020202020204" pitchFamily="34" charset="0"/>
              </a:defRPr>
            </a:lvl7pPr>
            <a:lvl8pPr marL="3429000" indent="-228600" defTabSz="908050" eaLnBrk="0" fontAlgn="base" hangingPunct="0">
              <a:spcBef>
                <a:spcPct val="30000"/>
              </a:spcBef>
              <a:spcAft>
                <a:spcPct val="0"/>
              </a:spcAft>
              <a:defRPr sz="1000">
                <a:solidFill>
                  <a:schemeClr val="tx1"/>
                </a:solidFill>
                <a:latin typeface="Arial" panose="020B0604020202020204" pitchFamily="34" charset="0"/>
              </a:defRPr>
            </a:lvl8pPr>
            <a:lvl9pPr marL="3886200" indent="-228600" defTabSz="908050" eaLnBrk="0" fontAlgn="base" hangingPunct="0">
              <a:spcBef>
                <a:spcPct val="30000"/>
              </a:spcBef>
              <a:spcAft>
                <a:spcPct val="0"/>
              </a:spcAft>
              <a:defRPr sz="1000">
                <a:solidFill>
                  <a:schemeClr val="tx1"/>
                </a:solidFill>
                <a:latin typeface="Arial" panose="020B0604020202020204" pitchFamily="34" charset="0"/>
              </a:defRPr>
            </a:lvl9pPr>
          </a:lstStyle>
          <a:p>
            <a:pPr>
              <a:spcBef>
                <a:spcPct val="0"/>
              </a:spcBef>
            </a:pPr>
            <a:fld id="{DB80BB21-5F02-4B81-94BD-CD23121479C2}" type="slidenum">
              <a:rPr lang="en-GB" altLang="en-US" sz="1200" smtClean="0"/>
              <a:pPr>
                <a:spcBef>
                  <a:spcPct val="0"/>
                </a:spcBef>
              </a:pPr>
              <a:t>7</a:t>
            </a:fld>
            <a:endParaRPr lang="en-GB" altLang="en-US" sz="1200"/>
          </a:p>
        </p:txBody>
      </p:sp>
      <p:sp>
        <p:nvSpPr>
          <p:cNvPr id="17411" name="Rectangle 2">
            <a:extLst>
              <a:ext uri="{FF2B5EF4-FFF2-40B4-BE49-F238E27FC236}">
                <a16:creationId xmlns:a16="http://schemas.microsoft.com/office/drawing/2014/main" id="{379FC92E-AFC7-356B-8663-F179B7F06663}"/>
              </a:ext>
            </a:extLst>
          </p:cNvPr>
          <p:cNvSpPr>
            <a:spLocks noGrp="1" noRot="1" noChangeAspect="1" noChangeArrowheads="1" noTextEdit="1"/>
          </p:cNvSpPr>
          <p:nvPr>
            <p:ph type="sldImg"/>
          </p:nvPr>
        </p:nvSpPr>
        <p:spPr>
          <a:ln/>
        </p:spPr>
      </p:sp>
      <p:sp>
        <p:nvSpPr>
          <p:cNvPr id="29700" name="Rectangle 3">
            <a:extLst>
              <a:ext uri="{FF2B5EF4-FFF2-40B4-BE49-F238E27FC236}">
                <a16:creationId xmlns:a16="http://schemas.microsoft.com/office/drawing/2014/main" id="{6DAF6DEB-7E19-AAF9-0764-80BDA54DF1C6}"/>
              </a:ext>
            </a:extLst>
          </p:cNvPr>
          <p:cNvSpPr>
            <a:spLocks noGrp="1" noChangeArrowheads="1"/>
          </p:cNvSpPr>
          <p:nvPr>
            <p:ph type="body" idx="1"/>
          </p:nvPr>
        </p:nvSpPr>
        <p:spPr>
          <a:ln/>
        </p:spPr>
        <p:txBody>
          <a:bodyPr/>
          <a:lstStyle/>
          <a:p>
            <a:pPr>
              <a:defRPr/>
            </a:pPr>
            <a:r>
              <a:rPr lang="en-GB" b="1" dirty="0"/>
              <a:t>NOTES FOR PRESENTERS:</a:t>
            </a:r>
          </a:p>
          <a:p>
            <a:pPr>
              <a:defRPr/>
            </a:pPr>
            <a:endParaRPr lang="en-GB" b="1" dirty="0"/>
          </a:p>
          <a:p>
            <a:pPr>
              <a:defRPr/>
            </a:pPr>
            <a:r>
              <a:rPr lang="en-US" b="1" dirty="0"/>
              <a:t>KEY POINTS TO RAISE:</a:t>
            </a:r>
          </a:p>
          <a:p>
            <a:pPr marL="742950" lvl="1" indent="-285750">
              <a:defRPr/>
            </a:pPr>
            <a:endParaRPr lang="en-GB" dirty="0"/>
          </a:p>
          <a:p>
            <a:pPr marL="0" lvl="1">
              <a:defRPr/>
            </a:pPr>
            <a:r>
              <a:rPr lang="en-GB" dirty="0"/>
              <a:t>There is a general consensus that there are not enough services for people with personality disorder, and access to services may be compromised for people of black and minority ethnic backgrounds. Service users feel that specialist services are most effective in treating personality disorders and that it is important to recognise that treatment may need to be long term. Early intervention is crucial in preventing a major deterioration in the disorder, and having the option to self-refer could prevent unhelpful and negative experiences. </a:t>
            </a:r>
            <a:endParaRPr lang="en-US" dirty="0"/>
          </a:p>
          <a:p>
            <a:pPr>
              <a:defRPr/>
            </a:pPr>
            <a:endParaRPr lang="en-US" dirty="0"/>
          </a:p>
          <a:p>
            <a:pPr>
              <a:defRPr/>
            </a:pPr>
            <a:r>
              <a:rPr lang="en-US" b="1" dirty="0"/>
              <a:t>Related recommendations from the full guideline:</a:t>
            </a:r>
            <a:endParaRPr lang="en-GB" b="1" dirty="0"/>
          </a:p>
          <a:p>
            <a:pPr>
              <a:buFont typeface="Arial" pitchFamily="34" charset="0"/>
              <a:buChar char="•"/>
              <a:defRPr/>
            </a:pPr>
            <a:r>
              <a:rPr lang="en-GB" dirty="0"/>
              <a:t> Young people with a diagnosis of borderline personality disorder, or symptoms and behaviour that suggest it, should have access to the full range of treatments and services recommended in this guideline, but within child and adolescent mental health services (CAMHS). (1.1.1.2)</a:t>
            </a:r>
          </a:p>
          <a:p>
            <a:pPr>
              <a:buFont typeface="Arial" pitchFamily="34" charset="0"/>
              <a:buNone/>
              <a:defRPr/>
            </a:pPr>
            <a:endParaRPr lang="en-US" dirty="0"/>
          </a:p>
          <a:p>
            <a:pPr>
              <a:buFont typeface="Arial" pitchFamily="34" charset="0"/>
              <a:buChar char="•"/>
              <a:defRPr/>
            </a:pPr>
            <a:r>
              <a:rPr lang="en-US" dirty="0"/>
              <a:t> When language is a barrier to accessing or engaging with services for people with borderline personality disorder, healthcare professionals should provide the person with psychological or other interventions in their preferred language. (1.1.1.3)</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a:extLst>
              <a:ext uri="{FF2B5EF4-FFF2-40B4-BE49-F238E27FC236}">
                <a16:creationId xmlns:a16="http://schemas.microsoft.com/office/drawing/2014/main" id="{0E743E48-3ABA-534B-0EDC-78DD6D66B754}"/>
              </a:ext>
            </a:extLst>
          </p:cNvPr>
          <p:cNvSpPr txBox="1">
            <a:spLocks noGrp="1" noChangeArrowheads="1"/>
          </p:cNvSpPr>
          <p:nvPr/>
        </p:nvSpPr>
        <p:spPr bwMode="auto">
          <a:xfrm>
            <a:off x="3814763" y="9371013"/>
            <a:ext cx="2919412"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882" tIns="45441" rIns="90882" bIns="45441" anchor="b"/>
          <a:lstStyle>
            <a:lvl1pPr defTabSz="908050">
              <a:spcBef>
                <a:spcPct val="30000"/>
              </a:spcBef>
              <a:defRPr sz="1000">
                <a:solidFill>
                  <a:schemeClr val="tx1"/>
                </a:solidFill>
                <a:latin typeface="Arial" panose="020B0604020202020204" pitchFamily="34" charset="0"/>
              </a:defRPr>
            </a:lvl1pPr>
            <a:lvl2pPr marL="742950" indent="-285750" defTabSz="908050">
              <a:spcBef>
                <a:spcPct val="30000"/>
              </a:spcBef>
              <a:defRPr sz="1000">
                <a:solidFill>
                  <a:schemeClr val="tx1"/>
                </a:solidFill>
                <a:latin typeface="Arial" panose="020B0604020202020204" pitchFamily="34" charset="0"/>
              </a:defRPr>
            </a:lvl2pPr>
            <a:lvl3pPr marL="1143000" indent="-228600" defTabSz="908050">
              <a:spcBef>
                <a:spcPct val="30000"/>
              </a:spcBef>
              <a:defRPr sz="1000">
                <a:solidFill>
                  <a:schemeClr val="tx1"/>
                </a:solidFill>
                <a:latin typeface="Arial" panose="020B0604020202020204" pitchFamily="34" charset="0"/>
              </a:defRPr>
            </a:lvl3pPr>
            <a:lvl4pPr marL="1600200" indent="-228600" defTabSz="908050">
              <a:spcBef>
                <a:spcPct val="30000"/>
              </a:spcBef>
              <a:defRPr sz="1000">
                <a:solidFill>
                  <a:schemeClr val="tx1"/>
                </a:solidFill>
                <a:latin typeface="Arial" panose="020B0604020202020204" pitchFamily="34" charset="0"/>
              </a:defRPr>
            </a:lvl4pPr>
            <a:lvl5pPr marL="2057400" indent="-228600" defTabSz="908050">
              <a:spcBef>
                <a:spcPct val="30000"/>
              </a:spcBef>
              <a:defRPr sz="1000">
                <a:solidFill>
                  <a:schemeClr val="tx1"/>
                </a:solidFill>
                <a:latin typeface="Arial" panose="020B0604020202020204" pitchFamily="34" charset="0"/>
              </a:defRPr>
            </a:lvl5pPr>
            <a:lvl6pPr marL="2514600" indent="-228600" defTabSz="908050" eaLnBrk="0" fontAlgn="base" hangingPunct="0">
              <a:spcBef>
                <a:spcPct val="30000"/>
              </a:spcBef>
              <a:spcAft>
                <a:spcPct val="0"/>
              </a:spcAft>
              <a:defRPr sz="1000">
                <a:solidFill>
                  <a:schemeClr val="tx1"/>
                </a:solidFill>
                <a:latin typeface="Arial" panose="020B0604020202020204" pitchFamily="34" charset="0"/>
              </a:defRPr>
            </a:lvl6pPr>
            <a:lvl7pPr marL="2971800" indent="-228600" defTabSz="908050" eaLnBrk="0" fontAlgn="base" hangingPunct="0">
              <a:spcBef>
                <a:spcPct val="30000"/>
              </a:spcBef>
              <a:spcAft>
                <a:spcPct val="0"/>
              </a:spcAft>
              <a:defRPr sz="1000">
                <a:solidFill>
                  <a:schemeClr val="tx1"/>
                </a:solidFill>
                <a:latin typeface="Arial" panose="020B0604020202020204" pitchFamily="34" charset="0"/>
              </a:defRPr>
            </a:lvl7pPr>
            <a:lvl8pPr marL="3429000" indent="-228600" defTabSz="908050" eaLnBrk="0" fontAlgn="base" hangingPunct="0">
              <a:spcBef>
                <a:spcPct val="30000"/>
              </a:spcBef>
              <a:spcAft>
                <a:spcPct val="0"/>
              </a:spcAft>
              <a:defRPr sz="1000">
                <a:solidFill>
                  <a:schemeClr val="tx1"/>
                </a:solidFill>
                <a:latin typeface="Arial" panose="020B0604020202020204" pitchFamily="34" charset="0"/>
              </a:defRPr>
            </a:lvl8pPr>
            <a:lvl9pPr marL="3886200" indent="-228600" defTabSz="908050" eaLnBrk="0" fontAlgn="base" hangingPunct="0">
              <a:spcBef>
                <a:spcPct val="30000"/>
              </a:spcBef>
              <a:spcAft>
                <a:spcPct val="0"/>
              </a:spcAft>
              <a:defRPr sz="1000">
                <a:solidFill>
                  <a:schemeClr val="tx1"/>
                </a:solidFill>
                <a:latin typeface="Arial" panose="020B0604020202020204" pitchFamily="34" charset="0"/>
              </a:defRPr>
            </a:lvl9pPr>
          </a:lstStyle>
          <a:p>
            <a:pPr algn="r" eaLnBrk="1" hangingPunct="1">
              <a:spcBef>
                <a:spcPct val="0"/>
              </a:spcBef>
            </a:pPr>
            <a:fld id="{D92D9876-28DA-4140-98EE-89AB1345B16B}" type="slidenum">
              <a:rPr lang="en-GB" altLang="en-US" sz="1200"/>
              <a:pPr algn="r" eaLnBrk="1" hangingPunct="1">
                <a:spcBef>
                  <a:spcPct val="0"/>
                </a:spcBef>
              </a:pPr>
              <a:t>8</a:t>
            </a:fld>
            <a:endParaRPr lang="en-GB" altLang="en-US" sz="1200"/>
          </a:p>
        </p:txBody>
      </p:sp>
      <p:sp>
        <p:nvSpPr>
          <p:cNvPr id="19459" name="Rectangle 2">
            <a:extLst>
              <a:ext uri="{FF2B5EF4-FFF2-40B4-BE49-F238E27FC236}">
                <a16:creationId xmlns:a16="http://schemas.microsoft.com/office/drawing/2014/main" id="{E8CB2E3C-A067-B137-D07D-BECF257E7635}"/>
              </a:ext>
            </a:extLst>
          </p:cNvPr>
          <p:cNvSpPr>
            <a:spLocks noGrp="1" noRot="1" noChangeAspect="1" noChangeArrowheads="1" noTextEdit="1"/>
          </p:cNvSpPr>
          <p:nvPr>
            <p:ph type="sldImg"/>
          </p:nvPr>
        </p:nvSpPr>
        <p:spPr>
          <a:ln/>
        </p:spPr>
      </p:sp>
      <p:sp>
        <p:nvSpPr>
          <p:cNvPr id="19460" name="Rectangle 3">
            <a:extLst>
              <a:ext uri="{FF2B5EF4-FFF2-40B4-BE49-F238E27FC236}">
                <a16:creationId xmlns:a16="http://schemas.microsoft.com/office/drawing/2014/main" id="{CE92F711-9190-CBA4-0EF3-D0B8A4C5393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r>
              <a:rPr lang="en-GB" altLang="en-US" b="1">
                <a:latin typeface="Arial" panose="020B0604020202020204" pitchFamily="34" charset="0"/>
              </a:rPr>
              <a:t>NOTES FOR PRESENTERS:</a:t>
            </a:r>
          </a:p>
          <a:p>
            <a:pPr>
              <a:lnSpc>
                <a:spcPct val="90000"/>
              </a:lnSpc>
            </a:pPr>
            <a:endParaRPr lang="en-US" altLang="en-US">
              <a:latin typeface="Arial" panose="020B0604020202020204" pitchFamily="34" charset="0"/>
            </a:endParaRPr>
          </a:p>
          <a:p>
            <a:r>
              <a:rPr lang="en-US" altLang="en-US" b="1">
                <a:latin typeface="Arial" panose="020B0604020202020204" pitchFamily="34" charset="0"/>
              </a:rPr>
              <a:t>KEY POINTS TO RAISE: </a:t>
            </a:r>
          </a:p>
          <a:p>
            <a:pPr>
              <a:lnSpc>
                <a:spcPct val="90000"/>
              </a:lnSpc>
            </a:pPr>
            <a:r>
              <a:rPr lang="en-GB" altLang="en-US">
                <a:latin typeface="Arial" panose="020B0604020202020204" pitchFamily="34" charset="0"/>
              </a:rPr>
              <a:t>When working with people with borderline personality disorder, healthcare professionals need to establish a collaborative partnership with the service user that is non-judgemental, supportive, caring, genuine and positive. They should encourage the service user to believe in their capacity to change, and encourage and support them to achieve their goals. Healthcare professionals also need to be sensitive in their handling of the therapeutic relationship, particularly regarding issues of attachment, sexual orientation and abuse history. They need to be consistent in their assertion of boundaries and willing to commit time to clients.</a:t>
            </a:r>
            <a:endParaRPr lang="en-US" altLang="en-US">
              <a:latin typeface="Arial" panose="020B0604020202020204" pitchFamily="34" charset="0"/>
            </a:endParaRPr>
          </a:p>
          <a:p>
            <a:pPr>
              <a:lnSpc>
                <a:spcPct val="90000"/>
              </a:lnSpc>
            </a:pPr>
            <a:endParaRPr lang="en-US" altLang="en-US">
              <a:latin typeface="Arial" panose="020B0604020202020204" pitchFamily="34" charset="0"/>
            </a:endParaRPr>
          </a:p>
          <a:p>
            <a:pPr>
              <a:lnSpc>
                <a:spcPct val="90000"/>
              </a:lnSpc>
            </a:pPr>
            <a:r>
              <a:rPr lang="en-GB" altLang="en-US" b="1">
                <a:latin typeface="Arial" panose="020B0604020202020204" pitchFamily="34" charset="0"/>
              </a:rPr>
              <a:t>Recommendation in full:</a:t>
            </a:r>
          </a:p>
          <a:p>
            <a:pPr>
              <a:lnSpc>
                <a:spcPct val="90000"/>
              </a:lnSpc>
            </a:pPr>
            <a:r>
              <a:rPr lang="en-US" altLang="en-US">
                <a:latin typeface="Arial" panose="020B0604020202020204" pitchFamily="34" charset="0"/>
              </a:rPr>
              <a:t>When working with people with borderline personality disorder:</a:t>
            </a:r>
          </a:p>
          <a:p>
            <a:pPr>
              <a:lnSpc>
                <a:spcPct val="90000"/>
              </a:lnSpc>
              <a:buFontTx/>
              <a:buChar char="•"/>
            </a:pPr>
            <a:r>
              <a:rPr lang="en-US" altLang="en-US">
                <a:latin typeface="Arial" panose="020B0604020202020204" pitchFamily="34" charset="0"/>
              </a:rPr>
              <a:t>explore treatment options in an atmosphere of hope and optimism, explaining that recovery is possible and attainable </a:t>
            </a:r>
          </a:p>
          <a:p>
            <a:pPr>
              <a:lnSpc>
                <a:spcPct val="90000"/>
              </a:lnSpc>
            </a:pPr>
            <a:endParaRPr lang="en-US" altLang="en-US">
              <a:latin typeface="Arial" panose="020B0604020202020204" pitchFamily="34" charset="0"/>
            </a:endParaRPr>
          </a:p>
          <a:p>
            <a:pPr>
              <a:lnSpc>
                <a:spcPct val="90000"/>
              </a:lnSpc>
              <a:buFontTx/>
              <a:buChar char="•"/>
            </a:pPr>
            <a:r>
              <a:rPr lang="en-US" altLang="en-US">
                <a:latin typeface="Arial" panose="020B0604020202020204" pitchFamily="34" charset="0"/>
              </a:rPr>
              <a:t>bear in mind when providing services that many people will have experienced rejection, abuse and trauma, and will have encountered stigma often associated with self-harm and borderline personality disorder. (1.1.3.1)</a:t>
            </a:r>
            <a:endParaRPr lang="en-US" altLang="en-US" b="1">
              <a:latin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a:extLst>
              <a:ext uri="{FF2B5EF4-FFF2-40B4-BE49-F238E27FC236}">
                <a16:creationId xmlns:a16="http://schemas.microsoft.com/office/drawing/2014/main" id="{D9B2A848-1180-7B66-A8E3-FB9B772E3137}"/>
              </a:ext>
            </a:extLst>
          </p:cNvPr>
          <p:cNvSpPr txBox="1">
            <a:spLocks noGrp="1" noChangeArrowheads="1"/>
          </p:cNvSpPr>
          <p:nvPr/>
        </p:nvSpPr>
        <p:spPr bwMode="auto">
          <a:xfrm>
            <a:off x="3814763" y="9371013"/>
            <a:ext cx="2919412"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882" tIns="45441" rIns="90882" bIns="45441" anchor="b"/>
          <a:lstStyle>
            <a:lvl1pPr defTabSz="908050">
              <a:spcBef>
                <a:spcPct val="30000"/>
              </a:spcBef>
              <a:defRPr sz="1000">
                <a:solidFill>
                  <a:schemeClr val="tx1"/>
                </a:solidFill>
                <a:latin typeface="Arial" panose="020B0604020202020204" pitchFamily="34" charset="0"/>
              </a:defRPr>
            </a:lvl1pPr>
            <a:lvl2pPr marL="742950" indent="-285750" defTabSz="908050">
              <a:spcBef>
                <a:spcPct val="30000"/>
              </a:spcBef>
              <a:defRPr sz="1000">
                <a:solidFill>
                  <a:schemeClr val="tx1"/>
                </a:solidFill>
                <a:latin typeface="Arial" panose="020B0604020202020204" pitchFamily="34" charset="0"/>
              </a:defRPr>
            </a:lvl2pPr>
            <a:lvl3pPr marL="1143000" indent="-228600" defTabSz="908050">
              <a:spcBef>
                <a:spcPct val="30000"/>
              </a:spcBef>
              <a:defRPr sz="1000">
                <a:solidFill>
                  <a:schemeClr val="tx1"/>
                </a:solidFill>
                <a:latin typeface="Arial" panose="020B0604020202020204" pitchFamily="34" charset="0"/>
              </a:defRPr>
            </a:lvl3pPr>
            <a:lvl4pPr marL="1600200" indent="-228600" defTabSz="908050">
              <a:spcBef>
                <a:spcPct val="30000"/>
              </a:spcBef>
              <a:defRPr sz="1000">
                <a:solidFill>
                  <a:schemeClr val="tx1"/>
                </a:solidFill>
                <a:latin typeface="Arial" panose="020B0604020202020204" pitchFamily="34" charset="0"/>
              </a:defRPr>
            </a:lvl4pPr>
            <a:lvl5pPr marL="2057400" indent="-228600" defTabSz="908050">
              <a:spcBef>
                <a:spcPct val="30000"/>
              </a:spcBef>
              <a:defRPr sz="1000">
                <a:solidFill>
                  <a:schemeClr val="tx1"/>
                </a:solidFill>
                <a:latin typeface="Arial" panose="020B0604020202020204" pitchFamily="34" charset="0"/>
              </a:defRPr>
            </a:lvl5pPr>
            <a:lvl6pPr marL="2514600" indent="-228600" defTabSz="908050" eaLnBrk="0" fontAlgn="base" hangingPunct="0">
              <a:spcBef>
                <a:spcPct val="30000"/>
              </a:spcBef>
              <a:spcAft>
                <a:spcPct val="0"/>
              </a:spcAft>
              <a:defRPr sz="1000">
                <a:solidFill>
                  <a:schemeClr val="tx1"/>
                </a:solidFill>
                <a:latin typeface="Arial" panose="020B0604020202020204" pitchFamily="34" charset="0"/>
              </a:defRPr>
            </a:lvl6pPr>
            <a:lvl7pPr marL="2971800" indent="-228600" defTabSz="908050" eaLnBrk="0" fontAlgn="base" hangingPunct="0">
              <a:spcBef>
                <a:spcPct val="30000"/>
              </a:spcBef>
              <a:spcAft>
                <a:spcPct val="0"/>
              </a:spcAft>
              <a:defRPr sz="1000">
                <a:solidFill>
                  <a:schemeClr val="tx1"/>
                </a:solidFill>
                <a:latin typeface="Arial" panose="020B0604020202020204" pitchFamily="34" charset="0"/>
              </a:defRPr>
            </a:lvl7pPr>
            <a:lvl8pPr marL="3429000" indent="-228600" defTabSz="908050" eaLnBrk="0" fontAlgn="base" hangingPunct="0">
              <a:spcBef>
                <a:spcPct val="30000"/>
              </a:spcBef>
              <a:spcAft>
                <a:spcPct val="0"/>
              </a:spcAft>
              <a:defRPr sz="1000">
                <a:solidFill>
                  <a:schemeClr val="tx1"/>
                </a:solidFill>
                <a:latin typeface="Arial" panose="020B0604020202020204" pitchFamily="34" charset="0"/>
              </a:defRPr>
            </a:lvl8pPr>
            <a:lvl9pPr marL="3886200" indent="-228600" defTabSz="908050" eaLnBrk="0" fontAlgn="base" hangingPunct="0">
              <a:spcBef>
                <a:spcPct val="30000"/>
              </a:spcBef>
              <a:spcAft>
                <a:spcPct val="0"/>
              </a:spcAft>
              <a:defRPr sz="1000">
                <a:solidFill>
                  <a:schemeClr val="tx1"/>
                </a:solidFill>
                <a:latin typeface="Arial" panose="020B0604020202020204" pitchFamily="34" charset="0"/>
              </a:defRPr>
            </a:lvl9pPr>
          </a:lstStyle>
          <a:p>
            <a:pPr algn="r" eaLnBrk="1" hangingPunct="1">
              <a:spcBef>
                <a:spcPct val="0"/>
              </a:spcBef>
            </a:pPr>
            <a:fld id="{E4407F89-D82C-4741-B726-E36ABAAB3D69}" type="slidenum">
              <a:rPr lang="en-GB" altLang="en-US" sz="1200"/>
              <a:pPr algn="r" eaLnBrk="1" hangingPunct="1">
                <a:spcBef>
                  <a:spcPct val="0"/>
                </a:spcBef>
              </a:pPr>
              <a:t>9</a:t>
            </a:fld>
            <a:endParaRPr lang="en-GB" altLang="en-US" sz="1200"/>
          </a:p>
        </p:txBody>
      </p:sp>
      <p:sp>
        <p:nvSpPr>
          <p:cNvPr id="21507" name="Rectangle 2">
            <a:extLst>
              <a:ext uri="{FF2B5EF4-FFF2-40B4-BE49-F238E27FC236}">
                <a16:creationId xmlns:a16="http://schemas.microsoft.com/office/drawing/2014/main" id="{9095666A-A529-FDF7-0C13-F2CE892B78B2}"/>
              </a:ext>
            </a:extLst>
          </p:cNvPr>
          <p:cNvSpPr>
            <a:spLocks noGrp="1" noRot="1" noChangeAspect="1" noChangeArrowheads="1" noTextEdit="1"/>
          </p:cNvSpPr>
          <p:nvPr>
            <p:ph type="sldImg"/>
          </p:nvPr>
        </p:nvSpPr>
        <p:spPr>
          <a:ln/>
        </p:spPr>
      </p:sp>
      <p:sp>
        <p:nvSpPr>
          <p:cNvPr id="21508" name="Rectangle 3">
            <a:extLst>
              <a:ext uri="{FF2B5EF4-FFF2-40B4-BE49-F238E27FC236}">
                <a16:creationId xmlns:a16="http://schemas.microsoft.com/office/drawing/2014/main" id="{E71297D2-913F-036A-C4D6-1FE0761142C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r>
              <a:rPr lang="en-GB" altLang="en-US" b="1">
                <a:latin typeface="Arial" panose="020B0604020202020204" pitchFamily="34" charset="0"/>
              </a:rPr>
              <a:t>NOTES FOR PRESENTERS:</a:t>
            </a:r>
          </a:p>
          <a:p>
            <a:pPr>
              <a:lnSpc>
                <a:spcPct val="90000"/>
              </a:lnSpc>
            </a:pPr>
            <a:endParaRPr lang="en-GB" altLang="en-US">
              <a:latin typeface="Arial" panose="020B0604020202020204" pitchFamily="34" charset="0"/>
            </a:endParaRPr>
          </a:p>
          <a:p>
            <a:pPr>
              <a:lnSpc>
                <a:spcPct val="90000"/>
              </a:lnSpc>
            </a:pPr>
            <a:r>
              <a:rPr lang="en-US" altLang="en-US" b="1">
                <a:latin typeface="Arial" panose="020B0604020202020204" pitchFamily="34" charset="0"/>
              </a:rPr>
              <a:t>KEY POINTS TO RAISE: </a:t>
            </a:r>
          </a:p>
          <a:p>
            <a:pPr>
              <a:lnSpc>
                <a:spcPct val="90000"/>
              </a:lnSpc>
            </a:pPr>
            <a:endParaRPr lang="en-US" altLang="en-US" b="1">
              <a:latin typeface="Arial" panose="020B0604020202020204" pitchFamily="34" charset="0"/>
            </a:endParaRPr>
          </a:p>
          <a:p>
            <a:pPr>
              <a:lnSpc>
                <a:spcPct val="90000"/>
              </a:lnSpc>
            </a:pPr>
            <a:r>
              <a:rPr lang="en-GB" altLang="en-US">
                <a:latin typeface="Arial" panose="020B0604020202020204" pitchFamily="34" charset="0"/>
              </a:rPr>
              <a:t>Leaving a treatment or service is often difficult for people with borderline personality disorder, particularly if they have issues concerning rejection, and can evoke strong emotions. A structured approach to ‘endings’ is needed and people like reassurance that they can access the service again in a crisis. Information about support groups, activity groups and self-management techniques may also be useful.</a:t>
            </a:r>
            <a:endParaRPr lang="en-US" altLang="en-US">
              <a:latin typeface="Arial" panose="020B0604020202020204" pitchFamily="34" charset="0"/>
            </a:endParaRPr>
          </a:p>
          <a:p>
            <a:pPr>
              <a:lnSpc>
                <a:spcPct val="90000"/>
              </a:lnSpc>
            </a:pPr>
            <a:endParaRPr lang="en-GB" altLang="en-US">
              <a:latin typeface="Arial" panose="020B0604020202020204" pitchFamily="34" charset="0"/>
            </a:endParaRPr>
          </a:p>
          <a:p>
            <a:pPr>
              <a:lnSpc>
                <a:spcPct val="90000"/>
              </a:lnSpc>
            </a:pPr>
            <a:r>
              <a:rPr lang="en-GB" altLang="en-US" b="1">
                <a:latin typeface="Arial" panose="020B0604020202020204" pitchFamily="34" charset="0"/>
              </a:rPr>
              <a:t>Recommendation in full: </a:t>
            </a:r>
          </a:p>
          <a:p>
            <a:pPr>
              <a:lnSpc>
                <a:spcPct val="90000"/>
              </a:lnSpc>
            </a:pPr>
            <a:r>
              <a:rPr lang="en-GB" altLang="en-US">
                <a:latin typeface="Arial" panose="020B0604020202020204" pitchFamily="34" charset="0"/>
              </a:rPr>
              <a:t>Anticipate that withdrawal and ending of treatments or services, and transition from one service to another, may evoke strong emotions and reactions in people with borderline personality disorder. Ensure that:</a:t>
            </a:r>
          </a:p>
          <a:p>
            <a:pPr>
              <a:lnSpc>
                <a:spcPct val="90000"/>
              </a:lnSpc>
            </a:pPr>
            <a:endParaRPr lang="en-GB" altLang="en-US">
              <a:latin typeface="Arial" panose="020B0604020202020204" pitchFamily="34" charset="0"/>
            </a:endParaRPr>
          </a:p>
          <a:p>
            <a:pPr>
              <a:lnSpc>
                <a:spcPct val="90000"/>
              </a:lnSpc>
              <a:buFontTx/>
              <a:buChar char="•"/>
            </a:pPr>
            <a:r>
              <a:rPr lang="en-GB" altLang="en-US">
                <a:latin typeface="Arial" panose="020B0604020202020204" pitchFamily="34" charset="0"/>
              </a:rPr>
              <a:t> such changes are discussed carefully beforehand with the person (and their family or carers if appropriate) and are structured and phased</a:t>
            </a:r>
          </a:p>
          <a:p>
            <a:pPr>
              <a:lnSpc>
                <a:spcPct val="90000"/>
              </a:lnSpc>
              <a:buFontTx/>
              <a:buChar char="•"/>
            </a:pPr>
            <a:endParaRPr lang="en-GB" altLang="en-US">
              <a:latin typeface="Arial" panose="020B0604020202020204" pitchFamily="34" charset="0"/>
            </a:endParaRPr>
          </a:p>
          <a:p>
            <a:pPr>
              <a:lnSpc>
                <a:spcPct val="90000"/>
              </a:lnSpc>
              <a:buFontTx/>
              <a:buChar char="•"/>
            </a:pPr>
            <a:r>
              <a:rPr lang="en-US" altLang="en-US">
                <a:latin typeface="Arial" panose="020B0604020202020204" pitchFamily="34" charset="0"/>
              </a:rPr>
              <a:t> the care plan supports effective collaboration with other care providers during endings and transitions, and includes the opportunity to access services in times of crisis </a:t>
            </a:r>
          </a:p>
          <a:p>
            <a:pPr>
              <a:lnSpc>
                <a:spcPct val="90000"/>
              </a:lnSpc>
              <a:buFontTx/>
              <a:buChar char="•"/>
            </a:pPr>
            <a:endParaRPr lang="en-US" altLang="en-US">
              <a:latin typeface="Arial" panose="020B0604020202020204" pitchFamily="34" charset="0"/>
            </a:endParaRPr>
          </a:p>
          <a:p>
            <a:pPr>
              <a:lnSpc>
                <a:spcPct val="90000"/>
              </a:lnSpc>
              <a:buFontTx/>
              <a:buChar char="•"/>
            </a:pPr>
            <a:r>
              <a:rPr lang="en-US" altLang="en-US">
                <a:latin typeface="Arial" panose="020B0604020202020204" pitchFamily="34" charset="0"/>
              </a:rPr>
              <a:t> when referring a person for assessment in other services (including for psychological treatment), they are supported during the referral period and arrangements for support are agreed beforehand with them. (1.1.5.1)</a:t>
            </a:r>
            <a:endParaRPr lang="en-US" altLang="en-US" b="1">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Tree>
    <p:extLst>
      <p:ext uri="{BB962C8B-B14F-4D97-AF65-F5344CB8AC3E}">
        <p14:creationId xmlns:p14="http://schemas.microsoft.com/office/powerpoint/2010/main" val="12010194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40203450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9100" y="476250"/>
            <a:ext cx="2051050" cy="6192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11188" y="476250"/>
            <a:ext cx="6005512" cy="6192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9909790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619250" y="476250"/>
            <a:ext cx="7200900" cy="1287463"/>
          </a:xfrm>
        </p:spPr>
        <p:txBody>
          <a:bodyPr/>
          <a:lstStyle/>
          <a:p>
            <a:r>
              <a:rPr lang="en-US"/>
              <a:t>Click to edit Master title style</a:t>
            </a:r>
            <a:endParaRPr lang="en-GB"/>
          </a:p>
        </p:txBody>
      </p:sp>
      <p:sp>
        <p:nvSpPr>
          <p:cNvPr id="3" name="Table Placeholder 2"/>
          <p:cNvSpPr>
            <a:spLocks noGrp="1"/>
          </p:cNvSpPr>
          <p:nvPr>
            <p:ph type="tbl" idx="1"/>
          </p:nvPr>
        </p:nvSpPr>
        <p:spPr>
          <a:xfrm>
            <a:off x="611188" y="2060575"/>
            <a:ext cx="8208962" cy="4608513"/>
          </a:xfrm>
        </p:spPr>
        <p:txBody>
          <a:bodyPr/>
          <a:lstStyle/>
          <a:p>
            <a:pPr lvl="0"/>
            <a:r>
              <a:rPr lang="en-US" noProof="0" dirty="0"/>
              <a:t>Click icon to add table</a:t>
            </a:r>
            <a:endParaRPr lang="en-GB" noProof="0" dirty="0"/>
          </a:p>
        </p:txBody>
      </p:sp>
    </p:spTree>
    <p:extLst>
      <p:ext uri="{BB962C8B-B14F-4D97-AF65-F5344CB8AC3E}">
        <p14:creationId xmlns:p14="http://schemas.microsoft.com/office/powerpoint/2010/main" val="18857968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1029738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237751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11188" y="2060575"/>
            <a:ext cx="4027487" cy="46085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791075" y="2060575"/>
            <a:ext cx="4029075" cy="46085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4027716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068923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1834338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0818050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03597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endParaRPr lang="en-GB"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349174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15" descr="background">
            <a:extLst>
              <a:ext uri="{FF2B5EF4-FFF2-40B4-BE49-F238E27FC236}">
                <a16:creationId xmlns:a16="http://schemas.microsoft.com/office/drawing/2014/main" id="{5142D3F7-5FDB-E293-8216-8DF1442F8036}"/>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22225"/>
            <a:ext cx="9144000" cy="688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a:extLst>
              <a:ext uri="{FF2B5EF4-FFF2-40B4-BE49-F238E27FC236}">
                <a16:creationId xmlns:a16="http://schemas.microsoft.com/office/drawing/2014/main" id="{011D3FB1-643B-01ED-01EA-B2EA87546F73}"/>
              </a:ext>
            </a:extLst>
          </p:cNvPr>
          <p:cNvSpPr>
            <a:spLocks noGrp="1" noChangeArrowheads="1"/>
          </p:cNvSpPr>
          <p:nvPr>
            <p:ph type="title"/>
          </p:nvPr>
        </p:nvSpPr>
        <p:spPr bwMode="auto">
          <a:xfrm>
            <a:off x="1619250" y="476250"/>
            <a:ext cx="7200900" cy="1287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8" name="Rectangle 3">
            <a:extLst>
              <a:ext uri="{FF2B5EF4-FFF2-40B4-BE49-F238E27FC236}">
                <a16:creationId xmlns:a16="http://schemas.microsoft.com/office/drawing/2014/main" id="{33F3B330-826F-BE7F-680F-FCA9BE7C19F5}"/>
              </a:ext>
            </a:extLst>
          </p:cNvPr>
          <p:cNvSpPr>
            <a:spLocks noGrp="1" noChangeArrowheads="1"/>
          </p:cNvSpPr>
          <p:nvPr>
            <p:ph type="body" idx="1"/>
          </p:nvPr>
        </p:nvSpPr>
        <p:spPr bwMode="auto">
          <a:xfrm>
            <a:off x="611188" y="2060575"/>
            <a:ext cx="8208962" cy="4608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r" rtl="0" eaLnBrk="0" fontAlgn="base" hangingPunct="0">
        <a:spcBef>
          <a:spcPct val="0"/>
        </a:spcBef>
        <a:spcAft>
          <a:spcPct val="0"/>
        </a:spcAft>
        <a:defRPr sz="3600" b="1">
          <a:solidFill>
            <a:schemeClr val="tx1"/>
          </a:solidFill>
          <a:latin typeface="+mj-lt"/>
          <a:ea typeface="+mj-ea"/>
          <a:cs typeface="+mj-cs"/>
        </a:defRPr>
      </a:lvl1pPr>
      <a:lvl2pPr algn="r" rtl="0" eaLnBrk="0" fontAlgn="base" hangingPunct="0">
        <a:spcBef>
          <a:spcPct val="0"/>
        </a:spcBef>
        <a:spcAft>
          <a:spcPct val="0"/>
        </a:spcAft>
        <a:defRPr sz="3600" b="1">
          <a:solidFill>
            <a:schemeClr val="tx1"/>
          </a:solidFill>
          <a:latin typeface="Arial" charset="0"/>
        </a:defRPr>
      </a:lvl2pPr>
      <a:lvl3pPr algn="r" rtl="0" eaLnBrk="0" fontAlgn="base" hangingPunct="0">
        <a:spcBef>
          <a:spcPct val="0"/>
        </a:spcBef>
        <a:spcAft>
          <a:spcPct val="0"/>
        </a:spcAft>
        <a:defRPr sz="3600" b="1">
          <a:solidFill>
            <a:schemeClr val="tx1"/>
          </a:solidFill>
          <a:latin typeface="Arial" charset="0"/>
        </a:defRPr>
      </a:lvl3pPr>
      <a:lvl4pPr algn="r" rtl="0" eaLnBrk="0" fontAlgn="base" hangingPunct="0">
        <a:spcBef>
          <a:spcPct val="0"/>
        </a:spcBef>
        <a:spcAft>
          <a:spcPct val="0"/>
        </a:spcAft>
        <a:defRPr sz="3600" b="1">
          <a:solidFill>
            <a:schemeClr val="tx1"/>
          </a:solidFill>
          <a:latin typeface="Arial" charset="0"/>
        </a:defRPr>
      </a:lvl4pPr>
      <a:lvl5pPr algn="r" rtl="0" eaLnBrk="0" fontAlgn="base" hangingPunct="0">
        <a:spcBef>
          <a:spcPct val="0"/>
        </a:spcBef>
        <a:spcAft>
          <a:spcPct val="0"/>
        </a:spcAft>
        <a:defRPr sz="3600" b="1">
          <a:solidFill>
            <a:schemeClr val="tx1"/>
          </a:solidFill>
          <a:latin typeface="Arial" charset="0"/>
        </a:defRPr>
      </a:lvl5pPr>
      <a:lvl6pPr marL="457200" algn="r" rtl="0" eaLnBrk="1" fontAlgn="base" hangingPunct="1">
        <a:spcBef>
          <a:spcPct val="0"/>
        </a:spcBef>
        <a:spcAft>
          <a:spcPct val="0"/>
        </a:spcAft>
        <a:defRPr sz="3600" b="1">
          <a:solidFill>
            <a:schemeClr val="tx1"/>
          </a:solidFill>
          <a:latin typeface="Arial" charset="0"/>
        </a:defRPr>
      </a:lvl6pPr>
      <a:lvl7pPr marL="914400" algn="r" rtl="0" eaLnBrk="1" fontAlgn="base" hangingPunct="1">
        <a:spcBef>
          <a:spcPct val="0"/>
        </a:spcBef>
        <a:spcAft>
          <a:spcPct val="0"/>
        </a:spcAft>
        <a:defRPr sz="3600" b="1">
          <a:solidFill>
            <a:schemeClr val="tx1"/>
          </a:solidFill>
          <a:latin typeface="Arial" charset="0"/>
        </a:defRPr>
      </a:lvl7pPr>
      <a:lvl8pPr marL="1371600" algn="r" rtl="0" eaLnBrk="1" fontAlgn="base" hangingPunct="1">
        <a:spcBef>
          <a:spcPct val="0"/>
        </a:spcBef>
        <a:spcAft>
          <a:spcPct val="0"/>
        </a:spcAft>
        <a:defRPr sz="3600" b="1">
          <a:solidFill>
            <a:schemeClr val="tx1"/>
          </a:solidFill>
          <a:latin typeface="Arial" charset="0"/>
        </a:defRPr>
      </a:lvl8pPr>
      <a:lvl9pPr marL="1828800" algn="r" rtl="0" eaLnBrk="1" fontAlgn="base" hangingPunct="1">
        <a:spcBef>
          <a:spcPct val="0"/>
        </a:spcBef>
        <a:spcAft>
          <a:spcPct val="0"/>
        </a:spcAft>
        <a:defRPr sz="3600" b="1">
          <a:solidFill>
            <a:schemeClr val="tx1"/>
          </a:solidFill>
          <a:latin typeface="Arial" charset="0"/>
        </a:defRPr>
      </a:lvl9pPr>
    </p:titleStyle>
    <p:bodyStyle>
      <a:lvl1pPr marL="342900" indent="12700" algn="l" rtl="0" eaLnBrk="0" fontAlgn="base" hangingPunct="0">
        <a:spcBef>
          <a:spcPct val="20000"/>
        </a:spcBef>
        <a:spcAft>
          <a:spcPct val="100000"/>
        </a:spcAft>
        <a:defRPr sz="2400">
          <a:solidFill>
            <a:schemeClr val="tx1"/>
          </a:solidFill>
          <a:latin typeface="+mn-lt"/>
          <a:ea typeface="+mn-ea"/>
          <a:cs typeface="+mn-cs"/>
        </a:defRPr>
      </a:lvl1pPr>
      <a:lvl2pPr marL="723900" indent="355600" algn="l" rtl="0" eaLnBrk="0" fontAlgn="base" hangingPunct="0">
        <a:spcBef>
          <a:spcPct val="20000"/>
        </a:spcBef>
        <a:spcAft>
          <a:spcPct val="0"/>
        </a:spcAft>
        <a:buChar char="•"/>
        <a:defRPr sz="2400">
          <a:solidFill>
            <a:schemeClr val="tx1"/>
          </a:solidFill>
          <a:latin typeface="+mn-lt"/>
        </a:defRPr>
      </a:lvl2pPr>
      <a:lvl3pPr marL="1487488" indent="-228600" algn="l" rtl="0" eaLnBrk="0" fontAlgn="base" hangingPunct="0">
        <a:spcBef>
          <a:spcPct val="20000"/>
        </a:spcBef>
        <a:spcAft>
          <a:spcPct val="0"/>
        </a:spcAft>
        <a:defRPr sz="1600">
          <a:solidFill>
            <a:schemeClr val="tx1"/>
          </a:solidFill>
          <a:latin typeface="+mn-lt"/>
        </a:defRPr>
      </a:lvl3pPr>
      <a:lvl4pPr marL="1895475" indent="-228600" algn="l" rtl="0" eaLnBrk="0" fontAlgn="base" hangingPunct="0">
        <a:spcBef>
          <a:spcPct val="20000"/>
        </a:spcBef>
        <a:spcAft>
          <a:spcPct val="0"/>
        </a:spcAft>
        <a:defRPr sz="1400">
          <a:solidFill>
            <a:schemeClr val="tx1"/>
          </a:solidFill>
          <a:latin typeface="+mn-lt"/>
        </a:defRPr>
      </a:lvl4pPr>
      <a:lvl5pPr marL="2303463" indent="-228600" algn="l" rtl="0" eaLnBrk="0" fontAlgn="base" hangingPunct="0">
        <a:spcBef>
          <a:spcPct val="20000"/>
        </a:spcBef>
        <a:spcAft>
          <a:spcPct val="0"/>
        </a:spcAft>
        <a:defRPr sz="1400">
          <a:solidFill>
            <a:schemeClr val="tx1"/>
          </a:solidFill>
          <a:latin typeface="+mn-lt"/>
        </a:defRPr>
      </a:lvl5pPr>
      <a:lvl6pPr marL="2760663" indent="-228600" algn="l" rtl="0" eaLnBrk="1" fontAlgn="base" hangingPunct="1">
        <a:spcBef>
          <a:spcPct val="20000"/>
        </a:spcBef>
        <a:spcAft>
          <a:spcPct val="0"/>
        </a:spcAft>
        <a:defRPr sz="1400">
          <a:solidFill>
            <a:schemeClr val="tx1"/>
          </a:solidFill>
          <a:latin typeface="+mn-lt"/>
        </a:defRPr>
      </a:lvl6pPr>
      <a:lvl7pPr marL="3217863" indent="-228600" algn="l" rtl="0" eaLnBrk="1" fontAlgn="base" hangingPunct="1">
        <a:spcBef>
          <a:spcPct val="20000"/>
        </a:spcBef>
        <a:spcAft>
          <a:spcPct val="0"/>
        </a:spcAft>
        <a:defRPr sz="1400">
          <a:solidFill>
            <a:schemeClr val="tx1"/>
          </a:solidFill>
          <a:latin typeface="+mn-lt"/>
        </a:defRPr>
      </a:lvl7pPr>
      <a:lvl8pPr marL="3675063" indent="-228600" algn="l" rtl="0" eaLnBrk="1" fontAlgn="base" hangingPunct="1">
        <a:spcBef>
          <a:spcPct val="20000"/>
        </a:spcBef>
        <a:spcAft>
          <a:spcPct val="0"/>
        </a:spcAft>
        <a:defRPr sz="1400">
          <a:solidFill>
            <a:schemeClr val="tx1"/>
          </a:solidFill>
          <a:latin typeface="+mn-lt"/>
        </a:defRPr>
      </a:lvl8pPr>
      <a:lvl9pPr marL="4132263" indent="-228600" algn="l" rtl="0" eaLnBrk="1" fontAlgn="base" hangingPunct="1">
        <a:spcBef>
          <a:spcPct val="20000"/>
        </a:spcBef>
        <a:spcAft>
          <a:spcPct val="0"/>
        </a:spcAft>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A8F7901A-8212-AC6F-DF00-A515826A8764}"/>
              </a:ext>
            </a:extLst>
          </p:cNvPr>
          <p:cNvSpPr>
            <a:spLocks noGrp="1" noChangeArrowheads="1"/>
          </p:cNvSpPr>
          <p:nvPr>
            <p:ph type="title"/>
          </p:nvPr>
        </p:nvSpPr>
        <p:spPr/>
        <p:txBody>
          <a:bodyPr/>
          <a:lstStyle/>
          <a:p>
            <a:pPr eaLnBrk="1" hangingPunct="1"/>
            <a:endParaRPr lang="en-US" altLang="en-US"/>
          </a:p>
        </p:txBody>
      </p:sp>
      <p:pic>
        <p:nvPicPr>
          <p:cNvPr id="4099" name="Picture 3">
            <a:extLst>
              <a:ext uri="{FF2B5EF4-FFF2-40B4-BE49-F238E27FC236}">
                <a16:creationId xmlns:a16="http://schemas.microsoft.com/office/drawing/2014/main" id="{3BF08541-8385-1738-7890-B459EF0924AD}"/>
              </a:ext>
            </a:extLst>
          </p:cNvPr>
          <p:cNvPicPr>
            <a:picLocks noGrp="1" noChangeArrowheads="1"/>
          </p:cNvPicPr>
          <p:nvPr>
            <p:ph type="body" idx="1"/>
          </p:nvPr>
        </p:nvPicPr>
        <p:blipFill>
          <a:blip r:embed="rId3">
            <a:extLst>
              <a:ext uri="{28A0092B-C50C-407E-A947-70E740481C1C}">
                <a14:useLocalDpi xmlns:a14="http://schemas.microsoft.com/office/drawing/2010/main" val="0"/>
              </a:ext>
            </a:extLst>
          </a:blip>
          <a:srcRect/>
          <a:stretch>
            <a:fillRect/>
          </a:stretch>
        </p:blipFill>
        <p:spPr>
          <a:xfrm>
            <a:off x="0" y="-41275"/>
            <a:ext cx="9144000" cy="6899275"/>
          </a:xfrm>
        </p:spPr>
      </p:pic>
      <p:sp>
        <p:nvSpPr>
          <p:cNvPr id="4100" name="Text Box 5">
            <a:extLst>
              <a:ext uri="{FF2B5EF4-FFF2-40B4-BE49-F238E27FC236}">
                <a16:creationId xmlns:a16="http://schemas.microsoft.com/office/drawing/2014/main" id="{C124E65B-AE1C-2C0E-74A1-9156D1BA10D2}"/>
              </a:ext>
            </a:extLst>
          </p:cNvPr>
          <p:cNvSpPr txBox="1">
            <a:spLocks noChangeArrowheads="1"/>
          </p:cNvSpPr>
          <p:nvPr/>
        </p:nvSpPr>
        <p:spPr bwMode="auto">
          <a:xfrm>
            <a:off x="1331913" y="3573463"/>
            <a:ext cx="648176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spcAft>
                <a:spcPct val="100000"/>
              </a:spcAft>
              <a:defRPr sz="24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defRPr sz="1600">
                <a:solidFill>
                  <a:schemeClr val="tx1"/>
                </a:solidFill>
                <a:latin typeface="Arial" panose="020B0604020202020204" pitchFamily="34" charset="0"/>
              </a:defRPr>
            </a:lvl3pPr>
            <a:lvl4pPr marL="1600200" indent="-228600">
              <a:spcBef>
                <a:spcPct val="20000"/>
              </a:spcBef>
              <a:defRPr sz="1400">
                <a:solidFill>
                  <a:schemeClr val="tx1"/>
                </a:solidFill>
                <a:latin typeface="Arial" panose="020B0604020202020204" pitchFamily="34" charset="0"/>
              </a:defRPr>
            </a:lvl4pPr>
            <a:lvl5pPr marL="2057400" indent="-228600">
              <a:spcBef>
                <a:spcPct val="20000"/>
              </a:spcBef>
              <a:defRPr sz="1400">
                <a:solidFill>
                  <a:schemeClr val="tx1"/>
                </a:solidFill>
                <a:latin typeface="Arial" panose="020B0604020202020204" pitchFamily="34" charset="0"/>
              </a:defRPr>
            </a:lvl5pPr>
            <a:lvl6pPr marL="2514600" indent="-228600" eaLnBrk="0" fontAlgn="base" hangingPunct="0">
              <a:spcBef>
                <a:spcPct val="20000"/>
              </a:spcBef>
              <a:spcAft>
                <a:spcPct val="0"/>
              </a:spcAft>
              <a:defRPr sz="1400">
                <a:solidFill>
                  <a:schemeClr val="tx1"/>
                </a:solidFill>
                <a:latin typeface="Arial" panose="020B0604020202020204" pitchFamily="34" charset="0"/>
              </a:defRPr>
            </a:lvl6pPr>
            <a:lvl7pPr marL="2971800" indent="-228600" eaLnBrk="0" fontAlgn="base" hangingPunct="0">
              <a:spcBef>
                <a:spcPct val="20000"/>
              </a:spcBef>
              <a:spcAft>
                <a:spcPct val="0"/>
              </a:spcAft>
              <a:defRPr sz="1400">
                <a:solidFill>
                  <a:schemeClr val="tx1"/>
                </a:solidFill>
                <a:latin typeface="Arial" panose="020B0604020202020204" pitchFamily="34" charset="0"/>
              </a:defRPr>
            </a:lvl7pPr>
            <a:lvl8pPr marL="3429000" indent="-228600" eaLnBrk="0" fontAlgn="base" hangingPunct="0">
              <a:spcBef>
                <a:spcPct val="20000"/>
              </a:spcBef>
              <a:spcAft>
                <a:spcPct val="0"/>
              </a:spcAft>
              <a:defRPr sz="1400">
                <a:solidFill>
                  <a:schemeClr val="tx1"/>
                </a:solidFill>
                <a:latin typeface="Arial" panose="020B0604020202020204" pitchFamily="34" charset="0"/>
              </a:defRPr>
            </a:lvl8pPr>
            <a:lvl9pPr marL="3886200" indent="-228600" eaLnBrk="0" fontAlgn="base" hangingPunct="0">
              <a:spcBef>
                <a:spcPct val="20000"/>
              </a:spcBef>
              <a:spcAft>
                <a:spcPct val="0"/>
              </a:spcAft>
              <a:defRPr sz="1400">
                <a:solidFill>
                  <a:schemeClr val="tx1"/>
                </a:solidFill>
                <a:latin typeface="Arial" panose="020B0604020202020204" pitchFamily="34" charset="0"/>
              </a:defRPr>
            </a:lvl9pPr>
          </a:lstStyle>
          <a:p>
            <a:pPr algn="ctr" eaLnBrk="1" hangingPunct="1">
              <a:spcBef>
                <a:spcPct val="50000"/>
              </a:spcBef>
              <a:spcAft>
                <a:spcPct val="0"/>
              </a:spcAft>
            </a:pPr>
            <a:r>
              <a:rPr lang="en-GB" altLang="en-US"/>
              <a:t>Implementing NICE guidance</a:t>
            </a:r>
          </a:p>
        </p:txBody>
      </p:sp>
      <p:sp>
        <p:nvSpPr>
          <p:cNvPr id="4101" name="Text Box 6">
            <a:extLst>
              <a:ext uri="{FF2B5EF4-FFF2-40B4-BE49-F238E27FC236}">
                <a16:creationId xmlns:a16="http://schemas.microsoft.com/office/drawing/2014/main" id="{6AB46481-8CF4-A279-FD7E-98F72D283123}"/>
              </a:ext>
            </a:extLst>
          </p:cNvPr>
          <p:cNvSpPr txBox="1">
            <a:spLocks noChangeArrowheads="1"/>
          </p:cNvSpPr>
          <p:nvPr/>
        </p:nvSpPr>
        <p:spPr bwMode="auto">
          <a:xfrm>
            <a:off x="1403350" y="4941888"/>
            <a:ext cx="2311400" cy="89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spcAft>
                <a:spcPct val="100000"/>
              </a:spcAft>
              <a:defRPr sz="24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defRPr sz="1600">
                <a:solidFill>
                  <a:schemeClr val="tx1"/>
                </a:solidFill>
                <a:latin typeface="Arial" panose="020B0604020202020204" pitchFamily="34" charset="0"/>
              </a:defRPr>
            </a:lvl3pPr>
            <a:lvl4pPr marL="1600200" indent="-228600">
              <a:spcBef>
                <a:spcPct val="20000"/>
              </a:spcBef>
              <a:defRPr sz="1400">
                <a:solidFill>
                  <a:schemeClr val="tx1"/>
                </a:solidFill>
                <a:latin typeface="Arial" panose="020B0604020202020204" pitchFamily="34" charset="0"/>
              </a:defRPr>
            </a:lvl4pPr>
            <a:lvl5pPr marL="2057400" indent="-228600">
              <a:spcBef>
                <a:spcPct val="20000"/>
              </a:spcBef>
              <a:defRPr sz="1400">
                <a:solidFill>
                  <a:schemeClr val="tx1"/>
                </a:solidFill>
                <a:latin typeface="Arial" panose="020B0604020202020204" pitchFamily="34" charset="0"/>
              </a:defRPr>
            </a:lvl5pPr>
            <a:lvl6pPr marL="2514600" indent="-228600" eaLnBrk="0" fontAlgn="base" hangingPunct="0">
              <a:spcBef>
                <a:spcPct val="20000"/>
              </a:spcBef>
              <a:spcAft>
                <a:spcPct val="0"/>
              </a:spcAft>
              <a:defRPr sz="1400">
                <a:solidFill>
                  <a:schemeClr val="tx1"/>
                </a:solidFill>
                <a:latin typeface="Arial" panose="020B0604020202020204" pitchFamily="34" charset="0"/>
              </a:defRPr>
            </a:lvl6pPr>
            <a:lvl7pPr marL="2971800" indent="-228600" eaLnBrk="0" fontAlgn="base" hangingPunct="0">
              <a:spcBef>
                <a:spcPct val="20000"/>
              </a:spcBef>
              <a:spcAft>
                <a:spcPct val="0"/>
              </a:spcAft>
              <a:defRPr sz="1400">
                <a:solidFill>
                  <a:schemeClr val="tx1"/>
                </a:solidFill>
                <a:latin typeface="Arial" panose="020B0604020202020204" pitchFamily="34" charset="0"/>
              </a:defRPr>
            </a:lvl7pPr>
            <a:lvl8pPr marL="3429000" indent="-228600" eaLnBrk="0" fontAlgn="base" hangingPunct="0">
              <a:spcBef>
                <a:spcPct val="20000"/>
              </a:spcBef>
              <a:spcAft>
                <a:spcPct val="0"/>
              </a:spcAft>
              <a:defRPr sz="1400">
                <a:solidFill>
                  <a:schemeClr val="tx1"/>
                </a:solidFill>
                <a:latin typeface="Arial" panose="020B0604020202020204" pitchFamily="34" charset="0"/>
              </a:defRPr>
            </a:lvl8pPr>
            <a:lvl9pPr marL="3886200" indent="-228600" eaLnBrk="0" fontAlgn="base" hangingPunct="0">
              <a:spcBef>
                <a:spcPct val="20000"/>
              </a:spcBef>
              <a:spcAft>
                <a:spcPct val="0"/>
              </a:spcAft>
              <a:defRPr sz="1400">
                <a:solidFill>
                  <a:schemeClr val="tx1"/>
                </a:solidFill>
                <a:latin typeface="Arial" panose="020B0604020202020204" pitchFamily="34" charset="0"/>
              </a:defRPr>
            </a:lvl9pPr>
          </a:lstStyle>
          <a:p>
            <a:pPr algn="ctr" eaLnBrk="1" hangingPunct="1">
              <a:spcBef>
                <a:spcPct val="50000"/>
              </a:spcBef>
              <a:spcAft>
                <a:spcPct val="0"/>
              </a:spcAft>
            </a:pPr>
            <a:endParaRPr lang="en-GB" altLang="en-US" sz="2200"/>
          </a:p>
          <a:p>
            <a:pPr algn="ctr" eaLnBrk="1" hangingPunct="1">
              <a:spcBef>
                <a:spcPct val="50000"/>
              </a:spcBef>
              <a:spcAft>
                <a:spcPct val="0"/>
              </a:spcAft>
            </a:pPr>
            <a:r>
              <a:rPr lang="en-GB" altLang="en-US" sz="2000"/>
              <a:t>2009</a:t>
            </a:r>
          </a:p>
        </p:txBody>
      </p:sp>
      <p:sp>
        <p:nvSpPr>
          <p:cNvPr id="4102" name="Text Box 7">
            <a:extLst>
              <a:ext uri="{FF2B5EF4-FFF2-40B4-BE49-F238E27FC236}">
                <a16:creationId xmlns:a16="http://schemas.microsoft.com/office/drawing/2014/main" id="{FDA66852-5F61-6E2C-8AA4-C51EC8E198DF}"/>
              </a:ext>
            </a:extLst>
          </p:cNvPr>
          <p:cNvSpPr txBox="1">
            <a:spLocks noChangeArrowheads="1"/>
          </p:cNvSpPr>
          <p:nvPr/>
        </p:nvSpPr>
        <p:spPr bwMode="auto">
          <a:xfrm>
            <a:off x="1042988" y="6237288"/>
            <a:ext cx="460851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spcAft>
                <a:spcPct val="100000"/>
              </a:spcAft>
              <a:defRPr sz="24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defRPr sz="1600">
                <a:solidFill>
                  <a:schemeClr val="tx1"/>
                </a:solidFill>
                <a:latin typeface="Arial" panose="020B0604020202020204" pitchFamily="34" charset="0"/>
              </a:defRPr>
            </a:lvl3pPr>
            <a:lvl4pPr marL="1600200" indent="-228600">
              <a:spcBef>
                <a:spcPct val="20000"/>
              </a:spcBef>
              <a:defRPr sz="1400">
                <a:solidFill>
                  <a:schemeClr val="tx1"/>
                </a:solidFill>
                <a:latin typeface="Arial" panose="020B0604020202020204" pitchFamily="34" charset="0"/>
              </a:defRPr>
            </a:lvl4pPr>
            <a:lvl5pPr marL="2057400" indent="-228600">
              <a:spcBef>
                <a:spcPct val="20000"/>
              </a:spcBef>
              <a:defRPr sz="1400">
                <a:solidFill>
                  <a:schemeClr val="tx1"/>
                </a:solidFill>
                <a:latin typeface="Arial" panose="020B0604020202020204" pitchFamily="34" charset="0"/>
              </a:defRPr>
            </a:lvl5pPr>
            <a:lvl6pPr marL="2514600" indent="-228600" eaLnBrk="0" fontAlgn="base" hangingPunct="0">
              <a:spcBef>
                <a:spcPct val="20000"/>
              </a:spcBef>
              <a:spcAft>
                <a:spcPct val="0"/>
              </a:spcAft>
              <a:defRPr sz="1400">
                <a:solidFill>
                  <a:schemeClr val="tx1"/>
                </a:solidFill>
                <a:latin typeface="Arial" panose="020B0604020202020204" pitchFamily="34" charset="0"/>
              </a:defRPr>
            </a:lvl6pPr>
            <a:lvl7pPr marL="2971800" indent="-228600" eaLnBrk="0" fontAlgn="base" hangingPunct="0">
              <a:spcBef>
                <a:spcPct val="20000"/>
              </a:spcBef>
              <a:spcAft>
                <a:spcPct val="0"/>
              </a:spcAft>
              <a:defRPr sz="1400">
                <a:solidFill>
                  <a:schemeClr val="tx1"/>
                </a:solidFill>
                <a:latin typeface="Arial" panose="020B0604020202020204" pitchFamily="34" charset="0"/>
              </a:defRPr>
            </a:lvl7pPr>
            <a:lvl8pPr marL="3429000" indent="-228600" eaLnBrk="0" fontAlgn="base" hangingPunct="0">
              <a:spcBef>
                <a:spcPct val="20000"/>
              </a:spcBef>
              <a:spcAft>
                <a:spcPct val="0"/>
              </a:spcAft>
              <a:defRPr sz="1400">
                <a:solidFill>
                  <a:schemeClr val="tx1"/>
                </a:solidFill>
                <a:latin typeface="Arial" panose="020B0604020202020204" pitchFamily="34" charset="0"/>
              </a:defRPr>
            </a:lvl8pPr>
            <a:lvl9pPr marL="3886200" indent="-228600" eaLnBrk="0" fontAlgn="base" hangingPunct="0">
              <a:spcBef>
                <a:spcPct val="20000"/>
              </a:spcBef>
              <a:spcAft>
                <a:spcPct val="0"/>
              </a:spcAft>
              <a:defRPr sz="1400">
                <a:solidFill>
                  <a:schemeClr val="tx1"/>
                </a:solidFill>
                <a:latin typeface="Arial" panose="020B0604020202020204" pitchFamily="34" charset="0"/>
              </a:defRPr>
            </a:lvl9pPr>
          </a:lstStyle>
          <a:p>
            <a:pPr eaLnBrk="1" hangingPunct="1">
              <a:spcBef>
                <a:spcPct val="50000"/>
              </a:spcBef>
              <a:spcAft>
                <a:spcPct val="0"/>
              </a:spcAft>
            </a:pPr>
            <a:r>
              <a:rPr lang="en-GB" altLang="en-US" sz="1800" b="1">
                <a:solidFill>
                  <a:schemeClr val="bg1"/>
                </a:solidFill>
              </a:rPr>
              <a:t>NICE guideline CG78</a:t>
            </a:r>
          </a:p>
        </p:txBody>
      </p:sp>
      <p:sp>
        <p:nvSpPr>
          <p:cNvPr id="4103" name="TextBox 7">
            <a:extLst>
              <a:ext uri="{FF2B5EF4-FFF2-40B4-BE49-F238E27FC236}">
                <a16:creationId xmlns:a16="http://schemas.microsoft.com/office/drawing/2014/main" id="{5CD1C943-77E2-3ABE-1D56-10FC9C5A1884}"/>
              </a:ext>
            </a:extLst>
          </p:cNvPr>
          <p:cNvSpPr txBox="1">
            <a:spLocks noChangeArrowheads="1"/>
          </p:cNvSpPr>
          <p:nvPr/>
        </p:nvSpPr>
        <p:spPr bwMode="auto">
          <a:xfrm>
            <a:off x="1116013" y="2565400"/>
            <a:ext cx="79660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spcAft>
                <a:spcPct val="100000"/>
              </a:spcAft>
              <a:defRPr sz="24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defRPr sz="1600">
                <a:solidFill>
                  <a:schemeClr val="tx1"/>
                </a:solidFill>
                <a:latin typeface="Arial" panose="020B0604020202020204" pitchFamily="34" charset="0"/>
              </a:defRPr>
            </a:lvl3pPr>
            <a:lvl4pPr marL="1600200" indent="-228600">
              <a:spcBef>
                <a:spcPct val="20000"/>
              </a:spcBef>
              <a:defRPr sz="1400">
                <a:solidFill>
                  <a:schemeClr val="tx1"/>
                </a:solidFill>
                <a:latin typeface="Arial" panose="020B0604020202020204" pitchFamily="34" charset="0"/>
              </a:defRPr>
            </a:lvl4pPr>
            <a:lvl5pPr marL="2057400" indent="-228600">
              <a:spcBef>
                <a:spcPct val="20000"/>
              </a:spcBef>
              <a:defRPr sz="1400">
                <a:solidFill>
                  <a:schemeClr val="tx1"/>
                </a:solidFill>
                <a:latin typeface="Arial" panose="020B0604020202020204" pitchFamily="34" charset="0"/>
              </a:defRPr>
            </a:lvl5pPr>
            <a:lvl6pPr marL="2514600" indent="-228600" eaLnBrk="0" fontAlgn="base" hangingPunct="0">
              <a:spcBef>
                <a:spcPct val="20000"/>
              </a:spcBef>
              <a:spcAft>
                <a:spcPct val="0"/>
              </a:spcAft>
              <a:defRPr sz="1400">
                <a:solidFill>
                  <a:schemeClr val="tx1"/>
                </a:solidFill>
                <a:latin typeface="Arial" panose="020B0604020202020204" pitchFamily="34" charset="0"/>
              </a:defRPr>
            </a:lvl6pPr>
            <a:lvl7pPr marL="2971800" indent="-228600" eaLnBrk="0" fontAlgn="base" hangingPunct="0">
              <a:spcBef>
                <a:spcPct val="20000"/>
              </a:spcBef>
              <a:spcAft>
                <a:spcPct val="0"/>
              </a:spcAft>
              <a:defRPr sz="1400">
                <a:solidFill>
                  <a:schemeClr val="tx1"/>
                </a:solidFill>
                <a:latin typeface="Arial" panose="020B0604020202020204" pitchFamily="34" charset="0"/>
              </a:defRPr>
            </a:lvl7pPr>
            <a:lvl8pPr marL="3429000" indent="-228600" eaLnBrk="0" fontAlgn="base" hangingPunct="0">
              <a:spcBef>
                <a:spcPct val="20000"/>
              </a:spcBef>
              <a:spcAft>
                <a:spcPct val="0"/>
              </a:spcAft>
              <a:defRPr sz="1400">
                <a:solidFill>
                  <a:schemeClr val="tx1"/>
                </a:solidFill>
                <a:latin typeface="Arial" panose="020B0604020202020204" pitchFamily="34" charset="0"/>
              </a:defRPr>
            </a:lvl8pPr>
            <a:lvl9pPr marL="3886200" indent="-228600" eaLnBrk="0" fontAlgn="base" hangingPunct="0">
              <a:spcBef>
                <a:spcPct val="20000"/>
              </a:spcBef>
              <a:spcAft>
                <a:spcPct val="0"/>
              </a:spcAft>
              <a:defRPr sz="1400">
                <a:solidFill>
                  <a:schemeClr val="tx1"/>
                </a:solidFill>
                <a:latin typeface="Arial" panose="020B0604020202020204" pitchFamily="34" charset="0"/>
              </a:defRPr>
            </a:lvl9pPr>
          </a:lstStyle>
          <a:p>
            <a:pPr eaLnBrk="1" hangingPunct="1">
              <a:spcBef>
                <a:spcPct val="0"/>
              </a:spcBef>
              <a:spcAft>
                <a:spcPct val="0"/>
              </a:spcAft>
            </a:pPr>
            <a:r>
              <a:rPr lang="en-GB" altLang="en-US" sz="4000" b="1"/>
              <a:t>Borderline personality disorder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a:extLst>
              <a:ext uri="{FF2B5EF4-FFF2-40B4-BE49-F238E27FC236}">
                <a16:creationId xmlns:a16="http://schemas.microsoft.com/office/drawing/2014/main" id="{1BEA16BF-D79D-120E-EB5A-693B6F5141F1}"/>
              </a:ext>
            </a:extLst>
          </p:cNvPr>
          <p:cNvSpPr>
            <a:spLocks noGrp="1" noChangeArrowheads="1"/>
          </p:cNvSpPr>
          <p:nvPr>
            <p:ph type="body" idx="4294967295"/>
          </p:nvPr>
        </p:nvSpPr>
        <p:spPr>
          <a:xfrm>
            <a:off x="4929188" y="2249488"/>
            <a:ext cx="3929062" cy="4608512"/>
          </a:xfrm>
        </p:spPr>
        <p:txBody>
          <a:bodyPr/>
          <a:lstStyle/>
          <a:p>
            <a:pPr marL="0" lvl="1" indent="0" eaLnBrk="1" hangingPunct="1">
              <a:buFontTx/>
              <a:buNone/>
            </a:pPr>
            <a:r>
              <a:rPr lang="en-GB" altLang="en-US"/>
              <a:t>Community mental health services should be responsible for the routine assessment, treatment and management of people with borderline personality disorder</a:t>
            </a:r>
          </a:p>
        </p:txBody>
      </p:sp>
      <p:sp>
        <p:nvSpPr>
          <p:cNvPr id="22531" name="Rectangle 5">
            <a:extLst>
              <a:ext uri="{FF2B5EF4-FFF2-40B4-BE49-F238E27FC236}">
                <a16:creationId xmlns:a16="http://schemas.microsoft.com/office/drawing/2014/main" id="{7D0A3A7A-1B14-D33C-C493-518CD2D0C816}"/>
              </a:ext>
            </a:extLst>
          </p:cNvPr>
          <p:cNvSpPr>
            <a:spLocks noGrp="1" noChangeArrowheads="1"/>
          </p:cNvSpPr>
          <p:nvPr>
            <p:ph type="title" idx="4294967295"/>
          </p:nvPr>
        </p:nvSpPr>
        <p:spPr/>
        <p:txBody>
          <a:bodyPr/>
          <a:lstStyle/>
          <a:p>
            <a:pPr eaLnBrk="1" hangingPunct="1"/>
            <a:r>
              <a:rPr lang="en-GB" altLang="en-US"/>
              <a:t>Assessment</a:t>
            </a:r>
            <a:r>
              <a:rPr lang="en-GB" altLang="en-US" sz="3200"/>
              <a:t> </a:t>
            </a:r>
            <a:br>
              <a:rPr lang="en-GB" altLang="en-US" sz="3200"/>
            </a:br>
            <a:endParaRPr lang="en-GB" altLang="en-US" sz="3200"/>
          </a:p>
        </p:txBody>
      </p:sp>
      <p:pic>
        <p:nvPicPr>
          <p:cNvPr id="22532" name="Picture 5" descr="assessment">
            <a:extLst>
              <a:ext uri="{FF2B5EF4-FFF2-40B4-BE49-F238E27FC236}">
                <a16:creationId xmlns:a16="http://schemas.microsoft.com/office/drawing/2014/main" id="{DF56B3A9-CCAD-2C3A-524C-D1A893450F9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7250" y="2286000"/>
            <a:ext cx="3749675" cy="264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3">
            <a:extLst>
              <a:ext uri="{FF2B5EF4-FFF2-40B4-BE49-F238E27FC236}">
                <a16:creationId xmlns:a16="http://schemas.microsoft.com/office/drawing/2014/main" id="{D3CCE540-51AC-D7D2-D1DC-8C9F02BCF9B3}"/>
              </a:ext>
            </a:extLst>
          </p:cNvPr>
          <p:cNvSpPr>
            <a:spLocks noGrp="1" noChangeArrowheads="1"/>
          </p:cNvSpPr>
          <p:nvPr>
            <p:ph type="body" idx="4294967295"/>
          </p:nvPr>
        </p:nvSpPr>
        <p:spPr>
          <a:xfrm>
            <a:off x="428625" y="1714500"/>
            <a:ext cx="8247063" cy="4295775"/>
          </a:xfrm>
        </p:spPr>
        <p:txBody>
          <a:bodyPr/>
          <a:lstStyle/>
          <a:p>
            <a:pPr marL="360000" lvl="1" indent="0" eaLnBrk="1" hangingPunct="1">
              <a:spcBef>
                <a:spcPts val="0"/>
              </a:spcBef>
              <a:spcAft>
                <a:spcPts val="1200"/>
              </a:spcAft>
              <a:buFontTx/>
              <a:buNone/>
              <a:defRPr/>
            </a:pPr>
            <a:r>
              <a:rPr lang="en-GB" dirty="0">
                <a:solidFill>
                  <a:srgbClr val="000000"/>
                </a:solidFill>
                <a:cs typeface="Times New Roman" pitchFamily="18" charset="0"/>
              </a:rPr>
              <a:t>Develop comprehensive multidisciplinary care plans in collaboration with the service user</a:t>
            </a:r>
          </a:p>
          <a:p>
            <a:pPr marL="725488" lvl="1" indent="-376238" eaLnBrk="1" hangingPunct="1">
              <a:spcBef>
                <a:spcPts val="0"/>
              </a:spcBef>
              <a:spcAft>
                <a:spcPts val="1200"/>
              </a:spcAft>
              <a:defRPr/>
            </a:pPr>
            <a:r>
              <a:rPr lang="en-GB" dirty="0"/>
              <a:t>Identify the responsibilities of health and social care professionals</a:t>
            </a:r>
          </a:p>
          <a:p>
            <a:pPr marL="725488" lvl="1" indent="-376238" eaLnBrk="1" hangingPunct="1">
              <a:spcBef>
                <a:spcPts val="0"/>
              </a:spcBef>
              <a:spcAft>
                <a:spcPts val="1200"/>
              </a:spcAft>
              <a:defRPr/>
            </a:pPr>
            <a:r>
              <a:rPr lang="en-GB" dirty="0"/>
              <a:t>Manageable treatment aims and specific steps</a:t>
            </a:r>
          </a:p>
          <a:p>
            <a:pPr marL="725488" lvl="1" indent="-376238" eaLnBrk="1" hangingPunct="1">
              <a:spcBef>
                <a:spcPts val="0"/>
              </a:spcBef>
              <a:spcAft>
                <a:spcPts val="1200"/>
              </a:spcAft>
              <a:defRPr/>
            </a:pPr>
            <a:r>
              <a:rPr lang="en-GB" dirty="0"/>
              <a:t>Long-term treatment strategy underpinned by realistic goals linked to short-term treatment aims</a:t>
            </a:r>
            <a:endParaRPr lang="en-US" dirty="0"/>
          </a:p>
          <a:p>
            <a:pPr marL="725488" lvl="1" indent="-376238" eaLnBrk="1" hangingPunct="1">
              <a:spcBef>
                <a:spcPts val="0"/>
              </a:spcBef>
              <a:spcAft>
                <a:spcPts val="1200"/>
              </a:spcAft>
              <a:defRPr/>
            </a:pPr>
            <a:r>
              <a:rPr lang="en-US" dirty="0"/>
              <a:t>Crisis plan for when self-management strategies are insufficient</a:t>
            </a:r>
          </a:p>
          <a:p>
            <a:pPr marL="725488" lvl="1" indent="-376238" eaLnBrk="1" hangingPunct="1">
              <a:spcBef>
                <a:spcPts val="0"/>
              </a:spcBef>
              <a:spcAft>
                <a:spcPts val="1200"/>
              </a:spcAft>
              <a:defRPr/>
            </a:pPr>
            <a:r>
              <a:rPr lang="en-US" dirty="0"/>
              <a:t>Share care plan with GP and service user</a:t>
            </a:r>
            <a:endParaRPr lang="en-GB" b="1" dirty="0"/>
          </a:p>
        </p:txBody>
      </p:sp>
      <p:sp>
        <p:nvSpPr>
          <p:cNvPr id="24579" name="Rectangle 5">
            <a:extLst>
              <a:ext uri="{FF2B5EF4-FFF2-40B4-BE49-F238E27FC236}">
                <a16:creationId xmlns:a16="http://schemas.microsoft.com/office/drawing/2014/main" id="{B7564E73-23E7-FE49-3BB5-63593B8A1E0A}"/>
              </a:ext>
            </a:extLst>
          </p:cNvPr>
          <p:cNvSpPr>
            <a:spLocks noGrp="1" noChangeArrowheads="1"/>
          </p:cNvSpPr>
          <p:nvPr>
            <p:ph type="title" idx="4294967295"/>
          </p:nvPr>
        </p:nvSpPr>
        <p:spPr/>
        <p:txBody>
          <a:bodyPr/>
          <a:lstStyle/>
          <a:p>
            <a:pPr eaLnBrk="1" hangingPunct="1"/>
            <a:r>
              <a:rPr lang="en-US" altLang="en-US"/>
              <a:t>Care planning</a:t>
            </a:r>
            <a:br>
              <a:rPr lang="en-GB" altLang="en-US" sz="3200"/>
            </a:br>
            <a:endParaRPr lang="en-GB" altLang="en-US" sz="32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a:extLst>
              <a:ext uri="{FF2B5EF4-FFF2-40B4-BE49-F238E27FC236}">
                <a16:creationId xmlns:a16="http://schemas.microsoft.com/office/drawing/2014/main" id="{56310DAE-3D69-0A67-0264-EA1B75FCC41B}"/>
              </a:ext>
            </a:extLst>
          </p:cNvPr>
          <p:cNvSpPr>
            <a:spLocks noGrp="1" noChangeArrowheads="1"/>
          </p:cNvSpPr>
          <p:nvPr>
            <p:ph type="body" idx="4294967295"/>
          </p:nvPr>
        </p:nvSpPr>
        <p:spPr>
          <a:xfrm>
            <a:off x="785813" y="1817688"/>
            <a:ext cx="7643812" cy="4468812"/>
          </a:xfrm>
        </p:spPr>
        <p:txBody>
          <a:bodyPr/>
          <a:lstStyle/>
          <a:p>
            <a:pPr marL="360000" lvl="1" indent="-270000" eaLnBrk="1" hangingPunct="1">
              <a:spcBef>
                <a:spcPts val="0"/>
              </a:spcBef>
              <a:spcAft>
                <a:spcPts val="1200"/>
              </a:spcAft>
              <a:buFontTx/>
              <a:buNone/>
              <a:defRPr/>
            </a:pPr>
            <a:r>
              <a:rPr lang="en-US" dirty="0"/>
              <a:t>Service characteristics</a:t>
            </a:r>
          </a:p>
          <a:p>
            <a:pPr marL="628650" lvl="1" indent="-547688" eaLnBrk="1" hangingPunct="1">
              <a:spcBef>
                <a:spcPts val="0"/>
              </a:spcBef>
              <a:spcAft>
                <a:spcPts val="1200"/>
              </a:spcAft>
              <a:defRPr/>
            </a:pPr>
            <a:r>
              <a:rPr lang="en-US" dirty="0"/>
              <a:t>Explicit and integrated theoretical approach – shared  with service user</a:t>
            </a:r>
          </a:p>
          <a:p>
            <a:pPr marL="628650" lvl="1" indent="-547688" eaLnBrk="1" hangingPunct="1">
              <a:spcBef>
                <a:spcPts val="0"/>
              </a:spcBef>
              <a:spcAft>
                <a:spcPts val="1200"/>
              </a:spcAft>
              <a:defRPr/>
            </a:pPr>
            <a:r>
              <a:rPr lang="en-US" dirty="0"/>
              <a:t>Structured care in accordance with guideline</a:t>
            </a:r>
          </a:p>
          <a:p>
            <a:pPr marL="628650" lvl="1" indent="-547688" eaLnBrk="1" hangingPunct="1">
              <a:spcBef>
                <a:spcPts val="0"/>
              </a:spcBef>
              <a:spcAft>
                <a:spcPts val="1200"/>
              </a:spcAft>
              <a:defRPr/>
            </a:pPr>
            <a:r>
              <a:rPr lang="en-US" dirty="0"/>
              <a:t>Provision for therapist supervision</a:t>
            </a:r>
          </a:p>
          <a:p>
            <a:pPr marL="628650" lvl="1" indent="-547688" eaLnBrk="1" hangingPunct="1">
              <a:spcBef>
                <a:spcPts val="0"/>
              </a:spcBef>
              <a:spcAft>
                <a:spcPts val="1200"/>
              </a:spcAft>
              <a:defRPr/>
            </a:pPr>
            <a:r>
              <a:rPr lang="en-GB" dirty="0"/>
              <a:t>Consider twice-weekly </a:t>
            </a:r>
            <a:r>
              <a:rPr lang="en-US" dirty="0"/>
              <a:t>sessions </a:t>
            </a:r>
            <a:r>
              <a:rPr lang="en-GB" dirty="0"/>
              <a:t>according to need and context</a:t>
            </a:r>
          </a:p>
          <a:p>
            <a:pPr marL="628650" lvl="1" indent="-547688" eaLnBrk="1" hangingPunct="1">
              <a:spcBef>
                <a:spcPts val="0"/>
              </a:spcBef>
              <a:spcAft>
                <a:spcPts val="1200"/>
              </a:spcAft>
              <a:defRPr/>
            </a:pPr>
            <a:r>
              <a:rPr lang="en-GB" dirty="0"/>
              <a:t>Do not use brief psychotherapeutic interventions of less than 3 months’ duration</a:t>
            </a:r>
            <a:endParaRPr lang="en-GB" b="1" dirty="0"/>
          </a:p>
        </p:txBody>
      </p:sp>
      <p:sp>
        <p:nvSpPr>
          <p:cNvPr id="26627" name="Rectangle 5">
            <a:extLst>
              <a:ext uri="{FF2B5EF4-FFF2-40B4-BE49-F238E27FC236}">
                <a16:creationId xmlns:a16="http://schemas.microsoft.com/office/drawing/2014/main" id="{A845A5D6-54D2-7EA6-B156-380E0DEB0DD2}"/>
              </a:ext>
            </a:extLst>
          </p:cNvPr>
          <p:cNvSpPr>
            <a:spLocks noGrp="1" noChangeArrowheads="1"/>
          </p:cNvSpPr>
          <p:nvPr>
            <p:ph type="title" idx="4294967295"/>
          </p:nvPr>
        </p:nvSpPr>
        <p:spPr>
          <a:xfrm>
            <a:off x="1619250" y="549275"/>
            <a:ext cx="7200900" cy="1287463"/>
          </a:xfrm>
        </p:spPr>
        <p:txBody>
          <a:bodyPr/>
          <a:lstStyle/>
          <a:p>
            <a:pPr eaLnBrk="1" hangingPunct="1"/>
            <a:r>
              <a:rPr lang="en-US" altLang="en-US"/>
              <a:t>The role of psychological treatment </a:t>
            </a:r>
            <a:br>
              <a:rPr lang="en-GB" altLang="en-US" sz="3200"/>
            </a:br>
            <a:endParaRPr lang="en-GB" altLang="en-US" sz="32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a:extLst>
              <a:ext uri="{FF2B5EF4-FFF2-40B4-BE49-F238E27FC236}">
                <a16:creationId xmlns:a16="http://schemas.microsoft.com/office/drawing/2014/main" id="{7EFB100F-78C3-CD5D-E491-143A8BEA8B01}"/>
              </a:ext>
            </a:extLst>
          </p:cNvPr>
          <p:cNvSpPr>
            <a:spLocks noGrp="1" noChangeArrowheads="1"/>
          </p:cNvSpPr>
          <p:nvPr>
            <p:ph type="body" idx="4294967295"/>
          </p:nvPr>
        </p:nvSpPr>
        <p:spPr>
          <a:xfrm>
            <a:off x="4357688" y="2428875"/>
            <a:ext cx="4429125" cy="2681288"/>
          </a:xfrm>
        </p:spPr>
        <p:txBody>
          <a:bodyPr/>
          <a:lstStyle/>
          <a:p>
            <a:pPr marL="358775" lvl="1" indent="0" eaLnBrk="1" hangingPunct="1">
              <a:buFontTx/>
              <a:buNone/>
            </a:pPr>
            <a:r>
              <a:rPr lang="en-GB" altLang="en-US"/>
              <a:t>Drug treatment should not be used specifically for borderline personality disorder or for the individual symptoms or behaviour associated with the disorder</a:t>
            </a:r>
            <a:endParaRPr lang="en-GB" altLang="en-US" b="1"/>
          </a:p>
        </p:txBody>
      </p:sp>
      <p:sp>
        <p:nvSpPr>
          <p:cNvPr id="28675" name="Rectangle 5">
            <a:extLst>
              <a:ext uri="{FF2B5EF4-FFF2-40B4-BE49-F238E27FC236}">
                <a16:creationId xmlns:a16="http://schemas.microsoft.com/office/drawing/2014/main" id="{FBC69E89-978B-6D40-5478-4CBD686D08DF}"/>
              </a:ext>
            </a:extLst>
          </p:cNvPr>
          <p:cNvSpPr>
            <a:spLocks noGrp="1" noChangeArrowheads="1"/>
          </p:cNvSpPr>
          <p:nvPr>
            <p:ph type="title" idx="4294967295"/>
          </p:nvPr>
        </p:nvSpPr>
        <p:spPr/>
        <p:txBody>
          <a:bodyPr/>
          <a:lstStyle/>
          <a:p>
            <a:pPr eaLnBrk="1" hangingPunct="1"/>
            <a:r>
              <a:rPr lang="en-US" altLang="en-US"/>
              <a:t>The role of drug treatment </a:t>
            </a:r>
            <a:br>
              <a:rPr lang="en-GB" altLang="en-US" sz="3200"/>
            </a:br>
            <a:endParaRPr lang="en-GB" altLang="en-US" sz="3200"/>
          </a:p>
        </p:txBody>
      </p:sp>
      <p:pic>
        <p:nvPicPr>
          <p:cNvPr id="28676" name="Picture 4" descr="pills.png">
            <a:extLst>
              <a:ext uri="{FF2B5EF4-FFF2-40B4-BE49-F238E27FC236}">
                <a16:creationId xmlns:a16="http://schemas.microsoft.com/office/drawing/2014/main" id="{EDB64449-34CB-16C9-A56E-8325EF5D1B5F}"/>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00063" y="2428875"/>
            <a:ext cx="3933825" cy="271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a:extLst>
              <a:ext uri="{FF2B5EF4-FFF2-40B4-BE49-F238E27FC236}">
                <a16:creationId xmlns:a16="http://schemas.microsoft.com/office/drawing/2014/main" id="{AD42971F-EC5B-9C75-4569-647ABF459913}"/>
              </a:ext>
            </a:extLst>
          </p:cNvPr>
          <p:cNvSpPr>
            <a:spLocks noGrp="1" noChangeArrowheads="1"/>
          </p:cNvSpPr>
          <p:nvPr>
            <p:ph type="body" idx="4294967295"/>
          </p:nvPr>
        </p:nvSpPr>
        <p:spPr>
          <a:xfrm>
            <a:off x="571500" y="1428750"/>
            <a:ext cx="8001000" cy="4786313"/>
          </a:xfrm>
        </p:spPr>
        <p:txBody>
          <a:bodyPr/>
          <a:lstStyle/>
          <a:p>
            <a:pPr marL="544513" lvl="1" indent="-282575">
              <a:lnSpc>
                <a:spcPct val="90000"/>
              </a:lnSpc>
              <a:buFontTx/>
              <a:buNone/>
            </a:pPr>
            <a:endParaRPr lang="en-US" altLang="en-US" sz="2000"/>
          </a:p>
          <a:p>
            <a:pPr marL="544513" lvl="1" indent="-282575">
              <a:lnSpc>
                <a:spcPct val="90000"/>
              </a:lnSpc>
            </a:pPr>
            <a:r>
              <a:rPr lang="en-US" altLang="en-US" sz="2000"/>
              <a:t>Assessment and treatment services </a:t>
            </a:r>
          </a:p>
          <a:p>
            <a:pPr marL="544513" lvl="1" indent="-282575">
              <a:lnSpc>
                <a:spcPct val="90000"/>
              </a:lnSpc>
            </a:pPr>
            <a:endParaRPr lang="en-US" altLang="en-US" sz="2000"/>
          </a:p>
          <a:p>
            <a:pPr marL="544513" lvl="1" indent="-282575">
              <a:lnSpc>
                <a:spcPct val="90000"/>
              </a:lnSpc>
            </a:pPr>
            <a:r>
              <a:rPr lang="en-US" altLang="en-US" sz="2000"/>
              <a:t>Consultation and advice to primary and secondary care services</a:t>
            </a:r>
          </a:p>
          <a:p>
            <a:pPr marL="544513" lvl="1" indent="-282575">
              <a:lnSpc>
                <a:spcPct val="90000"/>
              </a:lnSpc>
            </a:pPr>
            <a:endParaRPr lang="en-US" altLang="en-US" sz="2000"/>
          </a:p>
          <a:p>
            <a:pPr marL="544513" lvl="1" indent="-282575">
              <a:lnSpc>
                <a:spcPct val="90000"/>
              </a:lnSpc>
            </a:pPr>
            <a:r>
              <a:rPr lang="en-US" altLang="en-US" sz="2000"/>
              <a:t>Diagnostic services when general psychiatric services are in doubt about the diagnosis and/or management</a:t>
            </a:r>
          </a:p>
          <a:p>
            <a:pPr marL="544513" lvl="1" indent="-282575">
              <a:lnSpc>
                <a:spcPct val="90000"/>
              </a:lnSpc>
            </a:pPr>
            <a:endParaRPr lang="en-US" altLang="en-US" sz="2000"/>
          </a:p>
          <a:p>
            <a:pPr marL="544513" lvl="1" indent="-282575">
              <a:lnSpc>
                <a:spcPct val="90000"/>
              </a:lnSpc>
            </a:pPr>
            <a:r>
              <a:rPr lang="en-US" altLang="en-US" sz="2000"/>
              <a:t>Facilitate information sharing among different services and collaborate with all relevant agencies within the local community </a:t>
            </a:r>
          </a:p>
          <a:p>
            <a:pPr marL="544513" lvl="1" indent="-282575">
              <a:lnSpc>
                <a:spcPct val="90000"/>
              </a:lnSpc>
            </a:pPr>
            <a:endParaRPr lang="en-US" altLang="en-US" sz="2000"/>
          </a:p>
          <a:p>
            <a:pPr marL="544513" lvl="1" indent="-282575">
              <a:lnSpc>
                <a:spcPct val="90000"/>
              </a:lnSpc>
            </a:pPr>
            <a:r>
              <a:rPr lang="en-US" altLang="en-US" sz="2000"/>
              <a:t>Provide and/or advise on social and psychological interventions, and advise on the safe use of drug treatment in crises and for co-morbidities and insomnia</a:t>
            </a:r>
          </a:p>
          <a:p>
            <a:pPr marL="544513" lvl="1" indent="-282575">
              <a:lnSpc>
                <a:spcPct val="90000"/>
              </a:lnSpc>
            </a:pPr>
            <a:endParaRPr lang="en-US" altLang="en-US" sz="2000"/>
          </a:p>
          <a:p>
            <a:pPr marL="544513" lvl="1" indent="-282575" eaLnBrk="1" hangingPunct="1">
              <a:lnSpc>
                <a:spcPct val="90000"/>
              </a:lnSpc>
            </a:pPr>
            <a:endParaRPr lang="en-US" altLang="en-US" sz="2000"/>
          </a:p>
        </p:txBody>
      </p:sp>
      <p:sp>
        <p:nvSpPr>
          <p:cNvPr id="30723" name="Rectangle 5">
            <a:extLst>
              <a:ext uri="{FF2B5EF4-FFF2-40B4-BE49-F238E27FC236}">
                <a16:creationId xmlns:a16="http://schemas.microsoft.com/office/drawing/2014/main" id="{8733AA63-98B5-22F2-5B7C-3588ED01C13D}"/>
              </a:ext>
            </a:extLst>
          </p:cNvPr>
          <p:cNvSpPr>
            <a:spLocks noGrp="1" noChangeArrowheads="1"/>
          </p:cNvSpPr>
          <p:nvPr>
            <p:ph type="title" idx="4294967295"/>
          </p:nvPr>
        </p:nvSpPr>
        <p:spPr>
          <a:xfrm>
            <a:off x="1619250" y="908050"/>
            <a:ext cx="7200900" cy="1287463"/>
          </a:xfrm>
        </p:spPr>
        <p:txBody>
          <a:bodyPr/>
          <a:lstStyle/>
          <a:p>
            <a:pPr eaLnBrk="1" hangingPunct="1"/>
            <a:r>
              <a:rPr lang="en-US" altLang="en-US"/>
              <a:t>The role of specialist personality disorder services </a:t>
            </a:r>
            <a:br>
              <a:rPr lang="en-GB" altLang="en-US"/>
            </a:br>
            <a:br>
              <a:rPr lang="en-GB" altLang="en-US"/>
            </a:br>
            <a:endParaRPr lang="en-GB"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3">
            <a:extLst>
              <a:ext uri="{FF2B5EF4-FFF2-40B4-BE49-F238E27FC236}">
                <a16:creationId xmlns:a16="http://schemas.microsoft.com/office/drawing/2014/main" id="{AD5F764C-3BB1-6D68-52E4-53FA3985B8DC}"/>
              </a:ext>
            </a:extLst>
          </p:cNvPr>
          <p:cNvSpPr>
            <a:spLocks noGrp="1" noChangeArrowheads="1"/>
          </p:cNvSpPr>
          <p:nvPr>
            <p:ph type="body" idx="4294967295"/>
          </p:nvPr>
        </p:nvSpPr>
        <p:spPr>
          <a:xfrm>
            <a:off x="0" y="1651000"/>
            <a:ext cx="8501063" cy="4492625"/>
          </a:xfrm>
        </p:spPr>
        <p:txBody>
          <a:bodyPr/>
          <a:lstStyle/>
          <a:p>
            <a:pPr lvl="1">
              <a:lnSpc>
                <a:spcPct val="80000"/>
              </a:lnSpc>
              <a:defRPr/>
            </a:pPr>
            <a:r>
              <a:rPr lang="en-US" sz="2000" dirty="0"/>
              <a:t>Develop protocols to govern arrangements for the transition of</a:t>
            </a:r>
          </a:p>
          <a:p>
            <a:pPr lvl="1">
              <a:lnSpc>
                <a:spcPct val="80000"/>
              </a:lnSpc>
              <a:buFontTx/>
              <a:buNone/>
              <a:defRPr/>
            </a:pPr>
            <a:r>
              <a:rPr lang="en-US" sz="2000" dirty="0"/>
              <a:t>young people from CAMHS to adult services </a:t>
            </a:r>
          </a:p>
          <a:p>
            <a:pPr lvl="1">
              <a:lnSpc>
                <a:spcPct val="80000"/>
              </a:lnSpc>
              <a:buFontTx/>
              <a:buNone/>
              <a:defRPr/>
            </a:pPr>
            <a:endParaRPr lang="en-US" sz="2000" dirty="0"/>
          </a:p>
          <a:p>
            <a:pPr lvl="1">
              <a:lnSpc>
                <a:spcPct val="80000"/>
              </a:lnSpc>
              <a:defRPr/>
            </a:pPr>
            <a:r>
              <a:rPr lang="en-US" sz="2000" dirty="0"/>
              <a:t>Establish and maintain clear lines of communication between </a:t>
            </a:r>
          </a:p>
          <a:p>
            <a:pPr lvl="1">
              <a:lnSpc>
                <a:spcPct val="80000"/>
              </a:lnSpc>
              <a:buFontTx/>
              <a:buNone/>
              <a:defRPr/>
            </a:pPr>
            <a:r>
              <a:rPr lang="en-US" sz="2000" dirty="0"/>
              <a:t>primary and secondary care</a:t>
            </a:r>
          </a:p>
          <a:p>
            <a:pPr lvl="1">
              <a:lnSpc>
                <a:spcPct val="80000"/>
              </a:lnSpc>
              <a:defRPr/>
            </a:pPr>
            <a:endParaRPr lang="en-US" sz="2000" dirty="0"/>
          </a:p>
          <a:p>
            <a:pPr lvl="1">
              <a:lnSpc>
                <a:spcPct val="80000"/>
              </a:lnSpc>
              <a:defRPr/>
            </a:pPr>
            <a:r>
              <a:rPr lang="en-US" sz="2000" dirty="0"/>
              <a:t>Support, lead and participate in the local and national </a:t>
            </a:r>
          </a:p>
          <a:p>
            <a:pPr lvl="1">
              <a:lnSpc>
                <a:spcPct val="80000"/>
              </a:lnSpc>
              <a:buFontTx/>
              <a:buNone/>
              <a:defRPr/>
            </a:pPr>
            <a:r>
              <a:rPr lang="en-US" sz="2000" dirty="0"/>
              <a:t>development of treatments </a:t>
            </a:r>
          </a:p>
          <a:p>
            <a:pPr lvl="1">
              <a:lnSpc>
                <a:spcPct val="80000"/>
              </a:lnSpc>
              <a:defRPr/>
            </a:pPr>
            <a:endParaRPr lang="en-US" sz="2000" dirty="0"/>
          </a:p>
          <a:p>
            <a:pPr lvl="1">
              <a:lnSpc>
                <a:spcPct val="80000"/>
              </a:lnSpc>
              <a:defRPr/>
            </a:pPr>
            <a:r>
              <a:rPr lang="en-US" sz="2000" dirty="0"/>
              <a:t>Oversee the implementation of this guideline</a:t>
            </a:r>
          </a:p>
          <a:p>
            <a:pPr lvl="1">
              <a:lnSpc>
                <a:spcPct val="80000"/>
              </a:lnSpc>
              <a:defRPr/>
            </a:pPr>
            <a:endParaRPr lang="en-US" sz="2000" dirty="0"/>
          </a:p>
          <a:p>
            <a:pPr lvl="1">
              <a:lnSpc>
                <a:spcPct val="80000"/>
              </a:lnSpc>
              <a:defRPr/>
            </a:pPr>
            <a:r>
              <a:rPr lang="en-US" sz="2000" dirty="0"/>
              <a:t>Develop and provide training programmes on diagnosis and </a:t>
            </a:r>
          </a:p>
          <a:p>
            <a:pPr lvl="1">
              <a:lnSpc>
                <a:spcPct val="80000"/>
              </a:lnSpc>
              <a:buFontTx/>
              <a:buNone/>
              <a:defRPr/>
            </a:pPr>
            <a:r>
              <a:rPr lang="en-US" sz="2000" dirty="0"/>
              <a:t>management </a:t>
            </a:r>
          </a:p>
          <a:p>
            <a:pPr lvl="1">
              <a:lnSpc>
                <a:spcPct val="80000"/>
              </a:lnSpc>
              <a:defRPr/>
            </a:pPr>
            <a:endParaRPr lang="en-US" sz="2000" dirty="0"/>
          </a:p>
          <a:p>
            <a:pPr lvl="1">
              <a:lnSpc>
                <a:spcPct val="80000"/>
              </a:lnSpc>
              <a:defRPr/>
            </a:pPr>
            <a:r>
              <a:rPr lang="en-US" sz="2000" dirty="0"/>
              <a:t>Monitor the provision of services for minority ethnic </a:t>
            </a:r>
          </a:p>
          <a:p>
            <a:pPr lvl="1">
              <a:lnSpc>
                <a:spcPct val="80000"/>
              </a:lnSpc>
              <a:buFontTx/>
              <a:buNone/>
              <a:defRPr/>
            </a:pPr>
            <a:r>
              <a:rPr lang="en-US" sz="2000" dirty="0"/>
              <a:t>groups to ensure equality of service delivery</a:t>
            </a:r>
            <a:r>
              <a:rPr lang="en-GB" sz="2000" dirty="0"/>
              <a:t> </a:t>
            </a:r>
          </a:p>
          <a:p>
            <a:pPr>
              <a:lnSpc>
                <a:spcPct val="80000"/>
              </a:lnSpc>
              <a:defRPr/>
            </a:pPr>
            <a:endParaRPr lang="en-GB" sz="2000" dirty="0"/>
          </a:p>
          <a:p>
            <a:pPr marL="544513" lvl="1" indent="-282575" eaLnBrk="1" hangingPunct="1">
              <a:lnSpc>
                <a:spcPct val="90000"/>
              </a:lnSpc>
              <a:defRPr/>
            </a:pPr>
            <a:endParaRPr lang="en-US" sz="2000" dirty="0"/>
          </a:p>
        </p:txBody>
      </p:sp>
      <p:sp>
        <p:nvSpPr>
          <p:cNvPr id="32771" name="Rectangle 5">
            <a:extLst>
              <a:ext uri="{FF2B5EF4-FFF2-40B4-BE49-F238E27FC236}">
                <a16:creationId xmlns:a16="http://schemas.microsoft.com/office/drawing/2014/main" id="{354A7BB5-248C-285A-E3E5-07813B21AACD}"/>
              </a:ext>
            </a:extLst>
          </p:cNvPr>
          <p:cNvSpPr>
            <a:spLocks noGrp="1" noChangeArrowheads="1"/>
          </p:cNvSpPr>
          <p:nvPr>
            <p:ph type="title" idx="4294967295"/>
          </p:nvPr>
        </p:nvSpPr>
        <p:spPr>
          <a:xfrm>
            <a:off x="1619250" y="908050"/>
            <a:ext cx="7200900" cy="1287463"/>
          </a:xfrm>
        </p:spPr>
        <p:txBody>
          <a:bodyPr/>
          <a:lstStyle/>
          <a:p>
            <a:pPr eaLnBrk="1" hangingPunct="1"/>
            <a:r>
              <a:rPr lang="en-US" altLang="en-US"/>
              <a:t>The role of specialist personality disorder services </a:t>
            </a:r>
            <a:br>
              <a:rPr lang="en-GB" altLang="en-US"/>
            </a:br>
            <a:br>
              <a:rPr lang="en-GB" altLang="en-US"/>
            </a:br>
            <a:endParaRPr lang="en-GB"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DBF39126-99C8-059F-C0BA-467822564733}"/>
              </a:ext>
            </a:extLst>
          </p:cNvPr>
          <p:cNvSpPr>
            <a:spLocks noGrp="1" noChangeArrowheads="1"/>
          </p:cNvSpPr>
          <p:nvPr>
            <p:ph type="title"/>
          </p:nvPr>
        </p:nvSpPr>
        <p:spPr/>
        <p:txBody>
          <a:bodyPr anchor="t" anchorCtr="1"/>
          <a:lstStyle/>
          <a:p>
            <a:pPr eaLnBrk="1" hangingPunct="1"/>
            <a:r>
              <a:rPr lang="en-GB" altLang="en-US" b="0"/>
              <a:t>						</a:t>
            </a:r>
            <a:r>
              <a:rPr lang="en-GB" altLang="en-US"/>
              <a:t>Costs</a:t>
            </a:r>
          </a:p>
        </p:txBody>
      </p:sp>
      <p:pic>
        <p:nvPicPr>
          <p:cNvPr id="34819" name="Picture 32">
            <a:extLst>
              <a:ext uri="{FF2B5EF4-FFF2-40B4-BE49-F238E27FC236}">
                <a16:creationId xmlns:a16="http://schemas.microsoft.com/office/drawing/2014/main" id="{362DBD80-D2C9-C643-BE69-444B67D04593}"/>
              </a:ext>
            </a:extLst>
          </p:cNvPr>
          <p:cNvPicPr preferRelativeResize="0">
            <a:picLocks noChangeArrowheads="1"/>
          </p:cNvPicPr>
          <p:nvPr/>
        </p:nvPicPr>
        <p:blipFill>
          <a:blip r:embed="rId3">
            <a:clrChange>
              <a:clrFrom>
                <a:srgbClr val="00ADAD"/>
              </a:clrFrom>
              <a:clrTo>
                <a:srgbClr val="00ADAD">
                  <a:alpha val="0"/>
                </a:srgbClr>
              </a:clrTo>
            </a:clrChange>
            <a:extLst>
              <a:ext uri="{28A0092B-C50C-407E-A947-70E740481C1C}">
                <a14:useLocalDpi xmlns:a14="http://schemas.microsoft.com/office/drawing/2010/main" val="0"/>
              </a:ext>
            </a:extLst>
          </a:blip>
          <a:srcRect/>
          <a:stretch>
            <a:fillRect/>
          </a:stretch>
        </p:blipFill>
        <p:spPr bwMode="auto">
          <a:xfrm>
            <a:off x="8101013" y="5805488"/>
            <a:ext cx="935037" cy="981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54691" name="Rectangle 35">
            <a:extLst>
              <a:ext uri="{FF2B5EF4-FFF2-40B4-BE49-F238E27FC236}">
                <a16:creationId xmlns:a16="http://schemas.microsoft.com/office/drawing/2014/main" id="{D6C9B75B-B055-EBF1-E28A-DFD0D9F8D4AE}"/>
              </a:ext>
            </a:extLst>
          </p:cNvPr>
          <p:cNvSpPr>
            <a:spLocks noGrp="1" noChangeArrowheads="1"/>
          </p:cNvSpPr>
          <p:nvPr>
            <p:ph type="body" idx="1"/>
          </p:nvPr>
        </p:nvSpPr>
        <p:spPr>
          <a:xfrm>
            <a:off x="863600" y="1785938"/>
            <a:ext cx="8208963" cy="4608512"/>
          </a:xfrm>
        </p:spPr>
        <p:txBody>
          <a:bodyPr/>
          <a:lstStyle/>
          <a:p>
            <a:pPr marL="360000" indent="-277200" eaLnBrk="1" hangingPunct="1">
              <a:spcBef>
                <a:spcPts val="0"/>
              </a:spcBef>
              <a:spcAft>
                <a:spcPts val="1200"/>
              </a:spcAft>
              <a:buFont typeface="Arial" pitchFamily="34" charset="0"/>
              <a:buChar char="•"/>
              <a:defRPr/>
            </a:pPr>
            <a:r>
              <a:rPr lang="en-GB" dirty="0"/>
              <a:t>Training healthcare professionals in recognition, diagnosis and treatment</a:t>
            </a:r>
          </a:p>
          <a:p>
            <a:pPr marL="360000" indent="-277200" eaLnBrk="1" hangingPunct="1">
              <a:spcBef>
                <a:spcPts val="0"/>
              </a:spcBef>
              <a:spcAft>
                <a:spcPts val="1200"/>
              </a:spcAft>
              <a:buFont typeface="Arial" pitchFamily="34" charset="0"/>
              <a:buChar char="•"/>
              <a:defRPr/>
            </a:pPr>
            <a:r>
              <a:rPr lang="en-GB" dirty="0"/>
              <a:t>Establishing multidisciplinary teams</a:t>
            </a:r>
          </a:p>
          <a:p>
            <a:pPr marL="360000" indent="-277200" eaLnBrk="1" hangingPunct="1">
              <a:spcBef>
                <a:spcPts val="0"/>
              </a:spcBef>
              <a:spcAft>
                <a:spcPts val="1200"/>
              </a:spcAft>
              <a:buFont typeface="Arial" pitchFamily="34" charset="0"/>
              <a:buChar char="•"/>
              <a:defRPr/>
            </a:pPr>
            <a:r>
              <a:rPr lang="en-GB" dirty="0"/>
              <a:t>Cross-organisation communication</a:t>
            </a:r>
          </a:p>
          <a:p>
            <a:pPr marL="360000" indent="-276225">
              <a:spcBef>
                <a:spcPts val="0"/>
              </a:spcBef>
              <a:spcAft>
                <a:spcPts val="1200"/>
              </a:spcAft>
              <a:buFont typeface="Arial" charset="0"/>
              <a:buChar char="•"/>
              <a:defRPr/>
            </a:pPr>
            <a:r>
              <a:rPr lang="en-GB" dirty="0"/>
              <a:t>Consultation and treatment with a learning disabilities specialist</a:t>
            </a:r>
          </a:p>
          <a:p>
            <a:pPr marL="360000" indent="-276225">
              <a:spcBef>
                <a:spcPts val="0"/>
              </a:spcBef>
              <a:spcAft>
                <a:spcPts val="1200"/>
              </a:spcAft>
              <a:buFont typeface="Arial" charset="0"/>
              <a:buChar char="•"/>
              <a:defRPr/>
            </a:pPr>
            <a:r>
              <a:rPr lang="en-GB" dirty="0"/>
              <a:t>An increase in the use of services because of greater awareness/diagnoses</a:t>
            </a:r>
          </a:p>
          <a:p>
            <a:pPr marL="360000" indent="-276225">
              <a:spcBef>
                <a:spcPts val="0"/>
              </a:spcBef>
              <a:spcAft>
                <a:spcPts val="1200"/>
              </a:spcAft>
              <a:buFont typeface="Arial" charset="0"/>
              <a:buChar char="•"/>
              <a:defRPr/>
            </a:pPr>
            <a:r>
              <a:rPr lang="en-GB" dirty="0"/>
              <a:t>Provision of patient literature and video materials </a:t>
            </a:r>
            <a:br>
              <a:rPr lang="en-GB" dirty="0"/>
            </a:br>
            <a:r>
              <a:rPr lang="en-GB" dirty="0"/>
              <a:t>for treatment options</a:t>
            </a:r>
          </a:p>
          <a:p>
            <a:pPr eaLnBrk="1" hangingPunct="1">
              <a:defRPr/>
            </a:pPr>
            <a:endParaRPr lang="en-GB" dirty="0"/>
          </a:p>
          <a:p>
            <a:pPr marL="544513" lvl="1" indent="-365125" eaLnBrk="1" hangingPunct="1">
              <a:defRPr/>
            </a:pP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E5ED2122-83AD-43BF-1533-D8509D7DDEE9}"/>
              </a:ext>
            </a:extLst>
          </p:cNvPr>
          <p:cNvSpPr>
            <a:spLocks noGrp="1" noChangeArrowheads="1"/>
          </p:cNvSpPr>
          <p:nvPr>
            <p:ph type="title"/>
          </p:nvPr>
        </p:nvSpPr>
        <p:spPr>
          <a:xfrm>
            <a:off x="1619250" y="188913"/>
            <a:ext cx="7200900" cy="1287462"/>
          </a:xfrm>
        </p:spPr>
        <p:txBody>
          <a:bodyPr/>
          <a:lstStyle/>
          <a:p>
            <a:pPr eaLnBrk="1" hangingPunct="1"/>
            <a:r>
              <a:rPr lang="en-GB" altLang="en-US"/>
              <a:t>Discussion</a:t>
            </a:r>
          </a:p>
        </p:txBody>
      </p:sp>
      <p:sp>
        <p:nvSpPr>
          <p:cNvPr id="13315" name="Rectangle 3">
            <a:extLst>
              <a:ext uri="{FF2B5EF4-FFF2-40B4-BE49-F238E27FC236}">
                <a16:creationId xmlns:a16="http://schemas.microsoft.com/office/drawing/2014/main" id="{2960EB50-142D-48FF-8083-B8DFE693165B}"/>
              </a:ext>
            </a:extLst>
          </p:cNvPr>
          <p:cNvSpPr>
            <a:spLocks noGrp="1" noChangeArrowheads="1"/>
          </p:cNvSpPr>
          <p:nvPr>
            <p:ph type="body" idx="1"/>
          </p:nvPr>
        </p:nvSpPr>
        <p:spPr>
          <a:xfrm>
            <a:off x="1143000" y="1428750"/>
            <a:ext cx="7643813" cy="4929188"/>
          </a:xfrm>
        </p:spPr>
        <p:txBody>
          <a:bodyPr/>
          <a:lstStyle/>
          <a:p>
            <a:pPr marL="252000" indent="-252000" eaLnBrk="1" hangingPunct="1">
              <a:spcBef>
                <a:spcPts val="1200"/>
              </a:spcBef>
              <a:spcAft>
                <a:spcPts val="1200"/>
              </a:spcAft>
              <a:buFontTx/>
              <a:buChar char="•"/>
              <a:defRPr/>
            </a:pPr>
            <a:r>
              <a:rPr lang="en-GB" dirty="0"/>
              <a:t>What services currently exist in this area?</a:t>
            </a:r>
          </a:p>
          <a:p>
            <a:pPr marL="252000" indent="-252000" eaLnBrk="1" hangingPunct="1">
              <a:spcBef>
                <a:spcPts val="1200"/>
              </a:spcBef>
              <a:spcAft>
                <a:spcPts val="1200"/>
              </a:spcAft>
              <a:buFontTx/>
              <a:buChar char="•"/>
              <a:defRPr/>
            </a:pPr>
            <a:r>
              <a:rPr lang="en-GB" dirty="0"/>
              <a:t>What provision do we have for people from minority </a:t>
            </a:r>
            <a:br>
              <a:rPr lang="en-GB" dirty="0"/>
            </a:br>
            <a:r>
              <a:rPr lang="en-GB" dirty="0"/>
              <a:t>ethnic groups or whose first language is not English?</a:t>
            </a:r>
          </a:p>
          <a:p>
            <a:pPr marL="252000" indent="-252000" eaLnBrk="1" hangingPunct="1">
              <a:spcBef>
                <a:spcPts val="1200"/>
              </a:spcBef>
              <a:spcAft>
                <a:spcPts val="1200"/>
              </a:spcAft>
              <a:buFontTx/>
              <a:buChar char="•"/>
              <a:defRPr/>
            </a:pPr>
            <a:r>
              <a:rPr lang="en-GB" dirty="0"/>
              <a:t>How effective is communication between services?</a:t>
            </a:r>
          </a:p>
          <a:p>
            <a:pPr marL="252000" indent="-252000" eaLnBrk="1" hangingPunct="1">
              <a:spcBef>
                <a:spcPts val="1200"/>
              </a:spcBef>
              <a:spcAft>
                <a:spcPts val="1200"/>
              </a:spcAft>
              <a:buFontTx/>
              <a:buChar char="•"/>
              <a:defRPr/>
            </a:pPr>
            <a:r>
              <a:rPr lang="en-GB" dirty="0"/>
              <a:t>How do we manage people with learning disabilities?</a:t>
            </a:r>
          </a:p>
          <a:p>
            <a:pPr marL="252000" indent="-252000" eaLnBrk="1" hangingPunct="1">
              <a:spcBef>
                <a:spcPts val="1200"/>
              </a:spcBef>
              <a:spcAft>
                <a:spcPts val="1200"/>
              </a:spcAft>
              <a:buFontTx/>
              <a:buChar char="•"/>
              <a:defRPr/>
            </a:pPr>
            <a:r>
              <a:rPr lang="en-GB" dirty="0"/>
              <a:t>How do we build openness and optimism? </a:t>
            </a:r>
          </a:p>
          <a:p>
            <a:pPr marL="252000" indent="-252000" eaLnBrk="1" hangingPunct="1">
              <a:spcBef>
                <a:spcPts val="1200"/>
              </a:spcBef>
              <a:spcAft>
                <a:spcPts val="1200"/>
              </a:spcAft>
              <a:buFontTx/>
              <a:buChar char="•"/>
              <a:defRPr/>
            </a:pPr>
            <a:r>
              <a:rPr lang="en-GB" dirty="0"/>
              <a:t>How do current local prescribing practices      compare with the recommendations?</a:t>
            </a:r>
          </a:p>
          <a:p>
            <a:pPr marL="544513" indent="-369888" eaLnBrk="1" hangingPunct="1">
              <a:buFontTx/>
              <a:buChar char="•"/>
              <a:defRPr/>
            </a:pPr>
            <a:endParaRPr lang="en-GB" sz="2000" dirty="0"/>
          </a:p>
        </p:txBody>
      </p:sp>
      <p:pic>
        <p:nvPicPr>
          <p:cNvPr id="36868" name="Picture 4">
            <a:extLst>
              <a:ext uri="{FF2B5EF4-FFF2-40B4-BE49-F238E27FC236}">
                <a16:creationId xmlns:a16="http://schemas.microsoft.com/office/drawing/2014/main" id="{0615E67F-48D7-FA0D-E885-B1FE7949B656}"/>
              </a:ext>
            </a:extLst>
          </p:cNvPr>
          <p:cNvPicPr preferRelativeResize="0">
            <a:picLocks noChangeArrowheads="1"/>
          </p:cNvPicPr>
          <p:nvPr/>
        </p:nvPicPr>
        <p:blipFill>
          <a:blip r:embed="rId3">
            <a:clrChange>
              <a:clrFrom>
                <a:srgbClr val="00ADAD"/>
              </a:clrFrom>
              <a:clrTo>
                <a:srgbClr val="00ADAD">
                  <a:alpha val="0"/>
                </a:srgbClr>
              </a:clrTo>
            </a:clrChange>
            <a:extLst>
              <a:ext uri="{28A0092B-C50C-407E-A947-70E740481C1C}">
                <a14:useLocalDpi xmlns:a14="http://schemas.microsoft.com/office/drawing/2010/main" val="0"/>
              </a:ext>
            </a:extLst>
          </a:blip>
          <a:srcRect/>
          <a:stretch>
            <a:fillRect/>
          </a:stretch>
        </p:blipFill>
        <p:spPr bwMode="auto">
          <a:xfrm>
            <a:off x="8101013" y="5805488"/>
            <a:ext cx="935037" cy="981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E95FF8B9-0166-82E0-8EEC-09468D67F53E}"/>
              </a:ext>
            </a:extLst>
          </p:cNvPr>
          <p:cNvSpPr>
            <a:spLocks noGrp="1" noChangeArrowheads="1"/>
          </p:cNvSpPr>
          <p:nvPr>
            <p:ph type="title"/>
          </p:nvPr>
        </p:nvSpPr>
        <p:spPr/>
        <p:txBody>
          <a:bodyPr/>
          <a:lstStyle/>
          <a:p>
            <a:pPr eaLnBrk="1" hangingPunct="1"/>
            <a:r>
              <a:rPr lang="en-GB" altLang="en-US"/>
              <a:t>What this presentation covers</a:t>
            </a:r>
          </a:p>
        </p:txBody>
      </p:sp>
      <p:sp>
        <p:nvSpPr>
          <p:cNvPr id="6147" name="Rectangle 3">
            <a:extLst>
              <a:ext uri="{FF2B5EF4-FFF2-40B4-BE49-F238E27FC236}">
                <a16:creationId xmlns:a16="http://schemas.microsoft.com/office/drawing/2014/main" id="{AD402829-00C0-EB36-C068-3D38A99F356C}"/>
              </a:ext>
            </a:extLst>
          </p:cNvPr>
          <p:cNvSpPr>
            <a:spLocks noGrp="1" noChangeArrowheads="1"/>
          </p:cNvSpPr>
          <p:nvPr>
            <p:ph type="body" idx="1"/>
          </p:nvPr>
        </p:nvSpPr>
        <p:spPr/>
        <p:txBody>
          <a:bodyPr/>
          <a:lstStyle/>
          <a:p>
            <a:pPr eaLnBrk="1" hangingPunct="1"/>
            <a:r>
              <a:rPr lang="en-GB" altLang="en-US" sz="2000"/>
              <a:t>Background</a:t>
            </a:r>
          </a:p>
          <a:p>
            <a:pPr eaLnBrk="1" hangingPunct="1"/>
            <a:r>
              <a:rPr lang="en-GB" altLang="en-US" sz="2000"/>
              <a:t>Scope</a:t>
            </a:r>
          </a:p>
          <a:p>
            <a:pPr eaLnBrk="1" hangingPunct="1"/>
            <a:r>
              <a:rPr lang="en-GB" altLang="en-US" sz="2000"/>
              <a:t>Key priorities for implementation </a:t>
            </a:r>
          </a:p>
          <a:p>
            <a:pPr eaLnBrk="1" hangingPunct="1"/>
            <a:r>
              <a:rPr lang="en-GB" altLang="en-US" sz="2000"/>
              <a:t>Costs</a:t>
            </a:r>
          </a:p>
          <a:p>
            <a:pPr eaLnBrk="1" hangingPunct="1"/>
            <a:r>
              <a:rPr lang="en-GB" altLang="en-US" sz="2000"/>
              <a:t>Discussion </a:t>
            </a:r>
          </a:p>
          <a:p>
            <a:pPr eaLnBrk="1" hangingPunct="1">
              <a:lnSpc>
                <a:spcPct val="90000"/>
              </a:lnSpc>
            </a:pPr>
            <a:endParaRPr lang="en-GB" altLang="en-US" sz="2000"/>
          </a:p>
        </p:txBody>
      </p:sp>
      <p:pic>
        <p:nvPicPr>
          <p:cNvPr id="6148" name="Picture 2">
            <a:extLst>
              <a:ext uri="{FF2B5EF4-FFF2-40B4-BE49-F238E27FC236}">
                <a16:creationId xmlns:a16="http://schemas.microsoft.com/office/drawing/2014/main" id="{61D340B7-EE30-1C59-1C24-D908D39852F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64225" y="2143125"/>
            <a:ext cx="2351088" cy="3402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Box 3">
            <a:extLst>
              <a:ext uri="{FF2B5EF4-FFF2-40B4-BE49-F238E27FC236}">
                <a16:creationId xmlns:a16="http://schemas.microsoft.com/office/drawing/2014/main" id="{F2D3E861-A4F3-3936-0394-F78505308EA6}"/>
              </a:ext>
            </a:extLst>
          </p:cNvPr>
          <p:cNvSpPr txBox="1">
            <a:spLocks noChangeArrowheads="1"/>
          </p:cNvSpPr>
          <p:nvPr/>
        </p:nvSpPr>
        <p:spPr bwMode="auto">
          <a:xfrm>
            <a:off x="1071563" y="1428750"/>
            <a:ext cx="7786687" cy="5816600"/>
          </a:xfrm>
          <a:prstGeom prst="rect">
            <a:avLst/>
          </a:prstGeom>
          <a:noFill/>
          <a:ln w="9525">
            <a:noFill/>
            <a:miter lim="800000"/>
            <a:headEnd/>
            <a:tailEnd/>
          </a:ln>
        </p:spPr>
        <p:txBody>
          <a:bodyPr>
            <a:spAutoFit/>
          </a:bodyPr>
          <a:lstStyle/>
          <a:p>
            <a:pPr marL="360000" indent="-269875" eaLnBrk="1" hangingPunct="1">
              <a:spcAft>
                <a:spcPts val="1200"/>
              </a:spcAft>
              <a:buFont typeface="Arial" charset="0"/>
              <a:buChar char="•"/>
              <a:defRPr/>
            </a:pPr>
            <a:r>
              <a:rPr lang="en-US" sz="2400" dirty="0">
                <a:latin typeface="Arial" charset="0"/>
              </a:rPr>
              <a:t>Borderline personality disorder is present in just under 1% of the population</a:t>
            </a:r>
          </a:p>
          <a:p>
            <a:pPr marL="360000" indent="-269875" eaLnBrk="1" hangingPunct="1">
              <a:spcAft>
                <a:spcPts val="1200"/>
              </a:spcAft>
              <a:buFont typeface="Arial" charset="0"/>
              <a:buChar char="•"/>
              <a:defRPr/>
            </a:pPr>
            <a:r>
              <a:rPr lang="en-US" sz="2400" dirty="0">
                <a:latin typeface="Arial" charset="0"/>
              </a:rPr>
              <a:t>Women present to services more often than men </a:t>
            </a:r>
          </a:p>
          <a:p>
            <a:pPr marL="360000" indent="-269875" eaLnBrk="1" hangingPunct="1">
              <a:spcAft>
                <a:spcPts val="1200"/>
              </a:spcAft>
              <a:buFont typeface="Arial" charset="0"/>
              <a:buChar char="•"/>
              <a:defRPr/>
            </a:pPr>
            <a:r>
              <a:rPr lang="en-US" sz="2400" dirty="0">
                <a:latin typeface="Arial" charset="0"/>
              </a:rPr>
              <a:t>Borderline personality disorder rates are estimated to be 23% among male remand prisoners, 14% among sentenced male prisoners and 20% among female prisoners in England and Wales</a:t>
            </a:r>
          </a:p>
          <a:p>
            <a:pPr marL="360000" indent="-269875" eaLnBrk="1" hangingPunct="1">
              <a:spcAft>
                <a:spcPts val="1200"/>
              </a:spcAft>
              <a:buFont typeface="Arial" charset="0"/>
              <a:buChar char="•"/>
              <a:defRPr/>
            </a:pPr>
            <a:r>
              <a:rPr lang="en-US" sz="2400" dirty="0">
                <a:latin typeface="Arial" charset="0"/>
              </a:rPr>
              <a:t>60-70% of people with borderline personality disorder attempt suicide</a:t>
            </a:r>
          </a:p>
          <a:p>
            <a:pPr marL="360000" indent="-269875" eaLnBrk="1" hangingPunct="1">
              <a:spcAft>
                <a:spcPts val="1200"/>
              </a:spcAft>
              <a:buFont typeface="Arial" charset="0"/>
              <a:buChar char="•"/>
              <a:defRPr/>
            </a:pPr>
            <a:r>
              <a:rPr lang="en-US" sz="2400" dirty="0">
                <a:latin typeface="Arial" charset="0"/>
              </a:rPr>
              <a:t>Up to 10% of people with borderline personality disorder will commit suicide</a:t>
            </a:r>
          </a:p>
          <a:p>
            <a:pPr marL="360000" indent="-269875" eaLnBrk="1" hangingPunct="1">
              <a:spcAft>
                <a:spcPts val="1200"/>
              </a:spcAft>
              <a:buFont typeface="Arial" charset="0"/>
              <a:buChar char="•"/>
              <a:defRPr/>
            </a:pPr>
            <a:endParaRPr lang="en-US" sz="2400" dirty="0">
              <a:latin typeface="Arial" charset="0"/>
            </a:endParaRPr>
          </a:p>
          <a:p>
            <a:pPr marL="269875" indent="-269875" eaLnBrk="1" hangingPunct="1">
              <a:defRPr/>
            </a:pPr>
            <a:endParaRPr lang="en-GB" sz="2400" dirty="0">
              <a:latin typeface="Arial" charset="0"/>
            </a:endParaRPr>
          </a:p>
        </p:txBody>
      </p:sp>
      <p:sp>
        <p:nvSpPr>
          <p:cNvPr id="8195" name="Rectangle 6">
            <a:extLst>
              <a:ext uri="{FF2B5EF4-FFF2-40B4-BE49-F238E27FC236}">
                <a16:creationId xmlns:a16="http://schemas.microsoft.com/office/drawing/2014/main" id="{56E750E6-74B8-551C-4FE2-908930ED20EE}"/>
              </a:ext>
            </a:extLst>
          </p:cNvPr>
          <p:cNvSpPr>
            <a:spLocks noChangeArrowheads="1"/>
          </p:cNvSpPr>
          <p:nvPr/>
        </p:nvSpPr>
        <p:spPr bwMode="auto">
          <a:xfrm>
            <a:off x="1619250" y="0"/>
            <a:ext cx="7200900" cy="1287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spcAft>
                <a:spcPct val="100000"/>
              </a:spcAft>
              <a:defRPr sz="24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defRPr sz="1600">
                <a:solidFill>
                  <a:schemeClr val="tx1"/>
                </a:solidFill>
                <a:latin typeface="Arial" panose="020B0604020202020204" pitchFamily="34" charset="0"/>
              </a:defRPr>
            </a:lvl3pPr>
            <a:lvl4pPr marL="1600200" indent="-228600">
              <a:spcBef>
                <a:spcPct val="20000"/>
              </a:spcBef>
              <a:defRPr sz="1400">
                <a:solidFill>
                  <a:schemeClr val="tx1"/>
                </a:solidFill>
                <a:latin typeface="Arial" panose="020B0604020202020204" pitchFamily="34" charset="0"/>
              </a:defRPr>
            </a:lvl4pPr>
            <a:lvl5pPr marL="2057400" indent="-228600">
              <a:spcBef>
                <a:spcPct val="20000"/>
              </a:spcBef>
              <a:defRPr sz="1400">
                <a:solidFill>
                  <a:schemeClr val="tx1"/>
                </a:solidFill>
                <a:latin typeface="Arial" panose="020B0604020202020204" pitchFamily="34" charset="0"/>
              </a:defRPr>
            </a:lvl5pPr>
            <a:lvl6pPr marL="2514600" indent="-228600" eaLnBrk="0" fontAlgn="base" hangingPunct="0">
              <a:spcBef>
                <a:spcPct val="20000"/>
              </a:spcBef>
              <a:spcAft>
                <a:spcPct val="0"/>
              </a:spcAft>
              <a:defRPr sz="1400">
                <a:solidFill>
                  <a:schemeClr val="tx1"/>
                </a:solidFill>
                <a:latin typeface="Arial" panose="020B0604020202020204" pitchFamily="34" charset="0"/>
              </a:defRPr>
            </a:lvl6pPr>
            <a:lvl7pPr marL="2971800" indent="-228600" eaLnBrk="0" fontAlgn="base" hangingPunct="0">
              <a:spcBef>
                <a:spcPct val="20000"/>
              </a:spcBef>
              <a:spcAft>
                <a:spcPct val="0"/>
              </a:spcAft>
              <a:defRPr sz="1400">
                <a:solidFill>
                  <a:schemeClr val="tx1"/>
                </a:solidFill>
                <a:latin typeface="Arial" panose="020B0604020202020204" pitchFamily="34" charset="0"/>
              </a:defRPr>
            </a:lvl7pPr>
            <a:lvl8pPr marL="3429000" indent="-228600" eaLnBrk="0" fontAlgn="base" hangingPunct="0">
              <a:spcBef>
                <a:spcPct val="20000"/>
              </a:spcBef>
              <a:spcAft>
                <a:spcPct val="0"/>
              </a:spcAft>
              <a:defRPr sz="1400">
                <a:solidFill>
                  <a:schemeClr val="tx1"/>
                </a:solidFill>
                <a:latin typeface="Arial" panose="020B0604020202020204" pitchFamily="34" charset="0"/>
              </a:defRPr>
            </a:lvl8pPr>
            <a:lvl9pPr marL="3886200" indent="-228600" eaLnBrk="0" fontAlgn="base" hangingPunct="0">
              <a:spcBef>
                <a:spcPct val="20000"/>
              </a:spcBef>
              <a:spcAft>
                <a:spcPct val="0"/>
              </a:spcAft>
              <a:defRPr sz="1400">
                <a:solidFill>
                  <a:schemeClr val="tx1"/>
                </a:solidFill>
                <a:latin typeface="Arial" panose="020B0604020202020204" pitchFamily="34" charset="0"/>
              </a:defRPr>
            </a:lvl9pPr>
          </a:lstStyle>
          <a:p>
            <a:pPr algn="r" eaLnBrk="1" hangingPunct="1">
              <a:spcBef>
                <a:spcPct val="0"/>
              </a:spcBef>
              <a:spcAft>
                <a:spcPct val="0"/>
              </a:spcAft>
            </a:pPr>
            <a:r>
              <a:rPr lang="en-GB" altLang="en-US" sz="3600" b="1"/>
              <a:t>Prevalence and risks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6">
            <a:extLst>
              <a:ext uri="{FF2B5EF4-FFF2-40B4-BE49-F238E27FC236}">
                <a16:creationId xmlns:a16="http://schemas.microsoft.com/office/drawing/2014/main" id="{DD332968-DA15-F48F-E8D4-B7CEE032F8D4}"/>
              </a:ext>
            </a:extLst>
          </p:cNvPr>
          <p:cNvSpPr>
            <a:spLocks noGrp="1" noChangeArrowheads="1"/>
          </p:cNvSpPr>
          <p:nvPr>
            <p:ph type="title"/>
          </p:nvPr>
        </p:nvSpPr>
        <p:spPr>
          <a:xfrm>
            <a:off x="1619250" y="188913"/>
            <a:ext cx="7200900" cy="1287462"/>
          </a:xfrm>
        </p:spPr>
        <p:txBody>
          <a:bodyPr/>
          <a:lstStyle/>
          <a:p>
            <a:pPr eaLnBrk="1" hangingPunct="1"/>
            <a:r>
              <a:rPr lang="en-GB" altLang="en-US"/>
              <a:t>Characteristics</a:t>
            </a:r>
          </a:p>
        </p:txBody>
      </p:sp>
      <p:sp>
        <p:nvSpPr>
          <p:cNvPr id="140296" name="Rectangle 8">
            <a:extLst>
              <a:ext uri="{FF2B5EF4-FFF2-40B4-BE49-F238E27FC236}">
                <a16:creationId xmlns:a16="http://schemas.microsoft.com/office/drawing/2014/main" id="{349F3000-CBCA-1938-9C9F-5FDC839BAF7C}"/>
              </a:ext>
            </a:extLst>
          </p:cNvPr>
          <p:cNvSpPr>
            <a:spLocks noGrp="1" noChangeArrowheads="1"/>
          </p:cNvSpPr>
          <p:nvPr>
            <p:ph type="body" idx="1"/>
          </p:nvPr>
        </p:nvSpPr>
        <p:spPr>
          <a:xfrm>
            <a:off x="792163" y="1765300"/>
            <a:ext cx="8208962" cy="4378325"/>
          </a:xfrm>
        </p:spPr>
        <p:txBody>
          <a:bodyPr/>
          <a:lstStyle/>
          <a:p>
            <a:pPr marL="360000" indent="-270000" eaLnBrk="1" hangingPunct="1">
              <a:spcBef>
                <a:spcPts val="0"/>
              </a:spcBef>
              <a:spcAft>
                <a:spcPts val="1200"/>
              </a:spcAft>
              <a:buFontTx/>
              <a:buChar char="•"/>
              <a:defRPr/>
            </a:pPr>
            <a:r>
              <a:rPr lang="en-US" dirty="0"/>
              <a:t>Borderline personality disorder can be seriously disabling and often takes a huge toll on the individual</a:t>
            </a:r>
          </a:p>
          <a:p>
            <a:pPr marL="360000" indent="-270000" eaLnBrk="1" hangingPunct="1">
              <a:spcBef>
                <a:spcPts val="0"/>
              </a:spcBef>
              <a:spcAft>
                <a:spcPts val="1200"/>
              </a:spcAft>
              <a:buFontTx/>
              <a:buChar char="•"/>
              <a:defRPr/>
            </a:pPr>
            <a:r>
              <a:rPr lang="en-US" dirty="0"/>
              <a:t>It is characterised by a pattern of instability of interpersonal relationships, self-image and affects, and by marked impulsivity</a:t>
            </a:r>
          </a:p>
          <a:p>
            <a:pPr marL="360000" indent="-270000" eaLnBrk="1" hangingPunct="1">
              <a:spcBef>
                <a:spcPts val="0"/>
              </a:spcBef>
              <a:spcAft>
                <a:spcPts val="1200"/>
              </a:spcAft>
              <a:buFontTx/>
              <a:buChar char="•"/>
              <a:defRPr/>
            </a:pPr>
            <a:r>
              <a:rPr lang="en-US" dirty="0"/>
              <a:t>A common factor is a history of traumatic events during childhood and adolescence</a:t>
            </a:r>
          </a:p>
          <a:p>
            <a:pPr marL="360000" indent="-270000" eaLnBrk="1" hangingPunct="1">
              <a:spcBef>
                <a:spcPts val="0"/>
              </a:spcBef>
              <a:spcAft>
                <a:spcPts val="1200"/>
              </a:spcAft>
              <a:buFontTx/>
              <a:buChar char="•"/>
              <a:defRPr/>
            </a:pPr>
            <a:r>
              <a:rPr lang="en-US" dirty="0"/>
              <a:t>People with borderline personality disorder are amongst the most likely to use mental health services</a:t>
            </a:r>
          </a:p>
          <a:p>
            <a:pPr eaLnBrk="1" hangingPunct="1">
              <a:defRPr/>
            </a:pPr>
            <a:endParaRPr lang="en-GB" dirty="0"/>
          </a:p>
          <a:p>
            <a:pPr eaLnBrk="1" hangingPunct="1">
              <a:buFontTx/>
              <a:buChar char="•"/>
              <a:defRPr/>
            </a:pPr>
            <a:endParaRPr lang="en-US" dirty="0"/>
          </a:p>
          <a:p>
            <a:pPr eaLnBrk="1" hangingPunct="1">
              <a:buFontTx/>
              <a:buChar char="•"/>
              <a:defRPr/>
            </a:pPr>
            <a:endParaRPr lang="en-US" dirty="0"/>
          </a:p>
          <a:p>
            <a:pPr eaLnBrk="1" hangingPunct="1">
              <a:buFontTx/>
              <a:buChar char="•"/>
              <a:defRPr/>
            </a:pPr>
            <a:endParaRPr lang="en-US" dirty="0"/>
          </a:p>
          <a:p>
            <a:pPr eaLnBrk="1" hangingPunct="1">
              <a:buFontTx/>
              <a:buChar char="•"/>
              <a:defRPr/>
            </a:pPr>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18C55EBB-2EA5-FED7-F3F3-F0D2578C67E2}"/>
              </a:ext>
            </a:extLst>
          </p:cNvPr>
          <p:cNvSpPr>
            <a:spLocks noGrp="1" noChangeArrowheads="1"/>
          </p:cNvSpPr>
          <p:nvPr>
            <p:ph type="title"/>
          </p:nvPr>
        </p:nvSpPr>
        <p:spPr>
          <a:xfrm>
            <a:off x="1619250" y="188913"/>
            <a:ext cx="7200900" cy="1287462"/>
          </a:xfrm>
        </p:spPr>
        <p:txBody>
          <a:bodyPr/>
          <a:lstStyle/>
          <a:p>
            <a:pPr eaLnBrk="1" hangingPunct="1"/>
            <a:r>
              <a:rPr lang="en-GB" altLang="en-US"/>
              <a:t>Scope of guidance</a:t>
            </a:r>
          </a:p>
        </p:txBody>
      </p:sp>
      <p:sp>
        <p:nvSpPr>
          <p:cNvPr id="7171" name="Rectangle 3">
            <a:extLst>
              <a:ext uri="{FF2B5EF4-FFF2-40B4-BE49-F238E27FC236}">
                <a16:creationId xmlns:a16="http://schemas.microsoft.com/office/drawing/2014/main" id="{253FA136-D73E-C1F8-1494-20E1BB045503}"/>
              </a:ext>
            </a:extLst>
          </p:cNvPr>
          <p:cNvSpPr>
            <a:spLocks noGrp="1" noChangeArrowheads="1"/>
          </p:cNvSpPr>
          <p:nvPr>
            <p:ph type="body" idx="1"/>
          </p:nvPr>
        </p:nvSpPr>
        <p:spPr>
          <a:xfrm>
            <a:off x="863600" y="1892300"/>
            <a:ext cx="7566025" cy="4608513"/>
          </a:xfrm>
        </p:spPr>
        <p:txBody>
          <a:bodyPr/>
          <a:lstStyle/>
          <a:p>
            <a:pPr marL="360000" indent="-270000" eaLnBrk="1" hangingPunct="1">
              <a:spcBef>
                <a:spcPts val="0"/>
              </a:spcBef>
              <a:spcAft>
                <a:spcPts val="1200"/>
              </a:spcAft>
              <a:buFontTx/>
              <a:buChar char="•"/>
              <a:defRPr/>
            </a:pPr>
            <a:r>
              <a:rPr lang="en-GB" dirty="0"/>
              <a:t>Adults diagnosed with </a:t>
            </a:r>
            <a:r>
              <a:rPr lang="en-US" dirty="0"/>
              <a:t>borderline personality disorder</a:t>
            </a:r>
            <a:r>
              <a:rPr lang="en-GB" dirty="0"/>
              <a:t>; young people with borderline symptoms and people with learning disabilities and </a:t>
            </a:r>
            <a:r>
              <a:rPr lang="en-US" dirty="0"/>
              <a:t>borderline personality disorder </a:t>
            </a:r>
            <a:endParaRPr lang="en-GB" dirty="0"/>
          </a:p>
          <a:p>
            <a:pPr marL="360000" indent="-270000" eaLnBrk="1" hangingPunct="1">
              <a:spcBef>
                <a:spcPts val="0"/>
              </a:spcBef>
              <a:spcAft>
                <a:spcPts val="1200"/>
              </a:spcAft>
              <a:buFontTx/>
              <a:buChar char="•"/>
              <a:defRPr/>
            </a:pPr>
            <a:r>
              <a:rPr lang="en-GB" dirty="0"/>
              <a:t>NHS services providing treatment</a:t>
            </a:r>
          </a:p>
          <a:p>
            <a:pPr marL="360000" indent="-270000" eaLnBrk="1" hangingPunct="1">
              <a:spcBef>
                <a:spcPts val="0"/>
              </a:spcBef>
              <a:spcAft>
                <a:spcPts val="1200"/>
              </a:spcAft>
              <a:buFontTx/>
              <a:buChar char="•"/>
              <a:defRPr/>
            </a:pPr>
            <a:r>
              <a:rPr lang="en-GB" dirty="0"/>
              <a:t>Interface with other services</a:t>
            </a:r>
          </a:p>
          <a:p>
            <a:pPr marL="360000" indent="-270000" eaLnBrk="1" hangingPunct="1">
              <a:spcBef>
                <a:spcPts val="0"/>
              </a:spcBef>
              <a:spcAft>
                <a:spcPts val="1200"/>
              </a:spcAft>
              <a:buFontTx/>
              <a:buChar char="•"/>
              <a:defRPr/>
            </a:pPr>
            <a:r>
              <a:rPr lang="en-US" dirty="0"/>
              <a:t>Effective clinical management</a:t>
            </a:r>
            <a:endParaRPr lang="en-GB" dirty="0"/>
          </a:p>
          <a:p>
            <a:pPr eaLnBrk="1" hangingPunct="1">
              <a:defRPr/>
            </a:pP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388C6C20-0B06-1823-1F80-61049307BFB2}"/>
              </a:ext>
            </a:extLst>
          </p:cNvPr>
          <p:cNvSpPr>
            <a:spLocks noGrp="1" noChangeArrowheads="1"/>
          </p:cNvSpPr>
          <p:nvPr>
            <p:ph type="title"/>
          </p:nvPr>
        </p:nvSpPr>
        <p:spPr>
          <a:xfrm>
            <a:off x="1657350" y="428625"/>
            <a:ext cx="7200900" cy="1287463"/>
          </a:xfrm>
        </p:spPr>
        <p:txBody>
          <a:bodyPr/>
          <a:lstStyle/>
          <a:p>
            <a:pPr eaLnBrk="1" hangingPunct="1"/>
            <a:r>
              <a:rPr lang="en-GB" altLang="en-US" sz="3300"/>
              <a:t>Key areas for implementation </a:t>
            </a:r>
            <a:br>
              <a:rPr lang="en-GB" altLang="en-US" sz="3300"/>
            </a:br>
            <a:endParaRPr lang="en-GB" altLang="en-US" sz="3300"/>
          </a:p>
        </p:txBody>
      </p:sp>
      <p:sp>
        <p:nvSpPr>
          <p:cNvPr id="7171" name="Rectangle 5">
            <a:extLst>
              <a:ext uri="{FF2B5EF4-FFF2-40B4-BE49-F238E27FC236}">
                <a16:creationId xmlns:a16="http://schemas.microsoft.com/office/drawing/2014/main" id="{1DA0D1D7-4CCD-8500-FCAA-87DAA13ACB5F}"/>
              </a:ext>
            </a:extLst>
          </p:cNvPr>
          <p:cNvSpPr>
            <a:spLocks noGrp="1" noChangeArrowheads="1"/>
          </p:cNvSpPr>
          <p:nvPr>
            <p:ph type="body" idx="1"/>
          </p:nvPr>
        </p:nvSpPr>
        <p:spPr>
          <a:xfrm>
            <a:off x="1285875" y="1000125"/>
            <a:ext cx="8208963" cy="5500688"/>
          </a:xfrm>
        </p:spPr>
        <p:txBody>
          <a:bodyPr/>
          <a:lstStyle/>
          <a:p>
            <a:pPr marL="719138" lvl="1" indent="-457200" eaLnBrk="1" hangingPunct="1">
              <a:buFontTx/>
              <a:buNone/>
              <a:defRPr/>
            </a:pPr>
            <a:endParaRPr lang="en-GB" dirty="0"/>
          </a:p>
          <a:p>
            <a:pPr marL="360000" lvl="1" indent="-270000" eaLnBrk="1" hangingPunct="1">
              <a:spcBef>
                <a:spcPts val="0"/>
              </a:spcBef>
              <a:spcAft>
                <a:spcPts val="1200"/>
              </a:spcAft>
              <a:defRPr/>
            </a:pPr>
            <a:r>
              <a:rPr lang="en-GB" dirty="0"/>
              <a:t>Access to services</a:t>
            </a:r>
          </a:p>
          <a:p>
            <a:pPr marL="360000" lvl="1" indent="-270000" eaLnBrk="1" hangingPunct="1">
              <a:spcBef>
                <a:spcPts val="0"/>
              </a:spcBef>
              <a:spcAft>
                <a:spcPts val="1200"/>
              </a:spcAft>
              <a:defRPr/>
            </a:pPr>
            <a:r>
              <a:rPr lang="en-US" dirty="0"/>
              <a:t>Developing an optimistic and trusting relationship</a:t>
            </a:r>
            <a:endParaRPr lang="en-GB" dirty="0"/>
          </a:p>
          <a:p>
            <a:pPr marL="360000" lvl="1" indent="-270000" eaLnBrk="1" hangingPunct="1">
              <a:spcBef>
                <a:spcPts val="0"/>
              </a:spcBef>
              <a:spcAft>
                <a:spcPts val="1200"/>
              </a:spcAft>
              <a:defRPr/>
            </a:pPr>
            <a:r>
              <a:rPr lang="en-GB" dirty="0"/>
              <a:t>Managing endings and transitions</a:t>
            </a:r>
          </a:p>
          <a:p>
            <a:pPr marL="360000" lvl="1" indent="-270000" eaLnBrk="1" hangingPunct="1">
              <a:spcBef>
                <a:spcPts val="0"/>
              </a:spcBef>
              <a:spcAft>
                <a:spcPts val="1200"/>
              </a:spcAft>
              <a:defRPr/>
            </a:pPr>
            <a:r>
              <a:rPr lang="en-GB" dirty="0"/>
              <a:t>Assessment</a:t>
            </a:r>
          </a:p>
          <a:p>
            <a:pPr marL="360000" lvl="1" indent="-270000" eaLnBrk="1" hangingPunct="1">
              <a:spcBef>
                <a:spcPts val="0"/>
              </a:spcBef>
              <a:spcAft>
                <a:spcPts val="1200"/>
              </a:spcAft>
              <a:defRPr/>
            </a:pPr>
            <a:r>
              <a:rPr lang="en-US" dirty="0"/>
              <a:t>Care planning in community mental health teams</a:t>
            </a:r>
          </a:p>
          <a:p>
            <a:pPr marL="360000" lvl="1" indent="-270000" eaLnBrk="1" hangingPunct="1">
              <a:spcBef>
                <a:spcPts val="0"/>
              </a:spcBef>
              <a:spcAft>
                <a:spcPts val="1200"/>
              </a:spcAft>
              <a:defRPr/>
            </a:pPr>
            <a:r>
              <a:rPr lang="en-US" dirty="0"/>
              <a:t>The role of psychological treatment</a:t>
            </a:r>
          </a:p>
          <a:p>
            <a:pPr marL="360000" lvl="1" indent="-270000" eaLnBrk="1" hangingPunct="1">
              <a:spcBef>
                <a:spcPts val="0"/>
              </a:spcBef>
              <a:spcAft>
                <a:spcPts val="1200"/>
              </a:spcAft>
              <a:defRPr/>
            </a:pPr>
            <a:r>
              <a:rPr lang="en-US" dirty="0"/>
              <a:t>The role of drug treatment</a:t>
            </a:r>
          </a:p>
          <a:p>
            <a:pPr marL="360000" lvl="1" indent="-270000" eaLnBrk="1" hangingPunct="1">
              <a:spcBef>
                <a:spcPts val="0"/>
              </a:spcBef>
              <a:spcAft>
                <a:spcPts val="1200"/>
              </a:spcAft>
              <a:defRPr/>
            </a:pPr>
            <a:r>
              <a:rPr lang="en-US" dirty="0"/>
              <a:t>The role of specialist personality disorder </a:t>
            </a:r>
            <a:br>
              <a:rPr lang="en-US" dirty="0"/>
            </a:br>
            <a:r>
              <a:rPr lang="en-US" dirty="0"/>
              <a:t>services within trusts</a:t>
            </a:r>
            <a:endParaRPr lang="en-GB" dirty="0"/>
          </a:p>
          <a:p>
            <a:pPr marL="719138" lvl="1" indent="-457200" eaLnBrk="1" hangingPunct="1">
              <a:spcBef>
                <a:spcPts val="600"/>
              </a:spcBef>
              <a:spcAft>
                <a:spcPts val="600"/>
              </a:spcAft>
              <a:buFontTx/>
              <a:buNone/>
              <a:defRPr/>
            </a:pPr>
            <a:r>
              <a:rPr lang="en-GB" sz="2000" dirty="0"/>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55FBC666-0B96-04FC-CFEF-C88B2ECAC930}"/>
              </a:ext>
            </a:extLst>
          </p:cNvPr>
          <p:cNvSpPr>
            <a:spLocks noGrp="1" noChangeArrowheads="1"/>
          </p:cNvSpPr>
          <p:nvPr>
            <p:ph type="body" idx="1"/>
          </p:nvPr>
        </p:nvSpPr>
        <p:spPr>
          <a:xfrm>
            <a:off x="928688" y="2214563"/>
            <a:ext cx="7143750" cy="2286000"/>
          </a:xfrm>
        </p:spPr>
        <p:txBody>
          <a:bodyPr/>
          <a:lstStyle/>
          <a:p>
            <a:pPr marL="358775" lvl="1" indent="-282575" eaLnBrk="1" hangingPunct="1"/>
            <a:r>
              <a:rPr lang="en-GB" altLang="en-US"/>
              <a:t>People with borderline personality disorder should not be excluded from any health or social care service because of their diagnosis or because they have self-harmed</a:t>
            </a:r>
          </a:p>
        </p:txBody>
      </p:sp>
      <p:sp>
        <p:nvSpPr>
          <p:cNvPr id="16387" name="Rectangle 5">
            <a:extLst>
              <a:ext uri="{FF2B5EF4-FFF2-40B4-BE49-F238E27FC236}">
                <a16:creationId xmlns:a16="http://schemas.microsoft.com/office/drawing/2014/main" id="{BCA7C0A3-3AB1-4E28-59C8-C07D32D84E25}"/>
              </a:ext>
            </a:extLst>
          </p:cNvPr>
          <p:cNvSpPr>
            <a:spLocks noGrp="1" noChangeArrowheads="1"/>
          </p:cNvSpPr>
          <p:nvPr>
            <p:ph type="title"/>
          </p:nvPr>
        </p:nvSpPr>
        <p:spPr/>
        <p:txBody>
          <a:bodyPr/>
          <a:lstStyle/>
          <a:p>
            <a:pPr eaLnBrk="1" hangingPunct="1"/>
            <a:r>
              <a:rPr lang="en-GB" altLang="en-US"/>
              <a:t>Access to services</a:t>
            </a:r>
            <a:r>
              <a:rPr lang="en-GB" altLang="en-US" sz="3200"/>
              <a:t> </a:t>
            </a:r>
            <a:br>
              <a:rPr lang="en-GB" altLang="en-US" sz="3200"/>
            </a:br>
            <a:endParaRPr lang="en-GB" altLang="en-US" sz="32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id="{72B97FB4-81F9-3A6C-6F79-49A38B5576E9}"/>
              </a:ext>
            </a:extLst>
          </p:cNvPr>
          <p:cNvSpPr>
            <a:spLocks noGrp="1" noChangeArrowheads="1"/>
          </p:cNvSpPr>
          <p:nvPr>
            <p:ph type="body" idx="4294967295"/>
          </p:nvPr>
        </p:nvSpPr>
        <p:spPr>
          <a:xfrm>
            <a:off x="577850" y="1725613"/>
            <a:ext cx="8280400" cy="4060825"/>
          </a:xfrm>
        </p:spPr>
        <p:txBody>
          <a:bodyPr/>
          <a:lstStyle/>
          <a:p>
            <a:pPr marL="544513" lvl="1" indent="-282575" eaLnBrk="1" hangingPunct="1"/>
            <a:r>
              <a:rPr lang="en-GB" altLang="en-US"/>
              <a:t>Explore treatment options in an atmosphere of hope and optimism, explaining that recovery is possible and attainable</a:t>
            </a:r>
          </a:p>
          <a:p>
            <a:pPr marL="544513" lvl="1" indent="-282575" eaLnBrk="1" hangingPunct="1"/>
            <a:r>
              <a:rPr lang="en-GB" altLang="en-US"/>
              <a:t>Bear in mind when providing services that many people will have experienced rejection, abuse and trauma, and will have encountered stigma often associated with </a:t>
            </a:r>
            <a:br>
              <a:rPr lang="en-GB" altLang="en-US"/>
            </a:br>
            <a:r>
              <a:rPr lang="en-GB" altLang="en-US"/>
              <a:t>self-harm and borderline personality disorder</a:t>
            </a:r>
          </a:p>
        </p:txBody>
      </p:sp>
      <p:sp>
        <p:nvSpPr>
          <p:cNvPr id="18435" name="Rectangle 5">
            <a:extLst>
              <a:ext uri="{FF2B5EF4-FFF2-40B4-BE49-F238E27FC236}">
                <a16:creationId xmlns:a16="http://schemas.microsoft.com/office/drawing/2014/main" id="{1CEA5798-2EDE-058A-D753-8DF9D81D63FB}"/>
              </a:ext>
            </a:extLst>
          </p:cNvPr>
          <p:cNvSpPr>
            <a:spLocks noGrp="1" noChangeArrowheads="1"/>
          </p:cNvSpPr>
          <p:nvPr>
            <p:ph type="title" idx="4294967295"/>
          </p:nvPr>
        </p:nvSpPr>
        <p:spPr>
          <a:xfrm>
            <a:off x="2143125" y="476250"/>
            <a:ext cx="6677025" cy="1287463"/>
          </a:xfrm>
        </p:spPr>
        <p:txBody>
          <a:bodyPr/>
          <a:lstStyle/>
          <a:p>
            <a:pPr eaLnBrk="1" hangingPunct="1"/>
            <a:r>
              <a:rPr lang="en-US" altLang="en-US"/>
              <a:t>Developing an optimistic </a:t>
            </a:r>
            <a:br>
              <a:rPr lang="en-US" altLang="en-US"/>
            </a:br>
            <a:r>
              <a:rPr lang="en-US" altLang="en-US"/>
              <a:t>and trusting relationship </a:t>
            </a:r>
            <a:br>
              <a:rPr lang="en-GB" altLang="en-US" sz="3200"/>
            </a:br>
            <a:endParaRPr lang="en-GB" altLang="en-US" sz="32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3">
            <a:extLst>
              <a:ext uri="{FF2B5EF4-FFF2-40B4-BE49-F238E27FC236}">
                <a16:creationId xmlns:a16="http://schemas.microsoft.com/office/drawing/2014/main" id="{7F1366C1-8B06-CC15-FD3D-B325F2205BB5}"/>
              </a:ext>
            </a:extLst>
          </p:cNvPr>
          <p:cNvSpPr>
            <a:spLocks noGrp="1" noChangeArrowheads="1"/>
          </p:cNvSpPr>
          <p:nvPr>
            <p:ph type="body" idx="4294967295"/>
          </p:nvPr>
        </p:nvSpPr>
        <p:spPr>
          <a:xfrm>
            <a:off x="792163" y="1785938"/>
            <a:ext cx="8280400" cy="4060825"/>
          </a:xfrm>
        </p:spPr>
        <p:txBody>
          <a:bodyPr/>
          <a:lstStyle/>
          <a:p>
            <a:pPr marL="0" lvl="1" indent="0" eaLnBrk="1" hangingPunct="1">
              <a:spcAft>
                <a:spcPts val="1200"/>
              </a:spcAft>
              <a:buFontTx/>
              <a:buNone/>
              <a:defRPr/>
            </a:pPr>
            <a:r>
              <a:rPr lang="en-GB" dirty="0"/>
              <a:t>The ending of treatments or services, and transition between services can evoke strong emotions and reactions </a:t>
            </a:r>
          </a:p>
          <a:p>
            <a:pPr marL="252000" lvl="1" indent="-252000" eaLnBrk="1" hangingPunct="1">
              <a:spcBef>
                <a:spcPts val="600"/>
              </a:spcBef>
              <a:spcAft>
                <a:spcPts val="1200"/>
              </a:spcAft>
              <a:defRPr/>
            </a:pPr>
            <a:r>
              <a:rPr lang="en-GB" dirty="0"/>
              <a:t>Anticipate, discuss, structure and phase changes carefully beforehand</a:t>
            </a:r>
          </a:p>
          <a:p>
            <a:pPr marL="252000" lvl="1" indent="-252000" eaLnBrk="1" hangingPunct="1">
              <a:spcBef>
                <a:spcPts val="600"/>
              </a:spcBef>
              <a:spcAft>
                <a:spcPts val="1200"/>
              </a:spcAft>
              <a:defRPr/>
            </a:pPr>
            <a:r>
              <a:rPr lang="en-US" dirty="0"/>
              <a:t>Build collaboration with other care providers into the care plan during endings and transitions – include access to services in times of crisis</a:t>
            </a:r>
          </a:p>
          <a:p>
            <a:pPr marL="252000" lvl="1" indent="-252000" eaLnBrk="1" hangingPunct="1">
              <a:spcBef>
                <a:spcPts val="600"/>
              </a:spcBef>
              <a:spcAft>
                <a:spcPts val="1200"/>
              </a:spcAft>
              <a:defRPr/>
            </a:pPr>
            <a:r>
              <a:rPr lang="en-US" dirty="0"/>
              <a:t>Ensure and agree support during referral periods </a:t>
            </a:r>
            <a:br>
              <a:rPr lang="en-US" dirty="0"/>
            </a:br>
            <a:r>
              <a:rPr lang="en-US" dirty="0"/>
              <a:t>to other services</a:t>
            </a:r>
            <a:endParaRPr lang="en-GB" b="1" dirty="0"/>
          </a:p>
        </p:txBody>
      </p:sp>
      <p:sp>
        <p:nvSpPr>
          <p:cNvPr id="20483" name="Rectangle 5">
            <a:extLst>
              <a:ext uri="{FF2B5EF4-FFF2-40B4-BE49-F238E27FC236}">
                <a16:creationId xmlns:a16="http://schemas.microsoft.com/office/drawing/2014/main" id="{38B7F466-BAD3-96B4-5C3A-30C30DEB4FC5}"/>
              </a:ext>
            </a:extLst>
          </p:cNvPr>
          <p:cNvSpPr>
            <a:spLocks noGrp="1" noChangeArrowheads="1"/>
          </p:cNvSpPr>
          <p:nvPr>
            <p:ph type="title" idx="4294967295"/>
          </p:nvPr>
        </p:nvSpPr>
        <p:spPr/>
        <p:txBody>
          <a:bodyPr/>
          <a:lstStyle/>
          <a:p>
            <a:pPr eaLnBrk="1" hangingPunct="1"/>
            <a:r>
              <a:rPr lang="en-GB" altLang="en-US"/>
              <a:t>Managing endings and  supporting transitions </a:t>
            </a:r>
            <a:br>
              <a:rPr lang="en-GB" altLang="en-US"/>
            </a:br>
            <a:endParaRPr lang="en-GB" altLang="en-US"/>
          </a:p>
        </p:txBody>
      </p:sp>
    </p:spTree>
  </p:cSld>
  <p:clrMapOvr>
    <a:masterClrMapping/>
  </p:clrMapOvr>
</p:sld>
</file>

<file path=ppt/theme/theme1.xml><?xml version="1.0" encoding="utf-8"?>
<a:theme xmlns:a="http://schemas.openxmlformats.org/drawingml/2006/main" name="CG slide set Sept 08">
  <a:themeElements>
    <a:clrScheme name="CG slide set update 220708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G slide set update 220708">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G slide set update 220708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G slide set update 220708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G slide set update 220708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G slide set update 220708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G slide set update 220708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G slide set update 220708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G slide set update 220708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G slide set update 220708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G slide set update 220708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G slide set update 220708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G slide set update 220708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G slide set update 220708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CG slide set Sept 08</Template>
  <TotalTime>0</TotalTime>
  <Words>3995</Words>
  <Application>Microsoft Office PowerPoint</Application>
  <PresentationFormat>On-screen Show (4:3)</PresentationFormat>
  <Paragraphs>339</Paragraphs>
  <Slides>17</Slides>
  <Notes>17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17</vt:i4>
      </vt:variant>
    </vt:vector>
  </HeadingPairs>
  <TitlesOfParts>
    <vt:vector size="20" baseType="lpstr">
      <vt:lpstr>Arial</vt:lpstr>
      <vt:lpstr>Times New Roman</vt:lpstr>
      <vt:lpstr>CG slide set Sept 08</vt:lpstr>
      <vt:lpstr>PowerPoint Presentation</vt:lpstr>
      <vt:lpstr>What this presentation covers</vt:lpstr>
      <vt:lpstr>PowerPoint Presentation</vt:lpstr>
      <vt:lpstr>Characteristics</vt:lpstr>
      <vt:lpstr>Scope of guidance</vt:lpstr>
      <vt:lpstr>Key areas for implementation  </vt:lpstr>
      <vt:lpstr>Access to services  </vt:lpstr>
      <vt:lpstr>Developing an optimistic  and trusting relationship  </vt:lpstr>
      <vt:lpstr>Managing endings and  supporting transitions  </vt:lpstr>
      <vt:lpstr>Assessment  </vt:lpstr>
      <vt:lpstr>Care planning </vt:lpstr>
      <vt:lpstr>The role of psychological treatment  </vt:lpstr>
      <vt:lpstr>The role of drug treatment  </vt:lpstr>
      <vt:lpstr>The role of specialist personality disorder services   </vt:lpstr>
      <vt:lpstr>The role of specialist personality disorder services   </vt:lpstr>
      <vt:lpstr>      Costs</vt:lpstr>
      <vt:lpstr>Discussion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CG78 Borderline personality disorder: recognition and management: Slide set</dc:title>
  <dc:creator/>
  <cp:lastModifiedBy/>
  <cp:revision>1</cp:revision>
  <dcterms:created xsi:type="dcterms:W3CDTF">2024-07-30T10:41:00Z</dcterms:created>
  <dcterms:modified xsi:type="dcterms:W3CDTF">2024-07-30T10:49:09Z</dcterms:modified>
</cp:coreProperties>
</file>