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handoutMasterIdLst>
    <p:handoutMasterId r:id="rId25"/>
  </p:handoutMasterIdLst>
  <p:sldIdLst>
    <p:sldId id="438" r:id="rId2"/>
    <p:sldId id="435" r:id="rId3"/>
    <p:sldId id="462" r:id="rId4"/>
    <p:sldId id="449" r:id="rId5"/>
    <p:sldId id="450" r:id="rId6"/>
    <p:sldId id="465" r:id="rId7"/>
    <p:sldId id="470" r:id="rId8"/>
    <p:sldId id="456" r:id="rId9"/>
    <p:sldId id="463" r:id="rId10"/>
    <p:sldId id="459" r:id="rId11"/>
    <p:sldId id="466" r:id="rId12"/>
    <p:sldId id="454" r:id="rId13"/>
    <p:sldId id="460" r:id="rId14"/>
    <p:sldId id="430" r:id="rId15"/>
    <p:sldId id="469" r:id="rId16"/>
    <p:sldId id="461" r:id="rId17"/>
    <p:sldId id="452" r:id="rId18"/>
    <p:sldId id="471" r:id="rId19"/>
    <p:sldId id="453" r:id="rId20"/>
    <p:sldId id="441" r:id="rId21"/>
    <p:sldId id="442" r:id="rId22"/>
    <p:sldId id="261" r:id="rId23"/>
  </p:sldIdLst>
  <p:sldSz cx="9144000" cy="6858000" type="screen4x3"/>
  <p:notesSz cx="6858000" cy="9555163"/>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09">
          <p15:clr>
            <a:srgbClr val="A4A3A4"/>
          </p15:clr>
        </p15:guide>
        <p15:guide id="2" pos="215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FF9933"/>
    <a:srgbClr val="FFFF00"/>
    <a:srgbClr val="FFCC00"/>
    <a:srgbClr val="FF9900"/>
    <a:srgbClr val="008A3E"/>
    <a:srgbClr val="3399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3772" autoAdjust="0"/>
    <p:restoredTop sz="83671" autoAdjust="0"/>
  </p:normalViewPr>
  <p:slideViewPr>
    <p:cSldViewPr>
      <p:cViewPr varScale="1">
        <p:scale>
          <a:sx n="56" d="100"/>
          <a:sy n="56" d="100"/>
        </p:scale>
        <p:origin x="1920" y="4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p:scale>
          <a:sx n="125" d="100"/>
          <a:sy n="125" d="100"/>
        </p:scale>
        <p:origin x="-1092" y="-72"/>
      </p:cViewPr>
      <p:guideLst>
        <p:guide orient="horz" pos="3009"/>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912A2B5-393B-3443-D85A-49C74E291ABC}"/>
              </a:ext>
            </a:extLst>
          </p:cNvPr>
          <p:cNvSpPr>
            <a:spLocks noGrp="1" noChangeArrowheads="1"/>
          </p:cNvSpPr>
          <p:nvPr>
            <p:ph type="hdr" sz="quarter"/>
          </p:nvPr>
        </p:nvSpPr>
        <p:spPr bwMode="auto">
          <a:xfrm>
            <a:off x="0" y="0"/>
            <a:ext cx="2973388" cy="477838"/>
          </a:xfrm>
          <a:prstGeom prst="rect">
            <a:avLst/>
          </a:prstGeom>
          <a:noFill/>
          <a:ln w="9525">
            <a:noFill/>
            <a:miter lim="800000"/>
            <a:headEnd/>
            <a:tailEnd/>
          </a:ln>
          <a:effectLst/>
        </p:spPr>
        <p:txBody>
          <a:bodyPr vert="horz" wrap="square" lIns="90846" tIns="45423" rIns="90846" bIns="45423"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5123" name="Rectangle 3">
            <a:extLst>
              <a:ext uri="{FF2B5EF4-FFF2-40B4-BE49-F238E27FC236}">
                <a16:creationId xmlns:a16="http://schemas.microsoft.com/office/drawing/2014/main" id="{831B4529-352B-DDD3-D7E8-F1A85D1B9B8C}"/>
              </a:ext>
            </a:extLst>
          </p:cNvPr>
          <p:cNvSpPr>
            <a:spLocks noGrp="1" noChangeArrowheads="1"/>
          </p:cNvSpPr>
          <p:nvPr>
            <p:ph type="dt" sz="quarter" idx="1"/>
          </p:nvPr>
        </p:nvSpPr>
        <p:spPr bwMode="auto">
          <a:xfrm>
            <a:off x="3883025" y="0"/>
            <a:ext cx="2973388" cy="477838"/>
          </a:xfrm>
          <a:prstGeom prst="rect">
            <a:avLst/>
          </a:prstGeom>
          <a:noFill/>
          <a:ln w="9525">
            <a:noFill/>
            <a:miter lim="800000"/>
            <a:headEnd/>
            <a:tailEnd/>
          </a:ln>
          <a:effectLst/>
        </p:spPr>
        <p:txBody>
          <a:bodyPr vert="horz" wrap="square" lIns="90846" tIns="45423" rIns="90846" bIns="45423"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5124" name="Rectangle 4">
            <a:extLst>
              <a:ext uri="{FF2B5EF4-FFF2-40B4-BE49-F238E27FC236}">
                <a16:creationId xmlns:a16="http://schemas.microsoft.com/office/drawing/2014/main" id="{F998803C-F266-1D40-6A3D-33EB91F351C8}"/>
              </a:ext>
            </a:extLst>
          </p:cNvPr>
          <p:cNvSpPr>
            <a:spLocks noGrp="1" noChangeArrowheads="1"/>
          </p:cNvSpPr>
          <p:nvPr>
            <p:ph type="ftr" sz="quarter" idx="2"/>
          </p:nvPr>
        </p:nvSpPr>
        <p:spPr bwMode="auto">
          <a:xfrm>
            <a:off x="0" y="9077325"/>
            <a:ext cx="2973388" cy="476250"/>
          </a:xfrm>
          <a:prstGeom prst="rect">
            <a:avLst/>
          </a:prstGeom>
          <a:noFill/>
          <a:ln w="9525">
            <a:noFill/>
            <a:miter lim="800000"/>
            <a:headEnd/>
            <a:tailEnd/>
          </a:ln>
          <a:effectLst/>
        </p:spPr>
        <p:txBody>
          <a:bodyPr vert="horz" wrap="square" lIns="90846" tIns="45423" rIns="90846" bIns="45423"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5125" name="Rectangle 5">
            <a:extLst>
              <a:ext uri="{FF2B5EF4-FFF2-40B4-BE49-F238E27FC236}">
                <a16:creationId xmlns:a16="http://schemas.microsoft.com/office/drawing/2014/main" id="{DE760D2F-C1C7-8479-B7DE-E917CE6A6878}"/>
              </a:ext>
            </a:extLst>
          </p:cNvPr>
          <p:cNvSpPr>
            <a:spLocks noGrp="1" noChangeArrowheads="1"/>
          </p:cNvSpPr>
          <p:nvPr>
            <p:ph type="sldNum" sz="quarter" idx="3"/>
          </p:nvPr>
        </p:nvSpPr>
        <p:spPr bwMode="auto">
          <a:xfrm>
            <a:off x="3883025" y="9077325"/>
            <a:ext cx="2973388" cy="476250"/>
          </a:xfrm>
          <a:prstGeom prst="rect">
            <a:avLst/>
          </a:prstGeom>
          <a:noFill/>
          <a:ln w="9525">
            <a:noFill/>
            <a:miter lim="800000"/>
            <a:headEnd/>
            <a:tailEnd/>
          </a:ln>
          <a:effectLst/>
        </p:spPr>
        <p:txBody>
          <a:bodyPr vert="horz" wrap="square" lIns="90846" tIns="45423" rIns="90846" bIns="45423" numCol="1" anchor="b" anchorCtr="0" compatLnSpc="1">
            <a:prstTxWarp prst="textNoShape">
              <a:avLst/>
            </a:prstTxWarp>
          </a:bodyPr>
          <a:lstStyle>
            <a:lvl1pPr algn="r" eaLnBrk="1" hangingPunct="1">
              <a:defRPr sz="1200" smtClean="0"/>
            </a:lvl1pPr>
          </a:lstStyle>
          <a:p>
            <a:pPr>
              <a:defRPr/>
            </a:pPr>
            <a:fld id="{842EC201-05E2-4418-AC94-CBDF1A561D2C}"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3060069-ADA7-F82F-8A65-E67A1FB2B60A}"/>
              </a:ext>
            </a:extLst>
          </p:cNvPr>
          <p:cNvSpPr>
            <a:spLocks noGrp="1" noChangeArrowheads="1"/>
          </p:cNvSpPr>
          <p:nvPr>
            <p:ph type="hdr" sz="quarter"/>
          </p:nvPr>
        </p:nvSpPr>
        <p:spPr bwMode="auto">
          <a:xfrm>
            <a:off x="0" y="0"/>
            <a:ext cx="2973388" cy="477838"/>
          </a:xfrm>
          <a:prstGeom prst="rect">
            <a:avLst/>
          </a:prstGeom>
          <a:noFill/>
          <a:ln w="9525">
            <a:noFill/>
            <a:miter lim="800000"/>
            <a:headEnd/>
            <a:tailEnd/>
          </a:ln>
          <a:effectLst/>
        </p:spPr>
        <p:txBody>
          <a:bodyPr vert="horz" wrap="square" lIns="90846" tIns="45423" rIns="90846" bIns="45423"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22531" name="Rectangle 3">
            <a:extLst>
              <a:ext uri="{FF2B5EF4-FFF2-40B4-BE49-F238E27FC236}">
                <a16:creationId xmlns:a16="http://schemas.microsoft.com/office/drawing/2014/main" id="{F2E6CD7C-9B3E-C741-EE5A-AED75DBAE3D8}"/>
              </a:ext>
            </a:extLst>
          </p:cNvPr>
          <p:cNvSpPr>
            <a:spLocks noGrp="1" noChangeArrowheads="1"/>
          </p:cNvSpPr>
          <p:nvPr>
            <p:ph type="dt" idx="1"/>
          </p:nvPr>
        </p:nvSpPr>
        <p:spPr bwMode="auto">
          <a:xfrm>
            <a:off x="3883025" y="0"/>
            <a:ext cx="2973388" cy="477838"/>
          </a:xfrm>
          <a:prstGeom prst="rect">
            <a:avLst/>
          </a:prstGeom>
          <a:noFill/>
          <a:ln w="9525">
            <a:noFill/>
            <a:miter lim="800000"/>
            <a:headEnd/>
            <a:tailEnd/>
          </a:ln>
          <a:effectLst/>
        </p:spPr>
        <p:txBody>
          <a:bodyPr vert="horz" wrap="square" lIns="90846" tIns="45423" rIns="90846" bIns="45423"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2052" name="Rectangle 4">
            <a:extLst>
              <a:ext uri="{FF2B5EF4-FFF2-40B4-BE49-F238E27FC236}">
                <a16:creationId xmlns:a16="http://schemas.microsoft.com/office/drawing/2014/main" id="{E4483FA8-9993-0BDB-0EFC-5EE60F92A8C1}"/>
              </a:ext>
            </a:extLst>
          </p:cNvPr>
          <p:cNvSpPr>
            <a:spLocks noGrp="1" noRot="1" noChangeAspect="1" noChangeArrowheads="1" noTextEdit="1"/>
          </p:cNvSpPr>
          <p:nvPr>
            <p:ph type="sldImg" idx="2"/>
          </p:nvPr>
        </p:nvSpPr>
        <p:spPr bwMode="auto">
          <a:xfrm>
            <a:off x="1039813" y="715963"/>
            <a:ext cx="4778375" cy="3584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086AFC0B-84E3-4821-4F66-B8F3DAB538BA}"/>
              </a:ext>
            </a:extLst>
          </p:cNvPr>
          <p:cNvSpPr>
            <a:spLocks noGrp="1" noChangeArrowheads="1"/>
          </p:cNvSpPr>
          <p:nvPr>
            <p:ph type="body" sz="quarter" idx="3"/>
          </p:nvPr>
        </p:nvSpPr>
        <p:spPr bwMode="auto">
          <a:xfrm>
            <a:off x="685800" y="4538663"/>
            <a:ext cx="5486400" cy="4300537"/>
          </a:xfrm>
          <a:prstGeom prst="rect">
            <a:avLst/>
          </a:prstGeom>
          <a:noFill/>
          <a:ln w="9525">
            <a:noFill/>
            <a:miter lim="800000"/>
            <a:headEnd/>
            <a:tailEnd/>
          </a:ln>
          <a:effectLst/>
        </p:spPr>
        <p:txBody>
          <a:bodyPr vert="horz" wrap="square" lIns="90846" tIns="45423" rIns="90846" bIns="45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2534" name="Rectangle 6">
            <a:extLst>
              <a:ext uri="{FF2B5EF4-FFF2-40B4-BE49-F238E27FC236}">
                <a16:creationId xmlns:a16="http://schemas.microsoft.com/office/drawing/2014/main" id="{01D722DC-E492-A4F5-2BD7-074C971BFD9F}"/>
              </a:ext>
            </a:extLst>
          </p:cNvPr>
          <p:cNvSpPr>
            <a:spLocks noGrp="1" noChangeArrowheads="1"/>
          </p:cNvSpPr>
          <p:nvPr>
            <p:ph type="ftr" sz="quarter" idx="4"/>
          </p:nvPr>
        </p:nvSpPr>
        <p:spPr bwMode="auto">
          <a:xfrm>
            <a:off x="0" y="9077325"/>
            <a:ext cx="2973388" cy="476250"/>
          </a:xfrm>
          <a:prstGeom prst="rect">
            <a:avLst/>
          </a:prstGeom>
          <a:noFill/>
          <a:ln w="9525">
            <a:noFill/>
            <a:miter lim="800000"/>
            <a:headEnd/>
            <a:tailEnd/>
          </a:ln>
          <a:effectLst/>
        </p:spPr>
        <p:txBody>
          <a:bodyPr vert="horz" wrap="square" lIns="90846" tIns="45423" rIns="90846" bIns="45423"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22535" name="Rectangle 7">
            <a:extLst>
              <a:ext uri="{FF2B5EF4-FFF2-40B4-BE49-F238E27FC236}">
                <a16:creationId xmlns:a16="http://schemas.microsoft.com/office/drawing/2014/main" id="{26382D90-0DF0-8B3A-BE58-A36BACA71352}"/>
              </a:ext>
            </a:extLst>
          </p:cNvPr>
          <p:cNvSpPr>
            <a:spLocks noGrp="1" noChangeArrowheads="1"/>
          </p:cNvSpPr>
          <p:nvPr>
            <p:ph type="sldNum" sz="quarter" idx="5"/>
          </p:nvPr>
        </p:nvSpPr>
        <p:spPr bwMode="auto">
          <a:xfrm>
            <a:off x="3883025" y="9077325"/>
            <a:ext cx="2973388" cy="476250"/>
          </a:xfrm>
          <a:prstGeom prst="rect">
            <a:avLst/>
          </a:prstGeom>
          <a:noFill/>
          <a:ln w="9525">
            <a:noFill/>
            <a:miter lim="800000"/>
            <a:headEnd/>
            <a:tailEnd/>
          </a:ln>
          <a:effectLst/>
        </p:spPr>
        <p:txBody>
          <a:bodyPr vert="horz" wrap="square" lIns="90846" tIns="45423" rIns="90846" bIns="45423" numCol="1" anchor="b" anchorCtr="0" compatLnSpc="1">
            <a:prstTxWarp prst="textNoShape">
              <a:avLst/>
            </a:prstTxWarp>
          </a:bodyPr>
          <a:lstStyle>
            <a:lvl1pPr algn="r" eaLnBrk="1" hangingPunct="1">
              <a:defRPr sz="1200" smtClean="0"/>
            </a:lvl1pPr>
          </a:lstStyle>
          <a:p>
            <a:pPr>
              <a:defRPr/>
            </a:pPr>
            <a:fld id="{FE55C14D-9D6C-4253-A1A8-9F4710E92A04}"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mailto:publications@nice.org.uk"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nice.org.uk/CG38"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30D9B0E7-145A-295B-32AA-969857F3C0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98AAFF98-9329-4C22-9EBE-6A233912085A}" type="slidenum">
              <a:rPr lang="en-GB" altLang="en-US" sz="1200"/>
              <a:pPr>
                <a:spcBef>
                  <a:spcPct val="0"/>
                </a:spcBef>
              </a:pPr>
              <a:t>1</a:t>
            </a:fld>
            <a:endParaRPr lang="en-GB" altLang="en-US" sz="1200"/>
          </a:p>
        </p:txBody>
      </p:sp>
      <p:sp>
        <p:nvSpPr>
          <p:cNvPr id="5123" name="Rectangle 2">
            <a:extLst>
              <a:ext uri="{FF2B5EF4-FFF2-40B4-BE49-F238E27FC236}">
                <a16:creationId xmlns:a16="http://schemas.microsoft.com/office/drawing/2014/main" id="{2ED3C367-48C7-9963-AC49-A90CC48A940E}"/>
              </a:ext>
            </a:extLst>
          </p:cNvPr>
          <p:cNvSpPr>
            <a:spLocks noGrp="1" noRot="1" noChangeAspect="1" noChangeArrowheads="1" noTextEdit="1"/>
          </p:cNvSpPr>
          <p:nvPr>
            <p:ph type="sldImg"/>
          </p:nvPr>
        </p:nvSpPr>
        <p:spPr>
          <a:xfrm>
            <a:off x="1023938" y="657225"/>
            <a:ext cx="4776787" cy="3582988"/>
          </a:xfrm>
          <a:ln/>
        </p:spPr>
      </p:sp>
      <p:sp>
        <p:nvSpPr>
          <p:cNvPr id="24580" name="Rectangle 3">
            <a:extLst>
              <a:ext uri="{FF2B5EF4-FFF2-40B4-BE49-F238E27FC236}">
                <a16:creationId xmlns:a16="http://schemas.microsoft.com/office/drawing/2014/main" id="{0B749DBE-4ABA-B8CB-25F7-4D6E913A354E}"/>
              </a:ext>
            </a:extLst>
          </p:cNvPr>
          <p:cNvSpPr>
            <a:spLocks noGrp="1" noChangeArrowheads="1"/>
          </p:cNvSpPr>
          <p:nvPr>
            <p:ph type="body" idx="1"/>
          </p:nvPr>
        </p:nvSpPr>
        <p:spPr>
          <a:xfrm>
            <a:off x="685800" y="4538663"/>
            <a:ext cx="5486400" cy="4454525"/>
          </a:xfrm>
          <a:ln/>
        </p:spPr>
        <p:txBody>
          <a:bodyPr/>
          <a:lstStyle/>
          <a:p>
            <a:pPr eaLnBrk="1" hangingPunct="1">
              <a:lnSpc>
                <a:spcPct val="80000"/>
              </a:lnSpc>
              <a:spcBef>
                <a:spcPct val="0"/>
              </a:spcBef>
              <a:defRPr/>
            </a:pPr>
            <a:r>
              <a:rPr lang="en-GB" sz="900" b="1" dirty="0"/>
              <a:t>NOTES FOR PRESENTERS:</a:t>
            </a:r>
          </a:p>
          <a:p>
            <a:pPr eaLnBrk="1" hangingPunct="1">
              <a:lnSpc>
                <a:spcPct val="80000"/>
              </a:lnSpc>
              <a:spcBef>
                <a:spcPct val="0"/>
              </a:spcBef>
              <a:defRPr/>
            </a:pPr>
            <a:endParaRPr lang="en-GB" sz="900" b="1" dirty="0"/>
          </a:p>
          <a:p>
            <a:pPr eaLnBrk="1" hangingPunct="1">
              <a:lnSpc>
                <a:spcPct val="80000"/>
              </a:lnSpc>
              <a:spcBef>
                <a:spcPct val="0"/>
              </a:spcBef>
              <a:defRPr/>
            </a:pPr>
            <a:r>
              <a:rPr lang="en-GB" sz="900" b="1" dirty="0"/>
              <a:t>ABOUT THIS PRESENTATION:</a:t>
            </a:r>
            <a:r>
              <a:rPr lang="en-GB" sz="900" dirty="0"/>
              <a:t> </a:t>
            </a:r>
            <a:endParaRPr lang="en-GB" sz="900" b="1" dirty="0"/>
          </a:p>
          <a:p>
            <a:pPr eaLnBrk="1" hangingPunct="1">
              <a:lnSpc>
                <a:spcPct val="80000"/>
              </a:lnSpc>
              <a:spcBef>
                <a:spcPct val="0"/>
              </a:spcBef>
              <a:defRPr/>
            </a:pPr>
            <a:r>
              <a:rPr lang="en-GB" sz="900" dirty="0"/>
              <a:t>This presentation has been written to help you raise awareness of the NICE clinical guideline on ‘Depression in adults with a chronic physical health problem: treatment and management’. This guideline has been written for practitioners who care for adults with depression and a chronic physical health problem in primary care and general hospital settings. </a:t>
            </a:r>
          </a:p>
          <a:p>
            <a:pPr eaLnBrk="1" hangingPunct="1">
              <a:lnSpc>
                <a:spcPct val="80000"/>
              </a:lnSpc>
              <a:spcBef>
                <a:spcPct val="0"/>
              </a:spcBef>
              <a:defRPr/>
            </a:pPr>
            <a:endParaRPr lang="en-GB" sz="900" b="1" dirty="0"/>
          </a:p>
          <a:p>
            <a:pPr eaLnBrk="1" hangingPunct="1">
              <a:lnSpc>
                <a:spcPct val="80000"/>
              </a:lnSpc>
              <a:spcBef>
                <a:spcPct val="0"/>
              </a:spcBef>
              <a:defRPr/>
            </a:pPr>
            <a:r>
              <a:rPr lang="en-GB" sz="900" dirty="0"/>
              <a:t>This guideline has been published alongside ‘Depression: the treatment and management of depression in adults (update)’ (NICE clinical guideline 90). That guideline, which partially updates and replaces NICE clinical guideline 23, makes recommendations on the identification, treatment and management of depression in adults aged 18 years and older in primary and secondary care (a separate slide set is available for that guidance). The present guideline and guideline 90 also update the guidance on depression only in ‘</a:t>
            </a:r>
            <a:r>
              <a:rPr lang="en-GB" sz="900" kern="0" dirty="0"/>
              <a:t>Computerised cognitive behavioural therapy for depression and anxiety (review)’ (NICE technology appraisal guidance 97).</a:t>
            </a:r>
          </a:p>
          <a:p>
            <a:pPr eaLnBrk="1" hangingPunct="1">
              <a:lnSpc>
                <a:spcPct val="80000"/>
              </a:lnSpc>
              <a:spcBef>
                <a:spcPct val="0"/>
              </a:spcBef>
              <a:defRPr/>
            </a:pPr>
            <a:endParaRPr lang="en-GB" sz="900" b="1" i="1" dirty="0"/>
          </a:p>
          <a:p>
            <a:pPr eaLnBrk="1" hangingPunct="1">
              <a:lnSpc>
                <a:spcPct val="80000"/>
              </a:lnSpc>
              <a:spcBef>
                <a:spcPct val="0"/>
              </a:spcBef>
              <a:defRPr/>
            </a:pPr>
            <a:r>
              <a:rPr lang="en-GB" sz="900" dirty="0"/>
              <a:t>Throughout this guideline, the term ‘patient’ is used to denote a person who has both depression and a chronic physical health problem.</a:t>
            </a:r>
          </a:p>
          <a:p>
            <a:pPr eaLnBrk="1" hangingPunct="1">
              <a:lnSpc>
                <a:spcPct val="80000"/>
              </a:lnSpc>
              <a:spcBef>
                <a:spcPct val="0"/>
              </a:spcBef>
              <a:defRPr/>
            </a:pPr>
            <a:endParaRPr lang="en-GB" sz="900" b="1" i="1" dirty="0"/>
          </a:p>
          <a:p>
            <a:pPr eaLnBrk="1" hangingPunct="1">
              <a:lnSpc>
                <a:spcPct val="80000"/>
              </a:lnSpc>
              <a:spcBef>
                <a:spcPct val="0"/>
              </a:spcBef>
              <a:defRPr/>
            </a:pPr>
            <a:r>
              <a:rPr lang="en-GB" sz="900" dirty="0"/>
              <a:t>The guideline is available in a number of formats, including a quick reference guide. You may want to hand out copies of the quick reference guide at your presentation so that your audience can refer to it. See the end of the presentation for ordering details.</a:t>
            </a:r>
          </a:p>
          <a:p>
            <a:pPr eaLnBrk="1" hangingPunct="1">
              <a:lnSpc>
                <a:spcPct val="80000"/>
              </a:lnSpc>
              <a:spcBef>
                <a:spcPct val="0"/>
              </a:spcBef>
              <a:defRPr/>
            </a:pPr>
            <a:endParaRPr lang="en-GB" sz="900" dirty="0"/>
          </a:p>
          <a:p>
            <a:pPr eaLnBrk="1" hangingPunct="1">
              <a:lnSpc>
                <a:spcPct val="80000"/>
              </a:lnSpc>
              <a:spcBef>
                <a:spcPct val="0"/>
              </a:spcBef>
              <a:defRPr/>
            </a:pPr>
            <a:r>
              <a:rPr lang="en-GB" sz="900" dirty="0"/>
              <a:t>You can add your own organisation’s logo alongside the NICE logo. </a:t>
            </a:r>
          </a:p>
          <a:p>
            <a:pPr eaLnBrk="1" hangingPunct="1">
              <a:lnSpc>
                <a:spcPct val="80000"/>
              </a:lnSpc>
              <a:spcBef>
                <a:spcPct val="0"/>
              </a:spcBef>
              <a:defRPr/>
            </a:pPr>
            <a:endParaRPr lang="en-GB" sz="900" dirty="0"/>
          </a:p>
          <a:p>
            <a:pPr eaLnBrk="1" hangingPunct="1">
              <a:lnSpc>
                <a:spcPct val="80000"/>
              </a:lnSpc>
              <a:spcBef>
                <a:spcPct val="0"/>
              </a:spcBef>
              <a:defRPr/>
            </a:pPr>
            <a:r>
              <a:rPr lang="en-GB" sz="900" dirty="0"/>
              <a:t>We have included notes for presenters, broken down into ‘key points to raise’, which you can highlight in your presentation, and ‘additional information’ that you may want to draw on, such as a rationale or an explanation of the evidence for a recommendation. Where necessary, the recommendation will be given in full. </a:t>
            </a:r>
          </a:p>
          <a:p>
            <a:pPr eaLnBrk="1" hangingPunct="1">
              <a:lnSpc>
                <a:spcPct val="80000"/>
              </a:lnSpc>
              <a:spcBef>
                <a:spcPct val="0"/>
              </a:spcBef>
              <a:defRPr/>
            </a:pPr>
            <a:endParaRPr lang="en-GB" sz="900" dirty="0"/>
          </a:p>
          <a:p>
            <a:pPr eaLnBrk="1" hangingPunct="1">
              <a:lnSpc>
                <a:spcPct val="80000"/>
              </a:lnSpc>
              <a:spcBef>
                <a:spcPct val="0"/>
              </a:spcBef>
              <a:defRPr/>
            </a:pPr>
            <a:r>
              <a:rPr lang="en-GB" sz="900" b="1" dirty="0"/>
              <a:t>DISCLAIMER</a:t>
            </a:r>
          </a:p>
          <a:p>
            <a:pPr eaLnBrk="1" hangingPunct="1">
              <a:lnSpc>
                <a:spcPct val="80000"/>
              </a:lnSpc>
              <a:spcBef>
                <a:spcPct val="0"/>
              </a:spcBef>
              <a:defRPr/>
            </a:pPr>
            <a:r>
              <a:rPr lang="en-GB" sz="900" dirty="0"/>
              <a:t>This slide set is an implementation tool and should be used alongside the published guidance. This information does not supersede or replace the guidance itself.</a:t>
            </a:r>
          </a:p>
          <a:p>
            <a:pPr eaLnBrk="1" hangingPunct="1">
              <a:lnSpc>
                <a:spcPct val="80000"/>
              </a:lnSpc>
              <a:spcBef>
                <a:spcPct val="0"/>
              </a:spcBef>
              <a:defRPr/>
            </a:pPr>
            <a:endParaRPr lang="en-GB" sz="900" dirty="0"/>
          </a:p>
          <a:p>
            <a:pPr eaLnBrk="1" hangingPunct="1">
              <a:lnSpc>
                <a:spcPct val="80000"/>
              </a:lnSpc>
              <a:spcBef>
                <a:spcPct val="0"/>
              </a:spcBef>
              <a:defRPr/>
            </a:pPr>
            <a:r>
              <a:rPr lang="en-GB" sz="900" b="1" dirty="0"/>
              <a:t>PROMOTING EQUALITY</a:t>
            </a:r>
            <a:r>
              <a:rPr lang="en-GB" sz="900" dirty="0"/>
              <a:t> </a:t>
            </a:r>
          </a:p>
          <a:p>
            <a:pPr eaLnBrk="1" hangingPunct="1">
              <a:lnSpc>
                <a:spcPct val="80000"/>
              </a:lnSpc>
              <a:spcBef>
                <a:spcPct val="0"/>
              </a:spcBef>
              <a:defRPr/>
            </a:pPr>
            <a:r>
              <a:rPr lang="en-GB" sz="900" dirty="0"/>
              <a:t>Implementation of this guidance is the responsibility of local commissioners and/or providers. Commissioners and providers are reminded that it is their responsibility to implement the guidance, in their local context, in light of their duties to avoid unlawful discrimination and to have regard to promoting equality of opportunity. Nothing in this guidance should be interpreted in a way which would be inconsistent with compliance with those duties.</a:t>
            </a:r>
          </a:p>
          <a:p>
            <a:pPr eaLnBrk="1" hangingPunct="1">
              <a:lnSpc>
                <a:spcPct val="80000"/>
              </a:lnSpc>
              <a:spcBef>
                <a:spcPct val="0"/>
              </a:spcBef>
              <a:defRPr/>
            </a:pPr>
            <a:endParaRPr lang="en-GB" sz="9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B4A0E7C-B265-E6A0-E55B-E5A48DEB348E}"/>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A3AF12ED-D567-1A5D-0532-7D8616B4438A}"/>
              </a:ext>
            </a:extLst>
          </p:cNvPr>
          <p:cNvSpPr>
            <a:spLocks noGrp="1" noChangeArrowheads="1"/>
          </p:cNvSpPr>
          <p:nvPr>
            <p:ph type="body" idx="1"/>
          </p:nvPr>
        </p:nvSpPr>
        <p:spPr>
          <a:xfrm>
            <a:off x="636588" y="4432300"/>
            <a:ext cx="5584825" cy="4816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900" b="1">
                <a:latin typeface="Arial" panose="020B0604020202020204" pitchFamily="34" charset="0"/>
              </a:rPr>
              <a:t>NOTES FOR PRESENTERS:</a:t>
            </a:r>
          </a:p>
          <a:p>
            <a:r>
              <a:rPr lang="en-GB" altLang="en-US" sz="900" b="1">
                <a:latin typeface="Arial" panose="020B0604020202020204" pitchFamily="34" charset="0"/>
              </a:rPr>
              <a:t>Key points to raise:</a:t>
            </a:r>
          </a:p>
          <a:p>
            <a:pPr>
              <a:buFontTx/>
              <a:buChar char="•"/>
            </a:pPr>
            <a:r>
              <a:rPr lang="en-GB" altLang="en-US" sz="900">
                <a:latin typeface="Arial" panose="020B0604020202020204" pitchFamily="34" charset="0"/>
              </a:rPr>
              <a:t>Treatment manuals describe the structure and content of a complex intervention (including psychological interventions). They also describe the process by which the treatment should be delivered. Their purpose is to support adherence to the intervention. </a:t>
            </a:r>
          </a:p>
          <a:p>
            <a:endParaRPr lang="en-GB" altLang="en-US" sz="900" b="1">
              <a:latin typeface="Arial" panose="020B0604020202020204" pitchFamily="34" charset="0"/>
            </a:endParaRPr>
          </a:p>
          <a:p>
            <a:r>
              <a:rPr lang="en-GB" altLang="en-US" sz="900" b="1">
                <a:latin typeface="Arial" panose="020B0604020202020204" pitchFamily="34" charset="0"/>
              </a:rPr>
              <a:t>Recommendation in full:</a:t>
            </a:r>
          </a:p>
          <a:p>
            <a:r>
              <a:rPr lang="en-GB" altLang="en-US" sz="900">
                <a:latin typeface="Arial" panose="020B0604020202020204" pitchFamily="34" charset="0"/>
              </a:rPr>
              <a:t>All interventions for depression should be delivered by competent practitioners. Psychological and psychosocial interventions should be based on the relevant treatment manual(s), which should guide the structure and duration of the intervention. Practitioners should consider using competence frameworks developed from the relevant treatment manual(s)* and for all interventions should: </a:t>
            </a:r>
          </a:p>
          <a:p>
            <a:r>
              <a:rPr lang="en-GB" altLang="en-US" sz="900">
                <a:latin typeface="Arial" panose="020B0604020202020204" pitchFamily="34" charset="0"/>
              </a:rPr>
              <a:t>• receive regular high-quality supervision </a:t>
            </a:r>
          </a:p>
          <a:p>
            <a:r>
              <a:rPr lang="en-GB" altLang="en-US" sz="900">
                <a:latin typeface="Arial" panose="020B0604020202020204" pitchFamily="34" charset="0"/>
              </a:rPr>
              <a:t>• use routine outcome measures and ensure that the patient with depression is involved in reviewing the efficacy of the treatment </a:t>
            </a:r>
          </a:p>
          <a:p>
            <a:r>
              <a:rPr lang="en-GB" altLang="en-US" sz="900">
                <a:latin typeface="Arial" panose="020B0604020202020204" pitchFamily="34" charset="0"/>
              </a:rPr>
              <a:t>• engage in monitoring and evaluation of treatment adherence and practitioner competence – for example, by using video and audio tapes, and external audit and scrutiny where appropriate. </a:t>
            </a:r>
            <a:r>
              <a:rPr lang="en-GB" altLang="en-US" sz="900" b="1">
                <a:latin typeface="Arial" panose="020B0604020202020204" pitchFamily="34" charset="0"/>
              </a:rPr>
              <a:t>(1.1.3.1)</a:t>
            </a:r>
          </a:p>
          <a:p>
            <a:endParaRPr lang="en-GB" altLang="en-US" sz="900">
              <a:latin typeface="Arial" panose="020B0604020202020204" pitchFamily="34" charset="0"/>
            </a:endParaRPr>
          </a:p>
          <a:p>
            <a:r>
              <a:rPr lang="en-GB" altLang="en-US" sz="900" b="1">
                <a:latin typeface="Arial" panose="020B0604020202020204" pitchFamily="34" charset="0"/>
              </a:rPr>
              <a:t>Related recommendations:</a:t>
            </a:r>
          </a:p>
          <a:p>
            <a:r>
              <a:rPr lang="en-GB" altLang="en-US" sz="900">
                <a:latin typeface="Arial" panose="020B0604020202020204" pitchFamily="34" charset="0"/>
              </a:rPr>
              <a:t>Where a patient’s management is shared between primary and secondary care, there should be clear agreement between practitioners (especially the patient’s GP) on the responsibility for the monitoring and treatment of that patient. The treatment plan should be shared with the patient and, where appropriate, with their family or carer </a:t>
            </a:r>
            <a:r>
              <a:rPr lang="en-GB" altLang="en-US" sz="900" b="1">
                <a:latin typeface="Arial" panose="020B0604020202020204" pitchFamily="34" charset="0"/>
              </a:rPr>
              <a:t>(1.1.3.2)</a:t>
            </a:r>
            <a:endParaRPr lang="en-GB" altLang="en-US" sz="900">
              <a:latin typeface="Arial" panose="020B0604020202020204" pitchFamily="34" charset="0"/>
            </a:endParaRPr>
          </a:p>
          <a:p>
            <a:r>
              <a:rPr lang="en-GB" altLang="en-US" sz="900">
                <a:latin typeface="Arial" panose="020B0604020202020204" pitchFamily="34" charset="0"/>
              </a:rPr>
              <a:t>If a patient’s chronic physical health problem restricts their ability to engage with a preferred psychosocial or psychological treatment for depression (see sections 1.4.2, 1.5.1 and 1.5.3), consider alternatives in discussion with the patient, such as antidepressants (see section 1.5.2) or delivery of psychosocial or psychological interventions by telephone if mobility or other difficulties prevent face-to face contact </a:t>
            </a:r>
            <a:r>
              <a:rPr lang="en-GB" altLang="en-US" sz="900" b="1">
                <a:latin typeface="Arial" panose="020B0604020202020204" pitchFamily="34" charset="0"/>
              </a:rPr>
              <a:t>(1.1.3.3)</a:t>
            </a:r>
            <a:r>
              <a:rPr lang="en-GB" altLang="en-US" sz="900">
                <a:latin typeface="Arial" panose="020B0604020202020204" pitchFamily="34" charset="0"/>
              </a:rPr>
              <a:t>.</a:t>
            </a:r>
          </a:p>
          <a:p>
            <a:endParaRPr lang="en-GB" altLang="en-US" sz="900">
              <a:latin typeface="Arial" panose="020B0604020202020204" pitchFamily="34" charset="0"/>
            </a:endParaRPr>
          </a:p>
          <a:p>
            <a:endParaRPr lang="en-GB" altLang="en-US" b="1">
              <a:latin typeface="Arial" panose="020B0604020202020204" pitchFamily="34" charset="0"/>
            </a:endParaRPr>
          </a:p>
          <a:p>
            <a:endParaRPr lang="en-GB" altLang="en-US" b="1">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179499D-DDC3-435E-3BBB-213585FB74DE}"/>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73EB0DE9-01F7-4726-085C-76345928BC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a:t>
            </a:r>
          </a:p>
          <a:p>
            <a:r>
              <a:rPr lang="en-GB" altLang="en-US" b="1">
                <a:latin typeface="Arial" panose="020B0604020202020204" pitchFamily="34" charset="0"/>
              </a:rPr>
              <a:t>Recommendation in full:</a:t>
            </a:r>
          </a:p>
          <a:p>
            <a:r>
              <a:rPr lang="en-GB" altLang="en-US">
                <a:latin typeface="Arial" panose="020B0604020202020204" pitchFamily="34" charset="0"/>
              </a:rPr>
              <a:t>All interventions for depression should be delivered by competent practitioners. Psychological and psychosocial interventions should be based on the relevant treatment manual(s), which should guide the structure and duration of the intervention. Practitioners should consider using competence frameworks developed from the relevant treatment manual(s) and for all interventions</a:t>
            </a:r>
            <a:r>
              <a:rPr lang="en-GB" altLang="en-US" b="1">
                <a:latin typeface="Arial" panose="020B0604020202020204" pitchFamily="34" charset="0"/>
              </a:rPr>
              <a:t> </a:t>
            </a:r>
            <a:r>
              <a:rPr lang="en-GB" altLang="en-US">
                <a:latin typeface="Arial" panose="020B0604020202020204" pitchFamily="34" charset="0"/>
              </a:rPr>
              <a:t>should: </a:t>
            </a:r>
          </a:p>
          <a:p>
            <a:r>
              <a:rPr lang="en-GB" altLang="en-US">
                <a:latin typeface="Arial" panose="020B0604020202020204" pitchFamily="34" charset="0"/>
              </a:rPr>
              <a:t>• receive regular high-quality supervision </a:t>
            </a:r>
          </a:p>
          <a:p>
            <a:r>
              <a:rPr lang="en-GB" altLang="en-US">
                <a:latin typeface="Arial" panose="020B0604020202020204" pitchFamily="34" charset="0"/>
              </a:rPr>
              <a:t>• use routine outcome measures and ensure that the patient with depression is involved in reviewing the efficacy of the treatment </a:t>
            </a:r>
          </a:p>
          <a:p>
            <a:r>
              <a:rPr lang="en-GB" altLang="en-US">
                <a:latin typeface="Arial" panose="020B0604020202020204" pitchFamily="34" charset="0"/>
              </a:rPr>
              <a:t>• engage in monitoring and evaluation of treatment</a:t>
            </a:r>
            <a:r>
              <a:rPr lang="en-GB" altLang="en-US" b="1">
                <a:latin typeface="Arial" panose="020B0604020202020204" pitchFamily="34" charset="0"/>
              </a:rPr>
              <a:t> </a:t>
            </a:r>
            <a:r>
              <a:rPr lang="en-GB" altLang="en-US">
                <a:latin typeface="Arial" panose="020B0604020202020204" pitchFamily="34" charset="0"/>
              </a:rPr>
              <a:t>adherence and practitioner competence – for example, by using video and audio tapes, and external audit and scrutiny where appropriate. </a:t>
            </a:r>
            <a:r>
              <a:rPr lang="en-GB" altLang="en-US" b="1">
                <a:latin typeface="Arial" panose="020B0604020202020204" pitchFamily="34" charset="0"/>
              </a:rPr>
              <a:t>(1.1.3.1)</a:t>
            </a:r>
            <a:endParaRPr lang="en-GB" altLang="en-US">
              <a:latin typeface="Arial" panose="020B0604020202020204" pitchFamily="34" charset="0"/>
            </a:endParaRPr>
          </a:p>
          <a:p>
            <a:endParaRPr lang="en-GB" altLang="en-US">
              <a:latin typeface="Arial" panose="020B0604020202020204" pitchFamily="34" charset="0"/>
            </a:endParaRPr>
          </a:p>
        </p:txBody>
      </p:sp>
      <p:sp>
        <p:nvSpPr>
          <p:cNvPr id="25604" name="Slide Number Placeholder 3">
            <a:extLst>
              <a:ext uri="{FF2B5EF4-FFF2-40B4-BE49-F238E27FC236}">
                <a16:creationId xmlns:a16="http://schemas.microsoft.com/office/drawing/2014/main" id="{BE14869B-A79C-7C48-E666-5500E579906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33E00156-A3D6-4C85-B0D8-D898C194D82D}" type="slidenum">
              <a:rPr lang="en-GB" altLang="en-US" sz="1200"/>
              <a:pPr>
                <a:spcBef>
                  <a:spcPct val="0"/>
                </a:spcBef>
              </a:pPr>
              <a:t>11</a:t>
            </a:fld>
            <a:endParaRPr lang="en-GB"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8F44C5E-9791-D7A7-368B-90BD27DBD51E}"/>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E521C132-3512-CD77-62E5-B276210B35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NOTES FOR PRESENTERS:</a:t>
            </a:r>
          </a:p>
          <a:p>
            <a:pPr eaLnBrk="1" hangingPunct="1"/>
            <a:r>
              <a:rPr lang="en-GB" altLang="en-US" b="1">
                <a:latin typeface="Arial" panose="020B0604020202020204" pitchFamily="34" charset="0"/>
              </a:rPr>
              <a:t>Key points to raise:</a:t>
            </a:r>
          </a:p>
          <a:p>
            <a:r>
              <a:rPr lang="en-US" altLang="en-US">
                <a:latin typeface="Arial" panose="020B0604020202020204" pitchFamily="34" charset="0"/>
              </a:rPr>
              <a:t>This is not a key priority for implementation, however it is an important feature for holistic care for people with chronic physical health problems and depression.</a:t>
            </a:r>
          </a:p>
          <a:p>
            <a:r>
              <a:rPr lang="en-GB" altLang="en-US">
                <a:latin typeface="Arial" panose="020B0604020202020204" pitchFamily="34" charset="0"/>
              </a:rPr>
              <a:t>Colour code denotes intensity of intervention, with orange (Step 4) being the most intense, and light yellow (Step 1) being the least.</a:t>
            </a:r>
          </a:p>
          <a:p>
            <a:endParaRPr lang="en-US" altLang="en-US">
              <a:latin typeface="Arial" panose="020B0604020202020204" pitchFamily="34" charset="0"/>
            </a:endParaRPr>
          </a:p>
          <a:p>
            <a:r>
              <a:rPr lang="en-GB" altLang="en-US" b="1">
                <a:latin typeface="Arial" panose="020B0604020202020204" pitchFamily="34" charset="0"/>
              </a:rPr>
              <a:t>Additional information </a:t>
            </a:r>
            <a:r>
              <a:rPr lang="en-GB" altLang="en-US">
                <a:latin typeface="Arial" panose="020B0604020202020204" pitchFamily="34" charset="0"/>
              </a:rPr>
              <a:t>from section 1.2 of NICE guideline: </a:t>
            </a:r>
          </a:p>
          <a:p>
            <a:r>
              <a:rPr lang="en-GB" altLang="en-US">
                <a:latin typeface="Arial" panose="020B0604020202020204" pitchFamily="34" charset="0"/>
              </a:rPr>
              <a:t>The stepped-care model provides a framework in which to organise the provision of services, and supports patients, carers and practitioners in identifying and accessing the most effective interventions (see figure 1). In stepped care the least intrusive, most effective intervention is provided first; if a patient does not benefit from the intervention initially offered, or declines an intervention, they should be offered an appropriate intervention from the next step.</a:t>
            </a:r>
            <a:endParaRPr lang="en-GB" altLang="en-US" b="1">
              <a:latin typeface="Arial" panose="020B0604020202020204" pitchFamily="34" charset="0"/>
            </a:endParaRPr>
          </a:p>
          <a:p>
            <a:r>
              <a:rPr lang="en-GB" altLang="en-US" baseline="30000">
                <a:latin typeface="Arial" panose="020B0604020202020204" pitchFamily="34" charset="0"/>
              </a:rPr>
              <a:t>1</a:t>
            </a:r>
            <a:r>
              <a:rPr lang="en-GB" altLang="en-US">
                <a:latin typeface="Arial" panose="020B0604020202020204" pitchFamily="34" charset="0"/>
              </a:rPr>
              <a:t> Complex depression includes depression that shows an inadequate response to multiple treatments, is complicated by psychotic symptoms, and/or is associated with significant psychiatric comorbidity or psychosocial factors.</a:t>
            </a:r>
          </a:p>
          <a:p>
            <a:r>
              <a:rPr lang="en-GB" altLang="en-US" baseline="30000">
                <a:latin typeface="Arial" panose="020B0604020202020204" pitchFamily="34" charset="0"/>
              </a:rPr>
              <a:t>2</a:t>
            </a:r>
            <a:r>
              <a:rPr lang="en-GB" altLang="en-US">
                <a:latin typeface="Arial" panose="020B0604020202020204" pitchFamily="34" charset="0"/>
              </a:rPr>
              <a:t> Only for depression where the patient also has a chronic physical health problem and associated functional impairment.</a:t>
            </a:r>
          </a:p>
          <a:p>
            <a:endParaRPr lang="en-GB" altLang="en-US" b="1">
              <a:latin typeface="Arial" panose="020B0604020202020204" pitchFamily="34" charset="0"/>
            </a:endParaRPr>
          </a:p>
          <a:p>
            <a:br>
              <a:rPr lang="en-GB" altLang="en-US">
                <a:latin typeface="Arial" panose="020B0604020202020204" pitchFamily="34" charset="0"/>
              </a:rPr>
            </a:br>
            <a:endParaRPr lang="en-US" altLang="en-US">
              <a:latin typeface="Arial" panose="020B0604020202020204" pitchFamily="34" charset="0"/>
            </a:endParaRPr>
          </a:p>
          <a:p>
            <a:endParaRPr lang="en-GB"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74C476B-0A02-D211-278C-0A3A1462ACC3}"/>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2258CCBA-1418-F3A4-241D-C9D4C917C836}"/>
              </a:ext>
            </a:extLst>
          </p:cNvPr>
          <p:cNvSpPr>
            <a:spLocks noGrp="1" noChangeArrowheads="1"/>
          </p:cNvSpPr>
          <p:nvPr>
            <p:ph type="body" idx="1"/>
          </p:nvPr>
        </p:nvSpPr>
        <p:spPr>
          <a:xfrm>
            <a:off x="563563" y="4432300"/>
            <a:ext cx="5730875" cy="4632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GB" altLang="en-US" sz="900" b="1">
                <a:latin typeface="Arial" panose="020B0604020202020204" pitchFamily="34" charset="0"/>
              </a:rPr>
              <a:t>NOTES FOR PRESENTERS:</a:t>
            </a:r>
          </a:p>
          <a:p>
            <a:pPr>
              <a:lnSpc>
                <a:spcPct val="90000"/>
              </a:lnSpc>
            </a:pPr>
            <a:r>
              <a:rPr lang="en-GB" altLang="en-US" sz="900" b="1">
                <a:latin typeface="Arial" panose="020B0604020202020204" pitchFamily="34" charset="0"/>
              </a:rPr>
              <a:t>Recommendation in full: </a:t>
            </a:r>
            <a:r>
              <a:rPr lang="en-GB" altLang="en-US" sz="900">
                <a:latin typeface="Arial" panose="020B0604020202020204" pitchFamily="34" charset="0"/>
              </a:rPr>
              <a:t>shown on slide </a:t>
            </a:r>
            <a:r>
              <a:rPr lang="en-GB" altLang="en-US" sz="900" b="1">
                <a:latin typeface="Arial" panose="020B0604020202020204" pitchFamily="34" charset="0"/>
              </a:rPr>
              <a:t>(1.3.1.1)</a:t>
            </a:r>
          </a:p>
          <a:p>
            <a:pPr>
              <a:lnSpc>
                <a:spcPct val="90000"/>
              </a:lnSpc>
            </a:pPr>
            <a:r>
              <a:rPr lang="en-GB" altLang="en-US" sz="900" b="1">
                <a:latin typeface="Arial" panose="020B0604020202020204" pitchFamily="34" charset="0"/>
              </a:rPr>
              <a:t>Related recommendations:</a:t>
            </a:r>
          </a:p>
          <a:p>
            <a:pPr>
              <a:spcBef>
                <a:spcPct val="0"/>
              </a:spcBef>
            </a:pPr>
            <a:r>
              <a:rPr lang="en-GB" altLang="en-US" sz="900">
                <a:latin typeface="Arial" panose="020B0604020202020204" pitchFamily="34" charset="0"/>
              </a:rPr>
              <a:t>If a patient with a chronic physical health problem answers ‘yes’ to either of the depression identification questions (see 1.3.1.1) but the practitioner is not competent to perform a mental health assessment, they should refer the patient to an appropriate professional. If this professional is not the patient’s GP, inform the GP of the referral. </a:t>
            </a:r>
            <a:r>
              <a:rPr lang="en-GB" altLang="en-US" sz="900" b="1">
                <a:latin typeface="Arial" panose="020B0604020202020204" pitchFamily="34" charset="0"/>
              </a:rPr>
              <a:t>(1.3.1.2)</a:t>
            </a:r>
            <a:endParaRPr lang="en-GB" altLang="en-US" sz="900">
              <a:latin typeface="Arial" panose="020B0604020202020204" pitchFamily="34" charset="0"/>
            </a:endParaRPr>
          </a:p>
          <a:p>
            <a:r>
              <a:rPr lang="en-GB" altLang="en-US" sz="900">
                <a:latin typeface="Arial" panose="020B0604020202020204" pitchFamily="34" charset="0"/>
              </a:rPr>
              <a:t>If a patient with a chronic physical health problem answers ‘yes’ to either of the depression identification questions (see 1.3.1.1), a practitioner who is competent to perform a mental health assessment should:</a:t>
            </a:r>
          </a:p>
          <a:p>
            <a:r>
              <a:rPr lang="en-GB" altLang="en-US" sz="900">
                <a:latin typeface="Arial" panose="020B0604020202020204" pitchFamily="34" charset="0"/>
              </a:rPr>
              <a:t>•ask three further questions to improve the accuracy of the assessment of depression, specifically:</a:t>
            </a:r>
          </a:p>
          <a:p>
            <a:pPr>
              <a:spcBef>
                <a:spcPts val="325"/>
              </a:spcBef>
            </a:pPr>
            <a:r>
              <a:rPr lang="en-GB" altLang="en-US" sz="900">
                <a:latin typeface="Arial" panose="020B0604020202020204" pitchFamily="34" charset="0"/>
              </a:rPr>
              <a:t>-during the last month, have you often been bothered by feelings of worthlessness?</a:t>
            </a:r>
          </a:p>
          <a:p>
            <a:pPr>
              <a:spcBef>
                <a:spcPts val="325"/>
              </a:spcBef>
            </a:pPr>
            <a:r>
              <a:rPr lang="en-GB" altLang="en-US" sz="900">
                <a:latin typeface="Arial" panose="020B0604020202020204" pitchFamily="34" charset="0"/>
              </a:rPr>
              <a:t>-during the last month, have you often been bothered by poor concentration?</a:t>
            </a:r>
          </a:p>
          <a:p>
            <a:pPr>
              <a:spcBef>
                <a:spcPts val="325"/>
              </a:spcBef>
            </a:pPr>
            <a:r>
              <a:rPr lang="en-GB" altLang="en-US" sz="900">
                <a:latin typeface="Arial" panose="020B0604020202020204" pitchFamily="34" charset="0"/>
              </a:rPr>
              <a:t>-during the last month, have you often been bothered by thoughts of death?</a:t>
            </a:r>
          </a:p>
          <a:p>
            <a:r>
              <a:rPr lang="en-GB" altLang="en-US" sz="900">
                <a:latin typeface="Arial" panose="020B0604020202020204" pitchFamily="34" charset="0"/>
              </a:rPr>
              <a:t>•review the patient’s mental state and associated functional, interpersonal and social difficulties </a:t>
            </a:r>
          </a:p>
          <a:p>
            <a:r>
              <a:rPr lang="en-GB" altLang="en-US" sz="900">
                <a:latin typeface="Arial" panose="020B0604020202020204" pitchFamily="34" charset="0"/>
              </a:rPr>
              <a:t>•consider the role of both the chronic physical health problem and any prescribed medication in the development or maintenance of the depression</a:t>
            </a:r>
          </a:p>
          <a:p>
            <a:r>
              <a:rPr lang="en-GB" altLang="en-US" sz="900">
                <a:latin typeface="Arial" panose="020B0604020202020204" pitchFamily="34" charset="0"/>
              </a:rPr>
              <a:t>•ascertain that the optimal treatment for the physical health problem is being provided and adhered to, seeking specialist advice if necessary. </a:t>
            </a:r>
            <a:r>
              <a:rPr lang="en-GB" altLang="en-US" sz="900" b="1">
                <a:latin typeface="Arial" panose="020B0604020202020204" pitchFamily="34" charset="0"/>
              </a:rPr>
              <a:t>(1.3.1.3)</a:t>
            </a:r>
          </a:p>
          <a:p>
            <a:r>
              <a:rPr lang="en-GB" altLang="en-US" sz="900">
                <a:latin typeface="Arial" panose="020B0604020202020204" pitchFamily="34" charset="0"/>
              </a:rPr>
              <a:t>When assessing a patient with suspected depression, consider using a validated measure (for example, for symptoms, functions and/or disability) to inform and evaluate treatment. </a:t>
            </a:r>
            <a:r>
              <a:rPr lang="en-GB" altLang="en-US" sz="900" b="1">
                <a:latin typeface="Arial" panose="020B0604020202020204" pitchFamily="34" charset="0"/>
              </a:rPr>
              <a:t>(1.3.1.4)</a:t>
            </a:r>
          </a:p>
          <a:p>
            <a:pPr marL="0" lvl="3"/>
            <a:r>
              <a:rPr lang="en-GB" altLang="en-US" sz="900">
                <a:latin typeface="Arial" panose="020B0604020202020204" pitchFamily="34" charset="0"/>
              </a:rPr>
              <a:t>For patients with significant language or communication difficulties, for example patients with sensory impairments or a learning disability, consider using the Distress Thermometer* and/or asking a family member or carer about the patient’s symptoms to identify possible depression. If a significant level of distress is identified, investigate further. </a:t>
            </a:r>
            <a:r>
              <a:rPr lang="en-GB" altLang="en-US" sz="900" b="1">
                <a:latin typeface="Arial" panose="020B0604020202020204" pitchFamily="34" charset="0"/>
              </a:rPr>
              <a:t>(1.3.1.5)</a:t>
            </a:r>
          </a:p>
          <a:p>
            <a:pPr marL="0" lvl="3"/>
            <a:endParaRPr lang="en-GB" altLang="en-US" sz="900" b="1">
              <a:latin typeface="Arial" panose="020B0604020202020204" pitchFamily="34" charset="0"/>
            </a:endParaRPr>
          </a:p>
          <a:p>
            <a:r>
              <a:rPr lang="en-GB" altLang="en-US" sz="800">
                <a:latin typeface="Arial" panose="020B0604020202020204" pitchFamily="34" charset="0"/>
              </a:rPr>
              <a:t>*The Distress Thermometer is a single-item question screen that will identify distress coming from any source. The patient places a mark on the scale answering: ‘How distressed have you been during the past week on a scale of  0 to 10?’ Scores of 4 or more indicate a significant level of distress that should be investigated further. (Roth AJ, Kornblith AB, Batel-Copel L et al. (1998) Rapid screening for psychologic distress in men with prostate carcinoma: a pilot study. Cancer 82: 1904–8)</a:t>
            </a:r>
            <a:endParaRPr lang="en-GB"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F4CFD3CB-2FD1-8832-D421-9F1A520FC5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9A4D62E8-D9EF-4B42-B8F6-833CD3FF4A1E}" type="slidenum">
              <a:rPr lang="en-GB" altLang="en-US" sz="1200"/>
              <a:pPr>
                <a:spcBef>
                  <a:spcPct val="0"/>
                </a:spcBef>
              </a:pPr>
              <a:t>14</a:t>
            </a:fld>
            <a:endParaRPr lang="en-GB" altLang="en-US" sz="1200"/>
          </a:p>
        </p:txBody>
      </p:sp>
      <p:sp>
        <p:nvSpPr>
          <p:cNvPr id="31747" name="Rectangle 2">
            <a:extLst>
              <a:ext uri="{FF2B5EF4-FFF2-40B4-BE49-F238E27FC236}">
                <a16:creationId xmlns:a16="http://schemas.microsoft.com/office/drawing/2014/main" id="{0E8763A1-B2C5-FD87-CD0E-60243CBB88F9}"/>
              </a:ext>
            </a:extLst>
          </p:cNvPr>
          <p:cNvSpPr>
            <a:spLocks noGrp="1" noRot="1" noChangeAspect="1" noChangeArrowheads="1" noTextEdit="1"/>
          </p:cNvSpPr>
          <p:nvPr>
            <p:ph type="sldImg"/>
          </p:nvPr>
        </p:nvSpPr>
        <p:spPr>
          <a:xfrm>
            <a:off x="1004888" y="693738"/>
            <a:ext cx="4778375" cy="3582987"/>
          </a:xfrm>
          <a:ln/>
        </p:spPr>
      </p:sp>
      <p:sp>
        <p:nvSpPr>
          <p:cNvPr id="31748" name="Rectangle 3">
            <a:extLst>
              <a:ext uri="{FF2B5EF4-FFF2-40B4-BE49-F238E27FC236}">
                <a16:creationId xmlns:a16="http://schemas.microsoft.com/office/drawing/2014/main" id="{13C1BE4F-EE9C-EEBA-76A8-69DB74413254}"/>
              </a:ext>
            </a:extLst>
          </p:cNvPr>
          <p:cNvSpPr>
            <a:spLocks noGrp="1" noChangeArrowheads="1"/>
          </p:cNvSpPr>
          <p:nvPr>
            <p:ph type="body" idx="1"/>
          </p:nvPr>
        </p:nvSpPr>
        <p:spPr>
          <a:xfrm>
            <a:off x="685800" y="4432300"/>
            <a:ext cx="5486400" cy="4816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b="1">
                <a:latin typeface="Arial" panose="020B0604020202020204" pitchFamily="34" charset="0"/>
              </a:rPr>
              <a:t>NOTES FOR PRESENTERS:</a:t>
            </a:r>
          </a:p>
          <a:p>
            <a:pPr>
              <a:lnSpc>
                <a:spcPct val="90000"/>
              </a:lnSpc>
            </a:pPr>
            <a:r>
              <a:rPr lang="en-GB" altLang="en-US" b="1">
                <a:latin typeface="Arial" panose="020B0604020202020204" pitchFamily="34" charset="0"/>
              </a:rPr>
              <a:t>Recommendation in full: </a:t>
            </a:r>
          </a:p>
          <a:p>
            <a:pPr>
              <a:lnSpc>
                <a:spcPct val="90000"/>
              </a:lnSpc>
            </a:pPr>
            <a:r>
              <a:rPr lang="en-GB" altLang="en-US">
                <a:latin typeface="Arial" panose="020B0604020202020204" pitchFamily="34" charset="0"/>
              </a:rPr>
              <a:t>For patients with persistent subthreshold depressive symptoms or mild to moderate depression and a chronic physical health problem, and for patients with subthreshold depressive symptoms that complicate the care of the chronic physical health problem, consider offering one or more of the following interventions, guided by the patient’s preference: </a:t>
            </a:r>
          </a:p>
          <a:p>
            <a:pPr>
              <a:lnSpc>
                <a:spcPct val="90000"/>
              </a:lnSpc>
            </a:pPr>
            <a:r>
              <a:rPr lang="en-GB" altLang="en-US">
                <a:latin typeface="Arial" panose="020B0604020202020204" pitchFamily="34" charset="0"/>
              </a:rPr>
              <a:t>•a structured group physical activity programme </a:t>
            </a:r>
          </a:p>
          <a:p>
            <a:pPr>
              <a:lnSpc>
                <a:spcPct val="90000"/>
              </a:lnSpc>
            </a:pPr>
            <a:r>
              <a:rPr lang="en-GB" altLang="en-US">
                <a:latin typeface="Arial" panose="020B0604020202020204" pitchFamily="34" charset="0"/>
              </a:rPr>
              <a:t>•a group-based peer support (self-help) programme</a:t>
            </a:r>
          </a:p>
          <a:p>
            <a:pPr>
              <a:lnSpc>
                <a:spcPct val="90000"/>
              </a:lnSpc>
            </a:pPr>
            <a:r>
              <a:rPr lang="en-GB" altLang="en-US">
                <a:latin typeface="Arial" panose="020B0604020202020204" pitchFamily="34" charset="0"/>
              </a:rPr>
              <a:t>•individual guided self-help based on the principles of cognitive behavioural therapy (CBT)</a:t>
            </a:r>
          </a:p>
          <a:p>
            <a:pPr>
              <a:lnSpc>
                <a:spcPct val="90000"/>
              </a:lnSpc>
            </a:pPr>
            <a:r>
              <a:rPr lang="en-GB" altLang="en-US">
                <a:latin typeface="Arial" panose="020B0604020202020204" pitchFamily="34" charset="0"/>
              </a:rPr>
              <a:t>•computerised cognitive behavioural therapy (CCBT).* </a:t>
            </a:r>
            <a:r>
              <a:rPr lang="en-GB" altLang="en-US" b="1">
                <a:latin typeface="Arial" panose="020B0604020202020204" pitchFamily="34" charset="0"/>
              </a:rPr>
              <a:t>(1.4.2.1)</a:t>
            </a:r>
          </a:p>
          <a:p>
            <a:pPr>
              <a:lnSpc>
                <a:spcPct val="90000"/>
              </a:lnSpc>
            </a:pPr>
            <a:endParaRPr lang="en-GB" altLang="en-US">
              <a:latin typeface="Arial" panose="020B0604020202020204" pitchFamily="34" charset="0"/>
            </a:endParaRPr>
          </a:p>
          <a:p>
            <a:pPr>
              <a:lnSpc>
                <a:spcPct val="90000"/>
              </a:lnSpc>
            </a:pPr>
            <a:r>
              <a:rPr lang="en-GB" altLang="en-US">
                <a:latin typeface="Arial" panose="020B0604020202020204" pitchFamily="34" charset="0"/>
              </a:rPr>
              <a:t>*This recommendation (and recommendation 1.4.2.1 in CG90) updates the recommendations on depression only in ‘Computerised cognitive behavioural therapy for depression and anxiety (review)’ (NICE technology appraisal 97).</a:t>
            </a:r>
          </a:p>
          <a:p>
            <a:pPr>
              <a:lnSpc>
                <a:spcPct val="90000"/>
              </a:lnSpc>
            </a:pPr>
            <a:endParaRPr lang="en-GB" altLang="en-US">
              <a:latin typeface="Arial" panose="020B0604020202020204" pitchFamily="34" charset="0"/>
            </a:endParaRPr>
          </a:p>
          <a:p>
            <a:pPr>
              <a:lnSpc>
                <a:spcPct val="90000"/>
              </a:lnSpc>
            </a:pPr>
            <a:r>
              <a:rPr lang="en-GB" altLang="en-US" b="1">
                <a:latin typeface="Arial" panose="020B0604020202020204" pitchFamily="34" charset="0"/>
              </a:rPr>
              <a:t>Related recommendations: </a:t>
            </a:r>
            <a:r>
              <a:rPr lang="en-GB" altLang="en-US">
                <a:latin typeface="Arial" panose="020B0604020202020204" pitchFamily="34" charset="0"/>
              </a:rPr>
              <a:t>see 1.4.2.1 to 1.4.2.5 in the NICE guideline</a:t>
            </a:r>
          </a:p>
          <a:p>
            <a:pPr>
              <a:lnSpc>
                <a:spcPct val="90000"/>
              </a:lnSpc>
            </a:pPr>
            <a:r>
              <a:rPr lang="en-GB" altLang="en-US" b="1">
                <a:latin typeface="Arial" panose="020B0604020202020204" pitchFamily="34" charset="0"/>
              </a:rPr>
              <a:t>Additional information:</a:t>
            </a:r>
          </a:p>
          <a:p>
            <a:pPr>
              <a:lnSpc>
                <a:spcPct val="90000"/>
              </a:lnSpc>
            </a:pPr>
            <a:r>
              <a:rPr lang="en-GB" altLang="en-US">
                <a:latin typeface="Arial" panose="020B0604020202020204" pitchFamily="34" charset="0"/>
              </a:rPr>
              <a:t>The related recommendations contain specifications for :</a:t>
            </a:r>
          </a:p>
          <a:p>
            <a:pPr>
              <a:lnSpc>
                <a:spcPct val="90000"/>
              </a:lnSpc>
              <a:buFontTx/>
              <a:buChar char="•"/>
            </a:pPr>
            <a:r>
              <a:rPr lang="en-GB" altLang="en-US">
                <a:latin typeface="Arial" panose="020B0604020202020204" pitchFamily="34" charset="0"/>
              </a:rPr>
              <a:t>Physical activity programmes </a:t>
            </a:r>
          </a:p>
          <a:p>
            <a:pPr>
              <a:lnSpc>
                <a:spcPct val="90000"/>
              </a:lnSpc>
              <a:buFontTx/>
              <a:buChar char="•"/>
            </a:pPr>
            <a:r>
              <a:rPr lang="en-GB" altLang="en-US">
                <a:latin typeface="Arial" panose="020B0604020202020204" pitchFamily="34" charset="0"/>
              </a:rPr>
              <a:t>Group-based peer support (self-help) programmes </a:t>
            </a:r>
          </a:p>
          <a:p>
            <a:pPr>
              <a:buFontTx/>
              <a:buChar char="•"/>
            </a:pPr>
            <a:r>
              <a:rPr lang="en-GB" altLang="en-US">
                <a:latin typeface="Arial" panose="020B0604020202020204" pitchFamily="34" charset="0"/>
              </a:rPr>
              <a:t>Individual guided self-help programmes based on the principles of CBT  (and including behavioural activation and problem-solving techniques)</a:t>
            </a:r>
          </a:p>
          <a:p>
            <a:pPr>
              <a:lnSpc>
                <a:spcPct val="90000"/>
              </a:lnSpc>
              <a:buFontTx/>
              <a:buChar char="•"/>
            </a:pPr>
            <a:r>
              <a:rPr lang="en-GB" altLang="en-US">
                <a:latin typeface="Arial" panose="020B0604020202020204" pitchFamily="34" charset="0"/>
              </a:rPr>
              <a:t>CCBT.</a:t>
            </a:r>
          </a:p>
          <a:p>
            <a:pPr eaLnBrk="1" hangingPunct="1">
              <a:lnSpc>
                <a:spcPct val="80000"/>
              </a:lnSpc>
            </a:pPr>
            <a:endParaRPr lang="en-US" altLang="en-US" sz="800" b="1" i="1">
              <a:latin typeface="Arial" panose="020B0604020202020204" pitchFamily="34" charset="0"/>
            </a:endParaRPr>
          </a:p>
          <a:p>
            <a:pPr eaLnBrk="1" hangingPunct="1">
              <a:lnSpc>
                <a:spcPct val="90000"/>
              </a:lnSpc>
            </a:pPr>
            <a:endParaRPr lang="en-GB" altLang="en-US" sz="800" b="1">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8B36BB15-A751-75DC-5CD5-82DB94D65B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38C9283A-5DA0-4804-BDFC-2FA94BC9E3D7}" type="slidenum">
              <a:rPr lang="en-GB" altLang="en-US" sz="1200"/>
              <a:pPr>
                <a:spcBef>
                  <a:spcPct val="0"/>
                </a:spcBef>
              </a:pPr>
              <a:t>15</a:t>
            </a:fld>
            <a:endParaRPr lang="en-GB" altLang="en-US" sz="1200"/>
          </a:p>
        </p:txBody>
      </p:sp>
      <p:sp>
        <p:nvSpPr>
          <p:cNvPr id="33795" name="Rectangle 2">
            <a:extLst>
              <a:ext uri="{FF2B5EF4-FFF2-40B4-BE49-F238E27FC236}">
                <a16:creationId xmlns:a16="http://schemas.microsoft.com/office/drawing/2014/main" id="{BA1A0677-B060-F08C-32FC-B443D3A5CB0E}"/>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FF17CBB2-6CFB-4D0A-726F-88158362B7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GB" altLang="en-US" b="1">
                <a:latin typeface="Arial" panose="020B0604020202020204" pitchFamily="34" charset="0"/>
              </a:rPr>
              <a:t>NOTES FOR PRESENTERS:</a:t>
            </a:r>
          </a:p>
          <a:p>
            <a:pPr>
              <a:lnSpc>
                <a:spcPct val="90000"/>
              </a:lnSpc>
            </a:pPr>
            <a:r>
              <a:rPr lang="en-US" altLang="en-US" b="1">
                <a:latin typeface="Arial" panose="020B0604020202020204" pitchFamily="34" charset="0"/>
              </a:rPr>
              <a:t>Key points to raise:</a:t>
            </a:r>
            <a:endParaRPr lang="en-US" altLang="en-US">
              <a:latin typeface="Arial" panose="020B0604020202020204" pitchFamily="34" charset="0"/>
            </a:endParaRPr>
          </a:p>
          <a:p>
            <a:pPr>
              <a:lnSpc>
                <a:spcPct val="90000"/>
              </a:lnSpc>
            </a:pPr>
            <a:r>
              <a:rPr lang="en-GB" altLang="en-US">
                <a:latin typeface="Arial" panose="020B0604020202020204" pitchFamily="34" charset="0"/>
              </a:rPr>
              <a:t>Behavioural</a:t>
            </a:r>
            <a:r>
              <a:rPr lang="en-GB" altLang="en-US" b="1">
                <a:latin typeface="Arial" panose="020B0604020202020204" pitchFamily="34" charset="0"/>
              </a:rPr>
              <a:t> </a:t>
            </a:r>
            <a:r>
              <a:rPr lang="en-GB" altLang="en-US">
                <a:latin typeface="Arial" panose="020B0604020202020204" pitchFamily="34" charset="0"/>
              </a:rPr>
              <a:t>couples therapy for depression should normally be based on behavioural principles, and an adequate course of therapy should be 15 to 20 sessions over 5 to 6 months.</a:t>
            </a:r>
            <a:r>
              <a:rPr lang="en-GB" altLang="en-US" b="1">
                <a:latin typeface="Arial" panose="020B0604020202020204" pitchFamily="34" charset="0"/>
              </a:rPr>
              <a:t> (1.5.3.5)</a:t>
            </a:r>
          </a:p>
          <a:p>
            <a:pPr>
              <a:lnSpc>
                <a:spcPct val="90000"/>
              </a:lnSpc>
            </a:pPr>
            <a:endParaRPr lang="en-GB" altLang="en-US">
              <a:latin typeface="Arial" panose="020B0604020202020204" pitchFamily="34" charset="0"/>
            </a:endParaRPr>
          </a:p>
          <a:p>
            <a:pPr>
              <a:lnSpc>
                <a:spcPct val="90000"/>
              </a:lnSpc>
            </a:pPr>
            <a:r>
              <a:rPr lang="en-GB" altLang="en-US" b="1">
                <a:latin typeface="Arial" panose="020B0604020202020204" pitchFamily="34" charset="0"/>
              </a:rPr>
              <a:t>Recommendation in full: </a:t>
            </a:r>
            <a:endParaRPr lang="en-GB" altLang="en-US">
              <a:latin typeface="Arial" panose="020B0604020202020204" pitchFamily="34" charset="0"/>
            </a:endParaRPr>
          </a:p>
          <a:p>
            <a:pPr>
              <a:lnSpc>
                <a:spcPct val="90000"/>
              </a:lnSpc>
            </a:pPr>
            <a:r>
              <a:rPr lang="en-GB" altLang="en-US">
                <a:latin typeface="Arial" panose="020B0604020202020204" pitchFamily="34" charset="0"/>
              </a:rPr>
              <a:t>For patients with initial presentation of moderate depression and a chronic physical health problem, offer the following choice of high-intensity</a:t>
            </a:r>
            <a:r>
              <a:rPr lang="en-GB" altLang="en-US" b="1">
                <a:latin typeface="Arial" panose="020B0604020202020204" pitchFamily="34" charset="0"/>
              </a:rPr>
              <a:t> </a:t>
            </a:r>
            <a:r>
              <a:rPr lang="en-GB" altLang="en-US">
                <a:latin typeface="Arial" panose="020B0604020202020204" pitchFamily="34" charset="0"/>
              </a:rPr>
              <a:t>psychological interventions:</a:t>
            </a:r>
          </a:p>
          <a:p>
            <a:pPr>
              <a:lnSpc>
                <a:spcPct val="90000"/>
              </a:lnSpc>
            </a:pPr>
            <a:r>
              <a:rPr lang="en-GB" altLang="en-US">
                <a:latin typeface="Arial" panose="020B0604020202020204" pitchFamily="34" charset="0"/>
              </a:rPr>
              <a:t>•group-based CBT </a:t>
            </a:r>
            <a:r>
              <a:rPr lang="en-GB" altLang="en-US" b="1">
                <a:latin typeface="Arial" panose="020B0604020202020204" pitchFamily="34" charset="0"/>
              </a:rPr>
              <a:t>or</a:t>
            </a:r>
          </a:p>
          <a:p>
            <a:pPr>
              <a:lnSpc>
                <a:spcPct val="90000"/>
              </a:lnSpc>
            </a:pPr>
            <a:r>
              <a:rPr lang="en-GB" altLang="en-US">
                <a:latin typeface="Arial" panose="020B0604020202020204" pitchFamily="34" charset="0"/>
              </a:rPr>
              <a:t>•individual CBT for patients who decline group-based CBT or for whom it is not appropriate, or where a group is not available </a:t>
            </a:r>
            <a:r>
              <a:rPr lang="en-GB" altLang="en-US" b="1">
                <a:latin typeface="Arial" panose="020B0604020202020204" pitchFamily="34" charset="0"/>
              </a:rPr>
              <a:t>or</a:t>
            </a:r>
          </a:p>
          <a:p>
            <a:pPr>
              <a:lnSpc>
                <a:spcPct val="90000"/>
              </a:lnSpc>
            </a:pPr>
            <a:r>
              <a:rPr lang="en-GB" altLang="en-US" b="1">
                <a:latin typeface="Arial" panose="020B0604020202020204" pitchFamily="34" charset="0"/>
              </a:rPr>
              <a:t>•</a:t>
            </a:r>
            <a:r>
              <a:rPr lang="en-GB" altLang="en-US">
                <a:latin typeface="Arial" panose="020B0604020202020204" pitchFamily="34" charset="0"/>
              </a:rPr>
              <a:t>behavioural</a:t>
            </a:r>
            <a:r>
              <a:rPr lang="en-GB" altLang="en-US" b="1">
                <a:latin typeface="Arial" panose="020B0604020202020204" pitchFamily="34" charset="0"/>
              </a:rPr>
              <a:t> </a:t>
            </a:r>
            <a:r>
              <a:rPr lang="en-GB" altLang="en-US">
                <a:latin typeface="Arial" panose="020B0604020202020204" pitchFamily="34" charset="0"/>
              </a:rPr>
              <a:t>couples therapy for people who have a regular partner and where the relationship may contribute to the development or maintenance of depression, or where involving the partner is considered to be of potential therapeutic benefit. </a:t>
            </a:r>
            <a:r>
              <a:rPr lang="en-GB" altLang="en-US" b="1">
                <a:latin typeface="Arial" panose="020B0604020202020204" pitchFamily="34" charset="0"/>
              </a:rPr>
              <a:t>(1.5.1.2)</a:t>
            </a:r>
          </a:p>
          <a:p>
            <a:pPr>
              <a:lnSpc>
                <a:spcPct val="90000"/>
              </a:lnSpc>
            </a:pPr>
            <a:endParaRPr lang="en-GB" altLang="en-US">
              <a:latin typeface="Arial" panose="020B0604020202020204" pitchFamily="34" charset="0"/>
            </a:endParaRPr>
          </a:p>
          <a:p>
            <a:pPr>
              <a:lnSpc>
                <a:spcPct val="90000"/>
              </a:lnSpc>
            </a:pPr>
            <a:r>
              <a:rPr lang="en-GB" altLang="en-US" b="1">
                <a:latin typeface="Arial" panose="020B0604020202020204" pitchFamily="34" charset="0"/>
              </a:rPr>
              <a:t>Related recommendation:</a:t>
            </a:r>
            <a:endParaRPr lang="en-GB" altLang="en-US">
              <a:latin typeface="Arial" panose="020B0604020202020204" pitchFamily="34" charset="0"/>
            </a:endParaRPr>
          </a:p>
          <a:p>
            <a:r>
              <a:rPr lang="en-GB" altLang="en-US">
                <a:latin typeface="Arial" panose="020B0604020202020204" pitchFamily="34" charset="0"/>
              </a:rPr>
              <a:t>The choice of intervention should be influenced by the: </a:t>
            </a:r>
          </a:p>
          <a:p>
            <a:pPr>
              <a:buFontTx/>
              <a:buChar char="•"/>
            </a:pPr>
            <a:r>
              <a:rPr lang="en-GB" altLang="en-US">
                <a:latin typeface="Arial" panose="020B0604020202020204" pitchFamily="34" charset="0"/>
              </a:rPr>
              <a:t>duration of the episode of depression and the trajectory of symptoms</a:t>
            </a:r>
          </a:p>
          <a:p>
            <a:pPr>
              <a:buFontTx/>
              <a:buChar char="•"/>
            </a:pPr>
            <a:r>
              <a:rPr lang="en-GB" altLang="en-US">
                <a:latin typeface="Arial" panose="020B0604020202020204" pitchFamily="34" charset="0"/>
              </a:rPr>
              <a:t>previous course of depression and response to treatment</a:t>
            </a:r>
          </a:p>
          <a:p>
            <a:pPr>
              <a:buFontTx/>
              <a:buChar char="•"/>
            </a:pPr>
            <a:r>
              <a:rPr lang="en-GB" altLang="en-US">
                <a:latin typeface="Arial" panose="020B0604020202020204" pitchFamily="34" charset="0"/>
              </a:rPr>
              <a:t>likelihood of adherence to treatment and any potential adverse effects</a:t>
            </a:r>
          </a:p>
          <a:p>
            <a:pPr>
              <a:buFontTx/>
              <a:buChar char="•"/>
            </a:pPr>
            <a:r>
              <a:rPr lang="en-GB" altLang="en-US">
                <a:latin typeface="Arial" panose="020B0604020202020204" pitchFamily="34" charset="0"/>
              </a:rPr>
              <a:t>course and treatment of the chronic physical health problem</a:t>
            </a:r>
          </a:p>
          <a:p>
            <a:pPr>
              <a:buFontTx/>
              <a:buChar char="•"/>
            </a:pPr>
            <a:r>
              <a:rPr lang="en-GB" altLang="en-US">
                <a:latin typeface="Arial" panose="020B0604020202020204" pitchFamily="34" charset="0"/>
              </a:rPr>
              <a:t>patient’s treatment preference and priorities. </a:t>
            </a:r>
            <a:r>
              <a:rPr lang="en-GB" altLang="en-US" b="1">
                <a:latin typeface="Arial" panose="020B0604020202020204" pitchFamily="34" charset="0"/>
              </a:rPr>
              <a:t>(1.5.1.4)</a:t>
            </a:r>
            <a:endParaRPr lang="en-GB" altLang="en-US">
              <a:latin typeface="Arial" panose="020B0604020202020204" pitchFamily="34" charset="0"/>
            </a:endParaRPr>
          </a:p>
          <a:p>
            <a:pPr>
              <a:lnSpc>
                <a:spcPct val="90000"/>
              </a:lnSpc>
              <a:buFontTx/>
              <a:buChar char="•"/>
            </a:pPr>
            <a:endParaRPr lang="en-GB" altLang="en-US">
              <a:latin typeface="Arial" panose="020B0604020202020204" pitchFamily="34" charset="0"/>
            </a:endParaRPr>
          </a:p>
          <a:p>
            <a:pPr>
              <a:lnSpc>
                <a:spcPct val="90000"/>
              </a:lnSpc>
            </a:pPr>
            <a:endParaRPr lang="en-GB" altLang="en-US" sz="900">
              <a:latin typeface="Arial" panose="020B0604020202020204" pitchFamily="34" charset="0"/>
            </a:endParaRPr>
          </a:p>
          <a:p>
            <a:pPr>
              <a:lnSpc>
                <a:spcPct val="90000"/>
              </a:lnSpc>
            </a:pPr>
            <a:endParaRPr lang="en-GB" altLang="en-US" sz="900">
              <a:latin typeface="Arial" panose="020B0604020202020204" pitchFamily="34" charset="0"/>
            </a:endParaRPr>
          </a:p>
          <a:p>
            <a:pPr>
              <a:lnSpc>
                <a:spcPct val="90000"/>
              </a:lnSpc>
            </a:pPr>
            <a:endParaRPr lang="en-GB" altLang="en-US" sz="900">
              <a:latin typeface="Arial" panose="020B0604020202020204" pitchFamily="34" charset="0"/>
            </a:endParaRPr>
          </a:p>
          <a:p>
            <a:pPr eaLnBrk="1" hangingPunct="1">
              <a:lnSpc>
                <a:spcPct val="90000"/>
              </a:lnSpc>
            </a:pPr>
            <a:endParaRPr lang="en-US" altLang="en-US" sz="900" b="1">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27CED59-EF25-0F87-5A7A-4FD06E07497F}"/>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E0F4E938-6F41-66B3-F6BB-70ED13CAD1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a:t>
            </a:r>
          </a:p>
          <a:p>
            <a:r>
              <a:rPr lang="en-GB" altLang="en-US" b="1">
                <a:latin typeface="Arial" panose="020B0604020202020204" pitchFamily="34" charset="0"/>
              </a:rPr>
              <a:t>Recommendation in full:</a:t>
            </a:r>
          </a:p>
          <a:p>
            <a:r>
              <a:rPr lang="en-GB" altLang="en-US">
                <a:latin typeface="Arial" panose="020B0604020202020204" pitchFamily="34" charset="0"/>
              </a:rPr>
              <a:t>Do not use antidepressants routinely to treat subthreshold depressive symptoms or mild depression in patients with a chronic physical health problem (because the risk–benefit ratio is poor), but consider them for patients with:</a:t>
            </a:r>
          </a:p>
          <a:p>
            <a:r>
              <a:rPr lang="en-GB" altLang="en-US">
                <a:latin typeface="Arial" panose="020B0604020202020204" pitchFamily="34" charset="0"/>
              </a:rPr>
              <a:t>•a past history of moderate or severe depression </a:t>
            </a:r>
            <a:r>
              <a:rPr lang="en-GB" altLang="en-US" b="1">
                <a:latin typeface="Arial" panose="020B0604020202020204" pitchFamily="34" charset="0"/>
              </a:rPr>
              <a:t>or </a:t>
            </a:r>
          </a:p>
          <a:p>
            <a:r>
              <a:rPr lang="en-GB" altLang="en-US">
                <a:latin typeface="Arial" panose="020B0604020202020204" pitchFamily="34" charset="0"/>
              </a:rPr>
              <a:t>•mild depression that complicates the care of the physical health problem </a:t>
            </a:r>
            <a:r>
              <a:rPr lang="en-GB" altLang="en-US" b="1">
                <a:latin typeface="Arial" panose="020B0604020202020204" pitchFamily="34" charset="0"/>
              </a:rPr>
              <a:t>or</a:t>
            </a:r>
          </a:p>
          <a:p>
            <a:r>
              <a:rPr lang="en-GB" altLang="en-US">
                <a:latin typeface="Arial" panose="020B0604020202020204" pitchFamily="34" charset="0"/>
              </a:rPr>
              <a:t>•initial presentation of subthreshold depressive symptoms that have been present for a long period (typically at least 2 years) </a:t>
            </a:r>
            <a:r>
              <a:rPr lang="en-GB" altLang="en-US" b="1">
                <a:latin typeface="Arial" panose="020B0604020202020204" pitchFamily="34" charset="0"/>
              </a:rPr>
              <a:t>or</a:t>
            </a:r>
          </a:p>
          <a:p>
            <a:r>
              <a:rPr lang="en-GB" altLang="en-US">
                <a:latin typeface="Arial" panose="020B0604020202020204" pitchFamily="34" charset="0"/>
              </a:rPr>
              <a:t>•subthreshold depressive symptoms or mild depression that persist(s) after other interventions. </a:t>
            </a:r>
            <a:r>
              <a:rPr lang="en-GB" altLang="en-US" b="1">
                <a:latin typeface="Arial" panose="020B0604020202020204" pitchFamily="34" charset="0"/>
              </a:rPr>
              <a:t>(1.4.3.1) </a:t>
            </a:r>
            <a:endParaRPr lang="en-GB" altLang="en-US">
              <a:latin typeface="Arial" panose="020B0604020202020204" pitchFamily="34" charset="0"/>
            </a:endParaRPr>
          </a:p>
          <a:p>
            <a:endParaRPr lang="en-GB" altLang="en-US" b="1">
              <a:latin typeface="Arial" panose="020B0604020202020204" pitchFamily="34" charset="0"/>
            </a:endParaRPr>
          </a:p>
          <a:p>
            <a:r>
              <a:rPr lang="en-GB" altLang="en-US" b="1">
                <a:latin typeface="Arial" panose="020B0604020202020204" pitchFamily="34" charset="0"/>
              </a:rPr>
              <a:t>Related recommendation:</a:t>
            </a:r>
          </a:p>
          <a:p>
            <a:r>
              <a:rPr lang="en-GB" altLang="en-US">
                <a:latin typeface="Arial" panose="020B0604020202020204" pitchFamily="34" charset="0"/>
              </a:rPr>
              <a:t>Although there is evidence that St John’s wort may be of benefit in mild or moderate depression, practitioners should:</a:t>
            </a:r>
          </a:p>
          <a:p>
            <a:r>
              <a:rPr lang="en-GB" altLang="en-US">
                <a:latin typeface="Arial" panose="020B0604020202020204" pitchFamily="34" charset="0"/>
              </a:rPr>
              <a:t>•not prescribe or advise its use by patients with depression and a chronic physical health problem because of uncertainty about appropriate doses, persistence of effect, variation in the nature of preparations and potential serious interactions with other drugs (including oral contraceptives, anticoagulants and anticonvulsants)</a:t>
            </a:r>
          </a:p>
          <a:p>
            <a:r>
              <a:rPr lang="en-GB" altLang="en-US">
                <a:latin typeface="Arial" panose="020B0604020202020204" pitchFamily="34" charset="0"/>
              </a:rPr>
              <a:t>•advise patients with depression of the different potencies of the preparations available and of the potential serious interactions of St John’s wort with other drugs. </a:t>
            </a:r>
            <a:r>
              <a:rPr lang="en-GB" altLang="en-US" b="1">
                <a:latin typeface="Arial" panose="020B0604020202020204" pitchFamily="34" charset="0"/>
              </a:rPr>
              <a:t>(1.4.3.2) </a:t>
            </a:r>
          </a:p>
          <a:p>
            <a:endParaRPr lang="en-GB" altLang="en-US" b="1">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A3835FBA-626E-DC27-F9DA-65A3121F4814}"/>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7E052B1D-760C-B2AB-5082-A038BDE71815}"/>
              </a:ext>
            </a:extLst>
          </p:cNvPr>
          <p:cNvSpPr>
            <a:spLocks noGrp="1" noChangeArrowheads="1"/>
          </p:cNvSpPr>
          <p:nvPr>
            <p:ph type="body" idx="1"/>
          </p:nvPr>
        </p:nvSpPr>
        <p:spPr>
          <a:xfrm>
            <a:off x="685800" y="4538663"/>
            <a:ext cx="5486400" cy="47101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z="800" b="1">
                <a:latin typeface="Arial" panose="020B0604020202020204" pitchFamily="34" charset="0"/>
              </a:rPr>
              <a:t>NOTES FOR PRESENTERS:</a:t>
            </a:r>
            <a:endParaRPr lang="en-US" altLang="en-US" sz="800" b="1">
              <a:latin typeface="Arial" panose="020B0604020202020204" pitchFamily="34" charset="0"/>
            </a:endParaRPr>
          </a:p>
          <a:p>
            <a:r>
              <a:rPr lang="en-GB" altLang="en-US" sz="800" b="1">
                <a:latin typeface="Arial" panose="020B0604020202020204" pitchFamily="34" charset="0"/>
              </a:rPr>
              <a:t>Recommendation in full: </a:t>
            </a:r>
          </a:p>
          <a:p>
            <a:r>
              <a:rPr lang="en-GB" altLang="en-US" sz="800">
                <a:latin typeface="Arial" panose="020B0604020202020204" pitchFamily="34" charset="0"/>
              </a:rPr>
              <a:t>When an antidepressant is to be prescribed for a patient with depression and a chronic physical health problem, take into account the following: </a:t>
            </a:r>
          </a:p>
          <a:p>
            <a:r>
              <a:rPr lang="en-GB" altLang="en-US" sz="800">
                <a:latin typeface="Arial" panose="020B0604020202020204" pitchFamily="34" charset="0"/>
              </a:rPr>
              <a:t>•the presence of additional physical health disorders</a:t>
            </a:r>
          </a:p>
          <a:p>
            <a:r>
              <a:rPr lang="en-GB" altLang="en-US" sz="800">
                <a:latin typeface="Arial" panose="020B0604020202020204" pitchFamily="34" charset="0"/>
              </a:rPr>
              <a:t>•the side effects of antidepressants, which may impact on the underlying physical disease (in particular, SSRIs may result in or exacerbate hyponatraemia, especially in older people)</a:t>
            </a:r>
          </a:p>
          <a:p>
            <a:r>
              <a:rPr lang="en-GB" altLang="en-US" sz="800">
                <a:latin typeface="Arial" panose="020B0604020202020204" pitchFamily="34" charset="0"/>
              </a:rPr>
              <a:t>•that there is no evidence as yet supporting the use of specific antidepressants for people with particular chronic physical health problems</a:t>
            </a:r>
          </a:p>
          <a:p>
            <a:r>
              <a:rPr lang="en-GB" altLang="en-US" sz="800">
                <a:latin typeface="Arial" panose="020B0604020202020204" pitchFamily="34" charset="0"/>
              </a:rPr>
              <a:t>•interactions with other medications. </a:t>
            </a:r>
            <a:r>
              <a:rPr lang="en-US" altLang="en-US" sz="800" b="1">
                <a:latin typeface="Arial" panose="020B0604020202020204" pitchFamily="34" charset="0"/>
              </a:rPr>
              <a:t>(1.5.2.1)</a:t>
            </a:r>
          </a:p>
          <a:p>
            <a:r>
              <a:rPr lang="en-GB" altLang="en-US" sz="800" b="1">
                <a:latin typeface="Arial" panose="020B0604020202020204" pitchFamily="34" charset="0"/>
              </a:rPr>
              <a:t>Related recommendations: </a:t>
            </a:r>
            <a:r>
              <a:rPr lang="en-US" altLang="en-US" sz="800">
                <a:latin typeface="Arial" panose="020B0604020202020204" pitchFamily="34" charset="0"/>
              </a:rPr>
              <a:t> </a:t>
            </a:r>
          </a:p>
          <a:p>
            <a:r>
              <a:rPr lang="en-GB" altLang="en-US" sz="800">
                <a:latin typeface="Arial" panose="020B0604020202020204" pitchFamily="34" charset="0"/>
              </a:rPr>
              <a:t>When an antidepressant is to be prescribed, be aware of drug interactions and:</a:t>
            </a:r>
          </a:p>
          <a:p>
            <a:r>
              <a:rPr lang="en-GB" altLang="en-US" sz="800">
                <a:latin typeface="Arial" panose="020B0604020202020204" pitchFamily="34" charset="0"/>
              </a:rPr>
              <a:t>•refer to appendix 1 of the BNF and the table of interactions in appendix 16 of the full guideline for information</a:t>
            </a:r>
          </a:p>
          <a:p>
            <a:r>
              <a:rPr lang="en-GB" altLang="en-US" sz="800">
                <a:latin typeface="Arial" panose="020B0604020202020204" pitchFamily="34" charset="0"/>
              </a:rPr>
              <a:t>•seek specialist advice if there is uncertainty</a:t>
            </a:r>
          </a:p>
          <a:p>
            <a:r>
              <a:rPr lang="en-GB" altLang="en-US" sz="800">
                <a:latin typeface="Arial" panose="020B0604020202020204" pitchFamily="34" charset="0"/>
              </a:rPr>
              <a:t>•if necessary, refer the patient to specialist mental health services for continued prescribing.</a:t>
            </a:r>
            <a:r>
              <a:rPr lang="en-US" altLang="en-US" sz="800" b="1">
                <a:latin typeface="Arial" panose="020B0604020202020204" pitchFamily="34" charset="0"/>
              </a:rPr>
              <a:t> (1.5.2.2) </a:t>
            </a:r>
          </a:p>
          <a:p>
            <a:r>
              <a:rPr lang="en-GB" altLang="en-US" sz="800">
                <a:latin typeface="Arial" panose="020B0604020202020204" pitchFamily="34" charset="0"/>
              </a:rPr>
              <a:t>First prescribe an SSRI in generic form unless there are interactions with other drugs; consider using citalopram or sertraline because they have less propensity for interactions. </a:t>
            </a:r>
            <a:r>
              <a:rPr lang="en-US" altLang="en-US" sz="800" b="1">
                <a:latin typeface="Arial" panose="020B0604020202020204" pitchFamily="34" charset="0"/>
              </a:rPr>
              <a:t>(1.5.2.3) </a:t>
            </a:r>
            <a:endParaRPr lang="en-GB" altLang="en-US" sz="800">
              <a:latin typeface="Arial" panose="020B0604020202020204" pitchFamily="34" charset="0"/>
            </a:endParaRPr>
          </a:p>
          <a:p>
            <a:r>
              <a:rPr lang="en-GB" altLang="en-US" sz="800">
                <a:latin typeface="Arial" panose="020B0604020202020204" pitchFamily="34" charset="0"/>
              </a:rPr>
              <a:t>When prescribing antidepressants, be aware that:</a:t>
            </a:r>
          </a:p>
          <a:p>
            <a:r>
              <a:rPr lang="en-GB" altLang="en-US" sz="800">
                <a:latin typeface="Arial" panose="020B0604020202020204" pitchFamily="34" charset="0"/>
              </a:rPr>
              <a:t>•dosulepin should not be prescribed</a:t>
            </a:r>
          </a:p>
          <a:p>
            <a:r>
              <a:rPr lang="en-GB" altLang="en-US" sz="800">
                <a:latin typeface="Arial" panose="020B0604020202020204" pitchFamily="34" charset="0"/>
              </a:rPr>
              <a:t>•non-reversible monoamine oxidase inhibitors (MAOIs; for example, phenelzine), combined antidepressants and lithium augmentation of antidepressants should normally be prescribed only by specialist mental health professionals. </a:t>
            </a:r>
            <a:r>
              <a:rPr lang="en-US" altLang="en-US" sz="800" b="1">
                <a:latin typeface="Arial" panose="020B0604020202020204" pitchFamily="34" charset="0"/>
              </a:rPr>
              <a:t>(1.5.2.4) </a:t>
            </a:r>
            <a:endParaRPr lang="en-GB" altLang="en-US" sz="800">
              <a:latin typeface="Arial" panose="020B0604020202020204" pitchFamily="34" charset="0"/>
            </a:endParaRPr>
          </a:p>
          <a:p>
            <a:r>
              <a:rPr lang="en-GB" altLang="en-US" sz="800">
                <a:latin typeface="Arial" panose="020B0604020202020204" pitchFamily="34" charset="0"/>
              </a:rPr>
              <a:t>Take into account toxicity in overdose when choosing an antidepressant for patients at significant risk of suicide. Be aware that:</a:t>
            </a:r>
          </a:p>
          <a:p>
            <a:r>
              <a:rPr lang="en-GB" altLang="en-US" sz="800">
                <a:latin typeface="Arial" panose="020B0604020202020204" pitchFamily="34" charset="0"/>
              </a:rPr>
              <a:t>•compared with other equally effective antidepressants recommended for routine use in primary care, venlafaxine is associated with a greater risk of death from overdose</a:t>
            </a:r>
          </a:p>
          <a:p>
            <a:r>
              <a:rPr lang="en-GB" altLang="en-US" sz="800">
                <a:latin typeface="Arial" panose="020B0604020202020204" pitchFamily="34" charset="0"/>
              </a:rPr>
              <a:t>•tricyclic antidepressants (TCAs), except for lofepramine, are associated with the greatest risk in overdose. </a:t>
            </a:r>
            <a:r>
              <a:rPr lang="en-US" altLang="en-US" sz="800" b="1">
                <a:latin typeface="Arial" panose="020B0604020202020204" pitchFamily="34" charset="0"/>
              </a:rPr>
              <a:t>(1.5.2.5) </a:t>
            </a:r>
          </a:p>
          <a:p>
            <a:endParaRPr lang="en-GB" altLang="en-US" sz="800">
              <a:latin typeface="Arial" panose="020B0604020202020204" pitchFamily="34" charset="0"/>
            </a:endParaRPr>
          </a:p>
          <a:p>
            <a:r>
              <a:rPr lang="en-US" altLang="en-US" sz="800" b="1">
                <a:latin typeface="Arial" panose="020B0604020202020204" pitchFamily="34" charset="0"/>
              </a:rPr>
              <a:t>Additional information</a:t>
            </a:r>
          </a:p>
          <a:p>
            <a:r>
              <a:rPr lang="en-US" altLang="en-US" sz="800">
                <a:latin typeface="Arial" panose="020B0604020202020204" pitchFamily="34" charset="0"/>
              </a:rPr>
              <a:t>Recommendations 1.5.2.6 to 1.5.1.6 cover i</a:t>
            </a:r>
            <a:r>
              <a:rPr lang="en-GB" altLang="en-US" sz="800">
                <a:latin typeface="Arial" panose="020B0604020202020204" pitchFamily="34" charset="0"/>
              </a:rPr>
              <a:t>nteractions of SSRIs with other medication</a:t>
            </a:r>
            <a:r>
              <a:rPr lang="en-GB" altLang="en-US" sz="800" b="1">
                <a:latin typeface="Arial" panose="020B0604020202020204" pitchFamily="34" charset="0"/>
              </a:rPr>
              <a:t>. </a:t>
            </a:r>
            <a:r>
              <a:rPr lang="en-GB" altLang="en-US" sz="800">
                <a:latin typeface="Arial" panose="020B0604020202020204" pitchFamily="34" charset="0"/>
              </a:rPr>
              <a:t>Appendix 16 of the full guideline and appendix 1 of the BNF (www.bnf.org)  provide information on drug interactions.</a:t>
            </a:r>
          </a:p>
          <a:p>
            <a:endParaRPr lang="en-GB" altLang="en-US" sz="800">
              <a:latin typeface="Arial" panose="020B0604020202020204" pitchFamily="34" charset="0"/>
            </a:endParaRPr>
          </a:p>
          <a:p>
            <a:endParaRPr lang="en-US" altLang="en-US" sz="800" b="1">
              <a:latin typeface="Arial" panose="020B0604020202020204" pitchFamily="34" charset="0"/>
            </a:endParaRPr>
          </a:p>
          <a:p>
            <a:pPr lvl="1"/>
            <a:endParaRPr lang="en-US" altLang="en-US" sz="800">
              <a:latin typeface="Arial" panose="020B0604020202020204" pitchFamily="34" charset="0"/>
            </a:endParaRPr>
          </a:p>
          <a:p>
            <a:pPr lvl="1"/>
            <a:endParaRPr lang="en-US" altLang="en-US" sz="800">
              <a:latin typeface="Arial" panose="020B0604020202020204" pitchFamily="34" charset="0"/>
            </a:endParaRPr>
          </a:p>
          <a:p>
            <a:pPr lvl="1"/>
            <a:endParaRPr lang="en-US" altLang="en-US">
              <a:latin typeface="Arial" panose="020B0604020202020204" pitchFamily="34" charset="0"/>
            </a:endParaRPr>
          </a:p>
          <a:p>
            <a:pPr lvl="1"/>
            <a:endParaRPr lang="en-GB"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94F1874-EDBA-D549-F0EF-E39B17ED9B47}"/>
              </a:ext>
            </a:extLst>
          </p:cNvPr>
          <p:cNvSpPr>
            <a:spLocks noGrp="1" noRot="1" noChangeAspect="1" noChangeArrowheads="1" noTextEdit="1"/>
          </p:cNvSpPr>
          <p:nvPr>
            <p:ph type="sldImg"/>
          </p:nvPr>
        </p:nvSpPr>
        <p:spPr>
          <a:ln/>
        </p:spPr>
      </p:sp>
      <p:sp>
        <p:nvSpPr>
          <p:cNvPr id="39939" name="Notes Placeholder 2">
            <a:extLst>
              <a:ext uri="{FF2B5EF4-FFF2-40B4-BE49-F238E27FC236}">
                <a16:creationId xmlns:a16="http://schemas.microsoft.com/office/drawing/2014/main" id="{DC0F7F18-1F5C-F84F-F069-CBF10CA46E9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a:t>
            </a:r>
            <a:endParaRPr lang="en-US" altLang="en-US">
              <a:latin typeface="Arial" panose="020B0604020202020204" pitchFamily="34" charset="0"/>
            </a:endParaRPr>
          </a:p>
          <a:p>
            <a:endParaRPr lang="en-US" altLang="en-US" b="1">
              <a:latin typeface="Arial" panose="020B0604020202020204" pitchFamily="34" charset="0"/>
            </a:endParaRPr>
          </a:p>
          <a:p>
            <a:r>
              <a:rPr lang="en-US" altLang="en-US" b="1">
                <a:latin typeface="Arial" panose="020B0604020202020204" pitchFamily="34" charset="0"/>
              </a:rPr>
              <a:t>Collaborative care:</a:t>
            </a:r>
            <a:r>
              <a:rPr lang="en-US" altLang="en-US">
                <a:latin typeface="Arial" panose="020B0604020202020204" pitchFamily="34" charset="0"/>
              </a:rPr>
              <a:t> emerged from the chronic disease model and has four essential elements: </a:t>
            </a:r>
          </a:p>
          <a:p>
            <a:r>
              <a:rPr lang="en-US" altLang="en-US">
                <a:latin typeface="Arial" panose="020B0604020202020204" pitchFamily="34" charset="0"/>
              </a:rPr>
              <a:t>• the collaborative definition of problems, in which patient-defined problems are identified alongside medical problems diagnosed by healthcare professionals </a:t>
            </a:r>
          </a:p>
          <a:p>
            <a:r>
              <a:rPr lang="en-US" altLang="en-US">
                <a:latin typeface="Arial" panose="020B0604020202020204" pitchFamily="34" charset="0"/>
              </a:rPr>
              <a:t>• a focus on specific problems where targets, goals and plans are jointly developed by the patient and professional to achieve a reasonable set of objectives, in the context of patient preference and readiness </a:t>
            </a:r>
          </a:p>
          <a:p>
            <a:r>
              <a:rPr lang="en-US" altLang="en-US">
                <a:latin typeface="Arial" panose="020B0604020202020204" pitchFamily="34" charset="0"/>
              </a:rPr>
              <a:t>• the creation of a range of self-management training and support services in which patients have access to services that teach the necessary skills to carry out treatment plans, guided behaviour change and promote emotional support </a:t>
            </a:r>
          </a:p>
          <a:p>
            <a:r>
              <a:rPr lang="en-US" altLang="en-US">
                <a:latin typeface="Arial" panose="020B0604020202020204" pitchFamily="34" charset="0"/>
              </a:rPr>
              <a:t>• the provision of active and sustained follow up in which patients are contacted at specific intervals to monitor health status, identify possible complications and check and reinforce progress in implementing the care plan. </a:t>
            </a:r>
          </a:p>
          <a:p>
            <a:endParaRPr lang="en-GB" altLang="en-US">
              <a:latin typeface="Arial" panose="020B0604020202020204" pitchFamily="34" charset="0"/>
            </a:endParaRPr>
          </a:p>
        </p:txBody>
      </p:sp>
      <p:sp>
        <p:nvSpPr>
          <p:cNvPr id="39940" name="Slide Number Placeholder 3">
            <a:extLst>
              <a:ext uri="{FF2B5EF4-FFF2-40B4-BE49-F238E27FC236}">
                <a16:creationId xmlns:a16="http://schemas.microsoft.com/office/drawing/2014/main" id="{A89C24ED-3F21-32E6-93DE-3BF770E29A7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6F7D47DB-25FB-476D-AAA5-F2AC439AABE5}" type="slidenum">
              <a:rPr lang="en-GB" altLang="en-US" sz="1200"/>
              <a:pPr>
                <a:spcBef>
                  <a:spcPct val="0"/>
                </a:spcBef>
              </a:pPr>
              <a:t>18</a:t>
            </a:fld>
            <a:endParaRPr lang="en-GB"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563A19B8-19F5-9D87-53DF-B08A3968C9E0}"/>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C1A0EAC8-7256-7061-CC64-310F6007A0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NOTES FOR PRESENTERS:</a:t>
            </a:r>
          </a:p>
          <a:p>
            <a:r>
              <a:rPr lang="en-GB" altLang="en-US" b="1">
                <a:latin typeface="Arial" panose="020B0604020202020204" pitchFamily="34" charset="0"/>
              </a:rPr>
              <a:t>Recommendation in full: </a:t>
            </a:r>
            <a:r>
              <a:rPr lang="en-GB" altLang="en-US">
                <a:latin typeface="Arial" panose="020B0604020202020204" pitchFamily="34" charset="0"/>
              </a:rPr>
              <a:t>shown on slide </a:t>
            </a:r>
            <a:r>
              <a:rPr lang="en-GB" altLang="en-US" b="1">
                <a:latin typeface="Arial" panose="020B0604020202020204" pitchFamily="34" charset="0"/>
              </a:rPr>
              <a:t>(1.5.4.1)</a:t>
            </a:r>
          </a:p>
          <a:p>
            <a:endParaRPr lang="en-US" altLang="en-US" b="1">
              <a:latin typeface="Arial" panose="020B0604020202020204" pitchFamily="34" charset="0"/>
            </a:endParaRPr>
          </a:p>
          <a:p>
            <a:r>
              <a:rPr lang="en-GB" altLang="en-US" b="1">
                <a:latin typeface="Arial" panose="020B0604020202020204" pitchFamily="34" charset="0"/>
              </a:rPr>
              <a:t>Related recommendation:</a:t>
            </a:r>
          </a:p>
          <a:p>
            <a:r>
              <a:rPr lang="en-GB" altLang="en-US">
                <a:latin typeface="Arial" panose="020B0604020202020204" pitchFamily="34" charset="0"/>
              </a:rPr>
              <a:t>Collaborative care for patients with depression and a chronic physical health problem should normally include: </a:t>
            </a:r>
          </a:p>
          <a:p>
            <a:r>
              <a:rPr lang="en-GB" altLang="en-US">
                <a:latin typeface="Arial" panose="020B0604020202020204" pitchFamily="34" charset="0"/>
              </a:rPr>
              <a:t>•case management which is supervised and has support from a senior mental health professional </a:t>
            </a:r>
          </a:p>
          <a:p>
            <a:r>
              <a:rPr lang="en-GB" altLang="en-US">
                <a:latin typeface="Arial" panose="020B0604020202020204" pitchFamily="34" charset="0"/>
              </a:rPr>
              <a:t>•close collaboration between primary and secondary physical health services and specialist mental health services</a:t>
            </a:r>
          </a:p>
          <a:p>
            <a:r>
              <a:rPr lang="en-GB" altLang="en-US">
                <a:latin typeface="Arial" panose="020B0604020202020204" pitchFamily="34" charset="0"/>
              </a:rPr>
              <a:t>•a range of interventions consistent with those recommended in this guideline, including patient education, psychological and pharmacological interventions, and medication management</a:t>
            </a:r>
          </a:p>
          <a:p>
            <a:r>
              <a:rPr lang="en-GB" altLang="en-US">
                <a:latin typeface="Arial" panose="020B0604020202020204" pitchFamily="34" charset="0"/>
              </a:rPr>
              <a:t>•long-term coordination of care and follow-up </a:t>
            </a:r>
            <a:r>
              <a:rPr lang="en-US" altLang="en-US" b="1">
                <a:latin typeface="Arial" panose="020B0604020202020204" pitchFamily="34" charset="0"/>
              </a:rPr>
              <a:t>(1.5.4.2 )</a:t>
            </a:r>
          </a:p>
          <a:p>
            <a:r>
              <a:rPr lang="en-US" altLang="en-US">
                <a:latin typeface="Arial" panose="020B0604020202020204" pitchFamily="34" charset="0"/>
              </a:rPr>
              <a:t> </a:t>
            </a:r>
          </a:p>
          <a:p>
            <a:br>
              <a:rPr lang="en-US" altLang="en-US" sz="900">
                <a:latin typeface="Arial" panose="020B0604020202020204" pitchFamily="34" charset="0"/>
              </a:rPr>
            </a:br>
            <a:br>
              <a:rPr lang="en-GB" altLang="en-US" sz="900">
                <a:latin typeface="Arial" panose="020B0604020202020204" pitchFamily="34" charset="0"/>
              </a:rPr>
            </a:br>
            <a:endParaRPr lang="en-GB" altLang="en-US" sz="9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177B3F48-4A20-1B21-3F3A-4F64099E7CD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1F92482F-9094-4874-96C9-A963F8354A83}" type="slidenum">
              <a:rPr lang="en-GB" altLang="en-US" sz="1200"/>
              <a:pPr>
                <a:spcBef>
                  <a:spcPct val="0"/>
                </a:spcBef>
              </a:pPr>
              <a:t>2</a:t>
            </a:fld>
            <a:endParaRPr lang="en-GB" altLang="en-US" sz="1200"/>
          </a:p>
        </p:txBody>
      </p:sp>
      <p:sp>
        <p:nvSpPr>
          <p:cNvPr id="7171" name="Rectangle 2">
            <a:extLst>
              <a:ext uri="{FF2B5EF4-FFF2-40B4-BE49-F238E27FC236}">
                <a16:creationId xmlns:a16="http://schemas.microsoft.com/office/drawing/2014/main" id="{88B1AAC6-FD25-C191-CDA7-C974F01433D9}"/>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2F6A8EF3-7390-7DAD-83CA-BB62767AEA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sz="900" b="1">
                <a:latin typeface="Arial" panose="020B0604020202020204" pitchFamily="34" charset="0"/>
              </a:rPr>
              <a:t>NOTES FOR PRESENTERS: </a:t>
            </a:r>
          </a:p>
          <a:p>
            <a:pPr eaLnBrk="1" hangingPunct="1">
              <a:lnSpc>
                <a:spcPct val="80000"/>
              </a:lnSpc>
            </a:pPr>
            <a:r>
              <a:rPr lang="en-GB" altLang="en-US" sz="900">
                <a:latin typeface="Arial" panose="020B0604020202020204" pitchFamily="34" charset="0"/>
              </a:rPr>
              <a:t>In this presentation we will start by providing some background to the guideline, its scope and why it is important. </a:t>
            </a:r>
          </a:p>
          <a:p>
            <a:pPr eaLnBrk="1" hangingPunct="1">
              <a:lnSpc>
                <a:spcPct val="80000"/>
              </a:lnSpc>
            </a:pPr>
            <a:r>
              <a:rPr lang="en-GB" altLang="en-US" sz="900">
                <a:latin typeface="Arial" panose="020B0604020202020204" pitchFamily="34" charset="0"/>
              </a:rPr>
              <a:t>Definitions and the depression</a:t>
            </a:r>
            <a:r>
              <a:rPr lang="en-GB" altLang="en-US" sz="900" b="1">
                <a:latin typeface="Arial" panose="020B0604020202020204" pitchFamily="34" charset="0"/>
              </a:rPr>
              <a:t> </a:t>
            </a:r>
            <a:r>
              <a:rPr lang="en-GB" altLang="en-US" sz="900">
                <a:latin typeface="Arial" panose="020B0604020202020204" pitchFamily="34" charset="0"/>
              </a:rPr>
              <a:t>classification systems used in the guideline are then</a:t>
            </a:r>
            <a:r>
              <a:rPr lang="en-GB" altLang="en-US" sz="900" b="1">
                <a:latin typeface="Arial" panose="020B0604020202020204" pitchFamily="34" charset="0"/>
              </a:rPr>
              <a:t> </a:t>
            </a:r>
            <a:r>
              <a:rPr lang="en-GB" altLang="en-US" sz="900">
                <a:latin typeface="Arial" panose="020B0604020202020204" pitchFamily="34" charset="0"/>
              </a:rPr>
              <a:t>explained.</a:t>
            </a:r>
          </a:p>
          <a:p>
            <a:r>
              <a:rPr lang="en-GB" altLang="en-US" sz="900">
                <a:latin typeface="Arial" panose="020B0604020202020204" pitchFamily="34" charset="0"/>
              </a:rPr>
              <a:t>We will then present the key priorities for implementation.</a:t>
            </a:r>
            <a:r>
              <a:rPr lang="en-GB" altLang="en-US" sz="900" b="1">
                <a:latin typeface="Arial" panose="020B0604020202020204" pitchFamily="34" charset="0"/>
              </a:rPr>
              <a:t> </a:t>
            </a:r>
            <a:r>
              <a:rPr lang="en-GB" altLang="en-US" sz="900">
                <a:latin typeface="Arial" panose="020B0604020202020204" pitchFamily="34" charset="0"/>
              </a:rPr>
              <a:t>The NICE guideline contains seven</a:t>
            </a:r>
            <a:r>
              <a:rPr lang="en-GB" altLang="en-US" sz="900" b="1">
                <a:latin typeface="Arial" panose="020B0604020202020204" pitchFamily="34" charset="0"/>
              </a:rPr>
              <a:t> </a:t>
            </a:r>
            <a:r>
              <a:rPr lang="en-GB" altLang="en-US" sz="900">
                <a:latin typeface="Arial" panose="020B0604020202020204" pitchFamily="34" charset="0"/>
              </a:rPr>
              <a:t>key priorities for implementation, which are listed on pages 4-6 of the combined quick reference guide.</a:t>
            </a:r>
            <a:r>
              <a:rPr lang="en-GB" altLang="en-US" sz="900" b="1">
                <a:latin typeface="Arial" panose="020B0604020202020204" pitchFamily="34" charset="0"/>
              </a:rPr>
              <a:t> </a:t>
            </a:r>
            <a:r>
              <a:rPr lang="en-GB" altLang="en-US" sz="900">
                <a:latin typeface="Arial" panose="020B0604020202020204" pitchFamily="34" charset="0"/>
              </a:rPr>
              <a:t>Note that this combined quick reference guide contains recommendations from both this guideline and clinical guideline 90. A separate quick reference guide is also available for healthcare professionals in general hospital settings that summarises the relevant recommendations from the current guideline.</a:t>
            </a:r>
          </a:p>
          <a:p>
            <a:pPr eaLnBrk="1" hangingPunct="1">
              <a:lnSpc>
                <a:spcPct val="80000"/>
              </a:lnSpc>
            </a:pPr>
            <a:endParaRPr lang="en-GB" altLang="en-US" sz="900">
              <a:latin typeface="Arial" panose="020B0604020202020204" pitchFamily="34" charset="0"/>
            </a:endParaRPr>
          </a:p>
          <a:p>
            <a:pPr eaLnBrk="1" hangingPunct="1">
              <a:lnSpc>
                <a:spcPct val="80000"/>
              </a:lnSpc>
            </a:pPr>
            <a:r>
              <a:rPr lang="en-GB" altLang="en-US" sz="900">
                <a:latin typeface="Arial" panose="020B0604020202020204" pitchFamily="34" charset="0"/>
              </a:rPr>
              <a:t>The key priorities for implementation cover the following areas:</a:t>
            </a:r>
            <a:endParaRPr lang="en-GB" altLang="en-US" sz="900" b="1">
              <a:latin typeface="Arial" panose="020B0604020202020204" pitchFamily="34" charset="0"/>
            </a:endParaRPr>
          </a:p>
          <a:p>
            <a:pPr eaLnBrk="1" hangingPunct="1">
              <a:lnSpc>
                <a:spcPct val="80000"/>
              </a:lnSpc>
              <a:buFontTx/>
              <a:buChar char="•"/>
            </a:pPr>
            <a:r>
              <a:rPr lang="en-GB" altLang="en-US" sz="900">
                <a:latin typeface="Arial" panose="020B0604020202020204" pitchFamily="34" charset="0"/>
              </a:rPr>
              <a:t> </a:t>
            </a:r>
            <a:r>
              <a:rPr lang="en-US" altLang="en-US" sz="900">
                <a:latin typeface="Arial" panose="020B0604020202020204" pitchFamily="34" charset="0"/>
              </a:rPr>
              <a:t>Principles for assessment</a:t>
            </a:r>
            <a:endParaRPr lang="en-GB" altLang="en-US" sz="900">
              <a:latin typeface="Arial" panose="020B0604020202020204" pitchFamily="34" charset="0"/>
            </a:endParaRPr>
          </a:p>
          <a:p>
            <a:pPr eaLnBrk="1" hangingPunct="1">
              <a:lnSpc>
                <a:spcPct val="80000"/>
              </a:lnSpc>
              <a:buFontTx/>
              <a:buChar char="•"/>
            </a:pPr>
            <a:r>
              <a:rPr lang="en-GB" altLang="en-US" sz="900">
                <a:latin typeface="Arial" panose="020B0604020202020204" pitchFamily="34" charset="0"/>
              </a:rPr>
              <a:t> </a:t>
            </a:r>
            <a:r>
              <a:rPr lang="en-US" altLang="en-US" sz="900">
                <a:latin typeface="Arial" panose="020B0604020202020204" pitchFamily="34" charset="0"/>
              </a:rPr>
              <a:t>Effective delivery of interventions for depression</a:t>
            </a:r>
            <a:endParaRPr lang="en-GB" altLang="en-US" sz="900">
              <a:latin typeface="Arial" panose="020B0604020202020204" pitchFamily="34" charset="0"/>
            </a:endParaRPr>
          </a:p>
          <a:p>
            <a:pPr eaLnBrk="1" hangingPunct="1">
              <a:lnSpc>
                <a:spcPct val="80000"/>
              </a:lnSpc>
              <a:buFontTx/>
              <a:buChar char="•"/>
            </a:pPr>
            <a:r>
              <a:rPr lang="en-GB" altLang="en-US" sz="900">
                <a:latin typeface="Arial" panose="020B0604020202020204" pitchFamily="34" charset="0"/>
              </a:rPr>
              <a:t> </a:t>
            </a:r>
            <a:r>
              <a:rPr lang="en-US" altLang="en-US" sz="900">
                <a:latin typeface="Arial" panose="020B0604020202020204" pitchFamily="34" charset="0"/>
              </a:rPr>
              <a:t>Case identification and recognition</a:t>
            </a:r>
            <a:endParaRPr lang="en-GB" altLang="en-US" sz="900">
              <a:latin typeface="Arial" panose="020B0604020202020204" pitchFamily="34" charset="0"/>
            </a:endParaRPr>
          </a:p>
          <a:p>
            <a:pPr eaLnBrk="1" hangingPunct="1">
              <a:lnSpc>
                <a:spcPct val="80000"/>
              </a:lnSpc>
              <a:buFontTx/>
              <a:buChar char="•"/>
            </a:pPr>
            <a:r>
              <a:rPr lang="en-GB" altLang="en-US" sz="900">
                <a:latin typeface="Arial" panose="020B0604020202020204" pitchFamily="34" charset="0"/>
              </a:rPr>
              <a:t> </a:t>
            </a:r>
            <a:r>
              <a:rPr lang="en-US" altLang="en-US" sz="900">
                <a:latin typeface="Arial" panose="020B0604020202020204" pitchFamily="34" charset="0"/>
              </a:rPr>
              <a:t>Low-intensity psychosocial interventions</a:t>
            </a:r>
            <a:endParaRPr lang="en-GB" altLang="en-US" sz="900">
              <a:latin typeface="Arial" panose="020B0604020202020204" pitchFamily="34" charset="0"/>
            </a:endParaRPr>
          </a:p>
          <a:p>
            <a:pPr eaLnBrk="1" hangingPunct="1">
              <a:lnSpc>
                <a:spcPct val="80000"/>
              </a:lnSpc>
              <a:buFontTx/>
              <a:buChar char="•"/>
            </a:pPr>
            <a:r>
              <a:rPr lang="en-GB" altLang="en-US" sz="900">
                <a:latin typeface="Arial" panose="020B0604020202020204" pitchFamily="34" charset="0"/>
              </a:rPr>
              <a:t> </a:t>
            </a:r>
            <a:r>
              <a:rPr lang="en-US" altLang="en-US" sz="900">
                <a:latin typeface="Arial" panose="020B0604020202020204" pitchFamily="34" charset="0"/>
              </a:rPr>
              <a:t>Treatment for moderate depression </a:t>
            </a:r>
          </a:p>
          <a:p>
            <a:pPr eaLnBrk="1" hangingPunct="1">
              <a:lnSpc>
                <a:spcPct val="80000"/>
              </a:lnSpc>
              <a:buFontTx/>
              <a:buChar char="•"/>
            </a:pPr>
            <a:r>
              <a:rPr lang="en-US" altLang="en-US" sz="900">
                <a:latin typeface="Arial" panose="020B0604020202020204" pitchFamily="34" charset="0"/>
              </a:rPr>
              <a:t> Antidepressant drugs</a:t>
            </a:r>
            <a:endParaRPr lang="en-GB" altLang="en-US" sz="900">
              <a:latin typeface="Arial" panose="020B0604020202020204" pitchFamily="34" charset="0"/>
            </a:endParaRPr>
          </a:p>
          <a:p>
            <a:pPr eaLnBrk="1" hangingPunct="1">
              <a:lnSpc>
                <a:spcPct val="80000"/>
              </a:lnSpc>
              <a:buFontTx/>
              <a:buChar char="•"/>
            </a:pPr>
            <a:r>
              <a:rPr lang="en-GB" altLang="en-US" sz="900">
                <a:latin typeface="Arial" panose="020B0604020202020204" pitchFamily="34" charset="0"/>
              </a:rPr>
              <a:t> </a:t>
            </a:r>
            <a:r>
              <a:rPr lang="en-US" altLang="en-US" sz="900">
                <a:latin typeface="Arial" panose="020B0604020202020204" pitchFamily="34" charset="0"/>
              </a:rPr>
              <a:t>Collaborative care</a:t>
            </a:r>
          </a:p>
          <a:p>
            <a:pPr eaLnBrk="1" hangingPunct="1">
              <a:lnSpc>
                <a:spcPct val="80000"/>
              </a:lnSpc>
            </a:pPr>
            <a:endParaRPr lang="en-US" altLang="en-US" sz="900">
              <a:latin typeface="Arial" panose="020B0604020202020204" pitchFamily="34" charset="0"/>
            </a:endParaRPr>
          </a:p>
          <a:p>
            <a:pPr eaLnBrk="1" hangingPunct="1">
              <a:lnSpc>
                <a:spcPct val="80000"/>
              </a:lnSpc>
            </a:pPr>
            <a:r>
              <a:rPr lang="en-GB" altLang="en-US" sz="900">
                <a:latin typeface="Arial" panose="020B0604020202020204" pitchFamily="34" charset="0"/>
              </a:rPr>
              <a:t>In addition, the stepped care model used in the guideline is included. The model provides a framework in which to organise the provision of services, and supports patients, carers and practitioners in identifying and accessing the most effective interventions. </a:t>
            </a:r>
          </a:p>
          <a:p>
            <a:pPr eaLnBrk="1" hangingPunct="1">
              <a:lnSpc>
                <a:spcPct val="80000"/>
              </a:lnSpc>
              <a:buFontTx/>
              <a:buChar char="•"/>
            </a:pPr>
            <a:endParaRPr lang="en-GB" altLang="en-US" sz="900">
              <a:latin typeface="Arial" panose="020B0604020202020204" pitchFamily="34" charset="0"/>
            </a:endParaRPr>
          </a:p>
          <a:p>
            <a:pPr eaLnBrk="1" hangingPunct="1">
              <a:lnSpc>
                <a:spcPct val="80000"/>
              </a:lnSpc>
            </a:pPr>
            <a:r>
              <a:rPr lang="en-GB" altLang="en-US" sz="900">
                <a:latin typeface="Arial" panose="020B0604020202020204" pitchFamily="34" charset="0"/>
              </a:rPr>
              <a:t>Next, we will summarise the costs and savings that are likely to be incurred in implementing the guideline. </a:t>
            </a:r>
          </a:p>
          <a:p>
            <a:pPr eaLnBrk="1" hangingPunct="1">
              <a:lnSpc>
                <a:spcPct val="80000"/>
              </a:lnSpc>
            </a:pPr>
            <a:r>
              <a:rPr lang="en-GB" altLang="en-US" sz="900">
                <a:latin typeface="Arial" panose="020B0604020202020204" pitchFamily="34" charset="0"/>
              </a:rPr>
              <a:t>Then we will open the meeting up with a list of questions to help prompt a discussion on local issues for incorporating the guidance into practice.</a:t>
            </a:r>
          </a:p>
          <a:p>
            <a:pPr eaLnBrk="1" hangingPunct="1">
              <a:lnSpc>
                <a:spcPct val="80000"/>
              </a:lnSpc>
            </a:pPr>
            <a:r>
              <a:rPr lang="en-GB" altLang="en-US" sz="900">
                <a:latin typeface="Arial" panose="020B0604020202020204" pitchFamily="34" charset="0"/>
              </a:rPr>
              <a:t>Finally, we will end the presentation with further information about the support provided by NICE.</a:t>
            </a:r>
          </a:p>
          <a:p>
            <a:pPr eaLnBrk="1" hangingPunct="1">
              <a:lnSpc>
                <a:spcPct val="80000"/>
              </a:lnSpc>
            </a:pPr>
            <a:endParaRPr lang="en-GB" altLang="en-US" sz="90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6C610279-92A1-E8B7-90D4-63ECCE9573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B0CFC900-0FCF-40BA-9E0B-51B544505810}" type="slidenum">
              <a:rPr lang="en-GB" altLang="en-US" sz="1200"/>
              <a:pPr>
                <a:spcBef>
                  <a:spcPct val="0"/>
                </a:spcBef>
              </a:pPr>
              <a:t>20</a:t>
            </a:fld>
            <a:endParaRPr lang="en-GB" altLang="en-US" sz="1200"/>
          </a:p>
        </p:txBody>
      </p:sp>
      <p:sp>
        <p:nvSpPr>
          <p:cNvPr id="44035" name="Rectangle 2">
            <a:extLst>
              <a:ext uri="{FF2B5EF4-FFF2-40B4-BE49-F238E27FC236}">
                <a16:creationId xmlns:a16="http://schemas.microsoft.com/office/drawing/2014/main" id="{245E3E74-4C04-0F10-5F25-2D21949C082F}"/>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589CDF18-7F34-E68E-527D-6AC714A6CDF6}"/>
              </a:ext>
            </a:extLst>
          </p:cNvPr>
          <p:cNvSpPr>
            <a:spLocks noGrp="1" noChangeArrowheads="1"/>
          </p:cNvSpPr>
          <p:nvPr>
            <p:ph type="body" idx="1"/>
          </p:nvPr>
        </p:nvSpPr>
        <p:spPr>
          <a:ln/>
        </p:spPr>
        <p:txBody>
          <a:bodyPr/>
          <a:lstStyle/>
          <a:p>
            <a:pPr eaLnBrk="1" hangingPunct="1">
              <a:defRPr/>
            </a:pPr>
            <a:r>
              <a:rPr lang="en-GB" b="1" dirty="0"/>
              <a:t>NOTES FOR PRESENTERS: </a:t>
            </a:r>
          </a:p>
          <a:p>
            <a:pPr eaLnBrk="1" hangingPunct="1">
              <a:defRPr/>
            </a:pPr>
            <a:r>
              <a:rPr lang="en-GB" dirty="0"/>
              <a:t>It has not been possible to determine that costs or savings associated with this guideline. Local circumstances and implementation of the previous depression guideline </a:t>
            </a:r>
            <a:r>
              <a:rPr lang="en-GB" kern="0" dirty="0"/>
              <a:t>‘Depression: management of depression in primary and secondary care’ </a:t>
            </a:r>
            <a:r>
              <a:rPr lang="en-GB" dirty="0"/>
              <a:t>(NICE clinical guideline 23), along with other initiatives such as Improving Access to Psychological Therapies (IAPT) make it difficult to establish a national cost. It is anticipated that there will be an increase in people receiving low intensity interventions for depression, and a decrease in those receiving high intensity interventions.</a:t>
            </a:r>
          </a:p>
          <a:p>
            <a:pPr eaLnBrk="1" hangingPunct="1">
              <a:defRPr/>
            </a:pPr>
            <a:endParaRPr lang="en-GB" dirty="0"/>
          </a:p>
          <a:p>
            <a:pPr eaLnBrk="1" hangingPunct="1">
              <a:defRPr/>
            </a:pPr>
            <a:r>
              <a:rPr lang="en-GB" dirty="0"/>
              <a:t>A costing statement has been issued that discusses possible areas of cost and resource impacts.</a:t>
            </a:r>
          </a:p>
          <a:p>
            <a:pPr eaLnBrk="1" hangingPunct="1">
              <a:defRPr/>
            </a:pPr>
            <a:endParaRPr lang="en-GB" dirty="0"/>
          </a:p>
          <a:p>
            <a:pPr eaLnBrk="1" hangingPunct="1">
              <a:defRPr/>
            </a:pPr>
            <a:r>
              <a:rPr lang="en-GB" dirty="0"/>
              <a:t>NICE clinical guideline 23 was estimated to cost £54.5m across England. It is not clear the extent to which this guideline has been implemented across England and what the impact of other initiatives such as IAPT has had on the provision of services. Therefore it is has not been possible to estimate a national cost for this new guideline. In addition, NICE has also published a costing template for computerised cognitive behavioural therapy.</a:t>
            </a:r>
          </a:p>
          <a:p>
            <a:pPr eaLnBrk="1" hangingPunct="1">
              <a:defRPr/>
            </a:pPr>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13D002D8-784E-18D1-434B-FCD391CF8D7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3BB4CA10-E4AF-4E17-9021-EC056CF8DF72}" type="slidenum">
              <a:rPr lang="en-GB" altLang="en-US" sz="1200"/>
              <a:pPr>
                <a:spcBef>
                  <a:spcPct val="0"/>
                </a:spcBef>
              </a:pPr>
              <a:t>21</a:t>
            </a:fld>
            <a:endParaRPr lang="en-GB" altLang="en-US" sz="1200"/>
          </a:p>
        </p:txBody>
      </p:sp>
      <p:sp>
        <p:nvSpPr>
          <p:cNvPr id="46083" name="Rectangle 2">
            <a:extLst>
              <a:ext uri="{FF2B5EF4-FFF2-40B4-BE49-F238E27FC236}">
                <a16:creationId xmlns:a16="http://schemas.microsoft.com/office/drawing/2014/main" id="{C90E9562-29D1-B698-8EF7-DC149CFAE17C}"/>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F369DBCC-EEFB-BA0B-E4C7-820F66D233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NOTES FOR PRESENTERS:</a:t>
            </a:r>
          </a:p>
          <a:p>
            <a:pPr eaLnBrk="1" hangingPunct="1"/>
            <a:r>
              <a:rPr lang="en-GB" altLang="en-US">
                <a:latin typeface="Arial" panose="020B0604020202020204" pitchFamily="34" charset="0"/>
              </a:rPr>
              <a:t>These questions are suggestions that have been developed to help provide a prompt for a discussion at the end of your presentation – please edit and adapt these to suit your local situation.</a:t>
            </a:r>
          </a:p>
          <a:p>
            <a:pPr eaLnBrk="1" hangingPunct="1"/>
            <a:endParaRPr lang="en-GB"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40D912F3-4E4A-E250-E82A-1C89BEA86E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ADA3E472-B236-44EB-9C96-00490F3FD66C}" type="slidenum">
              <a:rPr lang="en-GB" altLang="en-US" sz="1200"/>
              <a:pPr>
                <a:spcBef>
                  <a:spcPct val="0"/>
                </a:spcBef>
              </a:pPr>
              <a:t>22</a:t>
            </a:fld>
            <a:endParaRPr lang="en-GB" altLang="en-US" sz="1200"/>
          </a:p>
        </p:txBody>
      </p:sp>
      <p:sp>
        <p:nvSpPr>
          <p:cNvPr id="48131" name="Rectangle 2">
            <a:extLst>
              <a:ext uri="{FF2B5EF4-FFF2-40B4-BE49-F238E27FC236}">
                <a16:creationId xmlns:a16="http://schemas.microsoft.com/office/drawing/2014/main" id="{6AFD7AEB-801D-2622-6830-010BB2C30E0F}"/>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CEF80E6C-693A-0456-B4DD-AC649BA0B8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NOTES FOR PRESENTERS: </a:t>
            </a:r>
          </a:p>
          <a:p>
            <a:pPr eaLnBrk="1" hangingPunct="1"/>
            <a:r>
              <a:rPr lang="en-GB" altLang="en-US">
                <a:latin typeface="Arial" panose="020B0604020202020204" pitchFamily="34" charset="0"/>
              </a:rPr>
              <a:t>You can download the guidance documents from the NICE website.</a:t>
            </a:r>
          </a:p>
          <a:p>
            <a:pPr eaLnBrk="1" hangingPunct="1">
              <a:buFontTx/>
              <a:buChar char="•"/>
            </a:pPr>
            <a:r>
              <a:rPr lang="en-GB" altLang="en-US">
                <a:latin typeface="Arial" panose="020B0604020202020204" pitchFamily="34" charset="0"/>
              </a:rPr>
              <a:t>The NICE guideline – all the recommendations.</a:t>
            </a:r>
          </a:p>
          <a:p>
            <a:pPr eaLnBrk="1" hangingPunct="1">
              <a:buFontTx/>
              <a:buChar char="•"/>
            </a:pPr>
            <a:r>
              <a:rPr lang="en-GB" altLang="en-US">
                <a:latin typeface="Arial" panose="020B0604020202020204" pitchFamily="34" charset="0"/>
              </a:rPr>
              <a:t>A quick reference guide – a summary of the recommendations for healthcare professionals.</a:t>
            </a:r>
          </a:p>
          <a:p>
            <a:pPr eaLnBrk="1" hangingPunct="1">
              <a:buFontTx/>
              <a:buChar char="•"/>
            </a:pPr>
            <a:r>
              <a:rPr lang="en-GB" altLang="en-US">
                <a:latin typeface="Arial" panose="020B0604020202020204" pitchFamily="34" charset="0"/>
              </a:rPr>
              <a:t>‘Understanding NICE guidance’ – information for patients and carers.</a:t>
            </a:r>
          </a:p>
          <a:p>
            <a:pPr eaLnBrk="1" hangingPunct="1">
              <a:buFontTx/>
              <a:buChar char="•"/>
            </a:pPr>
            <a:r>
              <a:rPr lang="en-GB" altLang="en-US">
                <a:latin typeface="Arial" panose="020B0604020202020204" pitchFamily="34" charset="0"/>
              </a:rPr>
              <a:t>The full guideline – all the recommendations, details of how they were developed, and reviews of the evidence they were based on.</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For printed copies of the quick reference guide or ‘Understanding NICE guidance’, phone NICE publications on 0845 003 7783 or email </a:t>
            </a:r>
            <a:r>
              <a:rPr lang="en-GB" altLang="en-US">
                <a:latin typeface="Arial" panose="020B0604020202020204" pitchFamily="34" charset="0"/>
                <a:hlinkClick r:id="rId3"/>
              </a:rPr>
              <a:t>publications@nice.org.uk</a:t>
            </a:r>
            <a:r>
              <a:rPr lang="en-GB" altLang="en-US">
                <a:latin typeface="Arial" panose="020B0604020202020204" pitchFamily="34" charset="0"/>
              </a:rPr>
              <a:t> and quote reference numbers N2018 (quick reference guide) and/or N2019 (‘Understanding NICE guidance’). </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NICE has developed tools to help organisations implement this guideline, which can be found on the NICE website.</a:t>
            </a:r>
          </a:p>
          <a:p>
            <a:pPr eaLnBrk="1" hangingPunct="1">
              <a:buFontTx/>
              <a:buChar char="•"/>
            </a:pPr>
            <a:r>
              <a:rPr lang="en-GB" altLang="en-US">
                <a:latin typeface="Arial" panose="020B0604020202020204" pitchFamily="34" charset="0"/>
              </a:rPr>
              <a:t>Costing statement – details of the likely costs and savings when the cost impact of the guideline is not considered to be significant.</a:t>
            </a:r>
          </a:p>
          <a:p>
            <a:pPr eaLnBrk="1" hangingPunct="1">
              <a:buFontTx/>
              <a:buChar char="•"/>
            </a:pPr>
            <a:r>
              <a:rPr lang="en-GB" altLang="en-US">
                <a:latin typeface="Arial" panose="020B0604020202020204" pitchFamily="34" charset="0"/>
              </a:rPr>
              <a:t>Audit support – for monitoring local practice. </a:t>
            </a:r>
          </a:p>
          <a:p>
            <a:pPr eaLnBrk="1" hangingPunct="1"/>
            <a:r>
              <a:rPr lang="en-GB" altLang="en-US">
                <a:latin typeface="Arial" panose="020B0604020202020204" pitchFamily="34" charset="0"/>
              </a:rPr>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213DF322-7529-719D-E056-23867610DF92}"/>
              </a:ext>
            </a:extLst>
          </p:cNvPr>
          <p:cNvSpPr>
            <a:spLocks noGrp="1" noRot="1" noChangeAspect="1" noChangeArrowheads="1" noTextEdit="1"/>
          </p:cNvSpPr>
          <p:nvPr>
            <p:ph type="sldImg"/>
          </p:nvPr>
        </p:nvSpPr>
        <p:spPr>
          <a:ln/>
        </p:spPr>
      </p:sp>
      <p:sp>
        <p:nvSpPr>
          <p:cNvPr id="9219" name="Notes Placeholder 2">
            <a:extLst>
              <a:ext uri="{FF2B5EF4-FFF2-40B4-BE49-F238E27FC236}">
                <a16:creationId xmlns:a16="http://schemas.microsoft.com/office/drawing/2014/main" id="{D6F46C30-DEBB-D255-F3EE-DCD58A65948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 </a:t>
            </a:r>
          </a:p>
          <a:p>
            <a:r>
              <a:rPr lang="en-GB" altLang="en-US" b="1">
                <a:latin typeface="Arial" panose="020B0604020202020204" pitchFamily="34" charset="0"/>
              </a:rPr>
              <a:t>Key points to raise:</a:t>
            </a:r>
            <a:endParaRPr lang="en-US" altLang="en-US">
              <a:latin typeface="Arial" panose="020B0604020202020204" pitchFamily="34" charset="0"/>
            </a:endParaRPr>
          </a:p>
          <a:p>
            <a:pPr>
              <a:buFontTx/>
              <a:buChar char="•"/>
            </a:pPr>
            <a:r>
              <a:rPr lang="en-GB" altLang="en-US">
                <a:latin typeface="Arial" panose="020B0604020202020204" pitchFamily="34" charset="0"/>
              </a:rPr>
              <a:t>This guideline makes recommendations on the identification, treatment and management of depression in adults aged 18 years and older who also have a chronic physical health problem (such as cancer, heart disease, diabetes, or a musculoskeletal, respiratory or neurological disorder). </a:t>
            </a:r>
          </a:p>
          <a:p>
            <a:pPr>
              <a:buFontTx/>
              <a:buChar char="•"/>
            </a:pPr>
            <a:r>
              <a:rPr lang="en-GB" altLang="en-US">
                <a:latin typeface="Arial" panose="020B0604020202020204" pitchFamily="34" charset="0"/>
              </a:rPr>
              <a:t>Depression is a broad and heterogeneous diagnosis. Central to it is depressed mood and/or loss of pleasure in most activities. </a:t>
            </a:r>
          </a:p>
          <a:p>
            <a:pPr>
              <a:buFontTx/>
              <a:buChar char="•"/>
            </a:pPr>
            <a:r>
              <a:rPr lang="en-GB" altLang="en-US">
                <a:latin typeface="Arial" panose="020B0604020202020204" pitchFamily="34" charset="0"/>
              </a:rPr>
              <a:t>A chronic physical health problem can both cause and exacerbate depression: pain, functional impairment and disability associated with chronic physical health problems can greatly increase the risk of depression in people with physical illness, and depression can also exacerbate the pain and distress associated with physical illnesses and adversely affect outcomes, including shortening life expectancy. </a:t>
            </a:r>
          </a:p>
          <a:p>
            <a:r>
              <a:rPr lang="en-GB" altLang="en-US">
                <a:latin typeface="Arial" panose="020B0604020202020204" pitchFamily="34" charset="0"/>
              </a:rPr>
              <a:t>  </a:t>
            </a:r>
          </a:p>
          <a:p>
            <a:endParaRPr lang="en-GB" altLang="en-US">
              <a:latin typeface="Arial" panose="020B0604020202020204" pitchFamily="34" charset="0"/>
            </a:endParaRPr>
          </a:p>
        </p:txBody>
      </p:sp>
      <p:sp>
        <p:nvSpPr>
          <p:cNvPr id="9220" name="Slide Number Placeholder 3">
            <a:extLst>
              <a:ext uri="{FF2B5EF4-FFF2-40B4-BE49-F238E27FC236}">
                <a16:creationId xmlns:a16="http://schemas.microsoft.com/office/drawing/2014/main" id="{D55AE927-721A-4A6B-C62C-B26FBA7AFAA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289521CA-B6F6-45A1-8634-115DCDD63960}" type="slidenum">
              <a:rPr lang="en-GB" altLang="en-US" sz="1200"/>
              <a:pPr>
                <a:spcBef>
                  <a:spcPct val="0"/>
                </a:spcBef>
              </a:pPr>
              <a:t>3</a:t>
            </a:fld>
            <a:endParaRPr lang="en-GB"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4561FB90-E943-E1B9-4DD5-C479AFEC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0049E57A-BB46-4A93-B1DD-A4838D3AF87C}" type="slidenum">
              <a:rPr lang="en-GB" altLang="en-US" sz="1200"/>
              <a:pPr>
                <a:spcBef>
                  <a:spcPct val="0"/>
                </a:spcBef>
              </a:pPr>
              <a:t>4</a:t>
            </a:fld>
            <a:endParaRPr lang="en-GB" altLang="en-US" sz="1200"/>
          </a:p>
        </p:txBody>
      </p:sp>
      <p:sp>
        <p:nvSpPr>
          <p:cNvPr id="11267" name="Rectangle 2">
            <a:extLst>
              <a:ext uri="{FF2B5EF4-FFF2-40B4-BE49-F238E27FC236}">
                <a16:creationId xmlns:a16="http://schemas.microsoft.com/office/drawing/2014/main" id="{B7DD05E0-1D6C-5F08-5BC2-09497B722F31}"/>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CFCA0F40-4543-D133-A1B9-BD8A21A682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 </a:t>
            </a:r>
          </a:p>
          <a:p>
            <a:r>
              <a:rPr lang="en-GB" altLang="en-US" b="1">
                <a:latin typeface="Arial" panose="020B0604020202020204" pitchFamily="34" charset="0"/>
              </a:rPr>
              <a:t>Key points to raise:</a:t>
            </a:r>
            <a:endParaRPr lang="en-US" altLang="en-US">
              <a:latin typeface="Arial" panose="020B0604020202020204" pitchFamily="34" charset="0"/>
            </a:endParaRPr>
          </a:p>
          <a:p>
            <a:pPr>
              <a:buFontTx/>
              <a:buChar char="•"/>
            </a:pPr>
            <a:r>
              <a:rPr lang="en-GB" altLang="en-US">
                <a:latin typeface="Arial" panose="020B0604020202020204" pitchFamily="34" charset="0"/>
              </a:rPr>
              <a:t>Furthermore, depression can be a risk factor in the development of a range of physical illnesses, such as heart disease, stroke and cancer. When a person has both depression and a chronic physical health problem, functional impairment is likely to be greater than if a person has depression or the physical health problem alone.</a:t>
            </a:r>
          </a:p>
          <a:p>
            <a:pPr>
              <a:buFontTx/>
              <a:buChar char="•"/>
            </a:pPr>
            <a:r>
              <a:rPr lang="en-GB" altLang="en-US">
                <a:latin typeface="Arial" panose="020B0604020202020204" pitchFamily="34" charset="0"/>
              </a:rPr>
              <a:t>Depression is approximately two to three times more common in patients with a chronic physical health problem than in people who have good physical health – although it should be noted that the majority of people with chronic physical health problems do not have depression.</a:t>
            </a:r>
          </a:p>
          <a:p>
            <a:pPr>
              <a:buFontTx/>
              <a:buChar char="•"/>
            </a:pPr>
            <a:r>
              <a:rPr lang="en-GB" altLang="en-US">
                <a:latin typeface="Arial" panose="020B0604020202020204" pitchFamily="34" charset="0"/>
              </a:rPr>
              <a:t>Throughout this guideline, the term ‘patient’ is used to denote a person who has both depression and a chronic physical health problem.</a:t>
            </a:r>
          </a:p>
          <a:p>
            <a:pPr eaLnBrk="1" hangingPunct="1">
              <a:lnSpc>
                <a:spcPct val="90000"/>
              </a:lnSpc>
            </a:pPr>
            <a:endParaRPr lang="en-US" altLang="en-US" b="1">
              <a:latin typeface="Arial" panose="020B0604020202020204" pitchFamily="34" charset="0"/>
            </a:endParaRPr>
          </a:p>
          <a:p>
            <a:pPr eaLnBrk="1" hangingPunct="1">
              <a:lnSpc>
                <a:spcPct val="90000"/>
              </a:lnSpc>
            </a:pPr>
            <a:endParaRPr lang="en-US" altLang="en-US">
              <a:latin typeface="Arial" panose="020B0604020202020204" pitchFamily="34" charset="0"/>
            </a:endParaRPr>
          </a:p>
          <a:p>
            <a:pPr eaLnBrk="1" hangingPunct="1">
              <a:lnSpc>
                <a:spcPct val="90000"/>
              </a:lnSpc>
            </a:pPr>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FC3AC62-A4F6-9DFE-31AB-BFFEEFDD0EDE}"/>
              </a:ext>
            </a:extLst>
          </p:cNvPr>
          <p:cNvSpPr>
            <a:spLocks noGrp="1" noRot="1" noChangeAspect="1" noChangeArrowheads="1" noTextEdit="1"/>
          </p:cNvSpPr>
          <p:nvPr>
            <p:ph type="sldImg"/>
          </p:nvPr>
        </p:nvSpPr>
        <p:spPr>
          <a:xfrm>
            <a:off x="1223963" y="711200"/>
            <a:ext cx="4776787" cy="3582988"/>
          </a:xfrm>
          <a:ln/>
        </p:spPr>
      </p:sp>
      <p:sp>
        <p:nvSpPr>
          <p:cNvPr id="13315" name="Rectangle 3">
            <a:extLst>
              <a:ext uri="{FF2B5EF4-FFF2-40B4-BE49-F238E27FC236}">
                <a16:creationId xmlns:a16="http://schemas.microsoft.com/office/drawing/2014/main" id="{B2312712-7818-00B0-EFCB-87213A90FC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NOTES FOR PRESENTERS: </a:t>
            </a:r>
          </a:p>
          <a:p>
            <a:pPr eaLnBrk="1" hangingPunct="1"/>
            <a:r>
              <a:rPr lang="en-GB" altLang="en-US" b="1">
                <a:latin typeface="Arial" panose="020B0604020202020204" pitchFamily="34" charset="0"/>
              </a:rPr>
              <a:t>Key points to raise:</a:t>
            </a:r>
          </a:p>
          <a:p>
            <a:pPr eaLnBrk="1" hangingPunct="1"/>
            <a:r>
              <a:rPr lang="en-GB" altLang="en-US">
                <a:latin typeface="Arial" panose="020B0604020202020204" pitchFamily="34" charset="0"/>
              </a:rPr>
              <a:t>The scope states that the guideline covers:</a:t>
            </a:r>
          </a:p>
          <a:p>
            <a:pPr eaLnBrk="1" hangingPunct="1">
              <a:buFontTx/>
              <a:buChar char="•"/>
            </a:pPr>
            <a:r>
              <a:rPr lang="en-GB" altLang="en-US">
                <a:latin typeface="Arial" panose="020B0604020202020204" pitchFamily="34" charset="0"/>
              </a:rPr>
              <a:t>Adults (18 years and older) with a clinical working diagnosis of a depressive disorder and a chronic physical health problem with associated impact on physical functioning. This could include, for example, people with cancer, heart disease, neurological disorders or diabetes, and depression.</a:t>
            </a:r>
          </a:p>
          <a:p>
            <a:pPr eaLnBrk="1" hangingPunct="1">
              <a:buFontTx/>
              <a:buChar char="•"/>
            </a:pPr>
            <a:r>
              <a:rPr lang="en-GB" altLang="en-US">
                <a:latin typeface="Arial" panose="020B0604020202020204" pitchFamily="34" charset="0"/>
              </a:rPr>
              <a:t>People in the above group who also have learning difficulties, acquired cognitive impairments or language difficulties.</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The guideline </a:t>
            </a:r>
            <a:r>
              <a:rPr lang="en-GB" altLang="en-US" b="1">
                <a:latin typeface="Arial" panose="020B0604020202020204" pitchFamily="34" charset="0"/>
              </a:rPr>
              <a:t>does not </a:t>
            </a:r>
            <a:r>
              <a:rPr lang="en-GB" altLang="en-US">
                <a:latin typeface="Arial" panose="020B0604020202020204" pitchFamily="34" charset="0"/>
              </a:rPr>
              <a:t>cover:</a:t>
            </a:r>
          </a:p>
          <a:p>
            <a:pPr eaLnBrk="1" hangingPunct="1">
              <a:buFontTx/>
              <a:buChar char="•"/>
            </a:pPr>
            <a:r>
              <a:rPr lang="en-GB" altLang="en-US">
                <a:latin typeface="Arial" panose="020B0604020202020204" pitchFamily="34" charset="0"/>
              </a:rPr>
              <a:t>People with other psychiatric disorders, such as schizophrenia, dementia or substance misuse.</a:t>
            </a:r>
          </a:p>
          <a:p>
            <a:pPr eaLnBrk="1" hangingPunct="1">
              <a:buFontTx/>
              <a:buChar char="•"/>
            </a:pPr>
            <a:r>
              <a:rPr lang="en-GB" altLang="en-US">
                <a:latin typeface="Arial" panose="020B0604020202020204" pitchFamily="34" charset="0"/>
              </a:rPr>
              <a:t>People with comorbid physical health problems unexplained by physical pathology.</a:t>
            </a:r>
          </a:p>
          <a:p>
            <a:pPr eaLnBrk="1" hangingPunct="1">
              <a:buFontTx/>
              <a:buChar char="•"/>
            </a:pPr>
            <a:r>
              <a:rPr lang="en-GB" altLang="en-US">
                <a:latin typeface="Arial" panose="020B0604020202020204" pitchFamily="34" charset="0"/>
              </a:rPr>
              <a:t>People with depressive disorders that primarily occur as a side effect of the treatment of a physical disorder.</a:t>
            </a:r>
          </a:p>
          <a:p>
            <a:pPr eaLnBrk="1" hangingPunct="1"/>
            <a:endParaRPr lang="en-US" altLang="en-US">
              <a:latin typeface="Arial" panose="020B0604020202020204" pitchFamily="34" charset="0"/>
            </a:endParaRPr>
          </a:p>
          <a:p>
            <a:pPr eaLnBrk="1" hangingPunct="1"/>
            <a:r>
              <a:rPr lang="en-GB" altLang="en-US">
                <a:latin typeface="Arial" panose="020B0604020202020204" pitchFamily="34" charset="0"/>
              </a:rPr>
              <a:t>The guideline assumes that prescribers will use a drug’s summary of product characteristics (SPC) and the ‘British National formulary’ (BNF) to inform their decisions for individual patients. </a:t>
            </a:r>
          </a:p>
          <a:p>
            <a:pPr eaLnBrk="1" hangingPunct="1"/>
            <a:endParaRPr lang="en-GB"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98553DB-8EDD-C809-2360-04253E63CC99}"/>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8B276EC6-7149-EF63-3EBA-CD44BC7C8753}"/>
              </a:ext>
            </a:extLst>
          </p:cNvPr>
          <p:cNvSpPr>
            <a:spLocks noGrp="1"/>
          </p:cNvSpPr>
          <p:nvPr>
            <p:ph type="body" idx="1"/>
          </p:nvPr>
        </p:nvSpPr>
        <p:spPr>
          <a:xfrm>
            <a:off x="685800" y="4538663"/>
            <a:ext cx="5486400" cy="4433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Key points to raise:</a:t>
            </a:r>
            <a:endParaRPr lang="en-US" altLang="en-US">
              <a:latin typeface="Arial" panose="020B0604020202020204" pitchFamily="34" charset="0"/>
            </a:endParaRPr>
          </a:p>
          <a:p>
            <a:pPr>
              <a:buFontTx/>
              <a:buChar char="•"/>
            </a:pPr>
            <a:r>
              <a:rPr lang="en-GB" altLang="en-US">
                <a:latin typeface="Arial" panose="020B0604020202020204" pitchFamily="34" charset="0"/>
              </a:rPr>
              <a:t>The definitions on the slide are taken from the DSM-IV depression classification system.</a:t>
            </a:r>
          </a:p>
          <a:p>
            <a:pPr>
              <a:buFontTx/>
              <a:buChar char="•"/>
            </a:pPr>
            <a:r>
              <a:rPr lang="en-GB" altLang="en-US">
                <a:latin typeface="Arial" panose="020B0604020202020204" pitchFamily="34" charset="0"/>
              </a:rPr>
              <a:t>Classificatory systems are agreed conventions that seek to define different severities of depression in order to guide diagnosis and treatment, and their value is determined by how useful they are in practice. DSM-IV has been adopted for this guideline because it is used in nearly all the evidence reviewed and it provides definitions for atypical symptoms and seasonal depression. Its definition of severity also makes it less likely that a diagnosis of depression will be based solely on symptom counting. ICD-10 was the diagnostic classification system used in the previous depression guidelines.</a:t>
            </a:r>
          </a:p>
          <a:p>
            <a:pPr>
              <a:buFontTx/>
              <a:buChar char="•"/>
            </a:pPr>
            <a:r>
              <a:rPr lang="en-GB" altLang="en-US">
                <a:latin typeface="Arial" panose="020B0604020202020204" pitchFamily="34" charset="0"/>
              </a:rPr>
              <a:t>In practical terms, clinicians are not expected to switch to DSM-IV but should be aware that the threshold for mild depression is higher than with ICD-10 (five symptoms not four) and that degree of functional impairment should be routinely assessed before making a diagnosis. Using DSM-IV enables the guideline to better target the use of specific interventions, such as antidepressants, for more severe degrees of depression. </a:t>
            </a:r>
          </a:p>
          <a:p>
            <a:pPr>
              <a:buFontTx/>
              <a:buChar char="•"/>
            </a:pPr>
            <a:r>
              <a:rPr lang="en-GB" altLang="en-US">
                <a:latin typeface="Arial" panose="020B0604020202020204" pitchFamily="34" charset="0"/>
              </a:rPr>
              <a:t>A formal diagnosis using the DSM-IV system requires at least five out of nine for a diagnosis of major depression (referred to in this guideline as ‘depression’). </a:t>
            </a:r>
          </a:p>
          <a:p>
            <a:endParaRPr lang="en-GB" altLang="en-US">
              <a:latin typeface="Arial" panose="020B0604020202020204" pitchFamily="34" charset="0"/>
            </a:endParaRPr>
          </a:p>
          <a:p>
            <a:r>
              <a:rPr lang="en-GB" altLang="en-US">
                <a:latin typeface="Arial" panose="020B0604020202020204" pitchFamily="34" charset="0"/>
              </a:rPr>
              <a:t>For more information on classification systems, please refer to the NICE guideline.</a:t>
            </a:r>
          </a:p>
        </p:txBody>
      </p:sp>
      <p:sp>
        <p:nvSpPr>
          <p:cNvPr id="15364" name="Slide Number Placeholder 3">
            <a:extLst>
              <a:ext uri="{FF2B5EF4-FFF2-40B4-BE49-F238E27FC236}">
                <a16:creationId xmlns:a16="http://schemas.microsoft.com/office/drawing/2014/main" id="{5B3968EF-7161-7885-81F4-8A75C21AFC4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EA4B16C2-4FFE-466E-9AB0-4B12DF641F92}" type="slidenum">
              <a:rPr lang="en-GB" altLang="en-US" sz="1200"/>
              <a:pPr>
                <a:spcBef>
                  <a:spcPct val="0"/>
                </a:spcBef>
              </a:pPr>
              <a:t>6</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12279A37-8281-CF3C-5399-98615D27D404}"/>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BC1A01DC-0150-3DCB-D1BD-99F420457200}"/>
              </a:ext>
            </a:extLst>
          </p:cNvPr>
          <p:cNvSpPr>
            <a:spLocks noGrp="1"/>
          </p:cNvSpPr>
          <p:nvPr>
            <p:ph type="body" idx="1"/>
          </p:nvPr>
        </p:nvSpPr>
        <p:spPr>
          <a:xfrm>
            <a:off x="685800" y="4419600"/>
            <a:ext cx="5486400" cy="5002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800" b="1">
                <a:latin typeface="Arial" panose="020B0604020202020204" pitchFamily="34" charset="0"/>
              </a:rPr>
              <a:t>Key points to raise: Key Symptoms: </a:t>
            </a:r>
            <a:r>
              <a:rPr lang="en-GB" altLang="en-US" sz="800">
                <a:latin typeface="Arial" panose="020B0604020202020204" pitchFamily="34" charset="0"/>
              </a:rPr>
              <a:t>at least one of these, most days, most of the time for at least 2 weeks.</a:t>
            </a:r>
          </a:p>
          <a:p>
            <a:pPr>
              <a:buFontTx/>
              <a:buChar char="•"/>
            </a:pPr>
            <a:r>
              <a:rPr lang="en-GB" altLang="en-US" sz="800">
                <a:latin typeface="Arial" panose="020B0604020202020204" pitchFamily="34" charset="0"/>
              </a:rPr>
              <a:t>Note that a comprehensive assessment of depression should not rely simply on a symptom count, but should take into account the degree of functional impairment and/or disability. </a:t>
            </a:r>
          </a:p>
          <a:p>
            <a:pPr>
              <a:buFontTx/>
              <a:buChar char="•"/>
            </a:pPr>
            <a:r>
              <a:rPr lang="en-GB" altLang="en-US" sz="800">
                <a:latin typeface="Arial" panose="020B0604020202020204" pitchFamily="34" charset="0"/>
              </a:rPr>
              <a:t>Symptoms should be present for at least 2 weeks and each symptom should be present at sufficient severity for most of every day. </a:t>
            </a:r>
          </a:p>
          <a:p>
            <a:pPr>
              <a:buFontTx/>
              <a:buChar char="•"/>
            </a:pPr>
            <a:r>
              <a:rPr lang="en-GB" altLang="en-US" sz="800">
                <a:latin typeface="Arial" panose="020B0604020202020204" pitchFamily="34" charset="0"/>
              </a:rPr>
              <a:t>Then ask about duration and associated disability, past and family history of mood disorders, and availability of social support</a:t>
            </a:r>
          </a:p>
          <a:p>
            <a:r>
              <a:rPr lang="en-GB" altLang="en-US" sz="800" b="1">
                <a:latin typeface="Arial" panose="020B0604020202020204" pitchFamily="34" charset="0"/>
              </a:rPr>
              <a:t>1. Factors that favour general advice and active monitoring:</a:t>
            </a:r>
          </a:p>
          <a:p>
            <a:pPr>
              <a:buFontTx/>
              <a:buChar char="•"/>
            </a:pPr>
            <a:r>
              <a:rPr lang="en-GB" altLang="en-US" sz="800">
                <a:latin typeface="Arial" panose="020B0604020202020204" pitchFamily="34" charset="0"/>
              </a:rPr>
              <a:t>four or fewer of the above symptoms with little associated disability</a:t>
            </a:r>
          </a:p>
          <a:p>
            <a:pPr>
              <a:buFontTx/>
              <a:buChar char="•"/>
            </a:pPr>
            <a:r>
              <a:rPr lang="en-GB" altLang="en-US" sz="800">
                <a:latin typeface="Arial" panose="020B0604020202020204" pitchFamily="34" charset="0"/>
              </a:rPr>
              <a:t>symptoms intermittent, or less than 2 weeks’ duration</a:t>
            </a:r>
          </a:p>
          <a:p>
            <a:pPr>
              <a:buFontTx/>
              <a:buChar char="•"/>
            </a:pPr>
            <a:r>
              <a:rPr lang="en-GB" altLang="en-US" sz="800">
                <a:latin typeface="Arial" panose="020B0604020202020204" pitchFamily="34" charset="0"/>
              </a:rPr>
              <a:t>recent onset with identified stressor</a:t>
            </a:r>
          </a:p>
          <a:p>
            <a:pPr>
              <a:buFontTx/>
              <a:buChar char="•"/>
            </a:pPr>
            <a:r>
              <a:rPr lang="en-GB" altLang="en-US" sz="800">
                <a:latin typeface="Arial" panose="020B0604020202020204" pitchFamily="34" charset="0"/>
              </a:rPr>
              <a:t>no past or family history of depression</a:t>
            </a:r>
          </a:p>
          <a:p>
            <a:pPr>
              <a:buFontTx/>
              <a:buChar char="•"/>
            </a:pPr>
            <a:r>
              <a:rPr lang="en-GB" altLang="en-US" sz="800">
                <a:latin typeface="Arial" panose="020B0604020202020204" pitchFamily="34" charset="0"/>
              </a:rPr>
              <a:t>social support available</a:t>
            </a:r>
          </a:p>
          <a:p>
            <a:pPr>
              <a:buFontTx/>
              <a:buChar char="•"/>
            </a:pPr>
            <a:r>
              <a:rPr lang="en-GB" altLang="en-US" sz="800">
                <a:latin typeface="Arial" panose="020B0604020202020204" pitchFamily="34" charset="0"/>
              </a:rPr>
              <a:t>lack of suicidal thoughts.</a:t>
            </a:r>
          </a:p>
          <a:p>
            <a:r>
              <a:rPr lang="en-GB" altLang="en-US" sz="800" b="1">
                <a:latin typeface="Arial" panose="020B0604020202020204" pitchFamily="34" charset="0"/>
              </a:rPr>
              <a:t>2. Factors that favour more active treatment in primary care:</a:t>
            </a:r>
          </a:p>
          <a:p>
            <a:pPr>
              <a:buFontTx/>
              <a:buChar char="•"/>
            </a:pPr>
            <a:r>
              <a:rPr lang="en-GB" altLang="en-US" sz="800">
                <a:latin typeface="Arial" panose="020B0604020202020204" pitchFamily="34" charset="0"/>
              </a:rPr>
              <a:t>five or more symptoms with associated disability</a:t>
            </a:r>
          </a:p>
          <a:p>
            <a:pPr>
              <a:buFontTx/>
              <a:buChar char="•"/>
            </a:pPr>
            <a:r>
              <a:rPr lang="en-GB" altLang="en-US" sz="800">
                <a:latin typeface="Arial" panose="020B0604020202020204" pitchFamily="34" charset="0"/>
              </a:rPr>
              <a:t>persistent or long-standing symptoms</a:t>
            </a:r>
          </a:p>
          <a:p>
            <a:pPr>
              <a:buFontTx/>
              <a:buChar char="•"/>
            </a:pPr>
            <a:r>
              <a:rPr lang="en-GB" altLang="en-US" sz="800">
                <a:latin typeface="Arial" panose="020B0604020202020204" pitchFamily="34" charset="0"/>
              </a:rPr>
              <a:t>personal or family history of depression</a:t>
            </a:r>
          </a:p>
          <a:p>
            <a:pPr>
              <a:buFontTx/>
              <a:buChar char="•"/>
            </a:pPr>
            <a:r>
              <a:rPr lang="en-GB" altLang="en-US" sz="800">
                <a:latin typeface="Arial" panose="020B0604020202020204" pitchFamily="34" charset="0"/>
              </a:rPr>
              <a:t>low social support</a:t>
            </a:r>
          </a:p>
          <a:p>
            <a:pPr>
              <a:buFontTx/>
              <a:buChar char="•"/>
            </a:pPr>
            <a:r>
              <a:rPr lang="en-GB" altLang="en-US" sz="800">
                <a:latin typeface="Arial" panose="020B0604020202020204" pitchFamily="34" charset="0"/>
              </a:rPr>
              <a:t>occasional suicidal thoughts.</a:t>
            </a:r>
          </a:p>
          <a:p>
            <a:r>
              <a:rPr lang="en-GB" altLang="en-US" sz="800" b="1">
                <a:latin typeface="Arial" panose="020B0604020202020204" pitchFamily="34" charset="0"/>
              </a:rPr>
              <a:t>3. Factors that favour referral to mental health professionals:</a:t>
            </a:r>
          </a:p>
          <a:p>
            <a:pPr>
              <a:buFontTx/>
              <a:buChar char="•"/>
            </a:pPr>
            <a:r>
              <a:rPr lang="en-GB" altLang="en-US" sz="800">
                <a:latin typeface="Arial" panose="020B0604020202020204" pitchFamily="34" charset="0"/>
              </a:rPr>
              <a:t>inadequate or incomplete response to two or more interventions</a:t>
            </a:r>
          </a:p>
          <a:p>
            <a:pPr>
              <a:buFontTx/>
              <a:buChar char="•"/>
            </a:pPr>
            <a:r>
              <a:rPr lang="en-GB" altLang="en-US" sz="800">
                <a:latin typeface="Arial" panose="020B0604020202020204" pitchFamily="34" charset="0"/>
              </a:rPr>
              <a:t>recurrent episode within 1 year of last one </a:t>
            </a:r>
          </a:p>
          <a:p>
            <a:pPr>
              <a:buFontTx/>
              <a:buChar char="•"/>
            </a:pPr>
            <a:r>
              <a:rPr lang="en-GB" altLang="en-US" sz="800">
                <a:latin typeface="Arial" panose="020B0604020202020204" pitchFamily="34" charset="0"/>
              </a:rPr>
              <a:t>history suggestive of bipolar disorder</a:t>
            </a:r>
          </a:p>
          <a:p>
            <a:pPr>
              <a:buFontTx/>
              <a:buChar char="•"/>
            </a:pPr>
            <a:r>
              <a:rPr lang="en-GB" altLang="en-US" sz="800">
                <a:latin typeface="Arial" panose="020B0604020202020204" pitchFamily="34" charset="0"/>
              </a:rPr>
              <a:t>patient with depression or relatives request referral</a:t>
            </a:r>
          </a:p>
          <a:p>
            <a:pPr>
              <a:buFontTx/>
              <a:buChar char="•"/>
            </a:pPr>
            <a:r>
              <a:rPr lang="en-GB" altLang="en-US" sz="800">
                <a:latin typeface="Arial" panose="020B0604020202020204" pitchFamily="34" charset="0"/>
              </a:rPr>
              <a:t>more persistent suicidal thoughts</a:t>
            </a:r>
          </a:p>
          <a:p>
            <a:pPr>
              <a:buFontTx/>
              <a:buChar char="•"/>
            </a:pPr>
            <a:r>
              <a:rPr lang="en-GB" altLang="en-US" sz="800">
                <a:latin typeface="Arial" panose="020B0604020202020204" pitchFamily="34" charset="0"/>
              </a:rPr>
              <a:t>self-neglect.</a:t>
            </a:r>
          </a:p>
          <a:p>
            <a:r>
              <a:rPr lang="en-GB" altLang="en-US" sz="800" b="1">
                <a:latin typeface="Arial" panose="020B0604020202020204" pitchFamily="34" charset="0"/>
              </a:rPr>
              <a:t>4. Factors that favour urgent referral to specialist mental health services</a:t>
            </a:r>
          </a:p>
          <a:p>
            <a:pPr>
              <a:buFontTx/>
              <a:buChar char="•"/>
            </a:pPr>
            <a:r>
              <a:rPr lang="en-GB" altLang="en-US" sz="800">
                <a:latin typeface="Arial" panose="020B0604020202020204" pitchFamily="34" charset="0"/>
              </a:rPr>
              <a:t>actively suicidal ideas or plans</a:t>
            </a:r>
          </a:p>
          <a:p>
            <a:pPr>
              <a:buFontTx/>
              <a:buChar char="•"/>
            </a:pPr>
            <a:r>
              <a:rPr lang="en-GB" altLang="en-US" sz="800">
                <a:latin typeface="Arial" panose="020B0604020202020204" pitchFamily="34" charset="0"/>
              </a:rPr>
              <a:t>psychotic symptoms</a:t>
            </a:r>
          </a:p>
          <a:p>
            <a:pPr>
              <a:buFontTx/>
              <a:buChar char="•"/>
            </a:pPr>
            <a:r>
              <a:rPr lang="en-GB" altLang="en-US" sz="800">
                <a:latin typeface="Arial" panose="020B0604020202020204" pitchFamily="34" charset="0"/>
              </a:rPr>
              <a:t>severe agitation accompanying severe symptoms</a:t>
            </a:r>
          </a:p>
          <a:p>
            <a:pPr>
              <a:buFontTx/>
              <a:buChar char="•"/>
            </a:pPr>
            <a:r>
              <a:rPr lang="en-GB" altLang="en-US" sz="800">
                <a:latin typeface="Arial" panose="020B0604020202020204" pitchFamily="34" charset="0"/>
              </a:rPr>
              <a:t>severe self-neglect.</a:t>
            </a:r>
          </a:p>
          <a:p>
            <a:endParaRPr lang="en-GB" altLang="en-US" sz="800">
              <a:latin typeface="Arial" panose="020B0604020202020204" pitchFamily="34" charset="0"/>
            </a:endParaRPr>
          </a:p>
          <a:p>
            <a:endParaRPr lang="en-US" altLang="en-US" sz="800">
              <a:latin typeface="Arial" panose="020B0604020202020204" pitchFamily="34" charset="0"/>
            </a:endParaRPr>
          </a:p>
        </p:txBody>
      </p:sp>
      <p:sp>
        <p:nvSpPr>
          <p:cNvPr id="17412" name="Slide Number Placeholder 3">
            <a:extLst>
              <a:ext uri="{FF2B5EF4-FFF2-40B4-BE49-F238E27FC236}">
                <a16:creationId xmlns:a16="http://schemas.microsoft.com/office/drawing/2014/main" id="{DCA993A1-93DF-8508-2717-750948DBE05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DE0C5B68-D78D-4434-B576-69FBAFDF10CC}" type="slidenum">
              <a:rPr lang="en-GB" altLang="en-US" sz="1200"/>
              <a:pPr>
                <a:spcBef>
                  <a:spcPct val="0"/>
                </a:spcBef>
              </a:pPr>
              <a:t>7</a:t>
            </a:fld>
            <a:endParaRPr lang="en-GB"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4694D65-6C4D-AE64-4753-2905441FDAE9}"/>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DE6328AD-FC67-14D6-DF15-E3F94E7A7F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NOTES FOR PRESENTERS: </a:t>
            </a:r>
          </a:p>
          <a:p>
            <a:pPr eaLnBrk="1" hangingPunct="1"/>
            <a:r>
              <a:rPr lang="en-GB" altLang="en-US">
                <a:latin typeface="Arial" panose="020B0604020202020204" pitchFamily="34" charset="0"/>
              </a:rPr>
              <a:t>The NICE guideline contains lots of recommendations about how care can be improved, but the experts who wrote the guideline have chosen key recommendations that they think will have the greatest impact on care and are the most important priorities for implementation. They are divided into seven areas of key priority and within these there are eight recommendations that we will consider in turn.  </a:t>
            </a:r>
            <a:endParaRPr lang="en-GB" altLang="en-US" b="1" i="1">
              <a:latin typeface="Arial" panose="020B0604020202020204" pitchFamily="34" charset="0"/>
            </a:endParaRP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In addition, the stepped care model used in the guideline is included.</a:t>
            </a:r>
          </a:p>
          <a:p>
            <a:pPr eaLnBrk="1" hangingPunct="1"/>
            <a:endParaRPr lang="en-GB" altLang="en-US">
              <a:latin typeface="Arial" panose="020B0604020202020204" pitchFamily="34" charset="0"/>
            </a:endParaRPr>
          </a:p>
          <a:p>
            <a:endParaRPr lang="en-GB"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96F5F60-45AA-069D-F4D7-1B56C6F9F671}"/>
              </a:ext>
            </a:extLst>
          </p:cNvPr>
          <p:cNvSpPr>
            <a:spLocks noGrp="1" noRot="1" noChangeAspect="1" noChangeArrowheads="1" noTextEdit="1"/>
          </p:cNvSpPr>
          <p:nvPr>
            <p:ph type="sldImg"/>
          </p:nvPr>
        </p:nvSpPr>
        <p:spPr>
          <a:xfrm>
            <a:off x="1000125" y="776288"/>
            <a:ext cx="4778375" cy="3584575"/>
          </a:xfrm>
          <a:ln/>
        </p:spPr>
      </p:sp>
      <p:sp>
        <p:nvSpPr>
          <p:cNvPr id="3" name="Notes Placeholder 2">
            <a:extLst>
              <a:ext uri="{FF2B5EF4-FFF2-40B4-BE49-F238E27FC236}">
                <a16:creationId xmlns:a16="http://schemas.microsoft.com/office/drawing/2014/main" id="{5767C444-BA4D-710F-1DF3-E91EC678FDE3}"/>
              </a:ext>
            </a:extLst>
          </p:cNvPr>
          <p:cNvSpPr>
            <a:spLocks noGrp="1"/>
          </p:cNvSpPr>
          <p:nvPr>
            <p:ph type="body" idx="1"/>
          </p:nvPr>
        </p:nvSpPr>
        <p:spPr>
          <a:xfrm>
            <a:off x="563563" y="4432300"/>
            <a:ext cx="5730875" cy="4678363"/>
          </a:xfrm>
        </p:spPr>
        <p:txBody>
          <a:bodyPr>
            <a:normAutofit fontScale="92500"/>
          </a:bodyPr>
          <a:lstStyle/>
          <a:p>
            <a:pPr>
              <a:defRPr/>
            </a:pPr>
            <a:r>
              <a:rPr lang="en-GB" b="1" dirty="0"/>
              <a:t>NOTES FOR PRESENTERS:</a:t>
            </a:r>
          </a:p>
          <a:p>
            <a:pPr>
              <a:defRPr/>
            </a:pPr>
            <a:r>
              <a:rPr lang="en-GB" b="1" dirty="0"/>
              <a:t>Recommendation in full: </a:t>
            </a:r>
            <a:r>
              <a:rPr lang="en-GB" dirty="0"/>
              <a:t>shown on slide </a:t>
            </a:r>
            <a:r>
              <a:rPr lang="en-GB" b="1" dirty="0"/>
              <a:t>(1.1.2.1)</a:t>
            </a:r>
          </a:p>
          <a:p>
            <a:pPr>
              <a:defRPr/>
            </a:pPr>
            <a:r>
              <a:rPr lang="en-GB" b="1" dirty="0"/>
              <a:t>Related recommendations:</a:t>
            </a:r>
          </a:p>
          <a:p>
            <a:pPr>
              <a:defRPr/>
            </a:pPr>
            <a:r>
              <a:rPr lang="en-GB" dirty="0"/>
              <a:t>In addition to assessing symptoms and associated functional impairment, consider how the following factors may have affected the development, course and severity of a patient’s depression: </a:t>
            </a:r>
          </a:p>
          <a:p>
            <a:pPr>
              <a:buFont typeface="Arial" pitchFamily="34" charset="0"/>
              <a:buChar char="•"/>
              <a:defRPr/>
            </a:pPr>
            <a:r>
              <a:rPr lang="en-GB" dirty="0"/>
              <a:t> any history of depression and </a:t>
            </a:r>
            <a:r>
              <a:rPr lang="en-GB" dirty="0" err="1"/>
              <a:t>comorbid</a:t>
            </a:r>
            <a:r>
              <a:rPr lang="en-GB" dirty="0"/>
              <a:t> mental health or physical disorders</a:t>
            </a:r>
          </a:p>
          <a:p>
            <a:pPr>
              <a:buFont typeface="Arial" pitchFamily="34" charset="0"/>
              <a:buChar char="•"/>
              <a:defRPr/>
            </a:pPr>
            <a:r>
              <a:rPr lang="en-GB" dirty="0"/>
              <a:t>any past history of mood elevation (to determine if the depression may be part of bipolar disorder*)</a:t>
            </a:r>
          </a:p>
          <a:p>
            <a:pPr>
              <a:buFont typeface="Arial" pitchFamily="34" charset="0"/>
              <a:buChar char="•"/>
              <a:defRPr/>
            </a:pPr>
            <a:r>
              <a:rPr lang="en-GB" dirty="0"/>
              <a:t>any past experience of, and response to, treatments</a:t>
            </a:r>
          </a:p>
          <a:p>
            <a:pPr>
              <a:buFont typeface="Arial" pitchFamily="34" charset="0"/>
              <a:buChar char="•"/>
              <a:defRPr/>
            </a:pPr>
            <a:r>
              <a:rPr lang="en-GB" dirty="0"/>
              <a:t>the quality of interpersonal relationships</a:t>
            </a:r>
          </a:p>
          <a:p>
            <a:pPr>
              <a:buFont typeface="Arial" pitchFamily="34" charset="0"/>
              <a:buChar char="•"/>
              <a:defRPr/>
            </a:pPr>
            <a:r>
              <a:rPr lang="en-GB" dirty="0"/>
              <a:t>living conditions and social isolation  </a:t>
            </a:r>
            <a:r>
              <a:rPr lang="en-GB" b="1" dirty="0"/>
              <a:t>(1.1.2.2)</a:t>
            </a:r>
          </a:p>
          <a:p>
            <a:pPr>
              <a:defRPr/>
            </a:pPr>
            <a:r>
              <a:rPr lang="en-GB" b="1" dirty="0"/>
              <a:t>*</a:t>
            </a:r>
            <a:r>
              <a:rPr lang="en-GB" dirty="0"/>
              <a:t>Refer if necessary to ‘Bipolar disorder’ (NICE clinical guideline 38; available at </a:t>
            </a:r>
            <a:r>
              <a:rPr lang="en-GB" dirty="0">
                <a:hlinkClick r:id="rId3"/>
              </a:rPr>
              <a:t>www.nice.org.uk/CG38</a:t>
            </a:r>
            <a:r>
              <a:rPr lang="en-GB" dirty="0"/>
              <a:t>).</a:t>
            </a:r>
          </a:p>
          <a:p>
            <a:pPr>
              <a:defRPr/>
            </a:pPr>
            <a:endParaRPr lang="en-GB" dirty="0"/>
          </a:p>
          <a:p>
            <a:pPr>
              <a:defRPr/>
            </a:pPr>
            <a:r>
              <a:rPr lang="en-GB" dirty="0"/>
              <a:t>When assessing a patient with a chronic physical health problem and suspected depression, be aware of any learning disabilities or acquired cognitive impairments, and if necessary consider consulting with a relevant specialist when developing treatment plans and strategies. </a:t>
            </a:r>
            <a:r>
              <a:rPr lang="en-GB" b="1" dirty="0"/>
              <a:t>(1.1.2.3)</a:t>
            </a:r>
          </a:p>
          <a:p>
            <a:pPr>
              <a:defRPr/>
            </a:pPr>
            <a:endParaRPr lang="en-GB" dirty="0"/>
          </a:p>
          <a:p>
            <a:pPr>
              <a:defRPr/>
            </a:pPr>
            <a:r>
              <a:rPr lang="en-GB" dirty="0"/>
              <a:t>When providing interventions for patients with a learning disability or acquired cognitive impairment who have a chronic physical health problem and a diagnosis of depression:</a:t>
            </a:r>
          </a:p>
          <a:p>
            <a:pPr>
              <a:buFont typeface="Arial" pitchFamily="34" charset="0"/>
              <a:buChar char="•"/>
              <a:defRPr/>
            </a:pPr>
            <a:r>
              <a:rPr lang="en-GB" dirty="0"/>
              <a:t>where possible, provide the same interventions as for other patients with depression</a:t>
            </a:r>
          </a:p>
          <a:p>
            <a:pPr>
              <a:buFont typeface="Arial" pitchFamily="34" charset="0"/>
              <a:buChar char="•"/>
              <a:defRPr/>
            </a:pPr>
            <a:r>
              <a:rPr lang="en-GB" dirty="0"/>
              <a:t>if necessary, adjust the method of delivery or duration of the intervention to take account of the disability or impairment </a:t>
            </a:r>
            <a:r>
              <a:rPr lang="en-GB" b="1" dirty="0"/>
              <a:t>(1.1.2.4)</a:t>
            </a:r>
            <a:endParaRPr lang="en-GB" dirty="0"/>
          </a:p>
          <a:p>
            <a:pPr>
              <a:defRPr/>
            </a:pPr>
            <a:endParaRPr lang="en-GB" dirty="0"/>
          </a:p>
          <a:p>
            <a:pPr>
              <a:defRPr/>
            </a:pPr>
            <a:r>
              <a:rPr lang="en-GB" dirty="0"/>
              <a:t>Always ask patients with depression and a chronic physical health problem directly about suicidal ideation and intent. If there is a risk of self-harm or suicide: </a:t>
            </a:r>
          </a:p>
          <a:p>
            <a:pPr>
              <a:buFont typeface="Arial" pitchFamily="34" charset="0"/>
              <a:buChar char="•"/>
              <a:defRPr/>
            </a:pPr>
            <a:r>
              <a:rPr lang="en-GB" dirty="0"/>
              <a:t>assess whether the patient has adequate social support and is aware of sources of help</a:t>
            </a:r>
          </a:p>
          <a:p>
            <a:pPr>
              <a:buFont typeface="Arial" pitchFamily="34" charset="0"/>
              <a:buChar char="•"/>
              <a:defRPr/>
            </a:pPr>
            <a:r>
              <a:rPr lang="en-GB" dirty="0"/>
              <a:t>arrange help appropriate to the level of risk (see section 1.3.2)</a:t>
            </a:r>
          </a:p>
          <a:p>
            <a:pPr>
              <a:buFont typeface="Arial" pitchFamily="34" charset="0"/>
              <a:buChar char="•"/>
              <a:defRPr/>
            </a:pPr>
            <a:r>
              <a:rPr lang="en-GB" dirty="0"/>
              <a:t>advise the patient to seek further help if the situation deteriorates</a:t>
            </a:r>
            <a:r>
              <a:rPr lang="en-GB" b="1" dirty="0"/>
              <a:t> (1.1.2.5)</a:t>
            </a:r>
            <a:endParaRPr lang="en-GB" dirty="0"/>
          </a:p>
          <a:p>
            <a:pPr>
              <a:defRPr/>
            </a:pPr>
            <a:endParaRPr lang="en-GB" dirty="0"/>
          </a:p>
          <a:p>
            <a:pPr>
              <a:defRPr/>
            </a:pPr>
            <a:endParaRPr lang="en-GB" b="1" dirty="0"/>
          </a:p>
          <a:p>
            <a:pPr>
              <a:defRPr/>
            </a:pPr>
            <a:endParaRPr lang="en-GB" dirty="0"/>
          </a:p>
        </p:txBody>
      </p:sp>
      <p:sp>
        <p:nvSpPr>
          <p:cNvPr id="21508" name="Slide Number Placeholder 3">
            <a:extLst>
              <a:ext uri="{FF2B5EF4-FFF2-40B4-BE49-F238E27FC236}">
                <a16:creationId xmlns:a16="http://schemas.microsoft.com/office/drawing/2014/main" id="{75D95097-A150-8351-4A97-7D9F1C084B2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150A2068-9F07-49E8-92F5-B80CCBF1ABD6}" type="slidenum">
              <a:rPr lang="en-GB" altLang="en-US" sz="1200"/>
              <a:pPr>
                <a:spcBef>
                  <a:spcPct val="0"/>
                </a:spcBef>
              </a:pPr>
              <a:t>9</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685061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99150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9100" y="476250"/>
            <a:ext cx="2051050" cy="6192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11188" y="476250"/>
            <a:ext cx="6005512" cy="6192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7080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19250" y="476250"/>
            <a:ext cx="7200900" cy="1287463"/>
          </a:xfrm>
        </p:spPr>
        <p:txBody>
          <a:bodyPr/>
          <a:lstStyle/>
          <a:p>
            <a:r>
              <a:rPr lang="en-US"/>
              <a:t>Click to edit Master title style</a:t>
            </a:r>
            <a:endParaRPr lang="en-GB"/>
          </a:p>
        </p:txBody>
      </p:sp>
      <p:sp>
        <p:nvSpPr>
          <p:cNvPr id="3" name="Table Placeholder 2"/>
          <p:cNvSpPr>
            <a:spLocks noGrp="1"/>
          </p:cNvSpPr>
          <p:nvPr>
            <p:ph type="tbl" idx="1"/>
          </p:nvPr>
        </p:nvSpPr>
        <p:spPr>
          <a:xfrm>
            <a:off x="611188" y="2060575"/>
            <a:ext cx="8208962" cy="4608513"/>
          </a:xfrm>
        </p:spPr>
        <p:txBody>
          <a:bodyPr/>
          <a:lstStyle/>
          <a:p>
            <a:pPr lvl="0"/>
            <a:r>
              <a:rPr lang="en-US" noProof="0"/>
              <a:t>Click icon to add table</a:t>
            </a:r>
            <a:endParaRPr lang="en-GB" noProof="0"/>
          </a:p>
        </p:txBody>
      </p:sp>
    </p:spTree>
    <p:extLst>
      <p:ext uri="{BB962C8B-B14F-4D97-AF65-F5344CB8AC3E}">
        <p14:creationId xmlns:p14="http://schemas.microsoft.com/office/powerpoint/2010/main" val="377424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14515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129156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11188" y="2060575"/>
            <a:ext cx="4027487"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91075" y="2060575"/>
            <a:ext cx="4029075"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245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36170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195558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203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46658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86730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background">
            <a:extLst>
              <a:ext uri="{FF2B5EF4-FFF2-40B4-BE49-F238E27FC236}">
                <a16:creationId xmlns:a16="http://schemas.microsoft.com/office/drawing/2014/main" id="{8619C687-E286-0B20-06BF-393B36758E5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22225"/>
            <a:ext cx="9144000"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A29B04B3-990F-4734-771F-7E802D3D2668}"/>
              </a:ext>
            </a:extLst>
          </p:cNvPr>
          <p:cNvSpPr>
            <a:spLocks noGrp="1" noChangeArrowheads="1"/>
          </p:cNvSpPr>
          <p:nvPr>
            <p:ph type="title"/>
          </p:nvPr>
        </p:nvSpPr>
        <p:spPr bwMode="auto">
          <a:xfrm>
            <a:off x="1619250" y="476250"/>
            <a:ext cx="7200900" cy="128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Rectangle 3">
            <a:extLst>
              <a:ext uri="{FF2B5EF4-FFF2-40B4-BE49-F238E27FC236}">
                <a16:creationId xmlns:a16="http://schemas.microsoft.com/office/drawing/2014/main" id="{33FB16A5-4241-6FB2-4DB9-A04C5EDA758D}"/>
              </a:ext>
            </a:extLst>
          </p:cNvPr>
          <p:cNvSpPr>
            <a:spLocks noGrp="1" noChangeArrowheads="1"/>
          </p:cNvSpPr>
          <p:nvPr>
            <p:ph type="body" idx="1"/>
          </p:nvPr>
        </p:nvSpPr>
        <p:spPr bwMode="auto">
          <a:xfrm>
            <a:off x="611188" y="2060575"/>
            <a:ext cx="8208962"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rtl="0" eaLnBrk="0" fontAlgn="base" hangingPunct="0">
        <a:spcBef>
          <a:spcPct val="0"/>
        </a:spcBef>
        <a:spcAft>
          <a:spcPct val="0"/>
        </a:spcAft>
        <a:defRPr sz="3600" b="1">
          <a:solidFill>
            <a:schemeClr val="tx1"/>
          </a:solidFill>
          <a:latin typeface="+mj-lt"/>
          <a:ea typeface="+mj-ea"/>
          <a:cs typeface="+mj-cs"/>
        </a:defRPr>
      </a:lvl1pPr>
      <a:lvl2pPr algn="r" rtl="0" eaLnBrk="0" fontAlgn="base" hangingPunct="0">
        <a:spcBef>
          <a:spcPct val="0"/>
        </a:spcBef>
        <a:spcAft>
          <a:spcPct val="0"/>
        </a:spcAft>
        <a:defRPr sz="3600" b="1">
          <a:solidFill>
            <a:schemeClr val="tx1"/>
          </a:solidFill>
          <a:latin typeface="Arial" charset="0"/>
        </a:defRPr>
      </a:lvl2pPr>
      <a:lvl3pPr algn="r" rtl="0" eaLnBrk="0" fontAlgn="base" hangingPunct="0">
        <a:spcBef>
          <a:spcPct val="0"/>
        </a:spcBef>
        <a:spcAft>
          <a:spcPct val="0"/>
        </a:spcAft>
        <a:defRPr sz="3600" b="1">
          <a:solidFill>
            <a:schemeClr val="tx1"/>
          </a:solidFill>
          <a:latin typeface="Arial" charset="0"/>
        </a:defRPr>
      </a:lvl3pPr>
      <a:lvl4pPr algn="r" rtl="0" eaLnBrk="0" fontAlgn="base" hangingPunct="0">
        <a:spcBef>
          <a:spcPct val="0"/>
        </a:spcBef>
        <a:spcAft>
          <a:spcPct val="0"/>
        </a:spcAft>
        <a:defRPr sz="3600" b="1">
          <a:solidFill>
            <a:schemeClr val="tx1"/>
          </a:solidFill>
          <a:latin typeface="Arial" charset="0"/>
        </a:defRPr>
      </a:lvl4pPr>
      <a:lvl5pPr algn="r" rtl="0" eaLnBrk="0" fontAlgn="base" hangingPunct="0">
        <a:spcBef>
          <a:spcPct val="0"/>
        </a:spcBef>
        <a:spcAft>
          <a:spcPct val="0"/>
        </a:spcAft>
        <a:defRPr sz="3600" b="1">
          <a:solidFill>
            <a:schemeClr val="tx1"/>
          </a:solidFill>
          <a:latin typeface="Arial" charset="0"/>
        </a:defRPr>
      </a:lvl5pPr>
      <a:lvl6pPr marL="457200" algn="r" rtl="0" eaLnBrk="1" fontAlgn="base" hangingPunct="1">
        <a:spcBef>
          <a:spcPct val="0"/>
        </a:spcBef>
        <a:spcAft>
          <a:spcPct val="0"/>
        </a:spcAft>
        <a:defRPr sz="3600" b="1">
          <a:solidFill>
            <a:schemeClr val="tx1"/>
          </a:solidFill>
          <a:latin typeface="Arial" charset="0"/>
        </a:defRPr>
      </a:lvl6pPr>
      <a:lvl7pPr marL="914400" algn="r" rtl="0" eaLnBrk="1" fontAlgn="base" hangingPunct="1">
        <a:spcBef>
          <a:spcPct val="0"/>
        </a:spcBef>
        <a:spcAft>
          <a:spcPct val="0"/>
        </a:spcAft>
        <a:defRPr sz="3600" b="1">
          <a:solidFill>
            <a:schemeClr val="tx1"/>
          </a:solidFill>
          <a:latin typeface="Arial" charset="0"/>
        </a:defRPr>
      </a:lvl7pPr>
      <a:lvl8pPr marL="1371600" algn="r" rtl="0" eaLnBrk="1" fontAlgn="base" hangingPunct="1">
        <a:spcBef>
          <a:spcPct val="0"/>
        </a:spcBef>
        <a:spcAft>
          <a:spcPct val="0"/>
        </a:spcAft>
        <a:defRPr sz="3600" b="1">
          <a:solidFill>
            <a:schemeClr val="tx1"/>
          </a:solidFill>
          <a:latin typeface="Arial" charset="0"/>
        </a:defRPr>
      </a:lvl8pPr>
      <a:lvl9pPr marL="1828800" algn="r" rtl="0" eaLnBrk="1" fontAlgn="base" hangingPunct="1">
        <a:spcBef>
          <a:spcPct val="0"/>
        </a:spcBef>
        <a:spcAft>
          <a:spcPct val="0"/>
        </a:spcAft>
        <a:defRPr sz="3600" b="1">
          <a:solidFill>
            <a:schemeClr val="tx1"/>
          </a:solidFill>
          <a:latin typeface="Arial" charset="0"/>
        </a:defRPr>
      </a:lvl9pPr>
    </p:titleStyle>
    <p:bodyStyle>
      <a:lvl1pPr marL="342900" indent="12700" algn="l" rtl="0" eaLnBrk="0" fontAlgn="base" hangingPunct="0">
        <a:spcBef>
          <a:spcPct val="20000"/>
        </a:spcBef>
        <a:spcAft>
          <a:spcPct val="100000"/>
        </a:spcAft>
        <a:defRPr sz="2400">
          <a:solidFill>
            <a:schemeClr val="tx1"/>
          </a:solidFill>
          <a:latin typeface="+mn-lt"/>
          <a:ea typeface="+mn-ea"/>
          <a:cs typeface="+mn-cs"/>
        </a:defRPr>
      </a:lvl1pPr>
      <a:lvl2pPr marL="723900" indent="355600" algn="l" rtl="0" eaLnBrk="0" fontAlgn="base" hangingPunct="0">
        <a:spcBef>
          <a:spcPct val="20000"/>
        </a:spcBef>
        <a:spcAft>
          <a:spcPct val="0"/>
        </a:spcAft>
        <a:buChar char="•"/>
        <a:defRPr sz="2400">
          <a:solidFill>
            <a:schemeClr val="tx1"/>
          </a:solidFill>
          <a:latin typeface="+mn-lt"/>
        </a:defRPr>
      </a:lvl2pPr>
      <a:lvl3pPr marL="1487488" indent="-228600" algn="l" rtl="0" eaLnBrk="0" fontAlgn="base" hangingPunct="0">
        <a:spcBef>
          <a:spcPct val="20000"/>
        </a:spcBef>
        <a:spcAft>
          <a:spcPct val="0"/>
        </a:spcAft>
        <a:defRPr sz="1600">
          <a:solidFill>
            <a:schemeClr val="tx1"/>
          </a:solidFill>
          <a:latin typeface="+mn-lt"/>
        </a:defRPr>
      </a:lvl3pPr>
      <a:lvl4pPr marL="1895475" indent="-228600" algn="l" rtl="0" eaLnBrk="0" fontAlgn="base" hangingPunct="0">
        <a:spcBef>
          <a:spcPct val="20000"/>
        </a:spcBef>
        <a:spcAft>
          <a:spcPct val="0"/>
        </a:spcAft>
        <a:defRPr sz="1400">
          <a:solidFill>
            <a:schemeClr val="tx1"/>
          </a:solidFill>
          <a:latin typeface="+mn-lt"/>
        </a:defRPr>
      </a:lvl4pPr>
      <a:lvl5pPr marL="2303463" indent="-228600" algn="l" rtl="0" eaLnBrk="0" fontAlgn="base" hangingPunct="0">
        <a:spcBef>
          <a:spcPct val="20000"/>
        </a:spcBef>
        <a:spcAft>
          <a:spcPct val="0"/>
        </a:spcAft>
        <a:defRPr sz="1400">
          <a:solidFill>
            <a:schemeClr val="tx1"/>
          </a:solidFill>
          <a:latin typeface="+mn-lt"/>
        </a:defRPr>
      </a:lvl5pPr>
      <a:lvl6pPr marL="2760663" indent="-228600" algn="l" rtl="0" eaLnBrk="1" fontAlgn="base" hangingPunct="1">
        <a:spcBef>
          <a:spcPct val="20000"/>
        </a:spcBef>
        <a:spcAft>
          <a:spcPct val="0"/>
        </a:spcAft>
        <a:defRPr sz="1400">
          <a:solidFill>
            <a:schemeClr val="tx1"/>
          </a:solidFill>
          <a:latin typeface="+mn-lt"/>
        </a:defRPr>
      </a:lvl6pPr>
      <a:lvl7pPr marL="3217863" indent="-228600" algn="l" rtl="0" eaLnBrk="1" fontAlgn="base" hangingPunct="1">
        <a:spcBef>
          <a:spcPct val="20000"/>
        </a:spcBef>
        <a:spcAft>
          <a:spcPct val="0"/>
        </a:spcAft>
        <a:defRPr sz="1400">
          <a:solidFill>
            <a:schemeClr val="tx1"/>
          </a:solidFill>
          <a:latin typeface="+mn-lt"/>
        </a:defRPr>
      </a:lvl7pPr>
      <a:lvl8pPr marL="3675063" indent="-228600" algn="l" rtl="0" eaLnBrk="1" fontAlgn="base" hangingPunct="1">
        <a:spcBef>
          <a:spcPct val="20000"/>
        </a:spcBef>
        <a:spcAft>
          <a:spcPct val="0"/>
        </a:spcAft>
        <a:defRPr sz="1400">
          <a:solidFill>
            <a:schemeClr val="tx1"/>
          </a:solidFill>
          <a:latin typeface="+mn-lt"/>
        </a:defRPr>
      </a:lvl8pPr>
      <a:lvl9pPr marL="4132263"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3" Type="http://schemas.openxmlformats.org/officeDocument/2006/relationships/hyperlink" Target="http://www.nice.org.uk/CG91"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6EB5A71-C463-F35D-5C88-D07B80EA050A}"/>
              </a:ext>
            </a:extLst>
          </p:cNvPr>
          <p:cNvSpPr>
            <a:spLocks noGrp="1" noChangeArrowheads="1"/>
          </p:cNvSpPr>
          <p:nvPr>
            <p:ph type="title"/>
          </p:nvPr>
        </p:nvSpPr>
        <p:spPr/>
        <p:txBody>
          <a:bodyPr/>
          <a:lstStyle/>
          <a:p>
            <a:pPr eaLnBrk="1" hangingPunct="1"/>
            <a:endParaRPr lang="en-US" altLang="en-US"/>
          </a:p>
        </p:txBody>
      </p:sp>
      <p:pic>
        <p:nvPicPr>
          <p:cNvPr id="4099" name="Picture 3">
            <a:extLst>
              <a:ext uri="{FF2B5EF4-FFF2-40B4-BE49-F238E27FC236}">
                <a16:creationId xmlns:a16="http://schemas.microsoft.com/office/drawing/2014/main" id="{F163F1BE-EAE4-EFE0-3ECD-FF20062A2AB9}"/>
              </a:ext>
            </a:extLst>
          </p:cNvPr>
          <p:cNvPicPr>
            <a:picLocks noGrp="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0" y="-26988"/>
            <a:ext cx="9144000" cy="6899276"/>
          </a:xfrm>
        </p:spPr>
      </p:pic>
      <p:sp>
        <p:nvSpPr>
          <p:cNvPr id="4100" name="Text Box 4">
            <a:extLst>
              <a:ext uri="{FF2B5EF4-FFF2-40B4-BE49-F238E27FC236}">
                <a16:creationId xmlns:a16="http://schemas.microsoft.com/office/drawing/2014/main" id="{27611355-266B-53EC-D402-C886EDAF3037}"/>
              </a:ext>
            </a:extLst>
          </p:cNvPr>
          <p:cNvSpPr txBox="1">
            <a:spLocks noChangeArrowheads="1"/>
          </p:cNvSpPr>
          <p:nvPr/>
        </p:nvSpPr>
        <p:spPr bwMode="auto">
          <a:xfrm>
            <a:off x="428625" y="2000250"/>
            <a:ext cx="8358188"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ctr" eaLnBrk="1" hangingPunct="1">
              <a:spcBef>
                <a:spcPct val="0"/>
              </a:spcBef>
              <a:spcAft>
                <a:spcPct val="0"/>
              </a:spcAft>
            </a:pPr>
            <a:r>
              <a:rPr lang="en-GB" altLang="en-US" sz="4000" b="1"/>
              <a:t>Depression in adults </a:t>
            </a:r>
            <a:br>
              <a:rPr lang="en-GB" altLang="en-US" sz="4000" b="1"/>
            </a:br>
            <a:r>
              <a:rPr lang="en-GB" altLang="en-US" sz="4000" b="1"/>
              <a:t>with a chronic physical</a:t>
            </a:r>
            <a:br>
              <a:rPr lang="en-GB" altLang="en-US" sz="4000" b="1"/>
            </a:br>
            <a:r>
              <a:rPr lang="en-GB" altLang="en-US" sz="4000" b="1"/>
              <a:t>health problem</a:t>
            </a:r>
            <a:endParaRPr lang="en-GB" altLang="en-US" sz="4000"/>
          </a:p>
        </p:txBody>
      </p:sp>
      <p:sp>
        <p:nvSpPr>
          <p:cNvPr id="4101" name="Text Box 5">
            <a:extLst>
              <a:ext uri="{FF2B5EF4-FFF2-40B4-BE49-F238E27FC236}">
                <a16:creationId xmlns:a16="http://schemas.microsoft.com/office/drawing/2014/main" id="{D1DC1121-E2D5-E79C-A7B6-34550681ADF2}"/>
              </a:ext>
            </a:extLst>
          </p:cNvPr>
          <p:cNvSpPr txBox="1">
            <a:spLocks noChangeArrowheads="1"/>
          </p:cNvSpPr>
          <p:nvPr/>
        </p:nvSpPr>
        <p:spPr bwMode="auto">
          <a:xfrm>
            <a:off x="1327150" y="3971925"/>
            <a:ext cx="6481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ctr" eaLnBrk="1" hangingPunct="1">
              <a:spcBef>
                <a:spcPct val="50000"/>
              </a:spcBef>
              <a:spcAft>
                <a:spcPct val="0"/>
              </a:spcAft>
            </a:pPr>
            <a:r>
              <a:rPr lang="en-GB" altLang="en-US"/>
              <a:t>Implementing NICE guidance</a:t>
            </a:r>
          </a:p>
        </p:txBody>
      </p:sp>
      <p:sp>
        <p:nvSpPr>
          <p:cNvPr id="4102" name="Text Box 6">
            <a:extLst>
              <a:ext uri="{FF2B5EF4-FFF2-40B4-BE49-F238E27FC236}">
                <a16:creationId xmlns:a16="http://schemas.microsoft.com/office/drawing/2014/main" id="{1B74AD0B-216A-FCFF-0523-93F1A60C9641}"/>
              </a:ext>
            </a:extLst>
          </p:cNvPr>
          <p:cNvSpPr txBox="1">
            <a:spLocks noChangeArrowheads="1"/>
          </p:cNvSpPr>
          <p:nvPr/>
        </p:nvSpPr>
        <p:spPr bwMode="auto">
          <a:xfrm>
            <a:off x="1555750" y="5094288"/>
            <a:ext cx="2160588"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ctr" eaLnBrk="1" hangingPunct="1">
              <a:spcBef>
                <a:spcPct val="50000"/>
              </a:spcBef>
              <a:spcAft>
                <a:spcPct val="0"/>
              </a:spcAft>
            </a:pPr>
            <a:endParaRPr lang="en-GB" altLang="en-US" sz="2200"/>
          </a:p>
          <a:p>
            <a:pPr algn="ctr" eaLnBrk="1" hangingPunct="1">
              <a:spcBef>
                <a:spcPct val="50000"/>
              </a:spcBef>
              <a:spcAft>
                <a:spcPct val="0"/>
              </a:spcAft>
            </a:pPr>
            <a:r>
              <a:rPr lang="en-GB" altLang="en-US" sz="2000"/>
              <a:t>2009</a:t>
            </a:r>
          </a:p>
        </p:txBody>
      </p:sp>
      <p:sp>
        <p:nvSpPr>
          <p:cNvPr id="4103" name="Text Box 7">
            <a:extLst>
              <a:ext uri="{FF2B5EF4-FFF2-40B4-BE49-F238E27FC236}">
                <a16:creationId xmlns:a16="http://schemas.microsoft.com/office/drawing/2014/main" id="{854320B4-2FEF-2656-780A-912DFE42E36B}"/>
              </a:ext>
            </a:extLst>
          </p:cNvPr>
          <p:cNvSpPr txBox="1">
            <a:spLocks noChangeArrowheads="1"/>
          </p:cNvSpPr>
          <p:nvPr/>
        </p:nvSpPr>
        <p:spPr bwMode="auto">
          <a:xfrm>
            <a:off x="1042988" y="6237288"/>
            <a:ext cx="46085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50000"/>
              </a:spcBef>
              <a:spcAft>
                <a:spcPct val="0"/>
              </a:spcAft>
            </a:pPr>
            <a:r>
              <a:rPr lang="en-GB" altLang="en-US" sz="1800" b="1">
                <a:solidFill>
                  <a:schemeClr val="bg1"/>
                </a:solidFill>
              </a:rPr>
              <a:t>NICE clinical guideline 91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4696C6B-DD50-B855-F554-8F87F2E2C92A}"/>
              </a:ext>
            </a:extLst>
          </p:cNvPr>
          <p:cNvSpPr>
            <a:spLocks noGrp="1" noChangeArrowheads="1"/>
          </p:cNvSpPr>
          <p:nvPr>
            <p:ph type="title"/>
          </p:nvPr>
        </p:nvSpPr>
        <p:spPr>
          <a:xfrm>
            <a:off x="1428750" y="476250"/>
            <a:ext cx="7391400" cy="1287463"/>
          </a:xfrm>
        </p:spPr>
        <p:txBody>
          <a:bodyPr/>
          <a:lstStyle/>
          <a:p>
            <a:r>
              <a:rPr lang="en-GB" altLang="en-US"/>
              <a:t>Effective delivery of interventions for depression (1) </a:t>
            </a:r>
          </a:p>
        </p:txBody>
      </p:sp>
      <p:sp>
        <p:nvSpPr>
          <p:cNvPr id="4" name="Rectangle 3">
            <a:extLst>
              <a:ext uri="{FF2B5EF4-FFF2-40B4-BE49-F238E27FC236}">
                <a16:creationId xmlns:a16="http://schemas.microsoft.com/office/drawing/2014/main" id="{54507257-601B-5847-B80A-F88876FAF7CC}"/>
              </a:ext>
            </a:extLst>
          </p:cNvPr>
          <p:cNvSpPr txBox="1">
            <a:spLocks noChangeArrowheads="1"/>
          </p:cNvSpPr>
          <p:nvPr/>
        </p:nvSpPr>
        <p:spPr bwMode="auto">
          <a:xfrm>
            <a:off x="539750" y="2032000"/>
            <a:ext cx="8280400" cy="4060825"/>
          </a:xfrm>
          <a:prstGeom prst="rect">
            <a:avLst/>
          </a:prstGeom>
          <a:noFill/>
          <a:ln w="9525">
            <a:noFill/>
            <a:miter lim="800000"/>
            <a:headEnd/>
            <a:tailEnd/>
          </a:ln>
        </p:spPr>
        <p:txBody>
          <a:bodyPr/>
          <a:lstStyle/>
          <a:p>
            <a:pPr marL="544513" lvl="1" indent="-282575" eaLnBrk="1" hangingPunct="1">
              <a:spcBef>
                <a:spcPct val="20000"/>
              </a:spcBef>
              <a:buFontTx/>
              <a:buChar char="•"/>
              <a:defRPr/>
            </a:pPr>
            <a:r>
              <a:rPr lang="en-GB" sz="2400" kern="0" dirty="0">
                <a:latin typeface="+mn-lt"/>
              </a:rPr>
              <a:t>All interventions should be delivered by competent practitioners. </a:t>
            </a:r>
          </a:p>
          <a:p>
            <a:pPr marL="544513" lvl="1" indent="-282575" eaLnBrk="1" hangingPunct="1">
              <a:spcBef>
                <a:spcPct val="20000"/>
              </a:spcBef>
              <a:buFontTx/>
              <a:buChar char="•"/>
              <a:defRPr/>
            </a:pPr>
            <a:endParaRPr lang="en-GB" sz="2400" kern="0" dirty="0">
              <a:latin typeface="+mn-lt"/>
            </a:endParaRPr>
          </a:p>
          <a:p>
            <a:pPr marL="544513" lvl="1" indent="-282575" eaLnBrk="1" hangingPunct="1">
              <a:spcBef>
                <a:spcPct val="20000"/>
              </a:spcBef>
              <a:buFontTx/>
              <a:buChar char="•"/>
              <a:defRPr/>
            </a:pPr>
            <a:r>
              <a:rPr lang="en-GB" sz="2400" kern="0" dirty="0">
                <a:latin typeface="+mn-lt"/>
              </a:rPr>
              <a:t>Psychological and psychosocial interventions should be based on the relevant treatment manual(s). </a:t>
            </a:r>
          </a:p>
          <a:p>
            <a:pPr marL="544513" lvl="1" indent="-282575" eaLnBrk="1" hangingPunct="1">
              <a:spcBef>
                <a:spcPct val="20000"/>
              </a:spcBef>
              <a:buFontTx/>
              <a:buChar char="•"/>
              <a:defRPr/>
            </a:pPr>
            <a:endParaRPr lang="en-GB" sz="2400" kern="0" dirty="0">
              <a:latin typeface="+mn-lt"/>
            </a:endParaRPr>
          </a:p>
          <a:p>
            <a:pPr marL="544513" lvl="1" indent="-282575" eaLnBrk="1" hangingPunct="1">
              <a:spcBef>
                <a:spcPct val="20000"/>
              </a:spcBef>
              <a:buFontTx/>
              <a:buChar char="•"/>
              <a:defRPr/>
            </a:pPr>
            <a:r>
              <a:rPr lang="en-GB" sz="2400" kern="0" dirty="0">
                <a:latin typeface="+mn-lt"/>
              </a:rPr>
              <a:t>Practitioners should consider using competence frameworks.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A24D0CBE-2966-D535-3D06-0FBD7D02521D}"/>
              </a:ext>
            </a:extLst>
          </p:cNvPr>
          <p:cNvSpPr>
            <a:spLocks noGrp="1" noChangeArrowheads="1"/>
          </p:cNvSpPr>
          <p:nvPr>
            <p:ph type="title"/>
          </p:nvPr>
        </p:nvSpPr>
        <p:spPr/>
        <p:txBody>
          <a:bodyPr/>
          <a:lstStyle/>
          <a:p>
            <a:r>
              <a:rPr lang="en-GB" altLang="en-US"/>
              <a:t>Effective delivery of interventions for depression (2) </a:t>
            </a:r>
          </a:p>
        </p:txBody>
      </p:sp>
      <p:sp>
        <p:nvSpPr>
          <p:cNvPr id="4" name="Rectangle 3">
            <a:extLst>
              <a:ext uri="{FF2B5EF4-FFF2-40B4-BE49-F238E27FC236}">
                <a16:creationId xmlns:a16="http://schemas.microsoft.com/office/drawing/2014/main" id="{10C7E2DF-3427-2973-CF8F-C3EE1D75F26F}"/>
              </a:ext>
            </a:extLst>
          </p:cNvPr>
          <p:cNvSpPr txBox="1">
            <a:spLocks noChangeArrowheads="1"/>
          </p:cNvSpPr>
          <p:nvPr/>
        </p:nvSpPr>
        <p:spPr bwMode="auto">
          <a:xfrm>
            <a:off x="539750" y="2032000"/>
            <a:ext cx="8280400" cy="4060825"/>
          </a:xfrm>
          <a:prstGeom prst="rect">
            <a:avLst/>
          </a:prstGeom>
          <a:noFill/>
          <a:ln w="9525">
            <a:noFill/>
            <a:miter lim="800000"/>
            <a:headEnd/>
            <a:tailEnd/>
          </a:ln>
        </p:spPr>
        <p:txBody>
          <a:bodyPr/>
          <a:lstStyle/>
          <a:p>
            <a:pPr marL="544513" lvl="1" indent="-282575" eaLnBrk="1" hangingPunct="1">
              <a:spcBef>
                <a:spcPct val="20000"/>
              </a:spcBef>
              <a:defRPr/>
            </a:pPr>
            <a:r>
              <a:rPr lang="en-GB" sz="2400" kern="0" dirty="0">
                <a:latin typeface="+mn-lt"/>
              </a:rPr>
              <a:t>For all interventions,</a:t>
            </a:r>
            <a:r>
              <a:rPr lang="en-GB" sz="2400" b="1" kern="0" dirty="0">
                <a:latin typeface="+mn-lt"/>
              </a:rPr>
              <a:t> </a:t>
            </a:r>
            <a:r>
              <a:rPr lang="en-GB" sz="2400" kern="0" dirty="0">
                <a:latin typeface="+mn-lt"/>
              </a:rPr>
              <a:t>practitioners should: </a:t>
            </a:r>
          </a:p>
          <a:p>
            <a:pPr marL="544513" lvl="1" indent="-282575" eaLnBrk="1" hangingPunct="1">
              <a:spcBef>
                <a:spcPts val="900"/>
              </a:spcBef>
              <a:buFontTx/>
              <a:buChar char="•"/>
              <a:defRPr/>
            </a:pPr>
            <a:r>
              <a:rPr lang="en-GB" sz="2400" kern="0" dirty="0">
                <a:latin typeface="+mn-lt"/>
              </a:rPr>
              <a:t>receive regular high-quality supervision</a:t>
            </a:r>
          </a:p>
          <a:p>
            <a:pPr marL="544513" lvl="1" indent="-282575" eaLnBrk="1" hangingPunct="1">
              <a:spcBef>
                <a:spcPts val="900"/>
              </a:spcBef>
              <a:buFontTx/>
              <a:buChar char="•"/>
              <a:defRPr/>
            </a:pPr>
            <a:r>
              <a:rPr lang="en-GB" sz="2400" kern="0" dirty="0">
                <a:latin typeface="+mn-lt"/>
              </a:rPr>
              <a:t>use routine outcome measures</a:t>
            </a:r>
          </a:p>
          <a:p>
            <a:pPr marL="544513" lvl="1" indent="-282575" eaLnBrk="1" hangingPunct="1">
              <a:spcBef>
                <a:spcPts val="900"/>
              </a:spcBef>
              <a:buFontTx/>
              <a:buChar char="•"/>
              <a:defRPr/>
            </a:pPr>
            <a:r>
              <a:rPr lang="en-GB" sz="2400" kern="0" dirty="0">
                <a:latin typeface="+mn-lt"/>
              </a:rPr>
              <a:t>ensure the patient with depression is involved in reviewing treatment </a:t>
            </a:r>
            <a:r>
              <a:rPr lang="en-GB" sz="2400" kern="0" dirty="0">
                <a:latin typeface="Arial" charset="0"/>
              </a:rPr>
              <a:t>efficacy </a:t>
            </a:r>
            <a:endParaRPr lang="en-GB" sz="2400" kern="0" dirty="0">
              <a:latin typeface="+mn-lt"/>
            </a:endParaRPr>
          </a:p>
          <a:p>
            <a:pPr marL="544513" lvl="1" indent="-282575" eaLnBrk="1" hangingPunct="1">
              <a:spcBef>
                <a:spcPts val="900"/>
              </a:spcBef>
              <a:buFontTx/>
              <a:buChar char="•"/>
              <a:defRPr/>
            </a:pPr>
            <a:r>
              <a:rPr lang="en-GB" sz="2400" kern="0" dirty="0">
                <a:latin typeface="+mn-lt"/>
              </a:rPr>
              <a:t>engage in monitoring and evaluation of:</a:t>
            </a:r>
          </a:p>
          <a:p>
            <a:pPr marL="800100" lvl="1" indent="-266700" eaLnBrk="1" hangingPunct="1">
              <a:spcBef>
                <a:spcPts val="900"/>
              </a:spcBef>
              <a:buFont typeface="Arial" pitchFamily="34" charset="0"/>
              <a:buChar char="–"/>
              <a:defRPr/>
            </a:pPr>
            <a:r>
              <a:rPr lang="en-GB" sz="2400" kern="0" dirty="0">
                <a:latin typeface="+mn-lt"/>
              </a:rPr>
              <a:t>treatment adherence</a:t>
            </a:r>
          </a:p>
          <a:p>
            <a:pPr marL="800100" lvl="1" indent="-266700" eaLnBrk="1" hangingPunct="1">
              <a:spcBef>
                <a:spcPts val="900"/>
              </a:spcBef>
              <a:buFont typeface="Arial" pitchFamily="34" charset="0"/>
              <a:buChar char="–"/>
              <a:defRPr/>
            </a:pPr>
            <a:r>
              <a:rPr lang="en-GB" sz="2400" kern="0" dirty="0">
                <a:latin typeface="+mn-lt"/>
              </a:rPr>
              <a:t>practitioner competence.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80">
            <a:extLst>
              <a:ext uri="{FF2B5EF4-FFF2-40B4-BE49-F238E27FC236}">
                <a16:creationId xmlns:a16="http://schemas.microsoft.com/office/drawing/2014/main" id="{9D8FF027-9100-A3E8-BA25-5F149ACE05A9}"/>
              </a:ext>
            </a:extLst>
          </p:cNvPr>
          <p:cNvSpPr txBox="1">
            <a:spLocks noChangeArrowheads="1"/>
          </p:cNvSpPr>
          <p:nvPr/>
        </p:nvSpPr>
        <p:spPr bwMode="auto">
          <a:xfrm>
            <a:off x="214313" y="4938713"/>
            <a:ext cx="3803650" cy="482600"/>
          </a:xfrm>
          <a:prstGeom prst="rect">
            <a:avLst/>
          </a:prstGeom>
          <a:noFill/>
          <a:ln w="9525">
            <a:solidFill>
              <a:srgbClr val="00999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b="1"/>
              <a:t>STEP 1:</a:t>
            </a:r>
            <a:r>
              <a:rPr lang="en-GB" altLang="en-US" sz="1200"/>
              <a:t> All known and suspected presentations of depression</a:t>
            </a:r>
          </a:p>
        </p:txBody>
      </p:sp>
      <p:sp>
        <p:nvSpPr>
          <p:cNvPr id="26627" name="Text Box 81">
            <a:extLst>
              <a:ext uri="{FF2B5EF4-FFF2-40B4-BE49-F238E27FC236}">
                <a16:creationId xmlns:a16="http://schemas.microsoft.com/office/drawing/2014/main" id="{FE7C7FFD-FC58-9F01-6472-3442C04EAC89}"/>
              </a:ext>
            </a:extLst>
          </p:cNvPr>
          <p:cNvSpPr txBox="1">
            <a:spLocks noChangeArrowheads="1"/>
          </p:cNvSpPr>
          <p:nvPr/>
        </p:nvSpPr>
        <p:spPr bwMode="auto">
          <a:xfrm>
            <a:off x="373063" y="4152900"/>
            <a:ext cx="3643312" cy="630238"/>
          </a:xfrm>
          <a:prstGeom prst="rect">
            <a:avLst/>
          </a:prstGeom>
          <a:noFill/>
          <a:ln w="9525">
            <a:solidFill>
              <a:srgbClr val="00999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b="1"/>
              <a:t>STEP 2:</a:t>
            </a:r>
            <a:r>
              <a:rPr lang="en-GB" altLang="en-US" sz="1200"/>
              <a:t> Persistent subthreshold depressive symptoms; mild to moderate depression</a:t>
            </a:r>
          </a:p>
          <a:p>
            <a:pPr eaLnBrk="1" hangingPunct="1">
              <a:spcBef>
                <a:spcPct val="0"/>
              </a:spcBef>
              <a:spcAft>
                <a:spcPct val="0"/>
              </a:spcAft>
            </a:pPr>
            <a:endParaRPr lang="en-GB" altLang="en-US" sz="1200"/>
          </a:p>
        </p:txBody>
      </p:sp>
      <p:sp>
        <p:nvSpPr>
          <p:cNvPr id="26628" name="Text Box 82">
            <a:extLst>
              <a:ext uri="{FF2B5EF4-FFF2-40B4-BE49-F238E27FC236}">
                <a16:creationId xmlns:a16="http://schemas.microsoft.com/office/drawing/2014/main" id="{F71E9587-7E2E-43C7-45A9-8EE8C7E985C7}"/>
              </a:ext>
            </a:extLst>
          </p:cNvPr>
          <p:cNvSpPr txBox="1">
            <a:spLocks noChangeArrowheads="1"/>
          </p:cNvSpPr>
          <p:nvPr/>
        </p:nvSpPr>
        <p:spPr bwMode="auto">
          <a:xfrm>
            <a:off x="642938" y="3103563"/>
            <a:ext cx="3386137" cy="906462"/>
          </a:xfrm>
          <a:prstGeom prst="rect">
            <a:avLst/>
          </a:prstGeom>
          <a:noFill/>
          <a:ln w="9525">
            <a:solidFill>
              <a:srgbClr val="00999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b="1"/>
              <a:t>STEP 3:</a:t>
            </a:r>
            <a:r>
              <a:rPr lang="en-GB" altLang="en-US" sz="1200"/>
              <a:t> Persistent subthreshold depressive symptoms or mild to moderate depression with inadequate response to initial interventions; moderate and severe depression</a:t>
            </a:r>
          </a:p>
        </p:txBody>
      </p:sp>
      <p:sp>
        <p:nvSpPr>
          <p:cNvPr id="26629" name="Text Box 83">
            <a:extLst>
              <a:ext uri="{FF2B5EF4-FFF2-40B4-BE49-F238E27FC236}">
                <a16:creationId xmlns:a16="http://schemas.microsoft.com/office/drawing/2014/main" id="{36659074-EB01-F79F-9E18-E372E3F0553A}"/>
              </a:ext>
            </a:extLst>
          </p:cNvPr>
          <p:cNvSpPr txBox="1">
            <a:spLocks noChangeArrowheads="1"/>
          </p:cNvSpPr>
          <p:nvPr/>
        </p:nvSpPr>
        <p:spPr bwMode="auto">
          <a:xfrm>
            <a:off x="1360488" y="2143125"/>
            <a:ext cx="2668587" cy="836613"/>
          </a:xfrm>
          <a:prstGeom prst="rect">
            <a:avLst/>
          </a:prstGeom>
          <a:noFill/>
          <a:ln w="9525">
            <a:solidFill>
              <a:srgbClr val="00999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b="1"/>
              <a:t>STEP 4:</a:t>
            </a:r>
            <a:r>
              <a:rPr lang="en-GB" altLang="en-US" sz="1200"/>
              <a:t> Severe and complex</a:t>
            </a:r>
            <a:r>
              <a:rPr lang="en-GB" altLang="en-US" sz="1200" baseline="30000"/>
              <a:t>1</a:t>
            </a:r>
            <a:r>
              <a:rPr lang="en-GB" altLang="en-US" sz="1200"/>
              <a:t> depression; risk to life; severe self-neglect </a:t>
            </a:r>
          </a:p>
        </p:txBody>
      </p:sp>
      <p:sp>
        <p:nvSpPr>
          <p:cNvPr id="26630" name="Text Box 84">
            <a:extLst>
              <a:ext uri="{FF2B5EF4-FFF2-40B4-BE49-F238E27FC236}">
                <a16:creationId xmlns:a16="http://schemas.microsoft.com/office/drawing/2014/main" id="{8A13C960-A54B-DF93-A95C-0B554E64FDC9}"/>
              </a:ext>
            </a:extLst>
          </p:cNvPr>
          <p:cNvSpPr txBox="1">
            <a:spLocks noChangeArrowheads="1"/>
          </p:cNvSpPr>
          <p:nvPr/>
        </p:nvSpPr>
        <p:spPr bwMode="auto">
          <a:xfrm>
            <a:off x="4211638" y="4152900"/>
            <a:ext cx="3913187" cy="630238"/>
          </a:xfrm>
          <a:prstGeom prst="rect">
            <a:avLst/>
          </a:prstGeom>
          <a:solidFill>
            <a:srgbClr val="FFFF00"/>
          </a:solidFill>
          <a:ln w="9525">
            <a:solidFill>
              <a:srgbClr val="009999"/>
            </a:solidFill>
            <a:miter lim="800000"/>
            <a:headEnd/>
            <a:tailEnd/>
          </a:ln>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t>Low-intensity psychosocial interventions, psychological interventions, medication and referral for further assessment and interventions</a:t>
            </a:r>
          </a:p>
          <a:p>
            <a:pPr eaLnBrk="1" hangingPunct="1">
              <a:spcBef>
                <a:spcPct val="0"/>
              </a:spcBef>
              <a:spcAft>
                <a:spcPct val="0"/>
              </a:spcAft>
            </a:pPr>
            <a:endParaRPr lang="en-GB" altLang="en-US" sz="1200"/>
          </a:p>
        </p:txBody>
      </p:sp>
      <p:sp>
        <p:nvSpPr>
          <p:cNvPr id="26631" name="Text Box 85">
            <a:extLst>
              <a:ext uri="{FF2B5EF4-FFF2-40B4-BE49-F238E27FC236}">
                <a16:creationId xmlns:a16="http://schemas.microsoft.com/office/drawing/2014/main" id="{AFFB3900-3F20-FF1D-57D8-E4E30FE492F5}"/>
              </a:ext>
            </a:extLst>
          </p:cNvPr>
          <p:cNvSpPr txBox="1">
            <a:spLocks noChangeArrowheads="1"/>
          </p:cNvSpPr>
          <p:nvPr/>
        </p:nvSpPr>
        <p:spPr bwMode="auto">
          <a:xfrm>
            <a:off x="4211638" y="3103563"/>
            <a:ext cx="3789362" cy="906462"/>
          </a:xfrm>
          <a:prstGeom prst="rect">
            <a:avLst/>
          </a:prstGeom>
          <a:solidFill>
            <a:srgbClr val="FFCC00"/>
          </a:solidFill>
          <a:ln w="9525">
            <a:solidFill>
              <a:srgbClr val="009999"/>
            </a:solidFill>
            <a:miter lim="800000"/>
            <a:headEnd/>
            <a:tailEnd/>
          </a:ln>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t>Medication, high-intensity psychological interventions, combined treatments, collaborative care</a:t>
            </a:r>
            <a:r>
              <a:rPr lang="en-GB" altLang="en-US" sz="1200" baseline="30000"/>
              <a:t>2</a:t>
            </a:r>
            <a:r>
              <a:rPr lang="en-GB" altLang="en-US" sz="1200"/>
              <a:t>, and referral for further assessment and interventions</a:t>
            </a:r>
          </a:p>
        </p:txBody>
      </p:sp>
      <p:sp>
        <p:nvSpPr>
          <p:cNvPr id="26632" name="Text Box 86">
            <a:extLst>
              <a:ext uri="{FF2B5EF4-FFF2-40B4-BE49-F238E27FC236}">
                <a16:creationId xmlns:a16="http://schemas.microsoft.com/office/drawing/2014/main" id="{DAA798F8-0655-3E55-4389-D34F7B1AC3C6}"/>
              </a:ext>
            </a:extLst>
          </p:cNvPr>
          <p:cNvSpPr txBox="1">
            <a:spLocks noChangeArrowheads="1"/>
          </p:cNvSpPr>
          <p:nvPr/>
        </p:nvSpPr>
        <p:spPr bwMode="auto">
          <a:xfrm>
            <a:off x="4214813" y="2152650"/>
            <a:ext cx="3106737" cy="844550"/>
          </a:xfrm>
          <a:prstGeom prst="rect">
            <a:avLst/>
          </a:prstGeom>
          <a:solidFill>
            <a:srgbClr val="FF9900"/>
          </a:solidFill>
          <a:ln w="9525">
            <a:solidFill>
              <a:srgbClr val="009999"/>
            </a:solidFill>
            <a:miter lim="800000"/>
            <a:headEnd/>
            <a:tailEnd/>
          </a:ln>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t>Medication, high-intensity psychological interventions, electroconvulsive therapy, crisis service, combined treatments, multiprofessional and inpatient care  </a:t>
            </a:r>
          </a:p>
        </p:txBody>
      </p:sp>
      <p:sp>
        <p:nvSpPr>
          <p:cNvPr id="26633" name="Text Box 87">
            <a:extLst>
              <a:ext uri="{FF2B5EF4-FFF2-40B4-BE49-F238E27FC236}">
                <a16:creationId xmlns:a16="http://schemas.microsoft.com/office/drawing/2014/main" id="{B5FBF1BA-8238-1518-FF59-DAC58AC5F572}"/>
              </a:ext>
            </a:extLst>
          </p:cNvPr>
          <p:cNvSpPr txBox="1">
            <a:spLocks noChangeArrowheads="1"/>
          </p:cNvSpPr>
          <p:nvPr/>
        </p:nvSpPr>
        <p:spPr bwMode="auto">
          <a:xfrm>
            <a:off x="2286000" y="1511300"/>
            <a:ext cx="172720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r" eaLnBrk="1" hangingPunct="1">
              <a:spcBef>
                <a:spcPct val="0"/>
              </a:spcBef>
              <a:spcAft>
                <a:spcPct val="0"/>
              </a:spcAft>
            </a:pPr>
            <a:r>
              <a:rPr lang="en-GB" altLang="en-US" sz="1400" b="1"/>
              <a:t>Focus of the intervention</a:t>
            </a:r>
            <a:endParaRPr lang="en-GB" altLang="en-US" sz="1400"/>
          </a:p>
        </p:txBody>
      </p:sp>
      <p:sp>
        <p:nvSpPr>
          <p:cNvPr id="26634" name="Text Box 88">
            <a:extLst>
              <a:ext uri="{FF2B5EF4-FFF2-40B4-BE49-F238E27FC236}">
                <a16:creationId xmlns:a16="http://schemas.microsoft.com/office/drawing/2014/main" id="{7202B9F7-5A1C-4BBC-773F-B48AEFD5BC92}"/>
              </a:ext>
            </a:extLst>
          </p:cNvPr>
          <p:cNvSpPr txBox="1">
            <a:spLocks noChangeArrowheads="1"/>
          </p:cNvSpPr>
          <p:nvPr/>
        </p:nvSpPr>
        <p:spPr bwMode="auto">
          <a:xfrm>
            <a:off x="4195763" y="1511300"/>
            <a:ext cx="172720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b="1"/>
              <a:t>Nature of the intervention</a:t>
            </a:r>
            <a:endParaRPr lang="en-GB" altLang="en-US" sz="1400"/>
          </a:p>
        </p:txBody>
      </p:sp>
      <p:sp>
        <p:nvSpPr>
          <p:cNvPr id="26635" name="Text Box 89">
            <a:extLst>
              <a:ext uri="{FF2B5EF4-FFF2-40B4-BE49-F238E27FC236}">
                <a16:creationId xmlns:a16="http://schemas.microsoft.com/office/drawing/2014/main" id="{B01C6D8E-D40B-10BD-21C7-2DE3802BC699}"/>
              </a:ext>
            </a:extLst>
          </p:cNvPr>
          <p:cNvSpPr txBox="1">
            <a:spLocks noChangeArrowheads="1"/>
          </p:cNvSpPr>
          <p:nvPr/>
        </p:nvSpPr>
        <p:spPr bwMode="auto">
          <a:xfrm>
            <a:off x="4211638" y="4938713"/>
            <a:ext cx="4146550" cy="482600"/>
          </a:xfrm>
          <a:prstGeom prst="rect">
            <a:avLst/>
          </a:prstGeom>
          <a:solidFill>
            <a:srgbClr val="FFFF99"/>
          </a:solidFill>
          <a:ln w="9525">
            <a:solidFill>
              <a:srgbClr val="009999"/>
            </a:solidFill>
            <a:miter lim="800000"/>
            <a:headEnd/>
            <a:tailEnd/>
          </a:ln>
        </p:spPr>
        <p:txBody>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t>Assessment, support, psycho-education, active monitoring and referral for further assessment and interventions</a:t>
            </a:r>
          </a:p>
          <a:p>
            <a:pPr eaLnBrk="1" hangingPunct="1">
              <a:spcBef>
                <a:spcPct val="0"/>
              </a:spcBef>
              <a:spcAft>
                <a:spcPct val="0"/>
              </a:spcAft>
            </a:pPr>
            <a:endParaRPr lang="en-GB" altLang="en-US" sz="1200"/>
          </a:p>
        </p:txBody>
      </p:sp>
      <p:sp>
        <p:nvSpPr>
          <p:cNvPr id="26636" name="Text Box 90">
            <a:extLst>
              <a:ext uri="{FF2B5EF4-FFF2-40B4-BE49-F238E27FC236}">
                <a16:creationId xmlns:a16="http://schemas.microsoft.com/office/drawing/2014/main" id="{2CE8DE35-D350-1A35-379B-B5B6327F91A9}"/>
              </a:ext>
            </a:extLst>
          </p:cNvPr>
          <p:cNvSpPr txBox="1">
            <a:spLocks noChangeArrowheads="1"/>
          </p:cNvSpPr>
          <p:nvPr/>
        </p:nvSpPr>
        <p:spPr bwMode="auto">
          <a:xfrm>
            <a:off x="214313" y="5857875"/>
            <a:ext cx="65008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50000"/>
              </a:spcBef>
              <a:spcAft>
                <a:spcPct val="0"/>
              </a:spcAft>
            </a:pPr>
            <a:r>
              <a:rPr lang="en-GB" altLang="en-US" sz="1200" baseline="30000"/>
              <a:t>1,2</a:t>
            </a:r>
            <a:r>
              <a:rPr lang="en-GB" altLang="en-US" sz="1200"/>
              <a:t> see slide notes  </a:t>
            </a:r>
          </a:p>
        </p:txBody>
      </p:sp>
      <p:sp>
        <p:nvSpPr>
          <p:cNvPr id="16" name="Title 8">
            <a:extLst>
              <a:ext uri="{FF2B5EF4-FFF2-40B4-BE49-F238E27FC236}">
                <a16:creationId xmlns:a16="http://schemas.microsoft.com/office/drawing/2014/main" id="{505A3A45-1177-14C0-CA8D-CE8695FC816C}"/>
              </a:ext>
            </a:extLst>
          </p:cNvPr>
          <p:cNvSpPr txBox="1">
            <a:spLocks/>
          </p:cNvSpPr>
          <p:nvPr/>
        </p:nvSpPr>
        <p:spPr bwMode="auto">
          <a:xfrm>
            <a:off x="1619250" y="476250"/>
            <a:ext cx="7200900" cy="1287463"/>
          </a:xfrm>
          <a:prstGeom prst="rect">
            <a:avLst/>
          </a:prstGeom>
          <a:noFill/>
          <a:ln w="9525">
            <a:noFill/>
            <a:miter lim="800000"/>
            <a:headEnd/>
            <a:tailEnd/>
          </a:ln>
        </p:spPr>
        <p:txBody>
          <a:bodyPr anchor="ctr"/>
          <a:lstStyle/>
          <a:p>
            <a:pPr algn="r">
              <a:defRPr/>
            </a:pPr>
            <a:r>
              <a:rPr lang="en-GB" sz="3600" b="1" kern="0" dirty="0">
                <a:latin typeface="+mj-lt"/>
                <a:ea typeface="+mj-ea"/>
                <a:cs typeface="+mj-cs"/>
              </a:rPr>
              <a:t>The stepped-care model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7BCF2B73-0CFF-21DE-7F3A-F727072920BB}"/>
              </a:ext>
            </a:extLst>
          </p:cNvPr>
          <p:cNvSpPr>
            <a:spLocks noGrp="1" noChangeArrowheads="1"/>
          </p:cNvSpPr>
          <p:nvPr>
            <p:ph type="title"/>
          </p:nvPr>
        </p:nvSpPr>
        <p:spPr/>
        <p:txBody>
          <a:bodyPr/>
          <a:lstStyle/>
          <a:p>
            <a:r>
              <a:rPr lang="en-GB" altLang="en-US"/>
              <a:t>Case identification and recognition </a:t>
            </a:r>
          </a:p>
        </p:txBody>
      </p:sp>
      <p:sp>
        <p:nvSpPr>
          <p:cNvPr id="4" name="Rectangle 3">
            <a:extLst>
              <a:ext uri="{FF2B5EF4-FFF2-40B4-BE49-F238E27FC236}">
                <a16:creationId xmlns:a16="http://schemas.microsoft.com/office/drawing/2014/main" id="{5B6219B6-7AD9-5AC0-1CD9-003EDFAAE584}"/>
              </a:ext>
            </a:extLst>
          </p:cNvPr>
          <p:cNvSpPr txBox="1">
            <a:spLocks noChangeArrowheads="1"/>
          </p:cNvSpPr>
          <p:nvPr/>
        </p:nvSpPr>
        <p:spPr bwMode="auto">
          <a:xfrm>
            <a:off x="539750" y="2032000"/>
            <a:ext cx="7889875" cy="4468813"/>
          </a:xfrm>
          <a:prstGeom prst="rect">
            <a:avLst/>
          </a:prstGeom>
          <a:noFill/>
          <a:ln w="9525">
            <a:noFill/>
            <a:miter lim="800000"/>
            <a:headEnd/>
            <a:tailEnd/>
          </a:ln>
        </p:spPr>
        <p:txBody>
          <a:bodyPr/>
          <a:lstStyle/>
          <a:p>
            <a:pPr marL="544513" lvl="1" indent="-282575" eaLnBrk="1" hangingPunct="1">
              <a:spcBef>
                <a:spcPct val="20000"/>
              </a:spcBef>
              <a:buFontTx/>
              <a:buChar char="•"/>
              <a:defRPr/>
            </a:pPr>
            <a:r>
              <a:rPr lang="en-GB" sz="2400" kern="0" dirty="0">
                <a:latin typeface="+mn-lt"/>
              </a:rPr>
              <a:t>Be alert to possible depression </a:t>
            </a:r>
          </a:p>
          <a:p>
            <a:pPr marL="903288" lvl="1" indent="-368300" eaLnBrk="1" hangingPunct="1">
              <a:spcBef>
                <a:spcPct val="20000"/>
              </a:spcBef>
              <a:buFont typeface="Arial" pitchFamily="34" charset="0"/>
              <a:buChar char="–"/>
              <a:defRPr/>
            </a:pPr>
            <a:r>
              <a:rPr lang="en-GB" sz="2000" kern="0" dirty="0">
                <a:latin typeface="+mn-lt"/>
              </a:rPr>
              <a:t>Particularly in patients with a past history of depression </a:t>
            </a:r>
            <a:br>
              <a:rPr lang="en-GB" sz="2000" kern="0" dirty="0">
                <a:latin typeface="+mn-lt"/>
              </a:rPr>
            </a:br>
            <a:r>
              <a:rPr lang="en-GB" sz="2000" kern="0" dirty="0">
                <a:latin typeface="+mn-lt"/>
              </a:rPr>
              <a:t>or a chronic physical health problem with associated functional impairment.</a:t>
            </a:r>
          </a:p>
          <a:p>
            <a:pPr marL="544513" lvl="1" indent="-282575" eaLnBrk="1" hangingPunct="1">
              <a:spcBef>
                <a:spcPct val="20000"/>
              </a:spcBef>
              <a:buFontTx/>
              <a:buChar char="•"/>
              <a:defRPr/>
            </a:pPr>
            <a:endParaRPr lang="en-GB" sz="2400" kern="0" dirty="0">
              <a:latin typeface="+mn-lt"/>
            </a:endParaRPr>
          </a:p>
          <a:p>
            <a:pPr marL="544513" lvl="1" indent="-282575" eaLnBrk="1" hangingPunct="1">
              <a:spcBef>
                <a:spcPct val="20000"/>
              </a:spcBef>
              <a:buFontTx/>
              <a:buChar char="•"/>
              <a:defRPr/>
            </a:pPr>
            <a:r>
              <a:rPr lang="en-GB" sz="2400" kern="0" dirty="0">
                <a:latin typeface="+mn-lt"/>
              </a:rPr>
              <a:t>Consider asking patients who may have depression two questions, specifically: </a:t>
            </a:r>
          </a:p>
          <a:p>
            <a:pPr marL="903288" lvl="1" indent="-368300" eaLnBrk="1" hangingPunct="1">
              <a:spcBef>
                <a:spcPct val="20000"/>
              </a:spcBef>
              <a:buFont typeface="Arial" pitchFamily="34" charset="0"/>
              <a:buChar char="–"/>
              <a:defRPr/>
            </a:pPr>
            <a:r>
              <a:rPr lang="en-GB" sz="2000" kern="0" dirty="0">
                <a:latin typeface="+mn-lt"/>
              </a:rPr>
              <a:t>During the last month, have you often been bothered by feeling down, depressed or hopeless? </a:t>
            </a:r>
          </a:p>
          <a:p>
            <a:pPr marL="903288" lvl="1" indent="-368300" eaLnBrk="1" hangingPunct="1">
              <a:spcBef>
                <a:spcPct val="20000"/>
              </a:spcBef>
              <a:buFont typeface="Arial" pitchFamily="34" charset="0"/>
              <a:buChar char="–"/>
              <a:defRPr/>
            </a:pPr>
            <a:r>
              <a:rPr lang="en-GB" sz="2000" kern="0" dirty="0">
                <a:latin typeface="+mn-lt"/>
              </a:rPr>
              <a:t>During the last month, have you often been bothered by having little interest or pleasure in doing things?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3A5919C-E9CF-F7B0-15BA-57FB3E90A320}"/>
              </a:ext>
            </a:extLst>
          </p:cNvPr>
          <p:cNvSpPr>
            <a:spLocks noGrp="1" noChangeArrowheads="1"/>
          </p:cNvSpPr>
          <p:nvPr>
            <p:ph type="title"/>
          </p:nvPr>
        </p:nvSpPr>
        <p:spPr/>
        <p:txBody>
          <a:bodyPr/>
          <a:lstStyle/>
          <a:p>
            <a:r>
              <a:rPr lang="en-GB" altLang="en-US"/>
              <a:t>Low-intensity psychosocial interventions</a:t>
            </a:r>
          </a:p>
        </p:txBody>
      </p:sp>
      <p:sp>
        <p:nvSpPr>
          <p:cNvPr id="5" name="Rectangle 3">
            <a:extLst>
              <a:ext uri="{FF2B5EF4-FFF2-40B4-BE49-F238E27FC236}">
                <a16:creationId xmlns:a16="http://schemas.microsoft.com/office/drawing/2014/main" id="{0B0E45AE-3C3C-DB0F-5B77-5BF756BB55F1}"/>
              </a:ext>
            </a:extLst>
          </p:cNvPr>
          <p:cNvSpPr txBox="1">
            <a:spLocks noChangeArrowheads="1"/>
          </p:cNvSpPr>
          <p:nvPr/>
        </p:nvSpPr>
        <p:spPr bwMode="auto">
          <a:xfrm>
            <a:off x="539750" y="2032000"/>
            <a:ext cx="8280400" cy="4060825"/>
          </a:xfrm>
          <a:prstGeom prst="rect">
            <a:avLst/>
          </a:prstGeom>
          <a:noFill/>
          <a:ln w="9525">
            <a:noFill/>
            <a:miter lim="800000"/>
            <a:headEnd/>
            <a:tailEnd/>
          </a:ln>
        </p:spPr>
        <p:txBody>
          <a:bodyPr/>
          <a:lstStyle/>
          <a:p>
            <a:pPr marL="544513" lvl="1" indent="-282575" eaLnBrk="1" hangingPunct="1">
              <a:spcBef>
                <a:spcPct val="20000"/>
              </a:spcBef>
              <a:defRPr/>
            </a:pPr>
            <a:r>
              <a:rPr lang="en-GB" sz="2000" kern="0" dirty="0">
                <a:latin typeface="Arial" charset="0"/>
              </a:rPr>
              <a:t>For patients with</a:t>
            </a:r>
            <a:r>
              <a:rPr lang="en-GB" sz="2000" kern="0" dirty="0">
                <a:latin typeface="+mn-lt"/>
              </a:rPr>
              <a:t>: </a:t>
            </a:r>
          </a:p>
          <a:p>
            <a:pPr marL="544513" lvl="1" indent="-282575" eaLnBrk="1" hangingPunct="1">
              <a:spcBef>
                <a:spcPts val="900"/>
              </a:spcBef>
              <a:buFontTx/>
              <a:buChar char="•"/>
              <a:defRPr/>
            </a:pPr>
            <a:r>
              <a:rPr lang="en-GB" kern="0" dirty="0">
                <a:latin typeface="+mn-lt"/>
              </a:rPr>
              <a:t>persistent </a:t>
            </a:r>
            <a:r>
              <a:rPr lang="en-GB" kern="0" dirty="0" err="1">
                <a:latin typeface="+mn-lt"/>
              </a:rPr>
              <a:t>subthreshold</a:t>
            </a:r>
            <a:r>
              <a:rPr lang="en-GB" kern="0" dirty="0">
                <a:latin typeface="+mn-lt"/>
              </a:rPr>
              <a:t> depressive symptoms or mild to moderate depression and a chronic physical health problem</a:t>
            </a:r>
          </a:p>
          <a:p>
            <a:pPr marL="544513" lvl="1" indent="-282575" eaLnBrk="1" hangingPunct="1">
              <a:spcBef>
                <a:spcPts val="900"/>
              </a:spcBef>
              <a:buFontTx/>
              <a:buChar char="•"/>
              <a:defRPr/>
            </a:pPr>
            <a:r>
              <a:rPr lang="en-GB" kern="0" dirty="0" err="1">
                <a:latin typeface="+mn-lt"/>
              </a:rPr>
              <a:t>subthreshold</a:t>
            </a:r>
            <a:r>
              <a:rPr lang="en-GB" kern="0" dirty="0">
                <a:latin typeface="+mn-lt"/>
              </a:rPr>
              <a:t> depressive symptoms that complicate the care of the chronic physical health problem</a:t>
            </a:r>
          </a:p>
          <a:p>
            <a:pPr marL="273050" lvl="1" indent="-11113" eaLnBrk="1" hangingPunct="1">
              <a:spcBef>
                <a:spcPts val="900"/>
              </a:spcBef>
              <a:defRPr/>
            </a:pPr>
            <a:r>
              <a:rPr lang="en-GB" sz="2000" kern="0" dirty="0">
                <a:latin typeface="+mn-lt"/>
              </a:rPr>
              <a:t>Consider offering one or more of the following interventions, guided by patient preference: </a:t>
            </a:r>
          </a:p>
          <a:p>
            <a:pPr marL="544513" lvl="1" indent="-282575" eaLnBrk="1" hangingPunct="1">
              <a:spcBef>
                <a:spcPts val="900"/>
              </a:spcBef>
              <a:buFontTx/>
              <a:buChar char="•"/>
              <a:defRPr/>
            </a:pPr>
            <a:r>
              <a:rPr lang="en-GB" kern="0" dirty="0">
                <a:latin typeface="+mn-lt"/>
              </a:rPr>
              <a:t>structured group physical activity programme </a:t>
            </a:r>
          </a:p>
          <a:p>
            <a:pPr marL="544513" lvl="1" indent="-282575" eaLnBrk="1" hangingPunct="1">
              <a:spcBef>
                <a:spcPts val="900"/>
              </a:spcBef>
              <a:buFontTx/>
              <a:buChar char="•"/>
              <a:defRPr/>
            </a:pPr>
            <a:r>
              <a:rPr lang="en-GB" kern="0" dirty="0">
                <a:latin typeface="+mn-lt"/>
              </a:rPr>
              <a:t>group-based peer support (self-help) programme</a:t>
            </a:r>
          </a:p>
          <a:p>
            <a:pPr marL="544513" lvl="1" indent="-282575" eaLnBrk="1" hangingPunct="1">
              <a:spcBef>
                <a:spcPts val="900"/>
              </a:spcBef>
              <a:buFontTx/>
              <a:buChar char="•"/>
              <a:defRPr/>
            </a:pPr>
            <a:r>
              <a:rPr lang="en-GB" kern="0" dirty="0">
                <a:latin typeface="+mn-lt"/>
              </a:rPr>
              <a:t>individual guided self-help based on CBT</a:t>
            </a:r>
          </a:p>
          <a:p>
            <a:pPr marL="544513" lvl="1" indent="-282575" eaLnBrk="1" hangingPunct="1">
              <a:spcBef>
                <a:spcPts val="900"/>
              </a:spcBef>
              <a:buFontTx/>
              <a:buChar char="•"/>
              <a:defRPr/>
            </a:pPr>
            <a:r>
              <a:rPr lang="en-GB" kern="0" dirty="0">
                <a:latin typeface="+mn-lt"/>
              </a:rPr>
              <a:t>computerised CBT.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a:extLst>
              <a:ext uri="{FF2B5EF4-FFF2-40B4-BE49-F238E27FC236}">
                <a16:creationId xmlns:a16="http://schemas.microsoft.com/office/drawing/2014/main" id="{0E6AB34C-EF5C-D0F6-22CC-2987A7623E15}"/>
              </a:ext>
            </a:extLst>
          </p:cNvPr>
          <p:cNvSpPr>
            <a:spLocks noGrp="1" noChangeArrowheads="1"/>
          </p:cNvSpPr>
          <p:nvPr>
            <p:ph type="title"/>
          </p:nvPr>
        </p:nvSpPr>
        <p:spPr>
          <a:xfrm>
            <a:off x="1714500" y="214313"/>
            <a:ext cx="7200900" cy="1287462"/>
          </a:xfrm>
        </p:spPr>
        <p:txBody>
          <a:bodyPr/>
          <a:lstStyle/>
          <a:p>
            <a:pPr marL="342900" indent="-342900" eaLnBrk="1" hangingPunct="1"/>
            <a:br>
              <a:rPr lang="en-GB" altLang="en-US" sz="3200"/>
            </a:br>
            <a:br>
              <a:rPr lang="en-US" altLang="en-US"/>
            </a:br>
            <a:endParaRPr lang="en-GB" altLang="en-US"/>
          </a:p>
        </p:txBody>
      </p:sp>
      <p:sp>
        <p:nvSpPr>
          <p:cNvPr id="4" name="Rectangle 2">
            <a:extLst>
              <a:ext uri="{FF2B5EF4-FFF2-40B4-BE49-F238E27FC236}">
                <a16:creationId xmlns:a16="http://schemas.microsoft.com/office/drawing/2014/main" id="{7A495674-BB54-733A-79C0-35E6A4D32ED9}"/>
              </a:ext>
            </a:extLst>
          </p:cNvPr>
          <p:cNvSpPr txBox="1">
            <a:spLocks noChangeArrowheads="1"/>
          </p:cNvSpPr>
          <p:nvPr/>
        </p:nvSpPr>
        <p:spPr bwMode="auto">
          <a:xfrm>
            <a:off x="1643063" y="500063"/>
            <a:ext cx="7200900" cy="952500"/>
          </a:xfrm>
          <a:prstGeom prst="rect">
            <a:avLst/>
          </a:prstGeom>
          <a:noFill/>
          <a:ln w="9525">
            <a:noFill/>
            <a:miter lim="800000"/>
            <a:headEnd/>
            <a:tailEnd/>
          </a:ln>
        </p:spPr>
        <p:txBody>
          <a:bodyPr anchor="ctr"/>
          <a:lstStyle/>
          <a:p>
            <a:pPr algn="r">
              <a:defRPr/>
            </a:pPr>
            <a:r>
              <a:rPr lang="en-GB" sz="3600" b="1" kern="0" dirty="0">
                <a:latin typeface="+mj-lt"/>
                <a:ea typeface="+mj-ea"/>
                <a:cs typeface="+mj-cs"/>
              </a:rPr>
              <a:t>Treatment for moderate depression</a:t>
            </a:r>
          </a:p>
        </p:txBody>
      </p:sp>
      <p:sp>
        <p:nvSpPr>
          <p:cNvPr id="5" name="Rectangle 3">
            <a:extLst>
              <a:ext uri="{FF2B5EF4-FFF2-40B4-BE49-F238E27FC236}">
                <a16:creationId xmlns:a16="http://schemas.microsoft.com/office/drawing/2014/main" id="{5D5A7CDF-05A8-3C6A-E5E6-6D32B9E884EE}"/>
              </a:ext>
            </a:extLst>
          </p:cNvPr>
          <p:cNvSpPr txBox="1">
            <a:spLocks noChangeArrowheads="1"/>
          </p:cNvSpPr>
          <p:nvPr/>
        </p:nvSpPr>
        <p:spPr bwMode="auto">
          <a:xfrm>
            <a:off x="539750" y="2032000"/>
            <a:ext cx="7889875" cy="4468813"/>
          </a:xfrm>
          <a:prstGeom prst="rect">
            <a:avLst/>
          </a:prstGeom>
          <a:noFill/>
          <a:ln w="9525">
            <a:noFill/>
            <a:miter lim="800000"/>
            <a:headEnd/>
            <a:tailEnd/>
          </a:ln>
        </p:spPr>
        <p:txBody>
          <a:bodyPr/>
          <a:lstStyle/>
          <a:p>
            <a:pPr marL="273050" lvl="1" indent="-11113" eaLnBrk="1" hangingPunct="1">
              <a:spcBef>
                <a:spcPct val="20000"/>
              </a:spcBef>
              <a:defRPr/>
            </a:pPr>
            <a:r>
              <a:rPr lang="en-GB" sz="2400" kern="0" dirty="0">
                <a:latin typeface="+mn-lt"/>
              </a:rPr>
              <a:t>For patients with initial presentation of moderate depression and a chronic physical health problem:</a:t>
            </a:r>
          </a:p>
          <a:p>
            <a:pPr marL="273050" lvl="1" indent="-11113" eaLnBrk="1" hangingPunct="1">
              <a:spcBef>
                <a:spcPct val="20000"/>
              </a:spcBef>
              <a:defRPr/>
            </a:pPr>
            <a:endParaRPr lang="en-GB" sz="2400" kern="0" dirty="0">
              <a:latin typeface="+mn-lt"/>
            </a:endParaRPr>
          </a:p>
          <a:p>
            <a:pPr marL="544513" lvl="1" indent="-282575" eaLnBrk="1" hangingPunct="1">
              <a:spcBef>
                <a:spcPct val="20000"/>
              </a:spcBef>
              <a:buFont typeface="Arial" pitchFamily="34" charset="0"/>
              <a:buChar char="•"/>
              <a:defRPr/>
            </a:pPr>
            <a:r>
              <a:rPr lang="en-GB" sz="2400" kern="0" dirty="0">
                <a:latin typeface="+mn-lt"/>
              </a:rPr>
              <a:t>offer the following choice of high intensity psychological interventions:</a:t>
            </a:r>
          </a:p>
          <a:p>
            <a:pPr marL="544513" lvl="1" indent="-282575" eaLnBrk="1" hangingPunct="1">
              <a:spcBef>
                <a:spcPct val="20000"/>
              </a:spcBef>
              <a:buFont typeface="Arial" pitchFamily="34" charset="0"/>
              <a:buChar char="•"/>
              <a:defRPr/>
            </a:pPr>
            <a:endParaRPr lang="en-GB" sz="2400" kern="0" dirty="0">
              <a:latin typeface="+mn-lt"/>
            </a:endParaRPr>
          </a:p>
          <a:p>
            <a:pPr marL="903288" lvl="1" indent="-368300" eaLnBrk="1" hangingPunct="1">
              <a:spcBef>
                <a:spcPct val="20000"/>
              </a:spcBef>
              <a:buFontTx/>
              <a:buChar char="–"/>
              <a:defRPr/>
            </a:pPr>
            <a:r>
              <a:rPr lang="en-GB" sz="2400" kern="0" dirty="0">
                <a:latin typeface="+mn-lt"/>
              </a:rPr>
              <a:t>group-based CBT </a:t>
            </a:r>
            <a:r>
              <a:rPr lang="en-GB" sz="2400" b="1" kern="0" dirty="0">
                <a:latin typeface="+mn-lt"/>
              </a:rPr>
              <a:t>or</a:t>
            </a:r>
          </a:p>
          <a:p>
            <a:pPr marL="903288" lvl="1" indent="-368300" eaLnBrk="1" hangingPunct="1">
              <a:spcBef>
                <a:spcPct val="20000"/>
              </a:spcBef>
              <a:buFontTx/>
              <a:buChar char="–"/>
              <a:defRPr/>
            </a:pPr>
            <a:r>
              <a:rPr lang="en-GB" sz="2400" kern="0" dirty="0">
                <a:latin typeface="+mn-lt"/>
              </a:rPr>
              <a:t>individual CBT </a:t>
            </a:r>
            <a:r>
              <a:rPr lang="en-GB" sz="2400" b="1" kern="0" dirty="0">
                <a:latin typeface="Arial" charset="0"/>
              </a:rPr>
              <a:t>or</a:t>
            </a:r>
            <a:endParaRPr lang="en-GB" sz="2400" kern="0" dirty="0">
              <a:latin typeface="+mn-lt"/>
            </a:endParaRPr>
          </a:p>
          <a:p>
            <a:pPr marL="903288" lvl="1" indent="-368300" eaLnBrk="1" hangingPunct="1">
              <a:spcBef>
                <a:spcPct val="20000"/>
              </a:spcBef>
              <a:buFontTx/>
              <a:buChar char="–"/>
              <a:defRPr/>
            </a:pPr>
            <a:r>
              <a:rPr lang="en-GB" sz="2400" kern="0" dirty="0">
                <a:latin typeface="+mn-lt"/>
              </a:rPr>
              <a:t>behavioural</a:t>
            </a:r>
            <a:r>
              <a:rPr lang="en-GB" sz="2400" b="1" kern="0" dirty="0">
                <a:latin typeface="+mn-lt"/>
              </a:rPr>
              <a:t> </a:t>
            </a:r>
            <a:r>
              <a:rPr lang="en-GB" sz="2400" kern="0" dirty="0">
                <a:latin typeface="+mn-lt"/>
              </a:rPr>
              <a:t>couples therapy.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BCAECB5-4FEB-49BA-0310-CA34D36ACA87}"/>
              </a:ext>
            </a:extLst>
          </p:cNvPr>
          <p:cNvSpPr txBox="1">
            <a:spLocks noChangeArrowheads="1"/>
          </p:cNvSpPr>
          <p:nvPr/>
        </p:nvSpPr>
        <p:spPr bwMode="auto">
          <a:xfrm>
            <a:off x="539750" y="2032000"/>
            <a:ext cx="8318500" cy="4468813"/>
          </a:xfrm>
          <a:prstGeom prst="rect">
            <a:avLst/>
          </a:prstGeom>
          <a:noFill/>
          <a:ln w="9525">
            <a:noFill/>
            <a:miter lim="800000"/>
            <a:headEnd/>
            <a:tailEnd/>
          </a:ln>
        </p:spPr>
        <p:txBody>
          <a:bodyPr/>
          <a:lstStyle/>
          <a:p>
            <a:pPr marL="544513" lvl="1" indent="-282575" eaLnBrk="1" hangingPunct="1">
              <a:spcBef>
                <a:spcPct val="20000"/>
              </a:spcBef>
              <a:buFontTx/>
              <a:buChar char="•"/>
              <a:defRPr/>
            </a:pPr>
            <a:r>
              <a:rPr lang="en-GB" sz="2400" kern="0" dirty="0">
                <a:latin typeface="+mn-lt"/>
              </a:rPr>
              <a:t>Do not use antidepressants routinely for </a:t>
            </a:r>
            <a:r>
              <a:rPr lang="en-GB" sz="2400" kern="0" dirty="0" err="1">
                <a:latin typeface="+mn-lt"/>
              </a:rPr>
              <a:t>subthreshold</a:t>
            </a:r>
            <a:r>
              <a:rPr lang="en-GB" sz="2400" kern="0" dirty="0">
                <a:latin typeface="+mn-lt"/>
              </a:rPr>
              <a:t> depressive symptoms or mild depression in patients with a chronic physical health problem</a:t>
            </a:r>
          </a:p>
          <a:p>
            <a:pPr marL="544513" lvl="1" indent="-282575" eaLnBrk="1" hangingPunct="1">
              <a:spcBef>
                <a:spcPct val="20000"/>
              </a:spcBef>
              <a:buFontTx/>
              <a:buChar char="•"/>
              <a:defRPr/>
            </a:pPr>
            <a:endParaRPr lang="en-GB" sz="2400" kern="0" dirty="0">
              <a:latin typeface="+mn-lt"/>
            </a:endParaRPr>
          </a:p>
          <a:p>
            <a:pPr marL="544513" lvl="1" indent="-282575" eaLnBrk="1" hangingPunct="1">
              <a:spcBef>
                <a:spcPct val="20000"/>
              </a:spcBef>
              <a:buFontTx/>
              <a:buChar char="•"/>
              <a:defRPr/>
            </a:pPr>
            <a:r>
              <a:rPr lang="en-GB" sz="2400" kern="0" dirty="0">
                <a:latin typeface="+mn-lt"/>
              </a:rPr>
              <a:t>Consider antidepressants for people with: </a:t>
            </a:r>
          </a:p>
          <a:p>
            <a:pPr marL="808038" lvl="1" indent="-273050" eaLnBrk="1" hangingPunct="1">
              <a:spcBef>
                <a:spcPct val="20000"/>
              </a:spcBef>
              <a:buFont typeface="Arial" pitchFamily="34" charset="0"/>
              <a:buChar char="–"/>
              <a:defRPr/>
            </a:pPr>
            <a:r>
              <a:rPr lang="en-GB" sz="2000" kern="0" dirty="0">
                <a:latin typeface="+mn-lt"/>
              </a:rPr>
              <a:t>a past history of moderate or severe depression </a:t>
            </a:r>
            <a:r>
              <a:rPr lang="en-GB" sz="2000" b="1" kern="0" dirty="0">
                <a:latin typeface="+mn-lt"/>
              </a:rPr>
              <a:t>or</a:t>
            </a:r>
          </a:p>
          <a:p>
            <a:pPr marL="808038" lvl="1" indent="-273050" eaLnBrk="1" hangingPunct="1">
              <a:spcBef>
                <a:spcPct val="20000"/>
              </a:spcBef>
              <a:buFont typeface="Arial" pitchFamily="34" charset="0"/>
              <a:buChar char="–"/>
              <a:defRPr/>
            </a:pPr>
            <a:r>
              <a:rPr lang="en-GB" sz="2000" kern="0" dirty="0">
                <a:latin typeface="+mn-lt"/>
              </a:rPr>
              <a:t>mild depression that complicates the care of the physical health problem </a:t>
            </a:r>
            <a:r>
              <a:rPr lang="en-GB" sz="2000" b="1" kern="0" dirty="0">
                <a:latin typeface="+mn-lt"/>
              </a:rPr>
              <a:t>or</a:t>
            </a:r>
          </a:p>
          <a:p>
            <a:pPr marL="808038" lvl="1" indent="-273050" eaLnBrk="1" hangingPunct="1">
              <a:spcBef>
                <a:spcPct val="20000"/>
              </a:spcBef>
              <a:buFont typeface="Arial" pitchFamily="34" charset="0"/>
              <a:buChar char="–"/>
              <a:defRPr/>
            </a:pPr>
            <a:r>
              <a:rPr lang="en-GB" sz="2000" kern="0" dirty="0" err="1">
                <a:latin typeface="+mn-lt"/>
              </a:rPr>
              <a:t>subthreshold</a:t>
            </a:r>
            <a:r>
              <a:rPr lang="en-GB" sz="2000" kern="0" dirty="0">
                <a:latin typeface="+mn-lt"/>
              </a:rPr>
              <a:t> depressive symptoms </a:t>
            </a:r>
            <a:r>
              <a:rPr lang="en-GB" sz="2000" kern="0" dirty="0">
                <a:latin typeface="Arial" charset="0"/>
              </a:rPr>
              <a:t>present for a long time</a:t>
            </a:r>
            <a:r>
              <a:rPr lang="en-GB" sz="2000" kern="0" dirty="0">
                <a:latin typeface="+mn-lt"/>
              </a:rPr>
              <a:t> </a:t>
            </a:r>
            <a:r>
              <a:rPr lang="en-GB" sz="2000" b="1" kern="0" dirty="0">
                <a:latin typeface="+mn-lt"/>
              </a:rPr>
              <a:t>or</a:t>
            </a:r>
          </a:p>
          <a:p>
            <a:pPr marL="808038" lvl="1" indent="-273050" eaLnBrk="1" hangingPunct="1">
              <a:spcBef>
                <a:spcPct val="20000"/>
              </a:spcBef>
              <a:buFont typeface="Arial" pitchFamily="34" charset="0"/>
              <a:buChar char="–"/>
              <a:defRPr/>
            </a:pPr>
            <a:r>
              <a:rPr lang="en-GB" sz="2000" kern="0" dirty="0" err="1">
                <a:latin typeface="+mn-lt"/>
              </a:rPr>
              <a:t>subthreshold</a:t>
            </a:r>
            <a:r>
              <a:rPr lang="en-GB" sz="2000" kern="0" dirty="0">
                <a:latin typeface="+mn-lt"/>
              </a:rPr>
              <a:t> depressive symptoms or mild depression </a:t>
            </a:r>
            <a:br>
              <a:rPr lang="en-GB" sz="2000" kern="0" dirty="0">
                <a:latin typeface="+mn-lt"/>
              </a:rPr>
            </a:br>
            <a:r>
              <a:rPr lang="en-GB" sz="2000" kern="0" dirty="0">
                <a:latin typeface="+mn-lt"/>
              </a:rPr>
              <a:t>that persist(s) after other interventions.</a:t>
            </a:r>
          </a:p>
        </p:txBody>
      </p:sp>
      <p:sp>
        <p:nvSpPr>
          <p:cNvPr id="6" name="Rectangle 2">
            <a:extLst>
              <a:ext uri="{FF2B5EF4-FFF2-40B4-BE49-F238E27FC236}">
                <a16:creationId xmlns:a16="http://schemas.microsoft.com/office/drawing/2014/main" id="{16657B4C-3487-216F-BAE4-A8C9BB5B29A0}"/>
              </a:ext>
            </a:extLst>
          </p:cNvPr>
          <p:cNvSpPr txBox="1">
            <a:spLocks noChangeArrowheads="1"/>
          </p:cNvSpPr>
          <p:nvPr/>
        </p:nvSpPr>
        <p:spPr bwMode="auto">
          <a:xfrm>
            <a:off x="1771650" y="628650"/>
            <a:ext cx="7200900" cy="1287463"/>
          </a:xfrm>
          <a:prstGeom prst="rect">
            <a:avLst/>
          </a:prstGeom>
          <a:noFill/>
          <a:ln w="9525">
            <a:noFill/>
            <a:miter lim="800000"/>
            <a:headEnd/>
            <a:tailEnd/>
          </a:ln>
        </p:spPr>
        <p:txBody>
          <a:bodyPr anchor="ctr"/>
          <a:lstStyle/>
          <a:p>
            <a:pPr algn="r" eaLnBrk="1" hangingPunct="1">
              <a:defRPr/>
            </a:pPr>
            <a:r>
              <a:rPr lang="en-GB" sz="3600" b="1" kern="0" dirty="0">
                <a:latin typeface="+mj-lt"/>
                <a:ea typeface="+mj-ea"/>
                <a:cs typeface="+mj-cs"/>
              </a:rPr>
              <a:t>Antidepressant drugs (1)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C78774-4658-E30F-5F4E-0729FD1ADC65}"/>
              </a:ext>
            </a:extLst>
          </p:cNvPr>
          <p:cNvSpPr txBox="1">
            <a:spLocks noChangeArrowheads="1"/>
          </p:cNvSpPr>
          <p:nvPr/>
        </p:nvSpPr>
        <p:spPr bwMode="auto">
          <a:xfrm>
            <a:off x="539750" y="2032000"/>
            <a:ext cx="8318500" cy="4468813"/>
          </a:xfrm>
          <a:prstGeom prst="rect">
            <a:avLst/>
          </a:prstGeom>
          <a:noFill/>
          <a:ln w="9525">
            <a:noFill/>
            <a:miter lim="800000"/>
            <a:headEnd/>
            <a:tailEnd/>
          </a:ln>
        </p:spPr>
        <p:txBody>
          <a:bodyPr/>
          <a:lstStyle/>
          <a:p>
            <a:pPr marL="544513" lvl="1" indent="-282575" eaLnBrk="1" hangingPunct="1">
              <a:spcBef>
                <a:spcPct val="20000"/>
              </a:spcBef>
              <a:buFontTx/>
              <a:buChar char="•"/>
              <a:defRPr/>
            </a:pPr>
            <a:r>
              <a:rPr lang="en-GB" sz="2400" kern="0" dirty="0">
                <a:latin typeface="+mn-lt"/>
              </a:rPr>
              <a:t>When an antidepressant is to be prescribed, tailor it to the patient, and take into account: </a:t>
            </a:r>
          </a:p>
          <a:p>
            <a:pPr marL="544513" lvl="1" indent="-282575" eaLnBrk="1" hangingPunct="1">
              <a:spcBef>
                <a:spcPct val="20000"/>
              </a:spcBef>
              <a:buFontTx/>
              <a:buChar char="•"/>
              <a:defRPr/>
            </a:pPr>
            <a:endParaRPr lang="en-GB" sz="2400" kern="0" dirty="0">
              <a:latin typeface="+mn-lt"/>
            </a:endParaRPr>
          </a:p>
          <a:p>
            <a:pPr marL="808038" lvl="1" indent="-273050" eaLnBrk="1" hangingPunct="1">
              <a:spcBef>
                <a:spcPct val="20000"/>
              </a:spcBef>
              <a:buFont typeface="Arial" pitchFamily="34" charset="0"/>
              <a:buChar char="–"/>
              <a:defRPr/>
            </a:pPr>
            <a:r>
              <a:rPr lang="en-GB" sz="2000" kern="0" dirty="0">
                <a:latin typeface="+mn-lt"/>
              </a:rPr>
              <a:t>additional physical health disorders</a:t>
            </a:r>
          </a:p>
          <a:p>
            <a:pPr marL="808038" lvl="1" indent="-273050" eaLnBrk="1" hangingPunct="1">
              <a:spcBef>
                <a:spcPct val="20000"/>
              </a:spcBef>
              <a:buFont typeface="Arial" pitchFamily="34" charset="0"/>
              <a:buChar char="–"/>
              <a:defRPr/>
            </a:pPr>
            <a:r>
              <a:rPr lang="en-GB" sz="2000" kern="0" dirty="0">
                <a:latin typeface="+mn-lt"/>
              </a:rPr>
              <a:t>side effects, which may impact on the underlying </a:t>
            </a:r>
            <a:br>
              <a:rPr lang="en-GB" sz="2000" kern="0" dirty="0">
                <a:latin typeface="+mn-lt"/>
              </a:rPr>
            </a:br>
            <a:r>
              <a:rPr lang="en-GB" sz="2000" kern="0" dirty="0">
                <a:latin typeface="+mn-lt"/>
              </a:rPr>
              <a:t>physical disease</a:t>
            </a:r>
          </a:p>
          <a:p>
            <a:pPr marL="808038" lvl="1" indent="-273050" eaLnBrk="1" hangingPunct="1">
              <a:spcBef>
                <a:spcPct val="20000"/>
              </a:spcBef>
              <a:buFont typeface="Arial" pitchFamily="34" charset="0"/>
              <a:buChar char="–"/>
              <a:defRPr/>
            </a:pPr>
            <a:r>
              <a:rPr lang="en-GB" sz="2000" kern="0" dirty="0">
                <a:latin typeface="+mn-lt"/>
              </a:rPr>
              <a:t>lack of evidence supporting the use of specific antidepressants for people with particular chronic physical health problems</a:t>
            </a:r>
          </a:p>
          <a:p>
            <a:pPr marL="808038" lvl="1" indent="-273050" eaLnBrk="1" hangingPunct="1">
              <a:spcBef>
                <a:spcPct val="20000"/>
              </a:spcBef>
              <a:buFont typeface="Arial" pitchFamily="34" charset="0"/>
              <a:buChar char="–"/>
              <a:defRPr/>
            </a:pPr>
            <a:r>
              <a:rPr lang="en-GB" sz="2000" kern="0" dirty="0">
                <a:latin typeface="+mn-lt"/>
              </a:rPr>
              <a:t>interactions with other medications.</a:t>
            </a:r>
          </a:p>
        </p:txBody>
      </p:sp>
      <p:sp>
        <p:nvSpPr>
          <p:cNvPr id="9" name="Rectangle 2">
            <a:extLst>
              <a:ext uri="{FF2B5EF4-FFF2-40B4-BE49-F238E27FC236}">
                <a16:creationId xmlns:a16="http://schemas.microsoft.com/office/drawing/2014/main" id="{0D5D565F-D5F0-3855-33D7-D0451A40359A}"/>
              </a:ext>
            </a:extLst>
          </p:cNvPr>
          <p:cNvSpPr txBox="1">
            <a:spLocks noChangeArrowheads="1"/>
          </p:cNvSpPr>
          <p:nvPr/>
        </p:nvSpPr>
        <p:spPr bwMode="auto">
          <a:xfrm>
            <a:off x="1771650" y="628650"/>
            <a:ext cx="7200900" cy="1287463"/>
          </a:xfrm>
          <a:prstGeom prst="rect">
            <a:avLst/>
          </a:prstGeom>
          <a:noFill/>
          <a:ln w="9525">
            <a:noFill/>
            <a:miter lim="800000"/>
            <a:headEnd/>
            <a:tailEnd/>
          </a:ln>
        </p:spPr>
        <p:txBody>
          <a:bodyPr anchor="ctr"/>
          <a:lstStyle/>
          <a:p>
            <a:pPr algn="r" eaLnBrk="1" hangingPunct="1">
              <a:defRPr/>
            </a:pPr>
            <a:r>
              <a:rPr lang="en-GB" sz="3600" b="1" kern="0" dirty="0">
                <a:latin typeface="+mj-lt"/>
                <a:ea typeface="+mj-ea"/>
                <a:cs typeface="+mj-cs"/>
              </a:rPr>
              <a:t>Antidepressant drugs (2)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31BAA0E2-8733-F60E-82DE-3F8BBF0F7763}"/>
              </a:ext>
            </a:extLst>
          </p:cNvPr>
          <p:cNvSpPr>
            <a:spLocks noGrp="1" noChangeArrowheads="1"/>
          </p:cNvSpPr>
          <p:nvPr>
            <p:ph type="title"/>
          </p:nvPr>
        </p:nvSpPr>
        <p:spPr/>
        <p:txBody>
          <a:bodyPr/>
          <a:lstStyle/>
          <a:p>
            <a:r>
              <a:rPr lang="en-GB" altLang="en-US"/>
              <a:t>What is collaborative care?</a:t>
            </a:r>
          </a:p>
        </p:txBody>
      </p:sp>
      <p:sp>
        <p:nvSpPr>
          <p:cNvPr id="38915" name="Content Placeholder 2">
            <a:extLst>
              <a:ext uri="{FF2B5EF4-FFF2-40B4-BE49-F238E27FC236}">
                <a16:creationId xmlns:a16="http://schemas.microsoft.com/office/drawing/2014/main" id="{798F694D-9DA2-68AF-9B8C-75AB3C47EF70}"/>
              </a:ext>
            </a:extLst>
          </p:cNvPr>
          <p:cNvSpPr>
            <a:spLocks noGrp="1" noChangeArrowheads="1"/>
          </p:cNvSpPr>
          <p:nvPr>
            <p:ph idx="1"/>
          </p:nvPr>
        </p:nvSpPr>
        <p:spPr/>
        <p:txBody>
          <a:bodyPr/>
          <a:lstStyle/>
          <a:p>
            <a:r>
              <a:rPr lang="en-GB" altLang="en-US"/>
              <a:t>Four essential elements</a:t>
            </a:r>
          </a:p>
          <a:p>
            <a:r>
              <a:rPr lang="en-US" altLang="en-US"/>
              <a:t>• collaborative definition of problems</a:t>
            </a:r>
          </a:p>
          <a:p>
            <a:r>
              <a:rPr lang="en-US" altLang="en-US"/>
              <a:t>• objectives based around specific problems</a:t>
            </a:r>
          </a:p>
          <a:p>
            <a:pPr>
              <a:buFontTx/>
              <a:buChar char="•"/>
            </a:pPr>
            <a:r>
              <a:rPr lang="en-US" altLang="en-US"/>
              <a:t>self-management training and support services</a:t>
            </a:r>
          </a:p>
          <a:p>
            <a:r>
              <a:rPr lang="en-US" altLang="en-US"/>
              <a:t>• active and sustained follow up</a:t>
            </a:r>
            <a:endParaRPr lang="en-GB"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263761B-C98B-56B8-506D-46C4484A0553}"/>
              </a:ext>
            </a:extLst>
          </p:cNvPr>
          <p:cNvSpPr txBox="1">
            <a:spLocks noChangeArrowheads="1"/>
          </p:cNvSpPr>
          <p:nvPr/>
        </p:nvSpPr>
        <p:spPr bwMode="auto">
          <a:xfrm>
            <a:off x="539750" y="2032000"/>
            <a:ext cx="8318500" cy="4468813"/>
          </a:xfrm>
          <a:prstGeom prst="rect">
            <a:avLst/>
          </a:prstGeom>
          <a:noFill/>
          <a:ln w="9525">
            <a:noFill/>
            <a:miter lim="800000"/>
            <a:headEnd/>
            <a:tailEnd/>
          </a:ln>
        </p:spPr>
        <p:txBody>
          <a:bodyPr/>
          <a:lstStyle/>
          <a:p>
            <a:pPr marL="544513" lvl="1" indent="-282575" eaLnBrk="1" hangingPunct="1">
              <a:spcBef>
                <a:spcPct val="20000"/>
              </a:spcBef>
              <a:buFontTx/>
              <a:buChar char="•"/>
              <a:defRPr/>
            </a:pPr>
            <a:r>
              <a:rPr lang="en-GB" sz="2400" kern="0" dirty="0">
                <a:latin typeface="+mn-lt"/>
              </a:rPr>
              <a:t>Consider collaborative care for patients with moderate to severe depression and a chronic physical health problem with associated functional impairment whose depression has not responded to: </a:t>
            </a:r>
          </a:p>
          <a:p>
            <a:pPr marL="544513" lvl="1" indent="-282575" eaLnBrk="1" hangingPunct="1">
              <a:spcBef>
                <a:spcPct val="20000"/>
              </a:spcBef>
              <a:buFontTx/>
              <a:buChar char="•"/>
              <a:defRPr/>
            </a:pPr>
            <a:endParaRPr lang="en-GB" sz="2400" kern="0" dirty="0">
              <a:latin typeface="+mn-lt"/>
            </a:endParaRPr>
          </a:p>
          <a:p>
            <a:pPr marL="808038" lvl="1" indent="-273050" eaLnBrk="1" hangingPunct="1">
              <a:spcBef>
                <a:spcPct val="20000"/>
              </a:spcBef>
              <a:buFont typeface="Arial" pitchFamily="34" charset="0"/>
              <a:buChar char="–"/>
              <a:defRPr/>
            </a:pPr>
            <a:r>
              <a:rPr lang="en-GB" sz="2000" kern="0" dirty="0">
                <a:latin typeface="+mn-lt"/>
              </a:rPr>
              <a:t>initial high-intensity psychological interventions </a:t>
            </a:r>
            <a:r>
              <a:rPr lang="en-GB" sz="2000" b="1" kern="0" dirty="0">
                <a:latin typeface="+mn-lt"/>
              </a:rPr>
              <a:t>or</a:t>
            </a:r>
          </a:p>
          <a:p>
            <a:pPr marL="808038" lvl="1" indent="-273050" eaLnBrk="1" hangingPunct="1">
              <a:spcBef>
                <a:spcPct val="20000"/>
              </a:spcBef>
              <a:buFont typeface="Arial" pitchFamily="34" charset="0"/>
              <a:buChar char="–"/>
              <a:defRPr/>
            </a:pPr>
            <a:r>
              <a:rPr lang="en-GB" sz="2000" kern="0" dirty="0">
                <a:latin typeface="+mn-lt"/>
              </a:rPr>
              <a:t>pharmacological treatment </a:t>
            </a:r>
            <a:r>
              <a:rPr lang="en-GB" sz="2000" b="1" kern="0" dirty="0">
                <a:latin typeface="+mn-lt"/>
              </a:rPr>
              <a:t>or</a:t>
            </a:r>
          </a:p>
          <a:p>
            <a:pPr marL="808038" lvl="1" indent="-273050" eaLnBrk="1" hangingPunct="1">
              <a:spcBef>
                <a:spcPct val="20000"/>
              </a:spcBef>
              <a:buFont typeface="Arial" pitchFamily="34" charset="0"/>
              <a:buChar char="–"/>
              <a:defRPr/>
            </a:pPr>
            <a:r>
              <a:rPr lang="en-GB" sz="2000" kern="0" dirty="0">
                <a:latin typeface="+mn-lt"/>
              </a:rPr>
              <a:t>a combination of psychological and pharmacological interventions.</a:t>
            </a:r>
          </a:p>
        </p:txBody>
      </p:sp>
      <p:sp>
        <p:nvSpPr>
          <p:cNvPr id="10" name="Rectangle 2">
            <a:extLst>
              <a:ext uri="{FF2B5EF4-FFF2-40B4-BE49-F238E27FC236}">
                <a16:creationId xmlns:a16="http://schemas.microsoft.com/office/drawing/2014/main" id="{AF413596-9DC3-13D6-AF2F-DD154368B2C9}"/>
              </a:ext>
            </a:extLst>
          </p:cNvPr>
          <p:cNvSpPr txBox="1">
            <a:spLocks noChangeArrowheads="1"/>
          </p:cNvSpPr>
          <p:nvPr/>
        </p:nvSpPr>
        <p:spPr bwMode="auto">
          <a:xfrm>
            <a:off x="1619250" y="476250"/>
            <a:ext cx="7200900" cy="1287463"/>
          </a:xfrm>
          <a:prstGeom prst="rect">
            <a:avLst/>
          </a:prstGeom>
          <a:noFill/>
          <a:ln w="9525">
            <a:noFill/>
            <a:miter lim="800000"/>
            <a:headEnd/>
            <a:tailEnd/>
          </a:ln>
        </p:spPr>
        <p:txBody>
          <a:bodyPr anchor="ctr"/>
          <a:lstStyle/>
          <a:p>
            <a:pPr algn="r" eaLnBrk="1" hangingPunct="1">
              <a:defRPr/>
            </a:pPr>
            <a:endParaRPr lang="en-GB" sz="3600" b="1" kern="0" dirty="0">
              <a:latin typeface="+mj-lt"/>
              <a:ea typeface="+mj-ea"/>
              <a:cs typeface="+mj-cs"/>
            </a:endParaRPr>
          </a:p>
        </p:txBody>
      </p:sp>
      <p:sp>
        <p:nvSpPr>
          <p:cNvPr id="11" name="Rectangle 2">
            <a:extLst>
              <a:ext uri="{FF2B5EF4-FFF2-40B4-BE49-F238E27FC236}">
                <a16:creationId xmlns:a16="http://schemas.microsoft.com/office/drawing/2014/main" id="{ABF1DC22-4F88-94B3-7B8A-19E0BC243E7B}"/>
              </a:ext>
            </a:extLst>
          </p:cNvPr>
          <p:cNvSpPr txBox="1">
            <a:spLocks noChangeArrowheads="1"/>
          </p:cNvSpPr>
          <p:nvPr/>
        </p:nvSpPr>
        <p:spPr bwMode="auto">
          <a:xfrm>
            <a:off x="1771650" y="628650"/>
            <a:ext cx="7200900" cy="1287463"/>
          </a:xfrm>
          <a:prstGeom prst="rect">
            <a:avLst/>
          </a:prstGeom>
          <a:noFill/>
          <a:ln w="9525">
            <a:noFill/>
            <a:miter lim="800000"/>
            <a:headEnd/>
            <a:tailEnd/>
          </a:ln>
        </p:spPr>
        <p:txBody>
          <a:bodyPr anchor="ctr"/>
          <a:lstStyle/>
          <a:p>
            <a:pPr algn="r" eaLnBrk="1" hangingPunct="1">
              <a:defRPr/>
            </a:pPr>
            <a:r>
              <a:rPr lang="en-GB" sz="3600" b="1" kern="0" dirty="0">
                <a:latin typeface="+mj-lt"/>
                <a:ea typeface="+mj-ea"/>
                <a:cs typeface="+mj-cs"/>
              </a:rPr>
              <a:t>Collaborative care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109213C-261F-872B-CC90-902DB8954038}"/>
              </a:ext>
            </a:extLst>
          </p:cNvPr>
          <p:cNvSpPr>
            <a:spLocks noGrp="1" noChangeArrowheads="1"/>
          </p:cNvSpPr>
          <p:nvPr>
            <p:ph type="title"/>
          </p:nvPr>
        </p:nvSpPr>
        <p:spPr/>
        <p:txBody>
          <a:bodyPr/>
          <a:lstStyle/>
          <a:p>
            <a:pPr eaLnBrk="1" hangingPunct="1"/>
            <a:r>
              <a:rPr lang="en-GB" altLang="en-US"/>
              <a:t>What this presentation covers</a:t>
            </a:r>
          </a:p>
        </p:txBody>
      </p:sp>
      <p:sp>
        <p:nvSpPr>
          <p:cNvPr id="6147" name="Rectangle 3">
            <a:extLst>
              <a:ext uri="{FF2B5EF4-FFF2-40B4-BE49-F238E27FC236}">
                <a16:creationId xmlns:a16="http://schemas.microsoft.com/office/drawing/2014/main" id="{FFBDEFAC-9F78-0167-64A6-3E5984506189}"/>
              </a:ext>
            </a:extLst>
          </p:cNvPr>
          <p:cNvSpPr>
            <a:spLocks noGrp="1" noChangeArrowheads="1"/>
          </p:cNvSpPr>
          <p:nvPr>
            <p:ph type="body" idx="1"/>
          </p:nvPr>
        </p:nvSpPr>
        <p:spPr/>
        <p:txBody>
          <a:bodyPr/>
          <a:lstStyle/>
          <a:p>
            <a:pPr eaLnBrk="1" hangingPunct="1">
              <a:lnSpc>
                <a:spcPct val="90000"/>
              </a:lnSpc>
            </a:pPr>
            <a:r>
              <a:rPr lang="en-GB" altLang="en-US" sz="2000"/>
              <a:t>Background</a:t>
            </a:r>
          </a:p>
          <a:p>
            <a:pPr eaLnBrk="1" hangingPunct="1">
              <a:lnSpc>
                <a:spcPct val="90000"/>
              </a:lnSpc>
            </a:pPr>
            <a:r>
              <a:rPr lang="en-GB" altLang="en-US" sz="2000"/>
              <a:t>Scope and definitions</a:t>
            </a:r>
          </a:p>
          <a:p>
            <a:pPr eaLnBrk="1" hangingPunct="1">
              <a:lnSpc>
                <a:spcPct val="90000"/>
              </a:lnSpc>
            </a:pPr>
            <a:r>
              <a:rPr lang="en-GB" altLang="en-US" sz="2000"/>
              <a:t>Key priorities for implementation</a:t>
            </a:r>
          </a:p>
          <a:p>
            <a:pPr eaLnBrk="1" hangingPunct="1">
              <a:lnSpc>
                <a:spcPct val="90000"/>
              </a:lnSpc>
            </a:pPr>
            <a:r>
              <a:rPr lang="en-GB" altLang="en-US" sz="2000"/>
              <a:t>Costs and savings</a:t>
            </a:r>
          </a:p>
          <a:p>
            <a:pPr eaLnBrk="1" hangingPunct="1">
              <a:lnSpc>
                <a:spcPct val="90000"/>
              </a:lnSpc>
            </a:pPr>
            <a:r>
              <a:rPr lang="en-GB" altLang="en-US" sz="2000"/>
              <a:t>Discussion</a:t>
            </a:r>
          </a:p>
          <a:p>
            <a:pPr eaLnBrk="1" hangingPunct="1">
              <a:lnSpc>
                <a:spcPct val="90000"/>
              </a:lnSpc>
            </a:pPr>
            <a:r>
              <a:rPr lang="en-GB" altLang="en-US" sz="2000"/>
              <a:t>Find out more </a:t>
            </a:r>
          </a:p>
          <a:p>
            <a:pPr eaLnBrk="1" hangingPunct="1">
              <a:lnSpc>
                <a:spcPct val="90000"/>
              </a:lnSpc>
            </a:pPr>
            <a:endParaRPr lang="en-GB" altLang="en-US" sz="2000"/>
          </a:p>
        </p:txBody>
      </p:sp>
      <p:pic>
        <p:nvPicPr>
          <p:cNvPr id="6148" name="Picture 2">
            <a:extLst>
              <a:ext uri="{FF2B5EF4-FFF2-40B4-BE49-F238E27FC236}">
                <a16:creationId xmlns:a16="http://schemas.microsoft.com/office/drawing/2014/main" id="{7F7AD3FE-2631-293D-24F2-F5FB30F10F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4975" y="2000250"/>
            <a:ext cx="2414588" cy="3429000"/>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32">
            <a:extLst>
              <a:ext uri="{FF2B5EF4-FFF2-40B4-BE49-F238E27FC236}">
                <a16:creationId xmlns:a16="http://schemas.microsoft.com/office/drawing/2014/main" id="{A95564F7-9AA5-E838-6646-B8C984DD3B6E}"/>
              </a:ext>
            </a:extLst>
          </p:cNvPr>
          <p:cNvPicPr preferRelativeResize="0">
            <a:picLocks noChangeArrowheads="1"/>
          </p:cNvPicPr>
          <p:nvPr/>
        </p:nvPicPr>
        <p:blipFill>
          <a:blip r:embed="rId3">
            <a:clrChange>
              <a:clrFrom>
                <a:srgbClr val="00ADAD"/>
              </a:clrFrom>
              <a:clrTo>
                <a:srgbClr val="00ADAD">
                  <a:alpha val="0"/>
                </a:srgbClr>
              </a:clrTo>
            </a:clrChange>
            <a:extLst>
              <a:ext uri="{28A0092B-C50C-407E-A947-70E740481C1C}">
                <a14:useLocalDpi xmlns:a14="http://schemas.microsoft.com/office/drawing/2010/main" val="0"/>
              </a:ext>
            </a:extLst>
          </a:blip>
          <a:srcRect/>
          <a:stretch>
            <a:fillRect/>
          </a:stretch>
        </p:blipFill>
        <p:spPr bwMode="auto">
          <a:xfrm>
            <a:off x="8101013" y="5805488"/>
            <a:ext cx="935037"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a:extLst>
              <a:ext uri="{FF2B5EF4-FFF2-40B4-BE49-F238E27FC236}">
                <a16:creationId xmlns:a16="http://schemas.microsoft.com/office/drawing/2014/main" id="{00D64818-7270-3D25-CF82-BC22757FD838}"/>
              </a:ext>
            </a:extLst>
          </p:cNvPr>
          <p:cNvSpPr txBox="1">
            <a:spLocks noChangeArrowheads="1"/>
          </p:cNvSpPr>
          <p:nvPr/>
        </p:nvSpPr>
        <p:spPr bwMode="auto">
          <a:xfrm>
            <a:off x="539750" y="2032000"/>
            <a:ext cx="8318500" cy="4468813"/>
          </a:xfrm>
          <a:prstGeom prst="rect">
            <a:avLst/>
          </a:prstGeom>
          <a:noFill/>
          <a:ln w="9525">
            <a:noFill/>
            <a:miter lim="800000"/>
            <a:headEnd/>
            <a:tailEnd/>
          </a:ln>
        </p:spPr>
        <p:txBody>
          <a:bodyPr/>
          <a:lstStyle/>
          <a:p>
            <a:pPr marL="544513" lvl="1" indent="-282575" eaLnBrk="1" hangingPunct="1">
              <a:spcBef>
                <a:spcPct val="20000"/>
              </a:spcBef>
              <a:buFontTx/>
              <a:buChar char="•"/>
              <a:defRPr/>
            </a:pPr>
            <a:r>
              <a:rPr lang="en-GB" sz="2400" kern="0" dirty="0">
                <a:latin typeface="+mn-lt"/>
              </a:rPr>
              <a:t>It has not been possible to determine costs or savings.</a:t>
            </a:r>
          </a:p>
          <a:p>
            <a:pPr marL="544513" lvl="1" indent="-282575" eaLnBrk="1" hangingPunct="1">
              <a:spcBef>
                <a:spcPct val="20000"/>
              </a:spcBef>
              <a:buFontTx/>
              <a:buChar char="•"/>
              <a:defRPr/>
            </a:pPr>
            <a:r>
              <a:rPr lang="en-GB" sz="2400" kern="0" dirty="0">
                <a:latin typeface="Arial" charset="0"/>
              </a:rPr>
              <a:t>It is difficult to establish a national cost because of:</a:t>
            </a:r>
          </a:p>
          <a:p>
            <a:pPr marL="808038" lvl="1" indent="-273050" eaLnBrk="1" hangingPunct="1">
              <a:spcBef>
                <a:spcPct val="20000"/>
              </a:spcBef>
              <a:buFont typeface="Arial" pitchFamily="34" charset="0"/>
              <a:buChar char="–"/>
              <a:defRPr/>
            </a:pPr>
            <a:r>
              <a:rPr lang="en-GB" sz="2000" kern="0" dirty="0">
                <a:latin typeface="+mn-lt"/>
              </a:rPr>
              <a:t>local circumstances </a:t>
            </a:r>
          </a:p>
          <a:p>
            <a:pPr marL="808038" lvl="1" indent="-273050" eaLnBrk="1" hangingPunct="1">
              <a:spcBef>
                <a:spcPct val="20000"/>
              </a:spcBef>
              <a:buFont typeface="Arial" pitchFamily="34" charset="0"/>
              <a:buChar char="–"/>
              <a:defRPr/>
            </a:pPr>
            <a:r>
              <a:rPr lang="en-GB" sz="2000" kern="0" dirty="0">
                <a:latin typeface="+mn-lt"/>
              </a:rPr>
              <a:t>implementation of the previous depression guideline (NICE clinical guideline 23)</a:t>
            </a:r>
          </a:p>
          <a:p>
            <a:pPr marL="808038" lvl="1" indent="-273050" eaLnBrk="1" hangingPunct="1">
              <a:spcBef>
                <a:spcPct val="20000"/>
              </a:spcBef>
              <a:buFont typeface="Arial" pitchFamily="34" charset="0"/>
              <a:buChar char="–"/>
              <a:defRPr/>
            </a:pPr>
            <a:r>
              <a:rPr lang="en-GB" sz="2000" kern="0" dirty="0">
                <a:latin typeface="+mn-lt"/>
              </a:rPr>
              <a:t>other initiatives such as Improving Access to Psychological Therapies</a:t>
            </a:r>
          </a:p>
          <a:p>
            <a:pPr marL="544513" lvl="1" indent="-282575" eaLnBrk="1" hangingPunct="1">
              <a:spcBef>
                <a:spcPct val="20000"/>
              </a:spcBef>
              <a:buFontTx/>
              <a:buChar char="•"/>
              <a:defRPr/>
            </a:pPr>
            <a:r>
              <a:rPr lang="en-GB" sz="2400" kern="0" dirty="0">
                <a:latin typeface="+mn-lt"/>
              </a:rPr>
              <a:t>It is anticipated that there will be:</a:t>
            </a:r>
          </a:p>
          <a:p>
            <a:pPr marL="808038" lvl="1" indent="-273050" eaLnBrk="1" hangingPunct="1">
              <a:spcBef>
                <a:spcPct val="20000"/>
              </a:spcBef>
              <a:buFont typeface="Arial" pitchFamily="34" charset="0"/>
              <a:buChar char="–"/>
              <a:defRPr/>
            </a:pPr>
            <a:r>
              <a:rPr lang="en-GB" sz="2000" kern="0" dirty="0">
                <a:latin typeface="+mn-lt"/>
              </a:rPr>
              <a:t>an increase in people receiving low-intensity interventions for depression</a:t>
            </a:r>
          </a:p>
          <a:p>
            <a:pPr marL="808038" lvl="1" indent="-273050" eaLnBrk="1" hangingPunct="1">
              <a:spcBef>
                <a:spcPct val="20000"/>
              </a:spcBef>
              <a:buFont typeface="Arial" pitchFamily="34" charset="0"/>
              <a:buChar char="–"/>
              <a:defRPr/>
            </a:pPr>
            <a:r>
              <a:rPr lang="en-GB" sz="2000" kern="0" dirty="0">
                <a:latin typeface="+mn-lt"/>
              </a:rPr>
              <a:t>a decrease in those receiving high-intensity interventions.</a:t>
            </a:r>
          </a:p>
        </p:txBody>
      </p:sp>
      <p:sp>
        <p:nvSpPr>
          <p:cNvPr id="11" name="Rectangle 2">
            <a:extLst>
              <a:ext uri="{FF2B5EF4-FFF2-40B4-BE49-F238E27FC236}">
                <a16:creationId xmlns:a16="http://schemas.microsoft.com/office/drawing/2014/main" id="{D50EFD04-C114-0786-BBEB-D5CF81F46D67}"/>
              </a:ext>
            </a:extLst>
          </p:cNvPr>
          <p:cNvSpPr txBox="1">
            <a:spLocks noChangeArrowheads="1"/>
          </p:cNvSpPr>
          <p:nvPr/>
        </p:nvSpPr>
        <p:spPr bwMode="auto">
          <a:xfrm>
            <a:off x="1771650" y="628650"/>
            <a:ext cx="7200900" cy="1287463"/>
          </a:xfrm>
          <a:prstGeom prst="rect">
            <a:avLst/>
          </a:prstGeom>
          <a:noFill/>
          <a:ln w="9525">
            <a:noFill/>
            <a:miter lim="800000"/>
            <a:headEnd/>
            <a:tailEnd/>
          </a:ln>
        </p:spPr>
        <p:txBody>
          <a:bodyPr anchor="ctr"/>
          <a:lstStyle/>
          <a:p>
            <a:pPr algn="r" eaLnBrk="1" hangingPunct="1">
              <a:defRPr/>
            </a:pPr>
            <a:r>
              <a:rPr lang="en-GB" sz="3600" b="1" kern="0" dirty="0">
                <a:latin typeface="+mj-lt"/>
                <a:ea typeface="+mj-ea"/>
                <a:cs typeface="+mj-cs"/>
              </a:rPr>
              <a:t>Costs and savings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4">
            <a:extLst>
              <a:ext uri="{FF2B5EF4-FFF2-40B4-BE49-F238E27FC236}">
                <a16:creationId xmlns:a16="http://schemas.microsoft.com/office/drawing/2014/main" id="{043B9739-5A17-83B5-798A-E6E0CF2C67DB}"/>
              </a:ext>
            </a:extLst>
          </p:cNvPr>
          <p:cNvPicPr preferRelativeResize="0">
            <a:picLocks noChangeArrowheads="1"/>
          </p:cNvPicPr>
          <p:nvPr/>
        </p:nvPicPr>
        <p:blipFill>
          <a:blip r:embed="rId3">
            <a:clrChange>
              <a:clrFrom>
                <a:srgbClr val="00ADAD"/>
              </a:clrFrom>
              <a:clrTo>
                <a:srgbClr val="00ADAD">
                  <a:alpha val="0"/>
                </a:srgbClr>
              </a:clrTo>
            </a:clrChange>
            <a:extLst>
              <a:ext uri="{28A0092B-C50C-407E-A947-70E740481C1C}">
                <a14:useLocalDpi xmlns:a14="http://schemas.microsoft.com/office/drawing/2010/main" val="0"/>
              </a:ext>
            </a:extLst>
          </a:blip>
          <a:srcRect/>
          <a:stretch>
            <a:fillRect/>
          </a:stretch>
        </p:blipFill>
        <p:spPr bwMode="auto">
          <a:xfrm>
            <a:off x="8101013" y="5805488"/>
            <a:ext cx="935037"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59" name="Picture 6" descr="discussion">
            <a:extLst>
              <a:ext uri="{FF2B5EF4-FFF2-40B4-BE49-F238E27FC236}">
                <a16:creationId xmlns:a16="http://schemas.microsoft.com/office/drawing/2014/main" id="{8B13FE23-4373-471F-ECE6-24EDAA517C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938" y="428625"/>
            <a:ext cx="2643187"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a:extLst>
              <a:ext uri="{FF2B5EF4-FFF2-40B4-BE49-F238E27FC236}">
                <a16:creationId xmlns:a16="http://schemas.microsoft.com/office/drawing/2014/main" id="{AF744234-9D60-938F-CD2F-687BD026DB2D}"/>
              </a:ext>
            </a:extLst>
          </p:cNvPr>
          <p:cNvSpPr txBox="1">
            <a:spLocks noChangeArrowheads="1"/>
          </p:cNvSpPr>
          <p:nvPr/>
        </p:nvSpPr>
        <p:spPr bwMode="auto">
          <a:xfrm>
            <a:off x="571500" y="2357438"/>
            <a:ext cx="8208963" cy="3940175"/>
          </a:xfrm>
          <a:prstGeom prst="rect">
            <a:avLst/>
          </a:prstGeom>
          <a:noFill/>
          <a:ln w="9525">
            <a:noFill/>
            <a:miter lim="800000"/>
            <a:headEnd/>
            <a:tailEnd/>
          </a:ln>
        </p:spPr>
        <p:txBody>
          <a:bodyPr/>
          <a:lstStyle/>
          <a:p>
            <a:pPr marL="544513" indent="-369888" eaLnBrk="1" hangingPunct="1">
              <a:spcBef>
                <a:spcPts val="600"/>
              </a:spcBef>
              <a:spcAft>
                <a:spcPts val="1200"/>
              </a:spcAft>
              <a:buFontTx/>
              <a:buChar char="•"/>
              <a:defRPr/>
            </a:pPr>
            <a:r>
              <a:rPr lang="en-GB" sz="2400" kern="0" dirty="0">
                <a:latin typeface="+mn-lt"/>
              </a:rPr>
              <a:t>What range of interventions are available for our patients? </a:t>
            </a:r>
          </a:p>
          <a:p>
            <a:pPr marL="544513" indent="-369888" eaLnBrk="1" hangingPunct="1">
              <a:spcBef>
                <a:spcPts val="600"/>
              </a:spcBef>
              <a:spcAft>
                <a:spcPts val="1200"/>
              </a:spcAft>
              <a:buFontTx/>
              <a:buChar char="•"/>
              <a:defRPr/>
            </a:pPr>
            <a:r>
              <a:rPr lang="en-GB" sz="2400" kern="0" dirty="0">
                <a:latin typeface="+mn-lt"/>
              </a:rPr>
              <a:t>How do we monitor the effectiveness of case identification and recognition in our patients with chronic health problems?</a:t>
            </a:r>
          </a:p>
          <a:p>
            <a:pPr marL="544513" indent="-369888" eaLnBrk="1" hangingPunct="1">
              <a:spcBef>
                <a:spcPts val="600"/>
              </a:spcBef>
              <a:spcAft>
                <a:spcPts val="1200"/>
              </a:spcAft>
              <a:buFontTx/>
              <a:buChar char="•"/>
              <a:defRPr/>
            </a:pPr>
            <a:r>
              <a:rPr lang="en-GB" sz="2400" kern="0" dirty="0">
                <a:latin typeface="+mn-lt"/>
              </a:rPr>
              <a:t>What is our role in providing collaborative care?</a:t>
            </a:r>
          </a:p>
          <a:p>
            <a:pPr marL="544513" indent="-369888" eaLnBrk="1" hangingPunct="1">
              <a:spcBef>
                <a:spcPts val="600"/>
              </a:spcBef>
              <a:spcAft>
                <a:spcPts val="1200"/>
              </a:spcAft>
              <a:buFontTx/>
              <a:buChar char="•"/>
              <a:defRPr/>
            </a:pPr>
            <a:r>
              <a:rPr lang="en-GB" sz="2400" kern="0" dirty="0">
                <a:latin typeface="+mn-lt"/>
              </a:rPr>
              <a:t>How does our current practice differ from the </a:t>
            </a:r>
            <a:br>
              <a:rPr lang="en-GB" sz="2400" kern="0" dirty="0">
                <a:latin typeface="+mn-lt"/>
              </a:rPr>
            </a:br>
            <a:r>
              <a:rPr lang="en-GB" sz="2400" kern="0" dirty="0">
                <a:latin typeface="+mn-lt"/>
              </a:rPr>
              <a:t>guideline recommendations?</a:t>
            </a:r>
          </a:p>
        </p:txBody>
      </p:sp>
      <p:sp>
        <p:nvSpPr>
          <p:cNvPr id="11" name="Rectangle 2">
            <a:extLst>
              <a:ext uri="{FF2B5EF4-FFF2-40B4-BE49-F238E27FC236}">
                <a16:creationId xmlns:a16="http://schemas.microsoft.com/office/drawing/2014/main" id="{52A98150-25F1-38F4-AB63-9A7994C55F11}"/>
              </a:ext>
            </a:extLst>
          </p:cNvPr>
          <p:cNvSpPr txBox="1">
            <a:spLocks noChangeArrowheads="1"/>
          </p:cNvSpPr>
          <p:nvPr/>
        </p:nvSpPr>
        <p:spPr bwMode="auto">
          <a:xfrm>
            <a:off x="1771650" y="628650"/>
            <a:ext cx="7200900" cy="1287463"/>
          </a:xfrm>
          <a:prstGeom prst="rect">
            <a:avLst/>
          </a:prstGeom>
          <a:noFill/>
          <a:ln w="9525">
            <a:noFill/>
            <a:miter lim="800000"/>
            <a:headEnd/>
            <a:tailEnd/>
          </a:ln>
        </p:spPr>
        <p:txBody>
          <a:bodyPr anchor="ctr"/>
          <a:lstStyle/>
          <a:p>
            <a:pPr algn="r" eaLnBrk="1" hangingPunct="1">
              <a:defRPr/>
            </a:pPr>
            <a:r>
              <a:rPr lang="en-GB" sz="3600" b="1" kern="0" dirty="0">
                <a:latin typeface="+mj-lt"/>
                <a:ea typeface="+mj-ea"/>
                <a:cs typeface="+mj-cs"/>
              </a:rPr>
              <a:t>Discussion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a:extLst>
              <a:ext uri="{FF2B5EF4-FFF2-40B4-BE49-F238E27FC236}">
                <a16:creationId xmlns:a16="http://schemas.microsoft.com/office/drawing/2014/main" id="{EDB3E6D2-164D-92F9-4A74-26D4DFF289AA}"/>
              </a:ext>
            </a:extLst>
          </p:cNvPr>
          <p:cNvSpPr>
            <a:spLocks noGrp="1" noChangeArrowheads="1"/>
          </p:cNvSpPr>
          <p:nvPr>
            <p:ph type="body" idx="1"/>
          </p:nvPr>
        </p:nvSpPr>
        <p:spPr>
          <a:xfrm>
            <a:off x="935038" y="2060575"/>
            <a:ext cx="7813675" cy="3889375"/>
          </a:xfrm>
        </p:spPr>
        <p:txBody>
          <a:bodyPr/>
          <a:lstStyle/>
          <a:p>
            <a:pPr eaLnBrk="1" hangingPunct="1"/>
            <a:r>
              <a:rPr lang="en-GB" altLang="en-US"/>
              <a:t>Visit </a:t>
            </a:r>
            <a:r>
              <a:rPr lang="en-GB" altLang="en-US">
                <a:hlinkClick r:id="rId3"/>
              </a:rPr>
              <a:t>www.nice.org.uk/CG91</a:t>
            </a:r>
            <a:r>
              <a:rPr lang="en-GB" altLang="en-US"/>
              <a:t> for:</a:t>
            </a:r>
          </a:p>
          <a:p>
            <a:pPr lvl="1" eaLnBrk="1" hangingPunct="1"/>
            <a:r>
              <a:rPr lang="en-GB" altLang="en-US"/>
              <a:t>the guideline </a:t>
            </a:r>
          </a:p>
          <a:p>
            <a:pPr lvl="1" eaLnBrk="1" hangingPunct="1"/>
            <a:r>
              <a:rPr lang="en-GB" altLang="en-US"/>
              <a:t>the quick reference guide</a:t>
            </a:r>
          </a:p>
          <a:p>
            <a:pPr lvl="1" eaLnBrk="1" hangingPunct="1"/>
            <a:r>
              <a:rPr lang="en-GB" altLang="en-US"/>
              <a:t>‘Understanding NICE guidance’</a:t>
            </a:r>
          </a:p>
          <a:p>
            <a:pPr lvl="1" eaLnBrk="1" hangingPunct="1"/>
            <a:r>
              <a:rPr lang="en-GB" altLang="en-US"/>
              <a:t>costing statement</a:t>
            </a:r>
          </a:p>
          <a:p>
            <a:pPr lvl="1" eaLnBrk="1" hangingPunct="1"/>
            <a:r>
              <a:rPr lang="en-GB" altLang="en-US"/>
              <a:t>audit support</a:t>
            </a:r>
          </a:p>
          <a:p>
            <a:pPr lvl="1" eaLnBrk="1" hangingPunct="1">
              <a:buFontTx/>
              <a:buNone/>
            </a:pPr>
            <a:endParaRPr lang="en-GB" altLang="en-US"/>
          </a:p>
        </p:txBody>
      </p:sp>
      <p:pic>
        <p:nvPicPr>
          <p:cNvPr id="47107" name="Picture 9">
            <a:extLst>
              <a:ext uri="{FF2B5EF4-FFF2-40B4-BE49-F238E27FC236}">
                <a16:creationId xmlns:a16="http://schemas.microsoft.com/office/drawing/2014/main" id="{6C66C895-B141-71F5-CA95-A9E055180ABF}"/>
              </a:ext>
            </a:extLst>
          </p:cNvPr>
          <p:cNvPicPr preferRelativeResize="0">
            <a:picLocks noChangeArrowheads="1"/>
          </p:cNvPicPr>
          <p:nvPr/>
        </p:nvPicPr>
        <p:blipFill>
          <a:blip r:embed="rId4">
            <a:clrChange>
              <a:clrFrom>
                <a:srgbClr val="00ADAD"/>
              </a:clrFrom>
              <a:clrTo>
                <a:srgbClr val="00ADAD">
                  <a:alpha val="0"/>
                </a:srgbClr>
              </a:clrTo>
            </a:clrChange>
            <a:extLst>
              <a:ext uri="{28A0092B-C50C-407E-A947-70E740481C1C}">
                <a14:useLocalDpi xmlns:a14="http://schemas.microsoft.com/office/drawing/2010/main" val="0"/>
              </a:ext>
            </a:extLst>
          </a:blip>
          <a:srcRect/>
          <a:stretch>
            <a:fillRect/>
          </a:stretch>
        </p:blipFill>
        <p:spPr bwMode="auto">
          <a:xfrm>
            <a:off x="8101013" y="5805488"/>
            <a:ext cx="935037"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a:extLst>
              <a:ext uri="{FF2B5EF4-FFF2-40B4-BE49-F238E27FC236}">
                <a16:creationId xmlns:a16="http://schemas.microsoft.com/office/drawing/2014/main" id="{6FE5D9FE-05C1-2B43-CA37-FA53C01C1F1C}"/>
              </a:ext>
            </a:extLst>
          </p:cNvPr>
          <p:cNvSpPr txBox="1">
            <a:spLocks noChangeArrowheads="1"/>
          </p:cNvSpPr>
          <p:nvPr/>
        </p:nvSpPr>
        <p:spPr bwMode="auto">
          <a:xfrm>
            <a:off x="1771650" y="628650"/>
            <a:ext cx="7200900" cy="1287463"/>
          </a:xfrm>
          <a:prstGeom prst="rect">
            <a:avLst/>
          </a:prstGeom>
          <a:noFill/>
          <a:ln w="9525">
            <a:noFill/>
            <a:miter lim="800000"/>
            <a:headEnd/>
            <a:tailEnd/>
          </a:ln>
        </p:spPr>
        <p:txBody>
          <a:bodyPr anchor="ctr"/>
          <a:lstStyle/>
          <a:p>
            <a:pPr algn="r" eaLnBrk="1" hangingPunct="1">
              <a:defRPr/>
            </a:pPr>
            <a:r>
              <a:rPr lang="en-GB" sz="3600" b="1" kern="0" dirty="0">
                <a:latin typeface="+mj-lt"/>
                <a:ea typeface="+mj-ea"/>
                <a:cs typeface="+mj-cs"/>
              </a:rPr>
              <a:t>Find out more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id="{3E6870FA-A475-B7E7-BEFD-BDF062B9A4F2}"/>
              </a:ext>
            </a:extLst>
          </p:cNvPr>
          <p:cNvSpPr txBox="1">
            <a:spLocks noChangeArrowheads="1"/>
          </p:cNvSpPr>
          <p:nvPr/>
        </p:nvSpPr>
        <p:spPr bwMode="auto">
          <a:xfrm>
            <a:off x="611188" y="2060575"/>
            <a:ext cx="8208962" cy="3889375"/>
          </a:xfrm>
          <a:prstGeom prst="rect">
            <a:avLst/>
          </a:prstGeom>
          <a:noFill/>
          <a:ln w="9525">
            <a:noFill/>
            <a:miter lim="800000"/>
            <a:headEnd/>
            <a:tailEnd/>
          </a:ln>
        </p:spPr>
        <p:txBody>
          <a:bodyPr/>
          <a:lstStyle/>
          <a:p>
            <a:pPr marL="539750" indent="-277813" eaLnBrk="1" hangingPunct="1">
              <a:spcBef>
                <a:spcPts val="600"/>
              </a:spcBef>
              <a:spcAft>
                <a:spcPts val="600"/>
              </a:spcAft>
              <a:buFontTx/>
              <a:buChar char="•"/>
              <a:tabLst>
                <a:tab pos="261938" algn="l"/>
              </a:tabLst>
              <a:defRPr/>
            </a:pPr>
            <a:r>
              <a:rPr lang="en-GB" sz="2400" kern="0" dirty="0">
                <a:latin typeface="+mn-lt"/>
              </a:rPr>
              <a:t>Depression is a broad and heterogeneous diagnosis</a:t>
            </a:r>
          </a:p>
          <a:p>
            <a:pPr marL="539750" indent="-277813" eaLnBrk="1" hangingPunct="1">
              <a:spcBef>
                <a:spcPts val="600"/>
              </a:spcBef>
              <a:spcAft>
                <a:spcPts val="600"/>
              </a:spcAft>
              <a:buFontTx/>
              <a:buChar char="•"/>
              <a:tabLst>
                <a:tab pos="261938" algn="l"/>
              </a:tabLst>
              <a:defRPr/>
            </a:pPr>
            <a:r>
              <a:rPr lang="en-GB" sz="2400" kern="0" dirty="0">
                <a:latin typeface="+mn-lt"/>
              </a:rPr>
              <a:t>Central to it is depressed mood and/or loss of pleasure in most activities</a:t>
            </a:r>
          </a:p>
          <a:p>
            <a:pPr marL="539750" indent="-277813" eaLnBrk="1" hangingPunct="1">
              <a:spcBef>
                <a:spcPts val="600"/>
              </a:spcBef>
              <a:spcAft>
                <a:spcPts val="600"/>
              </a:spcAft>
              <a:buFontTx/>
              <a:buChar char="•"/>
              <a:tabLst>
                <a:tab pos="261938" algn="l"/>
              </a:tabLst>
              <a:defRPr/>
            </a:pPr>
            <a:r>
              <a:rPr lang="en-GB" sz="2400" kern="0" dirty="0">
                <a:latin typeface="+mn-lt"/>
              </a:rPr>
              <a:t>A chronic physical health problem can </a:t>
            </a:r>
            <a:r>
              <a:rPr lang="en-GB" sz="2400" kern="0" dirty="0">
                <a:latin typeface="Arial" charset="0"/>
              </a:rPr>
              <a:t>both cause and exacerbate depression</a:t>
            </a:r>
          </a:p>
          <a:p>
            <a:pPr marL="539750" indent="-277813" eaLnBrk="1" hangingPunct="1">
              <a:spcBef>
                <a:spcPts val="600"/>
              </a:spcBef>
              <a:spcAft>
                <a:spcPts val="600"/>
              </a:spcAft>
              <a:buFontTx/>
              <a:buChar char="•"/>
              <a:tabLst>
                <a:tab pos="261938" algn="l"/>
              </a:tabLst>
              <a:defRPr/>
            </a:pPr>
            <a:r>
              <a:rPr lang="en-GB" sz="2400" kern="0" dirty="0">
                <a:latin typeface="+mn-lt"/>
              </a:rPr>
              <a:t>Depression can e</a:t>
            </a:r>
            <a:r>
              <a:rPr lang="en-GB" sz="2400" kern="0" dirty="0">
                <a:latin typeface="Arial" charset="0"/>
              </a:rPr>
              <a:t>xacerbate the pain and distress associated with physical illnesses and adversely </a:t>
            </a:r>
            <a:br>
              <a:rPr lang="en-GB" sz="2400" kern="0" dirty="0">
                <a:latin typeface="Arial" charset="0"/>
              </a:rPr>
            </a:br>
            <a:r>
              <a:rPr lang="en-GB" sz="2400" kern="0" dirty="0">
                <a:latin typeface="Arial" charset="0"/>
              </a:rPr>
              <a:t>affect outcomes</a:t>
            </a:r>
            <a:endParaRPr lang="en-GB" sz="2400" kern="0" dirty="0">
              <a:latin typeface="+mn-lt"/>
            </a:endParaRPr>
          </a:p>
        </p:txBody>
      </p:sp>
      <p:sp>
        <p:nvSpPr>
          <p:cNvPr id="5" name="Title 1">
            <a:extLst>
              <a:ext uri="{FF2B5EF4-FFF2-40B4-BE49-F238E27FC236}">
                <a16:creationId xmlns:a16="http://schemas.microsoft.com/office/drawing/2014/main" id="{EC23839A-5293-3EDC-DBAA-3E569CF8092C}"/>
              </a:ext>
            </a:extLst>
          </p:cNvPr>
          <p:cNvSpPr txBox="1">
            <a:spLocks/>
          </p:cNvSpPr>
          <p:nvPr/>
        </p:nvSpPr>
        <p:spPr bwMode="auto">
          <a:xfrm>
            <a:off x="1619250" y="476250"/>
            <a:ext cx="7200900" cy="1287463"/>
          </a:xfrm>
          <a:prstGeom prst="rect">
            <a:avLst/>
          </a:prstGeom>
          <a:noFill/>
          <a:ln w="9525">
            <a:noFill/>
            <a:miter lim="800000"/>
            <a:headEnd/>
            <a:tailEnd/>
          </a:ln>
        </p:spPr>
        <p:txBody>
          <a:bodyPr anchor="ctr"/>
          <a:lstStyle/>
          <a:p>
            <a:pPr algn="r">
              <a:defRPr/>
            </a:pPr>
            <a:r>
              <a:rPr lang="en-US" sz="3600" b="1" kern="0" dirty="0">
                <a:latin typeface="+mj-lt"/>
                <a:ea typeface="+mj-ea"/>
                <a:cs typeface="+mj-cs"/>
              </a:rPr>
              <a:t>Background (1)</a:t>
            </a:r>
            <a:endParaRPr lang="en-GB" sz="3600" b="1" kern="0" dirty="0">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a:extLst>
              <a:ext uri="{FF2B5EF4-FFF2-40B4-BE49-F238E27FC236}">
                <a16:creationId xmlns:a16="http://schemas.microsoft.com/office/drawing/2014/main" id="{82B0FAE1-0EB3-FF08-23D2-12A453D6C7B1}"/>
              </a:ext>
            </a:extLst>
          </p:cNvPr>
          <p:cNvSpPr txBox="1">
            <a:spLocks noChangeArrowheads="1"/>
          </p:cNvSpPr>
          <p:nvPr/>
        </p:nvSpPr>
        <p:spPr bwMode="auto">
          <a:xfrm>
            <a:off x="611188" y="2060575"/>
            <a:ext cx="8208962" cy="3889375"/>
          </a:xfrm>
          <a:prstGeom prst="rect">
            <a:avLst/>
          </a:prstGeom>
          <a:noFill/>
          <a:ln w="9525">
            <a:noFill/>
            <a:miter lim="800000"/>
            <a:headEnd/>
            <a:tailEnd/>
          </a:ln>
        </p:spPr>
        <p:txBody>
          <a:bodyPr/>
          <a:lstStyle/>
          <a:p>
            <a:pPr marL="539750" indent="-277813" eaLnBrk="1" hangingPunct="1">
              <a:spcBef>
                <a:spcPct val="20000"/>
              </a:spcBef>
              <a:spcAft>
                <a:spcPct val="100000"/>
              </a:spcAft>
              <a:buFontTx/>
              <a:buChar char="•"/>
              <a:tabLst>
                <a:tab pos="261938" algn="l"/>
              </a:tabLst>
              <a:defRPr/>
            </a:pPr>
            <a:r>
              <a:rPr lang="en-GB" sz="2400" kern="0" dirty="0">
                <a:latin typeface="+mn-lt"/>
              </a:rPr>
              <a:t>Depression can be a risk factor in the development of a range of physical illnesses</a:t>
            </a:r>
          </a:p>
          <a:p>
            <a:pPr marL="539750" indent="-277813" eaLnBrk="1" hangingPunct="1">
              <a:spcBef>
                <a:spcPct val="20000"/>
              </a:spcBef>
              <a:spcAft>
                <a:spcPct val="100000"/>
              </a:spcAft>
              <a:buFontTx/>
              <a:buChar char="•"/>
              <a:tabLst>
                <a:tab pos="261938" algn="l"/>
              </a:tabLst>
              <a:defRPr/>
            </a:pPr>
            <a:r>
              <a:rPr lang="en-GB" sz="2400" kern="0" dirty="0">
                <a:latin typeface="+mn-lt"/>
              </a:rPr>
              <a:t>Functional impairment is greater in people with both depression and a chronic physical health problem</a:t>
            </a:r>
          </a:p>
          <a:p>
            <a:pPr marL="539750" indent="-277813" eaLnBrk="1" hangingPunct="1">
              <a:spcBef>
                <a:spcPct val="20000"/>
              </a:spcBef>
              <a:spcAft>
                <a:spcPct val="100000"/>
              </a:spcAft>
              <a:buFontTx/>
              <a:buChar char="•"/>
              <a:tabLst>
                <a:tab pos="261938" algn="l"/>
              </a:tabLst>
              <a:defRPr/>
            </a:pPr>
            <a:r>
              <a:rPr lang="en-GB" sz="2400" kern="0" dirty="0">
                <a:latin typeface="+mn-lt"/>
              </a:rPr>
              <a:t>Depression is two to three times more common in patients with a chronic physical health problem </a:t>
            </a:r>
          </a:p>
        </p:txBody>
      </p:sp>
      <p:sp>
        <p:nvSpPr>
          <p:cNvPr id="7" name="Title 1">
            <a:extLst>
              <a:ext uri="{FF2B5EF4-FFF2-40B4-BE49-F238E27FC236}">
                <a16:creationId xmlns:a16="http://schemas.microsoft.com/office/drawing/2014/main" id="{81EEECF7-9A6C-1768-7F46-122C8BA986A7}"/>
              </a:ext>
            </a:extLst>
          </p:cNvPr>
          <p:cNvSpPr txBox="1">
            <a:spLocks/>
          </p:cNvSpPr>
          <p:nvPr/>
        </p:nvSpPr>
        <p:spPr bwMode="auto">
          <a:xfrm>
            <a:off x="1619250" y="476250"/>
            <a:ext cx="7200900" cy="1287463"/>
          </a:xfrm>
          <a:prstGeom prst="rect">
            <a:avLst/>
          </a:prstGeom>
          <a:noFill/>
          <a:ln w="9525">
            <a:noFill/>
            <a:miter lim="800000"/>
            <a:headEnd/>
            <a:tailEnd/>
          </a:ln>
        </p:spPr>
        <p:txBody>
          <a:bodyPr anchor="ctr"/>
          <a:lstStyle/>
          <a:p>
            <a:pPr algn="r">
              <a:defRPr/>
            </a:pPr>
            <a:r>
              <a:rPr lang="en-US" sz="3600" b="1" kern="0" dirty="0">
                <a:latin typeface="+mj-lt"/>
                <a:ea typeface="+mj-ea"/>
                <a:cs typeface="+mj-cs"/>
              </a:rPr>
              <a:t>Background (2)</a:t>
            </a:r>
            <a:endParaRPr lang="en-GB" sz="3600" b="1" kern="0" dirty="0">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9CD5D58-C175-AE19-A55F-E37F0B838A25}"/>
              </a:ext>
            </a:extLst>
          </p:cNvPr>
          <p:cNvSpPr txBox="1">
            <a:spLocks noChangeArrowheads="1"/>
          </p:cNvSpPr>
          <p:nvPr/>
        </p:nvSpPr>
        <p:spPr bwMode="auto">
          <a:xfrm>
            <a:off x="611188" y="2060575"/>
            <a:ext cx="8208962" cy="4608513"/>
          </a:xfrm>
          <a:prstGeom prst="rect">
            <a:avLst/>
          </a:prstGeom>
          <a:noFill/>
          <a:ln w="9525">
            <a:noFill/>
            <a:miter lim="800000"/>
            <a:headEnd/>
            <a:tailEnd/>
          </a:ln>
        </p:spPr>
        <p:txBody>
          <a:bodyPr/>
          <a:lstStyle/>
          <a:p>
            <a:pPr marL="342900" indent="12700" eaLnBrk="1" hangingPunct="1">
              <a:spcBef>
                <a:spcPct val="20000"/>
              </a:spcBef>
              <a:spcAft>
                <a:spcPct val="100000"/>
              </a:spcAft>
              <a:defRPr/>
            </a:pPr>
            <a:r>
              <a:rPr lang="en-GB" sz="2400" kern="0" dirty="0">
                <a:latin typeface="+mn-lt"/>
              </a:rPr>
              <a:t>The guideline covers:</a:t>
            </a:r>
          </a:p>
          <a:p>
            <a:pPr marL="723900" indent="-368300" eaLnBrk="1" hangingPunct="1">
              <a:spcBef>
                <a:spcPct val="20000"/>
              </a:spcBef>
              <a:spcAft>
                <a:spcPct val="100000"/>
              </a:spcAft>
              <a:buFont typeface="Arial" pitchFamily="34" charset="0"/>
              <a:buChar char="•"/>
              <a:defRPr/>
            </a:pPr>
            <a:r>
              <a:rPr lang="en-GB" sz="2400" kern="0" dirty="0">
                <a:latin typeface="Arial" charset="0"/>
              </a:rPr>
              <a:t>adults (aged 18 years and older) </a:t>
            </a:r>
            <a:r>
              <a:rPr lang="en-GB" sz="2400" kern="0" dirty="0">
                <a:latin typeface="+mn-lt"/>
              </a:rPr>
              <a:t>with a diagnosis of depression and a chronic physical health problem </a:t>
            </a:r>
            <a:r>
              <a:rPr lang="en-GB" sz="2400" kern="0" dirty="0">
                <a:latin typeface="Arial" charset="0"/>
              </a:rPr>
              <a:t>with associated impact on physical functioning</a:t>
            </a:r>
            <a:endParaRPr lang="en-GB" sz="2400" kern="0" dirty="0">
              <a:latin typeface="+mn-lt"/>
            </a:endParaRPr>
          </a:p>
          <a:p>
            <a:pPr marL="723900" indent="-368300" eaLnBrk="1" hangingPunct="1">
              <a:spcBef>
                <a:spcPct val="20000"/>
              </a:spcBef>
              <a:spcAft>
                <a:spcPct val="100000"/>
              </a:spcAft>
              <a:buFont typeface="Arial" pitchFamily="34" charset="0"/>
              <a:buChar char="•"/>
              <a:defRPr/>
            </a:pPr>
            <a:r>
              <a:rPr lang="en-GB" sz="2400" kern="0" dirty="0">
                <a:latin typeface="Arial" charset="0"/>
              </a:rPr>
              <a:t>people in the above group w</a:t>
            </a:r>
            <a:r>
              <a:rPr lang="en-GB" sz="2400" kern="0" dirty="0">
                <a:latin typeface="+mn-lt"/>
              </a:rPr>
              <a:t>ho also have learning difficulties, acquired cognitive impairments or language difficulties.</a:t>
            </a:r>
          </a:p>
        </p:txBody>
      </p:sp>
      <p:sp>
        <p:nvSpPr>
          <p:cNvPr id="5" name="Title 1">
            <a:extLst>
              <a:ext uri="{FF2B5EF4-FFF2-40B4-BE49-F238E27FC236}">
                <a16:creationId xmlns:a16="http://schemas.microsoft.com/office/drawing/2014/main" id="{36AD8A1E-D58F-0A32-951A-5AE5A8DD7B3E}"/>
              </a:ext>
            </a:extLst>
          </p:cNvPr>
          <p:cNvSpPr txBox="1">
            <a:spLocks/>
          </p:cNvSpPr>
          <p:nvPr/>
        </p:nvSpPr>
        <p:spPr bwMode="auto">
          <a:xfrm>
            <a:off x="1619250" y="476250"/>
            <a:ext cx="7200900" cy="1287463"/>
          </a:xfrm>
          <a:prstGeom prst="rect">
            <a:avLst/>
          </a:prstGeom>
          <a:noFill/>
          <a:ln w="9525">
            <a:noFill/>
            <a:miter lim="800000"/>
            <a:headEnd/>
            <a:tailEnd/>
          </a:ln>
        </p:spPr>
        <p:txBody>
          <a:bodyPr anchor="ctr"/>
          <a:lstStyle/>
          <a:p>
            <a:pPr algn="r">
              <a:defRPr/>
            </a:pPr>
            <a:r>
              <a:rPr lang="en-US" sz="3600" b="1" kern="0" dirty="0">
                <a:latin typeface="+mj-lt"/>
                <a:ea typeface="+mj-ea"/>
                <a:cs typeface="+mj-cs"/>
              </a:rPr>
              <a:t>Scope of guidance</a:t>
            </a:r>
            <a:endParaRPr lang="en-GB" sz="3600" b="1" kern="0" dirty="0">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83D8E48A-EF28-9D7F-245A-48954BC8D3A5}"/>
              </a:ext>
            </a:extLst>
          </p:cNvPr>
          <p:cNvSpPr>
            <a:spLocks noGrp="1" noChangeArrowheads="1"/>
          </p:cNvSpPr>
          <p:nvPr>
            <p:ph idx="1"/>
          </p:nvPr>
        </p:nvSpPr>
        <p:spPr>
          <a:xfrm>
            <a:off x="642938" y="1714500"/>
            <a:ext cx="8208962" cy="4608513"/>
          </a:xfrm>
        </p:spPr>
        <p:txBody>
          <a:bodyPr/>
          <a:lstStyle/>
          <a:p>
            <a:pPr>
              <a:spcAft>
                <a:spcPts val="600"/>
              </a:spcAft>
            </a:pPr>
            <a:r>
              <a:rPr lang="en-GB" altLang="en-US" b="1"/>
              <a:t>Subthreshold depressive symptoms</a:t>
            </a:r>
            <a:r>
              <a:rPr lang="en-GB" altLang="en-US"/>
              <a:t>: fewer than five symptoms of depression.</a:t>
            </a:r>
          </a:p>
          <a:p>
            <a:pPr>
              <a:spcAft>
                <a:spcPts val="600"/>
              </a:spcAft>
            </a:pPr>
            <a:r>
              <a:rPr lang="en-GB" altLang="en-US" b="1"/>
              <a:t>Mild depression</a:t>
            </a:r>
            <a:r>
              <a:rPr lang="en-GB" altLang="en-US"/>
              <a:t>: few, if any, symptoms in excess of the five required to make the diagnosis and symptoms result in only minor functional impairment. </a:t>
            </a:r>
          </a:p>
          <a:p>
            <a:pPr>
              <a:spcAft>
                <a:spcPts val="600"/>
              </a:spcAft>
            </a:pPr>
            <a:r>
              <a:rPr lang="en-GB" altLang="en-US" b="1"/>
              <a:t>Moderate depression</a:t>
            </a:r>
            <a:r>
              <a:rPr lang="en-GB" altLang="en-US"/>
              <a:t>: Symptoms or functional impairment are between ‘mild’ and ‘severe’.</a:t>
            </a:r>
          </a:p>
          <a:p>
            <a:pPr>
              <a:spcAft>
                <a:spcPts val="600"/>
              </a:spcAft>
            </a:pPr>
            <a:r>
              <a:rPr lang="en-GB" altLang="en-US" b="1"/>
              <a:t>Severe depression</a:t>
            </a:r>
            <a:r>
              <a:rPr lang="en-GB" altLang="en-US"/>
              <a:t>: Most symptoms and the symptoms markedly interfere with functioning. Can occur with or without psychotic symptoms.</a:t>
            </a:r>
            <a:endParaRPr lang="en-GB" altLang="en-US" sz="2000" b="1"/>
          </a:p>
          <a:p>
            <a:pPr>
              <a:spcAft>
                <a:spcPts val="600"/>
              </a:spcAft>
            </a:pPr>
            <a:endParaRPr lang="en-GB" altLang="en-US" sz="2000"/>
          </a:p>
          <a:p>
            <a:pPr>
              <a:spcAft>
                <a:spcPts val="600"/>
              </a:spcAft>
            </a:pPr>
            <a:endParaRPr lang="en-GB" altLang="en-US"/>
          </a:p>
          <a:p>
            <a:endParaRPr lang="en-GB" altLang="en-US"/>
          </a:p>
          <a:p>
            <a:endParaRPr lang="en-GB" altLang="en-US"/>
          </a:p>
        </p:txBody>
      </p:sp>
      <p:sp>
        <p:nvSpPr>
          <p:cNvPr id="6" name="Title 1">
            <a:extLst>
              <a:ext uri="{FF2B5EF4-FFF2-40B4-BE49-F238E27FC236}">
                <a16:creationId xmlns:a16="http://schemas.microsoft.com/office/drawing/2014/main" id="{60CD58C0-90F9-A058-7BFC-C9DF34419D96}"/>
              </a:ext>
            </a:extLst>
          </p:cNvPr>
          <p:cNvSpPr txBox="1">
            <a:spLocks/>
          </p:cNvSpPr>
          <p:nvPr/>
        </p:nvSpPr>
        <p:spPr bwMode="auto">
          <a:xfrm>
            <a:off x="1619250" y="476250"/>
            <a:ext cx="7200900" cy="1287463"/>
          </a:xfrm>
          <a:prstGeom prst="rect">
            <a:avLst/>
          </a:prstGeom>
          <a:noFill/>
          <a:ln w="9525">
            <a:noFill/>
            <a:miter lim="800000"/>
            <a:headEnd/>
            <a:tailEnd/>
          </a:ln>
        </p:spPr>
        <p:txBody>
          <a:bodyPr anchor="ctr"/>
          <a:lstStyle/>
          <a:p>
            <a:pPr algn="r">
              <a:defRPr/>
            </a:pPr>
            <a:r>
              <a:rPr lang="en-US" sz="3600" b="1" kern="0" dirty="0">
                <a:latin typeface="+mj-lt"/>
                <a:ea typeface="+mj-ea"/>
                <a:cs typeface="+mj-cs"/>
              </a:rPr>
              <a:t>Definitions (1)</a:t>
            </a:r>
            <a:endParaRPr lang="en-GB" sz="3600" b="1" kern="0" dirty="0">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3">
            <a:extLst>
              <a:ext uri="{FF2B5EF4-FFF2-40B4-BE49-F238E27FC236}">
                <a16:creationId xmlns:a16="http://schemas.microsoft.com/office/drawing/2014/main" id="{08AE3608-AD2B-CC42-7C8D-BAAE7080EAE8}"/>
              </a:ext>
            </a:extLst>
          </p:cNvPr>
          <p:cNvSpPr>
            <a:spLocks noChangeArrowheads="1"/>
          </p:cNvSpPr>
          <p:nvPr/>
        </p:nvSpPr>
        <p:spPr bwMode="auto">
          <a:xfrm rot="5400000">
            <a:off x="2564606" y="78582"/>
            <a:ext cx="3929063" cy="7200900"/>
          </a:xfrm>
          <a:prstGeom prst="roundRect">
            <a:avLst>
              <a:gd name="adj" fmla="val 16667"/>
            </a:avLst>
          </a:prstGeom>
          <a:solidFill>
            <a:schemeClr val="accent1"/>
          </a:solidFill>
          <a:ln w="25400" algn="ctr">
            <a:solidFill>
              <a:srgbClr val="009999"/>
            </a:solidFill>
            <a:round/>
            <a:headEnd/>
            <a:tailEnd/>
          </a:ln>
        </p:spPr>
        <p:txBody>
          <a:bodyPr wrap="none" anchor="ct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endParaRPr lang="en-US" altLang="en-US" sz="1800"/>
          </a:p>
        </p:txBody>
      </p:sp>
      <p:graphicFrame>
        <p:nvGraphicFramePr>
          <p:cNvPr id="7" name="Group 191">
            <a:extLst>
              <a:ext uri="{FF2B5EF4-FFF2-40B4-BE49-F238E27FC236}">
                <a16:creationId xmlns:a16="http://schemas.microsoft.com/office/drawing/2014/main" id="{4996211E-515F-AC39-E2BC-1CBA645F7E4B}"/>
              </a:ext>
            </a:extLst>
          </p:cNvPr>
          <p:cNvGraphicFramePr>
            <a:graphicFrameLocks/>
          </p:cNvGraphicFramePr>
          <p:nvPr/>
        </p:nvGraphicFramePr>
        <p:xfrm>
          <a:off x="1144588" y="1787525"/>
          <a:ext cx="6886575" cy="3721100"/>
        </p:xfrm>
        <a:graphic>
          <a:graphicData uri="http://schemas.openxmlformats.org/drawingml/2006/table">
            <a:tbl>
              <a:tblPr/>
              <a:tblGrid>
                <a:gridCol w="3443288">
                  <a:extLst>
                    <a:ext uri="{9D8B030D-6E8A-4147-A177-3AD203B41FA5}">
                      <a16:colId xmlns:a16="http://schemas.microsoft.com/office/drawing/2014/main" val="20000"/>
                    </a:ext>
                  </a:extLst>
                </a:gridCol>
                <a:gridCol w="3443288">
                  <a:extLst>
                    <a:ext uri="{9D8B030D-6E8A-4147-A177-3AD203B41FA5}">
                      <a16:colId xmlns:a16="http://schemas.microsoft.com/office/drawing/2014/main" val="20001"/>
                    </a:ext>
                  </a:extLst>
                </a:gridCol>
              </a:tblGrid>
              <a:tr h="413189">
                <a:tc>
                  <a:txBody>
                    <a:bodyPr/>
                    <a:lstStyle/>
                    <a:p>
                      <a:pPr marL="355600" marR="0" lvl="0" indent="0" algn="l" defTabSz="914400" rtl="0" eaLnBrk="1" fontAlgn="base" latinLnBrk="0" hangingPunct="1">
                        <a:lnSpc>
                          <a:spcPct val="100000"/>
                        </a:lnSpc>
                        <a:spcBef>
                          <a:spcPct val="20000"/>
                        </a:spcBef>
                        <a:spcAft>
                          <a:spcPct val="100000"/>
                        </a:spcAft>
                        <a:buClrTx/>
                        <a:buSzTx/>
                        <a:buFontTx/>
                        <a:buNone/>
                        <a:tabLst/>
                      </a:pPr>
                      <a:r>
                        <a:rPr kumimoji="0" lang="en-GB" sz="1800" b="1" i="0" u="none" strike="noStrike" cap="none" normalizeH="0" baseline="0" dirty="0">
                          <a:ln>
                            <a:noFill/>
                          </a:ln>
                          <a:solidFill>
                            <a:schemeClr val="tx1"/>
                          </a:solidFill>
                          <a:effectLst/>
                          <a:latin typeface="Arial" charset="0"/>
                          <a:ea typeface="Times New Roman" pitchFamily="18" charset="0"/>
                          <a:cs typeface="Arial" charset="0"/>
                        </a:rPr>
                        <a:t>Key symptoms</a:t>
                      </a:r>
                    </a:p>
                  </a:txBody>
                  <a:tcPr marL="54000" marR="90000" marT="53983" marB="53983" horzOverflow="overflow">
                    <a:lnL cap="flat">
                      <a:noFill/>
                    </a:lnL>
                    <a:lnR w="38100" cap="flat" cmpd="sng" algn="ctr">
                      <a:solidFill>
                        <a:schemeClr val="hlink"/>
                      </a:solidFill>
                      <a:prstDash val="solid"/>
                      <a:round/>
                      <a:headEnd type="none" w="med" len="med"/>
                      <a:tailEnd type="none" w="med" len="med"/>
                    </a:lnR>
                    <a:lnT cap="flat">
                      <a:noFill/>
                    </a:lnT>
                    <a:lnB w="38100" cap="flat" cmpd="sng" algn="ctr">
                      <a:solidFill>
                        <a:schemeClr val="hlink"/>
                      </a:solidFill>
                      <a:prstDash val="solid"/>
                      <a:round/>
                      <a:headEnd type="none" w="med" len="med"/>
                      <a:tailEnd type="none" w="med" len="med"/>
                    </a:lnB>
                    <a:lnTlToBr>
                      <a:noFill/>
                    </a:lnTlToBr>
                    <a:lnBlToTr>
                      <a:noFill/>
                    </a:lnBlToTr>
                    <a:noFill/>
                  </a:tcPr>
                </a:tc>
                <a:tc>
                  <a:txBody>
                    <a:bodyPr/>
                    <a:lstStyle/>
                    <a:p>
                      <a:pPr marL="355600" marR="0" lvl="0" indent="0" algn="l" defTabSz="914400" rtl="0" eaLnBrk="1" fontAlgn="base" latinLnBrk="0" hangingPunct="1">
                        <a:lnSpc>
                          <a:spcPct val="100000"/>
                        </a:lnSpc>
                        <a:spcBef>
                          <a:spcPct val="20000"/>
                        </a:spcBef>
                        <a:spcAft>
                          <a:spcPct val="100000"/>
                        </a:spcAft>
                        <a:buClrTx/>
                        <a:buSzTx/>
                        <a:buFontTx/>
                        <a:buNone/>
                        <a:tabLst/>
                      </a:pPr>
                      <a:r>
                        <a:rPr kumimoji="0" lang="en-GB" sz="1800" b="1" i="0" u="none" strike="noStrike" cap="none" normalizeH="0" baseline="0" dirty="0">
                          <a:ln>
                            <a:noFill/>
                          </a:ln>
                          <a:solidFill>
                            <a:schemeClr val="tx1"/>
                          </a:solidFill>
                          <a:effectLst/>
                          <a:latin typeface="Arial" charset="0"/>
                          <a:ea typeface="Times New Roman" pitchFamily="18" charset="0"/>
                          <a:cs typeface="Arial" charset="0"/>
                        </a:rPr>
                        <a:t>Associated symptoms</a:t>
                      </a:r>
                    </a:p>
                  </a:txBody>
                  <a:tcPr marL="54000" marR="90000" marT="53983" marB="53983" horzOverflow="overflow">
                    <a:lnL w="38100" cap="flat" cmpd="sng" algn="ctr">
                      <a:solidFill>
                        <a:schemeClr val="hlink"/>
                      </a:solidFill>
                      <a:prstDash val="solid"/>
                      <a:round/>
                      <a:headEnd type="none" w="med" len="med"/>
                      <a:tailEnd type="none" w="med" len="med"/>
                    </a:lnL>
                    <a:lnR cap="flat">
                      <a:noFill/>
                    </a:lnR>
                    <a:lnT cap="flat">
                      <a:noFill/>
                    </a:lnT>
                    <a:lnB w="381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07911">
                <a:tc>
                  <a:txBody>
                    <a:bodyPr/>
                    <a:lstStyle/>
                    <a:p>
                      <a:pPr marL="360363" marR="0" lvl="0" indent="-192088" algn="l" defTabSz="914400" rtl="0" eaLnBrk="1" fontAlgn="base" latinLnBrk="0" hangingPunct="1">
                        <a:lnSpc>
                          <a:spcPct val="100000"/>
                        </a:lnSpc>
                        <a:spcBef>
                          <a:spcPts val="0"/>
                        </a:spcBef>
                        <a:spcAft>
                          <a:spcPts val="0"/>
                        </a:spcAft>
                        <a:buClrTx/>
                        <a:buSzTx/>
                        <a:buFont typeface="Arial" pitchFamily="34" charset="0"/>
                        <a:buChar char="•"/>
                        <a:tabLst/>
                      </a:pPr>
                      <a:r>
                        <a:rPr kumimoji="0" lang="en-GB" sz="1600" b="0" i="0" u="none" strike="noStrike" cap="none" normalizeH="0" baseline="0" dirty="0">
                          <a:ln>
                            <a:noFill/>
                          </a:ln>
                          <a:solidFill>
                            <a:schemeClr val="tx1"/>
                          </a:solidFill>
                          <a:effectLst/>
                          <a:latin typeface="Arial" charset="0"/>
                        </a:rPr>
                        <a:t>persistent sadness or low mood</a:t>
                      </a:r>
                    </a:p>
                    <a:p>
                      <a:pPr marL="360363" marR="0" lvl="0" indent="-192088" algn="l" defTabSz="914400" rtl="0" eaLnBrk="1" fontAlgn="base" latinLnBrk="0" hangingPunct="1">
                        <a:lnSpc>
                          <a:spcPct val="100000"/>
                        </a:lnSpc>
                        <a:spcBef>
                          <a:spcPts val="0"/>
                        </a:spcBef>
                        <a:spcAft>
                          <a:spcPts val="0"/>
                        </a:spcAft>
                        <a:buClrTx/>
                        <a:buSzTx/>
                        <a:buFont typeface="Arial" pitchFamily="34" charset="0"/>
                        <a:buChar char="•"/>
                        <a:tabLst/>
                      </a:pPr>
                      <a:r>
                        <a:rPr kumimoji="0" lang="en-GB" sz="1600" b="1" i="0" u="none" strike="noStrike" cap="none" normalizeH="0" baseline="0" dirty="0">
                          <a:ln>
                            <a:noFill/>
                          </a:ln>
                          <a:solidFill>
                            <a:schemeClr val="tx1"/>
                          </a:solidFill>
                          <a:effectLst/>
                          <a:latin typeface="Arial" charset="0"/>
                        </a:rPr>
                        <a:t>and/or</a:t>
                      </a:r>
                    </a:p>
                    <a:p>
                      <a:pPr marL="360363" marR="0" lvl="0" indent="-192088" algn="l" defTabSz="914400" rtl="0" eaLnBrk="1" fontAlgn="base" latinLnBrk="0" hangingPunct="1">
                        <a:lnSpc>
                          <a:spcPct val="100000"/>
                        </a:lnSpc>
                        <a:spcBef>
                          <a:spcPts val="0"/>
                        </a:spcBef>
                        <a:spcAft>
                          <a:spcPts val="0"/>
                        </a:spcAft>
                        <a:buClrTx/>
                        <a:buSzTx/>
                        <a:buFont typeface="Arial" pitchFamily="34" charset="0"/>
                        <a:buChar char="•"/>
                        <a:tabLst/>
                      </a:pPr>
                      <a:r>
                        <a:rPr kumimoji="0" lang="en-GB" sz="1600" b="0" i="0" u="none" strike="noStrike" cap="none" normalizeH="0" baseline="0" dirty="0">
                          <a:ln>
                            <a:noFill/>
                          </a:ln>
                          <a:solidFill>
                            <a:schemeClr val="tx1"/>
                          </a:solidFill>
                          <a:effectLst/>
                          <a:latin typeface="Arial" charset="0"/>
                        </a:rPr>
                        <a:t>marked loss of interests or pleasure</a:t>
                      </a:r>
                    </a:p>
                    <a:p>
                      <a:pPr marL="360363" marR="0" lvl="0" indent="-192088" algn="l" defTabSz="914400" rtl="0" eaLnBrk="1" fontAlgn="base" latinLnBrk="0" hangingPunct="1">
                        <a:lnSpc>
                          <a:spcPct val="100000"/>
                        </a:lnSpc>
                        <a:spcBef>
                          <a:spcPts val="0"/>
                        </a:spcBef>
                        <a:spcAft>
                          <a:spcPts val="0"/>
                        </a:spcAft>
                        <a:buClrTx/>
                        <a:buSzTx/>
                        <a:buFont typeface="Arial" pitchFamily="34" charset="0"/>
                        <a:buNone/>
                        <a:tabLst/>
                      </a:pPr>
                      <a:endParaRPr kumimoji="0" lang="en-GB" sz="1800" b="0" i="0" u="none" strike="noStrike" cap="none" normalizeH="0" baseline="0" dirty="0">
                        <a:ln>
                          <a:noFill/>
                        </a:ln>
                        <a:solidFill>
                          <a:schemeClr val="tx1"/>
                        </a:solidFill>
                        <a:effectLst/>
                        <a:latin typeface="Arial" charset="0"/>
                      </a:endParaRPr>
                    </a:p>
                  </a:txBody>
                  <a:tcPr marL="54000" marR="90000" marT="53983" marB="53983" horzOverflow="overflow">
                    <a:lnL cap="flat">
                      <a:noFill/>
                    </a:lnL>
                    <a:lnR w="3810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lvl="1">
                        <a:spcBef>
                          <a:spcPts val="0"/>
                        </a:spcBef>
                        <a:spcAft>
                          <a:spcPts val="0"/>
                        </a:spcAft>
                        <a:buFont typeface="Arial" pitchFamily="34" charset="0"/>
                        <a:buChar char="•"/>
                        <a:defRPr/>
                      </a:pPr>
                      <a:r>
                        <a:rPr lang="en-GB" sz="1600" dirty="0">
                          <a:ea typeface="+mn-ea"/>
                          <a:cs typeface="+mn-cs"/>
                        </a:rPr>
                        <a:t> disturbed sleep (</a:t>
                      </a:r>
                      <a:r>
                        <a:rPr lang="en-GB" sz="1200" dirty="0">
                          <a:ea typeface="+mn-ea"/>
                          <a:cs typeface="+mn-cs"/>
                        </a:rPr>
                        <a:t>decreased or increased compared to usual</a:t>
                      </a:r>
                      <a:r>
                        <a:rPr lang="en-GB" sz="1600" dirty="0">
                          <a:ea typeface="+mn-ea"/>
                          <a:cs typeface="+mn-cs"/>
                        </a:rPr>
                        <a:t>)</a:t>
                      </a:r>
                    </a:p>
                    <a:p>
                      <a:pPr lvl="1">
                        <a:spcBef>
                          <a:spcPts val="0"/>
                        </a:spcBef>
                        <a:spcAft>
                          <a:spcPts val="0"/>
                        </a:spcAft>
                        <a:buFont typeface="Arial" pitchFamily="34" charset="0"/>
                        <a:buChar char="•"/>
                        <a:defRPr/>
                      </a:pPr>
                      <a:r>
                        <a:rPr lang="en-GB" sz="1600" dirty="0">
                          <a:ea typeface="+mn-ea"/>
                          <a:cs typeface="+mn-cs"/>
                        </a:rPr>
                        <a:t> decreased or increased appetite and/or weight</a:t>
                      </a:r>
                    </a:p>
                    <a:p>
                      <a:pPr lvl="1">
                        <a:spcBef>
                          <a:spcPts val="0"/>
                        </a:spcBef>
                        <a:spcAft>
                          <a:spcPts val="0"/>
                        </a:spcAft>
                        <a:buFont typeface="Arial" pitchFamily="34" charset="0"/>
                        <a:buChar char="•"/>
                        <a:defRPr/>
                      </a:pPr>
                      <a:r>
                        <a:rPr lang="en-GB" sz="1600" dirty="0">
                          <a:ea typeface="+mn-ea"/>
                          <a:cs typeface="+mn-cs"/>
                        </a:rPr>
                        <a:t> fatigue or loss of energy</a:t>
                      </a:r>
                    </a:p>
                    <a:p>
                      <a:pPr lvl="1">
                        <a:spcBef>
                          <a:spcPts val="0"/>
                        </a:spcBef>
                        <a:spcAft>
                          <a:spcPts val="0"/>
                        </a:spcAft>
                        <a:buFont typeface="Arial" pitchFamily="34" charset="0"/>
                        <a:buChar char="•"/>
                        <a:defRPr/>
                      </a:pPr>
                      <a:r>
                        <a:rPr lang="en-GB" sz="1600" dirty="0">
                          <a:ea typeface="+mn-ea"/>
                          <a:cs typeface="+mn-cs"/>
                        </a:rPr>
                        <a:t> agitation or slowing of movements</a:t>
                      </a:r>
                    </a:p>
                    <a:p>
                      <a:pPr lvl="1">
                        <a:spcBef>
                          <a:spcPts val="0"/>
                        </a:spcBef>
                        <a:spcAft>
                          <a:spcPts val="0"/>
                        </a:spcAft>
                        <a:buFont typeface="Arial" pitchFamily="34" charset="0"/>
                        <a:buChar char="•"/>
                        <a:defRPr/>
                      </a:pPr>
                      <a:r>
                        <a:rPr lang="en-GB" sz="1600" dirty="0">
                          <a:ea typeface="+mn-ea"/>
                          <a:cs typeface="+mn-cs"/>
                        </a:rPr>
                        <a:t> poor concentration or indecisiveness</a:t>
                      </a:r>
                    </a:p>
                    <a:p>
                      <a:pPr lvl="1">
                        <a:spcBef>
                          <a:spcPts val="0"/>
                        </a:spcBef>
                        <a:spcAft>
                          <a:spcPts val="0"/>
                        </a:spcAft>
                        <a:buFont typeface="Arial" pitchFamily="34" charset="0"/>
                        <a:buChar char="•"/>
                        <a:defRPr/>
                      </a:pPr>
                      <a:r>
                        <a:rPr lang="en-GB" sz="1600" dirty="0">
                          <a:ea typeface="+mn-ea"/>
                          <a:cs typeface="+mn-cs"/>
                        </a:rPr>
                        <a:t> feelings of worthlessness or excessive or</a:t>
                      </a:r>
                      <a:r>
                        <a:rPr lang="en-GB" sz="1600" baseline="0" dirty="0">
                          <a:ea typeface="+mn-ea"/>
                          <a:cs typeface="+mn-cs"/>
                        </a:rPr>
                        <a:t> </a:t>
                      </a:r>
                      <a:r>
                        <a:rPr lang="en-GB" sz="1600" dirty="0">
                          <a:ea typeface="+mn-ea"/>
                          <a:cs typeface="+mn-cs"/>
                        </a:rPr>
                        <a:t>inappropriate guilt </a:t>
                      </a:r>
                    </a:p>
                    <a:p>
                      <a:pPr lvl="1">
                        <a:spcBef>
                          <a:spcPts val="0"/>
                        </a:spcBef>
                        <a:spcAft>
                          <a:spcPts val="0"/>
                        </a:spcAft>
                        <a:buFont typeface="Arial" pitchFamily="34" charset="0"/>
                        <a:buChar char="•"/>
                        <a:defRPr/>
                      </a:pPr>
                      <a:r>
                        <a:rPr lang="en-GB" sz="1600" dirty="0">
                          <a:ea typeface="+mn-ea"/>
                          <a:cs typeface="+mn-cs"/>
                        </a:rPr>
                        <a:t> suicidal thoughts or acts.</a:t>
                      </a:r>
                    </a:p>
                    <a:p>
                      <a:pPr marL="528638" marR="0" lvl="0" indent="-173038" algn="l" defTabSz="914400" rtl="0" eaLnBrk="1" fontAlgn="base" latinLnBrk="0" hangingPunct="1">
                        <a:lnSpc>
                          <a:spcPct val="100000"/>
                        </a:lnSpc>
                        <a:spcBef>
                          <a:spcPts val="0"/>
                        </a:spcBef>
                        <a:spcAft>
                          <a:spcPts val="0"/>
                        </a:spcAft>
                        <a:buClrTx/>
                        <a:buSzTx/>
                        <a:buFont typeface="Arial" pitchFamily="34" charset="0"/>
                        <a:buChar char="•"/>
                        <a:tabLst/>
                      </a:pPr>
                      <a:endParaRPr kumimoji="0" lang="en-GB" sz="1800" b="0" i="0" u="none" strike="noStrike" cap="none" normalizeH="0" baseline="0" dirty="0">
                        <a:ln>
                          <a:noFill/>
                        </a:ln>
                        <a:solidFill>
                          <a:schemeClr val="tx1"/>
                        </a:solidFill>
                        <a:effectLst/>
                        <a:latin typeface="Arial" charset="0"/>
                      </a:endParaRPr>
                    </a:p>
                  </a:txBody>
                  <a:tcPr marL="54000" marR="90000" marT="53983" marB="53983" horzOverflow="overflow">
                    <a:lnL w="38100" cap="flat" cmpd="sng" algn="ctr">
                      <a:solidFill>
                        <a:schemeClr val="hlink"/>
                      </a:solidFill>
                      <a:prstDash val="solid"/>
                      <a:round/>
                      <a:headEnd type="none" w="med" len="med"/>
                      <a:tailEnd type="none" w="med" len="med"/>
                    </a:lnL>
                    <a:lnR cap="flat">
                      <a:noFill/>
                    </a:lnR>
                    <a:lnT w="38100" cap="flat" cmpd="sng" algn="ctr">
                      <a:solidFill>
                        <a:schemeClr val="hlink"/>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 name="Title 1">
            <a:extLst>
              <a:ext uri="{FF2B5EF4-FFF2-40B4-BE49-F238E27FC236}">
                <a16:creationId xmlns:a16="http://schemas.microsoft.com/office/drawing/2014/main" id="{13A04827-5F2A-A995-7B7F-0F5A35FDC741}"/>
              </a:ext>
            </a:extLst>
          </p:cNvPr>
          <p:cNvSpPr txBox="1">
            <a:spLocks/>
          </p:cNvSpPr>
          <p:nvPr/>
        </p:nvSpPr>
        <p:spPr bwMode="auto">
          <a:xfrm>
            <a:off x="1619250" y="476250"/>
            <a:ext cx="7200900" cy="1287463"/>
          </a:xfrm>
          <a:prstGeom prst="rect">
            <a:avLst/>
          </a:prstGeom>
          <a:noFill/>
          <a:ln w="9525">
            <a:noFill/>
            <a:miter lim="800000"/>
            <a:headEnd/>
            <a:tailEnd/>
          </a:ln>
        </p:spPr>
        <p:txBody>
          <a:bodyPr anchor="ctr"/>
          <a:lstStyle/>
          <a:p>
            <a:pPr algn="r">
              <a:defRPr/>
            </a:pPr>
            <a:r>
              <a:rPr lang="en-US" sz="3600" b="1" kern="0" dirty="0">
                <a:latin typeface="+mj-lt"/>
                <a:ea typeface="+mj-ea"/>
                <a:cs typeface="+mj-cs"/>
              </a:rPr>
              <a:t>Definitions (2)</a:t>
            </a:r>
            <a:endParaRPr lang="en-GB" sz="3600" b="1" kern="0" dirty="0">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968804D-4037-F2D1-96AD-B4A6E0F8FE3F}"/>
              </a:ext>
            </a:extLst>
          </p:cNvPr>
          <p:cNvSpPr txBox="1">
            <a:spLocks noChangeArrowheads="1"/>
          </p:cNvSpPr>
          <p:nvPr/>
        </p:nvSpPr>
        <p:spPr bwMode="auto">
          <a:xfrm>
            <a:off x="611188" y="2060575"/>
            <a:ext cx="8532812" cy="4297363"/>
          </a:xfrm>
          <a:prstGeom prst="rect">
            <a:avLst/>
          </a:prstGeom>
          <a:noFill/>
          <a:ln w="9525">
            <a:noFill/>
            <a:miter lim="800000"/>
            <a:headEnd/>
            <a:tailEnd/>
          </a:ln>
        </p:spPr>
        <p:txBody>
          <a:bodyPr/>
          <a:lstStyle/>
          <a:p>
            <a:pPr marL="266700" lvl="1" indent="-266700" eaLnBrk="1" hangingPunct="1">
              <a:lnSpc>
                <a:spcPct val="90000"/>
              </a:lnSpc>
              <a:spcBef>
                <a:spcPct val="20000"/>
              </a:spcBef>
              <a:defRPr/>
            </a:pPr>
            <a:r>
              <a:rPr lang="en-GB" sz="2400" kern="0" dirty="0">
                <a:latin typeface="+mn-lt"/>
              </a:rPr>
              <a:t>The areas identified as key priorities for implementation are:</a:t>
            </a:r>
          </a:p>
          <a:p>
            <a:pPr marL="544513" lvl="1" indent="-282575" eaLnBrk="1" hangingPunct="1">
              <a:lnSpc>
                <a:spcPct val="90000"/>
              </a:lnSpc>
              <a:spcBef>
                <a:spcPct val="20000"/>
              </a:spcBef>
              <a:defRPr/>
            </a:pPr>
            <a:endParaRPr lang="en-GB" sz="2400" kern="0" dirty="0">
              <a:latin typeface="+mn-lt"/>
            </a:endParaRPr>
          </a:p>
          <a:p>
            <a:pPr marL="544513" lvl="1" indent="-282575" eaLnBrk="1" hangingPunct="1">
              <a:lnSpc>
                <a:spcPct val="90000"/>
              </a:lnSpc>
              <a:spcBef>
                <a:spcPts val="1200"/>
              </a:spcBef>
              <a:buFontTx/>
              <a:buChar char="•"/>
              <a:defRPr/>
            </a:pPr>
            <a:r>
              <a:rPr lang="en-GB" sz="2400" kern="0" dirty="0">
                <a:latin typeface="+mn-lt"/>
              </a:rPr>
              <a:t>Principles for assessment</a:t>
            </a:r>
          </a:p>
          <a:p>
            <a:pPr marL="544513" lvl="1" indent="-282575" eaLnBrk="1" hangingPunct="1">
              <a:lnSpc>
                <a:spcPct val="90000"/>
              </a:lnSpc>
              <a:spcBef>
                <a:spcPts val="1200"/>
              </a:spcBef>
              <a:buFontTx/>
              <a:buChar char="•"/>
              <a:defRPr/>
            </a:pPr>
            <a:r>
              <a:rPr lang="en-GB" sz="2400" kern="0" dirty="0">
                <a:latin typeface="+mn-lt"/>
              </a:rPr>
              <a:t>Effective delivery of interventions for depression</a:t>
            </a:r>
          </a:p>
          <a:p>
            <a:pPr marL="544513" lvl="1" indent="-282575" eaLnBrk="1" hangingPunct="1">
              <a:lnSpc>
                <a:spcPct val="90000"/>
              </a:lnSpc>
              <a:spcBef>
                <a:spcPts val="1200"/>
              </a:spcBef>
              <a:buFontTx/>
              <a:buChar char="•"/>
              <a:defRPr/>
            </a:pPr>
            <a:r>
              <a:rPr lang="en-GB" sz="2400" kern="0" dirty="0">
                <a:latin typeface="+mn-lt"/>
              </a:rPr>
              <a:t>Case identification and recognition</a:t>
            </a:r>
          </a:p>
          <a:p>
            <a:pPr marL="544513" lvl="1" indent="-282575" eaLnBrk="1" hangingPunct="1">
              <a:lnSpc>
                <a:spcPct val="90000"/>
              </a:lnSpc>
              <a:spcBef>
                <a:spcPts val="1200"/>
              </a:spcBef>
              <a:buFontTx/>
              <a:buChar char="•"/>
              <a:defRPr/>
            </a:pPr>
            <a:r>
              <a:rPr lang="en-GB" sz="2400" kern="0" dirty="0">
                <a:latin typeface="+mn-lt"/>
              </a:rPr>
              <a:t>Low-intensity psychosocial interventions</a:t>
            </a:r>
          </a:p>
          <a:p>
            <a:pPr marL="544513" lvl="1" indent="-282575" eaLnBrk="1" hangingPunct="1">
              <a:lnSpc>
                <a:spcPct val="90000"/>
              </a:lnSpc>
              <a:spcBef>
                <a:spcPts val="1200"/>
              </a:spcBef>
              <a:buFontTx/>
              <a:buChar char="•"/>
              <a:defRPr/>
            </a:pPr>
            <a:r>
              <a:rPr lang="en-GB" sz="2400" kern="0" dirty="0">
                <a:latin typeface="+mn-lt"/>
              </a:rPr>
              <a:t>Treatment for moderate depression</a:t>
            </a:r>
          </a:p>
          <a:p>
            <a:pPr marL="544513" lvl="1" indent="-282575" eaLnBrk="1" hangingPunct="1">
              <a:lnSpc>
                <a:spcPct val="90000"/>
              </a:lnSpc>
              <a:spcBef>
                <a:spcPts val="1200"/>
              </a:spcBef>
              <a:buFontTx/>
              <a:buChar char="•"/>
              <a:defRPr/>
            </a:pPr>
            <a:r>
              <a:rPr lang="en-GB" sz="2400" kern="0" dirty="0">
                <a:latin typeface="+mn-lt"/>
              </a:rPr>
              <a:t>Antidepressant drugs</a:t>
            </a:r>
          </a:p>
          <a:p>
            <a:pPr marL="544513" lvl="1" indent="-282575" eaLnBrk="1" hangingPunct="1">
              <a:lnSpc>
                <a:spcPct val="90000"/>
              </a:lnSpc>
              <a:spcBef>
                <a:spcPts val="1200"/>
              </a:spcBef>
              <a:buFontTx/>
              <a:buChar char="•"/>
              <a:defRPr/>
            </a:pPr>
            <a:r>
              <a:rPr lang="en-GB" sz="2400" kern="0" dirty="0">
                <a:latin typeface="+mn-lt"/>
              </a:rPr>
              <a:t>Collaborative care</a:t>
            </a:r>
          </a:p>
          <a:p>
            <a:pPr eaLnBrk="1" hangingPunct="1">
              <a:lnSpc>
                <a:spcPct val="90000"/>
              </a:lnSpc>
              <a:spcBef>
                <a:spcPct val="20000"/>
              </a:spcBef>
              <a:spcAft>
                <a:spcPct val="100000"/>
              </a:spcAft>
              <a:defRPr/>
            </a:pPr>
            <a:endParaRPr lang="en-GB" sz="2400" kern="0" dirty="0">
              <a:latin typeface="+mn-lt"/>
            </a:endParaRPr>
          </a:p>
        </p:txBody>
      </p:sp>
      <p:sp>
        <p:nvSpPr>
          <p:cNvPr id="4" name="Title 1">
            <a:extLst>
              <a:ext uri="{FF2B5EF4-FFF2-40B4-BE49-F238E27FC236}">
                <a16:creationId xmlns:a16="http://schemas.microsoft.com/office/drawing/2014/main" id="{99D70C45-BD5C-8798-3D7A-E18C8549D020}"/>
              </a:ext>
            </a:extLst>
          </p:cNvPr>
          <p:cNvSpPr txBox="1">
            <a:spLocks/>
          </p:cNvSpPr>
          <p:nvPr/>
        </p:nvSpPr>
        <p:spPr bwMode="auto">
          <a:xfrm>
            <a:off x="1619250" y="476250"/>
            <a:ext cx="7200900" cy="1287463"/>
          </a:xfrm>
          <a:prstGeom prst="rect">
            <a:avLst/>
          </a:prstGeom>
          <a:noFill/>
          <a:ln w="9525">
            <a:noFill/>
            <a:miter lim="800000"/>
            <a:headEnd/>
            <a:tailEnd/>
          </a:ln>
        </p:spPr>
        <p:txBody>
          <a:bodyPr anchor="ctr"/>
          <a:lstStyle/>
          <a:p>
            <a:pPr algn="r">
              <a:defRPr/>
            </a:pPr>
            <a:r>
              <a:rPr lang="en-US" sz="3600" b="1" kern="0" dirty="0">
                <a:latin typeface="+mj-lt"/>
                <a:ea typeface="+mj-ea"/>
                <a:cs typeface="+mj-cs"/>
              </a:rPr>
              <a:t>Key priorities for implementation</a:t>
            </a:r>
            <a:endParaRPr lang="en-GB" sz="3600" b="1" kern="0" dirty="0">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2DA75D48-E7A3-CE04-55C5-270E1721590F}"/>
              </a:ext>
            </a:extLst>
          </p:cNvPr>
          <p:cNvSpPr txBox="1">
            <a:spLocks noChangeArrowheads="1"/>
          </p:cNvSpPr>
          <p:nvPr/>
        </p:nvSpPr>
        <p:spPr bwMode="auto">
          <a:xfrm>
            <a:off x="539750" y="2032000"/>
            <a:ext cx="8318500" cy="2254250"/>
          </a:xfrm>
          <a:prstGeom prst="rect">
            <a:avLst/>
          </a:prstGeom>
          <a:noFill/>
          <a:ln w="9525">
            <a:noFill/>
            <a:miter lim="800000"/>
            <a:headEnd/>
            <a:tailEnd/>
          </a:ln>
        </p:spPr>
        <p:txBody>
          <a:bodyPr/>
          <a:lstStyle/>
          <a:p>
            <a:pPr marL="544513" lvl="1" indent="-282575" eaLnBrk="1" hangingPunct="1">
              <a:spcBef>
                <a:spcPct val="20000"/>
              </a:spcBef>
              <a:buFontTx/>
              <a:buChar char="•"/>
              <a:defRPr/>
            </a:pPr>
            <a:r>
              <a:rPr lang="en-GB" sz="2400" kern="0" dirty="0">
                <a:latin typeface="+mn-lt"/>
              </a:rPr>
              <a:t>When assessing a patient with a chronic physical health problem who may have depression, conduct a comprehensive assessment that does not rely simply on a symptom count.  </a:t>
            </a:r>
          </a:p>
        </p:txBody>
      </p:sp>
      <p:sp>
        <p:nvSpPr>
          <p:cNvPr id="6" name="Rectangle 5">
            <a:extLst>
              <a:ext uri="{FF2B5EF4-FFF2-40B4-BE49-F238E27FC236}">
                <a16:creationId xmlns:a16="http://schemas.microsoft.com/office/drawing/2014/main" id="{486A3761-23D6-DAB0-BCA8-FF2AEDD263D5}"/>
              </a:ext>
            </a:extLst>
          </p:cNvPr>
          <p:cNvSpPr txBox="1">
            <a:spLocks noChangeArrowheads="1"/>
          </p:cNvSpPr>
          <p:nvPr/>
        </p:nvSpPr>
        <p:spPr bwMode="auto">
          <a:xfrm>
            <a:off x="1619250" y="476250"/>
            <a:ext cx="7200900" cy="1287463"/>
          </a:xfrm>
          <a:prstGeom prst="rect">
            <a:avLst/>
          </a:prstGeom>
          <a:noFill/>
          <a:ln w="9525">
            <a:noFill/>
            <a:miter lim="800000"/>
            <a:headEnd/>
            <a:tailEnd/>
          </a:ln>
        </p:spPr>
        <p:txBody>
          <a:bodyPr anchor="ctr"/>
          <a:lstStyle/>
          <a:p>
            <a:pPr algn="r" eaLnBrk="1" hangingPunct="1">
              <a:defRPr/>
            </a:pPr>
            <a:endParaRPr lang="en-GB" sz="3600" b="1" kern="0" dirty="0">
              <a:latin typeface="+mj-lt"/>
              <a:ea typeface="+mj-ea"/>
              <a:cs typeface="+mj-cs"/>
            </a:endParaRPr>
          </a:p>
        </p:txBody>
      </p:sp>
      <p:sp>
        <p:nvSpPr>
          <p:cNvPr id="8" name="Rectangle 3">
            <a:extLst>
              <a:ext uri="{FF2B5EF4-FFF2-40B4-BE49-F238E27FC236}">
                <a16:creationId xmlns:a16="http://schemas.microsoft.com/office/drawing/2014/main" id="{A9EA4605-048D-D008-EB76-72F54E1C88FB}"/>
              </a:ext>
            </a:extLst>
          </p:cNvPr>
          <p:cNvSpPr txBox="1">
            <a:spLocks noChangeArrowheads="1"/>
          </p:cNvSpPr>
          <p:nvPr/>
        </p:nvSpPr>
        <p:spPr bwMode="auto">
          <a:xfrm>
            <a:off x="539750" y="3857625"/>
            <a:ext cx="7858125" cy="2143125"/>
          </a:xfrm>
          <a:prstGeom prst="rect">
            <a:avLst/>
          </a:prstGeom>
          <a:noFill/>
          <a:ln w="9525">
            <a:noFill/>
            <a:miter lim="800000"/>
            <a:headEnd/>
            <a:tailEnd/>
          </a:ln>
        </p:spPr>
        <p:txBody>
          <a:bodyPr/>
          <a:lstStyle/>
          <a:p>
            <a:pPr marL="544513" lvl="1" indent="-282575" eaLnBrk="1" hangingPunct="1">
              <a:spcBef>
                <a:spcPct val="20000"/>
              </a:spcBef>
              <a:buFontTx/>
              <a:buChar char="•"/>
              <a:defRPr/>
            </a:pPr>
            <a:r>
              <a:rPr lang="en-GB" sz="2400" kern="0" dirty="0">
                <a:latin typeface="+mn-lt"/>
              </a:rPr>
              <a:t>Take into account:</a:t>
            </a:r>
          </a:p>
          <a:p>
            <a:pPr marL="723900" lvl="1" indent="-461963" eaLnBrk="1" hangingPunct="1">
              <a:spcBef>
                <a:spcPct val="20000"/>
              </a:spcBef>
              <a:buFont typeface="Arial" pitchFamily="34" charset="0"/>
              <a:buChar char="–"/>
              <a:defRPr/>
            </a:pPr>
            <a:r>
              <a:rPr lang="en-GB" sz="2400" kern="0" dirty="0">
                <a:latin typeface="+mn-lt"/>
              </a:rPr>
              <a:t>the degree of functional impairment and/or disability associated with the possible depression </a:t>
            </a:r>
            <a:r>
              <a:rPr lang="en-GB" sz="2400" b="1" kern="0" dirty="0">
                <a:latin typeface="+mn-lt"/>
              </a:rPr>
              <a:t>and </a:t>
            </a:r>
          </a:p>
          <a:p>
            <a:pPr marL="723900" lvl="1" indent="-461963" eaLnBrk="1" hangingPunct="1">
              <a:spcBef>
                <a:spcPct val="20000"/>
              </a:spcBef>
              <a:buFont typeface="Arial" pitchFamily="34" charset="0"/>
              <a:buChar char="–"/>
              <a:defRPr/>
            </a:pPr>
            <a:r>
              <a:rPr lang="en-GB" sz="2400" kern="0" dirty="0">
                <a:latin typeface="+mn-lt"/>
              </a:rPr>
              <a:t>the duration of the episode. </a:t>
            </a:r>
          </a:p>
        </p:txBody>
      </p:sp>
      <p:sp>
        <p:nvSpPr>
          <p:cNvPr id="20485" name="Title 8">
            <a:extLst>
              <a:ext uri="{FF2B5EF4-FFF2-40B4-BE49-F238E27FC236}">
                <a16:creationId xmlns:a16="http://schemas.microsoft.com/office/drawing/2014/main" id="{C7DBFCC3-E02E-4D23-EEA4-8265F2AB2BE5}"/>
              </a:ext>
            </a:extLst>
          </p:cNvPr>
          <p:cNvSpPr>
            <a:spLocks noGrp="1" noChangeArrowheads="1"/>
          </p:cNvSpPr>
          <p:nvPr>
            <p:ph type="title"/>
          </p:nvPr>
        </p:nvSpPr>
        <p:spPr/>
        <p:txBody>
          <a:bodyPr/>
          <a:lstStyle/>
          <a:p>
            <a:r>
              <a:rPr lang="en-GB" altLang="en-US"/>
              <a:t>Principles for assessment</a:t>
            </a:r>
          </a:p>
        </p:txBody>
      </p:sp>
    </p:spTree>
  </p:cSld>
  <p:clrMapOvr>
    <a:masterClrMapping/>
  </p:clrMapOvr>
</p:sld>
</file>

<file path=ppt/theme/theme1.xml><?xml version="1.0" encoding="utf-8"?>
<a:theme xmlns:a="http://schemas.openxmlformats.org/drawingml/2006/main" name="CG slide set Jul 09">
  <a:themeElements>
    <a:clrScheme name="CG slide set update 2207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G slide set update 2207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G slide set update 2207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G slide set update 2207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G slide set update 2207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G slide set update 2207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G slide set update 2207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G slide set update 2207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G slide set update 2207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G slide set update 2207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G slide set update 2207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G slide set update 2207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G slide set update 2207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G slide set update 2207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CG slide set Jul 09</Template>
  <TotalTime>0</TotalTime>
  <Words>5967</Words>
  <Application>Microsoft Office PowerPoint</Application>
  <PresentationFormat>On-screen Show (4:3)</PresentationFormat>
  <Paragraphs>459</Paragraphs>
  <Slides>22</Slides>
  <Notes>22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Arial</vt:lpstr>
      <vt:lpstr>CG slide set Jul 09</vt:lpstr>
      <vt:lpstr>PowerPoint Presentation</vt:lpstr>
      <vt:lpstr>What this presentation covers</vt:lpstr>
      <vt:lpstr>PowerPoint Presentation</vt:lpstr>
      <vt:lpstr>PowerPoint Presentation</vt:lpstr>
      <vt:lpstr>PowerPoint Presentation</vt:lpstr>
      <vt:lpstr>PowerPoint Presentation</vt:lpstr>
      <vt:lpstr>PowerPoint Presentation</vt:lpstr>
      <vt:lpstr>PowerPoint Presentation</vt:lpstr>
      <vt:lpstr>Principles for assessment</vt:lpstr>
      <vt:lpstr>Effective delivery of interventions for depression (1) </vt:lpstr>
      <vt:lpstr>Effective delivery of interventions for depression (2) </vt:lpstr>
      <vt:lpstr>PowerPoint Presentation</vt:lpstr>
      <vt:lpstr>Case identification and recognition </vt:lpstr>
      <vt:lpstr>Low-intensity psychosocial interventions</vt:lpstr>
      <vt:lpstr>  </vt:lpstr>
      <vt:lpstr>PowerPoint Presentation</vt:lpstr>
      <vt:lpstr>PowerPoint Presentation</vt:lpstr>
      <vt:lpstr>What is collaborative care?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CG91 Depression in adults with a chronic physical health problem: recognition and management: Slide set 07/05/2024</dc:title>
  <dc:creator/>
  <cp:lastModifiedBy/>
  <cp:revision>1</cp:revision>
  <dcterms:created xsi:type="dcterms:W3CDTF">2024-05-01T13:37:04Z</dcterms:created>
  <dcterms:modified xsi:type="dcterms:W3CDTF">2024-05-02T09:48:21Z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2024-05-01T13:37:22Z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be74116e-8a80-4be9-9d39-5bea1069d6c7</vt:lpwstr>
  </property>
  <property fmtid="{D5CDD505-2E9C-101B-9397-08002B2CF9AE}" pid="8" name="MSIP_Label_c69d85d5-6d9e-4305-a294-1f636ec0f2d6_ContentBits">
    <vt:lpwstr>0</vt:lpwstr>
  </property>
</Properties>
</file>