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bookmarkIdSeed="36">
  <p:sldMasterIdLst>
    <p:sldMasterId id="2147484091" r:id="rId4"/>
  </p:sldMasterIdLst>
  <p:notesMasterIdLst>
    <p:notesMasterId r:id="rId46"/>
  </p:notesMasterIdLst>
  <p:handoutMasterIdLst>
    <p:handoutMasterId r:id="rId47"/>
  </p:handoutMasterIdLst>
  <p:sldIdLst>
    <p:sldId id="339" r:id="rId5"/>
    <p:sldId id="1797" r:id="rId6"/>
    <p:sldId id="1857" r:id="rId7"/>
    <p:sldId id="1798" r:id="rId8"/>
    <p:sldId id="405" r:id="rId9"/>
    <p:sldId id="345" r:id="rId10"/>
    <p:sldId id="1900" r:id="rId11"/>
    <p:sldId id="1799" r:id="rId12"/>
    <p:sldId id="1859" r:id="rId13"/>
    <p:sldId id="1897" r:id="rId14"/>
    <p:sldId id="1858" r:id="rId15"/>
    <p:sldId id="1891" r:id="rId16"/>
    <p:sldId id="1868" r:id="rId17"/>
    <p:sldId id="1865" r:id="rId18"/>
    <p:sldId id="1871" r:id="rId19"/>
    <p:sldId id="1864" r:id="rId20"/>
    <p:sldId id="1794" r:id="rId21"/>
    <p:sldId id="1879" r:id="rId22"/>
    <p:sldId id="1869" r:id="rId23"/>
    <p:sldId id="1895" r:id="rId24"/>
    <p:sldId id="1904" r:id="rId25"/>
    <p:sldId id="1874" r:id="rId26"/>
    <p:sldId id="370" r:id="rId27"/>
    <p:sldId id="1901" r:id="rId28"/>
    <p:sldId id="1902" r:id="rId29"/>
    <p:sldId id="1903" r:id="rId30"/>
    <p:sldId id="1795" r:id="rId31"/>
    <p:sldId id="1831" r:id="rId32"/>
    <p:sldId id="1796" r:id="rId33"/>
    <p:sldId id="1899" r:id="rId34"/>
    <p:sldId id="401" r:id="rId35"/>
    <p:sldId id="1803" r:id="rId36"/>
    <p:sldId id="1896" r:id="rId37"/>
    <p:sldId id="1876" r:id="rId38"/>
    <p:sldId id="390" r:id="rId39"/>
    <p:sldId id="1888" r:id="rId40"/>
    <p:sldId id="1870" r:id="rId41"/>
    <p:sldId id="1872" r:id="rId42"/>
    <p:sldId id="1894" r:id="rId43"/>
    <p:sldId id="464" r:id="rId44"/>
    <p:sldId id="1855" r:id="rId45"/>
  </p:sldIdLst>
  <p:sldSz cx="12192000" cy="6858000"/>
  <p:notesSz cx="6858000" cy="9144000"/>
  <p:embeddedFontLst>
    <p:embeddedFont>
      <p:font typeface="Segoe UI" panose="020B0502040204020203"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ckground and key issues" id="{5C8D397E-C577-42B3-A3E6-140C6584B864}">
          <p14:sldIdLst>
            <p14:sldId id="339"/>
            <p14:sldId id="1797"/>
            <p14:sldId id="1857"/>
            <p14:sldId id="1798"/>
            <p14:sldId id="405"/>
            <p14:sldId id="345"/>
            <p14:sldId id="1900"/>
          </p14:sldIdLst>
        </p14:section>
        <p14:section name="Clinical effectiveness" id="{D1BD2FA0-3D5B-4524-80EB-1D0448D954C2}">
          <p14:sldIdLst>
            <p14:sldId id="1799"/>
            <p14:sldId id="1859"/>
            <p14:sldId id="1897"/>
            <p14:sldId id="1858"/>
            <p14:sldId id="1891"/>
            <p14:sldId id="1868"/>
            <p14:sldId id="1865"/>
            <p14:sldId id="1871"/>
            <p14:sldId id="1864"/>
          </p14:sldIdLst>
        </p14:section>
        <p14:section name="Modelling and cost effectiveness" id="{15D9281D-92C0-42D4-B787-1509A0A862A1}">
          <p14:sldIdLst>
            <p14:sldId id="1794"/>
            <p14:sldId id="1879"/>
            <p14:sldId id="1869"/>
            <p14:sldId id="1895"/>
            <p14:sldId id="1904"/>
            <p14:sldId id="1874"/>
            <p14:sldId id="370"/>
            <p14:sldId id="1901"/>
            <p14:sldId id="1902"/>
            <p14:sldId id="1903"/>
          </p14:sldIdLst>
        </p14:section>
        <p14:section name="Other considerations" id="{E3E9BE2E-C992-49DB-94B2-4DEB96FDEA6E}">
          <p14:sldIdLst>
            <p14:sldId id="1795"/>
            <p14:sldId id="1831"/>
          </p14:sldIdLst>
        </p14:section>
        <p14:section name="Summary" id="{BC5DA26A-ED84-44C5-83CB-2D7C50250CA9}">
          <p14:sldIdLst>
            <p14:sldId id="1796"/>
            <p14:sldId id="1899"/>
            <p14:sldId id="401"/>
          </p14:sldIdLst>
        </p14:section>
        <p14:section name="S1 Background" id="{D241162D-9E75-4861-AAD2-AEDC79239825}">
          <p14:sldIdLst>
            <p14:sldId id="1803"/>
          </p14:sldIdLst>
        </p14:section>
        <p14:section name="S2: Clinical" id="{640A3E18-C66E-4DFF-8853-F2E665EBFB44}">
          <p14:sldIdLst>
            <p14:sldId id="1896"/>
            <p14:sldId id="1876"/>
          </p14:sldIdLst>
        </p14:section>
        <p14:section name="S3: Cost" id="{3EDC4A3B-098B-45B0-AC17-C8FB2E1DE2DA}">
          <p14:sldIdLst>
            <p14:sldId id="390"/>
            <p14:sldId id="1888"/>
            <p14:sldId id="1870"/>
            <p14:sldId id="1872"/>
            <p14:sldId id="1894"/>
            <p14:sldId id="464"/>
            <p14:sldId id="185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FF27-E79E-2F47-3E09-01191D5FF67E}" name="Janet Robertson" initials="JR" userId="S::Janet.Robertson@nice.org.uk::287e606e-0c71-49cd-bb7c-a2b25da02d95" providerId="AD"/>
  <p188:author id="{8E187734-3802-1689-729A-73C6EF454C60}" name="Becky Pennington" initials="BP" userId="S::B.Pennington@sheffield.ac.uk::790763ae-62de-467b-bc2b-14be5a0a51f1" providerId="AD"/>
  <p188:author id="{88249B36-267A-AD04-5470-E7E3C496FA93}" name="Sharlene Ting" initials="ST" userId="S::Sharlene.Ting@nice.org.uk::a103e927-2f02-41c7-896d-06e982a7fa58" providerId="AD"/>
  <p188:author id="{ABFEAC73-423A-1BCF-F6D0-28126B8AB23C}" name="Albany Chandler" initials="AC" userId="S::Albany.Chandler@nice.org.uk::c7eab9cc-0d4b-4e4f-af44-3a707058693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tella O'Brien" initials="S" lastIdx="44" clrIdx="6">
    <p:extLst>
      <p:ext uri="{19B8F6BF-5375-455C-9EA6-DF929625EA0E}">
        <p15:presenceInfo xmlns:p15="http://schemas.microsoft.com/office/powerpoint/2012/main" userId="Stella O'Brien" providerId="None"/>
      </p:ext>
    </p:extLst>
  </p:cmAuthor>
  <p:cmAuthor id="1" name="Kate Scott" initials="KS" lastIdx="1" clrIdx="0"/>
  <p:cmAuthor id="8" name="Sharlene Ting" initials="ST" lastIdx="48" clrIdx="7">
    <p:extLst>
      <p:ext uri="{19B8F6BF-5375-455C-9EA6-DF929625EA0E}">
        <p15:presenceInfo xmlns:p15="http://schemas.microsoft.com/office/powerpoint/2012/main" userId="S::Sharlene.Ting@nice.org.uk::a103e927-2f02-41c7-896d-06e982a7fa58" providerId="AD"/>
      </p:ext>
    </p:extLst>
  </p:cmAuthor>
  <p:cmAuthor id="2" name="Charlie Hewitt" initials="CH" lastIdx="70" clrIdx="1">
    <p:extLst>
      <p:ext uri="{19B8F6BF-5375-455C-9EA6-DF929625EA0E}">
        <p15:presenceInfo xmlns:p15="http://schemas.microsoft.com/office/powerpoint/2012/main" userId="S::Charlie.Hewitt@nice.org.uk::02b58234-bd66-4ca2-852b-669d09f951b3" providerId="AD"/>
      </p:ext>
    </p:extLst>
  </p:cmAuthor>
  <p:cmAuthor id="9" name="Becky Pennington" initials="BP" lastIdx="20" clrIdx="8">
    <p:extLst>
      <p:ext uri="{19B8F6BF-5375-455C-9EA6-DF929625EA0E}">
        <p15:presenceInfo xmlns:p15="http://schemas.microsoft.com/office/powerpoint/2012/main" userId="S::B.Pennington@sheffield.ac.uk::790763ae-62de-467b-bc2b-14be5a0a51f1" providerId="AD"/>
      </p:ext>
    </p:extLst>
  </p:cmAuthor>
  <p:cmAuthor id="3" name="Alexandra Sampson" initials="AS" lastIdx="9" clrIdx="2">
    <p:extLst>
      <p:ext uri="{19B8F6BF-5375-455C-9EA6-DF929625EA0E}">
        <p15:presenceInfo xmlns:p15="http://schemas.microsoft.com/office/powerpoint/2012/main" userId="S::Alexandra.Sampson@nice.org.uk::5bf57bb1-a65f-4e5e-81b7-701a6cf4a8b7" providerId="AD"/>
      </p:ext>
    </p:extLst>
  </p:cmAuthor>
  <p:cmAuthor id="4" name="Elizabeth Bell" initials="EB" lastIdx="9" clrIdx="3">
    <p:extLst>
      <p:ext uri="{19B8F6BF-5375-455C-9EA6-DF929625EA0E}">
        <p15:presenceInfo xmlns:p15="http://schemas.microsoft.com/office/powerpoint/2012/main" userId="S::Elizabeth.Bell@nice.org.uk::db75d52a-bbc3-4365-b187-451fb7df6c85" providerId="AD"/>
      </p:ext>
    </p:extLst>
  </p:cmAuthor>
  <p:cmAuthor id="5" name="Albany Chandler" initials="AC" lastIdx="145" clrIdx="4">
    <p:extLst>
      <p:ext uri="{19B8F6BF-5375-455C-9EA6-DF929625EA0E}">
        <p15:presenceInfo xmlns:p15="http://schemas.microsoft.com/office/powerpoint/2012/main" userId="S::Albany.Chandler@nice.org.uk::c7eab9cc-0d4b-4e4f-af44-3a7070586937" providerId="AD"/>
      </p:ext>
    </p:extLst>
  </p:cmAuthor>
  <p:cmAuthor id="6" name="Victoria Kelly" initials="VK" lastIdx="44" clrIdx="5">
    <p:extLst>
      <p:ext uri="{19B8F6BF-5375-455C-9EA6-DF929625EA0E}">
        <p15:presenceInfo xmlns:p15="http://schemas.microsoft.com/office/powerpoint/2012/main" userId="S::Victoria.Kelly@nice.org.uk::b3cb38c1-50f8-416d-a7ac-e58820acd6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FFFF"/>
    <a:srgbClr val="228096"/>
    <a:srgbClr val="9FA5A8"/>
    <a:srgbClr val="00B050"/>
    <a:srgbClr val="FFC000"/>
    <a:srgbClr val="C00000"/>
    <a:srgbClr val="00436C"/>
    <a:srgbClr val="FFFFFF"/>
    <a:srgbClr val="F7F4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82186" autoAdjust="0"/>
  </p:normalViewPr>
  <p:slideViewPr>
    <p:cSldViewPr snapToGrid="0" snapToObjects="1">
      <p:cViewPr varScale="1">
        <p:scale>
          <a:sx n="55" d="100"/>
          <a:sy n="55" d="100"/>
        </p:scale>
        <p:origin x="1000"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6210"/>
    </p:cViewPr>
  </p:sorterViewPr>
  <p:notesViewPr>
    <p:cSldViewPr snapToGrid="0" snapToObjects="1">
      <p:cViewPr varScale="1">
        <p:scale>
          <a:sx n="87" d="100"/>
          <a:sy n="87" d="100"/>
        </p:scale>
        <p:origin x="384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Arial" panose="020B0604020202020204" pitchFamily="34" charset="0"/>
              </a:rPr>
              <a:t>25/07/2024</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E0D7A42-0977-2147-8194-01C3DBCDFF3E}" type="datetimeFigureOut">
              <a:rPr lang="en-US" smtClean="0"/>
              <a:pPr/>
              <a:t>7/25/2024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92B9AF-1FF3-B64A-A57E-17202D6D58C9}" type="slidenum">
              <a:rPr lang="en-US" smtClean="0"/>
              <a:pPr/>
              <a:t>‹#›</a:t>
            </a:fld>
            <a:endParaRPr lang="en-US" dirty="0"/>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dirty="0">
              <a:effectLst/>
              <a:highlight>
                <a:srgbClr val="00FFFF"/>
              </a:highligh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a:p>
        </p:txBody>
      </p:sp>
    </p:spTree>
    <p:extLst>
      <p:ext uri="{BB962C8B-B14F-4D97-AF65-F5344CB8AC3E}">
        <p14:creationId xmlns:p14="http://schemas.microsoft.com/office/powerpoint/2010/main" val="32979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Company submission, Document B, Figures 6 and 8. EAR, sections 2.2.1, 2.2.2, 2.2.3, 2.2.4, 2.2.5 and 2.3.2; Table 15.</a:t>
            </a:r>
          </a:p>
        </p:txBody>
      </p:sp>
      <p:sp>
        <p:nvSpPr>
          <p:cNvPr id="4" name="Slide Number Placeholder 3"/>
          <p:cNvSpPr>
            <a:spLocks noGrp="1"/>
          </p:cNvSpPr>
          <p:nvPr>
            <p:ph type="sldNum" sz="quarter" idx="5"/>
          </p:nvPr>
        </p:nvSpPr>
        <p:spPr/>
        <p:txBody>
          <a:bodyPr/>
          <a:lstStyle/>
          <a:p>
            <a:fld id="{3D92B9AF-1FF3-B64A-A57E-17202D6D58C9}" type="slidenum">
              <a:rPr lang="en-US" smtClean="0"/>
              <a:pPr/>
              <a:t>10</a:t>
            </a:fld>
            <a:endParaRPr lang="en-US" dirty="0"/>
          </a:p>
        </p:txBody>
      </p:sp>
    </p:spTree>
    <p:extLst>
      <p:ext uri="{BB962C8B-B14F-4D97-AF65-F5344CB8AC3E}">
        <p14:creationId xmlns:p14="http://schemas.microsoft.com/office/powerpoint/2010/main" val="1718917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a:t>
            </a:r>
            <a:r>
              <a:rPr lang="en-GB" dirty="0"/>
              <a:t> EAR, section 1.3 (issues 1, 2 and 3), section 1.4 (issue 4), section 2.2.1, 2.2.2, 2.2.3, 2.2.4, 2.2.5 and 2.3.2; Table 15. Company submission, Document B, section B.2.2. https://www.ema.europa.eu/en/documents/product-information/livmarli-epar-product-information_en.pdf</a:t>
            </a:r>
          </a:p>
        </p:txBody>
      </p:sp>
      <p:sp>
        <p:nvSpPr>
          <p:cNvPr id="4" name="Slide Number Placeholder 3"/>
          <p:cNvSpPr>
            <a:spLocks noGrp="1"/>
          </p:cNvSpPr>
          <p:nvPr>
            <p:ph type="sldNum" sz="quarter" idx="5"/>
          </p:nvPr>
        </p:nvSpPr>
        <p:spPr/>
        <p:txBody>
          <a:bodyPr/>
          <a:lstStyle/>
          <a:p>
            <a:fld id="{3D92B9AF-1FF3-B64A-A57E-17202D6D58C9}" type="slidenum">
              <a:rPr lang="en-US" smtClean="0"/>
              <a:pPr/>
              <a:t>11</a:t>
            </a:fld>
            <a:endParaRPr lang="en-US" dirty="0"/>
          </a:p>
        </p:txBody>
      </p:sp>
    </p:spTree>
    <p:extLst>
      <p:ext uri="{BB962C8B-B14F-4D97-AF65-F5344CB8AC3E}">
        <p14:creationId xmlns:p14="http://schemas.microsoft.com/office/powerpoint/2010/main" val="3671905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a:t>
            </a:r>
            <a:r>
              <a:rPr lang="en-GB" dirty="0"/>
              <a:t>Mirum 2018 ITCH CSR, Tables 34, 35 and 39. Mirum 2020 ICONIC CSR, Tables 5-6. EAR, section 1.3 (issue 2), section 1.4 (issue 5), section 1.5 (issue 8) and section 3.2.6.2. SmPC (https://www.ema.europa.eu/en/documents/product-information/livmarli-epar-product-information_en.pdf). Company submission, Document B, p102.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Validated surrogate endpoint: an endpoint supported by a clear mechanistic rationale and clinical data providing strong evidence that an effect on the surrogate endpoint predicts a specific clinical benefit. https://www.ncbi.nlm.nih.gov/books/NBK453484</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Response: post-baseline average daily </a:t>
            </a:r>
            <a:r>
              <a:rPr lang="en-GB" sz="1200" dirty="0" err="1">
                <a:solidFill>
                  <a:schemeClr val="tx1"/>
                </a:solidFill>
              </a:rPr>
              <a:t>ItchRO</a:t>
            </a:r>
            <a:r>
              <a:rPr lang="en-GB" sz="1200" dirty="0">
                <a:solidFill>
                  <a:schemeClr val="tx1"/>
                </a:solidFill>
              </a:rPr>
              <a:t> score has decreased from baseline average daily </a:t>
            </a:r>
            <a:r>
              <a:rPr lang="en-GB" sz="1200" dirty="0" err="1">
                <a:solidFill>
                  <a:schemeClr val="tx1"/>
                </a:solidFill>
              </a:rPr>
              <a:t>ItchRO</a:t>
            </a:r>
            <a:r>
              <a:rPr lang="en-GB" sz="1200" dirty="0">
                <a:solidFill>
                  <a:schemeClr val="tx1"/>
                </a:solidFill>
              </a:rPr>
              <a:t> score by at least the number of points specified for each response definition (</a:t>
            </a:r>
            <a:r>
              <a:rPr lang="en-GB" sz="1200" dirty="0" err="1">
                <a:solidFill>
                  <a:schemeClr val="tx1"/>
                </a:solidFill>
              </a:rPr>
              <a:t>eg</a:t>
            </a:r>
            <a:r>
              <a:rPr lang="en-GB" sz="1200" dirty="0">
                <a:solidFill>
                  <a:schemeClr val="tx1"/>
                </a:solidFill>
              </a:rPr>
              <a:t>, change from baseline average daily </a:t>
            </a:r>
            <a:r>
              <a:rPr lang="en-GB" sz="1200" dirty="0" err="1">
                <a:solidFill>
                  <a:schemeClr val="tx1"/>
                </a:solidFill>
              </a:rPr>
              <a:t>ItchRO</a:t>
            </a:r>
            <a:r>
              <a:rPr lang="en-GB" sz="1200" dirty="0">
                <a:solidFill>
                  <a:schemeClr val="tx1"/>
                </a:solidFill>
              </a:rPr>
              <a:t> score is ≤-1.5). </a:t>
            </a:r>
            <a:r>
              <a:rPr lang="en-GB" sz="1200" dirty="0" err="1">
                <a:solidFill>
                  <a:schemeClr val="tx1"/>
                </a:solidFill>
              </a:rPr>
              <a:t>ItchRO</a:t>
            </a:r>
            <a:r>
              <a:rPr lang="en-GB" sz="1200" dirty="0">
                <a:solidFill>
                  <a:schemeClr val="tx1"/>
                </a:solidFill>
              </a:rPr>
              <a:t> scores have a range from 0 to 4, with the higher score indicating increasing itch severity. </a:t>
            </a:r>
            <a:r>
              <a:rPr lang="en-GB" sz="1200" dirty="0" err="1">
                <a:solidFill>
                  <a:schemeClr val="tx1"/>
                </a:solidFill>
              </a:rPr>
              <a:t>ItchRO</a:t>
            </a:r>
            <a:r>
              <a:rPr lang="en-GB" sz="1200" dirty="0">
                <a:solidFill>
                  <a:schemeClr val="tx1"/>
                </a:solidFill>
              </a:rPr>
              <a:t> average daily scores are calculated as the sum of daily scores (</a:t>
            </a:r>
            <a:r>
              <a:rPr lang="en-GB" sz="1200" dirty="0" err="1">
                <a:solidFill>
                  <a:schemeClr val="tx1"/>
                </a:solidFill>
              </a:rPr>
              <a:t>ie</a:t>
            </a:r>
            <a:r>
              <a:rPr lang="en-GB" sz="1200" dirty="0">
                <a:solidFill>
                  <a:schemeClr val="tx1"/>
                </a:solidFill>
              </a:rPr>
              <a:t>, morning and evening scores) divided by the number of days </a:t>
            </a:r>
            <a:r>
              <a:rPr lang="en-GB" sz="1200" dirty="0" err="1">
                <a:solidFill>
                  <a:schemeClr val="tx1"/>
                </a:solidFill>
              </a:rPr>
              <a:t>ItchRO</a:t>
            </a:r>
            <a:r>
              <a:rPr lang="en-GB" sz="1200" dirty="0">
                <a:solidFill>
                  <a:schemeClr val="tx1"/>
                </a:solidFill>
              </a:rPr>
              <a:t> is completed over the defined study week, consisting of the 7 days prior to the scheduled visit. Endpoint (Week 13/ET) represents the last post-baseline value obtained within 7 days of the date of last dose.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Clinician scratch scale uses a 5-point scale, where 0 = None, 1 = Rubbing or mild scratching when undistracted, 2 = Active scratching without evident skin abrasions, 3 = Abrasion evident, 4 = Cutaneous mutilation, haemorrhage and scarring evident. Endpoint (Week 13/ET) represents the last post-baseline value obtained within 7 days of the date of last dose.</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12</a:t>
            </a:fld>
            <a:endParaRPr lang="en-US" dirty="0"/>
          </a:p>
        </p:txBody>
      </p:sp>
    </p:spTree>
    <p:extLst>
      <p:ext uri="{BB962C8B-B14F-4D97-AF65-F5344CB8AC3E}">
        <p14:creationId xmlns:p14="http://schemas.microsoft.com/office/powerpoint/2010/main" val="2469261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a:t>
            </a:r>
            <a:r>
              <a:rPr lang="en-GB" dirty="0"/>
              <a:t> EAR, section 1.5 (issue 8) and section 3.2.6.2.</a:t>
            </a:r>
          </a:p>
        </p:txBody>
      </p:sp>
      <p:sp>
        <p:nvSpPr>
          <p:cNvPr id="4" name="Slide Number Placeholder 3"/>
          <p:cNvSpPr>
            <a:spLocks noGrp="1"/>
          </p:cNvSpPr>
          <p:nvPr>
            <p:ph type="sldNum" sz="quarter" idx="5"/>
          </p:nvPr>
        </p:nvSpPr>
        <p:spPr/>
        <p:txBody>
          <a:bodyPr/>
          <a:lstStyle/>
          <a:p>
            <a:fld id="{3D92B9AF-1FF3-B64A-A57E-17202D6D58C9}" type="slidenum">
              <a:rPr lang="en-US" smtClean="0"/>
              <a:pPr/>
              <a:t>13</a:t>
            </a:fld>
            <a:endParaRPr lang="en-US" dirty="0"/>
          </a:p>
        </p:txBody>
      </p:sp>
    </p:spTree>
    <p:extLst>
      <p:ext uri="{BB962C8B-B14F-4D97-AF65-F5344CB8AC3E}">
        <p14:creationId xmlns:p14="http://schemas.microsoft.com/office/powerpoint/2010/main" val="316007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Company submission, Document B, Figure 13. EAR, section 2.3.2. Mirum 2021 GALA, </a:t>
            </a:r>
            <a:r>
              <a:rPr lang="en-GB" sz="1800" dirty="0">
                <a:effectLst/>
                <a:latin typeface="Segoe UI" panose="020B0502040204020203" pitchFamily="34" charset="0"/>
              </a:rPr>
              <a:t>section 11.3.1. Primary Efficacy Endpoint and Analyses (p20-21), section 12.2. Primary Analysis: Event-Free Survival, Tables 3, 4 and 5.</a:t>
            </a: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14</a:t>
            </a:fld>
            <a:endParaRPr lang="en-US" dirty="0"/>
          </a:p>
        </p:txBody>
      </p:sp>
    </p:spTree>
    <p:extLst>
      <p:ext uri="{BB962C8B-B14F-4D97-AF65-F5344CB8AC3E}">
        <p14:creationId xmlns:p14="http://schemas.microsoft.com/office/powerpoint/2010/main" val="3247530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EAR, section 1.5 (issue 7), Table 3 and section 3.2.6.3.</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15</a:t>
            </a:fld>
            <a:endParaRPr lang="en-US" dirty="0"/>
          </a:p>
        </p:txBody>
      </p:sp>
    </p:spTree>
    <p:extLst>
      <p:ext uri="{BB962C8B-B14F-4D97-AF65-F5344CB8AC3E}">
        <p14:creationId xmlns:p14="http://schemas.microsoft.com/office/powerpoint/2010/main" val="1929965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EAR, sections 2.2.1, 2.2.2, 2.2.3, 2.2.4, 2.2.6 and 3.2.6.2.</a:t>
            </a:r>
          </a:p>
        </p:txBody>
      </p:sp>
      <p:sp>
        <p:nvSpPr>
          <p:cNvPr id="4" name="Slide Number Placeholder 3"/>
          <p:cNvSpPr>
            <a:spLocks noGrp="1"/>
          </p:cNvSpPr>
          <p:nvPr>
            <p:ph type="sldNum" sz="quarter" idx="5"/>
          </p:nvPr>
        </p:nvSpPr>
        <p:spPr/>
        <p:txBody>
          <a:bodyPr/>
          <a:lstStyle/>
          <a:p>
            <a:fld id="{3D92B9AF-1FF3-B64A-A57E-17202D6D58C9}" type="slidenum">
              <a:rPr lang="en-US" smtClean="0"/>
              <a:pPr/>
              <a:t>16</a:t>
            </a:fld>
            <a:endParaRPr lang="en-US" dirty="0"/>
          </a:p>
        </p:txBody>
      </p:sp>
    </p:spTree>
    <p:extLst>
      <p:ext uri="{BB962C8B-B14F-4D97-AF65-F5344CB8AC3E}">
        <p14:creationId xmlns:p14="http://schemas.microsoft.com/office/powerpoint/2010/main" val="485447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17</a:t>
            </a:fld>
            <a:endParaRPr lang="en-US" dirty="0"/>
          </a:p>
        </p:txBody>
      </p:sp>
    </p:spTree>
    <p:extLst>
      <p:ext uri="{BB962C8B-B14F-4D97-AF65-F5344CB8AC3E}">
        <p14:creationId xmlns:p14="http://schemas.microsoft.com/office/powerpoint/2010/main" val="1943993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a:t>
            </a:r>
            <a:r>
              <a:rPr lang="en-GB" dirty="0"/>
              <a:t> EAR, sections 1.2 and 3.2.2. Company submission, Economic model “Transitions”.</a:t>
            </a:r>
          </a:p>
        </p:txBody>
      </p:sp>
      <p:sp>
        <p:nvSpPr>
          <p:cNvPr id="4" name="Slide Number Placeholder 3"/>
          <p:cNvSpPr>
            <a:spLocks noGrp="1"/>
          </p:cNvSpPr>
          <p:nvPr>
            <p:ph type="sldNum" sz="quarter" idx="5"/>
          </p:nvPr>
        </p:nvSpPr>
        <p:spPr/>
        <p:txBody>
          <a:bodyPr/>
          <a:lstStyle/>
          <a:p>
            <a:fld id="{3D92B9AF-1FF3-B64A-A57E-17202D6D58C9}" type="slidenum">
              <a:rPr lang="en-US" smtClean="0"/>
              <a:pPr/>
              <a:t>18</a:t>
            </a:fld>
            <a:endParaRPr lang="en-US" dirty="0"/>
          </a:p>
        </p:txBody>
      </p:sp>
    </p:spTree>
    <p:extLst>
      <p:ext uri="{BB962C8B-B14F-4D97-AF65-F5344CB8AC3E}">
        <p14:creationId xmlns:p14="http://schemas.microsoft.com/office/powerpoint/2010/main" val="3455892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EAR, section 1.5 (issues 6 and 9) and section 3.2.6.3.</a:t>
            </a:r>
          </a:p>
        </p:txBody>
      </p:sp>
      <p:sp>
        <p:nvSpPr>
          <p:cNvPr id="4" name="Slide Number Placeholder 3"/>
          <p:cNvSpPr>
            <a:spLocks noGrp="1"/>
          </p:cNvSpPr>
          <p:nvPr>
            <p:ph type="sldNum" sz="quarter" idx="5"/>
          </p:nvPr>
        </p:nvSpPr>
        <p:spPr/>
        <p:txBody>
          <a:bodyPr/>
          <a:lstStyle/>
          <a:p>
            <a:fld id="{3D92B9AF-1FF3-B64A-A57E-17202D6D58C9}" type="slidenum">
              <a:rPr lang="en-US" smtClean="0"/>
              <a:pPr/>
              <a:t>19</a:t>
            </a:fld>
            <a:endParaRPr lang="en-US" dirty="0"/>
          </a:p>
        </p:txBody>
      </p:sp>
    </p:spTree>
    <p:extLst>
      <p:ext uri="{BB962C8B-B14F-4D97-AF65-F5344CB8AC3E}">
        <p14:creationId xmlns:p14="http://schemas.microsoft.com/office/powerpoint/2010/main" val="351640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a:t>
            </a:fld>
            <a:endParaRPr lang="en-US" dirty="0"/>
          </a:p>
        </p:txBody>
      </p:sp>
    </p:spTree>
    <p:extLst>
      <p:ext uri="{BB962C8B-B14F-4D97-AF65-F5344CB8AC3E}">
        <p14:creationId xmlns:p14="http://schemas.microsoft.com/office/powerpoint/2010/main" val="2779914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EAR, section 1.5 (issues 11 and 12), Table 26 and section 3.2.7.1. Company submission, Document B, Table 43.</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20</a:t>
            </a:fld>
            <a:endParaRPr lang="en-US" dirty="0"/>
          </a:p>
        </p:txBody>
      </p:sp>
    </p:spTree>
    <p:extLst>
      <p:ext uri="{BB962C8B-B14F-4D97-AF65-F5344CB8AC3E}">
        <p14:creationId xmlns:p14="http://schemas.microsoft.com/office/powerpoint/2010/main" val="1826118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EAR, section 1.5 (issue 10), section 3.2.7.3. HST17. Company submission, Appendix M.</a:t>
            </a:r>
          </a:p>
        </p:txBody>
      </p:sp>
      <p:sp>
        <p:nvSpPr>
          <p:cNvPr id="4" name="Slide Number Placeholder 3"/>
          <p:cNvSpPr>
            <a:spLocks noGrp="1"/>
          </p:cNvSpPr>
          <p:nvPr>
            <p:ph type="sldNum" sz="quarter" idx="5"/>
          </p:nvPr>
        </p:nvSpPr>
        <p:spPr/>
        <p:txBody>
          <a:bodyPr/>
          <a:lstStyle/>
          <a:p>
            <a:fld id="{3D92B9AF-1FF3-B64A-A57E-17202D6D58C9}" type="slidenum">
              <a:rPr lang="en-US" smtClean="0"/>
              <a:pPr/>
              <a:t>21</a:t>
            </a:fld>
            <a:endParaRPr lang="en-US" dirty="0"/>
          </a:p>
        </p:txBody>
      </p:sp>
    </p:spTree>
    <p:extLst>
      <p:ext uri="{BB962C8B-B14F-4D97-AF65-F5344CB8AC3E}">
        <p14:creationId xmlns:p14="http://schemas.microsoft.com/office/powerpoint/2010/main" val="2190947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a:t>
            </a:r>
            <a:r>
              <a:rPr lang="en-GB" dirty="0"/>
              <a:t> EAR, section 5.1.1.</a:t>
            </a:r>
          </a:p>
        </p:txBody>
      </p:sp>
      <p:sp>
        <p:nvSpPr>
          <p:cNvPr id="4" name="Slide Number Placeholder 3"/>
          <p:cNvSpPr>
            <a:spLocks noGrp="1"/>
          </p:cNvSpPr>
          <p:nvPr>
            <p:ph type="sldNum" sz="quarter" idx="5"/>
          </p:nvPr>
        </p:nvSpPr>
        <p:spPr/>
        <p:txBody>
          <a:bodyPr/>
          <a:lstStyle/>
          <a:p>
            <a:fld id="{3D92B9AF-1FF3-B64A-A57E-17202D6D58C9}" type="slidenum">
              <a:rPr lang="en-US" smtClean="0"/>
              <a:pPr/>
              <a:t>22</a:t>
            </a:fld>
            <a:endParaRPr lang="en-US" dirty="0"/>
          </a:p>
        </p:txBody>
      </p:sp>
    </p:spTree>
    <p:extLst>
      <p:ext uri="{BB962C8B-B14F-4D97-AF65-F5344CB8AC3E}">
        <p14:creationId xmlns:p14="http://schemas.microsoft.com/office/powerpoint/2010/main" val="1526333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23</a:t>
            </a:fld>
            <a:endParaRPr lang="en-US" dirty="0"/>
          </a:p>
        </p:txBody>
      </p:sp>
    </p:spTree>
    <p:extLst>
      <p:ext uri="{BB962C8B-B14F-4D97-AF65-F5344CB8AC3E}">
        <p14:creationId xmlns:p14="http://schemas.microsoft.com/office/powerpoint/2010/main" val="594790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a:t>
            </a:r>
            <a:r>
              <a:rPr lang="en-GB" dirty="0"/>
              <a:t>Company addendum, Table 15.</a:t>
            </a:r>
          </a:p>
        </p:txBody>
      </p:sp>
      <p:sp>
        <p:nvSpPr>
          <p:cNvPr id="4" name="Slide Number Placeholder 3"/>
          <p:cNvSpPr>
            <a:spLocks noGrp="1"/>
          </p:cNvSpPr>
          <p:nvPr>
            <p:ph type="sldNum" sz="quarter" idx="5"/>
          </p:nvPr>
        </p:nvSpPr>
        <p:spPr/>
        <p:txBody>
          <a:bodyPr/>
          <a:lstStyle/>
          <a:p>
            <a:fld id="{3D92B9AF-1FF3-B64A-A57E-17202D6D58C9}" type="slidenum">
              <a:rPr lang="en-US" smtClean="0"/>
              <a:pPr/>
              <a:t>24</a:t>
            </a:fld>
            <a:endParaRPr lang="en-US" dirty="0"/>
          </a:p>
        </p:txBody>
      </p:sp>
    </p:spTree>
    <p:extLst>
      <p:ext uri="{BB962C8B-B14F-4D97-AF65-F5344CB8AC3E}">
        <p14:creationId xmlns:p14="http://schemas.microsoft.com/office/powerpoint/2010/main" val="3340945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EAG addendum, Table 2.</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25</a:t>
            </a:fld>
            <a:endParaRPr lang="en-US" dirty="0"/>
          </a:p>
        </p:txBody>
      </p:sp>
    </p:spTree>
    <p:extLst>
      <p:ext uri="{BB962C8B-B14F-4D97-AF65-F5344CB8AC3E}">
        <p14:creationId xmlns:p14="http://schemas.microsoft.com/office/powerpoint/2010/main" val="1408617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a:t>
            </a:r>
            <a:r>
              <a:rPr lang="en-GB" dirty="0"/>
              <a:t>EAG addendum, Table 37.</a:t>
            </a:r>
          </a:p>
        </p:txBody>
      </p:sp>
      <p:sp>
        <p:nvSpPr>
          <p:cNvPr id="4" name="Slide Number Placeholder 3"/>
          <p:cNvSpPr>
            <a:spLocks noGrp="1"/>
          </p:cNvSpPr>
          <p:nvPr>
            <p:ph type="sldNum" sz="quarter" idx="5"/>
          </p:nvPr>
        </p:nvSpPr>
        <p:spPr/>
        <p:txBody>
          <a:bodyPr/>
          <a:lstStyle/>
          <a:p>
            <a:fld id="{3D92B9AF-1FF3-B64A-A57E-17202D6D58C9}" type="slidenum">
              <a:rPr lang="en-US" smtClean="0"/>
              <a:pPr/>
              <a:t>26</a:t>
            </a:fld>
            <a:endParaRPr lang="en-US" dirty="0"/>
          </a:p>
        </p:txBody>
      </p:sp>
    </p:spTree>
    <p:extLst>
      <p:ext uri="{BB962C8B-B14F-4D97-AF65-F5344CB8AC3E}">
        <p14:creationId xmlns:p14="http://schemas.microsoft.com/office/powerpoint/2010/main" val="3311054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27</a:t>
            </a:fld>
            <a:endParaRPr lang="en-US" dirty="0"/>
          </a:p>
        </p:txBody>
      </p:sp>
    </p:spTree>
    <p:extLst>
      <p:ext uri="{BB962C8B-B14F-4D97-AF65-F5344CB8AC3E}">
        <p14:creationId xmlns:p14="http://schemas.microsoft.com/office/powerpoint/2010/main" val="319415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Company submission, Document B</a:t>
            </a:r>
          </a:p>
        </p:txBody>
      </p:sp>
      <p:sp>
        <p:nvSpPr>
          <p:cNvPr id="4" name="Slide Number Placeholder 3"/>
          <p:cNvSpPr>
            <a:spLocks noGrp="1"/>
          </p:cNvSpPr>
          <p:nvPr>
            <p:ph type="sldNum" sz="quarter" idx="5"/>
          </p:nvPr>
        </p:nvSpPr>
        <p:spPr/>
        <p:txBody>
          <a:bodyPr/>
          <a:lstStyle/>
          <a:p>
            <a:fld id="{3D92B9AF-1FF3-B64A-A57E-17202D6D58C9}" type="slidenum">
              <a:rPr lang="en-US" smtClean="0"/>
              <a:pPr/>
              <a:t>28</a:t>
            </a:fld>
            <a:endParaRPr lang="en-US" dirty="0"/>
          </a:p>
        </p:txBody>
      </p:sp>
    </p:spTree>
    <p:extLst>
      <p:ext uri="{BB962C8B-B14F-4D97-AF65-F5344CB8AC3E}">
        <p14:creationId xmlns:p14="http://schemas.microsoft.com/office/powerpoint/2010/main" val="635263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29</a:t>
            </a:fld>
            <a:endParaRPr lang="en-US" dirty="0"/>
          </a:p>
        </p:txBody>
      </p:sp>
    </p:spTree>
    <p:extLst>
      <p:ext uri="{BB962C8B-B14F-4D97-AF65-F5344CB8AC3E}">
        <p14:creationId xmlns:p14="http://schemas.microsoft.com/office/powerpoint/2010/main" val="237855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a:t>
            </a:r>
            <a:r>
              <a:rPr lang="en-GB" dirty="0"/>
              <a:t>Company submission, Document B, section B.1.3.1. EAR, section 1.1.2. https://www.niddk.nih.gov/health-information/liver-disease/alagille-syndrome/definition-facts#:~:text=Many%20people%20with%20Alagille%20syndrome,due%20to%20blood%20vessel%20problems.</a:t>
            </a:r>
          </a:p>
        </p:txBody>
      </p:sp>
      <p:sp>
        <p:nvSpPr>
          <p:cNvPr id="4" name="Slide Number Placeholder 3"/>
          <p:cNvSpPr>
            <a:spLocks noGrp="1"/>
          </p:cNvSpPr>
          <p:nvPr>
            <p:ph type="sldNum" sz="quarter" idx="5"/>
          </p:nvPr>
        </p:nvSpPr>
        <p:spPr/>
        <p:txBody>
          <a:bodyPr/>
          <a:lstStyle/>
          <a:p>
            <a:fld id="{3D92B9AF-1FF3-B64A-A57E-17202D6D58C9}" type="slidenum">
              <a:rPr lang="en-US" smtClean="0"/>
              <a:pPr/>
              <a:t>3</a:t>
            </a:fld>
            <a:endParaRPr lang="en-US" dirty="0"/>
          </a:p>
        </p:txBody>
      </p:sp>
    </p:spTree>
    <p:extLst>
      <p:ext uri="{BB962C8B-B14F-4D97-AF65-F5344CB8AC3E}">
        <p14:creationId xmlns:p14="http://schemas.microsoft.com/office/powerpoint/2010/main" val="4076523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30</a:t>
            </a:fld>
            <a:endParaRPr lang="en-US" dirty="0"/>
          </a:p>
        </p:txBody>
      </p:sp>
    </p:spTree>
    <p:extLst>
      <p:ext uri="{BB962C8B-B14F-4D97-AF65-F5344CB8AC3E}">
        <p14:creationId xmlns:p14="http://schemas.microsoft.com/office/powerpoint/2010/main" val="3936479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31</a:t>
            </a:fld>
            <a:endParaRPr lang="en-US" dirty="0"/>
          </a:p>
        </p:txBody>
      </p:sp>
    </p:spTree>
    <p:extLst>
      <p:ext uri="{BB962C8B-B14F-4D97-AF65-F5344CB8AC3E}">
        <p14:creationId xmlns:p14="http://schemas.microsoft.com/office/powerpoint/2010/main" val="15224779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32</a:t>
            </a:fld>
            <a:endParaRPr lang="en-US" dirty="0"/>
          </a:p>
        </p:txBody>
      </p:sp>
    </p:spTree>
    <p:extLst>
      <p:ext uri="{BB962C8B-B14F-4D97-AF65-F5344CB8AC3E}">
        <p14:creationId xmlns:p14="http://schemas.microsoft.com/office/powerpoint/2010/main" val="1787176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https://www.ncbi.nlm.nih.gov/pmc/articles/PMC5766715/pdf/40271_2017_Article_266.pdf</a:t>
            </a:r>
          </a:p>
          <a:p>
            <a:r>
              <a:rPr lang="en-GB" dirty="0"/>
              <a:t>https://pbc-society.ca/images/shireeaslposter.pdf </a:t>
            </a:r>
          </a:p>
          <a:p>
            <a:r>
              <a:rPr lang="en-GB" dirty="0"/>
              <a:t>https://www.ncbi.nlm.nih.gov/pmc/articles/PMC7327199/</a:t>
            </a:r>
          </a:p>
        </p:txBody>
      </p:sp>
      <p:sp>
        <p:nvSpPr>
          <p:cNvPr id="4" name="Slide Number Placeholder 3"/>
          <p:cNvSpPr>
            <a:spLocks noGrp="1"/>
          </p:cNvSpPr>
          <p:nvPr>
            <p:ph type="sldNum" sz="quarter" idx="5"/>
          </p:nvPr>
        </p:nvSpPr>
        <p:spPr/>
        <p:txBody>
          <a:bodyPr/>
          <a:lstStyle/>
          <a:p>
            <a:fld id="{3D92B9AF-1FF3-B64A-A57E-17202D6D58C9}" type="slidenum">
              <a:rPr lang="en-US" smtClean="0"/>
              <a:pPr/>
              <a:t>33</a:t>
            </a:fld>
            <a:endParaRPr lang="en-US" dirty="0"/>
          </a:p>
        </p:txBody>
      </p:sp>
    </p:spTree>
    <p:extLst>
      <p:ext uri="{BB962C8B-B14F-4D97-AF65-F5344CB8AC3E}">
        <p14:creationId xmlns:p14="http://schemas.microsoft.com/office/powerpoint/2010/main" val="27912413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EAR, Tables 11 and 12 and section 2.2.5. Company submission, Document B, Figures 10 and 14, Tables 18 and 21.</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34</a:t>
            </a:fld>
            <a:endParaRPr lang="en-US" dirty="0"/>
          </a:p>
        </p:txBody>
      </p:sp>
    </p:spTree>
    <p:extLst>
      <p:ext uri="{BB962C8B-B14F-4D97-AF65-F5344CB8AC3E}">
        <p14:creationId xmlns:p14="http://schemas.microsoft.com/office/powerpoint/2010/main" val="3069976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a:t>
            </a:r>
            <a:r>
              <a:rPr lang="en-GB" dirty="0"/>
              <a:t> EAR, sections 1.2 and 3.2.2.</a:t>
            </a:r>
          </a:p>
        </p:txBody>
      </p:sp>
      <p:sp>
        <p:nvSpPr>
          <p:cNvPr id="4" name="Slide Number Placeholder 3"/>
          <p:cNvSpPr>
            <a:spLocks noGrp="1"/>
          </p:cNvSpPr>
          <p:nvPr>
            <p:ph type="sldNum" sz="quarter" idx="5"/>
          </p:nvPr>
        </p:nvSpPr>
        <p:spPr/>
        <p:txBody>
          <a:bodyPr/>
          <a:lstStyle/>
          <a:p>
            <a:fld id="{3D92B9AF-1FF3-B64A-A57E-17202D6D58C9}" type="slidenum">
              <a:rPr lang="en-US" smtClean="0"/>
              <a:pPr/>
              <a:t>35</a:t>
            </a:fld>
            <a:endParaRPr lang="en-US" dirty="0"/>
          </a:p>
        </p:txBody>
      </p:sp>
    </p:spTree>
    <p:extLst>
      <p:ext uri="{BB962C8B-B14F-4D97-AF65-F5344CB8AC3E}">
        <p14:creationId xmlns:p14="http://schemas.microsoft.com/office/powerpoint/2010/main" val="28367637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Company submission, Document B, Table 34.</a:t>
            </a:r>
          </a:p>
        </p:txBody>
      </p:sp>
      <p:sp>
        <p:nvSpPr>
          <p:cNvPr id="4" name="Slide Number Placeholder 3"/>
          <p:cNvSpPr>
            <a:spLocks noGrp="1"/>
          </p:cNvSpPr>
          <p:nvPr>
            <p:ph type="sldNum" sz="quarter" idx="5"/>
          </p:nvPr>
        </p:nvSpPr>
        <p:spPr/>
        <p:txBody>
          <a:bodyPr/>
          <a:lstStyle/>
          <a:p>
            <a:fld id="{3D92B9AF-1FF3-B64A-A57E-17202D6D58C9}" type="slidenum">
              <a:rPr lang="en-US" smtClean="0"/>
              <a:pPr/>
              <a:t>36</a:t>
            </a:fld>
            <a:endParaRPr lang="en-US" dirty="0"/>
          </a:p>
        </p:txBody>
      </p:sp>
    </p:spTree>
    <p:extLst>
      <p:ext uri="{BB962C8B-B14F-4D97-AF65-F5344CB8AC3E}">
        <p14:creationId xmlns:p14="http://schemas.microsoft.com/office/powerpoint/2010/main" val="41315669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a:t>
            </a:r>
            <a:r>
              <a:rPr lang="en-GB" dirty="0"/>
              <a:t> EAR, sections 3.2.3 and 3.2.6.3, Table 18.</a:t>
            </a:r>
          </a:p>
        </p:txBody>
      </p:sp>
      <p:sp>
        <p:nvSpPr>
          <p:cNvPr id="4" name="Slide Number Placeholder 3"/>
          <p:cNvSpPr>
            <a:spLocks noGrp="1"/>
          </p:cNvSpPr>
          <p:nvPr>
            <p:ph type="sldNum" sz="quarter" idx="5"/>
          </p:nvPr>
        </p:nvSpPr>
        <p:spPr/>
        <p:txBody>
          <a:bodyPr/>
          <a:lstStyle/>
          <a:p>
            <a:fld id="{3D92B9AF-1FF3-B64A-A57E-17202D6D58C9}" type="slidenum">
              <a:rPr lang="en-US" smtClean="0"/>
              <a:pPr/>
              <a:t>37</a:t>
            </a:fld>
            <a:endParaRPr lang="en-US" dirty="0"/>
          </a:p>
        </p:txBody>
      </p:sp>
    </p:spTree>
    <p:extLst>
      <p:ext uri="{BB962C8B-B14F-4D97-AF65-F5344CB8AC3E}">
        <p14:creationId xmlns:p14="http://schemas.microsoft.com/office/powerpoint/2010/main" val="1669704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EAR, section 1.5 (issues 11 and 12), Table 26 and section 3.2.7.1. Company submission, Document B, Table 43. Company submission, Appendix M.</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38</a:t>
            </a:fld>
            <a:endParaRPr lang="en-US" dirty="0"/>
          </a:p>
        </p:txBody>
      </p:sp>
    </p:spTree>
    <p:extLst>
      <p:ext uri="{BB962C8B-B14F-4D97-AF65-F5344CB8AC3E}">
        <p14:creationId xmlns:p14="http://schemas.microsoft.com/office/powerpoint/2010/main" val="17906669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Company submission, Document B, Table 43.</a:t>
            </a:r>
          </a:p>
        </p:txBody>
      </p:sp>
      <p:sp>
        <p:nvSpPr>
          <p:cNvPr id="4" name="Slide Number Placeholder 3"/>
          <p:cNvSpPr>
            <a:spLocks noGrp="1"/>
          </p:cNvSpPr>
          <p:nvPr>
            <p:ph type="sldNum" sz="quarter" idx="5"/>
          </p:nvPr>
        </p:nvSpPr>
        <p:spPr/>
        <p:txBody>
          <a:bodyPr/>
          <a:lstStyle/>
          <a:p>
            <a:fld id="{3D92B9AF-1FF3-B64A-A57E-17202D6D58C9}" type="slidenum">
              <a:rPr lang="en-US" smtClean="0"/>
              <a:pPr/>
              <a:t>39</a:t>
            </a:fld>
            <a:endParaRPr lang="en-US" dirty="0"/>
          </a:p>
        </p:txBody>
      </p:sp>
    </p:spTree>
    <p:extLst>
      <p:ext uri="{BB962C8B-B14F-4D97-AF65-F5344CB8AC3E}">
        <p14:creationId xmlns:p14="http://schemas.microsoft.com/office/powerpoint/2010/main" val="4143567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Patient submission from </a:t>
            </a:r>
            <a:r>
              <a:rPr lang="en-GB" sz="1800" dirty="0">
                <a:effectLst/>
                <a:latin typeface="Times New Roman" panose="02020603050405020304" pitchFamily="18" charset="0"/>
                <a:ea typeface="Times New Roman" panose="02020603050405020304" pitchFamily="18" charset="0"/>
              </a:rPr>
              <a:t>Children’s Liver Disease Foundation. Patient expert statement.</a:t>
            </a: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a:t>
            </a:fld>
            <a:endParaRPr lang="en-US" dirty="0"/>
          </a:p>
        </p:txBody>
      </p:sp>
    </p:spTree>
    <p:extLst>
      <p:ext uri="{BB962C8B-B14F-4D97-AF65-F5344CB8AC3E}">
        <p14:creationId xmlns:p14="http://schemas.microsoft.com/office/powerpoint/2010/main" val="16134434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a:t>
            </a:r>
            <a:r>
              <a:rPr lang="en-GB" dirty="0"/>
              <a:t> Company submission, Document B, section B.3.6. EAR, section 3.2.9. </a:t>
            </a:r>
          </a:p>
        </p:txBody>
      </p:sp>
      <p:sp>
        <p:nvSpPr>
          <p:cNvPr id="4" name="Slide Number Placeholder 3"/>
          <p:cNvSpPr>
            <a:spLocks noGrp="1"/>
          </p:cNvSpPr>
          <p:nvPr>
            <p:ph type="sldNum" sz="quarter" idx="5"/>
          </p:nvPr>
        </p:nvSpPr>
        <p:spPr/>
        <p:txBody>
          <a:bodyPr/>
          <a:lstStyle/>
          <a:p>
            <a:fld id="{3D92B9AF-1FF3-B64A-A57E-17202D6D58C9}" type="slidenum">
              <a:rPr lang="en-US" smtClean="0"/>
              <a:pPr/>
              <a:t>40</a:t>
            </a:fld>
            <a:endParaRPr lang="en-US" dirty="0"/>
          </a:p>
        </p:txBody>
      </p:sp>
    </p:spTree>
    <p:extLst>
      <p:ext uri="{BB962C8B-B14F-4D97-AF65-F5344CB8AC3E}">
        <p14:creationId xmlns:p14="http://schemas.microsoft.com/office/powerpoint/2010/main" val="42135668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Source: </a:t>
            </a:r>
            <a:r>
              <a:rPr lang="en-GB"/>
              <a:t>Company addendum, Table 15.</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41</a:t>
            </a:fld>
            <a:endParaRPr lang="en-US" dirty="0"/>
          </a:p>
        </p:txBody>
      </p:sp>
    </p:spTree>
    <p:extLst>
      <p:ext uri="{BB962C8B-B14F-4D97-AF65-F5344CB8AC3E}">
        <p14:creationId xmlns:p14="http://schemas.microsoft.com/office/powerpoint/2010/main" val="3851170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EAR, sections 1.1.2, 1.2.2 and 1.2.3.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MRX is licensed by the Medicines &amp; Healthcare Products Regulatory Agency (MHRA) and European Medicines Agency (EMA) for the treatment of cholestatic pruritus in patients with ALGS two months of age and older.</a:t>
            </a:r>
            <a:r>
              <a:rPr lang="en-GB" sz="1800" baseline="30000" dirty="0">
                <a:effectLst/>
                <a:latin typeface="Arial" panose="020B0604020202020204" pitchFamily="34" charset="0"/>
                <a:ea typeface="Times New Roman" panose="02020603050405020304" pitchFamily="18" charset="0"/>
                <a:cs typeface="Times New Roman" panose="02020603050405020304" pitchFamily="18" charset="0"/>
              </a:rPr>
              <a:t>22, 24</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The description of decision problem in Company Submission (CS) Document B suggested that MRX would be used in addition to established clinical management. Although this is broadly in line with how MRX was evaluated in its clinical studies included in the CS, patients in those studies were required to have not received, or to have stopped bile acid binding resins such as cholestyramine at least 28 days before study entry. The evidence presented in the CS, to some extent, deviates from the use of MRX in addition to established supportive therapy. This also raises an issue regarding the interpretation of effect estimates for MRX compared to SoC, which would typically have included bile acid resins as one of the treatments.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5</a:t>
            </a:fld>
            <a:endParaRPr lang="en-US" dirty="0"/>
          </a:p>
        </p:txBody>
      </p:sp>
    </p:spTree>
    <p:extLst>
      <p:ext uri="{BB962C8B-B14F-4D97-AF65-F5344CB8AC3E}">
        <p14:creationId xmlns:p14="http://schemas.microsoft.com/office/powerpoint/2010/main" val="1480230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Company submission, Document B, Table 2. EAR, section 1.3 (issue 2) and section 1.4 (issue 5). SmPC (https://www.ema.europa.eu/en/documents/product-information/livmarli-epar-product-information_en.pdf).</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6</a:t>
            </a:fld>
            <a:endParaRPr lang="en-US"/>
          </a:p>
        </p:txBody>
      </p:sp>
    </p:spTree>
    <p:extLst>
      <p:ext uri="{BB962C8B-B14F-4D97-AF65-F5344CB8AC3E}">
        <p14:creationId xmlns:p14="http://schemas.microsoft.com/office/powerpoint/2010/main" val="623575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7</a:t>
            </a:fld>
            <a:endParaRPr lang="en-US" dirty="0"/>
          </a:p>
        </p:txBody>
      </p:sp>
    </p:spTree>
    <p:extLst>
      <p:ext uri="{BB962C8B-B14F-4D97-AF65-F5344CB8AC3E}">
        <p14:creationId xmlns:p14="http://schemas.microsoft.com/office/powerpoint/2010/main" val="1371449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8</a:t>
            </a:fld>
            <a:endParaRPr lang="en-US" dirty="0"/>
          </a:p>
        </p:txBody>
      </p:sp>
    </p:spTree>
    <p:extLst>
      <p:ext uri="{BB962C8B-B14F-4D97-AF65-F5344CB8AC3E}">
        <p14:creationId xmlns:p14="http://schemas.microsoft.com/office/powerpoint/2010/main" val="1598413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Company submission, Document B, sections B.2.2 and B.2.3.1, Tables 5, 6, 7, 8 and 9. EAR, Figure 2.</a:t>
            </a:r>
          </a:p>
        </p:txBody>
      </p:sp>
      <p:sp>
        <p:nvSpPr>
          <p:cNvPr id="4" name="Slide Number Placeholder 3"/>
          <p:cNvSpPr>
            <a:spLocks noGrp="1"/>
          </p:cNvSpPr>
          <p:nvPr>
            <p:ph type="sldNum" sz="quarter" idx="5"/>
          </p:nvPr>
        </p:nvSpPr>
        <p:spPr/>
        <p:txBody>
          <a:bodyPr/>
          <a:lstStyle/>
          <a:p>
            <a:fld id="{3D92B9AF-1FF3-B64A-A57E-17202D6D58C9}" type="slidenum">
              <a:rPr lang="en-US" smtClean="0"/>
              <a:pPr/>
              <a:t>9</a:t>
            </a:fld>
            <a:endParaRPr lang="en-US" dirty="0"/>
          </a:p>
        </p:txBody>
      </p:sp>
    </p:spTree>
    <p:extLst>
      <p:ext uri="{BB962C8B-B14F-4D97-AF65-F5344CB8AC3E}">
        <p14:creationId xmlns:p14="http://schemas.microsoft.com/office/powerpoint/2010/main" val="1897305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endParaRPr lang="en-US" dirty="0"/>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dirty="0"/>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342086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44672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dirty="0"/>
              <a:t>Please use this space to insert written content as required. Please use Arial with a minimum font size of 18pt and avoid changing the </a:t>
            </a:r>
            <a:r>
              <a:rPr lang="en-US" dirty="0" err="1"/>
              <a:t>colour</a:t>
            </a:r>
            <a:r>
              <a:rPr lang="en-US" dirty="0"/>
              <a:t> of the text. o</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85607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br>
              <a:rPr lang="en-US" dirty="0"/>
            </a:br>
            <a:endParaRPr lang="en-US" dirty="0"/>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dirty="0"/>
              <a:t>Please use this space to insert written content as required. Please use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925022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(1 column)</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2" name="Picture 1">
            <a:extLst>
              <a:ext uri="{FF2B5EF4-FFF2-40B4-BE49-F238E27FC236}">
                <a16:creationId xmlns:a16="http://schemas.microsoft.com/office/drawing/2014/main" id="{F6EE4856-3FAA-1733-34B4-C11E8CBA788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76441F1A-9F7B-AD88-F64F-DABCB47425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006DDF3D-1996-A40C-F1E8-7022834B7CB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8A716449-AAFB-5EEE-FECE-3FBEDFEEF6C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9DA0EE61-3751-7151-24DC-3E3218AA75B4}"/>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C211F72A-577D-3DF0-D9EE-00B2FF796E8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1A6401F2-4FB4-BD34-BC8C-F074FEBB082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670C9F59-0A21-3850-136E-87400D426CF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B99C631F-C34A-3A9E-5BCE-0A4E8AA8792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586BC471-FA65-D5D9-C0A9-F8A6994280D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849441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8" name="Slide Number Placeholder 3">
            <a:extLst>
              <a:ext uri="{FF2B5EF4-FFF2-40B4-BE49-F238E27FC236}">
                <a16:creationId xmlns:a16="http://schemas.microsoft.com/office/drawing/2014/main" id="{736DE81E-4D22-5724-E8E6-41709B8213A8}"/>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D32C529E-1E67-D62F-3D84-70E6AF8A60C9}"/>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82F41CD0-3BF9-779E-55F6-55CE07AC5326}"/>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1" name="Slide Number Placeholder 3">
            <a:extLst>
              <a:ext uri="{FF2B5EF4-FFF2-40B4-BE49-F238E27FC236}">
                <a16:creationId xmlns:a16="http://schemas.microsoft.com/office/drawing/2014/main" id="{6A037A60-3B80-9000-D7FD-772E99273C0A}"/>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4A17D717-4440-67E4-86AF-BA4E5D09B2A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DE935865-CC37-F31B-D80C-9F595BE137B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9B6662D1-FBEE-F4B5-4346-F2B4DF214A9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9A36CCB5-A9A8-587A-9CE0-E9B1AA55CF1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D32991FF-D68B-77AF-86E7-47E089E48C97}"/>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44DA85F1-57B3-C4FD-5F4A-6472F70618D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20EF613F-03AF-BC9A-FA23-E991676B8CB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4788CBBF-0470-AB58-A837-8314478E120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93D2F16-7A89-CDF3-CEAF-ED69AD5FB5E7}"/>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F73090DC-DE05-C1C1-E128-987B8A39A12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One Column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Arial" panose="020B0604020202020204" pitchFamily="34" charset="0"/>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(1 column)</a:t>
            </a:r>
            <a:br>
              <a:rPr lang="en-US" dirty="0"/>
            </a:br>
            <a:endParaRPr lang="en-US" dirty="0"/>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13011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1267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(2 columns)</a:t>
            </a:r>
            <a:br>
              <a:rPr lang="en-US" dirty="0"/>
            </a:br>
            <a:endParaRPr lang="en-US" dirty="0"/>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4A20C810-11A7-12CE-B50A-96B7E975780F}"/>
              </a:ext>
            </a:extLst>
          </p:cNvPr>
          <p:cNvSpPr txBox="1">
            <a:spLocks/>
          </p:cNvSpPr>
          <p:nvPr userDrawn="1"/>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9829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(2 columns)</a:t>
            </a:r>
            <a:br>
              <a:rPr lang="en-US" dirty="0"/>
            </a:br>
            <a:endParaRPr lang="en-US" dirty="0"/>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51790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endParaRPr lang="en-US" dirty="0"/>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52315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73121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35387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21741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61661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(3 columns)</a:t>
            </a:r>
            <a:br>
              <a:rPr lang="en-US" dirty="0"/>
            </a:br>
            <a:endParaRPr lang="en-US" dirty="0"/>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70052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endParaRPr lang="en-US" dirty="0"/>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770880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endParaRPr lang="en-US" dirty="0"/>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83936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endParaRPr lang="en-US" dirty="0"/>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45524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ample Layout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endParaRPr lang="en-US" dirty="0"/>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3536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endParaRPr lang="en-US" dirty="0"/>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2</a:t>
            </a:r>
            <a:endParaRPr lang="en-US" dirty="0"/>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3</a:t>
            </a:r>
            <a:endParaRPr lang="en-US" dirty="0"/>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Arial"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987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ample Layout Page (Purpl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1</a:t>
            </a:r>
            <a:endParaRPr lang="en-US" dirty="0"/>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2</a:t>
            </a:r>
            <a:endParaRPr lang="en-US" dirty="0"/>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3</a:t>
            </a:r>
            <a:endParaRPr lang="en-US" dirty="0"/>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69303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dirty="0"/>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Arial" panose="020B0604020202020204" pitchFamily="34" charset="0"/>
              </a:defRPr>
            </a:lvl1pPr>
          </a:lstStyle>
          <a:p>
            <a:pPr lvl="0"/>
            <a:r>
              <a:rPr lang="en-GB" dirty="0"/>
              <a:t>This is a sample quote layout page</a:t>
            </a:r>
            <a:endParaRPr lang="en-US" dirty="0"/>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1416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Image (Purp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Arial" panose="020B0604020202020204" pitchFamily="34" charset="0"/>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dirty="0"/>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59280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dirty="0"/>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13896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927472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lvl1pPr>
              <a:defRPr/>
            </a:lvl1pPr>
          </a:lstStyle>
          <a:p>
            <a:r>
              <a:rPr lang="en-US"/>
              <a:t>Click icon to add picture</a:t>
            </a:r>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lvl1pPr>
              <a:defRPr/>
            </a:lvl1pPr>
          </a:lstStyle>
          <a:p>
            <a:r>
              <a:rPr lang="en-US"/>
              <a:t>Click icon to add picture</a:t>
            </a:r>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Arial" panose="020B0604020202020204" pitchFamily="34" charset="0"/>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Use this space for more info</a:t>
            </a:r>
            <a:endParaRPr lang="en-US" dirty="0"/>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Use this space for more info</a:t>
            </a:r>
            <a:endParaRPr lang="en-US" dirty="0"/>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Arial" panose="020B0604020202020204" pitchFamily="34" charset="0"/>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Use this space for more info</a:t>
            </a:r>
            <a:endParaRPr lang="en-US" dirty="0"/>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580237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a typeface="Arial"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dirty="0">
                <a:solidFill>
                  <a:schemeClr val="bg1"/>
                </a:solidFill>
                <a:latin typeface="Arial" panose="020B0604020202020204" pitchFamily="34" charset="0"/>
              </a:rPr>
              <a:t>A</a:t>
            </a:r>
            <a:endParaRPr lang="en-US" sz="1600" baseline="0" dirty="0">
              <a:solidFill>
                <a:schemeClr val="bg1"/>
              </a:solidFill>
              <a:latin typeface="Arial" panose="020B0604020202020204" pitchFamily="34" charset="0"/>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66974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Please insert tables according to the style below</a:t>
            </a:r>
            <a:endParaRPr lang="en-US" dirty="0"/>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lvl1pPr>
              <a:defRPr/>
            </a:lvl1pPr>
          </a:lstStyle>
          <a:p>
            <a:r>
              <a:rPr lang="en-US"/>
              <a:t>Click icon to add table</a:t>
            </a:r>
            <a:endParaRPr lang="en-US" dirty="0"/>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lvl1pPr>
              <a:defRPr/>
            </a:lvl1pPr>
          </a:lstStyle>
          <a:p>
            <a:r>
              <a:rPr lang="en-US"/>
              <a:t>Click icon to add table</a:t>
            </a:r>
            <a:endParaRPr lang="en-US" dirty="0"/>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73609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endParaRPr lang="en-US" dirty="0"/>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lvl1pPr>
              <a:defRPr/>
            </a:lvl1pPr>
          </a:lstStyle>
          <a:p>
            <a:r>
              <a:rPr lang="en-US"/>
              <a:t>Click icon to add chart</a:t>
            </a:r>
            <a:endParaRPr lang="en-US" dirty="0"/>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lvl1pPr>
              <a:defRPr/>
            </a:lvl1pPr>
          </a:lstStyle>
          <a:p>
            <a:r>
              <a:rPr lang="en-US"/>
              <a:t>Click icon to add chart</a:t>
            </a:r>
            <a:endParaRPr lang="en-US" dirty="0"/>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Please insert charts according to the style below</a:t>
            </a:r>
            <a:endParaRPr lang="en-US" dirty="0"/>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3949256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dirty="0"/>
              <a:t>Thank you.</a:t>
            </a:r>
          </a:p>
        </p:txBody>
      </p:sp>
    </p:spTree>
    <p:extLst>
      <p:ext uri="{BB962C8B-B14F-4D97-AF65-F5344CB8AC3E}">
        <p14:creationId xmlns:p14="http://schemas.microsoft.com/office/powerpoint/2010/main" val="34222056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dirty="0"/>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6449407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dirty="0"/>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5277614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dirty="0"/>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779864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46579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02429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dirty="0"/>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13782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12557031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133" r:id="rId8"/>
    <p:sldLayoutId id="2147484134" r:id="rId9"/>
    <p:sldLayoutId id="2147484135" r:id="rId10"/>
    <p:sldLayoutId id="2147484099" r:id="rId11"/>
    <p:sldLayoutId id="2147484100" r:id="rId12"/>
    <p:sldLayoutId id="2147484101" r:id="rId13"/>
    <p:sldLayoutId id="2147484102" r:id="rId14"/>
    <p:sldLayoutId id="2147484103" r:id="rId15"/>
    <p:sldLayoutId id="2147484104" r:id="rId16"/>
    <p:sldLayoutId id="2147484105" r:id="rId17"/>
    <p:sldLayoutId id="2147484106" r:id="rId18"/>
    <p:sldLayoutId id="2147484107" r:id="rId19"/>
    <p:sldLayoutId id="2147484108" r:id="rId20"/>
    <p:sldLayoutId id="2147484109" r:id="rId21"/>
    <p:sldLayoutId id="2147484110" r:id="rId22"/>
    <p:sldLayoutId id="2147484111" r:id="rId23"/>
    <p:sldLayoutId id="2147484112" r:id="rId24"/>
    <p:sldLayoutId id="2147484113" r:id="rId25"/>
    <p:sldLayoutId id="2147484114" r:id="rId26"/>
    <p:sldLayoutId id="2147484115" r:id="rId27"/>
    <p:sldLayoutId id="2147484116" r:id="rId28"/>
    <p:sldLayoutId id="2147484117" r:id="rId29"/>
    <p:sldLayoutId id="2147484118" r:id="rId30"/>
    <p:sldLayoutId id="2147484119" r:id="rId31"/>
    <p:sldLayoutId id="2147484120" r:id="rId32"/>
    <p:sldLayoutId id="2147484121" r:id="rId33"/>
    <p:sldLayoutId id="2147484122" r:id="rId34"/>
    <p:sldLayoutId id="2147484123" r:id="rId35"/>
    <p:sldLayoutId id="2147484124" r:id="rId36"/>
    <p:sldLayoutId id="2147484125" r:id="rId37"/>
    <p:sldLayoutId id="2147484126" r:id="rId38"/>
    <p:sldLayoutId id="2147484127" r:id="rId39"/>
    <p:sldLayoutId id="2147484128" r:id="rId40"/>
    <p:sldLayoutId id="2147484129" r:id="rId41"/>
    <p:sldLayoutId id="2147484130" r:id="rId42"/>
    <p:sldLayoutId id="2147484131" r:id="rId43"/>
    <p:sldLayoutId id="2147484132" r:id="rId44"/>
  </p:sldLayoutIdLst>
  <p:hf hd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slide" Target="slide30.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hyperlink" Target="https://www.nice.org.uk/guidance/hst17"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slide" Target="slide30.xml"/><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slide" Target="slide30.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slide" Target="slide30.xml"/><Relationship Id="rId5" Type="http://schemas.openxmlformats.org/officeDocument/2006/relationships/image" Target="../media/image8.sv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slide" Target="slide30.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slide" Target="slide30.xml"/><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slide" Target="slide30.xml"/><Relationship Id="rId5" Type="http://schemas.openxmlformats.org/officeDocument/2006/relationships/slide" Target="slide36.xml"/><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slide" Target="slide30.xml"/><Relationship Id="rId5" Type="http://schemas.openxmlformats.org/officeDocument/2006/relationships/slide" Target="slide37.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slide" Target="slide30.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slide" Target="slide38.xml"/><Relationship Id="rId5" Type="http://schemas.openxmlformats.org/officeDocument/2006/relationships/hyperlink" Target="https://linkinghub.elsevier.com/retrieve/pii/S0022347615004655" TargetMode="External"/><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slide" Target="slide30.xml"/><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slide" Target="slide30.xml"/><Relationship Id="rId4" Type="http://schemas.openxmlformats.org/officeDocument/2006/relationships/image" Target="../media/image8.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16.xml"/><Relationship Id="rId3" Type="http://schemas.openxmlformats.org/officeDocument/2006/relationships/slide" Target="slide5.xml"/><Relationship Id="rId7" Type="http://schemas.openxmlformats.org/officeDocument/2006/relationships/slide" Target="slide13.xml"/><Relationship Id="rId12" Type="http://schemas.openxmlformats.org/officeDocument/2006/relationships/slide" Target="slide6.xm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slide" Target="slide12.xml"/><Relationship Id="rId11" Type="http://schemas.openxmlformats.org/officeDocument/2006/relationships/slide" Target="slide21.xml"/><Relationship Id="rId5" Type="http://schemas.openxmlformats.org/officeDocument/2006/relationships/slide" Target="slide11.xml"/><Relationship Id="rId15" Type="http://schemas.openxmlformats.org/officeDocument/2006/relationships/slide" Target="slide28.xml"/><Relationship Id="rId10" Type="http://schemas.openxmlformats.org/officeDocument/2006/relationships/slide" Target="slide20.xml"/><Relationship Id="rId4" Type="http://schemas.openxmlformats.org/officeDocument/2006/relationships/slide" Target="slide14.xml"/><Relationship Id="rId9" Type="http://schemas.openxmlformats.org/officeDocument/2006/relationships/slide" Target="slide19.xml"/><Relationship Id="rId14" Type="http://schemas.openxmlformats.org/officeDocument/2006/relationships/slide" Target="slide18.xml"/></Relationships>
</file>

<file path=ppt/slides/_rels/slide31.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31.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slide" Target="slide9.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0.xml"/><Relationship Id="rId5" Type="http://schemas.openxmlformats.org/officeDocument/2006/relationships/slide" Target="slide10.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slide" Target="slide19.xml"/></Relationships>
</file>

<file path=ppt/slides/_rels/slide3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s://www.nice.org.uk/guidance/hst17" TargetMode="Externa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hyperlink" Target="https://linkinghub.elsevier.com/retrieve/pii/S0022347615004655"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slide" Target="slide30.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hyperlink" Target="https://www.ema.europa.eu/en/documents/product-information/livmarli-epar-product-information_en.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30.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0A617C-9F99-4917-8E5F-4CCB2DA126B5}"/>
              </a:ext>
            </a:extLst>
          </p:cNvPr>
          <p:cNvSpPr>
            <a:spLocks noGrp="1"/>
          </p:cNvSpPr>
          <p:nvPr>
            <p:ph type="ctrTitle"/>
          </p:nvPr>
        </p:nvSpPr>
        <p:spPr>
          <a:xfrm>
            <a:off x="496384" y="422042"/>
            <a:ext cx="6402127" cy="1538959"/>
          </a:xfrm>
        </p:spPr>
        <p:txBody>
          <a:bodyPr>
            <a:normAutofit fontScale="90000"/>
          </a:bodyPr>
          <a:lstStyle/>
          <a:p>
            <a:r>
              <a:rPr lang="en-GB" dirty="0">
                <a:latin typeface="Arial" panose="020B0604020202020204" pitchFamily="34" charset="0"/>
                <a:cs typeface="Arial" panose="020B0604020202020204" pitchFamily="34" charset="0"/>
              </a:rPr>
              <a:t>Maralixibat for treating cholestatic pruritus in Alagille syndrome [ID3941]</a:t>
            </a:r>
          </a:p>
        </p:txBody>
      </p:sp>
      <p:sp>
        <p:nvSpPr>
          <p:cNvPr id="6" name="Text Placeholder 5">
            <a:extLst>
              <a:ext uri="{FF2B5EF4-FFF2-40B4-BE49-F238E27FC236}">
                <a16:creationId xmlns:a16="http://schemas.microsoft.com/office/drawing/2014/main" id="{98A60C21-0744-4ACA-AB51-4CC911E5D748}"/>
              </a:ext>
            </a:extLst>
          </p:cNvPr>
          <p:cNvSpPr>
            <a:spLocks noGrp="1"/>
          </p:cNvSpPr>
          <p:nvPr>
            <p:ph type="body" sz="quarter" idx="12"/>
          </p:nvPr>
        </p:nvSpPr>
        <p:spPr>
          <a:xfrm>
            <a:off x="496384" y="1848740"/>
            <a:ext cx="11328186" cy="4587217"/>
          </a:xfrm>
        </p:spPr>
        <p:txBody>
          <a:bodyPr>
            <a:normAutofit/>
          </a:bodyPr>
          <a:lstStyle/>
          <a:p>
            <a:pPr defTabSz="703434">
              <a:spcBef>
                <a:spcPts val="1200"/>
              </a:spcBef>
              <a:defRPr/>
            </a:pPr>
            <a:r>
              <a:rPr lang="en-US" sz="2200" b="1" dirty="0">
                <a:latin typeface="Arial" panose="020B0604020202020204" pitchFamily="34" charset="0"/>
                <a:cs typeface="Arial" panose="020B0604020202020204" pitchFamily="34" charset="0"/>
              </a:rPr>
              <a:t>Technology appraisal committee A [9 July 2024]</a:t>
            </a:r>
          </a:p>
          <a:p>
            <a:pPr defTabSz="703434">
              <a:spcBef>
                <a:spcPts val="1200"/>
              </a:spcBef>
              <a:defRPr/>
            </a:pPr>
            <a:r>
              <a:rPr lang="en-US" sz="2200" b="1" dirty="0">
                <a:latin typeface="Arial" panose="020B0604020202020204" pitchFamily="34" charset="0"/>
                <a:cs typeface="Arial" panose="020B0604020202020204" pitchFamily="34" charset="0"/>
              </a:rPr>
              <a:t>Chair: </a:t>
            </a:r>
            <a:r>
              <a:rPr lang="en-US" sz="2200" dirty="0">
                <a:latin typeface="Arial" panose="020B0604020202020204" pitchFamily="34" charset="0"/>
                <a:cs typeface="Arial" panose="020B0604020202020204" pitchFamily="34" charset="0"/>
              </a:rPr>
              <a:t>James Fotheringham</a:t>
            </a:r>
          </a:p>
          <a:p>
            <a:pPr defTabSz="703434">
              <a:spcBef>
                <a:spcPts val="1200"/>
              </a:spcBef>
              <a:defRPr/>
            </a:pPr>
            <a:r>
              <a:rPr lang="en-US" sz="2200" b="1" dirty="0">
                <a:latin typeface="Arial" panose="020B0604020202020204" pitchFamily="34" charset="0"/>
                <a:cs typeface="Arial" panose="020B0604020202020204" pitchFamily="34" charset="0"/>
              </a:rPr>
              <a:t>Lead team: </a:t>
            </a:r>
            <a:r>
              <a:rPr lang="en-GB" sz="2200" dirty="0">
                <a:latin typeface="Arial" panose="020B0604020202020204" pitchFamily="34" charset="0"/>
                <a:cs typeface="Arial" panose="020B0604020202020204" pitchFamily="34" charset="0"/>
              </a:rPr>
              <a:t>Richard </a:t>
            </a:r>
            <a:r>
              <a:rPr lang="en-GB" sz="2200" dirty="0" err="1">
                <a:latin typeface="Arial" panose="020B0604020202020204" pitchFamily="34" charset="0"/>
                <a:cs typeface="Arial" panose="020B0604020202020204" pitchFamily="34" charset="0"/>
              </a:rPr>
              <a:t>Ballarand</a:t>
            </a:r>
            <a:r>
              <a:rPr lang="en-GB" sz="2200" dirty="0">
                <a:latin typeface="Arial" panose="020B0604020202020204" pitchFamily="34" charset="0"/>
                <a:cs typeface="Arial" panose="020B0604020202020204" pitchFamily="34" charset="0"/>
              </a:rPr>
              <a:t>, Mario </a:t>
            </a:r>
            <a:r>
              <a:rPr lang="en-GB" sz="2200" dirty="0" err="1">
                <a:latin typeface="Arial" panose="020B0604020202020204" pitchFamily="34" charset="0"/>
                <a:cs typeface="Arial" panose="020B0604020202020204" pitchFamily="34" charset="0"/>
              </a:rPr>
              <a:t>Ganau</a:t>
            </a:r>
            <a:r>
              <a:rPr lang="en-GB" sz="2200" dirty="0">
                <a:latin typeface="Arial" panose="020B0604020202020204" pitchFamily="34" charset="0"/>
                <a:cs typeface="Arial" panose="020B0604020202020204" pitchFamily="34" charset="0"/>
              </a:rPr>
              <a:t>, Becky Pennington</a:t>
            </a:r>
            <a:endParaRPr lang="en-US" sz="2200" b="1" dirty="0">
              <a:latin typeface="Arial" panose="020B0604020202020204" pitchFamily="34" charset="0"/>
              <a:cs typeface="Arial" panose="020B0604020202020204" pitchFamily="34" charset="0"/>
            </a:endParaRPr>
          </a:p>
          <a:p>
            <a:pPr defTabSz="703434">
              <a:spcBef>
                <a:spcPts val="1200"/>
              </a:spcBef>
              <a:defRPr/>
            </a:pPr>
            <a:r>
              <a:rPr lang="en-US" sz="2200" b="1" dirty="0">
                <a:latin typeface="Arial" panose="020B0604020202020204" pitchFamily="34" charset="0"/>
                <a:cs typeface="Arial" panose="020B0604020202020204" pitchFamily="34" charset="0"/>
              </a:rPr>
              <a:t>External assessment group: </a:t>
            </a:r>
            <a:r>
              <a:rPr lang="en-US" sz="2200" dirty="0">
                <a:latin typeface="Arial" panose="020B0604020202020204" pitchFamily="34" charset="0"/>
                <a:cs typeface="Arial" panose="020B0604020202020204" pitchFamily="34" charset="0"/>
              </a:rPr>
              <a:t>Warwick Evidence </a:t>
            </a:r>
          </a:p>
          <a:p>
            <a:pPr defTabSz="703434">
              <a:spcBef>
                <a:spcPts val="1200"/>
              </a:spcBef>
              <a:defRPr/>
            </a:pPr>
            <a:r>
              <a:rPr lang="en-US" sz="2200" b="1" dirty="0">
                <a:latin typeface="Arial" panose="020B0604020202020204" pitchFamily="34" charset="0"/>
                <a:cs typeface="Arial" panose="020B0604020202020204" pitchFamily="34" charset="0"/>
              </a:rPr>
              <a:t>Technical team:</a:t>
            </a:r>
            <a:r>
              <a:rPr lang="en-US" sz="2200" dirty="0">
                <a:latin typeface="Arial" panose="020B0604020202020204" pitchFamily="34" charset="0"/>
                <a:cs typeface="Arial" panose="020B0604020202020204" pitchFamily="34" charset="0"/>
              </a:rPr>
              <a:t> Sharlene Ting, Albany Chandler, Janet Robertson</a:t>
            </a:r>
          </a:p>
          <a:p>
            <a:pPr defTabSz="703434">
              <a:spcBef>
                <a:spcPts val="1200"/>
              </a:spcBef>
              <a:defRPr/>
            </a:pPr>
            <a:r>
              <a:rPr lang="en-US" sz="2200" b="1" dirty="0">
                <a:latin typeface="Arial" panose="020B0604020202020204" pitchFamily="34" charset="0"/>
                <a:cs typeface="Arial" panose="020B0604020202020204" pitchFamily="34" charset="0"/>
              </a:rPr>
              <a:t>Company: </a:t>
            </a:r>
            <a:r>
              <a:rPr lang="en-US" sz="2200" dirty="0">
                <a:latin typeface="Arial" panose="020B0604020202020204" pitchFamily="34" charset="0"/>
                <a:cs typeface="Arial" panose="020B0604020202020204" pitchFamily="34" charset="0"/>
              </a:rPr>
              <a:t>Mirum Pharmaceuticals</a:t>
            </a:r>
          </a:p>
          <a:p>
            <a:pPr>
              <a:spcBef>
                <a:spcPts val="1200"/>
              </a:spcBef>
            </a:pPr>
            <a:endParaRPr lang="en-GB" sz="22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79A72F6-6F25-4FD7-939A-E0D4CE27677C}"/>
              </a:ext>
            </a:extLst>
          </p:cNvPr>
          <p:cNvSpPr/>
          <p:nvPr/>
        </p:nvSpPr>
        <p:spPr>
          <a:xfrm>
            <a:off x="7164888" y="839244"/>
            <a:ext cx="4530728" cy="646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PART 1: </a:t>
            </a:r>
            <a:r>
              <a:rPr lang="en-GB" dirty="0">
                <a:solidFill>
                  <a:schemeClr val="tx1"/>
                </a:solidFill>
                <a:latin typeface="Arial" panose="020B0604020202020204" pitchFamily="34" charset="0"/>
                <a:cs typeface="Arial" panose="020B0604020202020204" pitchFamily="34" charset="0"/>
              </a:rPr>
              <a:t>For </a:t>
            </a:r>
            <a:r>
              <a:rPr lang="en-GB" b="1" dirty="0">
                <a:solidFill>
                  <a:schemeClr val="tx1"/>
                </a:solidFill>
                <a:latin typeface="Arial" panose="020B0604020202020204" pitchFamily="34" charset="0"/>
                <a:cs typeface="Arial" panose="020B0604020202020204" pitchFamily="34" charset="0"/>
              </a:rPr>
              <a:t>PROJECTOR</a:t>
            </a:r>
            <a:r>
              <a:rPr lang="en-GB" dirty="0">
                <a:solidFill>
                  <a:schemeClr val="tx1"/>
                </a:solidFill>
                <a:latin typeface="Arial" panose="020B0604020202020204" pitchFamily="34" charset="0"/>
                <a:cs typeface="Arial" panose="020B0604020202020204" pitchFamily="34" charset="0"/>
              </a:rPr>
              <a:t> – contains no CON information</a:t>
            </a:r>
          </a:p>
        </p:txBody>
      </p:sp>
      <p:sp>
        <p:nvSpPr>
          <p:cNvPr id="7" name="Text Placeholder 3">
            <a:extLst>
              <a:ext uri="{FF2B5EF4-FFF2-40B4-BE49-F238E27FC236}">
                <a16:creationId xmlns:a16="http://schemas.microsoft.com/office/drawing/2014/main" id="{2B058ACA-0B66-4077-AB91-60A1F832DEAF}"/>
              </a:ext>
            </a:extLst>
          </p:cNvPr>
          <p:cNvSpPr txBox="1">
            <a:spLocks/>
          </p:cNvSpPr>
          <p:nvPr/>
        </p:nvSpPr>
        <p:spPr>
          <a:xfrm>
            <a:off x="1500554" y="5996978"/>
            <a:ext cx="10324016" cy="477838"/>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Arial" panose="020F0502020204030203" pitchFamily="34" charset="0"/>
                <a:ea typeface="Arial" panose="020F0502020204030203" pitchFamily="34" charset="0"/>
                <a:cs typeface="Arial"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 NICE </a:t>
            </a:r>
            <a:fld id="{029CBA81-C7A1-4297-9E86-82333D5E6273}" type="datetimeyyyy">
              <a:rPr lang="en-GB" smtClean="0">
                <a:solidFill>
                  <a:schemeClr val="tx1"/>
                </a:solidFill>
                <a:latin typeface="Arial" panose="020B0604020202020204" pitchFamily="34" charset="0"/>
                <a:ea typeface="Times New Roman" panose="02020603050405020304" pitchFamily="18" charset="0"/>
                <a:cs typeface="Arial" panose="020B0604020202020204" pitchFamily="34" charset="0"/>
              </a:rPr>
              <a:t>2024</a:t>
            </a:fld>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 All rights reserved. Subject to </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Notice of rights</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n-GB" dirty="0">
                <a:solidFill>
                  <a:schemeClr val="tx1"/>
                </a:solidFill>
                <a:latin typeface="Arial" panose="020B0604020202020204" pitchFamily="34" charset="0"/>
                <a:ea typeface="Arial" panose="02000503000000020004" pitchFamily="2" charset="0"/>
                <a:cs typeface="Arial" panose="020B0604020202020204" pitchFamily="34" charset="0"/>
              </a:rPr>
              <a:t> </a:t>
            </a:r>
            <a:endParaRPr lang="en-US" dirty="0">
              <a:solidFill>
                <a:schemeClr val="tx1"/>
              </a:solidFill>
              <a:latin typeface="Arial" panose="020B0604020202020204" pitchFamily="34" charset="0"/>
              <a:ea typeface="Arial" panose="02000503000000020004" pitchFamily="2" charset="0"/>
              <a:cs typeface="Arial" panose="020B0604020202020204" pitchFamily="34" charset="0"/>
            </a:endParaRPr>
          </a:p>
        </p:txBody>
      </p:sp>
    </p:spTree>
    <p:extLst>
      <p:ext uri="{BB962C8B-B14F-4D97-AF65-F5344CB8AC3E}">
        <p14:creationId xmlns:p14="http://schemas.microsoft.com/office/powerpoint/2010/main" val="379340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DBED17-3158-E8E9-64DA-3D983D38047F}"/>
              </a:ext>
            </a:extLst>
          </p:cNvPr>
          <p:cNvSpPr>
            <a:spLocks noGrp="1"/>
          </p:cNvSpPr>
          <p:nvPr>
            <p:ph type="title"/>
          </p:nvPr>
        </p:nvSpPr>
        <p:spPr>
          <a:xfrm>
            <a:off x="466724" y="0"/>
            <a:ext cx="11250785" cy="592817"/>
          </a:xfrm>
        </p:spPr>
        <p:txBody>
          <a:bodyPr/>
          <a:lstStyle/>
          <a:p>
            <a:r>
              <a:rPr lang="en-GB" dirty="0"/>
              <a:t>ICONIC trial design*</a:t>
            </a:r>
          </a:p>
        </p:txBody>
      </p:sp>
      <p:sp>
        <p:nvSpPr>
          <p:cNvPr id="7" name="Text Placeholder 6">
            <a:extLst>
              <a:ext uri="{FF2B5EF4-FFF2-40B4-BE49-F238E27FC236}">
                <a16:creationId xmlns:a16="http://schemas.microsoft.com/office/drawing/2014/main" id="{18CA126B-F485-5C53-0AFF-3D9F8A77F2BA}"/>
              </a:ext>
            </a:extLst>
          </p:cNvPr>
          <p:cNvSpPr>
            <a:spLocks noGrp="1"/>
          </p:cNvSpPr>
          <p:nvPr>
            <p:ph type="body" sz="quarter" idx="13"/>
          </p:nvPr>
        </p:nvSpPr>
        <p:spPr>
          <a:xfrm>
            <a:off x="5040000" y="6372000"/>
            <a:ext cx="3247473" cy="504128"/>
          </a:xfrm>
        </p:spPr>
        <p:txBody>
          <a:bodyPr>
            <a:normAutofit/>
          </a:bodyPr>
          <a:lstStyle/>
          <a:p>
            <a:r>
              <a:rPr lang="en-GB" dirty="0"/>
              <a:t>MRX, </a:t>
            </a:r>
            <a:r>
              <a:rPr lang="en-GB" dirty="0" err="1"/>
              <a:t>maralixibat</a:t>
            </a:r>
            <a:r>
              <a:rPr lang="en-GB" dirty="0"/>
              <a:t>; </a:t>
            </a:r>
            <a:r>
              <a:rPr lang="en-GB" dirty="0" err="1"/>
              <a:t>sBA</a:t>
            </a:r>
            <a:r>
              <a:rPr lang="en-GB" dirty="0"/>
              <a:t>, serum bile acids; </a:t>
            </a:r>
            <a:r>
              <a:rPr lang="en-GB" dirty="0" err="1"/>
              <a:t>wk</a:t>
            </a:r>
            <a:r>
              <a:rPr lang="en-GB" dirty="0"/>
              <a:t>, week</a:t>
            </a:r>
          </a:p>
        </p:txBody>
      </p:sp>
      <p:grpSp>
        <p:nvGrpSpPr>
          <p:cNvPr id="40" name="Group 39">
            <a:extLst>
              <a:ext uri="{FF2B5EF4-FFF2-40B4-BE49-F238E27FC236}">
                <a16:creationId xmlns:a16="http://schemas.microsoft.com/office/drawing/2014/main" id="{2C80B301-C365-C6A3-2339-3A56A45CDAC7}"/>
              </a:ext>
            </a:extLst>
          </p:cNvPr>
          <p:cNvGrpSpPr/>
          <p:nvPr/>
        </p:nvGrpSpPr>
        <p:grpSpPr>
          <a:xfrm>
            <a:off x="410236" y="261260"/>
            <a:ext cx="11456638" cy="2701678"/>
            <a:chOff x="410236" y="643539"/>
            <a:chExt cx="11456638" cy="2701678"/>
          </a:xfrm>
        </p:grpSpPr>
        <p:sp>
          <p:nvSpPr>
            <p:cNvPr id="6" name="Rectangle 5">
              <a:extLst>
                <a:ext uri="{FF2B5EF4-FFF2-40B4-BE49-F238E27FC236}">
                  <a16:creationId xmlns:a16="http://schemas.microsoft.com/office/drawing/2014/main" id="{6938A767-59E8-3C66-B4A1-DC91BAFCEF2D}"/>
                </a:ext>
              </a:extLst>
            </p:cNvPr>
            <p:cNvSpPr/>
            <p:nvPr/>
          </p:nvSpPr>
          <p:spPr>
            <a:xfrm>
              <a:off x="2880000" y="936000"/>
              <a:ext cx="1872000" cy="720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Randomisation (1:1) n=29</a:t>
              </a:r>
            </a:p>
          </p:txBody>
        </p:sp>
        <p:sp>
          <p:nvSpPr>
            <p:cNvPr id="8" name="Rectangle 7">
              <a:extLst>
                <a:ext uri="{FF2B5EF4-FFF2-40B4-BE49-F238E27FC236}">
                  <a16:creationId xmlns:a16="http://schemas.microsoft.com/office/drawing/2014/main" id="{6A4F20E5-2F4C-A4AE-C4B8-E97A0764145C}"/>
                </a:ext>
              </a:extLst>
            </p:cNvPr>
            <p:cNvSpPr/>
            <p:nvPr/>
          </p:nvSpPr>
          <p:spPr>
            <a:xfrm>
              <a:off x="5220000" y="643539"/>
              <a:ext cx="2016000" cy="720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err="1">
                  <a:solidFill>
                    <a:schemeClr val="tx1"/>
                  </a:solidFill>
                </a:rPr>
                <a:t>Maralixibat</a:t>
              </a:r>
              <a:r>
                <a:rPr lang="en-GB" sz="1600" b="1" dirty="0">
                  <a:solidFill>
                    <a:schemeClr val="tx1"/>
                  </a:solidFill>
                </a:rPr>
                <a:t> (n=13)</a:t>
              </a:r>
            </a:p>
            <a:p>
              <a:pPr algn="ctr"/>
              <a:r>
                <a:rPr lang="en-GB" sz="1600" dirty="0">
                  <a:solidFill>
                    <a:schemeClr val="tx1"/>
                  </a:solidFill>
                </a:rPr>
                <a:t>≤380μg/kg/day</a:t>
              </a:r>
            </a:p>
          </p:txBody>
        </p:sp>
        <p:sp>
          <p:nvSpPr>
            <p:cNvPr id="9" name="Rectangle 8">
              <a:extLst>
                <a:ext uri="{FF2B5EF4-FFF2-40B4-BE49-F238E27FC236}">
                  <a16:creationId xmlns:a16="http://schemas.microsoft.com/office/drawing/2014/main" id="{9325BD7E-A6B2-500E-F1F6-57CA5BD3BF42}"/>
                </a:ext>
              </a:extLst>
            </p:cNvPr>
            <p:cNvSpPr/>
            <p:nvPr/>
          </p:nvSpPr>
          <p:spPr>
            <a:xfrm>
              <a:off x="5220000" y="1548000"/>
              <a:ext cx="2016000" cy="720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Placebo (n=16)</a:t>
              </a:r>
              <a:endParaRPr lang="en-GB" sz="1600" dirty="0">
                <a:solidFill>
                  <a:schemeClr val="tx1"/>
                </a:solidFill>
              </a:endParaRPr>
            </a:p>
          </p:txBody>
        </p:sp>
        <p:sp>
          <p:nvSpPr>
            <p:cNvPr id="14" name="TextBox 13">
              <a:extLst>
                <a:ext uri="{FF2B5EF4-FFF2-40B4-BE49-F238E27FC236}">
                  <a16:creationId xmlns:a16="http://schemas.microsoft.com/office/drawing/2014/main" id="{36A71F5B-335B-AC6E-2FE0-1F7AD9AD23B9}"/>
                </a:ext>
              </a:extLst>
            </p:cNvPr>
            <p:cNvSpPr txBox="1"/>
            <p:nvPr/>
          </p:nvSpPr>
          <p:spPr>
            <a:xfrm>
              <a:off x="576000" y="2664000"/>
              <a:ext cx="2016000" cy="584775"/>
            </a:xfrm>
            <a:prstGeom prst="rect">
              <a:avLst/>
            </a:prstGeom>
            <a:noFill/>
          </p:spPr>
          <p:txBody>
            <a:bodyPr wrap="square" rtlCol="0">
              <a:spAutoFit/>
            </a:bodyPr>
            <a:lstStyle/>
            <a:p>
              <a:pPr algn="ctr"/>
              <a:r>
                <a:rPr lang="en-GB" sz="1600" i="1" dirty="0"/>
                <a:t>Weeks 0-18</a:t>
              </a:r>
            </a:p>
            <a:p>
              <a:pPr algn="ctr"/>
              <a:r>
                <a:rPr lang="en-GB" sz="1600" i="1" dirty="0"/>
                <a:t>Open-label phase</a:t>
              </a:r>
            </a:p>
          </p:txBody>
        </p:sp>
        <p:sp>
          <p:nvSpPr>
            <p:cNvPr id="23" name="TextBox 22">
              <a:extLst>
                <a:ext uri="{FF2B5EF4-FFF2-40B4-BE49-F238E27FC236}">
                  <a16:creationId xmlns:a16="http://schemas.microsoft.com/office/drawing/2014/main" id="{BA213BCC-3607-CDC6-8808-A00451019CF0}"/>
                </a:ext>
              </a:extLst>
            </p:cNvPr>
            <p:cNvSpPr txBox="1"/>
            <p:nvPr/>
          </p:nvSpPr>
          <p:spPr>
            <a:xfrm>
              <a:off x="5220000" y="2448000"/>
              <a:ext cx="2015999" cy="830997"/>
            </a:xfrm>
            <a:prstGeom prst="rect">
              <a:avLst/>
            </a:prstGeom>
            <a:noFill/>
            <a:ln w="38100">
              <a:solidFill>
                <a:srgbClr val="FF0000"/>
              </a:solidFill>
            </a:ln>
          </p:spPr>
          <p:txBody>
            <a:bodyPr wrap="square" rtlCol="0">
              <a:spAutoFit/>
            </a:bodyPr>
            <a:lstStyle/>
            <a:p>
              <a:pPr algn="ctr"/>
              <a:r>
                <a:rPr lang="en-GB" sz="1600" i="1" dirty="0"/>
                <a:t>Weeks 18-22 </a:t>
              </a:r>
            </a:p>
            <a:p>
              <a:pPr algn="ctr"/>
              <a:r>
                <a:rPr lang="en-GB" sz="1600" i="1" dirty="0"/>
                <a:t>Randomised withdrawal phase</a:t>
              </a:r>
            </a:p>
          </p:txBody>
        </p:sp>
        <p:sp>
          <p:nvSpPr>
            <p:cNvPr id="25" name="TextBox 24">
              <a:extLst>
                <a:ext uri="{FF2B5EF4-FFF2-40B4-BE49-F238E27FC236}">
                  <a16:creationId xmlns:a16="http://schemas.microsoft.com/office/drawing/2014/main" id="{586DEB06-C23C-36AE-B765-792B8B539410}"/>
                </a:ext>
              </a:extLst>
            </p:cNvPr>
            <p:cNvSpPr txBox="1"/>
            <p:nvPr/>
          </p:nvSpPr>
          <p:spPr>
            <a:xfrm>
              <a:off x="9828000" y="2267999"/>
              <a:ext cx="2016000" cy="1077218"/>
            </a:xfrm>
            <a:prstGeom prst="rect">
              <a:avLst/>
            </a:prstGeom>
            <a:noFill/>
          </p:spPr>
          <p:txBody>
            <a:bodyPr wrap="square" rtlCol="0">
              <a:spAutoFit/>
            </a:bodyPr>
            <a:lstStyle/>
            <a:p>
              <a:pPr algn="ctr"/>
              <a:r>
                <a:rPr lang="en-GB" sz="1600" i="1" dirty="0"/>
                <a:t>Weeks 48-204 </a:t>
              </a:r>
            </a:p>
            <a:p>
              <a:pPr algn="ctr"/>
              <a:r>
                <a:rPr lang="en-GB" sz="1600" i="1" dirty="0"/>
                <a:t>Long-term extension phases 1 and 2</a:t>
              </a:r>
            </a:p>
          </p:txBody>
        </p:sp>
        <p:sp>
          <p:nvSpPr>
            <p:cNvPr id="26" name="Rectangle 25">
              <a:extLst>
                <a:ext uri="{FF2B5EF4-FFF2-40B4-BE49-F238E27FC236}">
                  <a16:creationId xmlns:a16="http://schemas.microsoft.com/office/drawing/2014/main" id="{CBCAA65E-36A8-853C-0A9A-1879700448C6}"/>
                </a:ext>
              </a:extLst>
            </p:cNvPr>
            <p:cNvSpPr/>
            <p:nvPr/>
          </p:nvSpPr>
          <p:spPr>
            <a:xfrm>
              <a:off x="7524000" y="936000"/>
              <a:ext cx="2016000" cy="720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err="1">
                  <a:solidFill>
                    <a:schemeClr val="tx1"/>
                  </a:solidFill>
                </a:rPr>
                <a:t>Maralixibat</a:t>
              </a:r>
              <a:r>
                <a:rPr lang="en-GB" sz="1600" b="1" dirty="0">
                  <a:solidFill>
                    <a:schemeClr val="tx1"/>
                  </a:solidFill>
                </a:rPr>
                <a:t> (n=29)</a:t>
              </a:r>
            </a:p>
            <a:p>
              <a:pPr algn="ctr"/>
              <a:r>
                <a:rPr lang="en-GB" sz="1600" dirty="0">
                  <a:solidFill>
                    <a:schemeClr val="tx1"/>
                  </a:solidFill>
                </a:rPr>
                <a:t>≤380μg/kg/day</a:t>
              </a:r>
              <a:endParaRPr lang="en-GB" sz="1600" b="1" dirty="0">
                <a:solidFill>
                  <a:schemeClr val="tx1"/>
                </a:solidFill>
              </a:endParaRPr>
            </a:p>
          </p:txBody>
        </p:sp>
        <p:sp>
          <p:nvSpPr>
            <p:cNvPr id="27" name="TextBox 26">
              <a:extLst>
                <a:ext uri="{FF2B5EF4-FFF2-40B4-BE49-F238E27FC236}">
                  <a16:creationId xmlns:a16="http://schemas.microsoft.com/office/drawing/2014/main" id="{2B10C522-94F5-1F08-DFDB-0B6973711404}"/>
                </a:ext>
              </a:extLst>
            </p:cNvPr>
            <p:cNvSpPr txBox="1"/>
            <p:nvPr/>
          </p:nvSpPr>
          <p:spPr>
            <a:xfrm>
              <a:off x="7524000" y="2448000"/>
              <a:ext cx="2016000" cy="830997"/>
            </a:xfrm>
            <a:prstGeom prst="rect">
              <a:avLst/>
            </a:prstGeom>
            <a:noFill/>
          </p:spPr>
          <p:txBody>
            <a:bodyPr wrap="square" rtlCol="0">
              <a:spAutoFit/>
            </a:bodyPr>
            <a:lstStyle/>
            <a:p>
              <a:pPr algn="ctr"/>
              <a:r>
                <a:rPr lang="en-GB" sz="1600" i="1" dirty="0"/>
                <a:t>Weeks 22-48</a:t>
              </a:r>
            </a:p>
            <a:p>
              <a:pPr algn="ctr"/>
              <a:r>
                <a:rPr lang="en-GB" sz="1600" i="1" dirty="0"/>
                <a:t>Open-label stable dosing</a:t>
              </a:r>
            </a:p>
          </p:txBody>
        </p:sp>
        <p:sp>
          <p:nvSpPr>
            <p:cNvPr id="28" name="Rectangle 27">
              <a:extLst>
                <a:ext uri="{FF2B5EF4-FFF2-40B4-BE49-F238E27FC236}">
                  <a16:creationId xmlns:a16="http://schemas.microsoft.com/office/drawing/2014/main" id="{7E40F8E3-3492-DDD2-B164-5709B530758C}"/>
                </a:ext>
              </a:extLst>
            </p:cNvPr>
            <p:cNvSpPr/>
            <p:nvPr/>
          </p:nvSpPr>
          <p:spPr>
            <a:xfrm>
              <a:off x="9850874" y="936000"/>
              <a:ext cx="2016000" cy="720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err="1">
                  <a:solidFill>
                    <a:schemeClr val="tx1"/>
                  </a:solidFill>
                </a:rPr>
                <a:t>Maralixibat</a:t>
              </a:r>
              <a:r>
                <a:rPr lang="en-GB" sz="1600" b="1" dirty="0">
                  <a:solidFill>
                    <a:schemeClr val="tx1"/>
                  </a:solidFill>
                </a:rPr>
                <a:t> (n=29)</a:t>
              </a:r>
            </a:p>
            <a:p>
              <a:pPr algn="ctr"/>
              <a:r>
                <a:rPr lang="en-GB" sz="1600" dirty="0">
                  <a:solidFill>
                    <a:schemeClr val="tx1"/>
                  </a:solidFill>
                </a:rPr>
                <a:t>≤760μg/kg/day</a:t>
              </a:r>
              <a:endParaRPr lang="en-GB" sz="1600" b="1" dirty="0">
                <a:solidFill>
                  <a:schemeClr val="tx1"/>
                </a:solidFill>
              </a:endParaRPr>
            </a:p>
          </p:txBody>
        </p:sp>
        <p:sp>
          <p:nvSpPr>
            <p:cNvPr id="15" name="Rectangle 14">
              <a:extLst>
                <a:ext uri="{FF2B5EF4-FFF2-40B4-BE49-F238E27FC236}">
                  <a16:creationId xmlns:a16="http://schemas.microsoft.com/office/drawing/2014/main" id="{0048FF73-B5F0-45E4-1C9B-AD0E84CAB17F}"/>
                </a:ext>
              </a:extLst>
            </p:cNvPr>
            <p:cNvSpPr/>
            <p:nvPr/>
          </p:nvSpPr>
          <p:spPr>
            <a:xfrm>
              <a:off x="576000" y="936000"/>
              <a:ext cx="2016000" cy="720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err="1">
                  <a:solidFill>
                    <a:schemeClr val="tx1"/>
                  </a:solidFill>
                </a:rPr>
                <a:t>Maralixibat</a:t>
              </a:r>
              <a:r>
                <a:rPr lang="en-GB" sz="1600" b="1" dirty="0">
                  <a:solidFill>
                    <a:schemeClr val="tx1"/>
                  </a:solidFill>
                </a:rPr>
                <a:t> (n=31)</a:t>
              </a:r>
            </a:p>
            <a:p>
              <a:pPr algn="ctr"/>
              <a:r>
                <a:rPr lang="en-GB" sz="1600" dirty="0">
                  <a:solidFill>
                    <a:schemeClr val="tx1"/>
                  </a:solidFill>
                </a:rPr>
                <a:t>≤380μg/kg/day</a:t>
              </a:r>
              <a:endParaRPr lang="en-GB" sz="1600" b="1" dirty="0">
                <a:solidFill>
                  <a:schemeClr val="tx1"/>
                </a:solidFill>
              </a:endParaRPr>
            </a:p>
          </p:txBody>
        </p:sp>
        <p:sp>
          <p:nvSpPr>
            <p:cNvPr id="16" name="TextBox 15">
              <a:extLst>
                <a:ext uri="{FF2B5EF4-FFF2-40B4-BE49-F238E27FC236}">
                  <a16:creationId xmlns:a16="http://schemas.microsoft.com/office/drawing/2014/main" id="{22D1A1A9-E793-A8F0-1E66-9A66103C61D3}"/>
                </a:ext>
              </a:extLst>
            </p:cNvPr>
            <p:cNvSpPr txBox="1"/>
            <p:nvPr/>
          </p:nvSpPr>
          <p:spPr>
            <a:xfrm>
              <a:off x="410236" y="1780501"/>
              <a:ext cx="2325764" cy="830997"/>
            </a:xfrm>
            <a:prstGeom prst="rect">
              <a:avLst/>
            </a:prstGeom>
            <a:solidFill>
              <a:schemeClr val="accent2"/>
            </a:solidFill>
          </p:spPr>
          <p:txBody>
            <a:bodyPr wrap="square">
              <a:spAutoFit/>
            </a:bodyPr>
            <a:lstStyle/>
            <a:p>
              <a:pPr algn="ctr"/>
              <a:r>
                <a:rPr lang="en-GB" sz="1600" b="1" dirty="0">
                  <a:solidFill>
                    <a:schemeClr val="bg1"/>
                  </a:solidFill>
                  <a:latin typeface="Arial" panose="020B0604020202020204" pitchFamily="34" charset="0"/>
                </a:rPr>
                <a:t>Company used MRX response at 12 </a:t>
              </a:r>
              <a:r>
                <a:rPr lang="en-GB" sz="1600" b="1" dirty="0" err="1">
                  <a:solidFill>
                    <a:schemeClr val="bg1"/>
                  </a:solidFill>
                  <a:latin typeface="Arial" panose="020B0604020202020204" pitchFamily="34" charset="0"/>
                </a:rPr>
                <a:t>wks</a:t>
              </a:r>
              <a:r>
                <a:rPr lang="en-GB" sz="1600" b="1" dirty="0">
                  <a:solidFill>
                    <a:schemeClr val="bg1"/>
                  </a:solidFill>
                  <a:latin typeface="Arial" panose="020B0604020202020204" pitchFamily="34" charset="0"/>
                </a:rPr>
                <a:t> in economic model</a:t>
              </a:r>
              <a:endParaRPr lang="en-GB" sz="1600" b="1" dirty="0">
                <a:solidFill>
                  <a:schemeClr val="bg1"/>
                </a:solidFill>
              </a:endParaRPr>
            </a:p>
          </p:txBody>
        </p:sp>
        <p:cxnSp>
          <p:nvCxnSpPr>
            <p:cNvPr id="21" name="Straight Arrow Connector 20">
              <a:extLst>
                <a:ext uri="{FF2B5EF4-FFF2-40B4-BE49-F238E27FC236}">
                  <a16:creationId xmlns:a16="http://schemas.microsoft.com/office/drawing/2014/main" id="{D5F03038-5B88-5A7B-5045-82184A60C497}"/>
                </a:ext>
              </a:extLst>
            </p:cNvPr>
            <p:cNvCxnSpPr>
              <a:stCxn id="15" idx="3"/>
              <a:endCxn id="6" idx="1"/>
            </p:cNvCxnSpPr>
            <p:nvPr/>
          </p:nvCxnSpPr>
          <p:spPr>
            <a:xfrm>
              <a:off x="2592000" y="1296000"/>
              <a:ext cx="288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A4563A3D-EF8A-3BFE-EA96-8754DEB0CF64}"/>
                </a:ext>
              </a:extLst>
            </p:cNvPr>
            <p:cNvCxnSpPr>
              <a:stCxn id="6" idx="3"/>
              <a:endCxn id="8" idx="1"/>
            </p:cNvCxnSpPr>
            <p:nvPr/>
          </p:nvCxnSpPr>
          <p:spPr>
            <a:xfrm flipV="1">
              <a:off x="4752000" y="1003539"/>
              <a:ext cx="468000" cy="292461"/>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DB14B444-133C-599B-5764-8458674FBF8F}"/>
                </a:ext>
              </a:extLst>
            </p:cNvPr>
            <p:cNvCxnSpPr>
              <a:stCxn id="6" idx="3"/>
              <a:endCxn id="9" idx="1"/>
            </p:cNvCxnSpPr>
            <p:nvPr/>
          </p:nvCxnSpPr>
          <p:spPr>
            <a:xfrm>
              <a:off x="4752000" y="1296000"/>
              <a:ext cx="468000" cy="612000"/>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D31601A0-EEE1-907A-FF31-0002B743D5A3}"/>
                </a:ext>
              </a:extLst>
            </p:cNvPr>
            <p:cNvCxnSpPr>
              <a:stCxn id="8" idx="3"/>
              <a:endCxn id="26" idx="1"/>
            </p:cNvCxnSpPr>
            <p:nvPr/>
          </p:nvCxnSpPr>
          <p:spPr>
            <a:xfrm>
              <a:off x="7236000" y="1003539"/>
              <a:ext cx="288000" cy="292461"/>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C2EB1B48-C7FD-60A7-5C67-0529D7CD2337}"/>
                </a:ext>
              </a:extLst>
            </p:cNvPr>
            <p:cNvCxnSpPr>
              <a:stCxn id="9" idx="3"/>
              <a:endCxn id="26" idx="1"/>
            </p:cNvCxnSpPr>
            <p:nvPr/>
          </p:nvCxnSpPr>
          <p:spPr>
            <a:xfrm flipV="1">
              <a:off x="7236000" y="1296000"/>
              <a:ext cx="288000" cy="612000"/>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CD285CF-E9B3-F106-C845-31A1031569D0}"/>
                </a:ext>
              </a:extLst>
            </p:cNvPr>
            <p:cNvCxnSpPr>
              <a:stCxn id="26" idx="3"/>
              <a:endCxn id="28" idx="1"/>
            </p:cNvCxnSpPr>
            <p:nvPr/>
          </p:nvCxnSpPr>
          <p:spPr>
            <a:xfrm>
              <a:off x="9540000" y="1296000"/>
              <a:ext cx="31087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77FBCCB9-8E23-A79A-48BB-B855E2F0ACD0}"/>
              </a:ext>
            </a:extLst>
          </p:cNvPr>
          <p:cNvGrpSpPr/>
          <p:nvPr/>
        </p:nvGrpSpPr>
        <p:grpSpPr>
          <a:xfrm>
            <a:off x="172432" y="3420000"/>
            <a:ext cx="11839366" cy="3408407"/>
            <a:chOff x="216000" y="664817"/>
            <a:chExt cx="11839366" cy="3408407"/>
          </a:xfrm>
        </p:grpSpPr>
        <p:sp>
          <p:nvSpPr>
            <p:cNvPr id="4" name="Rectangle 3">
              <a:extLst>
                <a:ext uri="{FF2B5EF4-FFF2-40B4-BE49-F238E27FC236}">
                  <a16:creationId xmlns:a16="http://schemas.microsoft.com/office/drawing/2014/main" id="{D38F76B9-8922-B7F6-CDF0-D5A246F0D369}"/>
                </a:ext>
              </a:extLst>
            </p:cNvPr>
            <p:cNvSpPr/>
            <p:nvPr/>
          </p:nvSpPr>
          <p:spPr>
            <a:xfrm>
              <a:off x="240000" y="1358632"/>
              <a:ext cx="1911357" cy="693683"/>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Randomisation (2:1) n=37</a:t>
              </a:r>
            </a:p>
          </p:txBody>
        </p:sp>
        <p:sp>
          <p:nvSpPr>
            <p:cNvPr id="5" name="Rectangle 4">
              <a:extLst>
                <a:ext uri="{FF2B5EF4-FFF2-40B4-BE49-F238E27FC236}">
                  <a16:creationId xmlns:a16="http://schemas.microsoft.com/office/drawing/2014/main" id="{4FF7B097-DAEC-EB6B-9C72-7F64B095113B}"/>
                </a:ext>
              </a:extLst>
            </p:cNvPr>
            <p:cNvSpPr/>
            <p:nvPr/>
          </p:nvSpPr>
          <p:spPr>
            <a:xfrm>
              <a:off x="2441789" y="664817"/>
              <a:ext cx="2389578" cy="115200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err="1">
                  <a:solidFill>
                    <a:schemeClr val="tx1"/>
                  </a:solidFill>
                </a:rPr>
                <a:t>Maralixibat</a:t>
              </a:r>
              <a:r>
                <a:rPr lang="en-GB" sz="1600" b="1" dirty="0">
                  <a:solidFill>
                    <a:schemeClr val="tx1"/>
                  </a:solidFill>
                </a:rPr>
                <a:t> (n=24)</a:t>
              </a:r>
            </a:p>
            <a:p>
              <a:pPr algn="ctr"/>
              <a:r>
                <a:rPr lang="en-GB" sz="1600" dirty="0">
                  <a:solidFill>
                    <a:schemeClr val="tx1"/>
                  </a:solidFill>
                </a:rPr>
                <a:t>70μg/kg/day (n=8)</a:t>
              </a:r>
            </a:p>
            <a:p>
              <a:pPr algn="ctr"/>
              <a:r>
                <a:rPr lang="en-GB" sz="1600" dirty="0">
                  <a:solidFill>
                    <a:schemeClr val="tx1"/>
                  </a:solidFill>
                </a:rPr>
                <a:t>140μg/kg/day (n=8)</a:t>
              </a:r>
            </a:p>
            <a:p>
              <a:pPr algn="ctr"/>
              <a:r>
                <a:rPr lang="en-GB" sz="1600" dirty="0">
                  <a:solidFill>
                    <a:schemeClr val="tx1"/>
                  </a:solidFill>
                </a:rPr>
                <a:t>280μg/kg/day (n=8)</a:t>
              </a:r>
            </a:p>
          </p:txBody>
        </p:sp>
        <p:sp>
          <p:nvSpPr>
            <p:cNvPr id="10" name="Rectangle 9">
              <a:extLst>
                <a:ext uri="{FF2B5EF4-FFF2-40B4-BE49-F238E27FC236}">
                  <a16:creationId xmlns:a16="http://schemas.microsoft.com/office/drawing/2014/main" id="{BDD39921-05E1-873B-510D-C859A86B5737}"/>
                </a:ext>
              </a:extLst>
            </p:cNvPr>
            <p:cNvSpPr/>
            <p:nvPr/>
          </p:nvSpPr>
          <p:spPr>
            <a:xfrm>
              <a:off x="2441789" y="2019937"/>
              <a:ext cx="2389578" cy="396727"/>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Placebo (n=12)</a:t>
              </a:r>
              <a:endParaRPr lang="en-GB" sz="1600" dirty="0">
                <a:solidFill>
                  <a:schemeClr val="tx1"/>
                </a:solidFill>
              </a:endParaRPr>
            </a:p>
          </p:txBody>
        </p:sp>
        <p:sp>
          <p:nvSpPr>
            <p:cNvPr id="11" name="TextBox 10">
              <a:extLst>
                <a:ext uri="{FF2B5EF4-FFF2-40B4-BE49-F238E27FC236}">
                  <a16:creationId xmlns:a16="http://schemas.microsoft.com/office/drawing/2014/main" id="{D0F7452D-C5DB-61D1-2CF0-43A296C28AFF}"/>
                </a:ext>
              </a:extLst>
            </p:cNvPr>
            <p:cNvSpPr txBox="1"/>
            <p:nvPr/>
          </p:nvSpPr>
          <p:spPr>
            <a:xfrm>
              <a:off x="216000" y="2448000"/>
              <a:ext cx="1883085" cy="584775"/>
            </a:xfrm>
            <a:prstGeom prst="rect">
              <a:avLst/>
            </a:prstGeom>
            <a:noFill/>
          </p:spPr>
          <p:txBody>
            <a:bodyPr wrap="square" rtlCol="0">
              <a:spAutoFit/>
            </a:bodyPr>
            <a:lstStyle/>
            <a:p>
              <a:pPr algn="ctr"/>
              <a:r>
                <a:rPr lang="en-GB" sz="1600" i="1" dirty="0"/>
                <a:t>Week 0</a:t>
              </a:r>
            </a:p>
            <a:p>
              <a:pPr algn="ctr"/>
              <a:r>
                <a:rPr lang="en-GB" sz="1600" i="1" dirty="0"/>
                <a:t>Baseline</a:t>
              </a:r>
            </a:p>
          </p:txBody>
        </p:sp>
        <p:sp>
          <p:nvSpPr>
            <p:cNvPr id="12" name="TextBox 11">
              <a:extLst>
                <a:ext uri="{FF2B5EF4-FFF2-40B4-BE49-F238E27FC236}">
                  <a16:creationId xmlns:a16="http://schemas.microsoft.com/office/drawing/2014/main" id="{DB0E286E-50F2-3185-F1BC-5625797A251A}"/>
                </a:ext>
              </a:extLst>
            </p:cNvPr>
            <p:cNvSpPr txBox="1"/>
            <p:nvPr/>
          </p:nvSpPr>
          <p:spPr>
            <a:xfrm>
              <a:off x="2426432" y="2448000"/>
              <a:ext cx="2389578" cy="830997"/>
            </a:xfrm>
            <a:prstGeom prst="rect">
              <a:avLst/>
            </a:prstGeom>
            <a:noFill/>
          </p:spPr>
          <p:txBody>
            <a:bodyPr wrap="square" rtlCol="0">
              <a:spAutoFit/>
            </a:bodyPr>
            <a:lstStyle/>
            <a:p>
              <a:pPr algn="ctr"/>
              <a:r>
                <a:rPr lang="en-GB" sz="1600" i="1" dirty="0"/>
                <a:t>Weeks 0-13 Treatment</a:t>
              </a:r>
            </a:p>
            <a:p>
              <a:pPr algn="ctr"/>
              <a:r>
                <a:rPr lang="en-GB" sz="1600" i="1" dirty="0"/>
                <a:t>5-week dose escalation</a:t>
              </a:r>
            </a:p>
            <a:p>
              <a:pPr algn="ctr"/>
              <a:r>
                <a:rPr lang="en-GB" sz="1600" i="1" dirty="0"/>
                <a:t>8-week stable dose</a:t>
              </a:r>
            </a:p>
          </p:txBody>
        </p:sp>
        <p:sp>
          <p:nvSpPr>
            <p:cNvPr id="13" name="Rectangle 12">
              <a:extLst>
                <a:ext uri="{FF2B5EF4-FFF2-40B4-BE49-F238E27FC236}">
                  <a16:creationId xmlns:a16="http://schemas.microsoft.com/office/drawing/2014/main" id="{50344562-44B4-B09D-0055-2ACC7059A202}"/>
                </a:ext>
              </a:extLst>
            </p:cNvPr>
            <p:cNvSpPr/>
            <p:nvPr/>
          </p:nvSpPr>
          <p:spPr>
            <a:xfrm>
              <a:off x="5032689" y="1071300"/>
              <a:ext cx="2016000" cy="115200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err="1">
                  <a:solidFill>
                    <a:schemeClr val="tx1"/>
                  </a:solidFill>
                </a:rPr>
                <a:t>Maralixibat</a:t>
              </a:r>
              <a:r>
                <a:rPr lang="en-GB" sz="1600" b="1" dirty="0">
                  <a:solidFill>
                    <a:schemeClr val="tx1"/>
                  </a:solidFill>
                </a:rPr>
                <a:t> (n=34)</a:t>
              </a:r>
            </a:p>
            <a:p>
              <a:pPr algn="ctr"/>
              <a:r>
                <a:rPr lang="en-GB" sz="1600" dirty="0">
                  <a:solidFill>
                    <a:schemeClr val="tx1"/>
                  </a:solidFill>
                </a:rPr>
                <a:t>≤280μg/kg/day</a:t>
              </a:r>
              <a:endParaRPr lang="en-GB" sz="1600" b="1" dirty="0">
                <a:solidFill>
                  <a:schemeClr val="tx1"/>
                </a:solidFill>
              </a:endParaRPr>
            </a:p>
          </p:txBody>
        </p:sp>
        <p:sp>
          <p:nvSpPr>
            <p:cNvPr id="18" name="TextBox 17">
              <a:extLst>
                <a:ext uri="{FF2B5EF4-FFF2-40B4-BE49-F238E27FC236}">
                  <a16:creationId xmlns:a16="http://schemas.microsoft.com/office/drawing/2014/main" id="{82F81FFE-75A6-E00F-77A1-A0D3C1FD1DBC}"/>
                </a:ext>
              </a:extLst>
            </p:cNvPr>
            <p:cNvSpPr txBox="1"/>
            <p:nvPr/>
          </p:nvSpPr>
          <p:spPr>
            <a:xfrm>
              <a:off x="5032689" y="2448000"/>
              <a:ext cx="2015999" cy="830997"/>
            </a:xfrm>
            <a:prstGeom prst="rect">
              <a:avLst/>
            </a:prstGeom>
            <a:noFill/>
          </p:spPr>
          <p:txBody>
            <a:bodyPr wrap="square" rtlCol="0">
              <a:spAutoFit/>
            </a:bodyPr>
            <a:lstStyle/>
            <a:p>
              <a:pPr algn="ctr"/>
              <a:r>
                <a:rPr lang="en-GB" sz="1600" i="1" dirty="0"/>
                <a:t>Weeks 14-61 </a:t>
              </a:r>
            </a:p>
            <a:p>
              <a:pPr algn="ctr"/>
              <a:r>
                <a:rPr lang="en-GB" sz="1600" i="1" dirty="0"/>
                <a:t>Open-label stable dosing</a:t>
              </a:r>
            </a:p>
          </p:txBody>
        </p:sp>
        <p:sp>
          <p:nvSpPr>
            <p:cNvPr id="20" name="TextBox 19">
              <a:extLst>
                <a:ext uri="{FF2B5EF4-FFF2-40B4-BE49-F238E27FC236}">
                  <a16:creationId xmlns:a16="http://schemas.microsoft.com/office/drawing/2014/main" id="{62357F37-3C28-5219-4D1F-758FB883ABBC}"/>
                </a:ext>
              </a:extLst>
            </p:cNvPr>
            <p:cNvSpPr txBox="1"/>
            <p:nvPr/>
          </p:nvSpPr>
          <p:spPr>
            <a:xfrm>
              <a:off x="9551226" y="2448000"/>
              <a:ext cx="2504140" cy="830997"/>
            </a:xfrm>
            <a:prstGeom prst="rect">
              <a:avLst/>
            </a:prstGeom>
            <a:noFill/>
          </p:spPr>
          <p:txBody>
            <a:bodyPr wrap="square" rtlCol="0">
              <a:spAutoFit/>
            </a:bodyPr>
            <a:lstStyle/>
            <a:p>
              <a:pPr algn="ctr"/>
              <a:r>
                <a:rPr lang="en-GB" sz="1600" i="1" dirty="0"/>
                <a:t>Weeks 97-220 </a:t>
              </a:r>
            </a:p>
            <a:p>
              <a:pPr algn="ctr"/>
              <a:r>
                <a:rPr lang="en-GB" sz="1600" i="1" dirty="0"/>
                <a:t>Optional long-term extension phases 1 and 2</a:t>
              </a:r>
            </a:p>
          </p:txBody>
        </p:sp>
        <p:sp>
          <p:nvSpPr>
            <p:cNvPr id="22" name="Rectangle 21">
              <a:extLst>
                <a:ext uri="{FF2B5EF4-FFF2-40B4-BE49-F238E27FC236}">
                  <a16:creationId xmlns:a16="http://schemas.microsoft.com/office/drawing/2014/main" id="{8C4CC30C-0D6D-D6E7-1D0D-6AB779070E09}"/>
                </a:ext>
              </a:extLst>
            </p:cNvPr>
            <p:cNvSpPr/>
            <p:nvPr/>
          </p:nvSpPr>
          <p:spPr>
            <a:xfrm>
              <a:off x="7309982" y="1066300"/>
              <a:ext cx="2016000" cy="115200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err="1">
                  <a:solidFill>
                    <a:schemeClr val="tx1"/>
                  </a:solidFill>
                </a:rPr>
                <a:t>Maralixibat</a:t>
              </a:r>
              <a:r>
                <a:rPr lang="en-GB" sz="1600" b="1" dirty="0">
                  <a:solidFill>
                    <a:schemeClr val="tx1"/>
                  </a:solidFill>
                </a:rPr>
                <a:t> (n=26)</a:t>
              </a:r>
            </a:p>
            <a:p>
              <a:pPr algn="ctr"/>
              <a:r>
                <a:rPr lang="en-GB" sz="1600" dirty="0">
                  <a:solidFill>
                    <a:schemeClr val="tx1"/>
                  </a:solidFill>
                </a:rPr>
                <a:t>≤280μg/kg/day</a:t>
              </a:r>
              <a:endParaRPr lang="en-GB" sz="1600" b="1" dirty="0">
                <a:solidFill>
                  <a:schemeClr val="tx1"/>
                </a:solidFill>
              </a:endParaRPr>
            </a:p>
          </p:txBody>
        </p:sp>
        <p:sp>
          <p:nvSpPr>
            <p:cNvPr id="24" name="TextBox 23">
              <a:extLst>
                <a:ext uri="{FF2B5EF4-FFF2-40B4-BE49-F238E27FC236}">
                  <a16:creationId xmlns:a16="http://schemas.microsoft.com/office/drawing/2014/main" id="{CC040936-5CB2-93EC-C9F4-0B72E6D2B89E}"/>
                </a:ext>
              </a:extLst>
            </p:cNvPr>
            <p:cNvSpPr txBox="1"/>
            <p:nvPr/>
          </p:nvSpPr>
          <p:spPr>
            <a:xfrm>
              <a:off x="7309982" y="2448000"/>
              <a:ext cx="1979950" cy="584775"/>
            </a:xfrm>
            <a:prstGeom prst="rect">
              <a:avLst/>
            </a:prstGeom>
            <a:noFill/>
          </p:spPr>
          <p:txBody>
            <a:bodyPr wrap="square" rtlCol="0">
              <a:spAutoFit/>
            </a:bodyPr>
            <a:lstStyle/>
            <a:p>
              <a:pPr algn="ctr"/>
              <a:r>
                <a:rPr lang="en-GB" sz="1600" i="1" dirty="0"/>
                <a:t>Weeks 62-96</a:t>
              </a:r>
            </a:p>
            <a:p>
              <a:pPr algn="ctr"/>
              <a:r>
                <a:rPr lang="en-GB" sz="1600" i="1" dirty="0"/>
                <a:t>Extension study</a:t>
              </a:r>
            </a:p>
          </p:txBody>
        </p:sp>
        <p:sp>
          <p:nvSpPr>
            <p:cNvPr id="29" name="Rectangle 28">
              <a:extLst>
                <a:ext uri="{FF2B5EF4-FFF2-40B4-BE49-F238E27FC236}">
                  <a16:creationId xmlns:a16="http://schemas.microsoft.com/office/drawing/2014/main" id="{85CD2F6D-4DFA-1B46-DEEE-5B95BB111BF0}"/>
                </a:ext>
              </a:extLst>
            </p:cNvPr>
            <p:cNvSpPr/>
            <p:nvPr/>
          </p:nvSpPr>
          <p:spPr>
            <a:xfrm>
              <a:off x="9587275" y="1052022"/>
              <a:ext cx="2016000" cy="115200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err="1">
                  <a:solidFill>
                    <a:schemeClr val="tx1"/>
                  </a:solidFill>
                </a:rPr>
                <a:t>Maralixibat</a:t>
              </a:r>
              <a:r>
                <a:rPr lang="en-GB" sz="1600" b="1" dirty="0">
                  <a:solidFill>
                    <a:schemeClr val="tx1"/>
                  </a:solidFill>
                </a:rPr>
                <a:t> </a:t>
              </a:r>
            </a:p>
            <a:p>
              <a:pPr algn="ctr"/>
              <a:r>
                <a:rPr lang="en-GB" sz="1600" b="1" dirty="0">
                  <a:solidFill>
                    <a:schemeClr val="tx1"/>
                  </a:solidFill>
                </a:rPr>
                <a:t>(n=25 phase 1; </a:t>
              </a:r>
            </a:p>
            <a:p>
              <a:pPr algn="ctr"/>
              <a:r>
                <a:rPr lang="en-GB" sz="1600" b="1" dirty="0">
                  <a:solidFill>
                    <a:schemeClr val="tx1"/>
                  </a:solidFill>
                </a:rPr>
                <a:t>n=21 phase 2)</a:t>
              </a:r>
            </a:p>
            <a:p>
              <a:pPr algn="ctr"/>
              <a:r>
                <a:rPr lang="en-GB" sz="1600" dirty="0">
                  <a:solidFill>
                    <a:schemeClr val="tx1"/>
                  </a:solidFill>
                </a:rPr>
                <a:t>≤280μg/kg/day</a:t>
              </a:r>
              <a:endParaRPr lang="en-GB" sz="1600" b="1" dirty="0">
                <a:solidFill>
                  <a:schemeClr val="tx1"/>
                </a:solidFill>
              </a:endParaRPr>
            </a:p>
          </p:txBody>
        </p:sp>
        <p:sp>
          <p:nvSpPr>
            <p:cNvPr id="31" name="TextBox 30">
              <a:extLst>
                <a:ext uri="{FF2B5EF4-FFF2-40B4-BE49-F238E27FC236}">
                  <a16:creationId xmlns:a16="http://schemas.microsoft.com/office/drawing/2014/main" id="{03E14D7D-6854-214D-C708-4D3C8877C534}"/>
                </a:ext>
              </a:extLst>
            </p:cNvPr>
            <p:cNvSpPr txBox="1"/>
            <p:nvPr/>
          </p:nvSpPr>
          <p:spPr>
            <a:xfrm>
              <a:off x="2247424" y="3242227"/>
              <a:ext cx="2745651" cy="830997"/>
            </a:xfrm>
            <a:prstGeom prst="rect">
              <a:avLst/>
            </a:prstGeom>
            <a:solidFill>
              <a:schemeClr val="tx1"/>
            </a:solidFill>
          </p:spPr>
          <p:txBody>
            <a:bodyPr wrap="square">
              <a:spAutoFit/>
            </a:bodyPr>
            <a:lstStyle/>
            <a:p>
              <a:pPr algn="ctr"/>
              <a:r>
                <a:rPr lang="en-GB" sz="1600" b="1" dirty="0">
                  <a:solidFill>
                    <a:schemeClr val="bg1"/>
                  </a:solidFill>
                  <a:latin typeface="Arial" panose="020B0604020202020204" pitchFamily="34" charset="0"/>
                </a:rPr>
                <a:t>EAG used data on response (≥-50% </a:t>
              </a:r>
              <a:r>
                <a:rPr lang="en-GB" sz="1600" b="1" dirty="0" err="1">
                  <a:solidFill>
                    <a:schemeClr val="bg1"/>
                  </a:solidFill>
                  <a:latin typeface="Arial" panose="020B0604020202020204" pitchFamily="34" charset="0"/>
                </a:rPr>
                <a:t>sBA</a:t>
              </a:r>
              <a:r>
                <a:rPr lang="en-GB" sz="1600" b="1" dirty="0">
                  <a:solidFill>
                    <a:schemeClr val="bg1"/>
                  </a:solidFill>
                  <a:latin typeface="Arial" panose="020B0604020202020204" pitchFamily="34" charset="0"/>
                </a:rPr>
                <a:t>) for placebo only in base case</a:t>
              </a:r>
              <a:endParaRPr lang="en-GB" sz="1600" b="1" dirty="0">
                <a:solidFill>
                  <a:schemeClr val="bg1"/>
                </a:solidFill>
              </a:endParaRPr>
            </a:p>
          </p:txBody>
        </p:sp>
        <p:cxnSp>
          <p:nvCxnSpPr>
            <p:cNvPr id="32" name="Connector: Elbow 31">
              <a:extLst>
                <a:ext uri="{FF2B5EF4-FFF2-40B4-BE49-F238E27FC236}">
                  <a16:creationId xmlns:a16="http://schemas.microsoft.com/office/drawing/2014/main" id="{C85807CF-6D60-141D-3847-CDD460694D4E}"/>
                </a:ext>
              </a:extLst>
            </p:cNvPr>
            <p:cNvCxnSpPr>
              <a:stCxn id="4" idx="3"/>
              <a:endCxn id="5" idx="1"/>
            </p:cNvCxnSpPr>
            <p:nvPr/>
          </p:nvCxnSpPr>
          <p:spPr>
            <a:xfrm flipV="1">
              <a:off x="2151357" y="1240817"/>
              <a:ext cx="290432" cy="464657"/>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ECD7ED28-9921-004C-4476-4987CC00FF56}"/>
                </a:ext>
              </a:extLst>
            </p:cNvPr>
            <p:cNvCxnSpPr>
              <a:stCxn id="4" idx="3"/>
              <a:endCxn id="10" idx="1"/>
            </p:cNvCxnSpPr>
            <p:nvPr/>
          </p:nvCxnSpPr>
          <p:spPr>
            <a:xfrm>
              <a:off x="2151357" y="1705474"/>
              <a:ext cx="290432" cy="512827"/>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FCC72262-182F-8B05-32AF-ECD11754524F}"/>
                </a:ext>
              </a:extLst>
            </p:cNvPr>
            <p:cNvCxnSpPr>
              <a:stCxn id="5" idx="3"/>
              <a:endCxn id="13" idx="1"/>
            </p:cNvCxnSpPr>
            <p:nvPr/>
          </p:nvCxnSpPr>
          <p:spPr>
            <a:xfrm>
              <a:off x="4831367" y="1240817"/>
              <a:ext cx="201322" cy="406483"/>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C6C3A56B-6AAA-6EB2-9C67-7E2AB7268C9B}"/>
                </a:ext>
              </a:extLst>
            </p:cNvPr>
            <p:cNvCxnSpPr>
              <a:stCxn id="10" idx="3"/>
              <a:endCxn id="13" idx="1"/>
            </p:cNvCxnSpPr>
            <p:nvPr/>
          </p:nvCxnSpPr>
          <p:spPr>
            <a:xfrm flipV="1">
              <a:off x="4831367" y="1647300"/>
              <a:ext cx="201322" cy="571001"/>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D7108CD-2361-F78D-FED5-54FA7C73E1BC}"/>
                </a:ext>
              </a:extLst>
            </p:cNvPr>
            <p:cNvCxnSpPr>
              <a:stCxn id="13" idx="3"/>
              <a:endCxn id="22" idx="1"/>
            </p:cNvCxnSpPr>
            <p:nvPr/>
          </p:nvCxnSpPr>
          <p:spPr>
            <a:xfrm flipV="1">
              <a:off x="7048689" y="1642300"/>
              <a:ext cx="261293" cy="5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9DBE38F-E53E-4012-5EB4-94D895B59B43}"/>
                </a:ext>
              </a:extLst>
            </p:cNvPr>
            <p:cNvCxnSpPr>
              <a:stCxn id="22" idx="3"/>
              <a:endCxn id="29" idx="1"/>
            </p:cNvCxnSpPr>
            <p:nvPr/>
          </p:nvCxnSpPr>
          <p:spPr>
            <a:xfrm flipV="1">
              <a:off x="9325982" y="1628022"/>
              <a:ext cx="261293" cy="1427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Title 2">
            <a:extLst>
              <a:ext uri="{FF2B5EF4-FFF2-40B4-BE49-F238E27FC236}">
                <a16:creationId xmlns:a16="http://schemas.microsoft.com/office/drawing/2014/main" id="{7C979281-C4EC-4A30-206C-ADE3CFB65DBF}"/>
              </a:ext>
            </a:extLst>
          </p:cNvPr>
          <p:cNvSpPr txBox="1">
            <a:spLocks/>
          </p:cNvSpPr>
          <p:nvPr/>
        </p:nvSpPr>
        <p:spPr>
          <a:xfrm>
            <a:off x="466723" y="2916000"/>
            <a:ext cx="11250785" cy="59281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dirty="0"/>
              <a:t>ITCH/IMAGINE II trial design</a:t>
            </a:r>
          </a:p>
        </p:txBody>
      </p:sp>
      <p:sp>
        <p:nvSpPr>
          <p:cNvPr id="17" name="TextBox 16">
            <a:extLst>
              <a:ext uri="{FF2B5EF4-FFF2-40B4-BE49-F238E27FC236}">
                <a16:creationId xmlns:a16="http://schemas.microsoft.com/office/drawing/2014/main" id="{DD4D9974-7706-7E93-E290-13DA3A07048C}"/>
              </a:ext>
            </a:extLst>
          </p:cNvPr>
          <p:cNvSpPr txBox="1"/>
          <p:nvPr/>
        </p:nvSpPr>
        <p:spPr>
          <a:xfrm>
            <a:off x="8390606" y="6480000"/>
            <a:ext cx="3708000" cy="369332"/>
          </a:xfrm>
          <a:prstGeom prst="rect">
            <a:avLst/>
          </a:prstGeom>
          <a:noFill/>
        </p:spPr>
        <p:txBody>
          <a:bodyPr wrap="square" rtlCol="0">
            <a:spAutoFit/>
          </a:bodyPr>
          <a:lstStyle/>
          <a:p>
            <a:r>
              <a:rPr lang="en-GB" dirty="0"/>
              <a:t>*</a:t>
            </a:r>
            <a:r>
              <a:rPr lang="en-GB" dirty="0">
                <a:hlinkClick r:id="rId3" action="ppaction://hlinksldjump"/>
              </a:rPr>
              <a:t>See Appendix: ICONIC results</a:t>
            </a:r>
            <a:endParaRPr lang="en-GB" dirty="0"/>
          </a:p>
        </p:txBody>
      </p:sp>
    </p:spTree>
    <p:extLst>
      <p:ext uri="{BB962C8B-B14F-4D97-AF65-F5344CB8AC3E}">
        <p14:creationId xmlns:p14="http://schemas.microsoft.com/office/powerpoint/2010/main" val="65102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a:xfrm>
            <a:off x="466724" y="0"/>
            <a:ext cx="11250785" cy="592817"/>
          </a:xfrm>
        </p:spPr>
        <p:txBody>
          <a:bodyPr>
            <a:normAutofit/>
          </a:bodyPr>
          <a:lstStyle/>
          <a:p>
            <a:r>
              <a:rPr lang="en-GB" dirty="0"/>
              <a:t>Issue 1: Generalisability of </a:t>
            </a:r>
            <a:r>
              <a:rPr lang="en-GB" dirty="0" err="1"/>
              <a:t>maralixibat</a:t>
            </a:r>
            <a:r>
              <a:rPr lang="en-GB" dirty="0"/>
              <a:t> studies</a:t>
            </a:r>
          </a:p>
        </p:txBody>
      </p:sp>
      <p:sp>
        <p:nvSpPr>
          <p:cNvPr id="28" name="Text Placeholder 27">
            <a:extLst>
              <a:ext uri="{FF2B5EF4-FFF2-40B4-BE49-F238E27FC236}">
                <a16:creationId xmlns:a16="http://schemas.microsoft.com/office/drawing/2014/main" id="{9036E17B-3538-EAC1-0829-C3B947B8B9F3}"/>
              </a:ext>
            </a:extLst>
          </p:cNvPr>
          <p:cNvSpPr>
            <a:spLocks noGrp="1"/>
          </p:cNvSpPr>
          <p:nvPr>
            <p:ph type="body" sz="quarter" idx="14"/>
          </p:nvPr>
        </p:nvSpPr>
        <p:spPr>
          <a:xfrm>
            <a:off x="466724" y="396000"/>
            <a:ext cx="11250786" cy="720000"/>
          </a:xfrm>
        </p:spPr>
        <p:txBody>
          <a:bodyPr/>
          <a:lstStyle/>
          <a:p>
            <a:r>
              <a:rPr lang="en-GB" sz="2400" dirty="0">
                <a:solidFill>
                  <a:schemeClr val="tx1"/>
                </a:solidFill>
                <a:latin typeface="Arial" panose="020B0604020202020204" pitchFamily="34" charset="0"/>
              </a:rPr>
              <a:t>Differences between characteristics of </a:t>
            </a:r>
            <a:r>
              <a:rPr lang="en-GB" sz="2400" dirty="0" err="1">
                <a:solidFill>
                  <a:schemeClr val="tx1"/>
                </a:solidFill>
                <a:latin typeface="Arial" panose="020B0604020202020204" pitchFamily="34" charset="0"/>
              </a:rPr>
              <a:t>maralixibat</a:t>
            </a:r>
            <a:r>
              <a:rPr lang="en-GB" sz="2400" dirty="0">
                <a:solidFill>
                  <a:schemeClr val="tx1"/>
                </a:solidFill>
                <a:latin typeface="Arial" panose="020B0604020202020204" pitchFamily="34" charset="0"/>
              </a:rPr>
              <a:t> studies and MA and UK clinical practice increase uncertainty in its clinical-effectiveness estimates</a:t>
            </a:r>
            <a:endParaRPr lang="en-GB" dirty="0"/>
          </a:p>
        </p:txBody>
      </p:sp>
      <p:sp>
        <p:nvSpPr>
          <p:cNvPr id="16" name="Rectangle 15">
            <a:extLst>
              <a:ext uri="{FF2B5EF4-FFF2-40B4-BE49-F238E27FC236}">
                <a16:creationId xmlns:a16="http://schemas.microsoft.com/office/drawing/2014/main" id="{BE4E1D21-37B6-4DED-9C97-E9DA5819D47B}"/>
              </a:ext>
            </a:extLst>
          </p:cNvPr>
          <p:cNvSpPr/>
          <p:nvPr/>
        </p:nvSpPr>
        <p:spPr>
          <a:xfrm>
            <a:off x="216000" y="1200839"/>
            <a:ext cx="11736000" cy="478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Differences in characteristics of </a:t>
            </a:r>
            <a:r>
              <a:rPr lang="en-GB" sz="2200" dirty="0" err="1">
                <a:solidFill>
                  <a:schemeClr val="tx1"/>
                </a:solidFill>
                <a:latin typeface="Arial" panose="020B0604020202020204" pitchFamily="34" charset="0"/>
              </a:rPr>
              <a:t>maralixibat</a:t>
            </a:r>
            <a:r>
              <a:rPr lang="en-GB" sz="2200" dirty="0">
                <a:solidFill>
                  <a:schemeClr val="tx1"/>
                </a:solidFill>
                <a:latin typeface="Arial" panose="020B0604020202020204" pitchFamily="34" charset="0"/>
              </a:rPr>
              <a:t> studies and marketing authorisation (age, definition of pruritus, </a:t>
            </a:r>
            <a:r>
              <a:rPr lang="en-GB" sz="2200" dirty="0" err="1">
                <a:solidFill>
                  <a:schemeClr val="tx1"/>
                </a:solidFill>
                <a:latin typeface="Arial" panose="020B0604020202020204" pitchFamily="34" charset="0"/>
              </a:rPr>
              <a:t>maralixibat</a:t>
            </a:r>
            <a:r>
              <a:rPr lang="en-GB" sz="2200" dirty="0">
                <a:solidFill>
                  <a:schemeClr val="tx1"/>
                </a:solidFill>
                <a:latin typeface="Arial" panose="020B0604020202020204" pitchFamily="34" charset="0"/>
              </a:rPr>
              <a:t> doses) and UK clinical practice (no cholestyramine 28 days before study entry and throughout study vs commonly use bile acid resins in NHS)</a:t>
            </a:r>
          </a:p>
          <a:p>
            <a:pPr marL="285750" indent="-285750">
              <a:buFont typeface="Arial" panose="020B0604020202020204" pitchFamily="34" charset="0"/>
              <a:buChar char="•"/>
            </a:pPr>
            <a:r>
              <a:rPr lang="en-GB" sz="2200" dirty="0" err="1">
                <a:solidFill>
                  <a:schemeClr val="tx1"/>
                </a:solidFill>
                <a:latin typeface="Arial" panose="020B0604020202020204" pitchFamily="34" charset="0"/>
              </a:rPr>
              <a:t>Maralixibat</a:t>
            </a:r>
            <a:r>
              <a:rPr lang="en-GB" sz="2200" dirty="0">
                <a:solidFill>
                  <a:schemeClr val="tx1"/>
                </a:solidFill>
                <a:latin typeface="Arial" panose="020B0604020202020204" pitchFamily="34" charset="0"/>
              </a:rPr>
              <a:t> studies: </a:t>
            </a:r>
          </a:p>
          <a:p>
            <a:pPr marL="742950" lvl="1" indent="-285750">
              <a:buFont typeface="Arial" panose="020B0604020202020204" pitchFamily="34" charset="0"/>
              <a:buChar char="•"/>
            </a:pPr>
            <a:r>
              <a:rPr lang="en-GB" sz="2200" dirty="0">
                <a:solidFill>
                  <a:schemeClr val="tx1"/>
                </a:solidFill>
                <a:latin typeface="Arial" panose="020B0604020202020204" pitchFamily="34" charset="0"/>
              </a:rPr>
              <a:t>No data for adults; </a:t>
            </a:r>
            <a:r>
              <a:rPr lang="en-GB" sz="2200" dirty="0" err="1">
                <a:solidFill>
                  <a:schemeClr val="tx1"/>
                </a:solidFill>
                <a:latin typeface="Arial" panose="020B0604020202020204" pitchFamily="34" charset="0"/>
              </a:rPr>
              <a:t>maralixibat</a:t>
            </a:r>
            <a:r>
              <a:rPr lang="en-GB" sz="2200" dirty="0">
                <a:solidFill>
                  <a:schemeClr val="tx1"/>
                </a:solidFill>
                <a:latin typeface="Arial" panose="020B0604020202020204" pitchFamily="34" charset="0"/>
              </a:rPr>
              <a:t> costs depend on bodyweight</a:t>
            </a:r>
          </a:p>
          <a:p>
            <a:pPr marL="742950" lvl="1" indent="-285750">
              <a:buFont typeface="Arial" panose="020B0604020202020204" pitchFamily="34" charset="0"/>
              <a:buChar char="•"/>
            </a:pPr>
            <a:r>
              <a:rPr lang="en-GB" sz="2200" dirty="0">
                <a:solidFill>
                  <a:schemeClr val="tx1"/>
                </a:solidFill>
                <a:latin typeface="Arial" panose="020B0604020202020204" pitchFamily="34" charset="0"/>
              </a:rPr>
              <a:t>Licensed and unlicensed doses → company did not investigate differential impact</a:t>
            </a:r>
          </a:p>
          <a:p>
            <a:pPr marL="742950" lvl="1" indent="-285750">
              <a:buFont typeface="Arial" panose="020B0604020202020204" pitchFamily="34" charset="0"/>
              <a:buChar char="•"/>
            </a:pPr>
            <a:r>
              <a:rPr lang="en-GB" sz="2200" dirty="0">
                <a:solidFill>
                  <a:schemeClr val="tx1"/>
                </a:solidFill>
                <a:latin typeface="Arial" panose="020B0604020202020204" pitchFamily="34" charset="0"/>
              </a:rPr>
              <a:t>Comparator arms may underestimate standard care treatment effect</a:t>
            </a:r>
          </a:p>
          <a:p>
            <a:pPr marL="742950" lvl="1" indent="-285750">
              <a:buFont typeface="Arial" panose="020B0604020202020204" pitchFamily="34" charset="0"/>
              <a:buChar char="•"/>
            </a:pPr>
            <a:r>
              <a:rPr lang="en-GB" sz="2200" dirty="0">
                <a:solidFill>
                  <a:schemeClr val="tx1"/>
                </a:solidFill>
                <a:latin typeface="Arial" panose="020B0604020202020204" pitchFamily="34" charset="0"/>
              </a:rPr>
              <a:t>Exploratory, not confirmatory; open-label 1-arm follow up; randomised treatment periods too short (no wash-out period in ICONIC); no long-term comparative efficacy </a:t>
            </a:r>
          </a:p>
          <a:p>
            <a:pPr marL="742950" lvl="1" indent="-285750">
              <a:buFont typeface="Arial" panose="020B0604020202020204" pitchFamily="34" charset="0"/>
              <a:buChar char="•"/>
            </a:pPr>
            <a:r>
              <a:rPr lang="en-GB" sz="2200" dirty="0">
                <a:solidFill>
                  <a:schemeClr val="tx1"/>
                </a:solidFill>
                <a:latin typeface="Arial" panose="020B0604020202020204" pitchFamily="34" charset="0"/>
              </a:rPr>
              <a:t>Statistical analyses not adjusted for multiple testing (inflated type I error)</a:t>
            </a:r>
            <a:endParaRPr lang="en-GB" sz="2200" dirty="0">
              <a:solidFill>
                <a:schemeClr val="tx1"/>
              </a:solidFill>
              <a:highlight>
                <a:srgbClr val="FF0000"/>
              </a:highlight>
              <a:latin typeface="Arial" panose="020B0604020202020204" pitchFamily="34" charset="0"/>
            </a:endParaRPr>
          </a:p>
          <a:p>
            <a:pPr marL="742950" lvl="1" indent="-285750">
              <a:buFont typeface="Arial" panose="020B0604020202020204" pitchFamily="34" charset="0"/>
              <a:buChar char="•"/>
            </a:pPr>
            <a:r>
              <a:rPr lang="en-GB" sz="2200" dirty="0">
                <a:solidFill>
                  <a:schemeClr val="tx1"/>
                </a:solidFill>
                <a:latin typeface="Arial" panose="020B0604020202020204" pitchFamily="34" charset="0"/>
              </a:rPr>
              <a:t>ITCH: 80% statistical power to detect ≥1.12 in primary analysis (least squares mean change from baseline on average daily </a:t>
            </a:r>
            <a:r>
              <a:rPr lang="en-GB" sz="2200" dirty="0" err="1">
                <a:solidFill>
                  <a:schemeClr val="tx1"/>
                </a:solidFill>
                <a:latin typeface="Arial" panose="020B0604020202020204" pitchFamily="34" charset="0"/>
              </a:rPr>
              <a:t>ItchRO</a:t>
            </a:r>
            <a:r>
              <a:rPr lang="en-GB" sz="2200" dirty="0">
                <a:solidFill>
                  <a:schemeClr val="tx1"/>
                </a:solidFill>
                <a:latin typeface="Arial" panose="020B0604020202020204" pitchFamily="34" charset="0"/>
              </a:rPr>
              <a:t>(</a:t>
            </a:r>
            <a:r>
              <a:rPr lang="en-GB" sz="2200" dirty="0" err="1">
                <a:solidFill>
                  <a:schemeClr val="tx1"/>
                </a:solidFill>
                <a:latin typeface="Arial" panose="020B0604020202020204" pitchFamily="34" charset="0"/>
              </a:rPr>
              <a:t>Obs</a:t>
            </a:r>
            <a:r>
              <a:rPr lang="en-GB" sz="2200" dirty="0">
                <a:solidFill>
                  <a:schemeClr val="tx1"/>
                </a:solidFill>
                <a:latin typeface="Arial" panose="020B0604020202020204" pitchFamily="34" charset="0"/>
              </a:rPr>
              <a:t>) to Week 13</a:t>
            </a:r>
          </a:p>
          <a:p>
            <a:pPr marL="742950" lvl="1" indent="-285750">
              <a:buFont typeface="Arial" panose="020B0604020202020204" pitchFamily="34" charset="0"/>
              <a:buChar char="•"/>
            </a:pPr>
            <a:r>
              <a:rPr lang="en-GB" sz="2200" dirty="0">
                <a:solidFill>
                  <a:schemeClr val="tx1"/>
                </a:solidFill>
                <a:latin typeface="Arial" panose="020B0604020202020204" pitchFamily="34" charset="0"/>
              </a:rPr>
              <a:t>ITCH and IMAGO: used lower dose (280μg/kg/day); no statistically significant results</a:t>
            </a:r>
          </a:p>
          <a:p>
            <a:pPr marL="742950" lvl="1" indent="-285750">
              <a:buFont typeface="Arial" panose="020B0604020202020204" pitchFamily="34" charset="0"/>
              <a:buChar char="•"/>
            </a:pPr>
            <a:endParaRPr lang="en-GB" sz="2200" dirty="0">
              <a:solidFill>
                <a:schemeClr val="tx1"/>
              </a:solidFill>
              <a:latin typeface="Arial" panose="020B0604020202020204" pitchFamily="34" charset="0"/>
            </a:endParaRPr>
          </a:p>
        </p:txBody>
      </p:sp>
      <p:grpSp>
        <p:nvGrpSpPr>
          <p:cNvPr id="2" name="Group 1">
            <a:extLst>
              <a:ext uri="{FF2B5EF4-FFF2-40B4-BE49-F238E27FC236}">
                <a16:creationId xmlns:a16="http://schemas.microsoft.com/office/drawing/2014/main" id="{E1FC1C8C-41E7-7FAD-A833-034D005333EF}"/>
              </a:ext>
            </a:extLst>
          </p:cNvPr>
          <p:cNvGrpSpPr/>
          <p:nvPr/>
        </p:nvGrpSpPr>
        <p:grpSpPr>
          <a:xfrm>
            <a:off x="215999" y="6036482"/>
            <a:ext cx="11501509" cy="731516"/>
            <a:chOff x="1480000" y="5426477"/>
            <a:chExt cx="10053188" cy="703588"/>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818062" y="5506804"/>
              <a:ext cx="9715126" cy="62326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285750" indent="-285750">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Are </a:t>
              </a:r>
              <a:r>
                <a:rPr lang="en-GB" sz="2000" dirty="0" err="1">
                  <a:solidFill>
                    <a:schemeClr val="tx1"/>
                  </a:solidFill>
                  <a:latin typeface="Arial" panose="020B0604020202020204" pitchFamily="34" charset="0"/>
                  <a:cs typeface="Arial" panose="020B0604020202020204" pitchFamily="34" charset="0"/>
                </a:rPr>
                <a:t>maralixibat</a:t>
              </a:r>
              <a:r>
                <a:rPr lang="en-GB" sz="2000" dirty="0">
                  <a:solidFill>
                    <a:schemeClr val="tx1"/>
                  </a:solidFill>
                  <a:latin typeface="Arial" panose="020B0604020202020204" pitchFamily="34" charset="0"/>
                  <a:cs typeface="Arial" panose="020B0604020202020204" pitchFamily="34" charset="0"/>
                </a:rPr>
                <a:t> studies generalisable to NHS (target population; diagnosis; standard care)?</a:t>
              </a:r>
            </a:p>
            <a:p>
              <a:pPr marL="285750" indent="-285750">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What is the likely impact of age and dose on clinical effectiveness of </a:t>
              </a:r>
              <a:r>
                <a:rPr lang="en-GB" sz="2000" dirty="0" err="1">
                  <a:solidFill>
                    <a:schemeClr val="tx1"/>
                  </a:solidFill>
                  <a:latin typeface="Arial" panose="020B0604020202020204" pitchFamily="34" charset="0"/>
                  <a:cs typeface="Arial" panose="020B0604020202020204" pitchFamily="34" charset="0"/>
                </a:rPr>
                <a:t>maralixibat</a:t>
              </a:r>
              <a:r>
                <a:rPr lang="en-GB" sz="2000" dirty="0">
                  <a:solidFill>
                    <a:schemeClr val="tx1"/>
                  </a:solidFill>
                  <a:latin typeface="Arial" panose="020B0604020202020204" pitchFamily="34" charset="0"/>
                  <a:cs typeface="Arial" panose="020B0604020202020204" pitchFamily="34" charset="0"/>
                </a:rPr>
                <a:t>?</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480000" y="5426477"/>
              <a:ext cx="576000" cy="576000"/>
              <a:chOff x="-1416493" y="3928240"/>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16493" y="3928240"/>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0225" y="4040777"/>
                <a:ext cx="463463" cy="463463"/>
              </a:xfrm>
              <a:prstGeom prst="rect">
                <a:avLst/>
              </a:prstGeom>
            </p:spPr>
          </p:pic>
        </p:grpSp>
      </p:grpSp>
      <p:sp>
        <p:nvSpPr>
          <p:cNvPr id="4" name="Arrow: Curved Left 3">
            <a:hlinkClick r:id="rId5" action="ppaction://hlinksldjump"/>
            <a:extLst>
              <a:ext uri="{FF2B5EF4-FFF2-40B4-BE49-F238E27FC236}">
                <a16:creationId xmlns:a16="http://schemas.microsoft.com/office/drawing/2014/main" id="{4A932805-AF4B-D805-C92A-D0FA8B633B90}"/>
              </a:ext>
            </a:extLst>
          </p:cNvPr>
          <p:cNvSpPr/>
          <p:nvPr/>
        </p:nvSpPr>
        <p:spPr>
          <a:xfrm>
            <a:off x="11330745" y="6342601"/>
            <a:ext cx="258491" cy="313821"/>
          </a:xfrm>
          <a:prstGeom prst="curved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987393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3B664-F395-24ED-6B7C-D4C3A5588F2D}"/>
              </a:ext>
            </a:extLst>
          </p:cNvPr>
          <p:cNvSpPr>
            <a:spLocks noGrp="1"/>
          </p:cNvSpPr>
          <p:nvPr>
            <p:ph type="title"/>
          </p:nvPr>
        </p:nvSpPr>
        <p:spPr>
          <a:xfrm>
            <a:off x="466724" y="108000"/>
            <a:ext cx="11250785" cy="592817"/>
          </a:xfrm>
        </p:spPr>
        <p:txBody>
          <a:bodyPr>
            <a:normAutofit/>
          </a:bodyPr>
          <a:lstStyle/>
          <a:p>
            <a:r>
              <a:rPr lang="en-GB" dirty="0"/>
              <a:t>Issue 2: Treatment response in economic model</a:t>
            </a:r>
          </a:p>
        </p:txBody>
      </p:sp>
      <p:sp>
        <p:nvSpPr>
          <p:cNvPr id="8" name="Text Placeholder 7">
            <a:extLst>
              <a:ext uri="{FF2B5EF4-FFF2-40B4-BE49-F238E27FC236}">
                <a16:creationId xmlns:a16="http://schemas.microsoft.com/office/drawing/2014/main" id="{D339939E-C630-FDD7-180E-7E04724209D3}"/>
              </a:ext>
            </a:extLst>
          </p:cNvPr>
          <p:cNvSpPr>
            <a:spLocks noGrp="1"/>
          </p:cNvSpPr>
          <p:nvPr>
            <p:ph type="body" sz="quarter" idx="14"/>
          </p:nvPr>
        </p:nvSpPr>
        <p:spPr>
          <a:xfrm>
            <a:off x="216000" y="504000"/>
            <a:ext cx="11736000" cy="1367330"/>
          </a:xfrm>
        </p:spPr>
        <p:txBody>
          <a:bodyPr/>
          <a:lstStyle/>
          <a:p>
            <a:r>
              <a:rPr lang="en-GB" sz="2200" dirty="0"/>
              <a:t>Company: used ≥50% decrease in </a:t>
            </a:r>
            <a:r>
              <a:rPr lang="en-GB" sz="2200" dirty="0" err="1"/>
              <a:t>sBA</a:t>
            </a:r>
            <a:r>
              <a:rPr lang="en-GB" sz="2200" dirty="0"/>
              <a:t> to define treatment response</a:t>
            </a:r>
          </a:p>
          <a:p>
            <a:r>
              <a:rPr lang="en-GB" sz="2200" dirty="0"/>
              <a:t>EAG: company has not justified use of surrogate biomarker and arbitrary threshold; </a:t>
            </a:r>
            <a:r>
              <a:rPr lang="en-GB" sz="2200" dirty="0">
                <a:hlinkClick r:id="rId3"/>
              </a:rPr>
              <a:t>HST17</a:t>
            </a:r>
            <a:r>
              <a:rPr lang="en-GB" sz="2200" dirty="0"/>
              <a:t> used ≥70% decrease in </a:t>
            </a:r>
            <a:r>
              <a:rPr lang="en-GB" sz="2200" dirty="0" err="1"/>
              <a:t>sBA</a:t>
            </a:r>
            <a:r>
              <a:rPr lang="en-GB" sz="2200" dirty="0"/>
              <a:t>. </a:t>
            </a:r>
            <a:r>
              <a:rPr lang="en-GB" sz="2200" dirty="0" err="1"/>
              <a:t>Maralixibat</a:t>
            </a:r>
            <a:r>
              <a:rPr lang="en-GB" sz="2200" dirty="0"/>
              <a:t> studies used </a:t>
            </a:r>
            <a:r>
              <a:rPr lang="en-GB" sz="2200" dirty="0" err="1"/>
              <a:t>ItchRO</a:t>
            </a:r>
            <a:r>
              <a:rPr lang="en-GB" sz="2200" dirty="0"/>
              <a:t>(</a:t>
            </a:r>
            <a:r>
              <a:rPr lang="en-GB" sz="2200" dirty="0" err="1"/>
              <a:t>Obs</a:t>
            </a:r>
            <a:r>
              <a:rPr lang="en-GB" sz="2200" dirty="0"/>
              <a:t>) for eligibility criteria. </a:t>
            </a:r>
            <a:r>
              <a:rPr lang="en-GB" sz="2200"/>
              <a:t>Data show </a:t>
            </a:r>
            <a:r>
              <a:rPr lang="en-GB" sz="2200" dirty="0"/>
              <a:t>results are sensitive to treatment response definitions and thresholds</a:t>
            </a:r>
          </a:p>
        </p:txBody>
      </p:sp>
      <p:graphicFrame>
        <p:nvGraphicFramePr>
          <p:cNvPr id="9" name="Table 8">
            <a:extLst>
              <a:ext uri="{FF2B5EF4-FFF2-40B4-BE49-F238E27FC236}">
                <a16:creationId xmlns:a16="http://schemas.microsoft.com/office/drawing/2014/main" id="{CD310099-6441-174A-1B1F-B2E16BBED6C3}"/>
              </a:ext>
            </a:extLst>
          </p:cNvPr>
          <p:cNvGraphicFramePr>
            <a:graphicFrameLocks noGrp="1"/>
          </p:cNvGraphicFramePr>
          <p:nvPr>
            <p:extLst>
              <p:ext uri="{D42A27DB-BD31-4B8C-83A1-F6EECF244321}">
                <p14:modId xmlns:p14="http://schemas.microsoft.com/office/powerpoint/2010/main" val="1611928156"/>
              </p:ext>
            </p:extLst>
          </p:nvPr>
        </p:nvGraphicFramePr>
        <p:xfrm>
          <a:off x="216000" y="1908000"/>
          <a:ext cx="11779694" cy="3639741"/>
        </p:xfrm>
        <a:graphic>
          <a:graphicData uri="http://schemas.openxmlformats.org/drawingml/2006/table">
            <a:tbl>
              <a:tblPr firstRow="1" bandRow="1">
                <a:tableStyleId>{5C22544A-7EE6-4342-B048-85BDC9FD1C3A}</a:tableStyleId>
              </a:tblPr>
              <a:tblGrid>
                <a:gridCol w="5336364">
                  <a:extLst>
                    <a:ext uri="{9D8B030D-6E8A-4147-A177-3AD203B41FA5}">
                      <a16:colId xmlns:a16="http://schemas.microsoft.com/office/drawing/2014/main" val="3833358052"/>
                    </a:ext>
                  </a:extLst>
                </a:gridCol>
                <a:gridCol w="2360428">
                  <a:extLst>
                    <a:ext uri="{9D8B030D-6E8A-4147-A177-3AD203B41FA5}">
                      <a16:colId xmlns:a16="http://schemas.microsoft.com/office/drawing/2014/main" val="1580045054"/>
                    </a:ext>
                  </a:extLst>
                </a:gridCol>
                <a:gridCol w="2286000">
                  <a:extLst>
                    <a:ext uri="{9D8B030D-6E8A-4147-A177-3AD203B41FA5}">
                      <a16:colId xmlns:a16="http://schemas.microsoft.com/office/drawing/2014/main" val="3145973448"/>
                    </a:ext>
                  </a:extLst>
                </a:gridCol>
                <a:gridCol w="1796902">
                  <a:extLst>
                    <a:ext uri="{9D8B030D-6E8A-4147-A177-3AD203B41FA5}">
                      <a16:colId xmlns:a16="http://schemas.microsoft.com/office/drawing/2014/main" val="1443950863"/>
                    </a:ext>
                  </a:extLst>
                </a:gridCol>
              </a:tblGrid>
              <a:tr h="213319">
                <a:tc rowSpan="2">
                  <a:txBody>
                    <a:bodyPr/>
                    <a:lstStyle/>
                    <a:p>
                      <a:r>
                        <a:rPr lang="en-GB" sz="1800" dirty="0"/>
                        <a:t>Definition of treatment response</a:t>
                      </a:r>
                    </a:p>
                  </a:txBody>
                  <a:tcPr/>
                </a:tc>
                <a:tc>
                  <a:txBody>
                    <a:bodyPr/>
                    <a:lstStyle/>
                    <a:p>
                      <a:pPr algn="ctr"/>
                      <a:r>
                        <a:rPr lang="en-GB" sz="1800" dirty="0"/>
                        <a:t>ICONIC (Week 0-18)</a:t>
                      </a:r>
                    </a:p>
                  </a:txBody>
                  <a:tcPr/>
                </a:tc>
                <a:tc gridSpan="2">
                  <a:txBody>
                    <a:bodyPr/>
                    <a:lstStyle/>
                    <a:p>
                      <a:pPr algn="ctr"/>
                      <a:r>
                        <a:rPr lang="en-GB" sz="1800" dirty="0"/>
                        <a:t>ITCH (Week 0-13)</a:t>
                      </a:r>
                    </a:p>
                  </a:txBody>
                  <a:tcPr/>
                </a:tc>
                <a:tc hMerge="1">
                  <a:txBody>
                    <a:bodyPr/>
                    <a:lstStyle/>
                    <a:p>
                      <a:endParaRPr lang="en-GB" dirty="0"/>
                    </a:p>
                  </a:txBody>
                  <a:tcPr/>
                </a:tc>
                <a:extLst>
                  <a:ext uri="{0D108BD9-81ED-4DB2-BD59-A6C34878D82A}">
                    <a16:rowId xmlns:a16="http://schemas.microsoft.com/office/drawing/2014/main" val="575822437"/>
                  </a:ext>
                </a:extLst>
              </a:tr>
              <a:tr h="213319">
                <a:tc vMerge="1">
                  <a:txBody>
                    <a:bodyPr/>
                    <a:lstStyle/>
                    <a:p>
                      <a:endParaRPr dirty="0"/>
                    </a:p>
                  </a:txBody>
                  <a:tcPr/>
                </a:tc>
                <a:tc>
                  <a:txBody>
                    <a:bodyPr/>
                    <a:lstStyle/>
                    <a:p>
                      <a:pPr algn="ctr"/>
                      <a:r>
                        <a:rPr lang="en-GB" sz="1800" b="1" dirty="0" err="1"/>
                        <a:t>Maralixibat</a:t>
                      </a:r>
                      <a:r>
                        <a:rPr lang="en-GB" sz="1800" b="1" dirty="0"/>
                        <a:t> (n=31)</a:t>
                      </a:r>
                    </a:p>
                  </a:txBody>
                  <a:tcPr/>
                </a:tc>
                <a:tc>
                  <a:txBody>
                    <a:bodyPr/>
                    <a:lstStyle/>
                    <a:p>
                      <a:pPr algn="ctr"/>
                      <a:r>
                        <a:rPr lang="en-GB" sz="1800" b="1" u="none" dirty="0">
                          <a:solidFill>
                            <a:schemeClr val="tx1"/>
                          </a:solidFill>
                        </a:rPr>
                        <a:t>Maralixibat</a:t>
                      </a:r>
                    </a:p>
                  </a:txBody>
                  <a:tcPr/>
                </a:tc>
                <a:tc>
                  <a:txBody>
                    <a:bodyPr/>
                    <a:lstStyle/>
                    <a:p>
                      <a:pPr algn="ctr"/>
                      <a:r>
                        <a:rPr lang="en-GB" sz="1800" b="1" u="none" dirty="0">
                          <a:solidFill>
                            <a:schemeClr val="tx1"/>
                          </a:solidFill>
                        </a:rPr>
                        <a:t>Placebo</a:t>
                      </a:r>
                    </a:p>
                  </a:txBody>
                  <a:tcPr/>
                </a:tc>
                <a:extLst>
                  <a:ext uri="{0D108BD9-81ED-4DB2-BD59-A6C34878D82A}">
                    <a16:rowId xmlns:a16="http://schemas.microsoft.com/office/drawing/2014/main" val="4151880895"/>
                  </a:ext>
                </a:extLst>
              </a:tr>
              <a:tr h="408861">
                <a:tc>
                  <a:txBody>
                    <a:bodyPr/>
                    <a:lstStyle/>
                    <a:p>
                      <a:r>
                        <a:rPr lang="en-GB" sz="1800" b="1" dirty="0" err="1"/>
                        <a:t>sBA</a:t>
                      </a:r>
                      <a:r>
                        <a:rPr lang="en-GB" sz="1800" b="1" dirty="0"/>
                        <a:t>: ≥50% decrease from baseline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endParaRPr>
                    </a:p>
                  </a:txBody>
                  <a:tcPr/>
                </a:tc>
                <a:extLst>
                  <a:ext uri="{0D108BD9-81ED-4DB2-BD59-A6C34878D82A}">
                    <a16:rowId xmlns:a16="http://schemas.microsoft.com/office/drawing/2014/main" val="1541915716"/>
                  </a:ext>
                </a:extLst>
              </a:tr>
              <a:tr h="231095">
                <a:tc>
                  <a:txBody>
                    <a:bodyPr/>
                    <a:lstStyle/>
                    <a:p>
                      <a:r>
                        <a:rPr lang="en-GB" sz="1800" dirty="0" err="1"/>
                        <a:t>sBA</a:t>
                      </a:r>
                      <a:r>
                        <a:rPr lang="en-GB" sz="1800" dirty="0"/>
                        <a:t>: ≥70% decrease from baseline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endParaRPr>
                    </a:p>
                  </a:txBody>
                  <a:tcPr/>
                </a:tc>
                <a:extLst>
                  <a:ext uri="{0D108BD9-81ED-4DB2-BD59-A6C34878D82A}">
                    <a16:rowId xmlns:a16="http://schemas.microsoft.com/office/drawing/2014/main" val="3026950741"/>
                  </a:ext>
                </a:extLst>
              </a:tr>
              <a:tr h="231095">
                <a:tc>
                  <a:txBody>
                    <a:bodyPr/>
                    <a:lstStyle/>
                    <a:p>
                      <a:r>
                        <a:rPr lang="en-GB" sz="1800" dirty="0" err="1"/>
                        <a:t>ItchRO</a:t>
                      </a:r>
                      <a:r>
                        <a:rPr lang="en-GB" sz="1800" dirty="0"/>
                        <a:t>(</a:t>
                      </a:r>
                      <a:r>
                        <a:rPr lang="en-GB" sz="1800" dirty="0" err="1"/>
                        <a:t>Obs</a:t>
                      </a:r>
                      <a:r>
                        <a:rPr lang="en-GB" sz="1800" dirty="0"/>
                        <a:t>): ≥1 decrease from baseline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endParaRPr>
                    </a:p>
                  </a:txBody>
                  <a:tcPr/>
                </a:tc>
                <a:extLst>
                  <a:ext uri="{0D108BD9-81ED-4DB2-BD59-A6C34878D82A}">
                    <a16:rowId xmlns:a16="http://schemas.microsoft.com/office/drawing/2014/main" val="2160643471"/>
                  </a:ext>
                </a:extLst>
              </a:tr>
              <a:tr h="231095">
                <a:tc>
                  <a:txBody>
                    <a:bodyPr/>
                    <a:lstStyle/>
                    <a:p>
                      <a:r>
                        <a:rPr lang="en-GB" sz="1800" dirty="0" err="1"/>
                        <a:t>ItchRO</a:t>
                      </a:r>
                      <a:r>
                        <a:rPr lang="en-GB" sz="1800" dirty="0"/>
                        <a:t>(</a:t>
                      </a:r>
                      <a:r>
                        <a:rPr lang="en-GB" sz="1800" dirty="0" err="1"/>
                        <a:t>Obs</a:t>
                      </a:r>
                      <a:r>
                        <a:rPr lang="en-GB" sz="1800" dirty="0"/>
                        <a:t>): ≥1.5 decrease from baseline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XXX</a:t>
                      </a:r>
                    </a:p>
                  </a:txBody>
                  <a:tcPr/>
                </a:tc>
                <a:extLst>
                  <a:ext uri="{0D108BD9-81ED-4DB2-BD59-A6C34878D82A}">
                    <a16:rowId xmlns:a16="http://schemas.microsoft.com/office/drawing/2014/main" val="3517379621"/>
                  </a:ext>
                </a:extLst>
              </a:tr>
              <a:tr h="231095">
                <a:tc>
                  <a:txBody>
                    <a:bodyPr/>
                    <a:lstStyle/>
                    <a:p>
                      <a:r>
                        <a:rPr lang="en-GB" sz="1800" dirty="0" err="1"/>
                        <a:t>ItchRO</a:t>
                      </a:r>
                      <a:r>
                        <a:rPr lang="en-GB" sz="1800" dirty="0"/>
                        <a:t>(</a:t>
                      </a:r>
                      <a:r>
                        <a:rPr lang="en-GB" sz="1800" dirty="0" err="1"/>
                        <a:t>Obs</a:t>
                      </a:r>
                      <a:r>
                        <a:rPr lang="en-GB" sz="1800" dirty="0"/>
                        <a:t>): ≥2 decrease from baseline</a:t>
                      </a:r>
                    </a:p>
                  </a:txBody>
                  <a:tcPr/>
                </a:tc>
                <a:tc>
                  <a:txBody>
                    <a:bodyPr/>
                    <a:lstStyle/>
                    <a:p>
                      <a:pPr algn="r"/>
                      <a:r>
                        <a:rPr lang="en-GB" sz="1800" dirty="0"/>
                        <a:t>NR</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endParaRPr>
                    </a:p>
                  </a:txBody>
                  <a:tcPr/>
                </a:tc>
                <a:extLst>
                  <a:ext uri="{0D108BD9-81ED-4DB2-BD59-A6C34878D82A}">
                    <a16:rowId xmlns:a16="http://schemas.microsoft.com/office/drawing/2014/main" val="3289223710"/>
                  </a:ext>
                </a:extLst>
              </a:tr>
              <a:tr h="231095">
                <a:tc>
                  <a:txBody>
                    <a:bodyPr/>
                    <a:lstStyle/>
                    <a:p>
                      <a:r>
                        <a:rPr lang="en-GB" sz="1800" dirty="0"/>
                        <a:t>CSS: ≥1 decrease from baseline</a:t>
                      </a:r>
                    </a:p>
                  </a:txBody>
                  <a:tcPr/>
                </a:tc>
                <a:tc>
                  <a:txBody>
                    <a:bodyPr/>
                    <a:lstStyle/>
                    <a:p>
                      <a:pPr algn="r"/>
                      <a:r>
                        <a:rPr lang="en-GB" sz="1800" dirty="0"/>
                        <a:t>NR</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endParaRPr>
                    </a:p>
                  </a:txBody>
                  <a:tcPr/>
                </a:tc>
                <a:extLst>
                  <a:ext uri="{0D108BD9-81ED-4DB2-BD59-A6C34878D82A}">
                    <a16:rowId xmlns:a16="http://schemas.microsoft.com/office/drawing/2014/main" val="88165482"/>
                  </a:ext>
                </a:extLst>
              </a:tr>
              <a:tr h="2310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CSS: ≥2 decrease from baseline</a:t>
                      </a:r>
                    </a:p>
                  </a:txBody>
                  <a:tcPr/>
                </a:tc>
                <a:tc>
                  <a:txBody>
                    <a:bodyPr/>
                    <a:lstStyle/>
                    <a:p>
                      <a:pPr algn="r"/>
                      <a:r>
                        <a:rPr lang="en-GB" sz="1800" dirty="0"/>
                        <a:t>NR</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XXX</a:t>
                      </a:r>
                    </a:p>
                  </a:txBody>
                  <a:tcPr/>
                </a:tc>
                <a:extLst>
                  <a:ext uri="{0D108BD9-81ED-4DB2-BD59-A6C34878D82A}">
                    <a16:rowId xmlns:a16="http://schemas.microsoft.com/office/drawing/2014/main" val="3066064990"/>
                  </a:ext>
                </a:extLst>
              </a:tr>
              <a:tr h="30220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Clinician Scratch Scale (CSS): 0 (none) to 4 (</a:t>
                      </a:r>
                      <a:r>
                        <a:rPr lang="en-GB" sz="1400" dirty="0"/>
                        <a:t>cutaneous mutilation, haemorrhage and scarring</a:t>
                      </a:r>
                      <a:r>
                        <a:rPr lang="en-GB" sz="1400" dirty="0">
                          <a:solidFill>
                            <a:schemeClr val="tx1"/>
                          </a:solidFill>
                        </a:rPr>
                        <a:t>); </a:t>
                      </a:r>
                      <a:r>
                        <a:rPr lang="en-GB" sz="1400" dirty="0" err="1">
                          <a:solidFill>
                            <a:schemeClr val="tx1"/>
                          </a:solidFill>
                        </a:rPr>
                        <a:t>ItchRO</a:t>
                      </a:r>
                      <a:r>
                        <a:rPr lang="en-GB" sz="1400" dirty="0">
                          <a:solidFill>
                            <a:schemeClr val="tx1"/>
                          </a:solidFill>
                        </a:rPr>
                        <a:t>(</a:t>
                      </a:r>
                      <a:r>
                        <a:rPr lang="en-GB" sz="1400" dirty="0" err="1">
                          <a:solidFill>
                            <a:schemeClr val="tx1"/>
                          </a:solidFill>
                        </a:rPr>
                        <a:t>Obs</a:t>
                      </a:r>
                      <a:r>
                        <a:rPr lang="en-GB" sz="1400" dirty="0">
                          <a:solidFill>
                            <a:schemeClr val="tx1"/>
                          </a:solidFill>
                        </a:rPr>
                        <a:t>): 0 (not itchy) to 4 (very severe itch)</a:t>
                      </a:r>
                    </a:p>
                  </a:txBody>
                  <a:tcPr>
                    <a:noFill/>
                  </a:tcPr>
                </a:tc>
                <a:tc hMerge="1">
                  <a:txBody>
                    <a:bodyPr/>
                    <a:lstStyle/>
                    <a:p>
                      <a:endParaRPr lang="en-GB" dirty="0"/>
                    </a:p>
                  </a:txBody>
                  <a:tcPr/>
                </a:tc>
                <a:tc hMerge="1">
                  <a:txBody>
                    <a:bodyPr/>
                    <a:lstStyle/>
                    <a:p>
                      <a:endParaRPr lang="en-GB" u="sng" dirty="0">
                        <a:highlight>
                          <a:srgbClr val="00FFFF"/>
                        </a:highlight>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a:highlight>
                          <a:srgbClr val="00FFFF"/>
                        </a:highlight>
                      </a:endParaRPr>
                    </a:p>
                  </a:txBody>
                  <a:tcPr/>
                </a:tc>
                <a:extLst>
                  <a:ext uri="{0D108BD9-81ED-4DB2-BD59-A6C34878D82A}">
                    <a16:rowId xmlns:a16="http://schemas.microsoft.com/office/drawing/2014/main" val="2154823385"/>
                  </a:ext>
                </a:extLst>
              </a:tr>
            </a:tbl>
          </a:graphicData>
        </a:graphic>
      </p:graphicFrame>
      <p:grpSp>
        <p:nvGrpSpPr>
          <p:cNvPr id="6" name="Group 5">
            <a:extLst>
              <a:ext uri="{FF2B5EF4-FFF2-40B4-BE49-F238E27FC236}">
                <a16:creationId xmlns:a16="http://schemas.microsoft.com/office/drawing/2014/main" id="{EC8F71B4-276C-D6FC-5B0B-71A7C5A63ACF}"/>
              </a:ext>
            </a:extLst>
          </p:cNvPr>
          <p:cNvGrpSpPr/>
          <p:nvPr/>
        </p:nvGrpSpPr>
        <p:grpSpPr>
          <a:xfrm>
            <a:off x="792000" y="5616000"/>
            <a:ext cx="10620638" cy="1186899"/>
            <a:chOff x="1456000" y="5631826"/>
            <a:chExt cx="10077188" cy="900000"/>
          </a:xfrm>
        </p:grpSpPr>
        <p:sp>
          <p:nvSpPr>
            <p:cNvPr id="10" name="Rectangle 9" descr="Question to committee">
              <a:extLst>
                <a:ext uri="{FF2B5EF4-FFF2-40B4-BE49-F238E27FC236}">
                  <a16:creationId xmlns:a16="http://schemas.microsoft.com/office/drawing/2014/main" id="{E0BF6EC0-6279-7395-87AD-48BCEA3B8F77}"/>
                </a:ext>
              </a:extLst>
            </p:cNvPr>
            <p:cNvSpPr/>
            <p:nvPr/>
          </p:nvSpPr>
          <p:spPr>
            <a:xfrm>
              <a:off x="1818062" y="5631826"/>
              <a:ext cx="9715126" cy="90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342900" indent="-342900">
                <a:buFont typeface="Arial" panose="020B0604020202020204" pitchFamily="34" charset="0"/>
                <a:buChar char="•"/>
              </a:pPr>
              <a:r>
                <a:rPr lang="en-GB" sz="2000" dirty="0">
                  <a:solidFill>
                    <a:schemeClr val="tx1"/>
                  </a:solidFill>
                  <a:latin typeface="Arial" panose="020B0604020202020204" pitchFamily="34" charset="0"/>
                </a:rPr>
                <a:t>Is the surrogate </a:t>
              </a:r>
              <a:r>
                <a:rPr lang="en-GB" sz="2000" dirty="0" err="1">
                  <a:solidFill>
                    <a:schemeClr val="tx1"/>
                  </a:solidFill>
                  <a:latin typeface="Arial" panose="020B0604020202020204" pitchFamily="34" charset="0"/>
                </a:rPr>
                <a:t>sBA</a:t>
              </a:r>
              <a:r>
                <a:rPr lang="en-GB" sz="2000" dirty="0">
                  <a:solidFill>
                    <a:schemeClr val="tx1"/>
                  </a:solidFill>
                  <a:latin typeface="Arial" panose="020B0604020202020204" pitchFamily="34" charset="0"/>
                </a:rPr>
                <a:t> biomarker a validated endpoint?</a:t>
              </a:r>
            </a:p>
            <a:p>
              <a:pPr marL="342900" indent="-342900">
                <a:buFont typeface="Arial" panose="020B0604020202020204" pitchFamily="34" charset="0"/>
                <a:buChar char="•"/>
              </a:pPr>
              <a:r>
                <a:rPr lang="en-GB" sz="2000" dirty="0">
                  <a:solidFill>
                    <a:schemeClr val="tx1"/>
                  </a:solidFill>
                  <a:latin typeface="Arial" panose="020B0604020202020204" pitchFamily="34" charset="0"/>
                </a:rPr>
                <a:t>How should treatment response be defined? </a:t>
              </a:r>
              <a:r>
                <a:rPr lang="en-GB" sz="2000" dirty="0" err="1">
                  <a:solidFill>
                    <a:schemeClr val="tx1"/>
                  </a:solidFill>
                  <a:latin typeface="Arial" panose="020B0604020202020204" pitchFamily="34" charset="0"/>
                </a:rPr>
                <a:t>sBA</a:t>
              </a:r>
              <a:r>
                <a:rPr lang="en-GB" sz="2000" dirty="0">
                  <a:solidFill>
                    <a:schemeClr val="tx1"/>
                  </a:solidFill>
                  <a:latin typeface="Arial" panose="020B0604020202020204" pitchFamily="34" charset="0"/>
                </a:rPr>
                <a:t> or </a:t>
              </a:r>
              <a:r>
                <a:rPr lang="en-GB" sz="2000" dirty="0" err="1">
                  <a:solidFill>
                    <a:schemeClr val="tx1"/>
                  </a:solidFill>
                  <a:latin typeface="Arial" panose="020B0604020202020204" pitchFamily="34" charset="0"/>
                </a:rPr>
                <a:t>ItchRO</a:t>
              </a:r>
              <a:r>
                <a:rPr lang="en-GB" sz="2000" dirty="0">
                  <a:solidFill>
                    <a:schemeClr val="tx1"/>
                  </a:solidFill>
                  <a:latin typeface="Arial" panose="020B0604020202020204" pitchFamily="34" charset="0"/>
                </a:rPr>
                <a:t>(</a:t>
              </a:r>
              <a:r>
                <a:rPr lang="en-GB" sz="2000" dirty="0" err="1">
                  <a:solidFill>
                    <a:schemeClr val="tx1"/>
                  </a:solidFill>
                  <a:latin typeface="Arial" panose="020B0604020202020204" pitchFamily="34" charset="0"/>
                </a:rPr>
                <a:t>Obs</a:t>
              </a:r>
              <a:r>
                <a:rPr lang="en-GB" sz="2000" dirty="0">
                  <a:solidFill>
                    <a:schemeClr val="tx1"/>
                  </a:solidFill>
                  <a:latin typeface="Arial" panose="020B0604020202020204" pitchFamily="34" charset="0"/>
                </a:rPr>
                <a:t>)? </a:t>
              </a:r>
            </a:p>
            <a:p>
              <a:pPr marL="342900" indent="-342900">
                <a:buFont typeface="Arial" panose="020B0604020202020204" pitchFamily="34" charset="0"/>
                <a:buChar char="•"/>
              </a:pPr>
              <a:r>
                <a:rPr lang="en-GB" sz="2000" dirty="0">
                  <a:solidFill>
                    <a:schemeClr val="tx1"/>
                  </a:solidFill>
                  <a:latin typeface="Arial" panose="020B0604020202020204" pitchFamily="34" charset="0"/>
                </a:rPr>
                <a:t>If </a:t>
              </a:r>
              <a:r>
                <a:rPr lang="en-GB" sz="2000" dirty="0" err="1">
                  <a:solidFill>
                    <a:schemeClr val="tx1"/>
                  </a:solidFill>
                  <a:latin typeface="Arial" panose="020B0604020202020204" pitchFamily="34" charset="0"/>
                </a:rPr>
                <a:t>sBA</a:t>
              </a:r>
              <a:r>
                <a:rPr lang="en-GB" sz="2000" dirty="0">
                  <a:solidFill>
                    <a:schemeClr val="tx1"/>
                  </a:solidFill>
                  <a:latin typeface="Arial" panose="020B0604020202020204" pitchFamily="34" charset="0"/>
                </a:rPr>
                <a:t>, what threshold is considered clinically meaningful? 50% or 70%?</a:t>
              </a:r>
            </a:p>
            <a:p>
              <a:pPr marL="342900" indent="-342900">
                <a:buFont typeface="Arial" panose="020B0604020202020204" pitchFamily="34" charset="0"/>
                <a:buChar char="•"/>
              </a:pPr>
              <a:r>
                <a:rPr lang="en-GB" sz="2000" dirty="0">
                  <a:solidFill>
                    <a:schemeClr val="tx1"/>
                  </a:solidFill>
                  <a:latin typeface="Arial" panose="020B0604020202020204" pitchFamily="34" charset="0"/>
                </a:rPr>
                <a:t>If </a:t>
              </a:r>
              <a:r>
                <a:rPr lang="en-GB" sz="2000" dirty="0" err="1">
                  <a:solidFill>
                    <a:schemeClr val="tx1"/>
                  </a:solidFill>
                  <a:latin typeface="Arial" panose="020B0604020202020204" pitchFamily="34" charset="0"/>
                </a:rPr>
                <a:t>ItchRO</a:t>
              </a:r>
              <a:r>
                <a:rPr lang="en-GB" sz="2000" dirty="0">
                  <a:solidFill>
                    <a:schemeClr val="tx1"/>
                  </a:solidFill>
                  <a:latin typeface="Arial" panose="020B0604020202020204" pitchFamily="34" charset="0"/>
                </a:rPr>
                <a:t>(</a:t>
              </a:r>
              <a:r>
                <a:rPr lang="en-GB" sz="2000" dirty="0" err="1">
                  <a:solidFill>
                    <a:schemeClr val="tx1"/>
                  </a:solidFill>
                  <a:latin typeface="Arial" panose="020B0604020202020204" pitchFamily="34" charset="0"/>
                </a:rPr>
                <a:t>Obs</a:t>
              </a:r>
              <a:r>
                <a:rPr lang="en-GB" sz="2000" dirty="0">
                  <a:solidFill>
                    <a:schemeClr val="tx1"/>
                  </a:solidFill>
                  <a:latin typeface="Arial" panose="020B0604020202020204" pitchFamily="34" charset="0"/>
                </a:rPr>
                <a:t>), what threshold is considered clinically meaningful? 1, 1.5 or 2?</a:t>
              </a:r>
            </a:p>
          </p:txBody>
        </p:sp>
        <p:grpSp>
          <p:nvGrpSpPr>
            <p:cNvPr id="11" name="Group 10">
              <a:extLst>
                <a:ext uri="{FF2B5EF4-FFF2-40B4-BE49-F238E27FC236}">
                  <a16:creationId xmlns:a16="http://schemas.microsoft.com/office/drawing/2014/main" id="{9B3EA592-64B3-55D6-4CCE-5349DCA993CB}"/>
                </a:ext>
                <a:ext uri="{C183D7F6-B498-43B3-948B-1728B52AA6E4}">
                  <adec:decorative xmlns:adec="http://schemas.microsoft.com/office/drawing/2017/decorative" val="1"/>
                </a:ext>
              </a:extLst>
            </p:cNvPr>
            <p:cNvGrpSpPr/>
            <p:nvPr/>
          </p:nvGrpSpPr>
          <p:grpSpPr>
            <a:xfrm>
              <a:off x="1456000" y="5631826"/>
              <a:ext cx="576000" cy="576000"/>
              <a:chOff x="-1440493" y="4133589"/>
              <a:chExt cx="576000" cy="576000"/>
            </a:xfrm>
          </p:grpSpPr>
          <p:sp>
            <p:nvSpPr>
              <p:cNvPr id="12" name="Oval 11">
                <a:extLst>
                  <a:ext uri="{FF2B5EF4-FFF2-40B4-BE49-F238E27FC236}">
                    <a16:creationId xmlns:a16="http://schemas.microsoft.com/office/drawing/2014/main" id="{AE0F21A9-C97C-F85F-CDA7-1F4D1FAD687F}"/>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3" name="Graphic 12">
                <a:extLst>
                  <a:ext uri="{FF2B5EF4-FFF2-40B4-BE49-F238E27FC236}">
                    <a16:creationId xmlns:a16="http://schemas.microsoft.com/office/drawing/2014/main" id="{4F0CADC5-A12C-3C6E-121F-CBEC85E2DE6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4225" y="4189857"/>
                <a:ext cx="463463" cy="463463"/>
              </a:xfrm>
              <a:prstGeom prst="rect">
                <a:avLst/>
              </a:prstGeom>
            </p:spPr>
          </p:pic>
        </p:grpSp>
      </p:grpSp>
      <p:grpSp>
        <p:nvGrpSpPr>
          <p:cNvPr id="14" name="Group 13">
            <a:extLst>
              <a:ext uri="{FF2B5EF4-FFF2-40B4-BE49-F238E27FC236}">
                <a16:creationId xmlns:a16="http://schemas.microsoft.com/office/drawing/2014/main" id="{80B9417A-A041-3216-EE15-C1B78590FD7F}"/>
              </a:ext>
            </a:extLst>
          </p:cNvPr>
          <p:cNvGrpSpPr/>
          <p:nvPr/>
        </p:nvGrpSpPr>
        <p:grpSpPr>
          <a:xfrm>
            <a:off x="10011416" y="83129"/>
            <a:ext cx="2180584" cy="515892"/>
            <a:chOff x="10011416" y="83129"/>
            <a:chExt cx="2180584" cy="515892"/>
          </a:xfrm>
        </p:grpSpPr>
        <p:sp>
          <p:nvSpPr>
            <p:cNvPr id="15" name="Oval 14">
              <a:extLst>
                <a:ext uri="{FF2B5EF4-FFF2-40B4-BE49-F238E27FC236}">
                  <a16:creationId xmlns:a16="http://schemas.microsoft.com/office/drawing/2014/main" id="{350AD48B-8EE3-2F86-B108-42FE8674EA4E}"/>
                </a:ext>
              </a:extLst>
            </p:cNvPr>
            <p:cNvSpPr/>
            <p:nvPr/>
          </p:nvSpPr>
          <p:spPr>
            <a:xfrm>
              <a:off x="10191963" y="83129"/>
              <a:ext cx="1862887" cy="515892"/>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028AD51E-278F-F7F5-576E-2AA0C4B7939F}"/>
                </a:ext>
              </a:extLst>
            </p:cNvPr>
            <p:cNvSpPr txBox="1"/>
            <p:nvPr/>
          </p:nvSpPr>
          <p:spPr>
            <a:xfrm>
              <a:off x="10011416" y="167560"/>
              <a:ext cx="2180584" cy="369332"/>
            </a:xfrm>
            <a:prstGeom prst="rect">
              <a:avLst/>
            </a:prstGeom>
            <a:noFill/>
          </p:spPr>
          <p:txBody>
            <a:bodyPr wrap="square" rtlCol="0">
              <a:spAutoFit/>
            </a:bodyPr>
            <a:lstStyle/>
            <a:p>
              <a:pPr algn="ctr"/>
              <a:r>
                <a:rPr lang="en-GB" b="1" dirty="0">
                  <a:solidFill>
                    <a:schemeClr val="bg1"/>
                  </a:solidFill>
                </a:rPr>
                <a:t>High impact</a:t>
              </a:r>
            </a:p>
          </p:txBody>
        </p:sp>
      </p:grpSp>
      <p:sp>
        <p:nvSpPr>
          <p:cNvPr id="3" name="Arrow: Curved Left 2">
            <a:hlinkClick r:id="rId6" action="ppaction://hlinksldjump"/>
            <a:extLst>
              <a:ext uri="{FF2B5EF4-FFF2-40B4-BE49-F238E27FC236}">
                <a16:creationId xmlns:a16="http://schemas.microsoft.com/office/drawing/2014/main" id="{C1DB5286-899F-A289-16FC-F4B68D100668}"/>
              </a:ext>
            </a:extLst>
          </p:cNvPr>
          <p:cNvSpPr/>
          <p:nvPr/>
        </p:nvSpPr>
        <p:spPr>
          <a:xfrm>
            <a:off x="10880919" y="6354000"/>
            <a:ext cx="258491" cy="313821"/>
          </a:xfrm>
          <a:prstGeom prst="curved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883863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a:xfrm>
            <a:off x="466724" y="144000"/>
            <a:ext cx="11250785" cy="592817"/>
          </a:xfrm>
        </p:spPr>
        <p:txBody>
          <a:bodyPr>
            <a:normAutofit/>
          </a:bodyPr>
          <a:lstStyle/>
          <a:p>
            <a:r>
              <a:rPr lang="en-GB" dirty="0"/>
              <a:t>Issue 3: Probability of response for standard care</a:t>
            </a:r>
          </a:p>
        </p:txBody>
      </p:sp>
      <p:sp>
        <p:nvSpPr>
          <p:cNvPr id="7" name="Text Placeholder 6">
            <a:extLst>
              <a:ext uri="{FF2B5EF4-FFF2-40B4-BE49-F238E27FC236}">
                <a16:creationId xmlns:a16="http://schemas.microsoft.com/office/drawing/2014/main" id="{D8458137-CDBF-1F26-F29A-0B9019F04779}"/>
              </a:ext>
            </a:extLst>
          </p:cNvPr>
          <p:cNvSpPr>
            <a:spLocks noGrp="1"/>
          </p:cNvSpPr>
          <p:nvPr>
            <p:ph type="body" sz="quarter" idx="13"/>
          </p:nvPr>
        </p:nvSpPr>
        <p:spPr>
          <a:xfrm>
            <a:off x="1008000" y="6480000"/>
            <a:ext cx="9086850" cy="365125"/>
          </a:xfrm>
        </p:spPr>
        <p:txBody>
          <a:bodyPr/>
          <a:lstStyle/>
          <a:p>
            <a:r>
              <a:rPr lang="en-GB" dirty="0" err="1"/>
              <a:t>sBA</a:t>
            </a:r>
            <a:r>
              <a:rPr lang="en-GB" dirty="0"/>
              <a:t>, serum bile acids</a:t>
            </a:r>
          </a:p>
        </p:txBody>
      </p:sp>
      <p:sp>
        <p:nvSpPr>
          <p:cNvPr id="8" name="Text Placeholder 7">
            <a:extLst>
              <a:ext uri="{FF2B5EF4-FFF2-40B4-BE49-F238E27FC236}">
                <a16:creationId xmlns:a16="http://schemas.microsoft.com/office/drawing/2014/main" id="{CEB13341-6FDC-18DF-C733-A1EB255217DD}"/>
              </a:ext>
            </a:extLst>
          </p:cNvPr>
          <p:cNvSpPr>
            <a:spLocks noGrp="1"/>
          </p:cNvSpPr>
          <p:nvPr>
            <p:ph type="body" sz="quarter" idx="14"/>
          </p:nvPr>
        </p:nvSpPr>
        <p:spPr>
          <a:xfrm>
            <a:off x="466724" y="612000"/>
            <a:ext cx="11250786" cy="520838"/>
          </a:xfrm>
        </p:spPr>
        <p:txBody>
          <a:bodyPr/>
          <a:lstStyle/>
          <a:p>
            <a:r>
              <a:rPr lang="en-GB" sz="2400" dirty="0"/>
              <a:t>Company preferred to use data from ICONIC open-label single arm phase for </a:t>
            </a:r>
            <a:r>
              <a:rPr lang="en-GB" sz="2400" dirty="0" err="1"/>
              <a:t>maralixibat</a:t>
            </a:r>
            <a:r>
              <a:rPr lang="en-GB" sz="2400" dirty="0"/>
              <a:t> treatment response and assume that 0% responded in standard care arm. EAG disagree with standard care assumption and preferred to use data from ITCH to inform response for this arm only</a:t>
            </a:r>
          </a:p>
        </p:txBody>
      </p:sp>
      <p:sp>
        <p:nvSpPr>
          <p:cNvPr id="15" name="Rectangle 14">
            <a:extLst>
              <a:ext uri="{FF2B5EF4-FFF2-40B4-BE49-F238E27FC236}">
                <a16:creationId xmlns:a16="http://schemas.microsoft.com/office/drawing/2014/main" id="{A095D89B-195A-4D94-A8DE-CD5502F42403}"/>
              </a:ext>
            </a:extLst>
          </p:cNvPr>
          <p:cNvSpPr/>
          <p:nvPr/>
        </p:nvSpPr>
        <p:spPr>
          <a:xfrm>
            <a:off x="216000" y="2062339"/>
            <a:ext cx="11736000" cy="1440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Assumed probability of response (≥50% decrease in </a:t>
            </a:r>
            <a:r>
              <a:rPr lang="en-GB" sz="2200" dirty="0" err="1">
                <a:solidFill>
                  <a:schemeClr val="tx1"/>
                </a:solidFill>
                <a:latin typeface="Arial" panose="020B0604020202020204" pitchFamily="34" charset="0"/>
              </a:rPr>
              <a:t>sBA</a:t>
            </a:r>
            <a:r>
              <a:rPr lang="en-GB" sz="2200" dirty="0">
                <a:solidFill>
                  <a:schemeClr val="tx1"/>
                </a:solidFill>
                <a:latin typeface="Arial" panose="020B0604020202020204" pitchFamily="34" charset="0"/>
              </a:rPr>
              <a:t> from baseline at week 12) for standard care is 0 vs </a:t>
            </a:r>
            <a:r>
              <a:rPr lang="en-GB" sz="2200" u="sng" dirty="0">
                <a:solidFill>
                  <a:schemeClr val="tx1"/>
                </a:solidFill>
                <a:highlight>
                  <a:srgbClr val="000000"/>
                </a:highlight>
                <a:latin typeface="Arial" panose="020B0604020202020204" pitchFamily="34" charset="0"/>
              </a:rPr>
              <a:t>XXXXXXX</a:t>
            </a:r>
            <a:r>
              <a:rPr lang="en-GB" sz="2200" dirty="0">
                <a:solidFill>
                  <a:schemeClr val="tx1"/>
                </a:solidFill>
                <a:latin typeface="Arial" panose="020B0604020202020204" pitchFamily="34" charset="0"/>
              </a:rPr>
              <a:t> in </a:t>
            </a:r>
            <a:r>
              <a:rPr lang="en-GB" sz="2200" dirty="0" err="1">
                <a:solidFill>
                  <a:schemeClr val="tx1"/>
                </a:solidFill>
                <a:latin typeface="Arial" panose="020B0604020202020204" pitchFamily="34" charset="0"/>
              </a:rPr>
              <a:t>maralixibat</a:t>
            </a:r>
            <a:endParaRPr lang="en-GB" sz="2200" dirty="0">
              <a:solidFill>
                <a:schemeClr val="tx1"/>
              </a:solidFill>
              <a:latin typeface="Arial" panose="020B0604020202020204" pitchFamily="34" charset="0"/>
            </a:endParaRPr>
          </a:p>
          <a:p>
            <a:pPr marL="742950" lvl="1" indent="-285750">
              <a:buFont typeface="Arial" panose="020B0604020202020204" pitchFamily="34" charset="0"/>
              <a:buChar char="•"/>
            </a:pPr>
            <a:r>
              <a:rPr lang="en-GB" sz="2200" dirty="0">
                <a:solidFill>
                  <a:schemeClr val="tx1"/>
                </a:solidFill>
                <a:latin typeface="Arial" panose="020B0604020202020204" pitchFamily="34" charset="0"/>
              </a:rPr>
              <a:t>Rationale: ICONIC had provided no data for standard care comparator</a:t>
            </a:r>
          </a:p>
        </p:txBody>
      </p:sp>
      <p:sp>
        <p:nvSpPr>
          <p:cNvPr id="16" name="Rectangle 15">
            <a:extLst>
              <a:ext uri="{FF2B5EF4-FFF2-40B4-BE49-F238E27FC236}">
                <a16:creationId xmlns:a16="http://schemas.microsoft.com/office/drawing/2014/main" id="{BE4E1D21-37B6-4DED-9C97-E9DA5819D47B}"/>
              </a:ext>
            </a:extLst>
          </p:cNvPr>
          <p:cNvSpPr/>
          <p:nvPr/>
        </p:nvSpPr>
        <p:spPr>
          <a:xfrm>
            <a:off x="216000" y="3618284"/>
            <a:ext cx="11736000" cy="1836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sz="2200" dirty="0">
                <a:solidFill>
                  <a:schemeClr val="tx1"/>
                </a:solidFill>
                <a:effectLst/>
                <a:ea typeface="Arial" panose="020B0604020202020204" pitchFamily="34" charset="0"/>
                <a:cs typeface="Arial" panose="020B0604020202020204" pitchFamily="34" charset="0"/>
              </a:rPr>
              <a:t>ICONIC randomised withdrawal design </a:t>
            </a:r>
            <a:r>
              <a:rPr lang="en-GB" sz="2200" dirty="0">
                <a:solidFill>
                  <a:schemeClr val="tx1"/>
                </a:solidFill>
                <a:effectLst/>
                <a:ea typeface="Arial" panose="020B0604020202020204" pitchFamily="34" charset="0"/>
                <a:cs typeface="Times New Roman" panose="02020603050405020304" pitchFamily="18" charset="0"/>
              </a:rPr>
              <a:t>lacks internal and external validity undermining its use for modelling response rate</a:t>
            </a:r>
          </a:p>
          <a:p>
            <a:pPr marL="285750" indent="-285750">
              <a:buFont typeface="Arial" panose="020B0604020202020204" pitchFamily="34" charset="0"/>
              <a:buChar char="•"/>
            </a:pPr>
            <a:r>
              <a:rPr lang="en-GB" sz="2200" dirty="0">
                <a:solidFill>
                  <a:schemeClr val="tx1"/>
                </a:solidFill>
              </a:rPr>
              <a:t>EAG preferred data from ITCH which undermines company’s 0% assumption</a:t>
            </a:r>
            <a:r>
              <a:rPr lang="en-GB" sz="2200" dirty="0">
                <a:solidFill>
                  <a:schemeClr val="tx1"/>
                </a:solidFill>
                <a:effectLst/>
                <a:ea typeface="Arial" panose="020B0604020202020204" pitchFamily="34" charset="0"/>
                <a:cs typeface="Times New Roman" panose="02020603050405020304" pitchFamily="18" charset="0"/>
              </a:rPr>
              <a:t>:</a:t>
            </a:r>
            <a:endParaRPr lang="en-GB" sz="2200" dirty="0">
              <a:solidFill>
                <a:schemeClr val="tx1"/>
              </a:solidFill>
            </a:endParaRPr>
          </a:p>
          <a:p>
            <a:pPr marL="742950" lvl="1" indent="-285750">
              <a:buFont typeface="Arial" panose="020B0604020202020204" pitchFamily="34" charset="0"/>
              <a:buChar char="•"/>
            </a:pPr>
            <a:r>
              <a:rPr lang="en-GB" sz="2200" dirty="0">
                <a:solidFill>
                  <a:schemeClr val="tx1"/>
                </a:solidFill>
                <a:effectLst/>
                <a:ea typeface="SimSun" panose="02010600030101010101" pitchFamily="2" charset="-122"/>
                <a:cs typeface="Arial" panose="020B0604020202020204" pitchFamily="34" charset="0"/>
              </a:rPr>
              <a:t>≥</a:t>
            </a:r>
            <a:r>
              <a:rPr lang="en-GB" sz="2200" dirty="0">
                <a:solidFill>
                  <a:schemeClr val="tx1"/>
                </a:solidFill>
                <a:ea typeface="Arial" panose="020B0604020202020204" pitchFamily="34" charset="0"/>
                <a:cs typeface="Times New Roman" panose="02020603050405020304" pitchFamily="18" charset="0"/>
              </a:rPr>
              <a:t>50</a:t>
            </a:r>
            <a:r>
              <a:rPr lang="en-GB" sz="2200" dirty="0">
                <a:solidFill>
                  <a:schemeClr val="tx1"/>
                </a:solidFill>
                <a:effectLst/>
                <a:ea typeface="Arial" panose="020B0604020202020204" pitchFamily="34" charset="0"/>
                <a:cs typeface="Times New Roman" panose="02020603050405020304" pitchFamily="18" charset="0"/>
              </a:rPr>
              <a:t>% decrease in </a:t>
            </a:r>
            <a:r>
              <a:rPr lang="en-GB" sz="2200" dirty="0" err="1">
                <a:solidFill>
                  <a:schemeClr val="tx1"/>
                </a:solidFill>
                <a:effectLst/>
                <a:ea typeface="Arial" panose="020B0604020202020204" pitchFamily="34" charset="0"/>
                <a:cs typeface="Times New Roman" panose="02020603050405020304" pitchFamily="18" charset="0"/>
              </a:rPr>
              <a:t>sBA</a:t>
            </a:r>
            <a:r>
              <a:rPr lang="en-GB" sz="2200" dirty="0">
                <a:solidFill>
                  <a:schemeClr val="tx1"/>
                </a:solidFill>
              </a:rPr>
              <a:t>: </a:t>
            </a:r>
            <a:r>
              <a:rPr lang="en-GB" sz="2200" u="sng" dirty="0">
                <a:solidFill>
                  <a:schemeClr val="tx1"/>
                </a:solidFill>
                <a:highlight>
                  <a:srgbClr val="000000"/>
                </a:highlight>
                <a:latin typeface="Arial" panose="020B0604020202020204" pitchFamily="34" charset="0"/>
              </a:rPr>
              <a:t>XXXXXXX</a:t>
            </a:r>
            <a:r>
              <a:rPr lang="en-GB" sz="2200" dirty="0">
                <a:solidFill>
                  <a:schemeClr val="tx1"/>
                </a:solidFill>
              </a:rPr>
              <a:t> on standard care vs </a:t>
            </a:r>
            <a:r>
              <a:rPr lang="en-GB" sz="2200" u="sng" dirty="0">
                <a:solidFill>
                  <a:schemeClr val="tx1"/>
                </a:solidFill>
                <a:highlight>
                  <a:srgbClr val="000000"/>
                </a:highlight>
                <a:latin typeface="Arial" panose="020B0604020202020204" pitchFamily="34" charset="0"/>
              </a:rPr>
              <a:t>XXXXXXX</a:t>
            </a:r>
            <a:r>
              <a:rPr lang="en-GB" sz="2200" dirty="0">
                <a:solidFill>
                  <a:schemeClr val="tx1"/>
                </a:solidFill>
                <a:effectLst/>
                <a:ea typeface="Arial" panose="020B0604020202020204" pitchFamily="34" charset="0"/>
                <a:cs typeface="Times New Roman" panose="02020603050405020304" pitchFamily="18" charset="0"/>
              </a:rPr>
              <a:t> on </a:t>
            </a:r>
            <a:r>
              <a:rPr lang="en-GB" sz="2200" dirty="0" err="1">
                <a:solidFill>
                  <a:schemeClr val="tx1"/>
                </a:solidFill>
                <a:effectLst/>
                <a:ea typeface="Arial" panose="020B0604020202020204" pitchFamily="34" charset="0"/>
                <a:cs typeface="Times New Roman" panose="02020603050405020304" pitchFamily="18" charset="0"/>
              </a:rPr>
              <a:t>maralixibat</a:t>
            </a:r>
            <a:endParaRPr lang="en-GB" sz="2200" dirty="0">
              <a:solidFill>
                <a:schemeClr val="tx1"/>
              </a:solidFill>
              <a:effectLst/>
              <a:ea typeface="Arial" panose="020B060402020202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E1FC1C8C-41E7-7FAD-A833-034D005333EF}"/>
              </a:ext>
            </a:extLst>
          </p:cNvPr>
          <p:cNvGrpSpPr/>
          <p:nvPr/>
        </p:nvGrpSpPr>
        <p:grpSpPr>
          <a:xfrm>
            <a:off x="216000" y="5507999"/>
            <a:ext cx="11736000" cy="834601"/>
            <a:chOff x="1456000" y="5631826"/>
            <a:chExt cx="10077188" cy="576000"/>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818062" y="5653991"/>
              <a:ext cx="9715126"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342900" indent="-342900">
                <a:buFont typeface="Arial" panose="020B0604020202020204" pitchFamily="34" charset="0"/>
                <a:buChar char="•"/>
              </a:pPr>
              <a:r>
                <a:rPr lang="en-GB" sz="2000" dirty="0">
                  <a:solidFill>
                    <a:schemeClr val="tx1"/>
                  </a:solidFill>
                  <a:latin typeface="Arial" panose="020B0604020202020204" pitchFamily="34" charset="0"/>
                </a:rPr>
                <a:t>How should treatment response for standard care be modelled? Company’s assumption of 0% probability vs EAG’s preferred </a:t>
              </a:r>
              <a:r>
                <a:rPr lang="en-GB" sz="2000" u="sng" dirty="0">
                  <a:solidFill>
                    <a:schemeClr val="tx1"/>
                  </a:solidFill>
                  <a:highlight>
                    <a:srgbClr val="000000"/>
                  </a:highlight>
                  <a:latin typeface="Arial" panose="020B0604020202020204" pitchFamily="34" charset="0"/>
                </a:rPr>
                <a:t>XXX</a:t>
              </a:r>
              <a:r>
                <a:rPr lang="en-GB" sz="2000" dirty="0">
                  <a:solidFill>
                    <a:schemeClr val="tx1"/>
                  </a:solidFill>
                  <a:latin typeface="Arial" panose="020B0604020202020204" pitchFamily="34" charset="0"/>
                </a:rPr>
                <a:t>? </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456000" y="5631826"/>
              <a:ext cx="576000" cy="576000"/>
              <a:chOff x="-1440493" y="4133589"/>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grpSp>
        <p:nvGrpSpPr>
          <p:cNvPr id="3" name="Group 2">
            <a:extLst>
              <a:ext uri="{FF2B5EF4-FFF2-40B4-BE49-F238E27FC236}">
                <a16:creationId xmlns:a16="http://schemas.microsoft.com/office/drawing/2014/main" id="{26B9A8A5-2448-3F55-EF1C-EC555E4B4314}"/>
              </a:ext>
            </a:extLst>
          </p:cNvPr>
          <p:cNvGrpSpPr/>
          <p:nvPr/>
        </p:nvGrpSpPr>
        <p:grpSpPr>
          <a:xfrm>
            <a:off x="10011416" y="83129"/>
            <a:ext cx="2180584" cy="515892"/>
            <a:chOff x="10011416" y="83129"/>
            <a:chExt cx="2180584" cy="515892"/>
          </a:xfrm>
        </p:grpSpPr>
        <p:sp>
          <p:nvSpPr>
            <p:cNvPr id="4" name="Oval 3">
              <a:extLst>
                <a:ext uri="{FF2B5EF4-FFF2-40B4-BE49-F238E27FC236}">
                  <a16:creationId xmlns:a16="http://schemas.microsoft.com/office/drawing/2014/main" id="{D2FD3A10-90AE-51AC-EDE3-429A1B200570}"/>
                </a:ext>
              </a:extLst>
            </p:cNvPr>
            <p:cNvSpPr/>
            <p:nvPr/>
          </p:nvSpPr>
          <p:spPr>
            <a:xfrm>
              <a:off x="10191963" y="83129"/>
              <a:ext cx="1862887" cy="515892"/>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505288D0-37C1-1103-60C8-A4F62E6BB771}"/>
                </a:ext>
              </a:extLst>
            </p:cNvPr>
            <p:cNvSpPr txBox="1"/>
            <p:nvPr/>
          </p:nvSpPr>
          <p:spPr>
            <a:xfrm>
              <a:off x="10011416" y="167560"/>
              <a:ext cx="2180584" cy="369332"/>
            </a:xfrm>
            <a:prstGeom prst="rect">
              <a:avLst/>
            </a:prstGeom>
            <a:noFill/>
          </p:spPr>
          <p:txBody>
            <a:bodyPr wrap="square" rtlCol="0">
              <a:spAutoFit/>
            </a:bodyPr>
            <a:lstStyle/>
            <a:p>
              <a:pPr algn="ctr"/>
              <a:r>
                <a:rPr lang="en-GB" b="1" dirty="0">
                  <a:solidFill>
                    <a:schemeClr val="bg1"/>
                  </a:solidFill>
                </a:rPr>
                <a:t>High impact</a:t>
              </a:r>
            </a:p>
          </p:txBody>
        </p:sp>
      </p:grpSp>
      <p:sp>
        <p:nvSpPr>
          <p:cNvPr id="9" name="Arrow: Curved Left 8">
            <a:hlinkClick r:id="rId5" action="ppaction://hlinksldjump"/>
            <a:extLst>
              <a:ext uri="{FF2B5EF4-FFF2-40B4-BE49-F238E27FC236}">
                <a16:creationId xmlns:a16="http://schemas.microsoft.com/office/drawing/2014/main" id="{7194F7F6-77AC-FB43-8AC3-58187E239A02}"/>
              </a:ext>
            </a:extLst>
          </p:cNvPr>
          <p:cNvSpPr/>
          <p:nvPr/>
        </p:nvSpPr>
        <p:spPr>
          <a:xfrm>
            <a:off x="11201499" y="5969075"/>
            <a:ext cx="258491" cy="313821"/>
          </a:xfrm>
          <a:prstGeom prst="curved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476815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DA54-6248-DCD2-F87E-50647208C9E5}"/>
              </a:ext>
            </a:extLst>
          </p:cNvPr>
          <p:cNvSpPr>
            <a:spLocks noGrp="1"/>
          </p:cNvSpPr>
          <p:nvPr>
            <p:ph type="title"/>
          </p:nvPr>
        </p:nvSpPr>
        <p:spPr>
          <a:xfrm>
            <a:off x="466724" y="144000"/>
            <a:ext cx="11250785" cy="592817"/>
          </a:xfrm>
        </p:spPr>
        <p:txBody>
          <a:bodyPr>
            <a:normAutofit/>
          </a:bodyPr>
          <a:lstStyle/>
          <a:p>
            <a:r>
              <a:rPr lang="en-GB" dirty="0"/>
              <a:t>GALA cohort comparison study: event free survival</a:t>
            </a:r>
          </a:p>
        </p:txBody>
      </p:sp>
      <p:sp>
        <p:nvSpPr>
          <p:cNvPr id="11" name="Text Placeholder 10">
            <a:extLst>
              <a:ext uri="{FF2B5EF4-FFF2-40B4-BE49-F238E27FC236}">
                <a16:creationId xmlns:a16="http://schemas.microsoft.com/office/drawing/2014/main" id="{C623601C-7E99-5E7B-40AD-1402ECE33C4F}"/>
              </a:ext>
            </a:extLst>
          </p:cNvPr>
          <p:cNvSpPr>
            <a:spLocks noGrp="1"/>
          </p:cNvSpPr>
          <p:nvPr>
            <p:ph type="body" sz="quarter" idx="13"/>
          </p:nvPr>
        </p:nvSpPr>
        <p:spPr>
          <a:xfrm>
            <a:off x="1008000" y="6588000"/>
            <a:ext cx="10656000" cy="252000"/>
          </a:xfrm>
        </p:spPr>
        <p:txBody>
          <a:bodyPr>
            <a:noAutofit/>
          </a:bodyPr>
          <a:lstStyle/>
          <a:p>
            <a:r>
              <a:rPr lang="en-GB" dirty="0"/>
              <a:t>ALT, alanine aminotransferase; HR, hazard ratio; MA, marketing authorisation; MRX, </a:t>
            </a:r>
            <a:r>
              <a:rPr lang="en-GB" dirty="0" err="1"/>
              <a:t>maralixibat</a:t>
            </a:r>
            <a:r>
              <a:rPr lang="en-GB" dirty="0"/>
              <a:t>; n, number; </a:t>
            </a:r>
            <a:r>
              <a:rPr lang="en-GB" dirty="0" err="1"/>
              <a:t>sBA</a:t>
            </a:r>
            <a:r>
              <a:rPr lang="en-GB" dirty="0"/>
              <a:t>, serum bile acids</a:t>
            </a:r>
          </a:p>
        </p:txBody>
      </p:sp>
      <p:sp>
        <p:nvSpPr>
          <p:cNvPr id="16" name="Text Placeholder 15">
            <a:extLst>
              <a:ext uri="{FF2B5EF4-FFF2-40B4-BE49-F238E27FC236}">
                <a16:creationId xmlns:a16="http://schemas.microsoft.com/office/drawing/2014/main" id="{DE3FB511-E747-3B50-A89F-FB1C913B9715}"/>
              </a:ext>
            </a:extLst>
          </p:cNvPr>
          <p:cNvSpPr>
            <a:spLocks noGrp="1"/>
          </p:cNvSpPr>
          <p:nvPr>
            <p:ph type="body" sz="quarter" idx="14"/>
          </p:nvPr>
        </p:nvSpPr>
        <p:spPr>
          <a:xfrm>
            <a:off x="468000" y="504000"/>
            <a:ext cx="11250786" cy="396000"/>
          </a:xfrm>
        </p:spPr>
        <p:txBody>
          <a:bodyPr/>
          <a:lstStyle/>
          <a:p>
            <a:r>
              <a:rPr lang="en-GB" dirty="0" err="1"/>
              <a:t>Maralixibat</a:t>
            </a:r>
            <a:r>
              <a:rPr lang="en-GB" dirty="0"/>
              <a:t> showed a 70% improvement in EFS compared to standard care</a:t>
            </a:r>
          </a:p>
        </p:txBody>
      </p:sp>
      <p:pic>
        <p:nvPicPr>
          <p:cNvPr id="8" name="Picture 7" descr="Graphical user interface, chart, application, line chart&#10;&#10;Description automatically generated">
            <a:extLst>
              <a:ext uri="{FF2B5EF4-FFF2-40B4-BE49-F238E27FC236}">
                <a16:creationId xmlns:a16="http://schemas.microsoft.com/office/drawing/2014/main" id="{14A6B91D-9B1F-F8EF-77BA-C0F6359AAB67}"/>
              </a:ext>
            </a:extLst>
          </p:cNvPr>
          <p:cNvPicPr>
            <a:picLocks noChangeAspect="1"/>
          </p:cNvPicPr>
          <p:nvPr/>
        </p:nvPicPr>
        <p:blipFill>
          <a:blip r:embed="rId3"/>
          <a:stretch>
            <a:fillRect/>
          </a:stretch>
        </p:blipFill>
        <p:spPr>
          <a:xfrm>
            <a:off x="268810" y="1158134"/>
            <a:ext cx="5120066" cy="4020154"/>
          </a:xfrm>
          <a:prstGeom prst="rect">
            <a:avLst/>
          </a:prstGeom>
          <a:ln>
            <a:solidFill>
              <a:schemeClr val="tx1"/>
            </a:solidFill>
          </a:ln>
        </p:spPr>
      </p:pic>
      <p:sp>
        <p:nvSpPr>
          <p:cNvPr id="10" name="TextBox 9">
            <a:extLst>
              <a:ext uri="{FF2B5EF4-FFF2-40B4-BE49-F238E27FC236}">
                <a16:creationId xmlns:a16="http://schemas.microsoft.com/office/drawing/2014/main" id="{AED4A872-8A06-E933-1B0D-E2C9498B0466}"/>
              </a:ext>
            </a:extLst>
          </p:cNvPr>
          <p:cNvSpPr txBox="1"/>
          <p:nvPr/>
        </p:nvSpPr>
        <p:spPr>
          <a:xfrm>
            <a:off x="216000" y="828000"/>
            <a:ext cx="11404665" cy="369332"/>
          </a:xfrm>
          <a:prstGeom prst="rect">
            <a:avLst/>
          </a:prstGeom>
          <a:noFill/>
        </p:spPr>
        <p:txBody>
          <a:bodyPr wrap="square">
            <a:spAutoFit/>
          </a:bodyPr>
          <a:lstStyle/>
          <a:p>
            <a:r>
              <a:rPr lang="en-GB" sz="1800" b="1" dirty="0">
                <a:effectLst/>
                <a:latin typeface="Arial" panose="020B0604020202020204" pitchFamily="34" charset="0"/>
                <a:ea typeface="Times New Roman" panose="02020603050405020304" pitchFamily="18" charset="0"/>
                <a:cs typeface="Arial" panose="020B0604020202020204" pitchFamily="34" charset="0"/>
              </a:rPr>
              <a:t>Kaplan-Meier plot for EFS – aggregated </a:t>
            </a:r>
            <a:r>
              <a:rPr lang="en-GB" sz="1800" b="1" dirty="0" err="1">
                <a:effectLst/>
                <a:latin typeface="Arial" panose="020B0604020202020204" pitchFamily="34" charset="0"/>
                <a:ea typeface="Times New Roman" panose="02020603050405020304" pitchFamily="18" charset="0"/>
                <a:cs typeface="Arial" panose="020B0604020202020204" pitchFamily="34" charset="0"/>
              </a:rPr>
              <a:t>maralixibat</a:t>
            </a:r>
            <a:r>
              <a:rPr lang="en-GB" sz="1800" b="1" dirty="0">
                <a:effectLst/>
                <a:latin typeface="Arial" panose="020B0604020202020204" pitchFamily="34" charset="0"/>
                <a:ea typeface="Times New Roman" panose="02020603050405020304" pitchFamily="18" charset="0"/>
                <a:cs typeface="Arial" panose="020B0604020202020204" pitchFamily="34" charset="0"/>
              </a:rPr>
              <a:t> (n=84) vs GALA registry standard care (n=469)</a:t>
            </a:r>
            <a:endParaRPr lang="en-GB"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4D5A53A-341E-052C-7734-686663FEDE94}"/>
              </a:ext>
            </a:extLst>
          </p:cNvPr>
          <p:cNvSpPr txBox="1"/>
          <p:nvPr/>
        </p:nvSpPr>
        <p:spPr>
          <a:xfrm>
            <a:off x="1764144" y="3504521"/>
            <a:ext cx="3177311" cy="523220"/>
          </a:xfrm>
          <a:prstGeom prst="rect">
            <a:avLst/>
          </a:prstGeom>
          <a:noFill/>
        </p:spPr>
        <p:txBody>
          <a:bodyPr wrap="square">
            <a:spAutoFit/>
          </a:bodyPr>
          <a:lstStyle/>
          <a:p>
            <a:pPr algn="ctr"/>
            <a:r>
              <a:rPr lang="en-GB" sz="1400" b="0" i="0" u="none" strike="noStrike" baseline="0" dirty="0">
                <a:solidFill>
                  <a:srgbClr val="000000"/>
                </a:solidFill>
                <a:latin typeface="Arial" panose="020B0604020202020204" pitchFamily="34" charset="0"/>
                <a:cs typeface="Arial" panose="020B0604020202020204" pitchFamily="34" charset="0"/>
              </a:rPr>
              <a:t>HR adjusted for: age, sex, baseline bilirubin, baseline ALT</a:t>
            </a:r>
            <a:endParaRPr lang="en-GB" sz="1400" dirty="0">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C36B2569-CEFA-C35C-8F24-AF0307FC6029}"/>
              </a:ext>
            </a:extLst>
          </p:cNvPr>
          <p:cNvGraphicFramePr>
            <a:graphicFrameLocks noGrp="1"/>
          </p:cNvGraphicFramePr>
          <p:nvPr>
            <p:extLst>
              <p:ext uri="{D42A27DB-BD31-4B8C-83A1-F6EECF244321}">
                <p14:modId xmlns:p14="http://schemas.microsoft.com/office/powerpoint/2010/main" val="2787162419"/>
              </p:ext>
            </p:extLst>
          </p:nvPr>
        </p:nvGraphicFramePr>
        <p:xfrm>
          <a:off x="5388876" y="1158134"/>
          <a:ext cx="6644343" cy="3413760"/>
        </p:xfrm>
        <a:graphic>
          <a:graphicData uri="http://schemas.openxmlformats.org/drawingml/2006/table">
            <a:tbl>
              <a:tblPr firstRow="1" bandRow="1">
                <a:tableStyleId>{5C22544A-7EE6-4342-B048-85BDC9FD1C3A}</a:tableStyleId>
              </a:tblPr>
              <a:tblGrid>
                <a:gridCol w="3137286">
                  <a:extLst>
                    <a:ext uri="{9D8B030D-6E8A-4147-A177-3AD203B41FA5}">
                      <a16:colId xmlns:a16="http://schemas.microsoft.com/office/drawing/2014/main" val="1375206987"/>
                    </a:ext>
                  </a:extLst>
                </a:gridCol>
                <a:gridCol w="1470454">
                  <a:extLst>
                    <a:ext uri="{9D8B030D-6E8A-4147-A177-3AD203B41FA5}">
                      <a16:colId xmlns:a16="http://schemas.microsoft.com/office/drawing/2014/main" val="2742956052"/>
                    </a:ext>
                  </a:extLst>
                </a:gridCol>
                <a:gridCol w="2036603">
                  <a:extLst>
                    <a:ext uri="{9D8B030D-6E8A-4147-A177-3AD203B41FA5}">
                      <a16:colId xmlns:a16="http://schemas.microsoft.com/office/drawing/2014/main" val="1693147239"/>
                    </a:ext>
                  </a:extLst>
                </a:gridCol>
              </a:tblGrid>
              <a:tr h="431015">
                <a:tc>
                  <a:txBody>
                    <a:bodyPr/>
                    <a:lstStyle/>
                    <a:p>
                      <a:pPr algn="ctr"/>
                      <a:r>
                        <a:rPr lang="en-GB" sz="1800" dirty="0"/>
                        <a:t>Clinical events included in Event free survival (EFS)</a:t>
                      </a:r>
                    </a:p>
                  </a:txBody>
                  <a:tcPr/>
                </a:tc>
                <a:tc>
                  <a:txBody>
                    <a:bodyPr/>
                    <a:lstStyle/>
                    <a:p>
                      <a:pPr algn="ctr"/>
                      <a:r>
                        <a:rPr lang="en-GB" sz="1800" dirty="0" err="1"/>
                        <a:t>Maralixibat</a:t>
                      </a:r>
                      <a:r>
                        <a:rPr lang="en-GB" sz="1800" dirty="0"/>
                        <a:t> (n=84)</a:t>
                      </a:r>
                    </a:p>
                  </a:txBody>
                  <a:tcPr/>
                </a:tc>
                <a:tc>
                  <a:txBody>
                    <a:bodyPr/>
                    <a:lstStyle/>
                    <a:p>
                      <a:pPr algn="ctr"/>
                      <a:r>
                        <a:rPr lang="en-GB" sz="1800" dirty="0"/>
                        <a:t>GALA standard care (n=469)</a:t>
                      </a:r>
                    </a:p>
                  </a:txBody>
                  <a:tcPr/>
                </a:tc>
                <a:extLst>
                  <a:ext uri="{0D108BD9-81ED-4DB2-BD59-A6C34878D82A}">
                    <a16:rowId xmlns:a16="http://schemas.microsoft.com/office/drawing/2014/main" val="1235807425"/>
                  </a:ext>
                </a:extLst>
              </a:tr>
              <a:tr h="249535">
                <a:tc>
                  <a:txBody>
                    <a:bodyPr/>
                    <a:lstStyle/>
                    <a:p>
                      <a:r>
                        <a:rPr lang="en-GB" sz="1800" b="1" dirty="0"/>
                        <a:t>Event free survival</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endParaRPr>
                    </a:p>
                  </a:txBody>
                  <a:tcPr/>
                </a:tc>
                <a:extLst>
                  <a:ext uri="{0D108BD9-81ED-4DB2-BD59-A6C34878D82A}">
                    <a16:rowId xmlns:a16="http://schemas.microsoft.com/office/drawing/2014/main" val="71424915"/>
                  </a:ext>
                </a:extLst>
              </a:tr>
              <a:tr h="249535">
                <a:tc>
                  <a:txBody>
                    <a:bodyPr/>
                    <a:lstStyle/>
                    <a:p>
                      <a:r>
                        <a:rPr lang="en-GB" sz="1800" dirty="0"/>
                        <a:t>Liver transplant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endParaRPr>
                    </a:p>
                  </a:txBody>
                  <a:tcPr/>
                </a:tc>
                <a:extLst>
                  <a:ext uri="{0D108BD9-81ED-4DB2-BD59-A6C34878D82A}">
                    <a16:rowId xmlns:a16="http://schemas.microsoft.com/office/drawing/2014/main" val="2762047389"/>
                  </a:ext>
                </a:extLst>
              </a:tr>
              <a:tr h="249535">
                <a:tc>
                  <a:txBody>
                    <a:bodyPr/>
                    <a:lstStyle/>
                    <a:p>
                      <a:pPr algn="r"/>
                      <a:r>
                        <a:rPr lang="en-GB" sz="1800" i="1" dirty="0"/>
                        <a:t>Liver transplant because of pruritus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endParaRPr>
                    </a:p>
                  </a:txBody>
                  <a:tcPr/>
                </a:tc>
                <a:extLst>
                  <a:ext uri="{0D108BD9-81ED-4DB2-BD59-A6C34878D82A}">
                    <a16:rowId xmlns:a16="http://schemas.microsoft.com/office/drawing/2014/main" val="2652735862"/>
                  </a:ext>
                </a:extLst>
              </a:tr>
              <a:tr h="249535">
                <a:tc>
                  <a:txBody>
                    <a:bodyPr/>
                    <a:lstStyle/>
                    <a:p>
                      <a:r>
                        <a:rPr lang="en-GB" sz="1800" dirty="0"/>
                        <a:t>Surgical biliary diversion</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endParaRPr>
                    </a:p>
                  </a:txBody>
                  <a:tcPr/>
                </a:tc>
                <a:extLst>
                  <a:ext uri="{0D108BD9-81ED-4DB2-BD59-A6C34878D82A}">
                    <a16:rowId xmlns:a16="http://schemas.microsoft.com/office/drawing/2014/main" val="411296365"/>
                  </a:ext>
                </a:extLst>
              </a:tr>
              <a:tr h="249535">
                <a:tc>
                  <a:txBody>
                    <a:bodyPr/>
                    <a:lstStyle/>
                    <a:p>
                      <a:r>
                        <a:rPr lang="en-GB" sz="1800" dirty="0"/>
                        <a:t>Liver decompensation</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endParaRPr>
                    </a:p>
                  </a:txBody>
                  <a:tcPr/>
                </a:tc>
                <a:extLst>
                  <a:ext uri="{0D108BD9-81ED-4DB2-BD59-A6C34878D82A}">
                    <a16:rowId xmlns:a16="http://schemas.microsoft.com/office/drawing/2014/main" val="174769790"/>
                  </a:ext>
                </a:extLst>
              </a:tr>
              <a:tr h="249535">
                <a:tc>
                  <a:txBody>
                    <a:bodyPr/>
                    <a:lstStyle/>
                    <a:p>
                      <a:r>
                        <a:rPr lang="en-GB" sz="1800" dirty="0"/>
                        <a:t>Death</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XXX</a:t>
                      </a:r>
                    </a:p>
                  </a:txBody>
                  <a:tcPr/>
                </a:tc>
                <a:extLst>
                  <a:ext uri="{0D108BD9-81ED-4DB2-BD59-A6C34878D82A}">
                    <a16:rowId xmlns:a16="http://schemas.microsoft.com/office/drawing/2014/main" val="1088220373"/>
                  </a:ext>
                </a:extLst>
              </a:tr>
              <a:tr h="249535">
                <a:tc gridSpan="3">
                  <a:txBody>
                    <a:bodyPr/>
                    <a:lstStyle/>
                    <a:p>
                      <a:r>
                        <a:rPr lang="en-GB" sz="1400" dirty="0">
                          <a:solidFill>
                            <a:schemeClr val="tx1"/>
                          </a:solidFill>
                        </a:rPr>
                        <a:t>EFS: number of days from baseline to date of first clinical event</a:t>
                      </a:r>
                    </a:p>
                  </a:txBody>
                  <a:tcPr>
                    <a:noFill/>
                  </a:tcPr>
                </a:tc>
                <a:tc hMerge="1">
                  <a:txBody>
                    <a:bodyPr/>
                    <a:lstStyle/>
                    <a:p>
                      <a:pPr algn="r"/>
                      <a:endParaRPr lang="en-GB" sz="1800" u="sng" dirty="0">
                        <a:highlight>
                          <a:srgbClr val="00FFFF"/>
                        </a:highlight>
                      </a:endParaRPr>
                    </a:p>
                  </a:txBody>
                  <a:tcPr/>
                </a:tc>
                <a:tc hMerge="1">
                  <a:txBody>
                    <a:bodyPr/>
                    <a:lstStyle/>
                    <a:p>
                      <a:pPr algn="r"/>
                      <a:endParaRPr lang="en-GB" sz="1800" u="sng" dirty="0">
                        <a:highlight>
                          <a:srgbClr val="00FFFF"/>
                        </a:highlight>
                      </a:endParaRPr>
                    </a:p>
                  </a:txBody>
                  <a:tcPr/>
                </a:tc>
                <a:extLst>
                  <a:ext uri="{0D108BD9-81ED-4DB2-BD59-A6C34878D82A}">
                    <a16:rowId xmlns:a16="http://schemas.microsoft.com/office/drawing/2014/main" val="2746473833"/>
                  </a:ext>
                </a:extLst>
              </a:tr>
            </a:tbl>
          </a:graphicData>
        </a:graphic>
      </p:graphicFrame>
      <p:sp>
        <p:nvSpPr>
          <p:cNvPr id="12" name="TextBox 11">
            <a:extLst>
              <a:ext uri="{FF2B5EF4-FFF2-40B4-BE49-F238E27FC236}">
                <a16:creationId xmlns:a16="http://schemas.microsoft.com/office/drawing/2014/main" id="{B92BDDF8-8940-AEC0-89B7-2A4EE9184034}"/>
              </a:ext>
            </a:extLst>
          </p:cNvPr>
          <p:cNvSpPr txBox="1"/>
          <p:nvPr/>
        </p:nvSpPr>
        <p:spPr>
          <a:xfrm>
            <a:off x="4025304" y="2012372"/>
            <a:ext cx="1175322" cy="338554"/>
          </a:xfrm>
          <a:prstGeom prst="rect">
            <a:avLst/>
          </a:prstGeom>
          <a:noFill/>
        </p:spPr>
        <p:txBody>
          <a:bodyPr wrap="none" rtlCol="0">
            <a:spAutoFit/>
          </a:bodyPr>
          <a:lstStyle/>
          <a:p>
            <a:r>
              <a:rPr lang="en-GB" sz="1600" dirty="0" err="1">
                <a:solidFill>
                  <a:srgbClr val="3333FF"/>
                </a:solidFill>
              </a:rPr>
              <a:t>Maralixibat</a:t>
            </a:r>
            <a:endParaRPr lang="en-GB" sz="1600" dirty="0">
              <a:solidFill>
                <a:srgbClr val="3333FF"/>
              </a:solidFill>
            </a:endParaRPr>
          </a:p>
        </p:txBody>
      </p:sp>
      <p:sp>
        <p:nvSpPr>
          <p:cNvPr id="13" name="TextBox 12">
            <a:extLst>
              <a:ext uri="{FF2B5EF4-FFF2-40B4-BE49-F238E27FC236}">
                <a16:creationId xmlns:a16="http://schemas.microsoft.com/office/drawing/2014/main" id="{E240F376-E877-8C9E-3E1B-E0FD9F0DC58E}"/>
              </a:ext>
            </a:extLst>
          </p:cNvPr>
          <p:cNvSpPr txBox="1"/>
          <p:nvPr/>
        </p:nvSpPr>
        <p:spPr>
          <a:xfrm>
            <a:off x="3167825" y="2452509"/>
            <a:ext cx="2032801" cy="338554"/>
          </a:xfrm>
          <a:prstGeom prst="rect">
            <a:avLst/>
          </a:prstGeom>
          <a:noFill/>
        </p:spPr>
        <p:txBody>
          <a:bodyPr wrap="none" rtlCol="0">
            <a:spAutoFit/>
          </a:bodyPr>
          <a:lstStyle/>
          <a:p>
            <a:r>
              <a:rPr lang="en-GB" sz="1600" dirty="0">
                <a:solidFill>
                  <a:srgbClr val="FF0000"/>
                </a:solidFill>
              </a:rPr>
              <a:t>GALA standard care</a:t>
            </a:r>
          </a:p>
        </p:txBody>
      </p:sp>
      <p:sp>
        <p:nvSpPr>
          <p:cNvPr id="14" name="Rectangle 13">
            <a:extLst>
              <a:ext uri="{FF2B5EF4-FFF2-40B4-BE49-F238E27FC236}">
                <a16:creationId xmlns:a16="http://schemas.microsoft.com/office/drawing/2014/main" id="{75854C22-2B37-E4E6-36A2-4C582D5D1AB4}"/>
              </a:ext>
            </a:extLst>
          </p:cNvPr>
          <p:cNvSpPr/>
          <p:nvPr/>
        </p:nvSpPr>
        <p:spPr>
          <a:xfrm>
            <a:off x="158782" y="4681892"/>
            <a:ext cx="11882205" cy="144191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tx1"/>
                </a:solidFill>
                <a:latin typeface="Arial" panose="020B0604020202020204" pitchFamily="34" charset="0"/>
              </a:rPr>
              <a:t>EAG comments</a:t>
            </a:r>
            <a:endParaRPr lang="en-GB" sz="2200" dirty="0">
              <a:solidFill>
                <a:schemeClr val="tx1"/>
              </a:solidFill>
              <a:latin typeface="Arial" panose="020B0604020202020204" pitchFamily="34" charset="0"/>
            </a:endParaRPr>
          </a:p>
          <a:p>
            <a:pPr marL="285750" indent="-285750">
              <a:buFont typeface="Arial" panose="020B0604020202020204" pitchFamily="34" charset="0"/>
              <a:buChar char="•"/>
            </a:pPr>
            <a:r>
              <a:rPr lang="en-GB" sz="2200" dirty="0">
                <a:solidFill>
                  <a:schemeClr val="tx1"/>
                </a:solidFill>
                <a:latin typeface="Arial" panose="020B0604020202020204" pitchFamily="34" charset="0"/>
              </a:rPr>
              <a:t>MRX studies: higher doses than MA from 100 weeks; 6-year data is immature</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EFS: not appropriate proxy for mortality (post-liver transplant may have near-normal life expectancy); did not adjust for baseline </a:t>
            </a:r>
            <a:r>
              <a:rPr lang="en-GB" sz="2200" dirty="0" err="1">
                <a:solidFill>
                  <a:schemeClr val="tx1"/>
                </a:solidFill>
                <a:latin typeface="Arial" panose="020B0604020202020204" pitchFamily="34" charset="0"/>
              </a:rPr>
              <a:t>sBA</a:t>
            </a:r>
            <a:r>
              <a:rPr lang="en-GB" sz="2200" dirty="0">
                <a:solidFill>
                  <a:schemeClr val="tx1"/>
                </a:solidFill>
                <a:latin typeface="Arial" panose="020B0604020202020204" pitchFamily="34" charset="0"/>
              </a:rPr>
              <a:t> (prognostic factor → possible bias)</a:t>
            </a:r>
          </a:p>
        </p:txBody>
      </p:sp>
      <p:sp>
        <p:nvSpPr>
          <p:cNvPr id="15" name="TextBox 14">
            <a:extLst>
              <a:ext uri="{FF2B5EF4-FFF2-40B4-BE49-F238E27FC236}">
                <a16:creationId xmlns:a16="http://schemas.microsoft.com/office/drawing/2014/main" id="{5BD0F6A6-0A97-B1C4-5F12-2727FDA6CF8A}"/>
              </a:ext>
            </a:extLst>
          </p:cNvPr>
          <p:cNvSpPr txBox="1"/>
          <p:nvPr/>
        </p:nvSpPr>
        <p:spPr>
          <a:xfrm>
            <a:off x="4873480" y="4467878"/>
            <a:ext cx="460382" cy="246221"/>
          </a:xfrm>
          <a:prstGeom prst="rect">
            <a:avLst/>
          </a:prstGeom>
          <a:noFill/>
        </p:spPr>
        <p:txBody>
          <a:bodyPr wrap="none" rtlCol="0">
            <a:spAutoFit/>
          </a:bodyPr>
          <a:lstStyle/>
          <a:p>
            <a:r>
              <a:rPr lang="en-GB" sz="1000" b="1" dirty="0"/>
              <a:t>Year</a:t>
            </a:r>
          </a:p>
        </p:txBody>
      </p:sp>
      <p:grpSp>
        <p:nvGrpSpPr>
          <p:cNvPr id="17" name="Group 16">
            <a:extLst>
              <a:ext uri="{FF2B5EF4-FFF2-40B4-BE49-F238E27FC236}">
                <a16:creationId xmlns:a16="http://schemas.microsoft.com/office/drawing/2014/main" id="{BBC3F20E-B970-0268-B327-BDEAEDD74876}"/>
              </a:ext>
            </a:extLst>
          </p:cNvPr>
          <p:cNvGrpSpPr/>
          <p:nvPr/>
        </p:nvGrpSpPr>
        <p:grpSpPr>
          <a:xfrm>
            <a:off x="198000" y="6120000"/>
            <a:ext cx="11520786" cy="468000"/>
            <a:chOff x="1456000" y="5631826"/>
            <a:chExt cx="10646317" cy="576000"/>
          </a:xfrm>
        </p:grpSpPr>
        <p:sp>
          <p:nvSpPr>
            <p:cNvPr id="18" name="Rectangle 17" descr="Question to committee">
              <a:extLst>
                <a:ext uri="{FF2B5EF4-FFF2-40B4-BE49-F238E27FC236}">
                  <a16:creationId xmlns:a16="http://schemas.microsoft.com/office/drawing/2014/main" id="{90BAE274-2ACE-D896-EA65-4E2FD77C9146}"/>
                </a:ext>
              </a:extLst>
            </p:cNvPr>
            <p:cNvSpPr/>
            <p:nvPr/>
          </p:nvSpPr>
          <p:spPr>
            <a:xfrm>
              <a:off x="1818062" y="5653992"/>
              <a:ext cx="10284255"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342900" indent="-342900">
                <a:buFont typeface="Arial" panose="020B0604020202020204" pitchFamily="34" charset="0"/>
                <a:buChar char="•"/>
              </a:pPr>
              <a:r>
                <a:rPr lang="en-GB" sz="2000" dirty="0">
                  <a:solidFill>
                    <a:schemeClr val="tx1"/>
                  </a:solidFill>
                  <a:latin typeface="Arial" panose="020B0604020202020204" pitchFamily="34" charset="0"/>
                </a:rPr>
                <a:t>In its model, company assumed 47% have transplants by Year 4. Is this estimate credible?  </a:t>
              </a:r>
            </a:p>
          </p:txBody>
        </p:sp>
        <p:grpSp>
          <p:nvGrpSpPr>
            <p:cNvPr id="19" name="Group 18">
              <a:extLst>
                <a:ext uri="{FF2B5EF4-FFF2-40B4-BE49-F238E27FC236}">
                  <a16:creationId xmlns:a16="http://schemas.microsoft.com/office/drawing/2014/main" id="{56C4C465-2EFA-A48A-52B0-CB08384086BF}"/>
                </a:ext>
                <a:ext uri="{C183D7F6-B498-43B3-948B-1728B52AA6E4}">
                  <adec:decorative xmlns:adec="http://schemas.microsoft.com/office/drawing/2017/decorative" val="1"/>
                </a:ext>
              </a:extLst>
            </p:cNvPr>
            <p:cNvGrpSpPr/>
            <p:nvPr/>
          </p:nvGrpSpPr>
          <p:grpSpPr>
            <a:xfrm>
              <a:off x="1456000" y="5631826"/>
              <a:ext cx="576000" cy="576000"/>
              <a:chOff x="-1440493" y="4133589"/>
              <a:chExt cx="576000" cy="576000"/>
            </a:xfrm>
          </p:grpSpPr>
          <p:sp>
            <p:nvSpPr>
              <p:cNvPr id="20" name="Oval 19">
                <a:extLst>
                  <a:ext uri="{FF2B5EF4-FFF2-40B4-BE49-F238E27FC236}">
                    <a16:creationId xmlns:a16="http://schemas.microsoft.com/office/drawing/2014/main" id="{255029FE-9C97-62FC-2867-8C56EBA35055}"/>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Arial" panose="020B0604020202020204" pitchFamily="34" charset="0"/>
                </a:endParaRPr>
              </a:p>
            </p:txBody>
          </p:sp>
          <p:pic>
            <p:nvPicPr>
              <p:cNvPr id="21" name="Graphic 20">
                <a:extLst>
                  <a:ext uri="{FF2B5EF4-FFF2-40B4-BE49-F238E27FC236}">
                    <a16:creationId xmlns:a16="http://schemas.microsoft.com/office/drawing/2014/main" id="{19947602-CF8A-2103-E07F-20F670C39081}"/>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4225" y="4189857"/>
                <a:ext cx="463463" cy="463463"/>
              </a:xfrm>
              <a:prstGeom prst="rect">
                <a:avLst/>
              </a:prstGeom>
            </p:spPr>
          </p:pic>
        </p:grpSp>
      </p:grpSp>
      <p:sp>
        <p:nvSpPr>
          <p:cNvPr id="3" name="Arrow: Curved Left 2">
            <a:hlinkClick r:id="rId6" action="ppaction://hlinksldjump"/>
            <a:extLst>
              <a:ext uri="{FF2B5EF4-FFF2-40B4-BE49-F238E27FC236}">
                <a16:creationId xmlns:a16="http://schemas.microsoft.com/office/drawing/2014/main" id="{61295A7E-5BB4-AA66-29F0-C9168D1A6DE7}"/>
              </a:ext>
            </a:extLst>
          </p:cNvPr>
          <p:cNvSpPr/>
          <p:nvPr/>
        </p:nvSpPr>
        <p:spPr>
          <a:xfrm>
            <a:off x="11405509" y="6198995"/>
            <a:ext cx="258491" cy="313821"/>
          </a:xfrm>
          <a:prstGeom prst="curved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300069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a:xfrm>
            <a:off x="466724" y="180000"/>
            <a:ext cx="11250785" cy="592817"/>
          </a:xfrm>
        </p:spPr>
        <p:txBody>
          <a:bodyPr>
            <a:normAutofit/>
          </a:bodyPr>
          <a:lstStyle/>
          <a:p>
            <a:r>
              <a:rPr lang="en-GB" sz="2800" dirty="0"/>
              <a:t>Issue 4: Modelling overall survival in </a:t>
            </a:r>
            <a:r>
              <a:rPr lang="en-GB" sz="2800" dirty="0" err="1"/>
              <a:t>maralixibat</a:t>
            </a:r>
            <a:endParaRPr lang="en-GB" sz="2800" strike="sngStrike" dirty="0"/>
          </a:p>
        </p:txBody>
      </p:sp>
      <p:sp>
        <p:nvSpPr>
          <p:cNvPr id="7" name="Text Placeholder 6">
            <a:extLst>
              <a:ext uri="{FF2B5EF4-FFF2-40B4-BE49-F238E27FC236}">
                <a16:creationId xmlns:a16="http://schemas.microsoft.com/office/drawing/2014/main" id="{C6C8B27C-DF06-0B24-FAA8-360916DB537D}"/>
              </a:ext>
            </a:extLst>
          </p:cNvPr>
          <p:cNvSpPr>
            <a:spLocks noGrp="1"/>
          </p:cNvSpPr>
          <p:nvPr>
            <p:ph type="body" sz="quarter" idx="13"/>
          </p:nvPr>
        </p:nvSpPr>
        <p:spPr>
          <a:xfrm>
            <a:off x="1008000" y="6480000"/>
            <a:ext cx="9086850" cy="365125"/>
          </a:xfrm>
        </p:spPr>
        <p:txBody>
          <a:bodyPr/>
          <a:lstStyle/>
          <a:p>
            <a:r>
              <a:rPr lang="en-GB" dirty="0"/>
              <a:t>HR, hazard ratio; MRX, </a:t>
            </a:r>
            <a:r>
              <a:rPr lang="en-GB" dirty="0" err="1"/>
              <a:t>maralixibat</a:t>
            </a:r>
            <a:r>
              <a:rPr lang="en-GB" dirty="0"/>
              <a:t> </a:t>
            </a:r>
          </a:p>
        </p:txBody>
      </p:sp>
      <p:sp>
        <p:nvSpPr>
          <p:cNvPr id="8" name="Text Placeholder 7">
            <a:extLst>
              <a:ext uri="{FF2B5EF4-FFF2-40B4-BE49-F238E27FC236}">
                <a16:creationId xmlns:a16="http://schemas.microsoft.com/office/drawing/2014/main" id="{253B63D9-3BBB-AA43-C9AB-7F0E9C852314}"/>
              </a:ext>
            </a:extLst>
          </p:cNvPr>
          <p:cNvSpPr>
            <a:spLocks noGrp="1"/>
          </p:cNvSpPr>
          <p:nvPr>
            <p:ph type="body" sz="quarter" idx="14"/>
          </p:nvPr>
        </p:nvSpPr>
        <p:spPr>
          <a:xfrm>
            <a:off x="466724" y="576000"/>
            <a:ext cx="11250786" cy="520838"/>
          </a:xfrm>
        </p:spPr>
        <p:txBody>
          <a:bodyPr/>
          <a:lstStyle/>
          <a:p>
            <a:r>
              <a:rPr lang="en-GB" dirty="0"/>
              <a:t>Company assumed lower mortality risk for people whose condition responds to </a:t>
            </a:r>
            <a:r>
              <a:rPr lang="en-GB" dirty="0" err="1"/>
              <a:t>maralixibat</a:t>
            </a:r>
            <a:r>
              <a:rPr lang="en-GB" dirty="0"/>
              <a:t> than non-response. EAG assumes equivalent mortality risk</a:t>
            </a:r>
          </a:p>
        </p:txBody>
      </p:sp>
      <p:sp>
        <p:nvSpPr>
          <p:cNvPr id="15" name="Rectangle 14">
            <a:extLst>
              <a:ext uri="{FF2B5EF4-FFF2-40B4-BE49-F238E27FC236}">
                <a16:creationId xmlns:a16="http://schemas.microsoft.com/office/drawing/2014/main" id="{A095D89B-195A-4D94-A8DE-CD5502F42403}"/>
              </a:ext>
            </a:extLst>
          </p:cNvPr>
          <p:cNvSpPr/>
          <p:nvPr/>
        </p:nvSpPr>
        <p:spPr>
          <a:xfrm>
            <a:off x="216000" y="1296000"/>
            <a:ext cx="11736000" cy="1116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accent2"/>
                </a:solidFill>
                <a:latin typeface="Arial" panose="020B0604020202020204" pitchFamily="34" charset="0"/>
              </a:rPr>
              <a:t>Company</a:t>
            </a:r>
            <a:endParaRPr lang="en-GB" sz="2200" b="1" dirty="0">
              <a:solidFill>
                <a:schemeClr val="tx1"/>
              </a:solidFill>
              <a:latin typeface="Arial" panose="020B0604020202020204" pitchFamily="34" charset="0"/>
            </a:endParaRPr>
          </a:p>
          <a:p>
            <a:pPr marL="285750" indent="-285750">
              <a:buFont typeface="Arial" panose="020B0604020202020204" pitchFamily="34" charset="0"/>
              <a:buChar char="•"/>
            </a:pPr>
            <a:r>
              <a:rPr lang="en-GB" sz="2200" dirty="0">
                <a:solidFill>
                  <a:schemeClr val="tx1"/>
                </a:solidFill>
                <a:latin typeface="Arial" panose="020B0604020202020204" pitchFamily="34" charset="0"/>
              </a:rPr>
              <a:t>Modelled overall survival in MRX ‘responders’ using HR (0.305) for ‘event free survival’ from GALA cohort comparison study (GCCS)</a:t>
            </a:r>
            <a:endParaRPr lang="en-GB" sz="2200" dirty="0">
              <a:solidFill>
                <a:srgbClr val="FF0000"/>
              </a:solidFill>
              <a:latin typeface="Arial" panose="020B0604020202020204" pitchFamily="34" charset="0"/>
            </a:endParaRPr>
          </a:p>
        </p:txBody>
      </p:sp>
      <p:sp>
        <p:nvSpPr>
          <p:cNvPr id="16" name="Rectangle 15">
            <a:extLst>
              <a:ext uri="{FF2B5EF4-FFF2-40B4-BE49-F238E27FC236}">
                <a16:creationId xmlns:a16="http://schemas.microsoft.com/office/drawing/2014/main" id="{BE4E1D21-37B6-4DED-9C97-E9DA5819D47B}"/>
              </a:ext>
            </a:extLst>
          </p:cNvPr>
          <p:cNvSpPr/>
          <p:nvPr/>
        </p:nvSpPr>
        <p:spPr>
          <a:xfrm>
            <a:off x="216000" y="2484000"/>
            <a:ext cx="11736000" cy="277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GCCS: </a:t>
            </a:r>
            <a:r>
              <a:rPr lang="en-GB" sz="2200" u="sng" dirty="0">
                <a:solidFill>
                  <a:schemeClr val="tx1"/>
                </a:solidFill>
                <a:highlight>
                  <a:srgbClr val="000000"/>
                </a:highlight>
                <a:latin typeface="Arial" panose="020B0604020202020204" pitchFamily="34" charset="0"/>
              </a:rPr>
              <a:t>XXXXXXXX</a:t>
            </a:r>
            <a:r>
              <a:rPr lang="en-GB" sz="2200" dirty="0">
                <a:solidFill>
                  <a:schemeClr val="tx1"/>
                </a:solidFill>
                <a:latin typeface="Arial" panose="020B0604020202020204" pitchFamily="34" charset="0"/>
              </a:rPr>
              <a:t> deaths with MRX vs </a:t>
            </a:r>
            <a:r>
              <a:rPr lang="en-GB" sz="2200" u="sng" dirty="0">
                <a:solidFill>
                  <a:schemeClr val="tx1"/>
                </a:solidFill>
                <a:highlight>
                  <a:srgbClr val="000000"/>
                </a:highlight>
                <a:latin typeface="Arial" panose="020B0604020202020204" pitchFamily="34" charset="0"/>
              </a:rPr>
              <a:t>XXXXXXXX</a:t>
            </a:r>
            <a:r>
              <a:rPr lang="en-GB" sz="2200" dirty="0">
                <a:solidFill>
                  <a:schemeClr val="tx1"/>
                </a:solidFill>
                <a:latin typeface="Arial" panose="020B0604020202020204" pitchFamily="34" charset="0"/>
              </a:rPr>
              <a:t> with standard care</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HR sensitive to choice of starting point for baseline:</a:t>
            </a:r>
          </a:p>
          <a:p>
            <a:pPr marL="742950" lvl="1" indent="-285750">
              <a:buFont typeface="Arial" panose="020B0604020202020204" pitchFamily="34" charset="0"/>
              <a:buChar char="•"/>
            </a:pPr>
            <a:r>
              <a:rPr lang="en-GB" sz="2200" dirty="0">
                <a:solidFill>
                  <a:schemeClr val="tx1"/>
                </a:solidFill>
                <a:latin typeface="Arial" panose="020B0604020202020204" pitchFamily="34" charset="0"/>
              </a:rPr>
              <a:t>Company base case: time MRX cohort entered study (HR = 0.305)</a:t>
            </a:r>
          </a:p>
          <a:p>
            <a:pPr marL="742950" lvl="1" indent="-285750">
              <a:buFont typeface="Arial" panose="020B0604020202020204" pitchFamily="34" charset="0"/>
              <a:buChar char="•"/>
            </a:pPr>
            <a:r>
              <a:rPr lang="en-GB" sz="2200" dirty="0">
                <a:solidFill>
                  <a:schemeClr val="tx1"/>
                </a:solidFill>
                <a:latin typeface="Arial" panose="020B0604020202020204" pitchFamily="34" charset="0"/>
              </a:rPr>
              <a:t>Use of date of birth: HR = 0.618</a:t>
            </a:r>
          </a:p>
          <a:p>
            <a:pPr marL="742950" lvl="1" indent="-285750">
              <a:buFont typeface="Arial" panose="020B0604020202020204" pitchFamily="34" charset="0"/>
              <a:buChar char="•"/>
            </a:pPr>
            <a:r>
              <a:rPr lang="en-GB" sz="2200" dirty="0">
                <a:solidFill>
                  <a:schemeClr val="tx1"/>
                </a:solidFill>
                <a:latin typeface="Arial" panose="020B0604020202020204" pitchFamily="34" charset="0"/>
              </a:rPr>
              <a:t>Use of first eligible visits: HR = 0.504</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Uncertainty in how HR should be estimated and possible </a:t>
            </a:r>
            <a:r>
              <a:rPr lang="en-GB" sz="2200" u="sng" dirty="0">
                <a:solidFill>
                  <a:schemeClr val="tx1"/>
                </a:solidFill>
                <a:highlight>
                  <a:srgbClr val="000000"/>
                </a:highlight>
                <a:latin typeface="Arial" panose="020B0604020202020204" pitchFamily="34" charset="0"/>
              </a:rPr>
              <a:t>XXXXXXX</a:t>
            </a:r>
            <a:r>
              <a:rPr lang="en-GB" sz="2200" dirty="0">
                <a:solidFill>
                  <a:schemeClr val="tx1"/>
                </a:solidFill>
                <a:latin typeface="Arial" panose="020B0604020202020204" pitchFamily="34" charset="0"/>
              </a:rPr>
              <a:t> risk of death in MRX, EAG preferred to assume equivalent mortality risk (HR = 1) </a:t>
            </a:r>
          </a:p>
        </p:txBody>
      </p:sp>
      <p:grpSp>
        <p:nvGrpSpPr>
          <p:cNvPr id="2" name="Group 1">
            <a:extLst>
              <a:ext uri="{FF2B5EF4-FFF2-40B4-BE49-F238E27FC236}">
                <a16:creationId xmlns:a16="http://schemas.microsoft.com/office/drawing/2014/main" id="{E1FC1C8C-41E7-7FAD-A833-034D005333EF}"/>
              </a:ext>
            </a:extLst>
          </p:cNvPr>
          <p:cNvGrpSpPr/>
          <p:nvPr/>
        </p:nvGrpSpPr>
        <p:grpSpPr>
          <a:xfrm>
            <a:off x="2308693" y="5472985"/>
            <a:ext cx="7550613" cy="756000"/>
            <a:chOff x="1456000" y="5631826"/>
            <a:chExt cx="10874062" cy="742170"/>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818062" y="5653996"/>
              <a:ext cx="10512000" cy="72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342900" indent="-342900">
                <a:buFont typeface="Arial" panose="020B0604020202020204" pitchFamily="34" charset="0"/>
                <a:buChar char="•"/>
              </a:pPr>
              <a:r>
                <a:rPr lang="en-GB" sz="2000" dirty="0">
                  <a:solidFill>
                    <a:schemeClr val="tx1"/>
                  </a:solidFill>
                  <a:latin typeface="Arial" panose="020B0604020202020204" pitchFamily="34" charset="0"/>
                </a:rPr>
                <a:t>How does the condition impact mortality?</a:t>
              </a:r>
            </a:p>
            <a:p>
              <a:pPr marL="342900" indent="-342900">
                <a:buFont typeface="Arial" panose="020B0604020202020204" pitchFamily="34" charset="0"/>
                <a:buChar char="•"/>
              </a:pPr>
              <a:r>
                <a:rPr lang="en-GB" sz="2000" dirty="0">
                  <a:solidFill>
                    <a:schemeClr val="tx1"/>
                  </a:solidFill>
                  <a:latin typeface="Arial" panose="020B0604020202020204" pitchFamily="34" charset="0"/>
                </a:rPr>
                <a:t>How would </a:t>
              </a:r>
              <a:r>
                <a:rPr lang="en-GB" sz="2000" dirty="0" err="1">
                  <a:solidFill>
                    <a:schemeClr val="tx1"/>
                  </a:solidFill>
                  <a:latin typeface="Arial" panose="020B0604020202020204" pitchFamily="34" charset="0"/>
                </a:rPr>
                <a:t>maralixibat</a:t>
              </a:r>
              <a:r>
                <a:rPr lang="en-GB" sz="2000" dirty="0">
                  <a:solidFill>
                    <a:schemeClr val="tx1"/>
                  </a:solidFill>
                  <a:latin typeface="Arial" panose="020B0604020202020204" pitchFamily="34" charset="0"/>
                </a:rPr>
                <a:t> contribute to extending life?</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456000" y="5631826"/>
              <a:ext cx="576000" cy="576000"/>
              <a:chOff x="-1440493" y="4133589"/>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grpSp>
        <p:nvGrpSpPr>
          <p:cNvPr id="3" name="Group 2">
            <a:extLst>
              <a:ext uri="{FF2B5EF4-FFF2-40B4-BE49-F238E27FC236}">
                <a16:creationId xmlns:a16="http://schemas.microsoft.com/office/drawing/2014/main" id="{5100C058-73E9-40D2-ED3A-5CC29F6D1375}"/>
              </a:ext>
            </a:extLst>
          </p:cNvPr>
          <p:cNvGrpSpPr/>
          <p:nvPr/>
        </p:nvGrpSpPr>
        <p:grpSpPr>
          <a:xfrm>
            <a:off x="10011416" y="83129"/>
            <a:ext cx="2180584" cy="515892"/>
            <a:chOff x="10011416" y="83129"/>
            <a:chExt cx="2180584" cy="515892"/>
          </a:xfrm>
        </p:grpSpPr>
        <p:sp>
          <p:nvSpPr>
            <p:cNvPr id="4" name="Oval 3">
              <a:extLst>
                <a:ext uri="{FF2B5EF4-FFF2-40B4-BE49-F238E27FC236}">
                  <a16:creationId xmlns:a16="http://schemas.microsoft.com/office/drawing/2014/main" id="{E8D90B45-10B9-9E69-DB87-0BF5D8D15DA4}"/>
                </a:ext>
              </a:extLst>
            </p:cNvPr>
            <p:cNvSpPr/>
            <p:nvPr/>
          </p:nvSpPr>
          <p:spPr>
            <a:xfrm>
              <a:off x="10191963" y="83129"/>
              <a:ext cx="1862887" cy="515892"/>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3E122B68-03C3-B897-654E-42D8F3CBBB06}"/>
                </a:ext>
              </a:extLst>
            </p:cNvPr>
            <p:cNvSpPr txBox="1"/>
            <p:nvPr/>
          </p:nvSpPr>
          <p:spPr>
            <a:xfrm>
              <a:off x="10011416" y="167560"/>
              <a:ext cx="2180584" cy="369332"/>
            </a:xfrm>
            <a:prstGeom prst="rect">
              <a:avLst/>
            </a:prstGeom>
            <a:noFill/>
          </p:spPr>
          <p:txBody>
            <a:bodyPr wrap="square" rtlCol="0">
              <a:spAutoFit/>
            </a:bodyPr>
            <a:lstStyle/>
            <a:p>
              <a:pPr algn="ctr"/>
              <a:r>
                <a:rPr lang="en-GB" b="1" dirty="0">
                  <a:solidFill>
                    <a:schemeClr val="bg1"/>
                  </a:solidFill>
                </a:rPr>
                <a:t>Small impact</a:t>
              </a:r>
            </a:p>
          </p:txBody>
        </p:sp>
      </p:grpSp>
      <p:sp>
        <p:nvSpPr>
          <p:cNvPr id="9" name="Arrow: Curved Left 8">
            <a:hlinkClick r:id="rId5" action="ppaction://hlinksldjump"/>
            <a:extLst>
              <a:ext uri="{FF2B5EF4-FFF2-40B4-BE49-F238E27FC236}">
                <a16:creationId xmlns:a16="http://schemas.microsoft.com/office/drawing/2014/main" id="{7FAB0E02-390D-D6C4-0175-636B507B2FD0}"/>
              </a:ext>
            </a:extLst>
          </p:cNvPr>
          <p:cNvSpPr/>
          <p:nvPr/>
        </p:nvSpPr>
        <p:spPr>
          <a:xfrm>
            <a:off x="9201003" y="5713331"/>
            <a:ext cx="258491" cy="313821"/>
          </a:xfrm>
          <a:prstGeom prst="curved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91037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354A-A019-8CC0-B656-8D2C33122B8C}"/>
              </a:ext>
            </a:extLst>
          </p:cNvPr>
          <p:cNvSpPr>
            <a:spLocks noGrp="1"/>
          </p:cNvSpPr>
          <p:nvPr>
            <p:ph type="title"/>
          </p:nvPr>
        </p:nvSpPr>
        <p:spPr>
          <a:xfrm>
            <a:off x="466724" y="180000"/>
            <a:ext cx="11250785" cy="592817"/>
          </a:xfrm>
        </p:spPr>
        <p:txBody>
          <a:bodyPr/>
          <a:lstStyle/>
          <a:p>
            <a:r>
              <a:rPr lang="en-GB" dirty="0"/>
              <a:t>Adverse events: EAG comments</a:t>
            </a:r>
          </a:p>
        </p:txBody>
      </p:sp>
      <p:sp>
        <p:nvSpPr>
          <p:cNvPr id="12" name="Text Placeholder 11">
            <a:extLst>
              <a:ext uri="{FF2B5EF4-FFF2-40B4-BE49-F238E27FC236}">
                <a16:creationId xmlns:a16="http://schemas.microsoft.com/office/drawing/2014/main" id="{62581FF7-CDB8-1C8F-CE0B-F49EC175441A}"/>
              </a:ext>
            </a:extLst>
          </p:cNvPr>
          <p:cNvSpPr>
            <a:spLocks noGrp="1"/>
          </p:cNvSpPr>
          <p:nvPr>
            <p:ph type="body" sz="quarter" idx="14"/>
          </p:nvPr>
        </p:nvSpPr>
        <p:spPr>
          <a:xfrm>
            <a:off x="466724" y="576000"/>
            <a:ext cx="11250786" cy="520838"/>
          </a:xfrm>
        </p:spPr>
        <p:txBody>
          <a:bodyPr/>
          <a:lstStyle/>
          <a:p>
            <a:r>
              <a:rPr lang="en-GB" dirty="0"/>
              <a:t>EAG consider high rates of stopping </a:t>
            </a:r>
            <a:r>
              <a:rPr lang="en-GB" dirty="0" err="1"/>
              <a:t>maralixibat</a:t>
            </a:r>
            <a:r>
              <a:rPr lang="en-GB" dirty="0"/>
              <a:t> in ICONIC after randomised withdrawal phase may be indicative of lack of long-term efficacy</a:t>
            </a:r>
          </a:p>
          <a:p>
            <a:endParaRPr lang="en-GB" dirty="0"/>
          </a:p>
        </p:txBody>
      </p:sp>
      <p:sp>
        <p:nvSpPr>
          <p:cNvPr id="8" name="Rectangle 7">
            <a:extLst>
              <a:ext uri="{FF2B5EF4-FFF2-40B4-BE49-F238E27FC236}">
                <a16:creationId xmlns:a16="http://schemas.microsoft.com/office/drawing/2014/main" id="{4A8B22AF-8B1C-9EC7-FB8E-261A7290FCEE}"/>
              </a:ext>
            </a:extLst>
          </p:cNvPr>
          <p:cNvSpPr/>
          <p:nvPr/>
        </p:nvSpPr>
        <p:spPr>
          <a:xfrm>
            <a:off x="216000" y="1332000"/>
            <a:ext cx="11736000" cy="44881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tx1"/>
                </a:solidFill>
                <a:latin typeface="Arial" panose="020B0604020202020204" pitchFamily="34" charset="0"/>
              </a:rPr>
              <a:t>EAG comments </a:t>
            </a:r>
            <a:endParaRPr lang="en-GB" sz="2200" dirty="0">
              <a:solidFill>
                <a:schemeClr val="tx1"/>
              </a:solidFill>
              <a:latin typeface="Arial" panose="020B0604020202020204" pitchFamily="34" charset="0"/>
            </a:endParaRPr>
          </a:p>
          <a:p>
            <a:pPr marL="285750" indent="-285750">
              <a:buFont typeface="Arial" panose="020B0604020202020204" pitchFamily="34" charset="0"/>
              <a:buChar char="•"/>
            </a:pPr>
            <a:r>
              <a:rPr lang="en-GB" sz="2200" dirty="0">
                <a:solidFill>
                  <a:schemeClr val="tx1"/>
                </a:solidFill>
                <a:latin typeface="Arial" panose="020B0604020202020204" pitchFamily="34" charset="0"/>
              </a:rPr>
              <a:t>ICONIC: most frequent AEs in MRX were Grade 1-2 (mild-to-moderate) such as abdominal pain, diarrhoea, vomiting, pyrexia, and nasopharyngitis (resolved spontaneously)</a:t>
            </a:r>
          </a:p>
          <a:p>
            <a:pPr marL="285750" indent="-285750">
              <a:buFont typeface="Arial" panose="020B0604020202020204" pitchFamily="34" charset="0"/>
              <a:buChar char="•"/>
            </a:pPr>
            <a:r>
              <a:rPr lang="en-GB" sz="2200" b="1" dirty="0">
                <a:solidFill>
                  <a:schemeClr val="tx1"/>
                </a:solidFill>
                <a:latin typeface="Arial" panose="020B0604020202020204" pitchFamily="34" charset="0"/>
              </a:rPr>
              <a:t>Stopping rates in </a:t>
            </a:r>
            <a:r>
              <a:rPr lang="en-GB" sz="2200" b="1" dirty="0" err="1">
                <a:solidFill>
                  <a:schemeClr val="tx1"/>
                </a:solidFill>
                <a:latin typeface="Arial" panose="020B0604020202020204" pitchFamily="34" charset="0"/>
              </a:rPr>
              <a:t>maralixibat</a:t>
            </a:r>
            <a:r>
              <a:rPr lang="en-GB" sz="2200" b="1" dirty="0">
                <a:solidFill>
                  <a:schemeClr val="tx1"/>
                </a:solidFill>
                <a:latin typeface="Arial" panose="020B0604020202020204" pitchFamily="34" charset="0"/>
              </a:rPr>
              <a:t>:</a:t>
            </a:r>
            <a:r>
              <a:rPr lang="en-GB" sz="2200" dirty="0">
                <a:solidFill>
                  <a:schemeClr val="tx1"/>
                </a:solidFill>
                <a:latin typeface="Arial" panose="020B0604020202020204" pitchFamily="34" charset="0"/>
              </a:rPr>
              <a:t> </a:t>
            </a:r>
          </a:p>
          <a:p>
            <a:pPr marL="742950" lvl="1" indent="-285750">
              <a:buFont typeface="Arial" panose="020B0604020202020204" pitchFamily="34" charset="0"/>
              <a:buChar char="•"/>
            </a:pPr>
            <a:r>
              <a:rPr lang="en-GB" sz="2200" dirty="0">
                <a:solidFill>
                  <a:schemeClr val="tx1"/>
                </a:solidFill>
                <a:latin typeface="Arial" panose="020B0604020202020204" pitchFamily="34" charset="0"/>
              </a:rPr>
              <a:t>High: 20.7% (6/29) in Week 23 open-label stable dosing phase and 39.1% (9/23) in optional long-term follow-up phase from Week 48</a:t>
            </a:r>
          </a:p>
          <a:p>
            <a:pPr marL="742950" lvl="1" indent="-285750">
              <a:buFont typeface="Arial" panose="020B0604020202020204" pitchFamily="34" charset="0"/>
              <a:buChar char="•"/>
            </a:pPr>
            <a:r>
              <a:rPr lang="en-GB" sz="2200" dirty="0">
                <a:solidFill>
                  <a:schemeClr val="tx1"/>
                </a:solidFill>
                <a:latin typeface="Arial" panose="020B0604020202020204" pitchFamily="34" charset="0"/>
              </a:rPr>
              <a:t>Most frequent reasons: no consent to continue MRX (17%), AEs (13%), physician’s decision/caregiver withdrawal (4.3%)</a:t>
            </a:r>
          </a:p>
          <a:p>
            <a:pPr marL="1200150" lvl="2" indent="-285750">
              <a:buFont typeface="Arial" panose="020B0604020202020204" pitchFamily="34" charset="0"/>
              <a:buChar char="•"/>
            </a:pPr>
            <a:r>
              <a:rPr lang="en-GB" sz="2200" dirty="0">
                <a:solidFill>
                  <a:schemeClr val="tx1"/>
                </a:solidFill>
                <a:latin typeface="Arial" panose="020B0604020202020204" pitchFamily="34" charset="0"/>
              </a:rPr>
              <a:t>EAG consider high stopping rates increase uncertainty in long-term efficacy of MRX</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Company used ICONIC AEs excluding treatment failure (</a:t>
            </a:r>
            <a:r>
              <a:rPr lang="en-GB" sz="2200" u="sng" dirty="0">
                <a:solidFill>
                  <a:schemeClr val="tx1"/>
                </a:solidFill>
                <a:highlight>
                  <a:srgbClr val="000000"/>
                </a:highlight>
                <a:latin typeface="Arial" panose="020B0604020202020204" pitchFamily="34" charset="0"/>
              </a:rPr>
              <a:t>XXXX</a:t>
            </a:r>
            <a:r>
              <a:rPr lang="en-GB" sz="2200" dirty="0">
                <a:solidFill>
                  <a:schemeClr val="tx1"/>
                </a:solidFill>
                <a:latin typeface="Arial" panose="020B0604020202020204" pitchFamily="34" charset="0"/>
              </a:rPr>
              <a:t>) in its model and assumed equivalence between stopping treatment and loss of response in ‘responders’</a:t>
            </a:r>
          </a:p>
          <a:p>
            <a:pPr marL="742950" lvl="1" indent="-285750">
              <a:buFont typeface="Arial" panose="020B0604020202020204" pitchFamily="34" charset="0"/>
              <a:buChar char="•"/>
            </a:pPr>
            <a:r>
              <a:rPr lang="en-GB" sz="2200" dirty="0">
                <a:solidFill>
                  <a:schemeClr val="tx1"/>
                </a:solidFill>
                <a:latin typeface="Arial" panose="020B0604020202020204" pitchFamily="34" charset="0"/>
              </a:rPr>
              <a:t>EAG notes that fewer people met company’s </a:t>
            </a:r>
            <a:r>
              <a:rPr lang="en-GB" sz="2200" dirty="0">
                <a:solidFill>
                  <a:schemeClr val="tx1"/>
                </a:solidFill>
                <a:effectLst/>
                <a:ea typeface="SimSun" panose="02010600030101010101" pitchFamily="2" charset="-122"/>
                <a:cs typeface="Arial" panose="020B0604020202020204" pitchFamily="34" charset="0"/>
              </a:rPr>
              <a:t>≥</a:t>
            </a:r>
            <a:r>
              <a:rPr lang="en-GB" sz="2200" dirty="0">
                <a:solidFill>
                  <a:schemeClr val="tx1"/>
                </a:solidFill>
                <a:effectLst/>
                <a:ea typeface="Arial" panose="020B0604020202020204" pitchFamily="34" charset="0"/>
                <a:cs typeface="Times New Roman" panose="02020603050405020304" pitchFamily="18" charset="0"/>
              </a:rPr>
              <a:t>50% decrease in </a:t>
            </a:r>
            <a:r>
              <a:rPr lang="en-GB" sz="2200" dirty="0" err="1">
                <a:solidFill>
                  <a:schemeClr val="tx1"/>
                </a:solidFill>
                <a:effectLst/>
                <a:ea typeface="Arial" panose="020B0604020202020204" pitchFamily="34" charset="0"/>
                <a:cs typeface="Times New Roman" panose="02020603050405020304" pitchFamily="18" charset="0"/>
              </a:rPr>
              <a:t>sBA</a:t>
            </a:r>
            <a:r>
              <a:rPr lang="en-GB" sz="2200" dirty="0">
                <a:solidFill>
                  <a:schemeClr val="tx1"/>
                </a:solidFill>
                <a:effectLst/>
                <a:ea typeface="Arial" panose="020B0604020202020204" pitchFamily="34" charset="0"/>
                <a:cs typeface="Times New Roman" panose="02020603050405020304" pitchFamily="18" charset="0"/>
              </a:rPr>
              <a:t> </a:t>
            </a:r>
            <a:r>
              <a:rPr lang="en-GB" sz="2200" dirty="0">
                <a:solidFill>
                  <a:schemeClr val="tx1"/>
                </a:solidFill>
                <a:latin typeface="Arial" panose="020B0604020202020204" pitchFamily="34" charset="0"/>
              </a:rPr>
              <a:t>response threshold at week 18 (</a:t>
            </a:r>
            <a:r>
              <a:rPr lang="en-GB" sz="2200" u="sng" dirty="0">
                <a:solidFill>
                  <a:schemeClr val="tx1"/>
                </a:solidFill>
                <a:highlight>
                  <a:srgbClr val="000000"/>
                </a:highlight>
                <a:latin typeface="Arial" panose="020B0604020202020204" pitchFamily="34" charset="0"/>
              </a:rPr>
              <a:t>XXXXXXX</a:t>
            </a:r>
            <a:r>
              <a:rPr lang="en-GB" sz="2200" dirty="0">
                <a:solidFill>
                  <a:schemeClr val="tx1"/>
                </a:solidFill>
                <a:latin typeface="Arial" panose="020B0604020202020204" pitchFamily="34" charset="0"/>
              </a:rPr>
              <a:t>) vs week 12 (</a:t>
            </a:r>
            <a:r>
              <a:rPr lang="en-GB" sz="2200" u="sng" dirty="0">
                <a:solidFill>
                  <a:schemeClr val="tx1"/>
                </a:solidFill>
                <a:highlight>
                  <a:srgbClr val="000000"/>
                </a:highlight>
                <a:latin typeface="Arial" panose="020B0604020202020204" pitchFamily="34" charset="0"/>
              </a:rPr>
              <a:t>XXXXXXX</a:t>
            </a:r>
            <a:r>
              <a:rPr lang="en-GB" sz="2200" dirty="0">
                <a:solidFill>
                  <a:schemeClr val="tx1"/>
                </a:solidFill>
                <a:latin typeface="Arial" panose="020B0604020202020204" pitchFamily="34" charset="0"/>
              </a:rPr>
              <a:t>)</a:t>
            </a:r>
          </a:p>
        </p:txBody>
      </p:sp>
      <p:grpSp>
        <p:nvGrpSpPr>
          <p:cNvPr id="3" name="Group 2">
            <a:extLst>
              <a:ext uri="{FF2B5EF4-FFF2-40B4-BE49-F238E27FC236}">
                <a16:creationId xmlns:a16="http://schemas.microsoft.com/office/drawing/2014/main" id="{F853D286-B136-558A-C6F5-73CACC78AD3B}"/>
              </a:ext>
            </a:extLst>
          </p:cNvPr>
          <p:cNvGrpSpPr/>
          <p:nvPr/>
        </p:nvGrpSpPr>
        <p:grpSpPr>
          <a:xfrm>
            <a:off x="216000" y="5868000"/>
            <a:ext cx="11376000" cy="648000"/>
            <a:chOff x="1456000" y="5631826"/>
            <a:chExt cx="10874062" cy="576000"/>
          </a:xfrm>
        </p:grpSpPr>
        <p:sp>
          <p:nvSpPr>
            <p:cNvPr id="6" name="Rectangle 5" descr="Question to committee">
              <a:extLst>
                <a:ext uri="{FF2B5EF4-FFF2-40B4-BE49-F238E27FC236}">
                  <a16:creationId xmlns:a16="http://schemas.microsoft.com/office/drawing/2014/main" id="{332FE206-3148-1B5D-0404-EDD96E12C3B8}"/>
                </a:ext>
              </a:extLst>
            </p:cNvPr>
            <p:cNvSpPr/>
            <p:nvPr/>
          </p:nvSpPr>
          <p:spPr>
            <a:xfrm>
              <a:off x="1818062" y="5653996"/>
              <a:ext cx="10512000"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342900" indent="-342900">
                <a:buFont typeface="Arial" panose="020B0604020202020204" pitchFamily="34" charset="0"/>
                <a:buChar char="•"/>
              </a:pPr>
              <a:r>
                <a:rPr lang="en-GB" sz="2000" dirty="0">
                  <a:solidFill>
                    <a:schemeClr val="tx1"/>
                  </a:solidFill>
                  <a:latin typeface="Arial" panose="020B0604020202020204" pitchFamily="34" charset="0"/>
                </a:rPr>
                <a:t>Are there any other reasons for stopping </a:t>
              </a:r>
              <a:r>
                <a:rPr lang="en-GB" sz="2000" dirty="0" err="1">
                  <a:solidFill>
                    <a:schemeClr val="tx1"/>
                  </a:solidFill>
                  <a:latin typeface="Arial" panose="020B0604020202020204" pitchFamily="34" charset="0"/>
                </a:rPr>
                <a:t>maralixibat</a:t>
              </a:r>
              <a:r>
                <a:rPr lang="en-GB" sz="2000" dirty="0">
                  <a:solidFill>
                    <a:schemeClr val="tx1"/>
                  </a:solidFill>
                  <a:latin typeface="Arial" panose="020B0604020202020204" pitchFamily="34" charset="0"/>
                </a:rPr>
                <a:t> besides adverse events?</a:t>
              </a:r>
            </a:p>
            <a:p>
              <a:pPr marL="342900" indent="-342900">
                <a:buFont typeface="Arial" panose="020B0604020202020204" pitchFamily="34" charset="0"/>
                <a:buChar char="•"/>
              </a:pPr>
              <a:r>
                <a:rPr lang="en-GB" sz="2000" dirty="0">
                  <a:solidFill>
                    <a:schemeClr val="tx1"/>
                  </a:solidFill>
                  <a:latin typeface="Arial" panose="020B0604020202020204" pitchFamily="34" charset="0"/>
                </a:rPr>
                <a:t>What proportion of people is likely to stop </a:t>
              </a:r>
              <a:r>
                <a:rPr lang="en-GB" sz="2000" dirty="0" err="1">
                  <a:solidFill>
                    <a:schemeClr val="tx1"/>
                  </a:solidFill>
                  <a:latin typeface="Arial" panose="020B0604020202020204" pitchFamily="34" charset="0"/>
                </a:rPr>
                <a:t>maralixibat</a:t>
              </a:r>
              <a:r>
                <a:rPr lang="en-GB" sz="2000" dirty="0">
                  <a:solidFill>
                    <a:schemeClr val="tx1"/>
                  </a:solidFill>
                  <a:latin typeface="Arial" panose="020B0604020202020204" pitchFamily="34" charset="0"/>
                </a:rPr>
                <a:t> for any reason?</a:t>
              </a:r>
            </a:p>
          </p:txBody>
        </p:sp>
        <p:grpSp>
          <p:nvGrpSpPr>
            <p:cNvPr id="7" name="Group 6">
              <a:extLst>
                <a:ext uri="{FF2B5EF4-FFF2-40B4-BE49-F238E27FC236}">
                  <a16:creationId xmlns:a16="http://schemas.microsoft.com/office/drawing/2014/main" id="{3C246F8F-602F-99ED-179E-D7B30285E102}"/>
                </a:ext>
                <a:ext uri="{C183D7F6-B498-43B3-948B-1728B52AA6E4}">
                  <adec:decorative xmlns:adec="http://schemas.microsoft.com/office/drawing/2017/decorative" val="1"/>
                </a:ext>
              </a:extLst>
            </p:cNvPr>
            <p:cNvGrpSpPr/>
            <p:nvPr/>
          </p:nvGrpSpPr>
          <p:grpSpPr>
            <a:xfrm>
              <a:off x="1456000" y="5631826"/>
              <a:ext cx="576000" cy="576000"/>
              <a:chOff x="-1440493" y="4133589"/>
              <a:chExt cx="576000" cy="576000"/>
            </a:xfrm>
          </p:grpSpPr>
          <p:sp>
            <p:nvSpPr>
              <p:cNvPr id="9" name="Oval 8">
                <a:extLst>
                  <a:ext uri="{FF2B5EF4-FFF2-40B4-BE49-F238E27FC236}">
                    <a16:creationId xmlns:a16="http://schemas.microsoft.com/office/drawing/2014/main" id="{1C424FCF-1AE8-901C-8D06-A25ADEED7F83}"/>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0" name="Graphic 9">
                <a:extLst>
                  <a:ext uri="{FF2B5EF4-FFF2-40B4-BE49-F238E27FC236}">
                    <a16:creationId xmlns:a16="http://schemas.microsoft.com/office/drawing/2014/main" id="{A7CCD3B5-7E07-CAFF-AB88-17CE3D4592E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sp>
        <p:nvSpPr>
          <p:cNvPr id="14" name="Text Placeholder 13">
            <a:extLst>
              <a:ext uri="{FF2B5EF4-FFF2-40B4-BE49-F238E27FC236}">
                <a16:creationId xmlns:a16="http://schemas.microsoft.com/office/drawing/2014/main" id="{28D1D4AF-5B36-951A-3260-F32ACF59CAF0}"/>
              </a:ext>
            </a:extLst>
          </p:cNvPr>
          <p:cNvSpPr>
            <a:spLocks noGrp="1"/>
          </p:cNvSpPr>
          <p:nvPr>
            <p:ph type="body" sz="quarter" idx="13"/>
          </p:nvPr>
        </p:nvSpPr>
        <p:spPr>
          <a:xfrm>
            <a:off x="1008000" y="6480000"/>
            <a:ext cx="9086850" cy="365125"/>
          </a:xfrm>
        </p:spPr>
        <p:txBody>
          <a:bodyPr/>
          <a:lstStyle/>
          <a:p>
            <a:r>
              <a:rPr lang="en-GB" dirty="0"/>
              <a:t>AE, adverse event; MRX, </a:t>
            </a:r>
            <a:r>
              <a:rPr lang="en-GB" dirty="0" err="1"/>
              <a:t>maralixibat</a:t>
            </a:r>
            <a:r>
              <a:rPr lang="en-GB" dirty="0"/>
              <a:t>; </a:t>
            </a:r>
            <a:r>
              <a:rPr lang="en-GB" dirty="0" err="1"/>
              <a:t>sbA</a:t>
            </a:r>
            <a:r>
              <a:rPr lang="en-GB" dirty="0"/>
              <a:t>, serum bile acids</a:t>
            </a:r>
          </a:p>
        </p:txBody>
      </p:sp>
      <p:sp>
        <p:nvSpPr>
          <p:cNvPr id="4" name="Arrow: Curved Left 3">
            <a:hlinkClick r:id="rId5" action="ppaction://hlinksldjump"/>
            <a:extLst>
              <a:ext uri="{FF2B5EF4-FFF2-40B4-BE49-F238E27FC236}">
                <a16:creationId xmlns:a16="http://schemas.microsoft.com/office/drawing/2014/main" id="{1A2E1EA8-10AA-091B-DC3F-A3025413F008}"/>
              </a:ext>
            </a:extLst>
          </p:cNvPr>
          <p:cNvSpPr/>
          <p:nvPr/>
        </p:nvSpPr>
        <p:spPr>
          <a:xfrm>
            <a:off x="10914057" y="6065474"/>
            <a:ext cx="258491" cy="313821"/>
          </a:xfrm>
          <a:prstGeom prst="curved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8498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dirty="0">
                <a:latin typeface="Arial" panose="020B0604020202020204" pitchFamily="34" charset="0"/>
                <a:cs typeface="Arial" panose="020B0604020202020204" pitchFamily="34" charset="0"/>
              </a:rPr>
              <a:t>Maralixibat for treating cholestatic pruritus in Alagille syndrome</a:t>
            </a:r>
            <a:endParaRPr lang="en-GB" dirty="0"/>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1136812" cy="2875457"/>
          </a:xfrm>
        </p:spPr>
        <p:txBody>
          <a:bodyPr>
            <a:noAutofit/>
          </a:bodyPr>
          <a:lstStyle/>
          <a:p>
            <a:pPr marL="457200" indent="-457200">
              <a:buSzPts val="2400"/>
              <a:buFont typeface="Wingdings" pitchFamily="2" charset="2"/>
              <a:buChar char="q"/>
            </a:pPr>
            <a:r>
              <a:rPr lang="en-GB" sz="2800" dirty="0"/>
              <a:t> Background and key issues</a:t>
            </a:r>
          </a:p>
          <a:p>
            <a:pPr marL="457200" indent="-457200">
              <a:buSzPts val="2200"/>
              <a:buFont typeface="Wingdings" pitchFamily="2" charset="2"/>
              <a:buChar char="q"/>
            </a:pPr>
            <a:r>
              <a:rPr lang="en-GB" sz="2800" dirty="0"/>
              <a:t> Clinical effectiveness</a:t>
            </a:r>
          </a:p>
          <a:p>
            <a:pPr marL="457200" indent="-457200">
              <a:buSzPts val="2200"/>
              <a:buFont typeface="Wingdings" pitchFamily="2" charset="2"/>
              <a:buChar char="ü"/>
            </a:pPr>
            <a:r>
              <a:rPr lang="en-GB" sz="2800" b="1" dirty="0"/>
              <a:t> Modelling and cost effectiveness</a:t>
            </a:r>
          </a:p>
          <a:p>
            <a:pPr marL="457200" indent="-457200">
              <a:buSzPts val="2000"/>
              <a:buFont typeface="Wingdings" pitchFamily="2" charset="2"/>
              <a:buChar char="q"/>
            </a:pPr>
            <a:r>
              <a:rPr lang="en-GB" sz="2800" dirty="0"/>
              <a:t> Other considerations </a:t>
            </a:r>
          </a:p>
          <a:p>
            <a:pPr marL="457200" indent="-457200">
              <a:buSzPts val="2000"/>
              <a:buFont typeface="Wingdings" pitchFamily="2" charset="2"/>
              <a:buChar char="q"/>
            </a:pPr>
            <a:r>
              <a:rPr lang="en-GB" sz="2800" dirty="0"/>
              <a:t> Summary</a:t>
            </a:r>
          </a:p>
          <a:p>
            <a:endParaRPr lang="en-GB" sz="2800" dirty="0"/>
          </a:p>
        </p:txBody>
      </p:sp>
    </p:spTree>
    <p:extLst>
      <p:ext uri="{BB962C8B-B14F-4D97-AF65-F5344CB8AC3E}">
        <p14:creationId xmlns:p14="http://schemas.microsoft.com/office/powerpoint/2010/main" val="615957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1E9B0570-51CF-1ACD-2949-AB290AF6DE46}"/>
              </a:ext>
            </a:extLst>
          </p:cNvPr>
          <p:cNvSpPr>
            <a:spLocks noGrp="1"/>
          </p:cNvSpPr>
          <p:nvPr>
            <p:ph type="title"/>
          </p:nvPr>
        </p:nvSpPr>
        <p:spPr>
          <a:xfrm>
            <a:off x="5595517" y="-33917"/>
            <a:ext cx="5775599" cy="592817"/>
          </a:xfrm>
        </p:spPr>
        <p:txBody>
          <a:bodyPr/>
          <a:lstStyle/>
          <a:p>
            <a:r>
              <a:rPr lang="en-GB" dirty="0"/>
              <a:t>Company model*</a:t>
            </a:r>
          </a:p>
        </p:txBody>
      </p:sp>
      <p:sp>
        <p:nvSpPr>
          <p:cNvPr id="22" name="Text Placeholder 21">
            <a:extLst>
              <a:ext uri="{FF2B5EF4-FFF2-40B4-BE49-F238E27FC236}">
                <a16:creationId xmlns:a16="http://schemas.microsoft.com/office/drawing/2014/main" id="{745B142C-228E-C6B4-D19D-DC8BBD436F48}"/>
              </a:ext>
            </a:extLst>
          </p:cNvPr>
          <p:cNvSpPr>
            <a:spLocks noGrp="1"/>
          </p:cNvSpPr>
          <p:nvPr>
            <p:ph type="body" sz="quarter" idx="13"/>
          </p:nvPr>
        </p:nvSpPr>
        <p:spPr>
          <a:xfrm>
            <a:off x="7701221" y="6074631"/>
            <a:ext cx="2736000" cy="365125"/>
          </a:xfrm>
        </p:spPr>
        <p:txBody>
          <a:bodyPr/>
          <a:lstStyle/>
          <a:p>
            <a:r>
              <a:rPr lang="en-GB" dirty="0"/>
              <a:t>QALY, quality-adjusted life year</a:t>
            </a:r>
          </a:p>
        </p:txBody>
      </p:sp>
      <p:graphicFrame>
        <p:nvGraphicFramePr>
          <p:cNvPr id="46" name="Table 45">
            <a:extLst>
              <a:ext uri="{FF2B5EF4-FFF2-40B4-BE49-F238E27FC236}">
                <a16:creationId xmlns:a16="http://schemas.microsoft.com/office/drawing/2014/main" id="{A5E3C9CF-8D9D-7AAC-E997-08FFEC6A5BF5}"/>
              </a:ext>
            </a:extLst>
          </p:cNvPr>
          <p:cNvGraphicFramePr>
            <a:graphicFrameLocks noGrp="1"/>
          </p:cNvGraphicFramePr>
          <p:nvPr>
            <p:extLst>
              <p:ext uri="{D42A27DB-BD31-4B8C-83A1-F6EECF244321}">
                <p14:modId xmlns:p14="http://schemas.microsoft.com/office/powerpoint/2010/main" val="2638359675"/>
              </p:ext>
            </p:extLst>
          </p:nvPr>
        </p:nvGraphicFramePr>
        <p:xfrm>
          <a:off x="7171622" y="3726155"/>
          <a:ext cx="4934518" cy="2194560"/>
        </p:xfrm>
        <a:graphic>
          <a:graphicData uri="http://schemas.openxmlformats.org/drawingml/2006/table">
            <a:tbl>
              <a:tblPr firstRow="1" bandRow="1">
                <a:tableStyleId>{073A0DAA-6AF3-43AB-8588-CEC1D06C72B9}</a:tableStyleId>
              </a:tblPr>
              <a:tblGrid>
                <a:gridCol w="3872954">
                  <a:extLst>
                    <a:ext uri="{9D8B030D-6E8A-4147-A177-3AD203B41FA5}">
                      <a16:colId xmlns:a16="http://schemas.microsoft.com/office/drawing/2014/main" val="3418229294"/>
                    </a:ext>
                  </a:extLst>
                </a:gridCol>
                <a:gridCol w="1061564">
                  <a:extLst>
                    <a:ext uri="{9D8B030D-6E8A-4147-A177-3AD203B41FA5}">
                      <a16:colId xmlns:a16="http://schemas.microsoft.com/office/drawing/2014/main" val="1699719064"/>
                    </a:ext>
                  </a:extLst>
                </a:gridCol>
              </a:tblGrid>
              <a:tr h="355612">
                <a:tc gridSpan="2">
                  <a:txBody>
                    <a:bodyPr/>
                    <a:lstStyle/>
                    <a:p>
                      <a:pPr algn="ctr"/>
                      <a:r>
                        <a:rPr lang="en-GB" dirty="0"/>
                        <a:t>Probability of transitioning to death from:</a:t>
                      </a:r>
                    </a:p>
                  </a:txBody>
                  <a:tcPr/>
                </a:tc>
                <a:tc hMerge="1">
                  <a:txBody>
                    <a:bodyPr/>
                    <a:lstStyle/>
                    <a:p>
                      <a:endParaRPr lang="en-GB" dirty="0"/>
                    </a:p>
                  </a:txBody>
                  <a:tcPr/>
                </a:tc>
                <a:extLst>
                  <a:ext uri="{0D108BD9-81ED-4DB2-BD59-A6C34878D82A}">
                    <a16:rowId xmlns:a16="http://schemas.microsoft.com/office/drawing/2014/main" val="3528059732"/>
                  </a:ext>
                </a:extLst>
              </a:tr>
              <a:tr h="340312">
                <a:tc>
                  <a:txBody>
                    <a:bodyPr/>
                    <a:lstStyle/>
                    <a:p>
                      <a:r>
                        <a:rPr lang="en-GB" dirty="0"/>
                        <a:t>Cirrhosis</a:t>
                      </a:r>
                    </a:p>
                  </a:txBody>
                  <a:tcPr/>
                </a:tc>
                <a:tc>
                  <a:txBody>
                    <a:bodyPr/>
                    <a:lstStyle/>
                    <a:p>
                      <a:pPr algn="r"/>
                      <a:r>
                        <a:rPr lang="en-GB" dirty="0"/>
                        <a:t>0.4</a:t>
                      </a:r>
                    </a:p>
                  </a:txBody>
                  <a:tcPr/>
                </a:tc>
                <a:extLst>
                  <a:ext uri="{0D108BD9-81ED-4DB2-BD59-A6C34878D82A}">
                    <a16:rowId xmlns:a16="http://schemas.microsoft.com/office/drawing/2014/main" val="3796280115"/>
                  </a:ext>
                </a:extLst>
              </a:tr>
              <a:tr h="340312">
                <a:tc>
                  <a:txBody>
                    <a:bodyPr/>
                    <a:lstStyle/>
                    <a:p>
                      <a:r>
                        <a:rPr lang="en-GB" dirty="0"/>
                        <a:t>Portal hypertension</a:t>
                      </a:r>
                    </a:p>
                  </a:txBody>
                  <a:tcPr/>
                </a:tc>
                <a:tc>
                  <a:txBody>
                    <a:bodyPr/>
                    <a:lstStyle/>
                    <a:p>
                      <a:pPr algn="r"/>
                      <a:r>
                        <a:rPr lang="en-GB" dirty="0"/>
                        <a:t>0.52</a:t>
                      </a:r>
                    </a:p>
                  </a:txBody>
                  <a:tcPr/>
                </a:tc>
                <a:extLst>
                  <a:ext uri="{0D108BD9-81ED-4DB2-BD59-A6C34878D82A}">
                    <a16:rowId xmlns:a16="http://schemas.microsoft.com/office/drawing/2014/main" val="2594229427"/>
                  </a:ext>
                </a:extLst>
              </a:tr>
              <a:tr h="340312">
                <a:tc>
                  <a:txBody>
                    <a:bodyPr/>
                    <a:lstStyle/>
                    <a:p>
                      <a:r>
                        <a:rPr lang="en-GB" dirty="0"/>
                        <a:t>Ascites</a:t>
                      </a:r>
                    </a:p>
                  </a:txBody>
                  <a:tcPr/>
                </a:tc>
                <a:tc>
                  <a:txBody>
                    <a:bodyPr/>
                    <a:lstStyle/>
                    <a:p>
                      <a:pPr algn="r"/>
                      <a:r>
                        <a:rPr lang="en-GB" dirty="0"/>
                        <a:t>0.64</a:t>
                      </a:r>
                    </a:p>
                  </a:txBody>
                  <a:tcPr/>
                </a:tc>
                <a:extLst>
                  <a:ext uri="{0D108BD9-81ED-4DB2-BD59-A6C34878D82A}">
                    <a16:rowId xmlns:a16="http://schemas.microsoft.com/office/drawing/2014/main" val="646796417"/>
                  </a:ext>
                </a:extLst>
              </a:tr>
              <a:tr h="340312">
                <a:tc>
                  <a:txBody>
                    <a:bodyPr/>
                    <a:lstStyle/>
                    <a:p>
                      <a:r>
                        <a:rPr lang="en-GB" dirty="0"/>
                        <a:t>Liver transplant (</a:t>
                      </a:r>
                      <a:r>
                        <a:rPr lang="en-GB" dirty="0" err="1"/>
                        <a:t>LTx</a:t>
                      </a:r>
                      <a:r>
                        <a:rPr lang="en-GB" dirty="0"/>
                        <a:t>)</a:t>
                      </a:r>
                    </a:p>
                  </a:txBody>
                  <a:tcPr/>
                </a:tc>
                <a:tc>
                  <a:txBody>
                    <a:bodyPr/>
                    <a:lstStyle/>
                    <a:p>
                      <a:pPr algn="r"/>
                      <a:r>
                        <a:rPr lang="en-GB" dirty="0"/>
                        <a:t>0.21</a:t>
                      </a:r>
                    </a:p>
                  </a:txBody>
                  <a:tcPr/>
                </a:tc>
                <a:extLst>
                  <a:ext uri="{0D108BD9-81ED-4DB2-BD59-A6C34878D82A}">
                    <a16:rowId xmlns:a16="http://schemas.microsoft.com/office/drawing/2014/main" val="1779078624"/>
                  </a:ext>
                </a:extLst>
              </a:tr>
              <a:tr h="340312">
                <a:tc>
                  <a:txBody>
                    <a:bodyPr/>
                    <a:lstStyle/>
                    <a:p>
                      <a:r>
                        <a:rPr lang="en-GB" dirty="0"/>
                        <a:t>Post liver transplant</a:t>
                      </a:r>
                    </a:p>
                  </a:txBody>
                  <a:tcPr/>
                </a:tc>
                <a:tc>
                  <a:txBody>
                    <a:bodyPr/>
                    <a:lstStyle/>
                    <a:p>
                      <a:pPr algn="r"/>
                      <a:r>
                        <a:rPr lang="en-GB" dirty="0"/>
                        <a:t>0.29</a:t>
                      </a:r>
                    </a:p>
                  </a:txBody>
                  <a:tcPr/>
                </a:tc>
                <a:extLst>
                  <a:ext uri="{0D108BD9-81ED-4DB2-BD59-A6C34878D82A}">
                    <a16:rowId xmlns:a16="http://schemas.microsoft.com/office/drawing/2014/main" val="24604848"/>
                  </a:ext>
                </a:extLst>
              </a:tr>
            </a:tbl>
          </a:graphicData>
        </a:graphic>
      </p:graphicFrame>
      <p:grpSp>
        <p:nvGrpSpPr>
          <p:cNvPr id="18" name="Group 17">
            <a:extLst>
              <a:ext uri="{FF2B5EF4-FFF2-40B4-BE49-F238E27FC236}">
                <a16:creationId xmlns:a16="http://schemas.microsoft.com/office/drawing/2014/main" id="{EFC07D6F-C51E-DAFA-6717-B77899244A99}"/>
              </a:ext>
            </a:extLst>
          </p:cNvPr>
          <p:cNvGrpSpPr/>
          <p:nvPr/>
        </p:nvGrpSpPr>
        <p:grpSpPr>
          <a:xfrm>
            <a:off x="46105" y="139396"/>
            <a:ext cx="11885116" cy="3466280"/>
            <a:chOff x="285361" y="521164"/>
            <a:chExt cx="11885116" cy="3466280"/>
          </a:xfrm>
        </p:grpSpPr>
        <p:grpSp>
          <p:nvGrpSpPr>
            <p:cNvPr id="44" name="Group 43">
              <a:extLst>
                <a:ext uri="{FF2B5EF4-FFF2-40B4-BE49-F238E27FC236}">
                  <a16:creationId xmlns:a16="http://schemas.microsoft.com/office/drawing/2014/main" id="{8B8B4EE4-2654-1809-7172-00ED7AE6A9FB}"/>
                </a:ext>
              </a:extLst>
            </p:cNvPr>
            <p:cNvGrpSpPr/>
            <p:nvPr/>
          </p:nvGrpSpPr>
          <p:grpSpPr>
            <a:xfrm>
              <a:off x="465476" y="521164"/>
              <a:ext cx="11705001" cy="3466280"/>
              <a:chOff x="466724" y="565720"/>
              <a:chExt cx="11705001" cy="3466280"/>
            </a:xfrm>
          </p:grpSpPr>
          <p:sp>
            <p:nvSpPr>
              <p:cNvPr id="3" name="Rectangle: Rounded Corners 2">
                <a:extLst>
                  <a:ext uri="{FF2B5EF4-FFF2-40B4-BE49-F238E27FC236}">
                    <a16:creationId xmlns:a16="http://schemas.microsoft.com/office/drawing/2014/main" id="{20C568E2-3DE7-7386-5548-BA68702C3F08}"/>
                  </a:ext>
                </a:extLst>
              </p:cNvPr>
              <p:cNvSpPr/>
              <p:nvPr/>
            </p:nvSpPr>
            <p:spPr>
              <a:xfrm>
                <a:off x="466724" y="2162561"/>
                <a:ext cx="2052000" cy="1008000"/>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Cholestasis and pruritis respond to treatment</a:t>
                </a:r>
              </a:p>
            </p:txBody>
          </p:sp>
          <p:sp>
            <p:nvSpPr>
              <p:cNvPr id="4" name="Rectangle: Rounded Corners 3">
                <a:extLst>
                  <a:ext uri="{FF2B5EF4-FFF2-40B4-BE49-F238E27FC236}">
                    <a16:creationId xmlns:a16="http://schemas.microsoft.com/office/drawing/2014/main" id="{88F91DE6-0628-3E07-C19E-5B006B25B290}"/>
                  </a:ext>
                </a:extLst>
              </p:cNvPr>
              <p:cNvSpPr/>
              <p:nvPr/>
            </p:nvSpPr>
            <p:spPr>
              <a:xfrm>
                <a:off x="3207725" y="1620000"/>
                <a:ext cx="1849422" cy="172800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Severe cholestasis with  pruritis do not respond to treatment</a:t>
                </a:r>
              </a:p>
            </p:txBody>
          </p:sp>
          <p:sp>
            <p:nvSpPr>
              <p:cNvPr id="5" name="Rectangle: Rounded Corners 4">
                <a:extLst>
                  <a:ext uri="{FF2B5EF4-FFF2-40B4-BE49-F238E27FC236}">
                    <a16:creationId xmlns:a16="http://schemas.microsoft.com/office/drawing/2014/main" id="{0BF07655-E7F7-2B41-B675-5F0A99DB0318}"/>
                  </a:ext>
                </a:extLst>
              </p:cNvPr>
              <p:cNvSpPr/>
              <p:nvPr/>
            </p:nvSpPr>
            <p:spPr>
              <a:xfrm>
                <a:off x="5295725" y="1332000"/>
                <a:ext cx="1692000" cy="43200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Cirrhosis</a:t>
                </a:r>
              </a:p>
            </p:txBody>
          </p:sp>
          <p:sp>
            <p:nvSpPr>
              <p:cNvPr id="6" name="Rectangle: Rounded Corners 5">
                <a:extLst>
                  <a:ext uri="{FF2B5EF4-FFF2-40B4-BE49-F238E27FC236}">
                    <a16:creationId xmlns:a16="http://schemas.microsoft.com/office/drawing/2014/main" id="{DE3C309C-A876-7F84-9D66-D82C76C74D44}"/>
                  </a:ext>
                </a:extLst>
              </p:cNvPr>
              <p:cNvSpPr/>
              <p:nvPr/>
            </p:nvSpPr>
            <p:spPr>
              <a:xfrm>
                <a:off x="5295725" y="2196000"/>
                <a:ext cx="1692000" cy="64800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Portal hypertension</a:t>
                </a:r>
              </a:p>
            </p:txBody>
          </p:sp>
          <p:sp>
            <p:nvSpPr>
              <p:cNvPr id="7" name="Rectangle: Rounded Corners 6">
                <a:extLst>
                  <a:ext uri="{FF2B5EF4-FFF2-40B4-BE49-F238E27FC236}">
                    <a16:creationId xmlns:a16="http://schemas.microsoft.com/office/drawing/2014/main" id="{8F0D8072-CF4C-13F7-4DE3-969AF6D7FCFE}"/>
                  </a:ext>
                </a:extLst>
              </p:cNvPr>
              <p:cNvSpPr/>
              <p:nvPr/>
            </p:nvSpPr>
            <p:spPr>
              <a:xfrm>
                <a:off x="5295725" y="3240000"/>
                <a:ext cx="1692000" cy="43200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Ascites</a:t>
                </a:r>
              </a:p>
            </p:txBody>
          </p:sp>
          <p:sp>
            <p:nvSpPr>
              <p:cNvPr id="8" name="Rectangle: Rounded Corners 7">
                <a:extLst>
                  <a:ext uri="{FF2B5EF4-FFF2-40B4-BE49-F238E27FC236}">
                    <a16:creationId xmlns:a16="http://schemas.microsoft.com/office/drawing/2014/main" id="{83A45C63-E170-DAC3-3730-00656C7532E9}"/>
                  </a:ext>
                </a:extLst>
              </p:cNvPr>
              <p:cNvSpPr/>
              <p:nvPr/>
            </p:nvSpPr>
            <p:spPr>
              <a:xfrm>
                <a:off x="10083725" y="1357720"/>
                <a:ext cx="2088000" cy="97200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No renal/cardiac involvement</a:t>
                </a:r>
              </a:p>
              <a:p>
                <a:pPr algn="ctr"/>
                <a:r>
                  <a:rPr lang="en-GB" b="1" dirty="0" err="1">
                    <a:solidFill>
                      <a:schemeClr val="tx1"/>
                    </a:solidFill>
                  </a:rPr>
                  <a:t>LTx</a:t>
                </a:r>
                <a:endParaRPr lang="en-GB" b="1" dirty="0">
                  <a:solidFill>
                    <a:schemeClr val="tx1"/>
                  </a:solidFill>
                </a:endParaRPr>
              </a:p>
            </p:txBody>
          </p:sp>
          <p:sp>
            <p:nvSpPr>
              <p:cNvPr id="9" name="Rectangle: Rounded Corners 8">
                <a:extLst>
                  <a:ext uri="{FF2B5EF4-FFF2-40B4-BE49-F238E27FC236}">
                    <a16:creationId xmlns:a16="http://schemas.microsoft.com/office/drawing/2014/main" id="{C2B64BDE-0E37-36F9-D4EC-383FE41F9E6E}"/>
                  </a:ext>
                </a:extLst>
              </p:cNvPr>
              <p:cNvSpPr/>
              <p:nvPr/>
            </p:nvSpPr>
            <p:spPr>
              <a:xfrm>
                <a:off x="10083725" y="565720"/>
                <a:ext cx="2088000" cy="43200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Post </a:t>
                </a:r>
                <a:r>
                  <a:rPr lang="en-GB" b="1" dirty="0" err="1">
                    <a:solidFill>
                      <a:schemeClr val="tx1"/>
                    </a:solidFill>
                  </a:rPr>
                  <a:t>LTx</a:t>
                </a:r>
                <a:endParaRPr lang="en-GB" b="1" dirty="0">
                  <a:solidFill>
                    <a:schemeClr val="tx1"/>
                  </a:solidFill>
                </a:endParaRPr>
              </a:p>
            </p:txBody>
          </p:sp>
          <p:sp>
            <p:nvSpPr>
              <p:cNvPr id="11" name="Rectangle: Rounded Corners 10">
                <a:extLst>
                  <a:ext uri="{FF2B5EF4-FFF2-40B4-BE49-F238E27FC236}">
                    <a16:creationId xmlns:a16="http://schemas.microsoft.com/office/drawing/2014/main" id="{48C5187A-6883-1850-D550-F7937F13BF25}"/>
                  </a:ext>
                </a:extLst>
              </p:cNvPr>
              <p:cNvSpPr/>
              <p:nvPr/>
            </p:nvSpPr>
            <p:spPr>
              <a:xfrm>
                <a:off x="10790725" y="3384000"/>
                <a:ext cx="1381000" cy="432000"/>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Death</a:t>
                </a:r>
              </a:p>
            </p:txBody>
          </p:sp>
          <p:sp>
            <p:nvSpPr>
              <p:cNvPr id="12" name="Rectangle 11">
                <a:extLst>
                  <a:ext uri="{FF2B5EF4-FFF2-40B4-BE49-F238E27FC236}">
                    <a16:creationId xmlns:a16="http://schemas.microsoft.com/office/drawing/2014/main" id="{6EFF9A1D-9951-606F-0511-087EAB763D98}"/>
                  </a:ext>
                </a:extLst>
              </p:cNvPr>
              <p:cNvSpPr/>
              <p:nvPr/>
            </p:nvSpPr>
            <p:spPr>
              <a:xfrm>
                <a:off x="478116" y="3600000"/>
                <a:ext cx="2029216" cy="432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Standard care</a:t>
                </a:r>
              </a:p>
            </p:txBody>
          </p:sp>
          <p:sp>
            <p:nvSpPr>
              <p:cNvPr id="13" name="Rectangle 12">
                <a:extLst>
                  <a:ext uri="{FF2B5EF4-FFF2-40B4-BE49-F238E27FC236}">
                    <a16:creationId xmlns:a16="http://schemas.microsoft.com/office/drawing/2014/main" id="{7987BCDD-4145-6CFA-7AB1-48ED9E7BCE7E}"/>
                  </a:ext>
                </a:extLst>
              </p:cNvPr>
              <p:cNvSpPr/>
              <p:nvPr/>
            </p:nvSpPr>
            <p:spPr>
              <a:xfrm>
                <a:off x="488661" y="1260000"/>
                <a:ext cx="2029216" cy="4320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Maralixibat</a:t>
                </a:r>
              </a:p>
            </p:txBody>
          </p:sp>
          <p:cxnSp>
            <p:nvCxnSpPr>
              <p:cNvPr id="26" name="Connector: Elbow 25">
                <a:extLst>
                  <a:ext uri="{FF2B5EF4-FFF2-40B4-BE49-F238E27FC236}">
                    <a16:creationId xmlns:a16="http://schemas.microsoft.com/office/drawing/2014/main" id="{BF555592-2F29-1163-7323-85B4968C37C6}"/>
                  </a:ext>
                </a:extLst>
              </p:cNvPr>
              <p:cNvCxnSpPr>
                <a:cxnSpLocks/>
                <a:stCxn id="4" idx="0"/>
                <a:endCxn id="8" idx="0"/>
              </p:cNvCxnSpPr>
              <p:nvPr/>
            </p:nvCxnSpPr>
            <p:spPr>
              <a:xfrm rot="5400000" flipH="1" flipV="1">
                <a:off x="7498940" y="-2008784"/>
                <a:ext cx="262280" cy="6995289"/>
              </a:xfrm>
              <a:prstGeom prst="bentConnector3">
                <a:avLst>
                  <a:gd name="adj1" fmla="val 187159"/>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28A8692-EBF4-A429-0E59-8F09B0608691}"/>
                  </a:ext>
                </a:extLst>
              </p:cNvPr>
              <p:cNvCxnSpPr>
                <a:cxnSpLocks/>
                <a:stCxn id="4" idx="3"/>
                <a:endCxn id="5" idx="1"/>
              </p:cNvCxnSpPr>
              <p:nvPr/>
            </p:nvCxnSpPr>
            <p:spPr>
              <a:xfrm flipV="1">
                <a:off x="5057147" y="1548000"/>
                <a:ext cx="238578" cy="936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A08E4D2-0A03-953A-1C25-1D285576B43E}"/>
                  </a:ext>
                </a:extLst>
              </p:cNvPr>
              <p:cNvCxnSpPr>
                <a:cxnSpLocks/>
                <a:stCxn id="5" idx="2"/>
                <a:endCxn id="6" idx="0"/>
              </p:cNvCxnSpPr>
              <p:nvPr/>
            </p:nvCxnSpPr>
            <p:spPr>
              <a:xfrm>
                <a:off x="6141725" y="1764000"/>
                <a:ext cx="0" cy="43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C8CE269-AAC7-3632-3B22-C1A3969679B0}"/>
                  </a:ext>
                </a:extLst>
              </p:cNvPr>
              <p:cNvCxnSpPr>
                <a:cxnSpLocks/>
                <a:stCxn id="6" idx="2"/>
                <a:endCxn id="7" idx="0"/>
              </p:cNvCxnSpPr>
              <p:nvPr/>
            </p:nvCxnSpPr>
            <p:spPr>
              <a:xfrm>
                <a:off x="6141725" y="2844000"/>
                <a:ext cx="0" cy="396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0A9FA82-28DC-A171-1614-499AE7F84485}"/>
                  </a:ext>
                </a:extLst>
              </p:cNvPr>
              <p:cNvCxnSpPr/>
              <p:nvPr/>
            </p:nvCxnSpPr>
            <p:spPr>
              <a:xfrm flipV="1">
                <a:off x="11415725" y="961720"/>
                <a:ext cx="0" cy="43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a:extLst>
                <a:ext uri="{FF2B5EF4-FFF2-40B4-BE49-F238E27FC236}">
                  <a16:creationId xmlns:a16="http://schemas.microsoft.com/office/drawing/2014/main" id="{4B80C3BA-0139-5C5B-DC65-7D9E92077AD9}"/>
                </a:ext>
              </a:extLst>
            </p:cNvPr>
            <p:cNvCxnSpPr>
              <a:stCxn id="13" idx="2"/>
              <a:endCxn id="3" idx="0"/>
            </p:cNvCxnSpPr>
            <p:nvPr/>
          </p:nvCxnSpPr>
          <p:spPr>
            <a:xfrm flipH="1">
              <a:off x="1491476" y="1647444"/>
              <a:ext cx="10545" cy="470561"/>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7B45C5A-C186-288D-A51E-9859DF027285}"/>
                </a:ext>
              </a:extLst>
            </p:cNvPr>
            <p:cNvCxnSpPr>
              <a:stCxn id="12" idx="0"/>
              <a:endCxn id="3" idx="2"/>
            </p:cNvCxnSpPr>
            <p:nvPr/>
          </p:nvCxnSpPr>
          <p:spPr>
            <a:xfrm flipV="1">
              <a:off x="1491476" y="3126005"/>
              <a:ext cx="0" cy="429439"/>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1C8F61D-CF2C-9257-C8A1-98016118459B}"/>
                </a:ext>
              </a:extLst>
            </p:cNvPr>
            <p:cNvSpPr txBox="1"/>
            <p:nvPr/>
          </p:nvSpPr>
          <p:spPr>
            <a:xfrm>
              <a:off x="285361" y="1698058"/>
              <a:ext cx="2536272" cy="338554"/>
            </a:xfrm>
            <a:prstGeom prst="rect">
              <a:avLst/>
            </a:prstGeom>
            <a:noFill/>
          </p:spPr>
          <p:txBody>
            <a:bodyPr wrap="none" rtlCol="0">
              <a:spAutoFit/>
            </a:bodyPr>
            <a:lstStyle/>
            <a:p>
              <a:r>
                <a:rPr lang="en-GB" sz="1600" dirty="0">
                  <a:solidFill>
                    <a:schemeClr val="accent2"/>
                  </a:solidFill>
                </a:rPr>
                <a:t>0.387 (ICONIC at 12 </a:t>
              </a:r>
              <a:r>
                <a:rPr lang="en-GB" sz="1600" dirty="0" err="1">
                  <a:solidFill>
                    <a:schemeClr val="accent2"/>
                  </a:solidFill>
                </a:rPr>
                <a:t>wks</a:t>
              </a:r>
              <a:r>
                <a:rPr lang="en-GB" sz="1600" dirty="0">
                  <a:solidFill>
                    <a:schemeClr val="accent2"/>
                  </a:solidFill>
                </a:rPr>
                <a:t>)</a:t>
              </a:r>
            </a:p>
          </p:txBody>
        </p:sp>
        <p:sp>
          <p:nvSpPr>
            <p:cNvPr id="33" name="TextBox 32">
              <a:extLst>
                <a:ext uri="{FF2B5EF4-FFF2-40B4-BE49-F238E27FC236}">
                  <a16:creationId xmlns:a16="http://schemas.microsoft.com/office/drawing/2014/main" id="{8B9CD4D3-91DA-3BBA-13DB-A77B23F87E53}"/>
                </a:ext>
              </a:extLst>
            </p:cNvPr>
            <p:cNvSpPr txBox="1"/>
            <p:nvPr/>
          </p:nvSpPr>
          <p:spPr>
            <a:xfrm>
              <a:off x="709050" y="3170167"/>
              <a:ext cx="1564852" cy="338554"/>
            </a:xfrm>
            <a:prstGeom prst="rect">
              <a:avLst/>
            </a:prstGeom>
            <a:noFill/>
          </p:spPr>
          <p:txBody>
            <a:bodyPr wrap="none" rtlCol="0">
              <a:spAutoFit/>
            </a:bodyPr>
            <a:lstStyle/>
            <a:p>
              <a:r>
                <a:rPr lang="en-GB" sz="1600" dirty="0">
                  <a:solidFill>
                    <a:schemeClr val="accent1"/>
                  </a:solidFill>
                </a:rPr>
                <a:t>0 (Assumption)</a:t>
              </a:r>
            </a:p>
          </p:txBody>
        </p:sp>
        <p:cxnSp>
          <p:nvCxnSpPr>
            <p:cNvPr id="37" name="Straight Arrow Connector 36">
              <a:extLst>
                <a:ext uri="{FF2B5EF4-FFF2-40B4-BE49-F238E27FC236}">
                  <a16:creationId xmlns:a16="http://schemas.microsoft.com/office/drawing/2014/main" id="{9A507CF2-74D0-F8E1-9D57-94B0953C654F}"/>
                </a:ext>
              </a:extLst>
            </p:cNvPr>
            <p:cNvCxnSpPr/>
            <p:nvPr/>
          </p:nvCxnSpPr>
          <p:spPr>
            <a:xfrm>
              <a:off x="2517476" y="2331444"/>
              <a:ext cx="720000" cy="0"/>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082908E-FB57-BD9F-507A-3BB2C5B7BF66}"/>
                </a:ext>
              </a:extLst>
            </p:cNvPr>
            <p:cNvSpPr txBox="1"/>
            <p:nvPr/>
          </p:nvSpPr>
          <p:spPr>
            <a:xfrm>
              <a:off x="2594477" y="1998886"/>
              <a:ext cx="576000" cy="338554"/>
            </a:xfrm>
            <a:prstGeom prst="rect">
              <a:avLst/>
            </a:prstGeom>
            <a:noFill/>
          </p:spPr>
          <p:txBody>
            <a:bodyPr wrap="none" rtlCol="0">
              <a:spAutoFit/>
            </a:bodyPr>
            <a:lstStyle/>
            <a:p>
              <a:r>
                <a:rPr lang="en-GB" sz="1600" dirty="0">
                  <a:solidFill>
                    <a:schemeClr val="accent2"/>
                  </a:solidFill>
                </a:rPr>
                <a:t>0.21</a:t>
              </a:r>
            </a:p>
          </p:txBody>
        </p:sp>
        <p:cxnSp>
          <p:nvCxnSpPr>
            <p:cNvPr id="41" name="Straight Arrow Connector 40">
              <a:extLst>
                <a:ext uri="{FF2B5EF4-FFF2-40B4-BE49-F238E27FC236}">
                  <a16:creationId xmlns:a16="http://schemas.microsoft.com/office/drawing/2014/main" id="{C9C246D1-DE7F-16DE-1684-512FBF85FC7E}"/>
                </a:ext>
              </a:extLst>
            </p:cNvPr>
            <p:cNvCxnSpPr/>
            <p:nvPr/>
          </p:nvCxnSpPr>
          <p:spPr>
            <a:xfrm>
              <a:off x="2517476" y="2806995"/>
              <a:ext cx="720000" cy="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29FFA38-44F9-9E74-4A9D-8F1BB1191BE0}"/>
                </a:ext>
              </a:extLst>
            </p:cNvPr>
            <p:cNvSpPr txBox="1"/>
            <p:nvPr/>
          </p:nvSpPr>
          <p:spPr>
            <a:xfrm>
              <a:off x="2738477" y="2773180"/>
              <a:ext cx="298480" cy="338554"/>
            </a:xfrm>
            <a:prstGeom prst="rect">
              <a:avLst/>
            </a:prstGeom>
            <a:noFill/>
          </p:spPr>
          <p:txBody>
            <a:bodyPr wrap="none" rtlCol="0">
              <a:spAutoFit/>
            </a:bodyPr>
            <a:lstStyle/>
            <a:p>
              <a:r>
                <a:rPr lang="en-GB" sz="1600" dirty="0">
                  <a:solidFill>
                    <a:schemeClr val="accent1"/>
                  </a:solidFill>
                </a:rPr>
                <a:t>1</a:t>
              </a:r>
            </a:p>
          </p:txBody>
        </p:sp>
        <p:sp>
          <p:nvSpPr>
            <p:cNvPr id="45" name="TextBox 44">
              <a:extLst>
                <a:ext uri="{FF2B5EF4-FFF2-40B4-BE49-F238E27FC236}">
                  <a16:creationId xmlns:a16="http://schemas.microsoft.com/office/drawing/2014/main" id="{F2DF36AC-8E4F-B049-D81C-C88BE88A410C}"/>
                </a:ext>
              </a:extLst>
            </p:cNvPr>
            <p:cNvSpPr txBox="1"/>
            <p:nvPr/>
          </p:nvSpPr>
          <p:spPr>
            <a:xfrm>
              <a:off x="4998835" y="1766167"/>
              <a:ext cx="583814" cy="338554"/>
            </a:xfrm>
            <a:prstGeom prst="rect">
              <a:avLst/>
            </a:prstGeom>
            <a:noFill/>
          </p:spPr>
          <p:txBody>
            <a:bodyPr wrap="none" rtlCol="0">
              <a:spAutoFit/>
            </a:bodyPr>
            <a:lstStyle/>
            <a:p>
              <a:r>
                <a:rPr lang="en-GB" sz="1600" dirty="0"/>
                <a:t>0.44</a:t>
              </a:r>
            </a:p>
          </p:txBody>
        </p:sp>
        <p:sp>
          <p:nvSpPr>
            <p:cNvPr id="48" name="TextBox 47">
              <a:extLst>
                <a:ext uri="{FF2B5EF4-FFF2-40B4-BE49-F238E27FC236}">
                  <a16:creationId xmlns:a16="http://schemas.microsoft.com/office/drawing/2014/main" id="{3683972E-0019-4CA9-D7C9-827F099329B5}"/>
                </a:ext>
              </a:extLst>
            </p:cNvPr>
            <p:cNvSpPr txBox="1"/>
            <p:nvPr/>
          </p:nvSpPr>
          <p:spPr>
            <a:xfrm>
              <a:off x="6163813" y="2835820"/>
              <a:ext cx="583814" cy="338554"/>
            </a:xfrm>
            <a:prstGeom prst="rect">
              <a:avLst/>
            </a:prstGeom>
            <a:noFill/>
          </p:spPr>
          <p:txBody>
            <a:bodyPr wrap="none" rtlCol="0">
              <a:spAutoFit/>
            </a:bodyPr>
            <a:lstStyle/>
            <a:p>
              <a:r>
                <a:rPr lang="en-GB" sz="1600" dirty="0"/>
                <a:t>0.36</a:t>
              </a:r>
            </a:p>
          </p:txBody>
        </p:sp>
        <p:sp>
          <p:nvSpPr>
            <p:cNvPr id="49" name="TextBox 48">
              <a:extLst>
                <a:ext uri="{FF2B5EF4-FFF2-40B4-BE49-F238E27FC236}">
                  <a16:creationId xmlns:a16="http://schemas.microsoft.com/office/drawing/2014/main" id="{212332A3-B868-1870-D501-C1207F78963A}"/>
                </a:ext>
              </a:extLst>
            </p:cNvPr>
            <p:cNvSpPr txBox="1"/>
            <p:nvPr/>
          </p:nvSpPr>
          <p:spPr>
            <a:xfrm>
              <a:off x="7577609" y="773164"/>
              <a:ext cx="583814" cy="338554"/>
            </a:xfrm>
            <a:prstGeom prst="rect">
              <a:avLst/>
            </a:prstGeom>
            <a:noFill/>
          </p:spPr>
          <p:txBody>
            <a:bodyPr wrap="none" rtlCol="0">
              <a:spAutoFit/>
            </a:bodyPr>
            <a:lstStyle/>
            <a:p>
              <a:r>
                <a:rPr lang="en-GB" sz="1600" dirty="0"/>
                <a:t>0.47</a:t>
              </a:r>
            </a:p>
          </p:txBody>
        </p:sp>
        <p:sp>
          <p:nvSpPr>
            <p:cNvPr id="50" name="TextBox 49">
              <a:extLst>
                <a:ext uri="{FF2B5EF4-FFF2-40B4-BE49-F238E27FC236}">
                  <a16:creationId xmlns:a16="http://schemas.microsoft.com/office/drawing/2014/main" id="{8961F144-1456-3A69-0201-7F5239045D00}"/>
                </a:ext>
              </a:extLst>
            </p:cNvPr>
            <p:cNvSpPr txBox="1"/>
            <p:nvPr/>
          </p:nvSpPr>
          <p:spPr>
            <a:xfrm>
              <a:off x="8241035" y="1069839"/>
              <a:ext cx="583814" cy="338554"/>
            </a:xfrm>
            <a:prstGeom prst="rect">
              <a:avLst/>
            </a:prstGeom>
            <a:noFill/>
          </p:spPr>
          <p:txBody>
            <a:bodyPr wrap="none" rtlCol="0">
              <a:spAutoFit/>
            </a:bodyPr>
            <a:lstStyle/>
            <a:p>
              <a:r>
                <a:rPr lang="en-GB" sz="1600" dirty="0"/>
                <a:t>0.07</a:t>
              </a:r>
            </a:p>
          </p:txBody>
        </p:sp>
        <p:sp>
          <p:nvSpPr>
            <p:cNvPr id="51" name="TextBox 50">
              <a:extLst>
                <a:ext uri="{FF2B5EF4-FFF2-40B4-BE49-F238E27FC236}">
                  <a16:creationId xmlns:a16="http://schemas.microsoft.com/office/drawing/2014/main" id="{76BAD71F-4CF4-AC35-9259-1872D7ED6CF0}"/>
                </a:ext>
              </a:extLst>
            </p:cNvPr>
            <p:cNvSpPr txBox="1"/>
            <p:nvPr/>
          </p:nvSpPr>
          <p:spPr>
            <a:xfrm>
              <a:off x="8972756" y="3555444"/>
              <a:ext cx="583814" cy="338554"/>
            </a:xfrm>
            <a:prstGeom prst="rect">
              <a:avLst/>
            </a:prstGeom>
            <a:noFill/>
          </p:spPr>
          <p:txBody>
            <a:bodyPr wrap="none" rtlCol="0">
              <a:spAutoFit/>
            </a:bodyPr>
            <a:lstStyle/>
            <a:p>
              <a:r>
                <a:rPr lang="en-GB" sz="1600" dirty="0"/>
                <a:t>0.23</a:t>
              </a:r>
            </a:p>
          </p:txBody>
        </p:sp>
        <p:sp>
          <p:nvSpPr>
            <p:cNvPr id="52" name="TextBox 51">
              <a:extLst>
                <a:ext uri="{FF2B5EF4-FFF2-40B4-BE49-F238E27FC236}">
                  <a16:creationId xmlns:a16="http://schemas.microsoft.com/office/drawing/2014/main" id="{A9E1DEB1-0459-9ABF-6D30-52BAE9D5D401}"/>
                </a:ext>
              </a:extLst>
            </p:cNvPr>
            <p:cNvSpPr txBox="1"/>
            <p:nvPr/>
          </p:nvSpPr>
          <p:spPr>
            <a:xfrm>
              <a:off x="8824849" y="1348308"/>
              <a:ext cx="583814" cy="338554"/>
            </a:xfrm>
            <a:prstGeom prst="rect">
              <a:avLst/>
            </a:prstGeom>
            <a:noFill/>
          </p:spPr>
          <p:txBody>
            <a:bodyPr wrap="none" rtlCol="0">
              <a:spAutoFit/>
            </a:bodyPr>
            <a:lstStyle/>
            <a:p>
              <a:r>
                <a:rPr lang="en-GB" sz="1600" dirty="0"/>
                <a:t>0.23</a:t>
              </a:r>
            </a:p>
          </p:txBody>
        </p:sp>
        <p:sp>
          <p:nvSpPr>
            <p:cNvPr id="2" name="TextBox 1">
              <a:extLst>
                <a:ext uri="{FF2B5EF4-FFF2-40B4-BE49-F238E27FC236}">
                  <a16:creationId xmlns:a16="http://schemas.microsoft.com/office/drawing/2014/main" id="{B607F074-C6B4-2C7B-6B4A-CC0D5A3458A1}"/>
                </a:ext>
              </a:extLst>
            </p:cNvPr>
            <p:cNvSpPr txBox="1"/>
            <p:nvPr/>
          </p:nvSpPr>
          <p:spPr>
            <a:xfrm>
              <a:off x="11378477" y="989164"/>
              <a:ext cx="298480" cy="338554"/>
            </a:xfrm>
            <a:prstGeom prst="rect">
              <a:avLst/>
            </a:prstGeom>
            <a:noFill/>
          </p:spPr>
          <p:txBody>
            <a:bodyPr wrap="none" rtlCol="0">
              <a:spAutoFit/>
            </a:bodyPr>
            <a:lstStyle/>
            <a:p>
              <a:r>
                <a:rPr lang="en-GB" sz="1600" dirty="0"/>
                <a:t>1</a:t>
              </a:r>
            </a:p>
          </p:txBody>
        </p:sp>
      </p:grpSp>
      <p:grpSp>
        <p:nvGrpSpPr>
          <p:cNvPr id="10" name="Group 9">
            <a:extLst>
              <a:ext uri="{FF2B5EF4-FFF2-40B4-BE49-F238E27FC236}">
                <a16:creationId xmlns:a16="http://schemas.microsoft.com/office/drawing/2014/main" id="{9041834C-62DE-664A-7001-DA343F7FDE81}"/>
              </a:ext>
            </a:extLst>
          </p:cNvPr>
          <p:cNvGrpSpPr/>
          <p:nvPr/>
        </p:nvGrpSpPr>
        <p:grpSpPr>
          <a:xfrm>
            <a:off x="72000" y="6045334"/>
            <a:ext cx="7596000" cy="728469"/>
            <a:chOff x="4158285" y="5351773"/>
            <a:chExt cx="10407001" cy="890177"/>
          </a:xfrm>
        </p:grpSpPr>
        <p:sp>
          <p:nvSpPr>
            <p:cNvPr id="14" name="Rectangle 13" descr="Question to committee">
              <a:extLst>
                <a:ext uri="{FF2B5EF4-FFF2-40B4-BE49-F238E27FC236}">
                  <a16:creationId xmlns:a16="http://schemas.microsoft.com/office/drawing/2014/main" id="{CC782C69-8E59-610F-6FAD-8546558B670F}"/>
                </a:ext>
              </a:extLst>
            </p:cNvPr>
            <p:cNvSpPr/>
            <p:nvPr/>
          </p:nvSpPr>
          <p:spPr>
            <a:xfrm>
              <a:off x="4517106" y="5351773"/>
              <a:ext cx="10048180" cy="89017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342900" indent="-342900">
                <a:buFont typeface="Arial" panose="020B0604020202020204" pitchFamily="34" charset="0"/>
                <a:buChar char="•"/>
              </a:pPr>
              <a:r>
                <a:rPr lang="en-GB" sz="2000" dirty="0">
                  <a:solidFill>
                    <a:schemeClr val="tx1"/>
                  </a:solidFill>
                  <a:latin typeface="Arial" panose="020B0604020202020204" pitchFamily="34" charset="0"/>
                </a:rPr>
                <a:t>Should surgical biliary diversion health states be included?</a:t>
              </a:r>
            </a:p>
            <a:p>
              <a:pPr marL="342900" indent="-342900">
                <a:buFont typeface="Arial" panose="020B0604020202020204" pitchFamily="34" charset="0"/>
                <a:buChar char="•"/>
              </a:pPr>
              <a:r>
                <a:rPr lang="en-GB" sz="2000" dirty="0">
                  <a:solidFill>
                    <a:schemeClr val="tx1"/>
                  </a:solidFill>
                  <a:latin typeface="Arial" panose="020B0604020202020204" pitchFamily="34" charset="0"/>
                </a:rPr>
                <a:t>Are the transition probabilities clinically plausible?</a:t>
              </a:r>
            </a:p>
          </p:txBody>
        </p:sp>
        <p:grpSp>
          <p:nvGrpSpPr>
            <p:cNvPr id="15" name="Group 14">
              <a:extLst>
                <a:ext uri="{FF2B5EF4-FFF2-40B4-BE49-F238E27FC236}">
                  <a16:creationId xmlns:a16="http://schemas.microsoft.com/office/drawing/2014/main" id="{02FE747C-66A4-2083-1530-8ACBE8A8BE39}"/>
                </a:ext>
                <a:ext uri="{C183D7F6-B498-43B3-948B-1728B52AA6E4}">
                  <adec:decorative xmlns:adec="http://schemas.microsoft.com/office/drawing/2017/decorative" val="1"/>
                </a:ext>
              </a:extLst>
            </p:cNvPr>
            <p:cNvGrpSpPr/>
            <p:nvPr/>
          </p:nvGrpSpPr>
          <p:grpSpPr>
            <a:xfrm>
              <a:off x="4158285" y="5493319"/>
              <a:ext cx="576000" cy="576000"/>
              <a:chOff x="1261792" y="3995082"/>
              <a:chExt cx="576000" cy="576000"/>
            </a:xfrm>
          </p:grpSpPr>
          <p:sp>
            <p:nvSpPr>
              <p:cNvPr id="16" name="Oval 15">
                <a:extLst>
                  <a:ext uri="{FF2B5EF4-FFF2-40B4-BE49-F238E27FC236}">
                    <a16:creationId xmlns:a16="http://schemas.microsoft.com/office/drawing/2014/main" id="{9B5B49E9-6298-F554-97BC-35842FBFDF24}"/>
                  </a:ext>
                </a:extLst>
              </p:cNvPr>
              <p:cNvSpPr/>
              <p:nvPr/>
            </p:nvSpPr>
            <p:spPr>
              <a:xfrm>
                <a:off x="1261792" y="3995082"/>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7" name="Graphic 16">
                <a:extLst>
                  <a:ext uri="{FF2B5EF4-FFF2-40B4-BE49-F238E27FC236}">
                    <a16:creationId xmlns:a16="http://schemas.microsoft.com/office/drawing/2014/main" id="{B2D0D9FE-CE62-00EA-4609-E2164A541DA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8940" y="4051351"/>
                <a:ext cx="463463" cy="463462"/>
              </a:xfrm>
              <a:prstGeom prst="rect">
                <a:avLst/>
              </a:prstGeom>
            </p:spPr>
          </p:pic>
        </p:grpSp>
      </p:grpSp>
      <p:sp>
        <p:nvSpPr>
          <p:cNvPr id="21" name="TextBox 20">
            <a:extLst>
              <a:ext uri="{FF2B5EF4-FFF2-40B4-BE49-F238E27FC236}">
                <a16:creationId xmlns:a16="http://schemas.microsoft.com/office/drawing/2014/main" id="{67EE28C6-F026-FC35-C3A5-EDA9E262C7F6}"/>
              </a:ext>
            </a:extLst>
          </p:cNvPr>
          <p:cNvSpPr txBox="1"/>
          <p:nvPr/>
        </p:nvSpPr>
        <p:spPr>
          <a:xfrm>
            <a:off x="231221" y="-4604"/>
            <a:ext cx="5379517" cy="646331"/>
          </a:xfrm>
          <a:prstGeom prst="rect">
            <a:avLst/>
          </a:prstGeom>
          <a:noFill/>
        </p:spPr>
        <p:txBody>
          <a:bodyPr wrap="square" rtlCol="0">
            <a:spAutoFit/>
          </a:bodyPr>
          <a:lstStyle/>
          <a:p>
            <a:r>
              <a:rPr lang="en-GB" b="1" dirty="0"/>
              <a:t>Population:</a:t>
            </a:r>
            <a:r>
              <a:rPr lang="en-GB" dirty="0"/>
              <a:t> baseline age 2 months, 39% female, 5</a:t>
            </a:r>
            <a:r>
              <a:rPr lang="en-GB" baseline="30000" dirty="0"/>
              <a:t>th</a:t>
            </a:r>
            <a:r>
              <a:rPr lang="en-GB" dirty="0"/>
              <a:t> centile weight band, 30% cardiac complications</a:t>
            </a:r>
          </a:p>
        </p:txBody>
      </p:sp>
      <p:sp>
        <p:nvSpPr>
          <p:cNvPr id="71" name="Rectangle: Rounded Corners 70">
            <a:extLst>
              <a:ext uri="{FF2B5EF4-FFF2-40B4-BE49-F238E27FC236}">
                <a16:creationId xmlns:a16="http://schemas.microsoft.com/office/drawing/2014/main" id="{1E708CF5-D7C4-D363-9391-808F8FC372FC}"/>
              </a:ext>
            </a:extLst>
          </p:cNvPr>
          <p:cNvSpPr/>
          <p:nvPr/>
        </p:nvSpPr>
        <p:spPr>
          <a:xfrm>
            <a:off x="7107221" y="1651396"/>
            <a:ext cx="1188000" cy="889720"/>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lumMod val="65000"/>
                  </a:schemeClr>
                </a:solidFill>
              </a:rPr>
              <a:t>Surgical biliary diversion</a:t>
            </a:r>
          </a:p>
        </p:txBody>
      </p:sp>
      <p:sp>
        <p:nvSpPr>
          <p:cNvPr id="75" name="Rectangle: Rounded Corners 74">
            <a:extLst>
              <a:ext uri="{FF2B5EF4-FFF2-40B4-BE49-F238E27FC236}">
                <a16:creationId xmlns:a16="http://schemas.microsoft.com/office/drawing/2014/main" id="{AA87193F-14D0-E99A-64E8-D565550CCF0F}"/>
              </a:ext>
            </a:extLst>
          </p:cNvPr>
          <p:cNvSpPr/>
          <p:nvPr/>
        </p:nvSpPr>
        <p:spPr>
          <a:xfrm>
            <a:off x="8511221" y="1579396"/>
            <a:ext cx="1188000" cy="1008000"/>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lumMod val="65000"/>
                  </a:schemeClr>
                </a:solidFill>
              </a:rPr>
              <a:t>Post surgical biliary diversion</a:t>
            </a:r>
          </a:p>
        </p:txBody>
      </p:sp>
      <p:cxnSp>
        <p:nvCxnSpPr>
          <p:cNvPr id="79" name="Connector: Elbow 78">
            <a:extLst>
              <a:ext uri="{FF2B5EF4-FFF2-40B4-BE49-F238E27FC236}">
                <a16:creationId xmlns:a16="http://schemas.microsoft.com/office/drawing/2014/main" id="{0EFF15C0-6B8A-9C58-C6BA-DDEB272DD8D3}"/>
              </a:ext>
            </a:extLst>
          </p:cNvPr>
          <p:cNvCxnSpPr>
            <a:stCxn id="5" idx="3"/>
            <a:endCxn id="71" idx="0"/>
          </p:cNvCxnSpPr>
          <p:nvPr/>
        </p:nvCxnSpPr>
        <p:spPr>
          <a:xfrm>
            <a:off x="6747221" y="1121676"/>
            <a:ext cx="954000" cy="529720"/>
          </a:xfrm>
          <a:prstGeom prst="bentConnector2">
            <a:avLst/>
          </a:prstGeom>
          <a:ln w="2540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a:extLst>
              <a:ext uri="{FF2B5EF4-FFF2-40B4-BE49-F238E27FC236}">
                <a16:creationId xmlns:a16="http://schemas.microsoft.com/office/drawing/2014/main" id="{4078D0D4-DE4E-D3FD-EC81-E841348C10C8}"/>
              </a:ext>
            </a:extLst>
          </p:cNvPr>
          <p:cNvCxnSpPr>
            <a:cxnSpLocks/>
            <a:stCxn id="7" idx="3"/>
            <a:endCxn id="71" idx="2"/>
          </p:cNvCxnSpPr>
          <p:nvPr/>
        </p:nvCxnSpPr>
        <p:spPr>
          <a:xfrm flipV="1">
            <a:off x="6747221" y="2541116"/>
            <a:ext cx="954000" cy="488560"/>
          </a:xfrm>
          <a:prstGeom prst="bentConnector2">
            <a:avLst/>
          </a:prstGeom>
          <a:ln w="2540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7156165E-7204-DF2C-B5E2-958DBAC7EBBF}"/>
              </a:ext>
            </a:extLst>
          </p:cNvPr>
          <p:cNvCxnSpPr>
            <a:cxnSpLocks/>
            <a:stCxn id="6" idx="3"/>
            <a:endCxn id="71" idx="1"/>
          </p:cNvCxnSpPr>
          <p:nvPr/>
        </p:nvCxnSpPr>
        <p:spPr>
          <a:xfrm>
            <a:off x="6747221" y="2093676"/>
            <a:ext cx="360000" cy="2580"/>
          </a:xfrm>
          <a:prstGeom prst="straightConnector1">
            <a:avLst/>
          </a:prstGeom>
          <a:ln w="2540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7AE294CE-A294-4FB0-A88B-8149003937A5}"/>
              </a:ext>
            </a:extLst>
          </p:cNvPr>
          <p:cNvCxnSpPr>
            <a:stCxn id="71" idx="3"/>
            <a:endCxn id="75" idx="1"/>
          </p:cNvCxnSpPr>
          <p:nvPr/>
        </p:nvCxnSpPr>
        <p:spPr>
          <a:xfrm flipV="1">
            <a:off x="8295221" y="2083396"/>
            <a:ext cx="216000" cy="12860"/>
          </a:xfrm>
          <a:prstGeom prst="straightConnector1">
            <a:avLst/>
          </a:prstGeom>
          <a:ln w="2540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a16="http://schemas.microsoft.com/office/drawing/2014/main" id="{99B16CEF-1DCA-6E30-C499-78E1AA317736}"/>
              </a:ext>
            </a:extLst>
          </p:cNvPr>
          <p:cNvCxnSpPr>
            <a:cxnSpLocks/>
            <a:endCxn id="8" idx="2"/>
          </p:cNvCxnSpPr>
          <p:nvPr/>
        </p:nvCxnSpPr>
        <p:spPr>
          <a:xfrm flipV="1">
            <a:off x="9619407" y="1903396"/>
            <a:ext cx="1267814" cy="263180"/>
          </a:xfrm>
          <a:prstGeom prst="bentConnector2">
            <a:avLst/>
          </a:prstGeom>
          <a:ln w="2540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0482AB11-E9E2-E551-D2B2-836740C9EB0F}"/>
              </a:ext>
            </a:extLst>
          </p:cNvPr>
          <p:cNvCxnSpPr>
            <a:cxnSpLocks/>
          </p:cNvCxnSpPr>
          <p:nvPr/>
        </p:nvCxnSpPr>
        <p:spPr>
          <a:xfrm>
            <a:off x="6747221" y="1003396"/>
            <a:ext cx="3132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5FD95E40-B6BD-3AF1-02DB-2035ABA4036C}"/>
              </a:ext>
            </a:extLst>
          </p:cNvPr>
          <p:cNvCxnSpPr>
            <a:cxnSpLocks/>
          </p:cNvCxnSpPr>
          <p:nvPr/>
        </p:nvCxnSpPr>
        <p:spPr>
          <a:xfrm>
            <a:off x="6985799" y="1259017"/>
            <a:ext cx="2893422" cy="665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F192071-5D2A-CB7F-DF13-4935FF6FE5D3}"/>
              </a:ext>
            </a:extLst>
          </p:cNvPr>
          <p:cNvCxnSpPr>
            <a:cxnSpLocks/>
          </p:cNvCxnSpPr>
          <p:nvPr/>
        </p:nvCxnSpPr>
        <p:spPr>
          <a:xfrm flipH="1">
            <a:off x="6722510" y="1259017"/>
            <a:ext cx="256339" cy="5337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4847237-4382-1908-18CA-015E9F7F08B6}"/>
              </a:ext>
            </a:extLst>
          </p:cNvPr>
          <p:cNvCxnSpPr>
            <a:cxnSpLocks/>
          </p:cNvCxnSpPr>
          <p:nvPr/>
        </p:nvCxnSpPr>
        <p:spPr>
          <a:xfrm>
            <a:off x="6747221" y="3173676"/>
            <a:ext cx="300691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6DE515A7-A657-F2A7-7D5D-1592CC2B534B}"/>
              </a:ext>
            </a:extLst>
          </p:cNvPr>
          <p:cNvCxnSpPr>
            <a:cxnSpLocks/>
          </p:cNvCxnSpPr>
          <p:nvPr/>
        </p:nvCxnSpPr>
        <p:spPr>
          <a:xfrm flipV="1">
            <a:off x="9767796" y="1924856"/>
            <a:ext cx="1687675" cy="124882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FD8789C-9EB6-890F-7369-1B18754A57F1}"/>
              </a:ext>
            </a:extLst>
          </p:cNvPr>
          <p:cNvSpPr txBox="1"/>
          <p:nvPr/>
        </p:nvSpPr>
        <p:spPr>
          <a:xfrm>
            <a:off x="5939165" y="1395993"/>
            <a:ext cx="470000" cy="338554"/>
          </a:xfrm>
          <a:prstGeom prst="rect">
            <a:avLst/>
          </a:prstGeom>
          <a:noFill/>
        </p:spPr>
        <p:txBody>
          <a:bodyPr wrap="none" rtlCol="0">
            <a:spAutoFit/>
          </a:bodyPr>
          <a:lstStyle/>
          <a:p>
            <a:r>
              <a:rPr lang="en-GB" sz="1600" dirty="0"/>
              <a:t>0.4</a:t>
            </a:r>
          </a:p>
        </p:txBody>
      </p:sp>
      <p:sp>
        <p:nvSpPr>
          <p:cNvPr id="122" name="TextBox 121">
            <a:extLst>
              <a:ext uri="{FF2B5EF4-FFF2-40B4-BE49-F238E27FC236}">
                <a16:creationId xmlns:a16="http://schemas.microsoft.com/office/drawing/2014/main" id="{18C5D2F0-963C-A5ED-859A-086DFC6DD281}"/>
              </a:ext>
            </a:extLst>
          </p:cNvPr>
          <p:cNvSpPr txBox="1"/>
          <p:nvPr/>
        </p:nvSpPr>
        <p:spPr>
          <a:xfrm>
            <a:off x="9899454" y="1882869"/>
            <a:ext cx="583814" cy="338554"/>
          </a:xfrm>
          <a:prstGeom prst="rect">
            <a:avLst/>
          </a:prstGeom>
          <a:noFill/>
        </p:spPr>
        <p:txBody>
          <a:bodyPr wrap="none" rtlCol="0">
            <a:spAutoFit/>
          </a:bodyPr>
          <a:lstStyle/>
          <a:p>
            <a:r>
              <a:rPr lang="en-GB" sz="1600" dirty="0">
                <a:solidFill>
                  <a:schemeClr val="bg1">
                    <a:lumMod val="65000"/>
                  </a:schemeClr>
                </a:solidFill>
              </a:rPr>
              <a:t>0.36</a:t>
            </a:r>
          </a:p>
        </p:txBody>
      </p:sp>
      <p:sp>
        <p:nvSpPr>
          <p:cNvPr id="123" name="TextBox 122">
            <a:extLst>
              <a:ext uri="{FF2B5EF4-FFF2-40B4-BE49-F238E27FC236}">
                <a16:creationId xmlns:a16="http://schemas.microsoft.com/office/drawing/2014/main" id="{FD45E428-802B-7822-833C-741DA296EF4F}"/>
              </a:ext>
            </a:extLst>
          </p:cNvPr>
          <p:cNvSpPr txBox="1"/>
          <p:nvPr/>
        </p:nvSpPr>
        <p:spPr>
          <a:xfrm>
            <a:off x="6691706" y="1803912"/>
            <a:ext cx="470000" cy="338554"/>
          </a:xfrm>
          <a:prstGeom prst="rect">
            <a:avLst/>
          </a:prstGeom>
          <a:noFill/>
        </p:spPr>
        <p:txBody>
          <a:bodyPr wrap="none" rtlCol="0">
            <a:spAutoFit/>
          </a:bodyPr>
          <a:lstStyle/>
          <a:p>
            <a:r>
              <a:rPr lang="en-GB" sz="1600" dirty="0">
                <a:solidFill>
                  <a:schemeClr val="bg1">
                    <a:lumMod val="65000"/>
                  </a:schemeClr>
                </a:solidFill>
              </a:rPr>
              <a:t>0.5</a:t>
            </a:r>
          </a:p>
        </p:txBody>
      </p:sp>
      <p:sp>
        <p:nvSpPr>
          <p:cNvPr id="127" name="TextBox 126">
            <a:extLst>
              <a:ext uri="{FF2B5EF4-FFF2-40B4-BE49-F238E27FC236}">
                <a16:creationId xmlns:a16="http://schemas.microsoft.com/office/drawing/2014/main" id="{F12C46DD-D886-0849-7020-F10AB391C3E6}"/>
              </a:ext>
            </a:extLst>
          </p:cNvPr>
          <p:cNvSpPr txBox="1"/>
          <p:nvPr/>
        </p:nvSpPr>
        <p:spPr>
          <a:xfrm>
            <a:off x="6999221" y="2731396"/>
            <a:ext cx="470000" cy="338554"/>
          </a:xfrm>
          <a:prstGeom prst="rect">
            <a:avLst/>
          </a:prstGeom>
          <a:noFill/>
        </p:spPr>
        <p:txBody>
          <a:bodyPr wrap="none" rtlCol="0">
            <a:spAutoFit/>
          </a:bodyPr>
          <a:lstStyle/>
          <a:p>
            <a:r>
              <a:rPr lang="en-GB" sz="1600" dirty="0">
                <a:solidFill>
                  <a:schemeClr val="bg1">
                    <a:lumMod val="65000"/>
                  </a:schemeClr>
                </a:solidFill>
              </a:rPr>
              <a:t>0.5</a:t>
            </a:r>
          </a:p>
        </p:txBody>
      </p:sp>
      <p:sp>
        <p:nvSpPr>
          <p:cNvPr id="128" name="TextBox 127">
            <a:extLst>
              <a:ext uri="{FF2B5EF4-FFF2-40B4-BE49-F238E27FC236}">
                <a16:creationId xmlns:a16="http://schemas.microsoft.com/office/drawing/2014/main" id="{59F374B4-901D-4F09-7CA9-D32C3EC71689}"/>
              </a:ext>
            </a:extLst>
          </p:cNvPr>
          <p:cNvSpPr txBox="1"/>
          <p:nvPr/>
        </p:nvSpPr>
        <p:spPr>
          <a:xfrm>
            <a:off x="7683221" y="1264089"/>
            <a:ext cx="298480" cy="338554"/>
          </a:xfrm>
          <a:prstGeom prst="rect">
            <a:avLst/>
          </a:prstGeom>
          <a:noFill/>
        </p:spPr>
        <p:txBody>
          <a:bodyPr wrap="none" rtlCol="0">
            <a:spAutoFit/>
          </a:bodyPr>
          <a:lstStyle/>
          <a:p>
            <a:r>
              <a:rPr lang="en-GB" sz="1600" dirty="0">
                <a:solidFill>
                  <a:schemeClr val="bg1">
                    <a:lumMod val="65000"/>
                  </a:schemeClr>
                </a:solidFill>
              </a:rPr>
              <a:t>0</a:t>
            </a:r>
          </a:p>
        </p:txBody>
      </p:sp>
      <p:sp>
        <p:nvSpPr>
          <p:cNvPr id="131" name="TextBox 130">
            <a:extLst>
              <a:ext uri="{FF2B5EF4-FFF2-40B4-BE49-F238E27FC236}">
                <a16:creationId xmlns:a16="http://schemas.microsoft.com/office/drawing/2014/main" id="{6105DCE0-B389-FF84-71A1-D1DFC49BBF6F}"/>
              </a:ext>
            </a:extLst>
          </p:cNvPr>
          <p:cNvSpPr txBox="1"/>
          <p:nvPr/>
        </p:nvSpPr>
        <p:spPr>
          <a:xfrm>
            <a:off x="8276296" y="1802080"/>
            <a:ext cx="298480" cy="338554"/>
          </a:xfrm>
          <a:prstGeom prst="rect">
            <a:avLst/>
          </a:prstGeom>
          <a:noFill/>
        </p:spPr>
        <p:txBody>
          <a:bodyPr wrap="none" rtlCol="0">
            <a:spAutoFit/>
          </a:bodyPr>
          <a:lstStyle/>
          <a:p>
            <a:r>
              <a:rPr lang="en-GB" sz="1600" dirty="0">
                <a:solidFill>
                  <a:schemeClr val="bg1">
                    <a:lumMod val="65000"/>
                  </a:schemeClr>
                </a:solidFill>
              </a:rPr>
              <a:t>1</a:t>
            </a:r>
          </a:p>
        </p:txBody>
      </p:sp>
      <p:cxnSp>
        <p:nvCxnSpPr>
          <p:cNvPr id="138" name="Connector: Elbow 137">
            <a:extLst>
              <a:ext uri="{FF2B5EF4-FFF2-40B4-BE49-F238E27FC236}">
                <a16:creationId xmlns:a16="http://schemas.microsoft.com/office/drawing/2014/main" id="{9EC3BD97-8687-EA15-8762-D574E4764E96}"/>
              </a:ext>
            </a:extLst>
          </p:cNvPr>
          <p:cNvCxnSpPr>
            <a:cxnSpLocks/>
            <a:stCxn id="4" idx="2"/>
          </p:cNvCxnSpPr>
          <p:nvPr/>
        </p:nvCxnSpPr>
        <p:spPr>
          <a:xfrm rot="16200000" flipH="1">
            <a:off x="5682217" y="1131390"/>
            <a:ext cx="529277" cy="4109847"/>
          </a:xfrm>
          <a:prstGeom prst="bentConnector2">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1307AB73-855D-0655-1374-313AD3F23647}"/>
              </a:ext>
            </a:extLst>
          </p:cNvPr>
          <p:cNvCxnSpPr/>
          <p:nvPr/>
        </p:nvCxnSpPr>
        <p:spPr>
          <a:xfrm flipV="1">
            <a:off x="7922167" y="2587396"/>
            <a:ext cx="0" cy="924834"/>
          </a:xfrm>
          <a:prstGeom prst="straightConnector1">
            <a:avLst/>
          </a:prstGeom>
          <a:ln w="2540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3188DBA4-3267-B60B-1DC2-D5EDC8F25E19}"/>
              </a:ext>
            </a:extLst>
          </p:cNvPr>
          <p:cNvSpPr txBox="1"/>
          <p:nvPr/>
        </p:nvSpPr>
        <p:spPr>
          <a:xfrm>
            <a:off x="3989774" y="3082102"/>
            <a:ext cx="470000" cy="338554"/>
          </a:xfrm>
          <a:prstGeom prst="rect">
            <a:avLst/>
          </a:prstGeom>
          <a:noFill/>
        </p:spPr>
        <p:txBody>
          <a:bodyPr wrap="none" rtlCol="0">
            <a:spAutoFit/>
          </a:bodyPr>
          <a:lstStyle/>
          <a:p>
            <a:r>
              <a:rPr lang="en-GB" sz="1600" dirty="0">
                <a:solidFill>
                  <a:schemeClr val="bg1">
                    <a:lumMod val="65000"/>
                  </a:schemeClr>
                </a:solidFill>
              </a:rPr>
              <a:t>0.5</a:t>
            </a:r>
          </a:p>
        </p:txBody>
      </p:sp>
      <p:sp>
        <p:nvSpPr>
          <p:cNvPr id="143" name="Rectangle: Rounded Corners 142">
            <a:extLst>
              <a:ext uri="{FF2B5EF4-FFF2-40B4-BE49-F238E27FC236}">
                <a16:creationId xmlns:a16="http://schemas.microsoft.com/office/drawing/2014/main" id="{36F65FBB-1B5C-4583-228F-005CD12DCAFD}"/>
              </a:ext>
            </a:extLst>
          </p:cNvPr>
          <p:cNvSpPr/>
          <p:nvPr/>
        </p:nvSpPr>
        <p:spPr>
          <a:xfrm>
            <a:off x="11093504" y="2320084"/>
            <a:ext cx="836400" cy="433171"/>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err="1">
                <a:solidFill>
                  <a:schemeClr val="tx1"/>
                </a:solidFill>
              </a:rPr>
              <a:t>LTx</a:t>
            </a:r>
            <a:endParaRPr lang="en-GB" b="1" dirty="0">
              <a:solidFill>
                <a:schemeClr val="tx1"/>
              </a:solidFill>
            </a:endParaRPr>
          </a:p>
        </p:txBody>
      </p:sp>
      <p:cxnSp>
        <p:nvCxnSpPr>
          <p:cNvPr id="145" name="Straight Arrow Connector 144">
            <a:extLst>
              <a:ext uri="{FF2B5EF4-FFF2-40B4-BE49-F238E27FC236}">
                <a16:creationId xmlns:a16="http://schemas.microsoft.com/office/drawing/2014/main" id="{F2A8E186-FA58-DA9D-2405-C6008F9F0E25}"/>
              </a:ext>
            </a:extLst>
          </p:cNvPr>
          <p:cNvCxnSpPr/>
          <p:nvPr/>
        </p:nvCxnSpPr>
        <p:spPr>
          <a:xfrm>
            <a:off x="11803269" y="1903396"/>
            <a:ext cx="0" cy="43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2281F016-88F6-6EED-934F-778AFCA38914}"/>
              </a:ext>
            </a:extLst>
          </p:cNvPr>
          <p:cNvSpPr txBox="1"/>
          <p:nvPr/>
        </p:nvSpPr>
        <p:spPr>
          <a:xfrm>
            <a:off x="11607221" y="1962155"/>
            <a:ext cx="583814" cy="338554"/>
          </a:xfrm>
          <a:prstGeom prst="rect">
            <a:avLst/>
          </a:prstGeom>
          <a:noFill/>
        </p:spPr>
        <p:txBody>
          <a:bodyPr wrap="none" rtlCol="0">
            <a:spAutoFit/>
          </a:bodyPr>
          <a:lstStyle/>
          <a:p>
            <a:r>
              <a:rPr lang="en-GB" sz="1600" dirty="0"/>
              <a:t>0.22</a:t>
            </a:r>
          </a:p>
        </p:txBody>
      </p:sp>
      <p:graphicFrame>
        <p:nvGraphicFramePr>
          <p:cNvPr id="147" name="Table 146">
            <a:extLst>
              <a:ext uri="{FF2B5EF4-FFF2-40B4-BE49-F238E27FC236}">
                <a16:creationId xmlns:a16="http://schemas.microsoft.com/office/drawing/2014/main" id="{37839727-CB41-407A-FA80-55B192B7D793}"/>
              </a:ext>
            </a:extLst>
          </p:cNvPr>
          <p:cNvGraphicFramePr>
            <a:graphicFrameLocks noGrp="1"/>
          </p:cNvGraphicFramePr>
          <p:nvPr>
            <p:extLst>
              <p:ext uri="{D42A27DB-BD31-4B8C-83A1-F6EECF244321}">
                <p14:modId xmlns:p14="http://schemas.microsoft.com/office/powerpoint/2010/main" val="3317026505"/>
              </p:ext>
            </p:extLst>
          </p:nvPr>
        </p:nvGraphicFramePr>
        <p:xfrm>
          <a:off x="150464" y="3750460"/>
          <a:ext cx="6941536" cy="2194560"/>
        </p:xfrm>
        <a:graphic>
          <a:graphicData uri="http://schemas.openxmlformats.org/drawingml/2006/table">
            <a:tbl>
              <a:tblPr firstRow="1" bandRow="1">
                <a:tableStyleId>{21E4AEA4-8DFA-4A89-87EB-49C32662AFE0}</a:tableStyleId>
              </a:tblPr>
              <a:tblGrid>
                <a:gridCol w="3470768">
                  <a:extLst>
                    <a:ext uri="{9D8B030D-6E8A-4147-A177-3AD203B41FA5}">
                      <a16:colId xmlns:a16="http://schemas.microsoft.com/office/drawing/2014/main" val="1508402786"/>
                    </a:ext>
                  </a:extLst>
                </a:gridCol>
                <a:gridCol w="3470768">
                  <a:extLst>
                    <a:ext uri="{9D8B030D-6E8A-4147-A177-3AD203B41FA5}">
                      <a16:colId xmlns:a16="http://schemas.microsoft.com/office/drawing/2014/main" val="4093797167"/>
                    </a:ext>
                  </a:extLst>
                </a:gridCol>
              </a:tblGrid>
              <a:tr h="268227">
                <a:tc gridSpan="2">
                  <a:txBody>
                    <a:bodyPr/>
                    <a:lstStyle/>
                    <a:p>
                      <a:pPr algn="ctr"/>
                      <a:r>
                        <a:rPr lang="en-GB" dirty="0"/>
                        <a:t>How </a:t>
                      </a:r>
                      <a:r>
                        <a:rPr lang="en-GB" dirty="0" err="1"/>
                        <a:t>maralixibat</a:t>
                      </a:r>
                      <a:r>
                        <a:rPr lang="en-GB" dirty="0"/>
                        <a:t> affects</a:t>
                      </a:r>
                    </a:p>
                  </a:txBody>
                  <a:tcPr/>
                </a:tc>
                <a:tc hMerge="1">
                  <a:txBody>
                    <a:bodyPr/>
                    <a:lstStyle/>
                    <a:p>
                      <a:endParaRPr lang="en-GB" dirty="0"/>
                    </a:p>
                  </a:txBody>
                  <a:tcPr/>
                </a:tc>
                <a:extLst>
                  <a:ext uri="{0D108BD9-81ED-4DB2-BD59-A6C34878D82A}">
                    <a16:rowId xmlns:a16="http://schemas.microsoft.com/office/drawing/2014/main" val="3928303568"/>
                  </a:ext>
                </a:extLst>
              </a:tr>
              <a:tr h="268227">
                <a:tc>
                  <a:txBody>
                    <a:bodyPr/>
                    <a:lstStyle/>
                    <a:p>
                      <a:pPr algn="ctr"/>
                      <a:r>
                        <a:rPr lang="en-GB" b="1" dirty="0"/>
                        <a:t>Costs</a:t>
                      </a:r>
                    </a:p>
                  </a:txBody>
                  <a:tcPr/>
                </a:tc>
                <a:tc>
                  <a:txBody>
                    <a:bodyPr/>
                    <a:lstStyle/>
                    <a:p>
                      <a:pPr algn="ctr"/>
                      <a:r>
                        <a:rPr lang="en-GB" b="1" dirty="0"/>
                        <a:t>QALYs</a:t>
                      </a:r>
                    </a:p>
                  </a:txBody>
                  <a:tcPr/>
                </a:tc>
                <a:extLst>
                  <a:ext uri="{0D108BD9-81ED-4DB2-BD59-A6C34878D82A}">
                    <a16:rowId xmlns:a16="http://schemas.microsoft.com/office/drawing/2014/main" val="1438635521"/>
                  </a:ext>
                </a:extLst>
              </a:tr>
              <a:tr h="1072907">
                <a:tc>
                  <a:txBody>
                    <a:bodyPr/>
                    <a:lstStyle/>
                    <a:p>
                      <a:pPr marL="285750" indent="-285750">
                        <a:buFont typeface="Arial" panose="020B0604020202020204" pitchFamily="34" charset="0"/>
                        <a:buChar char="•"/>
                      </a:pPr>
                      <a:r>
                        <a:rPr lang="en-GB" dirty="0"/>
                        <a:t>Higher unit price vs standard care</a:t>
                      </a:r>
                    </a:p>
                    <a:p>
                      <a:pPr marL="285750" indent="-285750">
                        <a:buFont typeface="Arial" panose="020B0604020202020204" pitchFamily="34" charset="0"/>
                        <a:buChar char="•"/>
                      </a:pPr>
                      <a:r>
                        <a:rPr lang="en-GB" dirty="0"/>
                        <a:t>Weight distribution of cohort</a:t>
                      </a:r>
                    </a:p>
                    <a:p>
                      <a:pPr marL="285750" indent="-285750">
                        <a:buFont typeface="Arial" panose="020B0604020202020204" pitchFamily="34" charset="0"/>
                        <a:buChar char="•"/>
                      </a:pPr>
                      <a:r>
                        <a:rPr lang="en-GB" dirty="0"/>
                        <a:t>Proportion of cohort ineligible for liver transplant</a:t>
                      </a:r>
                    </a:p>
                  </a:txBody>
                  <a:tcPr/>
                </a:tc>
                <a:tc>
                  <a:txBody>
                    <a:bodyPr/>
                    <a:lstStyle/>
                    <a:p>
                      <a:pPr marL="285750" indent="-285750">
                        <a:buFont typeface="Arial" panose="020B0604020202020204" pitchFamily="34" charset="0"/>
                        <a:buChar char="•"/>
                      </a:pPr>
                      <a:r>
                        <a:rPr lang="en-GB" dirty="0"/>
                        <a:t>Treatment response rate</a:t>
                      </a:r>
                    </a:p>
                    <a:p>
                      <a:pPr marL="285750" indent="-285750">
                        <a:buFont typeface="Arial" panose="020B0604020202020204" pitchFamily="34" charset="0"/>
                        <a:buChar char="•"/>
                      </a:pPr>
                      <a:r>
                        <a:rPr lang="en-GB" dirty="0"/>
                        <a:t>Utility difference in response and non-response states</a:t>
                      </a:r>
                    </a:p>
                    <a:p>
                      <a:pPr marL="285750" indent="-285750">
                        <a:buFont typeface="Arial" panose="020B0604020202020204" pitchFamily="34" charset="0"/>
                        <a:buChar char="•"/>
                      </a:pPr>
                      <a:r>
                        <a:rPr lang="en-GB" dirty="0"/>
                        <a:t>Increased mortality risk for non-response</a:t>
                      </a:r>
                    </a:p>
                  </a:txBody>
                  <a:tcPr/>
                </a:tc>
                <a:extLst>
                  <a:ext uri="{0D108BD9-81ED-4DB2-BD59-A6C34878D82A}">
                    <a16:rowId xmlns:a16="http://schemas.microsoft.com/office/drawing/2014/main" val="496250617"/>
                  </a:ext>
                </a:extLst>
              </a:tr>
            </a:tbl>
          </a:graphicData>
        </a:graphic>
      </p:graphicFrame>
      <p:sp>
        <p:nvSpPr>
          <p:cNvPr id="20" name="TextBox 19">
            <a:extLst>
              <a:ext uri="{FF2B5EF4-FFF2-40B4-BE49-F238E27FC236}">
                <a16:creationId xmlns:a16="http://schemas.microsoft.com/office/drawing/2014/main" id="{1B956165-7680-C49C-F096-3A78595CC24B}"/>
              </a:ext>
            </a:extLst>
          </p:cNvPr>
          <p:cNvSpPr txBox="1"/>
          <p:nvPr/>
        </p:nvSpPr>
        <p:spPr>
          <a:xfrm>
            <a:off x="7632000" y="6444000"/>
            <a:ext cx="4140000" cy="369332"/>
          </a:xfrm>
          <a:prstGeom prst="rect">
            <a:avLst/>
          </a:prstGeom>
          <a:noFill/>
        </p:spPr>
        <p:txBody>
          <a:bodyPr wrap="square" rtlCol="0">
            <a:spAutoFit/>
          </a:bodyPr>
          <a:lstStyle/>
          <a:p>
            <a:r>
              <a:rPr lang="en-GB" dirty="0"/>
              <a:t>*</a:t>
            </a:r>
            <a:r>
              <a:rPr lang="en-GB" dirty="0">
                <a:hlinkClick r:id="rId5" action="ppaction://hlinksldjump"/>
              </a:rPr>
              <a:t>See Appendix: Transition probabilities</a:t>
            </a:r>
            <a:endParaRPr lang="en-GB" dirty="0"/>
          </a:p>
        </p:txBody>
      </p:sp>
      <p:sp>
        <p:nvSpPr>
          <p:cNvPr id="23" name="Arrow: Curved Left 22">
            <a:hlinkClick r:id="rId6" action="ppaction://hlinksldjump"/>
            <a:extLst>
              <a:ext uri="{FF2B5EF4-FFF2-40B4-BE49-F238E27FC236}">
                <a16:creationId xmlns:a16="http://schemas.microsoft.com/office/drawing/2014/main" id="{66D730E3-FF01-18FE-2C8D-ADB9BE19C6D2}"/>
              </a:ext>
            </a:extLst>
          </p:cNvPr>
          <p:cNvSpPr/>
          <p:nvPr/>
        </p:nvSpPr>
        <p:spPr>
          <a:xfrm>
            <a:off x="6903215" y="6428670"/>
            <a:ext cx="258491" cy="313821"/>
          </a:xfrm>
          <a:prstGeom prst="curved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577176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a:xfrm>
            <a:off x="466724" y="0"/>
            <a:ext cx="11250785" cy="592817"/>
          </a:xfrm>
        </p:spPr>
        <p:txBody>
          <a:bodyPr>
            <a:normAutofit/>
          </a:bodyPr>
          <a:lstStyle/>
          <a:p>
            <a:r>
              <a:rPr lang="en-GB" dirty="0"/>
              <a:t>Issue 5: Modelling mortality of non-response*</a:t>
            </a:r>
          </a:p>
        </p:txBody>
      </p:sp>
      <p:sp>
        <p:nvSpPr>
          <p:cNvPr id="28" name="Text Placeholder 27">
            <a:extLst>
              <a:ext uri="{FF2B5EF4-FFF2-40B4-BE49-F238E27FC236}">
                <a16:creationId xmlns:a16="http://schemas.microsoft.com/office/drawing/2014/main" id="{9036E17B-3538-EAC1-0829-C3B947B8B9F3}"/>
              </a:ext>
            </a:extLst>
          </p:cNvPr>
          <p:cNvSpPr>
            <a:spLocks noGrp="1"/>
          </p:cNvSpPr>
          <p:nvPr>
            <p:ph type="body" sz="quarter" idx="14"/>
          </p:nvPr>
        </p:nvSpPr>
        <p:spPr>
          <a:xfrm>
            <a:off x="466724" y="396000"/>
            <a:ext cx="11250786" cy="520838"/>
          </a:xfrm>
        </p:spPr>
        <p:txBody>
          <a:bodyPr/>
          <a:lstStyle/>
          <a:p>
            <a:r>
              <a:rPr lang="en-GB" dirty="0"/>
              <a:t>Company and EAG differ on preferred assumptions for modelling mortality</a:t>
            </a:r>
          </a:p>
        </p:txBody>
      </p:sp>
      <p:sp>
        <p:nvSpPr>
          <p:cNvPr id="15" name="Rectangle 14">
            <a:extLst>
              <a:ext uri="{FF2B5EF4-FFF2-40B4-BE49-F238E27FC236}">
                <a16:creationId xmlns:a16="http://schemas.microsoft.com/office/drawing/2014/main" id="{A095D89B-195A-4D94-A8DE-CD5502F42403}"/>
              </a:ext>
            </a:extLst>
          </p:cNvPr>
          <p:cNvSpPr/>
          <p:nvPr/>
        </p:nvSpPr>
        <p:spPr>
          <a:xfrm>
            <a:off x="216000" y="810426"/>
            <a:ext cx="11736000" cy="1800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Mortality risk for children with ALGS: used OS KM curves from GALA treatment-naïve population and extrapolated log-logistic distribution (median OS 216 years)</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Assumed mortality risk in all non-response health states same as from GCCS and applied from beginning of cohort (baseline age 2 months) although GALA median age 4.3 years</a:t>
            </a:r>
          </a:p>
        </p:txBody>
      </p:sp>
      <p:sp>
        <p:nvSpPr>
          <p:cNvPr id="16" name="Rectangle 15">
            <a:extLst>
              <a:ext uri="{FF2B5EF4-FFF2-40B4-BE49-F238E27FC236}">
                <a16:creationId xmlns:a16="http://schemas.microsoft.com/office/drawing/2014/main" id="{BE4E1D21-37B6-4DED-9C97-E9DA5819D47B}"/>
              </a:ext>
            </a:extLst>
          </p:cNvPr>
          <p:cNvSpPr/>
          <p:nvPr/>
        </p:nvSpPr>
        <p:spPr>
          <a:xfrm>
            <a:off x="216000" y="2700000"/>
            <a:ext cx="11736000" cy="2736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All extrapolations are unrealistic because of immature KM data. Model applies general population life expectancy so median OS is attributed largely to background mortality → small impact on ICER</a:t>
            </a:r>
          </a:p>
          <a:p>
            <a:pPr marL="742950" lvl="1" indent="-285750">
              <a:buFont typeface="Arial" panose="020B0604020202020204" pitchFamily="34" charset="0"/>
              <a:buChar char="•"/>
            </a:pPr>
            <a:r>
              <a:rPr lang="en-GB" sz="2200" dirty="0">
                <a:solidFill>
                  <a:schemeClr val="tx1"/>
                </a:solidFill>
                <a:latin typeface="Arial" panose="020B0604020202020204" pitchFamily="34" charset="0"/>
              </a:rPr>
              <a:t>EAG preferred to use exponential distribution (median OS 77 years)</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Mortality risk is independent of age and disease history</a:t>
            </a:r>
          </a:p>
          <a:p>
            <a:pPr marL="742950" lvl="1" indent="-285750">
              <a:buFont typeface="Arial" panose="020B0604020202020204" pitchFamily="34" charset="0"/>
              <a:buChar char="•"/>
            </a:pPr>
            <a:r>
              <a:rPr lang="en-GB" sz="2200" dirty="0">
                <a:solidFill>
                  <a:schemeClr val="tx1"/>
                </a:solidFill>
                <a:latin typeface="Arial" panose="020B0604020202020204" pitchFamily="34" charset="0"/>
              </a:rPr>
              <a:t>EAG base case: mortality risk applied from 2 years (lower quartile of GALA age)</a:t>
            </a:r>
          </a:p>
          <a:p>
            <a:pPr marL="742950" lvl="1" indent="-285750">
              <a:buFont typeface="Arial" panose="020B0604020202020204" pitchFamily="34" charset="0"/>
              <a:buChar char="•"/>
            </a:pPr>
            <a:r>
              <a:rPr lang="en-GB" sz="2200" dirty="0">
                <a:solidFill>
                  <a:schemeClr val="tx1"/>
                </a:solidFill>
                <a:latin typeface="Arial" panose="020B0604020202020204" pitchFamily="34" charset="0"/>
              </a:rPr>
              <a:t>EAG scenario: mortality risk applied at 4 years (median age of GALA)</a:t>
            </a:r>
          </a:p>
        </p:txBody>
      </p:sp>
      <p:sp>
        <p:nvSpPr>
          <p:cNvPr id="27" name="Text Placeholder 26">
            <a:extLst>
              <a:ext uri="{FF2B5EF4-FFF2-40B4-BE49-F238E27FC236}">
                <a16:creationId xmlns:a16="http://schemas.microsoft.com/office/drawing/2014/main" id="{89B6BB9C-823C-679B-DCCE-6FD6D4EB294E}"/>
              </a:ext>
            </a:extLst>
          </p:cNvPr>
          <p:cNvSpPr>
            <a:spLocks noGrp="1"/>
          </p:cNvSpPr>
          <p:nvPr>
            <p:ph type="body" sz="quarter" idx="13"/>
          </p:nvPr>
        </p:nvSpPr>
        <p:spPr>
          <a:xfrm>
            <a:off x="108000" y="6480000"/>
            <a:ext cx="6444000" cy="396000"/>
          </a:xfrm>
          <a:solidFill>
            <a:schemeClr val="bg1"/>
          </a:solidFill>
        </p:spPr>
        <p:txBody>
          <a:bodyPr>
            <a:normAutofit fontScale="92500" lnSpcReduction="20000"/>
          </a:bodyPr>
          <a:lstStyle/>
          <a:p>
            <a:pPr>
              <a:tabLst>
                <a:tab pos="809625" algn="l"/>
              </a:tabLst>
            </a:pPr>
            <a:r>
              <a:rPr lang="en-GB" dirty="0"/>
              <a:t>ALGS, Alagille syndrome; GCCS, GALA cohort comparison study; ICER, incremental cost-effectiveness ratio; KM, Kaplan-Meier; OS, overall survival </a:t>
            </a:r>
          </a:p>
        </p:txBody>
      </p:sp>
      <p:grpSp>
        <p:nvGrpSpPr>
          <p:cNvPr id="2" name="Group 1">
            <a:extLst>
              <a:ext uri="{FF2B5EF4-FFF2-40B4-BE49-F238E27FC236}">
                <a16:creationId xmlns:a16="http://schemas.microsoft.com/office/drawing/2014/main" id="{0A5E89B5-4A71-03B4-97EB-5683F2335175}"/>
              </a:ext>
            </a:extLst>
          </p:cNvPr>
          <p:cNvGrpSpPr/>
          <p:nvPr/>
        </p:nvGrpSpPr>
        <p:grpSpPr>
          <a:xfrm>
            <a:off x="107999" y="5507998"/>
            <a:ext cx="11609509" cy="972026"/>
            <a:chOff x="1456000" y="5631826"/>
            <a:chExt cx="10077188" cy="598170"/>
          </a:xfrm>
        </p:grpSpPr>
        <p:sp>
          <p:nvSpPr>
            <p:cNvPr id="3" name="Rectangle 2" descr="Question to committee">
              <a:extLst>
                <a:ext uri="{FF2B5EF4-FFF2-40B4-BE49-F238E27FC236}">
                  <a16:creationId xmlns:a16="http://schemas.microsoft.com/office/drawing/2014/main" id="{5B0931AB-0044-AA8C-BD62-4785F6F0275F}"/>
                </a:ext>
              </a:extLst>
            </p:cNvPr>
            <p:cNvSpPr/>
            <p:nvPr/>
          </p:nvSpPr>
          <p:spPr>
            <a:xfrm>
              <a:off x="1818062" y="5653996"/>
              <a:ext cx="9715126" cy="576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285750" indent="-285750">
                <a:buFont typeface="Arial" panose="020B0604020202020204" pitchFamily="34" charset="0"/>
                <a:buChar char="•"/>
              </a:pPr>
              <a:r>
                <a:rPr lang="en-GB" sz="2000" dirty="0">
                  <a:solidFill>
                    <a:schemeClr val="tx1"/>
                  </a:solidFill>
                  <a:latin typeface="Arial" panose="020B0604020202020204" pitchFamily="34" charset="0"/>
                </a:rPr>
                <a:t>Which distribution should be used to extrapolate overall survival? Company’s log-logistic or EAG’s exponential?</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What age should mortality risk be applied? Company’s 2 months or EAG’s 2 years?</a:t>
              </a:r>
            </a:p>
          </p:txBody>
        </p:sp>
        <p:grpSp>
          <p:nvGrpSpPr>
            <p:cNvPr id="4" name="Group 3">
              <a:extLst>
                <a:ext uri="{FF2B5EF4-FFF2-40B4-BE49-F238E27FC236}">
                  <a16:creationId xmlns:a16="http://schemas.microsoft.com/office/drawing/2014/main" id="{E00B563B-A337-56D3-BCDC-1DF31691D22B}"/>
                </a:ext>
                <a:ext uri="{C183D7F6-B498-43B3-948B-1728B52AA6E4}">
                  <adec:decorative xmlns:adec="http://schemas.microsoft.com/office/drawing/2017/decorative" val="1"/>
                </a:ext>
              </a:extLst>
            </p:cNvPr>
            <p:cNvGrpSpPr/>
            <p:nvPr/>
          </p:nvGrpSpPr>
          <p:grpSpPr>
            <a:xfrm>
              <a:off x="1456000" y="5631826"/>
              <a:ext cx="576000" cy="576000"/>
              <a:chOff x="-1440493" y="4133589"/>
              <a:chExt cx="576000" cy="576000"/>
            </a:xfrm>
          </p:grpSpPr>
          <p:sp>
            <p:nvSpPr>
              <p:cNvPr id="5" name="Oval 4">
                <a:extLst>
                  <a:ext uri="{FF2B5EF4-FFF2-40B4-BE49-F238E27FC236}">
                    <a16:creationId xmlns:a16="http://schemas.microsoft.com/office/drawing/2014/main" id="{48070C83-2CE0-BD91-B50E-9CBB2CDAE6FA}"/>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Arial" panose="020B0604020202020204" pitchFamily="34" charset="0"/>
                </a:endParaRPr>
              </a:p>
            </p:txBody>
          </p:sp>
          <p:pic>
            <p:nvPicPr>
              <p:cNvPr id="7" name="Graphic 6">
                <a:extLst>
                  <a:ext uri="{FF2B5EF4-FFF2-40B4-BE49-F238E27FC236}">
                    <a16:creationId xmlns:a16="http://schemas.microsoft.com/office/drawing/2014/main" id="{D88EC5CA-E4ED-D68E-4C04-8F6344ACA78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grpSp>
        <p:nvGrpSpPr>
          <p:cNvPr id="8" name="Group 7">
            <a:extLst>
              <a:ext uri="{FF2B5EF4-FFF2-40B4-BE49-F238E27FC236}">
                <a16:creationId xmlns:a16="http://schemas.microsoft.com/office/drawing/2014/main" id="{350C55C3-DE39-F2C7-E354-94D113BFB30C}"/>
              </a:ext>
            </a:extLst>
          </p:cNvPr>
          <p:cNvGrpSpPr/>
          <p:nvPr/>
        </p:nvGrpSpPr>
        <p:grpSpPr>
          <a:xfrm>
            <a:off x="10011416" y="83129"/>
            <a:ext cx="2180584" cy="515892"/>
            <a:chOff x="10011416" y="83129"/>
            <a:chExt cx="2180584" cy="515892"/>
          </a:xfrm>
        </p:grpSpPr>
        <p:sp>
          <p:nvSpPr>
            <p:cNvPr id="9" name="Oval 8">
              <a:extLst>
                <a:ext uri="{FF2B5EF4-FFF2-40B4-BE49-F238E27FC236}">
                  <a16:creationId xmlns:a16="http://schemas.microsoft.com/office/drawing/2014/main" id="{9255AD38-DCAB-7EBA-561B-89C7CBD9A81A}"/>
                </a:ext>
              </a:extLst>
            </p:cNvPr>
            <p:cNvSpPr/>
            <p:nvPr/>
          </p:nvSpPr>
          <p:spPr>
            <a:xfrm>
              <a:off x="10191963" y="83129"/>
              <a:ext cx="1862887" cy="515892"/>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3D5712BC-ACFD-7F0C-16D5-6FBDE7B8FEDE}"/>
                </a:ext>
              </a:extLst>
            </p:cNvPr>
            <p:cNvSpPr txBox="1"/>
            <p:nvPr/>
          </p:nvSpPr>
          <p:spPr>
            <a:xfrm>
              <a:off x="10011416" y="167560"/>
              <a:ext cx="2180584" cy="369332"/>
            </a:xfrm>
            <a:prstGeom prst="rect">
              <a:avLst/>
            </a:prstGeom>
            <a:noFill/>
          </p:spPr>
          <p:txBody>
            <a:bodyPr wrap="square" rtlCol="0">
              <a:spAutoFit/>
            </a:bodyPr>
            <a:lstStyle/>
            <a:p>
              <a:pPr algn="ctr"/>
              <a:r>
                <a:rPr lang="en-GB" b="1" dirty="0">
                  <a:solidFill>
                    <a:schemeClr val="bg1"/>
                  </a:solidFill>
                </a:rPr>
                <a:t>Small impact</a:t>
              </a:r>
            </a:p>
          </p:txBody>
        </p:sp>
      </p:grpSp>
      <p:sp>
        <p:nvSpPr>
          <p:cNvPr id="11" name="TextBox 10">
            <a:extLst>
              <a:ext uri="{FF2B5EF4-FFF2-40B4-BE49-F238E27FC236}">
                <a16:creationId xmlns:a16="http://schemas.microsoft.com/office/drawing/2014/main" id="{0B629E19-25DA-3B86-0E06-CC8DF956F49D}"/>
              </a:ext>
            </a:extLst>
          </p:cNvPr>
          <p:cNvSpPr txBox="1"/>
          <p:nvPr/>
        </p:nvSpPr>
        <p:spPr>
          <a:xfrm>
            <a:off x="7812000" y="6480000"/>
            <a:ext cx="3780000" cy="369332"/>
          </a:xfrm>
          <a:prstGeom prst="rect">
            <a:avLst/>
          </a:prstGeom>
          <a:noFill/>
        </p:spPr>
        <p:txBody>
          <a:bodyPr wrap="square" rtlCol="0">
            <a:spAutoFit/>
          </a:bodyPr>
          <a:lstStyle/>
          <a:p>
            <a:r>
              <a:rPr lang="en-GB" dirty="0"/>
              <a:t>*</a:t>
            </a:r>
            <a:r>
              <a:rPr lang="en-GB" dirty="0">
                <a:hlinkClick r:id="rId5" action="ppaction://hlinksldjump"/>
              </a:rPr>
              <a:t>See Appendix: OS extrapolations</a:t>
            </a:r>
            <a:endParaRPr lang="en-GB" dirty="0"/>
          </a:p>
        </p:txBody>
      </p:sp>
      <p:sp>
        <p:nvSpPr>
          <p:cNvPr id="12" name="Arrow: Curved Left 11">
            <a:hlinkClick r:id="rId6" action="ppaction://hlinksldjump"/>
            <a:extLst>
              <a:ext uri="{FF2B5EF4-FFF2-40B4-BE49-F238E27FC236}">
                <a16:creationId xmlns:a16="http://schemas.microsoft.com/office/drawing/2014/main" id="{632A2029-4BFA-2E23-8CC8-3445F713226D}"/>
              </a:ext>
            </a:extLst>
          </p:cNvPr>
          <p:cNvSpPr/>
          <p:nvPr/>
        </p:nvSpPr>
        <p:spPr>
          <a:xfrm>
            <a:off x="11072254" y="6012024"/>
            <a:ext cx="258491" cy="313821"/>
          </a:xfrm>
          <a:prstGeom prst="curved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214040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Technology] for treating [condition] (IDxxxx)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dirty="0">
                <a:latin typeface="Arial" panose="020B0604020202020204" pitchFamily="34" charset="0"/>
                <a:cs typeface="Arial" panose="020B0604020202020204" pitchFamily="34" charset="0"/>
              </a:rPr>
              <a:t>Maralixibat for treating cholestatic pruritus in Alagille syndrome</a:t>
            </a:r>
            <a:endParaRPr lang="en-GB" dirty="0"/>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ü"/>
            </a:pPr>
            <a:r>
              <a:rPr lang="en-GB" sz="2800" dirty="0"/>
              <a:t> </a:t>
            </a:r>
            <a:r>
              <a:rPr lang="en-GB" sz="2800" b="1" dirty="0"/>
              <a:t>Background and key issues</a:t>
            </a:r>
          </a:p>
          <a:p>
            <a:pPr marL="457200" indent="-457200">
              <a:buSzPts val="2200"/>
              <a:buFont typeface="Wingdings" pitchFamily="2" charset="2"/>
              <a:buChar char="q"/>
            </a:pPr>
            <a:r>
              <a:rPr lang="en-GB" sz="2800" dirty="0"/>
              <a:t> Clinical effectiveness</a:t>
            </a:r>
          </a:p>
          <a:p>
            <a:pPr marL="457200" indent="-457200">
              <a:buSzPts val="2200"/>
              <a:buFont typeface="Wingdings" pitchFamily="2" charset="2"/>
              <a:buChar char="q"/>
            </a:pPr>
            <a:r>
              <a:rPr lang="en-GB" sz="2800" dirty="0"/>
              <a:t> Modelling and cost effectiveness</a:t>
            </a:r>
          </a:p>
          <a:p>
            <a:pPr marL="457200" indent="-457200">
              <a:buSzPts val="2000"/>
              <a:buFont typeface="Wingdings" pitchFamily="2" charset="2"/>
              <a:buChar char="q"/>
            </a:pPr>
            <a:r>
              <a:rPr lang="en-GB" sz="2800" dirty="0"/>
              <a:t> Other considerations </a:t>
            </a:r>
          </a:p>
          <a:p>
            <a:pPr marL="457200" indent="-457200">
              <a:buSzPts val="2000"/>
              <a:buFont typeface="Wingdings" pitchFamily="2" charset="2"/>
              <a:buChar char="q"/>
            </a:pPr>
            <a:r>
              <a:rPr lang="en-GB" sz="2800" dirty="0"/>
              <a:t> Summary</a:t>
            </a:r>
          </a:p>
          <a:p>
            <a:endParaRPr lang="en-GB" sz="2800" dirty="0"/>
          </a:p>
        </p:txBody>
      </p:sp>
    </p:spTree>
    <p:extLst>
      <p:ext uri="{BB962C8B-B14F-4D97-AF65-F5344CB8AC3E}">
        <p14:creationId xmlns:p14="http://schemas.microsoft.com/office/powerpoint/2010/main" val="3436929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a:xfrm>
            <a:off x="466724" y="144000"/>
            <a:ext cx="11250785" cy="592817"/>
          </a:xfrm>
        </p:spPr>
        <p:txBody>
          <a:bodyPr>
            <a:normAutofit/>
          </a:bodyPr>
          <a:lstStyle/>
          <a:p>
            <a:r>
              <a:rPr lang="en-GB" dirty="0"/>
              <a:t>Issue 6: Health state utility values*</a:t>
            </a:r>
          </a:p>
        </p:txBody>
      </p:sp>
      <p:sp>
        <p:nvSpPr>
          <p:cNvPr id="7" name="Text Placeholder 6">
            <a:extLst>
              <a:ext uri="{FF2B5EF4-FFF2-40B4-BE49-F238E27FC236}">
                <a16:creationId xmlns:a16="http://schemas.microsoft.com/office/drawing/2014/main" id="{3B1929EC-EA5C-1D8D-96C1-852BB69CC336}"/>
              </a:ext>
            </a:extLst>
          </p:cNvPr>
          <p:cNvSpPr>
            <a:spLocks noGrp="1"/>
          </p:cNvSpPr>
          <p:nvPr>
            <p:ph type="body" sz="quarter" idx="13"/>
          </p:nvPr>
        </p:nvSpPr>
        <p:spPr>
          <a:xfrm>
            <a:off x="1008000" y="6408000"/>
            <a:ext cx="6048000" cy="468000"/>
          </a:xfrm>
        </p:spPr>
        <p:txBody>
          <a:bodyPr>
            <a:noAutofit/>
          </a:bodyPr>
          <a:lstStyle/>
          <a:p>
            <a:r>
              <a:rPr lang="en-GB" dirty="0"/>
              <a:t>ALGS, Alagille syndrome; EQ-5D, </a:t>
            </a:r>
            <a:r>
              <a:rPr lang="en-GB" dirty="0" err="1"/>
              <a:t>EuroQol</a:t>
            </a:r>
            <a:r>
              <a:rPr lang="en-GB" dirty="0"/>
              <a:t> 5 dimensions; </a:t>
            </a:r>
            <a:r>
              <a:rPr lang="en-GB" dirty="0" err="1"/>
              <a:t>PedsQL</a:t>
            </a:r>
            <a:r>
              <a:rPr lang="en-GB" dirty="0"/>
              <a:t>, Paediatric Quality of Life Inventory</a:t>
            </a:r>
          </a:p>
        </p:txBody>
      </p:sp>
      <p:sp>
        <p:nvSpPr>
          <p:cNvPr id="8" name="Text Placeholder 7">
            <a:extLst>
              <a:ext uri="{FF2B5EF4-FFF2-40B4-BE49-F238E27FC236}">
                <a16:creationId xmlns:a16="http://schemas.microsoft.com/office/drawing/2014/main" id="{427EDF0C-6256-4DB6-1B5A-65F9F58AE2F1}"/>
              </a:ext>
            </a:extLst>
          </p:cNvPr>
          <p:cNvSpPr>
            <a:spLocks noGrp="1"/>
          </p:cNvSpPr>
          <p:nvPr>
            <p:ph type="body" sz="quarter" idx="14"/>
          </p:nvPr>
        </p:nvSpPr>
        <p:spPr>
          <a:xfrm>
            <a:off x="466724" y="576000"/>
            <a:ext cx="11509276" cy="520838"/>
          </a:xfrm>
        </p:spPr>
        <p:txBody>
          <a:bodyPr/>
          <a:lstStyle/>
          <a:p>
            <a:r>
              <a:rPr lang="en-GB" sz="2200" dirty="0"/>
              <a:t>Company preferred utilities from vignette study. EAG preferred utilities from mapping study</a:t>
            </a:r>
          </a:p>
        </p:txBody>
      </p:sp>
      <p:grpSp>
        <p:nvGrpSpPr>
          <p:cNvPr id="2" name="Group 1">
            <a:extLst>
              <a:ext uri="{FF2B5EF4-FFF2-40B4-BE49-F238E27FC236}">
                <a16:creationId xmlns:a16="http://schemas.microsoft.com/office/drawing/2014/main" id="{E1FC1C8C-41E7-7FAD-A833-034D005333EF}"/>
              </a:ext>
            </a:extLst>
          </p:cNvPr>
          <p:cNvGrpSpPr/>
          <p:nvPr/>
        </p:nvGrpSpPr>
        <p:grpSpPr>
          <a:xfrm>
            <a:off x="3024000" y="5881868"/>
            <a:ext cx="5961516" cy="540000"/>
            <a:chOff x="1456000" y="5631826"/>
            <a:chExt cx="10077188" cy="576000"/>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818063" y="5653997"/>
              <a:ext cx="9715125" cy="5316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342900" indent="-342900">
                <a:buFont typeface="Arial" panose="020B0604020202020204" pitchFamily="34" charset="0"/>
                <a:buChar char="•"/>
              </a:pPr>
              <a:r>
                <a:rPr lang="en-GB" sz="2000" dirty="0">
                  <a:solidFill>
                    <a:schemeClr val="tx1"/>
                  </a:solidFill>
                  <a:latin typeface="Arial" panose="020B0604020202020204" pitchFamily="34" charset="0"/>
                </a:rPr>
                <a:t>Which utility values are most plausible?</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456000" y="5631826"/>
              <a:ext cx="576000" cy="576000"/>
              <a:chOff x="-1440493" y="4133589"/>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graphicFrame>
        <p:nvGraphicFramePr>
          <p:cNvPr id="4" name="Table 3">
            <a:extLst>
              <a:ext uri="{FF2B5EF4-FFF2-40B4-BE49-F238E27FC236}">
                <a16:creationId xmlns:a16="http://schemas.microsoft.com/office/drawing/2014/main" id="{2DF35170-7548-99D5-DC2F-A81338CF1F62}"/>
              </a:ext>
            </a:extLst>
          </p:cNvPr>
          <p:cNvGraphicFramePr>
            <a:graphicFrameLocks noGrp="1"/>
          </p:cNvGraphicFramePr>
          <p:nvPr>
            <p:extLst>
              <p:ext uri="{D42A27DB-BD31-4B8C-83A1-F6EECF244321}">
                <p14:modId xmlns:p14="http://schemas.microsoft.com/office/powerpoint/2010/main" val="3727873751"/>
              </p:ext>
            </p:extLst>
          </p:nvPr>
        </p:nvGraphicFramePr>
        <p:xfrm>
          <a:off x="216000" y="1044000"/>
          <a:ext cx="11760001" cy="2218132"/>
        </p:xfrm>
        <a:graphic>
          <a:graphicData uri="http://schemas.openxmlformats.org/drawingml/2006/table">
            <a:tbl>
              <a:tblPr firstRow="1">
                <a:tableStyleId>{5C22544A-7EE6-4342-B048-85BDC9FD1C3A}</a:tableStyleId>
              </a:tblPr>
              <a:tblGrid>
                <a:gridCol w="3007689">
                  <a:extLst>
                    <a:ext uri="{9D8B030D-6E8A-4147-A177-3AD203B41FA5}">
                      <a16:colId xmlns:a16="http://schemas.microsoft.com/office/drawing/2014/main" val="1252744939"/>
                    </a:ext>
                  </a:extLst>
                </a:gridCol>
                <a:gridCol w="4376156">
                  <a:extLst>
                    <a:ext uri="{9D8B030D-6E8A-4147-A177-3AD203B41FA5}">
                      <a16:colId xmlns:a16="http://schemas.microsoft.com/office/drawing/2014/main" val="1299397805"/>
                    </a:ext>
                  </a:extLst>
                </a:gridCol>
                <a:gridCol w="4376156">
                  <a:extLst>
                    <a:ext uri="{9D8B030D-6E8A-4147-A177-3AD203B41FA5}">
                      <a16:colId xmlns:a16="http://schemas.microsoft.com/office/drawing/2014/main" val="1865636229"/>
                    </a:ext>
                  </a:extLst>
                </a:gridCol>
              </a:tblGrid>
              <a:tr h="297892">
                <a:tc>
                  <a:txBody>
                    <a:bodyPr/>
                    <a:lstStyle/>
                    <a:p>
                      <a:pPr>
                        <a:lnSpc>
                          <a:spcPct val="107000"/>
                        </a:lnSpc>
                        <a:spcAft>
                          <a:spcPts val="0"/>
                        </a:spcAft>
                      </a:pPr>
                      <a:r>
                        <a:rPr lang="en-GB" sz="1800" kern="100" dirty="0">
                          <a:effectLst/>
                        </a:rPr>
                        <a:t>State</a:t>
                      </a:r>
                      <a:endParaRPr lang="en-GB"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409" marR="35409" marT="0" marB="0"/>
                </a:tc>
                <a:tc>
                  <a:txBody>
                    <a:bodyPr/>
                    <a:lstStyle/>
                    <a:p>
                      <a:pPr algn="ctr">
                        <a:lnSpc>
                          <a:spcPct val="107000"/>
                        </a:lnSpc>
                        <a:spcAft>
                          <a:spcPts val="0"/>
                        </a:spcAft>
                      </a:pPr>
                      <a:r>
                        <a:rPr lang="en-GB" sz="1800" kern="100" dirty="0">
                          <a:effectLst/>
                        </a:rPr>
                        <a:t>Vignette study – Company base case</a:t>
                      </a:r>
                      <a:endParaRPr lang="en-GB"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409" marR="35409" marT="0" marB="0"/>
                </a:tc>
                <a:tc>
                  <a:txBody>
                    <a:bodyPr/>
                    <a:lstStyle/>
                    <a:p>
                      <a:pPr algn="ctr">
                        <a:lnSpc>
                          <a:spcPct val="107000"/>
                        </a:lnSpc>
                        <a:spcAft>
                          <a:spcPts val="0"/>
                        </a:spcAft>
                      </a:pPr>
                      <a:r>
                        <a:rPr lang="en-GB" sz="1800" kern="100" dirty="0">
                          <a:effectLst/>
                        </a:rPr>
                        <a:t>Kamath et al 2015 – EAG base case</a:t>
                      </a:r>
                      <a:endParaRPr lang="en-GB"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409" marR="35409" marT="0" marB="0"/>
                </a:tc>
                <a:extLst>
                  <a:ext uri="{0D108BD9-81ED-4DB2-BD59-A6C34878D82A}">
                    <a16:rowId xmlns:a16="http://schemas.microsoft.com/office/drawing/2014/main" val="1930839933"/>
                  </a:ext>
                </a:extLst>
              </a:tr>
              <a:tr h="146356">
                <a:tc>
                  <a:txBody>
                    <a:bodyPr/>
                    <a:lstStyle/>
                    <a:p>
                      <a:pPr>
                        <a:lnSpc>
                          <a:spcPct val="107000"/>
                        </a:lnSpc>
                        <a:spcAft>
                          <a:spcPts val="0"/>
                        </a:spcAft>
                      </a:pPr>
                      <a:r>
                        <a:rPr lang="en-GB" sz="1800" kern="100">
                          <a:effectLst/>
                        </a:rPr>
                        <a:t>Treatment response</a:t>
                      </a:r>
                      <a:endParaRPr lang="en-GB"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35409" marR="35409" marT="0" marB="0" anchor="b"/>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0" i="0" u="sng" strike="noStrike" kern="1200" cap="none" spc="0" normalizeH="0" baseline="0" noProof="0" dirty="0">
                        <a:ln>
                          <a:noFill/>
                        </a:ln>
                        <a:solidFill>
                          <a:srgbClr val="000000"/>
                        </a:solidFill>
                        <a:effectLst/>
                        <a:highlight>
                          <a:srgbClr val="000000"/>
                        </a:highlight>
                        <a:uLnTx/>
                        <a:uFillTx/>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tc>
                  <a:txBody>
                    <a:bodyPr/>
                    <a:lstStyle/>
                    <a:p>
                      <a:pPr algn="r"/>
                      <a:r>
                        <a:rPr lang="en-GB" sz="1800" kern="100" dirty="0">
                          <a:effectLst/>
                        </a:rPr>
                        <a:t>0.80</a:t>
                      </a:r>
                      <a:endParaRPr lang="en-GB" sz="1800" dirty="0"/>
                    </a:p>
                  </a:txBody>
                  <a:tcPr marL="35409" marR="35409" marT="0" marB="0" anchor="ctr"/>
                </a:tc>
                <a:extLst>
                  <a:ext uri="{0D108BD9-81ED-4DB2-BD59-A6C34878D82A}">
                    <a16:rowId xmlns:a16="http://schemas.microsoft.com/office/drawing/2014/main" val="1290377828"/>
                  </a:ext>
                </a:extLst>
              </a:tr>
              <a:tr h="146356">
                <a:tc>
                  <a:txBody>
                    <a:bodyPr/>
                    <a:lstStyle/>
                    <a:p>
                      <a:pPr>
                        <a:lnSpc>
                          <a:spcPct val="107000"/>
                        </a:lnSpc>
                        <a:spcAft>
                          <a:spcPts val="0"/>
                        </a:spcAft>
                      </a:pPr>
                      <a:r>
                        <a:rPr lang="en-GB" sz="1800" kern="100">
                          <a:effectLst/>
                        </a:rPr>
                        <a:t>Loss of response</a:t>
                      </a:r>
                      <a:endParaRPr lang="en-GB"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35409" marR="35409" marT="0" marB="0" anchor="b"/>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0" i="0" u="sng" strike="noStrike" kern="1200" cap="none" spc="0" normalizeH="0" baseline="0" noProof="0" dirty="0">
                        <a:ln>
                          <a:noFill/>
                        </a:ln>
                        <a:solidFill>
                          <a:srgbClr val="000000"/>
                        </a:solidFill>
                        <a:effectLst/>
                        <a:highlight>
                          <a:srgbClr val="000000"/>
                        </a:highlight>
                        <a:uLnTx/>
                        <a:uFillTx/>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tc>
                  <a:txBody>
                    <a:bodyPr/>
                    <a:lstStyle/>
                    <a:p>
                      <a:pPr algn="r"/>
                      <a:r>
                        <a:rPr lang="en-GB" sz="1800" kern="100" dirty="0">
                          <a:effectLst/>
                        </a:rPr>
                        <a:t>0.76</a:t>
                      </a:r>
                      <a:endParaRPr lang="en-GB" sz="1800" dirty="0"/>
                    </a:p>
                  </a:txBody>
                  <a:tcPr marL="35409" marR="35409" marT="0" marB="0" anchor="ctr"/>
                </a:tc>
                <a:extLst>
                  <a:ext uri="{0D108BD9-81ED-4DB2-BD59-A6C34878D82A}">
                    <a16:rowId xmlns:a16="http://schemas.microsoft.com/office/drawing/2014/main" val="3610653252"/>
                  </a:ext>
                </a:extLst>
              </a:tr>
              <a:tr h="73768">
                <a:tc>
                  <a:txBody>
                    <a:bodyPr/>
                    <a:lstStyle/>
                    <a:p>
                      <a:pPr>
                        <a:lnSpc>
                          <a:spcPct val="107000"/>
                        </a:lnSpc>
                        <a:spcAft>
                          <a:spcPts val="0"/>
                        </a:spcAft>
                      </a:pPr>
                      <a:r>
                        <a:rPr lang="en-GB" sz="1800" kern="100">
                          <a:effectLst/>
                        </a:rPr>
                        <a:t>Cirrhosis</a:t>
                      </a:r>
                      <a:endParaRPr lang="en-GB"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35409" marR="35409" marT="0" marB="0" anchor="b"/>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0" i="0" u="sng" strike="noStrike" kern="1200" cap="none" spc="0" normalizeH="0" baseline="0" noProof="0" dirty="0">
                        <a:ln>
                          <a:noFill/>
                        </a:ln>
                        <a:solidFill>
                          <a:srgbClr val="000000"/>
                        </a:solidFill>
                        <a:effectLst/>
                        <a:highlight>
                          <a:srgbClr val="000000"/>
                        </a:highlight>
                        <a:uLnTx/>
                        <a:uFillTx/>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tc>
                  <a:txBody>
                    <a:bodyPr/>
                    <a:lstStyle/>
                    <a:p>
                      <a:pPr algn="r"/>
                      <a:r>
                        <a:rPr lang="en-GB" sz="1800" kern="100" dirty="0">
                          <a:effectLst/>
                        </a:rPr>
                        <a:t>0.72</a:t>
                      </a:r>
                      <a:endParaRPr lang="en-GB" sz="1800" dirty="0"/>
                    </a:p>
                  </a:txBody>
                  <a:tcPr marL="35409" marR="35409" marT="0" marB="0" anchor="ctr"/>
                </a:tc>
                <a:extLst>
                  <a:ext uri="{0D108BD9-81ED-4DB2-BD59-A6C34878D82A}">
                    <a16:rowId xmlns:a16="http://schemas.microsoft.com/office/drawing/2014/main" val="2631041550"/>
                  </a:ext>
                </a:extLst>
              </a:tr>
              <a:tr h="222124">
                <a:tc>
                  <a:txBody>
                    <a:bodyPr/>
                    <a:lstStyle/>
                    <a:p>
                      <a:pPr>
                        <a:lnSpc>
                          <a:spcPct val="107000"/>
                        </a:lnSpc>
                        <a:spcAft>
                          <a:spcPts val="0"/>
                        </a:spcAft>
                      </a:pPr>
                      <a:r>
                        <a:rPr lang="en-GB" sz="1800" kern="100" dirty="0">
                          <a:effectLst/>
                        </a:rPr>
                        <a:t>Portal hypertension</a:t>
                      </a:r>
                      <a:endParaRPr lang="en-GB"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409" marR="35409" marT="0" marB="0" anchor="b"/>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0" i="0" u="sng" strike="noStrike" kern="1200" cap="none" spc="0" normalizeH="0" baseline="0" noProof="0" dirty="0">
                        <a:ln>
                          <a:noFill/>
                        </a:ln>
                        <a:solidFill>
                          <a:srgbClr val="000000"/>
                        </a:solidFill>
                        <a:effectLst/>
                        <a:highlight>
                          <a:srgbClr val="000000"/>
                        </a:highlight>
                        <a:uLnTx/>
                        <a:uFillTx/>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tc>
                  <a:txBody>
                    <a:bodyPr/>
                    <a:lstStyle/>
                    <a:p>
                      <a:pPr algn="r"/>
                      <a:r>
                        <a:rPr lang="en-GB" sz="1800" kern="100" dirty="0">
                          <a:effectLst/>
                        </a:rPr>
                        <a:t>0.68</a:t>
                      </a:r>
                      <a:endParaRPr lang="en-GB" sz="1800" dirty="0"/>
                    </a:p>
                  </a:txBody>
                  <a:tcPr marL="35409" marR="35409" marT="0" marB="0" anchor="ctr"/>
                </a:tc>
                <a:extLst>
                  <a:ext uri="{0D108BD9-81ED-4DB2-BD59-A6C34878D82A}">
                    <a16:rowId xmlns:a16="http://schemas.microsoft.com/office/drawing/2014/main" val="2543903231"/>
                  </a:ext>
                </a:extLst>
              </a:tr>
              <a:tr h="146356">
                <a:tc>
                  <a:txBody>
                    <a:bodyPr/>
                    <a:lstStyle/>
                    <a:p>
                      <a:pPr>
                        <a:lnSpc>
                          <a:spcPct val="107000"/>
                        </a:lnSpc>
                        <a:spcAft>
                          <a:spcPts val="0"/>
                        </a:spcAft>
                      </a:pPr>
                      <a:r>
                        <a:rPr lang="en-GB" sz="1800" kern="100">
                          <a:effectLst/>
                        </a:rPr>
                        <a:t>Ascites</a:t>
                      </a:r>
                      <a:endParaRPr lang="en-GB"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35409" marR="35409" marT="0" marB="0" anchor="b"/>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0" i="0" u="sng" strike="noStrike" kern="1200" cap="none" spc="0" normalizeH="0" baseline="0" noProof="0" dirty="0">
                        <a:ln>
                          <a:noFill/>
                        </a:ln>
                        <a:solidFill>
                          <a:srgbClr val="000000"/>
                        </a:solidFill>
                        <a:effectLst/>
                        <a:highlight>
                          <a:srgbClr val="000000"/>
                        </a:highlight>
                        <a:uLnTx/>
                        <a:uFillTx/>
                        <a:latin typeface="Times New Roman" panose="02020603050405020304" pitchFamily="18" charset="0"/>
                        <a:ea typeface="Times New Roman" panose="02020603050405020304" pitchFamily="18" charset="0"/>
                        <a:cs typeface="Arial" panose="020B0604020202020204" pitchFamily="34" charset="0"/>
                      </a:endParaRPr>
                    </a:p>
                  </a:txBody>
                  <a:tcPr marL="35409" marR="35409" marT="0" marB="0"/>
                </a:tc>
                <a:tc>
                  <a:txBody>
                    <a:bodyPr/>
                    <a:lstStyle/>
                    <a:p>
                      <a:pPr algn="r"/>
                      <a:r>
                        <a:rPr lang="en-GB" sz="1800" kern="100" dirty="0">
                          <a:effectLst/>
                        </a:rPr>
                        <a:t>0.63</a:t>
                      </a:r>
                      <a:endParaRPr lang="en-GB" sz="1800" dirty="0"/>
                    </a:p>
                  </a:txBody>
                  <a:tcPr marL="35409" marR="35409" marT="0" marB="0" anchor="ctr"/>
                </a:tc>
                <a:extLst>
                  <a:ext uri="{0D108BD9-81ED-4DB2-BD59-A6C34878D82A}">
                    <a16:rowId xmlns:a16="http://schemas.microsoft.com/office/drawing/2014/main" val="1558472413"/>
                  </a:ext>
                </a:extLst>
              </a:tr>
              <a:tr h="146356">
                <a:tc>
                  <a:txBody>
                    <a:bodyPr/>
                    <a:lstStyle/>
                    <a:p>
                      <a:pPr>
                        <a:lnSpc>
                          <a:spcPct val="107000"/>
                        </a:lnSpc>
                        <a:spcAft>
                          <a:spcPts val="0"/>
                        </a:spcAft>
                      </a:pPr>
                      <a:r>
                        <a:rPr lang="en-GB" sz="1800" kern="100" dirty="0">
                          <a:effectLst/>
                        </a:rPr>
                        <a:t>Liver transplant</a:t>
                      </a:r>
                      <a:endParaRPr lang="en-GB"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409" marR="35409" marT="0" marB="0" anchor="b"/>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0" i="0" u="sng" strike="noStrike" kern="1200" cap="none" spc="0" normalizeH="0" baseline="0" noProof="0" dirty="0">
                        <a:ln>
                          <a:noFill/>
                        </a:ln>
                        <a:solidFill>
                          <a:srgbClr val="000000"/>
                        </a:solidFill>
                        <a:effectLst/>
                        <a:highlight>
                          <a:srgbClr val="000000"/>
                        </a:highlight>
                        <a:uLnTx/>
                        <a:uFillTx/>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tc>
                  <a:txBody>
                    <a:bodyPr/>
                    <a:lstStyle/>
                    <a:p>
                      <a:pPr algn="r"/>
                      <a:r>
                        <a:rPr lang="en-GB" sz="1800" kern="100" dirty="0">
                          <a:effectLst/>
                        </a:rPr>
                        <a:t>0.784</a:t>
                      </a:r>
                      <a:endParaRPr lang="en-GB" sz="1800" dirty="0"/>
                    </a:p>
                  </a:txBody>
                  <a:tcPr marL="35409" marR="35409" marT="0" marB="0" anchor="b"/>
                </a:tc>
                <a:extLst>
                  <a:ext uri="{0D108BD9-81ED-4DB2-BD59-A6C34878D82A}">
                    <a16:rowId xmlns:a16="http://schemas.microsoft.com/office/drawing/2014/main" val="3378074044"/>
                  </a:ext>
                </a:extLst>
              </a:tr>
              <a:tr h="146356">
                <a:tc>
                  <a:txBody>
                    <a:bodyPr/>
                    <a:lstStyle/>
                    <a:p>
                      <a:pPr>
                        <a:lnSpc>
                          <a:spcPct val="107000"/>
                        </a:lnSpc>
                        <a:spcAft>
                          <a:spcPts val="0"/>
                        </a:spcAft>
                      </a:pPr>
                      <a:r>
                        <a:rPr lang="en-GB" sz="1800" kern="100" dirty="0">
                          <a:effectLst/>
                        </a:rPr>
                        <a:t>Post-liver transplant</a:t>
                      </a:r>
                      <a:endParaRPr lang="en-GB"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409" marR="35409" marT="0" marB="0" anchor="b"/>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XXX</a:t>
                      </a:r>
                      <a:endParaRPr kumimoji="0" lang="en-GB" sz="1800" b="0" i="0" u="sng" strike="noStrike" kern="1200" cap="none" spc="0" normalizeH="0" baseline="0" noProof="0" dirty="0">
                        <a:ln>
                          <a:noFill/>
                        </a:ln>
                        <a:solidFill>
                          <a:srgbClr val="000000"/>
                        </a:solidFill>
                        <a:effectLst/>
                        <a:highlight>
                          <a:srgbClr val="000000"/>
                        </a:highlight>
                        <a:uLnTx/>
                        <a:uFillTx/>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tc>
                  <a:txBody>
                    <a:bodyPr/>
                    <a:lstStyle/>
                    <a:p>
                      <a:pPr algn="r"/>
                      <a:r>
                        <a:rPr lang="en-GB" sz="1800" kern="100" dirty="0">
                          <a:effectLst/>
                        </a:rPr>
                        <a:t>0.859</a:t>
                      </a:r>
                      <a:endParaRPr lang="en-GB" sz="1800" dirty="0"/>
                    </a:p>
                  </a:txBody>
                  <a:tcPr marL="35409" marR="35409" marT="0" marB="0" anchor="b"/>
                </a:tc>
                <a:extLst>
                  <a:ext uri="{0D108BD9-81ED-4DB2-BD59-A6C34878D82A}">
                    <a16:rowId xmlns:a16="http://schemas.microsoft.com/office/drawing/2014/main" val="3588231123"/>
                  </a:ext>
                </a:extLst>
              </a:tr>
            </a:tbl>
          </a:graphicData>
        </a:graphic>
      </p:graphicFrame>
      <p:grpSp>
        <p:nvGrpSpPr>
          <p:cNvPr id="3" name="Group 2">
            <a:extLst>
              <a:ext uri="{FF2B5EF4-FFF2-40B4-BE49-F238E27FC236}">
                <a16:creationId xmlns:a16="http://schemas.microsoft.com/office/drawing/2014/main" id="{CE3173DE-82F6-BB7E-10CE-37C3E1982195}"/>
              </a:ext>
            </a:extLst>
          </p:cNvPr>
          <p:cNvGrpSpPr/>
          <p:nvPr/>
        </p:nvGrpSpPr>
        <p:grpSpPr>
          <a:xfrm>
            <a:off x="10011416" y="83129"/>
            <a:ext cx="2180584" cy="515892"/>
            <a:chOff x="10011416" y="83129"/>
            <a:chExt cx="2180584" cy="515892"/>
          </a:xfrm>
        </p:grpSpPr>
        <p:sp>
          <p:nvSpPr>
            <p:cNvPr id="5" name="Oval 4">
              <a:extLst>
                <a:ext uri="{FF2B5EF4-FFF2-40B4-BE49-F238E27FC236}">
                  <a16:creationId xmlns:a16="http://schemas.microsoft.com/office/drawing/2014/main" id="{2FD0B163-7DCB-4B45-9495-06969C13B7F2}"/>
                </a:ext>
              </a:extLst>
            </p:cNvPr>
            <p:cNvSpPr/>
            <p:nvPr/>
          </p:nvSpPr>
          <p:spPr>
            <a:xfrm>
              <a:off x="10191963" y="83129"/>
              <a:ext cx="1862887" cy="515892"/>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41821E4-C907-CDFD-AC67-29E34ADAB24C}"/>
                </a:ext>
              </a:extLst>
            </p:cNvPr>
            <p:cNvSpPr txBox="1"/>
            <p:nvPr/>
          </p:nvSpPr>
          <p:spPr>
            <a:xfrm>
              <a:off x="10011416" y="167560"/>
              <a:ext cx="2180584" cy="369332"/>
            </a:xfrm>
            <a:prstGeom prst="rect">
              <a:avLst/>
            </a:prstGeom>
            <a:noFill/>
          </p:spPr>
          <p:txBody>
            <a:bodyPr wrap="square" rtlCol="0">
              <a:spAutoFit/>
            </a:bodyPr>
            <a:lstStyle/>
            <a:p>
              <a:pPr algn="ctr"/>
              <a:r>
                <a:rPr lang="en-GB" b="1" dirty="0">
                  <a:solidFill>
                    <a:schemeClr val="bg1"/>
                  </a:solidFill>
                </a:rPr>
                <a:t>Small impact</a:t>
              </a:r>
            </a:p>
          </p:txBody>
        </p:sp>
      </p:grpSp>
      <p:sp>
        <p:nvSpPr>
          <p:cNvPr id="10" name="Rectangle 9">
            <a:extLst>
              <a:ext uri="{FF2B5EF4-FFF2-40B4-BE49-F238E27FC236}">
                <a16:creationId xmlns:a16="http://schemas.microsoft.com/office/drawing/2014/main" id="{38944A68-693C-3008-6125-E0242352F913}"/>
              </a:ext>
            </a:extLst>
          </p:cNvPr>
          <p:cNvSpPr/>
          <p:nvPr/>
        </p:nvSpPr>
        <p:spPr>
          <a:xfrm>
            <a:off x="216000" y="3348000"/>
            <a:ext cx="11736000" cy="244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tx1"/>
                </a:solidFill>
                <a:latin typeface="Arial" panose="020B0604020202020204" pitchFamily="34" charset="0"/>
              </a:rPr>
              <a:t>EAG comments</a:t>
            </a:r>
            <a:endParaRPr lang="en-GB" sz="2200" dirty="0">
              <a:solidFill>
                <a:schemeClr val="tx1"/>
              </a:solidFill>
              <a:latin typeface="Arial" panose="020B0604020202020204" pitchFamily="34" charset="0"/>
            </a:endParaRPr>
          </a:p>
          <a:p>
            <a:pPr marL="285750" indent="-285750">
              <a:buFont typeface="Arial" panose="020B0604020202020204" pitchFamily="34" charset="0"/>
              <a:buChar char="•"/>
            </a:pPr>
            <a:r>
              <a:rPr lang="en-GB" sz="2200" dirty="0">
                <a:solidFill>
                  <a:schemeClr val="tx1"/>
                </a:solidFill>
                <a:latin typeface="Arial" panose="020B0604020202020204" pitchFamily="34" charset="0"/>
              </a:rPr>
              <a:t>Health states used in vignette study do not directly reflect those used in economic model</a:t>
            </a:r>
          </a:p>
          <a:p>
            <a:pPr marL="742950" lvl="1" indent="-285750">
              <a:buFont typeface="Arial" panose="020B0604020202020204" pitchFamily="34" charset="0"/>
              <a:buChar char="•"/>
            </a:pPr>
            <a:r>
              <a:rPr lang="en-GB" sz="2200" dirty="0">
                <a:solidFill>
                  <a:schemeClr val="tx1"/>
                </a:solidFill>
                <a:latin typeface="Arial" panose="020B0604020202020204" pitchFamily="34" charset="0"/>
              </a:rPr>
              <a:t>Results showed time trade off values were higher than EQ-5D-5L values for all states</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Utilities lack external validity compared to HST17’s preferred values from </a:t>
            </a:r>
            <a:r>
              <a:rPr lang="en-GB" sz="2200" dirty="0">
                <a:solidFill>
                  <a:schemeClr val="tx1"/>
                </a:solidFill>
                <a:latin typeface="Arial" panose="020B0604020202020204" pitchFamily="34" charset="0"/>
                <a:hlinkClick r:id="rId5"/>
              </a:rPr>
              <a:t>Kamath et al. (2015)’s mapping study</a:t>
            </a:r>
            <a:r>
              <a:rPr lang="en-GB" sz="2200" dirty="0">
                <a:solidFill>
                  <a:schemeClr val="tx1"/>
                </a:solidFill>
                <a:latin typeface="Arial" panose="020B0604020202020204" pitchFamily="34" charset="0"/>
              </a:rPr>
              <a:t> on 70 children with ALGS (5-18 years) and parent proxy </a:t>
            </a:r>
            <a:r>
              <a:rPr lang="en-GB" sz="2200" dirty="0" err="1">
                <a:solidFill>
                  <a:schemeClr val="tx1"/>
                </a:solidFill>
                <a:latin typeface="Arial" panose="020B0604020202020204" pitchFamily="34" charset="0"/>
              </a:rPr>
              <a:t>PedsQL</a:t>
            </a:r>
            <a:r>
              <a:rPr lang="en-GB" sz="2200" dirty="0">
                <a:solidFill>
                  <a:schemeClr val="tx1"/>
                </a:solidFill>
                <a:latin typeface="Arial" panose="020B0604020202020204" pitchFamily="34" charset="0"/>
              </a:rPr>
              <a:t> scores on 98 children with ALGS (2-18 years) [EAG base case]</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Consider ICONIC’s </a:t>
            </a:r>
            <a:r>
              <a:rPr lang="en-GB" sz="2200" dirty="0" err="1">
                <a:solidFill>
                  <a:schemeClr val="tx1"/>
                </a:solidFill>
                <a:latin typeface="Arial" panose="020B0604020202020204" pitchFamily="34" charset="0"/>
              </a:rPr>
              <a:t>PedsQL</a:t>
            </a:r>
            <a:r>
              <a:rPr lang="en-GB" sz="2200" dirty="0">
                <a:solidFill>
                  <a:schemeClr val="tx1"/>
                </a:solidFill>
                <a:latin typeface="Arial" panose="020B0604020202020204" pitchFamily="34" charset="0"/>
              </a:rPr>
              <a:t> data should be mapped to EQ-5D</a:t>
            </a:r>
          </a:p>
        </p:txBody>
      </p:sp>
      <p:sp>
        <p:nvSpPr>
          <p:cNvPr id="11" name="TextBox 10">
            <a:extLst>
              <a:ext uri="{FF2B5EF4-FFF2-40B4-BE49-F238E27FC236}">
                <a16:creationId xmlns:a16="http://schemas.microsoft.com/office/drawing/2014/main" id="{78ED0B60-F404-6270-E450-2A6BA2CE5856}"/>
              </a:ext>
            </a:extLst>
          </p:cNvPr>
          <p:cNvSpPr txBox="1"/>
          <p:nvPr/>
        </p:nvSpPr>
        <p:spPr>
          <a:xfrm>
            <a:off x="7164000" y="6480000"/>
            <a:ext cx="4456800" cy="369332"/>
          </a:xfrm>
          <a:prstGeom prst="rect">
            <a:avLst/>
          </a:prstGeom>
          <a:noFill/>
        </p:spPr>
        <p:txBody>
          <a:bodyPr wrap="square" rtlCol="0">
            <a:spAutoFit/>
          </a:bodyPr>
          <a:lstStyle/>
          <a:p>
            <a:r>
              <a:rPr lang="en-GB" dirty="0"/>
              <a:t>*</a:t>
            </a:r>
            <a:r>
              <a:rPr lang="en-GB" dirty="0">
                <a:hlinkClick r:id="rId6" action="ppaction://hlinksldjump"/>
              </a:rPr>
              <a:t>See Appendix: Company vignette study</a:t>
            </a:r>
            <a:endParaRPr lang="en-GB" dirty="0"/>
          </a:p>
        </p:txBody>
      </p:sp>
      <p:sp>
        <p:nvSpPr>
          <p:cNvPr id="12" name="Arrow: Curved Left 11">
            <a:hlinkClick r:id="rId7" action="ppaction://hlinksldjump"/>
            <a:extLst>
              <a:ext uri="{FF2B5EF4-FFF2-40B4-BE49-F238E27FC236}">
                <a16:creationId xmlns:a16="http://schemas.microsoft.com/office/drawing/2014/main" id="{408D8207-F397-E6B7-CDF7-93B4EA27CD24}"/>
              </a:ext>
            </a:extLst>
          </p:cNvPr>
          <p:cNvSpPr/>
          <p:nvPr/>
        </p:nvSpPr>
        <p:spPr>
          <a:xfrm>
            <a:off x="8568758" y="6033253"/>
            <a:ext cx="258491" cy="313821"/>
          </a:xfrm>
          <a:prstGeom prst="curved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032017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a:xfrm>
            <a:off x="466724" y="180000"/>
            <a:ext cx="11250785" cy="592817"/>
          </a:xfrm>
        </p:spPr>
        <p:txBody>
          <a:bodyPr>
            <a:normAutofit/>
          </a:bodyPr>
          <a:lstStyle/>
          <a:p>
            <a:r>
              <a:rPr lang="en-GB" dirty="0"/>
              <a:t>Issue 7: Caregiver disutility</a:t>
            </a:r>
          </a:p>
        </p:txBody>
      </p:sp>
      <p:sp>
        <p:nvSpPr>
          <p:cNvPr id="11" name="Text Placeholder 10">
            <a:extLst>
              <a:ext uri="{FF2B5EF4-FFF2-40B4-BE49-F238E27FC236}">
                <a16:creationId xmlns:a16="http://schemas.microsoft.com/office/drawing/2014/main" id="{45B7C7F6-846F-41FB-343D-B60F61BC1B4B}"/>
              </a:ext>
            </a:extLst>
          </p:cNvPr>
          <p:cNvSpPr>
            <a:spLocks noGrp="1"/>
          </p:cNvSpPr>
          <p:nvPr>
            <p:ph type="body" sz="quarter" idx="13"/>
          </p:nvPr>
        </p:nvSpPr>
        <p:spPr>
          <a:xfrm>
            <a:off x="936000" y="6480000"/>
            <a:ext cx="9086850" cy="365125"/>
          </a:xfrm>
        </p:spPr>
        <p:txBody>
          <a:bodyPr>
            <a:normAutofit fontScale="92500"/>
          </a:bodyPr>
          <a:lstStyle/>
          <a:p>
            <a:r>
              <a:rPr lang="en-GB" dirty="0"/>
              <a:t>ALGS, Alagille syndrome; EQ-5D, </a:t>
            </a:r>
            <a:r>
              <a:rPr lang="en-GB" dirty="0" err="1"/>
              <a:t>EuroQol</a:t>
            </a:r>
            <a:r>
              <a:rPr lang="en-GB" dirty="0"/>
              <a:t> 5 dimensions; </a:t>
            </a:r>
            <a:r>
              <a:rPr lang="en-GB" dirty="0" err="1"/>
              <a:t>LTx</a:t>
            </a:r>
            <a:r>
              <a:rPr lang="en-GB" dirty="0"/>
              <a:t>, liver transplant; PEBD, Partial External Biliary Diversion</a:t>
            </a:r>
          </a:p>
          <a:p>
            <a:endParaRPr lang="en-GB" dirty="0"/>
          </a:p>
        </p:txBody>
      </p:sp>
      <p:sp>
        <p:nvSpPr>
          <p:cNvPr id="15" name="Rectangle 14">
            <a:extLst>
              <a:ext uri="{FF2B5EF4-FFF2-40B4-BE49-F238E27FC236}">
                <a16:creationId xmlns:a16="http://schemas.microsoft.com/office/drawing/2014/main" id="{A095D89B-195A-4D94-A8DE-CD5502F42403}"/>
              </a:ext>
            </a:extLst>
          </p:cNvPr>
          <p:cNvSpPr/>
          <p:nvPr/>
        </p:nvSpPr>
        <p:spPr>
          <a:xfrm>
            <a:off x="216000" y="972000"/>
            <a:ext cx="11736000" cy="2088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Derived caregiver disutility from company-commissioned vignette study and applied it to 1.7 caregivers per patient in all health states up to age 18</a:t>
            </a:r>
          </a:p>
          <a:p>
            <a:pPr marL="742950" lvl="1" indent="-285750">
              <a:buFont typeface="Arial" panose="020B0604020202020204" pitchFamily="34" charset="0"/>
              <a:buChar char="•"/>
            </a:pPr>
            <a:r>
              <a:rPr lang="en-GB" sz="2200" dirty="0">
                <a:solidFill>
                  <a:schemeClr val="tx1"/>
                </a:solidFill>
                <a:latin typeface="Arial" panose="020B0604020202020204" pitchFamily="34" charset="0"/>
              </a:rPr>
              <a:t>Heath states disutility: treatment response (</a:t>
            </a:r>
            <a:r>
              <a:rPr lang="en-GB" sz="2200" u="sng" dirty="0">
                <a:solidFill>
                  <a:schemeClr val="tx1"/>
                </a:solidFill>
                <a:highlight>
                  <a:srgbClr val="000000"/>
                </a:highlight>
                <a:latin typeface="Arial" panose="020B0604020202020204" pitchFamily="34" charset="0"/>
              </a:rPr>
              <a:t>XXX</a:t>
            </a:r>
            <a:r>
              <a:rPr lang="en-GB" sz="2200" dirty="0">
                <a:solidFill>
                  <a:schemeClr val="tx1"/>
                </a:solidFill>
                <a:latin typeface="Arial" panose="020B0604020202020204" pitchFamily="34" charset="0"/>
              </a:rPr>
              <a:t>) and </a:t>
            </a:r>
            <a:r>
              <a:rPr lang="en-GB" sz="2200">
                <a:solidFill>
                  <a:schemeClr val="tx1"/>
                </a:solidFill>
                <a:latin typeface="Arial" panose="020B0604020202020204" pitchFamily="34" charset="0"/>
              </a:rPr>
              <a:t>non-response (</a:t>
            </a:r>
            <a:r>
              <a:rPr lang="en-GB" sz="2200" u="sng">
                <a:solidFill>
                  <a:schemeClr val="tx1"/>
                </a:solidFill>
                <a:highlight>
                  <a:srgbClr val="000000"/>
                </a:highlight>
                <a:latin typeface="Arial" panose="020B0604020202020204" pitchFamily="34" charset="0"/>
              </a:rPr>
              <a:t>XXX</a:t>
            </a:r>
            <a:r>
              <a:rPr lang="en-GB" sz="2200">
                <a:solidFill>
                  <a:schemeClr val="tx1"/>
                </a:solidFill>
                <a:latin typeface="Arial" panose="020B0604020202020204" pitchFamily="34" charset="0"/>
              </a:rPr>
              <a:t>)</a:t>
            </a:r>
            <a:endParaRPr lang="en-GB" sz="2200" dirty="0">
              <a:solidFill>
                <a:schemeClr val="tx1"/>
              </a:solidFill>
              <a:latin typeface="Arial" panose="020B0604020202020204" pitchFamily="34" charset="0"/>
            </a:endParaRPr>
          </a:p>
          <a:p>
            <a:pPr marL="285750" indent="-285750">
              <a:buFont typeface="Arial" panose="020B0604020202020204" pitchFamily="34" charset="0"/>
              <a:buChar char="•"/>
            </a:pPr>
            <a:r>
              <a:rPr lang="en-GB" sz="2200" dirty="0">
                <a:solidFill>
                  <a:schemeClr val="tx1"/>
                </a:solidFill>
                <a:latin typeface="Arial" panose="020B0604020202020204" pitchFamily="34" charset="0"/>
              </a:rPr>
              <a:t>Company commissioned online survey of impact of caring on 105 caregivers of people with ALGS and cholestasis compared with 95 UK matched parents from general population</a:t>
            </a:r>
          </a:p>
        </p:txBody>
      </p:sp>
      <p:sp>
        <p:nvSpPr>
          <p:cNvPr id="16" name="Rectangle 15">
            <a:extLst>
              <a:ext uri="{FF2B5EF4-FFF2-40B4-BE49-F238E27FC236}">
                <a16:creationId xmlns:a16="http://schemas.microsoft.com/office/drawing/2014/main" id="{BE4E1D21-37B6-4DED-9C97-E9DA5819D47B}"/>
              </a:ext>
            </a:extLst>
          </p:cNvPr>
          <p:cNvSpPr/>
          <p:nvPr/>
        </p:nvSpPr>
        <p:spPr>
          <a:xfrm>
            <a:off x="216000" y="3132000"/>
            <a:ext cx="11736000" cy="241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Company online survey: mean EQ-5D 0.82 for caregivers vs 0.79 for UK matched sample</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Utilities lack external validity: treatment non-response disutility ~6x response disutility</a:t>
            </a:r>
          </a:p>
          <a:p>
            <a:pPr marL="742950" lvl="1" indent="-285750">
              <a:buFont typeface="Arial" panose="020B0604020202020204" pitchFamily="34" charset="0"/>
              <a:buChar char="•"/>
            </a:pPr>
            <a:r>
              <a:rPr lang="en-GB" sz="2200" dirty="0">
                <a:solidFill>
                  <a:schemeClr val="tx1"/>
                </a:solidFill>
                <a:latin typeface="Arial" panose="020B0604020202020204" pitchFamily="34" charset="0"/>
              </a:rPr>
              <a:t>HST17 (caregiver disutility applied until age 18): loss of response, PEBD response and post </a:t>
            </a:r>
            <a:r>
              <a:rPr lang="en-GB" sz="2200" dirty="0" err="1">
                <a:solidFill>
                  <a:schemeClr val="tx1"/>
                </a:solidFill>
                <a:latin typeface="Arial" panose="020B0604020202020204" pitchFamily="34" charset="0"/>
              </a:rPr>
              <a:t>LTx</a:t>
            </a:r>
            <a:r>
              <a:rPr lang="en-GB" sz="2200" dirty="0">
                <a:solidFill>
                  <a:schemeClr val="tx1"/>
                </a:solidFill>
                <a:latin typeface="Arial" panose="020B0604020202020204" pitchFamily="34" charset="0"/>
              </a:rPr>
              <a:t> states: -0.05. Loss of PEBD response: -0.10</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EAG base case: no caregiver disutility (EAG scenario: caregiver disutility from HST17; 1 caregiver per patient until age 18)</a:t>
            </a:r>
          </a:p>
        </p:txBody>
      </p:sp>
      <p:grpSp>
        <p:nvGrpSpPr>
          <p:cNvPr id="2" name="Group 1">
            <a:extLst>
              <a:ext uri="{FF2B5EF4-FFF2-40B4-BE49-F238E27FC236}">
                <a16:creationId xmlns:a16="http://schemas.microsoft.com/office/drawing/2014/main" id="{E1FC1C8C-41E7-7FAD-A833-034D005333EF}"/>
              </a:ext>
            </a:extLst>
          </p:cNvPr>
          <p:cNvGrpSpPr/>
          <p:nvPr/>
        </p:nvGrpSpPr>
        <p:grpSpPr>
          <a:xfrm>
            <a:off x="99042" y="5580000"/>
            <a:ext cx="11736000" cy="900000"/>
            <a:chOff x="1456000" y="5451826"/>
            <a:chExt cx="10077188" cy="900000"/>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818062" y="5451826"/>
              <a:ext cx="9715126" cy="90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342900" indent="-342900">
                <a:buFont typeface="Arial" panose="020B0604020202020204" pitchFamily="34" charset="0"/>
                <a:buChar char="•"/>
              </a:pPr>
              <a:r>
                <a:rPr lang="en-GB" sz="2000" dirty="0">
                  <a:solidFill>
                    <a:schemeClr val="tx1"/>
                  </a:solidFill>
                  <a:latin typeface="Arial" panose="020B0604020202020204" pitchFamily="34" charset="0"/>
                </a:rPr>
                <a:t>Should caregiver disutility be included in the model? If so, how should it be modelled? Using company’s preferred utilities from vignette or EAG’s preferred assumptions from HST17?</a:t>
              </a:r>
            </a:p>
            <a:p>
              <a:pPr marL="342900" indent="-342900">
                <a:buFont typeface="Arial" panose="020B0604020202020204" pitchFamily="34" charset="0"/>
                <a:buChar char="•"/>
              </a:pPr>
              <a:r>
                <a:rPr lang="en-GB" sz="2000" dirty="0">
                  <a:solidFill>
                    <a:schemeClr val="tx1"/>
                  </a:solidFill>
                  <a:latin typeface="Arial" panose="020B0604020202020204" pitchFamily="34" charset="0"/>
                </a:rPr>
                <a:t>How many caregivers should be assumed? 1 or 1.7?</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456000" y="5631826"/>
              <a:ext cx="576000" cy="576000"/>
              <a:chOff x="-1440493" y="4133589"/>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grpSp>
        <p:nvGrpSpPr>
          <p:cNvPr id="3" name="Group 2">
            <a:extLst>
              <a:ext uri="{FF2B5EF4-FFF2-40B4-BE49-F238E27FC236}">
                <a16:creationId xmlns:a16="http://schemas.microsoft.com/office/drawing/2014/main" id="{59E50180-4AF5-A7E1-47A5-6C456D902660}"/>
              </a:ext>
            </a:extLst>
          </p:cNvPr>
          <p:cNvGrpSpPr/>
          <p:nvPr/>
        </p:nvGrpSpPr>
        <p:grpSpPr>
          <a:xfrm>
            <a:off x="10011416" y="83129"/>
            <a:ext cx="2180584" cy="515892"/>
            <a:chOff x="10011416" y="83129"/>
            <a:chExt cx="2180584" cy="515892"/>
          </a:xfrm>
        </p:grpSpPr>
        <p:sp>
          <p:nvSpPr>
            <p:cNvPr id="4" name="Oval 3">
              <a:extLst>
                <a:ext uri="{FF2B5EF4-FFF2-40B4-BE49-F238E27FC236}">
                  <a16:creationId xmlns:a16="http://schemas.microsoft.com/office/drawing/2014/main" id="{02F85099-10B4-6F83-78C3-929DFD88035C}"/>
                </a:ext>
              </a:extLst>
            </p:cNvPr>
            <p:cNvSpPr/>
            <p:nvPr/>
          </p:nvSpPr>
          <p:spPr>
            <a:xfrm>
              <a:off x="10191963" y="83129"/>
              <a:ext cx="1862887" cy="515892"/>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0752A457-400D-7B45-F599-8F64E7E318CA}"/>
                </a:ext>
              </a:extLst>
            </p:cNvPr>
            <p:cNvSpPr txBox="1"/>
            <p:nvPr/>
          </p:nvSpPr>
          <p:spPr>
            <a:xfrm>
              <a:off x="10011416" y="167560"/>
              <a:ext cx="2180584" cy="369332"/>
            </a:xfrm>
            <a:prstGeom prst="rect">
              <a:avLst/>
            </a:prstGeom>
            <a:noFill/>
          </p:spPr>
          <p:txBody>
            <a:bodyPr wrap="square" rtlCol="0">
              <a:spAutoFit/>
            </a:bodyPr>
            <a:lstStyle/>
            <a:p>
              <a:pPr algn="ctr"/>
              <a:r>
                <a:rPr lang="en-GB" b="1" dirty="0">
                  <a:solidFill>
                    <a:schemeClr val="bg1"/>
                  </a:solidFill>
                </a:rPr>
                <a:t>Small impact</a:t>
              </a:r>
            </a:p>
          </p:txBody>
        </p:sp>
      </p:grpSp>
      <p:sp>
        <p:nvSpPr>
          <p:cNvPr id="7" name="Arrow: Curved Left 6">
            <a:hlinkClick r:id="rId5" action="ppaction://hlinksldjump"/>
            <a:extLst>
              <a:ext uri="{FF2B5EF4-FFF2-40B4-BE49-F238E27FC236}">
                <a16:creationId xmlns:a16="http://schemas.microsoft.com/office/drawing/2014/main" id="{FADAAD8C-E6EE-0758-1328-4AEA2DDDAE7E}"/>
              </a:ext>
            </a:extLst>
          </p:cNvPr>
          <p:cNvSpPr/>
          <p:nvPr/>
        </p:nvSpPr>
        <p:spPr>
          <a:xfrm>
            <a:off x="11201499" y="6057882"/>
            <a:ext cx="258491" cy="313821"/>
          </a:xfrm>
          <a:prstGeom prst="curved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27">
            <a:extLst>
              <a:ext uri="{FF2B5EF4-FFF2-40B4-BE49-F238E27FC236}">
                <a16:creationId xmlns:a16="http://schemas.microsoft.com/office/drawing/2014/main" id="{9036E17B-3538-EAC1-0829-C3B947B8B9F3}"/>
              </a:ext>
            </a:extLst>
          </p:cNvPr>
          <p:cNvSpPr>
            <a:spLocks noGrp="1"/>
          </p:cNvSpPr>
          <p:nvPr>
            <p:ph type="body" sz="quarter" idx="14"/>
          </p:nvPr>
        </p:nvSpPr>
        <p:spPr>
          <a:xfrm>
            <a:off x="466725" y="576000"/>
            <a:ext cx="11250613" cy="520700"/>
          </a:xfrm>
        </p:spPr>
        <p:txBody>
          <a:bodyPr/>
          <a:lstStyle/>
          <a:p>
            <a:r>
              <a:rPr lang="en-GB" dirty="0"/>
              <a:t>Company and EAG differ in preferred assumptions for caregiver disutility</a:t>
            </a:r>
          </a:p>
        </p:txBody>
      </p:sp>
    </p:spTree>
    <p:extLst>
      <p:ext uri="{BB962C8B-B14F-4D97-AF65-F5344CB8AC3E}">
        <p14:creationId xmlns:p14="http://schemas.microsoft.com/office/powerpoint/2010/main" val="2687996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71B7D3-846E-B32C-88A9-4693CAAE4204}"/>
              </a:ext>
            </a:extLst>
          </p:cNvPr>
          <p:cNvSpPr>
            <a:spLocks noGrp="1"/>
          </p:cNvSpPr>
          <p:nvPr>
            <p:ph type="body" sz="quarter" idx="13"/>
          </p:nvPr>
        </p:nvSpPr>
        <p:spPr>
          <a:xfrm>
            <a:off x="1008000" y="6480000"/>
            <a:ext cx="9086850" cy="365125"/>
          </a:xfrm>
        </p:spPr>
        <p:txBody>
          <a:bodyPr/>
          <a:lstStyle/>
          <a:p>
            <a:r>
              <a:rPr lang="en-GB" dirty="0"/>
              <a:t>HR, hazard ratio; MRX, </a:t>
            </a:r>
            <a:r>
              <a:rPr lang="en-GB" dirty="0" err="1"/>
              <a:t>maralixibat</a:t>
            </a:r>
            <a:r>
              <a:rPr lang="en-GB" dirty="0"/>
              <a:t>; OS, overall survival; </a:t>
            </a:r>
            <a:r>
              <a:rPr lang="en-GB" dirty="0" err="1"/>
              <a:t>sBA</a:t>
            </a:r>
            <a:r>
              <a:rPr lang="en-GB" dirty="0"/>
              <a:t>, serum bile acids</a:t>
            </a:r>
          </a:p>
        </p:txBody>
      </p:sp>
      <p:sp>
        <p:nvSpPr>
          <p:cNvPr id="6" name="Title 5">
            <a:extLst>
              <a:ext uri="{FF2B5EF4-FFF2-40B4-BE49-F238E27FC236}">
                <a16:creationId xmlns:a16="http://schemas.microsoft.com/office/drawing/2014/main" id="{81148850-CB50-7F5B-1B10-C6F7ECB93004}"/>
              </a:ext>
            </a:extLst>
          </p:cNvPr>
          <p:cNvSpPr>
            <a:spLocks noGrp="1"/>
          </p:cNvSpPr>
          <p:nvPr>
            <p:ph type="title"/>
          </p:nvPr>
        </p:nvSpPr>
        <p:spPr>
          <a:xfrm>
            <a:off x="466724" y="144000"/>
            <a:ext cx="11250785" cy="592817"/>
          </a:xfrm>
        </p:spPr>
        <p:txBody>
          <a:bodyPr/>
          <a:lstStyle/>
          <a:p>
            <a:r>
              <a:rPr lang="en-GB" sz="3200" dirty="0">
                <a:ea typeface="Arial" panose="02000503000000020004" pitchFamily="2" charset="0"/>
              </a:rPr>
              <a:t>Summary of company and EAG base case assumptions</a:t>
            </a:r>
            <a:endParaRPr lang="en-GB" dirty="0"/>
          </a:p>
        </p:txBody>
      </p:sp>
      <p:graphicFrame>
        <p:nvGraphicFramePr>
          <p:cNvPr id="4" name="Table 4" descr="Base case assumptions for company and evidence review group">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962263401"/>
              </p:ext>
            </p:extLst>
          </p:nvPr>
        </p:nvGraphicFramePr>
        <p:xfrm>
          <a:off x="147144" y="736817"/>
          <a:ext cx="11855668" cy="4785360"/>
        </p:xfrm>
        <a:graphic>
          <a:graphicData uri="http://schemas.openxmlformats.org/drawingml/2006/table">
            <a:tbl>
              <a:tblPr firstRow="1" firstCol="1" bandRow="1">
                <a:tableStyleId>{21E4AEA4-8DFA-4A89-87EB-49C32662AFE0}</a:tableStyleId>
              </a:tblPr>
              <a:tblGrid>
                <a:gridCol w="5512876">
                  <a:extLst>
                    <a:ext uri="{9D8B030D-6E8A-4147-A177-3AD203B41FA5}">
                      <a16:colId xmlns:a16="http://schemas.microsoft.com/office/drawing/2014/main" val="3974739884"/>
                    </a:ext>
                  </a:extLst>
                </a:gridCol>
                <a:gridCol w="2870522">
                  <a:extLst>
                    <a:ext uri="{9D8B030D-6E8A-4147-A177-3AD203B41FA5}">
                      <a16:colId xmlns:a16="http://schemas.microsoft.com/office/drawing/2014/main" val="4289090289"/>
                    </a:ext>
                  </a:extLst>
                </a:gridCol>
                <a:gridCol w="3472270">
                  <a:extLst>
                    <a:ext uri="{9D8B030D-6E8A-4147-A177-3AD203B41FA5}">
                      <a16:colId xmlns:a16="http://schemas.microsoft.com/office/drawing/2014/main" val="3834478098"/>
                    </a:ext>
                  </a:extLst>
                </a:gridCol>
              </a:tblGrid>
              <a:tr h="370840">
                <a:tc>
                  <a:txBody>
                    <a:bodyPr/>
                    <a:lstStyle/>
                    <a:p>
                      <a:r>
                        <a:rPr lang="en-GB" sz="2000" dirty="0">
                          <a:latin typeface="Arial" panose="020B0604020202020204" pitchFamily="34" charset="0"/>
                        </a:rPr>
                        <a:t>Assumption</a:t>
                      </a:r>
                    </a:p>
                  </a:txBody>
                  <a:tcPr/>
                </a:tc>
                <a:tc>
                  <a:txBody>
                    <a:bodyPr/>
                    <a:lstStyle/>
                    <a:p>
                      <a:r>
                        <a:rPr lang="en-GB" sz="2000" dirty="0">
                          <a:latin typeface="Arial" panose="020B0604020202020204" pitchFamily="34" charset="0"/>
                        </a:rPr>
                        <a:t>Company base case</a:t>
                      </a:r>
                    </a:p>
                  </a:txBody>
                  <a:tcPr/>
                </a:tc>
                <a:tc>
                  <a:txBody>
                    <a:bodyPr/>
                    <a:lstStyle/>
                    <a:p>
                      <a:r>
                        <a:rPr lang="en-GB" sz="2000" dirty="0">
                          <a:latin typeface="Arial" panose="020B0604020202020204" pitchFamily="34" charset="0"/>
                        </a:rPr>
                        <a:t>EAG base case</a:t>
                      </a:r>
                    </a:p>
                  </a:txBody>
                  <a:tcPr/>
                </a:tc>
                <a:extLst>
                  <a:ext uri="{0D108BD9-81ED-4DB2-BD59-A6C34878D82A}">
                    <a16:rowId xmlns:a16="http://schemas.microsoft.com/office/drawing/2014/main" val="1365441208"/>
                  </a:ext>
                </a:extLst>
              </a:tr>
              <a:tr h="370840">
                <a:tc>
                  <a:txBody>
                    <a:bodyPr/>
                    <a:lstStyle/>
                    <a:p>
                      <a:r>
                        <a:rPr lang="en-GB" sz="2000" dirty="0">
                          <a:solidFill>
                            <a:schemeClr val="bg1"/>
                          </a:solidFill>
                          <a:latin typeface="Arial" panose="020B0604020202020204" pitchFamily="34" charset="0"/>
                        </a:rPr>
                        <a:t>Treatment response definition (issue 2)</a:t>
                      </a:r>
                    </a:p>
                  </a:txBody>
                  <a:tcPr/>
                </a:tc>
                <a:tc>
                  <a:txBody>
                    <a:bodyPr/>
                    <a:lstStyle/>
                    <a:p>
                      <a:r>
                        <a:rPr lang="en-GB" sz="2000" dirty="0"/>
                        <a:t>≥50% decrease in </a:t>
                      </a:r>
                      <a:r>
                        <a:rPr lang="en-GB" sz="2000" dirty="0" err="1"/>
                        <a:t>sBA</a:t>
                      </a:r>
                      <a:endParaRPr lang="en-GB" sz="2000" dirty="0">
                        <a:latin typeface="Arial" panose="020B0604020202020204" pitchFamily="34" charset="0"/>
                      </a:endParaRPr>
                    </a:p>
                  </a:txBody>
                  <a:tcPr/>
                </a:tc>
                <a:tc>
                  <a:txBody>
                    <a:bodyPr/>
                    <a:lstStyle/>
                    <a:p>
                      <a:r>
                        <a:rPr lang="en-GB" sz="2000" dirty="0"/>
                        <a:t>≥50% decrease in </a:t>
                      </a:r>
                      <a:r>
                        <a:rPr lang="en-GB" sz="2000" dirty="0" err="1"/>
                        <a:t>sBA</a:t>
                      </a:r>
                      <a:endParaRPr lang="en-GB" sz="2000" dirty="0">
                        <a:latin typeface="Arial" panose="020B0604020202020204" pitchFamily="34" charset="0"/>
                      </a:endParaRPr>
                    </a:p>
                  </a:txBody>
                  <a:tcPr/>
                </a:tc>
                <a:extLst>
                  <a:ext uri="{0D108BD9-81ED-4DB2-BD59-A6C34878D82A}">
                    <a16:rowId xmlns:a16="http://schemas.microsoft.com/office/drawing/2014/main" val="968435538"/>
                  </a:ext>
                </a:extLst>
              </a:tr>
              <a:tr h="370840">
                <a:tc>
                  <a:txBody>
                    <a:bodyPr/>
                    <a:lstStyle/>
                    <a:p>
                      <a:r>
                        <a:rPr lang="en-GB" sz="2000" dirty="0">
                          <a:solidFill>
                            <a:schemeClr val="bg1"/>
                          </a:solidFill>
                          <a:latin typeface="Arial" panose="020B0604020202020204" pitchFamily="34" charset="0"/>
                        </a:rPr>
                        <a:t>Probability of treatment response for standard care (issue 3 – EAG02)</a:t>
                      </a:r>
                    </a:p>
                  </a:txBody>
                  <a:tcPr/>
                </a:tc>
                <a:tc>
                  <a:txBody>
                    <a:bodyPr/>
                    <a:lstStyle/>
                    <a:p>
                      <a:r>
                        <a:rPr lang="en-GB" sz="2000" dirty="0">
                          <a:latin typeface="Arial" panose="020B0604020202020204" pitchFamily="34" charset="0"/>
                        </a:rPr>
                        <a:t>0% (assumed)</a:t>
                      </a:r>
                    </a:p>
                  </a:txBody>
                  <a:tcPr/>
                </a:tc>
                <a:tc>
                  <a:txBody>
                    <a:bodyPr/>
                    <a:lstStyle/>
                    <a:p>
                      <a:r>
                        <a:rPr lang="en-GB" sz="2000" u="sng" dirty="0">
                          <a:highlight>
                            <a:srgbClr val="000000"/>
                          </a:highlight>
                          <a:latin typeface="Arial" panose="020B0604020202020204" pitchFamily="34" charset="0"/>
                        </a:rPr>
                        <a:t>XXX</a:t>
                      </a:r>
                      <a:r>
                        <a:rPr lang="en-GB" sz="2000" dirty="0">
                          <a:latin typeface="Arial" panose="020B0604020202020204" pitchFamily="34" charset="0"/>
                        </a:rPr>
                        <a:t> (ITCH)</a:t>
                      </a:r>
                    </a:p>
                  </a:txBody>
                  <a:tcPr/>
                </a:tc>
                <a:extLst>
                  <a:ext uri="{0D108BD9-81ED-4DB2-BD59-A6C34878D82A}">
                    <a16:rowId xmlns:a16="http://schemas.microsoft.com/office/drawing/2014/main" val="4128394336"/>
                  </a:ext>
                </a:extLst>
              </a:tr>
              <a:tr h="370840">
                <a:tc>
                  <a:txBody>
                    <a:bodyPr/>
                    <a:lstStyle/>
                    <a:p>
                      <a:r>
                        <a:rPr lang="en-GB" sz="2000" dirty="0">
                          <a:solidFill>
                            <a:schemeClr val="bg1"/>
                          </a:solidFill>
                          <a:latin typeface="Arial" panose="020B0604020202020204" pitchFamily="34" charset="0"/>
                        </a:rPr>
                        <a:t>Modelling OS in </a:t>
                      </a:r>
                      <a:r>
                        <a:rPr lang="en-GB" sz="2000" dirty="0" err="1">
                          <a:solidFill>
                            <a:schemeClr val="bg1"/>
                          </a:solidFill>
                          <a:latin typeface="Arial" panose="020B0604020202020204" pitchFamily="34" charset="0"/>
                        </a:rPr>
                        <a:t>maralixibat</a:t>
                      </a:r>
                      <a:r>
                        <a:rPr lang="en-GB" sz="2000" dirty="0">
                          <a:solidFill>
                            <a:schemeClr val="bg1"/>
                          </a:solidFill>
                          <a:latin typeface="Arial" panose="020B0604020202020204" pitchFamily="34" charset="0"/>
                        </a:rPr>
                        <a:t> (issue 4 – EAG03)</a:t>
                      </a:r>
                    </a:p>
                  </a:txBody>
                  <a:tcPr/>
                </a:tc>
                <a:tc>
                  <a:txBody>
                    <a:bodyPr/>
                    <a:lstStyle/>
                    <a:p>
                      <a:r>
                        <a:rPr lang="en-GB" sz="2000" dirty="0">
                          <a:latin typeface="Arial" panose="020B0604020202020204" pitchFamily="34" charset="0"/>
                        </a:rPr>
                        <a:t>HR=0.305 (MRX response) </a:t>
                      </a:r>
                    </a:p>
                  </a:txBody>
                  <a:tcPr/>
                </a:tc>
                <a:tc>
                  <a:txBody>
                    <a:bodyPr/>
                    <a:lstStyle/>
                    <a:p>
                      <a:r>
                        <a:rPr lang="en-GB" sz="2000" dirty="0">
                          <a:latin typeface="Arial" panose="020B0604020202020204" pitchFamily="34" charset="0"/>
                        </a:rPr>
                        <a:t>HR=1 (same OS for MRX response and non-response)</a:t>
                      </a:r>
                    </a:p>
                  </a:txBody>
                  <a:tcPr/>
                </a:tc>
                <a:extLst>
                  <a:ext uri="{0D108BD9-81ED-4DB2-BD59-A6C34878D82A}">
                    <a16:rowId xmlns:a16="http://schemas.microsoft.com/office/drawing/2014/main" val="2187986664"/>
                  </a:ext>
                </a:extLst>
              </a:tr>
              <a:tr h="370840">
                <a:tc>
                  <a:txBody>
                    <a:bodyPr/>
                    <a:lstStyle/>
                    <a:p>
                      <a:r>
                        <a:rPr lang="en-GB" sz="2000" dirty="0">
                          <a:solidFill>
                            <a:schemeClr val="bg1"/>
                          </a:solidFill>
                          <a:latin typeface="Arial" panose="020B0604020202020204" pitchFamily="34" charset="0"/>
                        </a:rPr>
                        <a:t>Mortality risk for non-response (issue 5 – EAG01)</a:t>
                      </a:r>
                    </a:p>
                  </a:txBody>
                  <a:tcPr/>
                </a:tc>
                <a:tc>
                  <a:txBody>
                    <a:bodyPr/>
                    <a:lstStyle/>
                    <a:p>
                      <a:r>
                        <a:rPr lang="en-GB" sz="2000" dirty="0">
                          <a:latin typeface="Arial" panose="020B0604020202020204" pitchFamily="34" charset="0"/>
                        </a:rPr>
                        <a:t>Log-logistic </a:t>
                      </a:r>
                      <a:r>
                        <a:rPr lang="en-GB" sz="2000" dirty="0">
                          <a:solidFill>
                            <a:schemeClr val="tx1"/>
                          </a:solidFill>
                          <a:latin typeface="Arial" panose="020B0604020202020204" pitchFamily="34" charset="0"/>
                        </a:rPr>
                        <a:t>(median OS 216 years)</a:t>
                      </a:r>
                      <a:endParaRPr lang="en-GB" sz="2000" dirty="0">
                        <a:latin typeface="Arial" panose="020B0604020202020204" pitchFamily="34" charset="0"/>
                      </a:endParaRPr>
                    </a:p>
                  </a:txBody>
                  <a:tcPr/>
                </a:tc>
                <a:tc>
                  <a:txBody>
                    <a:bodyPr/>
                    <a:lstStyle/>
                    <a:p>
                      <a:r>
                        <a:rPr lang="en-GB" sz="2000" dirty="0">
                          <a:latin typeface="Arial" panose="020B0604020202020204" pitchFamily="34" charset="0"/>
                        </a:rPr>
                        <a:t>Exponential </a:t>
                      </a:r>
                      <a:r>
                        <a:rPr lang="en-GB" sz="2000" dirty="0">
                          <a:solidFill>
                            <a:schemeClr val="tx1"/>
                          </a:solidFill>
                          <a:latin typeface="Arial" panose="020B0604020202020204" pitchFamily="34" charset="0"/>
                        </a:rPr>
                        <a:t>(median OS 77 years)</a:t>
                      </a:r>
                      <a:endParaRPr lang="en-GB" sz="2000" dirty="0">
                        <a:latin typeface="Arial" panose="020B0604020202020204" pitchFamily="34" charset="0"/>
                      </a:endParaRPr>
                    </a:p>
                  </a:txBody>
                  <a:tcPr/>
                </a:tc>
                <a:extLst>
                  <a:ext uri="{0D108BD9-81ED-4DB2-BD59-A6C34878D82A}">
                    <a16:rowId xmlns:a16="http://schemas.microsoft.com/office/drawing/2014/main" val="3471957187"/>
                  </a:ext>
                </a:extLst>
              </a:tr>
              <a:tr h="370840">
                <a:tc>
                  <a:txBody>
                    <a:bodyPr/>
                    <a:lstStyle/>
                    <a:p>
                      <a:r>
                        <a:rPr lang="en-GB" sz="2000" dirty="0">
                          <a:solidFill>
                            <a:schemeClr val="bg1"/>
                          </a:solidFill>
                          <a:latin typeface="Arial" panose="020B0604020202020204" pitchFamily="34" charset="0"/>
                        </a:rPr>
                        <a:t>Starting age for mortality risk in non-response (issue 5 – EAG06)</a:t>
                      </a:r>
                    </a:p>
                  </a:txBody>
                  <a:tcPr/>
                </a:tc>
                <a:tc>
                  <a:txBody>
                    <a:bodyPr/>
                    <a:lstStyle/>
                    <a:p>
                      <a:r>
                        <a:rPr lang="en-GB" sz="2000" dirty="0">
                          <a:latin typeface="Arial" panose="020B0604020202020204" pitchFamily="34" charset="0"/>
                        </a:rPr>
                        <a:t>2 months</a:t>
                      </a:r>
                    </a:p>
                  </a:txBody>
                  <a:tcPr/>
                </a:tc>
                <a:tc>
                  <a:txBody>
                    <a:bodyPr/>
                    <a:lstStyle/>
                    <a:p>
                      <a:r>
                        <a:rPr lang="en-GB" sz="2000" dirty="0">
                          <a:latin typeface="Arial" panose="020B0604020202020204" pitchFamily="34" charset="0"/>
                        </a:rPr>
                        <a:t>2 years</a:t>
                      </a:r>
                    </a:p>
                  </a:txBody>
                  <a:tcPr/>
                </a:tc>
                <a:extLst>
                  <a:ext uri="{0D108BD9-81ED-4DB2-BD59-A6C34878D82A}">
                    <a16:rowId xmlns:a16="http://schemas.microsoft.com/office/drawing/2014/main" val="3495348384"/>
                  </a:ext>
                </a:extLst>
              </a:tr>
              <a:tr h="370840">
                <a:tc>
                  <a:txBody>
                    <a:bodyPr/>
                    <a:lstStyle/>
                    <a:p>
                      <a:r>
                        <a:rPr lang="en-GB" sz="2000" dirty="0">
                          <a:solidFill>
                            <a:schemeClr val="bg1"/>
                          </a:solidFill>
                          <a:latin typeface="Arial" panose="020B0604020202020204" pitchFamily="34" charset="0"/>
                        </a:rPr>
                        <a:t>Health state utility values (issue 6 – EAG05)</a:t>
                      </a:r>
                    </a:p>
                  </a:txBody>
                  <a:tcPr/>
                </a:tc>
                <a:tc>
                  <a:txBody>
                    <a:bodyPr/>
                    <a:lstStyle/>
                    <a:p>
                      <a:r>
                        <a:rPr lang="en-GB" sz="2000" dirty="0">
                          <a:latin typeface="Arial" panose="020B0604020202020204" pitchFamily="34" charset="0"/>
                        </a:rPr>
                        <a:t>Vignette study</a:t>
                      </a:r>
                    </a:p>
                  </a:txBody>
                  <a:tcPr/>
                </a:tc>
                <a:tc>
                  <a:txBody>
                    <a:bodyPr/>
                    <a:lstStyle/>
                    <a:p>
                      <a:r>
                        <a:rPr lang="en-GB" sz="2000" dirty="0">
                          <a:latin typeface="Arial" panose="020B0604020202020204" pitchFamily="34" charset="0"/>
                        </a:rPr>
                        <a:t>Kamath et al. (2015)</a:t>
                      </a:r>
                    </a:p>
                  </a:txBody>
                  <a:tcPr/>
                </a:tc>
                <a:extLst>
                  <a:ext uri="{0D108BD9-81ED-4DB2-BD59-A6C34878D82A}">
                    <a16:rowId xmlns:a16="http://schemas.microsoft.com/office/drawing/2014/main" val="1093136955"/>
                  </a:ext>
                </a:extLst>
              </a:tr>
              <a:tr h="370840">
                <a:tc>
                  <a:txBody>
                    <a:bodyPr/>
                    <a:lstStyle/>
                    <a:p>
                      <a:r>
                        <a:rPr lang="en-GB" sz="2000" dirty="0">
                          <a:solidFill>
                            <a:schemeClr val="bg1"/>
                          </a:solidFill>
                          <a:latin typeface="Arial" panose="020B0604020202020204" pitchFamily="34" charset="0"/>
                        </a:rPr>
                        <a:t>Caregiver disutility (issue 7 – EAG04)</a:t>
                      </a:r>
                    </a:p>
                  </a:txBody>
                  <a:tcPr/>
                </a:tc>
                <a:tc>
                  <a:txBody>
                    <a:bodyPr/>
                    <a:lstStyle/>
                    <a:p>
                      <a:r>
                        <a:rPr lang="en-GB" sz="2000" dirty="0">
                          <a:latin typeface="Arial" panose="020B0604020202020204" pitchFamily="34" charset="0"/>
                        </a:rPr>
                        <a:t>Included</a:t>
                      </a:r>
                    </a:p>
                  </a:txBody>
                  <a:tcPr/>
                </a:tc>
                <a:tc>
                  <a:txBody>
                    <a:bodyPr/>
                    <a:lstStyle/>
                    <a:p>
                      <a:r>
                        <a:rPr lang="en-GB" sz="2000" dirty="0">
                          <a:latin typeface="Arial" panose="020B0604020202020204" pitchFamily="34" charset="0"/>
                        </a:rPr>
                        <a:t>Removed</a:t>
                      </a:r>
                    </a:p>
                  </a:txBody>
                  <a:tcPr/>
                </a:tc>
                <a:extLst>
                  <a:ext uri="{0D108BD9-81ED-4DB2-BD59-A6C34878D82A}">
                    <a16:rowId xmlns:a16="http://schemas.microsoft.com/office/drawing/2014/main" val="3260282566"/>
                  </a:ext>
                </a:extLst>
              </a:tr>
              <a:tr h="370840">
                <a:tc>
                  <a:txBody>
                    <a:bodyPr/>
                    <a:lstStyle/>
                    <a:p>
                      <a:r>
                        <a:rPr lang="en-GB" sz="2000" dirty="0">
                          <a:solidFill>
                            <a:schemeClr val="bg1"/>
                          </a:solidFill>
                          <a:latin typeface="Arial" panose="020B0604020202020204" pitchFamily="34" charset="0"/>
                          <a:hlinkClick r:id="rId3" action="ppaction://hlinksldjump">
                            <a:extLst>
                              <a:ext uri="{A12FA001-AC4F-418D-AE19-62706E023703}">
                                <ahyp:hlinkClr xmlns:ahyp="http://schemas.microsoft.com/office/drawing/2018/hyperlinkcolor" val="tx"/>
                              </a:ext>
                            </a:extLst>
                          </a:hlinkClick>
                        </a:rPr>
                        <a:t>Severity modifier</a:t>
                      </a:r>
                      <a:r>
                        <a:rPr lang="en-GB" sz="2000" dirty="0">
                          <a:solidFill>
                            <a:schemeClr val="bg1"/>
                          </a:solidFill>
                          <a:latin typeface="Arial" panose="020B0604020202020204" pitchFamily="34" charset="0"/>
                        </a:rPr>
                        <a:t> (EAG07)</a:t>
                      </a:r>
                    </a:p>
                  </a:txBody>
                  <a:tcPr/>
                </a:tc>
                <a:tc>
                  <a:txBody>
                    <a:bodyPr/>
                    <a:lstStyle/>
                    <a:p>
                      <a:r>
                        <a:rPr lang="en-GB" sz="2000" dirty="0">
                          <a:latin typeface="Arial" panose="020B0604020202020204" pitchFamily="34" charset="0"/>
                        </a:rPr>
                        <a:t>Meets 1.2x</a:t>
                      </a:r>
                    </a:p>
                  </a:txBody>
                  <a:tcPr/>
                </a:tc>
                <a:tc>
                  <a:txBody>
                    <a:bodyPr/>
                    <a:lstStyle/>
                    <a:p>
                      <a:r>
                        <a:rPr lang="en-GB" sz="2000" dirty="0">
                          <a:latin typeface="Arial" panose="020B0604020202020204" pitchFamily="34" charset="0"/>
                        </a:rPr>
                        <a:t>Not applied</a:t>
                      </a:r>
                    </a:p>
                  </a:txBody>
                  <a:tcPr/>
                </a:tc>
                <a:extLst>
                  <a:ext uri="{0D108BD9-81ED-4DB2-BD59-A6C34878D82A}">
                    <a16:rowId xmlns:a16="http://schemas.microsoft.com/office/drawing/2014/main" val="1003685202"/>
                  </a:ext>
                </a:extLst>
              </a:tr>
            </a:tbl>
          </a:graphicData>
        </a:graphic>
      </p:graphicFrame>
    </p:spTree>
    <p:extLst>
      <p:ext uri="{BB962C8B-B14F-4D97-AF65-F5344CB8AC3E}">
        <p14:creationId xmlns:p14="http://schemas.microsoft.com/office/powerpoint/2010/main" val="2026390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98523-C4CB-C9FC-F17D-FC8EB7104036}"/>
              </a:ext>
            </a:extLst>
          </p:cNvPr>
          <p:cNvSpPr>
            <a:spLocks noGrp="1"/>
          </p:cNvSpPr>
          <p:nvPr>
            <p:ph type="ctrTitle"/>
          </p:nvPr>
        </p:nvSpPr>
        <p:spPr/>
        <p:txBody>
          <a:bodyPr/>
          <a:lstStyle/>
          <a:p>
            <a:r>
              <a:rPr lang="en-GB" dirty="0"/>
              <a:t>Cost-effectiveness results</a:t>
            </a:r>
          </a:p>
        </p:txBody>
      </p:sp>
      <p:sp>
        <p:nvSpPr>
          <p:cNvPr id="6" name="Text Placeholder 5">
            <a:extLst>
              <a:ext uri="{FF2B5EF4-FFF2-40B4-BE49-F238E27FC236}">
                <a16:creationId xmlns:a16="http://schemas.microsoft.com/office/drawing/2014/main" id="{A8BC509D-3987-B791-DA36-9172A87527EC}"/>
              </a:ext>
            </a:extLst>
          </p:cNvPr>
          <p:cNvSpPr>
            <a:spLocks noGrp="1"/>
          </p:cNvSpPr>
          <p:nvPr>
            <p:ph type="body" sz="quarter" idx="12"/>
          </p:nvPr>
        </p:nvSpPr>
        <p:spPr>
          <a:xfrm>
            <a:off x="539923" y="2266950"/>
            <a:ext cx="11177587" cy="3279183"/>
          </a:xfrm>
        </p:spPr>
        <p:txBody>
          <a:bodyPr/>
          <a:lstStyle/>
          <a:p>
            <a:pPr algn="ctr">
              <a:spcBef>
                <a:spcPts val="0"/>
              </a:spcBef>
            </a:pPr>
            <a:r>
              <a:rPr lang="en-GB" sz="2900" dirty="0"/>
              <a:t>Company consider cost-effectiveness estimates are confidential so all results are reported in PART 2 slides</a:t>
            </a:r>
            <a:endParaRPr lang="en-GB" dirty="0"/>
          </a:p>
        </p:txBody>
      </p:sp>
    </p:spTree>
    <p:extLst>
      <p:ext uri="{BB962C8B-B14F-4D97-AF65-F5344CB8AC3E}">
        <p14:creationId xmlns:p14="http://schemas.microsoft.com/office/powerpoint/2010/main" val="115297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D173D-8DE8-7089-29F6-0C57B6D69355}"/>
              </a:ext>
            </a:extLst>
          </p:cNvPr>
          <p:cNvSpPr>
            <a:spLocks noGrp="1"/>
          </p:cNvSpPr>
          <p:nvPr>
            <p:ph type="title"/>
          </p:nvPr>
        </p:nvSpPr>
        <p:spPr>
          <a:xfrm>
            <a:off x="0" y="180000"/>
            <a:ext cx="12192000" cy="592817"/>
          </a:xfrm>
        </p:spPr>
        <p:txBody>
          <a:bodyPr>
            <a:noAutofit/>
          </a:bodyPr>
          <a:lstStyle/>
          <a:p>
            <a:pPr algn="ctr"/>
            <a:r>
              <a:rPr lang="en-GB" sz="2300" dirty="0"/>
              <a:t>Company base case and scenarios: deterministic; proposed commercial arrangement</a:t>
            </a:r>
          </a:p>
        </p:txBody>
      </p:sp>
      <p:sp>
        <p:nvSpPr>
          <p:cNvPr id="8" name="Rectangle 7" descr="Marker showing slides are confidential ">
            <a:extLst>
              <a:ext uri="{FF2B5EF4-FFF2-40B4-BE49-F238E27FC236}">
                <a16:creationId xmlns:a16="http://schemas.microsoft.com/office/drawing/2014/main" id="{D35A82E8-E559-41A8-8C31-0A68F06D6584}"/>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CONFIDETIAL</a:t>
            </a:r>
          </a:p>
        </p:txBody>
      </p:sp>
      <p:graphicFrame>
        <p:nvGraphicFramePr>
          <p:cNvPr id="3" name="Table 4" descr="Deterministic scenario analyses by the evidence review group">
            <a:extLst>
              <a:ext uri="{FF2B5EF4-FFF2-40B4-BE49-F238E27FC236}">
                <a16:creationId xmlns:a16="http://schemas.microsoft.com/office/drawing/2014/main" id="{275C045B-A9CD-4910-AC9B-501EAC7A93C6}"/>
              </a:ext>
            </a:extLst>
          </p:cNvPr>
          <p:cNvGraphicFramePr>
            <a:graphicFrameLocks noGrp="1"/>
          </p:cNvGraphicFramePr>
          <p:nvPr>
            <p:extLst>
              <p:ext uri="{D42A27DB-BD31-4B8C-83A1-F6EECF244321}">
                <p14:modId xmlns:p14="http://schemas.microsoft.com/office/powerpoint/2010/main" val="549006911"/>
              </p:ext>
            </p:extLst>
          </p:nvPr>
        </p:nvGraphicFramePr>
        <p:xfrm>
          <a:off x="216000" y="576000"/>
          <a:ext cx="11771585" cy="5821680"/>
        </p:xfrm>
        <a:graphic>
          <a:graphicData uri="http://schemas.openxmlformats.org/drawingml/2006/table">
            <a:tbl>
              <a:tblPr firstRow="1" firstCol="1" bandRow="1">
                <a:tableStyleId>{21E4AEA4-8DFA-4A89-87EB-49C32662AFE0}</a:tableStyleId>
              </a:tblPr>
              <a:tblGrid>
                <a:gridCol w="704193">
                  <a:extLst>
                    <a:ext uri="{9D8B030D-6E8A-4147-A177-3AD203B41FA5}">
                      <a16:colId xmlns:a16="http://schemas.microsoft.com/office/drawing/2014/main" val="3307571819"/>
                    </a:ext>
                  </a:extLst>
                </a:gridCol>
                <a:gridCol w="9138207">
                  <a:extLst>
                    <a:ext uri="{9D8B030D-6E8A-4147-A177-3AD203B41FA5}">
                      <a16:colId xmlns:a16="http://schemas.microsoft.com/office/drawing/2014/main" val="885764709"/>
                    </a:ext>
                  </a:extLst>
                </a:gridCol>
                <a:gridCol w="1929185">
                  <a:extLst>
                    <a:ext uri="{9D8B030D-6E8A-4147-A177-3AD203B41FA5}">
                      <a16:colId xmlns:a16="http://schemas.microsoft.com/office/drawing/2014/main" val="1599477227"/>
                    </a:ext>
                  </a:extLst>
                </a:gridCol>
              </a:tblGrid>
              <a:tr h="215909">
                <a:tc>
                  <a:txBody>
                    <a:bodyPr/>
                    <a:lstStyle/>
                    <a:p>
                      <a:pPr algn="ctr"/>
                      <a:r>
                        <a:rPr lang="en-GB" sz="1800" dirty="0">
                          <a:latin typeface="Arial" panose="020B0604020202020204" pitchFamily="34" charset="0"/>
                        </a:rPr>
                        <a:t>No.</a:t>
                      </a:r>
                    </a:p>
                  </a:txBody>
                  <a:tcPr/>
                </a:tc>
                <a:tc>
                  <a:txBody>
                    <a:bodyPr/>
                    <a:lstStyle/>
                    <a:p>
                      <a:pPr algn="l"/>
                      <a:r>
                        <a:rPr lang="en-GB" sz="1800" b="1" dirty="0">
                          <a:solidFill>
                            <a:schemeClr val="bg1"/>
                          </a:solidFill>
                          <a:latin typeface="Arial" panose="020B0604020202020204" pitchFamily="34" charset="0"/>
                        </a:rPr>
                        <a:t>Scenario (applied to company base case)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srgbClr val="FFFFFF"/>
                          </a:solidFill>
                          <a:effectLst/>
                          <a:uLnTx/>
                          <a:uFillTx/>
                          <a:latin typeface="Arial" panose="020B0604020202020204" pitchFamily="34" charset="0"/>
                        </a:rPr>
                        <a:t>ICER </a:t>
                      </a:r>
                      <a:r>
                        <a:rPr lang="en-GB" sz="1800" dirty="0">
                          <a:latin typeface="Arial" panose="020B0604020202020204" pitchFamily="34" charset="0"/>
                        </a:rPr>
                        <a:t>(£/QALY</a:t>
                      </a:r>
                      <a:r>
                        <a:rPr kumimoji="0" lang="en-GB" sz="1800" b="1" u="none" strike="noStrike" kern="1200" cap="none" spc="0" normalizeH="0" baseline="0" noProof="0" dirty="0">
                          <a:ln>
                            <a:noFill/>
                          </a:ln>
                          <a:solidFill>
                            <a:srgbClr val="FFFFFF"/>
                          </a:solidFill>
                          <a:effectLst/>
                          <a:uLnTx/>
                          <a:uFillTx/>
                          <a:latin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 - £30k</a:t>
                      </a:r>
                      <a:endPar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txBody>
                  <a:tcPr/>
                </a:tc>
                <a:extLst>
                  <a:ext uri="{0D108BD9-81ED-4DB2-BD59-A6C34878D82A}">
                    <a16:rowId xmlns:a16="http://schemas.microsoft.com/office/drawing/2014/main" val="2444516835"/>
                  </a:ext>
                </a:extLst>
              </a:tr>
              <a:tr h="215909">
                <a:tc>
                  <a:txBody>
                    <a:bodyPr/>
                    <a:lstStyle/>
                    <a:p>
                      <a:pPr algn="ctr"/>
                      <a:r>
                        <a:rPr lang="en-GB" sz="1800" dirty="0">
                          <a:solidFill>
                            <a:schemeClr val="tx1"/>
                          </a:solidFill>
                          <a:latin typeface="Arial" panose="020B0604020202020204" pitchFamily="34" charset="0"/>
                        </a:rPr>
                        <a:t>1</a:t>
                      </a:r>
                    </a:p>
                  </a:txBody>
                  <a:tcPr>
                    <a:solidFill>
                      <a:schemeClr val="accent3"/>
                    </a:solidFill>
                  </a:tcPr>
                </a:tc>
                <a:tc>
                  <a:txBody>
                    <a:bodyPr/>
                    <a:lstStyle/>
                    <a:p>
                      <a:pPr marL="0" algn="l" defTabSz="914400" rtl="0" eaLnBrk="1" latinLnBrk="0" hangingPunct="1"/>
                      <a:r>
                        <a:rPr lang="en-GB" sz="1800" b="1" kern="1200" dirty="0">
                          <a:solidFill>
                            <a:schemeClr val="tx1"/>
                          </a:solidFill>
                          <a:latin typeface="Arial" panose="020B0604020202020204" pitchFamily="34" charset="0"/>
                        </a:rPr>
                        <a:t>Company base case</a:t>
                      </a:r>
                      <a:endParaRPr lang="en-GB" sz="1800" b="1" kern="1200" dirty="0">
                        <a:solidFill>
                          <a:schemeClr val="tx1"/>
                        </a:solidFill>
                        <a:latin typeface="Arial" panose="020B0604020202020204" pitchFamily="34" charset="0"/>
                        <a:ea typeface="+mn-ea"/>
                        <a:cs typeface="+mn-cs"/>
                      </a:endParaRPr>
                    </a:p>
                  </a:txBody>
                  <a:tcP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b="1" u="none" dirty="0">
                          <a:latin typeface="Arial" panose="020B0604020202020204" pitchFamily="34" charset="0"/>
                          <a:cs typeface="Arial" panose="020B0604020202020204" pitchFamily="34" charset="0"/>
                        </a:rPr>
                        <a:t>-</a:t>
                      </a:r>
                    </a:p>
                  </a:txBody>
                  <a:tcPr>
                    <a:solidFill>
                      <a:schemeClr val="accent3"/>
                    </a:solidFill>
                  </a:tcPr>
                </a:tc>
                <a:extLst>
                  <a:ext uri="{0D108BD9-81ED-4DB2-BD59-A6C34878D82A}">
                    <a16:rowId xmlns:a16="http://schemas.microsoft.com/office/drawing/2014/main" val="2335749543"/>
                  </a:ext>
                </a:extLst>
              </a:tr>
              <a:tr h="215909">
                <a:tc>
                  <a:txBody>
                    <a:bodyPr/>
                    <a:lstStyle/>
                    <a:p>
                      <a:pPr algn="ctr"/>
                      <a:r>
                        <a:rPr lang="en-GB" sz="1800" dirty="0">
                          <a:latin typeface="Arial" panose="020B0604020202020204" pitchFamily="34" charset="0"/>
                        </a:rPr>
                        <a:t>2</a:t>
                      </a:r>
                    </a:p>
                  </a:txBody>
                  <a:tcPr/>
                </a:tc>
                <a:tc>
                  <a:txBody>
                    <a:bodyPr/>
                    <a:lstStyle/>
                    <a:p>
                      <a:r>
                        <a:rPr lang="en-GB" sz="1800" dirty="0">
                          <a:effectLst/>
                        </a:rPr>
                        <a:t>Issue 2 response: </a:t>
                      </a:r>
                      <a:r>
                        <a:rPr lang="en-GB" sz="1800" dirty="0" err="1">
                          <a:effectLst/>
                        </a:rPr>
                        <a:t>ItchRO</a:t>
                      </a:r>
                      <a:r>
                        <a:rPr lang="en-GB" sz="1800" dirty="0">
                          <a:effectLst/>
                        </a:rPr>
                        <a:t>(</a:t>
                      </a:r>
                      <a:r>
                        <a:rPr lang="en-GB" sz="1800" dirty="0" err="1">
                          <a:effectLst/>
                        </a:rPr>
                        <a:t>Obs</a:t>
                      </a:r>
                      <a:r>
                        <a:rPr lang="en-GB" sz="1800" dirty="0">
                          <a:effectLst/>
                        </a:rPr>
                        <a:t>) at 18 weeks (52.92% MRX) from ICONIC</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13345" marR="13345" marT="0" marB="0" anchor="b"/>
                </a:tc>
                <a:tc>
                  <a:txBody>
                    <a:bodyPr/>
                    <a:lstStyle/>
                    <a:p>
                      <a:pPr algn="ctr"/>
                      <a:r>
                        <a:rPr lang="en-GB" sz="2200" b="1" u="none" dirty="0">
                          <a:effectLst/>
                          <a:latin typeface="Arial" panose="020B0604020202020204" pitchFamily="34" charset="0"/>
                          <a:ea typeface="Times New Roman" panose="02020603050405020304" pitchFamily="18" charset="0"/>
                          <a:cs typeface="Arial" panose="020B0604020202020204" pitchFamily="34" charset="0"/>
                        </a:rPr>
                        <a:t>-</a:t>
                      </a:r>
                    </a:p>
                  </a:txBody>
                  <a:tcPr marL="13345" marR="13345" marT="0" marB="0" anchor="b"/>
                </a:tc>
                <a:extLst>
                  <a:ext uri="{0D108BD9-81ED-4DB2-BD59-A6C34878D82A}">
                    <a16:rowId xmlns:a16="http://schemas.microsoft.com/office/drawing/2014/main" val="903753710"/>
                  </a:ext>
                </a:extLst>
              </a:tr>
              <a:tr h="215909">
                <a:tc>
                  <a:txBody>
                    <a:bodyPr/>
                    <a:lstStyle/>
                    <a:p>
                      <a:pPr algn="ctr"/>
                      <a:r>
                        <a:rPr lang="en-GB" sz="1800" dirty="0">
                          <a:latin typeface="Arial" panose="020B0604020202020204" pitchFamily="34" charset="0"/>
                        </a:rPr>
                        <a:t>3</a:t>
                      </a:r>
                    </a:p>
                  </a:txBody>
                  <a:tcPr/>
                </a:tc>
                <a:tc>
                  <a:txBody>
                    <a:bodyPr/>
                    <a:lstStyle/>
                    <a:p>
                      <a:r>
                        <a:rPr lang="en-GB" sz="1800" dirty="0">
                          <a:effectLst/>
                        </a:rPr>
                        <a:t>Issue 2 response: </a:t>
                      </a:r>
                      <a:r>
                        <a:rPr lang="en-GB" sz="1800" dirty="0" err="1">
                          <a:effectLst/>
                        </a:rPr>
                        <a:t>ItchRO</a:t>
                      </a:r>
                      <a:r>
                        <a:rPr lang="en-GB" sz="1800" dirty="0">
                          <a:effectLst/>
                        </a:rPr>
                        <a:t>(</a:t>
                      </a:r>
                      <a:r>
                        <a:rPr lang="en-GB" sz="1800" dirty="0" err="1">
                          <a:effectLst/>
                        </a:rPr>
                        <a:t>Obs</a:t>
                      </a:r>
                      <a:r>
                        <a:rPr lang="en-GB" sz="1800" dirty="0">
                          <a:effectLst/>
                        </a:rPr>
                        <a:t>) at 13 weeks (</a:t>
                      </a:r>
                      <a:r>
                        <a:rPr lang="en-GB" sz="1800" u="sng" dirty="0">
                          <a:effectLst/>
                          <a:highlight>
                            <a:srgbClr val="000000"/>
                          </a:highlight>
                        </a:rPr>
                        <a:t>XXX</a:t>
                      </a:r>
                      <a:r>
                        <a:rPr lang="en-GB" sz="1800" u="none" dirty="0">
                          <a:effectLst/>
                        </a:rPr>
                        <a:t> MRX</a:t>
                      </a:r>
                      <a:r>
                        <a:rPr lang="en-GB" sz="1800" dirty="0">
                          <a:effectLst/>
                        </a:rPr>
                        <a:t>) from ICONIC</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13345" marR="13345" marT="0" marB="0" anchor="b"/>
                </a:tc>
                <a:tc>
                  <a:txBody>
                    <a:bodyPr/>
                    <a:lstStyle/>
                    <a:p>
                      <a:pPr algn="ctr"/>
                      <a:r>
                        <a:rPr lang="en-GB" sz="2200" b="1" u="none" dirty="0">
                          <a:effectLst/>
                          <a:latin typeface="Arial" panose="020B0604020202020204" pitchFamily="34" charset="0"/>
                          <a:ea typeface="Times New Roman" panose="02020603050405020304" pitchFamily="18" charset="0"/>
                          <a:cs typeface="Arial" panose="020B0604020202020204" pitchFamily="34" charset="0"/>
                        </a:rPr>
                        <a:t>-</a:t>
                      </a:r>
                    </a:p>
                  </a:txBody>
                  <a:tcPr marL="13345" marR="13345" marT="0" marB="0" anchor="b"/>
                </a:tc>
                <a:extLst>
                  <a:ext uri="{0D108BD9-81ED-4DB2-BD59-A6C34878D82A}">
                    <a16:rowId xmlns:a16="http://schemas.microsoft.com/office/drawing/2014/main" val="2446858986"/>
                  </a:ext>
                </a:extLst>
              </a:tr>
              <a:tr h="215909">
                <a:tc>
                  <a:txBody>
                    <a:bodyPr/>
                    <a:lstStyle/>
                    <a:p>
                      <a:pPr algn="ctr"/>
                      <a:r>
                        <a:rPr lang="en-GB" sz="1800" dirty="0">
                          <a:latin typeface="Arial" panose="020B0604020202020204" pitchFamily="34" charset="0"/>
                        </a:rPr>
                        <a:t>4</a:t>
                      </a:r>
                    </a:p>
                  </a:txBody>
                  <a:tcPr/>
                </a:tc>
                <a:tc>
                  <a:txBody>
                    <a:bodyPr/>
                    <a:lstStyle/>
                    <a:p>
                      <a:r>
                        <a:rPr lang="en-GB" sz="1800" dirty="0">
                          <a:effectLst/>
                        </a:rPr>
                        <a:t>Issue 2 response: ICONIC ≥50% </a:t>
                      </a:r>
                      <a:r>
                        <a:rPr lang="en-GB" sz="1800" dirty="0" err="1">
                          <a:effectLst/>
                        </a:rPr>
                        <a:t>sBA</a:t>
                      </a:r>
                      <a:r>
                        <a:rPr lang="en-GB" sz="1800" dirty="0">
                          <a:effectLst/>
                        </a:rPr>
                        <a:t> decrease at 48-weeks (</a:t>
                      </a:r>
                      <a:r>
                        <a:rPr lang="en-GB" sz="1800" u="sng" dirty="0">
                          <a:effectLst/>
                          <a:highlight>
                            <a:srgbClr val="000000"/>
                          </a:highlight>
                        </a:rPr>
                        <a:t>XXX</a:t>
                      </a:r>
                      <a:r>
                        <a:rPr lang="en-GB" sz="1800" dirty="0">
                          <a:effectLst/>
                        </a:rPr>
                        <a:t> / cycle MRX)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13345" marR="13345" marT="0" marB="0" anchor="b"/>
                </a:tc>
                <a:tc>
                  <a:txBody>
                    <a:bodyPr/>
                    <a:lstStyle/>
                    <a:p>
                      <a:pPr algn="ctr"/>
                      <a:r>
                        <a:rPr lang="en-GB" sz="2200" b="1" u="none" dirty="0">
                          <a:effectLst/>
                          <a:latin typeface="Arial" panose="020B0604020202020204" pitchFamily="34" charset="0"/>
                          <a:ea typeface="Times New Roman" panose="02020603050405020304" pitchFamily="18" charset="0"/>
                          <a:cs typeface="Arial" panose="020B0604020202020204" pitchFamily="34" charset="0"/>
                        </a:rPr>
                        <a:t>+</a:t>
                      </a:r>
                    </a:p>
                  </a:txBody>
                  <a:tcPr marL="13345" marR="13345" marT="0" marB="0" anchor="b"/>
                </a:tc>
                <a:extLst>
                  <a:ext uri="{0D108BD9-81ED-4DB2-BD59-A6C34878D82A}">
                    <a16:rowId xmlns:a16="http://schemas.microsoft.com/office/drawing/2014/main" val="936660549"/>
                  </a:ext>
                </a:extLst>
              </a:tr>
              <a:tr h="215909">
                <a:tc>
                  <a:txBody>
                    <a:bodyPr/>
                    <a:lstStyle/>
                    <a:p>
                      <a:pPr algn="ctr"/>
                      <a:r>
                        <a:rPr lang="en-GB" sz="1800" dirty="0">
                          <a:latin typeface="Arial" panose="020B0604020202020204" pitchFamily="34" charset="0"/>
                        </a:rPr>
                        <a:t>5</a:t>
                      </a:r>
                    </a:p>
                  </a:txBody>
                  <a:tcPr/>
                </a:tc>
                <a:tc>
                  <a:txBody>
                    <a:bodyPr/>
                    <a:lstStyle/>
                    <a:p>
                      <a:r>
                        <a:rPr lang="en-GB" sz="1800" b="1" dirty="0">
                          <a:effectLst/>
                        </a:rPr>
                        <a:t>Stopping MRX: halved</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3345" marR="13345" marT="0" marB="0" anchor="b"/>
                </a:tc>
                <a:tc>
                  <a:txBody>
                    <a:bodyPr/>
                    <a:lstStyle/>
                    <a:p>
                      <a:pPr algn="ctr"/>
                      <a:r>
                        <a:rPr lang="en-GB" sz="2200" b="1" u="none" dirty="0">
                          <a:effectLst/>
                          <a:latin typeface="Arial" panose="020B0604020202020204" pitchFamily="34" charset="0"/>
                          <a:ea typeface="Times New Roman" panose="02020603050405020304" pitchFamily="18" charset="0"/>
                          <a:cs typeface="Arial" panose="020B0604020202020204" pitchFamily="34" charset="0"/>
                        </a:rPr>
                        <a:t>+</a:t>
                      </a:r>
                    </a:p>
                  </a:txBody>
                  <a:tcPr marL="13345" marR="13345" marT="0" marB="0" anchor="b"/>
                </a:tc>
                <a:extLst>
                  <a:ext uri="{0D108BD9-81ED-4DB2-BD59-A6C34878D82A}">
                    <a16:rowId xmlns:a16="http://schemas.microsoft.com/office/drawing/2014/main" val="3835115723"/>
                  </a:ext>
                </a:extLst>
              </a:tr>
              <a:tr h="215909">
                <a:tc>
                  <a:txBody>
                    <a:bodyPr/>
                    <a:lstStyle/>
                    <a:p>
                      <a:pPr algn="ctr"/>
                      <a:r>
                        <a:rPr lang="en-GB" sz="1800" dirty="0">
                          <a:latin typeface="Arial" panose="020B0604020202020204" pitchFamily="34" charset="0"/>
                        </a:rPr>
                        <a:t>6</a:t>
                      </a:r>
                    </a:p>
                  </a:txBody>
                  <a:tcPr/>
                </a:tc>
                <a:tc>
                  <a:txBody>
                    <a:bodyPr/>
                    <a:lstStyle/>
                    <a:p>
                      <a:r>
                        <a:rPr lang="en-GB" sz="1800" dirty="0">
                          <a:effectLst/>
                        </a:rPr>
                        <a:t>Issue 5 Mortality risk: exponential</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13345" marR="13345" marT="0" marB="0" anchor="b"/>
                </a:tc>
                <a:tc>
                  <a:txBody>
                    <a:bodyPr/>
                    <a:lstStyle/>
                    <a:p>
                      <a:pPr algn="ctr"/>
                      <a:r>
                        <a:rPr lang="en-GB" sz="2200" b="1" u="none" dirty="0">
                          <a:effectLst/>
                          <a:latin typeface="Arial" panose="020B0604020202020204" pitchFamily="34" charset="0"/>
                          <a:ea typeface="Times New Roman" panose="02020603050405020304" pitchFamily="18" charset="0"/>
                          <a:cs typeface="Arial" panose="020B0604020202020204" pitchFamily="34" charset="0"/>
                        </a:rPr>
                        <a:t>-</a:t>
                      </a:r>
                    </a:p>
                  </a:txBody>
                  <a:tcPr marL="13345" marR="13345" marT="0" marB="0" anchor="b"/>
                </a:tc>
                <a:extLst>
                  <a:ext uri="{0D108BD9-81ED-4DB2-BD59-A6C34878D82A}">
                    <a16:rowId xmlns:a16="http://schemas.microsoft.com/office/drawing/2014/main" val="159152954"/>
                  </a:ext>
                </a:extLst>
              </a:tr>
              <a:tr h="215909">
                <a:tc>
                  <a:txBody>
                    <a:bodyPr/>
                    <a:lstStyle/>
                    <a:p>
                      <a:pPr algn="ctr"/>
                      <a:r>
                        <a:rPr lang="en-GB" sz="1800" dirty="0">
                          <a:latin typeface="Arial" panose="020B0604020202020204" pitchFamily="34" charset="0"/>
                        </a:rPr>
                        <a:t>7</a:t>
                      </a:r>
                    </a:p>
                  </a:txBody>
                  <a:tcPr/>
                </a:tc>
                <a:tc>
                  <a:txBody>
                    <a:bodyPr/>
                    <a:lstStyle/>
                    <a:p>
                      <a:r>
                        <a:rPr lang="en-GB" sz="1800" dirty="0">
                          <a:effectLst/>
                        </a:rPr>
                        <a:t>Issue 5 Mortality risk: Weibull</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13345" marR="13345" marT="0" marB="0" anchor="b"/>
                </a:tc>
                <a:tc>
                  <a:txBody>
                    <a:bodyPr/>
                    <a:lstStyle/>
                    <a:p>
                      <a:pPr algn="ctr"/>
                      <a:r>
                        <a:rPr lang="en-GB" sz="2200" b="1" u="none" dirty="0">
                          <a:effectLst/>
                          <a:latin typeface="Arial" panose="020B0604020202020204" pitchFamily="34" charset="0"/>
                          <a:ea typeface="Times New Roman" panose="02020603050405020304" pitchFamily="18" charset="0"/>
                          <a:cs typeface="Arial" panose="020B0604020202020204" pitchFamily="34" charset="0"/>
                        </a:rPr>
                        <a:t>-</a:t>
                      </a:r>
                    </a:p>
                  </a:txBody>
                  <a:tcPr marL="13345" marR="13345" marT="0" marB="0" anchor="b"/>
                </a:tc>
                <a:extLst>
                  <a:ext uri="{0D108BD9-81ED-4DB2-BD59-A6C34878D82A}">
                    <a16:rowId xmlns:a16="http://schemas.microsoft.com/office/drawing/2014/main" val="2957652516"/>
                  </a:ext>
                </a:extLst>
              </a:tr>
              <a:tr h="215909">
                <a:tc>
                  <a:txBody>
                    <a:bodyPr/>
                    <a:lstStyle/>
                    <a:p>
                      <a:pPr algn="ctr"/>
                      <a:r>
                        <a:rPr lang="en-GB" sz="1800" dirty="0">
                          <a:latin typeface="Arial" panose="020B0604020202020204" pitchFamily="34" charset="0"/>
                        </a:rPr>
                        <a:t>8</a:t>
                      </a:r>
                    </a:p>
                  </a:txBody>
                  <a:tcPr/>
                </a:tc>
                <a:tc>
                  <a:txBody>
                    <a:bodyPr/>
                    <a:lstStyle/>
                    <a:p>
                      <a:r>
                        <a:rPr lang="en-GB" sz="1800" dirty="0">
                          <a:effectLst/>
                        </a:rPr>
                        <a:t>Issue 5 Mortality risk: Lognormal</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13345" marR="13345" marT="0" marB="0" anchor="b"/>
                </a:tc>
                <a:tc>
                  <a:txBody>
                    <a:bodyPr/>
                    <a:lstStyle/>
                    <a:p>
                      <a:pPr algn="ctr"/>
                      <a:r>
                        <a:rPr lang="en-GB" sz="2200" b="1" u="none" dirty="0">
                          <a:effectLst/>
                          <a:latin typeface="Arial" panose="020B0604020202020204" pitchFamily="34" charset="0"/>
                          <a:ea typeface="Times New Roman" panose="02020603050405020304" pitchFamily="18" charset="0"/>
                          <a:cs typeface="Arial" panose="020B0604020202020204" pitchFamily="34" charset="0"/>
                        </a:rPr>
                        <a:t>-</a:t>
                      </a:r>
                    </a:p>
                  </a:txBody>
                  <a:tcPr marL="13345" marR="13345" marT="0" marB="0" anchor="b"/>
                </a:tc>
                <a:extLst>
                  <a:ext uri="{0D108BD9-81ED-4DB2-BD59-A6C34878D82A}">
                    <a16:rowId xmlns:a16="http://schemas.microsoft.com/office/drawing/2014/main" val="4022555061"/>
                  </a:ext>
                </a:extLst>
              </a:tr>
              <a:tr h="215909">
                <a:tc>
                  <a:txBody>
                    <a:bodyPr/>
                    <a:lstStyle/>
                    <a:p>
                      <a:pPr algn="ctr"/>
                      <a:r>
                        <a:rPr lang="en-GB" sz="1800" dirty="0">
                          <a:latin typeface="Arial" panose="020B0604020202020204" pitchFamily="34" charset="0"/>
                        </a:rPr>
                        <a:t>9</a:t>
                      </a:r>
                    </a:p>
                  </a:txBody>
                  <a:tcPr/>
                </a:tc>
                <a:tc>
                  <a:txBody>
                    <a:bodyPr/>
                    <a:lstStyle/>
                    <a:p>
                      <a:r>
                        <a:rPr lang="en-GB" sz="1800" dirty="0">
                          <a:effectLst/>
                        </a:rPr>
                        <a:t>Issue 5 Mortality risk: Gamma</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13345" marR="13345" marT="0" marB="0" anchor="b"/>
                </a:tc>
                <a:tc>
                  <a:txBody>
                    <a:bodyPr/>
                    <a:lstStyle/>
                    <a:p>
                      <a:pPr algn="ctr"/>
                      <a:r>
                        <a:rPr lang="en-GB" sz="2200" b="1" u="none" dirty="0">
                          <a:effectLst/>
                          <a:latin typeface="Arial" panose="020B0604020202020204" pitchFamily="34" charset="0"/>
                          <a:ea typeface="Times New Roman" panose="02020603050405020304" pitchFamily="18" charset="0"/>
                          <a:cs typeface="Arial" panose="020B0604020202020204" pitchFamily="34" charset="0"/>
                        </a:rPr>
                        <a:t>-</a:t>
                      </a:r>
                    </a:p>
                  </a:txBody>
                  <a:tcPr marL="13345" marR="13345" marT="0" marB="0" anchor="b"/>
                </a:tc>
                <a:extLst>
                  <a:ext uri="{0D108BD9-81ED-4DB2-BD59-A6C34878D82A}">
                    <a16:rowId xmlns:a16="http://schemas.microsoft.com/office/drawing/2014/main" val="1751262353"/>
                  </a:ext>
                </a:extLst>
              </a:tr>
              <a:tr h="215909">
                <a:tc>
                  <a:txBody>
                    <a:bodyPr/>
                    <a:lstStyle/>
                    <a:p>
                      <a:pPr algn="ctr"/>
                      <a:r>
                        <a:rPr lang="en-GB" sz="1800" dirty="0">
                          <a:latin typeface="Arial" panose="020B0604020202020204" pitchFamily="34" charset="0"/>
                        </a:rPr>
                        <a:t>10</a:t>
                      </a:r>
                    </a:p>
                  </a:txBody>
                  <a:tcPr/>
                </a:tc>
                <a:tc>
                  <a:txBody>
                    <a:bodyPr/>
                    <a:lstStyle/>
                    <a:p>
                      <a:r>
                        <a:rPr lang="en-GB" sz="1800" dirty="0">
                          <a:effectLst/>
                        </a:rPr>
                        <a:t>Issue 5 Mortality risk: Generalised Gamma</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13345" marR="13345" marT="0" marB="0" anchor="b"/>
                </a:tc>
                <a:tc>
                  <a:txBody>
                    <a:bodyPr/>
                    <a:lstStyle/>
                    <a:p>
                      <a:pPr algn="ctr"/>
                      <a:r>
                        <a:rPr lang="en-GB" sz="2200" b="1" u="none" dirty="0">
                          <a:effectLst/>
                          <a:latin typeface="Arial" panose="020B0604020202020204" pitchFamily="34" charset="0"/>
                          <a:ea typeface="Times New Roman" panose="02020603050405020304" pitchFamily="18" charset="0"/>
                          <a:cs typeface="Arial" panose="020B0604020202020204" pitchFamily="34" charset="0"/>
                        </a:rPr>
                        <a:t>-</a:t>
                      </a:r>
                    </a:p>
                  </a:txBody>
                  <a:tcPr marL="13345" marR="13345" marT="0" marB="0" anchor="b"/>
                </a:tc>
                <a:extLst>
                  <a:ext uri="{0D108BD9-81ED-4DB2-BD59-A6C34878D82A}">
                    <a16:rowId xmlns:a16="http://schemas.microsoft.com/office/drawing/2014/main" val="94599515"/>
                  </a:ext>
                </a:extLst>
              </a:tr>
              <a:tr h="215909">
                <a:tc>
                  <a:txBody>
                    <a:bodyPr/>
                    <a:lstStyle/>
                    <a:p>
                      <a:pPr algn="ctr"/>
                      <a:r>
                        <a:rPr lang="en-GB" sz="1800" dirty="0">
                          <a:latin typeface="Arial" panose="020B0604020202020204" pitchFamily="34" charset="0"/>
                        </a:rPr>
                        <a:t>11</a:t>
                      </a:r>
                    </a:p>
                  </a:txBody>
                  <a:tcPr/>
                </a:tc>
                <a:tc>
                  <a:txBody>
                    <a:bodyPr/>
                    <a:lstStyle/>
                    <a:p>
                      <a:r>
                        <a:rPr lang="en-GB" sz="1800" dirty="0">
                          <a:effectLst/>
                        </a:rPr>
                        <a:t>Issue 6 Health state utilities from Kamath</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13345" marR="13345" marT="0" marB="0" anchor="b"/>
                </a:tc>
                <a:tc>
                  <a:txBody>
                    <a:bodyPr/>
                    <a:lstStyle/>
                    <a:p>
                      <a:pPr algn="ctr"/>
                      <a:r>
                        <a:rPr lang="en-GB" sz="2200" b="1" u="none" dirty="0">
                          <a:effectLst/>
                          <a:latin typeface="Arial" panose="020B0604020202020204" pitchFamily="34" charset="0"/>
                          <a:ea typeface="Times New Roman" panose="02020603050405020304" pitchFamily="18" charset="0"/>
                          <a:cs typeface="Arial" panose="020B0604020202020204" pitchFamily="34" charset="0"/>
                        </a:rPr>
                        <a:t>+</a:t>
                      </a:r>
                    </a:p>
                  </a:txBody>
                  <a:tcPr marL="13345" marR="13345" marT="0" marB="0" anchor="b"/>
                </a:tc>
                <a:extLst>
                  <a:ext uri="{0D108BD9-81ED-4DB2-BD59-A6C34878D82A}">
                    <a16:rowId xmlns:a16="http://schemas.microsoft.com/office/drawing/2014/main" val="2672571249"/>
                  </a:ext>
                </a:extLst>
              </a:tr>
              <a:tr h="215909">
                <a:tc>
                  <a:txBody>
                    <a:bodyPr/>
                    <a:lstStyle/>
                    <a:p>
                      <a:pPr algn="ctr"/>
                      <a:r>
                        <a:rPr lang="en-GB" sz="1800" dirty="0">
                          <a:latin typeface="Arial" panose="020B0604020202020204" pitchFamily="34" charset="0"/>
                        </a:rPr>
                        <a:t>12</a:t>
                      </a:r>
                    </a:p>
                  </a:txBody>
                  <a:tcPr/>
                </a:tc>
                <a:tc>
                  <a:txBody>
                    <a:bodyPr/>
                    <a:lstStyle/>
                    <a:p>
                      <a:r>
                        <a:rPr lang="en-GB" sz="1800" b="1" dirty="0">
                          <a:effectLst/>
                        </a:rPr>
                        <a:t>Issue 7 Caregiver disutility not applied</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3345" marR="13345" marT="0" marB="0" anchor="b"/>
                </a:tc>
                <a:tc>
                  <a:txBody>
                    <a:bodyPr/>
                    <a:lstStyle/>
                    <a:p>
                      <a:pPr algn="ctr"/>
                      <a:r>
                        <a:rPr lang="en-GB" sz="2200" b="1" u="none" dirty="0">
                          <a:effectLst/>
                          <a:latin typeface="Arial" panose="020B0604020202020204" pitchFamily="34" charset="0"/>
                          <a:ea typeface="Times New Roman" panose="02020603050405020304" pitchFamily="18" charset="0"/>
                          <a:cs typeface="Arial" panose="020B0604020202020204" pitchFamily="34" charset="0"/>
                        </a:rPr>
                        <a:t>+</a:t>
                      </a:r>
                    </a:p>
                  </a:txBody>
                  <a:tcPr marL="13345" marR="13345" marT="0" marB="0" anchor="b"/>
                </a:tc>
                <a:extLst>
                  <a:ext uri="{0D108BD9-81ED-4DB2-BD59-A6C34878D82A}">
                    <a16:rowId xmlns:a16="http://schemas.microsoft.com/office/drawing/2014/main" val="882400492"/>
                  </a:ext>
                </a:extLst>
              </a:tr>
              <a:tr h="215909">
                <a:tc>
                  <a:txBody>
                    <a:bodyPr/>
                    <a:lstStyle/>
                    <a:p>
                      <a:pPr algn="ctr"/>
                      <a:r>
                        <a:rPr lang="en-GB" sz="1800" dirty="0">
                          <a:latin typeface="Arial" panose="020B0604020202020204" pitchFamily="34" charset="0"/>
                        </a:rPr>
                        <a:t>13</a:t>
                      </a:r>
                    </a:p>
                  </a:txBody>
                  <a:tcPr/>
                </a:tc>
                <a:tc>
                  <a:txBody>
                    <a:bodyPr/>
                    <a:lstStyle/>
                    <a:p>
                      <a:r>
                        <a:rPr lang="en-GB" sz="1800" b="1" dirty="0">
                          <a:effectLst/>
                        </a:rPr>
                        <a:t>Include transition to surgical biliary diversion health states</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3345" marR="13345" marT="0" marB="0" anchor="b"/>
                </a:tc>
                <a:tc>
                  <a:txBody>
                    <a:bodyPr/>
                    <a:lstStyle/>
                    <a:p>
                      <a:pPr algn="ctr"/>
                      <a:r>
                        <a:rPr lang="en-GB" sz="2200" b="1" u="none" dirty="0">
                          <a:effectLst/>
                          <a:latin typeface="Arial" panose="020B0604020202020204" pitchFamily="34" charset="0"/>
                          <a:ea typeface="Times New Roman" panose="02020603050405020304" pitchFamily="18" charset="0"/>
                          <a:cs typeface="Arial" panose="020B0604020202020204" pitchFamily="34" charset="0"/>
                        </a:rPr>
                        <a:t>+</a:t>
                      </a:r>
                    </a:p>
                  </a:txBody>
                  <a:tcPr marL="13345" marR="13345" marT="0" marB="0" anchor="b"/>
                </a:tc>
                <a:extLst>
                  <a:ext uri="{0D108BD9-81ED-4DB2-BD59-A6C34878D82A}">
                    <a16:rowId xmlns:a16="http://schemas.microsoft.com/office/drawing/2014/main" val="3009690635"/>
                  </a:ext>
                </a:extLst>
              </a:tr>
              <a:tr h="215909">
                <a:tc>
                  <a:txBody>
                    <a:bodyPr/>
                    <a:lstStyle/>
                    <a:p>
                      <a:pPr algn="ctr"/>
                      <a:r>
                        <a:rPr lang="en-GB" sz="1800" dirty="0">
                          <a:latin typeface="Arial" panose="020B0604020202020204" pitchFamily="34" charset="0"/>
                        </a:rPr>
                        <a:t>14</a:t>
                      </a:r>
                    </a:p>
                  </a:txBody>
                  <a:tcPr/>
                </a:tc>
                <a:tc>
                  <a:txBody>
                    <a:bodyPr/>
                    <a:lstStyle/>
                    <a:p>
                      <a:r>
                        <a:rPr lang="en-GB" sz="1800" b="1" dirty="0">
                          <a:effectLst/>
                        </a:rPr>
                        <a:t>Weight band = 75th percentile</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3345" marR="13345" marT="0" marB="0" anchor="b"/>
                </a:tc>
                <a:tc>
                  <a:txBody>
                    <a:bodyPr/>
                    <a:lstStyle/>
                    <a:p>
                      <a:pPr algn="ctr"/>
                      <a:r>
                        <a:rPr lang="en-GB" sz="2200" b="1" u="none" dirty="0">
                          <a:effectLst/>
                          <a:latin typeface="Arial" panose="020B0604020202020204" pitchFamily="34" charset="0"/>
                          <a:ea typeface="Times New Roman" panose="02020603050405020304" pitchFamily="18" charset="0"/>
                          <a:cs typeface="Arial" panose="020B0604020202020204" pitchFamily="34" charset="0"/>
                        </a:rPr>
                        <a:t>+</a:t>
                      </a:r>
                    </a:p>
                  </a:txBody>
                  <a:tcPr marL="13345" marR="13345" marT="0" marB="0" anchor="b"/>
                </a:tc>
                <a:extLst>
                  <a:ext uri="{0D108BD9-81ED-4DB2-BD59-A6C34878D82A}">
                    <a16:rowId xmlns:a16="http://schemas.microsoft.com/office/drawing/2014/main" val="1827880514"/>
                  </a:ext>
                </a:extLst>
              </a:tr>
            </a:tbl>
          </a:graphicData>
        </a:graphic>
      </p:graphicFrame>
      <p:sp>
        <p:nvSpPr>
          <p:cNvPr id="4" name="Text Placeholder 7">
            <a:extLst>
              <a:ext uri="{FF2B5EF4-FFF2-40B4-BE49-F238E27FC236}">
                <a16:creationId xmlns:a16="http://schemas.microsoft.com/office/drawing/2014/main" id="{4D148B80-333E-3B7C-CC32-771F196D0594}"/>
              </a:ext>
            </a:extLst>
          </p:cNvPr>
          <p:cNvSpPr>
            <a:spLocks noGrp="1"/>
          </p:cNvSpPr>
          <p:nvPr>
            <p:ph type="body" sz="quarter" idx="13"/>
          </p:nvPr>
        </p:nvSpPr>
        <p:spPr>
          <a:xfrm>
            <a:off x="1008000" y="6516000"/>
            <a:ext cx="10008000" cy="324000"/>
          </a:xfrm>
        </p:spPr>
        <p:txBody>
          <a:bodyPr>
            <a:noAutofit/>
          </a:bodyPr>
          <a:lstStyle/>
          <a:p>
            <a:r>
              <a:rPr lang="en-GB" b="0" kern="1200" dirty="0">
                <a:solidFill>
                  <a:schemeClr val="tx1"/>
                </a:solidFill>
                <a:effectLst/>
                <a:latin typeface="+mn-lt"/>
                <a:ea typeface="+mn-ea"/>
                <a:cs typeface="+mn-cs"/>
              </a:rPr>
              <a:t>ICER, incremental cost-effectiveness ratio; MRX, </a:t>
            </a:r>
            <a:r>
              <a:rPr lang="en-GB" b="0" kern="1200" dirty="0" err="1">
                <a:solidFill>
                  <a:schemeClr val="tx1"/>
                </a:solidFill>
                <a:effectLst/>
                <a:latin typeface="+mn-lt"/>
                <a:ea typeface="+mn-ea"/>
                <a:cs typeface="+mn-cs"/>
              </a:rPr>
              <a:t>maralixibat</a:t>
            </a:r>
            <a:r>
              <a:rPr lang="en-GB" b="0" kern="1200" dirty="0">
                <a:solidFill>
                  <a:schemeClr val="tx1"/>
                </a:solidFill>
                <a:effectLst/>
                <a:latin typeface="+mn-lt"/>
                <a:ea typeface="+mn-ea"/>
                <a:cs typeface="+mn-cs"/>
              </a:rPr>
              <a:t>; QALY, quality-adjusted life year; </a:t>
            </a:r>
            <a:r>
              <a:rPr lang="en-GB" b="1" kern="1200" dirty="0">
                <a:solidFill>
                  <a:schemeClr val="tx1"/>
                </a:solidFill>
                <a:effectLst/>
                <a:latin typeface="+mn-lt"/>
                <a:ea typeface="+mn-ea"/>
                <a:cs typeface="+mn-cs"/>
              </a:rPr>
              <a:t>bold – largest effect on ICER</a:t>
            </a:r>
          </a:p>
        </p:txBody>
      </p:sp>
    </p:spTree>
    <p:extLst>
      <p:ext uri="{BB962C8B-B14F-4D97-AF65-F5344CB8AC3E}">
        <p14:creationId xmlns:p14="http://schemas.microsoft.com/office/powerpoint/2010/main" val="671560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4D1FF-6CB9-C497-61FA-1A036526885D}"/>
              </a:ext>
            </a:extLst>
          </p:cNvPr>
          <p:cNvSpPr>
            <a:spLocks noGrp="1"/>
          </p:cNvSpPr>
          <p:nvPr>
            <p:ph type="title"/>
          </p:nvPr>
        </p:nvSpPr>
        <p:spPr/>
        <p:txBody>
          <a:bodyPr>
            <a:normAutofit fontScale="90000"/>
          </a:bodyPr>
          <a:lstStyle/>
          <a:p>
            <a:r>
              <a:rPr lang="en-GB" dirty="0"/>
              <a:t>Summary of EAG’s preferred assumptions on company’s base case using proposed commercial arrangement</a:t>
            </a:r>
          </a:p>
        </p:txBody>
      </p:sp>
      <p:sp>
        <p:nvSpPr>
          <p:cNvPr id="4" name="Text Placeholder 3">
            <a:extLst>
              <a:ext uri="{FF2B5EF4-FFF2-40B4-BE49-F238E27FC236}">
                <a16:creationId xmlns:a16="http://schemas.microsoft.com/office/drawing/2014/main" id="{DB3D9387-6554-285E-252B-918C2C77A770}"/>
              </a:ext>
            </a:extLst>
          </p:cNvPr>
          <p:cNvSpPr>
            <a:spLocks noGrp="1"/>
          </p:cNvSpPr>
          <p:nvPr>
            <p:ph type="body" sz="quarter" idx="12"/>
          </p:nvPr>
        </p:nvSpPr>
        <p:spPr/>
        <p:txBody>
          <a:bodyPr/>
          <a:lstStyle/>
          <a:p>
            <a:endParaRPr lang="en-GB"/>
          </a:p>
        </p:txBody>
      </p:sp>
      <p:sp>
        <p:nvSpPr>
          <p:cNvPr id="7" name="Text Placeholder 6">
            <a:extLst>
              <a:ext uri="{FF2B5EF4-FFF2-40B4-BE49-F238E27FC236}">
                <a16:creationId xmlns:a16="http://schemas.microsoft.com/office/drawing/2014/main" id="{0D2ECCFD-5A2F-40D0-FE35-5C8F27220982}"/>
              </a:ext>
            </a:extLst>
          </p:cNvPr>
          <p:cNvSpPr>
            <a:spLocks noGrp="1"/>
          </p:cNvSpPr>
          <p:nvPr>
            <p:ph type="body" sz="quarter" idx="14"/>
          </p:nvPr>
        </p:nvSpPr>
        <p:spPr>
          <a:xfrm>
            <a:off x="108000" y="1116000"/>
            <a:ext cx="11916000" cy="520838"/>
          </a:xfrm>
        </p:spPr>
        <p:txBody>
          <a:bodyPr/>
          <a:lstStyle/>
          <a:p>
            <a:r>
              <a:rPr lang="en-GB" dirty="0"/>
              <a:t>Assumption on probability of response in standard care arm had largest effect on ICER</a:t>
            </a:r>
          </a:p>
        </p:txBody>
      </p:sp>
      <p:graphicFrame>
        <p:nvGraphicFramePr>
          <p:cNvPr id="6" name="Table 5">
            <a:extLst>
              <a:ext uri="{FF2B5EF4-FFF2-40B4-BE49-F238E27FC236}">
                <a16:creationId xmlns:a16="http://schemas.microsoft.com/office/drawing/2014/main" id="{68C715B1-277B-456A-4608-FEC1FEB09348}"/>
              </a:ext>
            </a:extLst>
          </p:cNvPr>
          <p:cNvGraphicFramePr>
            <a:graphicFrameLocks noGrp="1"/>
          </p:cNvGraphicFramePr>
          <p:nvPr>
            <p:extLst>
              <p:ext uri="{D42A27DB-BD31-4B8C-83A1-F6EECF244321}">
                <p14:modId xmlns:p14="http://schemas.microsoft.com/office/powerpoint/2010/main" val="4066045026"/>
              </p:ext>
            </p:extLst>
          </p:nvPr>
        </p:nvGraphicFramePr>
        <p:xfrm>
          <a:off x="215999" y="1692000"/>
          <a:ext cx="11717500" cy="4241170"/>
        </p:xfrm>
        <a:graphic>
          <a:graphicData uri="http://schemas.openxmlformats.org/drawingml/2006/table">
            <a:tbl>
              <a:tblPr firstRow="1" firstCol="1" bandRow="1">
                <a:tableStyleId>{5C22544A-7EE6-4342-B048-85BDC9FD1C3A}</a:tableStyleId>
              </a:tblPr>
              <a:tblGrid>
                <a:gridCol w="628953">
                  <a:extLst>
                    <a:ext uri="{9D8B030D-6E8A-4147-A177-3AD203B41FA5}">
                      <a16:colId xmlns:a16="http://schemas.microsoft.com/office/drawing/2014/main" val="615689376"/>
                    </a:ext>
                  </a:extLst>
                </a:gridCol>
                <a:gridCol w="9643307">
                  <a:extLst>
                    <a:ext uri="{9D8B030D-6E8A-4147-A177-3AD203B41FA5}">
                      <a16:colId xmlns:a16="http://schemas.microsoft.com/office/drawing/2014/main" val="147956060"/>
                    </a:ext>
                  </a:extLst>
                </a:gridCol>
                <a:gridCol w="1445240">
                  <a:extLst>
                    <a:ext uri="{9D8B030D-6E8A-4147-A177-3AD203B41FA5}">
                      <a16:colId xmlns:a16="http://schemas.microsoft.com/office/drawing/2014/main" val="4051917170"/>
                    </a:ext>
                  </a:extLst>
                </a:gridCol>
              </a:tblGrid>
              <a:tr h="423596">
                <a:tc>
                  <a:txBody>
                    <a:bodyPr/>
                    <a:lstStyle/>
                    <a:p>
                      <a:pPr algn="ctr">
                        <a:lnSpc>
                          <a:spcPct val="107000"/>
                        </a:lnSpc>
                        <a:spcAft>
                          <a:spcPts val="300"/>
                        </a:spcAft>
                      </a:pPr>
                      <a:r>
                        <a:rPr lang="en-GB" sz="2000" b="1" kern="100" dirty="0">
                          <a:effectLst/>
                          <a:latin typeface="Arial" panose="020B0604020202020204" pitchFamily="34" charset="0"/>
                          <a:cs typeface="Times New Roman" panose="02020603050405020304" pitchFamily="18" charset="0"/>
                        </a:rPr>
                        <a:t>No.</a:t>
                      </a:r>
                    </a:p>
                  </a:txBody>
                  <a:tcPr marL="16433" marR="16433" marT="0" marB="0"/>
                </a:tc>
                <a:tc>
                  <a:txBody>
                    <a:bodyPr/>
                    <a:lstStyle/>
                    <a:p>
                      <a:pPr>
                        <a:lnSpc>
                          <a:spcPct val="107000"/>
                        </a:lnSpc>
                        <a:spcAft>
                          <a:spcPts val="300"/>
                        </a:spcAft>
                      </a:pPr>
                      <a:r>
                        <a:rPr lang="en-GB" sz="2000" kern="100" dirty="0">
                          <a:effectLst/>
                        </a:rPr>
                        <a:t>Scenario</a:t>
                      </a:r>
                      <a:endParaRPr lang="en-GB" sz="2000" b="1" kern="100" dirty="0">
                        <a:effectLst/>
                        <a:latin typeface="Arial" panose="020B0604020202020204" pitchFamily="34" charset="0"/>
                        <a:cs typeface="Times New Roman" panose="02020603050405020304" pitchFamily="18" charset="0"/>
                      </a:endParaRPr>
                    </a:p>
                  </a:txBody>
                  <a:tcPr marL="16433" marR="16433"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u="none" strike="noStrike" kern="1200" cap="none" spc="0" normalizeH="0" baseline="0" noProof="0" dirty="0">
                          <a:ln>
                            <a:noFill/>
                          </a:ln>
                          <a:solidFill>
                            <a:srgbClr val="FFFFFF"/>
                          </a:solidFill>
                          <a:effectLst/>
                          <a:uLnTx/>
                          <a:uFillTx/>
                          <a:latin typeface="Arial" panose="020B0604020202020204" pitchFamily="34" charset="0"/>
                        </a:rPr>
                        <a:t>ICER </a:t>
                      </a:r>
                      <a:r>
                        <a:rPr lang="en-GB" sz="2000" dirty="0">
                          <a:latin typeface="Arial" panose="020B0604020202020204" pitchFamily="34" charset="0"/>
                        </a:rPr>
                        <a:t>(£/QALY</a:t>
                      </a:r>
                      <a:r>
                        <a:rPr kumimoji="0" lang="en-GB" sz="2000" b="1" u="none" strike="noStrike" kern="1200" cap="none" spc="0" normalizeH="0" baseline="0" noProof="0" dirty="0">
                          <a:ln>
                            <a:noFill/>
                          </a:ln>
                          <a:solidFill>
                            <a:srgbClr val="FFFFFF"/>
                          </a:solidFill>
                          <a:effectLst/>
                          <a:uLnTx/>
                          <a:uFillTx/>
                          <a:latin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 - £30k</a:t>
                      </a:r>
                      <a:endParaRPr kumimoji="0" lang="en-GB" sz="20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txBody>
                  <a:tcPr marL="16433" marR="16433" marT="0" marB="0"/>
                </a:tc>
                <a:extLst>
                  <a:ext uri="{0D108BD9-81ED-4DB2-BD59-A6C34878D82A}">
                    <a16:rowId xmlns:a16="http://schemas.microsoft.com/office/drawing/2014/main" val="66841091"/>
                  </a:ext>
                </a:extLst>
              </a:tr>
              <a:tr h="39864">
                <a:tc>
                  <a:txBody>
                    <a:bodyPr/>
                    <a:lstStyle/>
                    <a:p>
                      <a:pPr algn="ctr">
                        <a:lnSpc>
                          <a:spcPct val="107000"/>
                        </a:lnSpc>
                        <a:spcAft>
                          <a:spcPts val="300"/>
                        </a:spcAft>
                      </a:pPr>
                      <a:r>
                        <a:rPr lang="en-GB" sz="2000" b="1"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a:t>
                      </a:r>
                    </a:p>
                  </a:txBody>
                  <a:tcPr marL="16433" marR="16433" marT="0" marB="0">
                    <a:solidFill>
                      <a:schemeClr val="accent3"/>
                    </a:solidFill>
                  </a:tcPr>
                </a:tc>
                <a:tc>
                  <a:txBody>
                    <a:bodyPr/>
                    <a:lstStyle/>
                    <a:p>
                      <a:pPr>
                        <a:lnSpc>
                          <a:spcPct val="107000"/>
                        </a:lnSpc>
                        <a:spcAft>
                          <a:spcPts val="300"/>
                        </a:spcAft>
                      </a:pPr>
                      <a:r>
                        <a:rPr lang="en-US" sz="2000" b="1" kern="100" dirty="0">
                          <a:solidFill>
                            <a:schemeClr val="tx1"/>
                          </a:solidFill>
                          <a:effectLst/>
                        </a:rPr>
                        <a:t>Company base case</a:t>
                      </a:r>
                      <a:endParaRPr lang="en-GB" sz="2000" b="1"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0" marB="0">
                    <a:solidFill>
                      <a:schemeClr val="accent3"/>
                    </a:solidFill>
                  </a:tcPr>
                </a:tc>
                <a:tc>
                  <a:txBody>
                    <a:bodyPr/>
                    <a:lstStyle/>
                    <a:p>
                      <a:pPr algn="ctr">
                        <a:lnSpc>
                          <a:spcPct val="107000"/>
                        </a:lnSpc>
                        <a:spcAft>
                          <a:spcPts val="300"/>
                        </a:spcAft>
                      </a:pPr>
                      <a:r>
                        <a:rPr lang="en-GB" sz="2200" b="1"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L="16433" marR="16433" marT="0" marB="0">
                    <a:solidFill>
                      <a:schemeClr val="accent3"/>
                    </a:solidFill>
                  </a:tcPr>
                </a:tc>
                <a:extLst>
                  <a:ext uri="{0D108BD9-81ED-4DB2-BD59-A6C34878D82A}">
                    <a16:rowId xmlns:a16="http://schemas.microsoft.com/office/drawing/2014/main" val="2586569863"/>
                  </a:ext>
                </a:extLst>
              </a:tr>
              <a:tr h="280183">
                <a:tc>
                  <a:txBody>
                    <a:bodyPr/>
                    <a:lstStyle/>
                    <a:p>
                      <a:pPr algn="ctr">
                        <a:lnSpc>
                          <a:spcPct val="107000"/>
                        </a:lnSpc>
                        <a:spcAft>
                          <a:spcPts val="300"/>
                        </a:spcAft>
                      </a:pPr>
                      <a:r>
                        <a:rPr lang="en-GB" sz="2000" b="1" kern="100" dirty="0">
                          <a:effectLst/>
                          <a:latin typeface="Arial" panose="020B0604020202020204" pitchFamily="34" charset="0"/>
                          <a:ea typeface="Times New Roman" panose="02020603050405020304" pitchFamily="18" charset="0"/>
                          <a:cs typeface="Times New Roman" panose="02020603050405020304" pitchFamily="18" charset="0"/>
                        </a:rPr>
                        <a:t>2</a:t>
                      </a:r>
                    </a:p>
                  </a:txBody>
                  <a:tcPr marL="16433" marR="16433" marT="0" marB="0"/>
                </a:tc>
                <a:tc>
                  <a:txBody>
                    <a:bodyPr/>
                    <a:lstStyle/>
                    <a:p>
                      <a:pPr>
                        <a:lnSpc>
                          <a:spcPct val="107000"/>
                        </a:lnSpc>
                        <a:spcAft>
                          <a:spcPts val="300"/>
                        </a:spcAft>
                      </a:pPr>
                      <a:r>
                        <a:rPr lang="en-US" sz="2000" b="0" kern="100" dirty="0">
                          <a:effectLst/>
                        </a:rPr>
                        <a:t>EAG01 OS extrapolation: log-normal to exponential (issue 5)</a:t>
                      </a:r>
                      <a:endParaRPr lang="en-GB" sz="2000" b="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0" marB="0"/>
                </a:tc>
                <a:tc>
                  <a:txBody>
                    <a:bodyPr/>
                    <a:lstStyle/>
                    <a:p>
                      <a:pPr algn="ctr">
                        <a:lnSpc>
                          <a:spcPct val="107000"/>
                        </a:lnSpc>
                        <a:spcAft>
                          <a:spcPts val="300"/>
                        </a:spcAft>
                      </a:pPr>
                      <a:r>
                        <a:rPr lang="en-GB" sz="2200" b="1" u="none" kern="1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16433" marR="16433" marT="0" marB="0"/>
                </a:tc>
                <a:extLst>
                  <a:ext uri="{0D108BD9-81ED-4DB2-BD59-A6C34878D82A}">
                    <a16:rowId xmlns:a16="http://schemas.microsoft.com/office/drawing/2014/main" val="2652476999"/>
                  </a:ext>
                </a:extLst>
              </a:tr>
              <a:tr h="91977">
                <a:tc>
                  <a:txBody>
                    <a:bodyPr/>
                    <a:lstStyle/>
                    <a:p>
                      <a:pPr algn="ctr">
                        <a:lnSpc>
                          <a:spcPct val="107000"/>
                        </a:lnSpc>
                        <a:spcAft>
                          <a:spcPts val="300"/>
                        </a:spcAft>
                      </a:pPr>
                      <a:r>
                        <a:rPr lang="en-GB" sz="2000" b="1" u="none"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3</a:t>
                      </a:r>
                    </a:p>
                  </a:txBody>
                  <a:tcPr marL="16433" marR="16433" marT="0" marB="0"/>
                </a:tc>
                <a:tc>
                  <a:txBody>
                    <a:bodyPr/>
                    <a:lstStyle/>
                    <a:p>
                      <a:pPr>
                        <a:lnSpc>
                          <a:spcPct val="107000"/>
                        </a:lnSpc>
                        <a:spcAft>
                          <a:spcPts val="300"/>
                        </a:spcAft>
                      </a:pPr>
                      <a:r>
                        <a:rPr lang="en-US" sz="2000" b="1" kern="100" dirty="0">
                          <a:effectLst/>
                        </a:rPr>
                        <a:t>EAG02 Probability of response for standard care: 0% to </a:t>
                      </a:r>
                      <a:r>
                        <a:rPr lang="en-US" sz="2000" b="1" u="sng" kern="100" dirty="0">
                          <a:solidFill>
                            <a:schemeClr val="tx1"/>
                          </a:solidFill>
                          <a:effectLst/>
                          <a:highlight>
                            <a:srgbClr val="000000"/>
                          </a:highlight>
                        </a:rPr>
                        <a:t>XXX</a:t>
                      </a:r>
                      <a:r>
                        <a:rPr lang="en-US" sz="2000" b="1" u="none" kern="100" dirty="0">
                          <a:solidFill>
                            <a:schemeClr val="tx1"/>
                          </a:solidFill>
                          <a:effectLst/>
                        </a:rPr>
                        <a:t> (issue 3)</a:t>
                      </a:r>
                      <a:endParaRPr lang="en-GB" sz="2000" b="1" u="none"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0" marB="0"/>
                </a:tc>
                <a:tc>
                  <a:txBody>
                    <a:bodyPr/>
                    <a:lstStyle/>
                    <a:p>
                      <a:pPr algn="ctr">
                        <a:lnSpc>
                          <a:spcPct val="107000"/>
                        </a:lnSpc>
                        <a:spcAft>
                          <a:spcPts val="300"/>
                        </a:spcAft>
                      </a:pPr>
                      <a:r>
                        <a:rPr lang="en-GB" sz="2200" b="1" u="none" kern="1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16433" marR="16433" marT="0" marB="0"/>
                </a:tc>
                <a:extLst>
                  <a:ext uri="{0D108BD9-81ED-4DB2-BD59-A6C34878D82A}">
                    <a16:rowId xmlns:a16="http://schemas.microsoft.com/office/drawing/2014/main" val="1124546075"/>
                  </a:ext>
                </a:extLst>
              </a:tr>
              <a:tr h="125831">
                <a:tc>
                  <a:txBody>
                    <a:bodyPr/>
                    <a:lstStyle/>
                    <a:p>
                      <a:pPr algn="ctr">
                        <a:lnSpc>
                          <a:spcPct val="107000"/>
                        </a:lnSpc>
                        <a:spcAft>
                          <a:spcPts val="300"/>
                        </a:spcAft>
                      </a:pPr>
                      <a:r>
                        <a:rPr lang="en-GB" sz="2000" b="1" kern="100" dirty="0">
                          <a:effectLst/>
                          <a:latin typeface="Arial" panose="020B0604020202020204" pitchFamily="34" charset="0"/>
                          <a:ea typeface="Times New Roman" panose="02020603050405020304" pitchFamily="18" charset="0"/>
                          <a:cs typeface="Times New Roman" panose="02020603050405020304" pitchFamily="18" charset="0"/>
                        </a:rPr>
                        <a:t>4</a:t>
                      </a:r>
                    </a:p>
                  </a:txBody>
                  <a:tcPr marL="16433" marR="16433" marT="0" marB="0"/>
                </a:tc>
                <a:tc>
                  <a:txBody>
                    <a:bodyPr/>
                    <a:lstStyle/>
                    <a:p>
                      <a:pPr>
                        <a:lnSpc>
                          <a:spcPct val="107000"/>
                        </a:lnSpc>
                        <a:spcAft>
                          <a:spcPts val="300"/>
                        </a:spcAft>
                      </a:pPr>
                      <a:r>
                        <a:rPr lang="en-US" sz="2000" b="0" kern="100" dirty="0">
                          <a:effectLst/>
                        </a:rPr>
                        <a:t>EAG03 OS in MRX: HR=1 for response and non-response (issue 4)</a:t>
                      </a:r>
                      <a:endParaRPr lang="en-GB" sz="2000" b="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0" marB="0"/>
                </a:tc>
                <a:tc>
                  <a:txBody>
                    <a:bodyPr/>
                    <a:lstStyle/>
                    <a:p>
                      <a:pPr algn="ctr">
                        <a:lnSpc>
                          <a:spcPct val="107000"/>
                        </a:lnSpc>
                        <a:spcAft>
                          <a:spcPts val="300"/>
                        </a:spcAft>
                      </a:pPr>
                      <a:r>
                        <a:rPr lang="en-GB" sz="2200" b="1" u="none" kern="1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16433" marR="16433" marT="0" marB="0"/>
                </a:tc>
                <a:extLst>
                  <a:ext uri="{0D108BD9-81ED-4DB2-BD59-A6C34878D82A}">
                    <a16:rowId xmlns:a16="http://schemas.microsoft.com/office/drawing/2014/main" val="192323772"/>
                  </a:ext>
                </a:extLst>
              </a:tr>
              <a:tr h="91977">
                <a:tc>
                  <a:txBody>
                    <a:bodyPr/>
                    <a:lstStyle/>
                    <a:p>
                      <a:pPr algn="ctr">
                        <a:lnSpc>
                          <a:spcPct val="107000"/>
                        </a:lnSpc>
                        <a:spcAft>
                          <a:spcPts val="300"/>
                        </a:spcAft>
                      </a:pPr>
                      <a:r>
                        <a:rPr lang="en-GB" sz="2000" b="1" kern="100" dirty="0">
                          <a:effectLst/>
                          <a:latin typeface="Arial" panose="020B0604020202020204" pitchFamily="34" charset="0"/>
                          <a:ea typeface="Times New Roman" panose="02020603050405020304" pitchFamily="18" charset="0"/>
                          <a:cs typeface="Times New Roman" panose="02020603050405020304" pitchFamily="18" charset="0"/>
                        </a:rPr>
                        <a:t>5</a:t>
                      </a:r>
                    </a:p>
                  </a:txBody>
                  <a:tcPr marL="16433" marR="16433" marT="0" marB="0"/>
                </a:tc>
                <a:tc>
                  <a:txBody>
                    <a:bodyPr/>
                    <a:lstStyle/>
                    <a:p>
                      <a:pPr>
                        <a:lnSpc>
                          <a:spcPct val="107000"/>
                        </a:lnSpc>
                        <a:spcAft>
                          <a:spcPts val="300"/>
                        </a:spcAft>
                      </a:pPr>
                      <a:r>
                        <a:rPr lang="en-US" sz="2000" b="0" kern="100" dirty="0">
                          <a:effectLst/>
                        </a:rPr>
                        <a:t>EAG04 Caregiver disutility: removed (issue 7)</a:t>
                      </a:r>
                      <a:endParaRPr lang="en-GB" sz="2000" b="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0" marB="0"/>
                </a:tc>
                <a:tc>
                  <a:txBody>
                    <a:bodyPr/>
                    <a:lstStyle/>
                    <a:p>
                      <a:pPr algn="ctr">
                        <a:lnSpc>
                          <a:spcPct val="107000"/>
                        </a:lnSpc>
                        <a:spcAft>
                          <a:spcPts val="300"/>
                        </a:spcAft>
                      </a:pPr>
                      <a:r>
                        <a:rPr lang="en-GB" sz="2200" b="1" u="none" kern="1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16433" marR="16433" marT="0" marB="0"/>
                </a:tc>
                <a:extLst>
                  <a:ext uri="{0D108BD9-81ED-4DB2-BD59-A6C34878D82A}">
                    <a16:rowId xmlns:a16="http://schemas.microsoft.com/office/drawing/2014/main" val="829596946"/>
                  </a:ext>
                </a:extLst>
              </a:tr>
              <a:tr h="168815">
                <a:tc>
                  <a:txBody>
                    <a:bodyPr/>
                    <a:lstStyle/>
                    <a:p>
                      <a:pPr algn="ctr">
                        <a:lnSpc>
                          <a:spcPct val="107000"/>
                        </a:lnSpc>
                        <a:spcAft>
                          <a:spcPts val="300"/>
                        </a:spcAft>
                      </a:pPr>
                      <a:r>
                        <a:rPr lang="en-GB" sz="2000" b="1" kern="100" dirty="0">
                          <a:effectLst/>
                          <a:latin typeface="Arial" panose="020B0604020202020204" pitchFamily="34" charset="0"/>
                          <a:ea typeface="Times New Roman" panose="02020603050405020304" pitchFamily="18" charset="0"/>
                          <a:cs typeface="Times New Roman" panose="02020603050405020304" pitchFamily="18" charset="0"/>
                        </a:rPr>
                        <a:t>6</a:t>
                      </a:r>
                    </a:p>
                  </a:txBody>
                  <a:tcPr marL="16433" marR="16433" marT="0" marB="0"/>
                </a:tc>
                <a:tc>
                  <a:txBody>
                    <a:bodyPr/>
                    <a:lstStyle/>
                    <a:p>
                      <a:pPr>
                        <a:lnSpc>
                          <a:spcPct val="107000"/>
                        </a:lnSpc>
                        <a:spcAft>
                          <a:spcPts val="300"/>
                        </a:spcAft>
                      </a:pPr>
                      <a:r>
                        <a:rPr lang="en-US" sz="2000" b="0" kern="100" dirty="0">
                          <a:effectLst/>
                        </a:rPr>
                        <a:t>EAG05 Health state utility values: vignette study to Kamath (issue 6)</a:t>
                      </a:r>
                      <a:endParaRPr lang="en-GB" sz="2000" b="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0" marB="0"/>
                </a:tc>
                <a:tc>
                  <a:txBody>
                    <a:bodyPr/>
                    <a:lstStyle/>
                    <a:p>
                      <a:pPr algn="ctr">
                        <a:lnSpc>
                          <a:spcPct val="107000"/>
                        </a:lnSpc>
                        <a:spcAft>
                          <a:spcPts val="300"/>
                        </a:spcAft>
                      </a:pPr>
                      <a:r>
                        <a:rPr lang="en-GB" sz="2200" b="1" u="none" kern="1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16433" marR="16433" marT="0" marB="0"/>
                </a:tc>
                <a:extLst>
                  <a:ext uri="{0D108BD9-81ED-4DB2-BD59-A6C34878D82A}">
                    <a16:rowId xmlns:a16="http://schemas.microsoft.com/office/drawing/2014/main" val="607758020"/>
                  </a:ext>
                </a:extLst>
              </a:tr>
              <a:tr h="125831">
                <a:tc>
                  <a:txBody>
                    <a:bodyPr/>
                    <a:lstStyle/>
                    <a:p>
                      <a:pPr algn="ctr">
                        <a:lnSpc>
                          <a:spcPct val="107000"/>
                        </a:lnSpc>
                        <a:spcAft>
                          <a:spcPts val="300"/>
                        </a:spcAft>
                      </a:pPr>
                      <a:r>
                        <a:rPr lang="en-GB" sz="2000" b="1" kern="100" dirty="0">
                          <a:effectLst/>
                          <a:latin typeface="Arial" panose="020B0604020202020204" pitchFamily="34" charset="0"/>
                          <a:ea typeface="Times New Roman" panose="02020603050405020304" pitchFamily="18" charset="0"/>
                          <a:cs typeface="Times New Roman" panose="02020603050405020304" pitchFamily="18" charset="0"/>
                        </a:rPr>
                        <a:t>7</a:t>
                      </a:r>
                    </a:p>
                  </a:txBody>
                  <a:tcPr marL="16433" marR="16433" marT="0" marB="0"/>
                </a:tc>
                <a:tc>
                  <a:txBody>
                    <a:bodyPr/>
                    <a:lstStyle/>
                    <a:p>
                      <a:pPr>
                        <a:lnSpc>
                          <a:spcPct val="107000"/>
                        </a:lnSpc>
                        <a:spcAft>
                          <a:spcPts val="300"/>
                        </a:spcAft>
                      </a:pPr>
                      <a:r>
                        <a:rPr lang="en-US" sz="2000" b="0" kern="100" dirty="0">
                          <a:effectLst/>
                        </a:rPr>
                        <a:t>EAG 06: Mortality risk from GALA applied to non-response from 2 years old (issue 5)</a:t>
                      </a:r>
                      <a:endParaRPr lang="en-GB" sz="2000" b="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0" marB="0"/>
                </a:tc>
                <a:tc>
                  <a:txBody>
                    <a:bodyPr/>
                    <a:lstStyle/>
                    <a:p>
                      <a:pPr algn="ctr">
                        <a:lnSpc>
                          <a:spcPct val="107000"/>
                        </a:lnSpc>
                        <a:spcAft>
                          <a:spcPts val="300"/>
                        </a:spcAft>
                      </a:pPr>
                      <a:r>
                        <a:rPr lang="en-GB" sz="2200" b="1" u="none" kern="1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16433" marR="16433" marT="0" marB="0"/>
                </a:tc>
                <a:extLst>
                  <a:ext uri="{0D108BD9-81ED-4DB2-BD59-A6C34878D82A}">
                    <a16:rowId xmlns:a16="http://schemas.microsoft.com/office/drawing/2014/main" val="3280877586"/>
                  </a:ext>
                </a:extLst>
              </a:tr>
              <a:tr h="91977">
                <a:tc>
                  <a:txBody>
                    <a:bodyPr/>
                    <a:lstStyle/>
                    <a:p>
                      <a:pPr algn="ctr">
                        <a:lnSpc>
                          <a:spcPct val="107000"/>
                        </a:lnSpc>
                        <a:spcAft>
                          <a:spcPts val="300"/>
                        </a:spcAft>
                      </a:pPr>
                      <a:r>
                        <a:rPr lang="en-GB" sz="2000" b="1" kern="100" dirty="0">
                          <a:effectLst/>
                          <a:latin typeface="Arial" panose="020B0604020202020204" pitchFamily="34" charset="0"/>
                          <a:ea typeface="Times New Roman" panose="02020603050405020304" pitchFamily="18" charset="0"/>
                          <a:cs typeface="Times New Roman" panose="02020603050405020304" pitchFamily="18" charset="0"/>
                        </a:rPr>
                        <a:t>8</a:t>
                      </a:r>
                    </a:p>
                  </a:txBody>
                  <a:tcPr marL="16433" marR="16433" marT="0" marB="0"/>
                </a:tc>
                <a:tc>
                  <a:txBody>
                    <a:bodyPr/>
                    <a:lstStyle/>
                    <a:p>
                      <a:pPr>
                        <a:lnSpc>
                          <a:spcPct val="107000"/>
                        </a:lnSpc>
                        <a:spcAft>
                          <a:spcPts val="300"/>
                        </a:spcAft>
                      </a:pPr>
                      <a:r>
                        <a:rPr lang="en-US" sz="2000" b="0" kern="100" dirty="0">
                          <a:effectLst/>
                        </a:rPr>
                        <a:t>EAG07: Removal of severity modifier</a:t>
                      </a:r>
                      <a:endParaRPr lang="en-GB" sz="2000" b="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0" marB="0"/>
                </a:tc>
                <a:tc>
                  <a:txBody>
                    <a:bodyPr/>
                    <a:lstStyle/>
                    <a:p>
                      <a:pPr algn="ctr">
                        <a:lnSpc>
                          <a:spcPct val="107000"/>
                        </a:lnSpc>
                        <a:spcAft>
                          <a:spcPts val="300"/>
                        </a:spcAft>
                      </a:pPr>
                      <a:r>
                        <a:rPr lang="en-GB" sz="2200" b="1" u="none" kern="1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16433" marR="16433" marT="0" marB="0"/>
                </a:tc>
                <a:extLst>
                  <a:ext uri="{0D108BD9-81ED-4DB2-BD59-A6C34878D82A}">
                    <a16:rowId xmlns:a16="http://schemas.microsoft.com/office/drawing/2014/main" val="195746068"/>
                  </a:ext>
                </a:extLst>
              </a:tr>
              <a:tr h="125831">
                <a:tc>
                  <a:txBody>
                    <a:bodyPr/>
                    <a:lstStyle/>
                    <a:p>
                      <a:pPr algn="ctr">
                        <a:lnSpc>
                          <a:spcPct val="107000"/>
                        </a:lnSpc>
                        <a:spcAft>
                          <a:spcPts val="300"/>
                        </a:spcAft>
                      </a:pPr>
                      <a:r>
                        <a:rPr lang="en-GB" sz="2000" b="1" kern="100" dirty="0">
                          <a:effectLst/>
                          <a:latin typeface="Arial" panose="020B0604020202020204" pitchFamily="34" charset="0"/>
                          <a:ea typeface="Times New Roman" panose="02020603050405020304" pitchFamily="18" charset="0"/>
                          <a:cs typeface="Times New Roman" panose="02020603050405020304" pitchFamily="18" charset="0"/>
                        </a:rPr>
                        <a:t>9</a:t>
                      </a:r>
                    </a:p>
                  </a:txBody>
                  <a:tcPr marL="16433" marR="16433" marT="0" marB="0"/>
                </a:tc>
                <a:tc>
                  <a:txBody>
                    <a:bodyPr/>
                    <a:lstStyle/>
                    <a:p>
                      <a:pPr>
                        <a:lnSpc>
                          <a:spcPct val="107000"/>
                        </a:lnSpc>
                        <a:spcAft>
                          <a:spcPts val="300"/>
                        </a:spcAft>
                      </a:pPr>
                      <a:r>
                        <a:rPr lang="en-GB" sz="2000" b="0" kern="100" dirty="0">
                          <a:effectLst/>
                        </a:rPr>
                        <a:t>EAG’s preferred base case – deterministic</a:t>
                      </a:r>
                      <a:endParaRPr lang="en-GB" sz="2000" b="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0" marB="0"/>
                </a:tc>
                <a:tc>
                  <a:txBody>
                    <a:bodyPr/>
                    <a:lstStyle/>
                    <a:p>
                      <a:pPr algn="ctr">
                        <a:lnSpc>
                          <a:spcPct val="107000"/>
                        </a:lnSpc>
                        <a:spcAft>
                          <a:spcPts val="300"/>
                        </a:spcAft>
                      </a:pPr>
                      <a:r>
                        <a:rPr lang="en-GB" sz="2200" b="1" u="none" kern="1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16433" marR="16433" marT="0" marB="0"/>
                </a:tc>
                <a:extLst>
                  <a:ext uri="{0D108BD9-81ED-4DB2-BD59-A6C34878D82A}">
                    <a16:rowId xmlns:a16="http://schemas.microsoft.com/office/drawing/2014/main" val="548494919"/>
                  </a:ext>
                </a:extLst>
              </a:tr>
              <a:tr h="125831">
                <a:tc>
                  <a:txBody>
                    <a:bodyPr/>
                    <a:lstStyle/>
                    <a:p>
                      <a:pPr algn="ctr">
                        <a:lnSpc>
                          <a:spcPct val="107000"/>
                        </a:lnSpc>
                        <a:spcAft>
                          <a:spcPts val="300"/>
                        </a:spcAft>
                      </a:pPr>
                      <a:r>
                        <a:rPr lang="en-GB" sz="2000" b="1" kern="100" dirty="0">
                          <a:effectLst/>
                          <a:latin typeface="Arial" panose="020B0604020202020204" pitchFamily="34" charset="0"/>
                          <a:ea typeface="Times New Roman" panose="02020603050405020304" pitchFamily="18" charset="0"/>
                          <a:cs typeface="Times New Roman" panose="02020603050405020304" pitchFamily="18" charset="0"/>
                        </a:rPr>
                        <a:t>10</a:t>
                      </a:r>
                    </a:p>
                  </a:txBody>
                  <a:tcPr marL="16433" marR="16433" marT="0" marB="0"/>
                </a:tc>
                <a:tc>
                  <a:txBody>
                    <a:bodyPr/>
                    <a:lstStyle/>
                    <a:p>
                      <a:pPr>
                        <a:lnSpc>
                          <a:spcPct val="107000"/>
                        </a:lnSpc>
                        <a:spcAft>
                          <a:spcPts val="300"/>
                        </a:spcAft>
                      </a:pPr>
                      <a:r>
                        <a:rPr lang="en-GB" sz="2000" b="0" kern="100" dirty="0">
                          <a:effectLst/>
                        </a:rPr>
                        <a:t>EAG’s preferred base case – probabilistic </a:t>
                      </a:r>
                      <a:endParaRPr lang="en-GB" sz="2000" b="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0" marB="0"/>
                </a:tc>
                <a:tc>
                  <a:txBody>
                    <a:bodyPr/>
                    <a:lstStyle/>
                    <a:p>
                      <a:pPr algn="ctr">
                        <a:lnSpc>
                          <a:spcPct val="107000"/>
                        </a:lnSpc>
                        <a:spcAft>
                          <a:spcPts val="300"/>
                        </a:spcAft>
                      </a:pPr>
                      <a:r>
                        <a:rPr lang="en-GB" sz="2200" b="1" u="none" kern="1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16433" marR="16433" marT="0" marB="0"/>
                </a:tc>
                <a:extLst>
                  <a:ext uri="{0D108BD9-81ED-4DB2-BD59-A6C34878D82A}">
                    <a16:rowId xmlns:a16="http://schemas.microsoft.com/office/drawing/2014/main" val="3808182478"/>
                  </a:ext>
                </a:extLst>
              </a:tr>
            </a:tbl>
          </a:graphicData>
        </a:graphic>
      </p:graphicFrame>
      <p:sp>
        <p:nvSpPr>
          <p:cNvPr id="3" name="Text Placeholder 7">
            <a:extLst>
              <a:ext uri="{FF2B5EF4-FFF2-40B4-BE49-F238E27FC236}">
                <a16:creationId xmlns:a16="http://schemas.microsoft.com/office/drawing/2014/main" id="{BFCB926D-5646-B6D8-F37C-E8F29EF6EF5E}"/>
              </a:ext>
            </a:extLst>
          </p:cNvPr>
          <p:cNvSpPr txBox="1">
            <a:spLocks/>
          </p:cNvSpPr>
          <p:nvPr/>
        </p:nvSpPr>
        <p:spPr>
          <a:xfrm>
            <a:off x="1008000" y="6516000"/>
            <a:ext cx="10512000" cy="324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mn-lt"/>
                <a:ea typeface="+mn-ea"/>
                <a:cs typeface="+mn-cs"/>
              </a:rPr>
              <a:t>HR, hazard ratio; ICER, incremental cost-effectiveness ratio; MRX, </a:t>
            </a:r>
            <a:r>
              <a:rPr lang="en-GB" dirty="0" err="1">
                <a:latin typeface="+mn-lt"/>
                <a:ea typeface="+mn-ea"/>
                <a:cs typeface="+mn-cs"/>
              </a:rPr>
              <a:t>maralixibat</a:t>
            </a:r>
            <a:r>
              <a:rPr lang="en-GB" dirty="0">
                <a:latin typeface="+mn-lt"/>
                <a:ea typeface="+mn-ea"/>
                <a:cs typeface="+mn-cs"/>
              </a:rPr>
              <a:t>; OS, overall survival QALY, quality-adjusted life year</a:t>
            </a:r>
          </a:p>
        </p:txBody>
      </p:sp>
    </p:spTree>
    <p:extLst>
      <p:ext uri="{BB962C8B-B14F-4D97-AF65-F5344CB8AC3E}">
        <p14:creationId xmlns:p14="http://schemas.microsoft.com/office/powerpoint/2010/main" val="2615675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D173D-8DE8-7089-29F6-0C57B6D69355}"/>
              </a:ext>
            </a:extLst>
          </p:cNvPr>
          <p:cNvSpPr>
            <a:spLocks noGrp="1"/>
          </p:cNvSpPr>
          <p:nvPr>
            <p:ph type="title"/>
          </p:nvPr>
        </p:nvSpPr>
        <p:spPr>
          <a:xfrm>
            <a:off x="466724" y="144000"/>
            <a:ext cx="11250785" cy="592817"/>
          </a:xfrm>
        </p:spPr>
        <p:txBody>
          <a:bodyPr>
            <a:normAutofit fontScale="90000"/>
          </a:bodyPr>
          <a:lstStyle/>
          <a:p>
            <a:r>
              <a:rPr lang="en-GB" dirty="0"/>
              <a:t>EAG deterministic scenario analysis using proposed commercial arrangement</a:t>
            </a:r>
          </a:p>
        </p:txBody>
      </p:sp>
      <p:sp>
        <p:nvSpPr>
          <p:cNvPr id="8" name="Rectangle 7" descr="Marker showing slides are confidential ">
            <a:extLst>
              <a:ext uri="{FF2B5EF4-FFF2-40B4-BE49-F238E27FC236}">
                <a16:creationId xmlns:a16="http://schemas.microsoft.com/office/drawing/2014/main" id="{D35A82E8-E559-41A8-8C31-0A68F06D6584}"/>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graphicFrame>
        <p:nvGraphicFramePr>
          <p:cNvPr id="3" name="Table 4" descr="Deterministic scenario analyses by the evidence review group">
            <a:extLst>
              <a:ext uri="{FF2B5EF4-FFF2-40B4-BE49-F238E27FC236}">
                <a16:creationId xmlns:a16="http://schemas.microsoft.com/office/drawing/2014/main" id="{275C045B-A9CD-4910-AC9B-501EAC7A93C6}"/>
              </a:ext>
            </a:extLst>
          </p:cNvPr>
          <p:cNvGraphicFramePr>
            <a:graphicFrameLocks noGrp="1"/>
          </p:cNvGraphicFramePr>
          <p:nvPr>
            <p:extLst>
              <p:ext uri="{D42A27DB-BD31-4B8C-83A1-F6EECF244321}">
                <p14:modId xmlns:p14="http://schemas.microsoft.com/office/powerpoint/2010/main" val="644178986"/>
              </p:ext>
            </p:extLst>
          </p:nvPr>
        </p:nvGraphicFramePr>
        <p:xfrm>
          <a:off x="206322" y="999638"/>
          <a:ext cx="11637678" cy="5212080"/>
        </p:xfrm>
        <a:graphic>
          <a:graphicData uri="http://schemas.openxmlformats.org/drawingml/2006/table">
            <a:tbl>
              <a:tblPr firstRow="1" firstCol="1" bandRow="1">
                <a:tableStyleId>{21E4AEA4-8DFA-4A89-87EB-49C32662AFE0}</a:tableStyleId>
              </a:tblPr>
              <a:tblGrid>
                <a:gridCol w="735581">
                  <a:extLst>
                    <a:ext uri="{9D8B030D-6E8A-4147-A177-3AD203B41FA5}">
                      <a16:colId xmlns:a16="http://schemas.microsoft.com/office/drawing/2014/main" val="3307571819"/>
                    </a:ext>
                  </a:extLst>
                </a:gridCol>
                <a:gridCol w="8957832">
                  <a:extLst>
                    <a:ext uri="{9D8B030D-6E8A-4147-A177-3AD203B41FA5}">
                      <a16:colId xmlns:a16="http://schemas.microsoft.com/office/drawing/2014/main" val="885764709"/>
                    </a:ext>
                  </a:extLst>
                </a:gridCol>
                <a:gridCol w="1944265">
                  <a:extLst>
                    <a:ext uri="{9D8B030D-6E8A-4147-A177-3AD203B41FA5}">
                      <a16:colId xmlns:a16="http://schemas.microsoft.com/office/drawing/2014/main" val="1599477227"/>
                    </a:ext>
                  </a:extLst>
                </a:gridCol>
              </a:tblGrid>
              <a:tr h="612478">
                <a:tc>
                  <a:txBody>
                    <a:bodyPr/>
                    <a:lstStyle/>
                    <a:p>
                      <a:pPr algn="ctr"/>
                      <a:r>
                        <a:rPr lang="en-GB" sz="1800" dirty="0">
                          <a:latin typeface="+mn-lt"/>
                        </a:rPr>
                        <a:t>No</a:t>
                      </a:r>
                    </a:p>
                  </a:txBody>
                  <a:tcPr/>
                </a:tc>
                <a:tc>
                  <a:txBody>
                    <a:bodyPr/>
                    <a:lstStyle/>
                    <a:p>
                      <a:r>
                        <a:rPr lang="en-GB" sz="1800" b="1" dirty="0">
                          <a:solidFill>
                            <a:schemeClr val="bg1"/>
                          </a:solidFill>
                          <a:latin typeface="+mn-lt"/>
                        </a:rPr>
                        <a:t>Scenario (applied to EAG base case)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srgbClr val="FFFFFF"/>
                          </a:solidFill>
                          <a:effectLst/>
                          <a:uLnTx/>
                          <a:uFillTx/>
                          <a:latin typeface="Arial" panose="020B0604020202020204" pitchFamily="34" charset="0"/>
                        </a:rPr>
                        <a:t>ICER </a:t>
                      </a:r>
                      <a:r>
                        <a:rPr lang="en-GB" sz="1800" dirty="0">
                          <a:latin typeface="Arial" panose="020B0604020202020204" pitchFamily="34" charset="0"/>
                        </a:rPr>
                        <a:t>(£/QALY</a:t>
                      </a:r>
                      <a:r>
                        <a:rPr kumimoji="0" lang="en-GB" sz="1800" b="1" u="none" strike="noStrike" kern="1200" cap="none" spc="0" normalizeH="0" baseline="0" noProof="0" dirty="0">
                          <a:ln>
                            <a:noFill/>
                          </a:ln>
                          <a:solidFill>
                            <a:srgbClr val="FFFFFF"/>
                          </a:solidFill>
                          <a:effectLst/>
                          <a:uLnTx/>
                          <a:uFillTx/>
                          <a:latin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 - £30k</a:t>
                      </a:r>
                      <a:endParaRPr kumimoji="0" lang="en-GB" sz="1800" b="1" i="0" u="none" strike="noStrike" kern="1200" cap="none" spc="0" normalizeH="0" baseline="0" noProof="0" dirty="0">
                        <a:ln>
                          <a:noFill/>
                        </a:ln>
                        <a:solidFill>
                          <a:schemeClr val="bg1"/>
                        </a:solidFill>
                        <a:effectLst/>
                        <a:uLnTx/>
                        <a:uFillTx/>
                        <a:latin typeface="+mn-lt"/>
                        <a:ea typeface="+mn-ea"/>
                        <a:cs typeface="+mn-cs"/>
                      </a:endParaRPr>
                    </a:p>
                  </a:txBody>
                  <a:tcPr/>
                </a:tc>
                <a:extLst>
                  <a:ext uri="{0D108BD9-81ED-4DB2-BD59-A6C34878D82A}">
                    <a16:rowId xmlns:a16="http://schemas.microsoft.com/office/drawing/2014/main" val="749805194"/>
                  </a:ext>
                </a:extLst>
              </a:tr>
              <a:tr h="306239">
                <a:tc>
                  <a:txBody>
                    <a:bodyPr/>
                    <a:lstStyle/>
                    <a:p>
                      <a:pPr algn="ctr"/>
                      <a:r>
                        <a:rPr lang="en-GB" sz="1800" dirty="0">
                          <a:solidFill>
                            <a:schemeClr val="tx1"/>
                          </a:solidFill>
                          <a:latin typeface="+mn-lt"/>
                        </a:rPr>
                        <a:t>1</a:t>
                      </a:r>
                    </a:p>
                  </a:txBody>
                  <a:tcPr>
                    <a:solidFill>
                      <a:schemeClr val="accent3"/>
                    </a:solidFill>
                  </a:tcPr>
                </a:tc>
                <a:tc>
                  <a:txBody>
                    <a:bodyPr/>
                    <a:lstStyle/>
                    <a:p>
                      <a:pPr marL="0" algn="l" defTabSz="914400" rtl="0" eaLnBrk="1" latinLnBrk="0" hangingPunct="1"/>
                      <a:r>
                        <a:rPr lang="en-GB" sz="1800" b="1" kern="1200" dirty="0">
                          <a:solidFill>
                            <a:schemeClr val="tx1"/>
                          </a:solidFill>
                          <a:latin typeface="+mn-lt"/>
                        </a:rPr>
                        <a:t>EAG base case</a:t>
                      </a:r>
                      <a:endParaRPr lang="en-GB" sz="1800" b="1" kern="1200" dirty="0">
                        <a:solidFill>
                          <a:schemeClr val="tx1"/>
                        </a:solidFill>
                        <a:latin typeface="+mn-lt"/>
                        <a:ea typeface="+mn-ea"/>
                        <a:cs typeface="+mn-cs"/>
                      </a:endParaRPr>
                    </a:p>
                  </a:txBody>
                  <a:tcPr>
                    <a:solidFill>
                      <a:schemeClr val="accent3"/>
                    </a:solidFill>
                  </a:tcPr>
                </a:tc>
                <a:tc>
                  <a:txBody>
                    <a:bodyPr/>
                    <a:lstStyle/>
                    <a:p>
                      <a:pPr marL="457200" algn="ctr">
                        <a:lnSpc>
                          <a:spcPct val="150000"/>
                        </a:lnSpc>
                      </a:pPr>
                      <a:r>
                        <a:rPr lang="en-GB" sz="1800" b="1" u="none" dirty="0">
                          <a:effectLst/>
                          <a:latin typeface="+mn-lt"/>
                          <a:ea typeface="Times New Roman" panose="02020603050405020304" pitchFamily="18" charset="0"/>
                          <a:cs typeface="Arial" panose="020B0604020202020204" pitchFamily="34" charset="0"/>
                        </a:rPr>
                        <a:t>+</a:t>
                      </a:r>
                    </a:p>
                  </a:txBody>
                  <a:tcPr marL="15693" marR="15693" marT="0" marB="0">
                    <a:solidFill>
                      <a:schemeClr val="accent3"/>
                    </a:solidFill>
                  </a:tcPr>
                </a:tc>
                <a:extLst>
                  <a:ext uri="{0D108BD9-81ED-4DB2-BD59-A6C34878D82A}">
                    <a16:rowId xmlns:a16="http://schemas.microsoft.com/office/drawing/2014/main" val="2335749543"/>
                  </a:ext>
                </a:extLst>
              </a:tr>
              <a:tr h="459358">
                <a:tc>
                  <a:txBody>
                    <a:bodyPr/>
                    <a:lstStyle/>
                    <a:p>
                      <a:pPr algn="ctr"/>
                      <a:r>
                        <a:rPr lang="en-GB" sz="1800" dirty="0">
                          <a:latin typeface="+mn-lt"/>
                        </a:rPr>
                        <a:t>1</a:t>
                      </a:r>
                    </a:p>
                  </a:txBody>
                  <a:tcPr/>
                </a:tc>
                <a:tc>
                  <a:txBody>
                    <a:bodyPr/>
                    <a:lstStyle/>
                    <a:p>
                      <a:r>
                        <a:rPr lang="en-GB" sz="1800" b="1" dirty="0">
                          <a:latin typeface="+mn-lt"/>
                        </a:rPr>
                        <a:t>Issue 2 response from ICONIC: ≥70% </a:t>
                      </a:r>
                      <a:r>
                        <a:rPr lang="en-GB" sz="1800" b="1" dirty="0" err="1">
                          <a:latin typeface="+mn-lt"/>
                        </a:rPr>
                        <a:t>sBA</a:t>
                      </a:r>
                      <a:r>
                        <a:rPr lang="en-GB" sz="1800" b="1" dirty="0">
                          <a:latin typeface="+mn-lt"/>
                        </a:rPr>
                        <a:t> from baseline (HST17) [</a:t>
                      </a:r>
                      <a:r>
                        <a:rPr lang="en-GB" sz="1800" b="1" u="sng" dirty="0">
                          <a:highlight>
                            <a:srgbClr val="000000"/>
                          </a:highlight>
                          <a:latin typeface="+mn-lt"/>
                        </a:rPr>
                        <a:t>XXX</a:t>
                      </a:r>
                      <a:r>
                        <a:rPr lang="en-GB" sz="1800" b="1" dirty="0">
                          <a:latin typeface="+mn-lt"/>
                        </a:rPr>
                        <a:t> MRX vs 0% standard care]</a:t>
                      </a:r>
                      <a:endParaRPr lang="en-GB" sz="1800" b="1" dirty="0">
                        <a:effectLst/>
                        <a:latin typeface="+mn-lt"/>
                        <a:ea typeface="Times New Roman" panose="02020603050405020304" pitchFamily="18" charset="0"/>
                        <a:cs typeface="Arial" panose="020B0604020202020204" pitchFamily="34" charset="0"/>
                      </a:endParaRPr>
                    </a:p>
                  </a:txBody>
                  <a:tcPr marL="13345" marR="13345" marT="0" marB="0"/>
                </a:tc>
                <a:tc>
                  <a:txBody>
                    <a:bodyPr/>
                    <a:lstStyle/>
                    <a:p>
                      <a:pPr marL="457200" algn="ctr" fontAlgn="base">
                        <a:lnSpc>
                          <a:spcPct val="150000"/>
                        </a:lnSpc>
                      </a:pPr>
                      <a:r>
                        <a:rPr lang="en-GB" sz="1800" b="1" u="none" dirty="0">
                          <a:effectLst/>
                          <a:latin typeface="+mn-lt"/>
                        </a:rPr>
                        <a:t>+</a:t>
                      </a:r>
                    </a:p>
                  </a:txBody>
                  <a:tcPr marL="15693" marR="15693" marT="0" marB="0"/>
                </a:tc>
                <a:extLst>
                  <a:ext uri="{0D108BD9-81ED-4DB2-BD59-A6C34878D82A}">
                    <a16:rowId xmlns:a16="http://schemas.microsoft.com/office/drawing/2014/main" val="4098828008"/>
                  </a:ext>
                </a:extLst>
              </a:tr>
              <a:tr h="459358">
                <a:tc>
                  <a:txBody>
                    <a:bodyPr/>
                    <a:lstStyle/>
                    <a:p>
                      <a:pPr algn="ctr"/>
                      <a:r>
                        <a:rPr lang="en-GB" sz="1800" dirty="0">
                          <a:latin typeface="+mn-lt"/>
                        </a:rPr>
                        <a:t>2a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mn-lt"/>
                        </a:rPr>
                        <a:t>Issue 2 response from ITCH: </a:t>
                      </a:r>
                      <a:r>
                        <a:rPr lang="en-GB" sz="1800" dirty="0" err="1">
                          <a:latin typeface="+mn-lt"/>
                        </a:rPr>
                        <a:t>ItchRO</a:t>
                      </a:r>
                      <a:r>
                        <a:rPr lang="en-GB" sz="1800" dirty="0">
                          <a:latin typeface="+mn-lt"/>
                        </a:rPr>
                        <a:t>(</a:t>
                      </a:r>
                      <a:r>
                        <a:rPr lang="en-GB" sz="1800" dirty="0" err="1">
                          <a:latin typeface="+mn-lt"/>
                        </a:rPr>
                        <a:t>Obs</a:t>
                      </a:r>
                      <a:r>
                        <a:rPr lang="en-GB" sz="1800" dirty="0">
                          <a:latin typeface="+mn-lt"/>
                        </a:rPr>
                        <a:t>) ≥1.5 from baseline </a:t>
                      </a:r>
                      <a:r>
                        <a:rPr lang="en-GB" sz="1800" u="sng" dirty="0">
                          <a:highlight>
                            <a:srgbClr val="000000"/>
                          </a:highlight>
                          <a:latin typeface="+mn-lt"/>
                        </a:rPr>
                        <a:t>XXX</a:t>
                      </a:r>
                      <a:r>
                        <a:rPr lang="en-GB" sz="1800" u="none" dirty="0">
                          <a:latin typeface="+mn-lt"/>
                        </a:rPr>
                        <a:t> MRX vs</a:t>
                      </a:r>
                      <a:r>
                        <a:rPr lang="en-GB" sz="1800" u="sng" dirty="0">
                          <a:latin typeface="+mn-lt"/>
                        </a:rPr>
                        <a:t> </a:t>
                      </a:r>
                      <a:r>
                        <a:rPr lang="en-GB" sz="1800" u="sng" dirty="0">
                          <a:highlight>
                            <a:srgbClr val="000000"/>
                          </a:highlight>
                          <a:latin typeface="+mn-lt"/>
                        </a:rPr>
                        <a:t>XXX</a:t>
                      </a:r>
                      <a:r>
                        <a:rPr lang="en-GB" sz="1800" dirty="0">
                          <a:latin typeface="+mn-lt"/>
                        </a:rPr>
                        <a:t> standard care</a:t>
                      </a:r>
                      <a:endParaRPr lang="en-GB" sz="1800" dirty="0">
                        <a:effectLst/>
                        <a:latin typeface="+mn-lt"/>
                        <a:ea typeface="Times New Roman" panose="02020603050405020304" pitchFamily="18" charset="0"/>
                        <a:cs typeface="Arial" panose="020B0604020202020204" pitchFamily="34" charset="0"/>
                      </a:endParaRPr>
                    </a:p>
                  </a:txBody>
                  <a:tcPr marL="13345" marR="13345" marT="0" marB="0"/>
                </a:tc>
                <a:tc>
                  <a:txBody>
                    <a:bodyPr/>
                    <a:lstStyle/>
                    <a:p>
                      <a:pPr marL="457200" algn="ctr">
                        <a:lnSpc>
                          <a:spcPct val="150000"/>
                        </a:lnSpc>
                      </a:pPr>
                      <a:r>
                        <a:rPr lang="en-GB" sz="1800" b="1" u="none" dirty="0">
                          <a:effectLst/>
                          <a:latin typeface="+mn-lt"/>
                          <a:ea typeface="Times New Roman" panose="02020603050405020304" pitchFamily="18" charset="0"/>
                          <a:cs typeface="Arial" panose="020B0604020202020204" pitchFamily="34" charset="0"/>
                        </a:rPr>
                        <a:t>+</a:t>
                      </a:r>
                    </a:p>
                  </a:txBody>
                  <a:tcPr marL="15693" marR="15693" marT="0" marB="0"/>
                </a:tc>
                <a:extLst>
                  <a:ext uri="{0D108BD9-81ED-4DB2-BD59-A6C34878D82A}">
                    <a16:rowId xmlns:a16="http://schemas.microsoft.com/office/drawing/2014/main" val="903753710"/>
                  </a:ext>
                </a:extLst>
              </a:tr>
              <a:tr h="306239">
                <a:tc>
                  <a:txBody>
                    <a:bodyPr/>
                    <a:lstStyle/>
                    <a:p>
                      <a:pPr algn="ctr"/>
                      <a:r>
                        <a:rPr lang="en-GB" sz="1800" dirty="0">
                          <a:latin typeface="+mn-lt"/>
                        </a:rPr>
                        <a:t>2b</a:t>
                      </a:r>
                    </a:p>
                  </a:txBody>
                  <a:tcPr/>
                </a:tc>
                <a:tc>
                  <a:txBody>
                    <a:bodyPr/>
                    <a:lstStyle/>
                    <a:p>
                      <a:r>
                        <a:rPr lang="en-GB" sz="1800" b="1" dirty="0" err="1">
                          <a:latin typeface="+mn-lt"/>
                        </a:rPr>
                        <a:t>ItchRO</a:t>
                      </a:r>
                      <a:r>
                        <a:rPr lang="en-GB" sz="1800" b="1" dirty="0">
                          <a:latin typeface="+mn-lt"/>
                        </a:rPr>
                        <a:t>(</a:t>
                      </a:r>
                      <a:r>
                        <a:rPr lang="en-GB" sz="1800" b="1" dirty="0" err="1">
                          <a:latin typeface="+mn-lt"/>
                        </a:rPr>
                        <a:t>Obs</a:t>
                      </a:r>
                      <a:r>
                        <a:rPr lang="en-GB" sz="1800" b="1" dirty="0">
                          <a:latin typeface="+mn-lt"/>
                        </a:rPr>
                        <a:t>) ≥2 </a:t>
                      </a:r>
                      <a:r>
                        <a:rPr lang="en-GB" sz="1800" b="1" u="sng" dirty="0">
                          <a:highlight>
                            <a:srgbClr val="000000"/>
                          </a:highlight>
                          <a:latin typeface="+mn-lt"/>
                        </a:rPr>
                        <a:t>XXX</a:t>
                      </a:r>
                      <a:r>
                        <a:rPr lang="en-GB" sz="1800" b="1" u="none" dirty="0">
                          <a:latin typeface="+mn-lt"/>
                        </a:rPr>
                        <a:t> MRX vs </a:t>
                      </a:r>
                      <a:r>
                        <a:rPr lang="en-GB" sz="1800" b="1" u="sng" dirty="0">
                          <a:highlight>
                            <a:srgbClr val="000000"/>
                          </a:highlight>
                          <a:latin typeface="+mn-lt"/>
                        </a:rPr>
                        <a:t>XXX</a:t>
                      </a:r>
                      <a:r>
                        <a:rPr lang="en-GB" sz="1800" b="1" dirty="0">
                          <a:latin typeface="+mn-lt"/>
                        </a:rPr>
                        <a:t> standard care</a:t>
                      </a:r>
                      <a:endParaRPr lang="en-GB" sz="1800" b="1" dirty="0">
                        <a:effectLst/>
                        <a:latin typeface="+mn-lt"/>
                        <a:ea typeface="Times New Roman" panose="02020603050405020304" pitchFamily="18" charset="0"/>
                        <a:cs typeface="Arial" panose="020B0604020202020204" pitchFamily="34" charset="0"/>
                      </a:endParaRPr>
                    </a:p>
                  </a:txBody>
                  <a:tcPr marL="13345" marR="13345"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u="sng" dirty="0">
                          <a:effectLst/>
                          <a:highlight>
                            <a:srgbClr val="000000"/>
                          </a:highlight>
                          <a:latin typeface="+mn-lt"/>
                        </a:rPr>
                        <a:t>XXX</a:t>
                      </a:r>
                      <a:endParaRPr lang="en-GB" sz="1600" b="1" u="sng" dirty="0">
                        <a:effectLst/>
                        <a:highlight>
                          <a:srgbClr val="000000"/>
                        </a:highlight>
                        <a:latin typeface="+mn-lt"/>
                        <a:ea typeface="Times New Roman" panose="02020603050405020304" pitchFamily="18" charset="0"/>
                        <a:cs typeface="Arial" panose="020B0604020202020204" pitchFamily="34" charset="0"/>
                      </a:endParaRPr>
                    </a:p>
                  </a:txBody>
                  <a:tcPr marL="13345" marR="13345" marT="0" marB="0"/>
                </a:tc>
                <a:extLst>
                  <a:ext uri="{0D108BD9-81ED-4DB2-BD59-A6C34878D82A}">
                    <a16:rowId xmlns:a16="http://schemas.microsoft.com/office/drawing/2014/main" val="2446858986"/>
                  </a:ext>
                </a:extLst>
              </a:tr>
              <a:tr h="459358">
                <a:tc>
                  <a:txBody>
                    <a:bodyPr/>
                    <a:lstStyle/>
                    <a:p>
                      <a:pPr algn="ctr"/>
                      <a:r>
                        <a:rPr lang="en-GB" sz="1800" dirty="0">
                          <a:latin typeface="+mn-lt"/>
                        </a:rPr>
                        <a:t>3a</a:t>
                      </a:r>
                    </a:p>
                  </a:txBody>
                  <a:tcPr/>
                </a:tc>
                <a:tc>
                  <a:txBody>
                    <a:bodyPr/>
                    <a:lstStyle/>
                    <a:p>
                      <a:r>
                        <a:rPr lang="en-GB" sz="1800" dirty="0">
                          <a:latin typeface="+mn-lt"/>
                        </a:rPr>
                        <a:t>Probability of response loss in MRX increased to account for treatment failure independent of AEs by: 10%</a:t>
                      </a:r>
                      <a:endParaRPr lang="en-GB" sz="1800" dirty="0">
                        <a:effectLst/>
                        <a:latin typeface="+mn-lt"/>
                        <a:ea typeface="Times New Roman" panose="02020603050405020304" pitchFamily="18" charset="0"/>
                        <a:cs typeface="Arial" panose="020B0604020202020204" pitchFamily="34" charset="0"/>
                      </a:endParaRPr>
                    </a:p>
                  </a:txBody>
                  <a:tcPr marL="13345" marR="13345" marT="0" marB="0"/>
                </a:tc>
                <a:tc>
                  <a:txBody>
                    <a:bodyPr/>
                    <a:lstStyle/>
                    <a:p>
                      <a:pPr marL="457200" algn="ctr">
                        <a:lnSpc>
                          <a:spcPct val="150000"/>
                        </a:lnSpc>
                      </a:pPr>
                      <a:r>
                        <a:rPr lang="en-GB" sz="1800" b="1" u="none" dirty="0">
                          <a:effectLst/>
                          <a:latin typeface="+mn-lt"/>
                          <a:ea typeface="Times New Roman" panose="02020603050405020304" pitchFamily="18" charset="0"/>
                          <a:cs typeface="Arial" panose="020B0604020202020204" pitchFamily="34" charset="0"/>
                        </a:rPr>
                        <a:t>+</a:t>
                      </a:r>
                    </a:p>
                  </a:txBody>
                  <a:tcPr marL="15693" marR="15693" marT="0" marB="0"/>
                </a:tc>
                <a:extLst>
                  <a:ext uri="{0D108BD9-81ED-4DB2-BD59-A6C34878D82A}">
                    <a16:rowId xmlns:a16="http://schemas.microsoft.com/office/drawing/2014/main" val="469711619"/>
                  </a:ext>
                </a:extLst>
              </a:tr>
              <a:tr h="306239">
                <a:tc>
                  <a:txBody>
                    <a:bodyPr/>
                    <a:lstStyle/>
                    <a:p>
                      <a:pPr algn="ctr"/>
                      <a:r>
                        <a:rPr lang="en-GB" sz="1800" dirty="0">
                          <a:latin typeface="+mn-lt"/>
                        </a:rPr>
                        <a:t>3b</a:t>
                      </a:r>
                    </a:p>
                  </a:txBody>
                  <a:tcPr/>
                </a:tc>
                <a:tc>
                  <a:txBody>
                    <a:bodyPr/>
                    <a:lstStyle/>
                    <a:p>
                      <a:r>
                        <a:rPr lang="en-GB" sz="1800" b="1" dirty="0">
                          <a:latin typeface="+mn-lt"/>
                        </a:rPr>
                        <a:t>Probability of response loss in MRX increased by 30% </a:t>
                      </a:r>
                      <a:endParaRPr lang="en-GB" sz="1800" b="1" dirty="0">
                        <a:effectLst/>
                        <a:latin typeface="+mn-lt"/>
                        <a:ea typeface="Times New Roman" panose="02020603050405020304" pitchFamily="18" charset="0"/>
                        <a:cs typeface="Arial" panose="020B0604020202020204" pitchFamily="34" charset="0"/>
                      </a:endParaRPr>
                    </a:p>
                  </a:txBody>
                  <a:tcPr marL="13345" marR="13345" marT="0" marB="0"/>
                </a:tc>
                <a:tc>
                  <a:txBody>
                    <a:bodyPr/>
                    <a:lstStyle/>
                    <a:p>
                      <a:pPr marL="457200" algn="ctr" fontAlgn="base">
                        <a:lnSpc>
                          <a:spcPct val="150000"/>
                        </a:lnSpc>
                      </a:pPr>
                      <a:r>
                        <a:rPr lang="en-GB" sz="1800" b="1" u="none" dirty="0">
                          <a:effectLst/>
                          <a:latin typeface="+mn-lt"/>
                        </a:rPr>
                        <a:t>+</a:t>
                      </a:r>
                    </a:p>
                  </a:txBody>
                  <a:tcPr marL="15693" marR="15693" marT="0" marB="0"/>
                </a:tc>
                <a:extLst>
                  <a:ext uri="{0D108BD9-81ED-4DB2-BD59-A6C34878D82A}">
                    <a16:rowId xmlns:a16="http://schemas.microsoft.com/office/drawing/2014/main" val="1715837575"/>
                  </a:ext>
                </a:extLst>
              </a:tr>
              <a:tr h="306239">
                <a:tc>
                  <a:txBody>
                    <a:bodyPr/>
                    <a:lstStyle/>
                    <a:p>
                      <a:pPr algn="ctr"/>
                      <a:r>
                        <a:rPr lang="en-GB" sz="1800" dirty="0">
                          <a:latin typeface="+mn-lt"/>
                        </a:rPr>
                        <a:t>4</a:t>
                      </a:r>
                    </a:p>
                  </a:txBody>
                  <a:tcPr/>
                </a:tc>
                <a:tc>
                  <a:txBody>
                    <a:bodyPr/>
                    <a:lstStyle/>
                    <a:p>
                      <a:r>
                        <a:rPr lang="en-GB" sz="1800" dirty="0">
                          <a:latin typeface="+mn-lt"/>
                        </a:rPr>
                        <a:t>Weight band increased to 25th percentile after 2 years</a:t>
                      </a:r>
                      <a:endParaRPr lang="en-GB" sz="1800" dirty="0">
                        <a:effectLst/>
                        <a:latin typeface="+mn-lt"/>
                        <a:ea typeface="Times New Roman" panose="02020603050405020304" pitchFamily="18" charset="0"/>
                        <a:cs typeface="Arial" panose="020B0604020202020204" pitchFamily="34" charset="0"/>
                      </a:endParaRPr>
                    </a:p>
                  </a:txBody>
                  <a:tcPr marL="13345" marR="13345" marT="0" marB="0"/>
                </a:tc>
                <a:tc>
                  <a:txBody>
                    <a:bodyPr/>
                    <a:lstStyle/>
                    <a:p>
                      <a:pPr marL="457200" algn="ctr">
                        <a:lnSpc>
                          <a:spcPct val="150000"/>
                        </a:lnSpc>
                      </a:pPr>
                      <a:r>
                        <a:rPr lang="en-GB" sz="1800" b="1" u="none" dirty="0">
                          <a:effectLst/>
                          <a:latin typeface="+mn-lt"/>
                          <a:ea typeface="Times New Roman" panose="02020603050405020304" pitchFamily="18" charset="0"/>
                          <a:cs typeface="Arial" panose="020B0604020202020204" pitchFamily="34" charset="0"/>
                        </a:rPr>
                        <a:t>+</a:t>
                      </a:r>
                    </a:p>
                  </a:txBody>
                  <a:tcPr marL="15693" marR="15693" marT="0" marB="0"/>
                </a:tc>
                <a:extLst>
                  <a:ext uri="{0D108BD9-81ED-4DB2-BD59-A6C34878D82A}">
                    <a16:rowId xmlns:a16="http://schemas.microsoft.com/office/drawing/2014/main" val="2957652516"/>
                  </a:ext>
                </a:extLst>
              </a:tr>
              <a:tr h="459358">
                <a:tc>
                  <a:txBody>
                    <a:bodyPr/>
                    <a:lstStyle/>
                    <a:p>
                      <a:pPr algn="ctr"/>
                      <a:r>
                        <a:rPr lang="en-GB" sz="1800" dirty="0">
                          <a:latin typeface="+mn-lt"/>
                        </a:rPr>
                        <a:t>5</a:t>
                      </a:r>
                    </a:p>
                  </a:txBody>
                  <a:tcPr/>
                </a:tc>
                <a:tc>
                  <a:txBody>
                    <a:bodyPr/>
                    <a:lstStyle/>
                    <a:p>
                      <a:r>
                        <a:rPr lang="en-GB" sz="1800" dirty="0">
                          <a:effectLst/>
                          <a:latin typeface="+mn-lt"/>
                          <a:ea typeface="Times New Roman" panose="02020603050405020304" pitchFamily="18" charset="0"/>
                          <a:cs typeface="Arial" panose="020B0604020202020204" pitchFamily="34" charset="0"/>
                        </a:rPr>
                        <a:t>Issue 5: </a:t>
                      </a:r>
                      <a:r>
                        <a:rPr lang="en-GB" sz="1800" dirty="0">
                          <a:latin typeface="+mn-lt"/>
                        </a:rPr>
                        <a:t>mortality risk starting age in non-response set to 4 years (median age of GALA cohort)</a:t>
                      </a:r>
                      <a:endParaRPr lang="en-GB" sz="1800" dirty="0">
                        <a:effectLst/>
                        <a:latin typeface="+mn-lt"/>
                        <a:ea typeface="Times New Roman" panose="02020603050405020304" pitchFamily="18" charset="0"/>
                        <a:cs typeface="Arial" panose="020B0604020202020204" pitchFamily="34" charset="0"/>
                      </a:endParaRPr>
                    </a:p>
                  </a:txBody>
                  <a:tcPr marL="13345" marR="13345" marT="0" marB="0"/>
                </a:tc>
                <a:tc>
                  <a:txBody>
                    <a:bodyPr/>
                    <a:lstStyle/>
                    <a:p>
                      <a:pPr marL="457200" algn="ctr" fontAlgn="base">
                        <a:lnSpc>
                          <a:spcPct val="150000"/>
                        </a:lnSpc>
                      </a:pPr>
                      <a:r>
                        <a:rPr lang="en-GB" sz="1800" b="1" u="none" dirty="0">
                          <a:effectLst/>
                          <a:latin typeface="+mn-lt"/>
                        </a:rPr>
                        <a:t>+</a:t>
                      </a:r>
                    </a:p>
                  </a:txBody>
                  <a:tcPr marL="15693" marR="15693" marT="0" marB="0"/>
                </a:tc>
                <a:extLst>
                  <a:ext uri="{0D108BD9-81ED-4DB2-BD59-A6C34878D82A}">
                    <a16:rowId xmlns:a16="http://schemas.microsoft.com/office/drawing/2014/main" val="4022555061"/>
                  </a:ext>
                </a:extLst>
              </a:tr>
              <a:tr h="459358">
                <a:tc>
                  <a:txBody>
                    <a:bodyPr/>
                    <a:lstStyle/>
                    <a:p>
                      <a:pPr algn="ctr"/>
                      <a:r>
                        <a:rPr lang="en-GB" sz="1800" dirty="0">
                          <a:latin typeface="+mn-lt"/>
                        </a:rPr>
                        <a:t>6</a:t>
                      </a:r>
                    </a:p>
                  </a:txBody>
                  <a:tcPr/>
                </a:tc>
                <a:tc>
                  <a:txBody>
                    <a:bodyPr/>
                    <a:lstStyle/>
                    <a:p>
                      <a:r>
                        <a:rPr lang="en-GB" sz="1800" dirty="0">
                          <a:effectLst/>
                          <a:latin typeface="+mn-lt"/>
                          <a:ea typeface="Times New Roman" panose="02020603050405020304" pitchFamily="18" charset="0"/>
                          <a:cs typeface="Arial" panose="020B0604020202020204" pitchFamily="34" charset="0"/>
                        </a:rPr>
                        <a:t>Issue 7 caregiver disutility based on HST17: disutility 0.05 response and –0.1 non-response (1 caregiver per patient)</a:t>
                      </a:r>
                    </a:p>
                  </a:txBody>
                  <a:tcPr marL="13345" marR="13345" marT="0" marB="0"/>
                </a:tc>
                <a:tc>
                  <a:txBody>
                    <a:bodyPr/>
                    <a:lstStyle/>
                    <a:p>
                      <a:pPr marL="457200" algn="ctr">
                        <a:lnSpc>
                          <a:spcPct val="150000"/>
                        </a:lnSpc>
                      </a:pPr>
                      <a:r>
                        <a:rPr lang="en-GB" sz="1800" b="1" u="none" dirty="0">
                          <a:effectLst/>
                          <a:latin typeface="+mn-lt"/>
                          <a:ea typeface="Times New Roman" panose="02020603050405020304" pitchFamily="18" charset="0"/>
                          <a:cs typeface="Arial" panose="020B0604020202020204" pitchFamily="34" charset="0"/>
                        </a:rPr>
                        <a:t>+</a:t>
                      </a:r>
                    </a:p>
                  </a:txBody>
                  <a:tcPr marL="15693" marR="15693" marT="0" marB="0"/>
                </a:tc>
                <a:extLst>
                  <a:ext uri="{0D108BD9-81ED-4DB2-BD59-A6C34878D82A}">
                    <a16:rowId xmlns:a16="http://schemas.microsoft.com/office/drawing/2014/main" val="94599515"/>
                  </a:ext>
                </a:extLst>
              </a:tr>
              <a:tr h="306239">
                <a:tc>
                  <a:txBody>
                    <a:bodyPr/>
                    <a:lstStyle/>
                    <a:p>
                      <a:pPr algn="ctr"/>
                      <a:r>
                        <a:rPr lang="en-GB" sz="1800" dirty="0">
                          <a:latin typeface="+mn-lt"/>
                        </a:rPr>
                        <a:t>7</a:t>
                      </a:r>
                    </a:p>
                  </a:txBody>
                  <a:tcPr/>
                </a:tc>
                <a:tc>
                  <a:txBody>
                    <a:bodyPr/>
                    <a:lstStyle/>
                    <a:p>
                      <a:r>
                        <a:rPr lang="en-GB" sz="1800" dirty="0">
                          <a:effectLst/>
                          <a:latin typeface="+mn-lt"/>
                          <a:ea typeface="Times New Roman" panose="02020603050405020304" pitchFamily="18" charset="0"/>
                          <a:cs typeface="Arial" panose="020B0604020202020204" pitchFamily="34" charset="0"/>
                        </a:rPr>
                        <a:t>Include surgical biliary diversion health states</a:t>
                      </a:r>
                    </a:p>
                  </a:txBody>
                  <a:tcPr marL="13345" marR="13345" marT="0" marB="0"/>
                </a:tc>
                <a:tc>
                  <a:txBody>
                    <a:bodyPr/>
                    <a:lstStyle/>
                    <a:p>
                      <a:pPr marL="457200" algn="ctr" fontAlgn="base">
                        <a:lnSpc>
                          <a:spcPct val="150000"/>
                        </a:lnSpc>
                      </a:pPr>
                      <a:r>
                        <a:rPr lang="en-GB" sz="1800" b="1" u="none" dirty="0">
                          <a:effectLst/>
                          <a:latin typeface="+mn-lt"/>
                        </a:rPr>
                        <a:t>+</a:t>
                      </a:r>
                    </a:p>
                  </a:txBody>
                  <a:tcPr marL="15693" marR="15693" marT="0" marB="0"/>
                </a:tc>
                <a:extLst>
                  <a:ext uri="{0D108BD9-81ED-4DB2-BD59-A6C34878D82A}">
                    <a16:rowId xmlns:a16="http://schemas.microsoft.com/office/drawing/2014/main" val="3735256153"/>
                  </a:ext>
                </a:extLst>
              </a:tr>
            </a:tbl>
          </a:graphicData>
        </a:graphic>
      </p:graphicFrame>
      <p:sp>
        <p:nvSpPr>
          <p:cNvPr id="4" name="Text Placeholder 7">
            <a:extLst>
              <a:ext uri="{FF2B5EF4-FFF2-40B4-BE49-F238E27FC236}">
                <a16:creationId xmlns:a16="http://schemas.microsoft.com/office/drawing/2014/main" id="{CFB120A8-D60A-0B5A-1CDA-29C817051A7F}"/>
              </a:ext>
            </a:extLst>
          </p:cNvPr>
          <p:cNvSpPr>
            <a:spLocks noGrp="1"/>
          </p:cNvSpPr>
          <p:nvPr>
            <p:ph type="body" sz="quarter" idx="13"/>
          </p:nvPr>
        </p:nvSpPr>
        <p:spPr>
          <a:xfrm>
            <a:off x="1008000" y="6336000"/>
            <a:ext cx="10836000" cy="504000"/>
          </a:xfrm>
        </p:spPr>
        <p:txBody>
          <a:bodyPr>
            <a:noAutofit/>
          </a:bodyPr>
          <a:lstStyle/>
          <a:p>
            <a:r>
              <a:rPr lang="en-GB" b="0" kern="1200" dirty="0">
                <a:solidFill>
                  <a:schemeClr val="tx1"/>
                </a:solidFill>
                <a:effectLst/>
                <a:latin typeface="+mn-lt"/>
                <a:ea typeface="+mn-ea"/>
                <a:cs typeface="+mn-cs"/>
              </a:rPr>
              <a:t>AE, adverse event; ICER, incremental cost-effectiveness ratio; MRX, </a:t>
            </a:r>
            <a:r>
              <a:rPr lang="en-GB" b="0" kern="1200" dirty="0" err="1">
                <a:solidFill>
                  <a:schemeClr val="tx1"/>
                </a:solidFill>
                <a:effectLst/>
                <a:latin typeface="+mn-lt"/>
                <a:ea typeface="+mn-ea"/>
                <a:cs typeface="+mn-cs"/>
              </a:rPr>
              <a:t>maralixibat</a:t>
            </a:r>
            <a:r>
              <a:rPr lang="en-GB" b="0" kern="1200" dirty="0">
                <a:solidFill>
                  <a:schemeClr val="tx1"/>
                </a:solidFill>
                <a:effectLst/>
                <a:latin typeface="+mn-lt"/>
                <a:ea typeface="+mn-ea"/>
                <a:cs typeface="+mn-cs"/>
              </a:rPr>
              <a:t>; QALY, quality-adjusted life year; </a:t>
            </a:r>
            <a:r>
              <a:rPr lang="en-GB" b="0" kern="1200" dirty="0" err="1">
                <a:solidFill>
                  <a:schemeClr val="tx1"/>
                </a:solidFill>
                <a:effectLst/>
                <a:latin typeface="+mn-lt"/>
                <a:ea typeface="+mn-ea"/>
                <a:cs typeface="+mn-cs"/>
              </a:rPr>
              <a:t>sBA</a:t>
            </a:r>
            <a:r>
              <a:rPr lang="en-GB" b="0" kern="1200" dirty="0">
                <a:solidFill>
                  <a:schemeClr val="tx1"/>
                </a:solidFill>
                <a:effectLst/>
                <a:latin typeface="+mn-lt"/>
                <a:ea typeface="+mn-ea"/>
                <a:cs typeface="+mn-cs"/>
              </a:rPr>
              <a:t>, serum bile acids; </a:t>
            </a:r>
            <a:r>
              <a:rPr lang="en-GB" b="1" kern="1200" dirty="0">
                <a:solidFill>
                  <a:schemeClr val="tx1"/>
                </a:solidFill>
                <a:effectLst/>
                <a:latin typeface="+mn-lt"/>
                <a:ea typeface="+mn-ea"/>
                <a:cs typeface="+mn-cs"/>
              </a:rPr>
              <a:t>bold – largest effect on ICER</a:t>
            </a:r>
            <a:endParaRPr lang="en-GB" b="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56773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dirty="0">
                <a:latin typeface="Arial" panose="020B0604020202020204" pitchFamily="34" charset="0"/>
                <a:cs typeface="Arial" panose="020B0604020202020204" pitchFamily="34" charset="0"/>
              </a:rPr>
              <a:t>Maralixibat for treating cholestatic pruritus in Alagille syndrome</a:t>
            </a:r>
            <a:endParaRPr lang="en-GB" dirty="0"/>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q"/>
            </a:pPr>
            <a:r>
              <a:rPr lang="en-GB" sz="2800" dirty="0"/>
              <a:t> Background and key issues</a:t>
            </a:r>
          </a:p>
          <a:p>
            <a:pPr marL="457200" indent="-457200">
              <a:buSzPts val="2200"/>
              <a:buFont typeface="Wingdings" pitchFamily="2" charset="2"/>
              <a:buChar char="q"/>
            </a:pPr>
            <a:r>
              <a:rPr lang="en-GB" sz="2800" dirty="0"/>
              <a:t> Clinical effectiveness</a:t>
            </a:r>
          </a:p>
          <a:p>
            <a:pPr marL="457200" indent="-457200">
              <a:buSzPts val="2200"/>
              <a:buFont typeface="Wingdings" pitchFamily="2" charset="2"/>
              <a:buChar char="q"/>
            </a:pPr>
            <a:r>
              <a:rPr lang="en-GB" sz="2800" dirty="0"/>
              <a:t> Modelling and cost effectiveness</a:t>
            </a:r>
          </a:p>
          <a:p>
            <a:pPr marL="457200" indent="-457200">
              <a:buSzPts val="2000"/>
              <a:buFont typeface="Wingdings" pitchFamily="2" charset="2"/>
              <a:buChar char="ü"/>
            </a:pPr>
            <a:r>
              <a:rPr lang="en-GB" sz="2800" b="1" dirty="0"/>
              <a:t> Other considerations </a:t>
            </a:r>
          </a:p>
          <a:p>
            <a:pPr marL="457200" indent="-457200">
              <a:buSzPts val="2000"/>
              <a:buFont typeface="Wingdings" pitchFamily="2" charset="2"/>
              <a:buChar char="q"/>
            </a:pPr>
            <a:r>
              <a:rPr lang="en-GB" sz="2800" dirty="0"/>
              <a:t> Summary</a:t>
            </a:r>
          </a:p>
          <a:p>
            <a:endParaRPr lang="en-GB" sz="2800" dirty="0"/>
          </a:p>
        </p:txBody>
      </p:sp>
    </p:spTree>
    <p:extLst>
      <p:ext uri="{BB962C8B-B14F-4D97-AF65-F5344CB8AC3E}">
        <p14:creationId xmlns:p14="http://schemas.microsoft.com/office/powerpoint/2010/main" val="666763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26C3E-2413-D266-8D7B-56E305D7F43E}"/>
              </a:ext>
            </a:extLst>
          </p:cNvPr>
          <p:cNvSpPr>
            <a:spLocks noGrp="1"/>
          </p:cNvSpPr>
          <p:nvPr>
            <p:ph type="title"/>
          </p:nvPr>
        </p:nvSpPr>
        <p:spPr>
          <a:xfrm>
            <a:off x="466724" y="108000"/>
            <a:ext cx="11250785" cy="592817"/>
          </a:xfrm>
        </p:spPr>
        <p:txBody>
          <a:bodyPr/>
          <a:lstStyle/>
          <a:p>
            <a:r>
              <a:rPr lang="en-GB" dirty="0"/>
              <a:t>Other considerations</a:t>
            </a:r>
          </a:p>
        </p:txBody>
      </p:sp>
      <p:sp>
        <p:nvSpPr>
          <p:cNvPr id="3" name="Text Placeholder 2">
            <a:extLst>
              <a:ext uri="{FF2B5EF4-FFF2-40B4-BE49-F238E27FC236}">
                <a16:creationId xmlns:a16="http://schemas.microsoft.com/office/drawing/2014/main" id="{1215AAB8-FDA0-F3ED-0BEA-9955FD07E104}"/>
              </a:ext>
            </a:extLst>
          </p:cNvPr>
          <p:cNvSpPr>
            <a:spLocks noGrp="1"/>
          </p:cNvSpPr>
          <p:nvPr>
            <p:ph type="body" sz="quarter" idx="12"/>
          </p:nvPr>
        </p:nvSpPr>
        <p:spPr>
          <a:xfrm>
            <a:off x="215999" y="827999"/>
            <a:ext cx="11664000" cy="4224815"/>
          </a:xfrm>
        </p:spPr>
        <p:txBody>
          <a:bodyPr/>
          <a:lstStyle/>
          <a:p>
            <a:pPr marL="342900" indent="-342900">
              <a:lnSpc>
                <a:spcPct val="100000"/>
              </a:lnSpc>
              <a:spcBef>
                <a:spcPts val="600"/>
              </a:spcBef>
              <a:buFont typeface="Arial" panose="020B0604020202020204" pitchFamily="34" charset="0"/>
              <a:buChar char="•"/>
            </a:pPr>
            <a:r>
              <a:rPr lang="en-GB" sz="2200" b="1" dirty="0">
                <a:latin typeface="+mn-lt"/>
              </a:rPr>
              <a:t>Innovation</a:t>
            </a:r>
            <a:endParaRPr lang="en-GB" sz="2200" dirty="0">
              <a:latin typeface="+mn-lt"/>
            </a:endParaRPr>
          </a:p>
          <a:p>
            <a:pPr marL="1028700" lvl="1" indent="-342900">
              <a:lnSpc>
                <a:spcPct val="100000"/>
              </a:lnSpc>
              <a:spcBef>
                <a:spcPts val="600"/>
              </a:spcBef>
            </a:pPr>
            <a:r>
              <a:rPr lang="en-GB" sz="2200" dirty="0" err="1">
                <a:latin typeface="+mn-lt"/>
              </a:rPr>
              <a:t>Maralixibat</a:t>
            </a:r>
            <a:r>
              <a:rPr lang="en-GB" sz="2200" dirty="0">
                <a:latin typeface="+mn-lt"/>
              </a:rPr>
              <a:t>: innovative, oral, first UK licensed treatment option for cholestatic pruritus in Alagille syndrome, a rare multi-organ condition</a:t>
            </a:r>
          </a:p>
          <a:p>
            <a:pPr marL="1028700" lvl="1" indent="-342900">
              <a:lnSpc>
                <a:spcPct val="100000"/>
              </a:lnSpc>
              <a:spcBef>
                <a:spcPts val="600"/>
              </a:spcBef>
            </a:pPr>
            <a:r>
              <a:rPr lang="en-GB" sz="2200" dirty="0">
                <a:latin typeface="+mn-lt"/>
              </a:rPr>
              <a:t>‘Step-change’ in a treatment pathway addressing unmet need for people with no licensed available options</a:t>
            </a:r>
          </a:p>
          <a:p>
            <a:pPr marL="1028700" lvl="1" indent="-342900">
              <a:lnSpc>
                <a:spcPct val="100000"/>
              </a:lnSpc>
              <a:spcBef>
                <a:spcPts val="600"/>
              </a:spcBef>
            </a:pPr>
            <a:r>
              <a:rPr lang="en-GB" sz="2200" dirty="0">
                <a:latin typeface="+mn-lt"/>
              </a:rPr>
              <a:t>Company considered model underestimates emotional and financial burden of people and their caregivers because liver transplants are needed early on in childhood</a:t>
            </a:r>
          </a:p>
          <a:p>
            <a:pPr marL="342900" indent="-342900">
              <a:lnSpc>
                <a:spcPct val="100000"/>
              </a:lnSpc>
              <a:spcBef>
                <a:spcPts val="600"/>
              </a:spcBef>
              <a:buFont typeface="Arial" panose="020B0604020202020204" pitchFamily="34" charset="0"/>
              <a:buChar char="•"/>
            </a:pPr>
            <a:r>
              <a:rPr lang="en-GB" sz="2200" b="1" dirty="0">
                <a:latin typeface="+mn-lt"/>
              </a:rPr>
              <a:t>Equality</a:t>
            </a:r>
            <a:r>
              <a:rPr lang="en-GB" sz="2200" dirty="0">
                <a:latin typeface="+mn-lt"/>
              </a:rPr>
              <a:t>: Company considered most</a:t>
            </a:r>
            <a:r>
              <a:rPr lang="en-GB" sz="2200" dirty="0">
                <a:effectLst/>
                <a:latin typeface="+mn-lt"/>
              </a:rPr>
              <a:t> caregivers are women who may experience a greater caregiving burden</a:t>
            </a:r>
          </a:p>
          <a:p>
            <a:pPr marL="342900" indent="-342900">
              <a:lnSpc>
                <a:spcPct val="100000"/>
              </a:lnSpc>
              <a:spcBef>
                <a:spcPts val="600"/>
              </a:spcBef>
              <a:buFont typeface="Arial" panose="020B0604020202020204" pitchFamily="34" charset="0"/>
              <a:buChar char="•"/>
            </a:pPr>
            <a:r>
              <a:rPr lang="en-GB" sz="2200" b="1" dirty="0">
                <a:latin typeface="+mn-lt"/>
              </a:rPr>
              <a:t>Managed access</a:t>
            </a:r>
            <a:r>
              <a:rPr lang="en-GB" sz="2200" dirty="0">
                <a:latin typeface="+mn-lt"/>
              </a:rPr>
              <a:t>: Company has not submitted a managed access proposal</a:t>
            </a:r>
          </a:p>
          <a:p>
            <a:pPr>
              <a:lnSpc>
                <a:spcPct val="100000"/>
              </a:lnSpc>
              <a:spcBef>
                <a:spcPts val="600"/>
              </a:spcBef>
            </a:pPr>
            <a:endParaRPr lang="en-GB" sz="2200" dirty="0">
              <a:latin typeface="+mn-lt"/>
            </a:endParaRPr>
          </a:p>
        </p:txBody>
      </p:sp>
      <p:grpSp>
        <p:nvGrpSpPr>
          <p:cNvPr id="6" name="Group 5">
            <a:extLst>
              <a:ext uri="{FF2B5EF4-FFF2-40B4-BE49-F238E27FC236}">
                <a16:creationId xmlns:a16="http://schemas.microsoft.com/office/drawing/2014/main" id="{7A15839A-75E2-E74B-3FA1-0802D8C14EAD}"/>
              </a:ext>
            </a:extLst>
          </p:cNvPr>
          <p:cNvGrpSpPr/>
          <p:nvPr/>
        </p:nvGrpSpPr>
        <p:grpSpPr>
          <a:xfrm>
            <a:off x="1053522" y="5294220"/>
            <a:ext cx="10077188" cy="840362"/>
            <a:chOff x="1456000" y="5631826"/>
            <a:chExt cx="10077188" cy="576000"/>
          </a:xfrm>
        </p:grpSpPr>
        <p:sp>
          <p:nvSpPr>
            <p:cNvPr id="7" name="Rectangle 6" descr="Question to committee">
              <a:extLst>
                <a:ext uri="{FF2B5EF4-FFF2-40B4-BE49-F238E27FC236}">
                  <a16:creationId xmlns:a16="http://schemas.microsoft.com/office/drawing/2014/main" id="{F4999AE0-3068-89FB-7D65-FF9C3C62408C}"/>
                </a:ext>
              </a:extLst>
            </p:cNvPr>
            <p:cNvSpPr/>
            <p:nvPr/>
          </p:nvSpPr>
          <p:spPr>
            <a:xfrm>
              <a:off x="1818062" y="5653996"/>
              <a:ext cx="9715126"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sz="2200" dirty="0">
                  <a:solidFill>
                    <a:schemeClr val="tx1"/>
                  </a:solidFill>
                  <a:latin typeface="Arial" panose="020B0604020202020204" pitchFamily="34" charset="0"/>
                </a:rPr>
                <a:t>Are there any equality issues to be considered?</a:t>
              </a:r>
            </a:p>
            <a:p>
              <a:r>
                <a:rPr lang="en-GB" sz="2200" dirty="0">
                  <a:solidFill>
                    <a:schemeClr val="tx1"/>
                  </a:solidFill>
                  <a:latin typeface="Arial" panose="020B0604020202020204" pitchFamily="34" charset="0"/>
                </a:rPr>
                <a:t>Are there any uncaptured benefits?</a:t>
              </a:r>
            </a:p>
          </p:txBody>
        </p:sp>
        <p:grpSp>
          <p:nvGrpSpPr>
            <p:cNvPr id="8" name="Group 7">
              <a:extLst>
                <a:ext uri="{FF2B5EF4-FFF2-40B4-BE49-F238E27FC236}">
                  <a16:creationId xmlns:a16="http://schemas.microsoft.com/office/drawing/2014/main" id="{F03C432C-4577-48CA-20B4-E510F4281BB4}"/>
                </a:ext>
                <a:ext uri="{C183D7F6-B498-43B3-948B-1728B52AA6E4}">
                  <adec:decorative xmlns:adec="http://schemas.microsoft.com/office/drawing/2017/decorative" val="1"/>
                </a:ext>
              </a:extLst>
            </p:cNvPr>
            <p:cNvGrpSpPr/>
            <p:nvPr/>
          </p:nvGrpSpPr>
          <p:grpSpPr>
            <a:xfrm>
              <a:off x="1456000" y="5631826"/>
              <a:ext cx="576000" cy="576000"/>
              <a:chOff x="-1440493" y="4133589"/>
              <a:chExt cx="576000" cy="576000"/>
            </a:xfrm>
          </p:grpSpPr>
          <p:sp>
            <p:nvSpPr>
              <p:cNvPr id="9" name="Oval 8">
                <a:extLst>
                  <a:ext uri="{FF2B5EF4-FFF2-40B4-BE49-F238E27FC236}">
                    <a16:creationId xmlns:a16="http://schemas.microsoft.com/office/drawing/2014/main" id="{51B71C69-2B45-21F2-A883-AD75C9672517}"/>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latin typeface="Arial" panose="020B0604020202020204" pitchFamily="34" charset="0"/>
                </a:endParaRPr>
              </a:p>
            </p:txBody>
          </p:sp>
          <p:pic>
            <p:nvPicPr>
              <p:cNvPr id="10" name="Graphic 9">
                <a:extLst>
                  <a:ext uri="{FF2B5EF4-FFF2-40B4-BE49-F238E27FC236}">
                    <a16:creationId xmlns:a16="http://schemas.microsoft.com/office/drawing/2014/main" id="{AA775EF0-8BE6-DBFB-D319-BFC5C9744C4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sp>
        <p:nvSpPr>
          <p:cNvPr id="11" name="Text Placeholder 10">
            <a:extLst>
              <a:ext uri="{FF2B5EF4-FFF2-40B4-BE49-F238E27FC236}">
                <a16:creationId xmlns:a16="http://schemas.microsoft.com/office/drawing/2014/main" id="{2C049AE0-9FB0-8313-2C06-70BD65FE63B5}"/>
              </a:ext>
            </a:extLst>
          </p:cNvPr>
          <p:cNvSpPr>
            <a:spLocks noGrp="1"/>
          </p:cNvSpPr>
          <p:nvPr>
            <p:ph type="body" sz="quarter" idx="13"/>
          </p:nvPr>
        </p:nvSpPr>
        <p:spPr/>
        <p:txBody>
          <a:bodyPr/>
          <a:lstStyle/>
          <a:p>
            <a:endParaRPr lang="en-GB"/>
          </a:p>
        </p:txBody>
      </p:sp>
      <p:sp>
        <p:nvSpPr>
          <p:cNvPr id="4" name="Arrow: Curved Left 3">
            <a:hlinkClick r:id="rId5" action="ppaction://hlinksldjump"/>
            <a:extLst>
              <a:ext uri="{FF2B5EF4-FFF2-40B4-BE49-F238E27FC236}">
                <a16:creationId xmlns:a16="http://schemas.microsoft.com/office/drawing/2014/main" id="{106BE957-02ED-DC97-203C-B66D268CB7BD}"/>
              </a:ext>
            </a:extLst>
          </p:cNvPr>
          <p:cNvSpPr/>
          <p:nvPr/>
        </p:nvSpPr>
        <p:spPr>
          <a:xfrm>
            <a:off x="10196426" y="5590532"/>
            <a:ext cx="258491" cy="313821"/>
          </a:xfrm>
          <a:prstGeom prst="curved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974823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dirty="0">
                <a:latin typeface="Arial" panose="020B0604020202020204" pitchFamily="34" charset="0"/>
                <a:cs typeface="Arial" panose="020B0604020202020204" pitchFamily="34" charset="0"/>
              </a:rPr>
              <a:t>Maralixibat for treating cholestatic pruritus in Alagille syndrome</a:t>
            </a:r>
            <a:endParaRPr lang="en-GB" dirty="0"/>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q"/>
            </a:pPr>
            <a:r>
              <a:rPr lang="en-GB" sz="2800" dirty="0"/>
              <a:t> Background and key issues</a:t>
            </a:r>
          </a:p>
          <a:p>
            <a:pPr marL="457200" indent="-457200">
              <a:buSzPts val="2200"/>
              <a:buFont typeface="Wingdings" pitchFamily="2" charset="2"/>
              <a:buChar char="q"/>
            </a:pPr>
            <a:r>
              <a:rPr lang="en-GB" sz="2800" dirty="0"/>
              <a:t> Clinical effectiveness</a:t>
            </a:r>
          </a:p>
          <a:p>
            <a:pPr marL="457200" indent="-457200">
              <a:buSzPts val="2200"/>
              <a:buFont typeface="Wingdings" pitchFamily="2" charset="2"/>
              <a:buChar char="q"/>
            </a:pPr>
            <a:r>
              <a:rPr lang="en-GB" sz="2800" dirty="0"/>
              <a:t> Modelling and cost effectiveness</a:t>
            </a:r>
          </a:p>
          <a:p>
            <a:pPr marL="457200" indent="-457200">
              <a:buSzPts val="2000"/>
              <a:buFont typeface="Wingdings" pitchFamily="2" charset="2"/>
              <a:buChar char="q"/>
            </a:pPr>
            <a:r>
              <a:rPr lang="en-GB" sz="2800" dirty="0"/>
              <a:t> Other considerations </a:t>
            </a:r>
          </a:p>
          <a:p>
            <a:pPr marL="457200" indent="-457200">
              <a:buSzPts val="2000"/>
              <a:buFont typeface="Wingdings" pitchFamily="2" charset="2"/>
              <a:buChar char="ü"/>
            </a:pPr>
            <a:r>
              <a:rPr lang="en-GB" sz="2800" b="1" dirty="0"/>
              <a:t> Summary</a:t>
            </a:r>
          </a:p>
          <a:p>
            <a:endParaRPr lang="en-GB" sz="2800" dirty="0"/>
          </a:p>
        </p:txBody>
      </p:sp>
    </p:spTree>
    <p:extLst>
      <p:ext uri="{BB962C8B-B14F-4D97-AF65-F5344CB8AC3E}">
        <p14:creationId xmlns:p14="http://schemas.microsoft.com/office/powerpoint/2010/main" val="1852821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4D5C-77B6-05FC-416F-4530E9520D25}"/>
              </a:ext>
            </a:extLst>
          </p:cNvPr>
          <p:cNvSpPr>
            <a:spLocks noGrp="1"/>
          </p:cNvSpPr>
          <p:nvPr>
            <p:ph type="title"/>
          </p:nvPr>
        </p:nvSpPr>
        <p:spPr>
          <a:xfrm>
            <a:off x="466724" y="72000"/>
            <a:ext cx="11250785" cy="592817"/>
          </a:xfrm>
        </p:spPr>
        <p:txBody>
          <a:bodyPr>
            <a:normAutofit fontScale="90000"/>
          </a:bodyPr>
          <a:lstStyle/>
          <a:p>
            <a:r>
              <a:rPr lang="en-GB" sz="3200" dirty="0">
                <a:ea typeface="Arial" panose="02000503000000020004" pitchFamily="2" charset="0"/>
              </a:rPr>
              <a:t>Background on Alagille syndrome</a:t>
            </a:r>
            <a:br>
              <a:rPr lang="en-GB" dirty="0">
                <a:ea typeface="Arial" panose="02000503000000020004" pitchFamily="2" charset="0"/>
              </a:rPr>
            </a:br>
            <a:endParaRPr lang="en-GB" dirty="0"/>
          </a:p>
        </p:txBody>
      </p:sp>
      <p:sp>
        <p:nvSpPr>
          <p:cNvPr id="3" name="Text Placeholder 2">
            <a:extLst>
              <a:ext uri="{FF2B5EF4-FFF2-40B4-BE49-F238E27FC236}">
                <a16:creationId xmlns:a16="http://schemas.microsoft.com/office/drawing/2014/main" id="{7DBCF023-48EA-236B-DA92-16017DFF96CF}"/>
              </a:ext>
            </a:extLst>
          </p:cNvPr>
          <p:cNvSpPr>
            <a:spLocks noGrp="1"/>
          </p:cNvSpPr>
          <p:nvPr>
            <p:ph type="body" sz="quarter" idx="12"/>
          </p:nvPr>
        </p:nvSpPr>
        <p:spPr>
          <a:xfrm>
            <a:off x="216000" y="1404000"/>
            <a:ext cx="11736000" cy="5076000"/>
          </a:xfrm>
        </p:spPr>
        <p:txBody>
          <a:bodyPr/>
          <a:lstStyle/>
          <a:p>
            <a:pPr>
              <a:lnSpc>
                <a:spcPct val="100000"/>
              </a:lnSpc>
              <a:spcBef>
                <a:spcPts val="0"/>
              </a:spcBef>
              <a:spcAft>
                <a:spcPts val="600"/>
              </a:spcAft>
            </a:pPr>
            <a:r>
              <a:rPr lang="en-GB" sz="2200" b="1" dirty="0"/>
              <a:t>Cause: </a:t>
            </a:r>
            <a:r>
              <a:rPr lang="en-GB" sz="2200" dirty="0"/>
              <a:t>gene mutations (JAG1 or NOTCH2) in NOTCH signalling pathway</a:t>
            </a:r>
          </a:p>
          <a:p>
            <a:pPr>
              <a:lnSpc>
                <a:spcPct val="100000"/>
              </a:lnSpc>
              <a:spcBef>
                <a:spcPts val="0"/>
              </a:spcBef>
              <a:spcAft>
                <a:spcPts val="600"/>
              </a:spcAft>
            </a:pPr>
            <a:r>
              <a:rPr lang="en-GB" sz="2200" b="1" dirty="0"/>
              <a:t>Epidemiology: </a:t>
            </a:r>
            <a:r>
              <a:rPr lang="en-GB" sz="2200" dirty="0"/>
              <a:t>incidence ranges from 1 in 30,000 to 1 in 70,000 live births (variation because of changes in diagnostic criteria over time)</a:t>
            </a:r>
          </a:p>
          <a:p>
            <a:pPr>
              <a:lnSpc>
                <a:spcPct val="100000"/>
              </a:lnSpc>
              <a:spcBef>
                <a:spcPts val="0"/>
              </a:spcBef>
              <a:spcAft>
                <a:spcPts val="600"/>
              </a:spcAft>
            </a:pPr>
            <a:r>
              <a:rPr lang="en-GB" sz="2200" b="1" dirty="0"/>
              <a:t>Symptoms and prognosis</a:t>
            </a:r>
          </a:p>
          <a:p>
            <a:pPr marL="285750" indent="-285750">
              <a:lnSpc>
                <a:spcPct val="100000"/>
              </a:lnSpc>
              <a:spcBef>
                <a:spcPts val="0"/>
              </a:spcBef>
              <a:spcAft>
                <a:spcPts val="600"/>
              </a:spcAft>
              <a:buFont typeface="Arial" panose="020B0604020202020204" pitchFamily="34" charset="0"/>
              <a:buChar char="•"/>
            </a:pPr>
            <a:r>
              <a:rPr lang="en-GB" sz="2200" b="1" dirty="0"/>
              <a:t>Cholestasis:</a:t>
            </a:r>
            <a:r>
              <a:rPr lang="en-GB" sz="2200" dirty="0"/>
              <a:t> most serious feature (~85% median age 12 months; 65% in first 3 months). Leads to liver cirrhosis (46%), ascites (57%), portal hypertension (40%) and pruritus</a:t>
            </a:r>
          </a:p>
          <a:p>
            <a:pPr marL="971550" lvl="1" indent="-285750">
              <a:lnSpc>
                <a:spcPct val="100000"/>
              </a:lnSpc>
              <a:spcBef>
                <a:spcPts val="0"/>
              </a:spcBef>
              <a:spcAft>
                <a:spcPts val="600"/>
              </a:spcAft>
            </a:pPr>
            <a:r>
              <a:rPr lang="en-GB" sz="2200" dirty="0"/>
              <a:t>For some, symptoms may improve but no way to predict resolution or progression</a:t>
            </a:r>
            <a:endParaRPr lang="en-GB" sz="2200" b="1" dirty="0"/>
          </a:p>
          <a:p>
            <a:pPr marL="285750" indent="-285750">
              <a:lnSpc>
                <a:spcPct val="100000"/>
              </a:lnSpc>
              <a:spcBef>
                <a:spcPts val="0"/>
              </a:spcBef>
              <a:spcAft>
                <a:spcPts val="600"/>
              </a:spcAft>
              <a:buFont typeface="Arial" panose="020B0604020202020204" pitchFamily="34" charset="0"/>
              <a:buChar char="•"/>
            </a:pPr>
            <a:r>
              <a:rPr lang="en-GB" sz="2200" b="1" dirty="0"/>
              <a:t>Cholestatic pruritus (main symptom):</a:t>
            </a:r>
            <a:r>
              <a:rPr lang="en-GB" sz="2200" dirty="0"/>
              <a:t> bile acids in skin lead to stimulated nerve endings</a:t>
            </a:r>
          </a:p>
          <a:p>
            <a:pPr marL="971550" lvl="1" indent="-285750">
              <a:lnSpc>
                <a:spcPct val="100000"/>
              </a:lnSpc>
              <a:spcBef>
                <a:spcPts val="0"/>
              </a:spcBef>
              <a:spcAft>
                <a:spcPts val="600"/>
              </a:spcAft>
            </a:pPr>
            <a:r>
              <a:rPr lang="en-GB" sz="2200" dirty="0"/>
              <a:t>For 74% to 88%, pruritus is severe and debilitating. At 2 years old, ~80% have severe and unremitting pruritus</a:t>
            </a:r>
          </a:p>
          <a:p>
            <a:pPr marL="971550" lvl="1" indent="-285750">
              <a:lnSpc>
                <a:spcPct val="100000"/>
              </a:lnSpc>
              <a:spcBef>
                <a:spcPts val="0"/>
              </a:spcBef>
              <a:spcAft>
                <a:spcPts val="600"/>
              </a:spcAft>
            </a:pPr>
            <a:r>
              <a:rPr lang="en-GB" sz="2200" dirty="0"/>
              <a:t>15% to 50% have liver transplants before adulthood; 69% due to intractable pruritus </a:t>
            </a:r>
          </a:p>
          <a:p>
            <a:pPr marL="971550" lvl="1" indent="-285750">
              <a:lnSpc>
                <a:spcPct val="100000"/>
              </a:lnSpc>
              <a:spcBef>
                <a:spcPts val="0"/>
              </a:spcBef>
              <a:spcAft>
                <a:spcPts val="600"/>
              </a:spcAft>
            </a:pPr>
            <a:r>
              <a:rPr lang="en-GB" sz="2200" dirty="0"/>
              <a:t>Mortality rate: 7.2% at age 5 and ~12% at age 18. Median age of death 2.6 years (22% due to transplant complications and 18% due to cardiac complications)</a:t>
            </a:r>
          </a:p>
          <a:p>
            <a:pPr marL="285750" indent="-285750">
              <a:lnSpc>
                <a:spcPct val="100000"/>
              </a:lnSpc>
              <a:spcBef>
                <a:spcPts val="0"/>
              </a:spcBef>
              <a:spcAft>
                <a:spcPts val="600"/>
              </a:spcAft>
              <a:buFont typeface="Arial" panose="020B0604020202020204" pitchFamily="34" charset="0"/>
              <a:buChar char="•"/>
            </a:pPr>
            <a:endParaRPr lang="en-GB" sz="2200" dirty="0"/>
          </a:p>
        </p:txBody>
      </p:sp>
      <p:sp>
        <p:nvSpPr>
          <p:cNvPr id="5" name="Text Placeholder 4">
            <a:extLst>
              <a:ext uri="{FF2B5EF4-FFF2-40B4-BE49-F238E27FC236}">
                <a16:creationId xmlns:a16="http://schemas.microsoft.com/office/drawing/2014/main" id="{C45FECB6-7840-75D3-6F43-CFD680BBFA07}"/>
              </a:ext>
            </a:extLst>
          </p:cNvPr>
          <p:cNvSpPr>
            <a:spLocks noGrp="1"/>
          </p:cNvSpPr>
          <p:nvPr>
            <p:ph type="body" sz="quarter" idx="14"/>
          </p:nvPr>
        </p:nvSpPr>
        <p:spPr>
          <a:xfrm>
            <a:off x="466724" y="576000"/>
            <a:ext cx="11250786" cy="520838"/>
          </a:xfrm>
        </p:spPr>
        <p:txBody>
          <a:bodyPr/>
          <a:lstStyle/>
          <a:p>
            <a:r>
              <a:rPr lang="en-GB" dirty="0"/>
              <a:t>Alagille syndrome is a rare genetic condition affecting many organs including liver, heart, skeleton, eyes, kidneys and vascular system</a:t>
            </a:r>
          </a:p>
        </p:txBody>
      </p:sp>
    </p:spTree>
    <p:extLst>
      <p:ext uri="{BB962C8B-B14F-4D97-AF65-F5344CB8AC3E}">
        <p14:creationId xmlns:p14="http://schemas.microsoft.com/office/powerpoint/2010/main" val="3606323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p:txBody>
          <a:bodyPr/>
          <a:lstStyle/>
          <a:p>
            <a:r>
              <a:rPr lang="en-GB" dirty="0"/>
              <a:t>Key issues</a:t>
            </a:r>
          </a:p>
        </p:txBody>
      </p:sp>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nvGraphicFramePr>
        <p:xfrm>
          <a:off x="252248" y="852531"/>
          <a:ext cx="11676994" cy="5455920"/>
        </p:xfrm>
        <a:graphic>
          <a:graphicData uri="http://schemas.openxmlformats.org/drawingml/2006/table">
            <a:tbl>
              <a:tblPr firstRow="1" bandRow="1">
                <a:tableStyleId>{5C22544A-7EE6-4342-B048-85BDC9FD1C3A}</a:tableStyleId>
              </a:tblPr>
              <a:tblGrid>
                <a:gridCol w="7039803">
                  <a:extLst>
                    <a:ext uri="{9D8B030D-6E8A-4147-A177-3AD203B41FA5}">
                      <a16:colId xmlns:a16="http://schemas.microsoft.com/office/drawing/2014/main" val="3322847139"/>
                    </a:ext>
                  </a:extLst>
                </a:gridCol>
                <a:gridCol w="1805650">
                  <a:extLst>
                    <a:ext uri="{9D8B030D-6E8A-4147-A177-3AD203B41FA5}">
                      <a16:colId xmlns:a16="http://schemas.microsoft.com/office/drawing/2014/main" val="354127724"/>
                    </a:ext>
                  </a:extLst>
                </a:gridCol>
                <a:gridCol w="2831541">
                  <a:extLst>
                    <a:ext uri="{9D8B030D-6E8A-4147-A177-3AD203B41FA5}">
                      <a16:colId xmlns:a16="http://schemas.microsoft.com/office/drawing/2014/main" val="3898880419"/>
                    </a:ext>
                  </a:extLst>
                </a:gridCol>
              </a:tblGrid>
              <a:tr h="370840">
                <a:tc>
                  <a:txBody>
                    <a:bodyPr/>
                    <a:lstStyle/>
                    <a:p>
                      <a:r>
                        <a:rPr lang="en-GB" sz="2000" dirty="0">
                          <a:latin typeface="Arial" panose="020B0604020202020204" pitchFamily="34" charset="0"/>
                        </a:rPr>
                        <a:t>Issue</a:t>
                      </a:r>
                    </a:p>
                  </a:txBody>
                  <a:tcPr/>
                </a:tc>
                <a:tc>
                  <a:txBody>
                    <a:bodyPr/>
                    <a:lstStyle/>
                    <a:p>
                      <a:r>
                        <a:rPr lang="en-GB" sz="2000" dirty="0">
                          <a:latin typeface="Arial" panose="020B0604020202020204" pitchFamily="34" charset="0"/>
                        </a:rPr>
                        <a:t>ICER impact</a:t>
                      </a:r>
                    </a:p>
                  </a:txBody>
                  <a:tcPr/>
                </a:tc>
                <a:tc>
                  <a:txBody>
                    <a:bodyPr/>
                    <a:lstStyle/>
                    <a:p>
                      <a:r>
                        <a:rPr lang="en-GB" sz="2000" dirty="0">
                          <a:latin typeface="Arial" panose="020B0604020202020204" pitchFamily="34" charset="0"/>
                        </a:rPr>
                        <a:t>Link to:</a:t>
                      </a:r>
                    </a:p>
                  </a:txBody>
                  <a:tcPr/>
                </a:tc>
                <a:extLst>
                  <a:ext uri="{0D108BD9-81ED-4DB2-BD59-A6C34878D82A}">
                    <a16:rowId xmlns:a16="http://schemas.microsoft.com/office/drawing/2014/main" val="2647452487"/>
                  </a:ext>
                </a:extLst>
              </a:tr>
              <a:tr h="370840">
                <a:tc>
                  <a:txBody>
                    <a:bodyPr/>
                    <a:lstStyle/>
                    <a:p>
                      <a:r>
                        <a:rPr lang="en-GB" sz="2000" dirty="0">
                          <a:latin typeface="Arial" panose="020B0604020202020204" pitchFamily="34" charset="0"/>
                        </a:rPr>
                        <a:t>Treatment pathway and frequency of liver transplants</a:t>
                      </a:r>
                    </a:p>
                  </a:txBody>
                  <a:tcPr anchor="ctr"/>
                </a:tc>
                <a:tc>
                  <a:txBody>
                    <a:bodyPr/>
                    <a:lstStyle/>
                    <a:p>
                      <a:r>
                        <a:rPr lang="en-GB" sz="2000" dirty="0">
                          <a:latin typeface="Arial" panose="020B0604020202020204" pitchFamily="34" charset="0"/>
                        </a:rPr>
                        <a:t>-</a:t>
                      </a:r>
                    </a:p>
                  </a:txBody>
                  <a:tcPr anchor="ctr"/>
                </a:tc>
                <a:tc>
                  <a:txBody>
                    <a:bodyPr/>
                    <a:lstStyle/>
                    <a:p>
                      <a:r>
                        <a:rPr lang="en-GB" sz="2000" dirty="0">
                          <a:latin typeface="Arial" panose="020B0604020202020204" pitchFamily="34" charset="0"/>
                        </a:rPr>
                        <a:t>Slide </a:t>
                      </a:r>
                      <a:r>
                        <a:rPr lang="en-GB" sz="2000" dirty="0">
                          <a:latin typeface="Arial" panose="020B0604020202020204" pitchFamily="34" charset="0"/>
                          <a:hlinkClick r:id="rId3" action="ppaction://hlinksldjump"/>
                        </a:rPr>
                        <a:t>5</a:t>
                      </a:r>
                      <a:r>
                        <a:rPr lang="en-GB" sz="2000" dirty="0">
                          <a:latin typeface="Arial" panose="020B0604020202020204" pitchFamily="34" charset="0"/>
                        </a:rPr>
                        <a:t> and </a:t>
                      </a:r>
                      <a:r>
                        <a:rPr lang="en-GB" sz="2000" dirty="0">
                          <a:latin typeface="Arial" panose="020B0604020202020204" pitchFamily="34" charset="0"/>
                          <a:hlinkClick r:id="rId4" action="ppaction://hlinksldjump"/>
                        </a:rPr>
                        <a:t>15</a:t>
                      </a:r>
                      <a:endParaRPr lang="en-GB" sz="2000" dirty="0">
                        <a:latin typeface="Arial" panose="020B0604020202020204" pitchFamily="34" charset="0"/>
                      </a:endParaRPr>
                    </a:p>
                  </a:txBody>
                  <a:tcPr anchor="ctr"/>
                </a:tc>
                <a:extLst>
                  <a:ext uri="{0D108BD9-81ED-4DB2-BD59-A6C34878D82A}">
                    <a16:rowId xmlns:a16="http://schemas.microsoft.com/office/drawing/2014/main" val="815777890"/>
                  </a:ext>
                </a:extLst>
              </a:tr>
              <a:tr h="370840">
                <a:tc>
                  <a:txBody>
                    <a:bodyPr/>
                    <a:lstStyle/>
                    <a:p>
                      <a:r>
                        <a:rPr lang="en-GB" sz="2000" dirty="0">
                          <a:latin typeface="Arial" panose="020B0604020202020204" pitchFamily="34" charset="0"/>
                        </a:rPr>
                        <a:t>1. Generalisability of </a:t>
                      </a:r>
                      <a:r>
                        <a:rPr lang="en-GB" sz="2000" dirty="0" err="1">
                          <a:latin typeface="Arial" panose="020B0604020202020204" pitchFamily="34" charset="0"/>
                        </a:rPr>
                        <a:t>maralixibat</a:t>
                      </a:r>
                      <a:r>
                        <a:rPr lang="en-GB" sz="2000" dirty="0">
                          <a:latin typeface="Arial" panose="020B0604020202020204" pitchFamily="34" charset="0"/>
                        </a:rPr>
                        <a:t> studies to NHS</a:t>
                      </a:r>
                    </a:p>
                  </a:txBody>
                  <a:tcPr anchor="ctr"/>
                </a:tc>
                <a:tc>
                  <a:txBody>
                    <a:bodyPr/>
                    <a:lstStyle/>
                    <a:p>
                      <a:r>
                        <a:rPr lang="en-GB" sz="2000" dirty="0">
                          <a:latin typeface="Arial" panose="020B0604020202020204" pitchFamily="34" charset="0"/>
                        </a:rPr>
                        <a:t>Unknown</a:t>
                      </a:r>
                    </a:p>
                  </a:txBody>
                  <a:tcPr anchor="ctr"/>
                </a:tc>
                <a:tc>
                  <a:txBody>
                    <a:bodyPr/>
                    <a:lstStyle/>
                    <a:p>
                      <a:r>
                        <a:rPr lang="en-GB" sz="2000" dirty="0">
                          <a:latin typeface="Arial" panose="020B0604020202020204" pitchFamily="34" charset="0"/>
                          <a:hlinkClick r:id="rId5" action="ppaction://hlinksldjump"/>
                        </a:rPr>
                        <a:t>Slide 12</a:t>
                      </a:r>
                      <a:endParaRPr lang="en-GB" sz="2000" dirty="0">
                        <a:latin typeface="Arial" panose="020B0604020202020204" pitchFamily="34" charset="0"/>
                      </a:endParaRPr>
                    </a:p>
                  </a:txBody>
                  <a:tcPr anchor="ctr"/>
                </a:tc>
                <a:extLst>
                  <a:ext uri="{0D108BD9-81ED-4DB2-BD59-A6C34878D82A}">
                    <a16:rowId xmlns:a16="http://schemas.microsoft.com/office/drawing/2014/main" val="4286048228"/>
                  </a:ext>
                </a:extLst>
              </a:tr>
              <a:tr h="370840">
                <a:tc>
                  <a:txBody>
                    <a:bodyPr/>
                    <a:lstStyle/>
                    <a:p>
                      <a:r>
                        <a:rPr lang="en-GB" sz="2000" dirty="0">
                          <a:latin typeface="Arial" panose="020B0604020202020204" pitchFamily="34" charset="0"/>
                        </a:rPr>
                        <a:t>2. Definitions of treatment response</a:t>
                      </a:r>
                    </a:p>
                  </a:txBody>
                  <a:tcPr anchor="ctr"/>
                </a:tc>
                <a:tc>
                  <a:txBody>
                    <a:bodyPr/>
                    <a:lstStyle/>
                    <a:p>
                      <a:r>
                        <a:rPr lang="en-GB" sz="2000" dirty="0">
                          <a:latin typeface="Arial" panose="020B0604020202020204" pitchFamily="34" charset="0"/>
                        </a:rPr>
                        <a:t>Large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hlinkClick r:id="rId6" action="ppaction://hlinksldjump"/>
                        </a:rPr>
                        <a:t>Slide 13</a:t>
                      </a:r>
                      <a:endParaRPr lang="en-GB" sz="2000" dirty="0">
                        <a:latin typeface="Arial" panose="020B0604020202020204" pitchFamily="34" charset="0"/>
                      </a:endParaRPr>
                    </a:p>
                  </a:txBody>
                  <a:tcPr anchor="ctr"/>
                </a:tc>
                <a:extLst>
                  <a:ext uri="{0D108BD9-81ED-4DB2-BD59-A6C34878D82A}">
                    <a16:rowId xmlns:a16="http://schemas.microsoft.com/office/drawing/2014/main" val="4079267917"/>
                  </a:ext>
                </a:extLst>
              </a:tr>
              <a:tr h="370840">
                <a:tc>
                  <a:txBody>
                    <a:bodyPr/>
                    <a:lstStyle/>
                    <a:p>
                      <a:r>
                        <a:rPr lang="en-GB" sz="2000" dirty="0">
                          <a:latin typeface="Arial" panose="020B0604020202020204" pitchFamily="34" charset="0"/>
                        </a:rPr>
                        <a:t>3. Probability of treatment response in standard care</a:t>
                      </a:r>
                    </a:p>
                  </a:txBody>
                  <a:tcPr anchor="ctr"/>
                </a:tc>
                <a:tc>
                  <a:txBody>
                    <a:bodyPr/>
                    <a:lstStyle/>
                    <a:p>
                      <a:r>
                        <a:rPr lang="en-GB" sz="2000" dirty="0">
                          <a:latin typeface="Arial" panose="020B0604020202020204" pitchFamily="34" charset="0"/>
                        </a:rPr>
                        <a:t>Large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hlinkClick r:id="rId7" action="ppaction://hlinksldjump"/>
                        </a:rPr>
                        <a:t>Slide 14</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anchor="ctr"/>
                </a:tc>
                <a:extLst>
                  <a:ext uri="{0D108BD9-81ED-4DB2-BD59-A6C34878D82A}">
                    <a16:rowId xmlns:a16="http://schemas.microsoft.com/office/drawing/2014/main" val="710463053"/>
                  </a:ext>
                </a:extLst>
              </a:tr>
              <a:tr h="370840">
                <a:tc>
                  <a:txBody>
                    <a:bodyPr/>
                    <a:lstStyle/>
                    <a:p>
                      <a:r>
                        <a:rPr lang="en-GB" sz="2000" dirty="0">
                          <a:latin typeface="Arial" panose="020B0604020202020204" pitchFamily="34" charset="0"/>
                        </a:rPr>
                        <a:t>4. Modelling overall survival in </a:t>
                      </a:r>
                      <a:r>
                        <a:rPr lang="en-GB" sz="2000" dirty="0" err="1">
                          <a:latin typeface="Arial" panose="020B0604020202020204" pitchFamily="34" charset="0"/>
                        </a:rPr>
                        <a:t>maralixibat</a:t>
                      </a:r>
                      <a:endParaRPr lang="en-GB" sz="2000" dirty="0">
                        <a:latin typeface="Arial" panose="020B0604020202020204" pitchFamily="34" charset="0"/>
                      </a:endParaRPr>
                    </a:p>
                  </a:txBody>
                  <a:tcPr anchor="ctr"/>
                </a:tc>
                <a:tc>
                  <a:txBody>
                    <a:bodyPr/>
                    <a:lstStyle/>
                    <a:p>
                      <a:r>
                        <a:rPr lang="en-GB" sz="2000" dirty="0">
                          <a:latin typeface="Arial" panose="020B0604020202020204" pitchFamily="34" charset="0"/>
                        </a:rPr>
                        <a:t>Small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hlinkClick r:id="rId8" action="ppaction://hlinksldjump"/>
                        </a:rPr>
                        <a:t>Slide 16</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anchor="ctr"/>
                </a:tc>
                <a:extLst>
                  <a:ext uri="{0D108BD9-81ED-4DB2-BD59-A6C34878D82A}">
                    <a16:rowId xmlns:a16="http://schemas.microsoft.com/office/drawing/2014/main" val="1907513868"/>
                  </a:ext>
                </a:extLst>
              </a:tr>
              <a:tr h="370840">
                <a:tc>
                  <a:txBody>
                    <a:bodyPr/>
                    <a:lstStyle/>
                    <a:p>
                      <a:r>
                        <a:rPr lang="en-GB" sz="2000" dirty="0">
                          <a:latin typeface="Arial" panose="020B0604020202020204" pitchFamily="34" charset="0"/>
                        </a:rPr>
                        <a:t>5. Modelling mortality of non-response</a:t>
                      </a:r>
                    </a:p>
                  </a:txBody>
                  <a:tcPr anchor="ctr"/>
                </a:tc>
                <a:tc>
                  <a:txBody>
                    <a:bodyPr/>
                    <a:lstStyle/>
                    <a:p>
                      <a:r>
                        <a:rPr lang="en-GB" sz="2000" dirty="0">
                          <a:latin typeface="Arial" panose="020B0604020202020204" pitchFamily="34" charset="0"/>
                        </a:rPr>
                        <a:t>Small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hlinkClick r:id="rId9" action="ppaction://hlinksldjump"/>
                        </a:rPr>
                        <a:t>Slide 20</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anchor="ctr"/>
                </a:tc>
                <a:extLst>
                  <a:ext uri="{0D108BD9-81ED-4DB2-BD59-A6C34878D82A}">
                    <a16:rowId xmlns:a16="http://schemas.microsoft.com/office/drawing/2014/main" val="3252160011"/>
                  </a:ext>
                </a:extLst>
              </a:tr>
              <a:tr h="370840">
                <a:tc>
                  <a:txBody>
                    <a:bodyPr/>
                    <a:lstStyle/>
                    <a:p>
                      <a:r>
                        <a:rPr lang="en-GB" sz="2000" dirty="0">
                          <a:latin typeface="Arial" panose="020B0604020202020204" pitchFamily="34" charset="0"/>
                        </a:rPr>
                        <a:t>6. Health state utility values</a:t>
                      </a:r>
                    </a:p>
                  </a:txBody>
                  <a:tcPr anchor="ctr"/>
                </a:tc>
                <a:tc>
                  <a:txBody>
                    <a:bodyPr/>
                    <a:lstStyle/>
                    <a:p>
                      <a:r>
                        <a:rPr lang="en-GB" sz="2000" dirty="0">
                          <a:latin typeface="Arial" panose="020B0604020202020204" pitchFamily="34" charset="0"/>
                        </a:rPr>
                        <a:t>Small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hlinkClick r:id="rId10" action="ppaction://hlinksldjump"/>
                        </a:rPr>
                        <a:t>Slide 21</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anchor="ctr"/>
                </a:tc>
                <a:extLst>
                  <a:ext uri="{0D108BD9-81ED-4DB2-BD59-A6C34878D82A}">
                    <a16:rowId xmlns:a16="http://schemas.microsoft.com/office/drawing/2014/main" val="3993071413"/>
                  </a:ext>
                </a:extLst>
              </a:tr>
              <a:tr h="370840">
                <a:tc>
                  <a:txBody>
                    <a:bodyPr/>
                    <a:lstStyle/>
                    <a:p>
                      <a:r>
                        <a:rPr lang="en-GB" sz="2000" dirty="0">
                          <a:latin typeface="Arial" panose="020B0604020202020204" pitchFamily="34" charset="0"/>
                        </a:rPr>
                        <a:t>7. Caregiver disutility</a:t>
                      </a:r>
                    </a:p>
                  </a:txBody>
                  <a:tcPr anchor="ctr"/>
                </a:tc>
                <a:tc>
                  <a:txBody>
                    <a:bodyPr/>
                    <a:lstStyle/>
                    <a:p>
                      <a:r>
                        <a:rPr lang="en-GB" sz="2000" dirty="0">
                          <a:latin typeface="Arial" panose="020B0604020202020204" pitchFamily="34" charset="0"/>
                        </a:rPr>
                        <a:t>Small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hlinkClick r:id="rId11" action="ppaction://hlinksldjump"/>
                        </a:rPr>
                        <a:t>Slide 22</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anchor="ctr"/>
                </a:tc>
                <a:extLst>
                  <a:ext uri="{0D108BD9-81ED-4DB2-BD59-A6C34878D82A}">
                    <a16:rowId xmlns:a16="http://schemas.microsoft.com/office/drawing/2014/main" val="2646877544"/>
                  </a:ext>
                </a:extLst>
              </a:tr>
              <a:tr h="370840">
                <a:tc>
                  <a:txBody>
                    <a:bodyPr/>
                    <a:lstStyle/>
                    <a:p>
                      <a:r>
                        <a:rPr lang="en-GB" sz="2000" dirty="0">
                          <a:latin typeface="Arial" panose="020B0604020202020204" pitchFamily="34" charset="0"/>
                        </a:rPr>
                        <a:t>Other: stopping rule (loss of response)</a:t>
                      </a:r>
                    </a:p>
                  </a:txBody>
                  <a:tcPr anchor="ctr"/>
                </a:tc>
                <a:tc>
                  <a:txBody>
                    <a:bodyPr/>
                    <a:lstStyle/>
                    <a:p>
                      <a:r>
                        <a:rPr lang="en-GB" sz="2000" dirty="0">
                          <a:latin typeface="Arial" panose="020B0604020202020204" pitchFamily="34" charset="0"/>
                        </a:rPr>
                        <a:t>Medium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Slide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hlinkClick r:id="rId12" action="ppaction://hlinksldjump"/>
                        </a:rPr>
                        <a:t>7</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and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hlinkClick r:id="rId13" action="ppaction://hlinksldjump"/>
                        </a:rPr>
                        <a:t>17</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anchor="ctr"/>
                </a:tc>
                <a:extLst>
                  <a:ext uri="{0D108BD9-81ED-4DB2-BD59-A6C34878D82A}">
                    <a16:rowId xmlns:a16="http://schemas.microsoft.com/office/drawing/2014/main" val="3598916091"/>
                  </a:ext>
                </a:extLst>
              </a:tr>
              <a:tr h="370840">
                <a:tc>
                  <a:txBody>
                    <a:bodyPr/>
                    <a:lstStyle/>
                    <a:p>
                      <a:r>
                        <a:rPr lang="en-GB" sz="2000" dirty="0">
                          <a:latin typeface="Arial" panose="020B0604020202020204" pitchFamily="34" charset="0"/>
                        </a:rPr>
                        <a:t>Other: model structure (should surgical biliary diversion state be included?)</a:t>
                      </a:r>
                    </a:p>
                  </a:txBody>
                  <a:tcPr anchor="ctr"/>
                </a:tc>
                <a:tc>
                  <a:txBody>
                    <a:bodyPr/>
                    <a:lstStyle/>
                    <a:p>
                      <a:r>
                        <a:rPr lang="en-GB" sz="2000" dirty="0">
                          <a:latin typeface="Arial" panose="020B0604020202020204" pitchFamily="34" charset="0"/>
                        </a:rPr>
                        <a:t>Medium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hlinkClick r:id="rId14" action="ppaction://hlinksldjump"/>
                        </a:rPr>
                        <a:t>Slide 19</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anchor="ctr"/>
                </a:tc>
                <a:extLst>
                  <a:ext uri="{0D108BD9-81ED-4DB2-BD59-A6C34878D82A}">
                    <a16:rowId xmlns:a16="http://schemas.microsoft.com/office/drawing/2014/main" val="2359938028"/>
                  </a:ext>
                </a:extLst>
              </a:tr>
              <a:tr h="370840">
                <a:tc>
                  <a:txBody>
                    <a:bodyPr/>
                    <a:lstStyle/>
                    <a:p>
                      <a:r>
                        <a:rPr lang="en-GB" sz="2000" dirty="0">
                          <a:latin typeface="Arial" panose="020B0604020202020204" pitchFamily="34" charset="0"/>
                        </a:rPr>
                        <a:t>Other: equality, uncaptured benefits</a:t>
                      </a:r>
                    </a:p>
                  </a:txBody>
                  <a:tcPr anchor="ctr"/>
                </a:tc>
                <a:tc>
                  <a:txBody>
                    <a:bodyPr/>
                    <a:lstStyle/>
                    <a:p>
                      <a:r>
                        <a:rPr lang="en-GB" sz="2000" dirty="0">
                          <a:latin typeface="Arial" panose="020B0604020202020204" pitchFamily="34" charset="0"/>
                        </a:rPr>
                        <a:t>Unknown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hlinkClick r:id="rId15" action="ppaction://hlinksldjump"/>
                        </a:rPr>
                        <a:t>Slide 30</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anchor="ctr"/>
                </a:tc>
                <a:extLst>
                  <a:ext uri="{0D108BD9-81ED-4DB2-BD59-A6C34878D82A}">
                    <a16:rowId xmlns:a16="http://schemas.microsoft.com/office/drawing/2014/main" val="1005214052"/>
                  </a:ext>
                </a:extLst>
              </a:tr>
              <a:tr h="370840">
                <a:tc>
                  <a:txBody>
                    <a:bodyPr/>
                    <a:lstStyle/>
                    <a:p>
                      <a:r>
                        <a:rPr lang="en-GB" sz="2000" dirty="0">
                          <a:latin typeface="Arial" panose="020B0604020202020204" pitchFamily="34" charset="0"/>
                        </a:rPr>
                        <a:t>Other: severity modifier</a:t>
                      </a:r>
                    </a:p>
                  </a:txBody>
                  <a:tcPr anchor="ctr"/>
                </a:tc>
                <a:tc>
                  <a:txBody>
                    <a:bodyPr/>
                    <a:lstStyle/>
                    <a:p>
                      <a:r>
                        <a:rPr lang="en-GB" sz="2000" dirty="0">
                          <a:latin typeface="Arial" panose="020B0604020202020204" pitchFamily="34" charset="0"/>
                        </a:rPr>
                        <a:t>Small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txBody>
                  <a:tcPr anchor="ctr"/>
                </a:tc>
                <a:extLst>
                  <a:ext uri="{0D108BD9-81ED-4DB2-BD59-A6C34878D82A}">
                    <a16:rowId xmlns:a16="http://schemas.microsoft.com/office/drawing/2014/main" val="1734690992"/>
                  </a:ext>
                </a:extLst>
              </a:tr>
            </a:tbl>
          </a:graphicData>
        </a:graphic>
      </p:graphicFrame>
      <p:sp>
        <p:nvSpPr>
          <p:cNvPr id="14" name="Text Placeholder 13">
            <a:extLst>
              <a:ext uri="{FF2B5EF4-FFF2-40B4-BE49-F238E27FC236}">
                <a16:creationId xmlns:a16="http://schemas.microsoft.com/office/drawing/2014/main" id="{398E88BB-B490-F623-BA3E-3737E67A5B4A}"/>
              </a:ext>
            </a:extLst>
          </p:cNvPr>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2228800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8606-EE3B-4162-BCBC-3B9A47EEE8A5}"/>
              </a:ext>
            </a:extLst>
          </p:cNvPr>
          <p:cNvSpPr>
            <a:spLocks noGrp="1"/>
          </p:cNvSpPr>
          <p:nvPr>
            <p:ph type="ctrTitle"/>
          </p:nvPr>
        </p:nvSpPr>
        <p:spPr>
          <a:xfrm>
            <a:off x="548397" y="2980062"/>
            <a:ext cx="5914608" cy="785359"/>
          </a:xfrm>
        </p:spPr>
        <p:txBody>
          <a:bodyPr/>
          <a:lstStyle/>
          <a:p>
            <a:r>
              <a:rPr lang="en-GB" dirty="0"/>
              <a:t>Thank you</a:t>
            </a:r>
          </a:p>
        </p:txBody>
      </p:sp>
      <p:sp>
        <p:nvSpPr>
          <p:cNvPr id="4" name="Text Placeholder 3">
            <a:extLst>
              <a:ext uri="{FF2B5EF4-FFF2-40B4-BE49-F238E27FC236}">
                <a16:creationId xmlns:a16="http://schemas.microsoft.com/office/drawing/2014/main" id="{0EA6E378-22B6-4860-A243-AB91A658EF0D}"/>
              </a:ext>
            </a:extLst>
          </p:cNvPr>
          <p:cNvSpPr txBox="1">
            <a:spLocks/>
          </p:cNvSpPr>
          <p:nvPr/>
        </p:nvSpPr>
        <p:spPr>
          <a:xfrm>
            <a:off x="548396" y="5996978"/>
            <a:ext cx="7713662" cy="477838"/>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Arial" panose="020F0502020204030203" pitchFamily="34" charset="0"/>
                <a:ea typeface="Arial" panose="020F0502020204030203" pitchFamily="34" charset="0"/>
                <a:cs typeface="Arial"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ea typeface="Times New Roman" panose="02020603050405020304" pitchFamily="18" charset="0"/>
                <a:cs typeface="Arial" panose="020B0604020202020204" pitchFamily="34" charset="0"/>
              </a:rPr>
              <a:t>© </a:t>
            </a:r>
            <a:r>
              <a:rPr lang="en-GB">
                <a:latin typeface="Arial" panose="020B0604020202020204" pitchFamily="34" charset="0"/>
                <a:ea typeface="Times New Roman" panose="02020603050405020304" pitchFamily="18" charset="0"/>
                <a:cs typeface="Arial" panose="020B0604020202020204" pitchFamily="34" charset="0"/>
              </a:rPr>
              <a:t>NICE 2024. </a:t>
            </a:r>
            <a:r>
              <a:rPr lang="en-GB" dirty="0">
                <a:latin typeface="Arial" panose="020B0604020202020204" pitchFamily="34" charset="0"/>
                <a:ea typeface="Times New Roman" panose="02020603050405020304" pitchFamily="18" charset="0"/>
                <a:cs typeface="Arial" panose="020B0604020202020204" pitchFamily="34" charset="0"/>
              </a:rPr>
              <a:t>All rights reserved. Subject to </a:t>
            </a:r>
            <a:r>
              <a:rPr lang="en-GB" dirty="0">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Notice of rights</a:t>
            </a:r>
            <a:r>
              <a:rPr lang="en-GB" dirty="0">
                <a:latin typeface="Arial" panose="020B0604020202020204" pitchFamily="34" charset="0"/>
                <a:ea typeface="Times New Roman" panose="02020603050405020304" pitchFamily="18" charset="0"/>
                <a:cs typeface="Arial" panose="020B0604020202020204" pitchFamily="34" charset="0"/>
              </a:rPr>
              <a:t>.</a:t>
            </a:r>
            <a:r>
              <a:rPr lang="en-GB" dirty="0">
                <a:latin typeface="Arial" panose="020B0604020202020204" pitchFamily="34" charset="0"/>
                <a:ea typeface="Arial" panose="02000503000000020004" pitchFamily="2" charset="0"/>
                <a:cs typeface="Arial" panose="020B0604020202020204" pitchFamily="34" charset="0"/>
              </a:rPr>
              <a:t> </a:t>
            </a:r>
            <a:endParaRPr lang="en-US" dirty="0">
              <a:latin typeface="Arial" panose="020B0604020202020204" pitchFamily="34" charset="0"/>
              <a:ea typeface="Arial" panose="02000503000000020004" pitchFamily="2" charset="0"/>
              <a:cs typeface="Arial" panose="020B0604020202020204" pitchFamily="34" charset="0"/>
            </a:endParaRPr>
          </a:p>
        </p:txBody>
      </p:sp>
    </p:spTree>
    <p:extLst>
      <p:ext uri="{BB962C8B-B14F-4D97-AF65-F5344CB8AC3E}">
        <p14:creationId xmlns:p14="http://schemas.microsoft.com/office/powerpoint/2010/main" val="2844786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649677"/>
            <a:ext cx="11136812" cy="1841437"/>
          </a:xfrm>
        </p:spPr>
        <p:txBody>
          <a:bodyPr>
            <a:normAutofit/>
          </a:bodyPr>
          <a:lstStyle/>
          <a:p>
            <a:r>
              <a:rPr lang="en-GB" dirty="0">
                <a:latin typeface="Arial" panose="020B0604020202020204" pitchFamily="34" charset="0"/>
                <a:cs typeface="Arial" panose="020B0604020202020204" pitchFamily="34" charset="0"/>
              </a:rPr>
              <a:t>Maralixibat for treating cholestatic pruritus in Alagille syndrome</a:t>
            </a:r>
            <a:endParaRPr lang="en-GB" dirty="0"/>
          </a:p>
        </p:txBody>
      </p:sp>
      <p:sp>
        <p:nvSpPr>
          <p:cNvPr id="6" name="Guide with 'background' selected">
            <a:extLst>
              <a:ext uri="{FF2B5EF4-FFF2-40B4-BE49-F238E27FC236}">
                <a16:creationId xmlns:a16="http://schemas.microsoft.com/office/drawing/2014/main" id="{68668C8B-7565-C54D-A8DC-3F548530DD8C}"/>
              </a:ext>
            </a:extLst>
          </p:cNvPr>
          <p:cNvSpPr txBox="1">
            <a:spLocks/>
          </p:cNvSpPr>
          <p:nvPr/>
        </p:nvSpPr>
        <p:spPr>
          <a:xfrm>
            <a:off x="724988" y="3205932"/>
            <a:ext cx="10026139" cy="7973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Arial" panose="02000503000000020004" pitchFamily="2"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buSzPts val="2400"/>
            </a:pPr>
            <a:r>
              <a:rPr lang="en-GB" sz="6000" dirty="0">
                <a:solidFill>
                  <a:srgbClr val="FF40FF"/>
                </a:solidFill>
              </a:rPr>
              <a:t> </a:t>
            </a:r>
            <a:r>
              <a:rPr lang="en-GB" sz="6000" b="1" dirty="0"/>
              <a:t>Supplementary appendix</a:t>
            </a:r>
          </a:p>
          <a:p>
            <a:endParaRPr lang="en-GB" sz="2800" dirty="0"/>
          </a:p>
        </p:txBody>
      </p:sp>
    </p:spTree>
    <p:extLst>
      <p:ext uri="{BB962C8B-B14F-4D97-AF65-F5344CB8AC3E}">
        <p14:creationId xmlns:p14="http://schemas.microsoft.com/office/powerpoint/2010/main" val="726442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EDFC3-6EF5-2900-31AC-375D1F040CC0}"/>
              </a:ext>
            </a:extLst>
          </p:cNvPr>
          <p:cNvSpPr>
            <a:spLocks noGrp="1"/>
          </p:cNvSpPr>
          <p:nvPr>
            <p:ph type="title"/>
          </p:nvPr>
        </p:nvSpPr>
        <p:spPr>
          <a:xfrm>
            <a:off x="466724" y="0"/>
            <a:ext cx="11250785" cy="592817"/>
          </a:xfrm>
        </p:spPr>
        <p:txBody>
          <a:bodyPr>
            <a:noAutofit/>
          </a:bodyPr>
          <a:lstStyle/>
          <a:p>
            <a:r>
              <a:rPr lang="en-GB" sz="2700" dirty="0"/>
              <a:t>Clinical outcomes for pruritus: Clinician Scratch Scale and </a:t>
            </a:r>
            <a:r>
              <a:rPr lang="en-GB" sz="2700" dirty="0" err="1"/>
              <a:t>ItchRO</a:t>
            </a:r>
            <a:endParaRPr lang="en-GB" sz="2700" dirty="0"/>
          </a:p>
        </p:txBody>
      </p:sp>
      <p:sp>
        <p:nvSpPr>
          <p:cNvPr id="6" name="Text Placeholder 2">
            <a:extLst>
              <a:ext uri="{FF2B5EF4-FFF2-40B4-BE49-F238E27FC236}">
                <a16:creationId xmlns:a16="http://schemas.microsoft.com/office/drawing/2014/main" id="{DAB71183-68AB-30A0-77AD-82ED5C416243}"/>
              </a:ext>
            </a:extLst>
          </p:cNvPr>
          <p:cNvSpPr>
            <a:spLocks noGrp="1"/>
          </p:cNvSpPr>
          <p:nvPr>
            <p:ph type="body" sz="quarter" idx="12"/>
          </p:nvPr>
        </p:nvSpPr>
        <p:spPr>
          <a:xfrm>
            <a:off x="5328000" y="576000"/>
            <a:ext cx="6660000" cy="5426812"/>
          </a:xfrm>
        </p:spPr>
        <p:txBody>
          <a:bodyPr/>
          <a:lstStyle/>
          <a:p>
            <a:pPr>
              <a:lnSpc>
                <a:spcPct val="100000"/>
              </a:lnSpc>
              <a:spcBef>
                <a:spcPts val="0"/>
              </a:spcBef>
            </a:pPr>
            <a:r>
              <a:rPr lang="en-GB" b="1" dirty="0"/>
              <a:t>CSS: Clinician Scratch Scale </a:t>
            </a:r>
          </a:p>
          <a:p>
            <a:pPr marL="285750" indent="-285750">
              <a:lnSpc>
                <a:spcPct val="100000"/>
              </a:lnSpc>
              <a:spcBef>
                <a:spcPts val="0"/>
              </a:spcBef>
              <a:buFont typeface="Arial" panose="020B0604020202020204" pitchFamily="34" charset="0"/>
              <a:buChar char="•"/>
            </a:pPr>
            <a:r>
              <a:rPr lang="en-GB" dirty="0"/>
              <a:t>Clinician assessment of pruritus based on scratching and associated visible skin damage</a:t>
            </a:r>
          </a:p>
          <a:p>
            <a:pPr marL="285750" indent="-285750">
              <a:lnSpc>
                <a:spcPct val="100000"/>
              </a:lnSpc>
              <a:spcBef>
                <a:spcPts val="0"/>
              </a:spcBef>
              <a:buFont typeface="Arial" panose="020B0604020202020204" pitchFamily="34" charset="0"/>
              <a:buChar char="•"/>
            </a:pPr>
            <a:r>
              <a:rPr lang="en-GB" dirty="0"/>
              <a:t>5-point scale (0 = none; 4 = cutaneous mutilation, haemorrhage and scarring)</a:t>
            </a:r>
          </a:p>
          <a:p>
            <a:pPr>
              <a:lnSpc>
                <a:spcPct val="100000"/>
              </a:lnSpc>
              <a:spcBef>
                <a:spcPts val="0"/>
              </a:spcBef>
            </a:pPr>
            <a:endParaRPr lang="en-GB" dirty="0"/>
          </a:p>
          <a:p>
            <a:pPr>
              <a:lnSpc>
                <a:spcPct val="100000"/>
              </a:lnSpc>
              <a:spcBef>
                <a:spcPts val="0"/>
              </a:spcBef>
            </a:pPr>
            <a:r>
              <a:rPr lang="en-GB" b="1" dirty="0" err="1"/>
              <a:t>ItchRO</a:t>
            </a:r>
            <a:r>
              <a:rPr lang="en-GB" b="1" dirty="0"/>
              <a:t>: Itch Reported Outcome (Patient and Observer)</a:t>
            </a:r>
          </a:p>
          <a:p>
            <a:pPr marL="285750" indent="-285750">
              <a:lnSpc>
                <a:spcPct val="100000"/>
              </a:lnSpc>
              <a:spcBef>
                <a:spcPts val="0"/>
              </a:spcBef>
              <a:buFont typeface="Arial" panose="020B0604020202020204" pitchFamily="34" charset="0"/>
              <a:buChar char="•"/>
            </a:pPr>
            <a:r>
              <a:rPr lang="en-GB" dirty="0"/>
              <a:t>Single items that score itching severity by patient or observer</a:t>
            </a:r>
          </a:p>
          <a:p>
            <a:pPr marL="285750" indent="-285750">
              <a:lnSpc>
                <a:spcPct val="100000"/>
              </a:lnSpc>
              <a:spcBef>
                <a:spcPts val="0"/>
              </a:spcBef>
              <a:buFont typeface="Arial" panose="020B0604020202020204" pitchFamily="34" charset="0"/>
              <a:buChar char="•"/>
            </a:pPr>
            <a:r>
              <a:rPr lang="en-GB" dirty="0"/>
              <a:t>5-point scale (0 = no itch; 4 = most severe itch)</a:t>
            </a:r>
          </a:p>
          <a:p>
            <a:pPr>
              <a:lnSpc>
                <a:spcPct val="100000"/>
              </a:lnSpc>
              <a:spcBef>
                <a:spcPts val="0"/>
              </a:spcBef>
            </a:pPr>
            <a:endParaRPr lang="en-GB" dirty="0"/>
          </a:p>
          <a:p>
            <a:pPr>
              <a:lnSpc>
                <a:spcPct val="100000"/>
              </a:lnSpc>
              <a:spcBef>
                <a:spcPts val="0"/>
              </a:spcBef>
            </a:pPr>
            <a:r>
              <a:rPr lang="en-GB" b="1" dirty="0" err="1"/>
              <a:t>ItchRO</a:t>
            </a:r>
            <a:r>
              <a:rPr lang="en-GB" b="1" dirty="0"/>
              <a:t>(</a:t>
            </a:r>
            <a:r>
              <a:rPr lang="en-GB" b="1" dirty="0" err="1"/>
              <a:t>Obs</a:t>
            </a:r>
            <a:r>
              <a:rPr lang="en-GB" b="1" dirty="0"/>
              <a:t>)</a:t>
            </a:r>
          </a:p>
          <a:p>
            <a:pPr marL="285750" indent="-285750">
              <a:lnSpc>
                <a:spcPct val="100000"/>
              </a:lnSpc>
              <a:spcBef>
                <a:spcPts val="0"/>
              </a:spcBef>
              <a:buFont typeface="Arial" panose="020B0604020202020204" pitchFamily="34" charset="0"/>
              <a:buChar char="•"/>
            </a:pPr>
            <a:r>
              <a:rPr lang="en-GB" dirty="0"/>
              <a:t>Based on your observations or what your child told you about their itching, how severe were your child’s itch-related symptoms (rubbing, scratching, skin damage, sleep disturbances or irritability) at 2 timepoints:</a:t>
            </a:r>
          </a:p>
          <a:p>
            <a:pPr marL="971550" lvl="1" indent="-285750">
              <a:lnSpc>
                <a:spcPct val="100000"/>
              </a:lnSpc>
              <a:spcBef>
                <a:spcPts val="0"/>
              </a:spcBef>
            </a:pPr>
            <a:r>
              <a:rPr lang="en-GB" b="1" dirty="0"/>
              <a:t>Morning: </a:t>
            </a:r>
            <a:r>
              <a:rPr lang="en-GB" dirty="0"/>
              <a:t>from when they went to bed last night until they woke up this morning?</a:t>
            </a:r>
          </a:p>
          <a:p>
            <a:pPr marL="971550" lvl="1" indent="-285750">
              <a:lnSpc>
                <a:spcPct val="100000"/>
              </a:lnSpc>
              <a:spcBef>
                <a:spcPts val="0"/>
              </a:spcBef>
            </a:pPr>
            <a:r>
              <a:rPr lang="en-GB" b="1" dirty="0"/>
              <a:t>Night: </a:t>
            </a:r>
            <a:r>
              <a:rPr lang="en-GB" dirty="0"/>
              <a:t>from when the time they woke up this morning until they went to bed?</a:t>
            </a:r>
          </a:p>
          <a:p>
            <a:pPr>
              <a:lnSpc>
                <a:spcPct val="100000"/>
              </a:lnSpc>
              <a:spcBef>
                <a:spcPts val="0"/>
              </a:spcBef>
            </a:pPr>
            <a:endParaRPr lang="en-GB" dirty="0"/>
          </a:p>
        </p:txBody>
      </p:sp>
      <p:pic>
        <p:nvPicPr>
          <p:cNvPr id="10" name="Picture 9" descr="A screenshot of a survey&#10;&#10;Description automatically generated">
            <a:extLst>
              <a:ext uri="{FF2B5EF4-FFF2-40B4-BE49-F238E27FC236}">
                <a16:creationId xmlns:a16="http://schemas.microsoft.com/office/drawing/2014/main" id="{910DBE2F-3B2F-5543-F307-4413EBD9C258}"/>
              </a:ext>
            </a:extLst>
          </p:cNvPr>
          <p:cNvPicPr>
            <a:picLocks noChangeAspect="1"/>
          </p:cNvPicPr>
          <p:nvPr/>
        </p:nvPicPr>
        <p:blipFill>
          <a:blip r:embed="rId3"/>
          <a:stretch>
            <a:fillRect/>
          </a:stretch>
        </p:blipFill>
        <p:spPr>
          <a:xfrm>
            <a:off x="0" y="576000"/>
            <a:ext cx="5261017" cy="5553899"/>
          </a:xfrm>
          <a:prstGeom prst="rect">
            <a:avLst/>
          </a:prstGeom>
        </p:spPr>
      </p:pic>
      <p:sp>
        <p:nvSpPr>
          <p:cNvPr id="8" name="TextBox 7">
            <a:extLst>
              <a:ext uri="{FF2B5EF4-FFF2-40B4-BE49-F238E27FC236}">
                <a16:creationId xmlns:a16="http://schemas.microsoft.com/office/drawing/2014/main" id="{6C6BDDA6-EBB5-091E-F3CE-8C83712D7401}"/>
              </a:ext>
            </a:extLst>
          </p:cNvPr>
          <p:cNvSpPr txBox="1"/>
          <p:nvPr/>
        </p:nvSpPr>
        <p:spPr>
          <a:xfrm>
            <a:off x="5220000" y="6408000"/>
            <a:ext cx="6372000" cy="369332"/>
          </a:xfrm>
          <a:prstGeom prst="rect">
            <a:avLst/>
          </a:prstGeom>
          <a:noFill/>
        </p:spPr>
        <p:txBody>
          <a:bodyPr wrap="square" rtlCol="0">
            <a:spAutoFit/>
          </a:bodyPr>
          <a:lstStyle/>
          <a:p>
            <a:r>
              <a:rPr lang="en-GB" dirty="0"/>
              <a:t>*</a:t>
            </a:r>
            <a:r>
              <a:rPr lang="en-GB" dirty="0">
                <a:hlinkClick r:id="rId4" action="ppaction://hlinksldjump"/>
              </a:rPr>
              <a:t>Link to </a:t>
            </a:r>
            <a:r>
              <a:rPr lang="en-GB" dirty="0" err="1">
                <a:hlinkClick r:id="rId4" action="ppaction://hlinksldjump"/>
              </a:rPr>
              <a:t>Maralixibat</a:t>
            </a:r>
            <a:r>
              <a:rPr lang="en-GB" dirty="0">
                <a:hlinkClick r:id="rId4" action="ppaction://hlinksldjump"/>
              </a:rPr>
              <a:t> trials and GALA cohort comparison study </a:t>
            </a:r>
            <a:endParaRPr lang="en-GB" dirty="0"/>
          </a:p>
        </p:txBody>
      </p:sp>
    </p:spTree>
    <p:extLst>
      <p:ext uri="{BB962C8B-B14F-4D97-AF65-F5344CB8AC3E}">
        <p14:creationId xmlns:p14="http://schemas.microsoft.com/office/powerpoint/2010/main" val="2173005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76CDEF-5590-57C3-AD8A-0D6F32E2EA70}"/>
              </a:ext>
            </a:extLst>
          </p:cNvPr>
          <p:cNvSpPr>
            <a:spLocks noGrp="1"/>
          </p:cNvSpPr>
          <p:nvPr>
            <p:ph type="title"/>
          </p:nvPr>
        </p:nvSpPr>
        <p:spPr>
          <a:xfrm>
            <a:off x="466724" y="0"/>
            <a:ext cx="11250785" cy="592817"/>
          </a:xfrm>
        </p:spPr>
        <p:txBody>
          <a:bodyPr/>
          <a:lstStyle/>
          <a:p>
            <a:r>
              <a:rPr lang="en-GB" dirty="0"/>
              <a:t>ICONIC: </a:t>
            </a:r>
            <a:r>
              <a:rPr lang="en-GB" dirty="0" err="1"/>
              <a:t>sBA</a:t>
            </a:r>
            <a:r>
              <a:rPr lang="en-GB" dirty="0"/>
              <a:t> and </a:t>
            </a:r>
            <a:r>
              <a:rPr lang="en-GB" dirty="0" err="1"/>
              <a:t>ItchRO</a:t>
            </a:r>
            <a:endParaRPr lang="en-GB" dirty="0">
              <a:solidFill>
                <a:srgbClr val="FF0000"/>
              </a:solidFill>
            </a:endParaRPr>
          </a:p>
        </p:txBody>
      </p:sp>
      <p:sp>
        <p:nvSpPr>
          <p:cNvPr id="6" name="Text Placeholder 5">
            <a:extLst>
              <a:ext uri="{FF2B5EF4-FFF2-40B4-BE49-F238E27FC236}">
                <a16:creationId xmlns:a16="http://schemas.microsoft.com/office/drawing/2014/main" id="{3B15347F-C45B-A72B-F70F-6FBF982359B4}"/>
              </a:ext>
            </a:extLst>
          </p:cNvPr>
          <p:cNvSpPr>
            <a:spLocks noGrp="1"/>
          </p:cNvSpPr>
          <p:nvPr>
            <p:ph type="body" sz="quarter" idx="13"/>
          </p:nvPr>
        </p:nvSpPr>
        <p:spPr>
          <a:xfrm>
            <a:off x="1008000" y="6408000"/>
            <a:ext cx="5760000" cy="468000"/>
          </a:xfrm>
        </p:spPr>
        <p:txBody>
          <a:bodyPr>
            <a:noAutofit/>
          </a:bodyPr>
          <a:lstStyle/>
          <a:p>
            <a:r>
              <a:rPr lang="en-GB" dirty="0"/>
              <a:t>*</a:t>
            </a:r>
            <a:r>
              <a:rPr lang="en-GB" u="sng" dirty="0">
                <a:highlight>
                  <a:srgbClr val="000000"/>
                </a:highlight>
              </a:rPr>
              <a:t>XXX</a:t>
            </a:r>
            <a:r>
              <a:rPr lang="en-GB" dirty="0"/>
              <a:t> ITT, intention to treat; LS, least squares; RWP, randomised withdrawal phase; </a:t>
            </a:r>
            <a:r>
              <a:rPr lang="en-GB" dirty="0" err="1"/>
              <a:t>sBA</a:t>
            </a:r>
            <a:r>
              <a:rPr lang="en-GB" dirty="0"/>
              <a:t>, serum bile acid; SE, standard error</a:t>
            </a:r>
          </a:p>
        </p:txBody>
      </p:sp>
      <p:sp>
        <p:nvSpPr>
          <p:cNvPr id="8" name="Text Placeholder 7">
            <a:extLst>
              <a:ext uri="{FF2B5EF4-FFF2-40B4-BE49-F238E27FC236}">
                <a16:creationId xmlns:a16="http://schemas.microsoft.com/office/drawing/2014/main" id="{F8A8561A-0637-583F-675C-4F957DADA897}"/>
              </a:ext>
            </a:extLst>
          </p:cNvPr>
          <p:cNvSpPr>
            <a:spLocks noGrp="1"/>
          </p:cNvSpPr>
          <p:nvPr>
            <p:ph type="body" sz="quarter" idx="14"/>
          </p:nvPr>
        </p:nvSpPr>
        <p:spPr>
          <a:xfrm>
            <a:off x="466724" y="432000"/>
            <a:ext cx="11250786" cy="864000"/>
          </a:xfrm>
        </p:spPr>
        <p:txBody>
          <a:bodyPr/>
          <a:lstStyle/>
          <a:p>
            <a:r>
              <a:rPr lang="en-GB" sz="2000" dirty="0"/>
              <a:t>EAG consider statistically significant decrease in clinical outcomes are uncertain because of aforementioned limitations in trial design and analysis. Also, from week 100, </a:t>
            </a:r>
            <a:r>
              <a:rPr lang="en-GB" sz="2000" dirty="0" err="1"/>
              <a:t>maralixibat</a:t>
            </a:r>
            <a:r>
              <a:rPr lang="en-GB" sz="2000" dirty="0"/>
              <a:t> dose was doubled but clinical effectiveness decreased </a:t>
            </a:r>
          </a:p>
        </p:txBody>
      </p:sp>
      <p:pic>
        <p:nvPicPr>
          <p:cNvPr id="5" name="Picture 4" descr="A graph with lines and numbers&#10;&#10;Description automatically generated">
            <a:extLst>
              <a:ext uri="{FF2B5EF4-FFF2-40B4-BE49-F238E27FC236}">
                <a16:creationId xmlns:a16="http://schemas.microsoft.com/office/drawing/2014/main" id="{FAB725BB-BCC7-3A5C-DD3F-13BADAE2FD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200" y="1584000"/>
            <a:ext cx="6102957" cy="2397107"/>
          </a:xfrm>
          <a:prstGeom prst="rect">
            <a:avLst/>
          </a:prstGeom>
          <a:noFill/>
          <a:ln w="38100">
            <a:noFill/>
          </a:ln>
        </p:spPr>
      </p:pic>
      <p:graphicFrame>
        <p:nvGraphicFramePr>
          <p:cNvPr id="7" name="Table 6">
            <a:extLst>
              <a:ext uri="{FF2B5EF4-FFF2-40B4-BE49-F238E27FC236}">
                <a16:creationId xmlns:a16="http://schemas.microsoft.com/office/drawing/2014/main" id="{7138FE08-C0F5-B12A-8138-129B496513BB}"/>
              </a:ext>
            </a:extLst>
          </p:cNvPr>
          <p:cNvGraphicFramePr>
            <a:graphicFrameLocks noGrp="1"/>
          </p:cNvGraphicFramePr>
          <p:nvPr>
            <p:extLst>
              <p:ext uri="{D42A27DB-BD31-4B8C-83A1-F6EECF244321}">
                <p14:modId xmlns:p14="http://schemas.microsoft.com/office/powerpoint/2010/main" val="586455583"/>
              </p:ext>
            </p:extLst>
          </p:nvPr>
        </p:nvGraphicFramePr>
        <p:xfrm>
          <a:off x="7195561" y="4572000"/>
          <a:ext cx="4746721" cy="1845692"/>
        </p:xfrm>
        <a:graphic>
          <a:graphicData uri="http://schemas.openxmlformats.org/drawingml/2006/table">
            <a:tbl>
              <a:tblPr firstRow="1" bandRow="1">
                <a:tableStyleId>{5C22544A-7EE6-4342-B048-85BDC9FD1C3A}</a:tableStyleId>
              </a:tblPr>
              <a:tblGrid>
                <a:gridCol w="2115599">
                  <a:extLst>
                    <a:ext uri="{9D8B030D-6E8A-4147-A177-3AD203B41FA5}">
                      <a16:colId xmlns:a16="http://schemas.microsoft.com/office/drawing/2014/main" val="745339026"/>
                    </a:ext>
                  </a:extLst>
                </a:gridCol>
                <a:gridCol w="782473">
                  <a:extLst>
                    <a:ext uri="{9D8B030D-6E8A-4147-A177-3AD203B41FA5}">
                      <a16:colId xmlns:a16="http://schemas.microsoft.com/office/drawing/2014/main" val="1558328066"/>
                    </a:ext>
                  </a:extLst>
                </a:gridCol>
                <a:gridCol w="882627">
                  <a:extLst>
                    <a:ext uri="{9D8B030D-6E8A-4147-A177-3AD203B41FA5}">
                      <a16:colId xmlns:a16="http://schemas.microsoft.com/office/drawing/2014/main" val="3534140931"/>
                    </a:ext>
                  </a:extLst>
                </a:gridCol>
                <a:gridCol w="966022">
                  <a:extLst>
                    <a:ext uri="{9D8B030D-6E8A-4147-A177-3AD203B41FA5}">
                      <a16:colId xmlns:a16="http://schemas.microsoft.com/office/drawing/2014/main" val="2361855783"/>
                    </a:ext>
                  </a:extLst>
                </a:gridCol>
              </a:tblGrid>
              <a:tr h="0">
                <a:tc>
                  <a:txBody>
                    <a:bodyPr/>
                    <a:lstStyle/>
                    <a:p>
                      <a:pPr algn="ctr">
                        <a:lnSpc>
                          <a:spcPct val="107000"/>
                        </a:lnSpc>
                        <a:spcAft>
                          <a:spcPts val="0"/>
                        </a:spcAft>
                      </a:pPr>
                      <a:r>
                        <a:rPr lang="en-GB" sz="1600" kern="100" dirty="0">
                          <a:effectLst/>
                          <a:latin typeface="+mn-lt"/>
                          <a:ea typeface="Times New Roman" panose="02020603050405020304" pitchFamily="18" charset="0"/>
                          <a:cs typeface="Arial" panose="020B0604020202020204" pitchFamily="34" charset="0"/>
                        </a:rPr>
                        <a:t>LS mean change (SE)</a:t>
                      </a:r>
                    </a:p>
                  </a:txBody>
                  <a:tcPr marL="25337" marR="25337" marT="0" marB="0"/>
                </a:tc>
                <a:tc gridSpan="3">
                  <a:txBody>
                    <a:bodyPr/>
                    <a:lstStyle/>
                    <a:p>
                      <a:pPr algn="ctr">
                        <a:lnSpc>
                          <a:spcPct val="107000"/>
                        </a:lnSpc>
                        <a:spcAft>
                          <a:spcPts val="0"/>
                        </a:spcAft>
                      </a:pPr>
                      <a:r>
                        <a:rPr lang="en-CA" sz="1600" kern="100" dirty="0">
                          <a:effectLst/>
                          <a:latin typeface="+mn-lt"/>
                        </a:rPr>
                        <a:t>LS mean change (SE) from baseline to:</a:t>
                      </a:r>
                      <a:endParaRPr lang="en-GB" sz="1600" kern="100" dirty="0">
                        <a:effectLst/>
                        <a:latin typeface="+mn-lt"/>
                        <a:ea typeface="Times New Roman" panose="02020603050405020304" pitchFamily="18" charset="0"/>
                        <a:cs typeface="Arial" panose="020B0604020202020204" pitchFamily="34" charset="0"/>
                      </a:endParaRPr>
                    </a:p>
                  </a:txBody>
                  <a:tcPr marL="25337" marR="25337" marT="0" marB="0"/>
                </a:tc>
                <a:tc hMerge="1">
                  <a:txBody>
                    <a:bodyPr/>
                    <a:lstStyle/>
                    <a:p>
                      <a:pPr algn="ctr">
                        <a:lnSpc>
                          <a:spcPct val="107000"/>
                        </a:lnSpc>
                        <a:spcAft>
                          <a:spcPts val="0"/>
                        </a:spcAft>
                      </a:pPr>
                      <a:endParaRPr lang="en-GB" sz="1800" kern="100" dirty="0">
                        <a:effectLst/>
                        <a:latin typeface="+mn-lt"/>
                        <a:ea typeface="Times New Roman" panose="02020603050405020304" pitchFamily="18" charset="0"/>
                        <a:cs typeface="Arial" panose="020B0604020202020204" pitchFamily="34" charset="0"/>
                      </a:endParaRPr>
                    </a:p>
                  </a:txBody>
                  <a:tcPr marL="25337" marR="25337" marT="0" marB="0"/>
                </a:tc>
                <a:tc hMerge="1">
                  <a:txBody>
                    <a:bodyPr/>
                    <a:lstStyle/>
                    <a:p>
                      <a:pPr algn="ctr">
                        <a:lnSpc>
                          <a:spcPct val="107000"/>
                        </a:lnSpc>
                        <a:spcAft>
                          <a:spcPts val="0"/>
                        </a:spcAft>
                      </a:pPr>
                      <a:endParaRPr lang="en-GB" sz="1800" kern="100" dirty="0">
                        <a:effectLst/>
                        <a:latin typeface="+mn-lt"/>
                        <a:ea typeface="Times New Roman" panose="02020603050405020304" pitchFamily="18" charset="0"/>
                        <a:cs typeface="Arial" panose="020B0604020202020204" pitchFamily="34" charset="0"/>
                      </a:endParaRPr>
                    </a:p>
                  </a:txBody>
                  <a:tcPr marL="25337" marR="25337" marT="0" marB="0"/>
                </a:tc>
                <a:extLst>
                  <a:ext uri="{0D108BD9-81ED-4DB2-BD59-A6C34878D82A}">
                    <a16:rowId xmlns:a16="http://schemas.microsoft.com/office/drawing/2014/main" val="577046069"/>
                  </a:ext>
                </a:extLst>
              </a:tr>
              <a:tr h="0">
                <a:tc>
                  <a:txBody>
                    <a:bodyPr/>
                    <a:lstStyle/>
                    <a:p>
                      <a:pPr algn="ctr">
                        <a:lnSpc>
                          <a:spcPct val="107000"/>
                        </a:lnSpc>
                        <a:spcAft>
                          <a:spcPts val="0"/>
                        </a:spcAft>
                      </a:pPr>
                      <a:r>
                        <a:rPr lang="en-GB" sz="1600" b="1" kern="100" dirty="0">
                          <a:effectLst/>
                          <a:latin typeface="+mn-lt"/>
                          <a:ea typeface="Times New Roman" panose="02020603050405020304" pitchFamily="18" charset="0"/>
                          <a:cs typeface="Arial" panose="020B0604020202020204" pitchFamily="34" charset="0"/>
                        </a:rPr>
                        <a:t>Week 18 to 22 (RWP)</a:t>
                      </a:r>
                    </a:p>
                  </a:txBody>
                  <a:tcPr marL="25337" marR="25337" marT="0" marB="0"/>
                </a:tc>
                <a:tc rowSpan="2">
                  <a:txBody>
                    <a:bodyPr/>
                    <a:lstStyle/>
                    <a:p>
                      <a:pPr algn="ctr">
                        <a:lnSpc>
                          <a:spcPct val="107000"/>
                        </a:lnSpc>
                        <a:spcAft>
                          <a:spcPts val="0"/>
                        </a:spcAft>
                      </a:pPr>
                      <a:r>
                        <a:rPr lang="en-CA" sz="1600" b="1" kern="100" dirty="0">
                          <a:effectLst/>
                          <a:latin typeface="+mn-lt"/>
                        </a:rPr>
                        <a:t>Week 18</a:t>
                      </a:r>
                      <a:endParaRPr lang="en-GB" sz="1600" b="1" kern="100" dirty="0">
                        <a:effectLst/>
                        <a:latin typeface="+mn-lt"/>
                        <a:ea typeface="Times New Roman" panose="02020603050405020304" pitchFamily="18" charset="0"/>
                        <a:cs typeface="Arial" panose="020B0604020202020204" pitchFamily="34" charset="0"/>
                      </a:endParaRPr>
                    </a:p>
                  </a:txBody>
                  <a:tcPr marL="25337" marR="25337" marT="0" marB="0"/>
                </a:tc>
                <a:tc rowSpan="2">
                  <a:txBody>
                    <a:bodyPr/>
                    <a:lstStyle/>
                    <a:p>
                      <a:pPr algn="ctr">
                        <a:lnSpc>
                          <a:spcPct val="107000"/>
                        </a:lnSpc>
                        <a:spcAft>
                          <a:spcPts val="0"/>
                        </a:spcAft>
                      </a:pPr>
                      <a:r>
                        <a:rPr lang="en-CA" sz="1600" b="1" kern="100" dirty="0">
                          <a:effectLst/>
                          <a:latin typeface="+mn-lt"/>
                        </a:rPr>
                        <a:t>Week 48</a:t>
                      </a:r>
                      <a:endParaRPr lang="en-GB" sz="1600" b="1" kern="100" dirty="0">
                        <a:effectLst/>
                        <a:latin typeface="+mn-lt"/>
                        <a:ea typeface="Times New Roman" panose="02020603050405020304" pitchFamily="18" charset="0"/>
                        <a:cs typeface="Arial" panose="020B0604020202020204" pitchFamily="34" charset="0"/>
                      </a:endParaRPr>
                    </a:p>
                  </a:txBody>
                  <a:tcPr marL="25337" marR="25337" marT="0" marB="0"/>
                </a:tc>
                <a:tc rowSpan="2">
                  <a:txBody>
                    <a:bodyPr/>
                    <a:lstStyle/>
                    <a:p>
                      <a:pPr algn="ctr">
                        <a:lnSpc>
                          <a:spcPct val="107000"/>
                        </a:lnSpc>
                        <a:spcAft>
                          <a:spcPts val="0"/>
                        </a:spcAft>
                      </a:pPr>
                      <a:r>
                        <a:rPr lang="en-CA" sz="1600" b="1" kern="100" dirty="0">
                          <a:effectLst/>
                          <a:latin typeface="+mn-lt"/>
                        </a:rPr>
                        <a:t>Week 100</a:t>
                      </a:r>
                      <a:endParaRPr lang="en-GB" sz="1600" b="1" kern="100" dirty="0">
                        <a:effectLst/>
                        <a:latin typeface="+mn-lt"/>
                        <a:ea typeface="Times New Roman" panose="02020603050405020304" pitchFamily="18" charset="0"/>
                        <a:cs typeface="Arial" panose="020B0604020202020204" pitchFamily="34" charset="0"/>
                      </a:endParaRPr>
                    </a:p>
                  </a:txBody>
                  <a:tcPr marL="25337" marR="25337" marT="0" marB="0"/>
                </a:tc>
                <a:extLst>
                  <a:ext uri="{0D108BD9-81ED-4DB2-BD59-A6C34878D82A}">
                    <a16:rowId xmlns:a16="http://schemas.microsoft.com/office/drawing/2014/main" val="3977681900"/>
                  </a:ext>
                </a:extLst>
              </a:tr>
              <a:tr h="0">
                <a:tc>
                  <a:txBody>
                    <a:bodyPr/>
                    <a:lstStyle/>
                    <a:p>
                      <a:pPr algn="ctr">
                        <a:lnSpc>
                          <a:spcPct val="107000"/>
                        </a:lnSpc>
                        <a:spcAft>
                          <a:spcPts val="0"/>
                        </a:spcAft>
                      </a:pPr>
                      <a:r>
                        <a:rPr lang="en-GB" sz="1600" b="1" kern="100" dirty="0">
                          <a:effectLst/>
                          <a:latin typeface="+mn-lt"/>
                          <a:ea typeface="Times New Roman" panose="02020603050405020304" pitchFamily="18" charset="0"/>
                          <a:cs typeface="Arial" panose="020B0604020202020204" pitchFamily="34" charset="0"/>
                        </a:rPr>
                        <a:t>Overall</a:t>
                      </a:r>
                    </a:p>
                  </a:txBody>
                  <a:tcPr marL="25337" marR="25337" marT="0" marB="0"/>
                </a:tc>
                <a:tc vMerge="1">
                  <a:txBody>
                    <a:bodyPr/>
                    <a:lstStyle/>
                    <a:p>
                      <a:pPr algn="ctr">
                        <a:lnSpc>
                          <a:spcPct val="107000"/>
                        </a:lnSpc>
                        <a:spcAft>
                          <a:spcPts val="0"/>
                        </a:spcAft>
                      </a:pPr>
                      <a:endParaRPr lang="en-GB" sz="1800" b="1" kern="100" dirty="0">
                        <a:effectLst/>
                        <a:latin typeface="+mn-lt"/>
                        <a:ea typeface="Times New Roman" panose="02020603050405020304" pitchFamily="18" charset="0"/>
                        <a:cs typeface="Arial" panose="020B0604020202020204" pitchFamily="34" charset="0"/>
                      </a:endParaRPr>
                    </a:p>
                  </a:txBody>
                  <a:tcPr marL="25337" marR="25337" marT="0" marB="0"/>
                </a:tc>
                <a:tc vMerge="1">
                  <a:txBody>
                    <a:bodyPr/>
                    <a:lstStyle/>
                    <a:p>
                      <a:pPr algn="ctr">
                        <a:lnSpc>
                          <a:spcPct val="107000"/>
                        </a:lnSpc>
                        <a:spcAft>
                          <a:spcPts val="0"/>
                        </a:spcAft>
                      </a:pPr>
                      <a:endParaRPr lang="en-GB" sz="1800" b="1" kern="100" dirty="0">
                        <a:effectLst/>
                        <a:latin typeface="+mn-lt"/>
                        <a:ea typeface="Times New Roman" panose="02020603050405020304" pitchFamily="18" charset="0"/>
                        <a:cs typeface="Arial" panose="020B0604020202020204" pitchFamily="34" charset="0"/>
                      </a:endParaRPr>
                    </a:p>
                  </a:txBody>
                  <a:tcPr marL="25337" marR="25337" marT="0" marB="0"/>
                </a:tc>
                <a:tc vMerge="1">
                  <a:txBody>
                    <a:bodyPr/>
                    <a:lstStyle/>
                    <a:p>
                      <a:pPr algn="ctr">
                        <a:lnSpc>
                          <a:spcPct val="107000"/>
                        </a:lnSpc>
                        <a:spcAft>
                          <a:spcPts val="0"/>
                        </a:spcAft>
                      </a:pPr>
                      <a:endParaRPr lang="en-GB" sz="1800" b="1" kern="100" dirty="0">
                        <a:effectLst/>
                        <a:latin typeface="+mn-lt"/>
                        <a:ea typeface="Times New Roman" panose="02020603050405020304" pitchFamily="18" charset="0"/>
                        <a:cs typeface="Arial" panose="020B0604020202020204" pitchFamily="34" charset="0"/>
                      </a:endParaRPr>
                    </a:p>
                  </a:txBody>
                  <a:tcPr marL="25337" marR="25337" marT="0" marB="0"/>
                </a:tc>
                <a:extLst>
                  <a:ext uri="{0D108BD9-81ED-4DB2-BD59-A6C34878D82A}">
                    <a16:rowId xmlns:a16="http://schemas.microsoft.com/office/drawing/2014/main" val="3496434943"/>
                  </a:ext>
                </a:extLst>
              </a:tr>
              <a:tr h="222448">
                <a:tc>
                  <a:txBody>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lang="en-GB" sz="1600" kern="100" dirty="0">
                          <a:effectLst/>
                          <a:latin typeface="+mn-lt"/>
                          <a:ea typeface="Times New Roman" panose="02020603050405020304" pitchFamily="18" charset="0"/>
                          <a:cs typeface="Arial" panose="020B0604020202020204" pitchFamily="34" charset="0"/>
                        </a:rPr>
                        <a:t>MRX (n=13): </a:t>
                      </a:r>
                      <a:r>
                        <a:rPr lang="en-GB" sz="1600" u="sng" kern="100" dirty="0">
                          <a:effectLst/>
                          <a:highlight>
                            <a:srgbClr val="000000"/>
                          </a:highlight>
                          <a:latin typeface="+mn-lt"/>
                        </a:rPr>
                        <a:t>XXX</a:t>
                      </a:r>
                      <a:endParaRPr lang="en-GB" sz="1600" kern="100" dirty="0">
                        <a:effectLst/>
                        <a:highlight>
                          <a:srgbClr val="000000"/>
                        </a:highlight>
                        <a:latin typeface="+mn-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300"/>
                        </a:spcAft>
                        <a:buClrTx/>
                        <a:buSzTx/>
                        <a:buFontTx/>
                        <a:buNone/>
                        <a:tabLst/>
                        <a:defRPr/>
                      </a:pPr>
                      <a:r>
                        <a:rPr lang="en-GB" sz="1600" kern="100" dirty="0">
                          <a:effectLst/>
                          <a:latin typeface="+mn-lt"/>
                          <a:ea typeface="Times New Roman" panose="02020603050405020304" pitchFamily="18" charset="0"/>
                          <a:cs typeface="Arial" panose="020B0604020202020204" pitchFamily="34" charset="0"/>
                        </a:rPr>
                        <a:t>PBO (n=16): </a:t>
                      </a:r>
                      <a:r>
                        <a:rPr lang="en-GB" sz="1600" u="sng" kern="100" dirty="0">
                          <a:effectLst/>
                          <a:highlight>
                            <a:srgbClr val="000000"/>
                          </a:highlight>
                          <a:latin typeface="+mn-lt"/>
                        </a:rPr>
                        <a:t>XXX</a:t>
                      </a:r>
                    </a:p>
                    <a:p>
                      <a:pPr marL="0" marR="0" lvl="0" indent="0" algn="ctr" defTabSz="914400" rtl="0" eaLnBrk="1" fontAlgn="auto" latinLnBrk="0" hangingPunct="1">
                        <a:lnSpc>
                          <a:spcPct val="107000"/>
                        </a:lnSpc>
                        <a:spcBef>
                          <a:spcPts val="0"/>
                        </a:spcBef>
                        <a:spcAft>
                          <a:spcPts val="300"/>
                        </a:spcAft>
                        <a:buClrTx/>
                        <a:buSzTx/>
                        <a:buFontTx/>
                        <a:buNone/>
                        <a:tabLst/>
                        <a:defRPr/>
                      </a:pPr>
                      <a:r>
                        <a:rPr lang="en-GB" sz="1600" u="none" kern="100" dirty="0">
                          <a:solidFill>
                            <a:schemeClr val="tx1"/>
                          </a:solidFill>
                          <a:effectLst/>
                          <a:latin typeface="+mn-lt"/>
                          <a:ea typeface="Times New Roman" panose="02020603050405020304" pitchFamily="18" charset="0"/>
                          <a:cs typeface="Arial" panose="020B0604020202020204" pitchFamily="34" charset="0"/>
                        </a:rPr>
                        <a:t>Diff: </a:t>
                      </a:r>
                      <a:r>
                        <a:rPr lang="en-GB" sz="1600" u="none" kern="100" dirty="0">
                          <a:solidFill>
                            <a:schemeClr val="tx1"/>
                          </a:solidFill>
                          <a:effectLst/>
                          <a:highlight>
                            <a:srgbClr val="000000"/>
                          </a:highlight>
                          <a:latin typeface="+mn-lt"/>
                          <a:ea typeface="Times New Roman" panose="02020603050405020304" pitchFamily="18" charset="0"/>
                          <a:cs typeface="Arial" panose="020B0604020202020204" pitchFamily="34" charset="0"/>
                        </a:rPr>
                        <a:t> </a:t>
                      </a:r>
                      <a:r>
                        <a:rPr lang="en-GB" sz="1600" u="sng" kern="100" dirty="0">
                          <a:effectLst/>
                          <a:highlight>
                            <a:srgbClr val="000000"/>
                          </a:highlight>
                          <a:latin typeface="+mn-lt"/>
                        </a:rPr>
                        <a:t>XXX</a:t>
                      </a:r>
                      <a:endParaRPr lang="en-GB" sz="1600" kern="100" dirty="0">
                        <a:effectLst/>
                        <a:highlight>
                          <a:srgbClr val="000000"/>
                        </a:highlight>
                        <a:latin typeface="+mn-lt"/>
                        <a:ea typeface="Times New Roman" panose="02020603050405020304" pitchFamily="18" charset="0"/>
                        <a:cs typeface="Arial" panose="020B0604020202020204" pitchFamily="34" charset="0"/>
                      </a:endParaRPr>
                    </a:p>
                  </a:txBody>
                  <a:tcPr marL="25337" marR="25337" marT="0" marB="0"/>
                </a:tc>
                <a:tc>
                  <a:txBody>
                    <a:bodyPr/>
                    <a:lstStyle/>
                    <a:p>
                      <a:pPr algn="ctr">
                        <a:lnSpc>
                          <a:spcPct val="107000"/>
                        </a:lnSpc>
                        <a:spcAft>
                          <a:spcPts val="300"/>
                        </a:spcAft>
                      </a:pPr>
                      <a:r>
                        <a:rPr kumimoji="0" lang="en-GB" sz="1600" b="0" i="0" u="sng"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lang="en-GB" sz="1600" kern="100" dirty="0">
                        <a:effectLst/>
                        <a:latin typeface="+mn-lt"/>
                        <a:ea typeface="Times New Roman" panose="02020603050405020304" pitchFamily="18" charset="0"/>
                        <a:cs typeface="Arial" panose="020B0604020202020204" pitchFamily="34" charset="0"/>
                      </a:endParaRPr>
                    </a:p>
                  </a:txBody>
                  <a:tcPr marL="25337" marR="25337" marT="0" marB="0"/>
                </a:tc>
                <a:tc>
                  <a:txBody>
                    <a:bodyPr/>
                    <a:lstStyle/>
                    <a:p>
                      <a:pPr algn="ctr">
                        <a:lnSpc>
                          <a:spcPct val="107000"/>
                        </a:lnSpc>
                        <a:spcAft>
                          <a:spcPts val="300"/>
                        </a:spcAft>
                      </a:pPr>
                      <a:r>
                        <a:rPr kumimoji="0" lang="en-GB" sz="1600" b="0" i="0" u="sng"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lang="en-GB" sz="1600" kern="100" dirty="0">
                        <a:effectLst/>
                        <a:latin typeface="+mn-lt"/>
                        <a:ea typeface="Times New Roman" panose="02020603050405020304" pitchFamily="18" charset="0"/>
                        <a:cs typeface="Arial" panose="020B0604020202020204" pitchFamily="34" charset="0"/>
                      </a:endParaRPr>
                    </a:p>
                  </a:txBody>
                  <a:tcPr marL="25337" marR="25337" marT="0" marB="0"/>
                </a:tc>
                <a:tc>
                  <a:txBody>
                    <a:bodyPr/>
                    <a:lstStyle/>
                    <a:p>
                      <a:pPr algn="ctr">
                        <a:lnSpc>
                          <a:spcPct val="107000"/>
                        </a:lnSpc>
                        <a:spcAft>
                          <a:spcPts val="300"/>
                        </a:spcAft>
                      </a:pPr>
                      <a:r>
                        <a:rPr kumimoji="0" lang="en-GB" sz="1600" b="0" i="0" u="sng" strike="noStrike" kern="100" cap="none" spc="0" normalizeH="0" baseline="0" noProof="0" dirty="0">
                          <a:ln>
                            <a:noFill/>
                          </a:ln>
                          <a:solidFill>
                            <a:srgbClr val="000000"/>
                          </a:solidFill>
                          <a:effectLst/>
                          <a:highlight>
                            <a:srgbClr val="000000"/>
                          </a:highlight>
                          <a:uLnTx/>
                          <a:uFillTx/>
                          <a:latin typeface="Arial" panose="020B0604020202020204"/>
                          <a:ea typeface="+mn-ea"/>
                          <a:cs typeface="+mn-cs"/>
                        </a:rPr>
                        <a:t>XXX</a:t>
                      </a:r>
                      <a:endParaRPr lang="en-GB" sz="1600" kern="100" dirty="0">
                        <a:effectLst/>
                        <a:latin typeface="+mn-lt"/>
                        <a:ea typeface="Times New Roman" panose="02020603050405020304" pitchFamily="18" charset="0"/>
                        <a:cs typeface="Arial" panose="020B0604020202020204" pitchFamily="34" charset="0"/>
                      </a:endParaRPr>
                    </a:p>
                  </a:txBody>
                  <a:tcPr marL="25337" marR="25337" marT="0" marB="0"/>
                </a:tc>
                <a:extLst>
                  <a:ext uri="{0D108BD9-81ED-4DB2-BD59-A6C34878D82A}">
                    <a16:rowId xmlns:a16="http://schemas.microsoft.com/office/drawing/2014/main" val="3292086535"/>
                  </a:ext>
                </a:extLst>
              </a:tr>
            </a:tbl>
          </a:graphicData>
        </a:graphic>
      </p:graphicFrame>
      <p:pic>
        <p:nvPicPr>
          <p:cNvPr id="9" name="Picture 8" descr="Chart, line chart&#10;&#10;Description automatically generated">
            <a:extLst>
              <a:ext uri="{FF2B5EF4-FFF2-40B4-BE49-F238E27FC236}">
                <a16:creationId xmlns:a16="http://schemas.microsoft.com/office/drawing/2014/main" id="{6C8CC12F-9992-D6EA-3954-C5F0BD0DCD67}"/>
              </a:ext>
            </a:extLst>
          </p:cNvPr>
          <p:cNvPicPr>
            <a:picLocks noChangeAspect="1"/>
          </p:cNvPicPr>
          <p:nvPr/>
        </p:nvPicPr>
        <p:blipFill rotWithShape="1">
          <a:blip r:embed="rId4">
            <a:extLst>
              <a:ext uri="{28A0092B-C50C-407E-A947-70E740481C1C}">
                <a14:useLocalDpi xmlns:a14="http://schemas.microsoft.com/office/drawing/2010/main" val="0"/>
              </a:ext>
            </a:extLst>
          </a:blip>
          <a:srcRect t="2902" b="68931"/>
          <a:stretch/>
        </p:blipFill>
        <p:spPr bwMode="auto">
          <a:xfrm>
            <a:off x="158201" y="4356000"/>
            <a:ext cx="7037359" cy="2049655"/>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graphicFrame>
        <p:nvGraphicFramePr>
          <p:cNvPr id="10" name="Table 9">
            <a:extLst>
              <a:ext uri="{FF2B5EF4-FFF2-40B4-BE49-F238E27FC236}">
                <a16:creationId xmlns:a16="http://schemas.microsoft.com/office/drawing/2014/main" id="{81B55332-59BC-50F8-CA46-E60DC3D2D4D1}"/>
              </a:ext>
            </a:extLst>
          </p:cNvPr>
          <p:cNvGraphicFramePr>
            <a:graphicFrameLocks noGrp="1"/>
          </p:cNvGraphicFramePr>
          <p:nvPr>
            <p:extLst>
              <p:ext uri="{D42A27DB-BD31-4B8C-83A1-F6EECF244321}">
                <p14:modId xmlns:p14="http://schemas.microsoft.com/office/powerpoint/2010/main" val="2135167786"/>
              </p:ext>
            </p:extLst>
          </p:nvPr>
        </p:nvGraphicFramePr>
        <p:xfrm>
          <a:off x="6334310" y="1584000"/>
          <a:ext cx="5607971" cy="2704657"/>
        </p:xfrm>
        <a:graphic>
          <a:graphicData uri="http://schemas.openxmlformats.org/drawingml/2006/table">
            <a:tbl>
              <a:tblPr firstRow="1" bandRow="1">
                <a:tableStyleId>{5C22544A-7EE6-4342-B048-85BDC9FD1C3A}</a:tableStyleId>
              </a:tblPr>
              <a:tblGrid>
                <a:gridCol w="1385643">
                  <a:extLst>
                    <a:ext uri="{9D8B030D-6E8A-4147-A177-3AD203B41FA5}">
                      <a16:colId xmlns:a16="http://schemas.microsoft.com/office/drawing/2014/main" val="745339026"/>
                    </a:ext>
                  </a:extLst>
                </a:gridCol>
                <a:gridCol w="1579344">
                  <a:extLst>
                    <a:ext uri="{9D8B030D-6E8A-4147-A177-3AD203B41FA5}">
                      <a16:colId xmlns:a16="http://schemas.microsoft.com/office/drawing/2014/main" val="1209320333"/>
                    </a:ext>
                  </a:extLst>
                </a:gridCol>
                <a:gridCol w="928268">
                  <a:extLst>
                    <a:ext uri="{9D8B030D-6E8A-4147-A177-3AD203B41FA5}">
                      <a16:colId xmlns:a16="http://schemas.microsoft.com/office/drawing/2014/main" val="1558328066"/>
                    </a:ext>
                  </a:extLst>
                </a:gridCol>
                <a:gridCol w="818681">
                  <a:extLst>
                    <a:ext uri="{9D8B030D-6E8A-4147-A177-3AD203B41FA5}">
                      <a16:colId xmlns:a16="http://schemas.microsoft.com/office/drawing/2014/main" val="3534140931"/>
                    </a:ext>
                  </a:extLst>
                </a:gridCol>
                <a:gridCol w="896035">
                  <a:extLst>
                    <a:ext uri="{9D8B030D-6E8A-4147-A177-3AD203B41FA5}">
                      <a16:colId xmlns:a16="http://schemas.microsoft.com/office/drawing/2014/main" val="2361855783"/>
                    </a:ext>
                  </a:extLst>
                </a:gridCol>
              </a:tblGrid>
              <a:tr h="0">
                <a:tc gridSpan="2">
                  <a:txBody>
                    <a:bodyPr/>
                    <a:lstStyle/>
                    <a:p>
                      <a:pPr algn="ctr">
                        <a:lnSpc>
                          <a:spcPct val="107000"/>
                        </a:lnSpc>
                        <a:spcAft>
                          <a:spcPts val="0"/>
                        </a:spcAft>
                      </a:pPr>
                      <a:r>
                        <a:rPr lang="en-GB" sz="1600" kern="100" dirty="0">
                          <a:effectLst/>
                          <a:latin typeface="+mn-lt"/>
                          <a:ea typeface="Times New Roman" panose="02020603050405020304" pitchFamily="18" charset="0"/>
                          <a:cs typeface="Arial" panose="020B0604020202020204" pitchFamily="34" charset="0"/>
                        </a:rPr>
                        <a:t>LS mean change (SE)</a:t>
                      </a:r>
                    </a:p>
                  </a:txBody>
                  <a:tcPr marL="25337" marR="25337" marT="0" marB="0"/>
                </a:tc>
                <a:tc hMerge="1">
                  <a:txBody>
                    <a:bodyPr/>
                    <a:lstStyle/>
                    <a:p>
                      <a:endParaRPr lang="en-GB"/>
                    </a:p>
                  </a:txBody>
                  <a:tcPr/>
                </a:tc>
                <a:tc gridSpan="3">
                  <a:txBody>
                    <a:bodyPr/>
                    <a:lstStyle/>
                    <a:p>
                      <a:pPr algn="ctr">
                        <a:lnSpc>
                          <a:spcPct val="107000"/>
                        </a:lnSpc>
                        <a:spcAft>
                          <a:spcPts val="0"/>
                        </a:spcAft>
                      </a:pPr>
                      <a:r>
                        <a:rPr lang="en-CA" sz="1600" kern="100" dirty="0">
                          <a:effectLst/>
                          <a:latin typeface="+mn-lt"/>
                        </a:rPr>
                        <a:t>LS mean change (SE) from baseline to:</a:t>
                      </a:r>
                      <a:endParaRPr lang="en-GB" sz="1600" kern="100" dirty="0">
                        <a:effectLst/>
                        <a:latin typeface="+mn-lt"/>
                        <a:ea typeface="Times New Roman" panose="02020603050405020304" pitchFamily="18" charset="0"/>
                        <a:cs typeface="Arial" panose="020B0604020202020204" pitchFamily="34" charset="0"/>
                      </a:endParaRPr>
                    </a:p>
                  </a:txBody>
                  <a:tcPr marL="25337" marR="25337" marT="0" marB="0"/>
                </a:tc>
                <a:tc hMerge="1">
                  <a:txBody>
                    <a:bodyPr/>
                    <a:lstStyle/>
                    <a:p>
                      <a:pPr algn="ctr">
                        <a:lnSpc>
                          <a:spcPct val="107000"/>
                        </a:lnSpc>
                        <a:spcAft>
                          <a:spcPts val="0"/>
                        </a:spcAft>
                      </a:pPr>
                      <a:endParaRPr lang="en-GB" sz="1800" kern="100" dirty="0">
                        <a:effectLst/>
                        <a:latin typeface="+mn-lt"/>
                        <a:ea typeface="Times New Roman" panose="02020603050405020304" pitchFamily="18" charset="0"/>
                        <a:cs typeface="Arial" panose="020B0604020202020204" pitchFamily="34" charset="0"/>
                      </a:endParaRPr>
                    </a:p>
                  </a:txBody>
                  <a:tcPr marL="25337" marR="25337" marT="0" marB="0"/>
                </a:tc>
                <a:tc hMerge="1">
                  <a:txBody>
                    <a:bodyPr/>
                    <a:lstStyle/>
                    <a:p>
                      <a:pPr algn="ctr">
                        <a:lnSpc>
                          <a:spcPct val="107000"/>
                        </a:lnSpc>
                        <a:spcAft>
                          <a:spcPts val="0"/>
                        </a:spcAft>
                      </a:pPr>
                      <a:endParaRPr lang="en-GB" sz="1800" kern="100" dirty="0">
                        <a:effectLst/>
                        <a:latin typeface="+mn-lt"/>
                        <a:ea typeface="Times New Roman" panose="02020603050405020304" pitchFamily="18" charset="0"/>
                        <a:cs typeface="Arial" panose="020B0604020202020204" pitchFamily="34" charset="0"/>
                      </a:endParaRPr>
                    </a:p>
                  </a:txBody>
                  <a:tcPr marL="25337" marR="25337" marT="0" marB="0"/>
                </a:tc>
                <a:extLst>
                  <a:ext uri="{0D108BD9-81ED-4DB2-BD59-A6C34878D82A}">
                    <a16:rowId xmlns:a16="http://schemas.microsoft.com/office/drawing/2014/main" val="577046069"/>
                  </a:ext>
                </a:extLst>
              </a:tr>
              <a:tr h="0">
                <a:tc gridSpan="2">
                  <a:txBody>
                    <a:bodyPr/>
                    <a:lstStyle/>
                    <a:p>
                      <a:pPr algn="ctr">
                        <a:lnSpc>
                          <a:spcPct val="107000"/>
                        </a:lnSpc>
                        <a:spcAft>
                          <a:spcPts val="0"/>
                        </a:spcAft>
                      </a:pPr>
                      <a:r>
                        <a:rPr lang="en-GB" sz="1600" b="1" kern="100" dirty="0">
                          <a:effectLst/>
                          <a:latin typeface="+mn-lt"/>
                          <a:ea typeface="Times New Roman" panose="02020603050405020304" pitchFamily="18" charset="0"/>
                          <a:cs typeface="Arial" panose="020B0604020202020204" pitchFamily="34" charset="0"/>
                        </a:rPr>
                        <a:t>Week 18 to 22 (RWP)</a:t>
                      </a:r>
                    </a:p>
                  </a:txBody>
                  <a:tcPr marL="25337" marR="25337" marT="0" marB="0"/>
                </a:tc>
                <a:tc hMerge="1">
                  <a:txBody>
                    <a:bodyPr/>
                    <a:lstStyle/>
                    <a:p>
                      <a:endParaRPr lang="en-GB"/>
                    </a:p>
                  </a:txBody>
                  <a:tcPr/>
                </a:tc>
                <a:tc rowSpan="2">
                  <a:txBody>
                    <a:bodyPr/>
                    <a:lstStyle/>
                    <a:p>
                      <a:pPr algn="ctr">
                        <a:lnSpc>
                          <a:spcPct val="107000"/>
                        </a:lnSpc>
                        <a:spcAft>
                          <a:spcPts val="0"/>
                        </a:spcAft>
                      </a:pPr>
                      <a:r>
                        <a:rPr lang="en-CA" sz="1600" b="1" kern="100" dirty="0">
                          <a:effectLst/>
                          <a:latin typeface="+mn-lt"/>
                        </a:rPr>
                        <a:t>Week 18</a:t>
                      </a:r>
                      <a:endParaRPr lang="en-GB" sz="1600" b="1" kern="100" dirty="0">
                        <a:effectLst/>
                        <a:latin typeface="+mn-lt"/>
                        <a:ea typeface="Times New Roman" panose="02020603050405020304" pitchFamily="18" charset="0"/>
                        <a:cs typeface="Arial" panose="020B0604020202020204" pitchFamily="34" charset="0"/>
                      </a:endParaRPr>
                    </a:p>
                  </a:txBody>
                  <a:tcPr marL="25337" marR="25337" marT="0" marB="0"/>
                </a:tc>
                <a:tc rowSpan="2">
                  <a:txBody>
                    <a:bodyPr/>
                    <a:lstStyle/>
                    <a:p>
                      <a:pPr algn="ctr">
                        <a:lnSpc>
                          <a:spcPct val="107000"/>
                        </a:lnSpc>
                        <a:spcAft>
                          <a:spcPts val="0"/>
                        </a:spcAft>
                      </a:pPr>
                      <a:r>
                        <a:rPr lang="en-CA" sz="1600" b="1" kern="100" dirty="0">
                          <a:effectLst/>
                          <a:latin typeface="+mn-lt"/>
                        </a:rPr>
                        <a:t>Week 48</a:t>
                      </a:r>
                      <a:endParaRPr lang="en-GB" sz="1600" b="1" kern="100" dirty="0">
                        <a:effectLst/>
                        <a:latin typeface="+mn-lt"/>
                        <a:ea typeface="Times New Roman" panose="02020603050405020304" pitchFamily="18" charset="0"/>
                        <a:cs typeface="Arial" panose="020B0604020202020204" pitchFamily="34" charset="0"/>
                      </a:endParaRPr>
                    </a:p>
                  </a:txBody>
                  <a:tcPr marL="25337" marR="25337" marT="0" marB="0"/>
                </a:tc>
                <a:tc rowSpan="2">
                  <a:txBody>
                    <a:bodyPr/>
                    <a:lstStyle/>
                    <a:p>
                      <a:pPr algn="ctr">
                        <a:lnSpc>
                          <a:spcPct val="107000"/>
                        </a:lnSpc>
                        <a:spcAft>
                          <a:spcPts val="0"/>
                        </a:spcAft>
                      </a:pPr>
                      <a:r>
                        <a:rPr lang="en-CA" sz="1600" b="1" kern="100" dirty="0">
                          <a:effectLst/>
                          <a:latin typeface="+mn-lt"/>
                        </a:rPr>
                        <a:t>Week 100</a:t>
                      </a:r>
                      <a:endParaRPr lang="en-GB" sz="1600" b="1" kern="100" dirty="0">
                        <a:effectLst/>
                        <a:latin typeface="+mn-lt"/>
                        <a:ea typeface="Times New Roman" panose="02020603050405020304" pitchFamily="18" charset="0"/>
                        <a:cs typeface="Arial" panose="020B0604020202020204" pitchFamily="34" charset="0"/>
                      </a:endParaRPr>
                    </a:p>
                  </a:txBody>
                  <a:tcPr marL="25337" marR="25337" marT="0" marB="0"/>
                </a:tc>
                <a:extLst>
                  <a:ext uri="{0D108BD9-81ED-4DB2-BD59-A6C34878D82A}">
                    <a16:rowId xmlns:a16="http://schemas.microsoft.com/office/drawing/2014/main" val="3977681900"/>
                  </a:ext>
                </a:extLst>
              </a:tr>
              <a:tr h="0">
                <a:tc>
                  <a:txBody>
                    <a:bodyPr/>
                    <a:lstStyle/>
                    <a:p>
                      <a:pPr algn="ctr">
                        <a:lnSpc>
                          <a:spcPct val="107000"/>
                        </a:lnSpc>
                        <a:spcAft>
                          <a:spcPts val="0"/>
                        </a:spcAft>
                      </a:pPr>
                      <a:r>
                        <a:rPr lang="en-GB" sz="1600" b="1" kern="100" dirty="0">
                          <a:effectLst/>
                          <a:latin typeface="+mn-lt"/>
                          <a:ea typeface="Times New Roman" panose="02020603050405020304" pitchFamily="18" charset="0"/>
                          <a:cs typeface="Arial" panose="020B0604020202020204" pitchFamily="34" charset="0"/>
                        </a:rPr>
                        <a:t>Overall</a:t>
                      </a:r>
                    </a:p>
                  </a:txBody>
                  <a:tcPr marL="25337" marR="25337" marT="0" marB="0"/>
                </a:tc>
                <a:tc>
                  <a:txBody>
                    <a:bodyPr/>
                    <a:lstStyle/>
                    <a:p>
                      <a:pPr algn="ctr">
                        <a:lnSpc>
                          <a:spcPct val="107000"/>
                        </a:lnSpc>
                        <a:spcAft>
                          <a:spcPts val="0"/>
                        </a:spcAft>
                      </a:pPr>
                      <a:r>
                        <a:rPr lang="en-GB" sz="1600" b="1" kern="100" dirty="0">
                          <a:effectLst/>
                          <a:latin typeface="+mn-lt"/>
                          <a:ea typeface="Times New Roman" panose="02020603050405020304" pitchFamily="18" charset="0"/>
                          <a:cs typeface="Arial" panose="020B0604020202020204" pitchFamily="34" charset="0"/>
                        </a:rPr>
                        <a:t>‘Responders’</a:t>
                      </a:r>
                    </a:p>
                  </a:txBody>
                  <a:tcPr marL="25337" marR="25337" marT="0" marB="0"/>
                </a:tc>
                <a:tc vMerge="1">
                  <a:txBody>
                    <a:bodyPr/>
                    <a:lstStyle/>
                    <a:p>
                      <a:pPr algn="ctr">
                        <a:lnSpc>
                          <a:spcPct val="107000"/>
                        </a:lnSpc>
                        <a:spcAft>
                          <a:spcPts val="0"/>
                        </a:spcAft>
                      </a:pPr>
                      <a:endParaRPr lang="en-GB" sz="1800" b="1" kern="100" dirty="0">
                        <a:effectLst/>
                        <a:latin typeface="+mn-lt"/>
                        <a:ea typeface="Times New Roman" panose="02020603050405020304" pitchFamily="18" charset="0"/>
                        <a:cs typeface="Arial" panose="020B0604020202020204" pitchFamily="34" charset="0"/>
                      </a:endParaRPr>
                    </a:p>
                  </a:txBody>
                  <a:tcPr marL="25337" marR="25337" marT="0" marB="0"/>
                </a:tc>
                <a:tc vMerge="1">
                  <a:txBody>
                    <a:bodyPr/>
                    <a:lstStyle/>
                    <a:p>
                      <a:pPr algn="ctr">
                        <a:lnSpc>
                          <a:spcPct val="107000"/>
                        </a:lnSpc>
                        <a:spcAft>
                          <a:spcPts val="0"/>
                        </a:spcAft>
                      </a:pPr>
                      <a:endParaRPr lang="en-GB" sz="1800" b="1" kern="100" dirty="0">
                        <a:effectLst/>
                        <a:latin typeface="+mn-lt"/>
                        <a:ea typeface="Times New Roman" panose="02020603050405020304" pitchFamily="18" charset="0"/>
                        <a:cs typeface="Arial" panose="020B0604020202020204" pitchFamily="34" charset="0"/>
                      </a:endParaRPr>
                    </a:p>
                  </a:txBody>
                  <a:tcPr marL="25337" marR="25337" marT="0" marB="0"/>
                </a:tc>
                <a:tc vMerge="1">
                  <a:txBody>
                    <a:bodyPr/>
                    <a:lstStyle/>
                    <a:p>
                      <a:pPr algn="ctr">
                        <a:lnSpc>
                          <a:spcPct val="107000"/>
                        </a:lnSpc>
                        <a:spcAft>
                          <a:spcPts val="0"/>
                        </a:spcAft>
                      </a:pPr>
                      <a:endParaRPr lang="en-GB" sz="1800" b="1" kern="100" dirty="0">
                        <a:effectLst/>
                        <a:latin typeface="+mn-lt"/>
                        <a:ea typeface="Times New Roman" panose="02020603050405020304" pitchFamily="18" charset="0"/>
                        <a:cs typeface="Arial" panose="020B0604020202020204" pitchFamily="34" charset="0"/>
                      </a:endParaRPr>
                    </a:p>
                  </a:txBody>
                  <a:tcPr marL="25337" marR="25337" marT="0" marB="0"/>
                </a:tc>
                <a:extLst>
                  <a:ext uri="{0D108BD9-81ED-4DB2-BD59-A6C34878D82A}">
                    <a16:rowId xmlns:a16="http://schemas.microsoft.com/office/drawing/2014/main" val="3496434943"/>
                  </a:ext>
                </a:extLst>
              </a:tr>
              <a:tr h="288723">
                <a:tc>
                  <a:txBody>
                    <a:bodyPr/>
                    <a:lstStyle/>
                    <a:p>
                      <a:pPr marL="0" marR="0" lvl="0" indent="0" algn="ctr" defTabSz="914400" rtl="0" eaLnBrk="1" fontAlgn="auto" latinLnBrk="0" hangingPunct="1">
                        <a:lnSpc>
                          <a:spcPct val="107000"/>
                        </a:lnSpc>
                        <a:spcBef>
                          <a:spcPts val="0"/>
                        </a:spcBef>
                        <a:spcAft>
                          <a:spcPts val="300"/>
                        </a:spcAft>
                        <a:buClrTx/>
                        <a:buSzTx/>
                        <a:buFontTx/>
                        <a:buNone/>
                        <a:tabLst/>
                        <a:defRPr/>
                      </a:pPr>
                      <a:r>
                        <a:rPr lang="en-GB" sz="1600" u="none" kern="100" dirty="0">
                          <a:solidFill>
                            <a:schemeClr val="tx1"/>
                          </a:solidFill>
                          <a:effectLst/>
                          <a:latin typeface="+mn-lt"/>
                          <a:ea typeface="Times New Roman" panose="02020603050405020304" pitchFamily="18" charset="0"/>
                          <a:cs typeface="Arial" panose="020B0604020202020204" pitchFamily="34" charset="0"/>
                        </a:rPr>
                        <a:t>MRX (n=13): </a:t>
                      </a:r>
                    </a:p>
                    <a:p>
                      <a:pPr marL="0" marR="0" lvl="0" indent="0" algn="ctr" defTabSz="914400" rtl="0" eaLnBrk="1" fontAlgn="auto" latinLnBrk="0" hangingPunct="1">
                        <a:lnSpc>
                          <a:spcPct val="107000"/>
                        </a:lnSpc>
                        <a:spcBef>
                          <a:spcPts val="0"/>
                        </a:spcBef>
                        <a:spcAft>
                          <a:spcPts val="300"/>
                        </a:spcAft>
                        <a:buClrTx/>
                        <a:buSzTx/>
                        <a:buFontTx/>
                        <a:buNone/>
                        <a:tabLst/>
                        <a:defRPr/>
                      </a:pPr>
                      <a:r>
                        <a:rPr lang="en-GB" sz="1600" u="sng" kern="100" dirty="0">
                          <a:solidFill>
                            <a:schemeClr val="tx1"/>
                          </a:solidFill>
                          <a:effectLst/>
                          <a:highlight>
                            <a:srgbClr val="000000"/>
                          </a:highlight>
                          <a:latin typeface="+mn-lt"/>
                        </a:rPr>
                        <a:t>XXX</a:t>
                      </a:r>
                    </a:p>
                    <a:p>
                      <a:pPr marL="0" marR="0" lvl="0" indent="0" algn="ctr" defTabSz="914400" rtl="0" eaLnBrk="1" fontAlgn="auto" latinLnBrk="0" hangingPunct="1">
                        <a:lnSpc>
                          <a:spcPct val="107000"/>
                        </a:lnSpc>
                        <a:spcBef>
                          <a:spcPts val="0"/>
                        </a:spcBef>
                        <a:spcAft>
                          <a:spcPts val="300"/>
                        </a:spcAft>
                        <a:buClrTx/>
                        <a:buSzTx/>
                        <a:buFontTx/>
                        <a:buNone/>
                        <a:tabLst/>
                        <a:defRPr/>
                      </a:pPr>
                      <a:r>
                        <a:rPr lang="en-GB" sz="1600" u="none" kern="100" dirty="0">
                          <a:solidFill>
                            <a:schemeClr val="tx1"/>
                          </a:solidFill>
                          <a:effectLst/>
                          <a:latin typeface="+mn-lt"/>
                          <a:ea typeface="Times New Roman" panose="02020603050405020304" pitchFamily="18" charset="0"/>
                          <a:cs typeface="Arial" panose="020B0604020202020204" pitchFamily="34" charset="0"/>
                        </a:rPr>
                        <a:t>PBO (n=16): </a:t>
                      </a:r>
                      <a:r>
                        <a:rPr lang="en-GB" sz="1600" u="sng" kern="100" dirty="0">
                          <a:solidFill>
                            <a:schemeClr val="tx1"/>
                          </a:solidFill>
                          <a:effectLst/>
                          <a:highlight>
                            <a:srgbClr val="000000"/>
                          </a:highlight>
                          <a:latin typeface="+mn-lt"/>
                        </a:rPr>
                        <a:t>XXX</a:t>
                      </a:r>
                    </a:p>
                    <a:p>
                      <a:pPr marL="0" marR="0" lvl="0" indent="0" algn="ctr" defTabSz="914400" rtl="0" eaLnBrk="1" fontAlgn="auto" latinLnBrk="0" hangingPunct="1">
                        <a:lnSpc>
                          <a:spcPct val="107000"/>
                        </a:lnSpc>
                        <a:spcBef>
                          <a:spcPts val="0"/>
                        </a:spcBef>
                        <a:spcAft>
                          <a:spcPts val="300"/>
                        </a:spcAft>
                        <a:buClrTx/>
                        <a:buSzTx/>
                        <a:buFontTx/>
                        <a:buNone/>
                        <a:tabLst/>
                        <a:defRPr/>
                      </a:pPr>
                      <a:r>
                        <a:rPr lang="en-GB" sz="1600" u="none" kern="100" dirty="0">
                          <a:solidFill>
                            <a:schemeClr val="tx1"/>
                          </a:solidFill>
                          <a:effectLst/>
                          <a:latin typeface="+mn-lt"/>
                          <a:ea typeface="Times New Roman" panose="02020603050405020304" pitchFamily="18" charset="0"/>
                          <a:cs typeface="Arial" panose="020B0604020202020204" pitchFamily="34" charset="0"/>
                        </a:rPr>
                        <a:t>Diff: </a:t>
                      </a:r>
                      <a:r>
                        <a:rPr lang="en-GB" sz="1600" u="sng" kern="100" dirty="0">
                          <a:solidFill>
                            <a:schemeClr val="tx1"/>
                          </a:solidFill>
                          <a:effectLst/>
                          <a:highlight>
                            <a:srgbClr val="000000"/>
                          </a:highlight>
                          <a:latin typeface="+mn-lt"/>
                        </a:rPr>
                        <a:t>XXX</a:t>
                      </a:r>
                    </a:p>
                  </a:txBody>
                  <a:tcPr marL="25337" marR="25337" marT="0" marB="0"/>
                </a:tc>
                <a:tc>
                  <a:txBody>
                    <a:bodyPr/>
                    <a:lstStyle/>
                    <a:p>
                      <a:pPr marL="0" marR="0" lvl="0" indent="0" algn="ctr" defTabSz="914400" rtl="0" eaLnBrk="1" fontAlgn="auto" latinLnBrk="0" hangingPunct="1">
                        <a:lnSpc>
                          <a:spcPct val="107000"/>
                        </a:lnSpc>
                        <a:spcBef>
                          <a:spcPts val="0"/>
                        </a:spcBef>
                        <a:spcAft>
                          <a:spcPts val="300"/>
                        </a:spcAft>
                        <a:buClrTx/>
                        <a:buSzTx/>
                        <a:buFontTx/>
                        <a:buNone/>
                        <a:tabLst/>
                        <a:defRPr/>
                      </a:pPr>
                      <a:r>
                        <a:rPr lang="en-GB" sz="1600" u="none" kern="100" dirty="0">
                          <a:solidFill>
                            <a:schemeClr val="tx1"/>
                          </a:solidFill>
                          <a:effectLst/>
                          <a:latin typeface="+mn-lt"/>
                          <a:ea typeface="Times New Roman" panose="02020603050405020304" pitchFamily="18" charset="0"/>
                          <a:cs typeface="Arial" panose="020B0604020202020204" pitchFamily="34" charset="0"/>
                        </a:rPr>
                        <a:t>MRX (n=5): </a:t>
                      </a:r>
                    </a:p>
                    <a:p>
                      <a:pPr marL="0" marR="0" lvl="0" indent="0" algn="ctr" defTabSz="914400" rtl="0" eaLnBrk="1" fontAlgn="auto" latinLnBrk="0" hangingPunct="1">
                        <a:lnSpc>
                          <a:spcPct val="107000"/>
                        </a:lnSpc>
                        <a:spcBef>
                          <a:spcPts val="0"/>
                        </a:spcBef>
                        <a:spcAft>
                          <a:spcPts val="300"/>
                        </a:spcAft>
                        <a:buClrTx/>
                        <a:buSzTx/>
                        <a:buFontTx/>
                        <a:buNone/>
                        <a:tabLst/>
                        <a:defRPr/>
                      </a:pPr>
                      <a:r>
                        <a:rPr lang="en-GB" sz="1600" u="sng" kern="100" dirty="0">
                          <a:solidFill>
                            <a:schemeClr val="tx1"/>
                          </a:solidFill>
                          <a:effectLst/>
                          <a:highlight>
                            <a:srgbClr val="000000"/>
                          </a:highlight>
                          <a:latin typeface="+mn-lt"/>
                        </a:rPr>
                        <a:t>XXX</a:t>
                      </a:r>
                    </a:p>
                    <a:p>
                      <a:pPr marL="0" marR="0" lvl="0" indent="0" algn="ctr" defTabSz="914400" rtl="0" eaLnBrk="1" fontAlgn="auto" latinLnBrk="0" hangingPunct="1">
                        <a:lnSpc>
                          <a:spcPct val="107000"/>
                        </a:lnSpc>
                        <a:spcBef>
                          <a:spcPts val="0"/>
                        </a:spcBef>
                        <a:spcAft>
                          <a:spcPts val="300"/>
                        </a:spcAft>
                        <a:buClrTx/>
                        <a:buSzTx/>
                        <a:buFontTx/>
                        <a:buNone/>
                        <a:tabLst/>
                        <a:defRPr/>
                      </a:pPr>
                      <a:r>
                        <a:rPr lang="en-GB" sz="1600" u="none" kern="100" dirty="0">
                          <a:solidFill>
                            <a:schemeClr val="tx1"/>
                          </a:solidFill>
                          <a:effectLst/>
                          <a:latin typeface="+mn-lt"/>
                          <a:ea typeface="Times New Roman" panose="02020603050405020304" pitchFamily="18" charset="0"/>
                          <a:cs typeface="Arial" panose="020B0604020202020204" pitchFamily="34" charset="0"/>
                        </a:rPr>
                        <a:t>PBO (n=10): </a:t>
                      </a:r>
                      <a:r>
                        <a:rPr lang="en-GB" sz="1600" u="sng" kern="100" dirty="0">
                          <a:solidFill>
                            <a:schemeClr val="tx1"/>
                          </a:solidFill>
                          <a:effectLst/>
                          <a:highlight>
                            <a:srgbClr val="000000"/>
                          </a:highlight>
                          <a:latin typeface="+mn-lt"/>
                        </a:rPr>
                        <a:t>XXX</a:t>
                      </a:r>
                    </a:p>
                    <a:p>
                      <a:pPr marL="0" marR="0" lvl="0" indent="0" algn="ctr" defTabSz="914400" rtl="0" eaLnBrk="1" fontAlgn="auto" latinLnBrk="0" hangingPunct="1">
                        <a:lnSpc>
                          <a:spcPct val="107000"/>
                        </a:lnSpc>
                        <a:spcBef>
                          <a:spcPts val="0"/>
                        </a:spcBef>
                        <a:spcAft>
                          <a:spcPts val="300"/>
                        </a:spcAft>
                        <a:buClrTx/>
                        <a:buSzTx/>
                        <a:buFontTx/>
                        <a:buNone/>
                        <a:tabLst/>
                        <a:defRPr/>
                      </a:pPr>
                      <a:r>
                        <a:rPr lang="en-GB" sz="1600" u="none" kern="100" dirty="0">
                          <a:solidFill>
                            <a:schemeClr val="tx1"/>
                          </a:solidFill>
                          <a:effectLst/>
                          <a:latin typeface="+mn-lt"/>
                          <a:ea typeface="Times New Roman" panose="02020603050405020304" pitchFamily="18" charset="0"/>
                          <a:cs typeface="Arial" panose="020B0604020202020204" pitchFamily="34" charset="0"/>
                        </a:rPr>
                        <a:t>Diff: </a:t>
                      </a:r>
                      <a:r>
                        <a:rPr lang="en-GB" sz="1600" u="sng" kern="100" dirty="0">
                          <a:solidFill>
                            <a:schemeClr val="tx1"/>
                          </a:solidFill>
                          <a:effectLst/>
                          <a:highlight>
                            <a:srgbClr val="000000"/>
                          </a:highlight>
                          <a:latin typeface="+mn-lt"/>
                        </a:rPr>
                        <a:t>XXX</a:t>
                      </a:r>
                    </a:p>
                    <a:p>
                      <a:pPr marL="0" marR="0" lvl="0" indent="0" algn="ctr" defTabSz="914400" rtl="0" eaLnBrk="1" fontAlgn="auto" latinLnBrk="0" hangingPunct="1">
                        <a:lnSpc>
                          <a:spcPct val="107000"/>
                        </a:lnSpc>
                        <a:spcBef>
                          <a:spcPts val="0"/>
                        </a:spcBef>
                        <a:spcAft>
                          <a:spcPts val="300"/>
                        </a:spcAft>
                        <a:buClrTx/>
                        <a:buSzTx/>
                        <a:buFontTx/>
                        <a:buNone/>
                        <a:tabLst/>
                        <a:defRPr/>
                      </a:pPr>
                      <a:endParaRPr lang="en-GB" sz="1600" kern="100" dirty="0">
                        <a:solidFill>
                          <a:schemeClr val="tx1"/>
                        </a:solidFill>
                        <a:effectLst/>
                        <a:highlight>
                          <a:srgbClr val="00FFFF"/>
                        </a:highlight>
                        <a:latin typeface="+mn-lt"/>
                        <a:ea typeface="Times New Roman" panose="02020603050405020304" pitchFamily="18" charset="0"/>
                        <a:cs typeface="Arial" panose="020B0604020202020204" pitchFamily="34" charset="0"/>
                      </a:endParaRPr>
                    </a:p>
                  </a:txBody>
                  <a:tcPr marL="25337" marR="25337" marT="0" marB="0"/>
                </a:tc>
                <a:tc>
                  <a:txBody>
                    <a:bodyPr/>
                    <a:lstStyle/>
                    <a:p>
                      <a:pPr algn="ctr">
                        <a:lnSpc>
                          <a:spcPct val="107000"/>
                        </a:lnSpc>
                        <a:spcAft>
                          <a:spcPts val="300"/>
                        </a:spcAft>
                      </a:pPr>
                      <a:r>
                        <a:rPr lang="en-GB" sz="1600" u="sng" kern="100" dirty="0">
                          <a:effectLst/>
                          <a:highlight>
                            <a:srgbClr val="000000"/>
                          </a:highlight>
                          <a:latin typeface="+mn-lt"/>
                        </a:rPr>
                        <a:t>XXX</a:t>
                      </a:r>
                      <a:endParaRPr lang="en-GB" sz="1600" kern="100" dirty="0">
                        <a:effectLst/>
                        <a:highlight>
                          <a:srgbClr val="000000"/>
                        </a:highlight>
                        <a:latin typeface="+mn-lt"/>
                        <a:ea typeface="Times New Roman" panose="02020603050405020304" pitchFamily="18" charset="0"/>
                        <a:cs typeface="Arial" panose="020B0604020202020204" pitchFamily="34" charset="0"/>
                      </a:endParaRPr>
                    </a:p>
                  </a:txBody>
                  <a:tcPr marL="25337" marR="25337" marT="0" marB="0"/>
                </a:tc>
                <a:tc>
                  <a:txBody>
                    <a:bodyPr/>
                    <a:lstStyle/>
                    <a:p>
                      <a:pPr algn="ctr">
                        <a:lnSpc>
                          <a:spcPct val="107000"/>
                        </a:lnSpc>
                        <a:spcAft>
                          <a:spcPts val="300"/>
                        </a:spcAft>
                      </a:pPr>
                      <a:r>
                        <a:rPr kumimoji="0" lang="en-GB" sz="1600" b="0" i="0" u="sng"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lang="en-GB" sz="1600" kern="100" dirty="0">
                        <a:effectLst/>
                        <a:latin typeface="+mn-lt"/>
                        <a:ea typeface="Times New Roman" panose="02020603050405020304" pitchFamily="18" charset="0"/>
                        <a:cs typeface="Arial" panose="020B0604020202020204" pitchFamily="34" charset="0"/>
                      </a:endParaRPr>
                    </a:p>
                  </a:txBody>
                  <a:tcPr marL="25337" marR="25337" marT="0" marB="0"/>
                </a:tc>
                <a:tc>
                  <a:txBody>
                    <a:bodyPr/>
                    <a:lstStyle/>
                    <a:p>
                      <a:pPr algn="ctr">
                        <a:lnSpc>
                          <a:spcPct val="107000"/>
                        </a:lnSpc>
                        <a:spcAft>
                          <a:spcPts val="300"/>
                        </a:spcAft>
                      </a:pPr>
                      <a:r>
                        <a:rPr kumimoji="0" lang="en-GB" sz="1600" b="0" i="0" u="sng" strike="noStrike" kern="100" cap="none" spc="0" normalizeH="0" baseline="0" noProof="0" dirty="0">
                          <a:ln>
                            <a:noFill/>
                          </a:ln>
                          <a:solidFill>
                            <a:srgbClr val="000000"/>
                          </a:solidFill>
                          <a:effectLst/>
                          <a:highlight>
                            <a:srgbClr val="000000"/>
                          </a:highlight>
                          <a:uLnTx/>
                          <a:uFillTx/>
                          <a:latin typeface="Arial" panose="020B0604020202020204"/>
                          <a:ea typeface="+mn-ea"/>
                          <a:cs typeface="+mn-cs"/>
                        </a:rPr>
                        <a:t>XXX</a:t>
                      </a:r>
                      <a:endParaRPr lang="en-GB" sz="1600" kern="100" dirty="0">
                        <a:effectLst/>
                        <a:latin typeface="+mn-lt"/>
                        <a:ea typeface="Times New Roman" panose="02020603050405020304" pitchFamily="18" charset="0"/>
                        <a:cs typeface="Arial" panose="020B0604020202020204" pitchFamily="34" charset="0"/>
                      </a:endParaRPr>
                    </a:p>
                  </a:txBody>
                  <a:tcPr marL="25337" marR="25337" marT="0" marB="0"/>
                </a:tc>
                <a:extLst>
                  <a:ext uri="{0D108BD9-81ED-4DB2-BD59-A6C34878D82A}">
                    <a16:rowId xmlns:a16="http://schemas.microsoft.com/office/drawing/2014/main" val="848751873"/>
                  </a:ext>
                </a:extLst>
              </a:tr>
            </a:tbl>
          </a:graphicData>
        </a:graphic>
      </p:graphicFrame>
      <p:sp>
        <p:nvSpPr>
          <p:cNvPr id="12" name="TextBox 11">
            <a:extLst>
              <a:ext uri="{FF2B5EF4-FFF2-40B4-BE49-F238E27FC236}">
                <a16:creationId xmlns:a16="http://schemas.microsoft.com/office/drawing/2014/main" id="{865D3170-4840-48BB-375F-CE81E58EA1C7}"/>
              </a:ext>
            </a:extLst>
          </p:cNvPr>
          <p:cNvSpPr txBox="1"/>
          <p:nvPr/>
        </p:nvSpPr>
        <p:spPr>
          <a:xfrm>
            <a:off x="158199" y="1260000"/>
            <a:ext cx="11784081" cy="369332"/>
          </a:xfrm>
          <a:prstGeom prst="rect">
            <a:avLst/>
          </a:prstGeom>
          <a:noFill/>
        </p:spPr>
        <p:txBody>
          <a:bodyPr wrap="square">
            <a:spAutoFit/>
          </a:bodyPr>
          <a:lstStyle/>
          <a:p>
            <a:r>
              <a:rPr lang="en-GB" sz="1800" b="1" dirty="0">
                <a:effectLst/>
                <a:ea typeface="Times New Roman" panose="02020603050405020304" pitchFamily="18" charset="0"/>
              </a:rPr>
              <a:t>Mean change from baseline in </a:t>
            </a:r>
            <a:r>
              <a:rPr lang="en-GB" sz="1800" b="1" dirty="0" err="1">
                <a:effectLst/>
                <a:ea typeface="Times New Roman" panose="02020603050405020304" pitchFamily="18" charset="0"/>
              </a:rPr>
              <a:t>sBA</a:t>
            </a:r>
            <a:r>
              <a:rPr lang="en-GB" sz="1800" b="1" dirty="0">
                <a:effectLst/>
                <a:ea typeface="Times New Roman" panose="02020603050405020304" pitchFamily="18" charset="0"/>
              </a:rPr>
              <a:t> in ITT population</a:t>
            </a:r>
            <a:endParaRPr lang="en-GB" b="1" dirty="0"/>
          </a:p>
        </p:txBody>
      </p:sp>
      <p:sp>
        <p:nvSpPr>
          <p:cNvPr id="13" name="TextBox 12">
            <a:extLst>
              <a:ext uri="{FF2B5EF4-FFF2-40B4-BE49-F238E27FC236}">
                <a16:creationId xmlns:a16="http://schemas.microsoft.com/office/drawing/2014/main" id="{42F6910D-BDAE-06C4-EAAD-F34E48404D40}"/>
              </a:ext>
            </a:extLst>
          </p:cNvPr>
          <p:cNvSpPr txBox="1"/>
          <p:nvPr/>
        </p:nvSpPr>
        <p:spPr>
          <a:xfrm>
            <a:off x="158200" y="4032000"/>
            <a:ext cx="11784081" cy="369332"/>
          </a:xfrm>
          <a:prstGeom prst="rect">
            <a:avLst/>
          </a:prstGeom>
          <a:noFill/>
        </p:spPr>
        <p:txBody>
          <a:bodyPr wrap="square">
            <a:spAutoFit/>
          </a:bodyPr>
          <a:lstStyle/>
          <a:p>
            <a:r>
              <a:rPr lang="en-GB" sz="1800" b="1" dirty="0">
                <a:effectLst/>
                <a:ea typeface="Times New Roman" panose="02020603050405020304" pitchFamily="18" charset="0"/>
              </a:rPr>
              <a:t>Mean change from baseline in </a:t>
            </a:r>
            <a:r>
              <a:rPr lang="en-GB" sz="1800" b="1" dirty="0" err="1">
                <a:effectLst/>
                <a:ea typeface="Times New Roman" panose="02020603050405020304" pitchFamily="18" charset="0"/>
              </a:rPr>
              <a:t>ItchRO</a:t>
            </a:r>
            <a:r>
              <a:rPr lang="en-GB" sz="1800" b="1" dirty="0">
                <a:effectLst/>
                <a:ea typeface="Times New Roman" panose="02020603050405020304" pitchFamily="18" charset="0"/>
              </a:rPr>
              <a:t>(</a:t>
            </a:r>
            <a:r>
              <a:rPr lang="en-GB" sz="1800" b="1" dirty="0" err="1">
                <a:effectLst/>
                <a:ea typeface="Times New Roman" panose="02020603050405020304" pitchFamily="18" charset="0"/>
              </a:rPr>
              <a:t>Obs</a:t>
            </a:r>
            <a:r>
              <a:rPr lang="en-GB" sz="1800" b="1" dirty="0">
                <a:effectLst/>
                <a:ea typeface="Times New Roman" panose="02020603050405020304" pitchFamily="18" charset="0"/>
              </a:rPr>
              <a:t>) scores in ITT population </a:t>
            </a:r>
            <a:endParaRPr lang="en-GB" b="1" dirty="0"/>
          </a:p>
        </p:txBody>
      </p:sp>
      <p:sp>
        <p:nvSpPr>
          <p:cNvPr id="2" name="TextBox 1">
            <a:extLst>
              <a:ext uri="{FF2B5EF4-FFF2-40B4-BE49-F238E27FC236}">
                <a16:creationId xmlns:a16="http://schemas.microsoft.com/office/drawing/2014/main" id="{D1DB2AB8-BA1A-0CB4-35F1-F183F00517C8}"/>
              </a:ext>
            </a:extLst>
          </p:cNvPr>
          <p:cNvSpPr txBox="1"/>
          <p:nvPr/>
        </p:nvSpPr>
        <p:spPr>
          <a:xfrm>
            <a:off x="8604000" y="6444000"/>
            <a:ext cx="3096000" cy="369332"/>
          </a:xfrm>
          <a:prstGeom prst="rect">
            <a:avLst/>
          </a:prstGeom>
          <a:noFill/>
        </p:spPr>
        <p:txBody>
          <a:bodyPr wrap="square" rtlCol="0">
            <a:spAutoFit/>
          </a:bodyPr>
          <a:lstStyle/>
          <a:p>
            <a:r>
              <a:rPr lang="en-GB" dirty="0"/>
              <a:t>*</a:t>
            </a:r>
            <a:r>
              <a:rPr lang="en-GB" dirty="0">
                <a:hlinkClick r:id="rId5" action="ppaction://hlinksldjump"/>
              </a:rPr>
              <a:t>Link to ICONIC trial design</a:t>
            </a:r>
            <a:endParaRPr lang="en-GB" dirty="0"/>
          </a:p>
        </p:txBody>
      </p:sp>
    </p:spTree>
    <p:extLst>
      <p:ext uri="{BB962C8B-B14F-4D97-AF65-F5344CB8AC3E}">
        <p14:creationId xmlns:p14="http://schemas.microsoft.com/office/powerpoint/2010/main" val="491757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54012EF-38D3-A5A1-0454-EE063676FD2F}"/>
              </a:ext>
            </a:extLst>
          </p:cNvPr>
          <p:cNvSpPr>
            <a:spLocks noGrp="1"/>
          </p:cNvSpPr>
          <p:nvPr>
            <p:ph type="title"/>
          </p:nvPr>
        </p:nvSpPr>
        <p:spPr>
          <a:xfrm>
            <a:off x="169513" y="149225"/>
            <a:ext cx="5553799" cy="592817"/>
          </a:xfrm>
        </p:spPr>
        <p:txBody>
          <a:bodyPr>
            <a:normAutofit fontScale="90000"/>
          </a:bodyPr>
          <a:lstStyle/>
          <a:p>
            <a:r>
              <a:rPr lang="en-GB" dirty="0"/>
              <a:t>Company’s model overview</a:t>
            </a:r>
            <a:br>
              <a:rPr lang="en-GB" dirty="0"/>
            </a:br>
            <a:endParaRPr lang="en-GB" dirty="0"/>
          </a:p>
        </p:txBody>
      </p:sp>
      <p:sp>
        <p:nvSpPr>
          <p:cNvPr id="4" name="TextBox 3">
            <a:extLst>
              <a:ext uri="{FF2B5EF4-FFF2-40B4-BE49-F238E27FC236}">
                <a16:creationId xmlns:a16="http://schemas.microsoft.com/office/drawing/2014/main" id="{0565713C-485C-40EC-961C-1FD48E3667B5}"/>
              </a:ext>
            </a:extLst>
          </p:cNvPr>
          <p:cNvSpPr txBox="1"/>
          <p:nvPr/>
        </p:nvSpPr>
        <p:spPr>
          <a:xfrm>
            <a:off x="5503515" y="129254"/>
            <a:ext cx="6474637" cy="6463308"/>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rPr>
              <a:t>Technology affects </a:t>
            </a:r>
            <a:r>
              <a:rPr lang="en-GB" b="1" dirty="0">
                <a:latin typeface="Arial" panose="020B0604020202020204" pitchFamily="34" charset="0"/>
              </a:rPr>
              <a:t>costs</a:t>
            </a:r>
            <a:r>
              <a:rPr lang="en-GB" dirty="0">
                <a:latin typeface="Arial" panose="020B0604020202020204" pitchFamily="34" charset="0"/>
              </a:rPr>
              <a:t> by:</a:t>
            </a:r>
          </a:p>
          <a:p>
            <a:pPr marL="742950" lvl="1" indent="-285750">
              <a:buFont typeface="Arial" panose="020B0604020202020204" pitchFamily="34" charset="0"/>
              <a:buChar char="•"/>
            </a:pPr>
            <a:r>
              <a:rPr lang="en-GB" dirty="0">
                <a:latin typeface="Arial" panose="020B0604020202020204" pitchFamily="34" charset="0"/>
              </a:rPr>
              <a:t>The higher unit price for MRX compared to current treatments</a:t>
            </a:r>
          </a:p>
          <a:p>
            <a:pPr marL="742950" lvl="1" indent="-285750">
              <a:buFont typeface="Arial" panose="020B0604020202020204" pitchFamily="34" charset="0"/>
              <a:buChar char="•"/>
            </a:pPr>
            <a:r>
              <a:rPr lang="en-GB" dirty="0">
                <a:latin typeface="Arial" panose="020B0604020202020204" pitchFamily="34" charset="0"/>
              </a:rPr>
              <a:t>The proportion of cohort ineligible for liver transplant</a:t>
            </a:r>
          </a:p>
          <a:p>
            <a:pPr marL="742950" lvl="1" indent="-285750">
              <a:buFont typeface="Arial" panose="020B0604020202020204" pitchFamily="34" charset="0"/>
              <a:buChar char="•"/>
            </a:pPr>
            <a:r>
              <a:rPr lang="en-GB" dirty="0">
                <a:latin typeface="Arial" panose="020B0604020202020204" pitchFamily="34" charset="0"/>
              </a:rPr>
              <a:t>Weight distribution of cohort</a:t>
            </a:r>
          </a:p>
          <a:p>
            <a:endParaRPr lang="en-GB" dirty="0">
              <a:latin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rPr>
              <a:t>Technology affects </a:t>
            </a:r>
            <a:r>
              <a:rPr lang="en-GB" b="1" dirty="0">
                <a:latin typeface="Arial" panose="020B0604020202020204" pitchFamily="34" charset="0"/>
              </a:rPr>
              <a:t>QALYs</a:t>
            </a:r>
            <a:r>
              <a:rPr lang="en-GB" dirty="0">
                <a:latin typeface="Arial" panose="020B0604020202020204" pitchFamily="34" charset="0"/>
              </a:rPr>
              <a:t> by:</a:t>
            </a:r>
          </a:p>
          <a:p>
            <a:pPr marL="742950" lvl="1" indent="-285750">
              <a:buFont typeface="Arial" panose="020B0604020202020204" pitchFamily="34" charset="0"/>
              <a:buChar char="•"/>
            </a:pPr>
            <a:r>
              <a:rPr lang="en-GB" dirty="0">
                <a:latin typeface="Arial" panose="020B0604020202020204" pitchFamily="34" charset="0"/>
              </a:rPr>
              <a:t>Response rate used for MRX and standard care</a:t>
            </a:r>
          </a:p>
          <a:p>
            <a:pPr marL="742950" lvl="1" indent="-285750">
              <a:buFont typeface="Arial" panose="020B0604020202020204" pitchFamily="34" charset="0"/>
              <a:buChar char="•"/>
            </a:pPr>
            <a:r>
              <a:rPr lang="en-GB" dirty="0">
                <a:latin typeface="Arial" panose="020B0604020202020204" pitchFamily="34" charset="0"/>
              </a:rPr>
              <a:t>Inclusion of caregiver disutility</a:t>
            </a:r>
          </a:p>
          <a:p>
            <a:pPr marL="742950" lvl="1" indent="-285750">
              <a:buFont typeface="Arial" panose="020B0604020202020204" pitchFamily="34" charset="0"/>
              <a:buChar char="•"/>
            </a:pPr>
            <a:r>
              <a:rPr lang="en-GB" dirty="0">
                <a:latin typeface="Arial" panose="020B0604020202020204" pitchFamily="34" charset="0"/>
              </a:rPr>
              <a:t>Inclusion of severity modifier of 1.2</a:t>
            </a:r>
          </a:p>
          <a:p>
            <a:pPr marL="742950" lvl="1" indent="-285750">
              <a:buFont typeface="Arial" panose="020B0604020202020204" pitchFamily="34" charset="0"/>
              <a:buChar char="•"/>
            </a:pPr>
            <a:r>
              <a:rPr lang="en-GB" dirty="0">
                <a:latin typeface="Arial" panose="020B0604020202020204" pitchFamily="34" charset="0"/>
              </a:rPr>
              <a:t>Utility difference between response and non-response health states</a:t>
            </a:r>
          </a:p>
          <a:p>
            <a:pPr marL="742950" lvl="1" indent="-285750">
              <a:buFont typeface="Arial" panose="020B0604020202020204" pitchFamily="34" charset="0"/>
              <a:buChar char="•"/>
            </a:pPr>
            <a:r>
              <a:rPr lang="en-GB" dirty="0">
                <a:latin typeface="Arial" panose="020B0604020202020204" pitchFamily="34" charset="0"/>
              </a:rPr>
              <a:t>Inclusion of surgical biliary diversion health state</a:t>
            </a:r>
          </a:p>
          <a:p>
            <a:pPr marL="742950" lvl="1" indent="-285750">
              <a:buFont typeface="Arial" panose="020B0604020202020204" pitchFamily="34" charset="0"/>
              <a:buChar char="•"/>
            </a:pPr>
            <a:r>
              <a:rPr lang="en-GB" dirty="0">
                <a:latin typeface="Arial" panose="020B0604020202020204" pitchFamily="34" charset="0"/>
              </a:rPr>
              <a:t>Increased mortality risk for non-responders</a:t>
            </a:r>
          </a:p>
          <a:p>
            <a:pPr marL="742950" lvl="1" indent="-285750">
              <a:buFont typeface="Arial" panose="020B0604020202020204" pitchFamily="34" charset="0"/>
              <a:buChar char="•"/>
            </a:pPr>
            <a:endParaRPr lang="en-GB" dirty="0">
              <a:latin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rPr>
              <a:t>Assumptions with greatest ICER effect:</a:t>
            </a:r>
          </a:p>
          <a:p>
            <a:pPr marL="742950" lvl="1" indent="-285750">
              <a:buFont typeface="Arial" panose="020B0604020202020204" pitchFamily="34" charset="0"/>
              <a:buChar char="•"/>
            </a:pPr>
            <a:r>
              <a:rPr lang="en-GB" dirty="0">
                <a:latin typeface="Arial" panose="020B0604020202020204" pitchFamily="34" charset="0"/>
              </a:rPr>
              <a:t>Assumption of 0% response rate for standard care</a:t>
            </a:r>
          </a:p>
          <a:p>
            <a:pPr marL="742950" lvl="1" indent="-285750">
              <a:buFont typeface="Arial" panose="020B0604020202020204" pitchFamily="34" charset="0"/>
              <a:buChar char="•"/>
            </a:pPr>
            <a:r>
              <a:rPr lang="en-GB" dirty="0">
                <a:latin typeface="Arial" panose="020B0604020202020204" pitchFamily="34" charset="0"/>
              </a:rPr>
              <a:t>Inclusion of caregiver utility</a:t>
            </a:r>
          </a:p>
          <a:p>
            <a:pPr marL="742950" lvl="1" indent="-285750">
              <a:buFont typeface="Arial" panose="020B0604020202020204" pitchFamily="34" charset="0"/>
              <a:buChar char="•"/>
            </a:pPr>
            <a:r>
              <a:rPr lang="en-GB" dirty="0">
                <a:latin typeface="Arial" panose="020B0604020202020204" pitchFamily="34" charset="0"/>
              </a:rPr>
              <a:t>Utility value of response and non-response states</a:t>
            </a:r>
          </a:p>
          <a:p>
            <a:pPr marL="742950" lvl="1" indent="-285750">
              <a:buFont typeface="Arial" panose="020B0604020202020204" pitchFamily="34" charset="0"/>
              <a:buChar char="•"/>
            </a:pPr>
            <a:r>
              <a:rPr lang="en-GB" dirty="0">
                <a:latin typeface="Arial" panose="020B0604020202020204" pitchFamily="34" charset="0"/>
              </a:rPr>
              <a:t>Application of severity modifier</a:t>
            </a:r>
          </a:p>
          <a:p>
            <a:pPr marL="742950" lvl="1" indent="-285750">
              <a:buFont typeface="Arial" panose="020B0604020202020204" pitchFamily="34" charset="0"/>
              <a:buChar char="•"/>
            </a:pPr>
            <a:r>
              <a:rPr lang="en-GB" dirty="0">
                <a:latin typeface="Arial" panose="020B0604020202020204" pitchFamily="34" charset="0"/>
              </a:rPr>
              <a:t>Including SBD health state</a:t>
            </a:r>
          </a:p>
          <a:p>
            <a:pPr marL="742950" lvl="1" indent="-285750">
              <a:buFont typeface="Arial" panose="020B0604020202020204" pitchFamily="34" charset="0"/>
              <a:buChar char="•"/>
            </a:pPr>
            <a:r>
              <a:rPr lang="en-GB" dirty="0">
                <a:latin typeface="Arial" panose="020B0604020202020204" pitchFamily="34" charset="0"/>
              </a:rPr>
              <a:t>Weight distribution of cohort</a:t>
            </a:r>
          </a:p>
          <a:p>
            <a:pPr marL="742950" lvl="1" indent="-285750">
              <a:buFont typeface="Arial" panose="020B0604020202020204" pitchFamily="34" charset="0"/>
              <a:buChar char="•"/>
            </a:pPr>
            <a:endParaRPr lang="en-GB" dirty="0">
              <a:latin typeface="Arial" panose="020B0604020202020204" pitchFamily="34" charset="0"/>
            </a:endParaRPr>
          </a:p>
        </p:txBody>
      </p:sp>
      <p:sp>
        <p:nvSpPr>
          <p:cNvPr id="20" name="Text Placeholder 19">
            <a:extLst>
              <a:ext uri="{FF2B5EF4-FFF2-40B4-BE49-F238E27FC236}">
                <a16:creationId xmlns:a16="http://schemas.microsoft.com/office/drawing/2014/main" id="{9C4303A5-D728-0964-9FDA-D24C3A518160}"/>
              </a:ext>
            </a:extLst>
          </p:cNvPr>
          <p:cNvSpPr>
            <a:spLocks noGrp="1"/>
          </p:cNvSpPr>
          <p:nvPr>
            <p:ph type="body" sz="quarter" idx="13"/>
          </p:nvPr>
        </p:nvSpPr>
        <p:spPr>
          <a:xfrm>
            <a:off x="1008000" y="6408000"/>
            <a:ext cx="10620000" cy="468000"/>
          </a:xfrm>
        </p:spPr>
        <p:txBody>
          <a:bodyPr>
            <a:noAutofit/>
          </a:bodyPr>
          <a:lstStyle/>
          <a:p>
            <a:r>
              <a:rPr lang="en-GB" dirty="0"/>
              <a:t>AE, adverse event; ICER, incremental cost-effectiveness ratio; MRX, </a:t>
            </a:r>
            <a:r>
              <a:rPr lang="en-GB" dirty="0" err="1"/>
              <a:t>maralixibat</a:t>
            </a:r>
            <a:r>
              <a:rPr lang="en-GB" dirty="0"/>
              <a:t>; QALY, quality-adjusted life year; SBD, surgical biliary diversion </a:t>
            </a:r>
          </a:p>
        </p:txBody>
      </p:sp>
      <p:pic>
        <p:nvPicPr>
          <p:cNvPr id="2" name="Picture 1">
            <a:extLst>
              <a:ext uri="{FF2B5EF4-FFF2-40B4-BE49-F238E27FC236}">
                <a16:creationId xmlns:a16="http://schemas.microsoft.com/office/drawing/2014/main" id="{4017F2E4-B3DF-2B86-CABB-A198EC42D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13" y="828380"/>
            <a:ext cx="5553799" cy="2290942"/>
          </a:xfrm>
          <a:prstGeom prst="rect">
            <a:avLst/>
          </a:prstGeom>
        </p:spPr>
      </p:pic>
      <p:sp>
        <p:nvSpPr>
          <p:cNvPr id="3" name="TextBox 2">
            <a:extLst>
              <a:ext uri="{FF2B5EF4-FFF2-40B4-BE49-F238E27FC236}">
                <a16:creationId xmlns:a16="http://schemas.microsoft.com/office/drawing/2014/main" id="{103EF4B7-D2DC-593B-8CEE-D81FA1EA4BFA}"/>
              </a:ext>
            </a:extLst>
          </p:cNvPr>
          <p:cNvSpPr txBox="1"/>
          <p:nvPr/>
        </p:nvSpPr>
        <p:spPr>
          <a:xfrm>
            <a:off x="169513" y="3293000"/>
            <a:ext cx="5553799" cy="2585323"/>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rPr>
              <a:t>Markov: 8 health states (2 additional in scenario analyses), 12-week cycle</a:t>
            </a:r>
          </a:p>
          <a:p>
            <a:pPr marL="285750" indent="-285750">
              <a:buFont typeface="Arial" panose="020B0604020202020204" pitchFamily="34" charset="0"/>
              <a:buChar char="•"/>
            </a:pPr>
            <a:r>
              <a:rPr lang="en-GB" dirty="0">
                <a:latin typeface="Arial" panose="020B0604020202020204" pitchFamily="34" charset="0"/>
              </a:rPr>
              <a:t>NHS/PSS perspective, 3.5% discounting</a:t>
            </a:r>
          </a:p>
          <a:p>
            <a:pPr marL="285750" indent="-285750">
              <a:buFont typeface="Arial" panose="020B0604020202020204" pitchFamily="34" charset="0"/>
              <a:buChar char="•"/>
            </a:pPr>
            <a:r>
              <a:rPr lang="en-GB" dirty="0">
                <a:latin typeface="Arial" panose="020B0604020202020204" pitchFamily="34" charset="0"/>
              </a:rPr>
              <a:t>Company base case: everyone starts responsive to </a:t>
            </a:r>
            <a:r>
              <a:rPr lang="en-GB" dirty="0" err="1">
                <a:latin typeface="Arial" panose="020B0604020202020204" pitchFamily="34" charset="0"/>
              </a:rPr>
              <a:t>maralixibat</a:t>
            </a:r>
            <a:r>
              <a:rPr lang="en-GB" dirty="0">
                <a:latin typeface="Arial" panose="020B0604020202020204" pitchFamily="34" charset="0"/>
              </a:rPr>
              <a:t>, treatment response in standard care is 0%</a:t>
            </a:r>
          </a:p>
          <a:p>
            <a:pPr marL="285750" indent="-285750">
              <a:buFont typeface="Arial" panose="020B0604020202020204" pitchFamily="34" charset="0"/>
              <a:buChar char="•"/>
            </a:pPr>
            <a:r>
              <a:rPr lang="en-GB" dirty="0">
                <a:latin typeface="Arial" panose="020B0604020202020204" pitchFamily="34" charset="0"/>
              </a:rPr>
              <a:t>After cycle 1, probability of stopping treatment (loss of response) = % who stopped maralixibat after 18 weeks due to AEs (ICONIC)</a:t>
            </a:r>
          </a:p>
        </p:txBody>
      </p:sp>
    </p:spTree>
    <p:extLst>
      <p:ext uri="{BB962C8B-B14F-4D97-AF65-F5344CB8AC3E}">
        <p14:creationId xmlns:p14="http://schemas.microsoft.com/office/powerpoint/2010/main" val="1154884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086CD-D534-9F7E-61A2-C4A77B150979}"/>
              </a:ext>
            </a:extLst>
          </p:cNvPr>
          <p:cNvSpPr>
            <a:spLocks noGrp="1"/>
          </p:cNvSpPr>
          <p:nvPr>
            <p:ph type="title"/>
          </p:nvPr>
        </p:nvSpPr>
        <p:spPr>
          <a:xfrm>
            <a:off x="466722" y="0"/>
            <a:ext cx="11250785" cy="592817"/>
          </a:xfrm>
        </p:spPr>
        <p:txBody>
          <a:bodyPr/>
          <a:lstStyle/>
          <a:p>
            <a:r>
              <a:rPr lang="en-GB" dirty="0"/>
              <a:t>Transition probabilities</a:t>
            </a:r>
            <a:endParaRPr lang="en-GB" dirty="0">
              <a:solidFill>
                <a:srgbClr val="FF0000"/>
              </a:solidFill>
            </a:endParaRPr>
          </a:p>
        </p:txBody>
      </p:sp>
      <p:sp>
        <p:nvSpPr>
          <p:cNvPr id="5" name="Text Placeholder 4">
            <a:extLst>
              <a:ext uri="{FF2B5EF4-FFF2-40B4-BE49-F238E27FC236}">
                <a16:creationId xmlns:a16="http://schemas.microsoft.com/office/drawing/2014/main" id="{FF0EBC24-C260-0BF7-8F5A-A9FBAFAB95B3}"/>
              </a:ext>
            </a:extLst>
          </p:cNvPr>
          <p:cNvSpPr>
            <a:spLocks noGrp="1"/>
          </p:cNvSpPr>
          <p:nvPr>
            <p:ph type="body" sz="quarter" idx="14"/>
          </p:nvPr>
        </p:nvSpPr>
        <p:spPr/>
        <p:txBody>
          <a:bodyPr/>
          <a:lstStyle/>
          <a:p>
            <a:endParaRPr lang="en-GB"/>
          </a:p>
        </p:txBody>
      </p:sp>
      <p:graphicFrame>
        <p:nvGraphicFramePr>
          <p:cNvPr id="6" name="Table 5">
            <a:extLst>
              <a:ext uri="{FF2B5EF4-FFF2-40B4-BE49-F238E27FC236}">
                <a16:creationId xmlns:a16="http://schemas.microsoft.com/office/drawing/2014/main" id="{C4A9B42E-6E8A-0A8F-7129-4C353BC59272}"/>
              </a:ext>
            </a:extLst>
          </p:cNvPr>
          <p:cNvGraphicFramePr>
            <a:graphicFrameLocks noGrp="1"/>
          </p:cNvGraphicFramePr>
          <p:nvPr>
            <p:extLst>
              <p:ext uri="{D42A27DB-BD31-4B8C-83A1-F6EECF244321}">
                <p14:modId xmlns:p14="http://schemas.microsoft.com/office/powerpoint/2010/main" val="1832365721"/>
              </p:ext>
            </p:extLst>
          </p:nvPr>
        </p:nvGraphicFramePr>
        <p:xfrm>
          <a:off x="178149" y="504000"/>
          <a:ext cx="11827933" cy="6035040"/>
        </p:xfrm>
        <a:graphic>
          <a:graphicData uri="http://schemas.openxmlformats.org/drawingml/2006/table">
            <a:tbl>
              <a:tblPr firstRow="1" bandRow="1" bandCol="1">
                <a:tableStyleId>{5C22544A-7EE6-4342-B048-85BDC9FD1C3A}</a:tableStyleId>
              </a:tblPr>
              <a:tblGrid>
                <a:gridCol w="5389274">
                  <a:extLst>
                    <a:ext uri="{9D8B030D-6E8A-4147-A177-3AD203B41FA5}">
                      <a16:colId xmlns:a16="http://schemas.microsoft.com/office/drawing/2014/main" val="3245701822"/>
                    </a:ext>
                  </a:extLst>
                </a:gridCol>
                <a:gridCol w="2581154">
                  <a:extLst>
                    <a:ext uri="{9D8B030D-6E8A-4147-A177-3AD203B41FA5}">
                      <a16:colId xmlns:a16="http://schemas.microsoft.com/office/drawing/2014/main" val="4040568504"/>
                    </a:ext>
                  </a:extLst>
                </a:gridCol>
                <a:gridCol w="1724628">
                  <a:extLst>
                    <a:ext uri="{9D8B030D-6E8A-4147-A177-3AD203B41FA5}">
                      <a16:colId xmlns:a16="http://schemas.microsoft.com/office/drawing/2014/main" val="3186223463"/>
                    </a:ext>
                  </a:extLst>
                </a:gridCol>
                <a:gridCol w="2132877">
                  <a:extLst>
                    <a:ext uri="{9D8B030D-6E8A-4147-A177-3AD203B41FA5}">
                      <a16:colId xmlns:a16="http://schemas.microsoft.com/office/drawing/2014/main" val="3614388970"/>
                    </a:ext>
                  </a:extLst>
                </a:gridCol>
              </a:tblGrid>
              <a:tr h="124271">
                <a:tc>
                  <a:txBody>
                    <a:bodyPr/>
                    <a:lstStyle/>
                    <a:p>
                      <a:pPr algn="ctr"/>
                      <a:r>
                        <a:rPr lang="en-GB" sz="1800" dirty="0">
                          <a:effectLst/>
                        </a:rPr>
                        <a:t>Transition</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pPr algn="ctr"/>
                      <a:r>
                        <a:rPr lang="en-GB" sz="1800" dirty="0">
                          <a:effectLst/>
                        </a:rPr>
                        <a:t>Reported value</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pPr algn="ctr"/>
                      <a:r>
                        <a:rPr lang="en-GB" sz="1800" dirty="0">
                          <a:effectLst/>
                        </a:rPr>
                        <a:t>Value (12-week cycle)</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pPr algn="ctr"/>
                      <a:r>
                        <a:rPr lang="en-GB" sz="1800" dirty="0">
                          <a:effectLst/>
                        </a:rPr>
                        <a:t>Source</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extLst>
                  <a:ext uri="{0D108BD9-81ED-4DB2-BD59-A6C34878D82A}">
                    <a16:rowId xmlns:a16="http://schemas.microsoft.com/office/drawing/2014/main" val="2803239294"/>
                  </a:ext>
                </a:extLst>
              </a:tr>
              <a:tr h="82848">
                <a:tc>
                  <a:txBody>
                    <a:bodyPr/>
                    <a:lstStyle/>
                    <a:p>
                      <a:r>
                        <a:rPr lang="en-GB" sz="1800" dirty="0">
                          <a:effectLst/>
                        </a:rPr>
                        <a:t>Response to </a:t>
                      </a:r>
                      <a:r>
                        <a:rPr lang="en-GB" sz="1800" dirty="0" err="1">
                          <a:effectLst/>
                        </a:rPr>
                        <a:t>maralixibat</a:t>
                      </a:r>
                      <a:r>
                        <a:rPr lang="en-GB" sz="1800" dirty="0">
                          <a:effectLst/>
                        </a:rPr>
                        <a:t> (MRX)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u="sng" dirty="0">
                          <a:effectLst/>
                          <a:highlight>
                            <a:srgbClr val="000000"/>
                          </a:highlight>
                        </a:rPr>
                        <a:t>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u="sng" dirty="0">
                          <a:effectLst/>
                          <a:highlight>
                            <a:srgbClr val="000000"/>
                          </a:highlight>
                        </a:rPr>
                        <a:t>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a:effectLst/>
                        </a:rPr>
                        <a:t>ICONIC (39)</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extLst>
                  <a:ext uri="{0D108BD9-81ED-4DB2-BD59-A6C34878D82A}">
                    <a16:rowId xmlns:a16="http://schemas.microsoft.com/office/drawing/2014/main" val="1246687147"/>
                  </a:ext>
                </a:extLst>
              </a:tr>
              <a:tr h="41424">
                <a:tc>
                  <a:txBody>
                    <a:bodyPr/>
                    <a:lstStyle/>
                    <a:p>
                      <a:r>
                        <a:rPr lang="en-GB" sz="1800" dirty="0">
                          <a:effectLst/>
                        </a:rPr>
                        <a:t>Response to standard care (SC)</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dirty="0">
                          <a:effectLst/>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dirty="0">
                          <a:effectLst/>
                        </a:rPr>
                        <a:t>0%</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a:effectLst/>
                        </a:rPr>
                        <a:t>Assumption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extLst>
                  <a:ext uri="{0D108BD9-81ED-4DB2-BD59-A6C34878D82A}">
                    <a16:rowId xmlns:a16="http://schemas.microsoft.com/office/drawing/2014/main" val="2496193563"/>
                  </a:ext>
                </a:extLst>
              </a:tr>
              <a:tr h="82848">
                <a:tc>
                  <a:txBody>
                    <a:bodyPr/>
                    <a:lstStyle/>
                    <a:p>
                      <a:r>
                        <a:rPr lang="en-GB" sz="1800" dirty="0">
                          <a:effectLst/>
                        </a:rPr>
                        <a:t>Discontinuation of MRX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XXX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XXX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a:effectLst/>
                        </a:rPr>
                        <a:t>ICONIC (39)</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extLst>
                  <a:ext uri="{0D108BD9-81ED-4DB2-BD59-A6C34878D82A}">
                    <a16:rowId xmlns:a16="http://schemas.microsoft.com/office/drawing/2014/main" val="2129051669"/>
                  </a:ext>
                </a:extLst>
              </a:tr>
              <a:tr h="82848">
                <a:tc>
                  <a:txBody>
                    <a:bodyPr/>
                    <a:lstStyle/>
                    <a:p>
                      <a:r>
                        <a:rPr lang="en-GB" sz="1800" dirty="0">
                          <a:effectLst/>
                        </a:rPr>
                        <a:t>Discontinuation of SC</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XXX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XXX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dirty="0">
                          <a:effectLst/>
                        </a:rPr>
                        <a:t>Clinical opinion (Appendix M)</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extLst>
                  <a:ext uri="{0D108BD9-81ED-4DB2-BD59-A6C34878D82A}">
                    <a16:rowId xmlns:a16="http://schemas.microsoft.com/office/drawing/2014/main" val="1766732732"/>
                  </a:ext>
                </a:extLst>
              </a:tr>
              <a:tr h="82848">
                <a:tc>
                  <a:txBody>
                    <a:bodyPr/>
                    <a:lstStyle/>
                    <a:p>
                      <a:r>
                        <a:rPr lang="en-GB" sz="1800" dirty="0">
                          <a:effectLst/>
                        </a:rPr>
                        <a:t>Unresponsive → Cirrhosis</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a:effectLst/>
                        </a:rPr>
                        <a:t>41/94 at 10 years</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a:effectLst/>
                        </a:rPr>
                        <a:t>1.31%</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a:effectLst/>
                        </a:rPr>
                        <a:t>Lykavieris (12)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extLst>
                  <a:ext uri="{0D108BD9-81ED-4DB2-BD59-A6C34878D82A}">
                    <a16:rowId xmlns:a16="http://schemas.microsoft.com/office/drawing/2014/main" val="3476979500"/>
                  </a:ext>
                </a:extLst>
              </a:tr>
              <a:tr h="82848">
                <a:tc>
                  <a:txBody>
                    <a:bodyPr/>
                    <a:lstStyle/>
                    <a:p>
                      <a:r>
                        <a:rPr lang="en-GB" sz="1800" dirty="0">
                          <a:effectLst/>
                        </a:rPr>
                        <a:t>Cirrhosis → portal hypertension (PHT)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a:effectLst/>
                        </a:rPr>
                        <a:t>40% at 30 years</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a:effectLst/>
                        </a:rPr>
                        <a:t>0.39%</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dirty="0">
                          <a:effectLst/>
                        </a:rPr>
                        <a:t>Kamath (8)</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extLst>
                  <a:ext uri="{0D108BD9-81ED-4DB2-BD59-A6C34878D82A}">
                    <a16:rowId xmlns:a16="http://schemas.microsoft.com/office/drawing/2014/main" val="1015954888"/>
                  </a:ext>
                </a:extLst>
              </a:tr>
              <a:tr h="82848">
                <a:tc>
                  <a:txBody>
                    <a:bodyPr/>
                    <a:lstStyle/>
                    <a:p>
                      <a:r>
                        <a:rPr lang="en-GB" sz="1800" dirty="0">
                          <a:effectLst/>
                        </a:rPr>
                        <a:t>PHT → ascites</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a:effectLst/>
                        </a:rPr>
                        <a:t>36% at 30 years</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dirty="0">
                          <a:effectLst/>
                        </a:rPr>
                        <a:t>0.34%</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a:effectLst/>
                        </a:rPr>
                        <a:t>Kamath (8)</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extLst>
                  <a:ext uri="{0D108BD9-81ED-4DB2-BD59-A6C34878D82A}">
                    <a16:rowId xmlns:a16="http://schemas.microsoft.com/office/drawing/2014/main" val="732477347"/>
                  </a:ext>
                </a:extLst>
              </a:tr>
              <a:tr h="0">
                <a:tc>
                  <a:txBody>
                    <a:bodyPr/>
                    <a:lstStyle/>
                    <a:p>
                      <a:r>
                        <a:rPr lang="en-GB" sz="1800" dirty="0">
                          <a:effectLst/>
                        </a:rPr>
                        <a:t>Unresponsive → liver transplant (</a:t>
                      </a:r>
                      <a:r>
                        <a:rPr lang="en-GB" sz="1800" dirty="0" err="1">
                          <a:effectLst/>
                        </a:rPr>
                        <a:t>LTx</a:t>
                      </a:r>
                      <a:r>
                        <a:rPr lang="en-GB" sz="1800" dirty="0">
                          <a:effectLst/>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dirty="0">
                          <a:effectLst/>
                        </a:rPr>
                        <a:t>47% at 4 years</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dirty="0">
                          <a:effectLst/>
                        </a:rPr>
                        <a:t>3.58%</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a:effectLst/>
                        </a:rPr>
                        <a:t>Quiros-Tejeira (92)</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extLst>
                  <a:ext uri="{0D108BD9-81ED-4DB2-BD59-A6C34878D82A}">
                    <a16:rowId xmlns:a16="http://schemas.microsoft.com/office/drawing/2014/main" val="2940635125"/>
                  </a:ext>
                </a:extLst>
              </a:tr>
              <a:tr h="41424">
                <a:tc>
                  <a:txBody>
                    <a:bodyPr/>
                    <a:lstStyle/>
                    <a:p>
                      <a:r>
                        <a:rPr lang="en-GB" sz="1800" dirty="0">
                          <a:effectLst/>
                        </a:rPr>
                        <a:t>Cirrhosis → </a:t>
                      </a:r>
                      <a:r>
                        <a:rPr lang="en-GB" sz="1800" dirty="0" err="1">
                          <a:effectLst/>
                        </a:rPr>
                        <a:t>LTx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a:effectLst/>
                        </a:rPr>
                        <a:t>7.27% at 1 year</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dirty="0">
                          <a:effectLst/>
                        </a:rPr>
                        <a:t>1.72%</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a:effectLst/>
                        </a:rPr>
                        <a:t>Hagstrom (93)</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extLst>
                  <a:ext uri="{0D108BD9-81ED-4DB2-BD59-A6C34878D82A}">
                    <a16:rowId xmlns:a16="http://schemas.microsoft.com/office/drawing/2014/main" val="2287344141"/>
                  </a:ext>
                </a:extLst>
              </a:tr>
              <a:tr h="41424">
                <a:tc>
                  <a:txBody>
                    <a:bodyPr/>
                    <a:lstStyle/>
                    <a:p>
                      <a:r>
                        <a:rPr lang="en-GB" sz="1800" dirty="0">
                          <a:effectLst/>
                        </a:rPr>
                        <a:t>PHT → </a:t>
                      </a:r>
                      <a:r>
                        <a:rPr lang="en-GB" sz="1800" dirty="0" err="1">
                          <a:effectLst/>
                        </a:rPr>
                        <a:t>LTx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a:effectLst/>
                        </a:rPr>
                        <a:t> 23% at 1 year</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dirty="0">
                          <a:effectLst/>
                        </a:rPr>
                        <a:t>5.9%</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a:effectLst/>
                        </a:rPr>
                        <a:t>Krasinskas (94)</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extLst>
                  <a:ext uri="{0D108BD9-81ED-4DB2-BD59-A6C34878D82A}">
                    <a16:rowId xmlns:a16="http://schemas.microsoft.com/office/drawing/2014/main" val="2612199558"/>
                  </a:ext>
                </a:extLst>
              </a:tr>
              <a:tr h="82848">
                <a:tc>
                  <a:txBody>
                    <a:bodyPr/>
                    <a:lstStyle/>
                    <a:p>
                      <a:r>
                        <a:rPr lang="en-GB" sz="1800" dirty="0">
                          <a:effectLst/>
                        </a:rPr>
                        <a:t>Ascites → </a:t>
                      </a:r>
                      <a:r>
                        <a:rPr lang="en-GB" sz="1800" dirty="0" err="1">
                          <a:effectLst/>
                        </a:rPr>
                        <a:t>LTx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dirty="0">
                          <a:effectLst/>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dirty="0">
                          <a:effectLst/>
                        </a:rPr>
                        <a:t>5.9%</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dirty="0">
                          <a:effectLst/>
                        </a:rPr>
                        <a:t>Assumed equal to PHT → </a:t>
                      </a:r>
                      <a:r>
                        <a:rPr lang="en-GB" sz="1800" dirty="0" err="1">
                          <a:effectLst/>
                        </a:rPr>
                        <a:t>LTx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extLst>
                  <a:ext uri="{0D108BD9-81ED-4DB2-BD59-A6C34878D82A}">
                    <a16:rowId xmlns:a16="http://schemas.microsoft.com/office/drawing/2014/main" val="3513099620"/>
                  </a:ext>
                </a:extLst>
              </a:tr>
              <a:tr h="165695">
                <a:tc>
                  <a:txBody>
                    <a:bodyPr/>
                    <a:lstStyle/>
                    <a:p>
                      <a:r>
                        <a:rPr lang="en-GB" sz="1800" dirty="0">
                          <a:effectLst/>
                        </a:rPr>
                        <a:t>Post-surgical biliary diversion (SBD) → </a:t>
                      </a:r>
                      <a:r>
                        <a:rPr lang="en-GB" sz="1800" dirty="0" err="1">
                          <a:effectLst/>
                        </a:rPr>
                        <a:t>LTx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a:effectLst/>
                        </a:rPr>
                        <a:t>0% in the base-case</a:t>
                      </a:r>
                    </a:p>
                    <a:p>
                      <a:r>
                        <a:rPr lang="en-GB" sz="1800">
                          <a:effectLst/>
                        </a:rPr>
                        <a:t>36% at 18 years</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dirty="0">
                          <a:effectLst/>
                        </a:rPr>
                        <a:t>0% or 0.6%</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dirty="0">
                          <a:effectLst/>
                        </a:rPr>
                        <a:t>NAPPED (95)</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extLst>
                  <a:ext uri="{0D108BD9-81ED-4DB2-BD59-A6C34878D82A}">
                    <a16:rowId xmlns:a16="http://schemas.microsoft.com/office/drawing/2014/main" val="3017477486"/>
                  </a:ext>
                </a:extLst>
              </a:tr>
              <a:tr h="82848">
                <a:tc>
                  <a:txBody>
                    <a:bodyPr/>
                    <a:lstStyle/>
                    <a:p>
                      <a:r>
                        <a:rPr lang="en-GB" sz="1800" dirty="0" err="1">
                          <a:effectLst/>
                        </a:rPr>
                        <a:t>LTx</a:t>
                      </a:r>
                      <a:r>
                        <a:rPr lang="en-GB" sz="1800" dirty="0">
                          <a:effectLst/>
                        </a:rPr>
                        <a:t> → </a:t>
                      </a:r>
                      <a:r>
                        <a:rPr lang="en-GB" sz="1800" dirty="0" err="1">
                          <a:effectLst/>
                        </a:rPr>
                        <a:t>LTx</a:t>
                      </a:r>
                      <a:r>
                        <a:rPr lang="en-GB" sz="1800" dirty="0">
                          <a:effectLst/>
                        </a:rPr>
                        <a:t> (re-transplantation)</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a:effectLst/>
                        </a:rPr>
                        <a:t>22% at 1 year</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dirty="0">
                          <a:effectLst/>
                        </a:rPr>
                        <a:t>5.55%</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a:txBody>
                    <a:bodyPr/>
                    <a:lstStyle/>
                    <a:p>
                      <a:r>
                        <a:rPr lang="en-GB" sz="1800" dirty="0">
                          <a:effectLst/>
                        </a:rPr>
                        <a:t>Adam (89)</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extLst>
                  <a:ext uri="{0D108BD9-81ED-4DB2-BD59-A6C34878D82A}">
                    <a16:rowId xmlns:a16="http://schemas.microsoft.com/office/drawing/2014/main" val="3657043393"/>
                  </a:ext>
                </a:extLst>
              </a:tr>
              <a:tr h="41424">
                <a:tc>
                  <a:txBody>
                    <a:bodyPr/>
                    <a:lstStyle/>
                    <a:p>
                      <a:r>
                        <a:rPr lang="en-GB" sz="1800" dirty="0">
                          <a:effectLst/>
                        </a:rPr>
                        <a:t>Unresponsive → SBD</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rowSpan="4">
                  <a:txBody>
                    <a:bodyPr/>
                    <a:lstStyle/>
                    <a:p>
                      <a:r>
                        <a:rPr lang="en-GB" sz="1800" dirty="0">
                          <a:effectLst/>
                        </a:rPr>
                        <a:t>Base case: 0%</a:t>
                      </a:r>
                    </a:p>
                    <a:p>
                      <a:r>
                        <a:rPr lang="en-GB" sz="1800" dirty="0">
                          <a:effectLst/>
                        </a:rPr>
                        <a:t>Scenario: 50% at 29 months</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rowSpan="4">
                  <a:txBody>
                    <a:bodyPr/>
                    <a:lstStyle/>
                    <a:p>
                      <a:r>
                        <a:rPr lang="en-GB" sz="1800" dirty="0">
                          <a:effectLst/>
                        </a:rPr>
                        <a:t>Base case: 0%</a:t>
                      </a:r>
                    </a:p>
                    <a:p>
                      <a:r>
                        <a:rPr lang="en-GB" sz="1800" dirty="0">
                          <a:effectLst/>
                        </a:rPr>
                        <a:t>Scenario: 6.38%</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rowSpan="4">
                  <a:txBody>
                    <a:bodyPr/>
                    <a:lstStyle/>
                    <a:p>
                      <a:r>
                        <a:rPr lang="en-GB" sz="1800" dirty="0" err="1">
                          <a:effectLst/>
                        </a:rPr>
                        <a:t>Foroutan</a:t>
                      </a:r>
                      <a:r>
                        <a:rPr lang="en-GB" sz="1800" dirty="0">
                          <a:effectLst/>
                        </a:rPr>
                        <a:t> (85)</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extLst>
                  <a:ext uri="{0D108BD9-81ED-4DB2-BD59-A6C34878D82A}">
                    <a16:rowId xmlns:a16="http://schemas.microsoft.com/office/drawing/2014/main" val="1909094534"/>
                  </a:ext>
                </a:extLst>
              </a:tr>
              <a:tr h="41424">
                <a:tc>
                  <a:txBody>
                    <a:bodyPr/>
                    <a:lstStyle/>
                    <a:p>
                      <a:r>
                        <a:rPr lang="en-GB" sz="1800" dirty="0">
                          <a:effectLst/>
                        </a:rPr>
                        <a:t>Cirrhosis → SBD</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94175963"/>
                  </a:ext>
                </a:extLst>
              </a:tr>
              <a:tr h="41424">
                <a:tc>
                  <a:txBody>
                    <a:bodyPr/>
                    <a:lstStyle/>
                    <a:p>
                      <a:r>
                        <a:rPr lang="en-GB" sz="1800" dirty="0">
                          <a:effectLst/>
                        </a:rPr>
                        <a:t>PHT → SBD</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7142949"/>
                  </a:ext>
                </a:extLst>
              </a:tr>
              <a:tr h="82848">
                <a:tc>
                  <a:txBody>
                    <a:bodyPr/>
                    <a:lstStyle/>
                    <a:p>
                      <a:r>
                        <a:rPr lang="en-GB" sz="1800" dirty="0">
                          <a:effectLst/>
                        </a:rPr>
                        <a:t>Ascites → SBD</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0712" marR="20712" marT="0" marB="0"/>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493989465"/>
                  </a:ext>
                </a:extLst>
              </a:tr>
            </a:tbl>
          </a:graphicData>
        </a:graphic>
      </p:graphicFrame>
      <p:sp>
        <p:nvSpPr>
          <p:cNvPr id="3" name="TextBox 2">
            <a:extLst>
              <a:ext uri="{FF2B5EF4-FFF2-40B4-BE49-F238E27FC236}">
                <a16:creationId xmlns:a16="http://schemas.microsoft.com/office/drawing/2014/main" id="{44A73F60-6869-BD2F-021B-5B8B3F25DBC3}"/>
              </a:ext>
            </a:extLst>
          </p:cNvPr>
          <p:cNvSpPr txBox="1"/>
          <p:nvPr/>
        </p:nvSpPr>
        <p:spPr>
          <a:xfrm>
            <a:off x="8468841" y="6480000"/>
            <a:ext cx="2916000" cy="369332"/>
          </a:xfrm>
          <a:prstGeom prst="rect">
            <a:avLst/>
          </a:prstGeom>
          <a:noFill/>
        </p:spPr>
        <p:txBody>
          <a:bodyPr wrap="square" rtlCol="0">
            <a:spAutoFit/>
          </a:bodyPr>
          <a:lstStyle/>
          <a:p>
            <a:r>
              <a:rPr lang="en-GB" dirty="0"/>
              <a:t>*</a:t>
            </a:r>
            <a:r>
              <a:rPr lang="en-GB" dirty="0">
                <a:hlinkClick r:id="rId3" action="ppaction://hlinksldjump"/>
              </a:rPr>
              <a:t>Link to Company model</a:t>
            </a:r>
            <a:endParaRPr lang="en-GB" dirty="0"/>
          </a:p>
        </p:txBody>
      </p:sp>
    </p:spTree>
    <p:extLst>
      <p:ext uri="{BB962C8B-B14F-4D97-AF65-F5344CB8AC3E}">
        <p14:creationId xmlns:p14="http://schemas.microsoft.com/office/powerpoint/2010/main" val="2238029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BA726-D37A-A20F-54CE-C4F29936878F}"/>
              </a:ext>
            </a:extLst>
          </p:cNvPr>
          <p:cNvSpPr>
            <a:spLocks noGrp="1"/>
          </p:cNvSpPr>
          <p:nvPr>
            <p:ph type="title"/>
          </p:nvPr>
        </p:nvSpPr>
        <p:spPr>
          <a:xfrm>
            <a:off x="466724" y="216000"/>
            <a:ext cx="11250785" cy="592817"/>
          </a:xfrm>
        </p:spPr>
        <p:txBody>
          <a:bodyPr>
            <a:normAutofit/>
          </a:bodyPr>
          <a:lstStyle/>
          <a:p>
            <a:r>
              <a:rPr lang="en-GB" dirty="0"/>
              <a:t>OS extrapolations</a:t>
            </a:r>
            <a:endParaRPr lang="en-GB" dirty="0">
              <a:solidFill>
                <a:srgbClr val="FF0000"/>
              </a:solidFill>
            </a:endParaRPr>
          </a:p>
        </p:txBody>
      </p:sp>
      <p:sp>
        <p:nvSpPr>
          <p:cNvPr id="4" name="Text Placeholder 3">
            <a:extLst>
              <a:ext uri="{FF2B5EF4-FFF2-40B4-BE49-F238E27FC236}">
                <a16:creationId xmlns:a16="http://schemas.microsoft.com/office/drawing/2014/main" id="{9A918B71-A474-9C18-D796-5ED206419CE5}"/>
              </a:ext>
            </a:extLst>
          </p:cNvPr>
          <p:cNvSpPr>
            <a:spLocks noGrp="1"/>
          </p:cNvSpPr>
          <p:nvPr>
            <p:ph type="body" sz="quarter" idx="13"/>
          </p:nvPr>
        </p:nvSpPr>
        <p:spPr>
          <a:xfrm>
            <a:off x="1008000" y="6516000"/>
            <a:ext cx="6984000" cy="365125"/>
          </a:xfrm>
        </p:spPr>
        <p:txBody>
          <a:bodyPr/>
          <a:lstStyle/>
          <a:p>
            <a:r>
              <a:rPr lang="en-GB" dirty="0"/>
              <a:t>ALGS, Alagille syndrome; NE, not estimable; OS, overall survival</a:t>
            </a:r>
          </a:p>
        </p:txBody>
      </p:sp>
      <p:pic>
        <p:nvPicPr>
          <p:cNvPr id="6" name="Picture 5">
            <a:extLst>
              <a:ext uri="{FF2B5EF4-FFF2-40B4-BE49-F238E27FC236}">
                <a16:creationId xmlns:a16="http://schemas.microsoft.com/office/drawing/2014/main" id="{66560DFE-304C-AEFA-A629-4FAA34C895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30" y="1333428"/>
            <a:ext cx="6408856" cy="4686476"/>
          </a:xfrm>
          <a:prstGeom prst="rect">
            <a:avLst/>
          </a:prstGeom>
        </p:spPr>
      </p:pic>
      <p:graphicFrame>
        <p:nvGraphicFramePr>
          <p:cNvPr id="7" name="Table 6">
            <a:extLst>
              <a:ext uri="{FF2B5EF4-FFF2-40B4-BE49-F238E27FC236}">
                <a16:creationId xmlns:a16="http://schemas.microsoft.com/office/drawing/2014/main" id="{A12E4549-B6F5-693A-783A-8416A8C24654}"/>
              </a:ext>
            </a:extLst>
          </p:cNvPr>
          <p:cNvGraphicFramePr>
            <a:graphicFrameLocks noGrp="1"/>
          </p:cNvGraphicFramePr>
          <p:nvPr/>
        </p:nvGraphicFramePr>
        <p:xfrm>
          <a:off x="6648583" y="1794918"/>
          <a:ext cx="5304718" cy="3254371"/>
        </p:xfrm>
        <a:graphic>
          <a:graphicData uri="http://schemas.openxmlformats.org/drawingml/2006/table">
            <a:tbl>
              <a:tblPr firstRow="1" firstCol="1" lastCol="1" bandCol="1">
                <a:tableStyleId>{5C22544A-7EE6-4342-B048-85BDC9FD1C3A}</a:tableStyleId>
              </a:tblPr>
              <a:tblGrid>
                <a:gridCol w="1492882">
                  <a:extLst>
                    <a:ext uri="{9D8B030D-6E8A-4147-A177-3AD203B41FA5}">
                      <a16:colId xmlns:a16="http://schemas.microsoft.com/office/drawing/2014/main" val="3710874085"/>
                    </a:ext>
                  </a:extLst>
                </a:gridCol>
                <a:gridCol w="683046">
                  <a:extLst>
                    <a:ext uri="{9D8B030D-6E8A-4147-A177-3AD203B41FA5}">
                      <a16:colId xmlns:a16="http://schemas.microsoft.com/office/drawing/2014/main" val="3132126496"/>
                    </a:ext>
                  </a:extLst>
                </a:gridCol>
                <a:gridCol w="649995">
                  <a:extLst>
                    <a:ext uri="{9D8B030D-6E8A-4147-A177-3AD203B41FA5}">
                      <a16:colId xmlns:a16="http://schemas.microsoft.com/office/drawing/2014/main" val="3709482229"/>
                    </a:ext>
                  </a:extLst>
                </a:gridCol>
                <a:gridCol w="616944">
                  <a:extLst>
                    <a:ext uri="{9D8B030D-6E8A-4147-A177-3AD203B41FA5}">
                      <a16:colId xmlns:a16="http://schemas.microsoft.com/office/drawing/2014/main" val="884294807"/>
                    </a:ext>
                  </a:extLst>
                </a:gridCol>
                <a:gridCol w="616945">
                  <a:extLst>
                    <a:ext uri="{9D8B030D-6E8A-4147-A177-3AD203B41FA5}">
                      <a16:colId xmlns:a16="http://schemas.microsoft.com/office/drawing/2014/main" val="266275767"/>
                    </a:ext>
                  </a:extLst>
                </a:gridCol>
                <a:gridCol w="1244906">
                  <a:extLst>
                    <a:ext uri="{9D8B030D-6E8A-4147-A177-3AD203B41FA5}">
                      <a16:colId xmlns:a16="http://schemas.microsoft.com/office/drawing/2014/main" val="3238238871"/>
                    </a:ext>
                  </a:extLst>
                </a:gridCol>
              </a:tblGrid>
              <a:tr h="115724">
                <a:tc rowSpan="2">
                  <a:txBody>
                    <a:bodyPr/>
                    <a:lstStyle/>
                    <a:p>
                      <a:pPr algn="ctr">
                        <a:lnSpc>
                          <a:spcPct val="100000"/>
                        </a:lnSpc>
                        <a:spcAft>
                          <a:spcPts val="0"/>
                        </a:spcAft>
                      </a:pPr>
                      <a:r>
                        <a:rPr lang="en-GB" sz="1800" kern="100" dirty="0">
                          <a:effectLst/>
                        </a:rPr>
                        <a:t>Distribution</a:t>
                      </a:r>
                      <a:endParaRPr lang="en-GB" sz="1800" kern="100" dirty="0">
                        <a:effectLst/>
                        <a:latin typeface="Arial" panose="020B0604020202020204" pitchFamily="34" charset="0"/>
                        <a:cs typeface="Times New Roman" panose="02020603050405020304" pitchFamily="18" charset="0"/>
                      </a:endParaRPr>
                    </a:p>
                  </a:txBody>
                  <a:tcPr marL="17544" marR="17544" marT="0" marB="0"/>
                </a:tc>
                <a:tc gridSpan="4">
                  <a:txBody>
                    <a:bodyPr/>
                    <a:lstStyle/>
                    <a:p>
                      <a:pPr algn="ctr">
                        <a:lnSpc>
                          <a:spcPct val="100000"/>
                        </a:lnSpc>
                        <a:spcAft>
                          <a:spcPts val="0"/>
                        </a:spcAft>
                      </a:pPr>
                      <a:r>
                        <a:rPr lang="en-GB" sz="1800" kern="100" dirty="0">
                          <a:effectLst/>
                          <a:latin typeface="Arial" panose="020B0604020202020204" pitchFamily="34" charset="0"/>
                          <a:ea typeface="Times New Roman" panose="02020603050405020304" pitchFamily="18" charset="0"/>
                          <a:cs typeface="Times New Roman" panose="02020603050405020304" pitchFamily="18" charset="0"/>
                        </a:rPr>
                        <a:t>% alive at year:</a:t>
                      </a:r>
                    </a:p>
                  </a:txBody>
                  <a:tcPr marL="17544" marR="17544" marT="0" marB="0"/>
                </a:tc>
                <a:tc hMerge="1">
                  <a:txBody>
                    <a:bodyPr/>
                    <a:lstStyle/>
                    <a:p>
                      <a:pPr>
                        <a:lnSpc>
                          <a:spcPct val="100000"/>
                        </a:lnSpc>
                        <a:spcAft>
                          <a:spcPts val="0"/>
                        </a:spcAft>
                      </a:pP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hMerge="1">
                  <a:txBody>
                    <a:bodyPr/>
                    <a:lstStyle/>
                    <a:p>
                      <a:pPr>
                        <a:lnSpc>
                          <a:spcPct val="100000"/>
                        </a:lnSpc>
                        <a:spcAft>
                          <a:spcPts val="0"/>
                        </a:spcAft>
                      </a:pP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hMerge="1">
                  <a:txBody>
                    <a:bodyPr/>
                    <a:lstStyle/>
                    <a:p>
                      <a:pPr>
                        <a:lnSpc>
                          <a:spcPct val="100000"/>
                        </a:lnSpc>
                        <a:spcAft>
                          <a:spcPts val="0"/>
                        </a:spcAft>
                      </a:pP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rowSpan="2">
                  <a:txBody>
                    <a:bodyPr/>
                    <a:lstStyle/>
                    <a:p>
                      <a:pPr algn="ctr">
                        <a:lnSpc>
                          <a:spcPct val="100000"/>
                        </a:lnSpc>
                        <a:spcAft>
                          <a:spcPts val="0"/>
                        </a:spcAft>
                      </a:pPr>
                      <a:r>
                        <a:rPr lang="en-GB" sz="1800" kern="100" dirty="0">
                          <a:effectLst/>
                        </a:rPr>
                        <a:t>Median OS (years)</a:t>
                      </a:r>
                      <a:endParaRPr lang="en-GB" sz="1800" kern="100" dirty="0">
                        <a:effectLst/>
                        <a:latin typeface="Arial" panose="020B0604020202020204" pitchFamily="34" charset="0"/>
                        <a:cs typeface="Times New Roman" panose="02020603050405020304" pitchFamily="18" charset="0"/>
                      </a:endParaRPr>
                    </a:p>
                  </a:txBody>
                  <a:tcPr marL="17544" marR="17544" marT="0" marB="0"/>
                </a:tc>
                <a:extLst>
                  <a:ext uri="{0D108BD9-81ED-4DB2-BD59-A6C34878D82A}">
                    <a16:rowId xmlns:a16="http://schemas.microsoft.com/office/drawing/2014/main" val="3898705471"/>
                  </a:ext>
                </a:extLst>
              </a:tr>
              <a:tr h="181174">
                <a:tc vMerge="1">
                  <a:txBody>
                    <a:bodyPr/>
                    <a:lstStyle/>
                    <a:p>
                      <a:endParaRPr dirty="0"/>
                    </a:p>
                  </a:txBody>
                  <a:tcPr marL="17544" marR="17544" marT="0" marB="0"/>
                </a:tc>
                <a:tc>
                  <a:txBody>
                    <a:bodyPr/>
                    <a:lstStyle/>
                    <a:p>
                      <a:pPr algn="ctr">
                        <a:lnSpc>
                          <a:spcPct val="100000"/>
                        </a:lnSpc>
                        <a:spcAft>
                          <a:spcPts val="0"/>
                        </a:spcAft>
                      </a:pPr>
                      <a:r>
                        <a:rPr lang="en-GB" sz="1800" b="1" kern="100" dirty="0">
                          <a:effectLst/>
                        </a:rPr>
                        <a:t>10</a:t>
                      </a:r>
                      <a:endParaRPr lang="en-GB" sz="1800" b="1"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ctr">
                        <a:lnSpc>
                          <a:spcPct val="100000"/>
                        </a:lnSpc>
                        <a:spcAft>
                          <a:spcPts val="0"/>
                        </a:spcAft>
                      </a:pPr>
                      <a:r>
                        <a:rPr lang="en-GB" sz="1800" b="1" kern="100" dirty="0">
                          <a:effectLst/>
                        </a:rPr>
                        <a:t>18</a:t>
                      </a:r>
                      <a:endParaRPr lang="en-GB" sz="1800" b="1"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ctr">
                        <a:lnSpc>
                          <a:spcPct val="100000"/>
                        </a:lnSpc>
                        <a:spcAft>
                          <a:spcPts val="0"/>
                        </a:spcAft>
                      </a:pPr>
                      <a:r>
                        <a:rPr lang="en-GB" sz="1800" b="1" kern="100" dirty="0">
                          <a:effectLst/>
                        </a:rPr>
                        <a:t>50</a:t>
                      </a:r>
                      <a:endParaRPr lang="en-GB" sz="1800" b="1"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ctr">
                        <a:lnSpc>
                          <a:spcPct val="100000"/>
                        </a:lnSpc>
                        <a:spcAft>
                          <a:spcPts val="0"/>
                        </a:spcAft>
                      </a:pPr>
                      <a:r>
                        <a:rPr lang="en-GB" sz="1800" b="1" kern="100" dirty="0">
                          <a:effectLst/>
                        </a:rPr>
                        <a:t>100</a:t>
                      </a:r>
                      <a:endParaRPr lang="en-GB" sz="1800" b="1"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vMerge="1">
                  <a:txBody>
                    <a:bodyPr/>
                    <a:lstStyle/>
                    <a:p>
                      <a:endParaRPr dirty="0"/>
                    </a:p>
                  </a:txBody>
                  <a:tcPr marL="17544" marR="17544" marT="0" marB="0"/>
                </a:tc>
                <a:extLst>
                  <a:ext uri="{0D108BD9-81ED-4DB2-BD59-A6C34878D82A}">
                    <a16:rowId xmlns:a16="http://schemas.microsoft.com/office/drawing/2014/main" val="490753105"/>
                  </a:ext>
                </a:extLst>
              </a:tr>
              <a:tr h="0">
                <a:tc>
                  <a:txBody>
                    <a:bodyPr/>
                    <a:lstStyle/>
                    <a:p>
                      <a:pPr>
                        <a:lnSpc>
                          <a:spcPct val="100000"/>
                        </a:lnSpc>
                        <a:spcAft>
                          <a:spcPts val="0"/>
                        </a:spcAft>
                      </a:pPr>
                      <a:r>
                        <a:rPr lang="en-GB" sz="1800" kern="100" dirty="0">
                          <a:effectLst/>
                        </a:rPr>
                        <a:t>Observed </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92.1</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90.5</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a:effectLst/>
                        </a:rPr>
                        <a:t>-</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NE</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extLst>
                  <a:ext uri="{0D108BD9-81ED-4DB2-BD59-A6C34878D82A}">
                    <a16:rowId xmlns:a16="http://schemas.microsoft.com/office/drawing/2014/main" val="3158209251"/>
                  </a:ext>
                </a:extLst>
              </a:tr>
              <a:tr h="298661">
                <a:tc>
                  <a:txBody>
                    <a:bodyPr/>
                    <a:lstStyle/>
                    <a:p>
                      <a:pPr>
                        <a:lnSpc>
                          <a:spcPct val="100000"/>
                        </a:lnSpc>
                        <a:spcAft>
                          <a:spcPts val="0"/>
                        </a:spcAft>
                      </a:pPr>
                      <a:r>
                        <a:rPr lang="en-GB" sz="1800" kern="100">
                          <a:effectLst/>
                        </a:rPr>
                        <a:t>Exponential</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91.4</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85.1</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63.9</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40.9</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77.4</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extLst>
                  <a:ext uri="{0D108BD9-81ED-4DB2-BD59-A6C34878D82A}">
                    <a16:rowId xmlns:a16="http://schemas.microsoft.com/office/drawing/2014/main" val="3670202593"/>
                  </a:ext>
                </a:extLst>
              </a:tr>
              <a:tr h="298661">
                <a:tc>
                  <a:txBody>
                    <a:bodyPr/>
                    <a:lstStyle/>
                    <a:p>
                      <a:pPr>
                        <a:lnSpc>
                          <a:spcPct val="100000"/>
                        </a:lnSpc>
                        <a:spcAft>
                          <a:spcPts val="0"/>
                        </a:spcAft>
                      </a:pPr>
                      <a:r>
                        <a:rPr lang="en-GB" sz="1800" kern="100">
                          <a:effectLst/>
                        </a:rPr>
                        <a:t>Weibull</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92</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87.6</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74.9</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61.1</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156</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extLst>
                  <a:ext uri="{0D108BD9-81ED-4DB2-BD59-A6C34878D82A}">
                    <a16:rowId xmlns:a16="http://schemas.microsoft.com/office/drawing/2014/main" val="3796472928"/>
                  </a:ext>
                </a:extLst>
              </a:tr>
              <a:tr h="298661">
                <a:tc>
                  <a:txBody>
                    <a:bodyPr/>
                    <a:lstStyle/>
                    <a:p>
                      <a:pPr>
                        <a:lnSpc>
                          <a:spcPct val="100000"/>
                        </a:lnSpc>
                        <a:spcAft>
                          <a:spcPts val="0"/>
                        </a:spcAft>
                      </a:pPr>
                      <a:r>
                        <a:rPr lang="en-GB" sz="1800" kern="100">
                          <a:effectLst/>
                        </a:rPr>
                        <a:t>Log-normal</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91.8</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88.1</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79.3</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71.6</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497.4</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extLst>
                  <a:ext uri="{0D108BD9-81ED-4DB2-BD59-A6C34878D82A}">
                    <a16:rowId xmlns:a16="http://schemas.microsoft.com/office/drawing/2014/main" val="3428863825"/>
                  </a:ext>
                </a:extLst>
              </a:tr>
              <a:tr h="298661">
                <a:tc>
                  <a:txBody>
                    <a:bodyPr/>
                    <a:lstStyle/>
                    <a:p>
                      <a:pPr>
                        <a:lnSpc>
                          <a:spcPct val="100000"/>
                        </a:lnSpc>
                        <a:spcAft>
                          <a:spcPts val="0"/>
                        </a:spcAft>
                      </a:pPr>
                      <a:r>
                        <a:rPr lang="en-GB" sz="1800" kern="100">
                          <a:effectLst/>
                        </a:rPr>
                        <a:t>Log-logistic</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91.9</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87.7</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76.1</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64.8</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216.6</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extLst>
                  <a:ext uri="{0D108BD9-81ED-4DB2-BD59-A6C34878D82A}">
                    <a16:rowId xmlns:a16="http://schemas.microsoft.com/office/drawing/2014/main" val="745217649"/>
                  </a:ext>
                </a:extLst>
              </a:tr>
              <a:tr h="298661">
                <a:tc>
                  <a:txBody>
                    <a:bodyPr/>
                    <a:lstStyle/>
                    <a:p>
                      <a:pPr>
                        <a:lnSpc>
                          <a:spcPct val="100000"/>
                        </a:lnSpc>
                        <a:spcAft>
                          <a:spcPts val="0"/>
                        </a:spcAft>
                      </a:pPr>
                      <a:r>
                        <a:rPr lang="en-GB" sz="1800" kern="100">
                          <a:effectLst/>
                        </a:rPr>
                        <a:t>Gompertz</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92</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90.6</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90</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90</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NE</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extLst>
                  <a:ext uri="{0D108BD9-81ED-4DB2-BD59-A6C34878D82A}">
                    <a16:rowId xmlns:a16="http://schemas.microsoft.com/office/drawing/2014/main" val="4108200710"/>
                  </a:ext>
                </a:extLst>
              </a:tr>
              <a:tr h="298661">
                <a:tc>
                  <a:txBody>
                    <a:bodyPr/>
                    <a:lstStyle/>
                    <a:p>
                      <a:pPr>
                        <a:lnSpc>
                          <a:spcPct val="100000"/>
                        </a:lnSpc>
                        <a:spcAft>
                          <a:spcPts val="0"/>
                        </a:spcAft>
                      </a:pPr>
                      <a:r>
                        <a:rPr lang="en-GB" sz="1800" kern="100">
                          <a:effectLst/>
                        </a:rPr>
                        <a:t>Gamma</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92</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87.6</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74.1</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59</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138.8</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extLst>
                  <a:ext uri="{0D108BD9-81ED-4DB2-BD59-A6C34878D82A}">
                    <a16:rowId xmlns:a16="http://schemas.microsoft.com/office/drawing/2014/main" val="634696451"/>
                  </a:ext>
                </a:extLst>
              </a:tr>
              <a:tr h="639445">
                <a:tc>
                  <a:txBody>
                    <a:bodyPr/>
                    <a:lstStyle/>
                    <a:p>
                      <a:pPr>
                        <a:lnSpc>
                          <a:spcPct val="100000"/>
                        </a:lnSpc>
                        <a:spcAft>
                          <a:spcPts val="0"/>
                        </a:spcAft>
                      </a:pPr>
                      <a:r>
                        <a:rPr lang="en-GB" sz="1800" kern="100" dirty="0">
                          <a:effectLst/>
                        </a:rPr>
                        <a:t>Generalised Gamma</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91.8</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88</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78.3</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69.6</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tc>
                  <a:txBody>
                    <a:bodyPr/>
                    <a:lstStyle/>
                    <a:p>
                      <a:pPr algn="r">
                        <a:lnSpc>
                          <a:spcPct val="100000"/>
                        </a:lnSpc>
                        <a:spcAft>
                          <a:spcPts val="0"/>
                        </a:spcAft>
                      </a:pPr>
                      <a:r>
                        <a:rPr lang="en-GB" sz="1800" kern="100" dirty="0">
                          <a:effectLst/>
                        </a:rPr>
                        <a:t>339</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44" marR="17544" marT="0" marB="0"/>
                </a:tc>
                <a:extLst>
                  <a:ext uri="{0D108BD9-81ED-4DB2-BD59-A6C34878D82A}">
                    <a16:rowId xmlns:a16="http://schemas.microsoft.com/office/drawing/2014/main" val="1025717906"/>
                  </a:ext>
                </a:extLst>
              </a:tr>
            </a:tbl>
          </a:graphicData>
        </a:graphic>
      </p:graphicFrame>
      <p:sp>
        <p:nvSpPr>
          <p:cNvPr id="11" name="TextBox 10">
            <a:extLst>
              <a:ext uri="{FF2B5EF4-FFF2-40B4-BE49-F238E27FC236}">
                <a16:creationId xmlns:a16="http://schemas.microsoft.com/office/drawing/2014/main" id="{AE4B2AC0-7A04-918E-6B99-20ADD2DC9B61}"/>
              </a:ext>
            </a:extLst>
          </p:cNvPr>
          <p:cNvSpPr txBox="1"/>
          <p:nvPr/>
        </p:nvSpPr>
        <p:spPr>
          <a:xfrm>
            <a:off x="6648583" y="1425586"/>
            <a:ext cx="5304718" cy="369332"/>
          </a:xfrm>
          <a:prstGeom prst="rect">
            <a:avLst/>
          </a:prstGeom>
          <a:noFill/>
        </p:spPr>
        <p:txBody>
          <a:bodyPr wrap="square">
            <a:spAutoFit/>
          </a:bodyPr>
          <a:lstStyle/>
          <a:p>
            <a:r>
              <a:rPr lang="en-GB" sz="1800" b="1" kern="0" dirty="0">
                <a:effectLst/>
                <a:latin typeface="Arial" panose="020B0604020202020204" pitchFamily="34" charset="0"/>
                <a:ea typeface="Calibri" panose="020F0502020204030204" pitchFamily="34" charset="0"/>
                <a:cs typeface="Arial" panose="020B0604020202020204" pitchFamily="34" charset="0"/>
              </a:rPr>
              <a:t>Survival probabilities at different ages</a:t>
            </a:r>
            <a:endParaRPr lang="en-GB"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6811954-1EB1-66E8-61BC-9BE326C2D7D8}"/>
              </a:ext>
            </a:extLst>
          </p:cNvPr>
          <p:cNvSpPr txBox="1"/>
          <p:nvPr/>
        </p:nvSpPr>
        <p:spPr>
          <a:xfrm>
            <a:off x="128531" y="686036"/>
            <a:ext cx="6408855" cy="646331"/>
          </a:xfrm>
          <a:prstGeom prst="rect">
            <a:avLst/>
          </a:prstGeom>
          <a:noFill/>
        </p:spPr>
        <p:txBody>
          <a:bodyPr wrap="square">
            <a:spAutoFit/>
          </a:bodyPr>
          <a:lstStyle/>
          <a:p>
            <a:pPr algn="ctr"/>
            <a:r>
              <a:rPr lang="en-GB" b="1" dirty="0"/>
              <a:t>Parametric extrapolations of survival of children with ALGS who presented with neonatal cholestasis (GALA)</a:t>
            </a:r>
          </a:p>
        </p:txBody>
      </p:sp>
      <p:sp>
        <p:nvSpPr>
          <p:cNvPr id="3" name="TextBox 2">
            <a:extLst>
              <a:ext uri="{FF2B5EF4-FFF2-40B4-BE49-F238E27FC236}">
                <a16:creationId xmlns:a16="http://schemas.microsoft.com/office/drawing/2014/main" id="{0E65CF35-D788-0A57-FEAE-577059486BFF}"/>
              </a:ext>
            </a:extLst>
          </p:cNvPr>
          <p:cNvSpPr txBox="1"/>
          <p:nvPr/>
        </p:nvSpPr>
        <p:spPr>
          <a:xfrm>
            <a:off x="9756000" y="6444000"/>
            <a:ext cx="1872000" cy="369332"/>
          </a:xfrm>
          <a:prstGeom prst="rect">
            <a:avLst/>
          </a:prstGeom>
          <a:noFill/>
        </p:spPr>
        <p:txBody>
          <a:bodyPr wrap="square" rtlCol="0">
            <a:spAutoFit/>
          </a:bodyPr>
          <a:lstStyle/>
          <a:p>
            <a:r>
              <a:rPr lang="en-GB" dirty="0"/>
              <a:t>*</a:t>
            </a:r>
            <a:r>
              <a:rPr lang="en-GB" dirty="0">
                <a:hlinkClick r:id="rId4" action="ppaction://hlinksldjump"/>
              </a:rPr>
              <a:t>Link to Issue 5</a:t>
            </a:r>
            <a:endParaRPr lang="en-GB" dirty="0"/>
          </a:p>
        </p:txBody>
      </p:sp>
    </p:spTree>
    <p:extLst>
      <p:ext uri="{BB962C8B-B14F-4D97-AF65-F5344CB8AC3E}">
        <p14:creationId xmlns:p14="http://schemas.microsoft.com/office/powerpoint/2010/main" val="508927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a:xfrm>
            <a:off x="466724" y="0"/>
            <a:ext cx="11250785" cy="592817"/>
          </a:xfrm>
        </p:spPr>
        <p:txBody>
          <a:bodyPr>
            <a:normAutofit/>
          </a:bodyPr>
          <a:lstStyle/>
          <a:p>
            <a:r>
              <a:rPr lang="en-GB" dirty="0"/>
              <a:t>Company vignette study</a:t>
            </a:r>
            <a:endParaRPr lang="en-GB" dirty="0">
              <a:solidFill>
                <a:srgbClr val="FF0000"/>
              </a:solidFill>
            </a:endParaRPr>
          </a:p>
        </p:txBody>
      </p:sp>
      <p:sp>
        <p:nvSpPr>
          <p:cNvPr id="10" name="Text Placeholder 3">
            <a:extLst>
              <a:ext uri="{FF2B5EF4-FFF2-40B4-BE49-F238E27FC236}">
                <a16:creationId xmlns:a16="http://schemas.microsoft.com/office/drawing/2014/main" id="{3FE83303-D22C-F5EC-DB8B-5CEE413E160C}"/>
              </a:ext>
            </a:extLst>
          </p:cNvPr>
          <p:cNvSpPr txBox="1">
            <a:spLocks noGrp="1"/>
          </p:cNvSpPr>
          <p:nvPr>
            <p:ph type="body" sz="quarter" idx="12"/>
          </p:nvPr>
        </p:nvSpPr>
        <p:spPr>
          <a:xfrm>
            <a:off x="216000" y="4032000"/>
            <a:ext cx="11736000" cy="2124000"/>
          </a:xfrm>
          <a:prstGeom prst="rect">
            <a:avLst/>
          </a:prstGeom>
          <a:noFill/>
          <a:ln>
            <a:solidFill>
              <a:schemeClr val="tx1"/>
            </a:solidFill>
          </a:ln>
        </p:spPr>
        <p:txBody>
          <a:bodyPr wrap="square" rtlCol="0">
            <a:spAutoFit/>
          </a:bodyPr>
          <a:lstStyle/>
          <a:p>
            <a:pPr marL="0" indent="0">
              <a:lnSpc>
                <a:spcPct val="100000"/>
              </a:lnSpc>
              <a:spcBef>
                <a:spcPts val="0"/>
              </a:spcBef>
              <a:buNone/>
            </a:pPr>
            <a:r>
              <a:rPr lang="en-GB" sz="2200" b="1" i="1" dirty="0"/>
              <a:t>NICE Manual</a:t>
            </a:r>
          </a:p>
          <a:p>
            <a:pPr marL="0" indent="0">
              <a:lnSpc>
                <a:spcPct val="100000"/>
              </a:lnSpc>
              <a:spcBef>
                <a:spcPts val="0"/>
              </a:spcBef>
              <a:buNone/>
            </a:pPr>
            <a:r>
              <a:rPr lang="en-GB" sz="2200" i="1" dirty="0"/>
              <a:t>If evidence shows EQ-5D not appropriate then use, in order of preference:</a:t>
            </a:r>
          </a:p>
          <a:p>
            <a:pPr marL="285750" indent="-285750">
              <a:lnSpc>
                <a:spcPct val="100000"/>
              </a:lnSpc>
              <a:spcBef>
                <a:spcPts val="0"/>
              </a:spcBef>
              <a:buFont typeface="Arial" panose="020B0604020202020204" pitchFamily="34" charset="0"/>
              <a:buChar char="•"/>
            </a:pPr>
            <a:r>
              <a:rPr lang="en-GB" sz="2200" i="1" dirty="0"/>
              <a:t>Other generic preference-based measure</a:t>
            </a:r>
          </a:p>
          <a:p>
            <a:pPr marL="285750" indent="-285750">
              <a:lnSpc>
                <a:spcPct val="100000"/>
              </a:lnSpc>
              <a:spcBef>
                <a:spcPts val="0"/>
              </a:spcBef>
              <a:buFont typeface="Arial" panose="020B0604020202020204" pitchFamily="34" charset="0"/>
              <a:buChar char="•"/>
            </a:pPr>
            <a:r>
              <a:rPr lang="en-GB" sz="2200" i="1" dirty="0"/>
              <a:t>Condition-specific preference-based measure</a:t>
            </a:r>
          </a:p>
          <a:p>
            <a:pPr marL="285750" indent="-285750">
              <a:lnSpc>
                <a:spcPct val="100000"/>
              </a:lnSpc>
              <a:spcBef>
                <a:spcPts val="0"/>
              </a:spcBef>
              <a:buFont typeface="Arial" panose="020B0604020202020204" pitchFamily="34" charset="0"/>
              <a:buChar char="•"/>
            </a:pPr>
            <a:r>
              <a:rPr lang="en-GB" sz="2200" i="1" dirty="0"/>
              <a:t>Vignettes</a:t>
            </a:r>
          </a:p>
          <a:p>
            <a:pPr marL="285750" indent="-285750">
              <a:lnSpc>
                <a:spcPct val="100000"/>
              </a:lnSpc>
              <a:spcBef>
                <a:spcPts val="0"/>
              </a:spcBef>
              <a:buFont typeface="Arial" panose="020B0604020202020204" pitchFamily="34" charset="0"/>
              <a:buChar char="•"/>
            </a:pPr>
            <a:r>
              <a:rPr lang="en-GB" sz="2200" i="1" dirty="0"/>
              <a:t>Direct valuation of own health</a:t>
            </a:r>
          </a:p>
        </p:txBody>
      </p:sp>
      <p:sp>
        <p:nvSpPr>
          <p:cNvPr id="5" name="Text Placeholder 4">
            <a:extLst>
              <a:ext uri="{FF2B5EF4-FFF2-40B4-BE49-F238E27FC236}">
                <a16:creationId xmlns:a16="http://schemas.microsoft.com/office/drawing/2014/main" id="{F519A934-7DA7-47DB-568D-C37F4C60535E}"/>
              </a:ext>
            </a:extLst>
          </p:cNvPr>
          <p:cNvSpPr>
            <a:spLocks noGrp="1"/>
          </p:cNvSpPr>
          <p:nvPr>
            <p:ph type="body" sz="quarter" idx="13"/>
          </p:nvPr>
        </p:nvSpPr>
        <p:spPr>
          <a:xfrm>
            <a:off x="1008000" y="6480000"/>
            <a:ext cx="8244000" cy="365125"/>
          </a:xfrm>
        </p:spPr>
        <p:txBody>
          <a:bodyPr/>
          <a:lstStyle/>
          <a:p>
            <a:r>
              <a:rPr lang="en-GB" dirty="0"/>
              <a:t>ALGS, Alagille syndrome; EQ-5D, </a:t>
            </a:r>
            <a:r>
              <a:rPr lang="en-GB" dirty="0" err="1"/>
              <a:t>EuroQol</a:t>
            </a:r>
            <a:r>
              <a:rPr lang="en-GB" dirty="0"/>
              <a:t> 5 dimensions; </a:t>
            </a:r>
            <a:r>
              <a:rPr lang="en-GB" dirty="0" err="1"/>
              <a:t>PedsQL</a:t>
            </a:r>
            <a:r>
              <a:rPr lang="en-GB" dirty="0"/>
              <a:t>, Paediatric Quality of Life Inventory</a:t>
            </a:r>
          </a:p>
        </p:txBody>
      </p:sp>
      <p:sp>
        <p:nvSpPr>
          <p:cNvPr id="9" name="Text Placeholder 8">
            <a:extLst>
              <a:ext uri="{FF2B5EF4-FFF2-40B4-BE49-F238E27FC236}">
                <a16:creationId xmlns:a16="http://schemas.microsoft.com/office/drawing/2014/main" id="{2DD09FF3-7AF6-1996-A309-164991F5E5A9}"/>
              </a:ext>
            </a:extLst>
          </p:cNvPr>
          <p:cNvSpPr>
            <a:spLocks noGrp="1"/>
          </p:cNvSpPr>
          <p:nvPr>
            <p:ph type="body" sz="quarter" idx="14"/>
          </p:nvPr>
        </p:nvSpPr>
        <p:spPr>
          <a:xfrm>
            <a:off x="466724" y="540000"/>
            <a:ext cx="11250786" cy="520838"/>
          </a:xfrm>
        </p:spPr>
        <p:txBody>
          <a:bodyPr/>
          <a:lstStyle/>
          <a:p>
            <a:r>
              <a:rPr lang="en-GB" sz="2400" dirty="0"/>
              <a:t>Company preferred utilities from vignette study</a:t>
            </a:r>
          </a:p>
        </p:txBody>
      </p:sp>
      <p:sp>
        <p:nvSpPr>
          <p:cNvPr id="15" name="Rectangle 14">
            <a:extLst>
              <a:ext uri="{FF2B5EF4-FFF2-40B4-BE49-F238E27FC236}">
                <a16:creationId xmlns:a16="http://schemas.microsoft.com/office/drawing/2014/main" id="{A095D89B-195A-4D94-A8DE-CD5502F42403}"/>
              </a:ext>
            </a:extLst>
          </p:cNvPr>
          <p:cNvSpPr/>
          <p:nvPr/>
        </p:nvSpPr>
        <p:spPr>
          <a:xfrm>
            <a:off x="216000" y="1080000"/>
            <a:ext cx="11736000" cy="2808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ICONIC </a:t>
            </a:r>
            <a:r>
              <a:rPr lang="en-GB" sz="2200" dirty="0" err="1">
                <a:solidFill>
                  <a:schemeClr val="tx1"/>
                </a:solidFill>
                <a:latin typeface="Arial" panose="020B0604020202020204" pitchFamily="34" charset="0"/>
              </a:rPr>
              <a:t>PedsQL</a:t>
            </a:r>
            <a:r>
              <a:rPr lang="en-GB" sz="2200" dirty="0">
                <a:solidFill>
                  <a:schemeClr val="tx1"/>
                </a:solidFill>
                <a:latin typeface="Arial" panose="020B0604020202020204" pitchFamily="34" charset="0"/>
              </a:rPr>
              <a:t> could not be mapped to EQ-5D</a:t>
            </a:r>
          </a:p>
          <a:p>
            <a:pPr marL="742950" lvl="1" indent="-285750">
              <a:buFont typeface="Arial" panose="020B0604020202020204" pitchFamily="34" charset="0"/>
              <a:buChar char="•"/>
            </a:pPr>
            <a:r>
              <a:rPr lang="en-GB" sz="2200" dirty="0">
                <a:solidFill>
                  <a:schemeClr val="tx1"/>
                </a:solidFill>
                <a:latin typeface="Arial" panose="020B0604020202020204" pitchFamily="34" charset="0"/>
              </a:rPr>
              <a:t>Base case: used utilities from company-commissioned vignette study using EQ-5D-5L, time trade-off and visual </a:t>
            </a:r>
            <a:r>
              <a:rPr lang="en-GB" sz="2200" dirty="0" err="1">
                <a:solidFill>
                  <a:schemeClr val="tx1"/>
                </a:solidFill>
                <a:latin typeface="Arial" panose="020B0604020202020204" pitchFamily="34" charset="0"/>
              </a:rPr>
              <a:t>analog</a:t>
            </a:r>
            <a:r>
              <a:rPr lang="en-GB" sz="2200" dirty="0">
                <a:solidFill>
                  <a:schemeClr val="tx1"/>
                </a:solidFill>
                <a:latin typeface="Arial" panose="020B0604020202020204" pitchFamily="34" charset="0"/>
              </a:rPr>
              <a:t> scale valuation methods to determine patient and caregiver health-state utilities in ALGS on 200 people from UK general population</a:t>
            </a:r>
          </a:p>
          <a:p>
            <a:pPr marL="742950" lvl="1" indent="-285750">
              <a:buFont typeface="Arial" panose="020B0604020202020204" pitchFamily="34" charset="0"/>
              <a:buChar char="•"/>
            </a:pPr>
            <a:r>
              <a:rPr lang="en-GB" sz="2200" dirty="0">
                <a:solidFill>
                  <a:schemeClr val="tx1"/>
                </a:solidFill>
                <a:latin typeface="Arial" panose="020B0604020202020204" pitchFamily="34" charset="0"/>
              </a:rPr>
              <a:t>Vignettes for 4 patient states (progressive cholestasis, non-progressive cholestasis, successful liver transplant, chronic liver transplant rejection) and 3 caregiver states were developed from systematic review, clinical trial data and clinician interviews </a:t>
            </a:r>
          </a:p>
        </p:txBody>
      </p:sp>
      <p:sp>
        <p:nvSpPr>
          <p:cNvPr id="11" name="TextBox 10">
            <a:extLst>
              <a:ext uri="{FF2B5EF4-FFF2-40B4-BE49-F238E27FC236}">
                <a16:creationId xmlns:a16="http://schemas.microsoft.com/office/drawing/2014/main" id="{8942C144-49B5-223D-EEE0-C0CF6EE411CF}"/>
              </a:ext>
            </a:extLst>
          </p:cNvPr>
          <p:cNvSpPr txBox="1"/>
          <p:nvPr/>
        </p:nvSpPr>
        <p:spPr>
          <a:xfrm>
            <a:off x="9720000" y="6480000"/>
            <a:ext cx="1908000" cy="369332"/>
          </a:xfrm>
          <a:prstGeom prst="rect">
            <a:avLst/>
          </a:prstGeom>
          <a:noFill/>
        </p:spPr>
        <p:txBody>
          <a:bodyPr wrap="square" rtlCol="0">
            <a:spAutoFit/>
          </a:bodyPr>
          <a:lstStyle/>
          <a:p>
            <a:r>
              <a:rPr lang="en-GB" dirty="0"/>
              <a:t>*</a:t>
            </a:r>
            <a:r>
              <a:rPr lang="en-GB" dirty="0">
                <a:hlinkClick r:id="rId3" action="ppaction://hlinksldjump"/>
              </a:rPr>
              <a:t>Link to Issue 6</a:t>
            </a:r>
            <a:endParaRPr lang="en-GB" dirty="0"/>
          </a:p>
        </p:txBody>
      </p:sp>
    </p:spTree>
    <p:extLst>
      <p:ext uri="{BB962C8B-B14F-4D97-AF65-F5344CB8AC3E}">
        <p14:creationId xmlns:p14="http://schemas.microsoft.com/office/powerpoint/2010/main" val="2916820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F422-3C03-FB21-7850-FA04AAC4C1C1}"/>
              </a:ext>
            </a:extLst>
          </p:cNvPr>
          <p:cNvSpPr>
            <a:spLocks noGrp="1"/>
          </p:cNvSpPr>
          <p:nvPr>
            <p:ph type="title"/>
          </p:nvPr>
        </p:nvSpPr>
        <p:spPr/>
        <p:txBody>
          <a:bodyPr/>
          <a:lstStyle/>
          <a:p>
            <a:r>
              <a:rPr lang="en-GB" dirty="0"/>
              <a:t>Company health state utilities</a:t>
            </a:r>
          </a:p>
        </p:txBody>
      </p:sp>
      <p:graphicFrame>
        <p:nvGraphicFramePr>
          <p:cNvPr id="6" name="Table 5">
            <a:extLst>
              <a:ext uri="{FF2B5EF4-FFF2-40B4-BE49-F238E27FC236}">
                <a16:creationId xmlns:a16="http://schemas.microsoft.com/office/drawing/2014/main" id="{1F6237EA-12FA-5F71-A96B-0B2AEBEB4228}"/>
              </a:ext>
            </a:extLst>
          </p:cNvPr>
          <p:cNvGraphicFramePr>
            <a:graphicFrameLocks noGrp="1"/>
          </p:cNvGraphicFramePr>
          <p:nvPr>
            <p:extLst>
              <p:ext uri="{D42A27DB-BD31-4B8C-83A1-F6EECF244321}">
                <p14:modId xmlns:p14="http://schemas.microsoft.com/office/powerpoint/2010/main" val="197038219"/>
              </p:ext>
            </p:extLst>
          </p:nvPr>
        </p:nvGraphicFramePr>
        <p:xfrm>
          <a:off x="220338" y="999796"/>
          <a:ext cx="11678437" cy="4389120"/>
        </p:xfrm>
        <a:graphic>
          <a:graphicData uri="http://schemas.openxmlformats.org/drawingml/2006/table">
            <a:tbl>
              <a:tblPr firstRow="1" firstCol="1" bandRow="1">
                <a:tableStyleId>{5C22544A-7EE6-4342-B048-85BDC9FD1C3A}</a:tableStyleId>
              </a:tblPr>
              <a:tblGrid>
                <a:gridCol w="3572042">
                  <a:extLst>
                    <a:ext uri="{9D8B030D-6E8A-4147-A177-3AD203B41FA5}">
                      <a16:colId xmlns:a16="http://schemas.microsoft.com/office/drawing/2014/main" val="1125204583"/>
                    </a:ext>
                  </a:extLst>
                </a:gridCol>
                <a:gridCol w="2593885">
                  <a:extLst>
                    <a:ext uri="{9D8B030D-6E8A-4147-A177-3AD203B41FA5}">
                      <a16:colId xmlns:a16="http://schemas.microsoft.com/office/drawing/2014/main" val="249883709"/>
                    </a:ext>
                  </a:extLst>
                </a:gridCol>
                <a:gridCol w="5512510">
                  <a:extLst>
                    <a:ext uri="{9D8B030D-6E8A-4147-A177-3AD203B41FA5}">
                      <a16:colId xmlns:a16="http://schemas.microsoft.com/office/drawing/2014/main" val="2230572064"/>
                    </a:ext>
                  </a:extLst>
                </a:gridCol>
              </a:tblGrid>
              <a:tr h="176742">
                <a:tc>
                  <a:txBody>
                    <a:bodyPr/>
                    <a:lstStyle/>
                    <a:p>
                      <a:pPr algn="ctr"/>
                      <a:r>
                        <a:rPr lang="en-GB" sz="1800" dirty="0">
                          <a:effectLst/>
                        </a:rPr>
                        <a:t>State</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tc>
                  <a:txBody>
                    <a:bodyPr/>
                    <a:lstStyle/>
                    <a:p>
                      <a:pPr algn="ctr"/>
                      <a:r>
                        <a:rPr lang="en-GB" sz="1800" dirty="0">
                          <a:effectLst/>
                        </a:rPr>
                        <a:t>Utility value: mean (standard error)</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tc>
                  <a:txBody>
                    <a:bodyPr/>
                    <a:lstStyle/>
                    <a:p>
                      <a:pPr algn="ctr"/>
                      <a:r>
                        <a:rPr lang="en-GB" sz="1800" dirty="0">
                          <a:effectLst/>
                        </a:rPr>
                        <a:t>Justification</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extLst>
                  <a:ext uri="{0D108BD9-81ED-4DB2-BD59-A6C34878D82A}">
                    <a16:rowId xmlns:a16="http://schemas.microsoft.com/office/drawing/2014/main" val="1230164088"/>
                  </a:ext>
                </a:extLst>
              </a:tr>
              <a:tr h="88371">
                <a:tc>
                  <a:txBody>
                    <a:bodyPr/>
                    <a:lstStyle/>
                    <a:p>
                      <a:r>
                        <a:rPr lang="en-GB" sz="1800">
                          <a:effectLst/>
                        </a:rPr>
                        <a:t>Responsive to medication</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tc>
                  <a:txBody>
                    <a:bodyPr/>
                    <a:lstStyle/>
                    <a:p>
                      <a:pPr algn="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lang="en-GB" sz="1800" u="sng" dirty="0">
                        <a:effectLst/>
                        <a:highlight>
                          <a:srgbClr val="00FFFF"/>
                        </a:highligh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tc rowSpan="2">
                  <a:txBody>
                    <a:bodyPr/>
                    <a:lstStyle/>
                    <a:p>
                      <a:r>
                        <a:rPr lang="en-GB" sz="1800">
                          <a:effectLst/>
                        </a:rPr>
                        <a:t>Vignette study (see Appendix M)</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extLst>
                  <a:ext uri="{0D108BD9-81ED-4DB2-BD59-A6C34878D82A}">
                    <a16:rowId xmlns:a16="http://schemas.microsoft.com/office/drawing/2014/main" val="3221672103"/>
                  </a:ext>
                </a:extLst>
              </a:tr>
              <a:tr h="88371">
                <a:tc>
                  <a:txBody>
                    <a:bodyPr/>
                    <a:lstStyle/>
                    <a:p>
                      <a:r>
                        <a:rPr lang="en-GB" sz="1800">
                          <a:effectLst/>
                        </a:rPr>
                        <a:t>Unresponsive to medication</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tc>
                  <a:txBody>
                    <a:bodyPr/>
                    <a:lstStyle/>
                    <a:p>
                      <a:pPr algn="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lang="en-GB" sz="1800" u="sng" dirty="0">
                        <a:effectLst/>
                        <a:highlight>
                          <a:srgbClr val="00FFFF"/>
                        </a:highligh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tc vMerge="1">
                  <a:txBody>
                    <a:bodyPr/>
                    <a:lstStyle/>
                    <a:p>
                      <a:endParaRPr lang="en-GB"/>
                    </a:p>
                  </a:txBody>
                  <a:tcPr/>
                </a:tc>
                <a:extLst>
                  <a:ext uri="{0D108BD9-81ED-4DB2-BD59-A6C34878D82A}">
                    <a16:rowId xmlns:a16="http://schemas.microsoft.com/office/drawing/2014/main" val="1097733615"/>
                  </a:ext>
                </a:extLst>
              </a:tr>
              <a:tr h="132556">
                <a:tc>
                  <a:txBody>
                    <a:bodyPr/>
                    <a:lstStyle/>
                    <a:p>
                      <a:r>
                        <a:rPr lang="en-GB" sz="1800" dirty="0">
                          <a:effectLst/>
                        </a:rPr>
                        <a:t>Cirrhosis</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tc>
                  <a:txBody>
                    <a:bodyPr/>
                    <a:lstStyle/>
                    <a:p>
                      <a:pPr algn="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lang="en-GB" sz="1800" u="sng" dirty="0">
                        <a:effectLst/>
                        <a:highlight>
                          <a:srgbClr val="00FFFF"/>
                        </a:highligh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tc>
                  <a:txBody>
                    <a:bodyPr/>
                    <a:lstStyle/>
                    <a:p>
                      <a:r>
                        <a:rPr lang="en-GB" sz="1800" dirty="0">
                          <a:effectLst/>
                        </a:rPr>
                        <a:t>Sum of unresponsive utility and ‘liver disease’ disutility (–0.04) from Sullivan et al (105)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extLst>
                  <a:ext uri="{0D108BD9-81ED-4DB2-BD59-A6C34878D82A}">
                    <a16:rowId xmlns:a16="http://schemas.microsoft.com/office/drawing/2014/main" val="4291802521"/>
                  </a:ext>
                </a:extLst>
              </a:tr>
              <a:tr h="132556">
                <a:tc>
                  <a:txBody>
                    <a:bodyPr/>
                    <a:lstStyle/>
                    <a:p>
                      <a:r>
                        <a:rPr lang="en-GB" sz="1800" dirty="0">
                          <a:effectLst/>
                        </a:rPr>
                        <a:t>Portal hypertension</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tc>
                  <a:txBody>
                    <a:bodyPr/>
                    <a:lstStyle/>
                    <a:p>
                      <a:pPr algn="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lang="en-GB" sz="1800" u="sng" dirty="0">
                        <a:effectLst/>
                        <a:highlight>
                          <a:srgbClr val="00FFFF"/>
                        </a:highligh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tc>
                  <a:txBody>
                    <a:bodyPr/>
                    <a:lstStyle/>
                    <a:p>
                      <a:r>
                        <a:rPr lang="en-GB" sz="1800" dirty="0">
                          <a:effectLst/>
                        </a:rPr>
                        <a:t>Sum of cirrhosis utility and ‘liver disease’ disutility (–0.04) from Sullivan et al (105)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extLst>
                  <a:ext uri="{0D108BD9-81ED-4DB2-BD59-A6C34878D82A}">
                    <a16:rowId xmlns:a16="http://schemas.microsoft.com/office/drawing/2014/main" val="2169338765"/>
                  </a:ext>
                </a:extLst>
              </a:tr>
              <a:tr h="176742">
                <a:tc>
                  <a:txBody>
                    <a:bodyPr/>
                    <a:lstStyle/>
                    <a:p>
                      <a:r>
                        <a:rPr lang="en-GB" sz="1800" dirty="0">
                          <a:effectLst/>
                        </a:rPr>
                        <a:t>Ascites</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tc>
                  <a:txBody>
                    <a:bodyPr/>
                    <a:lstStyle/>
                    <a:p>
                      <a:pPr algn="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lang="en-GB" sz="1800" u="sng" dirty="0">
                        <a:effectLst/>
                        <a:highlight>
                          <a:srgbClr val="00FFFF"/>
                        </a:highligh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tc>
                  <a:txBody>
                    <a:bodyPr/>
                    <a:lstStyle/>
                    <a:p>
                      <a:r>
                        <a:rPr lang="en-GB" sz="1800" dirty="0">
                          <a:effectLst/>
                        </a:rPr>
                        <a:t>Sum of PHT utility and ‘gastrointestinal disorder’ disutility (–0.05) from Sullivan et al (105)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extLst>
                  <a:ext uri="{0D108BD9-81ED-4DB2-BD59-A6C34878D82A}">
                    <a16:rowId xmlns:a16="http://schemas.microsoft.com/office/drawing/2014/main" val="1944595264"/>
                  </a:ext>
                </a:extLst>
              </a:tr>
              <a:tr h="88371">
                <a:tc>
                  <a:txBody>
                    <a:bodyPr/>
                    <a:lstStyle/>
                    <a:p>
                      <a:r>
                        <a:rPr lang="en-GB" sz="1800" dirty="0">
                          <a:effectLst/>
                        </a:rPr>
                        <a:t>Surgical biliary diversion (SBD)</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tc>
                  <a:txBody>
                    <a:bodyPr/>
                    <a:lstStyle/>
                    <a:p>
                      <a:pPr algn="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lang="en-GB" sz="1800" u="sng" dirty="0">
                        <a:effectLst/>
                        <a:highlight>
                          <a:srgbClr val="00FFFF"/>
                        </a:highligh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tc>
                  <a:txBody>
                    <a:bodyPr/>
                    <a:lstStyle/>
                    <a:p>
                      <a:r>
                        <a:rPr lang="en-GB" sz="1800" dirty="0">
                          <a:effectLst/>
                        </a:rPr>
                        <a:t>Assumed equivalent to </a:t>
                      </a:r>
                      <a:r>
                        <a:rPr lang="en-GB" sz="1800" dirty="0" err="1">
                          <a:effectLst/>
                        </a:rPr>
                        <a:t>LTx</a:t>
                      </a:r>
                      <a:r>
                        <a:rPr lang="en-GB" sz="1800" dirty="0">
                          <a:effectLst/>
                        </a:rPr>
                        <a:t> utility</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extLst>
                  <a:ext uri="{0D108BD9-81ED-4DB2-BD59-A6C34878D82A}">
                    <a16:rowId xmlns:a16="http://schemas.microsoft.com/office/drawing/2014/main" val="2098033716"/>
                  </a:ext>
                </a:extLst>
              </a:tr>
              <a:tr h="132556">
                <a:tc>
                  <a:txBody>
                    <a:bodyPr/>
                    <a:lstStyle/>
                    <a:p>
                      <a:r>
                        <a:rPr lang="en-GB" sz="1800" dirty="0">
                          <a:effectLst/>
                        </a:rPr>
                        <a:t>Post-SBD</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tc>
                  <a:txBody>
                    <a:bodyPr/>
                    <a:lstStyle/>
                    <a:p>
                      <a:pPr algn="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lang="en-GB" sz="1800" u="sng" dirty="0">
                        <a:effectLst/>
                        <a:highlight>
                          <a:srgbClr val="00FFFF"/>
                        </a:highligh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tc>
                  <a:txBody>
                    <a:bodyPr/>
                    <a:lstStyle/>
                    <a:p>
                      <a:r>
                        <a:rPr lang="en-GB" sz="1800" dirty="0">
                          <a:effectLst/>
                        </a:rPr>
                        <a:t>SBD utility multiplied by the stoma multiplier (0.72) used in HST17 (81)</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extLst>
                  <a:ext uri="{0D108BD9-81ED-4DB2-BD59-A6C34878D82A}">
                    <a16:rowId xmlns:a16="http://schemas.microsoft.com/office/drawing/2014/main" val="3738523940"/>
                  </a:ext>
                </a:extLst>
              </a:tr>
              <a:tr h="176742">
                <a:tc>
                  <a:txBody>
                    <a:bodyPr/>
                    <a:lstStyle/>
                    <a:p>
                      <a:r>
                        <a:rPr lang="en-GB" sz="1800" dirty="0">
                          <a:effectLst/>
                        </a:rPr>
                        <a:t>Liver transplant (</a:t>
                      </a:r>
                      <a:r>
                        <a:rPr lang="en-GB" sz="1800" dirty="0" err="1">
                          <a:effectLst/>
                        </a:rPr>
                        <a:t>LTx</a:t>
                      </a:r>
                      <a:r>
                        <a:rPr lang="en-GB" sz="1800" dirty="0">
                          <a:effectLst/>
                        </a:rPr>
                        <a:t>)</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tc>
                  <a:txBody>
                    <a:bodyPr/>
                    <a:lstStyle/>
                    <a:p>
                      <a:pPr algn="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lang="en-GB" sz="1800" u="sng" dirty="0">
                        <a:effectLst/>
                        <a:highlight>
                          <a:srgbClr val="00FFFF"/>
                        </a:highligh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tc>
                  <a:txBody>
                    <a:bodyPr/>
                    <a:lstStyle/>
                    <a:p>
                      <a:r>
                        <a:rPr lang="en-GB" sz="1800" dirty="0">
                          <a:effectLst/>
                        </a:rPr>
                        <a:t>Vignette study, weighted average of progressive cholestasis and </a:t>
                      </a:r>
                      <a:r>
                        <a:rPr lang="en-GB" sz="1800" dirty="0" err="1">
                          <a:effectLst/>
                        </a:rPr>
                        <a:t>LTx</a:t>
                      </a:r>
                      <a:r>
                        <a:rPr lang="en-GB" sz="1800" dirty="0">
                          <a:effectLst/>
                        </a:rPr>
                        <a:t> rejection (see Appendix M)</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extLst>
                  <a:ext uri="{0D108BD9-81ED-4DB2-BD59-A6C34878D82A}">
                    <a16:rowId xmlns:a16="http://schemas.microsoft.com/office/drawing/2014/main" val="1107913318"/>
                  </a:ext>
                </a:extLst>
              </a:tr>
              <a:tr h="88371">
                <a:tc>
                  <a:txBody>
                    <a:bodyPr/>
                    <a:lstStyle/>
                    <a:p>
                      <a:r>
                        <a:rPr lang="en-GB" sz="1800">
                          <a:effectLst/>
                        </a:rPr>
                        <a:t>Post-LTx</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tc>
                  <a:txBody>
                    <a:bodyPr/>
                    <a:lstStyle/>
                    <a:p>
                      <a:pPr algn="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XXX</a:t>
                      </a:r>
                      <a:endParaRPr lang="en-GB" sz="1800" u="sng" dirty="0">
                        <a:effectLst/>
                        <a:highlight>
                          <a:srgbClr val="00FFFF"/>
                        </a:highligh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tc>
                  <a:txBody>
                    <a:bodyPr/>
                    <a:lstStyle/>
                    <a:p>
                      <a:r>
                        <a:rPr lang="en-GB" sz="1800" dirty="0">
                          <a:effectLst/>
                        </a:rPr>
                        <a:t>Vignette study, successful </a:t>
                      </a:r>
                      <a:r>
                        <a:rPr lang="en-GB" sz="1800" dirty="0" err="1">
                          <a:effectLst/>
                        </a:rPr>
                        <a:t>LTx</a:t>
                      </a:r>
                      <a:r>
                        <a:rPr lang="en-GB" sz="1800" dirty="0">
                          <a:effectLst/>
                        </a:rPr>
                        <a:t> (see Appendix M)</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2093" marR="22093" marT="0" marB="0"/>
                </a:tc>
                <a:extLst>
                  <a:ext uri="{0D108BD9-81ED-4DB2-BD59-A6C34878D82A}">
                    <a16:rowId xmlns:a16="http://schemas.microsoft.com/office/drawing/2014/main" val="748655672"/>
                  </a:ext>
                </a:extLst>
              </a:tr>
            </a:tbl>
          </a:graphicData>
        </a:graphic>
      </p:graphicFrame>
      <p:sp>
        <p:nvSpPr>
          <p:cNvPr id="3" name="TextBox 2">
            <a:extLst>
              <a:ext uri="{FF2B5EF4-FFF2-40B4-BE49-F238E27FC236}">
                <a16:creationId xmlns:a16="http://schemas.microsoft.com/office/drawing/2014/main" id="{91693311-4AC4-4016-85F4-B659F5785CE1}"/>
              </a:ext>
            </a:extLst>
          </p:cNvPr>
          <p:cNvSpPr txBox="1"/>
          <p:nvPr/>
        </p:nvSpPr>
        <p:spPr>
          <a:xfrm>
            <a:off x="9720000" y="6480000"/>
            <a:ext cx="1908000" cy="369332"/>
          </a:xfrm>
          <a:prstGeom prst="rect">
            <a:avLst/>
          </a:prstGeom>
          <a:noFill/>
        </p:spPr>
        <p:txBody>
          <a:bodyPr wrap="square" rtlCol="0">
            <a:spAutoFit/>
          </a:bodyPr>
          <a:lstStyle/>
          <a:p>
            <a:r>
              <a:rPr lang="en-GB" dirty="0"/>
              <a:t>*</a:t>
            </a:r>
            <a:r>
              <a:rPr lang="en-GB" dirty="0">
                <a:hlinkClick r:id="rId3" action="ppaction://hlinksldjump"/>
              </a:rPr>
              <a:t>Link to Issue 6</a:t>
            </a:r>
            <a:endParaRPr lang="en-GB" dirty="0"/>
          </a:p>
        </p:txBody>
      </p:sp>
    </p:spTree>
    <p:extLst>
      <p:ext uri="{BB962C8B-B14F-4D97-AF65-F5344CB8AC3E}">
        <p14:creationId xmlns:p14="http://schemas.microsoft.com/office/powerpoint/2010/main" val="2604310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38ECE-64D3-AA9D-85A1-6C6CBCF0BA12}"/>
              </a:ext>
            </a:extLst>
          </p:cNvPr>
          <p:cNvSpPr>
            <a:spLocks noGrp="1"/>
          </p:cNvSpPr>
          <p:nvPr>
            <p:ph type="title"/>
          </p:nvPr>
        </p:nvSpPr>
        <p:spPr>
          <a:xfrm>
            <a:off x="466724" y="72000"/>
            <a:ext cx="11250785" cy="592817"/>
          </a:xfrm>
        </p:spPr>
        <p:txBody>
          <a:bodyPr/>
          <a:lstStyle/>
          <a:p>
            <a:r>
              <a:rPr lang="en-GB" dirty="0"/>
              <a:t>Patient and clinical perspectives </a:t>
            </a:r>
          </a:p>
        </p:txBody>
      </p:sp>
      <p:sp>
        <p:nvSpPr>
          <p:cNvPr id="3" name="Text Placeholder 2">
            <a:extLst>
              <a:ext uri="{FF2B5EF4-FFF2-40B4-BE49-F238E27FC236}">
                <a16:creationId xmlns:a16="http://schemas.microsoft.com/office/drawing/2014/main" id="{906282D5-B217-9B81-7EE7-E631E19B6105}"/>
              </a:ext>
            </a:extLst>
          </p:cNvPr>
          <p:cNvSpPr>
            <a:spLocks noGrp="1"/>
          </p:cNvSpPr>
          <p:nvPr>
            <p:ph type="body" sz="quarter" idx="12"/>
          </p:nvPr>
        </p:nvSpPr>
        <p:spPr/>
        <p:txBody>
          <a:bodyPr/>
          <a:lstStyle/>
          <a:p>
            <a:endParaRPr lang="en-GB" sz="1800" dirty="0">
              <a:effectLst/>
              <a:highlight>
                <a:srgbClr val="C0C0C0"/>
              </a:highlight>
              <a:latin typeface="+mn-lt"/>
            </a:endParaRPr>
          </a:p>
          <a:p>
            <a:endParaRPr lang="en-GB" dirty="0"/>
          </a:p>
        </p:txBody>
      </p:sp>
      <p:sp>
        <p:nvSpPr>
          <p:cNvPr id="5" name="Text Placeholder 4">
            <a:extLst>
              <a:ext uri="{FF2B5EF4-FFF2-40B4-BE49-F238E27FC236}">
                <a16:creationId xmlns:a16="http://schemas.microsoft.com/office/drawing/2014/main" id="{FCB3BA01-B600-D319-BDBD-A4C2C042E8BD}"/>
              </a:ext>
            </a:extLst>
          </p:cNvPr>
          <p:cNvSpPr>
            <a:spLocks noGrp="1"/>
          </p:cNvSpPr>
          <p:nvPr>
            <p:ph type="body" sz="quarter" idx="14"/>
          </p:nvPr>
        </p:nvSpPr>
        <p:spPr>
          <a:xfrm>
            <a:off x="466724" y="576000"/>
            <a:ext cx="11250786" cy="520838"/>
          </a:xfrm>
        </p:spPr>
        <p:txBody>
          <a:bodyPr/>
          <a:lstStyle/>
          <a:p>
            <a:r>
              <a:rPr lang="en-GB" dirty="0"/>
              <a:t>Cholestasis and pruritis can have a devastating impact on all aspects of life for the person and their families</a:t>
            </a:r>
          </a:p>
        </p:txBody>
      </p:sp>
      <p:sp>
        <p:nvSpPr>
          <p:cNvPr id="8" name="TextBox 7">
            <a:extLst>
              <a:ext uri="{FF2B5EF4-FFF2-40B4-BE49-F238E27FC236}">
                <a16:creationId xmlns:a16="http://schemas.microsoft.com/office/drawing/2014/main" id="{C3722566-60E6-049F-CF61-C81DAF357CDF}"/>
              </a:ext>
            </a:extLst>
          </p:cNvPr>
          <p:cNvSpPr txBox="1"/>
          <p:nvPr/>
        </p:nvSpPr>
        <p:spPr>
          <a:xfrm>
            <a:off x="216000" y="1296000"/>
            <a:ext cx="11736000" cy="5370701"/>
          </a:xfrm>
          <a:prstGeom prst="rect">
            <a:avLst/>
          </a:prstGeom>
          <a:noFill/>
        </p:spPr>
        <p:txBody>
          <a:bodyPr wrap="square">
            <a:spAutoFit/>
          </a:bodyPr>
          <a:lstStyle/>
          <a:p>
            <a:pPr>
              <a:spcBef>
                <a:spcPts val="600"/>
              </a:spcBef>
            </a:pPr>
            <a:r>
              <a:rPr lang="en-GB" sz="2200" b="1" dirty="0"/>
              <a:t>Impact on person with Alagille syndrome and cholestatic pruritus</a:t>
            </a:r>
          </a:p>
          <a:p>
            <a:pPr marL="342900" indent="-342900">
              <a:spcBef>
                <a:spcPts val="600"/>
              </a:spcBef>
              <a:buFont typeface="Arial" panose="020B0604020202020204" pitchFamily="34" charset="0"/>
              <a:buChar char="•"/>
            </a:pPr>
            <a:r>
              <a:rPr lang="en-GB" sz="2200" dirty="0"/>
              <a:t>Physical distress, lack of sleep, constant fatigue, delay developmental and educational milestones because of difficulty concentrating due to itch, affect self-confidence and social relationships, psychological impact of living with a debilitating condition, anxiety, mental impact</a:t>
            </a:r>
          </a:p>
          <a:p>
            <a:pPr marL="342900" indent="-342900">
              <a:spcBef>
                <a:spcPts val="600"/>
              </a:spcBef>
              <a:buFont typeface="Arial" panose="020B0604020202020204" pitchFamily="34" charset="0"/>
              <a:buChar char="•"/>
            </a:pPr>
            <a:r>
              <a:rPr lang="en-GB" sz="2200" dirty="0"/>
              <a:t>Large impact on all aspects of life; can be debilitating and “normal”</a:t>
            </a:r>
            <a:endParaRPr lang="en-GB" sz="2200" dirty="0">
              <a:effectLst/>
            </a:endParaRPr>
          </a:p>
          <a:p>
            <a:pPr>
              <a:spcBef>
                <a:spcPts val="600"/>
              </a:spcBef>
            </a:pPr>
            <a:r>
              <a:rPr lang="en-GB" sz="2200" b="1" dirty="0"/>
              <a:t>Impact on parents, caregivers and family</a:t>
            </a:r>
          </a:p>
          <a:p>
            <a:pPr marL="342900" indent="-342900">
              <a:spcBef>
                <a:spcPts val="600"/>
              </a:spcBef>
              <a:buFont typeface="Arial" panose="020B0604020202020204" pitchFamily="34" charset="0"/>
              <a:buChar char="•"/>
            </a:pPr>
            <a:r>
              <a:rPr lang="en-GB" sz="2200" dirty="0"/>
              <a:t>Physical and mental impact of full-time caring, affect ability to work, impact on finances, affect care of other siblings, affect siblings’ mental and emotional wellbeing, relationship breakdown, separation/divorce, need for therapy and counselling</a:t>
            </a:r>
            <a:endParaRPr lang="en-GB" sz="2200" dirty="0">
              <a:effectLst/>
            </a:endParaRPr>
          </a:p>
          <a:p>
            <a:pPr>
              <a:spcBef>
                <a:spcPts val="600"/>
              </a:spcBef>
            </a:pPr>
            <a:r>
              <a:rPr lang="en-GB" sz="2200" b="1" dirty="0">
                <a:effectLst/>
              </a:rPr>
              <a:t>High unmet need</a:t>
            </a:r>
          </a:p>
          <a:p>
            <a:pPr marL="342900" indent="-342900">
              <a:spcBef>
                <a:spcPts val="600"/>
              </a:spcBef>
              <a:buFont typeface="Arial" panose="020B0604020202020204" pitchFamily="34" charset="0"/>
              <a:buChar char="•"/>
            </a:pPr>
            <a:r>
              <a:rPr lang="en-GB" sz="2200" dirty="0"/>
              <a:t>N</a:t>
            </a:r>
            <a:r>
              <a:rPr lang="en-GB" sz="2200" dirty="0">
                <a:effectLst/>
              </a:rPr>
              <a:t>o licensed treatments available on NHS</a:t>
            </a:r>
          </a:p>
          <a:p>
            <a:pPr marL="342900" indent="-342900">
              <a:spcBef>
                <a:spcPts val="600"/>
              </a:spcBef>
              <a:buFont typeface="Arial" panose="020B0604020202020204" pitchFamily="34" charset="0"/>
              <a:buChar char="•"/>
            </a:pPr>
            <a:r>
              <a:rPr lang="en-GB" sz="2200" dirty="0">
                <a:effectLst/>
              </a:rPr>
              <a:t>Need for long-term cholestatic pruritus treatments that are safe and effective and</a:t>
            </a:r>
            <a:r>
              <a:rPr lang="en-GB" sz="2200" dirty="0"/>
              <a:t> can p</a:t>
            </a:r>
            <a:r>
              <a:rPr lang="en-GB" sz="2200" dirty="0">
                <a:effectLst/>
              </a:rPr>
              <a:t>otentially delay liver transplants</a:t>
            </a:r>
          </a:p>
        </p:txBody>
      </p:sp>
    </p:spTree>
    <p:extLst>
      <p:ext uri="{BB962C8B-B14F-4D97-AF65-F5344CB8AC3E}">
        <p14:creationId xmlns:p14="http://schemas.microsoft.com/office/powerpoint/2010/main" val="3522043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8C48D-51E9-49E9-A03C-CE8C1E8041B1}"/>
              </a:ext>
            </a:extLst>
          </p:cNvPr>
          <p:cNvSpPr txBox="1">
            <a:spLocks noGrp="1"/>
          </p:cNvSpPr>
          <p:nvPr>
            <p:ph type="title"/>
          </p:nvPr>
        </p:nvSpPr>
        <p:spPr>
          <a:xfrm>
            <a:off x="466724" y="108000"/>
            <a:ext cx="11250785" cy="5928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Arial" panose="020B0604020202020204" pitchFamily="34" charset="0"/>
                <a:ea typeface="Lato" panose="020F0502020204030203" pitchFamily="34" charset="0"/>
                <a:cs typeface="Arial" panose="020B0604020202020204" pitchFamily="34" charset="0"/>
              </a:rPr>
              <a:t>Severity modifier</a:t>
            </a:r>
            <a:endParaRPr kumimoji="0" lang="en-GB" sz="3200" b="1" i="0" u="none" strike="noStrike" kern="1200" cap="none" spc="0" normalizeH="0" baseline="0" noProof="0" dirty="0">
              <a:ln>
                <a:noFill/>
              </a:ln>
              <a:solidFill>
                <a:srgbClr val="FF0000"/>
              </a:solidFill>
              <a:effectLst/>
              <a:uLnTx/>
              <a:uFillTx/>
              <a:latin typeface="Arial" panose="020B0604020202020204" pitchFamily="34" charset="0"/>
              <a:ea typeface="Lato" panose="020F0502020204030203" pitchFamily="34" charset="0"/>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400" b="0" i="0" u="none" strike="noStrike" kern="1200" cap="none" spc="0" normalizeH="0" baseline="0" noProof="0" dirty="0">
              <a:ln>
                <a:noFill/>
              </a:ln>
              <a:solidFill>
                <a:schemeClr val="tx1"/>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4" name="Text Placeholder 13">
            <a:extLst>
              <a:ext uri="{FF2B5EF4-FFF2-40B4-BE49-F238E27FC236}">
                <a16:creationId xmlns:a16="http://schemas.microsoft.com/office/drawing/2014/main" id="{1B8537AA-78E9-2ABD-6126-9149E9466615}"/>
              </a:ext>
            </a:extLst>
          </p:cNvPr>
          <p:cNvSpPr>
            <a:spLocks noGrp="1"/>
          </p:cNvSpPr>
          <p:nvPr>
            <p:ph type="body" sz="quarter" idx="13"/>
          </p:nvPr>
        </p:nvSpPr>
        <p:spPr>
          <a:xfrm>
            <a:off x="1008000" y="6480000"/>
            <a:ext cx="9684000" cy="365125"/>
          </a:xfrm>
        </p:spPr>
        <p:txBody>
          <a:bodyPr>
            <a:normAutofit fontScale="85000" lnSpcReduction="10000"/>
          </a:bodyPr>
          <a:lstStyle/>
          <a:p>
            <a:r>
              <a:rPr lang="en-GB" dirty="0"/>
              <a:t>ALGS, Alagille syndrome; </a:t>
            </a:r>
            <a:r>
              <a:rPr lang="en-GB" dirty="0" err="1"/>
              <a:t>HRQoL</a:t>
            </a:r>
            <a:r>
              <a:rPr lang="en-GB" dirty="0"/>
              <a:t>, health-related quality of life; </a:t>
            </a:r>
            <a:r>
              <a:rPr lang="en-GB" dirty="0" err="1"/>
              <a:t>PedsQL</a:t>
            </a:r>
            <a:r>
              <a:rPr lang="en-GB" dirty="0"/>
              <a:t>, Paediatric Quality of Life Inventory; QALY, quality-adjusted life year</a:t>
            </a:r>
          </a:p>
          <a:p>
            <a:endParaRPr lang="en-GB" dirty="0"/>
          </a:p>
        </p:txBody>
      </p:sp>
      <p:sp>
        <p:nvSpPr>
          <p:cNvPr id="4" name="Rectangle 3" descr="Marker showing slides are confidential ">
            <a:extLst>
              <a:ext uri="{FF2B5EF4-FFF2-40B4-BE49-F238E27FC236}">
                <a16:creationId xmlns:a16="http://schemas.microsoft.com/office/drawing/2014/main" id="{6068221C-E80A-070E-53A5-34F372A70A1F}"/>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graphicFrame>
        <p:nvGraphicFramePr>
          <p:cNvPr id="6" name="Table 6">
            <a:extLst>
              <a:ext uri="{FF2B5EF4-FFF2-40B4-BE49-F238E27FC236}">
                <a16:creationId xmlns:a16="http://schemas.microsoft.com/office/drawing/2014/main" id="{6E1A599B-8EC3-0E90-56BA-704830282EAE}"/>
              </a:ext>
            </a:extLst>
          </p:cNvPr>
          <p:cNvGraphicFramePr>
            <a:graphicFrameLocks noGrp="1"/>
          </p:cNvGraphicFramePr>
          <p:nvPr>
            <p:extLst>
              <p:ext uri="{D42A27DB-BD31-4B8C-83A1-F6EECF244321}">
                <p14:modId xmlns:p14="http://schemas.microsoft.com/office/powerpoint/2010/main" val="2598325516"/>
              </p:ext>
            </p:extLst>
          </p:nvPr>
        </p:nvGraphicFramePr>
        <p:xfrm>
          <a:off x="227999" y="813237"/>
          <a:ext cx="11736001" cy="2194560"/>
        </p:xfrm>
        <a:graphic>
          <a:graphicData uri="http://schemas.openxmlformats.org/drawingml/2006/table">
            <a:tbl>
              <a:tblPr firstRow="1" bandRow="1">
                <a:tableStyleId>{21E4AEA4-8DFA-4A89-87EB-49C32662AFE0}</a:tableStyleId>
              </a:tblPr>
              <a:tblGrid>
                <a:gridCol w="2979498">
                  <a:extLst>
                    <a:ext uri="{9D8B030D-6E8A-4147-A177-3AD203B41FA5}">
                      <a16:colId xmlns:a16="http://schemas.microsoft.com/office/drawing/2014/main" val="3135261376"/>
                    </a:ext>
                  </a:extLst>
                </a:gridCol>
                <a:gridCol w="3060353">
                  <a:extLst>
                    <a:ext uri="{9D8B030D-6E8A-4147-A177-3AD203B41FA5}">
                      <a16:colId xmlns:a16="http://schemas.microsoft.com/office/drawing/2014/main" val="984063111"/>
                    </a:ext>
                  </a:extLst>
                </a:gridCol>
                <a:gridCol w="1677723">
                  <a:extLst>
                    <a:ext uri="{9D8B030D-6E8A-4147-A177-3AD203B41FA5}">
                      <a16:colId xmlns:a16="http://schemas.microsoft.com/office/drawing/2014/main" val="3528286551"/>
                    </a:ext>
                  </a:extLst>
                </a:gridCol>
                <a:gridCol w="1971147">
                  <a:extLst>
                    <a:ext uri="{9D8B030D-6E8A-4147-A177-3AD203B41FA5}">
                      <a16:colId xmlns:a16="http://schemas.microsoft.com/office/drawing/2014/main" val="2229036277"/>
                    </a:ext>
                  </a:extLst>
                </a:gridCol>
                <a:gridCol w="2047280">
                  <a:extLst>
                    <a:ext uri="{9D8B030D-6E8A-4147-A177-3AD203B41FA5}">
                      <a16:colId xmlns:a16="http://schemas.microsoft.com/office/drawing/2014/main" val="2716350486"/>
                    </a:ext>
                  </a:extLst>
                </a:gridCol>
              </a:tblGrid>
              <a:tr h="599910">
                <a:tc>
                  <a:txBody>
                    <a:bodyPr/>
                    <a:lstStyle/>
                    <a:p>
                      <a:endParaRPr lang="en-GB" dirty="0">
                        <a:latin typeface="Arial" panose="020B0604020202020204" pitchFamily="34" charset="0"/>
                        <a:cs typeface="Arial" panose="020B0604020202020204" pitchFamily="34" charset="0"/>
                      </a:endParaRPr>
                    </a:p>
                  </a:txBody>
                  <a:tcPr>
                    <a:noFill/>
                  </a:tcPr>
                </a:tc>
                <a:tc>
                  <a:txBody>
                    <a:bodyPr/>
                    <a:lstStyle/>
                    <a:p>
                      <a:r>
                        <a:rPr lang="en-GB" sz="1800" b="0" dirty="0"/>
                        <a:t>QALYs of people without condition (based on trial population characteristics)</a:t>
                      </a:r>
                      <a:endParaRPr lang="en-GB" b="0" dirty="0">
                        <a:latin typeface="Arial" panose="020B0604020202020204" pitchFamily="34" charset="0"/>
                        <a:cs typeface="Arial" panose="020B0604020202020204" pitchFamily="34" charset="0"/>
                      </a:endParaRPr>
                    </a:p>
                  </a:txBody>
                  <a:tcPr/>
                </a:tc>
                <a:tc>
                  <a:txBody>
                    <a:bodyPr/>
                    <a:lstStyle/>
                    <a:p>
                      <a:r>
                        <a:rPr lang="en-GB" sz="1800" b="0" dirty="0"/>
                        <a:t>QALYs with  ALGS on standard care</a:t>
                      </a:r>
                      <a:endParaRPr lang="en-GB"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schemeClr val="bg1"/>
                          </a:solidFill>
                          <a:effectLst/>
                          <a:uLnTx/>
                          <a:uFillTx/>
                        </a:rPr>
                        <a:t>Absolute QALY shortfall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schemeClr val="bg1"/>
                          </a:solidFill>
                          <a:effectLst/>
                          <a:uLnTx/>
                          <a:uFillTx/>
                        </a:rPr>
                        <a:t>(has to be &gt;12) </a:t>
                      </a:r>
                      <a:endPar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schemeClr val="bg1"/>
                          </a:solidFill>
                          <a:effectLst/>
                          <a:uLnTx/>
                          <a:uFillTx/>
                        </a:rPr>
                        <a:t>Proportional QALY shortfall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schemeClr val="bg1"/>
                          </a:solidFill>
                          <a:effectLst/>
                          <a:uLnTx/>
                          <a:uFillTx/>
                        </a:rPr>
                        <a:t>(has to be &gt;0.85)</a:t>
                      </a:r>
                      <a:endPar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700794746"/>
                  </a:ext>
                </a:extLst>
              </a:tr>
              <a:tr h="392443">
                <a:tc>
                  <a:txBody>
                    <a:bodyPr/>
                    <a:lstStyle/>
                    <a:p>
                      <a:r>
                        <a:rPr lang="en-GB" b="1" dirty="0"/>
                        <a:t>Company base case – vignette utilities</a:t>
                      </a:r>
                      <a:endParaRPr lang="en-GB" b="1" dirty="0">
                        <a:latin typeface="Arial" panose="020B0604020202020204" pitchFamily="34" charset="0"/>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lang="en-GB" sz="1800" u="sng" dirty="0">
                        <a:highlight>
                          <a:srgbClr val="66FFFF"/>
                        </a:highlight>
                        <a:latin typeface="Arial" panose="020B0604020202020204" pitchFamily="34" charset="0"/>
                        <a:ea typeface="Lato" panose="020F0502020204030203" pitchFamily="34" charset="0"/>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lang="en-GB" sz="1800" u="sng" dirty="0">
                        <a:highlight>
                          <a:srgbClr val="66FFFF"/>
                        </a:highlight>
                        <a:latin typeface="Arial" panose="020B0604020202020204" pitchFamily="34" charset="0"/>
                        <a:ea typeface="Lato" panose="020F0502020204030203" pitchFamily="34" charset="0"/>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lang="en-GB" sz="1800" u="sng" kern="1200" dirty="0">
                        <a:solidFill>
                          <a:schemeClr val="dk1"/>
                        </a:solidFill>
                        <a:highlight>
                          <a:srgbClr val="66FFFF"/>
                        </a:highlight>
                        <a:latin typeface="Arial" panose="020B0604020202020204" pitchFamily="34" charset="0"/>
                        <a:ea typeface="Lato" panose="020F0502020204030203" pitchFamily="34" charset="0"/>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kumimoji="0" lang="en-GB" sz="1800" b="0" i="0" u="sng" strike="noStrike" kern="1200" cap="none" spc="0" normalizeH="0" baseline="0" noProof="0" dirty="0">
                        <a:ln>
                          <a:noFill/>
                        </a:ln>
                        <a:solidFill>
                          <a:srgbClr val="000000"/>
                        </a:solidFill>
                        <a:effectLst/>
                        <a:highlight>
                          <a:srgbClr val="00FFFF"/>
                        </a:highligh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54690164"/>
                  </a:ext>
                </a:extLst>
              </a:tr>
              <a:tr h="392443">
                <a:tc>
                  <a:txBody>
                    <a:bodyPr/>
                    <a:lstStyle/>
                    <a:p>
                      <a:r>
                        <a:rPr lang="en-GB" b="1" dirty="0">
                          <a:latin typeface="Arial" panose="020B0604020202020204" pitchFamily="34" charset="0"/>
                          <a:cs typeface="Arial" panose="020B0604020202020204" pitchFamily="34" charset="0"/>
                        </a:rPr>
                        <a:t>EAG base case – Kamath </a:t>
                      </a:r>
                      <a:r>
                        <a:rPr lang="en-GB" b="1" dirty="0" err="1">
                          <a:latin typeface="Arial" panose="020B0604020202020204" pitchFamily="34" charset="0"/>
                          <a:cs typeface="Arial" panose="020B0604020202020204" pitchFamily="34" charset="0"/>
                        </a:rPr>
                        <a:t>PedsQL</a:t>
                      </a:r>
                      <a:r>
                        <a:rPr lang="en-GB" b="1" dirty="0">
                          <a:latin typeface="Arial" panose="020B0604020202020204" pitchFamily="34" charset="0"/>
                          <a:cs typeface="Arial" panose="020B0604020202020204" pitchFamily="34" charset="0"/>
                        </a:rPr>
                        <a:t> utilities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lang="en-GB" sz="1800" u="sng" dirty="0">
                        <a:highlight>
                          <a:srgbClr val="66FFFF"/>
                        </a:highlight>
                        <a:latin typeface="Arial" panose="020B0604020202020204" pitchFamily="34" charset="0"/>
                        <a:ea typeface="Lato" panose="020F0502020204030203" pitchFamily="34" charset="0"/>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lang="en-GB" sz="1800" u="sng" dirty="0">
                        <a:highlight>
                          <a:srgbClr val="66FFFF"/>
                        </a:highlight>
                        <a:latin typeface="Arial" panose="020B0604020202020204" pitchFamily="34" charset="0"/>
                        <a:ea typeface="Lato" panose="020F0502020204030203" pitchFamily="34" charset="0"/>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XXX</a:t>
                      </a:r>
                      <a:endParaRPr lang="en-GB" sz="1800" u="sng" kern="1200" dirty="0">
                        <a:solidFill>
                          <a:schemeClr val="dk1"/>
                        </a:solidFill>
                        <a:highlight>
                          <a:srgbClr val="66FFFF"/>
                        </a:highlight>
                        <a:latin typeface="Arial" panose="020B0604020202020204" pitchFamily="34" charset="0"/>
                        <a:ea typeface="Lato" panose="020F0502020204030203" pitchFamily="34" charset="0"/>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XXX</a:t>
                      </a:r>
                      <a:endParaRPr kumimoji="0" lang="en-GB" sz="1800" b="0" i="0" u="sng" strike="noStrike" kern="1200" cap="none" spc="0" normalizeH="0" baseline="0" noProof="0" dirty="0">
                        <a:ln>
                          <a:noFill/>
                        </a:ln>
                        <a:solidFill>
                          <a:srgbClr val="000000"/>
                        </a:solidFill>
                        <a:effectLst/>
                        <a:highlight>
                          <a:srgbClr val="00FFFF"/>
                        </a:highligh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980749059"/>
                  </a:ext>
                </a:extLst>
              </a:tr>
            </a:tbl>
          </a:graphicData>
        </a:graphic>
      </p:graphicFrame>
      <p:graphicFrame>
        <p:nvGraphicFramePr>
          <p:cNvPr id="3" name="Table 4">
            <a:extLst>
              <a:ext uri="{FF2B5EF4-FFF2-40B4-BE49-F238E27FC236}">
                <a16:creationId xmlns:a16="http://schemas.microsoft.com/office/drawing/2014/main" id="{DA9F9013-AB55-4B92-85E9-DADD13BA0A34}"/>
              </a:ext>
            </a:extLst>
          </p:cNvPr>
          <p:cNvGraphicFramePr>
            <a:graphicFrameLocks noGrp="1"/>
          </p:cNvGraphicFramePr>
          <p:nvPr/>
        </p:nvGraphicFramePr>
        <p:xfrm>
          <a:off x="227999" y="3060000"/>
          <a:ext cx="11736002" cy="1463040"/>
        </p:xfrm>
        <a:graphic>
          <a:graphicData uri="http://schemas.openxmlformats.org/drawingml/2006/table">
            <a:tbl>
              <a:tblPr firstRow="1" bandRow="1">
                <a:tableStyleId>{21E4AEA4-8DFA-4A89-87EB-49C32662AFE0}</a:tableStyleId>
              </a:tblPr>
              <a:tblGrid>
                <a:gridCol w="2945594">
                  <a:extLst>
                    <a:ext uri="{9D8B030D-6E8A-4147-A177-3AD203B41FA5}">
                      <a16:colId xmlns:a16="http://schemas.microsoft.com/office/drawing/2014/main" val="604690041"/>
                    </a:ext>
                  </a:extLst>
                </a:gridCol>
                <a:gridCol w="4249775">
                  <a:extLst>
                    <a:ext uri="{9D8B030D-6E8A-4147-A177-3AD203B41FA5}">
                      <a16:colId xmlns:a16="http://schemas.microsoft.com/office/drawing/2014/main" val="1558910358"/>
                    </a:ext>
                  </a:extLst>
                </a:gridCol>
                <a:gridCol w="4540633">
                  <a:extLst>
                    <a:ext uri="{9D8B030D-6E8A-4147-A177-3AD203B41FA5}">
                      <a16:colId xmlns:a16="http://schemas.microsoft.com/office/drawing/2014/main" val="2539275014"/>
                    </a:ext>
                  </a:extLst>
                </a:gridCol>
              </a:tblGrid>
              <a:tr h="365310">
                <a:tc>
                  <a:txBody>
                    <a:bodyPr/>
                    <a:lstStyle/>
                    <a:p>
                      <a:r>
                        <a:rPr lang="en-GB" dirty="0"/>
                        <a:t>QALY </a:t>
                      </a:r>
                      <a:r>
                        <a:rPr lang="en-GB" dirty="0" err="1"/>
                        <a:t>weightt</a:t>
                      </a:r>
                      <a:endParaRPr lang="en-GB" dirty="0">
                        <a:latin typeface="Arial" panose="020B0604020202020204" pitchFamily="34" charset="0"/>
                      </a:endParaRPr>
                    </a:p>
                  </a:txBody>
                  <a:tcPr/>
                </a:tc>
                <a:tc>
                  <a:txBody>
                    <a:bodyPr/>
                    <a:lstStyle/>
                    <a:p>
                      <a:r>
                        <a:rPr lang="en-GB" dirty="0"/>
                        <a:t>Absolute shortfall</a:t>
                      </a:r>
                      <a:endParaRPr lang="en-GB" dirty="0">
                        <a:latin typeface="Arial" panose="020B0604020202020204" pitchFamily="34" charset="0"/>
                      </a:endParaRPr>
                    </a:p>
                  </a:txBody>
                  <a:tcPr/>
                </a:tc>
                <a:tc>
                  <a:txBody>
                    <a:bodyPr/>
                    <a:lstStyle/>
                    <a:p>
                      <a:r>
                        <a:rPr lang="en-GB" dirty="0"/>
                        <a:t>Proportional shortfall</a:t>
                      </a:r>
                      <a:endParaRPr lang="en-GB" dirty="0">
                        <a:latin typeface="Arial" panose="020B0604020202020204" pitchFamily="34" charset="0"/>
                      </a:endParaRPr>
                    </a:p>
                  </a:txBody>
                  <a:tcPr/>
                </a:tc>
                <a:extLst>
                  <a:ext uri="{0D108BD9-81ED-4DB2-BD59-A6C34878D82A}">
                    <a16:rowId xmlns:a16="http://schemas.microsoft.com/office/drawing/2014/main" val="3135952743"/>
                  </a:ext>
                </a:extLst>
              </a:tr>
              <a:tr h="330486">
                <a:tc>
                  <a:txBody>
                    <a:bodyPr/>
                    <a:lstStyle/>
                    <a:p>
                      <a:r>
                        <a:rPr lang="en-GB" dirty="0"/>
                        <a:t>1</a:t>
                      </a:r>
                      <a:endParaRPr lang="en-GB" dirty="0">
                        <a:latin typeface="Arial" panose="020B0604020202020204" pitchFamily="34" charset="0"/>
                      </a:endParaRPr>
                    </a:p>
                  </a:txBody>
                  <a:tcPr/>
                </a:tc>
                <a:tc>
                  <a:txBody>
                    <a:bodyPr/>
                    <a:lstStyle/>
                    <a:p>
                      <a:r>
                        <a:rPr lang="en-GB" dirty="0"/>
                        <a:t>Less than 12</a:t>
                      </a:r>
                      <a:endParaRPr lang="en-GB" dirty="0">
                        <a:latin typeface="Arial" panose="020B0604020202020204" pitchFamily="34" charset="0"/>
                      </a:endParaRPr>
                    </a:p>
                  </a:txBody>
                  <a:tcPr/>
                </a:tc>
                <a:tc>
                  <a:txBody>
                    <a:bodyPr/>
                    <a:lstStyle/>
                    <a:p>
                      <a:r>
                        <a:rPr lang="en-GB" dirty="0"/>
                        <a:t>Less than 0.85</a:t>
                      </a:r>
                      <a:endParaRPr lang="en-GB" dirty="0">
                        <a:latin typeface="Arial" panose="020B0604020202020204" pitchFamily="34" charset="0"/>
                      </a:endParaRPr>
                    </a:p>
                  </a:txBody>
                  <a:tcPr/>
                </a:tc>
                <a:extLst>
                  <a:ext uri="{0D108BD9-81ED-4DB2-BD59-A6C34878D82A}">
                    <a16:rowId xmlns:a16="http://schemas.microsoft.com/office/drawing/2014/main" val="3079431820"/>
                  </a:ext>
                </a:extLst>
              </a:tr>
              <a:tr h="330486">
                <a:tc>
                  <a:txBody>
                    <a:bodyPr/>
                    <a:lstStyle/>
                    <a:p>
                      <a:r>
                        <a:rPr lang="en-GB" dirty="0"/>
                        <a:t>X 1.2</a:t>
                      </a:r>
                      <a:endParaRPr lang="en-GB" dirty="0">
                        <a:latin typeface="Arial" panose="020B0604020202020204" pitchFamily="34" charset="0"/>
                      </a:endParaRPr>
                    </a:p>
                  </a:txBody>
                  <a:tcPr/>
                </a:tc>
                <a:tc>
                  <a:txBody>
                    <a:bodyPr/>
                    <a:lstStyle/>
                    <a:p>
                      <a:r>
                        <a:rPr lang="en-GB" dirty="0"/>
                        <a:t>12 to 18</a:t>
                      </a:r>
                      <a:endParaRPr lang="en-GB" dirty="0">
                        <a:latin typeface="Arial" panose="020B0604020202020204" pitchFamily="34" charset="0"/>
                      </a:endParaRPr>
                    </a:p>
                  </a:txBody>
                  <a:tcPr/>
                </a:tc>
                <a:tc>
                  <a:txBody>
                    <a:bodyPr/>
                    <a:lstStyle/>
                    <a:p>
                      <a:r>
                        <a:rPr lang="en-GB" dirty="0"/>
                        <a:t>0.85 to 0.95</a:t>
                      </a:r>
                      <a:endParaRPr lang="en-GB" dirty="0">
                        <a:latin typeface="Arial" panose="020B0604020202020204" pitchFamily="34" charset="0"/>
                      </a:endParaRPr>
                    </a:p>
                  </a:txBody>
                  <a:tcPr/>
                </a:tc>
                <a:extLst>
                  <a:ext uri="{0D108BD9-81ED-4DB2-BD59-A6C34878D82A}">
                    <a16:rowId xmlns:a16="http://schemas.microsoft.com/office/drawing/2014/main" val="200722641"/>
                  </a:ext>
                </a:extLst>
              </a:tr>
              <a:tr h="325959">
                <a:tc>
                  <a:txBody>
                    <a:bodyPr/>
                    <a:lstStyle/>
                    <a:p>
                      <a:r>
                        <a:rPr lang="en-GB" dirty="0"/>
                        <a:t>X 1.7</a:t>
                      </a:r>
                      <a:endParaRPr lang="en-GB" dirty="0">
                        <a:latin typeface="Arial" panose="020B0604020202020204" pitchFamily="34" charset="0"/>
                      </a:endParaRPr>
                    </a:p>
                  </a:txBody>
                  <a:tcPr/>
                </a:tc>
                <a:tc>
                  <a:txBody>
                    <a:bodyPr/>
                    <a:lstStyle/>
                    <a:p>
                      <a:r>
                        <a:rPr lang="en-GB" dirty="0"/>
                        <a:t>At least 18</a:t>
                      </a:r>
                      <a:endParaRPr lang="en-GB" dirty="0">
                        <a:latin typeface="Arial" panose="020B0604020202020204" pitchFamily="34" charset="0"/>
                      </a:endParaRPr>
                    </a:p>
                  </a:txBody>
                  <a:tcPr/>
                </a:tc>
                <a:tc>
                  <a:txBody>
                    <a:bodyPr/>
                    <a:lstStyle/>
                    <a:p>
                      <a:r>
                        <a:rPr lang="en-GB" dirty="0"/>
                        <a:t>At least 0.95</a:t>
                      </a:r>
                      <a:endParaRPr lang="en-GB" dirty="0">
                        <a:latin typeface="Arial" panose="020B0604020202020204" pitchFamily="34" charset="0"/>
                      </a:endParaRPr>
                    </a:p>
                  </a:txBody>
                  <a:tcPr/>
                </a:tc>
                <a:extLst>
                  <a:ext uri="{0D108BD9-81ED-4DB2-BD59-A6C34878D82A}">
                    <a16:rowId xmlns:a16="http://schemas.microsoft.com/office/drawing/2014/main" val="2109313565"/>
                  </a:ext>
                </a:extLst>
              </a:tr>
            </a:tbl>
          </a:graphicData>
        </a:graphic>
      </p:graphicFrame>
      <p:sp>
        <p:nvSpPr>
          <p:cNvPr id="5" name="Rectangle 4">
            <a:extLst>
              <a:ext uri="{FF2B5EF4-FFF2-40B4-BE49-F238E27FC236}">
                <a16:creationId xmlns:a16="http://schemas.microsoft.com/office/drawing/2014/main" id="{CE5A0C17-B4D0-9EF1-1293-4C4A013AE3C1}"/>
              </a:ext>
            </a:extLst>
          </p:cNvPr>
          <p:cNvSpPr/>
          <p:nvPr/>
        </p:nvSpPr>
        <p:spPr>
          <a:xfrm>
            <a:off x="215998" y="4608000"/>
            <a:ext cx="11736000" cy="14630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Severity weighting based on utilities which EAG considers underestimate HRQoL for ALGS</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Provided alternative calculations using utilities from </a:t>
            </a:r>
            <a:r>
              <a:rPr lang="en-GB" sz="2200" dirty="0">
                <a:solidFill>
                  <a:schemeClr val="tx1"/>
                </a:solidFill>
                <a:latin typeface="Arial" panose="020B0604020202020204" pitchFamily="34" charset="0"/>
                <a:hlinkClick r:id="rId3"/>
              </a:rPr>
              <a:t>HST17</a:t>
            </a:r>
            <a:r>
              <a:rPr lang="en-GB" sz="2200" dirty="0">
                <a:solidFill>
                  <a:schemeClr val="tx1"/>
                </a:solidFill>
                <a:latin typeface="Arial" panose="020B0604020202020204" pitchFamily="34" charset="0"/>
              </a:rPr>
              <a:t> and values from mapped </a:t>
            </a:r>
            <a:r>
              <a:rPr lang="en-GB" sz="2200" dirty="0" err="1">
                <a:solidFill>
                  <a:schemeClr val="tx1"/>
                </a:solidFill>
                <a:latin typeface="Arial" panose="020B0604020202020204" pitchFamily="34" charset="0"/>
              </a:rPr>
              <a:t>PedsQL</a:t>
            </a:r>
            <a:r>
              <a:rPr lang="en-GB" sz="2200" dirty="0">
                <a:solidFill>
                  <a:schemeClr val="tx1"/>
                </a:solidFill>
                <a:latin typeface="Arial" panose="020B0604020202020204" pitchFamily="34" charset="0"/>
              </a:rPr>
              <a:t> scores reported by </a:t>
            </a:r>
            <a:r>
              <a:rPr lang="en-GB" sz="2200" dirty="0">
                <a:solidFill>
                  <a:schemeClr val="tx1"/>
                </a:solidFill>
                <a:latin typeface="Arial" panose="020B0604020202020204" pitchFamily="34" charset="0"/>
                <a:hlinkClick r:id="rId4"/>
              </a:rPr>
              <a:t>Kamath et al (2015)</a:t>
            </a:r>
            <a:endParaRPr lang="en-GB" sz="2200" dirty="0">
              <a:solidFill>
                <a:schemeClr val="tx1"/>
              </a:solidFill>
              <a:latin typeface="Arial" panose="020B0604020202020204" pitchFamily="34" charset="0"/>
            </a:endParaRPr>
          </a:p>
        </p:txBody>
      </p:sp>
      <p:grpSp>
        <p:nvGrpSpPr>
          <p:cNvPr id="12" name="Group 11">
            <a:extLst>
              <a:ext uri="{FF2B5EF4-FFF2-40B4-BE49-F238E27FC236}">
                <a16:creationId xmlns:a16="http://schemas.microsoft.com/office/drawing/2014/main" id="{5F9EEA88-A6C4-17D1-3549-CA380CD8D290}"/>
              </a:ext>
            </a:extLst>
          </p:cNvPr>
          <p:cNvGrpSpPr/>
          <p:nvPr/>
        </p:nvGrpSpPr>
        <p:grpSpPr>
          <a:xfrm>
            <a:off x="10011416" y="83129"/>
            <a:ext cx="2180584" cy="515892"/>
            <a:chOff x="10011416" y="83129"/>
            <a:chExt cx="2180584" cy="515892"/>
          </a:xfrm>
        </p:grpSpPr>
        <p:sp>
          <p:nvSpPr>
            <p:cNvPr id="13" name="Oval 12">
              <a:extLst>
                <a:ext uri="{FF2B5EF4-FFF2-40B4-BE49-F238E27FC236}">
                  <a16:creationId xmlns:a16="http://schemas.microsoft.com/office/drawing/2014/main" id="{D1F99FF5-1303-9E5E-6952-C87BF18CFDAC}"/>
                </a:ext>
              </a:extLst>
            </p:cNvPr>
            <p:cNvSpPr/>
            <p:nvPr/>
          </p:nvSpPr>
          <p:spPr>
            <a:xfrm>
              <a:off x="10191963" y="83129"/>
              <a:ext cx="1862887" cy="515892"/>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F3F85FD5-55FA-EED4-3C68-466BA77C826D}"/>
                </a:ext>
              </a:extLst>
            </p:cNvPr>
            <p:cNvSpPr txBox="1"/>
            <p:nvPr/>
          </p:nvSpPr>
          <p:spPr>
            <a:xfrm>
              <a:off x="10011416" y="167560"/>
              <a:ext cx="2180584" cy="369332"/>
            </a:xfrm>
            <a:prstGeom prst="rect">
              <a:avLst/>
            </a:prstGeom>
            <a:noFill/>
          </p:spPr>
          <p:txBody>
            <a:bodyPr wrap="square" rtlCol="0">
              <a:spAutoFit/>
            </a:bodyPr>
            <a:lstStyle/>
            <a:p>
              <a:pPr algn="ctr"/>
              <a:r>
                <a:rPr lang="en-GB" b="1" dirty="0">
                  <a:solidFill>
                    <a:schemeClr val="bg1"/>
                  </a:solidFill>
                </a:rPr>
                <a:t>Small impact</a:t>
              </a:r>
            </a:p>
          </p:txBody>
        </p:sp>
      </p:grpSp>
    </p:spTree>
    <p:extLst>
      <p:ext uri="{BB962C8B-B14F-4D97-AF65-F5344CB8AC3E}">
        <p14:creationId xmlns:p14="http://schemas.microsoft.com/office/powerpoint/2010/main" val="4100571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D173D-8DE8-7089-29F6-0C57B6D69355}"/>
              </a:ext>
            </a:extLst>
          </p:cNvPr>
          <p:cNvSpPr>
            <a:spLocks noGrp="1"/>
          </p:cNvSpPr>
          <p:nvPr>
            <p:ph type="title"/>
          </p:nvPr>
        </p:nvSpPr>
        <p:spPr/>
        <p:txBody>
          <a:bodyPr>
            <a:normAutofit fontScale="90000"/>
          </a:bodyPr>
          <a:lstStyle/>
          <a:p>
            <a:r>
              <a:rPr lang="en-GB" dirty="0"/>
              <a:t>Company deterministic scenario analysis using proposed commercial arrangement</a:t>
            </a:r>
            <a:br>
              <a:rPr lang="en-GB" dirty="0"/>
            </a:br>
            <a:endParaRPr lang="en-GB" dirty="0"/>
          </a:p>
        </p:txBody>
      </p:sp>
      <p:sp>
        <p:nvSpPr>
          <p:cNvPr id="8" name="Rectangle 7" descr="Marker showing slides are confidential ">
            <a:extLst>
              <a:ext uri="{FF2B5EF4-FFF2-40B4-BE49-F238E27FC236}">
                <a16:creationId xmlns:a16="http://schemas.microsoft.com/office/drawing/2014/main" id="{D35A82E8-E559-41A8-8C31-0A68F06D6584}"/>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5" name="Text Placeholder 4">
            <a:extLst>
              <a:ext uri="{FF2B5EF4-FFF2-40B4-BE49-F238E27FC236}">
                <a16:creationId xmlns:a16="http://schemas.microsoft.com/office/drawing/2014/main" id="{949997D6-42AD-9B15-B504-5D7BD78EDC0F}"/>
              </a:ext>
            </a:extLst>
          </p:cNvPr>
          <p:cNvSpPr>
            <a:spLocks noGrp="1"/>
          </p:cNvSpPr>
          <p:nvPr>
            <p:ph type="body" sz="quarter" idx="13"/>
          </p:nvPr>
        </p:nvSpPr>
        <p:spPr>
          <a:xfrm>
            <a:off x="1008000" y="6480000"/>
            <a:ext cx="9086850" cy="365125"/>
          </a:xfrm>
        </p:spPr>
        <p:txBody>
          <a:bodyPr/>
          <a:lstStyle/>
          <a:p>
            <a:r>
              <a:rPr lang="en-GB" dirty="0"/>
              <a:t>ICER, incremental cost-effectiveness ratio; QALY, quality-adjusted life year</a:t>
            </a:r>
          </a:p>
        </p:txBody>
      </p:sp>
      <p:graphicFrame>
        <p:nvGraphicFramePr>
          <p:cNvPr id="4" name="Table 3">
            <a:extLst>
              <a:ext uri="{FF2B5EF4-FFF2-40B4-BE49-F238E27FC236}">
                <a16:creationId xmlns:a16="http://schemas.microsoft.com/office/drawing/2014/main" id="{F158E403-7888-4836-8D4B-842A0D9FBDB6}"/>
              </a:ext>
            </a:extLst>
          </p:cNvPr>
          <p:cNvGraphicFramePr>
            <a:graphicFrameLocks noGrp="1"/>
          </p:cNvGraphicFramePr>
          <p:nvPr>
            <p:extLst>
              <p:ext uri="{D42A27DB-BD31-4B8C-83A1-F6EECF244321}">
                <p14:modId xmlns:p14="http://schemas.microsoft.com/office/powerpoint/2010/main" val="1514574370"/>
              </p:ext>
            </p:extLst>
          </p:nvPr>
        </p:nvGraphicFramePr>
        <p:xfrm>
          <a:off x="261475" y="1323223"/>
          <a:ext cx="11614151" cy="2712720"/>
        </p:xfrm>
        <a:graphic>
          <a:graphicData uri="http://schemas.openxmlformats.org/drawingml/2006/table">
            <a:tbl>
              <a:tblPr firstRow="1" bandRow="1">
                <a:tableStyleId>{21E4AEA4-8DFA-4A89-87EB-49C32662AFE0}</a:tableStyleId>
              </a:tblPr>
              <a:tblGrid>
                <a:gridCol w="807351">
                  <a:extLst>
                    <a:ext uri="{9D8B030D-6E8A-4147-A177-3AD203B41FA5}">
                      <a16:colId xmlns:a16="http://schemas.microsoft.com/office/drawing/2014/main" val="3437053686"/>
                    </a:ext>
                  </a:extLst>
                </a:gridCol>
                <a:gridCol w="7993351">
                  <a:extLst>
                    <a:ext uri="{9D8B030D-6E8A-4147-A177-3AD203B41FA5}">
                      <a16:colId xmlns:a16="http://schemas.microsoft.com/office/drawing/2014/main" val="140858490"/>
                    </a:ext>
                  </a:extLst>
                </a:gridCol>
                <a:gridCol w="2813449">
                  <a:extLst>
                    <a:ext uri="{9D8B030D-6E8A-4147-A177-3AD203B41FA5}">
                      <a16:colId xmlns:a16="http://schemas.microsoft.com/office/drawing/2014/main" val="956407634"/>
                    </a:ext>
                  </a:extLst>
                </a:gridCol>
              </a:tblGrid>
              <a:tr h="26689">
                <a:tc>
                  <a:txBody>
                    <a:bodyPr/>
                    <a:lstStyle/>
                    <a:p>
                      <a:pPr algn="ctr"/>
                      <a:r>
                        <a:rPr lang="en-GB" sz="2000" dirty="0">
                          <a:effectLst/>
                          <a:latin typeface="Arial" panose="020B0604020202020204" pitchFamily="34" charset="0"/>
                          <a:ea typeface="Times New Roman" panose="02020603050405020304" pitchFamily="18" charset="0"/>
                          <a:cs typeface="Arial" panose="020B0604020202020204" pitchFamily="34" charset="0"/>
                        </a:rPr>
                        <a:t>No.</a:t>
                      </a:r>
                    </a:p>
                  </a:txBody>
                  <a:tcPr marL="13345" marR="13345" marT="0" marB="0"/>
                </a:tc>
                <a:tc>
                  <a:txBody>
                    <a:bodyPr/>
                    <a:lstStyle/>
                    <a:p>
                      <a:r>
                        <a:rPr lang="en-GB" sz="2000" dirty="0">
                          <a:effectLst/>
                        </a:rPr>
                        <a:t>Scenario</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13345" marR="13345"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u="none" strike="noStrike" kern="1200" cap="none" spc="0" normalizeH="0" baseline="0" noProof="0" dirty="0">
                          <a:ln>
                            <a:noFill/>
                          </a:ln>
                          <a:solidFill>
                            <a:srgbClr val="FFFFFF"/>
                          </a:solidFill>
                          <a:effectLst/>
                          <a:uLnTx/>
                          <a:uFillTx/>
                          <a:latin typeface="Arial" panose="020B0604020202020204" pitchFamily="34" charset="0"/>
                        </a:rPr>
                        <a:t>ICER </a:t>
                      </a:r>
                      <a:r>
                        <a:rPr lang="en-GB" sz="2000" dirty="0">
                          <a:latin typeface="Arial" panose="020B0604020202020204" pitchFamily="34" charset="0"/>
                        </a:rPr>
                        <a:t>(£/QALY</a:t>
                      </a:r>
                      <a:r>
                        <a:rPr kumimoji="0" lang="en-GB" sz="2000" b="1" u="none" strike="noStrike" kern="1200" cap="none" spc="0" normalizeH="0" baseline="0" noProof="0" dirty="0">
                          <a:ln>
                            <a:noFill/>
                          </a:ln>
                          <a:solidFill>
                            <a:srgbClr val="FFFFFF"/>
                          </a:solidFill>
                          <a:effectLst/>
                          <a:uLnTx/>
                          <a:uFillTx/>
                          <a:latin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 - £30k</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13345" marR="13345" marT="0" marB="0"/>
                </a:tc>
                <a:extLst>
                  <a:ext uri="{0D108BD9-81ED-4DB2-BD59-A6C34878D82A}">
                    <a16:rowId xmlns:a16="http://schemas.microsoft.com/office/drawing/2014/main" val="2491419251"/>
                  </a:ext>
                </a:extLst>
              </a:tr>
              <a:tr h="0">
                <a:tc>
                  <a:txBody>
                    <a:bodyPr/>
                    <a:lstStyle/>
                    <a:p>
                      <a:pPr marL="0" algn="ctr" defTabSz="914400" rtl="0" eaLnBrk="1" latinLnBrk="0" hangingPunct="1"/>
                      <a:r>
                        <a:rPr lang="en-GB" sz="2000" b="1" kern="1200" dirty="0">
                          <a:solidFill>
                            <a:schemeClr val="tx1"/>
                          </a:solidFill>
                          <a:latin typeface="Arial" panose="020B0604020202020204" pitchFamily="34" charset="0"/>
                          <a:ea typeface="+mn-ea"/>
                          <a:cs typeface="+mn-cs"/>
                        </a:rPr>
                        <a:t>1</a:t>
                      </a:r>
                    </a:p>
                  </a:txBody>
                  <a:tcPr>
                    <a:solidFill>
                      <a:schemeClr val="accent3"/>
                    </a:solidFill>
                  </a:tcPr>
                </a:tc>
                <a:tc>
                  <a:txBody>
                    <a:bodyPr/>
                    <a:lstStyle/>
                    <a:p>
                      <a:pPr marL="0" algn="l" defTabSz="914400" rtl="0" eaLnBrk="1" latinLnBrk="0" hangingPunct="1"/>
                      <a:r>
                        <a:rPr lang="en-GB" sz="2000" b="1" kern="1200" dirty="0">
                          <a:solidFill>
                            <a:schemeClr val="tx1"/>
                          </a:solidFill>
                          <a:latin typeface="Arial" panose="020B0604020202020204" pitchFamily="34" charset="0"/>
                        </a:rPr>
                        <a:t>Company base case</a:t>
                      </a:r>
                      <a:endParaRPr lang="en-GB" sz="2000" b="1" kern="1200" dirty="0">
                        <a:solidFill>
                          <a:schemeClr val="tx1"/>
                        </a:solidFill>
                        <a:latin typeface="Arial" panose="020B0604020202020204" pitchFamily="34" charset="0"/>
                        <a:ea typeface="+mn-ea"/>
                        <a:cs typeface="+mn-cs"/>
                      </a:endParaRPr>
                    </a:p>
                  </a:txBody>
                  <a:tcP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b="1" u="none" dirty="0">
                          <a:latin typeface="Arial" panose="020B0604020202020204" pitchFamily="34" charset="0"/>
                          <a:cs typeface="Arial" panose="020B0604020202020204" pitchFamily="34" charset="0"/>
                        </a:rPr>
                        <a:t>-</a:t>
                      </a:r>
                    </a:p>
                  </a:txBody>
                  <a:tcPr>
                    <a:solidFill>
                      <a:schemeClr val="accent3"/>
                    </a:solidFill>
                  </a:tcPr>
                </a:tc>
                <a:extLst>
                  <a:ext uri="{0D108BD9-81ED-4DB2-BD59-A6C34878D82A}">
                    <a16:rowId xmlns:a16="http://schemas.microsoft.com/office/drawing/2014/main" val="2657137197"/>
                  </a:ext>
                </a:extLst>
              </a:tr>
              <a:tr h="59309">
                <a:tc>
                  <a:txBody>
                    <a:bodyPr/>
                    <a:lstStyle/>
                    <a:p>
                      <a:pPr algn="ctr"/>
                      <a:r>
                        <a:rPr lang="en-GB" sz="2000" dirty="0">
                          <a:effectLst/>
                          <a:latin typeface="Arial" panose="020B0604020202020204" pitchFamily="34" charset="0"/>
                          <a:ea typeface="Times New Roman" panose="02020603050405020304" pitchFamily="18" charset="0"/>
                          <a:cs typeface="Arial" panose="020B0604020202020204" pitchFamily="34" charset="0"/>
                        </a:rPr>
                        <a:t>2</a:t>
                      </a:r>
                    </a:p>
                  </a:txBody>
                  <a:tcPr marL="13345" marR="13345" marT="0" marB="0" anchor="b"/>
                </a:tc>
                <a:tc>
                  <a:txBody>
                    <a:bodyPr/>
                    <a:lstStyle/>
                    <a:p>
                      <a:r>
                        <a:rPr lang="en-GB" sz="2000" dirty="0">
                          <a:effectLst/>
                        </a:rPr>
                        <a:t>Post liver transplant mortality = HST17 (0.03%)</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13345" marR="13345" marT="0" marB="0" anchor="b"/>
                </a:tc>
                <a:tc>
                  <a:txBody>
                    <a:bodyPr/>
                    <a:lstStyle/>
                    <a:p>
                      <a:pPr algn="ctr"/>
                      <a:r>
                        <a:rPr lang="en-GB" sz="2200" b="1" u="none" dirty="0">
                          <a:effectLst/>
                          <a:latin typeface="Arial" panose="020B0604020202020204" pitchFamily="34" charset="0"/>
                          <a:ea typeface="Times New Roman" panose="02020603050405020304" pitchFamily="18" charset="0"/>
                          <a:cs typeface="Arial" panose="020B0604020202020204" pitchFamily="34" charset="0"/>
                        </a:rPr>
                        <a:t>+</a:t>
                      </a:r>
                    </a:p>
                  </a:txBody>
                  <a:tcPr marL="13345" marR="13345" marT="0" marB="0" anchor="b"/>
                </a:tc>
                <a:extLst>
                  <a:ext uri="{0D108BD9-81ED-4DB2-BD59-A6C34878D82A}">
                    <a16:rowId xmlns:a16="http://schemas.microsoft.com/office/drawing/2014/main" val="2386672008"/>
                  </a:ext>
                </a:extLst>
              </a:tr>
              <a:tr h="59309">
                <a:tc>
                  <a:txBody>
                    <a:bodyPr/>
                    <a:lstStyle/>
                    <a:p>
                      <a:pPr algn="ctr"/>
                      <a:r>
                        <a:rPr lang="en-GB" sz="2000" dirty="0">
                          <a:effectLst/>
                          <a:latin typeface="Arial" panose="020B0604020202020204" pitchFamily="34" charset="0"/>
                          <a:ea typeface="Times New Roman" panose="02020603050405020304" pitchFamily="18" charset="0"/>
                          <a:cs typeface="Arial" panose="020B0604020202020204" pitchFamily="34" charset="0"/>
                        </a:rPr>
                        <a:t>3</a:t>
                      </a:r>
                    </a:p>
                  </a:txBody>
                  <a:tcPr marL="13345" marR="13345" marT="0" marB="0" anchor="b"/>
                </a:tc>
                <a:tc>
                  <a:txBody>
                    <a:bodyPr/>
                    <a:lstStyle/>
                    <a:p>
                      <a:r>
                        <a:rPr lang="en-GB" sz="2000" dirty="0">
                          <a:effectLst/>
                        </a:rPr>
                        <a:t>Ineligible for liver transplant = 0%</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13345" marR="13345" marT="0" marB="0" anchor="b"/>
                </a:tc>
                <a:tc>
                  <a:txBody>
                    <a:bodyPr/>
                    <a:lstStyle/>
                    <a:p>
                      <a:pPr algn="ctr"/>
                      <a:r>
                        <a:rPr lang="en-GB" sz="2200" b="1" u="none" dirty="0">
                          <a:effectLst/>
                          <a:latin typeface="Arial" panose="020B0604020202020204" pitchFamily="34" charset="0"/>
                          <a:ea typeface="Times New Roman" panose="02020603050405020304" pitchFamily="18" charset="0"/>
                          <a:cs typeface="Arial" panose="020B0604020202020204" pitchFamily="34" charset="0"/>
                        </a:rPr>
                        <a:t>+</a:t>
                      </a:r>
                    </a:p>
                  </a:txBody>
                  <a:tcPr marL="13345" marR="13345" marT="0" marB="0" anchor="b"/>
                </a:tc>
                <a:extLst>
                  <a:ext uri="{0D108BD9-81ED-4DB2-BD59-A6C34878D82A}">
                    <a16:rowId xmlns:a16="http://schemas.microsoft.com/office/drawing/2014/main" val="2698854290"/>
                  </a:ext>
                </a:extLst>
              </a:tr>
              <a:tr h="59309">
                <a:tc>
                  <a:txBody>
                    <a:bodyPr/>
                    <a:lstStyle/>
                    <a:p>
                      <a:pPr algn="ctr"/>
                      <a:r>
                        <a:rPr lang="en-GB" sz="2000" dirty="0">
                          <a:effectLst/>
                          <a:latin typeface="Arial" panose="020B0604020202020204" pitchFamily="34" charset="0"/>
                          <a:ea typeface="Times New Roman" panose="02020603050405020304" pitchFamily="18" charset="0"/>
                          <a:cs typeface="Arial" panose="020B0604020202020204" pitchFamily="34" charset="0"/>
                        </a:rPr>
                        <a:t>4</a:t>
                      </a:r>
                    </a:p>
                  </a:txBody>
                  <a:tcPr marL="13345" marR="13345" marT="0" marB="0" anchor="b"/>
                </a:tc>
                <a:tc>
                  <a:txBody>
                    <a:bodyPr/>
                    <a:lstStyle/>
                    <a:p>
                      <a:r>
                        <a:rPr lang="en-GB" sz="2000" dirty="0">
                          <a:effectLst/>
                        </a:rPr>
                        <a:t>Ineligible for liver transplant = 76%</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13345" marR="13345" marT="0" marB="0" anchor="b"/>
                </a:tc>
                <a:tc>
                  <a:txBody>
                    <a:bodyPr/>
                    <a:lstStyle/>
                    <a:p>
                      <a:pPr algn="ctr"/>
                      <a:r>
                        <a:rPr lang="en-GB" sz="2200" b="1" u="none" dirty="0">
                          <a:effectLst/>
                          <a:latin typeface="Arial" panose="020B0604020202020204" pitchFamily="34" charset="0"/>
                          <a:ea typeface="Times New Roman" panose="02020603050405020304" pitchFamily="18" charset="0"/>
                          <a:cs typeface="Arial" panose="020B0604020202020204" pitchFamily="34" charset="0"/>
                        </a:rPr>
                        <a:t>-</a:t>
                      </a:r>
                    </a:p>
                  </a:txBody>
                  <a:tcPr marL="13345" marR="13345" marT="0" marB="0" anchor="b"/>
                </a:tc>
                <a:extLst>
                  <a:ext uri="{0D108BD9-81ED-4DB2-BD59-A6C34878D82A}">
                    <a16:rowId xmlns:a16="http://schemas.microsoft.com/office/drawing/2014/main" val="3548074528"/>
                  </a:ext>
                </a:extLst>
              </a:tr>
              <a:tr h="59309">
                <a:tc>
                  <a:txBody>
                    <a:bodyPr/>
                    <a:lstStyle/>
                    <a:p>
                      <a:pPr algn="ctr"/>
                      <a:r>
                        <a:rPr lang="en-GB" sz="2000" dirty="0">
                          <a:effectLst/>
                          <a:latin typeface="Arial" panose="020B0604020202020204" pitchFamily="34" charset="0"/>
                          <a:ea typeface="Times New Roman" panose="02020603050405020304" pitchFamily="18" charset="0"/>
                          <a:cs typeface="Arial" panose="020B0604020202020204" pitchFamily="34" charset="0"/>
                        </a:rPr>
                        <a:t>5</a:t>
                      </a:r>
                    </a:p>
                  </a:txBody>
                  <a:tcPr marL="13345" marR="13345" marT="0" marB="0" anchor="b"/>
                </a:tc>
                <a:tc>
                  <a:txBody>
                    <a:bodyPr/>
                    <a:lstStyle/>
                    <a:p>
                      <a:r>
                        <a:rPr lang="en-GB" sz="2000" dirty="0">
                          <a:effectLst/>
                        </a:rPr>
                        <a:t>Liver transplant utility = </a:t>
                      </a:r>
                      <a:r>
                        <a:rPr lang="en-GB" sz="2000" u="sng" dirty="0">
                          <a:effectLst/>
                          <a:highlight>
                            <a:srgbClr val="000000"/>
                          </a:highlight>
                        </a:rPr>
                        <a:t>XXX</a:t>
                      </a:r>
                      <a:endParaRPr lang="en-GB" sz="20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13345" marR="13345" marT="0" marB="0" anchor="b"/>
                </a:tc>
                <a:tc>
                  <a:txBody>
                    <a:bodyPr/>
                    <a:lstStyle/>
                    <a:p>
                      <a:pPr algn="ctr"/>
                      <a:r>
                        <a:rPr lang="en-GB" sz="2200" b="1" u="none" dirty="0">
                          <a:effectLst/>
                          <a:latin typeface="Arial" panose="020B0604020202020204" pitchFamily="34" charset="0"/>
                          <a:ea typeface="Times New Roman" panose="02020603050405020304" pitchFamily="18" charset="0"/>
                          <a:cs typeface="Arial" panose="020B0604020202020204" pitchFamily="34" charset="0"/>
                        </a:rPr>
                        <a:t>-</a:t>
                      </a:r>
                    </a:p>
                  </a:txBody>
                  <a:tcPr marL="13345" marR="13345" marT="0" marB="0" anchor="b"/>
                </a:tc>
                <a:extLst>
                  <a:ext uri="{0D108BD9-81ED-4DB2-BD59-A6C34878D82A}">
                    <a16:rowId xmlns:a16="http://schemas.microsoft.com/office/drawing/2014/main" val="2897359380"/>
                  </a:ext>
                </a:extLst>
              </a:tr>
              <a:tr h="59309">
                <a:tc>
                  <a:txBody>
                    <a:bodyPr/>
                    <a:lstStyle/>
                    <a:p>
                      <a:pPr algn="ctr"/>
                      <a:r>
                        <a:rPr lang="en-GB" sz="2000" dirty="0">
                          <a:effectLst/>
                          <a:latin typeface="Arial" panose="020B0604020202020204" pitchFamily="34" charset="0"/>
                          <a:ea typeface="Times New Roman" panose="02020603050405020304" pitchFamily="18" charset="0"/>
                          <a:cs typeface="Arial" panose="020B0604020202020204" pitchFamily="34" charset="0"/>
                        </a:rPr>
                        <a:t>6</a:t>
                      </a:r>
                    </a:p>
                  </a:txBody>
                  <a:tcPr marL="13345" marR="13345" marT="0" marB="0" anchor="b"/>
                </a:tc>
                <a:tc>
                  <a:txBody>
                    <a:bodyPr/>
                    <a:lstStyle/>
                    <a:p>
                      <a:r>
                        <a:rPr lang="en-GB" sz="2000" dirty="0">
                          <a:effectLst/>
                        </a:rPr>
                        <a:t>Adverse event rates from IMAGINE</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13345" marR="13345" marT="0" marB="0" anchor="b"/>
                </a:tc>
                <a:tc>
                  <a:txBody>
                    <a:bodyPr/>
                    <a:lstStyle/>
                    <a:p>
                      <a:pPr algn="ctr"/>
                      <a:r>
                        <a:rPr lang="en-GB" sz="2200" b="1" u="none" dirty="0">
                          <a:effectLst/>
                          <a:latin typeface="Arial" panose="020B0604020202020204" pitchFamily="34" charset="0"/>
                          <a:ea typeface="Times New Roman" panose="02020603050405020304" pitchFamily="18" charset="0"/>
                          <a:cs typeface="Arial" panose="020B0604020202020204" pitchFamily="34" charset="0"/>
                        </a:rPr>
                        <a:t>-</a:t>
                      </a:r>
                    </a:p>
                  </a:txBody>
                  <a:tcPr marL="13345" marR="13345" marT="0" marB="0" anchor="b"/>
                </a:tc>
                <a:extLst>
                  <a:ext uri="{0D108BD9-81ED-4DB2-BD59-A6C34878D82A}">
                    <a16:rowId xmlns:a16="http://schemas.microsoft.com/office/drawing/2014/main" val="2048216054"/>
                  </a:ext>
                </a:extLst>
              </a:tr>
            </a:tbl>
          </a:graphicData>
        </a:graphic>
      </p:graphicFrame>
    </p:spTree>
    <p:extLst>
      <p:ext uri="{BB962C8B-B14F-4D97-AF65-F5344CB8AC3E}">
        <p14:creationId xmlns:p14="http://schemas.microsoft.com/office/powerpoint/2010/main" val="3914890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F84A-ABD8-B253-3A94-738520812294}"/>
              </a:ext>
            </a:extLst>
          </p:cNvPr>
          <p:cNvSpPr>
            <a:spLocks noGrp="1"/>
          </p:cNvSpPr>
          <p:nvPr>
            <p:ph type="title"/>
          </p:nvPr>
        </p:nvSpPr>
        <p:spPr>
          <a:xfrm>
            <a:off x="466724" y="0"/>
            <a:ext cx="11250785" cy="592817"/>
          </a:xfrm>
        </p:spPr>
        <p:txBody>
          <a:bodyPr/>
          <a:lstStyle/>
          <a:p>
            <a:r>
              <a:rPr lang="en-GB"/>
              <a:t>Treatment pathway and positioning of maralixibat</a:t>
            </a:r>
            <a:endParaRPr lang="en-GB" dirty="0"/>
          </a:p>
        </p:txBody>
      </p:sp>
      <p:sp>
        <p:nvSpPr>
          <p:cNvPr id="5" name="Text Placeholder 4">
            <a:extLst>
              <a:ext uri="{FF2B5EF4-FFF2-40B4-BE49-F238E27FC236}">
                <a16:creationId xmlns:a16="http://schemas.microsoft.com/office/drawing/2014/main" id="{596F614F-D9A1-E43B-7AB8-A3CED8BB5158}"/>
              </a:ext>
            </a:extLst>
          </p:cNvPr>
          <p:cNvSpPr>
            <a:spLocks noGrp="1"/>
          </p:cNvSpPr>
          <p:nvPr>
            <p:ph type="body" sz="quarter" idx="14"/>
          </p:nvPr>
        </p:nvSpPr>
        <p:spPr>
          <a:xfrm>
            <a:off x="466724" y="396000"/>
            <a:ext cx="11250786" cy="684000"/>
          </a:xfrm>
        </p:spPr>
        <p:txBody>
          <a:bodyPr/>
          <a:lstStyle/>
          <a:p>
            <a:r>
              <a:rPr lang="en-GB" sz="2200" dirty="0"/>
              <a:t>No UK specific guidelines for treating cholestatic pruritus in Alagille syndrome: </a:t>
            </a:r>
            <a:r>
              <a:rPr lang="en-GB" sz="2200" dirty="0" err="1"/>
              <a:t>maralixibat</a:t>
            </a:r>
            <a:r>
              <a:rPr lang="en-GB" sz="2200" dirty="0"/>
              <a:t> is first approved medicine in UK</a:t>
            </a:r>
          </a:p>
          <a:p>
            <a:endParaRPr lang="en-GB" sz="2200" dirty="0"/>
          </a:p>
        </p:txBody>
      </p:sp>
      <p:sp>
        <p:nvSpPr>
          <p:cNvPr id="4" name="Text Placeholder 3">
            <a:extLst>
              <a:ext uri="{FF2B5EF4-FFF2-40B4-BE49-F238E27FC236}">
                <a16:creationId xmlns:a16="http://schemas.microsoft.com/office/drawing/2014/main" id="{813B7B06-D061-113A-DEBD-FA5253F7C97B}"/>
              </a:ext>
            </a:extLst>
          </p:cNvPr>
          <p:cNvSpPr>
            <a:spLocks noGrp="1"/>
          </p:cNvSpPr>
          <p:nvPr>
            <p:ph type="body" sz="quarter" idx="13"/>
          </p:nvPr>
        </p:nvSpPr>
        <p:spPr/>
        <p:txBody>
          <a:bodyPr/>
          <a:lstStyle/>
          <a:p>
            <a:endParaRPr lang="en-GB" dirty="0"/>
          </a:p>
        </p:txBody>
      </p:sp>
      <p:grpSp>
        <p:nvGrpSpPr>
          <p:cNvPr id="13" name="Group 12">
            <a:extLst>
              <a:ext uri="{FF2B5EF4-FFF2-40B4-BE49-F238E27FC236}">
                <a16:creationId xmlns:a16="http://schemas.microsoft.com/office/drawing/2014/main" id="{C962E482-07F4-F694-2A94-8A5A6CC421E3}"/>
              </a:ext>
            </a:extLst>
          </p:cNvPr>
          <p:cNvGrpSpPr/>
          <p:nvPr/>
        </p:nvGrpSpPr>
        <p:grpSpPr>
          <a:xfrm>
            <a:off x="77119" y="5328000"/>
            <a:ext cx="11640391" cy="1512000"/>
            <a:chOff x="1430767" y="4905448"/>
            <a:chExt cx="10102421" cy="1053738"/>
          </a:xfrm>
        </p:grpSpPr>
        <p:sp>
          <p:nvSpPr>
            <p:cNvPr id="7" name="Rectangle 6" descr="Question to committee">
              <a:extLst>
                <a:ext uri="{FF2B5EF4-FFF2-40B4-BE49-F238E27FC236}">
                  <a16:creationId xmlns:a16="http://schemas.microsoft.com/office/drawing/2014/main" id="{80AB0BCC-0084-0FCC-1B49-ADC7793615DF}"/>
                </a:ext>
                <a:ext uri="{C183D7F6-B498-43B3-948B-1728B52AA6E4}">
                  <adec:decorative xmlns:adec="http://schemas.microsoft.com/office/drawing/2017/decorative" val="0"/>
                </a:ext>
              </a:extLst>
            </p:cNvPr>
            <p:cNvSpPr/>
            <p:nvPr/>
          </p:nvSpPr>
          <p:spPr>
            <a:xfrm>
              <a:off x="1818062" y="4905448"/>
              <a:ext cx="9715126" cy="105373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342900" indent="-342900">
                <a:buFont typeface="Arial" panose="020B0604020202020204" pitchFamily="34" charset="0"/>
                <a:buChar char="•"/>
              </a:pPr>
              <a:r>
                <a:rPr lang="en-GB" sz="2000" dirty="0">
                  <a:solidFill>
                    <a:schemeClr val="tx1"/>
                  </a:solidFill>
                  <a:latin typeface="Arial" panose="020B0604020202020204" pitchFamily="34" charset="0"/>
                </a:rPr>
                <a:t>Does this reflect NHS practice in managing cholestatic pruritus in Alagille syndrome? </a:t>
              </a:r>
            </a:p>
            <a:p>
              <a:pPr marL="342900" indent="-342900">
                <a:buFont typeface="Arial" panose="020B0604020202020204" pitchFamily="34" charset="0"/>
                <a:buChar char="•"/>
              </a:pPr>
              <a:r>
                <a:rPr lang="en-GB" sz="2000" dirty="0">
                  <a:solidFill>
                    <a:schemeClr val="tx1"/>
                  </a:solidFill>
                  <a:latin typeface="Arial" panose="020B0604020202020204" pitchFamily="34" charset="0"/>
                </a:rPr>
                <a:t>Are surgical biliary diversions used?</a:t>
              </a:r>
            </a:p>
            <a:p>
              <a:pPr marL="342900" indent="-342900">
                <a:buFont typeface="Arial" panose="020B0604020202020204" pitchFamily="34" charset="0"/>
                <a:buChar char="•"/>
              </a:pPr>
              <a:r>
                <a:rPr lang="en-GB" sz="2000" dirty="0">
                  <a:solidFill>
                    <a:schemeClr val="tx1"/>
                  </a:solidFill>
                  <a:latin typeface="Arial" panose="020B0604020202020204" pitchFamily="34" charset="0"/>
                </a:rPr>
                <a:t>What diagnostic measures and associated thresholds are used to start treatments?</a:t>
              </a:r>
            </a:p>
            <a:p>
              <a:pPr marL="342900" indent="-342900">
                <a:buFont typeface="Arial" panose="020B0604020202020204" pitchFamily="34" charset="0"/>
                <a:buChar char="•"/>
              </a:pPr>
              <a:r>
                <a:rPr lang="en-GB" sz="2000" dirty="0">
                  <a:solidFill>
                    <a:schemeClr val="tx1"/>
                  </a:solidFill>
                  <a:latin typeface="Arial" panose="020B0604020202020204" pitchFamily="34" charset="0"/>
                </a:rPr>
                <a:t>How well do these treatments work? Overall, what is the response rate to standard care?</a:t>
              </a:r>
            </a:p>
            <a:p>
              <a:pPr marL="342900" indent="-342900">
                <a:buFont typeface="Arial" panose="020B0604020202020204" pitchFamily="34" charset="0"/>
                <a:buChar char="•"/>
              </a:pPr>
              <a:r>
                <a:rPr lang="en-GB" sz="2000" dirty="0">
                  <a:solidFill>
                    <a:schemeClr val="tx1"/>
                  </a:solidFill>
                  <a:latin typeface="Arial" panose="020B0604020202020204" pitchFamily="34" charset="0"/>
                </a:rPr>
                <a:t>Will </a:t>
              </a:r>
              <a:r>
                <a:rPr lang="en-GB" sz="2000" dirty="0" err="1">
                  <a:solidFill>
                    <a:schemeClr val="tx1"/>
                  </a:solidFill>
                  <a:latin typeface="Arial" panose="020B0604020202020204" pitchFamily="34" charset="0"/>
                </a:rPr>
                <a:t>maralixibat</a:t>
              </a:r>
              <a:r>
                <a:rPr lang="en-GB" sz="2000" dirty="0">
                  <a:solidFill>
                    <a:schemeClr val="tx1"/>
                  </a:solidFill>
                  <a:latin typeface="Arial" panose="020B0604020202020204" pitchFamily="34" charset="0"/>
                </a:rPr>
                <a:t> be used as an add-on therapy to standard care?</a:t>
              </a:r>
            </a:p>
          </p:txBody>
        </p:sp>
        <p:grpSp>
          <p:nvGrpSpPr>
            <p:cNvPr id="8" name="Group 7">
              <a:extLst>
                <a:ext uri="{FF2B5EF4-FFF2-40B4-BE49-F238E27FC236}">
                  <a16:creationId xmlns:a16="http://schemas.microsoft.com/office/drawing/2014/main" id="{731FA294-ABC1-5A98-00CC-1FC820485A62}"/>
                </a:ext>
                <a:ext uri="{C183D7F6-B498-43B3-948B-1728B52AA6E4}">
                  <adec:decorative xmlns:adec="http://schemas.microsoft.com/office/drawing/2017/decorative" val="1"/>
                </a:ext>
              </a:extLst>
            </p:cNvPr>
            <p:cNvGrpSpPr/>
            <p:nvPr/>
          </p:nvGrpSpPr>
          <p:grpSpPr>
            <a:xfrm>
              <a:off x="1430767" y="5479444"/>
              <a:ext cx="576000" cy="408343"/>
              <a:chOff x="-1465726" y="4217291"/>
              <a:chExt cx="576000" cy="408343"/>
            </a:xfrm>
          </p:grpSpPr>
          <p:sp>
            <p:nvSpPr>
              <p:cNvPr id="9" name="Oval 8">
                <a:extLst>
                  <a:ext uri="{FF2B5EF4-FFF2-40B4-BE49-F238E27FC236}">
                    <a16:creationId xmlns:a16="http://schemas.microsoft.com/office/drawing/2014/main" id="{66E28E5A-417A-3FA9-04E3-F09C14465ECD}"/>
                  </a:ext>
                </a:extLst>
              </p:cNvPr>
              <p:cNvSpPr/>
              <p:nvPr/>
            </p:nvSpPr>
            <p:spPr>
              <a:xfrm>
                <a:off x="-1465726" y="4217291"/>
                <a:ext cx="576000" cy="408343"/>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dirty="0">
                  <a:latin typeface="Arial" panose="020B0604020202020204" pitchFamily="34" charset="0"/>
                </a:endParaRPr>
              </a:p>
            </p:txBody>
          </p:sp>
          <p:pic>
            <p:nvPicPr>
              <p:cNvPr id="10" name="Graphic 9" descr="Chat with solid fill">
                <a:extLst>
                  <a:ext uri="{FF2B5EF4-FFF2-40B4-BE49-F238E27FC236}">
                    <a16:creationId xmlns:a16="http://schemas.microsoft.com/office/drawing/2014/main" id="{889FFACD-3C85-D722-8614-EB0A9D4545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4" y="4237340"/>
                <a:ext cx="410526" cy="368246"/>
              </a:xfrm>
              <a:prstGeom prst="rect">
                <a:avLst/>
              </a:prstGeom>
            </p:spPr>
          </p:pic>
        </p:grpSp>
      </p:grpSp>
      <p:sp>
        <p:nvSpPr>
          <p:cNvPr id="12" name="Rectangle 11">
            <a:extLst>
              <a:ext uri="{FF2B5EF4-FFF2-40B4-BE49-F238E27FC236}">
                <a16:creationId xmlns:a16="http://schemas.microsoft.com/office/drawing/2014/main" id="{A5CC414B-C092-9D85-6C67-6EBCECD5C9C4}"/>
              </a:ext>
            </a:extLst>
          </p:cNvPr>
          <p:cNvSpPr/>
          <p:nvPr/>
        </p:nvSpPr>
        <p:spPr>
          <a:xfrm>
            <a:off x="215999" y="1044000"/>
            <a:ext cx="9302573" cy="4284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t>Current management</a:t>
            </a:r>
            <a:r>
              <a:rPr lang="en-GB" sz="2200" dirty="0"/>
              <a:t> </a:t>
            </a:r>
          </a:p>
          <a:p>
            <a:pPr marL="342900" indent="-342900">
              <a:buFont typeface="Arial" panose="020B0604020202020204" pitchFamily="34" charset="0"/>
              <a:buChar char="•"/>
            </a:pPr>
            <a:r>
              <a:rPr lang="en-GB" sz="2200" dirty="0"/>
              <a:t>Bile acid binding resins such as cholestyramine </a:t>
            </a:r>
          </a:p>
          <a:p>
            <a:pPr marL="800100" lvl="1" indent="-342900">
              <a:buFont typeface="Arial" panose="020B0604020202020204" pitchFamily="34" charset="0"/>
              <a:buChar char="•"/>
            </a:pPr>
            <a:r>
              <a:rPr lang="en-GB" dirty="0"/>
              <a:t>recommended in European Association for the Study of the Liver guideline as first-line treatment for cholestatic pruritus</a:t>
            </a:r>
          </a:p>
          <a:p>
            <a:pPr marL="800100" lvl="1" indent="-342900">
              <a:buFont typeface="Arial" panose="020B0604020202020204" pitchFamily="34" charset="0"/>
              <a:buChar char="•"/>
            </a:pPr>
            <a:r>
              <a:rPr lang="en-GB" dirty="0"/>
              <a:t>tolerability issues: bloating, problems with absorbing fats and fat-soluble vitamins</a:t>
            </a:r>
          </a:p>
          <a:p>
            <a:pPr marL="342900" indent="-342900">
              <a:buFont typeface="Arial" panose="020B0604020202020204" pitchFamily="34" charset="0"/>
              <a:buChar char="•"/>
            </a:pPr>
            <a:r>
              <a:rPr lang="en-GB" sz="2200" dirty="0"/>
              <a:t>Ursodeoxycholic acid (synthetic bile acid)</a:t>
            </a:r>
          </a:p>
          <a:p>
            <a:pPr marL="342900" indent="-342900">
              <a:buFont typeface="Arial" panose="020B0604020202020204" pitchFamily="34" charset="0"/>
              <a:buChar char="•"/>
            </a:pPr>
            <a:r>
              <a:rPr lang="en-GB" sz="2200" dirty="0"/>
              <a:t>Rifampicin</a:t>
            </a:r>
          </a:p>
          <a:p>
            <a:pPr marL="800100" lvl="1" indent="-342900">
              <a:buFont typeface="Arial" panose="020B0604020202020204" pitchFamily="34" charset="0"/>
              <a:buChar char="•"/>
            </a:pPr>
            <a:r>
              <a:rPr lang="en-GB" dirty="0"/>
              <a:t>make bile acids less pruritic and more excretable by kidneys; effective in &gt;50%</a:t>
            </a:r>
          </a:p>
          <a:p>
            <a:pPr marL="800100" lvl="1" indent="-342900">
              <a:buFont typeface="Arial" panose="020B0604020202020204" pitchFamily="34" charset="0"/>
              <a:buChar char="•"/>
            </a:pPr>
            <a:r>
              <a:rPr lang="en-GB" dirty="0"/>
              <a:t>side effects: acute renal failure, vomiting, hepatitis</a:t>
            </a:r>
          </a:p>
          <a:p>
            <a:pPr marL="342900" indent="-342900">
              <a:buFont typeface="Arial" panose="020B0604020202020204" pitchFamily="34" charset="0"/>
              <a:buChar char="•"/>
            </a:pPr>
            <a:r>
              <a:rPr lang="en-GB" sz="2200" dirty="0"/>
              <a:t>Opioid antagonists (naltrexone)</a:t>
            </a:r>
          </a:p>
          <a:p>
            <a:pPr marL="800100" lvl="1" indent="-342900">
              <a:buFont typeface="Arial" panose="020B0604020202020204" pitchFamily="34" charset="0"/>
              <a:buChar char="•"/>
            </a:pPr>
            <a:r>
              <a:rPr lang="en-GB" dirty="0"/>
              <a:t>reduce pruritis; blocks </a:t>
            </a:r>
            <a:r>
              <a:rPr lang="el-GR" dirty="0"/>
              <a:t>μ-</a:t>
            </a:r>
            <a:r>
              <a:rPr lang="en-GB" dirty="0"/>
              <a:t>opioid receptors, upregulated in cholestasis</a:t>
            </a:r>
          </a:p>
          <a:p>
            <a:pPr marL="800100" lvl="1" indent="-342900">
              <a:buFont typeface="Arial" panose="020B0604020202020204" pitchFamily="34" charset="0"/>
              <a:buChar char="•"/>
            </a:pPr>
            <a:r>
              <a:rPr lang="en-GB" dirty="0"/>
              <a:t>side effects: nausea, diarrhoea, abdominal pain, irritability</a:t>
            </a:r>
          </a:p>
          <a:p>
            <a:pPr marL="342900" indent="-342900">
              <a:buFont typeface="Arial" panose="020B0604020202020204" pitchFamily="34" charset="0"/>
              <a:buChar char="•"/>
            </a:pPr>
            <a:r>
              <a:rPr lang="en-GB" sz="2200" dirty="0"/>
              <a:t>Adjunctive therapies: antihistamines, sertraline</a:t>
            </a:r>
          </a:p>
          <a:p>
            <a:pPr marL="342900" indent="-342900">
              <a:buFont typeface="Arial" panose="020B0604020202020204" pitchFamily="34" charset="0"/>
              <a:buChar char="•"/>
            </a:pPr>
            <a:r>
              <a:rPr lang="en-GB" sz="2200" dirty="0"/>
              <a:t>Surgeries: partial external biliary diversion, liver transplant</a:t>
            </a:r>
          </a:p>
        </p:txBody>
      </p:sp>
      <p:sp>
        <p:nvSpPr>
          <p:cNvPr id="14" name="Rectangle 13">
            <a:extLst>
              <a:ext uri="{FF2B5EF4-FFF2-40B4-BE49-F238E27FC236}">
                <a16:creationId xmlns:a16="http://schemas.microsoft.com/office/drawing/2014/main" id="{A0AEDE21-A005-BDE7-50B7-6456A6CE6FA5}"/>
              </a:ext>
            </a:extLst>
          </p:cNvPr>
          <p:cNvSpPr/>
          <p:nvPr/>
        </p:nvSpPr>
        <p:spPr>
          <a:xfrm>
            <a:off x="9705860" y="1592863"/>
            <a:ext cx="2221734" cy="312549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err="1"/>
              <a:t>Maralixibat</a:t>
            </a:r>
            <a:r>
              <a:rPr lang="en-GB" sz="2200" b="1" dirty="0"/>
              <a:t> (MRX): add-on therapy</a:t>
            </a:r>
          </a:p>
        </p:txBody>
      </p:sp>
      <p:sp>
        <p:nvSpPr>
          <p:cNvPr id="3" name="Arrow: Curved Left 2">
            <a:hlinkClick r:id="rId5" action="ppaction://hlinksldjump"/>
            <a:extLst>
              <a:ext uri="{FF2B5EF4-FFF2-40B4-BE49-F238E27FC236}">
                <a16:creationId xmlns:a16="http://schemas.microsoft.com/office/drawing/2014/main" id="{3743F406-2509-40E4-B52B-15FBE59E73EF}"/>
              </a:ext>
            </a:extLst>
          </p:cNvPr>
          <p:cNvSpPr/>
          <p:nvPr/>
        </p:nvSpPr>
        <p:spPr>
          <a:xfrm>
            <a:off x="11330745" y="6342601"/>
            <a:ext cx="258491" cy="313821"/>
          </a:xfrm>
          <a:prstGeom prst="curved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241525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B92F7-556C-2C33-1A32-C7D5A738931F}"/>
              </a:ext>
            </a:extLst>
          </p:cNvPr>
          <p:cNvSpPr>
            <a:spLocks noGrp="1"/>
          </p:cNvSpPr>
          <p:nvPr>
            <p:ph type="title"/>
          </p:nvPr>
        </p:nvSpPr>
        <p:spPr>
          <a:xfrm>
            <a:off x="466724" y="0"/>
            <a:ext cx="11250785" cy="592817"/>
          </a:xfrm>
        </p:spPr>
        <p:txBody>
          <a:bodyPr/>
          <a:lstStyle/>
          <a:p>
            <a:r>
              <a:rPr lang="en-GB" dirty="0"/>
              <a:t>Maralixibat (</a:t>
            </a:r>
            <a:r>
              <a:rPr lang="en-GB" dirty="0" err="1"/>
              <a:t>Livmarli</a:t>
            </a:r>
            <a:r>
              <a:rPr lang="en-GB" dirty="0"/>
              <a:t>)</a:t>
            </a:r>
          </a:p>
        </p:txBody>
      </p:sp>
      <p:graphicFrame>
        <p:nvGraphicFramePr>
          <p:cNvPr id="3" name="Table 3" descr="Details of treatment, including marketing authorisation, mechanism of action, administration and price">
            <a:extLst>
              <a:ext uri="{FF2B5EF4-FFF2-40B4-BE49-F238E27FC236}">
                <a16:creationId xmlns:a16="http://schemas.microsoft.com/office/drawing/2014/main" id="{5D2D4C97-4C53-47C8-9E4D-69E7EB51A41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798845975"/>
              </p:ext>
            </p:extLst>
          </p:nvPr>
        </p:nvGraphicFramePr>
        <p:xfrm>
          <a:off x="216000" y="504000"/>
          <a:ext cx="11721947" cy="5059680"/>
        </p:xfrm>
        <a:graphic>
          <a:graphicData uri="http://schemas.openxmlformats.org/drawingml/2006/table">
            <a:tbl>
              <a:tblPr firstCol="1" bandRow="1">
                <a:tableStyleId>{5C22544A-7EE6-4342-B048-85BDC9FD1C3A}</a:tableStyleId>
              </a:tblPr>
              <a:tblGrid>
                <a:gridCol w="2449160">
                  <a:extLst>
                    <a:ext uri="{9D8B030D-6E8A-4147-A177-3AD203B41FA5}">
                      <a16:colId xmlns:a16="http://schemas.microsoft.com/office/drawing/2014/main" val="748657784"/>
                    </a:ext>
                  </a:extLst>
                </a:gridCol>
                <a:gridCol w="9272787">
                  <a:extLst>
                    <a:ext uri="{9D8B030D-6E8A-4147-A177-3AD203B41FA5}">
                      <a16:colId xmlns:a16="http://schemas.microsoft.com/office/drawing/2014/main" val="3173266189"/>
                    </a:ext>
                  </a:extLst>
                </a:gridCol>
              </a:tblGrid>
              <a:tr h="902925">
                <a:tc>
                  <a:txBody>
                    <a:bodyPr/>
                    <a:lstStyle/>
                    <a:p>
                      <a:r>
                        <a:rPr lang="en-GB" sz="2200" dirty="0">
                          <a:solidFill>
                            <a:schemeClr val="bg1"/>
                          </a:solidFill>
                          <a:latin typeface="Arial" panose="020B0604020202020204" pitchFamily="34" charset="0"/>
                        </a:rPr>
                        <a:t>Marketing authorisation</a:t>
                      </a:r>
                    </a:p>
                  </a:txBody>
                  <a:tcPr/>
                </a:tc>
                <a:tc>
                  <a:txBody>
                    <a:bodyPr/>
                    <a:lstStyle/>
                    <a:p>
                      <a:pPr marL="285750" indent="-285750">
                        <a:buFont typeface="Arial" panose="020B0604020202020204" pitchFamily="34" charset="0"/>
                        <a:buChar char="•"/>
                      </a:pPr>
                      <a:r>
                        <a:rPr lang="en-GB" sz="2200" dirty="0">
                          <a:latin typeface="Arial" panose="020B0604020202020204" pitchFamily="34" charset="0"/>
                        </a:rPr>
                        <a:t>Treatment of cholestatic pruritus in people with Alagille syndrome 2 months of age and older</a:t>
                      </a:r>
                    </a:p>
                    <a:p>
                      <a:pPr marL="285750" indent="-285750">
                        <a:buFont typeface="Arial" panose="020B0604020202020204" pitchFamily="34" charset="0"/>
                        <a:buChar char="•"/>
                      </a:pPr>
                      <a:r>
                        <a:rPr lang="en-GB" sz="2200" dirty="0">
                          <a:latin typeface="Arial" panose="020B0604020202020204" pitchFamily="34" charset="0"/>
                        </a:rPr>
                        <a:t>MHRA: 10 February 2023</a:t>
                      </a:r>
                    </a:p>
                  </a:txBody>
                  <a:tcPr/>
                </a:tc>
                <a:extLst>
                  <a:ext uri="{0D108BD9-81ED-4DB2-BD59-A6C34878D82A}">
                    <a16:rowId xmlns:a16="http://schemas.microsoft.com/office/drawing/2014/main" val="3751016788"/>
                  </a:ext>
                </a:extLst>
              </a:tr>
              <a:tr h="1178819">
                <a:tc>
                  <a:txBody>
                    <a:bodyPr/>
                    <a:lstStyle/>
                    <a:p>
                      <a:r>
                        <a:rPr lang="en-GB" sz="2200" dirty="0">
                          <a:solidFill>
                            <a:schemeClr val="bg1"/>
                          </a:solidFill>
                          <a:latin typeface="Arial" panose="020B0604020202020204" pitchFamily="34" charset="0"/>
                        </a:rPr>
                        <a:t>Mechanism of action</a:t>
                      </a:r>
                    </a:p>
                  </a:txBody>
                  <a:tcPr/>
                </a:tc>
                <a:tc>
                  <a:txBody>
                    <a:bodyPr/>
                    <a:lstStyle/>
                    <a:p>
                      <a:pPr marL="285750" indent="-285750">
                        <a:buFont typeface="Arial" panose="020B0604020202020204" pitchFamily="34" charset="0"/>
                        <a:buChar char="•"/>
                      </a:pPr>
                      <a:r>
                        <a:rPr lang="en-GB" sz="2200" dirty="0">
                          <a:latin typeface="Arial" panose="020B0604020202020204" pitchFamily="34" charset="0"/>
                        </a:rPr>
                        <a:t>Reversible, selective inhibitor of ileal bile acid transporter</a:t>
                      </a:r>
                    </a:p>
                    <a:p>
                      <a:pPr marL="285750" indent="-285750">
                        <a:buFont typeface="Arial" panose="020B0604020202020204" pitchFamily="34" charset="0"/>
                        <a:buChar char="•"/>
                      </a:pPr>
                      <a:r>
                        <a:rPr lang="en-GB" sz="2200" dirty="0">
                          <a:latin typeface="Arial" panose="020B0604020202020204" pitchFamily="34" charset="0"/>
                        </a:rPr>
                        <a:t>Acts locally in distal ileum to decrease reuptake of bile acids and increase clearance through the colon, reducing concentration of bile acids in the serum and associated pruritus</a:t>
                      </a:r>
                    </a:p>
                  </a:txBody>
                  <a:tcPr/>
                </a:tc>
                <a:extLst>
                  <a:ext uri="{0D108BD9-81ED-4DB2-BD59-A6C34878D82A}">
                    <a16:rowId xmlns:a16="http://schemas.microsoft.com/office/drawing/2014/main" val="984656975"/>
                  </a:ext>
                </a:extLst>
              </a:tr>
              <a:tr h="627031">
                <a:tc>
                  <a:txBody>
                    <a:bodyPr/>
                    <a:lstStyle/>
                    <a:p>
                      <a:r>
                        <a:rPr lang="en-GB" sz="2200" dirty="0">
                          <a:solidFill>
                            <a:schemeClr val="bg1"/>
                          </a:solidFill>
                          <a:latin typeface="Arial" panose="020B0604020202020204" pitchFamily="34" charset="0"/>
                        </a:rPr>
                        <a:t>Administration</a:t>
                      </a:r>
                    </a:p>
                  </a:txBody>
                  <a:tcPr/>
                </a:tc>
                <a:tc>
                  <a:txBody>
                    <a:bodyPr/>
                    <a:lstStyle/>
                    <a:p>
                      <a:pPr marL="342900" indent="-342900">
                        <a:buFont typeface="Arial" panose="020B0604020202020204" pitchFamily="34" charset="0"/>
                        <a:buChar char="•"/>
                      </a:pPr>
                      <a:r>
                        <a:rPr lang="en-GB" sz="2200" dirty="0">
                          <a:latin typeface="Arial" panose="020B0604020202020204" pitchFamily="34" charset="0"/>
                        </a:rPr>
                        <a:t>Oral solution</a:t>
                      </a:r>
                    </a:p>
                    <a:p>
                      <a:pPr marL="342900" indent="-342900">
                        <a:buFont typeface="Arial" panose="020B0604020202020204" pitchFamily="34" charset="0"/>
                        <a:buChar char="•"/>
                      </a:pPr>
                      <a:r>
                        <a:rPr lang="en-GB" sz="2200" dirty="0">
                          <a:latin typeface="Arial" panose="020B0604020202020204" pitchFamily="34" charset="0"/>
                        </a:rPr>
                        <a:t>Recommended target dose: 380µg/kg once daily</a:t>
                      </a:r>
                    </a:p>
                    <a:p>
                      <a:pPr marL="342900" indent="-342900">
                        <a:buFont typeface="Arial" panose="020B0604020202020204" pitchFamily="34" charset="0"/>
                        <a:buChar char="•"/>
                      </a:pPr>
                      <a:r>
                        <a:rPr lang="en-GB" sz="2200" b="1" dirty="0">
                          <a:latin typeface="Arial" panose="020B0604020202020204" pitchFamily="34" charset="0"/>
                        </a:rPr>
                        <a:t>Stopping rule (</a:t>
                      </a:r>
                      <a:r>
                        <a:rPr lang="en-GB" sz="2200" b="1" dirty="0">
                          <a:solidFill>
                            <a:schemeClr val="tx1"/>
                          </a:solidFill>
                          <a:latin typeface="Arial" panose="020B0604020202020204" pitchFamily="34" charset="0"/>
                          <a:hlinkClick r:id="rId3"/>
                        </a:rPr>
                        <a:t>SmPC</a:t>
                      </a:r>
                      <a:r>
                        <a:rPr lang="en-GB" sz="2200" b="1" dirty="0">
                          <a:latin typeface="Arial" panose="020B0604020202020204" pitchFamily="34" charset="0"/>
                        </a:rPr>
                        <a:t>):</a:t>
                      </a:r>
                      <a:r>
                        <a:rPr lang="en-GB" sz="2200" dirty="0">
                          <a:latin typeface="Arial" panose="020B0604020202020204" pitchFamily="34" charset="0"/>
                        </a:rPr>
                        <a:t> “Alternative treatment should be considered in patients for whom no treatment benefit can be established following 3 months of continuous daily treatment with </a:t>
                      </a:r>
                      <a:r>
                        <a:rPr lang="en-GB" sz="2200" dirty="0" err="1">
                          <a:latin typeface="Arial" panose="020B0604020202020204" pitchFamily="34" charset="0"/>
                        </a:rPr>
                        <a:t>maralixibat</a:t>
                      </a:r>
                      <a:r>
                        <a:rPr lang="en-GB" sz="2200" dirty="0">
                          <a:latin typeface="Arial" panose="020B0604020202020204" pitchFamily="34" charset="0"/>
                        </a:rPr>
                        <a:t>”</a:t>
                      </a:r>
                    </a:p>
                  </a:txBody>
                  <a:tcPr/>
                </a:tc>
                <a:extLst>
                  <a:ext uri="{0D108BD9-81ED-4DB2-BD59-A6C34878D82A}">
                    <a16:rowId xmlns:a16="http://schemas.microsoft.com/office/drawing/2014/main" val="2152176351"/>
                  </a:ext>
                </a:extLst>
              </a:tr>
              <a:tr h="694599">
                <a:tc>
                  <a:txBody>
                    <a:bodyPr/>
                    <a:lstStyle/>
                    <a:p>
                      <a:r>
                        <a:rPr lang="en-GB" sz="2200" dirty="0">
                          <a:solidFill>
                            <a:schemeClr val="bg1"/>
                          </a:solidFill>
                          <a:latin typeface="Arial" panose="020B0604020202020204" pitchFamily="34" charset="0"/>
                        </a:rPr>
                        <a:t>Price</a:t>
                      </a:r>
                    </a:p>
                  </a:txBody>
                  <a:tcPr/>
                </a:tc>
                <a:tc>
                  <a:txBody>
                    <a:bodyPr/>
                    <a:lstStyle/>
                    <a:p>
                      <a:pPr marL="285750" indent="-285750">
                        <a:buFont typeface="Arial" panose="020B0604020202020204" pitchFamily="34" charset="0"/>
                        <a:buChar char="•"/>
                      </a:pPr>
                      <a:r>
                        <a:rPr lang="en-GB" sz="2200" dirty="0">
                          <a:latin typeface="Arial" panose="020B0604020202020204" pitchFamily="34" charset="0"/>
                        </a:rPr>
                        <a:t>£43,970 per 30ml bottle of 9.5mg/ml maralixibat oral solution</a:t>
                      </a:r>
                    </a:p>
                    <a:p>
                      <a:pPr marL="285750" indent="-285750">
                        <a:buFont typeface="Arial" panose="020B0604020202020204" pitchFamily="34" charset="0"/>
                        <a:buChar char="•"/>
                      </a:pPr>
                      <a:r>
                        <a:rPr lang="en-GB" sz="2200" dirty="0">
                          <a:latin typeface="Arial" panose="020B0604020202020204" pitchFamily="34" charset="0"/>
                        </a:rPr>
                        <a:t>Proposed commercial arrangement</a:t>
                      </a:r>
                      <a:endParaRPr lang="en-GB" sz="2200" b="1" dirty="0">
                        <a:latin typeface="Arial" panose="020B0604020202020204" pitchFamily="34" charset="0"/>
                      </a:endParaRPr>
                    </a:p>
                  </a:txBody>
                  <a:tcPr/>
                </a:tc>
                <a:extLst>
                  <a:ext uri="{0D108BD9-81ED-4DB2-BD59-A6C34878D82A}">
                    <a16:rowId xmlns:a16="http://schemas.microsoft.com/office/drawing/2014/main" val="3201822029"/>
                  </a:ext>
                </a:extLst>
              </a:tr>
            </a:tbl>
          </a:graphicData>
        </a:graphic>
      </p:graphicFrame>
      <p:sp>
        <p:nvSpPr>
          <p:cNvPr id="9" name="Text Placeholder 8">
            <a:extLst>
              <a:ext uri="{FF2B5EF4-FFF2-40B4-BE49-F238E27FC236}">
                <a16:creationId xmlns:a16="http://schemas.microsoft.com/office/drawing/2014/main" id="{9010D781-C781-AF98-CF4D-A09A96907300}"/>
              </a:ext>
              <a:ext uri="{C183D7F6-B498-43B3-948B-1728B52AA6E4}">
                <adec:decorative xmlns:adec="http://schemas.microsoft.com/office/drawing/2017/decorative" val="1"/>
              </a:ext>
            </a:extLst>
          </p:cNvPr>
          <p:cNvSpPr>
            <a:spLocks noGrp="1"/>
          </p:cNvSpPr>
          <p:nvPr>
            <p:ph type="body" sz="quarter" idx="13"/>
          </p:nvPr>
        </p:nvSpPr>
        <p:spPr>
          <a:xfrm>
            <a:off x="1008000" y="6480000"/>
            <a:ext cx="9086850" cy="365125"/>
          </a:xfrm>
        </p:spPr>
        <p:txBody>
          <a:bodyPr/>
          <a:lstStyle/>
          <a:p>
            <a:r>
              <a:rPr lang="en-GB" dirty="0"/>
              <a:t>SmPC, summary of product characteristics</a:t>
            </a:r>
          </a:p>
        </p:txBody>
      </p:sp>
      <p:grpSp>
        <p:nvGrpSpPr>
          <p:cNvPr id="2" name="Group 1">
            <a:extLst>
              <a:ext uri="{FF2B5EF4-FFF2-40B4-BE49-F238E27FC236}">
                <a16:creationId xmlns:a16="http://schemas.microsoft.com/office/drawing/2014/main" id="{04E99644-1C2A-A738-AE8A-1840E220396F}"/>
              </a:ext>
            </a:extLst>
          </p:cNvPr>
          <p:cNvGrpSpPr/>
          <p:nvPr/>
        </p:nvGrpSpPr>
        <p:grpSpPr>
          <a:xfrm>
            <a:off x="71999" y="5615996"/>
            <a:ext cx="11865947" cy="864004"/>
            <a:chOff x="1456000" y="5631827"/>
            <a:chExt cx="10077188" cy="803883"/>
          </a:xfrm>
        </p:grpSpPr>
        <p:sp>
          <p:nvSpPr>
            <p:cNvPr id="5" name="Rectangle 4" descr="Question to committee">
              <a:extLst>
                <a:ext uri="{FF2B5EF4-FFF2-40B4-BE49-F238E27FC236}">
                  <a16:creationId xmlns:a16="http://schemas.microsoft.com/office/drawing/2014/main" id="{55209BA6-3442-BD24-C68E-C20311BBCAF3}"/>
                </a:ext>
              </a:extLst>
            </p:cNvPr>
            <p:cNvSpPr/>
            <p:nvPr/>
          </p:nvSpPr>
          <p:spPr>
            <a:xfrm>
              <a:off x="1818062" y="5653995"/>
              <a:ext cx="9715126" cy="78171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342900" indent="-342900">
                <a:buFont typeface="Arial" panose="020B0604020202020204" pitchFamily="34" charset="0"/>
                <a:buChar char="•"/>
              </a:pPr>
              <a:r>
                <a:rPr lang="en-GB" sz="2000" dirty="0">
                  <a:solidFill>
                    <a:schemeClr val="tx1"/>
                  </a:solidFill>
                  <a:latin typeface="Arial" panose="020B0604020202020204" pitchFamily="34" charset="0"/>
                </a:rPr>
                <a:t>How would the stopping rule be implemented in the NHS? How would clinicians decide whether a treatment has no benefit?</a:t>
              </a:r>
            </a:p>
          </p:txBody>
        </p:sp>
        <p:grpSp>
          <p:nvGrpSpPr>
            <p:cNvPr id="6" name="Group 5">
              <a:extLst>
                <a:ext uri="{FF2B5EF4-FFF2-40B4-BE49-F238E27FC236}">
                  <a16:creationId xmlns:a16="http://schemas.microsoft.com/office/drawing/2014/main" id="{67FC58D2-93EF-9C5A-135F-0FB9532FA841}"/>
                </a:ext>
                <a:ext uri="{C183D7F6-B498-43B3-948B-1728B52AA6E4}">
                  <adec:decorative xmlns:adec="http://schemas.microsoft.com/office/drawing/2017/decorative" val="1"/>
                </a:ext>
              </a:extLst>
            </p:cNvPr>
            <p:cNvGrpSpPr/>
            <p:nvPr/>
          </p:nvGrpSpPr>
          <p:grpSpPr>
            <a:xfrm>
              <a:off x="1456000" y="5631827"/>
              <a:ext cx="576000" cy="576000"/>
              <a:chOff x="-1440493" y="4133590"/>
              <a:chExt cx="576000" cy="576000"/>
            </a:xfrm>
          </p:grpSpPr>
          <p:sp>
            <p:nvSpPr>
              <p:cNvPr id="7" name="Oval 6">
                <a:extLst>
                  <a:ext uri="{FF2B5EF4-FFF2-40B4-BE49-F238E27FC236}">
                    <a16:creationId xmlns:a16="http://schemas.microsoft.com/office/drawing/2014/main" id="{2FA9F2B2-8CB1-B441-49F4-7CA9C68B5694}"/>
                  </a:ext>
                </a:extLst>
              </p:cNvPr>
              <p:cNvSpPr/>
              <p:nvPr/>
            </p:nvSpPr>
            <p:spPr>
              <a:xfrm>
                <a:off x="-1440493" y="4133590"/>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8" name="Graphic 7">
                <a:extLst>
                  <a:ext uri="{FF2B5EF4-FFF2-40B4-BE49-F238E27FC236}">
                    <a16:creationId xmlns:a16="http://schemas.microsoft.com/office/drawing/2014/main" id="{F0840FCC-C843-8D26-1662-52090768C49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4225" y="4189857"/>
                <a:ext cx="463463" cy="463463"/>
              </a:xfrm>
              <a:prstGeom prst="rect">
                <a:avLst/>
              </a:prstGeom>
            </p:spPr>
          </p:pic>
        </p:grpSp>
      </p:grpSp>
      <p:sp>
        <p:nvSpPr>
          <p:cNvPr id="10" name="Arrow: Curved Left 9">
            <a:hlinkClick r:id="rId6" action="ppaction://hlinksldjump"/>
            <a:extLst>
              <a:ext uri="{FF2B5EF4-FFF2-40B4-BE49-F238E27FC236}">
                <a16:creationId xmlns:a16="http://schemas.microsoft.com/office/drawing/2014/main" id="{CAEA3574-8B39-2E63-5F93-CA0921796154}"/>
              </a:ext>
            </a:extLst>
          </p:cNvPr>
          <p:cNvSpPr/>
          <p:nvPr/>
        </p:nvSpPr>
        <p:spPr>
          <a:xfrm>
            <a:off x="11072254" y="6078163"/>
            <a:ext cx="258491" cy="313821"/>
          </a:xfrm>
          <a:prstGeom prst="curved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69276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p:txBody>
          <a:bodyPr/>
          <a:lstStyle/>
          <a:p>
            <a:r>
              <a:rPr lang="en-GB" dirty="0"/>
              <a:t>Key issues</a:t>
            </a:r>
          </a:p>
        </p:txBody>
      </p:sp>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794059697"/>
              </p:ext>
            </p:extLst>
          </p:nvPr>
        </p:nvGraphicFramePr>
        <p:xfrm>
          <a:off x="252248" y="756000"/>
          <a:ext cx="11646527" cy="4754880"/>
        </p:xfrm>
        <a:graphic>
          <a:graphicData uri="http://schemas.openxmlformats.org/drawingml/2006/table">
            <a:tbl>
              <a:tblPr firstRow="1" bandRow="1">
                <a:tableStyleId>{5C22544A-7EE6-4342-B048-85BDC9FD1C3A}</a:tableStyleId>
              </a:tblPr>
              <a:tblGrid>
                <a:gridCol w="9269085">
                  <a:extLst>
                    <a:ext uri="{9D8B030D-6E8A-4147-A177-3AD203B41FA5}">
                      <a16:colId xmlns:a16="http://schemas.microsoft.com/office/drawing/2014/main" val="3322847139"/>
                    </a:ext>
                  </a:extLst>
                </a:gridCol>
                <a:gridCol w="2377442">
                  <a:extLst>
                    <a:ext uri="{9D8B030D-6E8A-4147-A177-3AD203B41FA5}">
                      <a16:colId xmlns:a16="http://schemas.microsoft.com/office/drawing/2014/main" val="354127724"/>
                    </a:ext>
                  </a:extLst>
                </a:gridCol>
              </a:tblGrid>
              <a:tr h="370840">
                <a:tc>
                  <a:txBody>
                    <a:bodyPr/>
                    <a:lstStyle/>
                    <a:p>
                      <a:pPr algn="l"/>
                      <a:r>
                        <a:rPr lang="en-GB" sz="2000" dirty="0">
                          <a:latin typeface="Arial" panose="020B0604020202020204" pitchFamily="34" charset="0"/>
                        </a:rPr>
                        <a:t>Issue</a:t>
                      </a:r>
                    </a:p>
                  </a:txBody>
                  <a:tcPr/>
                </a:tc>
                <a:tc>
                  <a:txBody>
                    <a:bodyPr/>
                    <a:lstStyle/>
                    <a:p>
                      <a:pPr algn="ctr"/>
                      <a:r>
                        <a:rPr lang="en-GB" sz="2000" dirty="0">
                          <a:latin typeface="Arial" panose="020B0604020202020204" pitchFamily="34" charset="0"/>
                        </a:rPr>
                        <a:t>ICER impact</a:t>
                      </a:r>
                    </a:p>
                  </a:txBody>
                  <a:tcPr/>
                </a:tc>
                <a:extLst>
                  <a:ext uri="{0D108BD9-81ED-4DB2-BD59-A6C34878D82A}">
                    <a16:rowId xmlns:a16="http://schemas.microsoft.com/office/drawing/2014/main" val="2647452487"/>
                  </a:ext>
                </a:extLst>
              </a:tr>
              <a:tr h="370840">
                <a:tc>
                  <a:txBody>
                    <a:bodyPr/>
                    <a:lstStyle/>
                    <a:p>
                      <a:r>
                        <a:rPr lang="en-GB" sz="2000" dirty="0">
                          <a:latin typeface="Arial" panose="020B0604020202020204" pitchFamily="34" charset="0"/>
                        </a:rPr>
                        <a:t>1. Generalisability of </a:t>
                      </a:r>
                      <a:r>
                        <a:rPr lang="en-GB" sz="2000" dirty="0" err="1">
                          <a:latin typeface="Arial" panose="020B0604020202020204" pitchFamily="34" charset="0"/>
                        </a:rPr>
                        <a:t>maralixibat</a:t>
                      </a:r>
                      <a:r>
                        <a:rPr lang="en-GB" sz="2000" dirty="0">
                          <a:latin typeface="Arial" panose="020B0604020202020204" pitchFamily="34" charset="0"/>
                        </a:rPr>
                        <a:t> studies to NHS</a:t>
                      </a:r>
                    </a:p>
                  </a:txBody>
                  <a:tcPr anchor="ctr"/>
                </a:tc>
                <a:tc>
                  <a:txBody>
                    <a:bodyPr/>
                    <a:lstStyle/>
                    <a:p>
                      <a:pPr algn="ctr"/>
                      <a:r>
                        <a:rPr lang="en-GB" sz="2000" dirty="0">
                          <a:latin typeface="Arial" panose="020B0604020202020204" pitchFamily="34" charset="0"/>
                        </a:rPr>
                        <a:t>Unknown</a:t>
                      </a:r>
                    </a:p>
                  </a:txBody>
                  <a:tcPr anchor="ctr"/>
                </a:tc>
                <a:extLst>
                  <a:ext uri="{0D108BD9-81ED-4DB2-BD59-A6C34878D82A}">
                    <a16:rowId xmlns:a16="http://schemas.microsoft.com/office/drawing/2014/main" val="4286048228"/>
                  </a:ext>
                </a:extLst>
              </a:tr>
              <a:tr h="370840">
                <a:tc>
                  <a:txBody>
                    <a:bodyPr/>
                    <a:lstStyle/>
                    <a:p>
                      <a:r>
                        <a:rPr lang="en-GB" sz="2000" dirty="0">
                          <a:latin typeface="Arial" panose="020B0604020202020204" pitchFamily="34" charset="0"/>
                        </a:rPr>
                        <a:t>2. Definitions of treatment response</a:t>
                      </a:r>
                    </a:p>
                  </a:txBody>
                  <a:tcPr anchor="ctr"/>
                </a:tc>
                <a:tc>
                  <a:txBody>
                    <a:bodyPr/>
                    <a:lstStyle/>
                    <a:p>
                      <a:pPr algn="ctr"/>
                      <a:r>
                        <a:rPr lang="en-GB" sz="2000" dirty="0">
                          <a:latin typeface="Arial" panose="020B0604020202020204" pitchFamily="34" charset="0"/>
                        </a:rPr>
                        <a:t>Large</a:t>
                      </a:r>
                    </a:p>
                  </a:txBody>
                  <a:tcPr anchor="ctr"/>
                </a:tc>
                <a:extLst>
                  <a:ext uri="{0D108BD9-81ED-4DB2-BD59-A6C34878D82A}">
                    <a16:rowId xmlns:a16="http://schemas.microsoft.com/office/drawing/2014/main" val="4079267917"/>
                  </a:ext>
                </a:extLst>
              </a:tr>
              <a:tr h="370840">
                <a:tc>
                  <a:txBody>
                    <a:bodyPr/>
                    <a:lstStyle/>
                    <a:p>
                      <a:r>
                        <a:rPr lang="en-GB" sz="2000" dirty="0">
                          <a:latin typeface="Arial" panose="020B0604020202020204" pitchFamily="34" charset="0"/>
                        </a:rPr>
                        <a:t>3. Probability of treatment response in standard care</a:t>
                      </a:r>
                    </a:p>
                  </a:txBody>
                  <a:tcPr anchor="ctr"/>
                </a:tc>
                <a:tc>
                  <a:txBody>
                    <a:bodyPr/>
                    <a:lstStyle/>
                    <a:p>
                      <a:pPr algn="ctr"/>
                      <a:r>
                        <a:rPr lang="en-GB" sz="2000" dirty="0">
                          <a:latin typeface="Arial" panose="020B0604020202020204" pitchFamily="34" charset="0"/>
                        </a:rPr>
                        <a:t>Large</a:t>
                      </a:r>
                    </a:p>
                  </a:txBody>
                  <a:tcPr anchor="ctr"/>
                </a:tc>
                <a:extLst>
                  <a:ext uri="{0D108BD9-81ED-4DB2-BD59-A6C34878D82A}">
                    <a16:rowId xmlns:a16="http://schemas.microsoft.com/office/drawing/2014/main" val="710463053"/>
                  </a:ext>
                </a:extLst>
              </a:tr>
              <a:tr h="370840">
                <a:tc>
                  <a:txBody>
                    <a:bodyPr/>
                    <a:lstStyle/>
                    <a:p>
                      <a:r>
                        <a:rPr lang="en-GB" sz="2000" dirty="0">
                          <a:latin typeface="Arial" panose="020B0604020202020204" pitchFamily="34" charset="0"/>
                        </a:rPr>
                        <a:t>4. Modelling overall survival in </a:t>
                      </a:r>
                      <a:r>
                        <a:rPr lang="en-GB" sz="2000" dirty="0" err="1">
                          <a:latin typeface="Arial" panose="020B0604020202020204" pitchFamily="34" charset="0"/>
                        </a:rPr>
                        <a:t>maralixibat</a:t>
                      </a:r>
                      <a:endParaRPr lang="en-GB" sz="2000" dirty="0">
                        <a:latin typeface="Arial" panose="020B0604020202020204" pitchFamily="34" charset="0"/>
                      </a:endParaRPr>
                    </a:p>
                  </a:txBody>
                  <a:tcPr anchor="ctr"/>
                </a:tc>
                <a:tc>
                  <a:txBody>
                    <a:bodyPr/>
                    <a:lstStyle/>
                    <a:p>
                      <a:pPr algn="ctr"/>
                      <a:r>
                        <a:rPr lang="en-GB" sz="2000" dirty="0">
                          <a:latin typeface="Arial" panose="020B0604020202020204" pitchFamily="34" charset="0"/>
                        </a:rPr>
                        <a:t>Small</a:t>
                      </a:r>
                    </a:p>
                  </a:txBody>
                  <a:tcPr anchor="ctr"/>
                </a:tc>
                <a:extLst>
                  <a:ext uri="{0D108BD9-81ED-4DB2-BD59-A6C34878D82A}">
                    <a16:rowId xmlns:a16="http://schemas.microsoft.com/office/drawing/2014/main" val="1907513868"/>
                  </a:ext>
                </a:extLst>
              </a:tr>
              <a:tr h="370840">
                <a:tc>
                  <a:txBody>
                    <a:bodyPr/>
                    <a:lstStyle/>
                    <a:p>
                      <a:r>
                        <a:rPr lang="en-GB" sz="2000" dirty="0">
                          <a:latin typeface="Arial" panose="020B0604020202020204" pitchFamily="34" charset="0"/>
                        </a:rPr>
                        <a:t>5. Modelling mortality of non-response</a:t>
                      </a:r>
                    </a:p>
                  </a:txBody>
                  <a:tcPr anchor="ctr"/>
                </a:tc>
                <a:tc>
                  <a:txBody>
                    <a:bodyPr/>
                    <a:lstStyle/>
                    <a:p>
                      <a:pPr algn="ctr"/>
                      <a:r>
                        <a:rPr lang="en-GB" sz="2000" dirty="0">
                          <a:latin typeface="Arial" panose="020B0604020202020204" pitchFamily="34" charset="0"/>
                        </a:rPr>
                        <a:t>Small</a:t>
                      </a:r>
                    </a:p>
                  </a:txBody>
                  <a:tcPr anchor="ctr"/>
                </a:tc>
                <a:extLst>
                  <a:ext uri="{0D108BD9-81ED-4DB2-BD59-A6C34878D82A}">
                    <a16:rowId xmlns:a16="http://schemas.microsoft.com/office/drawing/2014/main" val="3252160011"/>
                  </a:ext>
                </a:extLst>
              </a:tr>
              <a:tr h="370840">
                <a:tc>
                  <a:txBody>
                    <a:bodyPr/>
                    <a:lstStyle/>
                    <a:p>
                      <a:r>
                        <a:rPr lang="en-GB" sz="2000" dirty="0">
                          <a:latin typeface="Arial" panose="020B0604020202020204" pitchFamily="34" charset="0"/>
                        </a:rPr>
                        <a:t>6. Health state utility values</a:t>
                      </a:r>
                    </a:p>
                  </a:txBody>
                  <a:tcPr anchor="ctr"/>
                </a:tc>
                <a:tc>
                  <a:txBody>
                    <a:bodyPr/>
                    <a:lstStyle/>
                    <a:p>
                      <a:pPr algn="ctr"/>
                      <a:r>
                        <a:rPr lang="en-GB" sz="2000" dirty="0">
                          <a:latin typeface="Arial" panose="020B0604020202020204" pitchFamily="34" charset="0"/>
                        </a:rPr>
                        <a:t>Small</a:t>
                      </a:r>
                    </a:p>
                  </a:txBody>
                  <a:tcPr anchor="ctr"/>
                </a:tc>
                <a:extLst>
                  <a:ext uri="{0D108BD9-81ED-4DB2-BD59-A6C34878D82A}">
                    <a16:rowId xmlns:a16="http://schemas.microsoft.com/office/drawing/2014/main" val="3993071413"/>
                  </a:ext>
                </a:extLst>
              </a:tr>
              <a:tr h="370840">
                <a:tc>
                  <a:txBody>
                    <a:bodyPr/>
                    <a:lstStyle/>
                    <a:p>
                      <a:r>
                        <a:rPr lang="en-GB" sz="2000" dirty="0">
                          <a:latin typeface="Arial" panose="020B0604020202020204" pitchFamily="34" charset="0"/>
                        </a:rPr>
                        <a:t>7. Caregiver disutility</a:t>
                      </a:r>
                    </a:p>
                  </a:txBody>
                  <a:tcPr anchor="ctr"/>
                </a:tc>
                <a:tc>
                  <a:txBody>
                    <a:bodyPr/>
                    <a:lstStyle/>
                    <a:p>
                      <a:pPr algn="ctr"/>
                      <a:r>
                        <a:rPr lang="en-GB" sz="2000" dirty="0">
                          <a:latin typeface="Arial" panose="020B0604020202020204" pitchFamily="34" charset="0"/>
                        </a:rPr>
                        <a:t>Small</a:t>
                      </a:r>
                    </a:p>
                  </a:txBody>
                  <a:tcPr anchor="ctr"/>
                </a:tc>
                <a:extLst>
                  <a:ext uri="{0D108BD9-81ED-4DB2-BD59-A6C34878D82A}">
                    <a16:rowId xmlns:a16="http://schemas.microsoft.com/office/drawing/2014/main" val="2646877544"/>
                  </a:ext>
                </a:extLst>
              </a:tr>
              <a:tr h="370840">
                <a:tc>
                  <a:txBody>
                    <a:bodyPr/>
                    <a:lstStyle/>
                    <a:p>
                      <a:r>
                        <a:rPr lang="en-GB" sz="2000" dirty="0">
                          <a:latin typeface="Arial" panose="020B0604020202020204" pitchFamily="34" charset="0"/>
                        </a:rPr>
                        <a:t>Other: stopping rule (loss of response)</a:t>
                      </a:r>
                    </a:p>
                  </a:txBody>
                  <a:tcPr anchor="ctr"/>
                </a:tc>
                <a:tc>
                  <a:txBody>
                    <a:bodyPr/>
                    <a:lstStyle/>
                    <a:p>
                      <a:pPr algn="ctr"/>
                      <a:r>
                        <a:rPr lang="en-GB" sz="2000" dirty="0">
                          <a:latin typeface="Arial" panose="020B0604020202020204" pitchFamily="34" charset="0"/>
                        </a:rPr>
                        <a:t>Medium</a:t>
                      </a:r>
                    </a:p>
                  </a:txBody>
                  <a:tcPr anchor="ctr"/>
                </a:tc>
                <a:extLst>
                  <a:ext uri="{0D108BD9-81ED-4DB2-BD59-A6C34878D82A}">
                    <a16:rowId xmlns:a16="http://schemas.microsoft.com/office/drawing/2014/main" val="3598916091"/>
                  </a:ext>
                </a:extLst>
              </a:tr>
              <a:tr h="370840">
                <a:tc>
                  <a:txBody>
                    <a:bodyPr/>
                    <a:lstStyle/>
                    <a:p>
                      <a:r>
                        <a:rPr lang="en-GB" sz="2000" dirty="0">
                          <a:latin typeface="Arial" panose="020B0604020202020204" pitchFamily="34" charset="0"/>
                        </a:rPr>
                        <a:t>Other: model structure (should surgical biliary diversion state be included?)</a:t>
                      </a:r>
                    </a:p>
                  </a:txBody>
                  <a:tcPr anchor="ctr"/>
                </a:tc>
                <a:tc>
                  <a:txBody>
                    <a:bodyPr/>
                    <a:lstStyle/>
                    <a:p>
                      <a:pPr algn="ctr"/>
                      <a:r>
                        <a:rPr lang="en-GB" sz="2000" dirty="0">
                          <a:latin typeface="Arial" panose="020B0604020202020204" pitchFamily="34" charset="0"/>
                        </a:rPr>
                        <a:t>Medium</a:t>
                      </a:r>
                    </a:p>
                  </a:txBody>
                  <a:tcPr anchor="ctr"/>
                </a:tc>
                <a:extLst>
                  <a:ext uri="{0D108BD9-81ED-4DB2-BD59-A6C34878D82A}">
                    <a16:rowId xmlns:a16="http://schemas.microsoft.com/office/drawing/2014/main" val="2359938028"/>
                  </a:ext>
                </a:extLst>
              </a:tr>
              <a:tr h="370840">
                <a:tc>
                  <a:txBody>
                    <a:bodyPr/>
                    <a:lstStyle/>
                    <a:p>
                      <a:r>
                        <a:rPr lang="en-GB" sz="2000" dirty="0">
                          <a:latin typeface="Arial" panose="020B0604020202020204" pitchFamily="34" charset="0"/>
                        </a:rPr>
                        <a:t>Other: equality, uncaptured benefits</a:t>
                      </a:r>
                    </a:p>
                  </a:txBody>
                  <a:tcPr anchor="ctr"/>
                </a:tc>
                <a:tc>
                  <a:txBody>
                    <a:bodyPr/>
                    <a:lstStyle/>
                    <a:p>
                      <a:pPr algn="ctr"/>
                      <a:r>
                        <a:rPr lang="en-GB" sz="2000" dirty="0">
                          <a:latin typeface="Arial" panose="020B0604020202020204" pitchFamily="34" charset="0"/>
                        </a:rPr>
                        <a:t>Unknown</a:t>
                      </a:r>
                    </a:p>
                  </a:txBody>
                  <a:tcPr anchor="ctr"/>
                </a:tc>
                <a:extLst>
                  <a:ext uri="{0D108BD9-81ED-4DB2-BD59-A6C34878D82A}">
                    <a16:rowId xmlns:a16="http://schemas.microsoft.com/office/drawing/2014/main" val="1005214052"/>
                  </a:ext>
                </a:extLst>
              </a:tr>
              <a:tr h="370840">
                <a:tc>
                  <a:txBody>
                    <a:bodyPr/>
                    <a:lstStyle/>
                    <a:p>
                      <a:r>
                        <a:rPr lang="en-GB" sz="2000" dirty="0">
                          <a:latin typeface="Arial" panose="020B0604020202020204" pitchFamily="34" charset="0"/>
                        </a:rPr>
                        <a:t>Other: severity modifier</a:t>
                      </a:r>
                    </a:p>
                  </a:txBody>
                  <a:tcPr anchor="ctr"/>
                </a:tc>
                <a:tc>
                  <a:txBody>
                    <a:bodyPr/>
                    <a:lstStyle/>
                    <a:p>
                      <a:pPr algn="ctr"/>
                      <a:r>
                        <a:rPr lang="en-GB" sz="2000" dirty="0">
                          <a:latin typeface="Arial" panose="020B0604020202020204" pitchFamily="34" charset="0"/>
                        </a:rPr>
                        <a:t>Small</a:t>
                      </a:r>
                    </a:p>
                  </a:txBody>
                  <a:tcPr anchor="ctr"/>
                </a:tc>
                <a:extLst>
                  <a:ext uri="{0D108BD9-81ED-4DB2-BD59-A6C34878D82A}">
                    <a16:rowId xmlns:a16="http://schemas.microsoft.com/office/drawing/2014/main" val="1734690992"/>
                  </a:ext>
                </a:extLst>
              </a:tr>
            </a:tbl>
          </a:graphicData>
        </a:graphic>
      </p:graphicFrame>
      <p:sp>
        <p:nvSpPr>
          <p:cNvPr id="14" name="Text Placeholder 13">
            <a:extLst>
              <a:ext uri="{FF2B5EF4-FFF2-40B4-BE49-F238E27FC236}">
                <a16:creationId xmlns:a16="http://schemas.microsoft.com/office/drawing/2014/main" id="{398E88BB-B490-F623-BA3E-3737E67A5B4A}"/>
              </a:ext>
            </a:extLst>
          </p:cNvPr>
          <p:cNvSpPr>
            <a:spLocks noGrp="1"/>
          </p:cNvSpPr>
          <p:nvPr>
            <p:ph type="body" sz="quarter" idx="13"/>
          </p:nvPr>
        </p:nvSpPr>
        <p:spPr>
          <a:xfrm>
            <a:off x="1008000" y="6480000"/>
            <a:ext cx="9086850" cy="365125"/>
          </a:xfrm>
        </p:spPr>
        <p:txBody>
          <a:bodyPr/>
          <a:lstStyle/>
          <a:p>
            <a:r>
              <a:rPr lang="en-GB" dirty="0"/>
              <a:t>ICER, incremental cost-effectiveness ratio</a:t>
            </a:r>
          </a:p>
        </p:txBody>
      </p:sp>
    </p:spTree>
    <p:extLst>
      <p:ext uri="{BB962C8B-B14F-4D97-AF65-F5344CB8AC3E}">
        <p14:creationId xmlns:p14="http://schemas.microsoft.com/office/powerpoint/2010/main" val="648038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dirty="0">
                <a:latin typeface="Arial" panose="020B0604020202020204" pitchFamily="34" charset="0"/>
                <a:cs typeface="Arial" panose="020B0604020202020204" pitchFamily="34" charset="0"/>
              </a:rPr>
              <a:t>Maralixibat for treating cholestatic pruritus in Alagille syndrome</a:t>
            </a:r>
            <a:br>
              <a:rPr lang="en-GB" kern="1400" dirty="0">
                <a:ea typeface="Times New Roman" panose="02020603050405020304" pitchFamily="18" charset="0"/>
              </a:rPr>
            </a:br>
            <a:endParaRPr lang="en-GB" dirty="0"/>
          </a:p>
        </p:txBody>
      </p:sp>
      <p:sp>
        <p:nvSpPr>
          <p:cNvPr id="3" name="Guide with 'background' selected" descr="Clinical effectiveness is selected&#10;">
            <a:extLst>
              <a:ext uri="{FF2B5EF4-FFF2-40B4-BE49-F238E27FC236}">
                <a16:creationId xmlns:a16="http://schemas.microsoft.com/office/drawing/2014/main" id="{B2CE1EC4-9D1A-A984-B594-1C7354CFC7A5}"/>
              </a:ext>
              <a:ext uri="{C183D7F6-B498-43B3-948B-1728B52AA6E4}">
                <adec:decorative xmlns:adec="http://schemas.microsoft.com/office/drawing/2017/decorative" val="0"/>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q"/>
            </a:pPr>
            <a:r>
              <a:rPr lang="en-GB" sz="2800" dirty="0"/>
              <a:t> Background and key issues</a:t>
            </a:r>
          </a:p>
          <a:p>
            <a:pPr marL="457200" indent="-457200">
              <a:buSzPts val="2200"/>
              <a:buFont typeface="Wingdings" pitchFamily="2" charset="2"/>
              <a:buChar char="ü"/>
            </a:pPr>
            <a:r>
              <a:rPr lang="en-GB" sz="2800" b="1" dirty="0"/>
              <a:t> Clinical effectiveness</a:t>
            </a:r>
          </a:p>
          <a:p>
            <a:pPr marL="457200" indent="-457200">
              <a:buSzPts val="2200"/>
              <a:buFont typeface="Wingdings" pitchFamily="2" charset="2"/>
              <a:buChar char="q"/>
            </a:pPr>
            <a:r>
              <a:rPr lang="en-GB" sz="2800" dirty="0"/>
              <a:t> Modelling and cost effectiveness</a:t>
            </a:r>
          </a:p>
          <a:p>
            <a:pPr marL="457200" indent="-457200">
              <a:buSzPts val="2000"/>
              <a:buFont typeface="Wingdings" pitchFamily="2" charset="2"/>
              <a:buChar char="q"/>
            </a:pPr>
            <a:r>
              <a:rPr lang="en-GB" sz="2800" dirty="0"/>
              <a:t> Other considerations </a:t>
            </a:r>
          </a:p>
          <a:p>
            <a:pPr marL="457200" indent="-457200">
              <a:buSzPts val="2000"/>
              <a:buFont typeface="Wingdings" pitchFamily="2" charset="2"/>
              <a:buChar char="q"/>
            </a:pPr>
            <a:r>
              <a:rPr lang="en-GB" sz="2800" dirty="0"/>
              <a:t> Summary</a:t>
            </a:r>
          </a:p>
          <a:p>
            <a:endParaRPr lang="en-GB" sz="2800" dirty="0"/>
          </a:p>
        </p:txBody>
      </p:sp>
    </p:spTree>
    <p:extLst>
      <p:ext uri="{BB962C8B-B14F-4D97-AF65-F5344CB8AC3E}">
        <p14:creationId xmlns:p14="http://schemas.microsoft.com/office/powerpoint/2010/main" val="4129032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975282-B56C-0178-2C93-550C1B914C66}"/>
              </a:ext>
            </a:extLst>
          </p:cNvPr>
          <p:cNvSpPr>
            <a:spLocks noGrp="1"/>
          </p:cNvSpPr>
          <p:nvPr>
            <p:ph type="body" sz="quarter" idx="13"/>
          </p:nvPr>
        </p:nvSpPr>
        <p:spPr>
          <a:xfrm>
            <a:off x="72000" y="6372000"/>
            <a:ext cx="8820000" cy="432000"/>
          </a:xfrm>
          <a:solidFill>
            <a:schemeClr val="bg1"/>
          </a:solidFill>
        </p:spPr>
        <p:txBody>
          <a:bodyPr>
            <a:noAutofit/>
          </a:bodyPr>
          <a:lstStyle/>
          <a:p>
            <a:r>
              <a:rPr lang="en-GB" dirty="0"/>
              <a:t>ALT, alanine aminotransferase; GGT, gamma-glutamyl transferase; </a:t>
            </a:r>
            <a:r>
              <a:rPr lang="en-GB" dirty="0" err="1"/>
              <a:t>LTx</a:t>
            </a:r>
            <a:r>
              <a:rPr lang="en-GB" dirty="0"/>
              <a:t>, liver transplant; MRX, </a:t>
            </a:r>
            <a:r>
              <a:rPr lang="en-GB" dirty="0" err="1"/>
              <a:t>maralixibat</a:t>
            </a:r>
            <a:r>
              <a:rPr lang="en-GB" dirty="0"/>
              <a:t>; n, number; RCT, randomised controlled trial; </a:t>
            </a:r>
            <a:r>
              <a:rPr lang="en-GB" dirty="0" err="1"/>
              <a:t>sBA</a:t>
            </a:r>
            <a:r>
              <a:rPr lang="en-GB" dirty="0"/>
              <a:t>, serum bile acids; SBD, surgical biliary diversion; </a:t>
            </a:r>
            <a:r>
              <a:rPr lang="en-GB" dirty="0" err="1"/>
              <a:t>wk</a:t>
            </a:r>
            <a:r>
              <a:rPr lang="en-GB" dirty="0"/>
              <a:t>, week </a:t>
            </a:r>
          </a:p>
        </p:txBody>
      </p:sp>
      <p:sp>
        <p:nvSpPr>
          <p:cNvPr id="3" name="Title 2">
            <a:extLst>
              <a:ext uri="{FF2B5EF4-FFF2-40B4-BE49-F238E27FC236}">
                <a16:creationId xmlns:a16="http://schemas.microsoft.com/office/drawing/2014/main" id="{F30BC17C-D51A-CE2B-A8D7-C2A07C29726D}"/>
              </a:ext>
            </a:extLst>
          </p:cNvPr>
          <p:cNvSpPr>
            <a:spLocks noGrp="1"/>
          </p:cNvSpPr>
          <p:nvPr>
            <p:ph type="title"/>
          </p:nvPr>
        </p:nvSpPr>
        <p:spPr>
          <a:xfrm>
            <a:off x="216000" y="0"/>
            <a:ext cx="11250785" cy="592817"/>
          </a:xfrm>
        </p:spPr>
        <p:txBody>
          <a:bodyPr/>
          <a:lstStyle/>
          <a:p>
            <a:r>
              <a:rPr lang="en-GB" dirty="0" err="1"/>
              <a:t>Maralixibat</a:t>
            </a:r>
            <a:r>
              <a:rPr lang="en-GB" dirty="0"/>
              <a:t> trials and GALA cohort comparison study*</a:t>
            </a:r>
          </a:p>
        </p:txBody>
      </p:sp>
      <p:graphicFrame>
        <p:nvGraphicFramePr>
          <p:cNvPr id="5" name="Table 4">
            <a:extLst>
              <a:ext uri="{FF2B5EF4-FFF2-40B4-BE49-F238E27FC236}">
                <a16:creationId xmlns:a16="http://schemas.microsoft.com/office/drawing/2014/main" id="{84A41F8C-2CC9-1D85-2D73-7FF80242560A}"/>
              </a:ext>
            </a:extLst>
          </p:cNvPr>
          <p:cNvGraphicFramePr>
            <a:graphicFrameLocks noGrp="1"/>
          </p:cNvGraphicFramePr>
          <p:nvPr>
            <p:extLst>
              <p:ext uri="{D42A27DB-BD31-4B8C-83A1-F6EECF244321}">
                <p14:modId xmlns:p14="http://schemas.microsoft.com/office/powerpoint/2010/main" val="172385326"/>
              </p:ext>
            </p:extLst>
          </p:nvPr>
        </p:nvGraphicFramePr>
        <p:xfrm>
          <a:off x="81516" y="2232000"/>
          <a:ext cx="8309090" cy="4114800"/>
        </p:xfrm>
        <a:graphic>
          <a:graphicData uri="http://schemas.openxmlformats.org/drawingml/2006/table">
            <a:tbl>
              <a:tblPr firstRow="1" bandRow="1">
                <a:tableStyleId>{5C22544A-7EE6-4342-B048-85BDC9FD1C3A}</a:tableStyleId>
              </a:tblPr>
              <a:tblGrid>
                <a:gridCol w="1490187">
                  <a:extLst>
                    <a:ext uri="{9D8B030D-6E8A-4147-A177-3AD203B41FA5}">
                      <a16:colId xmlns:a16="http://schemas.microsoft.com/office/drawing/2014/main" val="2131161616"/>
                    </a:ext>
                  </a:extLst>
                </a:gridCol>
                <a:gridCol w="2592310">
                  <a:extLst>
                    <a:ext uri="{9D8B030D-6E8A-4147-A177-3AD203B41FA5}">
                      <a16:colId xmlns:a16="http://schemas.microsoft.com/office/drawing/2014/main" val="2721819343"/>
                    </a:ext>
                  </a:extLst>
                </a:gridCol>
                <a:gridCol w="2164016">
                  <a:extLst>
                    <a:ext uri="{9D8B030D-6E8A-4147-A177-3AD203B41FA5}">
                      <a16:colId xmlns:a16="http://schemas.microsoft.com/office/drawing/2014/main" val="521123260"/>
                    </a:ext>
                  </a:extLst>
                </a:gridCol>
                <a:gridCol w="2062577">
                  <a:extLst>
                    <a:ext uri="{9D8B030D-6E8A-4147-A177-3AD203B41FA5}">
                      <a16:colId xmlns:a16="http://schemas.microsoft.com/office/drawing/2014/main" val="532097922"/>
                    </a:ext>
                  </a:extLst>
                </a:gridCol>
              </a:tblGrid>
              <a:tr h="317386">
                <a:tc>
                  <a:txBody>
                    <a:bodyPr/>
                    <a:lstStyle/>
                    <a:p>
                      <a:endParaRPr lang="en-GB" sz="2000" dirty="0"/>
                    </a:p>
                  </a:txBody>
                  <a:tcPr>
                    <a:noFill/>
                  </a:tcPr>
                </a:tc>
                <a:tc>
                  <a:txBody>
                    <a:bodyPr/>
                    <a:lstStyle/>
                    <a:p>
                      <a:pPr algn="ctr"/>
                      <a:r>
                        <a:rPr lang="en-GB" sz="2000" dirty="0"/>
                        <a:t>ICONIC n=31 (UK, Europe, Australia)</a:t>
                      </a:r>
                    </a:p>
                  </a:txBody>
                  <a:tcPr>
                    <a:solidFill>
                      <a:schemeClr val="accent2"/>
                    </a:solidFill>
                  </a:tcPr>
                </a:tc>
                <a:tc>
                  <a:txBody>
                    <a:bodyPr/>
                    <a:lstStyle/>
                    <a:p>
                      <a:pPr algn="ctr"/>
                      <a:r>
                        <a:rPr lang="en-GB" sz="2000" dirty="0"/>
                        <a:t>ITCH/IMAGINE II n=37 (USA, Canada)</a:t>
                      </a:r>
                    </a:p>
                  </a:txBody>
                  <a:tcPr>
                    <a:solidFill>
                      <a:schemeClr val="accent2"/>
                    </a:solidFill>
                  </a:tcPr>
                </a:tc>
                <a:tc>
                  <a:txBody>
                    <a:bodyPr/>
                    <a:lstStyle/>
                    <a:p>
                      <a:pPr algn="ctr"/>
                      <a:r>
                        <a:rPr lang="en-GB" sz="2000" dirty="0"/>
                        <a:t>IMAGO/ IMAGINE n=20 (UK)</a:t>
                      </a:r>
                    </a:p>
                  </a:txBody>
                  <a:tcPr>
                    <a:solidFill>
                      <a:schemeClr val="accent2"/>
                    </a:solidFill>
                  </a:tcPr>
                </a:tc>
                <a:extLst>
                  <a:ext uri="{0D108BD9-81ED-4DB2-BD59-A6C34878D82A}">
                    <a16:rowId xmlns:a16="http://schemas.microsoft.com/office/drawing/2014/main" val="1715806522"/>
                  </a:ext>
                </a:extLst>
              </a:tr>
              <a:tr h="370840">
                <a:tc>
                  <a:txBody>
                    <a:bodyPr/>
                    <a:lstStyle/>
                    <a:p>
                      <a:r>
                        <a:rPr lang="en-GB" sz="2000" dirty="0"/>
                        <a:t>Study design</a:t>
                      </a:r>
                    </a:p>
                  </a:txBody>
                  <a:tcPr/>
                </a:tc>
                <a:tc gridSpan="3">
                  <a:txBody>
                    <a:bodyPr/>
                    <a:lstStyle/>
                    <a:p>
                      <a:pPr algn="ctr"/>
                      <a:r>
                        <a:rPr lang="en-GB" sz="2000" dirty="0"/>
                        <a:t>Phase 2, multicentre, double-blind, placebo-controlled randomised trials with open-label extension</a:t>
                      </a:r>
                    </a:p>
                  </a:txBody>
                  <a:tcPr/>
                </a:tc>
                <a:tc hMerge="1">
                  <a:txBody>
                    <a:bodyPr/>
                    <a:lstStyle/>
                    <a:p>
                      <a:endParaRPr lang="en-GB"/>
                    </a:p>
                  </a:txBody>
                  <a:tcPr/>
                </a:tc>
                <a:tc hMerge="1">
                  <a:txBody>
                    <a:bodyPr/>
                    <a:lstStyle/>
                    <a:p>
                      <a:endParaRPr lang="en-GB" sz="2000" dirty="0"/>
                    </a:p>
                  </a:txBody>
                  <a:tcPr/>
                </a:tc>
                <a:extLst>
                  <a:ext uri="{0D108BD9-81ED-4DB2-BD59-A6C34878D82A}">
                    <a16:rowId xmlns:a16="http://schemas.microsoft.com/office/drawing/2014/main" val="4051008535"/>
                  </a:ext>
                </a:extLst>
              </a:tr>
              <a:tr h="370840">
                <a:tc>
                  <a:txBody>
                    <a:bodyPr/>
                    <a:lstStyle/>
                    <a:p>
                      <a:r>
                        <a:rPr lang="en-GB" sz="2000" dirty="0"/>
                        <a:t>Population</a:t>
                      </a:r>
                    </a:p>
                  </a:txBody>
                  <a:tcPr/>
                </a:tc>
                <a:tc gridSpan="3">
                  <a:txBody>
                    <a:bodyPr/>
                    <a:lstStyle/>
                    <a:p>
                      <a:pPr algn="ctr"/>
                      <a:r>
                        <a:rPr lang="en-GB" sz="2000" dirty="0"/>
                        <a:t>1-18 years; </a:t>
                      </a:r>
                      <a:r>
                        <a:rPr lang="en-GB" sz="2000" dirty="0" err="1"/>
                        <a:t>ItchRO</a:t>
                      </a:r>
                      <a:r>
                        <a:rPr lang="en-GB" sz="2000" dirty="0"/>
                        <a:t>(</a:t>
                      </a:r>
                      <a:r>
                        <a:rPr lang="en-GB" sz="2000" dirty="0" err="1"/>
                        <a:t>Obs</a:t>
                      </a:r>
                      <a:r>
                        <a:rPr lang="en-GB" sz="2000" dirty="0"/>
                        <a:t>) ≥2 for 2 </a:t>
                      </a:r>
                      <a:r>
                        <a:rPr lang="en-GB" sz="2000" dirty="0" err="1"/>
                        <a:t>wks</a:t>
                      </a:r>
                      <a:r>
                        <a:rPr lang="en-GB" sz="2000" dirty="0"/>
                        <a:t> (moderate to severe)</a:t>
                      </a:r>
                    </a:p>
                  </a:txBody>
                  <a:tcPr/>
                </a:tc>
                <a:tc hMerge="1">
                  <a:txBody>
                    <a:bodyPr/>
                    <a:lstStyle/>
                    <a:p>
                      <a:endParaRPr lang="en-GB"/>
                    </a:p>
                  </a:txBody>
                  <a:tcPr/>
                </a:tc>
                <a:tc hMerge="1">
                  <a:txBody>
                    <a:bodyPr/>
                    <a:lstStyle/>
                    <a:p>
                      <a:endParaRPr lang="en-GB" sz="2000" dirty="0"/>
                    </a:p>
                  </a:txBody>
                  <a:tcPr/>
                </a:tc>
                <a:extLst>
                  <a:ext uri="{0D108BD9-81ED-4DB2-BD59-A6C34878D82A}">
                    <a16:rowId xmlns:a16="http://schemas.microsoft.com/office/drawing/2014/main" val="2323921638"/>
                  </a:ext>
                </a:extLst>
              </a:tr>
              <a:tr h="434675">
                <a:tc>
                  <a:txBody>
                    <a:bodyPr/>
                    <a:lstStyle/>
                    <a:p>
                      <a:r>
                        <a:rPr lang="en-GB" sz="2000" dirty="0" err="1"/>
                        <a:t>Maralixibat</a:t>
                      </a:r>
                      <a:r>
                        <a:rPr lang="en-GB" sz="2000" dirty="0"/>
                        <a:t> vs placebo</a:t>
                      </a:r>
                    </a:p>
                  </a:txBody>
                  <a:tcPr/>
                </a:tc>
                <a:tc>
                  <a:txBody>
                    <a:bodyPr/>
                    <a:lstStyle/>
                    <a:p>
                      <a:pPr algn="ctr"/>
                      <a:r>
                        <a:rPr lang="en-GB" sz="2000" b="1" dirty="0"/>
                        <a:t>4</a:t>
                      </a:r>
                      <a:r>
                        <a:rPr lang="en-GB" sz="2000" dirty="0"/>
                        <a:t> </a:t>
                      </a:r>
                      <a:r>
                        <a:rPr lang="en-GB" sz="2000" dirty="0" err="1"/>
                        <a:t>wks</a:t>
                      </a:r>
                      <a:r>
                        <a:rPr lang="en-GB" sz="2000" dirty="0"/>
                        <a:t> (</a:t>
                      </a:r>
                      <a:r>
                        <a:rPr lang="en-GB" sz="2000" b="1" dirty="0"/>
                        <a:t>380</a:t>
                      </a:r>
                      <a:r>
                        <a:rPr lang="el-GR" sz="2000" dirty="0"/>
                        <a:t>μ</a:t>
                      </a:r>
                      <a:r>
                        <a:rPr lang="en-GB" sz="2000" dirty="0"/>
                        <a:t>g/kg/day)</a:t>
                      </a:r>
                    </a:p>
                  </a:txBody>
                  <a:tcPr/>
                </a:tc>
                <a:tc gridSpan="2">
                  <a:txBody>
                    <a:bodyPr/>
                    <a:lstStyle/>
                    <a:p>
                      <a:pPr algn="ctr"/>
                      <a:r>
                        <a:rPr lang="en-GB" sz="2000" b="1" dirty="0"/>
                        <a:t>13</a:t>
                      </a:r>
                      <a:r>
                        <a:rPr lang="en-GB" sz="2000" dirty="0"/>
                        <a:t> </a:t>
                      </a:r>
                      <a:r>
                        <a:rPr lang="en-GB" sz="2000" dirty="0" err="1"/>
                        <a:t>wks</a:t>
                      </a:r>
                      <a:r>
                        <a:rPr lang="en-GB" sz="2000" dirty="0"/>
                        <a:t> (5-wk escalation, 8-wk stable dose) up to </a:t>
                      </a:r>
                      <a:r>
                        <a:rPr lang="en-GB" sz="2000" b="1" dirty="0"/>
                        <a:t>280</a:t>
                      </a:r>
                      <a:r>
                        <a:rPr lang="el-GR" sz="2000" dirty="0"/>
                        <a:t>μ</a:t>
                      </a:r>
                      <a:r>
                        <a:rPr lang="en-GB" sz="2000" dirty="0"/>
                        <a:t>g/kg/day</a:t>
                      </a:r>
                      <a:endParaRPr lang="en-GB" dirty="0"/>
                    </a:p>
                  </a:txBody>
                  <a:tcPr/>
                </a:tc>
                <a:tc hMerge="1">
                  <a:txBody>
                    <a:bodyPr/>
                    <a:lstStyle/>
                    <a:p>
                      <a:endParaRPr lang="en-GB"/>
                    </a:p>
                  </a:txBody>
                  <a:tcPr/>
                </a:tc>
                <a:extLst>
                  <a:ext uri="{0D108BD9-81ED-4DB2-BD59-A6C34878D82A}">
                    <a16:rowId xmlns:a16="http://schemas.microsoft.com/office/drawing/2014/main" val="3262777410"/>
                  </a:ext>
                </a:extLst>
              </a:tr>
              <a:tr h="370840">
                <a:tc>
                  <a:txBody>
                    <a:bodyPr/>
                    <a:lstStyle/>
                    <a:p>
                      <a:r>
                        <a:rPr lang="en-GB" sz="2000" dirty="0"/>
                        <a:t>Primary endpoint</a:t>
                      </a:r>
                    </a:p>
                  </a:txBody>
                  <a:tcPr/>
                </a:tc>
                <a:tc>
                  <a:txBody>
                    <a:bodyPr/>
                    <a:lstStyle/>
                    <a:p>
                      <a:r>
                        <a:rPr lang="en-GB" sz="2000" dirty="0"/>
                        <a:t>Mean change from baseline after 4 </a:t>
                      </a:r>
                      <a:r>
                        <a:rPr lang="en-GB" sz="2000" dirty="0" err="1"/>
                        <a:t>wks</a:t>
                      </a:r>
                      <a:r>
                        <a:rPr lang="en-GB" sz="2000" dirty="0"/>
                        <a:t> treatment in fasting </a:t>
                      </a:r>
                      <a:r>
                        <a:rPr lang="en-GB" sz="2000" dirty="0" err="1"/>
                        <a:t>sBA</a:t>
                      </a:r>
                      <a:r>
                        <a:rPr lang="en-GB" sz="2000" dirty="0"/>
                        <a:t> in ‘</a:t>
                      </a:r>
                      <a:r>
                        <a:rPr lang="en-GB" sz="2000" b="1" dirty="0"/>
                        <a:t>responders</a:t>
                      </a:r>
                      <a:r>
                        <a:rPr lang="en-GB" sz="2000" dirty="0"/>
                        <a:t>’</a:t>
                      </a:r>
                    </a:p>
                  </a:txBody>
                  <a:tcPr/>
                </a:tc>
                <a:tc>
                  <a:txBody>
                    <a:bodyPr/>
                    <a:lstStyle/>
                    <a:p>
                      <a:r>
                        <a:rPr lang="en-GB" sz="2000" dirty="0"/>
                        <a:t>Mean change from baseline at 13 </a:t>
                      </a:r>
                      <a:r>
                        <a:rPr lang="en-GB" sz="2000" dirty="0" err="1"/>
                        <a:t>wks</a:t>
                      </a:r>
                      <a:r>
                        <a:rPr lang="en-GB" sz="2000" dirty="0"/>
                        <a:t> in </a:t>
                      </a:r>
                      <a:r>
                        <a:rPr lang="en-GB" sz="2000" b="1" dirty="0" err="1"/>
                        <a:t>ItchRO</a:t>
                      </a:r>
                      <a:r>
                        <a:rPr lang="en-GB" sz="2000" b="1" dirty="0"/>
                        <a:t>(</a:t>
                      </a:r>
                      <a:r>
                        <a:rPr lang="en-GB" sz="2000" b="1" dirty="0" err="1"/>
                        <a:t>Obs</a:t>
                      </a:r>
                      <a:r>
                        <a:rPr lang="en-GB" sz="2000" b="1" dirty="0"/>
                        <a:t>)</a:t>
                      </a:r>
                    </a:p>
                  </a:txBody>
                  <a:tcPr/>
                </a:tc>
                <a:tc>
                  <a:txBody>
                    <a:bodyPr/>
                    <a:lstStyle/>
                    <a:p>
                      <a:r>
                        <a:rPr lang="en-GB" sz="2000" dirty="0"/>
                        <a:t>Mean change from baseline at 13 </a:t>
                      </a:r>
                      <a:r>
                        <a:rPr lang="en-GB" sz="2000" dirty="0" err="1"/>
                        <a:t>wks</a:t>
                      </a:r>
                      <a:r>
                        <a:rPr lang="en-GB" sz="2000" dirty="0"/>
                        <a:t> in fasting </a:t>
                      </a:r>
                      <a:r>
                        <a:rPr lang="en-GB" sz="2000" dirty="0" err="1"/>
                        <a:t>sBA</a:t>
                      </a:r>
                      <a:endParaRPr lang="en-GB" sz="2000" dirty="0"/>
                    </a:p>
                  </a:txBody>
                  <a:tcPr/>
                </a:tc>
                <a:extLst>
                  <a:ext uri="{0D108BD9-81ED-4DB2-BD59-A6C34878D82A}">
                    <a16:rowId xmlns:a16="http://schemas.microsoft.com/office/drawing/2014/main" val="1389872448"/>
                  </a:ext>
                </a:extLst>
              </a:tr>
            </a:tbl>
          </a:graphicData>
        </a:graphic>
      </p:graphicFrame>
      <p:sp>
        <p:nvSpPr>
          <p:cNvPr id="13" name="Rectangle 12">
            <a:extLst>
              <a:ext uri="{FF2B5EF4-FFF2-40B4-BE49-F238E27FC236}">
                <a16:creationId xmlns:a16="http://schemas.microsoft.com/office/drawing/2014/main" id="{EC51F783-1F81-0763-7F6F-2BA3C948CCF8}"/>
              </a:ext>
            </a:extLst>
          </p:cNvPr>
          <p:cNvSpPr/>
          <p:nvPr/>
        </p:nvSpPr>
        <p:spPr>
          <a:xfrm>
            <a:off x="216000" y="432000"/>
            <a:ext cx="11736000" cy="176959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Company presented results from ICONIC (RCT, MRX vs placebo) and GALA (Global </a:t>
            </a:r>
            <a:r>
              <a:rPr lang="en-GB" sz="2200" dirty="0" err="1">
                <a:solidFill>
                  <a:schemeClr val="tx1"/>
                </a:solidFill>
                <a:latin typeface="Arial" panose="020B0604020202020204" pitchFamily="34" charset="0"/>
              </a:rPr>
              <a:t>ALagille</a:t>
            </a:r>
            <a:r>
              <a:rPr lang="en-GB" sz="2200" dirty="0">
                <a:solidFill>
                  <a:schemeClr val="tx1"/>
                </a:solidFill>
                <a:latin typeface="Arial" panose="020B0604020202020204" pitchFamily="34" charset="0"/>
              </a:rPr>
              <a:t> Alliance) cohort comparison study (aggregated MRX cohort from ICONIC, ITCH/IMAGINE II and IMAGO/IMAGINE vs standard care from GALA registry cohort)</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Company used MRX data from ICONIC in economic model. EAG used data from ITCH too</a:t>
            </a:r>
          </a:p>
        </p:txBody>
      </p:sp>
      <p:sp>
        <p:nvSpPr>
          <p:cNvPr id="9" name="Rectangle 8">
            <a:extLst>
              <a:ext uri="{FF2B5EF4-FFF2-40B4-BE49-F238E27FC236}">
                <a16:creationId xmlns:a16="http://schemas.microsoft.com/office/drawing/2014/main" id="{E068ACCF-9409-012F-BE01-B7D9BA41B085}"/>
              </a:ext>
            </a:extLst>
          </p:cNvPr>
          <p:cNvSpPr/>
          <p:nvPr/>
        </p:nvSpPr>
        <p:spPr>
          <a:xfrm>
            <a:off x="8390606" y="2376000"/>
            <a:ext cx="3704183" cy="3816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GALA registry cohort (n=469)</a:t>
            </a:r>
          </a:p>
          <a:p>
            <a:pPr marL="342900" indent="-342900">
              <a:buFont typeface="Arial" panose="020B0604020202020204" pitchFamily="34" charset="0"/>
              <a:buChar char="•"/>
            </a:pPr>
            <a:r>
              <a:rPr lang="en-GB" sz="2000" dirty="0"/>
              <a:t>Registry data from North America, Australia, Europe</a:t>
            </a:r>
          </a:p>
          <a:p>
            <a:pPr marL="342900" indent="-342900">
              <a:buFont typeface="Arial" panose="020B0604020202020204" pitchFamily="34" charset="0"/>
              <a:buChar char="•"/>
            </a:pPr>
            <a:r>
              <a:rPr lang="en-GB" sz="2000" b="1" dirty="0"/>
              <a:t>Population:</a:t>
            </a:r>
            <a:r>
              <a:rPr lang="en-GB" sz="2000" dirty="0"/>
              <a:t> 1-18 years; no criterion for pruritus severity </a:t>
            </a:r>
            <a:r>
              <a:rPr lang="en-GB" dirty="0"/>
              <a:t>(aligned baseline covariates: age, bilirubin, GGT, ALT)</a:t>
            </a:r>
          </a:p>
          <a:p>
            <a:pPr marL="342900" indent="-342900">
              <a:buFont typeface="Arial" panose="020B0604020202020204" pitchFamily="34" charset="0"/>
              <a:buChar char="•"/>
            </a:pPr>
            <a:r>
              <a:rPr lang="en-GB" sz="2000" b="1" dirty="0"/>
              <a:t>Intervention:</a:t>
            </a:r>
            <a:r>
              <a:rPr lang="en-GB" sz="2000" dirty="0"/>
              <a:t> standard care</a:t>
            </a:r>
          </a:p>
          <a:p>
            <a:pPr marL="342900" indent="-342900">
              <a:buFont typeface="Arial" panose="020B0604020202020204" pitchFamily="34" charset="0"/>
              <a:buChar char="•"/>
            </a:pPr>
            <a:r>
              <a:rPr lang="en-GB" sz="2000" b="1" dirty="0"/>
              <a:t>Primary outcome:</a:t>
            </a:r>
            <a:r>
              <a:rPr lang="en-GB" sz="2000" dirty="0"/>
              <a:t> event free survival </a:t>
            </a:r>
            <a:r>
              <a:rPr lang="en-GB" dirty="0"/>
              <a:t>(</a:t>
            </a:r>
            <a:r>
              <a:rPr lang="en-GB" dirty="0" err="1"/>
              <a:t>LTx</a:t>
            </a:r>
            <a:r>
              <a:rPr lang="en-GB" dirty="0"/>
              <a:t>, SBD, liver decompensation, death)</a:t>
            </a:r>
          </a:p>
        </p:txBody>
      </p:sp>
      <p:sp>
        <p:nvSpPr>
          <p:cNvPr id="4" name="TextBox 3">
            <a:extLst>
              <a:ext uri="{FF2B5EF4-FFF2-40B4-BE49-F238E27FC236}">
                <a16:creationId xmlns:a16="http://schemas.microsoft.com/office/drawing/2014/main" id="{708ED893-654E-A3AB-5E3F-5DCC02C0D41F}"/>
              </a:ext>
            </a:extLst>
          </p:cNvPr>
          <p:cNvSpPr txBox="1"/>
          <p:nvPr/>
        </p:nvSpPr>
        <p:spPr>
          <a:xfrm>
            <a:off x="8856000" y="6264000"/>
            <a:ext cx="2700000" cy="612000"/>
          </a:xfrm>
          <a:prstGeom prst="rect">
            <a:avLst/>
          </a:prstGeom>
          <a:noFill/>
        </p:spPr>
        <p:txBody>
          <a:bodyPr wrap="square" rtlCol="0">
            <a:spAutoFit/>
          </a:bodyPr>
          <a:lstStyle/>
          <a:p>
            <a:r>
              <a:rPr lang="en-GB" dirty="0"/>
              <a:t>*</a:t>
            </a:r>
            <a:r>
              <a:rPr lang="en-GB" dirty="0">
                <a:hlinkClick r:id="rId3" action="ppaction://hlinksldjump"/>
              </a:rPr>
              <a:t>See Appendix: Clinical outcomes</a:t>
            </a:r>
            <a:r>
              <a:rPr lang="en-GB" dirty="0"/>
              <a:t> </a:t>
            </a:r>
          </a:p>
        </p:txBody>
      </p:sp>
    </p:spTree>
    <p:extLst>
      <p:ext uri="{BB962C8B-B14F-4D97-AF65-F5344CB8AC3E}">
        <p14:creationId xmlns:p14="http://schemas.microsoft.com/office/powerpoint/2010/main" val="1210505364"/>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Committee Slide Template - Arial version.potx" id="{700D2C4A-20AD-41EC-82CA-349B7EA76903}" vid="{078C9B7B-375C-4977-BC7C-7EF4D8B626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b886931-1db8-4cca-bb44-3d6d3d10cd2f" xsi:nil="true"/>
    <lcf76f155ced4ddcb4097134ff3c332f xmlns="8c1955fd-d5f4-4fc5-9767-38c9a50e1d9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E078F31AA3DF46952883A1E136BA34" ma:contentTypeVersion="13" ma:contentTypeDescription="Create a new document." ma:contentTypeScope="" ma:versionID="6260d471e5b3ec4b8acae5ebb09d8f93">
  <xsd:schema xmlns:xsd="http://www.w3.org/2001/XMLSchema" xmlns:xs="http://www.w3.org/2001/XMLSchema" xmlns:p="http://schemas.microsoft.com/office/2006/metadata/properties" xmlns:ns2="7b886931-1db8-4cca-bb44-3d6d3d10cd2f" xmlns:ns3="8c1955fd-d5f4-4fc5-9767-38c9a50e1d94" targetNamespace="http://schemas.microsoft.com/office/2006/metadata/properties" ma:root="true" ma:fieldsID="433aa9722b8b64bcc7c91fdcf56dce81" ns2:_="" ns3:_="">
    <xsd:import namespace="7b886931-1db8-4cca-bb44-3d6d3d10cd2f"/>
    <xsd:import namespace="8c1955fd-d5f4-4fc5-9767-38c9a50e1d9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886931-1db8-4cca-bb44-3d6d3d10cd2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7c44dc65-fed5-4fe5-8bef-e4f6390b52d1}" ma:internalName="TaxCatchAll" ma:showField="CatchAllData" ma:web="7b886931-1db8-4cca-bb44-3d6d3d10cd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c1955fd-d5f4-4fc5-9767-38c9a50e1d9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abb4586-6e39-4769-a9e9-e64cee0e77f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6D4A81-9AA7-4839-9F7C-49A81BAA6B43}">
  <ds:schemaRefs>
    <ds:schemaRef ds:uri="8c1955fd-d5f4-4fc5-9767-38c9a50e1d94"/>
    <ds:schemaRef ds:uri="http://www.w3.org/XML/1998/namespace"/>
    <ds:schemaRef ds:uri="7b886931-1db8-4cca-bb44-3d6d3d10cd2f"/>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FC282AFF-6549-4F52-9BC3-76C3A6214A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886931-1db8-4cca-bb44-3d6d3d10cd2f"/>
    <ds:schemaRef ds:uri="8c1955fd-d5f4-4fc5-9767-38c9a50e1d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1EC78B-BD21-4F7D-A745-F4837912BC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Committee Slide Template - Arial version</Template>
  <TotalTime>33110</TotalTime>
  <Words>7444</Words>
  <Application>Microsoft Office PowerPoint</Application>
  <PresentationFormat>Widescreen</PresentationFormat>
  <Paragraphs>1052</Paragraphs>
  <Slides>41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Wingdings</vt:lpstr>
      <vt:lpstr>Times New Roman</vt:lpstr>
      <vt:lpstr>Arial</vt:lpstr>
      <vt:lpstr>Segoe UI</vt:lpstr>
      <vt:lpstr>SimSun</vt:lpstr>
      <vt:lpstr>NICE</vt:lpstr>
      <vt:lpstr>Maralixibat for treating cholestatic pruritus in Alagille syndrome [ID3941]</vt:lpstr>
      <vt:lpstr>Maralixibat for treating cholestatic pruritus in Alagille syndrome</vt:lpstr>
      <vt:lpstr>Background on Alagille syndrome </vt:lpstr>
      <vt:lpstr>Patient and clinical perspectives </vt:lpstr>
      <vt:lpstr>Treatment pathway and positioning of maralixibat</vt:lpstr>
      <vt:lpstr>Maralixibat (Livmarli)</vt:lpstr>
      <vt:lpstr>Key issues</vt:lpstr>
      <vt:lpstr>Maralixibat for treating cholestatic pruritus in Alagille syndrome </vt:lpstr>
      <vt:lpstr>Maralixibat trials and GALA cohort comparison study*</vt:lpstr>
      <vt:lpstr>ICONIC trial design*</vt:lpstr>
      <vt:lpstr>Issue 1: Generalisability of maralixibat studies</vt:lpstr>
      <vt:lpstr>Issue 2: Treatment response in economic model</vt:lpstr>
      <vt:lpstr>Issue 3: Probability of response for standard care</vt:lpstr>
      <vt:lpstr>GALA cohort comparison study: event free survival</vt:lpstr>
      <vt:lpstr>Issue 4: Modelling overall survival in maralixibat</vt:lpstr>
      <vt:lpstr>Adverse events: EAG comments</vt:lpstr>
      <vt:lpstr>Maralixibat for treating cholestatic pruritus in Alagille syndrome</vt:lpstr>
      <vt:lpstr>Company model*</vt:lpstr>
      <vt:lpstr>Issue 5: Modelling mortality of non-response*</vt:lpstr>
      <vt:lpstr>Issue 6: Health state utility values*</vt:lpstr>
      <vt:lpstr>Issue 7: Caregiver disutility</vt:lpstr>
      <vt:lpstr>Summary of company and EAG base case assumptions</vt:lpstr>
      <vt:lpstr>Cost-effectiveness results</vt:lpstr>
      <vt:lpstr>Company base case and scenarios: deterministic; proposed commercial arrangement</vt:lpstr>
      <vt:lpstr>Summary of EAG’s preferred assumptions on company’s base case using proposed commercial arrangement</vt:lpstr>
      <vt:lpstr>EAG deterministic scenario analysis using proposed commercial arrangement</vt:lpstr>
      <vt:lpstr>Maralixibat for treating cholestatic pruritus in Alagille syndrome</vt:lpstr>
      <vt:lpstr>Other considerations</vt:lpstr>
      <vt:lpstr>Maralixibat for treating cholestatic pruritus in Alagille syndrome</vt:lpstr>
      <vt:lpstr>Key issues</vt:lpstr>
      <vt:lpstr>Thank you</vt:lpstr>
      <vt:lpstr>Maralixibat for treating cholestatic pruritus in Alagille syndrome</vt:lpstr>
      <vt:lpstr>Clinical outcomes for pruritus: Clinician Scratch Scale and ItchRO</vt:lpstr>
      <vt:lpstr>ICONIC: sBA and ItchRO</vt:lpstr>
      <vt:lpstr>Company’s model overview </vt:lpstr>
      <vt:lpstr>Transition probabilities</vt:lpstr>
      <vt:lpstr>OS extrapolations</vt:lpstr>
      <vt:lpstr>Company vignette study</vt:lpstr>
      <vt:lpstr>Company health state utilities</vt:lpstr>
      <vt:lpstr>Severity modifier </vt:lpstr>
      <vt:lpstr>Company deterministic scenario analysis using proposed commercial arrangement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PowerPoint template</dc:title>
  <dc:creator>Victoria Kelly</dc:creator>
  <cp:lastModifiedBy>Sharlene Ting</cp:lastModifiedBy>
  <cp:revision>1093</cp:revision>
  <dcterms:created xsi:type="dcterms:W3CDTF">2023-11-01T13:24:03Z</dcterms:created>
  <dcterms:modified xsi:type="dcterms:W3CDTF">2024-07-25T07:58:49Z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2023-06-06T08:52:22Z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3592bedb-0887-4889-a00b-955ebe06d3f5</vt:lpwstr>
  </property>
  <property fmtid="{D5CDD505-2E9C-101B-9397-08002B2CF9AE}" pid="8" name="MSIP_Label_c69d85d5-6d9e-4305-a294-1f636ec0f2d6_ContentBits">
    <vt:lpwstr>0</vt:lpwstr>
  </property>
  <property fmtid="{D5CDD505-2E9C-101B-9397-08002B2CF9AE}" pid="9" name="ContentTypeId">
    <vt:lpwstr>0x01010085E078F31AA3DF46952883A1E136BA34</vt:lpwstr>
  </property>
</Properties>
</file>