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1727" r:id="rId3"/>
    <p:sldId id="1724" r:id="rId4"/>
    <p:sldId id="1723" r:id="rId5"/>
    <p:sldId id="1730" r:id="rId6"/>
    <p:sldId id="1843" r:id="rId7"/>
    <p:sldId id="1716" r:id="rId8"/>
    <p:sldId id="1883" r:id="rId9"/>
    <p:sldId id="1884" r:id="rId10"/>
    <p:sldId id="1885" r:id="rId11"/>
    <p:sldId id="1888" r:id="rId12"/>
    <p:sldId id="1889" r:id="rId13"/>
    <p:sldId id="1926" r:id="rId14"/>
    <p:sldId id="352" r:id="rId15"/>
    <p:sldId id="1790" r:id="rId16"/>
    <p:sldId id="1738" r:id="rId17"/>
    <p:sldId id="1905" r:id="rId18"/>
    <p:sldId id="1928" r:id="rId19"/>
    <p:sldId id="1898" r:id="rId20"/>
    <p:sldId id="1918" r:id="rId21"/>
    <p:sldId id="1919" r:id="rId22"/>
    <p:sldId id="1907" r:id="rId23"/>
    <p:sldId id="1929" r:id="rId24"/>
    <p:sldId id="1865" r:id="rId25"/>
    <p:sldId id="1923" r:id="rId26"/>
    <p:sldId id="1925" r:id="rId27"/>
    <p:sldId id="1863" r:id="rId28"/>
    <p:sldId id="1908" r:id="rId29"/>
    <p:sldId id="1876" r:id="rId30"/>
    <p:sldId id="1873" r:id="rId31"/>
    <p:sldId id="1877" r:id="rId32"/>
    <p:sldId id="1930" r:id="rId33"/>
    <p:sldId id="1910" r:id="rId34"/>
    <p:sldId id="1909" r:id="rId35"/>
    <p:sldId id="1882" r:id="rId36"/>
    <p:sldId id="1914" r:id="rId37"/>
    <p:sldId id="1879" r:id="rId38"/>
    <p:sldId id="1878" r:id="rId39"/>
    <p:sldId id="1896" r:id="rId40"/>
    <p:sldId id="1897" r:id="rId41"/>
    <p:sldId id="1932" r:id="rId42"/>
    <p:sldId id="1931" r:id="rId43"/>
    <p:sldId id="1861" r:id="rId44"/>
    <p:sldId id="1728" r:id="rId45"/>
    <p:sldId id="1840" r:id="rId46"/>
    <p:sldId id="1916" r:id="rId47"/>
    <p:sldId id="1901" r:id="rId48"/>
    <p:sldId id="1917" r:id="rId49"/>
    <p:sldId id="1903" r:id="rId50"/>
    <p:sldId id="1902" r:id="rId51"/>
    <p:sldId id="1858" r:id="rId52"/>
    <p:sldId id="1920" r:id="rId53"/>
    <p:sldId id="1849" r:id="rId54"/>
    <p:sldId id="1921" r:id="rId55"/>
    <p:sldId id="1847" r:id="rId56"/>
    <p:sldId id="1924" r:id="rId57"/>
    <p:sldId id="1894" r:id="rId58"/>
    <p:sldId id="1895" r:id="rId59"/>
  </p:sldIdLst>
  <p:sldSz cx="10693400" cy="7561263"/>
  <p:notesSz cx="6858000" cy="91440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91AAF7DB-6304-4598-8FC6-426304CC54FC}">
          <p14:sldIdLst>
            <p14:sldId id="256"/>
          </p14:sldIdLst>
        </p14:section>
        <p14:section name="Background" id="{69AC19A8-0920-4454-89C4-E06794DA1519}">
          <p14:sldIdLst>
            <p14:sldId id="1727"/>
            <p14:sldId id="1724"/>
            <p14:sldId id="1723"/>
            <p14:sldId id="1730"/>
            <p14:sldId id="1843"/>
            <p14:sldId id="1716"/>
          </p14:sldIdLst>
        </p14:section>
        <p14:section name="Consultation responses" id="{DD92D08C-CE9C-476F-87E0-508C08A14EC9}">
          <p14:sldIdLst>
            <p14:sldId id="1883"/>
            <p14:sldId id="1884"/>
            <p14:sldId id="1885"/>
            <p14:sldId id="1888"/>
            <p14:sldId id="1889"/>
          </p14:sldIdLst>
        </p14:section>
        <p14:section name="Key questions" id="{EEF8F554-11C1-4789-AAF0-B66463556C3B}">
          <p14:sldIdLst>
            <p14:sldId id="1926"/>
          </p14:sldIdLst>
        </p14:section>
        <p14:section name="Clinical effectiveness" id="{A83CA092-50D6-418B-B008-DF72A07895E6}">
          <p14:sldIdLst>
            <p14:sldId id="352"/>
            <p14:sldId id="1790"/>
            <p14:sldId id="1738"/>
            <p14:sldId id="1905"/>
            <p14:sldId id="1928"/>
            <p14:sldId id="1898"/>
            <p14:sldId id="1918"/>
            <p14:sldId id="1919"/>
            <p14:sldId id="1907"/>
            <p14:sldId id="1929"/>
            <p14:sldId id="1865"/>
            <p14:sldId id="1923"/>
            <p14:sldId id="1925"/>
            <p14:sldId id="1863"/>
            <p14:sldId id="1908"/>
          </p14:sldIdLst>
        </p14:section>
        <p14:section name="Cost effectiveness" id="{D2157900-1447-4DCE-B071-37843066F2DE}">
          <p14:sldIdLst>
            <p14:sldId id="1876"/>
            <p14:sldId id="1873"/>
            <p14:sldId id="1877"/>
            <p14:sldId id="1930"/>
            <p14:sldId id="1910"/>
            <p14:sldId id="1909"/>
            <p14:sldId id="1882"/>
            <p14:sldId id="1914"/>
            <p14:sldId id="1879"/>
            <p14:sldId id="1878"/>
            <p14:sldId id="1896"/>
            <p14:sldId id="1897"/>
            <p14:sldId id="1932"/>
            <p14:sldId id="1931"/>
          </p14:sldIdLst>
        </p14:section>
        <p14:section name="Back up" id="{A5776AE5-628C-4373-9C0D-DCE8A29C2263}">
          <p14:sldIdLst>
            <p14:sldId id="1861"/>
            <p14:sldId id="1728"/>
            <p14:sldId id="1840"/>
            <p14:sldId id="1916"/>
            <p14:sldId id="1901"/>
            <p14:sldId id="1917"/>
            <p14:sldId id="1903"/>
            <p14:sldId id="1902"/>
            <p14:sldId id="1858"/>
            <p14:sldId id="1920"/>
            <p14:sldId id="1849"/>
            <p14:sldId id="1921"/>
            <p14:sldId id="1847"/>
            <p14:sldId id="1924"/>
            <p14:sldId id="1894"/>
            <p14:sldId id="18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3C3561E-9001-C808-40A4-FE739B4743D6}" name="Sana Khan" initials="SK" userId="S::Sana.Khan@nice.org.uk::40288490-4cab-4cd1-ad80-6ec56308e190" providerId="AD"/>
  <p188:author id="{935AEB56-0EA6-5393-322E-2222A657933F}" name="Michelle Green" initials="MG" userId="S::Michelle.Green@nice.org.uk::aaa3eaf0-7c7f-45c6-a5f1-518da6e03c91" providerId="AD"/>
  <p188:author id="{3E17906C-0227-8CA9-902C-8DAFFFE938C8}" name="Rufaro Kausi" initials="RK" userId="S::Rufaro.Kausi@nice.org.uk::898bcc14-d529-4aef-9992-31c58a0c0fd7" providerId="AD"/>
  <p188:author id="{ABFEAC73-423A-1BCF-F6D0-28126B8AB23C}" name="Albany Chandler" initials="AC" userId="S::Albany.Chandler@nice.org.uk::c7eab9cc-0d4b-4e4f-af44-3a7070586937" providerId="AD"/>
  <p188:author id="{B2A91B80-BBF9-19DB-F64A-21A7B56240F8}" name="Jane  Adam" initials="JA" userId="S::Jane.Adam@stgeorges.nhs.uk::3d628e75-1089-4092-aa26-6307467b4a5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ufaro Kausi" initials="RK" lastIdx="18" clrIdx="6">
    <p:extLst>
      <p:ext uri="{19B8F6BF-5375-455C-9EA6-DF929625EA0E}">
        <p15:presenceInfo xmlns:p15="http://schemas.microsoft.com/office/powerpoint/2012/main" userId="S::Rufaro.Kausi@nice.org.uk::898bcc14-d529-4aef-9992-31c58a0c0fd7" providerId="AD"/>
      </p:ext>
    </p:extLst>
  </p:cmAuthor>
  <p:cmAuthor id="1" name="Melinda Goodall" initials="MG" lastIdx="25" clrIdx="0">
    <p:extLst>
      <p:ext uri="{19B8F6BF-5375-455C-9EA6-DF929625EA0E}">
        <p15:presenceInfo xmlns:p15="http://schemas.microsoft.com/office/powerpoint/2012/main" userId="S-1-5-21-2135317788-1047624253-925700815-19721" providerId="AD"/>
      </p:ext>
    </p:extLst>
  </p:cmAuthor>
  <p:cmAuthor id="8" name="Michelle Green" initials="MG" lastIdx="53" clrIdx="7">
    <p:extLst>
      <p:ext uri="{19B8F6BF-5375-455C-9EA6-DF929625EA0E}">
        <p15:presenceInfo xmlns:p15="http://schemas.microsoft.com/office/powerpoint/2012/main" userId="S::Michelle.Green@nice.org.uk::aaa3eaf0-7c7f-45c6-a5f1-518da6e03c91" providerId="AD"/>
      </p:ext>
    </p:extLst>
  </p:cmAuthor>
  <p:cmAuthor id="2" name="Kirsty Pitt" initials="KP" lastIdx="67" clrIdx="1">
    <p:extLst>
      <p:ext uri="{19B8F6BF-5375-455C-9EA6-DF929625EA0E}">
        <p15:presenceInfo xmlns:p15="http://schemas.microsoft.com/office/powerpoint/2012/main" userId="S-1-5-21-2135317788-1047624253-925700815-23121" providerId="AD"/>
      </p:ext>
    </p:extLst>
  </p:cmAuthor>
  <p:cmAuthor id="9" name="Haider Shamsi" initials="HS" lastIdx="44" clrIdx="8">
    <p:extLst>
      <p:ext uri="{19B8F6BF-5375-455C-9EA6-DF929625EA0E}">
        <p15:presenceInfo xmlns:p15="http://schemas.microsoft.com/office/powerpoint/2012/main" userId="S::Haider.Shamsi@nice.org.uk::62a465d7-f967-47af-a858-fe31ab960a1a" providerId="AD"/>
      </p:ext>
    </p:extLst>
  </p:cmAuthor>
  <p:cmAuthor id="3" name="Lucy Beggs" initials="LB" lastIdx="15" clrIdx="2">
    <p:extLst>
      <p:ext uri="{19B8F6BF-5375-455C-9EA6-DF929625EA0E}">
        <p15:presenceInfo xmlns:p15="http://schemas.microsoft.com/office/powerpoint/2012/main" userId="S-1-5-21-2135317788-1047624253-925700815-28172" providerId="AD"/>
      </p:ext>
    </p:extLst>
  </p:cmAuthor>
  <p:cmAuthor id="4" name="Ross Dent" initials="RD" lastIdx="13" clrIdx="3">
    <p:extLst>
      <p:ext uri="{19B8F6BF-5375-455C-9EA6-DF929625EA0E}">
        <p15:presenceInfo xmlns:p15="http://schemas.microsoft.com/office/powerpoint/2012/main" userId="S-1-5-21-2135317788-1047624253-925700815-26610" providerId="AD"/>
      </p:ext>
    </p:extLst>
  </p:cmAuthor>
  <p:cmAuthor id="5" name="Zoe Charles" initials="ZC" lastIdx="1" clrIdx="4">
    <p:extLst>
      <p:ext uri="{19B8F6BF-5375-455C-9EA6-DF929625EA0E}">
        <p15:presenceInfo xmlns:p15="http://schemas.microsoft.com/office/powerpoint/2012/main" userId="S::Zoe.Charles@nice.org.uk::c135eabb-d70c-4ebe-9405-64402c662e6d" providerId="AD"/>
      </p:ext>
    </p:extLst>
  </p:cmAuthor>
  <p:cmAuthor id="6" name="Zain Hussain" initials="ZH" lastIdx="59" clrIdx="5">
    <p:extLst>
      <p:ext uri="{19B8F6BF-5375-455C-9EA6-DF929625EA0E}">
        <p15:presenceInfo xmlns:p15="http://schemas.microsoft.com/office/powerpoint/2012/main" userId="S::Zain.Hussain@nice.org.uk::6bb0b37e-cc1e-46da-918b-e9b499e725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2BDC1"/>
    <a:srgbClr val="CCD3D5"/>
    <a:srgbClr val="E7EAEB"/>
    <a:srgbClr val="18646E"/>
    <a:srgbClr val="003366"/>
    <a:srgbClr val="000099"/>
    <a:srgbClr val="393938"/>
    <a:srgbClr val="4D4D4D"/>
    <a:srgbClr val="005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3" autoAdjust="0"/>
    <p:restoredTop sz="93792" autoAdjust="0"/>
  </p:normalViewPr>
  <p:slideViewPr>
    <p:cSldViewPr snapToGrid="0" showGuides="1">
      <p:cViewPr varScale="1">
        <p:scale>
          <a:sx n="97" d="100"/>
          <a:sy n="97" d="100"/>
        </p:scale>
        <p:origin x="1050" y="9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-53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-63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8/10/relationships/authors" Target="authors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11677" y="4343400"/>
            <a:ext cx="4844374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8686800"/>
            <a:ext cx="835124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spcAft>
        <a:spcPts val="450"/>
      </a:spcAft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1pPr>
    <a:lvl2pPr marL="174625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2pPr>
    <a:lvl3pPr marL="447675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3pPr>
    <a:lvl4pPr marL="622300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4pPr>
    <a:lvl5pPr marL="808038" indent="-185738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437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table 2, EAG comments on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744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table 3, EAG comments on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302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table 6, EAG comments on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34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027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5451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 2 EAG comments on company response to DG requests for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618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 3 EAG comments on company response to DG requests for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0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 5 EAG comments on company response to DG requests for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505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Table created from data in response to request 2 from company response to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07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EAG report figure 5.1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906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table 8, EAG comments on company response to consultation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939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Source QALY gains: EAG comments on committee response to consultation, section 5.1</a:t>
            </a:r>
          </a:p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048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/>
              <a:t>Source: table 13 and table 14 EAG comments on company response to consultation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38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5445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Source: EAG comments on company response to consultation table 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0460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Source: EAG comments on company response to consultation table 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2449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Source: EAG comments on company response to consultation table 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2562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9503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305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Table 2,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31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Greyed out clinical forms not relevant to this appraisal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407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Table 3, company response DG data requests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022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table 4 and 5, EAG comments on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374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Table 4, company response DG data requests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008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Table 5, company response DG data requests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093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Table 6, 7, 8, company response DG data requests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6534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section 2.5, EAG comments on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058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Segoe UI" panose="020B0502040204020203" pitchFamily="34" charset="0"/>
              </a:rPr>
              <a:t>Company submission, appendix E.2.5, table 26 - juvenile-onset subgroup analysis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4019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section 2.6, EAG comments on company response DG data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973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Segoe UI" panose="020B0502040204020203" pitchFamily="34" charset="0"/>
              </a:rPr>
              <a:t>Company submission, appendix E.2.3, table 25 - juvenile-onset subgroup analysis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63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 4 EAG comments on company response to DG requests for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93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7793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EAG comments on company response to consultation tables 11 and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3240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EAG comments on company response to consultation table 15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2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067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04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1043056" rtl="0" eaLnBrk="1" fontAlgn="ctr" latinLnBrk="0" hangingPunct="1"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6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87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97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3670195"/>
            <a:ext cx="9383395" cy="702589"/>
          </a:xfrm>
        </p:spPr>
        <p:txBody>
          <a:bodyPr/>
          <a:lstStyle>
            <a:lvl1pPr algn="l">
              <a:lnSpc>
                <a:spcPts val="5600"/>
              </a:lnSpc>
              <a:defRPr sz="48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4392907"/>
            <a:ext cx="7781290" cy="819150"/>
          </a:xfrm>
        </p:spPr>
        <p:txBody>
          <a:bodyPr/>
          <a:lstStyle>
            <a:lvl1pPr marL="0" indent="0" algn="l">
              <a:lnSpc>
                <a:spcPts val="4600"/>
              </a:lnSpc>
              <a:spcBef>
                <a:spcPts val="0"/>
              </a:spcBef>
              <a:buNone/>
              <a:defRPr sz="36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75" y="369240"/>
            <a:ext cx="3412800" cy="66208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32522" y="6872289"/>
            <a:ext cx="935887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spc="0" baseline="0" dirty="0">
                <a:solidFill>
                  <a:srgbClr val="7574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NICE 2022. All rights reserved. Subject to notice of rights. The content in this publication is owned by multiple parties and may not be re-used without the permission of the relevant copyright owner. </a:t>
            </a:r>
            <a:endParaRPr lang="en-US" sz="1400" spc="0" baseline="0" dirty="0">
              <a:solidFill>
                <a:srgbClr val="7574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8277" y="2941409"/>
            <a:ext cx="8271760" cy="697044"/>
          </a:xfrm>
        </p:spPr>
        <p:txBody>
          <a:bodyPr/>
          <a:lstStyle>
            <a:lvl1pPr marL="0" indent="0">
              <a:lnSpc>
                <a:spcPts val="5600"/>
              </a:lnSpc>
              <a:defRPr sz="48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A5B340-A139-43F1-8897-F72E32D27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5752" y="386467"/>
            <a:ext cx="10061899" cy="6788333"/>
          </a:xfrm>
          <a:prstGeom prst="rect">
            <a:avLst/>
          </a:prstGeom>
          <a:solidFill>
            <a:srgbClr val="186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D06FB-66AF-0540-962A-7751FA6409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5876" y="822840"/>
            <a:ext cx="4560450" cy="140723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3508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sample divider page layout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18A4B-6435-DC40-953D-BE77A26858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5876" y="2459000"/>
            <a:ext cx="4560451" cy="14956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754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GB" dirty="0"/>
              <a:t>Subtitle here please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BEAF0-10A5-487D-A638-8580733C8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877" y="6296114"/>
            <a:ext cx="3742689" cy="454005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DCF417A1-350D-5278-5340-A3F6CDA3F80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799690" y="6564219"/>
            <a:ext cx="438875" cy="3678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1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8000" y="2893102"/>
            <a:ext cx="8980488" cy="1469036"/>
          </a:xfrm>
        </p:spPr>
        <p:txBody>
          <a:bodyPr anchor="b" anchorCtr="0"/>
          <a:lstStyle>
            <a:lvl1pPr>
              <a:lnSpc>
                <a:spcPts val="5600"/>
              </a:lnSpc>
              <a:spcBef>
                <a:spcPts val="0"/>
              </a:spcBef>
              <a:defRPr sz="4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08000" y="4359981"/>
            <a:ext cx="9010754" cy="689677"/>
          </a:xfr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36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278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ement or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8000" y="1295400"/>
            <a:ext cx="7734300" cy="4946650"/>
          </a:xfrm>
        </p:spPr>
        <p:txBody>
          <a:bodyPr/>
          <a:lstStyle>
            <a:lvl1pPr>
              <a:lnSpc>
                <a:spcPts val="4200"/>
              </a:lnSpc>
              <a:spcBef>
                <a:spcPts val="1134"/>
              </a:spcBef>
              <a:defRPr sz="3600" b="1">
                <a:solidFill>
                  <a:schemeClr val="bg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36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7600"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8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2 Column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400" y="1306800"/>
            <a:ext cx="7197725" cy="1106189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812" y="2701823"/>
            <a:ext cx="8618976" cy="3756127"/>
          </a:xfrm>
        </p:spPr>
        <p:txBody>
          <a:bodyPr numCol="2" spcCol="162000"/>
          <a:lstStyle>
            <a:lvl1pPr marL="237600">
              <a:lnSpc>
                <a:spcPts val="2400"/>
              </a:lnSpc>
              <a:spcBef>
                <a:spcPts val="85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400"/>
              </a:lnSpc>
              <a:spcBef>
                <a:spcPts val="567"/>
              </a:spcBef>
              <a:buClr>
                <a:schemeClr val="tx1"/>
              </a:buClr>
              <a:defRPr sz="2000">
                <a:solidFill>
                  <a:schemeClr val="tx1"/>
                </a:solidFill>
              </a:defRPr>
            </a:lvl2pPr>
            <a:lvl3pPr>
              <a:lnSpc>
                <a:spcPts val="24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defRPr sz="200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70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9669780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1684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9669780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25198" y="0"/>
            <a:ext cx="1653017" cy="32996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54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22288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4759325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5447989" y="1315616"/>
            <a:ext cx="4729791" cy="5425441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</p:spTree>
    <p:extLst>
      <p:ext uri="{BB962C8B-B14F-4D97-AF65-F5344CB8AC3E}">
        <p14:creationId xmlns:p14="http://schemas.microsoft.com/office/powerpoint/2010/main" val="263032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 with confidential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4759325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5447989" y="1315616"/>
            <a:ext cx="4729791" cy="5425441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25198" y="0"/>
            <a:ext cx="1653017" cy="32996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54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4047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6400" y="1306800"/>
            <a:ext cx="7197725" cy="11014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812" y="2996927"/>
            <a:ext cx="7433113" cy="27561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77400" y="6930281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7" y="6987026"/>
            <a:ext cx="664464" cy="22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  <p:sldLayoutId id="2147483650" r:id="rId4"/>
    <p:sldLayoutId id="2147483662" r:id="rId5"/>
    <p:sldLayoutId id="2147483670" r:id="rId6"/>
    <p:sldLayoutId id="2147483671" r:id="rId7"/>
    <p:sldLayoutId id="2147483672" r:id="rId8"/>
    <p:sldLayoutId id="2147483673" r:id="rId9"/>
    <p:sldLayoutId id="2147483674" r:id="rId10"/>
  </p:sldLayoutIdLst>
  <p:hf hdr="0" ftr="0" dt="0"/>
  <p:txStyles>
    <p:titleStyle>
      <a:lvl1pPr algn="l" defTabSz="1043056" rtl="0" eaLnBrk="1" latinLnBrk="0" hangingPunct="1">
        <a:lnSpc>
          <a:spcPts val="4200"/>
        </a:lnSpc>
        <a:spcBef>
          <a:spcPct val="0"/>
        </a:spcBef>
        <a:buNone/>
        <a:defRPr sz="3600" b="1" kern="1200">
          <a:solidFill>
            <a:schemeClr val="bg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763" indent="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SzPct val="95000"/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953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20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38275" indent="-276225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Lato" panose="020F0502020204030203" pitchFamily="34" charset="0"/>
        <a:buChar char="∙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sv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002" y="2320625"/>
            <a:ext cx="9383395" cy="702589"/>
          </a:xfrm>
        </p:spPr>
        <p:txBody>
          <a:bodyPr/>
          <a:lstStyle/>
          <a:p>
            <a:pPr algn="ctr"/>
            <a:r>
              <a:rPr lang="en-US" b="1" dirty="0"/>
              <a:t>ECM2 – chair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925" y="3037897"/>
            <a:ext cx="10276284" cy="3505358"/>
          </a:xfrm>
        </p:spPr>
        <p:txBody>
          <a:bodyPr/>
          <a:lstStyle/>
          <a:p>
            <a:r>
              <a:rPr lang="en-US" sz="2400" b="1" dirty="0"/>
              <a:t>Chair: </a:t>
            </a:r>
            <a:r>
              <a:rPr lang="en-US" sz="2400" dirty="0"/>
              <a:t>Peter Jackson</a:t>
            </a:r>
            <a:endParaRPr lang="en-US" sz="2400" b="1" dirty="0"/>
          </a:p>
          <a:p>
            <a:r>
              <a:rPr lang="en-US" sz="2400" b="1" dirty="0"/>
              <a:t>Lead team: </a:t>
            </a:r>
            <a:r>
              <a:rPr lang="en-US" sz="2400" dirty="0"/>
              <a:t>Annett Blochberger, Emtiyaz Chowdhury, Jeremy Manuel </a:t>
            </a:r>
          </a:p>
          <a:p>
            <a:r>
              <a:rPr lang="en-US" sz="2400" b="1" dirty="0"/>
              <a:t>ERG: </a:t>
            </a:r>
            <a:r>
              <a:rPr lang="en-US" sz="2400" dirty="0"/>
              <a:t>Kleijnen Systematic Reviews Ltd</a:t>
            </a:r>
          </a:p>
          <a:p>
            <a:r>
              <a:rPr lang="en-US" sz="2400" b="1" dirty="0"/>
              <a:t>Technical team</a:t>
            </a:r>
            <a:r>
              <a:rPr lang="en-US" sz="2400" dirty="0"/>
              <a:t>: Albany Chandler, Rufaro Kausi, Richard Diaz</a:t>
            </a:r>
          </a:p>
          <a:p>
            <a:r>
              <a:rPr lang="en-US" sz="2400" b="1" dirty="0"/>
              <a:t>Company</a:t>
            </a:r>
            <a:r>
              <a:rPr lang="en-US" sz="2400" dirty="0"/>
              <a:t>: Alexion Pharma UK</a:t>
            </a:r>
          </a:p>
          <a:p>
            <a:r>
              <a:rPr lang="en-US" sz="2400" dirty="0"/>
              <a:t>15</a:t>
            </a:r>
            <a:r>
              <a:rPr lang="en-US" sz="2400" baseline="30000" dirty="0"/>
              <a:t>th</a:t>
            </a:r>
            <a:r>
              <a:rPr lang="en-US" sz="2400" dirty="0"/>
              <a:t> December 2022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69512BB3-96F0-7006-F12A-ACEEA7DD574C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E677DB-0208-795E-4D5D-E99182890555}"/>
              </a:ext>
            </a:extLst>
          </p:cNvPr>
          <p:cNvSpPr txBox="1">
            <a:spLocks/>
          </p:cNvSpPr>
          <p:nvPr/>
        </p:nvSpPr>
        <p:spPr>
          <a:xfrm>
            <a:off x="6068733" y="210108"/>
            <a:ext cx="4498476" cy="802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For public - </a:t>
            </a:r>
            <a:r>
              <a:rPr lang="en-GB" dirty="0">
                <a:solidFill>
                  <a:srgbClr val="FF0000"/>
                </a:solidFill>
              </a:rPr>
              <a:t> all confidential information redacted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1D1915F-1D49-9026-18DF-C3AF9DFC70E6}"/>
              </a:ext>
            </a:extLst>
          </p:cNvPr>
          <p:cNvSpPr txBox="1">
            <a:spLocks/>
          </p:cNvSpPr>
          <p:nvPr/>
        </p:nvSpPr>
        <p:spPr>
          <a:xfrm>
            <a:off x="290925" y="1012438"/>
            <a:ext cx="10091548" cy="20535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43056" rtl="0" eaLnBrk="1" latinLnBrk="0" hangingPunct="1">
              <a:lnSpc>
                <a:spcPts val="56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4800" kern="12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4000" dirty="0"/>
              <a:t>Asfotase alfa for treating paediatric-onset hypophosphatasia (review of HST6) ID3927</a:t>
            </a:r>
          </a:p>
        </p:txBody>
      </p:sp>
    </p:spTree>
    <p:extLst>
      <p:ext uri="{BB962C8B-B14F-4D97-AF65-F5344CB8AC3E}">
        <p14:creationId xmlns:p14="http://schemas.microsoft.com/office/powerpoint/2010/main" val="197479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4787-9BBC-51B8-608F-54EE305A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810" y="510334"/>
            <a:ext cx="9526925" cy="669538"/>
          </a:xfrm>
        </p:spPr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Professional and patient organisations</a:t>
            </a:r>
            <a:br>
              <a:rPr lang="en-GB" sz="3600" b="1" dirty="0">
                <a:solidFill>
                  <a:schemeClr val="accent3"/>
                </a:solidFill>
              </a:rPr>
            </a:b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1DAD6B-E83C-68E1-992F-0E9066C4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10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76229-C00A-B511-41C2-FE9E926A96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11810" y="1333025"/>
            <a:ext cx="9669780" cy="5444103"/>
          </a:xfrm>
        </p:spPr>
        <p:txBody>
          <a:bodyPr/>
          <a:lstStyle/>
          <a:p>
            <a:pPr marL="4763" indent="0">
              <a:spcBef>
                <a:spcPts val="0"/>
              </a:spcBef>
              <a:buNone/>
            </a:pPr>
            <a:r>
              <a:rPr lang="en-GB" sz="1800" b="1" dirty="0"/>
              <a:t>British Paediatric &amp; Adolescent Bone Group</a:t>
            </a:r>
            <a:endParaRPr lang="en-GB" sz="1800" dirty="0"/>
          </a:p>
          <a:p>
            <a:pPr>
              <a:spcBef>
                <a:spcPts val="600"/>
              </a:spcBef>
            </a:pPr>
            <a:r>
              <a:rPr lang="en-GB" sz="1800" dirty="0"/>
              <a:t>Systems in place in NHS to identify and treat most severe juvenile-onset HPP (via National Authorisation Panel)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Gaps in evidence for best supportive care in juvenile-onset population – difficult to compare BSC with treated population as groups who have had treatment approved have greater disease severity</a:t>
            </a:r>
          </a:p>
          <a:p>
            <a:pPr marL="4763" indent="0">
              <a:spcBef>
                <a:spcPts val="0"/>
              </a:spcBef>
              <a:buNone/>
            </a:pPr>
            <a:endParaRPr lang="en-GB" sz="1800" dirty="0"/>
          </a:p>
          <a:p>
            <a:pPr marL="4763" indent="0">
              <a:spcBef>
                <a:spcPts val="0"/>
              </a:spcBef>
              <a:buNone/>
            </a:pPr>
            <a:r>
              <a:rPr lang="en-GB" sz="1800" b="1" dirty="0"/>
              <a:t>Metabolic Support UK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Unclear why subgroups of paediatric-onset HPP are being considered</a:t>
            </a:r>
          </a:p>
          <a:p>
            <a:pPr lvl="1">
              <a:spcBef>
                <a:spcPts val="600"/>
              </a:spcBef>
            </a:pPr>
            <a:r>
              <a:rPr lang="en-GB" sz="1800" dirty="0"/>
              <a:t>people often do not know the type of paediatric-onset HPP they have (35.7% in MSUK survey)</a:t>
            </a:r>
          </a:p>
          <a:p>
            <a:pPr lvl="1">
              <a:spcBef>
                <a:spcPts val="600"/>
              </a:spcBef>
            </a:pPr>
            <a:r>
              <a:rPr lang="en-GB" sz="1800" dirty="0"/>
              <a:t>early signs of HPP often missed or it may take time to get a diagnosis, so late diagnosis may miscategorise disease as juvenile-onset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MAA states that people presenting with symptoms below the age of 1 (not 6 months) are likely to have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perinatal or infantile onset HPP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Current care aims to relieve symptoms and has little or no impact on most people’s symptoms - asfotase alfa has been life changing </a:t>
            </a:r>
          </a:p>
          <a:p>
            <a:endParaRPr lang="en-GB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EE9DFF-00B3-3B11-4F1E-50169B959778}"/>
              </a:ext>
            </a:extLst>
          </p:cNvPr>
          <p:cNvSpPr txBox="1"/>
          <p:nvPr/>
        </p:nvSpPr>
        <p:spPr>
          <a:xfrm>
            <a:off x="304800" y="7263944"/>
            <a:ext cx="52647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HPP: hypophosphatasia; BSC: best supportive care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86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4787-9BBC-51B8-608F-54EE305A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10" y="420001"/>
            <a:ext cx="9669780" cy="765501"/>
          </a:xfrm>
        </p:spPr>
        <p:txBody>
          <a:bodyPr/>
          <a:lstStyle/>
          <a:p>
            <a:r>
              <a:rPr lang="en-GB" sz="3600" b="1" dirty="0">
                <a:solidFill>
                  <a:schemeClr val="accent3"/>
                </a:solidFill>
              </a:rPr>
              <a:t>Patient expert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1DAD6B-E83C-68E1-992F-0E9066C4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76229-C00A-B511-41C2-FE9E926A96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41745" y="1466027"/>
            <a:ext cx="10104581" cy="239477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1800" dirty="0"/>
              <a:t>MAA and does not specify infantile, perinatal or juvenile-onset – categorisation is highly confusing</a:t>
            </a:r>
          </a:p>
          <a:p>
            <a:pPr>
              <a:spcBef>
                <a:spcPts val="1200"/>
              </a:spcBef>
            </a:pPr>
            <a:r>
              <a:rPr lang="en-GB" sz="1800" dirty="0"/>
              <a:t>Many clinicians will provide diagnosis according to age at diagnosis as they are still learning about the condition</a:t>
            </a:r>
          </a:p>
          <a:p>
            <a:pPr>
              <a:spcBef>
                <a:spcPts val="1200"/>
              </a:spcBef>
            </a:pPr>
            <a:r>
              <a:rPr lang="en-GB" sz="1800" dirty="0"/>
              <a:t>Asfotase alfa has been life changing – it’s halted disease progression, reduced the amount of pain medication required and improved anxiety and depression; since being on treatment, consultant visits have been required only for MAA monitoring and carer burden is reduced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584AA9F-0027-DC80-F96B-21D97D5B1C9C}"/>
              </a:ext>
            </a:extLst>
          </p:cNvPr>
          <p:cNvSpPr txBox="1">
            <a:spLocks/>
          </p:cNvSpPr>
          <p:nvPr/>
        </p:nvSpPr>
        <p:spPr>
          <a:xfrm>
            <a:off x="459510" y="1185502"/>
            <a:ext cx="10104581" cy="62306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endParaRPr lang="en-GB" sz="1800" dirty="0"/>
          </a:p>
          <a:p>
            <a:pPr>
              <a:spcBef>
                <a:spcPts val="600"/>
              </a:spcBef>
            </a:pPr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96EB00-BE86-D1E3-0795-187DE3257324}"/>
              </a:ext>
            </a:extLst>
          </p:cNvPr>
          <p:cNvSpPr txBox="1"/>
          <p:nvPr/>
        </p:nvSpPr>
        <p:spPr>
          <a:xfrm>
            <a:off x="247074" y="7324467"/>
            <a:ext cx="52647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HPP: hypophosphatasia; MAA: managed access agreement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882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DD88-EA4A-FA5B-FE65-D72E7F71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comments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1E907F-B1EE-8F4D-B509-FD1A264B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63F0E-41E9-5F73-6B25-5EA1BEE9A27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8000" y="1219200"/>
            <a:ext cx="9819871" cy="5444103"/>
          </a:xfrm>
        </p:spPr>
        <p:txBody>
          <a:bodyPr/>
          <a:lstStyle/>
          <a:p>
            <a:r>
              <a:rPr lang="en-GB" sz="1800" dirty="0"/>
              <a:t>Already need to be severely affected to qualify for asfotase alfa treatment, so restriction by age of onset a further restriction; treatment on a case by case basis is more logical</a:t>
            </a:r>
          </a:p>
          <a:p>
            <a:r>
              <a:rPr lang="en-GB" sz="1800" dirty="0"/>
              <a:t>Different groups according to types of symptoms experienced (related or unrelated to fractures) are identifiable within adults with juvenile-onset HPP which have not been considered separately; some mobility benefits of treatment might be masked by people who cannot benefit in that outcome due to unhealed fractures</a:t>
            </a:r>
          </a:p>
          <a:p>
            <a:r>
              <a:rPr lang="en-GB" sz="1800" dirty="0"/>
              <a:t>Concerns that adults with paediatric-onset HPP haven’t been fully considered and evidence mainly refers to children with HPP; different symptoms are prevalent in adults with paediatric-onset HPP</a:t>
            </a:r>
          </a:p>
          <a:p>
            <a:r>
              <a:rPr lang="en-GB" sz="1800" dirty="0"/>
              <a:t>Restricting to juvenile-onset HPP may discriminate against older people with HPP where early symptoms more likely to have been missed, before routine screening and a better understanding of the symptoms of HPP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No geographically equitable access to treatment as only 3 paediatric HPP treatment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Covid pandemic interrupted treatment during MAA – clinical data is not complete given the delay to treatment for some people</a:t>
            </a:r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B8E24-C5A3-B7E0-7E3B-8F22756B714D}"/>
              </a:ext>
            </a:extLst>
          </p:cNvPr>
          <p:cNvSpPr txBox="1"/>
          <p:nvPr/>
        </p:nvSpPr>
        <p:spPr>
          <a:xfrm>
            <a:off x="247074" y="7324467"/>
            <a:ext cx="674366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100" dirty="0"/>
              <a:t>HPP: hypophosphatasia; HRQoL: health-related quality of life; MAA: managed access agreement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3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0F7C-1883-3FD3-8CCF-7DA7B76F8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161B03-8F4B-B76F-AA9B-EDADEDC5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13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8A0FE-F3DF-4FCA-46B8-235274CB688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8000" y="1219200"/>
            <a:ext cx="9669780" cy="5444103"/>
          </a:xfrm>
        </p:spPr>
        <p:txBody>
          <a:bodyPr/>
          <a:lstStyle/>
          <a:p>
            <a:pPr marL="4763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Clinical effectiveness evidence</a:t>
            </a:r>
          </a:p>
          <a:p>
            <a:r>
              <a:rPr lang="en-GB" sz="2400" dirty="0">
                <a:solidFill>
                  <a:schemeClr val="tx1"/>
                </a:solidFill>
              </a:rPr>
              <a:t>Are the results from the juvenile-onset subgroup long-term follow-up data and comparative evidence sufficient to show clinical effectiveness of asfotase alfa in this population?</a:t>
            </a:r>
          </a:p>
          <a:p>
            <a:pPr marL="4763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4763" indent="0">
              <a:buNone/>
            </a:pPr>
            <a:r>
              <a:rPr lang="en-GB" b="1" dirty="0"/>
              <a:t>Cost effectiveness evidence</a:t>
            </a:r>
          </a:p>
          <a:p>
            <a:r>
              <a:rPr lang="en-GB" sz="2400" dirty="0">
                <a:solidFill>
                  <a:schemeClr val="tx1"/>
                </a:solidFill>
              </a:rPr>
              <a:t>Has the company appropriately updated the model to show the cost-effectiveness of asfotase alfa in the juvenile-onset population?</a:t>
            </a:r>
          </a:p>
          <a:p>
            <a:r>
              <a:rPr lang="en-GB" sz="2400" dirty="0">
                <a:solidFill>
                  <a:schemeClr val="tx1"/>
                </a:solidFill>
              </a:rPr>
              <a:t>Is it appropriate to include carer disutility in the model?</a:t>
            </a:r>
          </a:p>
          <a:p>
            <a:r>
              <a:rPr lang="en-GB" sz="2400" dirty="0">
                <a:solidFill>
                  <a:schemeClr val="tx1"/>
                </a:solidFill>
              </a:rPr>
              <a:t>Is it appropriate to include the assumption of dose rounding in the model?</a:t>
            </a:r>
          </a:p>
          <a:p>
            <a:r>
              <a:rPr lang="en-GB" sz="2400" dirty="0">
                <a:solidFill>
                  <a:schemeClr val="tx1"/>
                </a:solidFill>
              </a:rPr>
              <a:t>Is it appropriate to apply a QALY weight of 3 in the cost-effectiveness analysis results?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618EB-B8E7-4B72-17F5-AE6A9085687D}"/>
              </a:ext>
            </a:extLst>
          </p:cNvPr>
          <p:cNvSpPr txBox="1"/>
          <p:nvPr/>
        </p:nvSpPr>
        <p:spPr>
          <a:xfrm>
            <a:off x="159761" y="7352495"/>
            <a:ext cx="50734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</a:rPr>
              <a:t>QALY: quality-adjusted life year</a:t>
            </a:r>
          </a:p>
        </p:txBody>
      </p:sp>
    </p:spTree>
    <p:extLst>
      <p:ext uri="{BB962C8B-B14F-4D97-AF65-F5344CB8AC3E}">
        <p14:creationId xmlns:p14="http://schemas.microsoft.com/office/powerpoint/2010/main" val="2675686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840" y="2083426"/>
            <a:ext cx="7769216" cy="1269630"/>
          </a:xfrm>
        </p:spPr>
        <p:txBody>
          <a:bodyPr>
            <a:noAutofit/>
          </a:bodyPr>
          <a:lstStyle/>
          <a:p>
            <a:pPr algn="ctr"/>
            <a:r>
              <a:rPr lang="en-GB" sz="4400" dirty="0"/>
              <a:t>Updated clinical effectiveness evidence</a:t>
            </a:r>
            <a:endParaRPr lang="en-GB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F99BD-4878-F6C3-91F0-2487DDED0002}"/>
              </a:ext>
            </a:extLst>
          </p:cNvPr>
          <p:cNvSpPr txBox="1"/>
          <p:nvPr/>
        </p:nvSpPr>
        <p:spPr>
          <a:xfrm>
            <a:off x="369454" y="7176655"/>
            <a:ext cx="85898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endParaRPr lang="en-GB" sz="1800" dirty="0" err="1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8E186E-6F8A-5763-293F-0A7D7CB92164}"/>
              </a:ext>
            </a:extLst>
          </p:cNvPr>
          <p:cNvSpPr txBox="1"/>
          <p:nvPr/>
        </p:nvSpPr>
        <p:spPr>
          <a:xfrm>
            <a:off x="1890948" y="3780631"/>
            <a:ext cx="620100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Clinical trial, Global HPP Registry and Managed Access Agreement data: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</a:rPr>
              <a:t>Long-term observational data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bg1"/>
                </a:solidFill>
              </a:rPr>
              <a:t>Comparative efficacy analysis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6F94A-F198-1E88-5D0F-3C1E3192DA2A}"/>
              </a:ext>
            </a:extLst>
          </p:cNvPr>
          <p:cNvSpPr txBox="1"/>
          <p:nvPr/>
        </p:nvSpPr>
        <p:spPr>
          <a:xfrm>
            <a:off x="89758" y="7315154"/>
            <a:ext cx="674366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0" dirty="0"/>
              <a:t>HPP: hypophosphatasia</a:t>
            </a:r>
            <a:endParaRPr lang="en-GB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30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73391" y="312710"/>
            <a:ext cx="10381509" cy="129100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/>
            </a:pPr>
            <a:r>
              <a:rPr lang="en-GB" dirty="0">
                <a:solidFill>
                  <a:schemeClr val="accent3"/>
                </a:solidFill>
              </a:rPr>
              <a:t>The two clinical </a:t>
            </a:r>
            <a:r>
              <a:rPr lang="en-GB" dirty="0"/>
              <a:t>trials including juvenile-onset HPP data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15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3" descr="Key clinical trials, including design, population, intervention, comparators">
            <a:extLst>
              <a:ext uri="{FF2B5EF4-FFF2-40B4-BE49-F238E27FC236}">
                <a16:creationId xmlns:a16="http://schemas.microsoft.com/office/drawing/2014/main" id="{63935F05-1294-BB97-0B69-C5F8A8006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70762"/>
              </p:ext>
            </p:extLst>
          </p:nvPr>
        </p:nvGraphicFramePr>
        <p:xfrm>
          <a:off x="311890" y="1513406"/>
          <a:ext cx="984263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317">
                  <a:extLst>
                    <a:ext uri="{9D8B030D-6E8A-4147-A177-3AD203B41FA5}">
                      <a16:colId xmlns:a16="http://schemas.microsoft.com/office/drawing/2014/main" val="2781295461"/>
                    </a:ext>
                  </a:extLst>
                </a:gridCol>
                <a:gridCol w="3755685">
                  <a:extLst>
                    <a:ext uri="{9D8B030D-6E8A-4147-A177-3AD203B41FA5}">
                      <a16:colId xmlns:a16="http://schemas.microsoft.com/office/drawing/2014/main" val="458621282"/>
                    </a:ext>
                  </a:extLst>
                </a:gridCol>
                <a:gridCol w="3975628">
                  <a:extLst>
                    <a:ext uri="{9D8B030D-6E8A-4147-A177-3AD203B41FA5}">
                      <a16:colId xmlns:a16="http://schemas.microsoft.com/office/drawing/2014/main" val="1813631526"/>
                    </a:ext>
                  </a:extLst>
                </a:gridCol>
              </a:tblGrid>
              <a:tr h="243626"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ENB-006-09/ENB-008-10 </a:t>
                      </a:r>
                      <a:endParaRPr lang="en-GB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ENB-009-10 </a:t>
                      </a:r>
                      <a:endParaRPr lang="en-GB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55904"/>
                  </a:ext>
                </a:extLst>
              </a:tr>
              <a:tr h="42634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Design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Phase II, open-label dose-ranging study, with open-label extension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Phase II, open-label, dose-ranging, randomised concurrent control study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507817"/>
                  </a:ext>
                </a:extLst>
              </a:tr>
              <a:tr h="42634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aged ≥ 5 and ≤ 12 years of age with HPP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u="sng" kern="1200" dirty="0">
                          <a:solidFill>
                            <a:srgbClr val="000000"/>
                          </a:solidFill>
                          <a:highlight>
                            <a:srgbClr val="000000"/>
                          </a:highlight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GB" sz="1800" dirty="0"/>
                        <a:t>/13 (</a:t>
                      </a:r>
                      <a:r>
                        <a:rPr lang="en-GB" sz="1800" u="sng" dirty="0">
                          <a:solidFill>
                            <a:srgbClr val="000000"/>
                          </a:solidFill>
                          <a:highlight>
                            <a:srgbClr val="000000"/>
                          </a:highlight>
                        </a:rPr>
                        <a:t>**</a:t>
                      </a:r>
                      <a:r>
                        <a:rPr lang="en-GB" sz="1800" dirty="0"/>
                        <a:t>%) juvenile-onset HPP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Adolescent and adult patients aged 13 to 65 years with HPP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u="sng" kern="1200" dirty="0">
                          <a:solidFill>
                            <a:srgbClr val="000000"/>
                          </a:solidFill>
                          <a:highlight>
                            <a:srgbClr val="000000"/>
                          </a:highlight>
                          <a:latin typeface="+mn-lt"/>
                          <a:ea typeface="+mn-ea"/>
                          <a:cs typeface="+mn-cs"/>
                        </a:rPr>
                        <a:t>**/</a:t>
                      </a:r>
                      <a:r>
                        <a:rPr lang="en-GB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(</a:t>
                      </a:r>
                      <a:r>
                        <a:rPr lang="en-GB" sz="1800" u="sng" kern="1200" dirty="0">
                          <a:solidFill>
                            <a:srgbClr val="000000"/>
                          </a:solidFill>
                          <a:highlight>
                            <a:srgbClr val="000000"/>
                          </a:highlight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%) juvenile-onset HPP</a:t>
                      </a: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4121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Intervention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86907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Comparator(s)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N/A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N/A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60264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Duration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 to 7 years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 to 5 years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2848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Subgroup analyses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/>
                        <a:t>People with juvenile-onset HPP (onset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6 months of age) (n=</a:t>
                      </a:r>
                      <a:r>
                        <a:rPr lang="en-GB" sz="1800" u="sng" kern="1200" dirty="0">
                          <a:solidFill>
                            <a:srgbClr val="000000"/>
                          </a:solidFill>
                          <a:highlight>
                            <a:srgbClr val="000000"/>
                          </a:highlight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800" b="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N/A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46271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Outcomes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Mortality, pain, cranio-synostosis and intracranial pressure, growth, cognitive development and motor skills, adverse effects of treatment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ENB-006-09/ENB-008-10 also included radiographic response, severity of rickets and health-related quality of life (for patients and carers)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755481"/>
                  </a:ext>
                </a:extLst>
              </a:tr>
              <a:tr h="243626">
                <a:tc gridSpan="3"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AA: asfotase alfa; HPP: Hypophosphatasia; N/A: Not applicable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7093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007A173-7AFF-EA4A-BF74-96C9B81A7E62}"/>
              </a:ext>
            </a:extLst>
          </p:cNvPr>
          <p:cNvSpPr txBox="1"/>
          <p:nvPr/>
        </p:nvSpPr>
        <p:spPr>
          <a:xfrm>
            <a:off x="4444122" y="0"/>
            <a:ext cx="1585034" cy="318924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65681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1495" y="353690"/>
            <a:ext cx="10270409" cy="129100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GB" dirty="0"/>
              <a:t>Real-world evidence including juvenile-onset HPP data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16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3" descr="Key clinical trials, including design, population, intervention, comparators">
            <a:extLst>
              <a:ext uri="{FF2B5EF4-FFF2-40B4-BE49-F238E27FC236}">
                <a16:creationId xmlns:a16="http://schemas.microsoft.com/office/drawing/2014/main" id="{D1349A11-2C55-C436-7A4A-62D770452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014570"/>
              </p:ext>
            </p:extLst>
          </p:nvPr>
        </p:nvGraphicFramePr>
        <p:xfrm>
          <a:off x="311890" y="1747537"/>
          <a:ext cx="9849499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317">
                  <a:extLst>
                    <a:ext uri="{9D8B030D-6E8A-4147-A177-3AD203B41FA5}">
                      <a16:colId xmlns:a16="http://schemas.microsoft.com/office/drawing/2014/main" val="2781295461"/>
                    </a:ext>
                  </a:extLst>
                </a:gridCol>
                <a:gridCol w="3267588">
                  <a:extLst>
                    <a:ext uri="{9D8B030D-6E8A-4147-A177-3AD203B41FA5}">
                      <a16:colId xmlns:a16="http://schemas.microsoft.com/office/drawing/2014/main" val="458621282"/>
                    </a:ext>
                  </a:extLst>
                </a:gridCol>
                <a:gridCol w="4470594">
                  <a:extLst>
                    <a:ext uri="{9D8B030D-6E8A-4147-A177-3AD203B41FA5}">
                      <a16:colId xmlns:a16="http://schemas.microsoft.com/office/drawing/2014/main" val="1813631526"/>
                    </a:ext>
                  </a:extLst>
                </a:gridCol>
              </a:tblGrid>
              <a:tr h="243626"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UK MAA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HPP Registry (ALX-HPP-501) </a:t>
                      </a:r>
                      <a:endParaRPr lang="en-GB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55904"/>
                  </a:ext>
                </a:extLst>
              </a:tr>
              <a:tr h="42634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Design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Observational study 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Observational, prospective, long-term registry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507817"/>
                  </a:ext>
                </a:extLst>
              </a:tr>
              <a:tr h="42634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fontAlgn="auto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Paediatric-onset HPP (regardless of current age) </a:t>
                      </a: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Patients of all ages with a confirmed diagnosis of HPP</a:t>
                      </a: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4121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Intervention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 (</a:t>
                      </a:r>
                      <a:r>
                        <a:rPr lang="en-GB" sz="1800" u="sng" kern="1200" dirty="0">
                          <a:solidFill>
                            <a:srgbClr val="000000"/>
                          </a:solidFill>
                          <a:highlight>
                            <a:srgbClr val="000000"/>
                          </a:highlight>
                          <a:latin typeface="+mn-lt"/>
                          <a:ea typeface="+mn-ea"/>
                          <a:cs typeface="+mn-cs"/>
                        </a:rPr>
                        <a:t>******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Ever-treated with AA (</a:t>
                      </a:r>
                      <a:r>
                        <a:rPr lang="en-GB" sz="1800" u="sng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86907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Comparator(s)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N/A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N/A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60264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Duration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Up to 4 years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 to 4 years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28485"/>
                  </a:ext>
                </a:extLst>
              </a:tr>
              <a:tr h="243626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Outcomes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Mortality, pain, respiratory function, growth, mobility and gross motor skills, adverse effects of treatment, health-related quality of life (for patients and carers), mobility assessments and fractures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Global HPP Registry also included craniosynostosis and intracranial pressure, growth, tooth loss, cognitive development 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755481"/>
                  </a:ext>
                </a:extLst>
              </a:tr>
              <a:tr h="243626">
                <a:tc gridSpan="3"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AA: asfotase alfa; HPP: Hypophosphatasia; MAA: Managed access agreement; N/A: Not applicable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26989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6F44E77-BC02-0826-F9A9-D332B081369D}"/>
              </a:ext>
            </a:extLst>
          </p:cNvPr>
          <p:cNvSpPr txBox="1"/>
          <p:nvPr/>
        </p:nvSpPr>
        <p:spPr>
          <a:xfrm>
            <a:off x="4444122" y="0"/>
            <a:ext cx="1585034" cy="318924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984430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31D6-A296-F81E-FC06-2AB90EA2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534" y="169786"/>
            <a:ext cx="9588326" cy="1101426"/>
          </a:xfrm>
        </p:spPr>
        <p:txBody>
          <a:bodyPr/>
          <a:lstStyle/>
          <a:p>
            <a:pPr algn="ctr"/>
            <a:r>
              <a:rPr lang="en-GB" sz="2700" dirty="0"/>
              <a:t>Long-term follow-up evidence for juvenile-onset for all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8FBB-1471-4633-6E73-115A20E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0300" y="6879444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17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1BBB9A-421F-0282-199E-22F148B63F35}"/>
              </a:ext>
            </a:extLst>
          </p:cNvPr>
          <p:cNvSpPr txBox="1"/>
          <p:nvPr/>
        </p:nvSpPr>
        <p:spPr>
          <a:xfrm>
            <a:off x="1478419" y="7199504"/>
            <a:ext cx="8792071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DGC: Draft Guidance Consultation; HPP: hypophosphatasia; MAA: managed access agreement; </a:t>
            </a:r>
            <a:r>
              <a:rPr lang="en-GB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ECM1: evaluation committee meeting 1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82A9ED-E21C-4926-6BC5-4DABC0C99E15}"/>
              </a:ext>
            </a:extLst>
          </p:cNvPr>
          <p:cNvSpPr txBox="1"/>
          <p:nvPr/>
        </p:nvSpPr>
        <p:spPr>
          <a:xfrm>
            <a:off x="201640" y="1495801"/>
            <a:ext cx="10290117" cy="138499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>
                <a:solidFill>
                  <a:schemeClr val="tx1"/>
                </a:solidFill>
              </a:rPr>
              <a:t>Background (DGC section 3.5)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ECM1: evidence presented did not align with accepted categories of paediatric-onset HPP and prognosis varies between perinatal- or infantile-onset HPP and juvenile-onset HPP</a:t>
            </a:r>
            <a:endParaRPr lang="en-GB" sz="1800" dirty="0">
              <a:solidFill>
                <a:schemeClr val="tx1"/>
              </a:solidFill>
            </a:endParaRP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DGC: committee requested evidence </a:t>
            </a:r>
            <a:r>
              <a:rPr lang="en-GB" sz="1800" dirty="0"/>
              <a:t>for juvenile-onset subgroup from the UK MAA, clinical trials and the Global HPP Registry, for all relevant outcomes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2A48A-567F-58C1-5015-0BD4C8F7A4C1}"/>
              </a:ext>
            </a:extLst>
          </p:cNvPr>
          <p:cNvSpPr txBox="1"/>
          <p:nvPr/>
        </p:nvSpPr>
        <p:spPr>
          <a:xfrm>
            <a:off x="201638" y="3338563"/>
            <a:ext cx="10290117" cy="1815882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 response at consultation:</a:t>
            </a:r>
            <a:r>
              <a:rPr lang="en-GB" sz="1800" dirty="0"/>
              <a:t> 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MAA not set up to address differences in outcomes for people with perinatal-/infantile-onset and juvenile-onset HPP – eligibility criteria was based on age at presentation and presenting symptoms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People in MAA more severely affected than people in clinical trials and the treated Global HPP Registry – comparisons of efficacy across datasets should be interpreted with caution</a:t>
            </a:r>
          </a:p>
        </p:txBody>
      </p:sp>
    </p:spTree>
    <p:extLst>
      <p:ext uri="{BB962C8B-B14F-4D97-AF65-F5344CB8AC3E}">
        <p14:creationId xmlns:p14="http://schemas.microsoft.com/office/powerpoint/2010/main" val="3003818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31D6-A296-F81E-FC06-2AB90EA2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210" y="34187"/>
            <a:ext cx="10745820" cy="1101426"/>
          </a:xfrm>
        </p:spPr>
        <p:txBody>
          <a:bodyPr/>
          <a:lstStyle/>
          <a:p>
            <a:pPr algn="ctr"/>
            <a:r>
              <a:rPr lang="en-GB" sz="2700" dirty="0"/>
              <a:t>Long-term follow-up evidence for juvenile-onset for all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8FBB-1471-4633-6E73-115A20E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0300" y="6879444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18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1BBB9A-421F-0282-199E-22F148B63F35}"/>
              </a:ext>
            </a:extLst>
          </p:cNvPr>
          <p:cNvSpPr txBox="1"/>
          <p:nvPr/>
        </p:nvSpPr>
        <p:spPr>
          <a:xfrm>
            <a:off x="1375713" y="7226350"/>
            <a:ext cx="8792071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MAA: managed access agreement; EAG: external assessment group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2A48A-567F-58C1-5015-0BD4C8F7A4C1}"/>
              </a:ext>
            </a:extLst>
          </p:cNvPr>
          <p:cNvSpPr txBox="1"/>
          <p:nvPr/>
        </p:nvSpPr>
        <p:spPr>
          <a:xfrm>
            <a:off x="147933" y="693856"/>
            <a:ext cx="10397533" cy="4601260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Company response at consultation – overview of evidence submitted: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Presented evidence for the juvenile-onset subgroup from UK MAA, clinical trials (ENB-006-09/ENB-008-10 and ENB-009-10) and Global HPP registry for people treated with asfotase alfa for the following outcomes:</a:t>
            </a:r>
          </a:p>
          <a:p>
            <a:pPr marL="10448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Ambulation – 6 minute walk test (6MWT)</a:t>
            </a:r>
          </a:p>
          <a:p>
            <a:pPr marL="10448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Patient reported pain – Brief Pain Inventory Short Form (BPI-SF) pain severity score</a:t>
            </a:r>
          </a:p>
          <a:p>
            <a:pPr marL="10448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Growth - height and weight</a:t>
            </a:r>
          </a:p>
          <a:p>
            <a:pPr marL="10448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Health-related quality of life – different measures for each data source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Further data from clinical trials (ENB-006-09/ENB-008-10 and ENB-009-10) also presented for: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Changes in rickets severity – radiographic global impression of change (RGI-C) and rickets severity score (RSS)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Gross motor function – </a:t>
            </a:r>
            <a:r>
              <a:rPr lang="en-GB" sz="1700" dirty="0" err="1"/>
              <a:t>Bruininks-Oseretsky</a:t>
            </a:r>
            <a:r>
              <a:rPr lang="en-GB" sz="1700" dirty="0"/>
              <a:t> Test of motor proficiency (BOT-2) 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Company suggest: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improvement with asfotase alfa is shown across all outcomes over time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people treated in clinical trials and the Global HPP Registry are less likely to experience marked improvements as baseline values are closer to normal range than MAA treated patients</a:t>
            </a:r>
          </a:p>
          <a:p>
            <a:pPr marL="108000">
              <a:spcBef>
                <a:spcPts val="600"/>
              </a:spcBef>
            </a:pPr>
            <a:r>
              <a:rPr lang="en-GB" sz="1700" b="1" dirty="0"/>
              <a:t>Key outcomes are presented here, with data for all outcomes provided as back-up slides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82F673-7196-9164-6966-9B55B2A3C7B9}"/>
              </a:ext>
            </a:extLst>
          </p:cNvPr>
          <p:cNvSpPr txBox="1"/>
          <p:nvPr/>
        </p:nvSpPr>
        <p:spPr>
          <a:xfrm>
            <a:off x="147933" y="5393570"/>
            <a:ext cx="10397532" cy="183127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Inconsistent reporting of baseline data across all sources and outcomes – therefore unclear if all available patients included in all analyses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Endpoint and change from baseline data (and variance estimates) not provided for some outcomes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No explanation for substantial loss to follow up in clinical trials for some outcomes 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Numbers in MAA and Global HPP Registry in long-term follow up very low – unclear if these are due to loss to follow up, immature follow up or both</a:t>
            </a:r>
          </a:p>
        </p:txBody>
      </p:sp>
    </p:spTree>
    <p:extLst>
      <p:ext uri="{BB962C8B-B14F-4D97-AF65-F5344CB8AC3E}">
        <p14:creationId xmlns:p14="http://schemas.microsoft.com/office/powerpoint/2010/main" val="242309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22312" y="7321351"/>
            <a:ext cx="10248767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6MWT: 6 minute walk test, MAA: managed access agreement; HPP: hypophosphatasia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55940" y="226591"/>
            <a:ext cx="10381509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>
                <a:solidFill>
                  <a:schemeClr val="accent3"/>
                </a:solidFill>
              </a:rPr>
              <a:t>Juvenile-onset subgroup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ambulation </a:t>
            </a:r>
            <a:r>
              <a:rPr lang="en-GB" sz="28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(6MWT)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19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3C25E-C807-4B4E-E1A5-98089A2D497C}"/>
              </a:ext>
            </a:extLst>
          </p:cNvPr>
          <p:cNvSpPr txBox="1"/>
          <p:nvPr/>
        </p:nvSpPr>
        <p:spPr>
          <a:xfrm>
            <a:off x="281843" y="886948"/>
            <a:ext cx="10255606" cy="410824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Company:</a:t>
            </a:r>
          </a:p>
          <a:p>
            <a:pPr marL="39375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the outcome of ambulation, improvement from baseline seen with asfotase alfa treatment for distance walked and % predicted versus matched healthy peers in 6 minute walk test (6MWT):</a:t>
            </a:r>
          </a:p>
          <a:p>
            <a:pPr marL="807278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MAA shows greatest improvement: median distance walked increased from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******************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 baseline to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******************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 36 months</a:t>
            </a:r>
          </a:p>
          <a:p>
            <a:pPr marL="807278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Clinical trials show statistically significant improvement: median distance walked increased from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****************** 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****************** 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at 84 months</a:t>
            </a:r>
          </a:p>
          <a:p>
            <a:pPr marL="807278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Global HPP Registry shows improvement: median distance walked increased from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********* *********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****************** 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 last follow up (median 29 months)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Treatment success agreed in MAA as 10% or 25m increase in distance walked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80% predicated vs matched healthy peers considered within normal range</a:t>
            </a: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9375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People in MAA severely impaired at baseline compared with in trials and Global HPP Registry</a:t>
            </a:r>
          </a:p>
          <a:p>
            <a:pPr marL="39375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 in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trials and Global HPP Registry reached normal level (&gt;80%) for % predicted distance</a:t>
            </a:r>
          </a:p>
          <a:p>
            <a:pPr marL="39375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 in MAA did not reach normal level for % 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predicted distance, but baseline lower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1D097-486D-2FDC-5F52-3253226AAE63}"/>
              </a:ext>
            </a:extLst>
          </p:cNvPr>
          <p:cNvSpPr txBox="1"/>
          <p:nvPr/>
        </p:nvSpPr>
        <p:spPr>
          <a:xfrm>
            <a:off x="281843" y="5274468"/>
            <a:ext cx="10255606" cy="193899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Agrees baseline data show greater impairment in people treated in MAA compared with people treated in clinical trials and Global HPP Registry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Ranges in final data point for % predicted distance in the clinical trials and Global HPP Registry include people below normal level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Substantial loss to follow-up or immature data in clinical trials (n=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month 84), MAA and Global HPP Registry (both n=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</a:t>
            </a:r>
            <a:r>
              <a:rPr lang="en-GB" sz="1800" dirty="0"/>
              <a:t> by month 48)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09E79-688C-45C1-5CD5-A33823CFF770}"/>
              </a:ext>
            </a:extLst>
          </p:cNvPr>
          <p:cNvSpPr txBox="1"/>
          <p:nvPr/>
        </p:nvSpPr>
        <p:spPr>
          <a:xfrm>
            <a:off x="8731405" y="226592"/>
            <a:ext cx="1806044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Full data available in back-up slides</a:t>
            </a:r>
          </a:p>
        </p:txBody>
      </p:sp>
    </p:spTree>
    <p:extLst>
      <p:ext uri="{BB962C8B-B14F-4D97-AF65-F5344CB8AC3E}">
        <p14:creationId xmlns:p14="http://schemas.microsoft.com/office/powerpoint/2010/main" val="244291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11891" y="230390"/>
            <a:ext cx="10270409" cy="8283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3200" dirty="0"/>
              <a:t>AA (</a:t>
            </a:r>
            <a:r>
              <a:rPr lang="en-GB" sz="3200" dirty="0" err="1"/>
              <a:t>Strensiq</a:t>
            </a:r>
            <a:r>
              <a:rPr lang="en-GB" sz="3200" dirty="0"/>
              <a:t>, Alexion Pharma UK Ltd)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2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3" descr="Details of treatment, including marketing authorisation, mechanism of action, administration and price">
            <a:extLst>
              <a:ext uri="{FF2B5EF4-FFF2-40B4-BE49-F238E27FC236}">
                <a16:creationId xmlns:a16="http://schemas.microsoft.com/office/drawing/2014/main" id="{65A42982-5668-0188-263C-EA6A830991C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678042"/>
              </p:ext>
            </p:extLst>
          </p:nvPr>
        </p:nvGraphicFramePr>
        <p:xfrm>
          <a:off x="311891" y="1058749"/>
          <a:ext cx="9842628" cy="5410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957972">
                  <a:extLst>
                    <a:ext uri="{9D8B030D-6E8A-4147-A177-3AD203B41FA5}">
                      <a16:colId xmlns:a16="http://schemas.microsoft.com/office/drawing/2014/main" val="748657784"/>
                    </a:ext>
                  </a:extLst>
                </a:gridCol>
                <a:gridCol w="7884656">
                  <a:extLst>
                    <a:ext uri="{9D8B030D-6E8A-4147-A177-3AD203B41FA5}">
                      <a16:colId xmlns:a16="http://schemas.microsoft.com/office/drawing/2014/main" val="3173266189"/>
                    </a:ext>
                  </a:extLst>
                </a:gridCol>
              </a:tblGrid>
              <a:tr h="1404117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Marketing authorisation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dirty="0"/>
                        <a:t>‘Indicated for long-term enzyme replacement therapy in patients with paediatric-onset hypophosphatasia to treat the bone manifestations of the disease’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EMA license received on 28 August 2015, which was converted to a national GB license on 1 January 2021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016788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Mechanism of action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Asfotase alfa (AA) is a human recombinant tissue non-specific alkaline phosphatase (TNSALP)-Fc-</a:t>
                      </a:r>
                      <a:r>
                        <a:rPr lang="en-GB" sz="1800" dirty="0" err="1"/>
                        <a:t>deca</a:t>
                      </a:r>
                      <a:r>
                        <a:rPr lang="en-GB" sz="1800" dirty="0"/>
                        <a:t>-aspartate fusion protein enzyme replacement therapy (ERT), promotes mineralisation of the skeleton in patients with hypophosphatasia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656975"/>
                  </a:ext>
                </a:extLst>
              </a:tr>
              <a:tr h="1145545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Administration and dose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Subcutaneous administration: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2 mg/kg of body weight administered three times per week, or 1 mg/kg of body weight administered six times per week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The maximum volume of medicinal product per injection should not exceed 1 ml. If more than 1 ml is required, multiple injections may be administered at the same time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176351"/>
                  </a:ext>
                </a:extLst>
              </a:tr>
              <a:tr h="470535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Price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The list price of AA in the UK is £58.80 per mg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Patient Access Scheme (PAS) is in place (updated at consultation)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22029"/>
                  </a:ext>
                </a:extLst>
              </a:tr>
              <a:tr h="192405">
                <a:tc gridSpan="2"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AA: Asfotase alfa; EMA: European medicines agency; PAS: patient access scheme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09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287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22316" y="7238023"/>
            <a:ext cx="10248767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MAA: managed access agreement; HPP: hypophosphatasia; AA: asfotase alfa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8891" y="226591"/>
            <a:ext cx="10381509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>
                <a:solidFill>
                  <a:schemeClr val="accent3"/>
                </a:solidFill>
              </a:rPr>
              <a:t>Juvenile-onset subgroup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patient reported pain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20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3C25E-C807-4B4E-E1A5-98089A2D497C}"/>
              </a:ext>
            </a:extLst>
          </p:cNvPr>
          <p:cNvSpPr txBox="1"/>
          <p:nvPr/>
        </p:nvSpPr>
        <p:spPr>
          <a:xfrm>
            <a:off x="259564" y="1071730"/>
            <a:ext cx="10255606" cy="381187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Company:</a:t>
            </a:r>
          </a:p>
          <a:p>
            <a:pPr marL="39375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the outcome of patient reported pain, improvement from baseline seen with asfotase alfa treatment for Brief Pain Inventory Short Form (BPI-SF) severity scale:</a:t>
            </a:r>
          </a:p>
          <a:p>
            <a:pPr marL="807278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MAA shows: median value improved by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 24 months and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 36 months</a:t>
            </a:r>
          </a:p>
          <a:p>
            <a:pPr marL="807278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Clinical trials show statistically significant improvement: median value improved by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 at 48 months</a:t>
            </a:r>
          </a:p>
          <a:p>
            <a:pPr marL="807278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Global HPP Registry shows: median value improved by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at last follow up (median 30 months)</a:t>
            </a: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Treatment success agreed in MAA as </a:t>
            </a:r>
            <a:r>
              <a:rPr lang="en-GB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improvement </a:t>
            </a:r>
            <a:r>
              <a:rPr lang="en-GB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≥2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tabLst>
                <a:tab pos="457200" algn="l"/>
              </a:tabLst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People in MAA are severely impaired at baseline compared with in trials and Global HPP Registry</a:t>
            </a:r>
          </a:p>
          <a:p>
            <a:pPr marL="39375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Reductions in BPI-SF Severity Score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AA achieved as early as 6-12 months and sustained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1D097-486D-2FDC-5F52-3253226AAE63}"/>
              </a:ext>
            </a:extLst>
          </p:cNvPr>
          <p:cNvSpPr txBox="1"/>
          <p:nvPr/>
        </p:nvSpPr>
        <p:spPr>
          <a:xfrm>
            <a:off x="259564" y="4903081"/>
            <a:ext cx="10255606" cy="166199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Agrees baseline data show greater pain burden in people treated in MAA compared with people treated in clinical trials and Global HPP Registry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Improvements were sustained where follow-up data were available, but longer-term data very limited in MAA (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month 36) and Global HPP Registry (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month 48) – unclear if due to loss to follow-up, immature follow-up or both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09E79-688C-45C1-5CD5-A33823CFF770}"/>
              </a:ext>
            </a:extLst>
          </p:cNvPr>
          <p:cNvSpPr txBox="1"/>
          <p:nvPr/>
        </p:nvSpPr>
        <p:spPr>
          <a:xfrm>
            <a:off x="8697951" y="226592"/>
            <a:ext cx="183949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Full data shown in back-up slides</a:t>
            </a:r>
          </a:p>
        </p:txBody>
      </p:sp>
    </p:spTree>
    <p:extLst>
      <p:ext uri="{BB962C8B-B14F-4D97-AF65-F5344CB8AC3E}">
        <p14:creationId xmlns:p14="http://schemas.microsoft.com/office/powerpoint/2010/main" val="2932355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8892" y="226591"/>
            <a:ext cx="8479060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>
                <a:solidFill>
                  <a:schemeClr val="accent3"/>
                </a:solidFill>
              </a:rPr>
              <a:t>Juvenile-onset subgroup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health-related quality of life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21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3C25E-C807-4B4E-E1A5-98089A2D497C}"/>
              </a:ext>
            </a:extLst>
          </p:cNvPr>
          <p:cNvSpPr txBox="1"/>
          <p:nvPr/>
        </p:nvSpPr>
        <p:spPr>
          <a:xfrm>
            <a:off x="215473" y="1636402"/>
            <a:ext cx="10321976" cy="304698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MAA and Global HPP Registry used different measures for HRQoL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Improvement in HRQoL from baseline seen with asfotase alfa:</a:t>
            </a:r>
          </a:p>
          <a:p>
            <a:pPr marL="807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MAA shows: improvement of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in median EQ5D-3L utility score from baseline to 36 months</a:t>
            </a:r>
          </a:p>
          <a:p>
            <a:pPr marL="807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Global HPP Registry shows:</a:t>
            </a:r>
          </a:p>
          <a:p>
            <a:pPr marL="1328806" lvl="2" indent="-285750">
              <a:buFont typeface="Arial" panose="020B0604020202020204" pitchFamily="34" charset="0"/>
              <a:buChar char="•"/>
            </a:pPr>
            <a:r>
              <a:rPr lang="en-GB" sz="1800" dirty="0"/>
              <a:t>improvement in median SF36v2 physical component score from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baseline to  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last follow-up (median 30 months)</a:t>
            </a:r>
          </a:p>
          <a:p>
            <a:pPr marL="1328806" lvl="2" indent="-285750">
              <a:buFont typeface="Arial" panose="020B0604020202020204" pitchFamily="34" charset="0"/>
              <a:buChar char="•"/>
            </a:pPr>
            <a:r>
              <a:rPr lang="en-GB" sz="1800" dirty="0"/>
              <a:t>improvement in </a:t>
            </a:r>
            <a:r>
              <a:rPr lang="en-GB" sz="1800" dirty="0" err="1"/>
              <a:t>PedsQL</a:t>
            </a:r>
            <a:r>
              <a:rPr lang="en-GB" sz="1800" dirty="0"/>
              <a:t> score from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baseline to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at last follow-up (median 30 months)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</a:t>
            </a:r>
            <a:r>
              <a:rPr lang="en-GB" sz="1800" dirty="0">
                <a:solidFill>
                  <a:schemeClr val="tx1"/>
                </a:solidFill>
              </a:rPr>
              <a:t> paediatric patient in MAA eligible for </a:t>
            </a:r>
            <a:r>
              <a:rPr lang="en-GB" sz="1800" dirty="0" err="1">
                <a:solidFill>
                  <a:schemeClr val="tx1"/>
                </a:solidFill>
              </a:rPr>
              <a:t>PedsQL</a:t>
            </a:r>
            <a:r>
              <a:rPr lang="en-GB" sz="1800" dirty="0">
                <a:solidFill>
                  <a:schemeClr val="tx1"/>
                </a:solidFill>
              </a:rPr>
              <a:t> measure who had 3 years asfotase alfa treatment at baseline – data has been excluded from QoL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1D097-486D-2FDC-5F52-3253226AAE63}"/>
              </a:ext>
            </a:extLst>
          </p:cNvPr>
          <p:cNvSpPr txBox="1"/>
          <p:nvPr/>
        </p:nvSpPr>
        <p:spPr>
          <a:xfrm>
            <a:off x="215473" y="5155676"/>
            <a:ext cx="10321976" cy="110799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For EQ5D-3L, until month 24 range of values includes some people with reduction in utilities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At last time point with follow up,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(EQ5D-3L),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(SF3v6) and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800" dirty="0"/>
              <a:t> (</a:t>
            </a:r>
            <a:r>
              <a:rPr lang="en-GB" sz="1800" dirty="0" err="1"/>
              <a:t>PedsQL</a:t>
            </a:r>
            <a:r>
              <a:rPr lang="en-GB" sz="1800" dirty="0"/>
              <a:t>) - not clear if due to loss to follow-up, immature follow-up or both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09E79-688C-45C1-5CD5-A33823CFF770}"/>
              </a:ext>
            </a:extLst>
          </p:cNvPr>
          <p:cNvSpPr txBox="1"/>
          <p:nvPr/>
        </p:nvSpPr>
        <p:spPr>
          <a:xfrm>
            <a:off x="8697951" y="226592"/>
            <a:ext cx="183949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Full data shown in back-up slides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33FFEE-85C6-2E71-0412-BE882FAF01CA}"/>
              </a:ext>
            </a:extLst>
          </p:cNvPr>
          <p:cNvSpPr txBox="1"/>
          <p:nvPr/>
        </p:nvSpPr>
        <p:spPr>
          <a:xfrm>
            <a:off x="222316" y="7238023"/>
            <a:ext cx="10248767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MAA: managed access agreement; HPP: hypophosphatasia; </a:t>
            </a:r>
            <a:r>
              <a:rPr lang="en-GB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HRQoL: health-related quality of life; SF36v2: short-form 36 version 2; </a:t>
            </a:r>
            <a:r>
              <a:rPr lang="en-GB" sz="11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PedsQL</a:t>
            </a:r>
            <a:r>
              <a:rPr lang="en-GB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: paediatric QoL score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868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31D6-A296-F81E-FC06-2AB90EA2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230012"/>
            <a:ext cx="9120629" cy="110142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2400" dirty="0"/>
              <a:t>Comparative analyses of asfotase alfa and best supportive care specific to juvenile-onset population </a:t>
            </a:r>
            <a:r>
              <a:rPr lang="en-GB" sz="1200" dirty="0">
                <a:solidFill>
                  <a:schemeClr val="tx1"/>
                </a:solidFill>
              </a:rPr>
              <a:t>(DGC section 3.6)</a:t>
            </a:r>
            <a:br>
              <a:rPr lang="en-GB" sz="2800" b="1" dirty="0">
                <a:solidFill>
                  <a:schemeClr val="tx1"/>
                </a:solidFill>
              </a:rPr>
            </a:br>
            <a:endParaRPr lang="en-GB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8FBB-1471-4633-6E73-115A20E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16472" y="6926190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22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1BBB9A-421F-0282-199E-22F148B63F35}"/>
              </a:ext>
            </a:extLst>
          </p:cNvPr>
          <p:cNvSpPr txBox="1"/>
          <p:nvPr/>
        </p:nvSpPr>
        <p:spPr>
          <a:xfrm>
            <a:off x="0" y="7173352"/>
            <a:ext cx="1043413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MAA: managed access agreement; EAG: external assessment group; BSC: best supportive care; 6MWT: 6 minute walk test; BPI-SF: </a:t>
            </a:r>
            <a:r>
              <a:rPr lang="en-GB" sz="1100" dirty="0"/>
              <a:t>Brief Pain Inventory Short Form 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82A9ED-E21C-4926-6BC5-4DABC0C99E15}"/>
              </a:ext>
            </a:extLst>
          </p:cNvPr>
          <p:cNvSpPr txBox="1"/>
          <p:nvPr/>
        </p:nvSpPr>
        <p:spPr>
          <a:xfrm>
            <a:off x="291965" y="1393846"/>
            <a:ext cx="10074697" cy="209288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>
                <a:solidFill>
                  <a:schemeClr val="tx1"/>
                </a:solidFill>
              </a:rPr>
              <a:t>Background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ECM1: EAG did not consider comparative efficacy of asfotase alfa and best supportive care were suitably addressed for all populations and outcomes in the scope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DGC recommended that the Global HPP Registry (ALX-HPP-501) be used as a source of comparative (i.e. BSC) data, using appropriate methods for adjusting for potential confounders according to the methods described in NICE Decision Support Unit (DSU) Technical Support Document (TSD) 17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2A48A-567F-58C1-5015-0BD4C8F7A4C1}"/>
              </a:ext>
            </a:extLst>
          </p:cNvPr>
          <p:cNvSpPr txBox="1"/>
          <p:nvPr/>
        </p:nvSpPr>
        <p:spPr>
          <a:xfrm>
            <a:off x="318935" y="4006129"/>
            <a:ext cx="10066894" cy="830997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 response at consultation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6MWT and BPI-SF only outcomes captured in both MAA and Global HPP Registry, but there is no overlap that would allow for appropriate matching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683F0C-3F3E-B7F5-69A8-B5C1064F9A37}"/>
              </a:ext>
            </a:extLst>
          </p:cNvPr>
          <p:cNvSpPr txBox="1"/>
          <p:nvPr/>
        </p:nvSpPr>
        <p:spPr>
          <a:xfrm>
            <a:off x="336320" y="5356528"/>
            <a:ext cx="10049509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>
                <a:solidFill>
                  <a:schemeClr val="tx1"/>
                </a:solidFill>
              </a:rPr>
              <a:t>EAG</a:t>
            </a:r>
            <a:endParaRPr lang="en-GB" sz="1800" b="1" strike="sngStrike" dirty="0">
              <a:solidFill>
                <a:schemeClr val="tx1"/>
              </a:solidFill>
            </a:endParaRP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Agrees with company’s assessment that matching data for a comparison between MAA and Global HPP Registry isn’t feasible</a:t>
            </a:r>
          </a:p>
        </p:txBody>
      </p:sp>
    </p:spTree>
    <p:extLst>
      <p:ext uri="{BB962C8B-B14F-4D97-AF65-F5344CB8AC3E}">
        <p14:creationId xmlns:p14="http://schemas.microsoft.com/office/powerpoint/2010/main" val="1752780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31D6-A296-F81E-FC06-2AB90EA2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753" y="0"/>
            <a:ext cx="9120629" cy="110142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2400" dirty="0"/>
              <a:t>Comparative analyses of asfotase alfa and best supportive care specific to juvenile-onset population </a:t>
            </a:r>
            <a:r>
              <a:rPr lang="en-GB" sz="1200" dirty="0">
                <a:solidFill>
                  <a:schemeClr val="tx1"/>
                </a:solidFill>
              </a:rPr>
              <a:t>(DGC section 3.6)</a:t>
            </a:r>
            <a:br>
              <a:rPr lang="en-GB" sz="2800" b="1" dirty="0">
                <a:solidFill>
                  <a:schemeClr val="tx1"/>
                </a:solidFill>
              </a:rPr>
            </a:br>
            <a:endParaRPr lang="en-GB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8FBB-1471-4633-6E73-115A20E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3387" y="7133938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23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2A48A-567F-58C1-5015-0BD4C8F7A4C1}"/>
              </a:ext>
            </a:extLst>
          </p:cNvPr>
          <p:cNvSpPr txBox="1"/>
          <p:nvPr/>
        </p:nvSpPr>
        <p:spPr>
          <a:xfrm>
            <a:off x="143474" y="735930"/>
            <a:ext cx="10434135" cy="466281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Company response at consultation – overview of the evidence submitted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Naïve comparison of MAA, Global HPP Registry and clinical trial data for the outcomes of: 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Ambulation – 6 Minute Walk Test (6MWT)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Patient reported pain – Brief Pain Inventory Short Form (BPI-SF) pain severity score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Growth – height and weight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Health-related quality of life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/>
              <a:t>ENB006-09/ENB-008-10 data versus historical controls for: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Changes in rickets severity – radiographic global impression of change (RGI-C)</a:t>
            </a:r>
          </a:p>
          <a:p>
            <a:pPr marL="393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dirty="0"/>
              <a:t>ENB-009-10 primary treatment period results (6 months), including a BSC control group for: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Ambulation – 6MWT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Gross motor function - </a:t>
            </a:r>
            <a:r>
              <a:rPr lang="en-GB" sz="1600" dirty="0" err="1"/>
              <a:t>Bruininks-Oseretsky</a:t>
            </a:r>
            <a:r>
              <a:rPr lang="en-GB" sz="1600" dirty="0"/>
              <a:t> Test of motor proficiency (BOT-2)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Patient reported pain – BPI-SF pain severity score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Company suggest: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Differences in baseline data between sources and between those treated and never-treated makes comparisons difficult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Greater improvements across outcomes shown for people treated with AA compared with people never-treated</a:t>
            </a:r>
          </a:p>
          <a:p>
            <a:pPr marL="108000">
              <a:spcBef>
                <a:spcPts val="600"/>
              </a:spcBef>
            </a:pPr>
            <a:r>
              <a:rPr lang="en-GB" sz="1600" b="1" dirty="0"/>
              <a:t>Key outcomes are presented here, with data for all outcomes provided as back-up slides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B45266-6DA9-BD6B-8326-7AB39EEFE10C}"/>
              </a:ext>
            </a:extLst>
          </p:cNvPr>
          <p:cNvSpPr txBox="1"/>
          <p:nvPr/>
        </p:nvSpPr>
        <p:spPr>
          <a:xfrm>
            <a:off x="143474" y="5471944"/>
            <a:ext cx="10447889" cy="147732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>
                <a:solidFill>
                  <a:schemeClr val="tx1"/>
                </a:solidFill>
              </a:rPr>
              <a:t>EAG</a:t>
            </a:r>
            <a:endParaRPr lang="en-GB" sz="1600" b="1" strike="sngStrike" dirty="0">
              <a:solidFill>
                <a:schemeClr val="tx1"/>
              </a:solidFill>
            </a:endParaRP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Agrees people in MAA more severely affected than in Global HPP registry and clinical trials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Inconsistencies in baseline data reporting - unclear if all available patients are included in comparisons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Overall, naïve comparisons indicate AA associated with greater improvement from baseline than BSC, for people most severely affected at baseline (MAA); generally no clear difference in change from baseline between AA and BSC for less severely affected (treated compared to never treated in Global HPP Registry)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13735B-7EEB-1CD9-5A88-DEC2BB48176D}"/>
              </a:ext>
            </a:extLst>
          </p:cNvPr>
          <p:cNvSpPr txBox="1"/>
          <p:nvPr/>
        </p:nvSpPr>
        <p:spPr>
          <a:xfrm>
            <a:off x="-1" y="7245405"/>
            <a:ext cx="104341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MAA: managed access agreement; EAG: external assessment group; BSC: best supportive care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553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E048-1CE2-C70D-BE69-9E160B9C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60690"/>
            <a:ext cx="10185400" cy="765501"/>
          </a:xfrm>
        </p:spPr>
        <p:txBody>
          <a:bodyPr/>
          <a:lstStyle/>
          <a:p>
            <a:r>
              <a:rPr lang="en-GB" sz="2400" dirty="0"/>
              <a:t>Juvenile-onset subgroup comparative evidence: ambulation (6MWT)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84FFAF-286C-9F99-CAD7-5FFB777A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97255" y="7179647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FF7CF-391C-53DB-A18F-64FD75368675}"/>
              </a:ext>
            </a:extLst>
          </p:cNvPr>
          <p:cNvSpPr txBox="1"/>
          <p:nvPr/>
        </p:nvSpPr>
        <p:spPr>
          <a:xfrm>
            <a:off x="4425811" y="-44122"/>
            <a:ext cx="1585034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0B72A-69A4-4919-13A1-02587AA73240}"/>
              </a:ext>
            </a:extLst>
          </p:cNvPr>
          <p:cNvSpPr txBox="1"/>
          <p:nvPr/>
        </p:nvSpPr>
        <p:spPr>
          <a:xfrm>
            <a:off x="6433955" y="629957"/>
            <a:ext cx="4163680" cy="443198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Profound differences in baseline characteristics of each population confound comparative analysis and combination of data sets to provide single comparison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People treated with AA improve in walking ability; untreated do not improve and appear to decline over time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In clinical trials, normal % predicted scores (&gt;80%) achieved at 6 months AA treatment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Global HPP Registry data shows stable score over 3 years – decline in score at year 4 result of data from 1 patient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Greatest improvement in people in MAA – score does not reach normal range (&gt;80%), but had shorter exposure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E0D68B-D72F-2ABE-8111-A1912ECF8DD2}"/>
              </a:ext>
            </a:extLst>
          </p:cNvPr>
          <p:cNvSpPr txBox="1"/>
          <p:nvPr/>
        </p:nvSpPr>
        <p:spPr>
          <a:xfrm>
            <a:off x="167425" y="5268944"/>
            <a:ext cx="10434136" cy="196977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Agrees there are differences in baseline mobility between study populations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Data differs from previously reported – unclear if data for all available patients included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Accepts limited data at year 4 in Global HPP Registry, but after year 2, scores converge with no difference for people treated and never treated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People in clinical trials show improvement, but less than in MAA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Greatest improvements in most severely affected, but not clear that AA improves ambulation in less severely affected; clinical trial improvement may be driven by people more severely impacted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B81D9-5B1B-7A4C-B33C-164BED264CF6}"/>
              </a:ext>
            </a:extLst>
          </p:cNvPr>
          <p:cNvSpPr txBox="1"/>
          <p:nvPr/>
        </p:nvSpPr>
        <p:spPr>
          <a:xfrm>
            <a:off x="91839" y="7251700"/>
            <a:ext cx="104341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6MWT: 6 minute walk test; AA: asfotase alfa; HPP: hypophosphatasia; MAA: managed access agreement; EAG: external assessment group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8E60AA-0A96-BE28-8C97-7C64755F753C}"/>
              </a:ext>
            </a:extLst>
          </p:cNvPr>
          <p:cNvSpPr/>
          <p:nvPr/>
        </p:nvSpPr>
        <p:spPr>
          <a:xfrm>
            <a:off x="91839" y="629957"/>
            <a:ext cx="6183881" cy="4512314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E048-1CE2-C70D-BE69-9E160B9C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70010"/>
            <a:ext cx="10185400" cy="765501"/>
          </a:xfrm>
        </p:spPr>
        <p:txBody>
          <a:bodyPr/>
          <a:lstStyle/>
          <a:p>
            <a:r>
              <a:rPr lang="en-GB" sz="2400" dirty="0"/>
              <a:t>Juvenile-onset subgroup comparative evidence: patient reported pain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84FFAF-286C-9F99-CAD7-5FFB777A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97255" y="7179647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FF7CF-391C-53DB-A18F-64FD75368675}"/>
              </a:ext>
            </a:extLst>
          </p:cNvPr>
          <p:cNvSpPr txBox="1"/>
          <p:nvPr/>
        </p:nvSpPr>
        <p:spPr>
          <a:xfrm>
            <a:off x="4425811" y="-44122"/>
            <a:ext cx="1585034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0B72A-69A4-4919-13A1-02587AA73240}"/>
              </a:ext>
            </a:extLst>
          </p:cNvPr>
          <p:cNvSpPr txBox="1"/>
          <p:nvPr/>
        </p:nvSpPr>
        <p:spPr>
          <a:xfrm>
            <a:off x="6646460" y="835511"/>
            <a:ext cx="3951175" cy="444737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Profound differences in baseline characteristics of each population confound comparative analysis and combination of data sets to provide single comparison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People treated with AA have reduced pain severity score over follow-up; untreated people do not show reduction in pain over time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People in MAA show greatest improvements in pain severity score (above threshold for clinical improvement of ≥2)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Reductions in pain also seen in people treated in Global HPP Registry and clinical trials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E0D68B-D72F-2ABE-8111-A1912ECF8DD2}"/>
              </a:ext>
            </a:extLst>
          </p:cNvPr>
          <p:cNvSpPr txBox="1"/>
          <p:nvPr/>
        </p:nvSpPr>
        <p:spPr>
          <a:xfrm>
            <a:off x="95765" y="5702319"/>
            <a:ext cx="10505796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Agrees there are differences in baseline pain severity between study populations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Data differs from previously reported – unclear if data for all available patients included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Figure shows some evidence that AA is associated with reduction in pain severity for people whose pain is most severe at baseline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People with lower baseline pain severity appear to have little or no change in pain severity over follow-up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C842CB-0908-A09C-8925-D0C780F1657B}"/>
              </a:ext>
            </a:extLst>
          </p:cNvPr>
          <p:cNvSpPr txBox="1"/>
          <p:nvPr/>
        </p:nvSpPr>
        <p:spPr>
          <a:xfrm>
            <a:off x="91839" y="7251700"/>
            <a:ext cx="104341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AA: asfotase alfa; HPP: hypophosphatasia; MAA: managed access agreement; EAG: external assessment group; BPI: </a:t>
            </a:r>
            <a:r>
              <a:rPr lang="en-GB" sz="1100" dirty="0"/>
              <a:t>Brief Pain Inventory (short form score)</a:t>
            </a: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2EF780-A53A-EA04-C654-C9E3FB211CD8}"/>
              </a:ext>
            </a:extLst>
          </p:cNvPr>
          <p:cNvSpPr/>
          <p:nvPr/>
        </p:nvSpPr>
        <p:spPr>
          <a:xfrm>
            <a:off x="160665" y="770568"/>
            <a:ext cx="6183881" cy="4512314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66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E048-1CE2-C70D-BE69-9E160B9C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49476"/>
            <a:ext cx="10185400" cy="765501"/>
          </a:xfrm>
        </p:spPr>
        <p:txBody>
          <a:bodyPr/>
          <a:lstStyle/>
          <a:p>
            <a:r>
              <a:rPr lang="en-GB" sz="2400" dirty="0"/>
              <a:t>Juvenile-onset subgroup comparative evidence: HRQoL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84FFAF-286C-9F99-CAD7-5FFB777A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97255" y="7179647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FF7CF-391C-53DB-A18F-64FD75368675}"/>
              </a:ext>
            </a:extLst>
          </p:cNvPr>
          <p:cNvSpPr txBox="1"/>
          <p:nvPr/>
        </p:nvSpPr>
        <p:spPr>
          <a:xfrm>
            <a:off x="4425811" y="-44122"/>
            <a:ext cx="1585034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0B72A-69A4-4919-13A1-02587AA73240}"/>
              </a:ext>
            </a:extLst>
          </p:cNvPr>
          <p:cNvSpPr txBox="1"/>
          <p:nvPr/>
        </p:nvSpPr>
        <p:spPr>
          <a:xfrm>
            <a:off x="6449962" y="1152264"/>
            <a:ext cx="4147674" cy="366254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No single QoL measure has been used across all data sets, so presents SF36v2 Physical component scale and </a:t>
            </a:r>
            <a:r>
              <a:rPr lang="en-GB" sz="1700" dirty="0" err="1">
                <a:solidFill>
                  <a:schemeClr val="tx1"/>
                </a:solidFill>
              </a:rPr>
              <a:t>PedsQL</a:t>
            </a:r>
            <a:r>
              <a:rPr lang="en-GB" sz="1700" dirty="0">
                <a:solidFill>
                  <a:schemeClr val="tx1"/>
                </a:solidFill>
              </a:rPr>
              <a:t> score from Global HPP Registry for treated and never-treated populations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Peopl</a:t>
            </a:r>
            <a:r>
              <a:rPr lang="en-GB" sz="1700" dirty="0"/>
              <a:t>e treated with asfotase alfa in Global HPP Registry have lower QoL at baseline compared to those never-treated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People treated showed greater improvements in QoL over follow-up than those never-treated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E0D68B-D72F-2ABE-8111-A1912ECF8DD2}"/>
              </a:ext>
            </a:extLst>
          </p:cNvPr>
          <p:cNvSpPr txBox="1"/>
          <p:nvPr/>
        </p:nvSpPr>
        <p:spPr>
          <a:xfrm>
            <a:off x="93802" y="5021933"/>
            <a:ext cx="10505796" cy="221599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SF36v2: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disagree with company’s conclusion – data shows little change over time for people treated and people not treated with AA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when curves converge at year 4, only </a:t>
            </a:r>
            <a:r>
              <a:rPr lang="en-GB" sz="16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</a:t>
            </a:r>
            <a:r>
              <a:rPr lang="en-GB" sz="1600" dirty="0"/>
              <a:t> people are in the asfotase alfa treatment arm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PedsQL</a:t>
            </a:r>
            <a:r>
              <a:rPr lang="en-GB" sz="1600" dirty="0"/>
              <a:t> score: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data shows some initial improvement for paediatric patients treated with asfotase alfa which is sustained over follow-up, but </a:t>
            </a:r>
            <a:r>
              <a:rPr lang="en-GB" sz="16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****</a:t>
            </a:r>
            <a:r>
              <a:rPr lang="en-GB" sz="1600" dirty="0"/>
              <a:t> in asfotase alfa arm at year 3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Number included in never-treated arm for both HRQoL outcomes was not reported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BB0996-43AC-C36E-1477-422AEC52C8D0}"/>
              </a:ext>
            </a:extLst>
          </p:cNvPr>
          <p:cNvSpPr txBox="1"/>
          <p:nvPr/>
        </p:nvSpPr>
        <p:spPr>
          <a:xfrm>
            <a:off x="5264" y="7179647"/>
            <a:ext cx="1043413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05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QoL: quality of life; HRQoL: health-related quality of life; AA: asfotase alfa; HPP: hypophosphatasia; EAG: external assessment group; SF36v2: short form-36 version 2; </a:t>
            </a:r>
            <a:r>
              <a:rPr lang="en-GB" sz="1050" b="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PedsQL</a:t>
            </a:r>
            <a:r>
              <a:rPr lang="en-GB" sz="105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paediatric quality of life </a:t>
            </a:r>
            <a:endParaRPr lang="en-GB" sz="105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F3A708-575E-96DE-0A5E-2963154D69C7}"/>
              </a:ext>
            </a:extLst>
          </p:cNvPr>
          <p:cNvSpPr/>
          <p:nvPr/>
        </p:nvSpPr>
        <p:spPr>
          <a:xfrm>
            <a:off x="182483" y="625575"/>
            <a:ext cx="6183881" cy="418923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40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15B5-0F1D-1159-11F8-B97F8BB30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92" y="274802"/>
            <a:ext cx="10185400" cy="678241"/>
          </a:xfrm>
        </p:spPr>
        <p:txBody>
          <a:bodyPr/>
          <a:lstStyle/>
          <a:p>
            <a:r>
              <a:rPr lang="en-GB" sz="2400" dirty="0">
                <a:solidFill>
                  <a:schemeClr val="accent3"/>
                </a:solidFill>
              </a:rPr>
              <a:t>Comparative evidence for juvenile-onset subgroup from clinical trials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842577-013C-4BD3-D5C6-8E92A0A4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91270" y="7193781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27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00686-BA93-A8D3-8931-BF040D4156D9}"/>
              </a:ext>
            </a:extLst>
          </p:cNvPr>
          <p:cNvSpPr txBox="1"/>
          <p:nvPr/>
        </p:nvSpPr>
        <p:spPr>
          <a:xfrm>
            <a:off x="433892" y="1121343"/>
            <a:ext cx="969365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Results for juvenile-onset subgroup (n=</a:t>
            </a:r>
            <a:r>
              <a:rPr lang="en-GB" sz="16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****</a:t>
            </a:r>
            <a:r>
              <a:rPr lang="en-GB" sz="1600" b="1" dirty="0">
                <a:solidFill>
                  <a:schemeClr val="tx1"/>
                </a:solidFill>
              </a:rPr>
              <a:t>) from 6-month primary treatment period in ENB-009-10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8603827-D85C-CDC7-AE74-A15FB5A97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536029"/>
              </p:ext>
            </p:extLst>
          </p:nvPr>
        </p:nvGraphicFramePr>
        <p:xfrm>
          <a:off x="433892" y="1412483"/>
          <a:ext cx="9568872" cy="2651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0854">
                  <a:extLst>
                    <a:ext uri="{9D8B030D-6E8A-4147-A177-3AD203B41FA5}">
                      <a16:colId xmlns:a16="http://schemas.microsoft.com/office/drawing/2014/main" val="2253639765"/>
                    </a:ext>
                  </a:extLst>
                </a:gridCol>
                <a:gridCol w="2429301">
                  <a:extLst>
                    <a:ext uri="{9D8B030D-6E8A-4147-A177-3AD203B41FA5}">
                      <a16:colId xmlns:a16="http://schemas.microsoft.com/office/drawing/2014/main" val="77652457"/>
                    </a:ext>
                  </a:extLst>
                </a:gridCol>
                <a:gridCol w="2488717">
                  <a:extLst>
                    <a:ext uri="{9D8B030D-6E8A-4147-A177-3AD203B41FA5}">
                      <a16:colId xmlns:a16="http://schemas.microsoft.com/office/drawing/2014/main" val="1484487169"/>
                    </a:ext>
                  </a:extLst>
                </a:gridCol>
              </a:tblGrid>
              <a:tr h="462615">
                <a:tc>
                  <a:txBody>
                    <a:bodyPr/>
                    <a:lstStyle/>
                    <a:p>
                      <a:pPr algn="l"/>
                      <a:r>
                        <a:rPr lang="en-GB" sz="1800" dirty="0"/>
                        <a:t>Outcome (at 24 weeks)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Asfotase alfa (n=</a:t>
                      </a:r>
                      <a:r>
                        <a:rPr lang="en-GB" sz="18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r>
                        <a:rPr lang="en-GB" sz="1800" dirty="0"/>
                        <a:t>, </a:t>
                      </a:r>
                      <a:r>
                        <a:rPr kumimoji="0" lang="en-GB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r>
                        <a:rPr lang="en-GB" sz="1800" dirty="0"/>
                        <a:t> juvenile-onset)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BSC (n=</a:t>
                      </a:r>
                      <a:r>
                        <a:rPr lang="en-GB" sz="18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GB" sz="1800" dirty="0"/>
                        <a:t>, </a:t>
                      </a:r>
                      <a:r>
                        <a:rPr kumimoji="0" lang="en-GB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dirty="0"/>
                        <a:t>juvenile-onset)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352895"/>
                  </a:ext>
                </a:extLst>
              </a:tr>
              <a:tr h="264351">
                <a:tc>
                  <a:txBody>
                    <a:bodyPr/>
                    <a:lstStyle/>
                    <a:p>
                      <a:pPr algn="l"/>
                      <a:r>
                        <a:rPr lang="en-GB" sz="1800" dirty="0"/>
                        <a:t>6MWT, median improvement (range)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***************</a:t>
                      </a:r>
                      <a:endParaRPr lang="en-GB" sz="1800" u="sng" dirty="0">
                        <a:highlight>
                          <a:srgbClr val="0000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884784"/>
                  </a:ext>
                </a:extLst>
              </a:tr>
              <a:tr h="462615">
                <a:tc>
                  <a:txBody>
                    <a:bodyPr/>
                    <a:lstStyle/>
                    <a:p>
                      <a:pPr algn="l"/>
                      <a:r>
                        <a:rPr lang="en-GB" sz="1800" dirty="0"/>
                        <a:t>BOT-2 running speed and agility, median score increase (min, max)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147966"/>
                  </a:ext>
                </a:extLst>
              </a:tr>
              <a:tr h="462615">
                <a:tc>
                  <a:txBody>
                    <a:bodyPr/>
                    <a:lstStyle/>
                    <a:p>
                      <a:pPr algn="l"/>
                      <a:r>
                        <a:rPr lang="en-GB" sz="1800" dirty="0"/>
                        <a:t>BOT-2 strength, median score increase (min, max)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762878"/>
                  </a:ext>
                </a:extLst>
              </a:tr>
              <a:tr h="264351">
                <a:tc>
                  <a:txBody>
                    <a:bodyPr/>
                    <a:lstStyle/>
                    <a:p>
                      <a:pPr algn="l"/>
                      <a:r>
                        <a:rPr lang="en-GB" sz="1800" dirty="0"/>
                        <a:t>BPI-SF change from baseline, median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***************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41767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DFD5A6A-3FA8-699E-9618-65AA1FC03415}"/>
              </a:ext>
            </a:extLst>
          </p:cNvPr>
          <p:cNvSpPr txBox="1"/>
          <p:nvPr/>
        </p:nvSpPr>
        <p:spPr>
          <a:xfrm>
            <a:off x="4425811" y="-44122"/>
            <a:ext cx="1585034" cy="288147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62B4C5-808F-C01B-209D-8DF3387361C2}"/>
              </a:ext>
            </a:extLst>
          </p:cNvPr>
          <p:cNvSpPr txBox="1"/>
          <p:nvPr/>
        </p:nvSpPr>
        <p:spPr>
          <a:xfrm>
            <a:off x="73694" y="7265834"/>
            <a:ext cx="969365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6MWT: 6 minute walk test; BOT-2: </a:t>
            </a:r>
            <a:r>
              <a:rPr lang="en-GB" sz="1100" dirty="0" err="1"/>
              <a:t>Bruininks-Oseretsky</a:t>
            </a:r>
            <a:r>
              <a:rPr lang="en-GB" sz="1100" dirty="0"/>
              <a:t> Test (higher score indicates better performance); BPI-SF: Brief Pain Inventory Short Form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0173BD-E47C-1864-0E4B-A6E1F3D95C33}"/>
              </a:ext>
            </a:extLst>
          </p:cNvPr>
          <p:cNvSpPr txBox="1"/>
          <p:nvPr/>
        </p:nvSpPr>
        <p:spPr>
          <a:xfrm>
            <a:off x="433892" y="4717273"/>
            <a:ext cx="9568872" cy="104644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ENB-009-10: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6MWT results did not reach statistical significance but large degree of heterogeneity in baseline values and lower doses of asfotase alfa used in trial than in current treatment</a:t>
            </a:r>
          </a:p>
        </p:txBody>
      </p:sp>
    </p:spTree>
    <p:extLst>
      <p:ext uri="{BB962C8B-B14F-4D97-AF65-F5344CB8AC3E}">
        <p14:creationId xmlns:p14="http://schemas.microsoft.com/office/powerpoint/2010/main" val="2858005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B4A4-0E94-3341-31F2-56FA66127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1109630"/>
          </a:xfrm>
        </p:spPr>
        <p:txBody>
          <a:bodyPr/>
          <a:lstStyle/>
          <a:p>
            <a:pPr algn="ctr"/>
            <a:r>
              <a:rPr lang="en-GB" dirty="0"/>
              <a:t>Updated clinical effectiveness evidence: key question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1E8C1C-A4FA-F25F-815B-2155B3D4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28</a:t>
            </a:fld>
            <a:endParaRPr lang="en-GB" dirty="0"/>
          </a:p>
        </p:txBody>
      </p:sp>
      <p:sp>
        <p:nvSpPr>
          <p:cNvPr id="5" name="Rectangle 4" descr="Question to committee">
            <a:extLst>
              <a:ext uri="{FF2B5EF4-FFF2-40B4-BE49-F238E27FC236}">
                <a16:creationId xmlns:a16="http://schemas.microsoft.com/office/drawing/2014/main" id="{DAB5D124-57BA-ABA8-F633-590AE419CDE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687774" y="3176377"/>
            <a:ext cx="7310231" cy="12085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Are the results from the juvenile-onset subgroup long-term follow-up data and comparative evidence sufficient to show clinical effectiveness of asfotase alfa in this population?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A304863-6472-6648-0FF5-CF0E48D85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5016" y="2682387"/>
            <a:ext cx="995550" cy="987980"/>
            <a:chOff x="-1440493" y="4133589"/>
            <a:chExt cx="576000" cy="5760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175E235-EAE4-239E-67A8-F36E7DC60B4D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2020"/>
              <a:endParaRPr lang="en-GB" sz="1579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8" name="Graphic 4" descr="Chat with solid fill">
              <a:extLst>
                <a:ext uri="{FF2B5EF4-FFF2-40B4-BE49-F238E27FC236}">
                  <a16:creationId xmlns:a16="http://schemas.microsoft.com/office/drawing/2014/main" id="{1DBDFAC9-3439-FC92-798B-1B009EA1E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5655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282" y="2908465"/>
            <a:ext cx="7236679" cy="872166"/>
          </a:xfrm>
        </p:spPr>
        <p:txBody>
          <a:bodyPr>
            <a:noAutofit/>
          </a:bodyPr>
          <a:lstStyle/>
          <a:p>
            <a:pPr algn="ctr"/>
            <a:r>
              <a:rPr lang="en-GB" sz="4400" dirty="0"/>
              <a:t>Cost effectiveness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F99BD-4878-F6C3-91F0-2487DDED0002}"/>
              </a:ext>
            </a:extLst>
          </p:cNvPr>
          <p:cNvSpPr txBox="1"/>
          <p:nvPr/>
        </p:nvSpPr>
        <p:spPr>
          <a:xfrm>
            <a:off x="369454" y="7176655"/>
            <a:ext cx="85898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endParaRPr lang="en-GB" sz="18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9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11891" y="230390"/>
            <a:ext cx="10270409" cy="8283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1043056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Background on hypophosphatasia (HPP)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18646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FCA09D3-1B8A-FCD2-07E9-D3FF17BC82EF}"/>
              </a:ext>
            </a:extLst>
          </p:cNvPr>
          <p:cNvSpPr txBox="1">
            <a:spLocks/>
          </p:cNvSpPr>
          <p:nvPr/>
        </p:nvSpPr>
        <p:spPr>
          <a:xfrm>
            <a:off x="311891" y="1058749"/>
            <a:ext cx="9842630" cy="5784975"/>
          </a:xfrm>
          <a:prstGeom prst="rect">
            <a:avLst/>
          </a:prstGeom>
        </p:spPr>
        <p:txBody>
          <a:bodyPr/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1200"/>
              </a:spcAft>
            </a:pPr>
            <a:r>
              <a:rPr lang="en-GB" sz="1800" b="0" dirty="0"/>
              <a:t>HPP is a rare, chronic, genetic metabolic disease characterised by insufficient bone mineralisation which can lead to premature death and a range of skeletal and systemic complications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/>
              <a:t>Causes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Mutations in the ALPL gene cause deficiency in tissue non-specific alkaline phosphatase (TNSALP) enzyme activity. This results in deficient bone mineralisation, a process in which calcium and phosphorous are deposited in developing bones and teeth	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/>
              <a:t>Clinical forms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Perinatal-onset: onset before birth*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Infantile-onset: present at or soon after birth (0–6 months)*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Juvenile-onset (also referred as childhood onset): onset between 6 months and 18 years* 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Adult-onset (onset ≥ 18 years of age)</a:t>
            </a:r>
            <a:r>
              <a:rPr lang="en-GB" sz="1800" baseline="4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Odonto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-HPP (only dental clinical symptoms)</a:t>
            </a:r>
            <a:r>
              <a:rPr lang="en-GB" sz="1800" baseline="4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#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dirty="0"/>
              <a:t>* Paediatric-onset HPP includes everyone with HPP of perinatal, infantile, or juvenile onset</a:t>
            </a:r>
          </a:p>
          <a:p>
            <a:pPr>
              <a:spcBef>
                <a:spcPts val="0"/>
              </a:spcBef>
            </a:pPr>
            <a:r>
              <a:rPr lang="en-GB" sz="1800" baseline="40000" dirty="0"/>
              <a:t>#</a:t>
            </a:r>
            <a:r>
              <a:rPr lang="en-GB" sz="1800" dirty="0"/>
              <a:t> Evaluation does not include adult-onset disease or </a:t>
            </a:r>
            <a:r>
              <a:rPr lang="en-GB" sz="1800" dirty="0" err="1"/>
              <a:t>odonto</a:t>
            </a:r>
            <a:r>
              <a:rPr lang="en-GB" sz="1800" dirty="0"/>
              <a:t>-hypophosphatasia (outside marketing authorisation)</a:t>
            </a:r>
          </a:p>
          <a:p>
            <a:pPr marL="0">
              <a:spcBef>
                <a:spcPts val="0"/>
              </a:spcBef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50818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4207" y="90179"/>
            <a:ext cx="10270409" cy="8283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GB" sz="3200" dirty="0"/>
              <a:t>Company’s Markov model structure	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93020" y="7137421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30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FCA09D3-1B8A-FCD2-07E9-D3FF17BC82EF}"/>
              </a:ext>
            </a:extLst>
          </p:cNvPr>
          <p:cNvSpPr txBox="1">
            <a:spLocks/>
          </p:cNvSpPr>
          <p:nvPr/>
        </p:nvSpPr>
        <p:spPr>
          <a:xfrm>
            <a:off x="214207" y="611449"/>
            <a:ext cx="10069239" cy="931249"/>
          </a:xfrm>
          <a:prstGeom prst="rect">
            <a:avLst/>
          </a:prstGeom>
        </p:spPr>
        <p:txBody>
          <a:bodyPr/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n-lt"/>
              </a:rPr>
              <a:t>Modelling approach is similar to HST 6 evaluation but the model is structured differently for patients aged less than 5 years at HPP onset than </a:t>
            </a:r>
            <a:r>
              <a:rPr lang="en-GB" sz="1600" dirty="0">
                <a:latin typeface="+mn-lt"/>
              </a:rPr>
              <a:t>those</a:t>
            </a:r>
            <a:r>
              <a:rPr lang="en-GB" sz="1600" dirty="0">
                <a:solidFill>
                  <a:schemeClr val="tx1"/>
                </a:solidFill>
                <a:latin typeface="+mn-lt"/>
              </a:rPr>
              <a:t> aged more than</a:t>
            </a:r>
            <a:r>
              <a:rPr lang="en-GB" sz="1600" dirty="0">
                <a:latin typeface="+mn-lt"/>
              </a:rPr>
              <a:t> 5 </a:t>
            </a:r>
            <a:r>
              <a:rPr lang="en-GB" sz="1600" dirty="0">
                <a:solidFill>
                  <a:schemeClr val="tx1"/>
                </a:solidFill>
                <a:latin typeface="+mn-lt"/>
              </a:rPr>
              <a:t>years at HPP onset (8 health states in total)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0">
              <a:spcBef>
                <a:spcPts val="0"/>
              </a:spcBef>
            </a:pPr>
            <a:endParaRPr lang="en-GB" sz="9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8FC96D-D010-D78F-3AE2-8A0B4B78E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00" y="1321825"/>
            <a:ext cx="4660664" cy="4302355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8D6C557-C2DD-C162-F8D9-982529416DE0}"/>
              </a:ext>
            </a:extLst>
          </p:cNvPr>
          <p:cNvSpPr txBox="1">
            <a:spLocks/>
          </p:cNvSpPr>
          <p:nvPr/>
        </p:nvSpPr>
        <p:spPr>
          <a:xfrm>
            <a:off x="5067456" y="1321825"/>
            <a:ext cx="5529430" cy="4437989"/>
          </a:xfrm>
          <a:prstGeom prst="rect">
            <a:avLst/>
          </a:prstGeom>
        </p:spPr>
        <p:txBody>
          <a:bodyPr/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GB" sz="1600" b="1" dirty="0">
                <a:solidFill>
                  <a:schemeClr val="tx1"/>
                </a:solidFill>
                <a:latin typeface="+mn-lt"/>
              </a:rPr>
              <a:t>Patients aged less than 5 years at HPP onset: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n-lt"/>
              </a:rPr>
              <a:t>Invasive ventilation status determines utility decrements and additional medical costs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n-lt"/>
              </a:rPr>
              <a:t>HPP-related mortality rates estimated based on trial Kaplan-Meier curves and UK MAA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n-lt"/>
              </a:rPr>
              <a:t>Base case uses a mean age of HPP onset of 0 months </a:t>
            </a:r>
            <a:endParaRPr lang="en-GB" sz="1600" b="1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GB" sz="1600" b="1" dirty="0">
                <a:solidFill>
                  <a:schemeClr val="tx1"/>
                </a:solidFill>
                <a:latin typeface="+mn-lt"/>
              </a:rPr>
              <a:t>Patients aged </a:t>
            </a:r>
            <a:r>
              <a:rPr lang="en-GB" sz="1600" b="1" dirty="0">
                <a:latin typeface="+mn-lt"/>
              </a:rPr>
              <a:t>more than 5</a:t>
            </a:r>
            <a:r>
              <a:rPr lang="en-GB" sz="1600" b="1" dirty="0">
                <a:solidFill>
                  <a:schemeClr val="tx1"/>
                </a:solidFill>
                <a:latin typeface="+mn-lt"/>
              </a:rPr>
              <a:t> years at HPP onset: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n-lt"/>
              </a:rPr>
              <a:t>Severity level health states I, II, III and IV (SLI, SLII, SLIII and SLIV) simulate progression using 6-minute walk test (6MWT) as a surrogate for disease severity and does not consider HPP-related mortality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+mn-lt"/>
              </a:rPr>
              <a:t>Base case uses starting age of 5 years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962199-8978-836E-4E43-3D4F6FA51FC5}"/>
              </a:ext>
            </a:extLst>
          </p:cNvPr>
          <p:cNvSpPr txBox="1"/>
          <p:nvPr/>
        </p:nvSpPr>
        <p:spPr>
          <a:xfrm>
            <a:off x="5152416" y="4948150"/>
            <a:ext cx="532677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+mn-lt"/>
              </a:rPr>
              <a:t>All paediatric-onset HPP patients enter a death state representing background mortality </a:t>
            </a:r>
          </a:p>
          <a:p>
            <a:endParaRPr lang="en-GB" sz="1800" dirty="0" err="1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4A2788-FD8D-D947-D59E-4F3EFCF39AB0}"/>
              </a:ext>
            </a:extLst>
          </p:cNvPr>
          <p:cNvSpPr txBox="1"/>
          <p:nvPr/>
        </p:nvSpPr>
        <p:spPr>
          <a:xfrm>
            <a:off x="91090" y="5490261"/>
            <a:ext cx="10505796" cy="172354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In juvenile-onset population, all people enter model at 5 years (company state based on age of admission in Whyte et al. 2016; EAG cannot identify this value)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People with juvenile-onset HPP with onset between 6 months and 5 years not captured in model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Age of </a:t>
            </a:r>
            <a:r>
              <a:rPr lang="en-GB" sz="1600" i="1" dirty="0"/>
              <a:t>enrolment</a:t>
            </a:r>
            <a:r>
              <a:rPr lang="en-GB" sz="1600" dirty="0"/>
              <a:t> in: MAA - </a:t>
            </a:r>
            <a:r>
              <a:rPr lang="en-GB" sz="16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</a:t>
            </a:r>
            <a:r>
              <a:rPr lang="en-GB" sz="1600" dirty="0"/>
              <a:t> years; relevant clinical trials - 1.3 years; HPP Global Registry - </a:t>
            </a:r>
            <a:r>
              <a:rPr lang="en-GB" sz="16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***</a:t>
            </a:r>
            <a:r>
              <a:rPr lang="en-GB" sz="1600" dirty="0"/>
              <a:t> years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EAG presents scenarios using various starting ages in model and reducing probability of experiencing ventilation and HPP associated death to 0 (not applicable to juvenile-onset HPP)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5142A-E566-97B0-2566-A2C0694F6898}"/>
              </a:ext>
            </a:extLst>
          </p:cNvPr>
          <p:cNvSpPr txBox="1"/>
          <p:nvPr/>
        </p:nvSpPr>
        <p:spPr>
          <a:xfrm>
            <a:off x="91839" y="7251700"/>
            <a:ext cx="104341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MAA: managed access agreement; EAG: external assessment group; SL: severity level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1C4564-28DB-5C73-89DF-AB827CD286D3}"/>
              </a:ext>
            </a:extLst>
          </p:cNvPr>
          <p:cNvSpPr txBox="1"/>
          <p:nvPr/>
        </p:nvSpPr>
        <p:spPr>
          <a:xfrm>
            <a:off x="4359899" y="-33818"/>
            <a:ext cx="1585034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53949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82D3-A9F6-FE09-F736-40E8374F8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66" y="77207"/>
            <a:ext cx="10372293" cy="506405"/>
          </a:xfrm>
        </p:spPr>
        <p:txBody>
          <a:bodyPr/>
          <a:lstStyle/>
          <a:p>
            <a:pPr algn="ctr"/>
            <a:r>
              <a:rPr lang="en-GB" sz="2400" dirty="0"/>
              <a:t>Company updates to model post-consultation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7D7067-7C62-AB84-2A25-0094E4AB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31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4B64F-DB74-8491-6F58-78C4BED473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452" y="2728029"/>
            <a:ext cx="10290711" cy="1606971"/>
          </a:xfrm>
          <a:ln w="28575">
            <a:noFill/>
          </a:ln>
        </p:spPr>
        <p:txBody>
          <a:bodyPr/>
          <a:lstStyle/>
          <a:p>
            <a:pPr marL="4763" indent="0">
              <a:buNone/>
            </a:pPr>
            <a:r>
              <a:rPr lang="en-GB" sz="1700" b="1" dirty="0"/>
              <a:t>Company updates to model post-consultation: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Starting disease-severity distribution based on severity-level (SL) distribution shown in clinical trial and MAA for juvenile-onset HPP population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Transition probabilities restricted to juvenile-onset population by using ordered-</a:t>
            </a:r>
            <a:r>
              <a:rPr lang="en-GB" sz="1700" dirty="0" err="1"/>
              <a:t>probit</a:t>
            </a:r>
            <a:r>
              <a:rPr lang="en-GB" sz="1700" dirty="0"/>
              <a:t> model estimated using data from people with juvenile-onset disease (transition probabilities shown on next slide)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Updated PAS discount</a:t>
            </a:r>
          </a:p>
          <a:p>
            <a:pPr marL="4763" indent="0">
              <a:buNone/>
            </a:pPr>
            <a:endParaRPr lang="en-GB" sz="1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D9FA73-B426-D292-98AC-A33D0AC44528}"/>
              </a:ext>
            </a:extLst>
          </p:cNvPr>
          <p:cNvSpPr/>
          <p:nvPr/>
        </p:nvSpPr>
        <p:spPr>
          <a:xfrm>
            <a:off x="181641" y="2646775"/>
            <a:ext cx="10413522" cy="1677964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45868F-0F33-D01B-8406-8F60CECBA094}"/>
              </a:ext>
            </a:extLst>
          </p:cNvPr>
          <p:cNvSpPr txBox="1"/>
          <p:nvPr/>
        </p:nvSpPr>
        <p:spPr>
          <a:xfrm>
            <a:off x="4425811" y="-44122"/>
            <a:ext cx="1585034" cy="257369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81898C-406A-95B4-65E5-B4C9442EB38F}"/>
              </a:ext>
            </a:extLst>
          </p:cNvPr>
          <p:cNvSpPr txBox="1"/>
          <p:nvPr/>
        </p:nvSpPr>
        <p:spPr>
          <a:xfrm>
            <a:off x="189603" y="651297"/>
            <a:ext cx="10405561" cy="183127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>
                <a:solidFill>
                  <a:schemeClr val="tx1"/>
                </a:solidFill>
              </a:rPr>
              <a:t>Background (DGC section 3.11 and 3.12)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ECM1: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committee concerned that population entering model when results for juvenile-onset HPP generated not based on severity in this group, but on the whole paediatric population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700" dirty="0"/>
              <a:t>committee noted that transition probabilities should be based on data for juvenile-onset population 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DGC requested company update its model using a starting cohort distributed between health states and transition probabilities according to data specific to a juvenile-onset population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4955D23-A052-51BF-BB6B-8B1D682E5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968707"/>
              </p:ext>
            </p:extLst>
          </p:nvPr>
        </p:nvGraphicFramePr>
        <p:xfrm>
          <a:off x="230832" y="4979340"/>
          <a:ext cx="5087166" cy="1341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861">
                  <a:extLst>
                    <a:ext uri="{9D8B030D-6E8A-4147-A177-3AD203B41FA5}">
                      <a16:colId xmlns:a16="http://schemas.microsoft.com/office/drawing/2014/main" val="3290313126"/>
                    </a:ext>
                  </a:extLst>
                </a:gridCol>
                <a:gridCol w="847861">
                  <a:extLst>
                    <a:ext uri="{9D8B030D-6E8A-4147-A177-3AD203B41FA5}">
                      <a16:colId xmlns:a16="http://schemas.microsoft.com/office/drawing/2014/main" val="1286664548"/>
                    </a:ext>
                  </a:extLst>
                </a:gridCol>
                <a:gridCol w="847861">
                  <a:extLst>
                    <a:ext uri="{9D8B030D-6E8A-4147-A177-3AD203B41FA5}">
                      <a16:colId xmlns:a16="http://schemas.microsoft.com/office/drawing/2014/main" val="3121232311"/>
                    </a:ext>
                  </a:extLst>
                </a:gridCol>
                <a:gridCol w="847861">
                  <a:extLst>
                    <a:ext uri="{9D8B030D-6E8A-4147-A177-3AD203B41FA5}">
                      <a16:colId xmlns:a16="http://schemas.microsoft.com/office/drawing/2014/main" val="2078062189"/>
                    </a:ext>
                  </a:extLst>
                </a:gridCol>
                <a:gridCol w="847861">
                  <a:extLst>
                    <a:ext uri="{9D8B030D-6E8A-4147-A177-3AD203B41FA5}">
                      <a16:colId xmlns:a16="http://schemas.microsoft.com/office/drawing/2014/main" val="3244394103"/>
                    </a:ext>
                  </a:extLst>
                </a:gridCol>
                <a:gridCol w="847861">
                  <a:extLst>
                    <a:ext uri="{9D8B030D-6E8A-4147-A177-3AD203B41FA5}">
                      <a16:colId xmlns:a16="http://schemas.microsoft.com/office/drawing/2014/main" val="3762033965"/>
                    </a:ext>
                  </a:extLst>
                </a:gridCol>
              </a:tblGrid>
              <a:tr h="266635">
                <a:tc gridSpan="6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Paediatric-onset HPP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18318"/>
                  </a:ext>
                </a:extLst>
              </a:tr>
              <a:tr h="26663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768058"/>
                  </a:ext>
                </a:extLst>
              </a:tr>
              <a:tr h="266635">
                <a:tc>
                  <a:txBody>
                    <a:bodyPr/>
                    <a:lstStyle/>
                    <a:p>
                      <a:r>
                        <a:rPr lang="en-GB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334362"/>
                  </a:ext>
                </a:extLst>
              </a:tr>
              <a:tr h="266635">
                <a:tc>
                  <a:txBody>
                    <a:bodyPr/>
                    <a:lstStyle/>
                    <a:p>
                      <a:r>
                        <a:rPr lang="en-GB" sz="16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5192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00D4A39-5932-E96A-5BB1-1AD5F15EC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99271"/>
              </p:ext>
            </p:extLst>
          </p:nvPr>
        </p:nvGraphicFramePr>
        <p:xfrm>
          <a:off x="5333574" y="4979340"/>
          <a:ext cx="4884612" cy="1341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4102">
                  <a:extLst>
                    <a:ext uri="{9D8B030D-6E8A-4147-A177-3AD203B41FA5}">
                      <a16:colId xmlns:a16="http://schemas.microsoft.com/office/drawing/2014/main" val="3290313126"/>
                    </a:ext>
                  </a:extLst>
                </a:gridCol>
                <a:gridCol w="814102">
                  <a:extLst>
                    <a:ext uri="{9D8B030D-6E8A-4147-A177-3AD203B41FA5}">
                      <a16:colId xmlns:a16="http://schemas.microsoft.com/office/drawing/2014/main" val="1286664548"/>
                    </a:ext>
                  </a:extLst>
                </a:gridCol>
                <a:gridCol w="814102">
                  <a:extLst>
                    <a:ext uri="{9D8B030D-6E8A-4147-A177-3AD203B41FA5}">
                      <a16:colId xmlns:a16="http://schemas.microsoft.com/office/drawing/2014/main" val="3121232311"/>
                    </a:ext>
                  </a:extLst>
                </a:gridCol>
                <a:gridCol w="814102">
                  <a:extLst>
                    <a:ext uri="{9D8B030D-6E8A-4147-A177-3AD203B41FA5}">
                      <a16:colId xmlns:a16="http://schemas.microsoft.com/office/drawing/2014/main" val="2078062189"/>
                    </a:ext>
                  </a:extLst>
                </a:gridCol>
                <a:gridCol w="814102">
                  <a:extLst>
                    <a:ext uri="{9D8B030D-6E8A-4147-A177-3AD203B41FA5}">
                      <a16:colId xmlns:a16="http://schemas.microsoft.com/office/drawing/2014/main" val="3244394103"/>
                    </a:ext>
                  </a:extLst>
                </a:gridCol>
                <a:gridCol w="814102">
                  <a:extLst>
                    <a:ext uri="{9D8B030D-6E8A-4147-A177-3AD203B41FA5}">
                      <a16:colId xmlns:a16="http://schemas.microsoft.com/office/drawing/2014/main" val="3762033965"/>
                    </a:ext>
                  </a:extLst>
                </a:gridCol>
              </a:tblGrid>
              <a:tr h="225506">
                <a:tc gridSpan="6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Juvenile-onset HPP only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99543"/>
                  </a:ext>
                </a:extLst>
              </a:tr>
              <a:tr h="225506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768058"/>
                  </a:ext>
                </a:extLst>
              </a:tr>
              <a:tr h="225506">
                <a:tc>
                  <a:txBody>
                    <a:bodyPr/>
                    <a:lstStyle/>
                    <a:p>
                      <a:r>
                        <a:rPr lang="en-GB" sz="16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334362"/>
                  </a:ext>
                </a:extLst>
              </a:tr>
              <a:tr h="225506">
                <a:tc>
                  <a:txBody>
                    <a:bodyPr/>
                    <a:lstStyle/>
                    <a:p>
                      <a:r>
                        <a:rPr lang="en-GB" sz="16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GB" sz="1600" u="sng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5192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53FD515-04DD-05B0-81DA-D46816D69BD1}"/>
              </a:ext>
            </a:extLst>
          </p:cNvPr>
          <p:cNvSpPr txBox="1"/>
          <p:nvPr/>
        </p:nvSpPr>
        <p:spPr>
          <a:xfrm>
            <a:off x="189603" y="4720139"/>
            <a:ext cx="1027201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 dirty="0"/>
              <a:t>Severity level distributions for paediatric and juvenile-onset HPP (juvenile-onset used in updated model)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 16" descr="Question to committee">
            <a:extLst>
              <a:ext uri="{FF2B5EF4-FFF2-40B4-BE49-F238E27FC236}">
                <a16:creationId xmlns:a16="http://schemas.microsoft.com/office/drawing/2014/main" id="{3344A41B-2A09-9107-8B9B-CF9F30F79AE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258668" y="6631785"/>
            <a:ext cx="8382278" cy="5563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GB" sz="1700" dirty="0">
                <a:solidFill>
                  <a:schemeClr val="tx1"/>
                </a:solidFill>
              </a:rPr>
              <a:t>Has the company appropriately updated the model to show the cost-effectiveness of asfotase alfa in the juvenile-onset population?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0580D8C-4938-DD38-5107-0883046E9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6729" y="6387902"/>
            <a:ext cx="631449" cy="592516"/>
            <a:chOff x="-1440493" y="4133589"/>
            <a:chExt cx="576000" cy="5760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AB549CB-6B7A-44FA-166B-1A6D7E8964CE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2020"/>
              <a:endParaRPr lang="en-GB" sz="1579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20" name="Graphic 4" descr="Chat with solid fill">
              <a:extLst>
                <a:ext uri="{FF2B5EF4-FFF2-40B4-BE49-F238E27FC236}">
                  <a16:creationId xmlns:a16="http://schemas.microsoft.com/office/drawing/2014/main" id="{3756CADA-2097-42BF-8902-A60F7AF45C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64A9198-117E-0631-FC34-FEBB00816189}"/>
              </a:ext>
            </a:extLst>
          </p:cNvPr>
          <p:cNvSpPr txBox="1"/>
          <p:nvPr/>
        </p:nvSpPr>
        <p:spPr>
          <a:xfrm>
            <a:off x="27484" y="7188147"/>
            <a:ext cx="982443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MAA: managed access agreement; SL: severity level; ECM1: evaluation committee meeting 1; DGC: draft guidance consultation; PAS: patient access scheme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53497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A3929-3F8C-4BB9-3CDD-09F3D267C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45" y="239538"/>
            <a:ext cx="10579510" cy="765501"/>
          </a:xfrm>
        </p:spPr>
        <p:txBody>
          <a:bodyPr/>
          <a:lstStyle/>
          <a:p>
            <a:pPr algn="ctr">
              <a:lnSpc>
                <a:spcPts val="2000"/>
              </a:lnSpc>
            </a:pPr>
            <a:r>
              <a:rPr lang="en-GB" sz="2000" dirty="0"/>
              <a:t>Transition probabilities in company’s paediatric-onset and juvenile-onset population model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3E4E1E-1E50-9999-36BC-6F3EB1E9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32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592CC9-E552-7E64-A784-525332248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724274"/>
              </p:ext>
            </p:extLst>
          </p:nvPr>
        </p:nvGraphicFramePr>
        <p:xfrm>
          <a:off x="369182" y="739795"/>
          <a:ext cx="9955036" cy="48006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061207">
                  <a:extLst>
                    <a:ext uri="{9D8B030D-6E8A-4147-A177-3AD203B41FA5}">
                      <a16:colId xmlns:a16="http://schemas.microsoft.com/office/drawing/2014/main" val="260472468"/>
                    </a:ext>
                  </a:extLst>
                </a:gridCol>
                <a:gridCol w="2046756">
                  <a:extLst>
                    <a:ext uri="{9D8B030D-6E8A-4147-A177-3AD203B41FA5}">
                      <a16:colId xmlns:a16="http://schemas.microsoft.com/office/drawing/2014/main" val="3623541083"/>
                    </a:ext>
                  </a:extLst>
                </a:gridCol>
                <a:gridCol w="2008924">
                  <a:extLst>
                    <a:ext uri="{9D8B030D-6E8A-4147-A177-3AD203B41FA5}">
                      <a16:colId xmlns:a16="http://schemas.microsoft.com/office/drawing/2014/main" val="2497855537"/>
                    </a:ext>
                  </a:extLst>
                </a:gridCol>
                <a:gridCol w="1915349">
                  <a:extLst>
                    <a:ext uri="{9D8B030D-6E8A-4147-A177-3AD203B41FA5}">
                      <a16:colId xmlns:a16="http://schemas.microsoft.com/office/drawing/2014/main" val="2568887251"/>
                    </a:ext>
                  </a:extLst>
                </a:gridCol>
                <a:gridCol w="2046756">
                  <a:extLst>
                    <a:ext uri="{9D8B030D-6E8A-4147-A177-3AD203B41FA5}">
                      <a16:colId xmlns:a16="http://schemas.microsoft.com/office/drawing/2014/main" val="844001706"/>
                    </a:ext>
                  </a:extLst>
                </a:gridCol>
                <a:gridCol w="876044">
                  <a:extLst>
                    <a:ext uri="{9D8B030D-6E8A-4147-A177-3AD203B41FA5}">
                      <a16:colId xmlns:a16="http://schemas.microsoft.com/office/drawing/2014/main" val="1923824295"/>
                    </a:ext>
                  </a:extLst>
                </a:gridCol>
              </a:tblGrid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 err="1">
                          <a:effectLst/>
                        </a:rPr>
                        <a:t>SLI</a:t>
                      </a:r>
                      <a:r>
                        <a:rPr lang="en-GB" sz="1500" baseline="-25000" dirty="0" err="1">
                          <a:effectLst/>
                        </a:rPr>
                        <a:t>t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SLIIt 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SLIIIt 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SLIVt 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Total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3929777706"/>
                  </a:ext>
                </a:extLst>
              </a:tr>
              <a:tr h="206364">
                <a:tc gridSpan="6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Paediatric-onset HPP - BSC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318954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SLI</a:t>
                      </a:r>
                      <a:r>
                        <a:rPr lang="en-GB" sz="1500" baseline="-25000" dirty="0">
                          <a:effectLst/>
                        </a:rPr>
                        <a:t>t-1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3377813225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SLII</a:t>
                      </a:r>
                      <a:r>
                        <a:rPr lang="en-GB" sz="1500" baseline="-25000" dirty="0">
                          <a:effectLst/>
                        </a:rPr>
                        <a:t>t-1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1270903580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SLIII</a:t>
                      </a:r>
                      <a:r>
                        <a:rPr lang="en-GB" sz="1500" baseline="-25000" dirty="0">
                          <a:effectLst/>
                        </a:rPr>
                        <a:t>t-1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497152800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SLIV</a:t>
                      </a:r>
                      <a:r>
                        <a:rPr lang="en-GB" sz="1500" baseline="-25000" dirty="0">
                          <a:effectLst/>
                        </a:rPr>
                        <a:t>t-1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1694029789"/>
                  </a:ext>
                </a:extLst>
              </a:tr>
              <a:tr h="206364">
                <a:tc gridSpan="6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Paediatric-onset HPP - AA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608529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2628724673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4135040349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646193434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SLIV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extLst>
                  <a:ext uri="{0D108BD9-81ED-4DB2-BD59-A6C34878D82A}">
                    <a16:rowId xmlns:a16="http://schemas.microsoft.com/office/drawing/2014/main" val="3053445273"/>
                  </a:ext>
                </a:extLst>
              </a:tr>
              <a:tr h="206364">
                <a:tc gridSpan="6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Juvenile-onset HPP - BSC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244839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1366938721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502749234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474516020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SLIV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1653896079"/>
                  </a:ext>
                </a:extLst>
              </a:tr>
              <a:tr h="206364">
                <a:tc gridSpan="6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dirty="0">
                          <a:effectLst/>
                        </a:rPr>
                        <a:t>Juvenile-onset HPP - AA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878769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2590841524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2921113853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SLIII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3139727844"/>
                  </a:ext>
                </a:extLst>
              </a:tr>
              <a:tr h="20636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>
                          <a:effectLst/>
                        </a:rPr>
                        <a:t>SLIV</a:t>
                      </a:r>
                      <a:r>
                        <a:rPr lang="en-GB" sz="1500" baseline="-25000">
                          <a:effectLst/>
                        </a:rPr>
                        <a:t>t-1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18" marR="49018" marT="0" marB="0" anchor="b"/>
                </a:tc>
                <a:extLst>
                  <a:ext uri="{0D108BD9-81ED-4DB2-BD59-A6C34878D82A}">
                    <a16:rowId xmlns:a16="http://schemas.microsoft.com/office/drawing/2014/main" val="2974665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73BB656-C9D4-9547-1D2E-9C0DE2764ED3}"/>
              </a:ext>
            </a:extLst>
          </p:cNvPr>
          <p:cNvSpPr txBox="1"/>
          <p:nvPr/>
        </p:nvSpPr>
        <p:spPr>
          <a:xfrm>
            <a:off x="4425810" y="-44122"/>
            <a:ext cx="1591531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7484D-7168-600B-39E9-702E483D40F7}"/>
              </a:ext>
            </a:extLst>
          </p:cNvPr>
          <p:cNvSpPr txBox="1"/>
          <p:nvPr/>
        </p:nvSpPr>
        <p:spPr>
          <a:xfrm>
            <a:off x="369182" y="5578093"/>
            <a:ext cx="9955036" cy="172354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Paediatric- and juvenile-onset transition probabilities (TPs) similar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In juvenile-onset population compared with paediatric-onset: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BSC: fewer in SLI transition to SLII; fewer in SLIII transition to SLV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AA: fewer stay in SLI (more transition to other health states); more stay in SLIV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Updated TPs seem more favourable for BSC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Many 0 TPs and number of observations is </a:t>
            </a:r>
            <a:r>
              <a:rPr lang="en-GB" sz="1600"/>
              <a:t>low for BSC</a:t>
            </a:r>
            <a:endParaRPr lang="en-GB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79BBA4-29C0-5B10-4F21-F69B033418BF}"/>
              </a:ext>
            </a:extLst>
          </p:cNvPr>
          <p:cNvSpPr txBox="1"/>
          <p:nvPr/>
        </p:nvSpPr>
        <p:spPr>
          <a:xfrm>
            <a:off x="0" y="7301642"/>
            <a:ext cx="982443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SL: severity level; BSC: best supportive care; AA: asfotase alfa 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804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31D6-A296-F81E-FC06-2AB90EA2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35" y="89374"/>
            <a:ext cx="9120629" cy="1101426"/>
          </a:xfrm>
        </p:spPr>
        <p:txBody>
          <a:bodyPr/>
          <a:lstStyle/>
          <a:p>
            <a:r>
              <a:rPr lang="en-GB" sz="3200" dirty="0"/>
              <a:t>Including carer disutility in the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8FBB-1471-4633-6E73-115A20E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16472" y="6926190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33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1BBB9A-421F-0282-199E-22F148B63F35}"/>
              </a:ext>
            </a:extLst>
          </p:cNvPr>
          <p:cNvSpPr txBox="1"/>
          <p:nvPr/>
        </p:nvSpPr>
        <p:spPr>
          <a:xfrm>
            <a:off x="57007" y="7279288"/>
            <a:ext cx="10559845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hypophosphatasia; EAG: external assessment group; DGC: draft guidance document; ECM1: evaluation committee meeting; HST: highly specialised technology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82A9ED-E21C-4926-6BC5-4DABC0C99E15}"/>
              </a:ext>
            </a:extLst>
          </p:cNvPr>
          <p:cNvSpPr txBox="1"/>
          <p:nvPr/>
        </p:nvSpPr>
        <p:spPr>
          <a:xfrm>
            <a:off x="318935" y="763291"/>
            <a:ext cx="10039927" cy="246221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>
                <a:solidFill>
                  <a:schemeClr val="tx1"/>
                </a:solidFill>
              </a:rPr>
              <a:t>Background (DGC section 3.14)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Company base case assumes 0.17 caregiver disutility for most severe health state and lower values in other health states (based on data for Duchenne muscular dystrophy)</a:t>
            </a:r>
            <a:endParaRPr lang="en-GB" sz="1600" dirty="0"/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EAG base case assumes 0.11 caregiver disutility in most severe health state based on NICE’s HST guidance on ataluren for Duchenne muscular dystrophy</a:t>
            </a:r>
          </a:p>
          <a:p>
            <a:pPr marL="108000"/>
            <a:r>
              <a:rPr lang="en-GB" sz="1600" dirty="0"/>
              <a:t>ECM1: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Committee considered that impact on carers may be greater in HPP</a:t>
            </a:r>
            <a:r>
              <a:rPr lang="en-GB" sz="1600" dirty="0"/>
              <a:t> than in Duchenne muscular dystrophy 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EAG correction to utility estimates technically correct but produced counterintuitive outcome that carers prefer death of their child over caring for them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Committee preferred to consider carer disutility qualitatively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2A48A-567F-58C1-5015-0BD4C8F7A4C1}"/>
              </a:ext>
            </a:extLst>
          </p:cNvPr>
          <p:cNvSpPr txBox="1"/>
          <p:nvPr/>
        </p:nvSpPr>
        <p:spPr>
          <a:xfrm>
            <a:off x="316966" y="3475022"/>
            <a:ext cx="10039926" cy="1969770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Company response at consultation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Carer disutility should be considered within cost-effectiveness analysis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Evidence from patient and carer testimonies that HPP is associated with a tremendous carer burden which impacts carers quality of life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Disutility applied in company and EAG base case may underestimate the impact on carer quality of life (acknowledged by committee in DGC), therefore is a conservative assumption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Precedent from previous appraisals, many of which quantitively apply carer disutility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NICE methods state that evaluations should consider all health effects, including for carers when relevant</a:t>
            </a:r>
          </a:p>
        </p:txBody>
      </p:sp>
      <p:sp>
        <p:nvSpPr>
          <p:cNvPr id="6" name="Rectangle 5" descr="Question to committee">
            <a:extLst>
              <a:ext uri="{FF2B5EF4-FFF2-40B4-BE49-F238E27FC236}">
                <a16:creationId xmlns:a16="http://schemas.microsoft.com/office/drawing/2014/main" id="{31951260-632A-1B2D-F795-C4207B3703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817904" y="6929738"/>
            <a:ext cx="7310231" cy="3569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Is it appropriate to include carer disutility in the model?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188D7C7-06D4-D1DE-71B9-FD69C2BBA4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1196" y="6709282"/>
            <a:ext cx="573415" cy="519279"/>
            <a:chOff x="-1440493" y="4133589"/>
            <a:chExt cx="576000" cy="576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F8EBCA-7449-5A15-5F5D-4BE4CB68EEFE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2020"/>
              <a:endParaRPr lang="en-GB" sz="1579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9" name="Graphic 4" descr="Chat with solid fill">
              <a:extLst>
                <a:ext uri="{FF2B5EF4-FFF2-40B4-BE49-F238E27FC236}">
                  <a16:creationId xmlns:a16="http://schemas.microsoft.com/office/drawing/2014/main" id="{E68555EA-BA0D-9354-F8F0-8D459C28D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4CF666C-6D3A-3856-CD4A-BB2E32AD9692}"/>
              </a:ext>
            </a:extLst>
          </p:cNvPr>
          <p:cNvSpPr txBox="1"/>
          <p:nvPr/>
        </p:nvSpPr>
        <p:spPr>
          <a:xfrm>
            <a:off x="326735" y="5699033"/>
            <a:ext cx="10039927" cy="9848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Issue with counterintuitive result regarding infant death is not applicable to juvenile-onset population which does not include HPP associated mortality (only background mortality)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Only disutility associated with burden of caregiving included for juvenile-onset population</a:t>
            </a:r>
          </a:p>
        </p:txBody>
      </p:sp>
    </p:spTree>
    <p:extLst>
      <p:ext uri="{BB962C8B-B14F-4D97-AF65-F5344CB8AC3E}">
        <p14:creationId xmlns:p14="http://schemas.microsoft.com/office/powerpoint/2010/main" val="4018824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31D6-A296-F81E-FC06-2AB90EA2A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35" y="89374"/>
            <a:ext cx="9120629" cy="1101426"/>
          </a:xfrm>
        </p:spPr>
        <p:txBody>
          <a:bodyPr/>
          <a:lstStyle/>
          <a:p>
            <a:r>
              <a:rPr lang="en-GB" dirty="0"/>
              <a:t>Including dosage rounding to reduce waste in the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8FBB-1471-4633-6E73-115A20E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16472" y="6926190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34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1BBB9A-421F-0282-199E-22F148B63F35}"/>
              </a:ext>
            </a:extLst>
          </p:cNvPr>
          <p:cNvSpPr txBox="1"/>
          <p:nvPr/>
        </p:nvSpPr>
        <p:spPr>
          <a:xfrm>
            <a:off x="491613" y="7259853"/>
            <a:ext cx="9528687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EAG: external assessment group; DGC: draft guidance consultation; ECM1: evaluation committee 1 </a:t>
            </a:r>
            <a:endParaRPr lang="en-GB" sz="11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82A9ED-E21C-4926-6BC5-4DABC0C99E15}"/>
              </a:ext>
            </a:extLst>
          </p:cNvPr>
          <p:cNvSpPr txBox="1"/>
          <p:nvPr/>
        </p:nvSpPr>
        <p:spPr>
          <a:xfrm>
            <a:off x="235991" y="1612530"/>
            <a:ext cx="10039927" cy="1938992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>
                <a:solidFill>
                  <a:schemeClr val="tx1"/>
                </a:solidFill>
              </a:rPr>
              <a:t>Background (DGC section 3.16)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Company noted that in clinical practice drug wastage is minimised by rounding down the dose per administration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includes rounding down of drug dose if administered dose is 12mg less than required weekly dose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EAG approach (using full dose to align with summary of product characteristics) accepted by committee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F2A48A-567F-58C1-5015-0BD4C8F7A4C1}"/>
              </a:ext>
            </a:extLst>
          </p:cNvPr>
          <p:cNvSpPr txBox="1"/>
          <p:nvPr/>
        </p:nvSpPr>
        <p:spPr>
          <a:xfrm>
            <a:off x="235992" y="4009740"/>
            <a:ext cx="10039926" cy="830997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 response at consultation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Rounding down dose is appropriate as this is done in clinical practice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Issue was not considered during ECM1</a:t>
            </a:r>
          </a:p>
        </p:txBody>
      </p:sp>
      <p:sp>
        <p:nvSpPr>
          <p:cNvPr id="6" name="Rectangle 5" descr="Question to committee">
            <a:extLst>
              <a:ext uri="{FF2B5EF4-FFF2-40B4-BE49-F238E27FC236}">
                <a16:creationId xmlns:a16="http://schemas.microsoft.com/office/drawing/2014/main" id="{31951260-632A-1B2D-F795-C4207B3703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863479" y="5589770"/>
            <a:ext cx="731023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Is it appropriate to include the assumption of dose rounding in the model?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188D7C7-06D4-D1DE-71B9-FD69C2BBA4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17523" y="5222894"/>
            <a:ext cx="692372" cy="660569"/>
            <a:chOff x="-1440493" y="4133589"/>
            <a:chExt cx="576000" cy="576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3F8EBCA-7449-5A15-5F5D-4BE4CB68EEFE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2020"/>
              <a:endParaRPr lang="en-GB" sz="1579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9" name="Graphic 4" descr="Chat with solid fill">
              <a:extLst>
                <a:ext uri="{FF2B5EF4-FFF2-40B4-BE49-F238E27FC236}">
                  <a16:creationId xmlns:a16="http://schemas.microsoft.com/office/drawing/2014/main" id="{E68555EA-BA0D-9354-F8F0-8D459C28D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6085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11891" y="230390"/>
            <a:ext cx="10270409" cy="8283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dirty="0"/>
              <a:t>QALY weighting</a:t>
            </a:r>
          </a:p>
          <a:p>
            <a:pPr>
              <a:defRPr/>
            </a:pPr>
            <a:r>
              <a:rPr lang="en-GB" dirty="0"/>
              <a:t>	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35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FCA09D3-1B8A-FCD2-07E9-D3FF17BC82EF}"/>
              </a:ext>
            </a:extLst>
          </p:cNvPr>
          <p:cNvSpPr txBox="1">
            <a:spLocks/>
          </p:cNvSpPr>
          <p:nvPr/>
        </p:nvSpPr>
        <p:spPr>
          <a:xfrm>
            <a:off x="311891" y="1058749"/>
            <a:ext cx="9842628" cy="101747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0513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For ICERs above £100,000 per QALY, recommendations must take into account the magnitude of the QALY gain and the additional QALY weight that would be needed to fall below £100,000 per QALY</a:t>
            </a:r>
          </a:p>
          <a:p>
            <a:pPr marL="290513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To apply the QALY weight, there must be compelling evidence that the treatment offers significant QALY gains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ea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a typeface="Calibri" panose="020F0502020204030204" pitchFamily="34" charset="0"/>
              </a:rPr>
              <a:t>T</a:t>
            </a:r>
            <a:r>
              <a:rPr lang="en-GB" sz="1800" dirty="0">
                <a:effectLst/>
                <a:ea typeface="Calibri" panose="020F0502020204030204" pitchFamily="34" charset="0"/>
              </a:rPr>
              <a:t>he company’s </a:t>
            </a:r>
            <a:r>
              <a:rPr lang="en-GB" sz="1800" dirty="0">
                <a:ea typeface="Calibri" panose="020F0502020204030204" pitchFamily="34" charset="0"/>
              </a:rPr>
              <a:t>updated model</a:t>
            </a:r>
            <a:r>
              <a:rPr lang="en-GB" sz="1800" dirty="0">
                <a:effectLst/>
                <a:ea typeface="Calibri" panose="020F0502020204030204" pitchFamily="34" charset="0"/>
              </a:rPr>
              <a:t> estimates </a:t>
            </a:r>
            <a:r>
              <a:rPr lang="en-GB" sz="1800" u="sng" dirty="0">
                <a:solidFill>
                  <a:srgbClr val="000000"/>
                </a:solidFill>
                <a:effectLst/>
                <a:highlight>
                  <a:srgbClr val="000000"/>
                </a:highlight>
                <a:ea typeface="Calibri" panose="020F0502020204030204" pitchFamily="34" charset="0"/>
              </a:rPr>
              <a:t>*****</a:t>
            </a:r>
            <a:r>
              <a:rPr lang="en-GB" sz="1800" dirty="0">
                <a:effectLst/>
                <a:ea typeface="Calibri" panose="020F0502020204030204" pitchFamily="34" charset="0"/>
              </a:rPr>
              <a:t> undiscounted QALYs gained for AA compared with BSC for juvenile-onset HPP patients respectively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ea typeface="Calibri" panose="020F0502020204030204" pitchFamily="34" charset="0"/>
              </a:rPr>
              <a:t>As the company base-case estimated undiscounted QALY gains greater than 30 for AA, a QALY weight of 3 was implemented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0">
              <a:spcBef>
                <a:spcPts val="0"/>
              </a:spcBef>
              <a:spcAft>
                <a:spcPts val="600"/>
              </a:spcAft>
            </a:pPr>
            <a:endParaRPr lang="en-GB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772E5CA9-DC5A-0089-F339-30C15A0AAF74}"/>
              </a:ext>
            </a:extLst>
          </p:cNvPr>
          <p:cNvGraphicFramePr>
            <a:graphicFrameLocks noGrp="1"/>
          </p:cNvGraphicFramePr>
          <p:nvPr/>
        </p:nvGraphicFramePr>
        <p:xfrm>
          <a:off x="1468592" y="2761683"/>
          <a:ext cx="7756216" cy="17601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78108">
                  <a:extLst>
                    <a:ext uri="{9D8B030D-6E8A-4147-A177-3AD203B41FA5}">
                      <a16:colId xmlns:a16="http://schemas.microsoft.com/office/drawing/2014/main" val="1332791689"/>
                    </a:ext>
                  </a:extLst>
                </a:gridCol>
                <a:gridCol w="3878108">
                  <a:extLst>
                    <a:ext uri="{9D8B030D-6E8A-4147-A177-3AD203B41FA5}">
                      <a16:colId xmlns:a16="http://schemas.microsoft.com/office/drawing/2014/main" val="1961026378"/>
                    </a:ext>
                  </a:extLst>
                </a:gridCol>
              </a:tblGrid>
              <a:tr h="440025">
                <a:tc>
                  <a:txBody>
                    <a:bodyPr/>
                    <a:lstStyle/>
                    <a:p>
                      <a:r>
                        <a:rPr lang="en-US" sz="1700" dirty="0"/>
                        <a:t>Life incremental QALY gained 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Weighting</a:t>
                      </a:r>
                    </a:p>
                  </a:txBody>
                  <a:tcPr marL="82935" marR="82935" marT="41468" marB="4146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22534"/>
                  </a:ext>
                </a:extLst>
              </a:tr>
              <a:tr h="440025">
                <a:tc>
                  <a:txBody>
                    <a:bodyPr/>
                    <a:lstStyle/>
                    <a:p>
                      <a:r>
                        <a:rPr lang="en-US" sz="1700" dirty="0"/>
                        <a:t>Less than or equal to 10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1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544380"/>
                  </a:ext>
                </a:extLst>
              </a:tr>
              <a:tr h="440025">
                <a:tc>
                  <a:txBody>
                    <a:bodyPr/>
                    <a:lstStyle/>
                    <a:p>
                      <a:r>
                        <a:rPr lang="en-US" sz="1700" dirty="0"/>
                        <a:t>11 to 29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Between 1 to 3 (equal increments)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226158"/>
                  </a:ext>
                </a:extLst>
              </a:tr>
              <a:tr h="440025">
                <a:tc>
                  <a:txBody>
                    <a:bodyPr/>
                    <a:lstStyle/>
                    <a:p>
                      <a:r>
                        <a:rPr lang="en-US" sz="1700" dirty="0"/>
                        <a:t>Greater than or equal to 30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3</a:t>
                      </a:r>
                      <a:endParaRPr lang="en-GB" sz="1700" dirty="0"/>
                    </a:p>
                  </a:txBody>
                  <a:tcPr marL="82935" marR="82935" marT="41468" marB="41468"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157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AC1FDB1-8565-E36A-E0B6-5A8B8466E6D2}"/>
              </a:ext>
            </a:extLst>
          </p:cNvPr>
          <p:cNvSpPr txBox="1"/>
          <p:nvPr/>
        </p:nvSpPr>
        <p:spPr>
          <a:xfrm>
            <a:off x="4444122" y="0"/>
            <a:ext cx="1585034" cy="31892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581D3D-60E9-01C9-084E-DD9D3CF34611}"/>
              </a:ext>
            </a:extLst>
          </p:cNvPr>
          <p:cNvSpPr txBox="1"/>
          <p:nvPr/>
        </p:nvSpPr>
        <p:spPr>
          <a:xfrm>
            <a:off x="0" y="7295886"/>
            <a:ext cx="1069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AA: asfotase alfa; BSC: best supportive care; ICER: incremental cost-effectiveness ratio; QALY: quality adjusted life years </a:t>
            </a:r>
          </a:p>
        </p:txBody>
      </p:sp>
      <p:sp>
        <p:nvSpPr>
          <p:cNvPr id="2" name="Rectangle 1" descr="Question to committee">
            <a:extLst>
              <a:ext uri="{FF2B5EF4-FFF2-40B4-BE49-F238E27FC236}">
                <a16:creationId xmlns:a16="http://schemas.microsoft.com/office/drawing/2014/main" id="{FE70A672-BBAA-A801-0ED9-226E81CAE7B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914577" y="6257723"/>
            <a:ext cx="7310231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Is it appropriate to apply a QALY weight of 3 in the cost-effectiveness analysis results?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A01D5B-E03E-ADF7-C887-2E84436A0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68592" y="6012652"/>
            <a:ext cx="692372" cy="660569"/>
            <a:chOff x="-1440493" y="4133589"/>
            <a:chExt cx="576000" cy="576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F2C4B37-5D8C-7534-B8AA-AECD84DFC13B}"/>
                </a:ext>
              </a:extLst>
            </p:cNvPr>
            <p:cNvSpPr/>
            <p:nvPr/>
          </p:nvSpPr>
          <p:spPr>
            <a:xfrm>
              <a:off x="-1440493" y="4133589"/>
              <a:ext cx="576000" cy="57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02020"/>
              <a:endParaRPr lang="en-GB" sz="1579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11" name="Graphic 4" descr="Chat with solid fill">
              <a:extLst>
                <a:ext uri="{FF2B5EF4-FFF2-40B4-BE49-F238E27FC236}">
                  <a16:creationId xmlns:a16="http://schemas.microsoft.com/office/drawing/2014/main" id="{29764449-9135-F963-DCFF-3F8BE737D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384225" y="4189857"/>
              <a:ext cx="463463" cy="463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6939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6951" y="2378068"/>
            <a:ext cx="7236679" cy="872166"/>
          </a:xfrm>
        </p:spPr>
        <p:txBody>
          <a:bodyPr>
            <a:noAutofit/>
          </a:bodyPr>
          <a:lstStyle/>
          <a:p>
            <a:r>
              <a:rPr lang="en-GB" sz="4400" dirty="0"/>
              <a:t>Cost effectiveness results 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F99BD-4878-F6C3-91F0-2487DDED0002}"/>
              </a:ext>
            </a:extLst>
          </p:cNvPr>
          <p:cNvSpPr txBox="1"/>
          <p:nvPr/>
        </p:nvSpPr>
        <p:spPr>
          <a:xfrm>
            <a:off x="369454" y="7176655"/>
            <a:ext cx="85898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endParaRPr lang="en-GB" sz="18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2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25421D-E68C-C7F7-FD0D-9BF47CDD3A67}"/>
              </a:ext>
            </a:extLst>
          </p:cNvPr>
          <p:cNvSpPr txBox="1">
            <a:spLocks/>
          </p:cNvSpPr>
          <p:nvPr/>
        </p:nvSpPr>
        <p:spPr>
          <a:xfrm>
            <a:off x="268510" y="150928"/>
            <a:ext cx="9669780" cy="765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GB" sz="2400" dirty="0"/>
              <a:t>Company’s probabilistic base-case results (with QALY weight): juvenile-onset population</a:t>
            </a:r>
          </a:p>
          <a:p>
            <a:pPr>
              <a:spcAft>
                <a:spcPts val="600"/>
              </a:spcAft>
              <a:defRPr/>
            </a:pPr>
            <a:r>
              <a:rPr lang="en-GB" sz="24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7C24A4-680D-089C-25F3-D40045B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6327" y="7213549"/>
            <a:ext cx="500380" cy="333663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DDBE135E-2566-4748-853C-8A3B78F0FB00}" type="slidenum">
              <a:rPr lang="en-GB" smtClean="0"/>
              <a:pPr>
                <a:spcAft>
                  <a:spcPts val="600"/>
                </a:spcAft>
              </a:pPr>
              <a:t>37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7F6A09-1308-9556-8180-AE7127EB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8771"/>
              </p:ext>
            </p:extLst>
          </p:nvPr>
        </p:nvGraphicFramePr>
        <p:xfrm>
          <a:off x="268510" y="1262526"/>
          <a:ext cx="10020292" cy="14171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073250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1720385">
                  <a:extLst>
                    <a:ext uri="{9D8B030D-6E8A-4147-A177-3AD203B41FA5}">
                      <a16:colId xmlns:a16="http://schemas.microsoft.com/office/drawing/2014/main" val="540024579"/>
                    </a:ext>
                  </a:extLst>
                </a:gridCol>
                <a:gridCol w="1690399">
                  <a:extLst>
                    <a:ext uri="{9D8B030D-6E8A-4147-A177-3AD203B41FA5}">
                      <a16:colId xmlns:a16="http://schemas.microsoft.com/office/drawing/2014/main" val="436328355"/>
                    </a:ext>
                  </a:extLst>
                </a:gridCol>
                <a:gridCol w="1418929">
                  <a:extLst>
                    <a:ext uri="{9D8B030D-6E8A-4147-A177-3AD203B41FA5}">
                      <a16:colId xmlns:a16="http://schemas.microsoft.com/office/drawing/2014/main" val="3953014088"/>
                    </a:ext>
                  </a:extLst>
                </a:gridCol>
                <a:gridCol w="1521938">
                  <a:extLst>
                    <a:ext uri="{9D8B030D-6E8A-4147-A177-3AD203B41FA5}">
                      <a16:colId xmlns:a16="http://schemas.microsoft.com/office/drawing/2014/main" val="3987575147"/>
                    </a:ext>
                  </a:extLst>
                </a:gridCol>
                <a:gridCol w="1595391">
                  <a:extLst>
                    <a:ext uri="{9D8B030D-6E8A-4147-A177-3AD203B41FA5}">
                      <a16:colId xmlns:a16="http://schemas.microsoft.com/office/drawing/2014/main" val="3117918320"/>
                    </a:ext>
                  </a:extLst>
                </a:gridCol>
              </a:tblGrid>
              <a:tr h="820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Technology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Total costs (£)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Total QALYs (with QALY weight)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Inc. costs (£)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Inc. QALYs (with QALY weight)*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effectLst/>
                        </a:rPr>
                        <a:t>ICER (£) with QALY weight*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225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BSC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lang="en-GB" sz="1700" b="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</a:t>
                      </a:r>
                      <a:endParaRPr lang="en-GB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lang="en-GB" sz="1700" b="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</a:t>
                      </a:r>
                      <a:endParaRPr lang="en-GB" sz="17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88,410</a:t>
                      </a: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225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AA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lang="en-GB" sz="1700" b="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</a:t>
                      </a:r>
                      <a:endParaRPr lang="en-GB" sz="17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710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E00A389-041B-E112-5F27-32416EF1FC32}"/>
              </a:ext>
            </a:extLst>
          </p:cNvPr>
          <p:cNvSpPr txBox="1"/>
          <p:nvPr/>
        </p:nvSpPr>
        <p:spPr>
          <a:xfrm>
            <a:off x="285615" y="999755"/>
            <a:ext cx="5948218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700" b="1" dirty="0"/>
              <a:t>Company probabilistic base case results </a:t>
            </a:r>
            <a:endParaRPr lang="en-GB" sz="17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6E1035-A162-CFE9-B638-4F7EFB0A6342}"/>
              </a:ext>
            </a:extLst>
          </p:cNvPr>
          <p:cNvSpPr txBox="1"/>
          <p:nvPr/>
        </p:nvSpPr>
        <p:spPr>
          <a:xfrm>
            <a:off x="110359" y="7008461"/>
            <a:ext cx="10496348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* As the company base-case estimated undiscounted results for QALY gains greater than 30, a QALY weight of 3 was implemented for health gains.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6EB255-F5BB-7CF2-03B9-79432F117635}"/>
              </a:ext>
            </a:extLst>
          </p:cNvPr>
          <p:cNvSpPr txBox="1"/>
          <p:nvPr/>
        </p:nvSpPr>
        <p:spPr>
          <a:xfrm>
            <a:off x="110356" y="4614731"/>
            <a:ext cx="10496351" cy="9848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Difference between PSA and deterministic ICER (£81,478) partly due to asymmetrical uncertainty distributions of regression analysis parameters resulting in non-normal distribution of sampled outcomes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PSA results also presented with the regression parameters not varied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1605249-99BE-B7B1-2169-57B8DC81D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04002"/>
              </p:ext>
            </p:extLst>
          </p:nvPr>
        </p:nvGraphicFramePr>
        <p:xfrm>
          <a:off x="268510" y="3053228"/>
          <a:ext cx="10114356" cy="14171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092712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1736535">
                  <a:extLst>
                    <a:ext uri="{9D8B030D-6E8A-4147-A177-3AD203B41FA5}">
                      <a16:colId xmlns:a16="http://schemas.microsoft.com/office/drawing/2014/main" val="540024579"/>
                    </a:ext>
                  </a:extLst>
                </a:gridCol>
                <a:gridCol w="1730697">
                  <a:extLst>
                    <a:ext uri="{9D8B030D-6E8A-4147-A177-3AD203B41FA5}">
                      <a16:colId xmlns:a16="http://schemas.microsoft.com/office/drawing/2014/main" val="436328355"/>
                    </a:ext>
                  </a:extLst>
                </a:gridCol>
                <a:gridCol w="1407820">
                  <a:extLst>
                    <a:ext uri="{9D8B030D-6E8A-4147-A177-3AD203B41FA5}">
                      <a16:colId xmlns:a16="http://schemas.microsoft.com/office/drawing/2014/main" val="2407931818"/>
                    </a:ext>
                  </a:extLst>
                </a:gridCol>
                <a:gridCol w="1536225">
                  <a:extLst>
                    <a:ext uri="{9D8B030D-6E8A-4147-A177-3AD203B41FA5}">
                      <a16:colId xmlns:a16="http://schemas.microsoft.com/office/drawing/2014/main" val="3987575147"/>
                    </a:ext>
                  </a:extLst>
                </a:gridCol>
                <a:gridCol w="1610367">
                  <a:extLst>
                    <a:ext uri="{9D8B030D-6E8A-4147-A177-3AD203B41FA5}">
                      <a16:colId xmlns:a16="http://schemas.microsoft.com/office/drawing/2014/main" val="3117918320"/>
                    </a:ext>
                  </a:extLst>
                </a:gridCol>
              </a:tblGrid>
              <a:tr h="754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Technology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Total costs (£)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Total QALYs (with QALY weight)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Inc. costs (£)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Inc. QALYs (with QALY weight)*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effectLst/>
                        </a:rPr>
                        <a:t>ICER (£) with QALY weight*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256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BSC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</a:t>
                      </a:r>
                      <a:endParaRPr lang="en-GB" sz="17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</a:t>
                      </a:r>
                      <a:endParaRPr lang="en-GB" sz="17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81,106</a:t>
                      </a:r>
                      <a:endParaRPr lang="en-GB" sz="1700" b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256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AA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</a:t>
                      </a:r>
                      <a:endParaRPr lang="en-GB" sz="17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710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AA04B3F-530A-C803-2C97-3F9993786EDF}"/>
              </a:ext>
            </a:extLst>
          </p:cNvPr>
          <p:cNvSpPr txBox="1"/>
          <p:nvPr/>
        </p:nvSpPr>
        <p:spPr>
          <a:xfrm>
            <a:off x="285615" y="2791884"/>
            <a:ext cx="8729257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700" b="1" dirty="0"/>
              <a:t>Company probabilistic base case without regression parameters varied</a:t>
            </a:r>
            <a:endParaRPr lang="en-GB" sz="1700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AADD0F-DBF5-3F8E-36B3-803CEF6E4973}"/>
              </a:ext>
            </a:extLst>
          </p:cNvPr>
          <p:cNvSpPr txBox="1"/>
          <p:nvPr/>
        </p:nvSpPr>
        <p:spPr>
          <a:xfrm>
            <a:off x="98520" y="5699590"/>
            <a:ext cx="10520021" cy="123110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6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Agrees asymmetry can cause differences in ICER and appropriate to show both analyses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BSC transition probability of remaining in most severe health state is 100% - if changed in PSA, ICER increases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Low numbers in BSC group can impact ICER due to transition uncertainty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If transitions not included in PSA, probabilistic ICER will more closely match deterministic ICER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EE7FA9-A2F9-4A3C-8334-6758D59082E8}"/>
              </a:ext>
            </a:extLst>
          </p:cNvPr>
          <p:cNvSpPr txBox="1"/>
          <p:nvPr/>
        </p:nvSpPr>
        <p:spPr>
          <a:xfrm>
            <a:off x="0" y="7313523"/>
            <a:ext cx="101306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AA: asfotase alfa; BSC: best supportive care; ICER: incremental cost-effectiveness ratio; QALY: Quality adjusted life years; PSA: probabilistic sensitivity analysis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200545-498B-A7BD-F3BE-65B185D6A028}"/>
              </a:ext>
            </a:extLst>
          </p:cNvPr>
          <p:cNvSpPr txBox="1"/>
          <p:nvPr/>
        </p:nvSpPr>
        <p:spPr>
          <a:xfrm>
            <a:off x="4444122" y="-46729"/>
            <a:ext cx="1585034" cy="24198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2174999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11891" y="230390"/>
            <a:ext cx="10270409" cy="8283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3200" dirty="0"/>
              <a:t>Differences in company and EAG base case assumptions	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38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4" descr="Base case assumptions for company and evidence review group">
            <a:extLst>
              <a:ext uri="{FF2B5EF4-FFF2-40B4-BE49-F238E27FC236}">
                <a16:creationId xmlns:a16="http://schemas.microsoft.com/office/drawing/2014/main" id="{080B060F-9D06-71C9-F74F-7BD387C13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05585"/>
              </p:ext>
            </p:extLst>
          </p:nvPr>
        </p:nvGraphicFramePr>
        <p:xfrm>
          <a:off x="428803" y="1520865"/>
          <a:ext cx="9725717" cy="3433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98">
                  <a:extLst>
                    <a:ext uri="{9D8B030D-6E8A-4147-A177-3AD203B41FA5}">
                      <a16:colId xmlns:a16="http://schemas.microsoft.com/office/drawing/2014/main" val="3974739884"/>
                    </a:ext>
                  </a:extLst>
                </a:gridCol>
                <a:gridCol w="3593054">
                  <a:extLst>
                    <a:ext uri="{9D8B030D-6E8A-4147-A177-3AD203B41FA5}">
                      <a16:colId xmlns:a16="http://schemas.microsoft.com/office/drawing/2014/main" val="4289090289"/>
                    </a:ext>
                  </a:extLst>
                </a:gridCol>
                <a:gridCol w="3959365">
                  <a:extLst>
                    <a:ext uri="{9D8B030D-6E8A-4147-A177-3AD203B41FA5}">
                      <a16:colId xmlns:a16="http://schemas.microsoft.com/office/drawing/2014/main" val="3834478098"/>
                    </a:ext>
                  </a:extLst>
                </a:gridCol>
              </a:tblGrid>
              <a:tr h="514612">
                <a:tc>
                  <a:txBody>
                    <a:bodyPr/>
                    <a:lstStyle/>
                    <a:p>
                      <a:r>
                        <a:rPr lang="en-GB" sz="1800" dirty="0"/>
                        <a:t>Assumption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Company base case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EAG base case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41208"/>
                  </a:ext>
                </a:extLst>
              </a:tr>
              <a:tr h="1268904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Caregiver disutility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0.17,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applied to patients who at a certain timepoint are alive under both treatment arms</a:t>
                      </a:r>
                      <a:endParaRPr lang="en-GB" sz="1800" u="sng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0.11 (caregiver disutilities considered in HST3),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applied to those surviving in each of the treatment arms</a:t>
                      </a:r>
                      <a:endParaRPr lang="en-GB" sz="18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7187"/>
                  </a:ext>
                </a:extLst>
              </a:tr>
              <a:tr h="1649576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Drug wastage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Rounding down, if the administered dose was 12 mg less than the required weekly dose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Full wastage is assumed to align dosing strategy with the recommended dosage in summary of product characteristics for all patients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080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0089700-A6D3-1BE7-5E00-040FB8049588}"/>
              </a:ext>
            </a:extLst>
          </p:cNvPr>
          <p:cNvSpPr txBox="1"/>
          <p:nvPr/>
        </p:nvSpPr>
        <p:spPr>
          <a:xfrm>
            <a:off x="100395" y="7247446"/>
            <a:ext cx="1069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EAG: external assessment group; HST: highly specialised technology</a:t>
            </a:r>
          </a:p>
        </p:txBody>
      </p:sp>
    </p:spTree>
    <p:extLst>
      <p:ext uri="{BB962C8B-B14F-4D97-AF65-F5344CB8AC3E}">
        <p14:creationId xmlns:p14="http://schemas.microsoft.com/office/powerpoint/2010/main" val="1133720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25421D-E68C-C7F7-FD0D-9BF47CDD3A67}"/>
              </a:ext>
            </a:extLst>
          </p:cNvPr>
          <p:cNvSpPr txBox="1">
            <a:spLocks/>
          </p:cNvSpPr>
          <p:nvPr/>
        </p:nvSpPr>
        <p:spPr>
          <a:xfrm>
            <a:off x="360218" y="332782"/>
            <a:ext cx="9669780" cy="7655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25000" lnSpcReduction="20000"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GB" sz="14400" dirty="0"/>
              <a:t>EAG probabilistic base-case results (with QALY weight): juvenile-onset population</a:t>
            </a:r>
          </a:p>
          <a:p>
            <a:pPr>
              <a:spcAft>
                <a:spcPts val="600"/>
              </a:spcAft>
              <a:defRPr/>
            </a:pPr>
            <a:r>
              <a:rPr lang="en-GB" sz="9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7C24A4-680D-089C-25F3-D40045B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930281"/>
            <a:ext cx="500380" cy="333663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DDBE135E-2566-4748-853C-8A3B78F0FB00}" type="slidenum">
              <a:rPr lang="en-GB" smtClean="0"/>
              <a:pPr>
                <a:spcAft>
                  <a:spcPts val="600"/>
                </a:spcAft>
              </a:pPr>
              <a:t>39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7F6A09-1308-9556-8180-AE7127EB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392724"/>
              </p:ext>
            </p:extLst>
          </p:nvPr>
        </p:nvGraphicFramePr>
        <p:xfrm>
          <a:off x="360218" y="2445375"/>
          <a:ext cx="9817563" cy="20952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031305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1685578">
                  <a:extLst>
                    <a:ext uri="{9D8B030D-6E8A-4147-A177-3AD203B41FA5}">
                      <a16:colId xmlns:a16="http://schemas.microsoft.com/office/drawing/2014/main" val="540024579"/>
                    </a:ext>
                  </a:extLst>
                </a:gridCol>
                <a:gridCol w="1457740">
                  <a:extLst>
                    <a:ext uri="{9D8B030D-6E8A-4147-A177-3AD203B41FA5}">
                      <a16:colId xmlns:a16="http://schemas.microsoft.com/office/drawing/2014/main" val="436328355"/>
                    </a:ext>
                  </a:extLst>
                </a:gridCol>
                <a:gridCol w="1588680">
                  <a:extLst>
                    <a:ext uri="{9D8B030D-6E8A-4147-A177-3AD203B41FA5}">
                      <a16:colId xmlns:a16="http://schemas.microsoft.com/office/drawing/2014/main" val="3030561210"/>
                    </a:ext>
                  </a:extLst>
                </a:gridCol>
                <a:gridCol w="1491146">
                  <a:extLst>
                    <a:ext uri="{9D8B030D-6E8A-4147-A177-3AD203B41FA5}">
                      <a16:colId xmlns:a16="http://schemas.microsoft.com/office/drawing/2014/main" val="3987575147"/>
                    </a:ext>
                  </a:extLst>
                </a:gridCol>
                <a:gridCol w="1563114">
                  <a:extLst>
                    <a:ext uri="{9D8B030D-6E8A-4147-A177-3AD203B41FA5}">
                      <a16:colId xmlns:a16="http://schemas.microsoft.com/office/drawing/2014/main" val="3117918320"/>
                    </a:ext>
                  </a:extLst>
                </a:gridCol>
              </a:tblGrid>
              <a:tr h="135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Technology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Total costs (£)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Total QALYs (with QALY weight)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Inc. costs (£)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Inc. QALYs (with QALY weight)*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ICER (£) with QALY weight*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37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BSC</a:t>
                      </a: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lang="en-GB" sz="1800" b="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98,276</a:t>
                      </a: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37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AA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710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5E8817C-B477-2437-1D76-ABC0FFEE3F9C}"/>
              </a:ext>
            </a:extLst>
          </p:cNvPr>
          <p:cNvSpPr txBox="1"/>
          <p:nvPr/>
        </p:nvSpPr>
        <p:spPr>
          <a:xfrm>
            <a:off x="0" y="7295886"/>
            <a:ext cx="1069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AA: asfotase alfa; BSC: best supportive care; ICER: incremental cost-effectiveness ratio; QALY: Quality adjusted life years;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D5D480-235F-4AD2-FE25-6E02C2E160E8}"/>
              </a:ext>
            </a:extLst>
          </p:cNvPr>
          <p:cNvSpPr txBox="1"/>
          <p:nvPr/>
        </p:nvSpPr>
        <p:spPr>
          <a:xfrm>
            <a:off x="282256" y="6013467"/>
            <a:ext cx="9973485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* As the company base-case estimated undiscounted results for QALY gains greater than 30, a QALY weight of 3 was implemented for health gains</a:t>
            </a:r>
          </a:p>
        </p:txBody>
      </p:sp>
    </p:spTree>
    <p:extLst>
      <p:ext uri="{BB962C8B-B14F-4D97-AF65-F5344CB8AC3E}">
        <p14:creationId xmlns:p14="http://schemas.microsoft.com/office/powerpoint/2010/main" val="268179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11891" y="230390"/>
            <a:ext cx="10270409" cy="8283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1043056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Background on hypophosphatasia (HPP)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18646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FCA09D3-1B8A-FCD2-07E9-D3FF17BC82EF}"/>
              </a:ext>
            </a:extLst>
          </p:cNvPr>
          <p:cNvSpPr txBox="1">
            <a:spLocks/>
          </p:cNvSpPr>
          <p:nvPr/>
        </p:nvSpPr>
        <p:spPr>
          <a:xfrm>
            <a:off x="311891" y="1058749"/>
            <a:ext cx="9842630" cy="5784975"/>
          </a:xfrm>
          <a:prstGeom prst="rect">
            <a:avLst/>
          </a:prstGeom>
        </p:spPr>
        <p:txBody>
          <a:bodyPr/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/>
              <a:t>Epidemiology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Prevalence and incidence estimates for paediatric-onset HPP in England are limited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A European study reported an estimated prevalence rate as 1 per 300,000 live births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A survey estimated an incidence of HPP of 0.8 per 1,000,000 for children under age of 18 and 2.8 per 1,000,000 for children under age of 1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Highly Specialised Technology (HST) 6: ‘…Evidence submissions NICE received from company and clinical experts estimated that between 1 and 7 people are diagnosed with perinatal- and infantile-onset hypophosphatasia each year in England’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/>
              <a:t>Symptoms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Include rickets, weakening of the bones (</a:t>
            </a:r>
            <a:r>
              <a:rPr lang="en-GB" sz="1800" dirty="0" err="1"/>
              <a:t>osteomalacia</a:t>
            </a:r>
            <a:r>
              <a:rPr lang="en-GB" sz="1800" dirty="0"/>
              <a:t>), bone deformity and fractures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HPP can also lead to chronic debilitating pain, muscle weakness, generalised seizures (because of vitamin B6 deficiency), and renal and respiratory complications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/>
              <a:t>Prognosis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High mortality rate in the first 6 months of life (50–100% of babies die within the first year)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Juvenile-onset HPP is associated with a substantially lower mortality rate, but is often debilitating and leads to bone deformities resulting in delayed walking, limb weaknesses, skeletal pain and non-traumatic fractures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34472F-5AC1-4D04-2F23-45F4AF1ABB1E}"/>
              </a:ext>
            </a:extLst>
          </p:cNvPr>
          <p:cNvSpPr txBox="1"/>
          <p:nvPr/>
        </p:nvSpPr>
        <p:spPr>
          <a:xfrm>
            <a:off x="159761" y="7352495"/>
            <a:ext cx="50734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</a:rPr>
              <a:t>HPP: hypophosphatasia</a:t>
            </a:r>
          </a:p>
        </p:txBody>
      </p:sp>
    </p:spTree>
    <p:extLst>
      <p:ext uri="{BB962C8B-B14F-4D97-AF65-F5344CB8AC3E}">
        <p14:creationId xmlns:p14="http://schemas.microsoft.com/office/powerpoint/2010/main" val="18460037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25421D-E68C-C7F7-FD0D-9BF47CDD3A67}"/>
              </a:ext>
            </a:extLst>
          </p:cNvPr>
          <p:cNvSpPr txBox="1">
            <a:spLocks/>
          </p:cNvSpPr>
          <p:nvPr/>
        </p:nvSpPr>
        <p:spPr>
          <a:xfrm>
            <a:off x="360218" y="332782"/>
            <a:ext cx="9669780" cy="7655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25000" lnSpcReduction="20000"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GB" sz="14400" dirty="0"/>
              <a:t>EAG deterministic scenario analysis (with QALY weight): juvenile-onset population</a:t>
            </a:r>
          </a:p>
          <a:p>
            <a:pPr>
              <a:spcAft>
                <a:spcPts val="600"/>
              </a:spcAft>
              <a:defRPr/>
            </a:pPr>
            <a:r>
              <a:rPr lang="en-GB" sz="9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7C24A4-680D-089C-25F3-D40045B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930281"/>
            <a:ext cx="500380" cy="333663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DDBE135E-2566-4748-853C-8A3B78F0FB00}" type="slidenum">
              <a:rPr lang="en-GB" smtClean="0"/>
              <a:pPr>
                <a:spcAft>
                  <a:spcPts val="600"/>
                </a:spcAft>
              </a:pPr>
              <a:t>40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7F6A09-1308-9556-8180-AE7127EB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95205"/>
              </p:ext>
            </p:extLst>
          </p:nvPr>
        </p:nvGraphicFramePr>
        <p:xfrm>
          <a:off x="360218" y="1976704"/>
          <a:ext cx="9972964" cy="31424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212861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2349795">
                  <a:extLst>
                    <a:ext uri="{9D8B030D-6E8A-4147-A177-3AD203B41FA5}">
                      <a16:colId xmlns:a16="http://schemas.microsoft.com/office/drawing/2014/main" val="34397467"/>
                    </a:ext>
                  </a:extLst>
                </a:gridCol>
                <a:gridCol w="1723957">
                  <a:extLst>
                    <a:ext uri="{9D8B030D-6E8A-4147-A177-3AD203B41FA5}">
                      <a16:colId xmlns:a16="http://schemas.microsoft.com/office/drawing/2014/main" val="687081271"/>
                    </a:ext>
                  </a:extLst>
                </a:gridCol>
                <a:gridCol w="1799745">
                  <a:extLst>
                    <a:ext uri="{9D8B030D-6E8A-4147-A177-3AD203B41FA5}">
                      <a16:colId xmlns:a16="http://schemas.microsoft.com/office/drawing/2014/main" val="3987575147"/>
                    </a:ext>
                  </a:extLst>
                </a:gridCol>
                <a:gridCol w="1886606">
                  <a:extLst>
                    <a:ext uri="{9D8B030D-6E8A-4147-A177-3AD203B41FA5}">
                      <a16:colId xmlns:a16="http://schemas.microsoft.com/office/drawing/2014/main" val="3117918320"/>
                    </a:ext>
                  </a:extLst>
                </a:gridCol>
              </a:tblGrid>
              <a:tr h="842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Scenario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Assumptions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Inc. costs (£)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Inc. QALYs (with QALY weight)*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ICER (£) with QALY weight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558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EAG base case (deterministic)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90,076</a:t>
                      </a: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26431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Caregiver disutility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0.08</a:t>
                      </a:r>
                      <a:endParaRPr lang="en-GB" sz="18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93,921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33346"/>
                  </a:ext>
                </a:extLst>
              </a:tr>
              <a:tr h="28885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Time horizon 50 years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u="non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0.17</a:t>
                      </a:r>
                      <a:endParaRPr lang="en-GB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83,259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828350"/>
                  </a:ext>
                </a:extLst>
              </a:tr>
              <a:tr h="50729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Drug wastage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Dose rounded down</a:t>
                      </a:r>
                      <a:endParaRPr lang="en-GB" sz="1800" u="non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88,149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1477"/>
                  </a:ext>
                </a:extLst>
              </a:tr>
              <a:tr h="50729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Productivity loss costs included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Closest dose used</a:t>
                      </a:r>
                      <a:endParaRPr lang="en-GB" u="non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88,727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116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F7D3D9F-2964-BD4F-C65F-81DD123F98E6}"/>
              </a:ext>
            </a:extLst>
          </p:cNvPr>
          <p:cNvSpPr txBox="1"/>
          <p:nvPr/>
        </p:nvSpPr>
        <p:spPr>
          <a:xfrm>
            <a:off x="0" y="7295886"/>
            <a:ext cx="1069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ICER: incremental cost-effectiveness ratio; QALY: Quality adjusted life years; EAG: external assessment group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E0FB6C-58E3-C2B9-EED3-440C57C4909C}"/>
              </a:ext>
            </a:extLst>
          </p:cNvPr>
          <p:cNvSpPr txBox="1"/>
          <p:nvPr/>
        </p:nvSpPr>
        <p:spPr>
          <a:xfrm>
            <a:off x="360218" y="6022866"/>
            <a:ext cx="9972963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* As the company base-case estimated undiscounted results for QALY gains greater than 30, a QALY weight of 3 was implemented for health gains</a:t>
            </a:r>
          </a:p>
        </p:txBody>
      </p:sp>
    </p:spTree>
    <p:extLst>
      <p:ext uri="{BB962C8B-B14F-4D97-AF65-F5344CB8AC3E}">
        <p14:creationId xmlns:p14="http://schemas.microsoft.com/office/powerpoint/2010/main" val="28150316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25421D-E68C-C7F7-FD0D-9BF47CDD3A67}"/>
              </a:ext>
            </a:extLst>
          </p:cNvPr>
          <p:cNvSpPr txBox="1">
            <a:spLocks/>
          </p:cNvSpPr>
          <p:nvPr/>
        </p:nvSpPr>
        <p:spPr>
          <a:xfrm>
            <a:off x="604808" y="330942"/>
            <a:ext cx="9669780" cy="765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GB" sz="2800" dirty="0"/>
              <a:t>EAG scenario analyses based on starting age in model (with QALY weight): juvenile-onset population</a:t>
            </a:r>
          </a:p>
          <a:p>
            <a:pPr>
              <a:spcAft>
                <a:spcPts val="600"/>
              </a:spcAft>
              <a:defRPr/>
            </a:pPr>
            <a:r>
              <a:rPr lang="en-GB" sz="1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7C24A4-680D-089C-25F3-D40045B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930281"/>
            <a:ext cx="500380" cy="333663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DDBE135E-2566-4748-853C-8A3B78F0FB00}" type="slidenum">
              <a:rPr lang="en-GB" smtClean="0"/>
              <a:pPr>
                <a:spcAft>
                  <a:spcPts val="600"/>
                </a:spcAft>
              </a:pPr>
              <a:t>41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7F6A09-1308-9556-8180-AE7127EB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584377"/>
              </p:ext>
            </p:extLst>
          </p:nvPr>
        </p:nvGraphicFramePr>
        <p:xfrm>
          <a:off x="604808" y="1616374"/>
          <a:ext cx="9180600" cy="37807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1952796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3873909">
                  <a:extLst>
                    <a:ext uri="{9D8B030D-6E8A-4147-A177-3AD203B41FA5}">
                      <a16:colId xmlns:a16="http://schemas.microsoft.com/office/drawing/2014/main" val="34397467"/>
                    </a:ext>
                  </a:extLst>
                </a:gridCol>
                <a:gridCol w="3353895">
                  <a:extLst>
                    <a:ext uri="{9D8B030D-6E8A-4147-A177-3AD203B41FA5}">
                      <a16:colId xmlns:a16="http://schemas.microsoft.com/office/drawing/2014/main" val="687081271"/>
                    </a:ext>
                  </a:extLst>
                </a:gridCol>
              </a:tblGrid>
              <a:tr h="450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Age at start in model (years)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Impact on company deterministic base case ICER (£)*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Impact on EAG deterministic base case ICER (£)*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0.5 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83,444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91,906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83,569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91,969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33346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83,485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92,049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1477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82,592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91,183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716153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82,770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91,221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74403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81,478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90,076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80802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99,914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109,463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940513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118,495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129,040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10953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125,155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135,666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14165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134,331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152,457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150310"/>
                  </a:ext>
                </a:extLst>
              </a:tr>
              <a:tr h="214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165,780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195,811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060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F7D3D9F-2964-BD4F-C65F-81DD123F98E6}"/>
              </a:ext>
            </a:extLst>
          </p:cNvPr>
          <p:cNvSpPr txBox="1"/>
          <p:nvPr/>
        </p:nvSpPr>
        <p:spPr>
          <a:xfrm>
            <a:off x="0" y="7295886"/>
            <a:ext cx="1069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ICER: incremental cost-effectiveness ratio; QALY: Quality adjusted life years; EAG: external assessment group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E0FB6C-58E3-C2B9-EED3-440C57C4909C}"/>
              </a:ext>
            </a:extLst>
          </p:cNvPr>
          <p:cNvSpPr txBox="1"/>
          <p:nvPr/>
        </p:nvSpPr>
        <p:spPr>
          <a:xfrm>
            <a:off x="604808" y="6117225"/>
            <a:ext cx="918059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* As the company base-case estimated undiscounted results for QALY gains greater than 30, a QALY weight of 3 was implemented for health gains.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40D8C9-916B-F3CC-9C25-397F847D29EC}"/>
              </a:ext>
            </a:extLst>
          </p:cNvPr>
          <p:cNvSpPr/>
          <p:nvPr/>
        </p:nvSpPr>
        <p:spPr>
          <a:xfrm>
            <a:off x="604808" y="3687096"/>
            <a:ext cx="9180599" cy="2470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0314EF-BEAE-20A5-1C5F-912E95E8F5BE}"/>
              </a:ext>
            </a:extLst>
          </p:cNvPr>
          <p:cNvSpPr/>
          <p:nvPr/>
        </p:nvSpPr>
        <p:spPr>
          <a:xfrm>
            <a:off x="604808" y="5461236"/>
            <a:ext cx="1137141" cy="3069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563F4F-69E4-6E3D-040E-B84B35F73DA2}"/>
              </a:ext>
            </a:extLst>
          </p:cNvPr>
          <p:cNvSpPr txBox="1"/>
          <p:nvPr/>
        </p:nvSpPr>
        <p:spPr>
          <a:xfrm>
            <a:off x="669475" y="5491620"/>
            <a:ext cx="100780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Base case</a:t>
            </a:r>
          </a:p>
        </p:txBody>
      </p:sp>
    </p:spTree>
    <p:extLst>
      <p:ext uri="{BB962C8B-B14F-4D97-AF65-F5344CB8AC3E}">
        <p14:creationId xmlns:p14="http://schemas.microsoft.com/office/powerpoint/2010/main" val="31213969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0F7C-1883-3FD3-8CCF-7DA7B76F8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161B03-8F4B-B76F-AA9B-EDADEDC5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42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8A0FE-F3DF-4FCA-46B8-235274CB688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8000" y="1219200"/>
            <a:ext cx="9669780" cy="5444103"/>
          </a:xfrm>
        </p:spPr>
        <p:txBody>
          <a:bodyPr/>
          <a:lstStyle/>
          <a:p>
            <a:pPr marL="4763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Clinical effectiveness evidence</a:t>
            </a:r>
          </a:p>
          <a:p>
            <a:r>
              <a:rPr lang="en-GB" sz="2400" dirty="0">
                <a:solidFill>
                  <a:schemeClr val="tx1"/>
                </a:solidFill>
              </a:rPr>
              <a:t>Are the results from the juvenile-onset subgroup long-term follow-up data and comparative evidence sufficient to show clinical effectiveness of asfotase alfa in this population?</a:t>
            </a:r>
          </a:p>
          <a:p>
            <a:pPr marL="4763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4763" indent="0">
              <a:buNone/>
            </a:pPr>
            <a:r>
              <a:rPr lang="en-GB" b="1" dirty="0"/>
              <a:t>Cost effectiveness evidence</a:t>
            </a:r>
          </a:p>
          <a:p>
            <a:r>
              <a:rPr lang="en-GB" sz="2400" dirty="0">
                <a:solidFill>
                  <a:schemeClr val="tx1"/>
                </a:solidFill>
              </a:rPr>
              <a:t>Has the company appropriately updated the model to show the cost-effectiveness of asfotase alfa in the juvenile-onset population?</a:t>
            </a:r>
          </a:p>
          <a:p>
            <a:r>
              <a:rPr lang="en-GB" sz="2400" dirty="0">
                <a:solidFill>
                  <a:schemeClr val="tx1"/>
                </a:solidFill>
              </a:rPr>
              <a:t>Is it appropriate to include carer disutility in the model?</a:t>
            </a:r>
          </a:p>
          <a:p>
            <a:r>
              <a:rPr lang="en-GB" sz="2400" dirty="0">
                <a:solidFill>
                  <a:schemeClr val="tx1"/>
                </a:solidFill>
              </a:rPr>
              <a:t>Is it appropriate to include the assumption of dose rounding in the model?</a:t>
            </a:r>
          </a:p>
          <a:p>
            <a:r>
              <a:rPr lang="en-GB" sz="2400" dirty="0">
                <a:solidFill>
                  <a:schemeClr val="tx1"/>
                </a:solidFill>
              </a:rPr>
              <a:t>Is it appropriate to apply a QALY weight of 3 in the cost-effectiveness analysis results?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CFFD0-7C5F-C6E3-F9B8-36958E4FD29E}"/>
              </a:ext>
            </a:extLst>
          </p:cNvPr>
          <p:cNvSpPr txBox="1"/>
          <p:nvPr/>
        </p:nvSpPr>
        <p:spPr>
          <a:xfrm>
            <a:off x="117987" y="7269312"/>
            <a:ext cx="1069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QALY: Quality adjusted </a:t>
            </a:r>
            <a:r>
              <a:rPr lang="en-GB" sz="1100"/>
              <a:t>life years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822028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879A-7541-6C14-8E18-560E053CD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Backup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61853-AB91-B731-41FE-B28C61AA3C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48E11-8E06-4DDF-AE31-7750C3CFE0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97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11891" y="230390"/>
            <a:ext cx="10270409" cy="11681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1043056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HST6 recommended AA use only within a UK MAA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44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FCA09D3-1B8A-FCD2-07E9-D3FF17BC82EF}"/>
              </a:ext>
            </a:extLst>
          </p:cNvPr>
          <p:cNvSpPr txBox="1">
            <a:spLocks/>
          </p:cNvSpPr>
          <p:nvPr/>
        </p:nvSpPr>
        <p:spPr>
          <a:xfrm>
            <a:off x="311891" y="1398494"/>
            <a:ext cx="9842630" cy="5445230"/>
          </a:xfrm>
          <a:prstGeom prst="rect">
            <a:avLst/>
          </a:prstGeom>
        </p:spPr>
        <p:txBody>
          <a:bodyPr/>
          <a:lstStyle>
            <a:lvl1pPr marL="4763" indent="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solidFill>
                  <a:schemeClr val="tx1"/>
                </a:solidFill>
                <a:latin typeface="+mn-lt"/>
              </a:rPr>
              <a:t>Starting criteria in the MAA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+mn-lt"/>
              </a:rPr>
              <a:t>All people with perinatal- and infantile-onset </a:t>
            </a:r>
            <a:r>
              <a:rPr lang="en-GB" sz="1800" dirty="0">
                <a:latin typeface="+mn-lt"/>
              </a:rPr>
              <a:t>HPP</a:t>
            </a:r>
            <a:r>
              <a:rPr lang="en-GB" sz="1800" dirty="0">
                <a:solidFill>
                  <a:schemeClr val="tx1"/>
                </a:solidFill>
                <a:latin typeface="+mn-lt"/>
              </a:rPr>
              <a:t>, regardless of current age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+mn-lt"/>
              </a:rPr>
              <a:t>Children (aged 1–4 years and 5–18 years) with paediatric-onset disease if they do not reach motor milestones, have pain with significant disability or have restricted mobility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+mn-lt"/>
              </a:rPr>
              <a:t>Adults (18 years and over) with paediatric-onset disease if they have 2 of the following: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latin typeface="+mn-lt"/>
              </a:rPr>
              <a:t>C</a:t>
            </a:r>
            <a:r>
              <a:rPr lang="en-GB" sz="1800" dirty="0">
                <a:solidFill>
                  <a:schemeClr val="tx1"/>
                </a:solidFill>
                <a:latin typeface="+mn-lt"/>
              </a:rPr>
              <a:t>urrent fractures or a history of fractures characteristic of HPP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latin typeface="+mn-lt"/>
              </a:rPr>
              <a:t>P</a:t>
            </a:r>
            <a:r>
              <a:rPr lang="en-GB" sz="1800" dirty="0">
                <a:solidFill>
                  <a:schemeClr val="tx1"/>
                </a:solidFill>
                <a:latin typeface="+mn-lt"/>
              </a:rPr>
              <a:t>ersistent or recurrent pain with disability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latin typeface="+mn-lt"/>
              </a:rPr>
              <a:t>R</a:t>
            </a:r>
            <a:r>
              <a:rPr lang="en-GB" sz="1800" dirty="0">
                <a:solidFill>
                  <a:schemeClr val="tx1"/>
                </a:solidFill>
                <a:latin typeface="+mn-lt"/>
              </a:rPr>
              <a:t>estriction of mobility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en-GB" sz="1800" b="1" dirty="0">
                <a:solidFill>
                  <a:schemeClr val="tx1"/>
                </a:solidFill>
                <a:latin typeface="+mn-lt"/>
              </a:rPr>
              <a:t>Monitoring and data collection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+mn-lt"/>
              </a:rPr>
              <a:t>Data will be collected from everyone who has AA within the MAA, and will be recorded in a dedicated database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+mn-lt"/>
              </a:rPr>
              <a:t>The company stated that NHS England will have access to this database for audit and analysis of individual-level data, and will also be provided with relevant data extracts from the global HPP registry database to assist in assessing AA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0"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F08988-E662-9C14-8E5E-54FACD60BD7B}"/>
              </a:ext>
            </a:extLst>
          </p:cNvPr>
          <p:cNvSpPr txBox="1"/>
          <p:nvPr/>
        </p:nvSpPr>
        <p:spPr>
          <a:xfrm>
            <a:off x="1366975" y="7295886"/>
            <a:ext cx="8353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AA: Asfotase alfa; HPP: Hypophosphatasia; HST: Highly specialised technology; MAA: Managed access agreement</a:t>
            </a:r>
          </a:p>
        </p:txBody>
      </p:sp>
    </p:spTree>
    <p:extLst>
      <p:ext uri="{BB962C8B-B14F-4D97-AF65-F5344CB8AC3E}">
        <p14:creationId xmlns:p14="http://schemas.microsoft.com/office/powerpoint/2010/main" val="5449305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38495" y="0"/>
            <a:ext cx="10270409" cy="8283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1043056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Evaluation history of HST6 and review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18646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45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F8A9CBDB-8811-0210-22FA-CB0685843EED}"/>
              </a:ext>
            </a:extLst>
          </p:cNvPr>
          <p:cNvGraphicFramePr>
            <a:graphicFrameLocks noGrp="1"/>
          </p:cNvGraphicFramePr>
          <p:nvPr/>
        </p:nvGraphicFramePr>
        <p:xfrm>
          <a:off x="111098" y="583008"/>
          <a:ext cx="10471199" cy="688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282">
                  <a:extLst>
                    <a:ext uri="{9D8B030D-6E8A-4147-A177-3AD203B41FA5}">
                      <a16:colId xmlns:a16="http://schemas.microsoft.com/office/drawing/2014/main" val="3376134270"/>
                    </a:ext>
                  </a:extLst>
                </a:gridCol>
                <a:gridCol w="840509">
                  <a:extLst>
                    <a:ext uri="{9D8B030D-6E8A-4147-A177-3AD203B41FA5}">
                      <a16:colId xmlns:a16="http://schemas.microsoft.com/office/drawing/2014/main" val="2587861579"/>
                    </a:ext>
                  </a:extLst>
                </a:gridCol>
                <a:gridCol w="877454">
                  <a:extLst>
                    <a:ext uri="{9D8B030D-6E8A-4147-A177-3AD203B41FA5}">
                      <a16:colId xmlns:a16="http://schemas.microsoft.com/office/drawing/2014/main" val="4071859696"/>
                    </a:ext>
                  </a:extLst>
                </a:gridCol>
                <a:gridCol w="7598954">
                  <a:extLst>
                    <a:ext uri="{9D8B030D-6E8A-4147-A177-3AD203B41FA5}">
                      <a16:colId xmlns:a16="http://schemas.microsoft.com/office/drawing/2014/main" val="40084800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750" dirty="0"/>
                        <a:t>Process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75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Date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Recap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37401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HST 6 development</a:t>
                      </a:r>
                    </a:p>
                  </a:txBody>
                  <a:tcPr vert="vert27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Oct 2015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Asfotase not recommended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Company responded to consultation, including draft MAA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733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Jan 2016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No guidance published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Company submitted a further updated MAA and accompanying budget impact model and cost–consequence analysis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28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July 2016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Asfotase recommended for perinatal- and infantile- onset population only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Company responded to consultation, including updated confidential commercial terms and accompanying analyses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388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Nov 2016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Asfotase recommended </a:t>
                      </a:r>
                      <a:r>
                        <a:rPr lang="en-GB" sz="1750" b="0" dirty="0"/>
                        <a:t>only</a:t>
                      </a:r>
                      <a:r>
                        <a:rPr lang="en-GB" sz="1750" dirty="0"/>
                        <a:t> for perinatal- and infantile-onset disease, within MAA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GB" sz="1750" dirty="0"/>
                        <a:t>Not recommended for treating HPP in children or adults with juvenile-onset disease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1873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ECM5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May 2017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NHS England and Alexion agreed an updated MAA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Asfotase recommended a</a:t>
                      </a:r>
                      <a:r>
                        <a:rPr lang="en-GB" sz="17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an option for treating paediatric-onset HPP within the updated MAA</a:t>
                      </a:r>
                      <a:endParaRPr lang="en-GB" sz="175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8186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HST 6 review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/>
                        <a:t>Oct 2022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dirty="0"/>
                        <a:t>Asfotase recommended </a:t>
                      </a:r>
                      <a:r>
                        <a:rPr lang="en-GB" sz="1750" b="0" dirty="0"/>
                        <a:t>only</a:t>
                      </a:r>
                      <a:r>
                        <a:rPr lang="en-GB" sz="1750" dirty="0"/>
                        <a:t> for perinatal- and infantile-onset disease</a:t>
                      </a:r>
                    </a:p>
                    <a:p>
                      <a:pPr marL="807278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GB" sz="1750" dirty="0"/>
                        <a:t>Minded not to recommend for HPP in children or adults with juvenile-onset disease and more evidence requested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6971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50" b="1" dirty="0">
                          <a:solidFill>
                            <a:schemeClr val="bg1"/>
                          </a:solidFill>
                        </a:rPr>
                        <a:t>ECM2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b="1" dirty="0"/>
                        <a:t>Today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50" b="1" dirty="0"/>
                        <a:t>Committee to review additional evidence presented by company and other stakeholders in response to consultation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722657"/>
                  </a:ext>
                </a:extLst>
              </a:tr>
              <a:tr h="12696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ECM: Evaluation committee meeting; HPP: Hypophosphatasia; HST: Highly specialised technology; MAA: Managed access agreement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ECM: Evaluation committee meeting; HPP: Hypophosphatasia; HST: Highly specialised technology; MAA: Managed access agreement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231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4086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22312" y="7321351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6MWT: 6 minute walk test, MAA: managed access agreement; 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45884" y="334241"/>
            <a:ext cx="10381509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schemeClr val="accent3"/>
                </a:solidFill>
              </a:rPr>
              <a:t>Juvenile-onset subgroup</a:t>
            </a:r>
            <a:r>
              <a:rPr lang="en-GB" sz="24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ambulation </a:t>
            </a:r>
            <a:r>
              <a:rPr lang="en-GB" sz="24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(6MWT)</a:t>
            </a:r>
            <a:r>
              <a:rPr lang="en-GB" sz="24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24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629132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AF550A5-D121-4EEF-DE7C-9A86D6CCA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733971"/>
              </p:ext>
            </p:extLst>
          </p:nvPr>
        </p:nvGraphicFramePr>
        <p:xfrm>
          <a:off x="133661" y="1424084"/>
          <a:ext cx="10284912" cy="471732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31745">
                  <a:extLst>
                    <a:ext uri="{9D8B030D-6E8A-4147-A177-3AD203B41FA5}">
                      <a16:colId xmlns:a16="http://schemas.microsoft.com/office/drawing/2014/main" val="3924355574"/>
                    </a:ext>
                  </a:extLst>
                </a:gridCol>
                <a:gridCol w="2833239">
                  <a:extLst>
                    <a:ext uri="{9D8B030D-6E8A-4147-A177-3AD203B41FA5}">
                      <a16:colId xmlns:a16="http://schemas.microsoft.com/office/drawing/2014/main" val="1048868430"/>
                    </a:ext>
                  </a:extLst>
                </a:gridCol>
                <a:gridCol w="3212297">
                  <a:extLst>
                    <a:ext uri="{9D8B030D-6E8A-4147-A177-3AD203B41FA5}">
                      <a16:colId xmlns:a16="http://schemas.microsoft.com/office/drawing/2014/main" val="4076270612"/>
                    </a:ext>
                  </a:extLst>
                </a:gridCol>
                <a:gridCol w="3007631">
                  <a:extLst>
                    <a:ext uri="{9D8B030D-6E8A-4147-A177-3AD203B41FA5}">
                      <a16:colId xmlns:a16="http://schemas.microsoft.com/office/drawing/2014/main" val="2383010832"/>
                    </a:ext>
                  </a:extLst>
                </a:gridCol>
              </a:tblGrid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</a:rPr>
                        <a:t>Median (range)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</a:rPr>
                        <a:t>UK MAA (Jan2022 cut-off)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nl-NL" sz="1400" dirty="0">
                          <a:effectLst/>
                        </a:rPr>
                        <a:t>Clinical Trials (ENB-006-09/ENB-008-10 &amp; ENB-009-10)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</a:rPr>
                        <a:t>HPP Registry Asfotase alfa treated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2444809342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</a:rPr>
                        <a:t>Baseline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</a:rPr>
                        <a:t>************************* *******************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1229220804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Month 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865224133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Month 12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68788739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Month 24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3440898466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Month 36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3724306228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Month 48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4279874522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Month 84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615810446"/>
                  </a:ext>
                </a:extLst>
              </a:tr>
              <a:tr h="47673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Last Visit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************************* *******************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2271477449"/>
                  </a:ext>
                </a:extLst>
              </a:tr>
              <a:tr h="392605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m, meters walked during 6 minute walk test; %, distance walked compared with matched healthy peers; *p&lt;0.05 = significant change from baseline; median time to last follow up visit for HPP registry is 2.38 years (0.87-11.09)</a:t>
                      </a:r>
                    </a:p>
                  </a:txBody>
                  <a:tcPr marL="59338" marR="59338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8" marR="59338" marT="0" marB="0"/>
                </a:tc>
                <a:extLst>
                  <a:ext uri="{0D108BD9-81ED-4DB2-BD59-A6C34878D82A}">
                    <a16:rowId xmlns:a16="http://schemas.microsoft.com/office/drawing/2014/main" val="1291614727"/>
                  </a:ext>
                </a:extLst>
              </a:tr>
            </a:tbl>
          </a:graphicData>
        </a:graphic>
      </p:graphicFrame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46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860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44223" y="7262982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MAA: managed access agreement; 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33661" y="572488"/>
            <a:ext cx="10381509" cy="6489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/>
              <a:t>Juvenile-onset subgroup:</a:t>
            </a:r>
            <a:r>
              <a:rPr lang="en-GB" sz="28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patient reported pain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1" y="0"/>
            <a:ext cx="2171831" cy="257369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47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990DD8-5103-8629-71C5-BA5111A19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53523"/>
              </p:ext>
            </p:extLst>
          </p:nvPr>
        </p:nvGraphicFramePr>
        <p:xfrm>
          <a:off x="142508" y="1474994"/>
          <a:ext cx="10244608" cy="363811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05549">
                  <a:extLst>
                    <a:ext uri="{9D8B030D-6E8A-4147-A177-3AD203B41FA5}">
                      <a16:colId xmlns:a16="http://schemas.microsoft.com/office/drawing/2014/main" val="1567170430"/>
                    </a:ext>
                  </a:extLst>
                </a:gridCol>
                <a:gridCol w="3328117">
                  <a:extLst>
                    <a:ext uri="{9D8B030D-6E8A-4147-A177-3AD203B41FA5}">
                      <a16:colId xmlns:a16="http://schemas.microsoft.com/office/drawing/2014/main" val="1413898829"/>
                    </a:ext>
                  </a:extLst>
                </a:gridCol>
                <a:gridCol w="2749791">
                  <a:extLst>
                    <a:ext uri="{9D8B030D-6E8A-4147-A177-3AD203B41FA5}">
                      <a16:colId xmlns:a16="http://schemas.microsoft.com/office/drawing/2014/main" val="3022376463"/>
                    </a:ext>
                  </a:extLst>
                </a:gridCol>
                <a:gridCol w="2561151">
                  <a:extLst>
                    <a:ext uri="{9D8B030D-6E8A-4147-A177-3AD203B41FA5}">
                      <a16:colId xmlns:a16="http://schemas.microsoft.com/office/drawing/2014/main" val="2188247083"/>
                    </a:ext>
                  </a:extLst>
                </a:gridCol>
              </a:tblGrid>
              <a:tr h="42467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Median (range)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UK MAA (Jan2022 cut-off)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Clinical Trials (ENB-009-10 only)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HPP Registry Asfotase alfa treated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2553121893"/>
                  </a:ext>
                </a:extLst>
              </a:tr>
              <a:tr h="3725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Baseline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</a:rPr>
                        <a:t>*************************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1445622981"/>
                  </a:ext>
                </a:extLst>
              </a:tr>
              <a:tr h="3725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911562894"/>
                  </a:ext>
                </a:extLst>
              </a:tr>
              <a:tr h="3725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12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3254032466"/>
                  </a:ext>
                </a:extLst>
              </a:tr>
              <a:tr h="3725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24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2420865393"/>
                  </a:ext>
                </a:extLst>
              </a:tr>
              <a:tr h="3725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36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3281153341"/>
                  </a:ext>
                </a:extLst>
              </a:tr>
              <a:tr h="39698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48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</a:t>
                      </a:r>
                      <a:endParaRPr lang="en-GB" sz="1700" dirty="0">
                        <a:effectLst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195356970"/>
                  </a:ext>
                </a:extLst>
              </a:tr>
              <a:tr h="37254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Last Visit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871811219"/>
                  </a:ext>
                </a:extLst>
              </a:tr>
              <a:tr h="372547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5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Measured by BPI-SF: Brief Pain Inventory-Short Form, scale 0-10 (10= most severe pain, 0= no pain); </a:t>
                      </a:r>
                      <a:r>
                        <a:rPr lang="en-GB" sz="16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*p&lt;0.05 = significant change from baseline; median time to last follow up visit for HPP registry is 2.51 years (0.59-11.09)</a:t>
                      </a:r>
                      <a:endParaRPr lang="en-GB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384" marR="41384" marT="0" marB="0"/>
                </a:tc>
                <a:extLst>
                  <a:ext uri="{0D108BD9-81ED-4DB2-BD59-A6C34878D82A}">
                    <a16:rowId xmlns:a16="http://schemas.microsoft.com/office/drawing/2014/main" val="20244374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960A7C21-396C-6E8E-1377-E25CDFDB1B63}"/>
              </a:ext>
            </a:extLst>
          </p:cNvPr>
          <p:cNvSpPr/>
          <p:nvPr/>
        </p:nvSpPr>
        <p:spPr>
          <a:xfrm>
            <a:off x="138350" y="5387920"/>
            <a:ext cx="10248767" cy="42756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Treatment success agreed in MAA as </a:t>
            </a:r>
            <a:r>
              <a:rPr lang="en-GB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improvement </a:t>
            </a:r>
            <a:r>
              <a:rPr lang="en-GB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≥2</a:t>
            </a:r>
            <a:r>
              <a:rPr lang="en-GB" sz="1579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0216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22312" y="7321351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8891" y="226591"/>
            <a:ext cx="10381509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>
                <a:solidFill>
                  <a:schemeClr val="accent3"/>
                </a:solidFill>
              </a:rPr>
              <a:t>Juvenile-onset subgroup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height and weight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48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3C25E-C807-4B4E-E1A5-98089A2D497C}"/>
              </a:ext>
            </a:extLst>
          </p:cNvPr>
          <p:cNvSpPr txBox="1"/>
          <p:nvPr/>
        </p:nvSpPr>
        <p:spPr>
          <a:xfrm>
            <a:off x="259564" y="1287641"/>
            <a:ext cx="10255606" cy="24929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For the outcomes of height and weight, improvement from baseline seen with asfotase alfa in clinical trials and Global HPP Registry:</a:t>
            </a:r>
          </a:p>
          <a:p>
            <a:pPr marL="807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Clinical trials show: improvement from ~15</a:t>
            </a:r>
            <a:r>
              <a:rPr lang="en-GB" sz="1800" baseline="30000" dirty="0"/>
              <a:t>th</a:t>
            </a:r>
            <a:r>
              <a:rPr lang="en-GB" sz="1800" dirty="0"/>
              <a:t> percentile at baseline to ~50</a:t>
            </a:r>
            <a:r>
              <a:rPr lang="en-GB" sz="1800" baseline="30000" dirty="0"/>
              <a:t>th</a:t>
            </a:r>
            <a:r>
              <a:rPr lang="en-GB" sz="1800" dirty="0"/>
              <a:t> percentile at 86 months</a:t>
            </a:r>
          </a:p>
          <a:p>
            <a:pPr marL="807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Global HPP Registry shows: improvement from ~15</a:t>
            </a:r>
            <a:r>
              <a:rPr lang="en-GB" sz="1800" baseline="30000" dirty="0"/>
              <a:t>th</a:t>
            </a:r>
            <a:r>
              <a:rPr lang="en-GB" sz="1800" dirty="0"/>
              <a:t> percentile at baseline to ~25</a:t>
            </a:r>
            <a:r>
              <a:rPr lang="en-GB" sz="1800" baseline="30000" dirty="0"/>
              <a:t>th</a:t>
            </a:r>
            <a:r>
              <a:rPr lang="en-GB" sz="1800" dirty="0"/>
              <a:t> percentile at last visit (median 27 months)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Only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</a:t>
            </a:r>
            <a:r>
              <a:rPr lang="en-GB" sz="1800" dirty="0">
                <a:solidFill>
                  <a:schemeClr val="tx1"/>
                </a:solidFill>
              </a:rPr>
              <a:t> paediatric patient in MAA who had already had 3 years of asfotase alfa at baseline – data has been excluded from growth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1D097-486D-2FDC-5F52-3253226AAE63}"/>
              </a:ext>
            </a:extLst>
          </p:cNvPr>
          <p:cNvSpPr txBox="1"/>
          <p:nvPr/>
        </p:nvSpPr>
        <p:spPr>
          <a:xfrm>
            <a:off x="215473" y="4472193"/>
            <a:ext cx="10255606" cy="166199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Clinical trial results more favourable than Global HPP Registry data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Growth data available for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</a:t>
            </a:r>
            <a:r>
              <a:rPr lang="en-GB" sz="1800" dirty="0"/>
              <a:t> juvenile-onset patients in clinical trial - no explanation for absence of data for remaining patients or apparent loss to follow-up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Data only reported for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</a:t>
            </a:r>
            <a:r>
              <a:rPr lang="en-GB" sz="1800" dirty="0"/>
              <a:t> at month 48 in Global HPP Registry data – not clear if due to loss to follow-up, immature follow-up or both</a:t>
            </a:r>
          </a:p>
        </p:txBody>
      </p:sp>
    </p:spTree>
    <p:extLst>
      <p:ext uri="{BB962C8B-B14F-4D97-AF65-F5344CB8AC3E}">
        <p14:creationId xmlns:p14="http://schemas.microsoft.com/office/powerpoint/2010/main" val="23099542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44223" y="7262982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MAA: managed access agreement; 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33661" y="343233"/>
            <a:ext cx="10381509" cy="5461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/>
              <a:t>Juvenile-onset subgroup: height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34286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49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B6EF90-3E71-FC7B-033E-5B2E05AD2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60206"/>
              </p:ext>
            </p:extLst>
          </p:nvPr>
        </p:nvGraphicFramePr>
        <p:xfrm>
          <a:off x="155942" y="1136665"/>
          <a:ext cx="10211289" cy="465809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00328">
                  <a:extLst>
                    <a:ext uri="{9D8B030D-6E8A-4147-A177-3AD203B41FA5}">
                      <a16:colId xmlns:a16="http://schemas.microsoft.com/office/drawing/2014/main" val="2007416291"/>
                    </a:ext>
                  </a:extLst>
                </a:gridCol>
                <a:gridCol w="2247027">
                  <a:extLst>
                    <a:ext uri="{9D8B030D-6E8A-4147-A177-3AD203B41FA5}">
                      <a16:colId xmlns:a16="http://schemas.microsoft.com/office/drawing/2014/main" val="1514855727"/>
                    </a:ext>
                  </a:extLst>
                </a:gridCol>
                <a:gridCol w="3210848">
                  <a:extLst>
                    <a:ext uri="{9D8B030D-6E8A-4147-A177-3AD203B41FA5}">
                      <a16:colId xmlns:a16="http://schemas.microsoft.com/office/drawing/2014/main" val="2299797595"/>
                    </a:ext>
                  </a:extLst>
                </a:gridCol>
                <a:gridCol w="3153086">
                  <a:extLst>
                    <a:ext uri="{9D8B030D-6E8A-4147-A177-3AD203B41FA5}">
                      <a16:colId xmlns:a16="http://schemas.microsoft.com/office/drawing/2014/main" val="4149579276"/>
                    </a:ext>
                  </a:extLst>
                </a:gridCol>
              </a:tblGrid>
              <a:tr h="52130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Height for Age, z-score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UK MAA (Jan2022 cut-off)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nl-NL" sz="1700">
                          <a:effectLst/>
                        </a:rPr>
                        <a:t>Clinical Trials (ENB-006-09/ENB-008-10 &amp; ENB-009-10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HPP Registry Asfotase alfa treated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2335388029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Baseline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512891698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4291839742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12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3390721769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24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1931141644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36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1076837363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48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</a:t>
                      </a: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167916484"/>
                  </a:ext>
                </a:extLst>
              </a:tr>
              <a:tr h="40018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86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2033576045"/>
                  </a:ext>
                </a:extLst>
              </a:tr>
              <a:tr h="34374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Last Visit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</a:t>
                      </a:r>
                      <a:endParaRPr lang="en-GB" sz="1800" dirty="0">
                        <a:effectLst/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highlight>
                          <a:srgbClr val="0000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3988010338"/>
                  </a:ext>
                </a:extLst>
              </a:tr>
              <a:tr h="838160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Height and weight: </a:t>
                      </a:r>
                      <a:r>
                        <a:rPr lang="en-GB" sz="1400" b="0" kern="1200" dirty="0">
                          <a:latin typeface="+mn-lt"/>
                          <a:ea typeface="+mn-ea"/>
                          <a:cs typeface="+mn-cs"/>
                        </a:rPr>
                        <a:t>Z-score </a:t>
                      </a:r>
                      <a:r>
                        <a:rPr lang="en-GB" sz="1400" b="0" i="0" kern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describes the position of a raw score in terms of its distance from the mean, when measured in standard deviation units. The z-score is positive if the value lies above the mean, and negative if it lies below the mean. Z-scores reflect the number of standard deviations each value falls from the age-/sex-matched normal mean; </a:t>
                      </a: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median time to last follow up visit for HPP registry is 2.76 years (0.50-8.57)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1269866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21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 descr="Decision problem, including population, intervention, comparators and outcomes">
            <a:extLst>
              <a:ext uri="{FF2B5EF4-FFF2-40B4-BE49-F238E27FC236}">
                <a16:creationId xmlns:a16="http://schemas.microsoft.com/office/drawing/2014/main" id="{CBF8E3AA-81CE-B0CF-9122-EEA22BE71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768574"/>
              </p:ext>
            </p:extLst>
          </p:nvPr>
        </p:nvGraphicFramePr>
        <p:xfrm>
          <a:off x="107577" y="988611"/>
          <a:ext cx="10474723" cy="6317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709">
                  <a:extLst>
                    <a:ext uri="{9D8B030D-6E8A-4147-A177-3AD203B41FA5}">
                      <a16:colId xmlns:a16="http://schemas.microsoft.com/office/drawing/2014/main" val="2557443117"/>
                    </a:ext>
                  </a:extLst>
                </a:gridCol>
                <a:gridCol w="3383550">
                  <a:extLst>
                    <a:ext uri="{9D8B030D-6E8A-4147-A177-3AD203B41FA5}">
                      <a16:colId xmlns:a16="http://schemas.microsoft.com/office/drawing/2014/main" val="2079107674"/>
                    </a:ext>
                  </a:extLst>
                </a:gridCol>
                <a:gridCol w="2244437">
                  <a:extLst>
                    <a:ext uri="{9D8B030D-6E8A-4147-A177-3AD203B41FA5}">
                      <a16:colId xmlns:a16="http://schemas.microsoft.com/office/drawing/2014/main" val="1363918603"/>
                    </a:ext>
                  </a:extLst>
                </a:gridCol>
                <a:gridCol w="3147027">
                  <a:extLst>
                    <a:ext uri="{9D8B030D-6E8A-4147-A177-3AD203B41FA5}">
                      <a16:colId xmlns:a16="http://schemas.microsoft.com/office/drawing/2014/main" val="924925742"/>
                    </a:ext>
                  </a:extLst>
                </a:gridCol>
              </a:tblGrid>
              <a:tr h="338479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Final scope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Company comments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ERG comments at ECM 1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193136"/>
                  </a:ext>
                </a:extLst>
              </a:tr>
              <a:tr h="1053134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Patients with paediatric-onset HPP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None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Comparative efficacy of AA, in relation to BSC was for patients with perinatal-/infantile-onset HPP only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339764"/>
                  </a:ext>
                </a:extLst>
              </a:tr>
              <a:tr h="264118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Intervention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AA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None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None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98515"/>
                  </a:ext>
                </a:extLst>
              </a:tr>
              <a:tr h="338479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Comparators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BSC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GB" sz="1800" dirty="0"/>
                    </a:p>
                  </a:txBody>
                  <a:tcPr>
                    <a:solidFill>
                      <a:srgbClr val="CCD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Historical control data unlikely to be representative of current BSC</a:t>
                      </a:r>
                    </a:p>
                  </a:txBody>
                  <a:tcPr>
                    <a:solidFill>
                      <a:srgbClr val="CC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909800"/>
                  </a:ext>
                </a:extLst>
              </a:tr>
              <a:tr h="1705185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Outcomes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Mortality, radiographic response, severity of rickets, pain, respiratory function, craniosynostosis and intracranial pressure, growth, tooth loss cognitive development and motor skills, adverse effects of treatment and health-related quality of life (for patients and carers)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Bone mineralisation added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Craniosynostosis and intracranial pressure removed</a:t>
                      </a:r>
                    </a:p>
                  </a:txBody>
                  <a:tcPr>
                    <a:solidFill>
                      <a:srgbClr val="E7E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Comparative efficacy analysis only conducted for survival outcomes (OS and VFS), but not for any functional outcomes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Naïve comparative analysis of functional outcomes for juvenile-onset population presented at consultation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54784"/>
                  </a:ext>
                </a:extLst>
              </a:tr>
              <a:tr h="373811">
                <a:tc gridSpan="4"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AA: Asfotase alfa; BSC: Best supportive care; HPP: Hypophosphatasia; OS: Overall survival; VFS: Ventilator-free survival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rgbClr val="E7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21880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07577" y="230390"/>
            <a:ext cx="10270409" cy="8283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dirty="0"/>
              <a:t>Decision problem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chemeClr val="bg1"/>
                </a:solidFill>
              </a:rPr>
              <a:pPr algn="ctr"/>
              <a:t>5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2386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44223" y="7262982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MAA: managed access agreement; 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11481" y="470955"/>
            <a:ext cx="10381509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/>
              <a:t>Juvenile-onset subgroup</a:t>
            </a:r>
            <a:r>
              <a:rPr lang="en-GB" sz="2800" b="1" kern="1200" dirty="0">
                <a:solidFill>
                  <a:srgbClr val="18646E"/>
                </a:solidFill>
                <a:effectLst/>
                <a:latin typeface="+mn-lt"/>
                <a:ea typeface="+mn-ea"/>
                <a:cs typeface="+mn-cs"/>
              </a:rPr>
              <a:t>: weight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57369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50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B6EF90-3E71-FC7B-033E-5B2E05AD2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370123"/>
              </p:ext>
            </p:extLst>
          </p:nvPr>
        </p:nvGraphicFramePr>
        <p:xfrm>
          <a:off x="148960" y="1288773"/>
          <a:ext cx="10255749" cy="450722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07296">
                  <a:extLst>
                    <a:ext uri="{9D8B030D-6E8A-4147-A177-3AD203B41FA5}">
                      <a16:colId xmlns:a16="http://schemas.microsoft.com/office/drawing/2014/main" val="2007416291"/>
                    </a:ext>
                  </a:extLst>
                </a:gridCol>
                <a:gridCol w="2256811">
                  <a:extLst>
                    <a:ext uri="{9D8B030D-6E8A-4147-A177-3AD203B41FA5}">
                      <a16:colId xmlns:a16="http://schemas.microsoft.com/office/drawing/2014/main" val="1514855727"/>
                    </a:ext>
                  </a:extLst>
                </a:gridCol>
                <a:gridCol w="3224827">
                  <a:extLst>
                    <a:ext uri="{9D8B030D-6E8A-4147-A177-3AD203B41FA5}">
                      <a16:colId xmlns:a16="http://schemas.microsoft.com/office/drawing/2014/main" val="2299797595"/>
                    </a:ext>
                  </a:extLst>
                </a:gridCol>
                <a:gridCol w="3166815">
                  <a:extLst>
                    <a:ext uri="{9D8B030D-6E8A-4147-A177-3AD203B41FA5}">
                      <a16:colId xmlns:a16="http://schemas.microsoft.com/office/drawing/2014/main" val="4149579276"/>
                    </a:ext>
                  </a:extLst>
                </a:gridCol>
              </a:tblGrid>
              <a:tr h="53645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Weight for Age, z-score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UK MAA (Jan2022 cut-off)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nl-NL" sz="1700" dirty="0">
                          <a:effectLst/>
                        </a:rPr>
                        <a:t>Clinical Trials (ENB-006-09/ENB-008-10 &amp; ENB-009-10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HPP Registry Asfotase alfa treated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2335388029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Baseline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2891698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1839742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12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721769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24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1141644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Month 36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6837363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Month 48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16484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 dirty="0">
                          <a:effectLst/>
                        </a:rPr>
                        <a:t>Month 86</a:t>
                      </a: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en-GB" sz="1700" dirty="0"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3576045"/>
                  </a:ext>
                </a:extLst>
              </a:tr>
              <a:tr h="38966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700">
                          <a:effectLst/>
                        </a:rPr>
                        <a:t>Last Visit</a:t>
                      </a: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8010338"/>
                  </a:ext>
                </a:extLst>
              </a:tr>
              <a:tr h="833165">
                <a:tc gridSpan="4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Height and weight: </a:t>
                      </a:r>
                      <a:r>
                        <a:rPr lang="en-GB" sz="1400" b="0" kern="1200" dirty="0">
                          <a:latin typeface="+mn-lt"/>
                          <a:ea typeface="+mn-ea"/>
                          <a:cs typeface="+mn-cs"/>
                        </a:rPr>
                        <a:t>Z-score </a:t>
                      </a:r>
                      <a:r>
                        <a:rPr lang="en-GB" sz="1400" b="0" i="0" kern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describes the position of a raw score in terms of its distance from the mean, when measured in standard deviation units. The z-score is positive if the value lies above the mean, and negative if it lies below the mean. Z-scores reflect the number of standard deviations each value falls from the age-/sex-matched normal mean; </a:t>
                      </a: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median time to last follow up visit for HPP registry is 2.25 years (0.50-9.36)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623" marR="52623" marT="0" marB="0"/>
                </a:tc>
                <a:extLst>
                  <a:ext uri="{0D108BD9-81ED-4DB2-BD59-A6C34878D82A}">
                    <a16:rowId xmlns:a16="http://schemas.microsoft.com/office/drawing/2014/main" val="1269866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161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93616" y="444395"/>
            <a:ext cx="10212472" cy="112816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/>
              <a:t>Juvenile-onset subgroup</a:t>
            </a:r>
            <a:r>
              <a:rPr lang="en-GB" sz="2800" b="1" kern="1200" dirty="0">
                <a:solidFill>
                  <a:srgbClr val="18646E"/>
                </a:solidFill>
                <a:effectLst/>
                <a:latin typeface="+mn-lt"/>
                <a:ea typeface="+mn-ea"/>
                <a:cs typeface="+mn-cs"/>
              </a:rPr>
              <a:t>: health-related quality of life</a:t>
            </a:r>
            <a:endParaRPr lang="en-GB" sz="280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44812" y="6975422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51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4D606A-C819-D6B4-09AB-8EF237751AB7}"/>
              </a:ext>
            </a:extLst>
          </p:cNvPr>
          <p:cNvSpPr txBox="1"/>
          <p:nvPr/>
        </p:nvSpPr>
        <p:spPr>
          <a:xfrm>
            <a:off x="4444122" y="0"/>
            <a:ext cx="1585034" cy="257369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CONFIDENTIAL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4CF296D-FC57-15D1-78FB-A483992A7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79301"/>
              </p:ext>
            </p:extLst>
          </p:nvPr>
        </p:nvGraphicFramePr>
        <p:xfrm>
          <a:off x="251835" y="1362103"/>
          <a:ext cx="10128877" cy="48293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49353">
                  <a:extLst>
                    <a:ext uri="{9D8B030D-6E8A-4147-A177-3AD203B41FA5}">
                      <a16:colId xmlns:a16="http://schemas.microsoft.com/office/drawing/2014/main" val="2668759083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1030028953"/>
                    </a:ext>
                  </a:extLst>
                </a:gridCol>
                <a:gridCol w="1579419">
                  <a:extLst>
                    <a:ext uri="{9D8B030D-6E8A-4147-A177-3AD203B41FA5}">
                      <a16:colId xmlns:a16="http://schemas.microsoft.com/office/drawing/2014/main" val="3064751221"/>
                    </a:ext>
                  </a:extLst>
                </a:gridCol>
                <a:gridCol w="2586181">
                  <a:extLst>
                    <a:ext uri="{9D8B030D-6E8A-4147-A177-3AD203B41FA5}">
                      <a16:colId xmlns:a16="http://schemas.microsoft.com/office/drawing/2014/main" val="1842443979"/>
                    </a:ext>
                  </a:extLst>
                </a:gridCol>
                <a:gridCol w="2655815">
                  <a:extLst>
                    <a:ext uri="{9D8B030D-6E8A-4147-A177-3AD203B41FA5}">
                      <a16:colId xmlns:a16="http://schemas.microsoft.com/office/drawing/2014/main" val="1108469330"/>
                    </a:ext>
                  </a:extLst>
                </a:gridCol>
              </a:tblGrid>
              <a:tr h="93254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>
                          <a:effectLst/>
                        </a:rPr>
                        <a:t> 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UK MAA (Jan2022 cut-off)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EQ5D-3L utilities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>
                          <a:effectLst/>
                        </a:rPr>
                        <a:t>UK MAA (Jan2022 cut-off)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 err="1">
                          <a:effectLst/>
                        </a:rPr>
                        <a:t>PedsQL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>
                          <a:effectLst/>
                        </a:rPr>
                        <a:t>HPP Registry Asfotase alfa treated, PCS SF36v2</a:t>
                      </a: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>
                          <a:effectLst/>
                        </a:rPr>
                        <a:t>HPP Registry Asfotase alfa treated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 err="1">
                          <a:effectLst/>
                        </a:rPr>
                        <a:t>PedsQL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4156983901"/>
                  </a:ext>
                </a:extLst>
              </a:tr>
              <a:tr h="48981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 dirty="0">
                          <a:effectLst/>
                        </a:rPr>
                        <a:t>Baseline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4276358688"/>
                  </a:ext>
                </a:extLst>
              </a:tr>
              <a:tr h="48981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Month 6</a:t>
                      </a:r>
                      <a:endParaRPr lang="en-GB" sz="16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4272113368"/>
                  </a:ext>
                </a:extLst>
              </a:tr>
              <a:tr h="48981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Month 12</a:t>
                      </a:r>
                      <a:endParaRPr lang="en-GB" sz="16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2266149932"/>
                  </a:ext>
                </a:extLst>
              </a:tr>
              <a:tr h="48981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Month 24</a:t>
                      </a:r>
                      <a:endParaRPr lang="en-GB" sz="16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2828355429"/>
                  </a:ext>
                </a:extLst>
              </a:tr>
              <a:tr h="48981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Month 36</a:t>
                      </a:r>
                      <a:endParaRPr lang="en-GB" sz="16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lang="en-GB" sz="17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1391212731"/>
                  </a:ext>
                </a:extLst>
              </a:tr>
              <a:tr h="31293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Month 48</a:t>
                      </a:r>
                      <a:endParaRPr lang="en-GB" sz="16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1453946654"/>
                  </a:ext>
                </a:extLst>
              </a:tr>
              <a:tr h="23459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50">
                          <a:effectLst/>
                        </a:rPr>
                        <a:t>Last Visit</a:t>
                      </a:r>
                      <a:endParaRPr lang="en-GB" sz="16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********************</a:t>
                      </a:r>
                      <a:endParaRPr lang="en-GB" sz="16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3310177134"/>
                  </a:ext>
                </a:extLst>
              </a:tr>
              <a:tr h="376604">
                <a:tc gridSpan="5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PCS SF36v2 – Physical Component Score from Short Form-36 version 2; median time to last follow up visit for SF36v2 is 2.51 years (0.9-5.78) and for HPP Registry </a:t>
                      </a:r>
                      <a:r>
                        <a:rPr lang="en-GB" sz="1400" b="0" dirty="0" err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PedsQL</a:t>
                      </a: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is 2.0 years (0.50-5.63)</a:t>
                      </a:r>
                    </a:p>
                  </a:txBody>
                  <a:tcPr marL="36246" marR="36246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endParaRPr lang="en-GB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246" marR="36246" marT="0" marB="0"/>
                </a:tc>
                <a:extLst>
                  <a:ext uri="{0D108BD9-81ED-4DB2-BD59-A6C34878D82A}">
                    <a16:rowId xmlns:a16="http://schemas.microsoft.com/office/drawing/2014/main" val="387727069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406B4B0-5387-2841-257E-E2B4687E90CF}"/>
              </a:ext>
            </a:extLst>
          </p:cNvPr>
          <p:cNvSpPr txBox="1"/>
          <p:nvPr/>
        </p:nvSpPr>
        <p:spPr>
          <a:xfrm>
            <a:off x="251835" y="7321795"/>
            <a:ext cx="1024876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MAA: managed access agreement; HPP: hypophosphatasia; EAG: external assessment group 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2949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22312" y="7321351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8892" y="226591"/>
            <a:ext cx="8479060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>
                <a:solidFill>
                  <a:schemeClr val="accent3"/>
                </a:solidFill>
              </a:rPr>
              <a:t>Juvenile-onset subgroup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changes in rickets severity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52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3C25E-C807-4B4E-E1A5-98089A2D497C}"/>
              </a:ext>
            </a:extLst>
          </p:cNvPr>
          <p:cNvSpPr txBox="1"/>
          <p:nvPr/>
        </p:nvSpPr>
        <p:spPr>
          <a:xfrm>
            <a:off x="215473" y="1737541"/>
            <a:ext cx="10255606" cy="24929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Presented results from a pooled analysis of ENB-006-09/ENB-009-10 and ENB-009-10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For the outcome of rickets severity, improvement </a:t>
            </a:r>
            <a:r>
              <a:rPr lang="en-GB" sz="1800" dirty="0">
                <a:solidFill>
                  <a:schemeClr val="tx1"/>
                </a:solidFill>
              </a:rPr>
              <a:t>from baseline seen with asfotase alfa in clinical trials for RGI-C and RSS score: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median RGI-C score was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 **** **** **** **** **** </a:t>
            </a:r>
            <a:r>
              <a:rPr lang="en-GB" sz="1800" dirty="0"/>
              <a:t>at week 24 and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 **** **** **** **** **** **** </a:t>
            </a:r>
            <a:r>
              <a:rPr lang="en-GB" sz="1800" dirty="0"/>
              <a:t>at 7 years (RGI-C score 2 indicates substantial healing of rickets)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Median RSS score reduced by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 **** **** **** **** **** </a:t>
            </a:r>
            <a:r>
              <a:rPr lang="en-GB" sz="1800" dirty="0"/>
              <a:t>at week 24 and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 **** **** **** **** **** **** </a:t>
            </a:r>
            <a:r>
              <a:rPr lang="en-GB" sz="1800" dirty="0"/>
              <a:t>at 7 years (RSS score on scale 0 to 10 from low to high severity)</a:t>
            </a:r>
            <a:endParaRPr lang="en-GB" sz="1800" dirty="0">
              <a:solidFill>
                <a:schemeClr val="tx1"/>
              </a:solidFill>
            </a:endParaRPr>
          </a:p>
          <a:p>
            <a:pPr marL="393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1D097-486D-2FDC-5F52-3253226AAE63}"/>
              </a:ext>
            </a:extLst>
          </p:cNvPr>
          <p:cNvSpPr txBox="1"/>
          <p:nvPr/>
        </p:nvSpPr>
        <p:spPr>
          <a:xfrm>
            <a:off x="215473" y="4673103"/>
            <a:ext cx="10255606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Information from company indicated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 </a:t>
            </a:r>
            <a:r>
              <a:rPr lang="en-GB" sz="1800" dirty="0"/>
              <a:t>patients had baseline data for RGI-C – unclear what comparison the company is making and how substantial healing of rickets is defined</a:t>
            </a:r>
          </a:p>
        </p:txBody>
      </p:sp>
    </p:spTree>
    <p:extLst>
      <p:ext uri="{BB962C8B-B14F-4D97-AF65-F5344CB8AC3E}">
        <p14:creationId xmlns:p14="http://schemas.microsoft.com/office/powerpoint/2010/main" val="2299786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30659" y="326523"/>
            <a:ext cx="10381509" cy="18943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/>
              <a:t>Juvenile-onset subgroup: </a:t>
            </a:r>
            <a:r>
              <a:rPr lang="en-GB" sz="2800" dirty="0">
                <a:solidFill>
                  <a:srgbClr val="18646E"/>
                </a:solidFill>
                <a:latin typeface="+mn-lt"/>
                <a:ea typeface="+mn-ea"/>
                <a:cs typeface="+mn-cs"/>
              </a:rPr>
              <a:t>c</a:t>
            </a:r>
            <a:r>
              <a:rPr lang="en-GB" sz="2800" b="1" kern="1200" dirty="0">
                <a:solidFill>
                  <a:srgbClr val="18646E"/>
                </a:solidFill>
                <a:effectLst/>
                <a:latin typeface="+mn-lt"/>
                <a:ea typeface="+mn-ea"/>
                <a:cs typeface="+mn-cs"/>
              </a:rPr>
              <a:t>hanges in rickets severity</a:t>
            </a:r>
            <a:endParaRPr lang="en-GB" sz="2800" dirty="0">
              <a:solidFill>
                <a:srgbClr val="18646E"/>
              </a:solidFill>
            </a:endParaRPr>
          </a:p>
          <a:p>
            <a:pPr>
              <a:defRPr/>
            </a:pPr>
            <a:endParaRPr lang="en-GB" sz="280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53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B0CEE6-F128-23B1-B521-962C8C31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22927"/>
              </p:ext>
            </p:extLst>
          </p:nvPr>
        </p:nvGraphicFramePr>
        <p:xfrm>
          <a:off x="238120" y="1453865"/>
          <a:ext cx="10166590" cy="383490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61134">
                  <a:extLst>
                    <a:ext uri="{9D8B030D-6E8A-4147-A177-3AD203B41FA5}">
                      <a16:colId xmlns:a16="http://schemas.microsoft.com/office/drawing/2014/main" val="490959058"/>
                    </a:ext>
                  </a:extLst>
                </a:gridCol>
                <a:gridCol w="1088307">
                  <a:extLst>
                    <a:ext uri="{9D8B030D-6E8A-4147-A177-3AD203B41FA5}">
                      <a16:colId xmlns:a16="http://schemas.microsoft.com/office/drawing/2014/main" val="2135383599"/>
                    </a:ext>
                  </a:extLst>
                </a:gridCol>
                <a:gridCol w="143711">
                  <a:extLst>
                    <a:ext uri="{9D8B030D-6E8A-4147-A177-3AD203B41FA5}">
                      <a16:colId xmlns:a16="http://schemas.microsoft.com/office/drawing/2014/main" val="3401755688"/>
                    </a:ext>
                  </a:extLst>
                </a:gridCol>
                <a:gridCol w="956023">
                  <a:extLst>
                    <a:ext uri="{9D8B030D-6E8A-4147-A177-3AD203B41FA5}">
                      <a16:colId xmlns:a16="http://schemas.microsoft.com/office/drawing/2014/main" val="4237268004"/>
                    </a:ext>
                  </a:extLst>
                </a:gridCol>
                <a:gridCol w="977505">
                  <a:extLst>
                    <a:ext uri="{9D8B030D-6E8A-4147-A177-3AD203B41FA5}">
                      <a16:colId xmlns:a16="http://schemas.microsoft.com/office/drawing/2014/main" val="1283029438"/>
                    </a:ext>
                  </a:extLst>
                </a:gridCol>
                <a:gridCol w="955539">
                  <a:extLst>
                    <a:ext uri="{9D8B030D-6E8A-4147-A177-3AD203B41FA5}">
                      <a16:colId xmlns:a16="http://schemas.microsoft.com/office/drawing/2014/main" val="1849565341"/>
                    </a:ext>
                  </a:extLst>
                </a:gridCol>
                <a:gridCol w="933571">
                  <a:extLst>
                    <a:ext uri="{9D8B030D-6E8A-4147-A177-3AD203B41FA5}">
                      <a16:colId xmlns:a16="http://schemas.microsoft.com/office/drawing/2014/main" val="2667939666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2405696983"/>
                    </a:ext>
                  </a:extLst>
                </a:gridCol>
                <a:gridCol w="1100561">
                  <a:extLst>
                    <a:ext uri="{9D8B030D-6E8A-4147-A177-3AD203B41FA5}">
                      <a16:colId xmlns:a16="http://schemas.microsoft.com/office/drawing/2014/main" val="1185201867"/>
                    </a:ext>
                  </a:extLst>
                </a:gridCol>
                <a:gridCol w="956023">
                  <a:extLst>
                    <a:ext uri="{9D8B030D-6E8A-4147-A177-3AD203B41FA5}">
                      <a16:colId xmlns:a16="http://schemas.microsoft.com/office/drawing/2014/main" val="2653262228"/>
                    </a:ext>
                  </a:extLst>
                </a:gridCol>
                <a:gridCol w="949828">
                  <a:extLst>
                    <a:ext uri="{9D8B030D-6E8A-4147-A177-3AD203B41FA5}">
                      <a16:colId xmlns:a16="http://schemas.microsoft.com/office/drawing/2014/main" val="2559541013"/>
                    </a:ext>
                  </a:extLst>
                </a:gridCol>
              </a:tblGrid>
              <a:tr h="24877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Baseline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 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1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3</a:t>
                      </a:r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25903"/>
                  </a:ext>
                </a:extLst>
              </a:tr>
              <a:tr h="241982">
                <a:tc gridSpan="11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RGI-C score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473374"/>
                  </a:ext>
                </a:extLst>
              </a:tr>
              <a:tr h="241982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5912212"/>
                  </a:ext>
                </a:extLst>
              </a:tr>
              <a:tr h="725947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Mean (SD)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**************</a:t>
                      </a:r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8738681"/>
                  </a:ext>
                </a:extLst>
              </a:tr>
              <a:tr h="725947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Median (min, max)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</a:t>
                      </a:r>
                      <a:endParaRPr kumimoji="0" lang="en-GB" sz="2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4837640"/>
                  </a:ext>
                </a:extLst>
              </a:tr>
              <a:tr h="241982">
                <a:tc gridSpan="11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RGI-C responder analysis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551596"/>
                  </a:ext>
                </a:extLst>
              </a:tr>
              <a:tr h="483965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Responders, n(%)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6560279"/>
                  </a:ext>
                </a:extLst>
              </a:tr>
              <a:tr h="564625">
                <a:tc gridSpan="11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RGI-C: scores range from -3 to +3 </a:t>
                      </a: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 = severe worsening, -2 = moderate worsening, -1 = minimal worsening, 0 = no change, +1 = minimal healing, +2 = substantial healing, +3 = complete or near complete healing. RGI-C responders = +2 or higher;        *p &lt;0.05 versus baseline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4167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2F7EAD9-334A-3098-09FA-6E1625A8F463}"/>
              </a:ext>
            </a:extLst>
          </p:cNvPr>
          <p:cNvSpPr txBox="1"/>
          <p:nvPr/>
        </p:nvSpPr>
        <p:spPr>
          <a:xfrm>
            <a:off x="9439564" y="0"/>
            <a:ext cx="1253836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</a:rPr>
              <a:t>Request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9C9900-8C01-22B0-C586-616647B5A6DA}"/>
              </a:ext>
            </a:extLst>
          </p:cNvPr>
          <p:cNvSpPr txBox="1"/>
          <p:nvPr/>
        </p:nvSpPr>
        <p:spPr>
          <a:xfrm>
            <a:off x="4425811" y="-44122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B1C2F4-0F54-510D-0F00-22A7495A8413}"/>
              </a:ext>
            </a:extLst>
          </p:cNvPr>
          <p:cNvSpPr txBox="1"/>
          <p:nvPr/>
        </p:nvSpPr>
        <p:spPr>
          <a:xfrm>
            <a:off x="238120" y="1179063"/>
            <a:ext cx="1007830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/>
              <a:t>ENB-006-09/ENB-008-10 results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1426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FBF4CEA-B585-2A50-BE2A-71AFD88375E7}"/>
              </a:ext>
            </a:extLst>
          </p:cNvPr>
          <p:cNvSpPr txBox="1"/>
          <p:nvPr/>
        </p:nvSpPr>
        <p:spPr>
          <a:xfrm>
            <a:off x="222312" y="7321351"/>
            <a:ext cx="10248767" cy="2923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3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HPP: hypophosphatasia</a:t>
            </a:r>
            <a:endParaRPr lang="en-GB" sz="1300" b="1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8891" y="469187"/>
            <a:ext cx="8479060" cy="11871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sz="2800" dirty="0">
                <a:solidFill>
                  <a:schemeClr val="accent3"/>
                </a:solidFill>
              </a:rPr>
              <a:t>Juvenile-onset subgroup</a:t>
            </a:r>
            <a:r>
              <a:rPr lang="en-GB" sz="28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: gross motor function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35999-6E1D-4E44-5BF1-EC299ABF1A71}"/>
              </a:ext>
            </a:extLst>
          </p:cNvPr>
          <p:cNvSpPr txBox="1"/>
          <p:nvPr/>
        </p:nvSpPr>
        <p:spPr>
          <a:xfrm>
            <a:off x="4444122" y="0"/>
            <a:ext cx="1585034" cy="226591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264980" y="7196748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54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3C25E-C807-4B4E-E1A5-98089A2D497C}"/>
              </a:ext>
            </a:extLst>
          </p:cNvPr>
          <p:cNvSpPr txBox="1"/>
          <p:nvPr/>
        </p:nvSpPr>
        <p:spPr>
          <a:xfrm>
            <a:off x="215473" y="1898949"/>
            <a:ext cx="10255606" cy="166199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Presented results from a pooled analysis of ENB-006-09/ENB-009-10 and ENB-009-10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For the outcome of gross motor function, improvement </a:t>
            </a:r>
            <a:r>
              <a:rPr lang="en-GB" sz="1800" dirty="0">
                <a:solidFill>
                  <a:schemeClr val="tx1"/>
                </a:solidFill>
              </a:rPr>
              <a:t>from baseline seen with asfotase alfa in clinical trials for BOT-2 Running and Speed Agility score: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BOT-2 score improved by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***** </a:t>
            </a:r>
            <a:r>
              <a:rPr lang="en-GB" sz="1800" dirty="0">
                <a:solidFill>
                  <a:schemeClr val="tx1"/>
                </a:solidFill>
              </a:rPr>
              <a:t>by </a:t>
            </a:r>
            <a:r>
              <a:rPr lang="en-GB" sz="1800" dirty="0"/>
              <a:t>6 months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********* </a:t>
            </a:r>
            <a:r>
              <a:rPr lang="en-GB" sz="1800" dirty="0"/>
              <a:t>and by </a:t>
            </a: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/>
                <a:ea typeface="+mn-ea"/>
                <a:cs typeface="+mn-cs"/>
              </a:rPr>
              <a:t>************** </a:t>
            </a:r>
            <a:r>
              <a:rPr lang="en-GB" sz="1800" dirty="0"/>
              <a:t>at year 7</a:t>
            </a:r>
          </a:p>
          <a:p>
            <a:pPr marL="915278" lvl="1" indent="-285750">
              <a:buFont typeface="Arial" panose="020B0604020202020204" pitchFamily="34" charset="0"/>
              <a:buChar char="•"/>
            </a:pPr>
            <a:r>
              <a:rPr lang="en-GB" sz="1800" dirty="0"/>
              <a:t>Indicates significant and sustainable improvement in gross motor function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1D097-486D-2FDC-5F52-3253226AAE63}"/>
              </a:ext>
            </a:extLst>
          </p:cNvPr>
          <p:cNvSpPr txBox="1"/>
          <p:nvPr/>
        </p:nvSpPr>
        <p:spPr>
          <a:xfrm>
            <a:off x="222312" y="4277318"/>
            <a:ext cx="10255606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8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Pooled analysis lacks baseline data, 6 month median, variance data and participant numbers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800" dirty="0"/>
              <a:t>No results reported for BOT-2 Strength data recorded in clinical trials</a:t>
            </a:r>
          </a:p>
        </p:txBody>
      </p:sp>
    </p:spTree>
    <p:extLst>
      <p:ext uri="{BB962C8B-B14F-4D97-AF65-F5344CB8AC3E}">
        <p14:creationId xmlns:p14="http://schemas.microsoft.com/office/powerpoint/2010/main" val="7706007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144980" y="288147"/>
            <a:ext cx="10381509" cy="189431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GB" sz="3200" dirty="0"/>
              <a:t>Juvenile-onset subgroup</a:t>
            </a:r>
            <a:r>
              <a:rPr lang="en-GB" sz="3200" b="1" kern="1200" dirty="0">
                <a:solidFill>
                  <a:srgbClr val="18646E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GB" sz="3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g</a:t>
            </a:r>
            <a:r>
              <a:rPr lang="en-GB" sz="3200" b="1" kern="1200" dirty="0">
                <a:solidFill>
                  <a:schemeClr val="accent3"/>
                </a:solidFill>
                <a:effectLst/>
                <a:latin typeface="+mn-lt"/>
                <a:ea typeface="+mn-ea"/>
                <a:cs typeface="+mn-cs"/>
              </a:rPr>
              <a:t>ross</a:t>
            </a:r>
            <a:r>
              <a:rPr lang="en-GB" sz="3200" b="1" kern="1200" dirty="0">
                <a:solidFill>
                  <a:srgbClr val="18646E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3200" dirty="0"/>
              <a:t>motor function</a:t>
            </a:r>
            <a:endParaRPr lang="en-GB" sz="3200" dirty="0">
              <a:solidFill>
                <a:srgbClr val="18646E"/>
              </a:solidFill>
            </a:endParaRPr>
          </a:p>
          <a:p>
            <a:pPr>
              <a:defRPr/>
            </a:pPr>
            <a:endParaRPr lang="en-GB" sz="320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A0FD5DF-4055-C7E6-E6F5-5496E122AF18}"/>
              </a:ext>
            </a:extLst>
          </p:cNvPr>
          <p:cNvSpPr txBox="1">
            <a:spLocks/>
          </p:cNvSpPr>
          <p:nvPr/>
        </p:nvSpPr>
        <p:spPr>
          <a:xfrm>
            <a:off x="10154520" y="6938846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55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B0CEE6-F128-23B1-B521-962C8C31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951539"/>
              </p:ext>
            </p:extLst>
          </p:nvPr>
        </p:nvGraphicFramePr>
        <p:xfrm>
          <a:off x="195423" y="1346408"/>
          <a:ext cx="10161916" cy="294749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70646">
                  <a:extLst>
                    <a:ext uri="{9D8B030D-6E8A-4147-A177-3AD203B41FA5}">
                      <a16:colId xmlns:a16="http://schemas.microsoft.com/office/drawing/2014/main" val="490959058"/>
                    </a:ext>
                  </a:extLst>
                </a:gridCol>
                <a:gridCol w="1184886">
                  <a:extLst>
                    <a:ext uri="{9D8B030D-6E8A-4147-A177-3AD203B41FA5}">
                      <a16:colId xmlns:a16="http://schemas.microsoft.com/office/drawing/2014/main" val="2616713232"/>
                    </a:ext>
                  </a:extLst>
                </a:gridCol>
                <a:gridCol w="1096139">
                  <a:extLst>
                    <a:ext uri="{9D8B030D-6E8A-4147-A177-3AD203B41FA5}">
                      <a16:colId xmlns:a16="http://schemas.microsoft.com/office/drawing/2014/main" val="4237268004"/>
                    </a:ext>
                  </a:extLst>
                </a:gridCol>
                <a:gridCol w="962139">
                  <a:extLst>
                    <a:ext uri="{9D8B030D-6E8A-4147-A177-3AD203B41FA5}">
                      <a16:colId xmlns:a16="http://schemas.microsoft.com/office/drawing/2014/main" val="1283029438"/>
                    </a:ext>
                  </a:extLst>
                </a:gridCol>
                <a:gridCol w="940518">
                  <a:extLst>
                    <a:ext uri="{9D8B030D-6E8A-4147-A177-3AD203B41FA5}">
                      <a16:colId xmlns:a16="http://schemas.microsoft.com/office/drawing/2014/main" val="1849565341"/>
                    </a:ext>
                  </a:extLst>
                </a:gridCol>
                <a:gridCol w="918895">
                  <a:extLst>
                    <a:ext uri="{9D8B030D-6E8A-4147-A177-3AD203B41FA5}">
                      <a16:colId xmlns:a16="http://schemas.microsoft.com/office/drawing/2014/main" val="2667939666"/>
                    </a:ext>
                  </a:extLst>
                </a:gridCol>
                <a:gridCol w="929542">
                  <a:extLst>
                    <a:ext uri="{9D8B030D-6E8A-4147-A177-3AD203B41FA5}">
                      <a16:colId xmlns:a16="http://schemas.microsoft.com/office/drawing/2014/main" val="2405696983"/>
                    </a:ext>
                  </a:extLst>
                </a:gridCol>
                <a:gridCol w="1083260">
                  <a:extLst>
                    <a:ext uri="{9D8B030D-6E8A-4147-A177-3AD203B41FA5}">
                      <a16:colId xmlns:a16="http://schemas.microsoft.com/office/drawing/2014/main" val="1185201867"/>
                    </a:ext>
                  </a:extLst>
                </a:gridCol>
                <a:gridCol w="940994">
                  <a:extLst>
                    <a:ext uri="{9D8B030D-6E8A-4147-A177-3AD203B41FA5}">
                      <a16:colId xmlns:a16="http://schemas.microsoft.com/office/drawing/2014/main" val="2653262228"/>
                    </a:ext>
                  </a:extLst>
                </a:gridCol>
                <a:gridCol w="934897">
                  <a:extLst>
                    <a:ext uri="{9D8B030D-6E8A-4147-A177-3AD203B41FA5}">
                      <a16:colId xmlns:a16="http://schemas.microsoft.com/office/drawing/2014/main" val="2559541013"/>
                    </a:ext>
                  </a:extLst>
                </a:gridCol>
              </a:tblGrid>
              <a:tr h="36557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Baseline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Month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1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3</a:t>
                      </a:r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25903"/>
                  </a:ext>
                </a:extLst>
              </a:tr>
              <a:tr h="294505">
                <a:tc gridSpan="10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BOT-2 Strength and Agility composite score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100" u="sng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473374"/>
                  </a:ext>
                </a:extLst>
              </a:tr>
              <a:tr h="284985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en-GB" sz="1800" dirty="0">
                        <a:highlight>
                          <a:srgbClr val="000000"/>
                        </a:highlight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endParaRPr lang="en-GB" sz="18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690162"/>
                  </a:ext>
                </a:extLst>
              </a:tr>
              <a:tr h="854954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Mean (SD)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</a:t>
                      </a: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************</a:t>
                      </a: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8738681"/>
                  </a:ext>
                </a:extLst>
              </a:tr>
              <a:tr h="934117"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Median (min, max)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****************</a:t>
                      </a:r>
                      <a:endParaRPr kumimoji="0" lang="en-GB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4837640"/>
                  </a:ext>
                </a:extLst>
              </a:tr>
              <a:tr h="129290">
                <a:tc gridSpan="10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BOT-2: </a:t>
                      </a:r>
                      <a:r>
                        <a:rPr lang="en-GB" sz="1400" b="0" dirty="0" err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Bruininks-Oseretsky</a:t>
                      </a:r>
                      <a:r>
                        <a:rPr lang="en-GB" sz="1400" b="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Test of motor proficiency; *p&lt;0.05 = significant change from baseline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800" u="sng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519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5FA9A8-03E9-3E67-DE34-A004D04D284F}"/>
              </a:ext>
            </a:extLst>
          </p:cNvPr>
          <p:cNvSpPr txBox="1"/>
          <p:nvPr/>
        </p:nvSpPr>
        <p:spPr>
          <a:xfrm>
            <a:off x="4444122" y="0"/>
            <a:ext cx="1585034" cy="288147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1FC01A-FAA6-D1B5-B73B-D3507A156345}"/>
              </a:ext>
            </a:extLst>
          </p:cNvPr>
          <p:cNvSpPr txBox="1"/>
          <p:nvPr/>
        </p:nvSpPr>
        <p:spPr>
          <a:xfrm>
            <a:off x="197487" y="1048488"/>
            <a:ext cx="1007830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/>
              <a:t>ENB-006-09/ENB-008-10 results</a:t>
            </a:r>
            <a:endParaRPr lang="en-GB" sz="1800" b="1" strike="sngStrik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99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E048-1CE2-C70D-BE69-9E160B9C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70010"/>
            <a:ext cx="10185400" cy="765501"/>
          </a:xfrm>
        </p:spPr>
        <p:txBody>
          <a:bodyPr/>
          <a:lstStyle/>
          <a:p>
            <a:r>
              <a:rPr lang="en-GB" sz="2400" dirty="0"/>
              <a:t>Juvenile-onset subgroup comparative evidence: growth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84FFAF-286C-9F99-CAD7-5FFB777A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97255" y="7179647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56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FF7CF-391C-53DB-A18F-64FD75368675}"/>
              </a:ext>
            </a:extLst>
          </p:cNvPr>
          <p:cNvSpPr txBox="1"/>
          <p:nvPr/>
        </p:nvSpPr>
        <p:spPr>
          <a:xfrm>
            <a:off x="4425811" y="-44122"/>
            <a:ext cx="1585034" cy="24198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CONFIDENTIAL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0B72A-69A4-4919-13A1-02587AA73240}"/>
              </a:ext>
            </a:extLst>
          </p:cNvPr>
          <p:cNvSpPr txBox="1"/>
          <p:nvPr/>
        </p:nvSpPr>
        <p:spPr>
          <a:xfrm>
            <a:off x="6646461" y="835511"/>
            <a:ext cx="3874056" cy="470898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Company: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Data only available for 1 participant in MAA who had 3 years previous treatment, so excluded from analysis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Untreated in Global HPP Registry are less impaired at baseline than those treated in Registry or in clinical trials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AA treatment associated with marked improvements in weight for age z-scores and numerical improvements in height for age z-scores - all treated participants move upwards from baseline percentiles over follow-up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700" dirty="0"/>
              <a:t>Untreated people do not experience change in weight and height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E0D68B-D72F-2ABE-8111-A1912ECF8DD2}"/>
              </a:ext>
            </a:extLst>
          </p:cNvPr>
          <p:cNvSpPr txBox="1"/>
          <p:nvPr/>
        </p:nvSpPr>
        <p:spPr>
          <a:xfrm>
            <a:off x="95765" y="5997156"/>
            <a:ext cx="10505796" cy="1246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108000"/>
            <a:r>
              <a:rPr lang="en-GB" sz="1700" b="1" dirty="0"/>
              <a:t>EAG: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Agrees there are differences in baseline growth measures between study populations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Disagrees that plots show clear evidence of AA treatment resulting in improvements in growth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Global HPP Registry data shows little difference in change from baseline between AA treated and never-treated</a:t>
            </a:r>
          </a:p>
          <a:p>
            <a:pPr marL="393750" indent="-285750">
              <a:buFont typeface="Arial" panose="020B0604020202020204" pitchFamily="34" charset="0"/>
              <a:buChar char="•"/>
            </a:pPr>
            <a:r>
              <a:rPr lang="en-GB" sz="1600" dirty="0"/>
              <a:t>Clinical trial results more favourable but based on very small numbers; no explanation of missing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CE4A45-5785-400F-1CB7-7A1BCA75657F}"/>
              </a:ext>
            </a:extLst>
          </p:cNvPr>
          <p:cNvSpPr txBox="1"/>
          <p:nvPr/>
        </p:nvSpPr>
        <p:spPr>
          <a:xfrm>
            <a:off x="91839" y="5514378"/>
            <a:ext cx="105020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0" kern="1200" dirty="0">
                <a:latin typeface="+mn-lt"/>
                <a:ea typeface="+mn-ea"/>
                <a:cs typeface="+mn-cs"/>
              </a:rPr>
              <a:t>Z-score </a:t>
            </a:r>
            <a:r>
              <a:rPr lang="en-GB" sz="1100" b="0" i="0" kern="1200" dirty="0">
                <a:effectLst/>
                <a:latin typeface="+mn-lt"/>
                <a:ea typeface="+mn-ea"/>
                <a:cs typeface="+mn-cs"/>
              </a:rPr>
              <a:t>describes the position of a raw score in terms of its distance from the mean, when measured in standard deviation units. The z-score is positive if the value lies above the mean, and negative if it lies below the mean. Z-scores reflect the number of standard deviations each value falls from the age-/sex-matched normal mean</a:t>
            </a:r>
            <a:endParaRPr lang="en-GB" sz="11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B42AFB-8CF5-5230-91DF-1DDA6B2C113B}"/>
              </a:ext>
            </a:extLst>
          </p:cNvPr>
          <p:cNvSpPr/>
          <p:nvPr/>
        </p:nvSpPr>
        <p:spPr>
          <a:xfrm>
            <a:off x="172883" y="835511"/>
            <a:ext cx="6183881" cy="4512314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240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25421D-E68C-C7F7-FD0D-9BF47CDD3A67}"/>
              </a:ext>
            </a:extLst>
          </p:cNvPr>
          <p:cNvSpPr txBox="1">
            <a:spLocks/>
          </p:cNvSpPr>
          <p:nvPr/>
        </p:nvSpPr>
        <p:spPr>
          <a:xfrm>
            <a:off x="360218" y="332782"/>
            <a:ext cx="9669780" cy="7655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25000" lnSpcReduction="20000"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GB" sz="14400" dirty="0"/>
              <a:t>Company’s deterministic base-case results (with and without QALY weight): juvenile-onset population</a:t>
            </a:r>
          </a:p>
          <a:p>
            <a:pPr>
              <a:spcAft>
                <a:spcPts val="600"/>
              </a:spcAft>
              <a:defRPr/>
            </a:pPr>
            <a:r>
              <a:rPr lang="en-GB" sz="9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7C24A4-680D-089C-25F3-D40045B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930281"/>
            <a:ext cx="500380" cy="333663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DDBE135E-2566-4748-853C-8A3B78F0FB00}" type="slidenum">
              <a:rPr lang="en-GB" smtClean="0"/>
              <a:pPr>
                <a:spcAft>
                  <a:spcPts val="600"/>
                </a:spcAft>
              </a:pPr>
              <a:t>57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7F6A09-1308-9556-8180-AE7127EB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92576"/>
              </p:ext>
            </p:extLst>
          </p:nvPr>
        </p:nvGraphicFramePr>
        <p:xfrm>
          <a:off x="360218" y="2445375"/>
          <a:ext cx="10150421" cy="26225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1584991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1315227">
                  <a:extLst>
                    <a:ext uri="{9D8B030D-6E8A-4147-A177-3AD203B41FA5}">
                      <a16:colId xmlns:a16="http://schemas.microsoft.com/office/drawing/2014/main" val="540024579"/>
                    </a:ext>
                  </a:extLst>
                </a:gridCol>
                <a:gridCol w="1137450">
                  <a:extLst>
                    <a:ext uri="{9D8B030D-6E8A-4147-A177-3AD203B41FA5}">
                      <a16:colId xmlns:a16="http://schemas.microsoft.com/office/drawing/2014/main" val="436328355"/>
                    </a:ext>
                  </a:extLst>
                </a:gridCol>
                <a:gridCol w="1239618">
                  <a:extLst>
                    <a:ext uri="{9D8B030D-6E8A-4147-A177-3AD203B41FA5}">
                      <a16:colId xmlns:a16="http://schemas.microsoft.com/office/drawing/2014/main" val="3030561210"/>
                    </a:ext>
                  </a:extLst>
                </a:gridCol>
                <a:gridCol w="1163515">
                  <a:extLst>
                    <a:ext uri="{9D8B030D-6E8A-4147-A177-3AD203B41FA5}">
                      <a16:colId xmlns:a16="http://schemas.microsoft.com/office/drawing/2014/main" val="3987575147"/>
                    </a:ext>
                  </a:extLst>
                </a:gridCol>
                <a:gridCol w="1270280">
                  <a:extLst>
                    <a:ext uri="{9D8B030D-6E8A-4147-A177-3AD203B41FA5}">
                      <a16:colId xmlns:a16="http://schemas.microsoft.com/office/drawing/2014/main" val="3279402223"/>
                    </a:ext>
                  </a:extLst>
                </a:gridCol>
                <a:gridCol w="1219670">
                  <a:extLst>
                    <a:ext uri="{9D8B030D-6E8A-4147-A177-3AD203B41FA5}">
                      <a16:colId xmlns:a16="http://schemas.microsoft.com/office/drawing/2014/main" val="3118234091"/>
                    </a:ext>
                  </a:extLst>
                </a:gridCol>
                <a:gridCol w="1219670">
                  <a:extLst>
                    <a:ext uri="{9D8B030D-6E8A-4147-A177-3AD203B41FA5}">
                      <a16:colId xmlns:a16="http://schemas.microsoft.com/office/drawing/2014/main" val="3117918320"/>
                    </a:ext>
                  </a:extLst>
                </a:gridCol>
              </a:tblGrid>
              <a:tr h="1354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Technology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Total costs (£)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Total QALYs (without QALY weight)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Inc. costs (£)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Inc. QALYs (with QALY weight)*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Inc. QALYs (without QALY weight)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ICER (£) without QALY weight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ICER (£) with QALY weight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330549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Population: Patients with juvenile-onset HPP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664267"/>
                  </a:ext>
                </a:extLst>
              </a:tr>
              <a:tr h="37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BSC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244,434</a:t>
                      </a: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81,478</a:t>
                      </a: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37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AA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710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C1BC29-9B36-29A1-0908-6DF81785FB0B}"/>
              </a:ext>
            </a:extLst>
          </p:cNvPr>
          <p:cNvSpPr txBox="1"/>
          <p:nvPr/>
        </p:nvSpPr>
        <p:spPr>
          <a:xfrm>
            <a:off x="1256145" y="6692065"/>
            <a:ext cx="8773853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* </a:t>
            </a:r>
            <a:r>
              <a:rPr lang="en-GB" sz="1200" dirty="0">
                <a:solidFill>
                  <a:schemeClr val="tx1"/>
                </a:solidFill>
              </a:rPr>
              <a:t>As the company base-case estimated undiscounted results for QALY gains greater than 30, a QALY weight of 3 was implemented for health gains.</a:t>
            </a:r>
          </a:p>
          <a:p>
            <a:r>
              <a:rPr lang="en-GB" sz="1200" dirty="0">
                <a:solidFill>
                  <a:schemeClr val="tx1"/>
                </a:solidFill>
              </a:rPr>
              <a:t>AA = asfotase alfa; CS = company submission; BSC = best supportive care; HPP = hypophosphatasia; ICER = incremental cost-effectiveness ratio; Inc. = incremental; LYG = life years gained; PAS = patient access scheme; QALY = quality-adjusted life year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0A389-041B-E112-5F27-32416EF1FC32}"/>
              </a:ext>
            </a:extLst>
          </p:cNvPr>
          <p:cNvSpPr txBox="1"/>
          <p:nvPr/>
        </p:nvSpPr>
        <p:spPr>
          <a:xfrm>
            <a:off x="360218" y="2168376"/>
            <a:ext cx="594821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/>
              <a:t>Company deterministic base case results 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015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25421D-E68C-C7F7-FD0D-9BF47CDD3A67}"/>
              </a:ext>
            </a:extLst>
          </p:cNvPr>
          <p:cNvSpPr txBox="1">
            <a:spLocks/>
          </p:cNvSpPr>
          <p:nvPr/>
        </p:nvSpPr>
        <p:spPr>
          <a:xfrm>
            <a:off x="360218" y="332782"/>
            <a:ext cx="9669780" cy="7655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25000" lnSpcReduction="20000"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GB" sz="14400" dirty="0"/>
              <a:t>Company’s deterministic scenario analysis (with QALY weight): juvenile-onset population</a:t>
            </a:r>
          </a:p>
          <a:p>
            <a:pPr>
              <a:spcAft>
                <a:spcPts val="600"/>
              </a:spcAft>
              <a:defRPr/>
            </a:pPr>
            <a:r>
              <a:rPr lang="en-GB" sz="900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7C24A4-680D-089C-25F3-D40045B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930281"/>
            <a:ext cx="500380" cy="333663"/>
          </a:xfrm>
        </p:spPr>
        <p:txBody>
          <a:bodyPr vert="horz" lIns="0" tIns="0" rIns="0" bIns="0" rtlCol="0" anchor="b" anchorCtr="0">
            <a:normAutofit/>
          </a:bodyPr>
          <a:lstStyle/>
          <a:p>
            <a:pPr>
              <a:spcAft>
                <a:spcPts val="600"/>
              </a:spcAft>
            </a:pPr>
            <a:fld id="{DDBE135E-2566-4748-853C-8A3B78F0FB00}" type="slidenum">
              <a:rPr lang="en-GB" smtClean="0"/>
              <a:pPr>
                <a:spcAft>
                  <a:spcPts val="600"/>
                </a:spcAft>
              </a:pPr>
              <a:t>58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7F6A09-1308-9556-8180-AE7127EB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25585"/>
              </p:ext>
            </p:extLst>
          </p:nvPr>
        </p:nvGraphicFramePr>
        <p:xfrm>
          <a:off x="360218" y="2267462"/>
          <a:ext cx="9972964" cy="44667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3035270">
                  <a:extLst>
                    <a:ext uri="{9D8B030D-6E8A-4147-A177-3AD203B41FA5}">
                      <a16:colId xmlns:a16="http://schemas.microsoft.com/office/drawing/2014/main" val="3153285110"/>
                    </a:ext>
                  </a:extLst>
                </a:gridCol>
                <a:gridCol w="2373877">
                  <a:extLst>
                    <a:ext uri="{9D8B030D-6E8A-4147-A177-3AD203B41FA5}">
                      <a16:colId xmlns:a16="http://schemas.microsoft.com/office/drawing/2014/main" val="3030561210"/>
                    </a:ext>
                  </a:extLst>
                </a:gridCol>
                <a:gridCol w="2228140">
                  <a:extLst>
                    <a:ext uri="{9D8B030D-6E8A-4147-A177-3AD203B41FA5}">
                      <a16:colId xmlns:a16="http://schemas.microsoft.com/office/drawing/2014/main" val="3987575147"/>
                    </a:ext>
                  </a:extLst>
                </a:gridCol>
                <a:gridCol w="2335677">
                  <a:extLst>
                    <a:ext uri="{9D8B030D-6E8A-4147-A177-3AD203B41FA5}">
                      <a16:colId xmlns:a16="http://schemas.microsoft.com/office/drawing/2014/main" val="3117918320"/>
                    </a:ext>
                  </a:extLst>
                </a:gridCol>
              </a:tblGrid>
              <a:tr h="555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Scenario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Inc. costs (£)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Inc. QALYs (with QALY weight)*</a:t>
                      </a:r>
                    </a:p>
                  </a:txBody>
                  <a:tcPr marL="103160" marR="103160" marT="0" marB="0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ICER (£) with QALY weight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/>
                </a:tc>
                <a:extLst>
                  <a:ext uri="{0D108BD9-81ED-4DB2-BD59-A6C34878D82A}">
                    <a16:rowId xmlns:a16="http://schemas.microsoft.com/office/drawing/2014/main" val="3425059666"/>
                  </a:ext>
                </a:extLst>
              </a:tr>
              <a:tr h="266132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Population: Patients with juvenile-onset HPP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664267"/>
                  </a:ext>
                </a:extLst>
              </a:tr>
              <a:tr h="264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Company base case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81,478</a:t>
                      </a:r>
                    </a:p>
                  </a:txBody>
                  <a:tcPr marL="103160" marR="10316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31434"/>
                  </a:ext>
                </a:extLst>
              </a:tr>
              <a:tr h="264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Time horizon 25 years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134,322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33346"/>
                  </a:ext>
                </a:extLst>
              </a:tr>
              <a:tr h="264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Time horizon 50 years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80,333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828350"/>
                  </a:ext>
                </a:extLst>
              </a:tr>
              <a:tr h="554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Discount rate 1.5% for benefits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49,169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1477"/>
                  </a:ext>
                </a:extLst>
              </a:tr>
              <a:tr h="554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Productivity loss costs included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72,354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11668"/>
                  </a:ext>
                </a:extLst>
              </a:tr>
              <a:tr h="554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Stopping rule applied after 18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81,478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416466"/>
                  </a:ext>
                </a:extLst>
              </a:tr>
              <a:tr h="264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Baseline age 26.5 years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139,136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056945"/>
                  </a:ext>
                </a:extLst>
              </a:tr>
              <a:tr h="554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EAG preferred assumptions</a:t>
                      </a:r>
                    </a:p>
                  </a:txBody>
                  <a:tcPr marL="103160" marR="103160" marT="0" marB="0"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************</a:t>
                      </a:r>
                      <a:endParaRPr kumimoji="0" lang="en-GB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Arial" panose="020B0604020202020204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GB" sz="17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*****</a:t>
                      </a:r>
                      <a:endParaRPr lang="en-GB" sz="1800" b="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0" u="non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90,076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6814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C1BC29-9B36-29A1-0908-6DF81785FB0B}"/>
              </a:ext>
            </a:extLst>
          </p:cNvPr>
          <p:cNvSpPr txBox="1"/>
          <p:nvPr/>
        </p:nvSpPr>
        <p:spPr>
          <a:xfrm>
            <a:off x="1256145" y="6905315"/>
            <a:ext cx="877385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* </a:t>
            </a:r>
            <a:r>
              <a:rPr lang="en-GB" sz="1200" dirty="0">
                <a:solidFill>
                  <a:schemeClr val="tx1"/>
                </a:solidFill>
              </a:rPr>
              <a:t>As the company base-case estimated undiscounted results for QALY gains greater than 30, a QALY weight of 3 was implemented for health gains. ICER = incremental cost-effectiveness ratio; Inc. = incremental; LYG = life years gained; QALY = quality-adjusted life year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0A389-041B-E112-5F27-32416EF1FC32}"/>
              </a:ext>
            </a:extLst>
          </p:cNvPr>
          <p:cNvSpPr txBox="1"/>
          <p:nvPr/>
        </p:nvSpPr>
        <p:spPr>
          <a:xfrm>
            <a:off x="360218" y="1969327"/>
            <a:ext cx="594821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/>
              <a:t>Company scenario analysis results 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3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BA6A9-0DCC-586A-96F5-3B2233C10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ECM1: Asfotase alfa </a:t>
            </a:r>
            <a:r>
              <a:rPr lang="en-GB" dirty="0"/>
              <a:t>recommended only for hypophosphatasia with perinatal or infantile onset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96B23A-6F3E-D5FA-6E38-A0CAF006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27590" y="6843955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6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DCB244-BE35-875B-C1E0-97325DC417B0}"/>
              </a:ext>
            </a:extLst>
          </p:cNvPr>
          <p:cNvSpPr txBox="1"/>
          <p:nvPr/>
        </p:nvSpPr>
        <p:spPr>
          <a:xfrm>
            <a:off x="718821" y="3957119"/>
            <a:ext cx="1694180" cy="2769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Perinatal onset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C3007-805C-9298-1154-F4D5A8E47498}"/>
              </a:ext>
            </a:extLst>
          </p:cNvPr>
          <p:cNvSpPr txBox="1"/>
          <p:nvPr/>
        </p:nvSpPr>
        <p:spPr>
          <a:xfrm>
            <a:off x="3106421" y="3957121"/>
            <a:ext cx="1694180" cy="2769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Infantile onset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F352C1-5D39-4972-9B82-789644D461B0}"/>
              </a:ext>
            </a:extLst>
          </p:cNvPr>
          <p:cNvSpPr txBox="1"/>
          <p:nvPr/>
        </p:nvSpPr>
        <p:spPr>
          <a:xfrm>
            <a:off x="5494021" y="3957120"/>
            <a:ext cx="1694180" cy="2769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Juvenile onset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7C902F-9E23-0D78-0CE8-A23A9D78CDC9}"/>
              </a:ext>
            </a:extLst>
          </p:cNvPr>
          <p:cNvSpPr txBox="1"/>
          <p:nvPr/>
        </p:nvSpPr>
        <p:spPr>
          <a:xfrm>
            <a:off x="718821" y="4372618"/>
            <a:ext cx="6469380" cy="276999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Paediatric onset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92A1D4-A874-049D-B3CC-6824B797511D}"/>
              </a:ext>
            </a:extLst>
          </p:cNvPr>
          <p:cNvSpPr txBox="1"/>
          <p:nvPr/>
        </p:nvSpPr>
        <p:spPr>
          <a:xfrm>
            <a:off x="7678421" y="3957118"/>
            <a:ext cx="1694180" cy="2769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Adult onset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45D2D8-A3ED-4009-0BC7-6D8267AC7ECD}"/>
              </a:ext>
            </a:extLst>
          </p:cNvPr>
          <p:cNvSpPr txBox="1"/>
          <p:nvPr/>
        </p:nvSpPr>
        <p:spPr>
          <a:xfrm>
            <a:off x="713739" y="2266389"/>
            <a:ext cx="8679643" cy="27699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Age at </a:t>
            </a:r>
            <a:r>
              <a:rPr lang="en-GB" sz="1800" b="1" dirty="0">
                <a:solidFill>
                  <a:schemeClr val="bg1"/>
                </a:solidFill>
              </a:rPr>
              <a:t>diagnosis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A6968A-12D0-606F-6D9B-07C894F8D890}"/>
              </a:ext>
            </a:extLst>
          </p:cNvPr>
          <p:cNvSpPr txBox="1"/>
          <p:nvPr/>
        </p:nvSpPr>
        <p:spPr>
          <a:xfrm>
            <a:off x="718821" y="2783800"/>
            <a:ext cx="1694180" cy="2769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Before birth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A3ED5C-D2EE-F879-B6A5-5F38A9134799}"/>
              </a:ext>
            </a:extLst>
          </p:cNvPr>
          <p:cNvSpPr txBox="1"/>
          <p:nvPr/>
        </p:nvSpPr>
        <p:spPr>
          <a:xfrm>
            <a:off x="3106421" y="2783800"/>
            <a:ext cx="1694180" cy="27699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0 to 6 months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5BE535-266A-A89A-E411-16B75FC131B6}"/>
              </a:ext>
            </a:extLst>
          </p:cNvPr>
          <p:cNvSpPr txBox="1"/>
          <p:nvPr/>
        </p:nvSpPr>
        <p:spPr>
          <a:xfrm>
            <a:off x="5494021" y="2783800"/>
            <a:ext cx="1694180" cy="55399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6 months to 17 years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E2A133-43DA-CB9B-053F-F861AC8EC580}"/>
              </a:ext>
            </a:extLst>
          </p:cNvPr>
          <p:cNvSpPr txBox="1"/>
          <p:nvPr/>
        </p:nvSpPr>
        <p:spPr>
          <a:xfrm>
            <a:off x="7678421" y="2783800"/>
            <a:ext cx="1694180" cy="55399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18 years and over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92E4E333-6373-3B98-3D65-9FDDBCEC52B9}"/>
              </a:ext>
            </a:extLst>
          </p:cNvPr>
          <p:cNvSpPr/>
          <p:nvPr/>
        </p:nvSpPr>
        <p:spPr>
          <a:xfrm rot="16200000">
            <a:off x="3726879" y="1754810"/>
            <a:ext cx="453263" cy="6469380"/>
          </a:xfrm>
          <a:prstGeom prst="leftBrace">
            <a:avLst>
              <a:gd name="adj1" fmla="val 8798"/>
              <a:gd name="adj2" fmla="val 496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96A6FF-16C7-28AC-3662-1569F5C01C07}"/>
              </a:ext>
            </a:extLst>
          </p:cNvPr>
          <p:cNvSpPr txBox="1"/>
          <p:nvPr/>
        </p:nvSpPr>
        <p:spPr>
          <a:xfrm>
            <a:off x="713740" y="5383598"/>
            <a:ext cx="6469380" cy="276999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Population in marketing authorisation*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3103C180-6FD7-481F-B6E0-E2133DA903FC}"/>
              </a:ext>
            </a:extLst>
          </p:cNvPr>
          <p:cNvSpPr/>
          <p:nvPr/>
        </p:nvSpPr>
        <p:spPr>
          <a:xfrm rot="16200000">
            <a:off x="2498887" y="4141712"/>
            <a:ext cx="511488" cy="4081780"/>
          </a:xfrm>
          <a:prstGeom prst="leftBrace">
            <a:avLst>
              <a:gd name="adj1" fmla="val 8798"/>
              <a:gd name="adj2" fmla="val 4995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C70C3E-6C39-EE75-2A8F-566D7F339D81}"/>
              </a:ext>
            </a:extLst>
          </p:cNvPr>
          <p:cNvSpPr txBox="1"/>
          <p:nvPr/>
        </p:nvSpPr>
        <p:spPr>
          <a:xfrm>
            <a:off x="713740" y="6592098"/>
            <a:ext cx="4081781" cy="276999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Population recommended at ECM1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6A1D1B-3F47-4906-269E-FFC3E8A71E2B}"/>
              </a:ext>
            </a:extLst>
          </p:cNvPr>
          <p:cNvCxnSpPr>
            <a:stCxn id="12" idx="2"/>
            <a:endCxn id="6" idx="0"/>
          </p:cNvCxnSpPr>
          <p:nvPr/>
        </p:nvCxnSpPr>
        <p:spPr>
          <a:xfrm>
            <a:off x="1565911" y="3060799"/>
            <a:ext cx="0" cy="896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3FF7C0-E507-8FBF-E1F9-2CAA693395B0}"/>
              </a:ext>
            </a:extLst>
          </p:cNvPr>
          <p:cNvCxnSpPr/>
          <p:nvPr/>
        </p:nvCxnSpPr>
        <p:spPr>
          <a:xfrm>
            <a:off x="3953511" y="3060799"/>
            <a:ext cx="0" cy="896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997BCA-46F5-18C8-1C0E-37CC91A91680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6341111" y="3337797"/>
            <a:ext cx="0" cy="619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DF58DC-BE04-1760-13D5-061412CC78C1}"/>
              </a:ext>
            </a:extLst>
          </p:cNvPr>
          <p:cNvCxnSpPr>
            <a:cxnSpLocks/>
          </p:cNvCxnSpPr>
          <p:nvPr/>
        </p:nvCxnSpPr>
        <p:spPr>
          <a:xfrm>
            <a:off x="8540867" y="3337795"/>
            <a:ext cx="0" cy="619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C611302-B4A3-8DB7-A92B-7B6E8ABFAEB7}"/>
              </a:ext>
            </a:extLst>
          </p:cNvPr>
          <p:cNvSpPr txBox="1"/>
          <p:nvPr/>
        </p:nvSpPr>
        <p:spPr>
          <a:xfrm>
            <a:off x="5397500" y="6702783"/>
            <a:ext cx="45821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*marketing authorisation doesn’t include </a:t>
            </a:r>
            <a:r>
              <a:rPr lang="en-GB" sz="1600" dirty="0"/>
              <a:t>adult-onset disease or </a:t>
            </a:r>
            <a:r>
              <a:rPr lang="en-GB" sz="1600" dirty="0" err="1"/>
              <a:t>odonto</a:t>
            </a:r>
            <a:r>
              <a:rPr lang="en-GB" sz="1600" dirty="0"/>
              <a:t>-hypophosphatasia (dental symptoms only)</a:t>
            </a:r>
          </a:p>
          <a:p>
            <a:endParaRPr lang="en-GB" sz="1800" dirty="0" err="1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EBCF81-8A08-B08F-B89F-AEBAF162E907}"/>
              </a:ext>
            </a:extLst>
          </p:cNvPr>
          <p:cNvSpPr txBox="1"/>
          <p:nvPr/>
        </p:nvSpPr>
        <p:spPr>
          <a:xfrm>
            <a:off x="7678421" y="5332281"/>
            <a:ext cx="280161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Note: consultation comments that suggest infantile onset from 1 year</a:t>
            </a:r>
          </a:p>
        </p:txBody>
      </p:sp>
    </p:spTree>
    <p:extLst>
      <p:ext uri="{BB962C8B-B14F-4D97-AF65-F5344CB8AC3E}">
        <p14:creationId xmlns:p14="http://schemas.microsoft.com/office/powerpoint/2010/main" val="1775998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211495" y="0"/>
            <a:ext cx="10270409" cy="12642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1043056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Committee requests for further clarification from company at ECM1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18646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94B332F6-C90C-3DD3-42B4-525990E4E88F}"/>
              </a:ext>
            </a:extLst>
          </p:cNvPr>
          <p:cNvSpPr txBox="1">
            <a:spLocks/>
          </p:cNvSpPr>
          <p:nvPr/>
        </p:nvSpPr>
        <p:spPr>
          <a:xfrm>
            <a:off x="10154059" y="6997210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7</a:t>
            </a:fld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AB81E57-0D51-F52A-6DFC-7475CEDAA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89134"/>
              </p:ext>
            </p:extLst>
          </p:nvPr>
        </p:nvGraphicFramePr>
        <p:xfrm>
          <a:off x="341745" y="1433272"/>
          <a:ext cx="9966037" cy="5120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2486">
                  <a:extLst>
                    <a:ext uri="{9D8B030D-6E8A-4147-A177-3AD203B41FA5}">
                      <a16:colId xmlns:a16="http://schemas.microsoft.com/office/drawing/2014/main" val="496522621"/>
                    </a:ext>
                  </a:extLst>
                </a:gridCol>
                <a:gridCol w="5390523">
                  <a:extLst>
                    <a:ext uri="{9D8B030D-6E8A-4147-A177-3AD203B41FA5}">
                      <a16:colId xmlns:a16="http://schemas.microsoft.com/office/drawing/2014/main" val="679132044"/>
                    </a:ext>
                  </a:extLst>
                </a:gridCol>
                <a:gridCol w="1641787">
                  <a:extLst>
                    <a:ext uri="{9D8B030D-6E8A-4147-A177-3AD203B41FA5}">
                      <a16:colId xmlns:a16="http://schemas.microsoft.com/office/drawing/2014/main" val="1712521078"/>
                    </a:ext>
                  </a:extLst>
                </a:gridCol>
                <a:gridCol w="1751241">
                  <a:extLst>
                    <a:ext uri="{9D8B030D-6E8A-4147-A177-3AD203B41FA5}">
                      <a16:colId xmlns:a16="http://schemas.microsoft.com/office/drawing/2014/main" val="1645615937"/>
                    </a:ext>
                  </a:extLst>
                </a:gridCol>
              </a:tblGrid>
              <a:tr h="452190">
                <a:tc>
                  <a:txBody>
                    <a:bodyPr/>
                    <a:lstStyle/>
                    <a:p>
                      <a:r>
                        <a:rPr lang="en-GB" sz="1800" dirty="0"/>
                        <a:t>DGC 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Committee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Provided by company?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Included in base case?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79774"/>
                  </a:ext>
                </a:extLst>
              </a:tr>
              <a:tr h="901360">
                <a:tc>
                  <a:txBody>
                    <a:bodyPr/>
                    <a:lstStyle/>
                    <a:p>
                      <a:r>
                        <a:rPr lang="en-GB" sz="1800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Analyses of data specific to juvenile-onset HPP, collected during the MAA, the clinical trial programme and from the Global Hypophosphatasia Registry, for all relevant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172133"/>
                  </a:ext>
                </a:extLst>
              </a:tr>
              <a:tr h="901360">
                <a:tc>
                  <a:txBody>
                    <a:bodyPr/>
                    <a:lstStyle/>
                    <a:p>
                      <a:r>
                        <a:rPr lang="en-GB" sz="1800" dirty="0"/>
                        <a:t>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Comparative efficacy analysis of asfotase alfa and best supportive care in people with juvenile-onset HPP for all relevant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Yes – naïve comparison only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648582"/>
                  </a:ext>
                </a:extLst>
              </a:tr>
              <a:tr h="901360">
                <a:tc>
                  <a:txBody>
                    <a:bodyPr/>
                    <a:lstStyle/>
                    <a:p>
                      <a:r>
                        <a:rPr lang="en-GB" sz="1800" dirty="0"/>
                        <a:t>3.11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Cost-effectiveness analysis of a population with juvenile-onset HPP, where the disease severity of the starting cohort in the model is based on data from people with juvenile-onset HPP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73621"/>
                  </a:ext>
                </a:extLst>
              </a:tr>
              <a:tr h="901360">
                <a:tc>
                  <a:txBody>
                    <a:bodyPr/>
                    <a:lstStyle/>
                    <a:p>
                      <a:r>
                        <a:rPr lang="en-GB" sz="1800" dirty="0"/>
                        <a:t>3.12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Cost-effectiveness analysis of a population with juvenile-onset HPP that uses data specific to people with juvenile-onset HPP for both the asfotase alfa and best supportive care groups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7213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713095B-16D3-5B36-54CF-9CD22946F0A2}"/>
              </a:ext>
            </a:extLst>
          </p:cNvPr>
          <p:cNvSpPr txBox="1"/>
          <p:nvPr/>
        </p:nvSpPr>
        <p:spPr>
          <a:xfrm>
            <a:off x="244223" y="7262982"/>
            <a:ext cx="10248767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1000" b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DGC: Draft Guidance Consultation; MAA: managed access agreement; HPP: hypophosphatasia; ECM1: evaluation committee meeting 1 </a:t>
            </a:r>
            <a:endParaRPr lang="en-GB" sz="1000" b="1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8577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E6A8-C272-42C4-9A1D-3690F7319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15" y="2908465"/>
            <a:ext cx="7236679" cy="872166"/>
          </a:xfrm>
        </p:spPr>
        <p:txBody>
          <a:bodyPr>
            <a:noAutofit/>
          </a:bodyPr>
          <a:lstStyle/>
          <a:p>
            <a:pPr algn="ctr"/>
            <a:r>
              <a:rPr lang="en-GB" sz="4400" dirty="0"/>
              <a:t>Consultation responses summary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F99BD-4878-F6C3-91F0-2487DDED0002}"/>
              </a:ext>
            </a:extLst>
          </p:cNvPr>
          <p:cNvSpPr txBox="1"/>
          <p:nvPr/>
        </p:nvSpPr>
        <p:spPr>
          <a:xfrm>
            <a:off x="369454" y="7176655"/>
            <a:ext cx="85898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endParaRPr lang="en-GB" sz="18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7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3B4C3596-570C-43B1-83C0-2069963FAFBC}"/>
              </a:ext>
            </a:extLst>
          </p:cNvPr>
          <p:cNvSpPr txBox="1">
            <a:spLocks/>
          </p:cNvSpPr>
          <p:nvPr/>
        </p:nvSpPr>
        <p:spPr>
          <a:xfrm>
            <a:off x="544945" y="527560"/>
            <a:ext cx="9337964" cy="1107276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43056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1043056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accent3"/>
                </a:solidFill>
              </a:rPr>
              <a:t>Stakeholders who responded to consultation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94B332F6-C90C-3DD3-42B4-525990E4E88F}"/>
              </a:ext>
            </a:extLst>
          </p:cNvPr>
          <p:cNvSpPr txBox="1">
            <a:spLocks/>
          </p:cNvSpPr>
          <p:nvPr/>
        </p:nvSpPr>
        <p:spPr>
          <a:xfrm>
            <a:off x="10154059" y="6997210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1043056" rtl="0" eaLnBrk="1" latinLnBrk="0" hangingPunct="1"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DBE135E-2566-4748-853C-8A3B78F0FB00}" type="slidenum">
              <a:rPr lang="en-GB" smtClean="0">
                <a:solidFill>
                  <a:srgbClr val="000000"/>
                </a:solidFill>
              </a:rPr>
              <a:pPr algn="ctr"/>
              <a:t>9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75719A-21CB-87E7-A072-D7091B9C5A67}"/>
              </a:ext>
            </a:extLst>
          </p:cNvPr>
          <p:cNvSpPr txBox="1"/>
          <p:nvPr/>
        </p:nvSpPr>
        <p:spPr>
          <a:xfrm>
            <a:off x="544945" y="2100334"/>
            <a:ext cx="9162473" cy="20005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</a:rPr>
              <a:t>Alexion (company)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</a:rPr>
              <a:t>British Paediatric &amp; Adolescent Bone Group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Metabolic Support UK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b="1" dirty="0"/>
              <a:t>Patient expert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</a:rPr>
              <a:t>Web comments</a:t>
            </a:r>
          </a:p>
        </p:txBody>
      </p:sp>
    </p:spTree>
    <p:extLst>
      <p:ext uri="{BB962C8B-B14F-4D97-AF65-F5344CB8AC3E}">
        <p14:creationId xmlns:p14="http://schemas.microsoft.com/office/powerpoint/2010/main" val="2472651235"/>
      </p:ext>
    </p:extLst>
  </p:cSld>
  <p:clrMapOvr>
    <a:masterClrMapping/>
  </p:clrMapOvr>
</p:sld>
</file>

<file path=ppt/theme/theme1.xml><?xml version="1.0" encoding="utf-8"?>
<a:theme xmlns:a="http://schemas.openxmlformats.org/drawingml/2006/main" name="NICE">
  <a:themeElements>
    <a:clrScheme name="NICE Wht Background">
      <a:dk1>
        <a:srgbClr val="393938"/>
      </a:dk1>
      <a:lt1>
        <a:sysClr val="window" lastClr="FFFFFF"/>
      </a:lt1>
      <a:dk2>
        <a:srgbClr val="222222"/>
      </a:dk2>
      <a:lt2>
        <a:srgbClr val="18646E"/>
      </a:lt2>
      <a:accent1>
        <a:srgbClr val="573562"/>
      </a:accent1>
      <a:accent2>
        <a:srgbClr val="A28AA8"/>
      </a:accent2>
      <a:accent3>
        <a:srgbClr val="18646E"/>
      </a:accent3>
      <a:accent4>
        <a:srgbClr val="527D83"/>
      </a:accent4>
      <a:accent5>
        <a:srgbClr val="004650"/>
      </a:accent5>
      <a:accent6>
        <a:srgbClr val="A2BDC1"/>
      </a:accent6>
      <a:hlink>
        <a:srgbClr val="393938"/>
      </a:hlink>
      <a:folHlink>
        <a:srgbClr val="39393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180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D6233197-BD74-4414-B572-D0E8D12CBDCE}" vid="{B2B9F0E6-0F35-4C90-A615-649404AAA6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Committee slide template Jan 19.pptx</Template>
  <TotalTime>29590</TotalTime>
  <Words>9108</Words>
  <Application>Microsoft Office PowerPoint</Application>
  <PresentationFormat>Custom</PresentationFormat>
  <Paragraphs>1378</Paragraphs>
  <Slides>58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Arial</vt:lpstr>
      <vt:lpstr>Calibri</vt:lpstr>
      <vt:lpstr>Courier New</vt:lpstr>
      <vt:lpstr>Lato</vt:lpstr>
      <vt:lpstr>Segoe UI</vt:lpstr>
      <vt:lpstr>Times New Roman</vt:lpstr>
      <vt:lpstr>NICE</vt:lpstr>
      <vt:lpstr>ECM2 – chair presentation</vt:lpstr>
      <vt:lpstr>PowerPoint Presentation</vt:lpstr>
      <vt:lpstr>PowerPoint Presentation</vt:lpstr>
      <vt:lpstr>PowerPoint Presentation</vt:lpstr>
      <vt:lpstr>PowerPoint Presentation</vt:lpstr>
      <vt:lpstr>ECM1: Asfotase alfa recommended only for hypophosphatasia with perinatal or infantile onset  </vt:lpstr>
      <vt:lpstr>PowerPoint Presentation</vt:lpstr>
      <vt:lpstr>Consultation responses summary </vt:lpstr>
      <vt:lpstr>PowerPoint Presentation</vt:lpstr>
      <vt:lpstr>Professional and patient organisations </vt:lpstr>
      <vt:lpstr>Patient expert</vt:lpstr>
      <vt:lpstr>Web comments</vt:lpstr>
      <vt:lpstr>Key questions</vt:lpstr>
      <vt:lpstr>Updated clinical effectiveness evidence</vt:lpstr>
      <vt:lpstr>PowerPoint Presentation</vt:lpstr>
      <vt:lpstr>PowerPoint Presentation</vt:lpstr>
      <vt:lpstr>Long-term follow-up evidence for juvenile-onset for all outcomes</vt:lpstr>
      <vt:lpstr>Long-term follow-up evidence for juvenile-onset for all outcomes</vt:lpstr>
      <vt:lpstr>PowerPoint Presentation</vt:lpstr>
      <vt:lpstr>PowerPoint Presentation</vt:lpstr>
      <vt:lpstr>PowerPoint Presentation</vt:lpstr>
      <vt:lpstr>Comparative analyses of asfotase alfa and best supportive care specific to juvenile-onset population (DGC section 3.6) </vt:lpstr>
      <vt:lpstr>Comparative analyses of asfotase alfa and best supportive care specific to juvenile-onset population (DGC section 3.6) </vt:lpstr>
      <vt:lpstr>Juvenile-onset subgroup comparative evidence: ambulation (6MWT)</vt:lpstr>
      <vt:lpstr>Juvenile-onset subgroup comparative evidence: patient reported pain</vt:lpstr>
      <vt:lpstr>Juvenile-onset subgroup comparative evidence: HRQoL</vt:lpstr>
      <vt:lpstr>Comparative evidence for juvenile-onset subgroup from clinical trials </vt:lpstr>
      <vt:lpstr>Updated clinical effectiveness evidence: key question</vt:lpstr>
      <vt:lpstr>Cost effectiveness </vt:lpstr>
      <vt:lpstr>PowerPoint Presentation</vt:lpstr>
      <vt:lpstr>Company updates to model post-consultation</vt:lpstr>
      <vt:lpstr>Transition probabilities in company’s paediatric-onset and juvenile-onset population model</vt:lpstr>
      <vt:lpstr>Including carer disutility in the model</vt:lpstr>
      <vt:lpstr>Including dosage rounding to reduce waste in the model</vt:lpstr>
      <vt:lpstr>PowerPoint Presentation</vt:lpstr>
      <vt:lpstr>Cost effectiveness results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questions</vt:lpstr>
      <vt:lpstr>Backup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Juvenile-onset subgroup comparative evidence: growth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team presentation</dc:title>
  <dc:creator>Sana Khan</dc:creator>
  <cp:lastModifiedBy>Albany Chandler</cp:lastModifiedBy>
  <cp:revision>448</cp:revision>
  <dcterms:created xsi:type="dcterms:W3CDTF">2022-03-17T15:56:20Z</dcterms:created>
  <dcterms:modified xsi:type="dcterms:W3CDTF">2022-12-15T08:21:24Z</dcterms:modified>
</cp:coreProperties>
</file>