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6" r:id="rId1"/>
    <p:sldMasterId id="2147484004" r:id="rId2"/>
    <p:sldMasterId id="2147484045" r:id="rId3"/>
  </p:sldMasterIdLst>
  <p:notesMasterIdLst>
    <p:notesMasterId r:id="rId94"/>
  </p:notesMasterIdLst>
  <p:handoutMasterIdLst>
    <p:handoutMasterId r:id="rId95"/>
  </p:handoutMasterIdLst>
  <p:sldIdLst>
    <p:sldId id="513" r:id="rId4"/>
    <p:sldId id="550" r:id="rId5"/>
    <p:sldId id="549" r:id="rId6"/>
    <p:sldId id="639" r:id="rId7"/>
    <p:sldId id="626" r:id="rId8"/>
    <p:sldId id="629" r:id="rId9"/>
    <p:sldId id="627" r:id="rId10"/>
    <p:sldId id="630" r:id="rId11"/>
    <p:sldId id="632" r:id="rId12"/>
    <p:sldId id="620" r:id="rId13"/>
    <p:sldId id="628" r:id="rId14"/>
    <p:sldId id="498" r:id="rId15"/>
    <p:sldId id="589" r:id="rId16"/>
    <p:sldId id="616" r:id="rId17"/>
    <p:sldId id="603" r:id="rId18"/>
    <p:sldId id="508" r:id="rId19"/>
    <p:sldId id="615" r:id="rId20"/>
    <p:sldId id="564" r:id="rId21"/>
    <p:sldId id="565" r:id="rId22"/>
    <p:sldId id="566" r:id="rId23"/>
    <p:sldId id="329" r:id="rId24"/>
    <p:sldId id="568" r:id="rId25"/>
    <p:sldId id="574" r:id="rId26"/>
    <p:sldId id="514" r:id="rId27"/>
    <p:sldId id="576" r:id="rId28"/>
    <p:sldId id="569" r:id="rId29"/>
    <p:sldId id="570" r:id="rId30"/>
    <p:sldId id="571" r:id="rId31"/>
    <p:sldId id="572" r:id="rId32"/>
    <p:sldId id="577" r:id="rId33"/>
    <p:sldId id="479" r:id="rId34"/>
    <p:sldId id="522" r:id="rId35"/>
    <p:sldId id="579" r:id="rId36"/>
    <p:sldId id="580" r:id="rId37"/>
    <p:sldId id="582" r:id="rId38"/>
    <p:sldId id="480" r:id="rId39"/>
    <p:sldId id="365" r:id="rId40"/>
    <p:sldId id="541" r:id="rId41"/>
    <p:sldId id="585" r:id="rId42"/>
    <p:sldId id="586" r:id="rId43"/>
    <p:sldId id="587" r:id="rId44"/>
    <p:sldId id="588" r:id="rId45"/>
    <p:sldId id="495" r:id="rId46"/>
    <p:sldId id="471" r:id="rId47"/>
    <p:sldId id="553" r:id="rId48"/>
    <p:sldId id="638" r:id="rId49"/>
    <p:sldId id="481" r:id="rId50"/>
    <p:sldId id="604" r:id="rId51"/>
    <p:sldId id="605" r:id="rId52"/>
    <p:sldId id="606" r:id="rId53"/>
    <p:sldId id="482" r:id="rId54"/>
    <p:sldId id="592" r:id="rId55"/>
    <p:sldId id="593" r:id="rId56"/>
    <p:sldId id="594" r:id="rId57"/>
    <p:sldId id="607" r:id="rId58"/>
    <p:sldId id="545" r:id="rId59"/>
    <p:sldId id="637" r:id="rId60"/>
    <p:sldId id="617" r:id="rId61"/>
    <p:sldId id="483" r:id="rId62"/>
    <p:sldId id="516" r:id="rId63"/>
    <p:sldId id="360" r:id="rId64"/>
    <p:sldId id="599" r:id="rId65"/>
    <p:sldId id="475" r:id="rId66"/>
    <p:sldId id="470" r:id="rId67"/>
    <p:sldId id="517" r:id="rId68"/>
    <p:sldId id="465" r:id="rId69"/>
    <p:sldId id="633" r:id="rId70"/>
    <p:sldId id="635" r:id="rId71"/>
    <p:sldId id="631" r:id="rId72"/>
    <p:sldId id="552" r:id="rId73"/>
    <p:sldId id="384" r:id="rId74"/>
    <p:sldId id="288" r:id="rId75"/>
    <p:sldId id="610" r:id="rId76"/>
    <p:sldId id="460" r:id="rId77"/>
    <p:sldId id="486" r:id="rId78"/>
    <p:sldId id="411" r:id="rId79"/>
    <p:sldId id="395" r:id="rId80"/>
    <p:sldId id="418" r:id="rId81"/>
    <p:sldId id="400" r:id="rId82"/>
    <p:sldId id="401" r:id="rId83"/>
    <p:sldId id="375" r:id="rId84"/>
    <p:sldId id="376" r:id="rId85"/>
    <p:sldId id="377" r:id="rId86"/>
    <p:sldId id="379" r:id="rId87"/>
    <p:sldId id="337" r:id="rId88"/>
    <p:sldId id="432" r:id="rId89"/>
    <p:sldId id="338" r:id="rId90"/>
    <p:sldId id="531" r:id="rId91"/>
    <p:sldId id="542" r:id="rId92"/>
    <p:sldId id="487"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7CE324-66B1-B749-740A-22EC992F0627}" name="Caroline Bregman" initials="CB" userId="S::Caroline.Bregman@nice.org.uk::bd6af625-5a54-4af4-98e0-c01d976b6fb2" providerId="AD"/>
  <p188:author id="{75308530-0C44-7A8C-929B-B8F52CD8FC40}" name="Alan Lamb" initials="AL" userId="S::Alan.Lamb@nice.org.uk::d618a8cd-c63b-4d41-988d-8e1bc819a571" providerId="AD"/>
  <p188:author id="{3FEB7332-2561-1CF9-64A7-CF47EFF7AF2F}" name="Amanda Adler" initials="AA" userId="S::diab0078@ox.ac.uk::27b01dc7-189a-439c-aec5-c784009d0b0a" providerId="AD"/>
  <p188:author id="{541A74F6-079B-28A6-B776-9C0A4E5E4999}" name="Sophie Cooper" initials="SC" userId="S::Sophie.Cooper@nice.org.uk::120c3c28-68dc-481e-a696-8ffaa1dbd6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extLst>
      <p:ext uri="{19B8F6BF-5375-455C-9EA6-DF929625EA0E}">
        <p15:presenceInfo xmlns:p15="http://schemas.microsoft.com/office/powerpoint/2012/main" userId="S::Kate.Scott@nice.org.uk::a9daa57c-aae8-44b9-9578-78ab7c935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8646E"/>
    <a:srgbClr val="451551"/>
    <a:srgbClr val="BDBAE7"/>
    <a:srgbClr val="C095CA"/>
    <a:srgbClr val="E7E9E9"/>
    <a:srgbClr val="CBCFD0"/>
    <a:srgbClr val="A2BDC1"/>
    <a:srgbClr val="00475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26" autoAdjust="0"/>
    <p:restoredTop sz="96357" autoAdjust="0"/>
  </p:normalViewPr>
  <p:slideViewPr>
    <p:cSldViewPr snapToGrid="0" snapToObjects="1">
      <p:cViewPr varScale="1">
        <p:scale>
          <a:sx n="108" d="100"/>
          <a:sy n="108" d="100"/>
        </p:scale>
        <p:origin x="120" y="23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B3C82-C7E3-974D-863D-599064997CE0}"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GB"/>
        </a:p>
      </dgm:t>
    </dgm:pt>
    <dgm:pt modelId="{D1DB9D10-D88B-2B4F-9544-26ED5F696EA2}">
      <dgm:prSet phldrT="[Text]" custT="1"/>
      <dgm:spPr>
        <a:solidFill>
          <a:schemeClr val="accent3">
            <a:lumMod val="20000"/>
            <a:lumOff val="80000"/>
          </a:schemeClr>
        </a:solidFill>
      </dgm:spPr>
      <dgm:t>
        <a:bodyPr/>
        <a:lstStyle/>
        <a:p>
          <a:r>
            <a:rPr lang="en-GB" sz="1800" b="0" dirty="0">
              <a:solidFill>
                <a:schemeClr val="tx1"/>
              </a:solidFill>
              <a:effectLst/>
            </a:rPr>
            <a:t>How many people with ‘high value clinical problems’?  </a:t>
          </a:r>
          <a:endParaRPr lang="en-GB" sz="1800" dirty="0">
            <a:solidFill>
              <a:schemeClr val="tx1"/>
            </a:solidFill>
          </a:endParaRPr>
        </a:p>
      </dgm:t>
    </dgm:pt>
    <dgm:pt modelId="{8935CAD3-46A6-C041-9071-0D64C01471B0}" type="parTrans" cxnId="{1F7A0F9D-00F0-0343-8161-A054474EE28C}">
      <dgm:prSet/>
      <dgm:spPr/>
      <dgm:t>
        <a:bodyPr/>
        <a:lstStyle/>
        <a:p>
          <a:endParaRPr lang="en-GB"/>
        </a:p>
      </dgm:t>
    </dgm:pt>
    <dgm:pt modelId="{BF8E4B5D-792E-7B4C-BE83-0BA8C07C75A4}" type="sibTrans" cxnId="{1F7A0F9D-00F0-0343-8161-A054474EE28C}">
      <dgm:prSet/>
      <dgm:spPr/>
      <dgm:t>
        <a:bodyPr/>
        <a:lstStyle/>
        <a:p>
          <a:endParaRPr lang="en-GB"/>
        </a:p>
      </dgm:t>
    </dgm:pt>
    <dgm:pt modelId="{E1B87869-076B-9343-80CB-BE3E4C426C3C}">
      <dgm:prSet phldrT="[Text]" custT="1"/>
      <dgm:spPr/>
      <dgm:t>
        <a:bodyPr/>
        <a:lstStyle/>
        <a:p>
          <a:r>
            <a:rPr lang="en-GB" sz="1600" b="0" dirty="0">
              <a:effectLst/>
            </a:rPr>
            <a:t>Public Health England </a:t>
          </a:r>
          <a:endParaRPr lang="en-GB" sz="1600" dirty="0"/>
        </a:p>
      </dgm:t>
    </dgm:pt>
    <dgm:pt modelId="{4DABE73F-6590-D94E-9255-49FC98F4CEFA}" type="parTrans" cxnId="{7B9D5295-2A4E-5A40-99D2-278892344919}">
      <dgm:prSet/>
      <dgm:spPr/>
      <dgm:t>
        <a:bodyPr/>
        <a:lstStyle/>
        <a:p>
          <a:endParaRPr lang="en-GB"/>
        </a:p>
      </dgm:t>
    </dgm:pt>
    <dgm:pt modelId="{A1C1AD60-3FAF-754E-BF38-58AB9C3A7E75}" type="sibTrans" cxnId="{7B9D5295-2A4E-5A40-99D2-278892344919}">
      <dgm:prSet/>
      <dgm:spPr/>
      <dgm:t>
        <a:bodyPr/>
        <a:lstStyle/>
        <a:p>
          <a:endParaRPr lang="en-GB"/>
        </a:p>
      </dgm:t>
    </dgm:pt>
    <dgm:pt modelId="{A89A9255-31AE-014D-A8E8-1F68CF82E987}">
      <dgm:prSet phldrT="[Text]" custT="1"/>
      <dgm:spPr/>
      <dgm:t>
        <a:bodyPr/>
        <a:lstStyle/>
        <a:p>
          <a:r>
            <a:rPr lang="en-GB" sz="1600" b="0">
              <a:effectLst/>
            </a:rPr>
            <a:t>Clinical expert</a:t>
          </a:r>
          <a:endParaRPr lang="en-GB" sz="1600"/>
        </a:p>
      </dgm:t>
    </dgm:pt>
    <dgm:pt modelId="{6C32BA00-98E9-A548-858F-46094DB04AAB}" type="parTrans" cxnId="{B396C4AA-6887-5344-BD0A-D241C538E077}">
      <dgm:prSet/>
      <dgm:spPr/>
      <dgm:t>
        <a:bodyPr/>
        <a:lstStyle/>
        <a:p>
          <a:endParaRPr lang="en-GB"/>
        </a:p>
      </dgm:t>
    </dgm:pt>
    <dgm:pt modelId="{2FBF7AA8-2F8A-AD43-9D11-9AEF7BBC93E7}" type="sibTrans" cxnId="{B396C4AA-6887-5344-BD0A-D241C538E077}">
      <dgm:prSet/>
      <dgm:spPr/>
      <dgm:t>
        <a:bodyPr/>
        <a:lstStyle/>
        <a:p>
          <a:endParaRPr lang="en-GB"/>
        </a:p>
      </dgm:t>
    </dgm:pt>
    <dgm:pt modelId="{FF925AAA-9763-8D44-AF5B-DBE7B141C24D}">
      <dgm:prSet phldrT="[Text]" custT="1"/>
      <dgm:spPr>
        <a:solidFill>
          <a:schemeClr val="bg2">
            <a:lumMod val="90000"/>
          </a:schemeClr>
        </a:solidFill>
      </dgm:spPr>
      <dgm:t>
        <a:bodyPr/>
        <a:lstStyle/>
        <a:p>
          <a:r>
            <a:rPr lang="en-GB" sz="1800">
              <a:solidFill>
                <a:schemeClr val="tx1"/>
              </a:solidFill>
            </a:rPr>
            <a:t>How will population grow?</a:t>
          </a:r>
        </a:p>
      </dgm:t>
    </dgm:pt>
    <dgm:pt modelId="{8AC6AF45-9547-9A4A-8876-17A5CF2EB85B}" type="parTrans" cxnId="{12E9FCA3-55FD-1349-AB0A-9DE8B09E13FE}">
      <dgm:prSet/>
      <dgm:spPr/>
      <dgm:t>
        <a:bodyPr/>
        <a:lstStyle/>
        <a:p>
          <a:endParaRPr lang="en-GB"/>
        </a:p>
      </dgm:t>
    </dgm:pt>
    <dgm:pt modelId="{33CBE153-BF18-6F41-A586-5D2EABC3CFDB}" type="sibTrans" cxnId="{12E9FCA3-55FD-1349-AB0A-9DE8B09E13FE}">
      <dgm:prSet/>
      <dgm:spPr/>
      <dgm:t>
        <a:bodyPr/>
        <a:lstStyle/>
        <a:p>
          <a:endParaRPr lang="en-GB"/>
        </a:p>
      </dgm:t>
    </dgm:pt>
    <dgm:pt modelId="{3513195B-AD83-3C43-8C05-BC783CDAF44C}">
      <dgm:prSet phldrT="[Text]" custT="1"/>
      <dgm:spPr/>
      <dgm:t>
        <a:bodyPr/>
        <a:lstStyle/>
        <a:p>
          <a:r>
            <a:rPr lang="en-GB" sz="1600"/>
            <a:t>‘Persistent’</a:t>
          </a:r>
        </a:p>
      </dgm:t>
    </dgm:pt>
    <dgm:pt modelId="{56F9EAAE-6C4E-6944-A106-3679CAE9B550}" type="parTrans" cxnId="{333DE91F-087D-B84C-9846-113B54A9B86F}">
      <dgm:prSet/>
      <dgm:spPr/>
      <dgm:t>
        <a:bodyPr/>
        <a:lstStyle/>
        <a:p>
          <a:endParaRPr lang="en-GB"/>
        </a:p>
      </dgm:t>
    </dgm:pt>
    <dgm:pt modelId="{6E338C43-AC20-9D46-9D66-29D4DB6B4118}" type="sibTrans" cxnId="{333DE91F-087D-B84C-9846-113B54A9B86F}">
      <dgm:prSet/>
      <dgm:spPr/>
      <dgm:t>
        <a:bodyPr/>
        <a:lstStyle/>
        <a:p>
          <a:endParaRPr lang="en-GB"/>
        </a:p>
      </dgm:t>
    </dgm:pt>
    <dgm:pt modelId="{26D92FAF-6407-B64B-8B50-AC571B4757DC}">
      <dgm:prSet phldrT="[Text]" custT="1"/>
      <dgm:spPr/>
      <dgm:t>
        <a:bodyPr/>
        <a:lstStyle/>
        <a:p>
          <a:r>
            <a:rPr lang="en-GB" sz="1600"/>
            <a:t>‘Damped’</a:t>
          </a:r>
        </a:p>
      </dgm:t>
    </dgm:pt>
    <dgm:pt modelId="{12319F33-0603-0949-A5CC-1FE83E0AC929}" type="parTrans" cxnId="{C36048B3-7BA6-BA40-83D0-90F208FF5BAF}">
      <dgm:prSet/>
      <dgm:spPr/>
      <dgm:t>
        <a:bodyPr/>
        <a:lstStyle/>
        <a:p>
          <a:endParaRPr lang="en-GB"/>
        </a:p>
      </dgm:t>
    </dgm:pt>
    <dgm:pt modelId="{1C2786F8-747B-D647-B6B9-A9D254CB3496}" type="sibTrans" cxnId="{C36048B3-7BA6-BA40-83D0-90F208FF5BAF}">
      <dgm:prSet/>
      <dgm:spPr/>
      <dgm:t>
        <a:bodyPr/>
        <a:lstStyle/>
        <a:p>
          <a:endParaRPr lang="en-GB"/>
        </a:p>
      </dgm:t>
    </dgm:pt>
    <dgm:pt modelId="{8F394ADD-C0A3-F04C-8098-3E56CD69F963}">
      <dgm:prSet phldrT="[Text]" custT="1"/>
      <dgm:spPr>
        <a:solidFill>
          <a:schemeClr val="accent6">
            <a:lumMod val="20000"/>
            <a:lumOff val="80000"/>
          </a:schemeClr>
        </a:solidFill>
      </dgm:spPr>
      <dgm:t>
        <a:bodyPr/>
        <a:lstStyle/>
        <a:p>
          <a:r>
            <a:rPr lang="en-GB" sz="1800" dirty="0">
              <a:solidFill>
                <a:schemeClr val="tx1"/>
              </a:solidFill>
            </a:rPr>
            <a:t>How much CAZ-AVI resistance in future?</a:t>
          </a:r>
        </a:p>
      </dgm:t>
    </dgm:pt>
    <dgm:pt modelId="{FCC774A2-77E6-0F4A-ABC3-40A41DEBC028}" type="parTrans" cxnId="{0AF82A5F-9EF5-694F-93B6-0C0D1866D106}">
      <dgm:prSet/>
      <dgm:spPr/>
      <dgm:t>
        <a:bodyPr/>
        <a:lstStyle/>
        <a:p>
          <a:endParaRPr lang="en-GB"/>
        </a:p>
      </dgm:t>
    </dgm:pt>
    <dgm:pt modelId="{E1B3C859-C63D-ED47-A80E-F452872AC8E4}" type="sibTrans" cxnId="{0AF82A5F-9EF5-694F-93B6-0C0D1866D106}">
      <dgm:prSet/>
      <dgm:spPr/>
      <dgm:t>
        <a:bodyPr/>
        <a:lstStyle/>
        <a:p>
          <a:endParaRPr lang="en-GB"/>
        </a:p>
      </dgm:t>
    </dgm:pt>
    <dgm:pt modelId="{D2F23A8B-5AFD-7843-A6AA-FE90436E8D0A}">
      <dgm:prSet phldrT="[Text]" custT="1"/>
      <dgm:spPr/>
      <dgm:t>
        <a:bodyPr/>
        <a:lstStyle/>
        <a:p>
          <a:r>
            <a:rPr lang="en-GB" sz="1300" i="0" dirty="0">
              <a:latin typeface="Lato" panose="020F0502020204030203" pitchFamily="34" charset="0"/>
              <a:ea typeface="Lato" panose="020F0502020204030203" pitchFamily="34" charset="0"/>
              <a:cs typeface="Lato" panose="020F0502020204030203" pitchFamily="34" charset="0"/>
            </a:rPr>
            <a:t>1%/5%/10%/30% </a:t>
          </a:r>
          <a:endParaRPr lang="en-GB" sz="1300" i="0" dirty="0"/>
        </a:p>
      </dgm:t>
    </dgm:pt>
    <dgm:pt modelId="{FBD230B9-A930-C947-BEA0-B3EC1F29585B}" type="parTrans" cxnId="{03EF9050-E3BE-BF49-814A-200B4592D8D2}">
      <dgm:prSet/>
      <dgm:spPr/>
      <dgm:t>
        <a:bodyPr/>
        <a:lstStyle/>
        <a:p>
          <a:endParaRPr lang="en-GB"/>
        </a:p>
      </dgm:t>
    </dgm:pt>
    <dgm:pt modelId="{62438872-94E8-CC48-84B4-76600C97DC53}" type="sibTrans" cxnId="{03EF9050-E3BE-BF49-814A-200B4592D8D2}">
      <dgm:prSet/>
      <dgm:spPr/>
      <dgm:t>
        <a:bodyPr/>
        <a:lstStyle/>
        <a:p>
          <a:endParaRPr lang="en-GB"/>
        </a:p>
      </dgm:t>
    </dgm:pt>
    <dgm:pt modelId="{AFACEA32-C502-2B4B-AB34-27BAB7FE80E5}">
      <dgm:prSet phldrT="[Text]" custT="1"/>
      <dgm:spPr>
        <a:solidFill>
          <a:schemeClr val="accent2">
            <a:lumMod val="10000"/>
            <a:lumOff val="90000"/>
          </a:schemeClr>
        </a:solidFill>
      </dgm:spPr>
      <dgm:t>
        <a:bodyPr/>
        <a:lstStyle/>
        <a:p>
          <a:r>
            <a:rPr lang="en-GB" sz="1800" dirty="0">
              <a:solidFill>
                <a:schemeClr val="tx1"/>
              </a:solidFill>
            </a:rPr>
            <a:t>Is base case estimate plausible? </a:t>
          </a:r>
        </a:p>
      </dgm:t>
    </dgm:pt>
    <dgm:pt modelId="{3EC93A0F-02A0-DC4E-B59C-A6AD841F135B}" type="parTrans" cxnId="{768A1DC8-E97C-DA45-AD76-D5C01F30C563}">
      <dgm:prSet/>
      <dgm:spPr/>
      <dgm:t>
        <a:bodyPr/>
        <a:lstStyle/>
        <a:p>
          <a:endParaRPr lang="en-GB"/>
        </a:p>
      </dgm:t>
    </dgm:pt>
    <dgm:pt modelId="{336FF3ED-EF50-074B-8ECE-4971A1AC18E7}" type="sibTrans" cxnId="{768A1DC8-E97C-DA45-AD76-D5C01F30C563}">
      <dgm:prSet/>
      <dgm:spPr/>
      <dgm:t>
        <a:bodyPr/>
        <a:lstStyle/>
        <a:p>
          <a:endParaRPr lang="en-GB"/>
        </a:p>
      </dgm:t>
    </dgm:pt>
    <dgm:pt modelId="{1EC56C5C-5991-0044-B805-35B97A391A17}">
      <dgm:prSet phldrT="[Text]" custT="1"/>
      <dgm:spPr/>
      <dgm:t>
        <a:bodyPr/>
        <a:lstStyle/>
        <a:p>
          <a:r>
            <a:rPr lang="en-GB" sz="1600"/>
            <a:t>Yes</a:t>
          </a:r>
        </a:p>
      </dgm:t>
    </dgm:pt>
    <dgm:pt modelId="{9B275AFA-960B-E146-8E48-E7553E7013A3}" type="parTrans" cxnId="{D470AD83-1AC9-1C43-BB93-328044F63D27}">
      <dgm:prSet/>
      <dgm:spPr/>
      <dgm:t>
        <a:bodyPr/>
        <a:lstStyle/>
        <a:p>
          <a:endParaRPr lang="en-GB"/>
        </a:p>
      </dgm:t>
    </dgm:pt>
    <dgm:pt modelId="{09BC88BA-B680-3F42-97E4-403916170EE8}" type="sibTrans" cxnId="{D470AD83-1AC9-1C43-BB93-328044F63D27}">
      <dgm:prSet/>
      <dgm:spPr/>
      <dgm:t>
        <a:bodyPr/>
        <a:lstStyle/>
        <a:p>
          <a:endParaRPr lang="en-GB"/>
        </a:p>
      </dgm:t>
    </dgm:pt>
    <dgm:pt modelId="{33FE0F18-277D-4647-90C1-7A0403DFA7C8}">
      <dgm:prSet phldrT="[Text]" custT="1"/>
      <dgm:spPr/>
      <dgm:t>
        <a:bodyPr/>
        <a:lstStyle/>
        <a:p>
          <a:r>
            <a:rPr lang="en-GB" sz="1600"/>
            <a:t>No</a:t>
          </a:r>
        </a:p>
      </dgm:t>
    </dgm:pt>
    <dgm:pt modelId="{A8D0A59F-8C0D-4843-B385-ABA579B0AF40}" type="parTrans" cxnId="{3E17A782-4351-DA4E-B3CA-DB9BD87A6A82}">
      <dgm:prSet/>
      <dgm:spPr/>
      <dgm:t>
        <a:bodyPr/>
        <a:lstStyle/>
        <a:p>
          <a:endParaRPr lang="en-GB"/>
        </a:p>
      </dgm:t>
    </dgm:pt>
    <dgm:pt modelId="{89BA246F-D9BF-C041-88FF-586C19116165}" type="sibTrans" cxnId="{3E17A782-4351-DA4E-B3CA-DB9BD87A6A82}">
      <dgm:prSet/>
      <dgm:spPr/>
      <dgm:t>
        <a:bodyPr/>
        <a:lstStyle/>
        <a:p>
          <a:endParaRPr lang="en-GB"/>
        </a:p>
      </dgm:t>
    </dgm:pt>
    <dgm:pt modelId="{997D31E7-60ED-104B-A64C-C0B924E612F3}">
      <dgm:prSet phldrT="[Text]" custT="1"/>
      <dgm:spPr>
        <a:solidFill>
          <a:schemeClr val="accent1">
            <a:lumMod val="10000"/>
            <a:lumOff val="90000"/>
          </a:schemeClr>
        </a:solidFill>
      </dgm:spPr>
      <dgm:t>
        <a:bodyPr/>
        <a:lstStyle/>
        <a:p>
          <a:r>
            <a:rPr lang="en-GB" sz="1800" dirty="0">
              <a:solidFill>
                <a:schemeClr val="tx1"/>
              </a:solidFill>
            </a:rPr>
            <a:t>Which evidence network? </a:t>
          </a:r>
        </a:p>
      </dgm:t>
    </dgm:pt>
    <dgm:pt modelId="{240DE55F-A2F1-984F-A84B-A35B8D1690EF}" type="sibTrans" cxnId="{0A63758B-CB93-2341-A2EA-0916DFF7B92B}">
      <dgm:prSet/>
      <dgm:spPr/>
      <dgm:t>
        <a:bodyPr/>
        <a:lstStyle/>
        <a:p>
          <a:endParaRPr lang="en-GB"/>
        </a:p>
      </dgm:t>
    </dgm:pt>
    <dgm:pt modelId="{A17531EA-B78D-5B4A-A30E-6E028C4A3990}" type="parTrans" cxnId="{0A63758B-CB93-2341-A2EA-0916DFF7B92B}">
      <dgm:prSet/>
      <dgm:spPr/>
      <dgm:t>
        <a:bodyPr/>
        <a:lstStyle/>
        <a:p>
          <a:endParaRPr lang="en-GB"/>
        </a:p>
      </dgm:t>
    </dgm:pt>
    <dgm:pt modelId="{92A786B7-2BDE-C645-98CE-049CBD16C1EC}">
      <dgm:prSet phldrT="[Text]" custT="1"/>
      <dgm:spPr/>
      <dgm:t>
        <a:bodyPr/>
        <a:lstStyle/>
        <a:p>
          <a:r>
            <a:rPr lang="en-GB" sz="1600" dirty="0"/>
            <a:t>1, 2, 3, or 4</a:t>
          </a:r>
        </a:p>
      </dgm:t>
    </dgm:pt>
    <dgm:pt modelId="{EF1D346F-1D4C-4146-A70B-504D2A80BDDB}" type="sibTrans" cxnId="{BA313BAA-18BE-234C-922A-A1E82AD0ECAC}">
      <dgm:prSet/>
      <dgm:spPr/>
      <dgm:t>
        <a:bodyPr/>
        <a:lstStyle/>
        <a:p>
          <a:endParaRPr lang="en-GB"/>
        </a:p>
      </dgm:t>
    </dgm:pt>
    <dgm:pt modelId="{ECFE2353-8E6E-3B4A-8254-8C87C5E8B490}" type="parTrans" cxnId="{BA313BAA-18BE-234C-922A-A1E82AD0ECAC}">
      <dgm:prSet/>
      <dgm:spPr/>
      <dgm:t>
        <a:bodyPr/>
        <a:lstStyle/>
        <a:p>
          <a:endParaRPr lang="en-GB"/>
        </a:p>
      </dgm:t>
    </dgm:pt>
    <dgm:pt modelId="{12EBAA96-10D3-0A46-9E01-039B29C07000}" type="pres">
      <dgm:prSet presAssocID="{EA5B3C82-C7E3-974D-863D-599064997CE0}" presName="diagram" presStyleCnt="0">
        <dgm:presLayoutVars>
          <dgm:chPref val="1"/>
          <dgm:dir/>
          <dgm:animOne val="branch"/>
          <dgm:animLvl val="lvl"/>
          <dgm:resizeHandles/>
        </dgm:presLayoutVars>
      </dgm:prSet>
      <dgm:spPr/>
    </dgm:pt>
    <dgm:pt modelId="{FEB6F3A0-FEAA-3541-8065-3AE72EFA8DDB}" type="pres">
      <dgm:prSet presAssocID="{D1DB9D10-D88B-2B4F-9544-26ED5F696EA2}" presName="root" presStyleCnt="0"/>
      <dgm:spPr/>
    </dgm:pt>
    <dgm:pt modelId="{4D26690F-4797-2F42-AF5C-B8F4B73F4922}" type="pres">
      <dgm:prSet presAssocID="{D1DB9D10-D88B-2B4F-9544-26ED5F696EA2}" presName="rootComposite" presStyleCnt="0"/>
      <dgm:spPr/>
    </dgm:pt>
    <dgm:pt modelId="{017A52FC-ACE9-5244-8830-4236FD2392FC}" type="pres">
      <dgm:prSet presAssocID="{D1DB9D10-D88B-2B4F-9544-26ED5F696EA2}" presName="rootText" presStyleLbl="node1" presStyleIdx="0" presStyleCnt="5" custScaleX="107583" custScaleY="122207"/>
      <dgm:spPr/>
    </dgm:pt>
    <dgm:pt modelId="{81CE4C76-EAF3-1042-B23D-500C084AF853}" type="pres">
      <dgm:prSet presAssocID="{D1DB9D10-D88B-2B4F-9544-26ED5F696EA2}" presName="rootConnector" presStyleLbl="node1" presStyleIdx="0" presStyleCnt="5"/>
      <dgm:spPr/>
    </dgm:pt>
    <dgm:pt modelId="{467FE1DE-CC58-F04F-B152-5C84F8E871D4}" type="pres">
      <dgm:prSet presAssocID="{D1DB9D10-D88B-2B4F-9544-26ED5F696EA2}" presName="childShape" presStyleCnt="0"/>
      <dgm:spPr/>
    </dgm:pt>
    <dgm:pt modelId="{4B50DA17-B941-F141-82C9-23F78C57D1B2}" type="pres">
      <dgm:prSet presAssocID="{4DABE73F-6590-D94E-9255-49FC98F4CEFA}" presName="Name13" presStyleLbl="parChTrans1D2" presStyleIdx="0" presStyleCnt="8"/>
      <dgm:spPr/>
    </dgm:pt>
    <dgm:pt modelId="{7BAADB24-7632-7B40-96A7-4689C1977C73}" type="pres">
      <dgm:prSet presAssocID="{E1B87869-076B-9343-80CB-BE3E4C426C3C}" presName="childText" presStyleLbl="bgAcc1" presStyleIdx="0" presStyleCnt="8">
        <dgm:presLayoutVars>
          <dgm:bulletEnabled val="1"/>
        </dgm:presLayoutVars>
      </dgm:prSet>
      <dgm:spPr/>
    </dgm:pt>
    <dgm:pt modelId="{50E2EEDD-96BA-7640-9568-39F5B2957A24}" type="pres">
      <dgm:prSet presAssocID="{6C32BA00-98E9-A548-858F-46094DB04AAB}" presName="Name13" presStyleLbl="parChTrans1D2" presStyleIdx="1" presStyleCnt="8"/>
      <dgm:spPr/>
    </dgm:pt>
    <dgm:pt modelId="{B3DDE4D0-E8CC-AC44-8BDC-09771C91639E}" type="pres">
      <dgm:prSet presAssocID="{A89A9255-31AE-014D-A8E8-1F68CF82E987}" presName="childText" presStyleLbl="bgAcc1" presStyleIdx="1" presStyleCnt="8">
        <dgm:presLayoutVars>
          <dgm:bulletEnabled val="1"/>
        </dgm:presLayoutVars>
      </dgm:prSet>
      <dgm:spPr/>
    </dgm:pt>
    <dgm:pt modelId="{85348BDF-D0AE-934F-9D12-F31616A63471}" type="pres">
      <dgm:prSet presAssocID="{FF925AAA-9763-8D44-AF5B-DBE7B141C24D}" presName="root" presStyleCnt="0"/>
      <dgm:spPr/>
    </dgm:pt>
    <dgm:pt modelId="{02706AD2-54C4-2C40-B410-3D00741DAC7F}" type="pres">
      <dgm:prSet presAssocID="{FF925AAA-9763-8D44-AF5B-DBE7B141C24D}" presName="rootComposite" presStyleCnt="0"/>
      <dgm:spPr/>
    </dgm:pt>
    <dgm:pt modelId="{253D3C0A-431C-C545-850E-EC38E0CEA05A}" type="pres">
      <dgm:prSet presAssocID="{FF925AAA-9763-8D44-AF5B-DBE7B141C24D}" presName="rootText" presStyleLbl="node1" presStyleIdx="1" presStyleCnt="5" custScaleX="107583" custScaleY="122207"/>
      <dgm:spPr/>
    </dgm:pt>
    <dgm:pt modelId="{B5D35490-2D9F-854B-AAFE-987624BD4999}" type="pres">
      <dgm:prSet presAssocID="{FF925AAA-9763-8D44-AF5B-DBE7B141C24D}" presName="rootConnector" presStyleLbl="node1" presStyleIdx="1" presStyleCnt="5"/>
      <dgm:spPr/>
    </dgm:pt>
    <dgm:pt modelId="{5C5F2FB4-DD52-3A4D-A397-6077AEEB8025}" type="pres">
      <dgm:prSet presAssocID="{FF925AAA-9763-8D44-AF5B-DBE7B141C24D}" presName="childShape" presStyleCnt="0"/>
      <dgm:spPr/>
    </dgm:pt>
    <dgm:pt modelId="{DD1AB5C4-91BC-8146-ADFB-B8ED6E22FF0C}" type="pres">
      <dgm:prSet presAssocID="{56F9EAAE-6C4E-6944-A106-3679CAE9B550}" presName="Name13" presStyleLbl="parChTrans1D2" presStyleIdx="2" presStyleCnt="8"/>
      <dgm:spPr/>
    </dgm:pt>
    <dgm:pt modelId="{DBDF82DA-8FF0-7F4F-ADA5-E7104E40ABA4}" type="pres">
      <dgm:prSet presAssocID="{3513195B-AD83-3C43-8C05-BC783CDAF44C}" presName="childText" presStyleLbl="bgAcc1" presStyleIdx="2" presStyleCnt="8">
        <dgm:presLayoutVars>
          <dgm:bulletEnabled val="1"/>
        </dgm:presLayoutVars>
      </dgm:prSet>
      <dgm:spPr/>
    </dgm:pt>
    <dgm:pt modelId="{62F8D9A5-0693-8648-9C06-C6E3CCF53470}" type="pres">
      <dgm:prSet presAssocID="{12319F33-0603-0949-A5CC-1FE83E0AC929}" presName="Name13" presStyleLbl="parChTrans1D2" presStyleIdx="3" presStyleCnt="8"/>
      <dgm:spPr/>
    </dgm:pt>
    <dgm:pt modelId="{7375DCD8-7659-BC49-ACE1-DE984D0991F8}" type="pres">
      <dgm:prSet presAssocID="{26D92FAF-6407-B64B-8B50-AC571B4757DC}" presName="childText" presStyleLbl="bgAcc1" presStyleIdx="3" presStyleCnt="8">
        <dgm:presLayoutVars>
          <dgm:bulletEnabled val="1"/>
        </dgm:presLayoutVars>
      </dgm:prSet>
      <dgm:spPr/>
    </dgm:pt>
    <dgm:pt modelId="{F128A142-1A0C-664B-BF05-640C44F192DE}" type="pres">
      <dgm:prSet presAssocID="{8F394ADD-C0A3-F04C-8098-3E56CD69F963}" presName="root" presStyleCnt="0"/>
      <dgm:spPr/>
    </dgm:pt>
    <dgm:pt modelId="{0DFCE735-189B-8E49-A5AE-330EAE49AB27}" type="pres">
      <dgm:prSet presAssocID="{8F394ADD-C0A3-F04C-8098-3E56CD69F963}" presName="rootComposite" presStyleCnt="0"/>
      <dgm:spPr/>
    </dgm:pt>
    <dgm:pt modelId="{77C09802-DF20-A942-8858-13164923A458}" type="pres">
      <dgm:prSet presAssocID="{8F394ADD-C0A3-F04C-8098-3E56CD69F963}" presName="rootText" presStyleLbl="node1" presStyleIdx="2" presStyleCnt="5" custScaleX="107583" custScaleY="122207"/>
      <dgm:spPr/>
    </dgm:pt>
    <dgm:pt modelId="{A21D47EB-5CD0-254B-9A1B-1F21B1011488}" type="pres">
      <dgm:prSet presAssocID="{8F394ADD-C0A3-F04C-8098-3E56CD69F963}" presName="rootConnector" presStyleLbl="node1" presStyleIdx="2" presStyleCnt="5"/>
      <dgm:spPr/>
    </dgm:pt>
    <dgm:pt modelId="{D42A0E20-47A3-D64A-9ECD-C4F782264F8D}" type="pres">
      <dgm:prSet presAssocID="{8F394ADD-C0A3-F04C-8098-3E56CD69F963}" presName="childShape" presStyleCnt="0"/>
      <dgm:spPr/>
    </dgm:pt>
    <dgm:pt modelId="{8D4D0046-10E7-A442-A998-52C443D44005}" type="pres">
      <dgm:prSet presAssocID="{FBD230B9-A930-C947-BEA0-B3EC1F29585B}" presName="Name13" presStyleLbl="parChTrans1D2" presStyleIdx="4" presStyleCnt="8"/>
      <dgm:spPr/>
    </dgm:pt>
    <dgm:pt modelId="{DE78F83F-2E05-0A4E-92CB-CE07514259D1}" type="pres">
      <dgm:prSet presAssocID="{D2F23A8B-5AFD-7843-A6AA-FE90436E8D0A}" presName="childText" presStyleLbl="bgAcc1" presStyleIdx="4" presStyleCnt="8">
        <dgm:presLayoutVars>
          <dgm:bulletEnabled val="1"/>
        </dgm:presLayoutVars>
      </dgm:prSet>
      <dgm:spPr/>
    </dgm:pt>
    <dgm:pt modelId="{A555A732-ACB1-6F4A-AE22-2D1251FFA988}" type="pres">
      <dgm:prSet presAssocID="{997D31E7-60ED-104B-A64C-C0B924E612F3}" presName="root" presStyleCnt="0"/>
      <dgm:spPr/>
    </dgm:pt>
    <dgm:pt modelId="{F83E1D55-616C-2D4E-A8A7-934E027F24C4}" type="pres">
      <dgm:prSet presAssocID="{997D31E7-60ED-104B-A64C-C0B924E612F3}" presName="rootComposite" presStyleCnt="0"/>
      <dgm:spPr/>
    </dgm:pt>
    <dgm:pt modelId="{04A7791E-84E0-954A-9E46-E0AF48B5866E}" type="pres">
      <dgm:prSet presAssocID="{997D31E7-60ED-104B-A64C-C0B924E612F3}" presName="rootText" presStyleLbl="node1" presStyleIdx="3" presStyleCnt="5" custScaleX="107583" custScaleY="122207"/>
      <dgm:spPr/>
    </dgm:pt>
    <dgm:pt modelId="{A6A1B214-FD51-9A49-A024-1359E220C24B}" type="pres">
      <dgm:prSet presAssocID="{997D31E7-60ED-104B-A64C-C0B924E612F3}" presName="rootConnector" presStyleLbl="node1" presStyleIdx="3" presStyleCnt="5"/>
      <dgm:spPr/>
    </dgm:pt>
    <dgm:pt modelId="{056C48BB-D803-D444-885C-FEF36514E708}" type="pres">
      <dgm:prSet presAssocID="{997D31E7-60ED-104B-A64C-C0B924E612F3}" presName="childShape" presStyleCnt="0"/>
      <dgm:spPr/>
    </dgm:pt>
    <dgm:pt modelId="{053A59C3-5421-B241-968D-3C8996175ABA}" type="pres">
      <dgm:prSet presAssocID="{ECFE2353-8E6E-3B4A-8254-8C87C5E8B490}" presName="Name13" presStyleLbl="parChTrans1D2" presStyleIdx="5" presStyleCnt="8"/>
      <dgm:spPr/>
    </dgm:pt>
    <dgm:pt modelId="{DCC1776C-1492-A047-BB8B-F100A06F6A78}" type="pres">
      <dgm:prSet presAssocID="{92A786B7-2BDE-C645-98CE-049CBD16C1EC}" presName="childText" presStyleLbl="bgAcc1" presStyleIdx="5" presStyleCnt="8">
        <dgm:presLayoutVars>
          <dgm:bulletEnabled val="1"/>
        </dgm:presLayoutVars>
      </dgm:prSet>
      <dgm:spPr/>
    </dgm:pt>
    <dgm:pt modelId="{4E821FBA-81D6-AE48-A27A-079DAD7610D0}" type="pres">
      <dgm:prSet presAssocID="{AFACEA32-C502-2B4B-AB34-27BAB7FE80E5}" presName="root" presStyleCnt="0"/>
      <dgm:spPr/>
    </dgm:pt>
    <dgm:pt modelId="{04DF8693-835E-384F-81BE-E4387E31FB27}" type="pres">
      <dgm:prSet presAssocID="{AFACEA32-C502-2B4B-AB34-27BAB7FE80E5}" presName="rootComposite" presStyleCnt="0"/>
      <dgm:spPr/>
    </dgm:pt>
    <dgm:pt modelId="{B76166E0-A46E-0343-A695-2CD4EC50840A}" type="pres">
      <dgm:prSet presAssocID="{AFACEA32-C502-2B4B-AB34-27BAB7FE80E5}" presName="rootText" presStyleLbl="node1" presStyleIdx="4" presStyleCnt="5" custScaleX="107583" custScaleY="122207"/>
      <dgm:spPr/>
    </dgm:pt>
    <dgm:pt modelId="{74FAD9E6-F8C3-EF47-A572-5152FABE09FB}" type="pres">
      <dgm:prSet presAssocID="{AFACEA32-C502-2B4B-AB34-27BAB7FE80E5}" presName="rootConnector" presStyleLbl="node1" presStyleIdx="4" presStyleCnt="5"/>
      <dgm:spPr/>
    </dgm:pt>
    <dgm:pt modelId="{4A64F8BD-8951-A943-A0A4-3EB315CEF117}" type="pres">
      <dgm:prSet presAssocID="{AFACEA32-C502-2B4B-AB34-27BAB7FE80E5}" presName="childShape" presStyleCnt="0"/>
      <dgm:spPr/>
    </dgm:pt>
    <dgm:pt modelId="{341BD0FD-462E-A84A-BCD9-10BFB7E17F60}" type="pres">
      <dgm:prSet presAssocID="{9B275AFA-960B-E146-8E48-E7553E7013A3}" presName="Name13" presStyleLbl="parChTrans1D2" presStyleIdx="6" presStyleCnt="8"/>
      <dgm:spPr/>
    </dgm:pt>
    <dgm:pt modelId="{3FDDEAD2-9223-C244-AEA3-848C16918D02}" type="pres">
      <dgm:prSet presAssocID="{1EC56C5C-5991-0044-B805-35B97A391A17}" presName="childText" presStyleLbl="bgAcc1" presStyleIdx="6" presStyleCnt="8">
        <dgm:presLayoutVars>
          <dgm:bulletEnabled val="1"/>
        </dgm:presLayoutVars>
      </dgm:prSet>
      <dgm:spPr/>
    </dgm:pt>
    <dgm:pt modelId="{0FA7C41F-93CC-C349-8B75-6E802645ABD5}" type="pres">
      <dgm:prSet presAssocID="{A8D0A59F-8C0D-4843-B385-ABA579B0AF40}" presName="Name13" presStyleLbl="parChTrans1D2" presStyleIdx="7" presStyleCnt="8"/>
      <dgm:spPr/>
    </dgm:pt>
    <dgm:pt modelId="{CE730840-EB3F-7A49-9E42-275868166630}" type="pres">
      <dgm:prSet presAssocID="{33FE0F18-277D-4647-90C1-7A0403DFA7C8}" presName="childText" presStyleLbl="bgAcc1" presStyleIdx="7" presStyleCnt="8">
        <dgm:presLayoutVars>
          <dgm:bulletEnabled val="1"/>
        </dgm:presLayoutVars>
      </dgm:prSet>
      <dgm:spPr/>
    </dgm:pt>
  </dgm:ptLst>
  <dgm:cxnLst>
    <dgm:cxn modelId="{0F262A0A-ED73-6245-A6F6-7A1AA88CFFA5}" type="presOf" srcId="{AFACEA32-C502-2B4B-AB34-27BAB7FE80E5}" destId="{B76166E0-A46E-0343-A695-2CD4EC50840A}" srcOrd="0" destOrd="0" presId="urn:microsoft.com/office/officeart/2005/8/layout/hierarchy3"/>
    <dgm:cxn modelId="{333DE91F-087D-B84C-9846-113B54A9B86F}" srcId="{FF925AAA-9763-8D44-AF5B-DBE7B141C24D}" destId="{3513195B-AD83-3C43-8C05-BC783CDAF44C}" srcOrd="0" destOrd="0" parTransId="{56F9EAAE-6C4E-6944-A106-3679CAE9B550}" sibTransId="{6E338C43-AC20-9D46-9D66-29D4DB6B4118}"/>
    <dgm:cxn modelId="{3BA77920-0469-4541-981A-DE56C4FFAE78}" type="presOf" srcId="{997D31E7-60ED-104B-A64C-C0B924E612F3}" destId="{A6A1B214-FD51-9A49-A024-1359E220C24B}" srcOrd="1" destOrd="0" presId="urn:microsoft.com/office/officeart/2005/8/layout/hierarchy3"/>
    <dgm:cxn modelId="{5D785021-5179-7447-97A2-95F4701E0679}" type="presOf" srcId="{9B275AFA-960B-E146-8E48-E7553E7013A3}" destId="{341BD0FD-462E-A84A-BCD9-10BFB7E17F60}" srcOrd="0" destOrd="0" presId="urn:microsoft.com/office/officeart/2005/8/layout/hierarchy3"/>
    <dgm:cxn modelId="{0909C228-821F-C049-AC28-BA92D42C4534}" type="presOf" srcId="{8F394ADD-C0A3-F04C-8098-3E56CD69F963}" destId="{77C09802-DF20-A942-8858-13164923A458}" srcOrd="0" destOrd="0" presId="urn:microsoft.com/office/officeart/2005/8/layout/hierarchy3"/>
    <dgm:cxn modelId="{8A5E8F2A-21BA-584B-A544-9135E15013A6}" type="presOf" srcId="{EA5B3C82-C7E3-974D-863D-599064997CE0}" destId="{12EBAA96-10D3-0A46-9E01-039B29C07000}" srcOrd="0" destOrd="0" presId="urn:microsoft.com/office/officeart/2005/8/layout/hierarchy3"/>
    <dgm:cxn modelId="{5D440A30-361C-4541-A93C-2B95D8F7290E}" type="presOf" srcId="{A89A9255-31AE-014D-A8E8-1F68CF82E987}" destId="{B3DDE4D0-E8CC-AC44-8BDC-09771C91639E}" srcOrd="0" destOrd="0" presId="urn:microsoft.com/office/officeart/2005/8/layout/hierarchy3"/>
    <dgm:cxn modelId="{B92E8839-2171-5548-8195-EF063B0DDB0E}" type="presOf" srcId="{FF925AAA-9763-8D44-AF5B-DBE7B141C24D}" destId="{B5D35490-2D9F-854B-AAFE-987624BD4999}" srcOrd="1" destOrd="0" presId="urn:microsoft.com/office/officeart/2005/8/layout/hierarchy3"/>
    <dgm:cxn modelId="{0AF82A5F-9EF5-694F-93B6-0C0D1866D106}" srcId="{EA5B3C82-C7E3-974D-863D-599064997CE0}" destId="{8F394ADD-C0A3-F04C-8098-3E56CD69F963}" srcOrd="2" destOrd="0" parTransId="{FCC774A2-77E6-0F4A-ABC3-40A41DEBC028}" sibTransId="{E1B3C859-C63D-ED47-A80E-F452872AC8E4}"/>
    <dgm:cxn modelId="{0B63B86B-3451-B543-BCB1-13881568C93A}" type="presOf" srcId="{D1DB9D10-D88B-2B4F-9544-26ED5F696EA2}" destId="{81CE4C76-EAF3-1042-B23D-500C084AF853}" srcOrd="1" destOrd="0" presId="urn:microsoft.com/office/officeart/2005/8/layout/hierarchy3"/>
    <dgm:cxn modelId="{03EF9050-E3BE-BF49-814A-200B4592D8D2}" srcId="{8F394ADD-C0A3-F04C-8098-3E56CD69F963}" destId="{D2F23A8B-5AFD-7843-A6AA-FE90436E8D0A}" srcOrd="0" destOrd="0" parTransId="{FBD230B9-A930-C947-BEA0-B3EC1F29585B}" sibTransId="{62438872-94E8-CC48-84B4-76600C97DC53}"/>
    <dgm:cxn modelId="{A2178055-1DCB-804F-B0A1-09E2E9950189}" type="presOf" srcId="{AFACEA32-C502-2B4B-AB34-27BAB7FE80E5}" destId="{74FAD9E6-F8C3-EF47-A572-5152FABE09FB}" srcOrd="1" destOrd="0" presId="urn:microsoft.com/office/officeart/2005/8/layout/hierarchy3"/>
    <dgm:cxn modelId="{16C05B56-78B8-C14E-8B85-BF8DEB6FAAB9}" type="presOf" srcId="{6C32BA00-98E9-A548-858F-46094DB04AAB}" destId="{50E2EEDD-96BA-7640-9568-39F5B2957A24}" srcOrd="0" destOrd="0" presId="urn:microsoft.com/office/officeart/2005/8/layout/hierarchy3"/>
    <dgm:cxn modelId="{89400178-2D1C-8440-ACBC-30F2E5F41610}" type="presOf" srcId="{92A786B7-2BDE-C645-98CE-049CBD16C1EC}" destId="{DCC1776C-1492-A047-BB8B-F100A06F6A78}" srcOrd="0" destOrd="0" presId="urn:microsoft.com/office/officeart/2005/8/layout/hierarchy3"/>
    <dgm:cxn modelId="{A4DDBF7A-8D90-694E-B109-8CE6E86E3192}" type="presOf" srcId="{997D31E7-60ED-104B-A64C-C0B924E612F3}" destId="{04A7791E-84E0-954A-9E46-E0AF48B5866E}" srcOrd="0" destOrd="0" presId="urn:microsoft.com/office/officeart/2005/8/layout/hierarchy3"/>
    <dgm:cxn modelId="{5720D581-399B-614A-B458-47CEC55E98EF}" type="presOf" srcId="{26D92FAF-6407-B64B-8B50-AC571B4757DC}" destId="{7375DCD8-7659-BC49-ACE1-DE984D0991F8}" srcOrd="0" destOrd="0" presId="urn:microsoft.com/office/officeart/2005/8/layout/hierarchy3"/>
    <dgm:cxn modelId="{3E17A782-4351-DA4E-B3CA-DB9BD87A6A82}" srcId="{AFACEA32-C502-2B4B-AB34-27BAB7FE80E5}" destId="{33FE0F18-277D-4647-90C1-7A0403DFA7C8}" srcOrd="1" destOrd="0" parTransId="{A8D0A59F-8C0D-4843-B385-ABA579B0AF40}" sibTransId="{89BA246F-D9BF-C041-88FF-586C19116165}"/>
    <dgm:cxn modelId="{D470AD83-1AC9-1C43-BB93-328044F63D27}" srcId="{AFACEA32-C502-2B4B-AB34-27BAB7FE80E5}" destId="{1EC56C5C-5991-0044-B805-35B97A391A17}" srcOrd="0" destOrd="0" parTransId="{9B275AFA-960B-E146-8E48-E7553E7013A3}" sibTransId="{09BC88BA-B680-3F42-97E4-403916170EE8}"/>
    <dgm:cxn modelId="{5325AA84-F2D1-734B-AABF-0D64E8E633C3}" type="presOf" srcId="{D1DB9D10-D88B-2B4F-9544-26ED5F696EA2}" destId="{017A52FC-ACE9-5244-8830-4236FD2392FC}" srcOrd="0" destOrd="0" presId="urn:microsoft.com/office/officeart/2005/8/layout/hierarchy3"/>
    <dgm:cxn modelId="{0A63758B-CB93-2341-A2EA-0916DFF7B92B}" srcId="{EA5B3C82-C7E3-974D-863D-599064997CE0}" destId="{997D31E7-60ED-104B-A64C-C0B924E612F3}" srcOrd="3" destOrd="0" parTransId="{A17531EA-B78D-5B4A-A30E-6E028C4A3990}" sibTransId="{240DE55F-A2F1-984F-A84B-A35B8D1690EF}"/>
    <dgm:cxn modelId="{7B9D5295-2A4E-5A40-99D2-278892344919}" srcId="{D1DB9D10-D88B-2B4F-9544-26ED5F696EA2}" destId="{E1B87869-076B-9343-80CB-BE3E4C426C3C}" srcOrd="0" destOrd="0" parTransId="{4DABE73F-6590-D94E-9255-49FC98F4CEFA}" sibTransId="{A1C1AD60-3FAF-754E-BF38-58AB9C3A7E75}"/>
    <dgm:cxn modelId="{B6250796-9DFC-4C42-830D-B081D8C19218}" type="presOf" srcId="{4DABE73F-6590-D94E-9255-49FC98F4CEFA}" destId="{4B50DA17-B941-F141-82C9-23F78C57D1B2}" srcOrd="0" destOrd="0" presId="urn:microsoft.com/office/officeart/2005/8/layout/hierarchy3"/>
    <dgm:cxn modelId="{087F5A97-9E3D-2549-8B92-F7508F6E7E0A}" type="presOf" srcId="{FBD230B9-A930-C947-BEA0-B3EC1F29585B}" destId="{8D4D0046-10E7-A442-A998-52C443D44005}" srcOrd="0" destOrd="0" presId="urn:microsoft.com/office/officeart/2005/8/layout/hierarchy3"/>
    <dgm:cxn modelId="{1F7A0F9D-00F0-0343-8161-A054474EE28C}" srcId="{EA5B3C82-C7E3-974D-863D-599064997CE0}" destId="{D1DB9D10-D88B-2B4F-9544-26ED5F696EA2}" srcOrd="0" destOrd="0" parTransId="{8935CAD3-46A6-C041-9071-0D64C01471B0}" sibTransId="{BF8E4B5D-792E-7B4C-BE83-0BA8C07C75A4}"/>
    <dgm:cxn modelId="{12E9FCA3-55FD-1349-AB0A-9DE8B09E13FE}" srcId="{EA5B3C82-C7E3-974D-863D-599064997CE0}" destId="{FF925AAA-9763-8D44-AF5B-DBE7B141C24D}" srcOrd="1" destOrd="0" parTransId="{8AC6AF45-9547-9A4A-8876-17A5CF2EB85B}" sibTransId="{33CBE153-BF18-6F41-A586-5D2EABC3CFDB}"/>
    <dgm:cxn modelId="{5BC19AA4-CB60-574F-AAB8-FFF7C399D52E}" type="presOf" srcId="{E1B87869-076B-9343-80CB-BE3E4C426C3C}" destId="{7BAADB24-7632-7B40-96A7-4689C1977C73}" srcOrd="0" destOrd="0" presId="urn:microsoft.com/office/officeart/2005/8/layout/hierarchy3"/>
    <dgm:cxn modelId="{BA313BAA-18BE-234C-922A-A1E82AD0ECAC}" srcId="{997D31E7-60ED-104B-A64C-C0B924E612F3}" destId="{92A786B7-2BDE-C645-98CE-049CBD16C1EC}" srcOrd="0" destOrd="0" parTransId="{ECFE2353-8E6E-3B4A-8254-8C87C5E8B490}" sibTransId="{EF1D346F-1D4C-4146-A70B-504D2A80BDDB}"/>
    <dgm:cxn modelId="{B396C4AA-6887-5344-BD0A-D241C538E077}" srcId="{D1DB9D10-D88B-2B4F-9544-26ED5F696EA2}" destId="{A89A9255-31AE-014D-A8E8-1F68CF82E987}" srcOrd="1" destOrd="0" parTransId="{6C32BA00-98E9-A548-858F-46094DB04AAB}" sibTransId="{2FBF7AA8-2F8A-AD43-9D11-9AEF7BBC93E7}"/>
    <dgm:cxn modelId="{B949A9AF-A9B2-264A-8B86-AA84957AE23E}" type="presOf" srcId="{3513195B-AD83-3C43-8C05-BC783CDAF44C}" destId="{DBDF82DA-8FF0-7F4F-ADA5-E7104E40ABA4}" srcOrd="0" destOrd="0" presId="urn:microsoft.com/office/officeart/2005/8/layout/hierarchy3"/>
    <dgm:cxn modelId="{BD5FBBB0-DFB0-E741-9939-1E3975452909}" type="presOf" srcId="{ECFE2353-8E6E-3B4A-8254-8C87C5E8B490}" destId="{053A59C3-5421-B241-968D-3C8996175ABA}" srcOrd="0" destOrd="0" presId="urn:microsoft.com/office/officeart/2005/8/layout/hierarchy3"/>
    <dgm:cxn modelId="{C36048B3-7BA6-BA40-83D0-90F208FF5BAF}" srcId="{FF925AAA-9763-8D44-AF5B-DBE7B141C24D}" destId="{26D92FAF-6407-B64B-8B50-AC571B4757DC}" srcOrd="1" destOrd="0" parTransId="{12319F33-0603-0949-A5CC-1FE83E0AC929}" sibTransId="{1C2786F8-747B-D647-B6B9-A9D254CB3496}"/>
    <dgm:cxn modelId="{5B0848B9-39FE-1949-9228-7C5BB343C725}" type="presOf" srcId="{D2F23A8B-5AFD-7843-A6AA-FE90436E8D0A}" destId="{DE78F83F-2E05-0A4E-92CB-CE07514259D1}" srcOrd="0" destOrd="0" presId="urn:microsoft.com/office/officeart/2005/8/layout/hierarchy3"/>
    <dgm:cxn modelId="{768A1DC8-E97C-DA45-AD76-D5C01F30C563}" srcId="{EA5B3C82-C7E3-974D-863D-599064997CE0}" destId="{AFACEA32-C502-2B4B-AB34-27BAB7FE80E5}" srcOrd="4" destOrd="0" parTransId="{3EC93A0F-02A0-DC4E-B59C-A6AD841F135B}" sibTransId="{336FF3ED-EF50-074B-8ECE-4971A1AC18E7}"/>
    <dgm:cxn modelId="{6BE79DC9-EFD4-5E47-BFB5-2973FE5496D2}" type="presOf" srcId="{33FE0F18-277D-4647-90C1-7A0403DFA7C8}" destId="{CE730840-EB3F-7A49-9E42-275868166630}" srcOrd="0" destOrd="0" presId="urn:microsoft.com/office/officeart/2005/8/layout/hierarchy3"/>
    <dgm:cxn modelId="{8F4FE1CA-B3FA-7146-B513-4DEFDE81F754}" type="presOf" srcId="{56F9EAAE-6C4E-6944-A106-3679CAE9B550}" destId="{DD1AB5C4-91BC-8146-ADFB-B8ED6E22FF0C}" srcOrd="0" destOrd="0" presId="urn:microsoft.com/office/officeart/2005/8/layout/hierarchy3"/>
    <dgm:cxn modelId="{7A47B1CC-CA5C-FB47-9F0A-274B5C06B97E}" type="presOf" srcId="{1EC56C5C-5991-0044-B805-35B97A391A17}" destId="{3FDDEAD2-9223-C244-AEA3-848C16918D02}" srcOrd="0" destOrd="0" presId="urn:microsoft.com/office/officeart/2005/8/layout/hierarchy3"/>
    <dgm:cxn modelId="{80C645DC-614D-3B46-ADC4-48DBE78A84E6}" type="presOf" srcId="{A8D0A59F-8C0D-4843-B385-ABA579B0AF40}" destId="{0FA7C41F-93CC-C349-8B75-6E802645ABD5}" srcOrd="0" destOrd="0" presId="urn:microsoft.com/office/officeart/2005/8/layout/hierarchy3"/>
    <dgm:cxn modelId="{65BBE6EE-8C6E-8E4A-B7E2-0FC64634E2E0}" type="presOf" srcId="{FF925AAA-9763-8D44-AF5B-DBE7B141C24D}" destId="{253D3C0A-431C-C545-850E-EC38E0CEA05A}" srcOrd="0" destOrd="0" presId="urn:microsoft.com/office/officeart/2005/8/layout/hierarchy3"/>
    <dgm:cxn modelId="{C0D1C0FC-95B2-754E-A1E2-649CEDEB18D5}" type="presOf" srcId="{8F394ADD-C0A3-F04C-8098-3E56CD69F963}" destId="{A21D47EB-5CD0-254B-9A1B-1F21B1011488}" srcOrd="1" destOrd="0" presId="urn:microsoft.com/office/officeart/2005/8/layout/hierarchy3"/>
    <dgm:cxn modelId="{6FAFD8FD-0303-8440-8559-6229E437E75A}" type="presOf" srcId="{12319F33-0603-0949-A5CC-1FE83E0AC929}" destId="{62F8D9A5-0693-8648-9C06-C6E3CCF53470}" srcOrd="0" destOrd="0" presId="urn:microsoft.com/office/officeart/2005/8/layout/hierarchy3"/>
    <dgm:cxn modelId="{51FAF504-E7F0-E54D-8E62-FD1FBE596280}" type="presParOf" srcId="{12EBAA96-10D3-0A46-9E01-039B29C07000}" destId="{FEB6F3A0-FEAA-3541-8065-3AE72EFA8DDB}" srcOrd="0" destOrd="0" presId="urn:microsoft.com/office/officeart/2005/8/layout/hierarchy3"/>
    <dgm:cxn modelId="{0B417B96-8777-DF4F-A5D6-10CC762B1825}" type="presParOf" srcId="{FEB6F3A0-FEAA-3541-8065-3AE72EFA8DDB}" destId="{4D26690F-4797-2F42-AF5C-B8F4B73F4922}" srcOrd="0" destOrd="0" presId="urn:microsoft.com/office/officeart/2005/8/layout/hierarchy3"/>
    <dgm:cxn modelId="{7E113E17-CF8B-284C-9535-1356C5CE922C}" type="presParOf" srcId="{4D26690F-4797-2F42-AF5C-B8F4B73F4922}" destId="{017A52FC-ACE9-5244-8830-4236FD2392FC}" srcOrd="0" destOrd="0" presId="urn:microsoft.com/office/officeart/2005/8/layout/hierarchy3"/>
    <dgm:cxn modelId="{24376DE5-597F-4642-8C9F-1C9ABFAE0529}" type="presParOf" srcId="{4D26690F-4797-2F42-AF5C-B8F4B73F4922}" destId="{81CE4C76-EAF3-1042-B23D-500C084AF853}" srcOrd="1" destOrd="0" presId="urn:microsoft.com/office/officeart/2005/8/layout/hierarchy3"/>
    <dgm:cxn modelId="{1D35FC2F-1FB4-E442-93A6-95A687D9AEC1}" type="presParOf" srcId="{FEB6F3A0-FEAA-3541-8065-3AE72EFA8DDB}" destId="{467FE1DE-CC58-F04F-B152-5C84F8E871D4}" srcOrd="1" destOrd="0" presId="urn:microsoft.com/office/officeart/2005/8/layout/hierarchy3"/>
    <dgm:cxn modelId="{ADB6F36E-DE7A-FA4C-A297-C88870CF6A92}" type="presParOf" srcId="{467FE1DE-CC58-F04F-B152-5C84F8E871D4}" destId="{4B50DA17-B941-F141-82C9-23F78C57D1B2}" srcOrd="0" destOrd="0" presId="urn:microsoft.com/office/officeart/2005/8/layout/hierarchy3"/>
    <dgm:cxn modelId="{A3CC9577-F4F5-DE41-A4B9-2209E73CAA6B}" type="presParOf" srcId="{467FE1DE-CC58-F04F-B152-5C84F8E871D4}" destId="{7BAADB24-7632-7B40-96A7-4689C1977C73}" srcOrd="1" destOrd="0" presId="urn:microsoft.com/office/officeart/2005/8/layout/hierarchy3"/>
    <dgm:cxn modelId="{0C53B649-D180-F548-9066-3F7D567B2C13}" type="presParOf" srcId="{467FE1DE-CC58-F04F-B152-5C84F8E871D4}" destId="{50E2EEDD-96BA-7640-9568-39F5B2957A24}" srcOrd="2" destOrd="0" presId="urn:microsoft.com/office/officeart/2005/8/layout/hierarchy3"/>
    <dgm:cxn modelId="{D07261C4-36EA-9040-9DA4-3C429DCE7826}" type="presParOf" srcId="{467FE1DE-CC58-F04F-B152-5C84F8E871D4}" destId="{B3DDE4D0-E8CC-AC44-8BDC-09771C91639E}" srcOrd="3" destOrd="0" presId="urn:microsoft.com/office/officeart/2005/8/layout/hierarchy3"/>
    <dgm:cxn modelId="{7044CCCF-CA49-224B-90A1-C1B14B3ADB47}" type="presParOf" srcId="{12EBAA96-10D3-0A46-9E01-039B29C07000}" destId="{85348BDF-D0AE-934F-9D12-F31616A63471}" srcOrd="1" destOrd="0" presId="urn:microsoft.com/office/officeart/2005/8/layout/hierarchy3"/>
    <dgm:cxn modelId="{ABCEC186-FA07-0B40-979C-AEFAB28D8ADD}" type="presParOf" srcId="{85348BDF-D0AE-934F-9D12-F31616A63471}" destId="{02706AD2-54C4-2C40-B410-3D00741DAC7F}" srcOrd="0" destOrd="0" presId="urn:microsoft.com/office/officeart/2005/8/layout/hierarchy3"/>
    <dgm:cxn modelId="{6304EF26-1E0B-6141-8B17-2BAF46E6C35D}" type="presParOf" srcId="{02706AD2-54C4-2C40-B410-3D00741DAC7F}" destId="{253D3C0A-431C-C545-850E-EC38E0CEA05A}" srcOrd="0" destOrd="0" presId="urn:microsoft.com/office/officeart/2005/8/layout/hierarchy3"/>
    <dgm:cxn modelId="{8AFC5A29-1572-5B46-B005-B078719B8650}" type="presParOf" srcId="{02706AD2-54C4-2C40-B410-3D00741DAC7F}" destId="{B5D35490-2D9F-854B-AAFE-987624BD4999}" srcOrd="1" destOrd="0" presId="urn:microsoft.com/office/officeart/2005/8/layout/hierarchy3"/>
    <dgm:cxn modelId="{9936CC76-ED56-1144-97F9-2A5FFEC0BD0B}" type="presParOf" srcId="{85348BDF-D0AE-934F-9D12-F31616A63471}" destId="{5C5F2FB4-DD52-3A4D-A397-6077AEEB8025}" srcOrd="1" destOrd="0" presId="urn:microsoft.com/office/officeart/2005/8/layout/hierarchy3"/>
    <dgm:cxn modelId="{7F70C6CE-61AC-0540-999A-5D2506F1B83A}" type="presParOf" srcId="{5C5F2FB4-DD52-3A4D-A397-6077AEEB8025}" destId="{DD1AB5C4-91BC-8146-ADFB-B8ED6E22FF0C}" srcOrd="0" destOrd="0" presId="urn:microsoft.com/office/officeart/2005/8/layout/hierarchy3"/>
    <dgm:cxn modelId="{ADF2D4B6-8266-BF4E-9A9C-4888E34FF979}" type="presParOf" srcId="{5C5F2FB4-DD52-3A4D-A397-6077AEEB8025}" destId="{DBDF82DA-8FF0-7F4F-ADA5-E7104E40ABA4}" srcOrd="1" destOrd="0" presId="urn:microsoft.com/office/officeart/2005/8/layout/hierarchy3"/>
    <dgm:cxn modelId="{27775DC6-A1E4-8447-84C6-2B83D340F212}" type="presParOf" srcId="{5C5F2FB4-DD52-3A4D-A397-6077AEEB8025}" destId="{62F8D9A5-0693-8648-9C06-C6E3CCF53470}" srcOrd="2" destOrd="0" presId="urn:microsoft.com/office/officeart/2005/8/layout/hierarchy3"/>
    <dgm:cxn modelId="{29FA001D-7A0B-AA4A-81A8-9B0131CE10A9}" type="presParOf" srcId="{5C5F2FB4-DD52-3A4D-A397-6077AEEB8025}" destId="{7375DCD8-7659-BC49-ACE1-DE984D0991F8}" srcOrd="3" destOrd="0" presId="urn:microsoft.com/office/officeart/2005/8/layout/hierarchy3"/>
    <dgm:cxn modelId="{7AD4F3E2-8C3A-8D43-8EA3-5E09AA724C77}" type="presParOf" srcId="{12EBAA96-10D3-0A46-9E01-039B29C07000}" destId="{F128A142-1A0C-664B-BF05-640C44F192DE}" srcOrd="2" destOrd="0" presId="urn:microsoft.com/office/officeart/2005/8/layout/hierarchy3"/>
    <dgm:cxn modelId="{8E9FC5AE-5851-5F44-B87A-5FF8546F7EFE}" type="presParOf" srcId="{F128A142-1A0C-664B-BF05-640C44F192DE}" destId="{0DFCE735-189B-8E49-A5AE-330EAE49AB27}" srcOrd="0" destOrd="0" presId="urn:microsoft.com/office/officeart/2005/8/layout/hierarchy3"/>
    <dgm:cxn modelId="{1D6A0189-C607-0D43-BD35-9312C20A24C7}" type="presParOf" srcId="{0DFCE735-189B-8E49-A5AE-330EAE49AB27}" destId="{77C09802-DF20-A942-8858-13164923A458}" srcOrd="0" destOrd="0" presId="urn:microsoft.com/office/officeart/2005/8/layout/hierarchy3"/>
    <dgm:cxn modelId="{0AD5ED2D-AB73-7148-9BFF-E11C760FF0C8}" type="presParOf" srcId="{0DFCE735-189B-8E49-A5AE-330EAE49AB27}" destId="{A21D47EB-5CD0-254B-9A1B-1F21B1011488}" srcOrd="1" destOrd="0" presId="urn:microsoft.com/office/officeart/2005/8/layout/hierarchy3"/>
    <dgm:cxn modelId="{CF16D7F1-6ABB-9E4C-9BA2-FFB40AFB589D}" type="presParOf" srcId="{F128A142-1A0C-664B-BF05-640C44F192DE}" destId="{D42A0E20-47A3-D64A-9ECD-C4F782264F8D}" srcOrd="1" destOrd="0" presId="urn:microsoft.com/office/officeart/2005/8/layout/hierarchy3"/>
    <dgm:cxn modelId="{DCD430EC-70B4-2044-8C1E-FEFBCA3E0338}" type="presParOf" srcId="{D42A0E20-47A3-D64A-9ECD-C4F782264F8D}" destId="{8D4D0046-10E7-A442-A998-52C443D44005}" srcOrd="0" destOrd="0" presId="urn:microsoft.com/office/officeart/2005/8/layout/hierarchy3"/>
    <dgm:cxn modelId="{CB0EBCD8-AA0D-0041-8631-9B5C6A0B61AC}" type="presParOf" srcId="{D42A0E20-47A3-D64A-9ECD-C4F782264F8D}" destId="{DE78F83F-2E05-0A4E-92CB-CE07514259D1}" srcOrd="1" destOrd="0" presId="urn:microsoft.com/office/officeart/2005/8/layout/hierarchy3"/>
    <dgm:cxn modelId="{34BADF9D-2706-0548-AF69-F0772E272539}" type="presParOf" srcId="{12EBAA96-10D3-0A46-9E01-039B29C07000}" destId="{A555A732-ACB1-6F4A-AE22-2D1251FFA988}" srcOrd="3" destOrd="0" presId="urn:microsoft.com/office/officeart/2005/8/layout/hierarchy3"/>
    <dgm:cxn modelId="{958F8FD6-89C2-B044-9904-CE7841D44BC9}" type="presParOf" srcId="{A555A732-ACB1-6F4A-AE22-2D1251FFA988}" destId="{F83E1D55-616C-2D4E-A8A7-934E027F24C4}" srcOrd="0" destOrd="0" presId="urn:microsoft.com/office/officeart/2005/8/layout/hierarchy3"/>
    <dgm:cxn modelId="{CCE52D9E-2D57-9947-9121-3D44D350E9A0}" type="presParOf" srcId="{F83E1D55-616C-2D4E-A8A7-934E027F24C4}" destId="{04A7791E-84E0-954A-9E46-E0AF48B5866E}" srcOrd="0" destOrd="0" presId="urn:microsoft.com/office/officeart/2005/8/layout/hierarchy3"/>
    <dgm:cxn modelId="{96E152DD-6E4B-1542-B385-8655B8531CDA}" type="presParOf" srcId="{F83E1D55-616C-2D4E-A8A7-934E027F24C4}" destId="{A6A1B214-FD51-9A49-A024-1359E220C24B}" srcOrd="1" destOrd="0" presId="urn:microsoft.com/office/officeart/2005/8/layout/hierarchy3"/>
    <dgm:cxn modelId="{1B84433F-62F4-EA4C-B5D7-83E6AC51CD88}" type="presParOf" srcId="{A555A732-ACB1-6F4A-AE22-2D1251FFA988}" destId="{056C48BB-D803-D444-885C-FEF36514E708}" srcOrd="1" destOrd="0" presId="urn:microsoft.com/office/officeart/2005/8/layout/hierarchy3"/>
    <dgm:cxn modelId="{5891CB6A-B335-6746-8E89-491EF0101B7F}" type="presParOf" srcId="{056C48BB-D803-D444-885C-FEF36514E708}" destId="{053A59C3-5421-B241-968D-3C8996175ABA}" srcOrd="0" destOrd="0" presId="urn:microsoft.com/office/officeart/2005/8/layout/hierarchy3"/>
    <dgm:cxn modelId="{8A84DDEF-4068-6D4B-8105-AF08CB2F7BE8}" type="presParOf" srcId="{056C48BB-D803-D444-885C-FEF36514E708}" destId="{DCC1776C-1492-A047-BB8B-F100A06F6A78}" srcOrd="1" destOrd="0" presId="urn:microsoft.com/office/officeart/2005/8/layout/hierarchy3"/>
    <dgm:cxn modelId="{90F251B9-9EA3-EB4E-8122-08C6B88F94E5}" type="presParOf" srcId="{12EBAA96-10D3-0A46-9E01-039B29C07000}" destId="{4E821FBA-81D6-AE48-A27A-079DAD7610D0}" srcOrd="4" destOrd="0" presId="urn:microsoft.com/office/officeart/2005/8/layout/hierarchy3"/>
    <dgm:cxn modelId="{967A28D4-BA87-C743-841A-4E410C350C07}" type="presParOf" srcId="{4E821FBA-81D6-AE48-A27A-079DAD7610D0}" destId="{04DF8693-835E-384F-81BE-E4387E31FB27}" srcOrd="0" destOrd="0" presId="urn:microsoft.com/office/officeart/2005/8/layout/hierarchy3"/>
    <dgm:cxn modelId="{13A0FB9F-C93D-A246-99E7-CF87B58E1E1D}" type="presParOf" srcId="{04DF8693-835E-384F-81BE-E4387E31FB27}" destId="{B76166E0-A46E-0343-A695-2CD4EC50840A}" srcOrd="0" destOrd="0" presId="urn:microsoft.com/office/officeart/2005/8/layout/hierarchy3"/>
    <dgm:cxn modelId="{558A961C-5CDC-1144-925C-2DBAA1DB01FA}" type="presParOf" srcId="{04DF8693-835E-384F-81BE-E4387E31FB27}" destId="{74FAD9E6-F8C3-EF47-A572-5152FABE09FB}" srcOrd="1" destOrd="0" presId="urn:microsoft.com/office/officeart/2005/8/layout/hierarchy3"/>
    <dgm:cxn modelId="{B6B31BF6-6634-DE45-9C32-79046FC7A308}" type="presParOf" srcId="{4E821FBA-81D6-AE48-A27A-079DAD7610D0}" destId="{4A64F8BD-8951-A943-A0A4-3EB315CEF117}" srcOrd="1" destOrd="0" presId="urn:microsoft.com/office/officeart/2005/8/layout/hierarchy3"/>
    <dgm:cxn modelId="{2573AA85-A6DA-B248-891A-2EE920A61082}" type="presParOf" srcId="{4A64F8BD-8951-A943-A0A4-3EB315CEF117}" destId="{341BD0FD-462E-A84A-BCD9-10BFB7E17F60}" srcOrd="0" destOrd="0" presId="urn:microsoft.com/office/officeart/2005/8/layout/hierarchy3"/>
    <dgm:cxn modelId="{783E9843-AC68-9A44-B459-BDC84EC0E273}" type="presParOf" srcId="{4A64F8BD-8951-A943-A0A4-3EB315CEF117}" destId="{3FDDEAD2-9223-C244-AEA3-848C16918D02}" srcOrd="1" destOrd="0" presId="urn:microsoft.com/office/officeart/2005/8/layout/hierarchy3"/>
    <dgm:cxn modelId="{B8614B4D-015C-734C-91AF-85000785F80C}" type="presParOf" srcId="{4A64F8BD-8951-A943-A0A4-3EB315CEF117}" destId="{0FA7C41F-93CC-C349-8B75-6E802645ABD5}" srcOrd="2" destOrd="0" presId="urn:microsoft.com/office/officeart/2005/8/layout/hierarchy3"/>
    <dgm:cxn modelId="{47575BA1-68FF-FF4F-BA2A-D3B7B8E4A250}" type="presParOf" srcId="{4A64F8BD-8951-A943-A0A4-3EB315CEF117}" destId="{CE730840-EB3F-7A49-9E42-27586816663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A104CC-DDC8-4945-A0D1-7CBEA020856B}" type="doc">
      <dgm:prSet loTypeId="urn:microsoft.com/office/officeart/2005/8/layout/venn3" loCatId="" qsTypeId="urn:microsoft.com/office/officeart/2005/8/quickstyle/simple1" qsCatId="simple" csTypeId="urn:microsoft.com/office/officeart/2005/8/colors/accent3_4" csCatId="accent3" phldr="1"/>
      <dgm:spPr/>
      <dgm:t>
        <a:bodyPr/>
        <a:lstStyle/>
        <a:p>
          <a:endParaRPr lang="en-GB"/>
        </a:p>
      </dgm:t>
    </dgm:pt>
    <dgm:pt modelId="{4AA0167C-6DA7-4648-8839-4BAC7FE729DC}">
      <dgm:prSet phldrT="[Text]" custT="1"/>
      <dgm:spPr/>
      <dgm:t>
        <a:bodyPr/>
        <a:lstStyle/>
        <a:p>
          <a:r>
            <a:rPr lang="en-GB" sz="1700" dirty="0"/>
            <a:t>Reasonable to generalise effectiveness from ‘high value infections’ to other ‘expected use’ infections?</a:t>
          </a:r>
        </a:p>
      </dgm:t>
    </dgm:pt>
    <dgm:pt modelId="{6D207EF1-C8BD-5346-9081-CA981E2FC29F}" type="parTrans" cxnId="{F188A6D3-C742-9046-8A96-F73F96F6FED7}">
      <dgm:prSet/>
      <dgm:spPr/>
      <dgm:t>
        <a:bodyPr/>
        <a:lstStyle/>
        <a:p>
          <a:endParaRPr lang="en-GB"/>
        </a:p>
      </dgm:t>
    </dgm:pt>
    <dgm:pt modelId="{7FA27DE8-D660-7A4A-ABA5-4D566C1917D0}" type="sibTrans" cxnId="{F188A6D3-C742-9046-8A96-F73F96F6FED7}">
      <dgm:prSet/>
      <dgm:spPr/>
      <dgm:t>
        <a:bodyPr/>
        <a:lstStyle/>
        <a:p>
          <a:endParaRPr lang="en-GB"/>
        </a:p>
      </dgm:t>
    </dgm:pt>
    <dgm:pt modelId="{B909C712-F166-684B-B575-6B8CCF149796}">
      <dgm:prSet phldrT="[Text]"/>
      <dgm:spPr/>
      <dgm:t>
        <a:bodyPr/>
        <a:lstStyle/>
        <a:p>
          <a:r>
            <a:rPr lang="en-GB" dirty="0"/>
            <a:t>In absence of strong evidence base, is it reasonable to use susceptibility studies from the lab as a proxy for effectiveness?</a:t>
          </a:r>
        </a:p>
      </dgm:t>
    </dgm:pt>
    <dgm:pt modelId="{33EEBC3D-7DAA-A54F-B1B9-194998AC555D}" type="parTrans" cxnId="{3EFAD259-8601-5D40-9363-305583DC3B44}">
      <dgm:prSet/>
      <dgm:spPr/>
      <dgm:t>
        <a:bodyPr/>
        <a:lstStyle/>
        <a:p>
          <a:endParaRPr lang="en-GB"/>
        </a:p>
      </dgm:t>
    </dgm:pt>
    <dgm:pt modelId="{97E10D84-CF3A-054A-95C7-314B537C5C97}" type="sibTrans" cxnId="{3EFAD259-8601-5D40-9363-305583DC3B44}">
      <dgm:prSet/>
      <dgm:spPr/>
      <dgm:t>
        <a:bodyPr/>
        <a:lstStyle/>
        <a:p>
          <a:endParaRPr lang="en-GB"/>
        </a:p>
      </dgm:t>
    </dgm:pt>
    <dgm:pt modelId="{803D8DA1-8FF1-2643-9082-7BA5468E891A}">
      <dgm:prSet/>
      <dgm:spPr/>
      <dgm:t>
        <a:bodyPr/>
        <a:lstStyle/>
        <a:p>
          <a:r>
            <a:rPr lang="en-GB" i="0" dirty="0"/>
            <a:t>Are modelling assumptions related to treating empirically reasonable?</a:t>
          </a:r>
          <a:endParaRPr lang="en-US" i="0" dirty="0"/>
        </a:p>
      </dgm:t>
    </dgm:pt>
    <dgm:pt modelId="{84005DB2-3E3E-1245-ADB4-802537A353A5}" type="parTrans" cxnId="{E1DB58D7-3E34-EF4A-84C3-E7558E6E905E}">
      <dgm:prSet/>
      <dgm:spPr/>
      <dgm:t>
        <a:bodyPr/>
        <a:lstStyle/>
        <a:p>
          <a:endParaRPr lang="en-GB"/>
        </a:p>
      </dgm:t>
    </dgm:pt>
    <dgm:pt modelId="{1B2057D8-9B36-694F-AD83-93BF785F523D}" type="sibTrans" cxnId="{E1DB58D7-3E34-EF4A-84C3-E7558E6E905E}">
      <dgm:prSet/>
      <dgm:spPr/>
      <dgm:t>
        <a:bodyPr/>
        <a:lstStyle/>
        <a:p>
          <a:endParaRPr lang="en-GB"/>
        </a:p>
      </dgm:t>
    </dgm:pt>
    <dgm:pt modelId="{31D437AA-D844-7448-87D3-3CA0928DB7AE}">
      <dgm:prSet phldrT="[Text]"/>
      <dgm:spPr/>
      <dgm:t>
        <a:bodyPr/>
        <a:lstStyle/>
        <a:p>
          <a:r>
            <a:rPr lang="en-GB" dirty="0"/>
            <a:t>Are the comparators appropriate?</a:t>
          </a:r>
        </a:p>
      </dgm:t>
    </dgm:pt>
    <dgm:pt modelId="{CFF820BD-967C-594F-9A01-CC4D2C37B195}" type="parTrans" cxnId="{6649CA92-0B2B-BA42-9625-3E9C128D2AE7}">
      <dgm:prSet/>
      <dgm:spPr/>
      <dgm:t>
        <a:bodyPr/>
        <a:lstStyle/>
        <a:p>
          <a:endParaRPr lang="en-GB"/>
        </a:p>
      </dgm:t>
    </dgm:pt>
    <dgm:pt modelId="{FCDD5A6E-3338-A04E-8F67-41E723DCDA4D}" type="sibTrans" cxnId="{6649CA92-0B2B-BA42-9625-3E9C128D2AE7}">
      <dgm:prSet/>
      <dgm:spPr/>
      <dgm:t>
        <a:bodyPr/>
        <a:lstStyle/>
        <a:p>
          <a:endParaRPr lang="en-GB"/>
        </a:p>
      </dgm:t>
    </dgm:pt>
    <dgm:pt modelId="{54DC1038-F3B0-B34F-AA0C-A2983305317A}">
      <dgm:prSet/>
      <dgm:spPr/>
      <dgm:t>
        <a:bodyPr/>
        <a:lstStyle/>
        <a:p>
          <a:r>
            <a:rPr lang="en-GB" i="0" dirty="0">
              <a:latin typeface="Lato"/>
            </a:rPr>
            <a:t>What is the committee’s view on company’s modelling?</a:t>
          </a:r>
          <a:endParaRPr lang="en-US" i="0" dirty="0"/>
        </a:p>
      </dgm:t>
    </dgm:pt>
    <dgm:pt modelId="{3AA1B956-B8BE-D948-809F-317D03F1B132}" type="parTrans" cxnId="{76C063D6-77C7-7042-A924-DA053315F772}">
      <dgm:prSet/>
      <dgm:spPr/>
      <dgm:t>
        <a:bodyPr/>
        <a:lstStyle/>
        <a:p>
          <a:endParaRPr lang="en-GB"/>
        </a:p>
      </dgm:t>
    </dgm:pt>
    <dgm:pt modelId="{7519DE31-45D0-6E44-952B-F2E14CA9CD5A}" type="sibTrans" cxnId="{76C063D6-77C7-7042-A924-DA053315F772}">
      <dgm:prSet/>
      <dgm:spPr/>
      <dgm:t>
        <a:bodyPr/>
        <a:lstStyle/>
        <a:p>
          <a:endParaRPr lang="en-GB"/>
        </a:p>
      </dgm:t>
    </dgm:pt>
    <dgm:pt modelId="{15D88411-6C2E-D546-8B14-1E202BB29703}" type="pres">
      <dgm:prSet presAssocID="{DEA104CC-DDC8-4945-A0D1-7CBEA020856B}" presName="Name0" presStyleCnt="0">
        <dgm:presLayoutVars>
          <dgm:dir/>
          <dgm:resizeHandles val="exact"/>
        </dgm:presLayoutVars>
      </dgm:prSet>
      <dgm:spPr/>
    </dgm:pt>
    <dgm:pt modelId="{96F6C386-38FC-5448-8435-0AEB5E46D20E}" type="pres">
      <dgm:prSet presAssocID="{31D437AA-D844-7448-87D3-3CA0928DB7AE}" presName="Name5" presStyleLbl="vennNode1" presStyleIdx="0" presStyleCnt="5" custLinFactNeighborX="-256" custLinFactNeighborY="0">
        <dgm:presLayoutVars>
          <dgm:bulletEnabled val="1"/>
        </dgm:presLayoutVars>
      </dgm:prSet>
      <dgm:spPr/>
    </dgm:pt>
    <dgm:pt modelId="{F3A7514F-39EF-644E-9A94-F3EA31A45B39}" type="pres">
      <dgm:prSet presAssocID="{FCDD5A6E-3338-A04E-8F67-41E723DCDA4D}" presName="space" presStyleCnt="0"/>
      <dgm:spPr/>
    </dgm:pt>
    <dgm:pt modelId="{05539B96-F9E3-A141-B89B-5A2D35B448AD}" type="pres">
      <dgm:prSet presAssocID="{4AA0167C-6DA7-4648-8839-4BAC7FE729DC}" presName="Name5" presStyleLbl="vennNode1" presStyleIdx="1" presStyleCnt="5">
        <dgm:presLayoutVars>
          <dgm:bulletEnabled val="1"/>
        </dgm:presLayoutVars>
      </dgm:prSet>
      <dgm:spPr/>
    </dgm:pt>
    <dgm:pt modelId="{123C531F-DDBB-4844-873C-7187C9144641}" type="pres">
      <dgm:prSet presAssocID="{7FA27DE8-D660-7A4A-ABA5-4D566C1917D0}" presName="space" presStyleCnt="0"/>
      <dgm:spPr/>
    </dgm:pt>
    <dgm:pt modelId="{ED0EFF1D-58F8-CD4F-91CC-F24C653F1B0F}" type="pres">
      <dgm:prSet presAssocID="{B909C712-F166-684B-B575-6B8CCF149796}" presName="Name5" presStyleLbl="vennNode1" presStyleIdx="2" presStyleCnt="5">
        <dgm:presLayoutVars>
          <dgm:bulletEnabled val="1"/>
        </dgm:presLayoutVars>
      </dgm:prSet>
      <dgm:spPr/>
    </dgm:pt>
    <dgm:pt modelId="{D69EBEB1-D8A4-2F4A-9B9A-9442E17490EF}" type="pres">
      <dgm:prSet presAssocID="{97E10D84-CF3A-054A-95C7-314B537C5C97}" presName="space" presStyleCnt="0"/>
      <dgm:spPr/>
    </dgm:pt>
    <dgm:pt modelId="{49C7561A-18AC-294A-BAFB-60AAF9A6465D}" type="pres">
      <dgm:prSet presAssocID="{803D8DA1-8FF1-2643-9082-7BA5468E891A}" presName="Name5" presStyleLbl="vennNode1" presStyleIdx="3" presStyleCnt="5">
        <dgm:presLayoutVars>
          <dgm:bulletEnabled val="1"/>
        </dgm:presLayoutVars>
      </dgm:prSet>
      <dgm:spPr/>
    </dgm:pt>
    <dgm:pt modelId="{4E540EAD-EAC6-2045-B286-2755AF57EE3A}" type="pres">
      <dgm:prSet presAssocID="{1B2057D8-9B36-694F-AD83-93BF785F523D}" presName="space" presStyleCnt="0"/>
      <dgm:spPr/>
    </dgm:pt>
    <dgm:pt modelId="{8EDBBE41-3ED6-7940-86D6-4E84747C5C2C}" type="pres">
      <dgm:prSet presAssocID="{54DC1038-F3B0-B34F-AA0C-A2983305317A}" presName="Name5" presStyleLbl="vennNode1" presStyleIdx="4" presStyleCnt="5">
        <dgm:presLayoutVars>
          <dgm:bulletEnabled val="1"/>
        </dgm:presLayoutVars>
      </dgm:prSet>
      <dgm:spPr/>
    </dgm:pt>
  </dgm:ptLst>
  <dgm:cxnLst>
    <dgm:cxn modelId="{3CEF5A24-340A-B748-9EBF-CAF4D5639292}" type="presOf" srcId="{31D437AA-D844-7448-87D3-3CA0928DB7AE}" destId="{96F6C386-38FC-5448-8435-0AEB5E46D20E}" srcOrd="0" destOrd="0" presId="urn:microsoft.com/office/officeart/2005/8/layout/venn3"/>
    <dgm:cxn modelId="{54A1E137-973C-564A-B8A2-032E3D9E4D91}" type="presOf" srcId="{4AA0167C-6DA7-4648-8839-4BAC7FE729DC}" destId="{05539B96-F9E3-A141-B89B-5A2D35B448AD}" srcOrd="0" destOrd="0" presId="urn:microsoft.com/office/officeart/2005/8/layout/venn3"/>
    <dgm:cxn modelId="{4472EA57-5C7B-4B48-B6F7-79B8EAF1A933}" type="presOf" srcId="{DEA104CC-DDC8-4945-A0D1-7CBEA020856B}" destId="{15D88411-6C2E-D546-8B14-1E202BB29703}" srcOrd="0" destOrd="0" presId="urn:microsoft.com/office/officeart/2005/8/layout/venn3"/>
    <dgm:cxn modelId="{3EFAD259-8601-5D40-9363-305583DC3B44}" srcId="{DEA104CC-DDC8-4945-A0D1-7CBEA020856B}" destId="{B909C712-F166-684B-B575-6B8CCF149796}" srcOrd="2" destOrd="0" parTransId="{33EEBC3D-7DAA-A54F-B1B9-194998AC555D}" sibTransId="{97E10D84-CF3A-054A-95C7-314B537C5C97}"/>
    <dgm:cxn modelId="{C5883F91-EB73-AD45-82AA-3A14C1C42C37}" type="presOf" srcId="{B909C712-F166-684B-B575-6B8CCF149796}" destId="{ED0EFF1D-58F8-CD4F-91CC-F24C653F1B0F}" srcOrd="0" destOrd="0" presId="urn:microsoft.com/office/officeart/2005/8/layout/venn3"/>
    <dgm:cxn modelId="{6649CA92-0B2B-BA42-9625-3E9C128D2AE7}" srcId="{DEA104CC-DDC8-4945-A0D1-7CBEA020856B}" destId="{31D437AA-D844-7448-87D3-3CA0928DB7AE}" srcOrd="0" destOrd="0" parTransId="{CFF820BD-967C-594F-9A01-CC4D2C37B195}" sibTransId="{FCDD5A6E-3338-A04E-8F67-41E723DCDA4D}"/>
    <dgm:cxn modelId="{B19D86D3-704B-8E41-99B6-45C94D1C92FF}" type="presOf" srcId="{54DC1038-F3B0-B34F-AA0C-A2983305317A}" destId="{8EDBBE41-3ED6-7940-86D6-4E84747C5C2C}" srcOrd="0" destOrd="0" presId="urn:microsoft.com/office/officeart/2005/8/layout/venn3"/>
    <dgm:cxn modelId="{F188A6D3-C742-9046-8A96-F73F96F6FED7}" srcId="{DEA104CC-DDC8-4945-A0D1-7CBEA020856B}" destId="{4AA0167C-6DA7-4648-8839-4BAC7FE729DC}" srcOrd="1" destOrd="0" parTransId="{6D207EF1-C8BD-5346-9081-CA981E2FC29F}" sibTransId="{7FA27DE8-D660-7A4A-ABA5-4D566C1917D0}"/>
    <dgm:cxn modelId="{76C063D6-77C7-7042-A924-DA053315F772}" srcId="{DEA104CC-DDC8-4945-A0D1-7CBEA020856B}" destId="{54DC1038-F3B0-B34F-AA0C-A2983305317A}" srcOrd="4" destOrd="0" parTransId="{3AA1B956-B8BE-D948-809F-317D03F1B132}" sibTransId="{7519DE31-45D0-6E44-952B-F2E14CA9CD5A}"/>
    <dgm:cxn modelId="{E1DB58D7-3E34-EF4A-84C3-E7558E6E905E}" srcId="{DEA104CC-DDC8-4945-A0D1-7CBEA020856B}" destId="{803D8DA1-8FF1-2643-9082-7BA5468E891A}" srcOrd="3" destOrd="0" parTransId="{84005DB2-3E3E-1245-ADB4-802537A353A5}" sibTransId="{1B2057D8-9B36-694F-AD83-93BF785F523D}"/>
    <dgm:cxn modelId="{3956C3F4-AF23-FC46-A96B-2057B44090F0}" type="presOf" srcId="{803D8DA1-8FF1-2643-9082-7BA5468E891A}" destId="{49C7561A-18AC-294A-BAFB-60AAF9A6465D}" srcOrd="0" destOrd="0" presId="urn:microsoft.com/office/officeart/2005/8/layout/venn3"/>
    <dgm:cxn modelId="{A184DC22-889F-6A4D-A72A-EFE08BD32400}" type="presParOf" srcId="{15D88411-6C2E-D546-8B14-1E202BB29703}" destId="{96F6C386-38FC-5448-8435-0AEB5E46D20E}" srcOrd="0" destOrd="0" presId="urn:microsoft.com/office/officeart/2005/8/layout/venn3"/>
    <dgm:cxn modelId="{C67E2C06-D353-AB4A-9F75-648F0F017472}" type="presParOf" srcId="{15D88411-6C2E-D546-8B14-1E202BB29703}" destId="{F3A7514F-39EF-644E-9A94-F3EA31A45B39}" srcOrd="1" destOrd="0" presId="urn:microsoft.com/office/officeart/2005/8/layout/venn3"/>
    <dgm:cxn modelId="{3574A089-B23A-7442-B165-E97CB9B0C189}" type="presParOf" srcId="{15D88411-6C2E-D546-8B14-1E202BB29703}" destId="{05539B96-F9E3-A141-B89B-5A2D35B448AD}" srcOrd="2" destOrd="0" presId="urn:microsoft.com/office/officeart/2005/8/layout/venn3"/>
    <dgm:cxn modelId="{40996EFA-F743-8146-B208-0B31C109C3E9}" type="presParOf" srcId="{15D88411-6C2E-D546-8B14-1E202BB29703}" destId="{123C531F-DDBB-4844-873C-7187C9144641}" srcOrd="3" destOrd="0" presId="urn:microsoft.com/office/officeart/2005/8/layout/venn3"/>
    <dgm:cxn modelId="{ACFF8931-FBD3-B043-9DF7-951E0037FA3F}" type="presParOf" srcId="{15D88411-6C2E-D546-8B14-1E202BB29703}" destId="{ED0EFF1D-58F8-CD4F-91CC-F24C653F1B0F}" srcOrd="4" destOrd="0" presId="urn:microsoft.com/office/officeart/2005/8/layout/venn3"/>
    <dgm:cxn modelId="{894FBFDB-DA50-8343-A624-69762B64F930}" type="presParOf" srcId="{15D88411-6C2E-D546-8B14-1E202BB29703}" destId="{D69EBEB1-D8A4-2F4A-9B9A-9442E17490EF}" srcOrd="5" destOrd="0" presId="urn:microsoft.com/office/officeart/2005/8/layout/venn3"/>
    <dgm:cxn modelId="{CE387355-7926-884C-B327-F75D7D1CCE0B}" type="presParOf" srcId="{15D88411-6C2E-D546-8B14-1E202BB29703}" destId="{49C7561A-18AC-294A-BAFB-60AAF9A6465D}" srcOrd="6" destOrd="0" presId="urn:microsoft.com/office/officeart/2005/8/layout/venn3"/>
    <dgm:cxn modelId="{28411B9E-4012-2544-8159-C37628AC5585}" type="presParOf" srcId="{15D88411-6C2E-D546-8B14-1E202BB29703}" destId="{4E540EAD-EAC6-2045-B286-2755AF57EE3A}" srcOrd="7" destOrd="0" presId="urn:microsoft.com/office/officeart/2005/8/layout/venn3"/>
    <dgm:cxn modelId="{28B92647-F418-CD49-B6B5-8D0E655EEBD3}" type="presParOf" srcId="{15D88411-6C2E-D546-8B14-1E202BB29703}" destId="{8EDBBE41-3ED6-7940-86D6-4E84747C5C2C}"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A104CC-DDC8-4945-A0D1-7CBEA020856B}" type="doc">
      <dgm:prSet loTypeId="urn:microsoft.com/office/officeart/2005/8/layout/venn3" loCatId="" qsTypeId="urn:microsoft.com/office/officeart/2005/8/quickstyle/simple1" qsCatId="simple" csTypeId="urn:microsoft.com/office/officeart/2005/8/colors/accent2_3" csCatId="accent2" phldr="1"/>
      <dgm:spPr/>
      <dgm:t>
        <a:bodyPr/>
        <a:lstStyle/>
        <a:p>
          <a:endParaRPr lang="en-GB"/>
        </a:p>
      </dgm:t>
    </dgm:pt>
    <dgm:pt modelId="{B909C712-F166-684B-B575-6B8CCF149796}">
      <dgm:prSet phldrT="[Text]"/>
      <dgm:spPr/>
      <dgm:t>
        <a:bodyPr/>
        <a:lstStyle/>
        <a:p>
          <a:r>
            <a:rPr lang="en-GB" dirty="0"/>
            <a:t>Spectrum: broad vs narrow</a:t>
          </a:r>
        </a:p>
      </dgm:t>
    </dgm:pt>
    <dgm:pt modelId="{33EEBC3D-7DAA-A54F-B1B9-194998AC555D}" type="parTrans" cxnId="{3EFAD259-8601-5D40-9363-305583DC3B44}">
      <dgm:prSet/>
      <dgm:spPr/>
      <dgm:t>
        <a:bodyPr/>
        <a:lstStyle/>
        <a:p>
          <a:endParaRPr lang="en-GB"/>
        </a:p>
      </dgm:t>
    </dgm:pt>
    <dgm:pt modelId="{97E10D84-CF3A-054A-95C7-314B537C5C97}" type="sibTrans" cxnId="{3EFAD259-8601-5D40-9363-305583DC3B44}">
      <dgm:prSet/>
      <dgm:spPr/>
      <dgm:t>
        <a:bodyPr/>
        <a:lstStyle/>
        <a:p>
          <a:endParaRPr lang="en-GB"/>
        </a:p>
      </dgm:t>
    </dgm:pt>
    <dgm:pt modelId="{61364FF2-E240-3747-9D27-38D10759FD66}">
      <dgm:prSet phldrT="[Text]"/>
      <dgm:spPr/>
      <dgm:t>
        <a:bodyPr/>
        <a:lstStyle/>
        <a:p>
          <a:r>
            <a:rPr lang="en-GB"/>
            <a:t>Transmission:  slowing</a:t>
          </a:r>
        </a:p>
      </dgm:t>
    </dgm:pt>
    <dgm:pt modelId="{E040A0A0-1A74-EF4E-917E-9F9F8C422D73}" type="parTrans" cxnId="{7CF1A49A-8727-7543-942B-7061A30EA5E9}">
      <dgm:prSet/>
      <dgm:spPr/>
      <dgm:t>
        <a:bodyPr/>
        <a:lstStyle/>
        <a:p>
          <a:endParaRPr lang="en-GB"/>
        </a:p>
      </dgm:t>
    </dgm:pt>
    <dgm:pt modelId="{83AFDE16-E44D-7648-BCFF-BB13DFB760A1}" type="sibTrans" cxnId="{7CF1A49A-8727-7543-942B-7061A30EA5E9}">
      <dgm:prSet/>
      <dgm:spPr/>
      <dgm:t>
        <a:bodyPr/>
        <a:lstStyle/>
        <a:p>
          <a:endParaRPr lang="en-GB"/>
        </a:p>
      </dgm:t>
    </dgm:pt>
    <dgm:pt modelId="{500E1B03-992C-9343-A05E-5046B0325673}">
      <dgm:prSet phldrT="[Text]"/>
      <dgm:spPr/>
      <dgm:t>
        <a:bodyPr/>
        <a:lstStyle/>
        <a:p>
          <a:r>
            <a:rPr lang="en-GB" dirty="0"/>
            <a:t>Enablement value </a:t>
          </a:r>
        </a:p>
      </dgm:t>
    </dgm:pt>
    <dgm:pt modelId="{8340DD98-D233-1A47-95A4-AC322F5FFD62}" type="parTrans" cxnId="{D775B490-D5FA-0648-A180-F31B1D444DC7}">
      <dgm:prSet/>
      <dgm:spPr/>
      <dgm:t>
        <a:bodyPr/>
        <a:lstStyle/>
        <a:p>
          <a:endParaRPr lang="en-GB"/>
        </a:p>
      </dgm:t>
    </dgm:pt>
    <dgm:pt modelId="{99183B66-1D27-BB44-8D90-30221C5BE0D3}" type="sibTrans" cxnId="{D775B490-D5FA-0648-A180-F31B1D444DC7}">
      <dgm:prSet/>
      <dgm:spPr/>
      <dgm:t>
        <a:bodyPr/>
        <a:lstStyle/>
        <a:p>
          <a:endParaRPr lang="en-GB"/>
        </a:p>
      </dgm:t>
    </dgm:pt>
    <dgm:pt modelId="{998F604B-F484-E842-AC83-BBBEE38A9986}">
      <dgm:prSet phldrT="[Text]"/>
      <dgm:spPr/>
      <dgm:t>
        <a:bodyPr/>
        <a:lstStyle/>
        <a:p>
          <a:r>
            <a:rPr lang="en-GB" dirty="0"/>
            <a:t>Diversity value</a:t>
          </a:r>
        </a:p>
      </dgm:t>
    </dgm:pt>
    <dgm:pt modelId="{A03898F2-6DE2-784E-8565-D7368A8E77D7}" type="parTrans" cxnId="{C92CDB5C-CC5B-C94A-B310-3D2583D34773}">
      <dgm:prSet/>
      <dgm:spPr/>
      <dgm:t>
        <a:bodyPr/>
        <a:lstStyle/>
        <a:p>
          <a:endParaRPr lang="en-GB"/>
        </a:p>
      </dgm:t>
    </dgm:pt>
    <dgm:pt modelId="{BE116BF0-5C2F-7A4B-A5CC-8C0815736EAB}" type="sibTrans" cxnId="{C92CDB5C-CC5B-C94A-B310-3D2583D34773}">
      <dgm:prSet/>
      <dgm:spPr/>
      <dgm:t>
        <a:bodyPr/>
        <a:lstStyle/>
        <a:p>
          <a:endParaRPr lang="en-GB"/>
        </a:p>
      </dgm:t>
    </dgm:pt>
    <dgm:pt modelId="{55780C65-469E-8D4B-82D6-EDF0C76DEE6B}">
      <dgm:prSet phldrT="[Text]"/>
      <dgm:spPr/>
      <dgm:t>
        <a:bodyPr/>
        <a:lstStyle/>
        <a:p>
          <a:r>
            <a:rPr lang="en-GB" dirty="0"/>
            <a:t>Other? </a:t>
          </a:r>
        </a:p>
      </dgm:t>
    </dgm:pt>
    <dgm:pt modelId="{416EE46D-F193-9D42-AAEE-641A60C22737}" type="parTrans" cxnId="{E1C249A1-34DB-C04E-AEDE-2E7003AACCE2}">
      <dgm:prSet/>
      <dgm:spPr/>
      <dgm:t>
        <a:bodyPr/>
        <a:lstStyle/>
        <a:p>
          <a:endParaRPr lang="en-GB"/>
        </a:p>
      </dgm:t>
    </dgm:pt>
    <dgm:pt modelId="{F090A9C9-B7BA-C84A-83C0-7C4C1C9B3466}" type="sibTrans" cxnId="{E1C249A1-34DB-C04E-AEDE-2E7003AACCE2}">
      <dgm:prSet/>
      <dgm:spPr/>
      <dgm:t>
        <a:bodyPr/>
        <a:lstStyle/>
        <a:p>
          <a:endParaRPr lang="en-GB"/>
        </a:p>
      </dgm:t>
    </dgm:pt>
    <dgm:pt modelId="{15D88411-6C2E-D546-8B14-1E202BB29703}" type="pres">
      <dgm:prSet presAssocID="{DEA104CC-DDC8-4945-A0D1-7CBEA020856B}" presName="Name0" presStyleCnt="0">
        <dgm:presLayoutVars>
          <dgm:dir/>
          <dgm:resizeHandles val="exact"/>
        </dgm:presLayoutVars>
      </dgm:prSet>
      <dgm:spPr/>
    </dgm:pt>
    <dgm:pt modelId="{ED0EFF1D-58F8-CD4F-91CC-F24C653F1B0F}" type="pres">
      <dgm:prSet presAssocID="{B909C712-F166-684B-B575-6B8CCF149796}" presName="Name5" presStyleLbl="vennNode1" presStyleIdx="0" presStyleCnt="5">
        <dgm:presLayoutVars>
          <dgm:bulletEnabled val="1"/>
        </dgm:presLayoutVars>
      </dgm:prSet>
      <dgm:spPr/>
    </dgm:pt>
    <dgm:pt modelId="{D69EBEB1-D8A4-2F4A-9B9A-9442E17490EF}" type="pres">
      <dgm:prSet presAssocID="{97E10D84-CF3A-054A-95C7-314B537C5C97}" presName="space" presStyleCnt="0"/>
      <dgm:spPr/>
    </dgm:pt>
    <dgm:pt modelId="{E6FCA1E5-9600-5D4E-9FA3-0227ABB0D810}" type="pres">
      <dgm:prSet presAssocID="{61364FF2-E240-3747-9D27-38D10759FD66}" presName="Name5" presStyleLbl="vennNode1" presStyleIdx="1" presStyleCnt="5">
        <dgm:presLayoutVars>
          <dgm:bulletEnabled val="1"/>
        </dgm:presLayoutVars>
      </dgm:prSet>
      <dgm:spPr/>
    </dgm:pt>
    <dgm:pt modelId="{4400FC42-0D07-784C-BF46-D70AF3E857B6}" type="pres">
      <dgm:prSet presAssocID="{83AFDE16-E44D-7648-BCFF-BB13DFB760A1}" presName="space" presStyleCnt="0"/>
      <dgm:spPr/>
    </dgm:pt>
    <dgm:pt modelId="{3BC2C034-B15A-044D-A8AB-1CDC174DB8C5}" type="pres">
      <dgm:prSet presAssocID="{500E1B03-992C-9343-A05E-5046B0325673}" presName="Name5" presStyleLbl="vennNode1" presStyleIdx="2" presStyleCnt="5">
        <dgm:presLayoutVars>
          <dgm:bulletEnabled val="1"/>
        </dgm:presLayoutVars>
      </dgm:prSet>
      <dgm:spPr/>
    </dgm:pt>
    <dgm:pt modelId="{CCE7FC29-F076-AD44-A478-099F22CBA4FC}" type="pres">
      <dgm:prSet presAssocID="{99183B66-1D27-BB44-8D90-30221C5BE0D3}" presName="space" presStyleCnt="0"/>
      <dgm:spPr/>
    </dgm:pt>
    <dgm:pt modelId="{EF5530A8-33B4-FC4C-8BFA-56DC8120FEE5}" type="pres">
      <dgm:prSet presAssocID="{998F604B-F484-E842-AC83-BBBEE38A9986}" presName="Name5" presStyleLbl="vennNode1" presStyleIdx="3" presStyleCnt="5">
        <dgm:presLayoutVars>
          <dgm:bulletEnabled val="1"/>
        </dgm:presLayoutVars>
      </dgm:prSet>
      <dgm:spPr/>
    </dgm:pt>
    <dgm:pt modelId="{0ABAB482-7F7B-8843-8E19-09229C535A45}" type="pres">
      <dgm:prSet presAssocID="{BE116BF0-5C2F-7A4B-A5CC-8C0815736EAB}" presName="space" presStyleCnt="0"/>
      <dgm:spPr/>
    </dgm:pt>
    <dgm:pt modelId="{5F0E3D19-1D02-6047-A71B-B9A1B284D1B2}" type="pres">
      <dgm:prSet presAssocID="{55780C65-469E-8D4B-82D6-EDF0C76DEE6B}" presName="Name5" presStyleLbl="vennNode1" presStyleIdx="4" presStyleCnt="5">
        <dgm:presLayoutVars>
          <dgm:bulletEnabled val="1"/>
        </dgm:presLayoutVars>
      </dgm:prSet>
      <dgm:spPr/>
    </dgm:pt>
  </dgm:ptLst>
  <dgm:cxnLst>
    <dgm:cxn modelId="{9B33B025-4FDC-834F-B9A5-CD7BAD414246}" type="presOf" srcId="{500E1B03-992C-9343-A05E-5046B0325673}" destId="{3BC2C034-B15A-044D-A8AB-1CDC174DB8C5}" srcOrd="0" destOrd="0" presId="urn:microsoft.com/office/officeart/2005/8/layout/venn3"/>
    <dgm:cxn modelId="{C92CDB5C-CC5B-C94A-B310-3D2583D34773}" srcId="{DEA104CC-DDC8-4945-A0D1-7CBEA020856B}" destId="{998F604B-F484-E842-AC83-BBBEE38A9986}" srcOrd="3" destOrd="0" parTransId="{A03898F2-6DE2-784E-8565-D7368A8E77D7}" sibTransId="{BE116BF0-5C2F-7A4B-A5CC-8C0815736EAB}"/>
    <dgm:cxn modelId="{4472EA57-5C7B-4B48-B6F7-79B8EAF1A933}" type="presOf" srcId="{DEA104CC-DDC8-4945-A0D1-7CBEA020856B}" destId="{15D88411-6C2E-D546-8B14-1E202BB29703}" srcOrd="0" destOrd="0" presId="urn:microsoft.com/office/officeart/2005/8/layout/venn3"/>
    <dgm:cxn modelId="{3EFAD259-8601-5D40-9363-305583DC3B44}" srcId="{DEA104CC-DDC8-4945-A0D1-7CBEA020856B}" destId="{B909C712-F166-684B-B575-6B8CCF149796}" srcOrd="0" destOrd="0" parTransId="{33EEBC3D-7DAA-A54F-B1B9-194998AC555D}" sibTransId="{97E10D84-CF3A-054A-95C7-314B537C5C97}"/>
    <dgm:cxn modelId="{D775B490-D5FA-0648-A180-F31B1D444DC7}" srcId="{DEA104CC-DDC8-4945-A0D1-7CBEA020856B}" destId="{500E1B03-992C-9343-A05E-5046B0325673}" srcOrd="2" destOrd="0" parTransId="{8340DD98-D233-1A47-95A4-AC322F5FFD62}" sibTransId="{99183B66-1D27-BB44-8D90-30221C5BE0D3}"/>
    <dgm:cxn modelId="{C5883F91-EB73-AD45-82AA-3A14C1C42C37}" type="presOf" srcId="{B909C712-F166-684B-B575-6B8CCF149796}" destId="{ED0EFF1D-58F8-CD4F-91CC-F24C653F1B0F}" srcOrd="0" destOrd="0" presId="urn:microsoft.com/office/officeart/2005/8/layout/venn3"/>
    <dgm:cxn modelId="{798E8692-5589-4247-B17B-97F3D1C3B73A}" type="presOf" srcId="{61364FF2-E240-3747-9D27-38D10759FD66}" destId="{E6FCA1E5-9600-5D4E-9FA3-0227ABB0D810}" srcOrd="0" destOrd="0" presId="urn:microsoft.com/office/officeart/2005/8/layout/venn3"/>
    <dgm:cxn modelId="{10CB0799-1DE4-B14F-801A-907217D92CE5}" type="presOf" srcId="{998F604B-F484-E842-AC83-BBBEE38A9986}" destId="{EF5530A8-33B4-FC4C-8BFA-56DC8120FEE5}" srcOrd="0" destOrd="0" presId="urn:microsoft.com/office/officeart/2005/8/layout/venn3"/>
    <dgm:cxn modelId="{7CF1A49A-8727-7543-942B-7061A30EA5E9}" srcId="{DEA104CC-DDC8-4945-A0D1-7CBEA020856B}" destId="{61364FF2-E240-3747-9D27-38D10759FD66}" srcOrd="1" destOrd="0" parTransId="{E040A0A0-1A74-EF4E-917E-9F9F8C422D73}" sibTransId="{83AFDE16-E44D-7648-BCFF-BB13DFB760A1}"/>
    <dgm:cxn modelId="{E1C249A1-34DB-C04E-AEDE-2E7003AACCE2}" srcId="{DEA104CC-DDC8-4945-A0D1-7CBEA020856B}" destId="{55780C65-469E-8D4B-82D6-EDF0C76DEE6B}" srcOrd="4" destOrd="0" parTransId="{416EE46D-F193-9D42-AAEE-641A60C22737}" sibTransId="{F090A9C9-B7BA-C84A-83C0-7C4C1C9B3466}"/>
    <dgm:cxn modelId="{6E3DA3C2-1251-6D49-8B71-37832C931D4C}" type="presOf" srcId="{55780C65-469E-8D4B-82D6-EDF0C76DEE6B}" destId="{5F0E3D19-1D02-6047-A71B-B9A1B284D1B2}" srcOrd="0" destOrd="0" presId="urn:microsoft.com/office/officeart/2005/8/layout/venn3"/>
    <dgm:cxn modelId="{ACFF8931-FBD3-B043-9DF7-951E0037FA3F}" type="presParOf" srcId="{15D88411-6C2E-D546-8B14-1E202BB29703}" destId="{ED0EFF1D-58F8-CD4F-91CC-F24C653F1B0F}" srcOrd="0" destOrd="0" presId="urn:microsoft.com/office/officeart/2005/8/layout/venn3"/>
    <dgm:cxn modelId="{894FBFDB-DA50-8343-A624-69762B64F930}" type="presParOf" srcId="{15D88411-6C2E-D546-8B14-1E202BB29703}" destId="{D69EBEB1-D8A4-2F4A-9B9A-9442E17490EF}" srcOrd="1" destOrd="0" presId="urn:microsoft.com/office/officeart/2005/8/layout/venn3"/>
    <dgm:cxn modelId="{034BB3CA-D7ED-5B45-9D6B-B13B90079A97}" type="presParOf" srcId="{15D88411-6C2E-D546-8B14-1E202BB29703}" destId="{E6FCA1E5-9600-5D4E-9FA3-0227ABB0D810}" srcOrd="2" destOrd="0" presId="urn:microsoft.com/office/officeart/2005/8/layout/venn3"/>
    <dgm:cxn modelId="{D88035C5-735D-0541-B0DF-DACB8A3D8942}" type="presParOf" srcId="{15D88411-6C2E-D546-8B14-1E202BB29703}" destId="{4400FC42-0D07-784C-BF46-D70AF3E857B6}" srcOrd="3" destOrd="0" presId="urn:microsoft.com/office/officeart/2005/8/layout/venn3"/>
    <dgm:cxn modelId="{6C868C65-42C0-D044-99CD-BADA659AE964}" type="presParOf" srcId="{15D88411-6C2E-D546-8B14-1E202BB29703}" destId="{3BC2C034-B15A-044D-A8AB-1CDC174DB8C5}" srcOrd="4" destOrd="0" presId="urn:microsoft.com/office/officeart/2005/8/layout/venn3"/>
    <dgm:cxn modelId="{BD78E104-6A7A-0644-97D6-361795490FC0}" type="presParOf" srcId="{15D88411-6C2E-D546-8B14-1E202BB29703}" destId="{CCE7FC29-F076-AD44-A478-099F22CBA4FC}" srcOrd="5" destOrd="0" presId="urn:microsoft.com/office/officeart/2005/8/layout/venn3"/>
    <dgm:cxn modelId="{6842B8E7-6CA5-7C46-9BB7-7FA9D8EA1B43}" type="presParOf" srcId="{15D88411-6C2E-D546-8B14-1E202BB29703}" destId="{EF5530A8-33B4-FC4C-8BFA-56DC8120FEE5}" srcOrd="6" destOrd="0" presId="urn:microsoft.com/office/officeart/2005/8/layout/venn3"/>
    <dgm:cxn modelId="{F3390DFD-1E4A-5D48-8EBE-885DBFDD3761}" type="presParOf" srcId="{15D88411-6C2E-D546-8B14-1E202BB29703}" destId="{0ABAB482-7F7B-8843-8E19-09229C535A45}" srcOrd="7" destOrd="0" presId="urn:microsoft.com/office/officeart/2005/8/layout/venn3"/>
    <dgm:cxn modelId="{FAFFAD0C-A17D-A148-84DD-8FFB07EC5988}" type="presParOf" srcId="{15D88411-6C2E-D546-8B14-1E202BB29703}" destId="{5F0E3D19-1D02-6047-A71B-B9A1B284D1B2}"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A104CC-DDC8-4945-A0D1-7CBEA020856B}" type="doc">
      <dgm:prSet loTypeId="urn:microsoft.com/office/officeart/2005/8/layout/venn3" loCatId="" qsTypeId="urn:microsoft.com/office/officeart/2005/8/quickstyle/simple1" qsCatId="simple" csTypeId="urn:microsoft.com/office/officeart/2005/8/colors/accent5_5" csCatId="accent5" phldr="1"/>
      <dgm:spPr/>
      <dgm:t>
        <a:bodyPr/>
        <a:lstStyle/>
        <a:p>
          <a:endParaRPr lang="en-GB"/>
        </a:p>
      </dgm:t>
    </dgm:pt>
    <dgm:pt modelId="{4AA0167C-6DA7-4648-8839-4BAC7FE729DC}">
      <dgm:prSet phldrT="[Text]"/>
      <dgm:spPr/>
      <dgm:t>
        <a:bodyPr/>
        <a:lstStyle/>
        <a:p>
          <a:r>
            <a:rPr lang="en-GB" dirty="0"/>
            <a:t>What stewardship strategy aligns with recommendations? </a:t>
          </a:r>
        </a:p>
      </dgm:t>
    </dgm:pt>
    <dgm:pt modelId="{6D207EF1-C8BD-5346-9081-CA981E2FC29F}" type="parTrans" cxnId="{F188A6D3-C742-9046-8A96-F73F96F6FED7}">
      <dgm:prSet/>
      <dgm:spPr/>
      <dgm:t>
        <a:bodyPr/>
        <a:lstStyle/>
        <a:p>
          <a:endParaRPr lang="en-GB"/>
        </a:p>
      </dgm:t>
    </dgm:pt>
    <dgm:pt modelId="{7FA27DE8-D660-7A4A-ABA5-4D566C1917D0}" type="sibTrans" cxnId="{F188A6D3-C742-9046-8A96-F73F96F6FED7}">
      <dgm:prSet/>
      <dgm:spPr/>
      <dgm:t>
        <a:bodyPr/>
        <a:lstStyle/>
        <a:p>
          <a:endParaRPr lang="en-GB"/>
        </a:p>
      </dgm:t>
    </dgm:pt>
    <dgm:pt modelId="{B909C712-F166-684B-B575-6B8CCF149796}">
      <dgm:prSet phldrT="[Text]"/>
      <dgm:spPr/>
      <dgm:t>
        <a:bodyPr/>
        <a:lstStyle/>
        <a:p>
          <a:r>
            <a:rPr lang="en-GB" dirty="0"/>
            <a:t>How can the NHS improve collecting data and surveillance? </a:t>
          </a:r>
        </a:p>
      </dgm:t>
    </dgm:pt>
    <dgm:pt modelId="{33EEBC3D-7DAA-A54F-B1B9-194998AC555D}" type="parTrans" cxnId="{3EFAD259-8601-5D40-9363-305583DC3B44}">
      <dgm:prSet/>
      <dgm:spPr/>
      <dgm:t>
        <a:bodyPr/>
        <a:lstStyle/>
        <a:p>
          <a:endParaRPr lang="en-GB"/>
        </a:p>
      </dgm:t>
    </dgm:pt>
    <dgm:pt modelId="{97E10D84-CF3A-054A-95C7-314B537C5C97}" type="sibTrans" cxnId="{3EFAD259-8601-5D40-9363-305583DC3B44}">
      <dgm:prSet/>
      <dgm:spPr/>
      <dgm:t>
        <a:bodyPr/>
        <a:lstStyle/>
        <a:p>
          <a:endParaRPr lang="en-GB"/>
        </a:p>
      </dgm:t>
    </dgm:pt>
    <dgm:pt modelId="{6FCE9238-3104-5645-8D71-52599BB146A6}">
      <dgm:prSet phldrT="[Text]"/>
      <dgm:spPr/>
      <dgm:t>
        <a:bodyPr/>
        <a:lstStyle/>
        <a:p>
          <a:r>
            <a:rPr lang="en-GB" dirty="0"/>
            <a:t>What research might resolve uncertainties?</a:t>
          </a:r>
        </a:p>
      </dgm:t>
    </dgm:pt>
    <dgm:pt modelId="{840727B7-074F-B64D-A6A3-4DC279C41168}" type="parTrans" cxnId="{5C23CEB7-394F-654C-8530-C82CB09C38AD}">
      <dgm:prSet/>
      <dgm:spPr/>
      <dgm:t>
        <a:bodyPr/>
        <a:lstStyle/>
        <a:p>
          <a:endParaRPr lang="en-GB"/>
        </a:p>
      </dgm:t>
    </dgm:pt>
    <dgm:pt modelId="{5BB17EBC-D1AD-2E4A-8E8A-D6F50EA2537B}" type="sibTrans" cxnId="{5C23CEB7-394F-654C-8530-C82CB09C38AD}">
      <dgm:prSet/>
      <dgm:spPr/>
      <dgm:t>
        <a:bodyPr/>
        <a:lstStyle/>
        <a:p>
          <a:endParaRPr lang="en-GB"/>
        </a:p>
      </dgm:t>
    </dgm:pt>
    <dgm:pt modelId="{15D88411-6C2E-D546-8B14-1E202BB29703}" type="pres">
      <dgm:prSet presAssocID="{DEA104CC-DDC8-4945-A0D1-7CBEA020856B}" presName="Name0" presStyleCnt="0">
        <dgm:presLayoutVars>
          <dgm:dir/>
          <dgm:resizeHandles val="exact"/>
        </dgm:presLayoutVars>
      </dgm:prSet>
      <dgm:spPr/>
    </dgm:pt>
    <dgm:pt modelId="{05539B96-F9E3-A141-B89B-5A2D35B448AD}" type="pres">
      <dgm:prSet presAssocID="{4AA0167C-6DA7-4648-8839-4BAC7FE729DC}" presName="Name5" presStyleLbl="vennNode1" presStyleIdx="0" presStyleCnt="3">
        <dgm:presLayoutVars>
          <dgm:bulletEnabled val="1"/>
        </dgm:presLayoutVars>
      </dgm:prSet>
      <dgm:spPr/>
    </dgm:pt>
    <dgm:pt modelId="{123C531F-DDBB-4844-873C-7187C9144641}" type="pres">
      <dgm:prSet presAssocID="{7FA27DE8-D660-7A4A-ABA5-4D566C1917D0}" presName="space" presStyleCnt="0"/>
      <dgm:spPr/>
    </dgm:pt>
    <dgm:pt modelId="{ED0EFF1D-58F8-CD4F-91CC-F24C653F1B0F}" type="pres">
      <dgm:prSet presAssocID="{B909C712-F166-684B-B575-6B8CCF149796}" presName="Name5" presStyleLbl="vennNode1" presStyleIdx="1" presStyleCnt="3">
        <dgm:presLayoutVars>
          <dgm:bulletEnabled val="1"/>
        </dgm:presLayoutVars>
      </dgm:prSet>
      <dgm:spPr/>
    </dgm:pt>
    <dgm:pt modelId="{D3152354-164D-E64B-91AB-4661823EB5DC}" type="pres">
      <dgm:prSet presAssocID="{97E10D84-CF3A-054A-95C7-314B537C5C97}" presName="space" presStyleCnt="0"/>
      <dgm:spPr/>
    </dgm:pt>
    <dgm:pt modelId="{0574DA24-A342-734B-9882-44BCDBFA4167}" type="pres">
      <dgm:prSet presAssocID="{6FCE9238-3104-5645-8D71-52599BB146A6}" presName="Name5" presStyleLbl="vennNode1" presStyleIdx="2" presStyleCnt="3">
        <dgm:presLayoutVars>
          <dgm:bulletEnabled val="1"/>
        </dgm:presLayoutVars>
      </dgm:prSet>
      <dgm:spPr/>
    </dgm:pt>
  </dgm:ptLst>
  <dgm:cxnLst>
    <dgm:cxn modelId="{54A1E137-973C-564A-B8A2-032E3D9E4D91}" type="presOf" srcId="{4AA0167C-6DA7-4648-8839-4BAC7FE729DC}" destId="{05539B96-F9E3-A141-B89B-5A2D35B448AD}" srcOrd="0" destOrd="0" presId="urn:microsoft.com/office/officeart/2005/8/layout/venn3"/>
    <dgm:cxn modelId="{F57FB776-41F0-594E-9A58-0C7CB89A7089}" type="presOf" srcId="{6FCE9238-3104-5645-8D71-52599BB146A6}" destId="{0574DA24-A342-734B-9882-44BCDBFA4167}" srcOrd="0" destOrd="0" presId="urn:microsoft.com/office/officeart/2005/8/layout/venn3"/>
    <dgm:cxn modelId="{4472EA57-5C7B-4B48-B6F7-79B8EAF1A933}" type="presOf" srcId="{DEA104CC-DDC8-4945-A0D1-7CBEA020856B}" destId="{15D88411-6C2E-D546-8B14-1E202BB29703}" srcOrd="0" destOrd="0" presId="urn:microsoft.com/office/officeart/2005/8/layout/venn3"/>
    <dgm:cxn modelId="{3EFAD259-8601-5D40-9363-305583DC3B44}" srcId="{DEA104CC-DDC8-4945-A0D1-7CBEA020856B}" destId="{B909C712-F166-684B-B575-6B8CCF149796}" srcOrd="1" destOrd="0" parTransId="{33EEBC3D-7DAA-A54F-B1B9-194998AC555D}" sibTransId="{97E10D84-CF3A-054A-95C7-314B537C5C97}"/>
    <dgm:cxn modelId="{C5883F91-EB73-AD45-82AA-3A14C1C42C37}" type="presOf" srcId="{B909C712-F166-684B-B575-6B8CCF149796}" destId="{ED0EFF1D-58F8-CD4F-91CC-F24C653F1B0F}" srcOrd="0" destOrd="0" presId="urn:microsoft.com/office/officeart/2005/8/layout/venn3"/>
    <dgm:cxn modelId="{5C23CEB7-394F-654C-8530-C82CB09C38AD}" srcId="{DEA104CC-DDC8-4945-A0D1-7CBEA020856B}" destId="{6FCE9238-3104-5645-8D71-52599BB146A6}" srcOrd="2" destOrd="0" parTransId="{840727B7-074F-B64D-A6A3-4DC279C41168}" sibTransId="{5BB17EBC-D1AD-2E4A-8E8A-D6F50EA2537B}"/>
    <dgm:cxn modelId="{F188A6D3-C742-9046-8A96-F73F96F6FED7}" srcId="{DEA104CC-DDC8-4945-A0D1-7CBEA020856B}" destId="{4AA0167C-6DA7-4648-8839-4BAC7FE729DC}" srcOrd="0" destOrd="0" parTransId="{6D207EF1-C8BD-5346-9081-CA981E2FC29F}" sibTransId="{7FA27DE8-D660-7A4A-ABA5-4D566C1917D0}"/>
    <dgm:cxn modelId="{3574A089-B23A-7442-B165-E97CB9B0C189}" type="presParOf" srcId="{15D88411-6C2E-D546-8B14-1E202BB29703}" destId="{05539B96-F9E3-A141-B89B-5A2D35B448AD}" srcOrd="0" destOrd="0" presId="urn:microsoft.com/office/officeart/2005/8/layout/venn3"/>
    <dgm:cxn modelId="{40996EFA-F743-8146-B208-0B31C109C3E9}" type="presParOf" srcId="{15D88411-6C2E-D546-8B14-1E202BB29703}" destId="{123C531F-DDBB-4844-873C-7187C9144641}" srcOrd="1" destOrd="0" presId="urn:microsoft.com/office/officeart/2005/8/layout/venn3"/>
    <dgm:cxn modelId="{ACFF8931-FBD3-B043-9DF7-951E0037FA3F}" type="presParOf" srcId="{15D88411-6C2E-D546-8B14-1E202BB29703}" destId="{ED0EFF1D-58F8-CD4F-91CC-F24C653F1B0F}" srcOrd="2" destOrd="0" presId="urn:microsoft.com/office/officeart/2005/8/layout/venn3"/>
    <dgm:cxn modelId="{CD16F809-AA9A-5E41-A8AC-6177A9C8217B}" type="presParOf" srcId="{15D88411-6C2E-D546-8B14-1E202BB29703}" destId="{D3152354-164D-E64B-91AB-4661823EB5DC}" srcOrd="3" destOrd="0" presId="urn:microsoft.com/office/officeart/2005/8/layout/venn3"/>
    <dgm:cxn modelId="{FE7C75BA-FF2F-7E46-9567-327609490627}" type="presParOf" srcId="{15D88411-6C2E-D546-8B14-1E202BB29703}" destId="{0574DA24-A342-734B-9882-44BCDBFA4167}"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A104CC-DDC8-4945-A0D1-7CBEA020856B}" type="doc">
      <dgm:prSet loTypeId="urn:microsoft.com/office/officeart/2005/8/layout/venn3" loCatId="" qsTypeId="urn:microsoft.com/office/officeart/2005/8/quickstyle/simple1" qsCatId="simple" csTypeId="urn:microsoft.com/office/officeart/2005/8/colors/accent3_4" csCatId="accent3" phldr="1"/>
      <dgm:spPr/>
      <dgm:t>
        <a:bodyPr/>
        <a:lstStyle/>
        <a:p>
          <a:endParaRPr lang="en-GB"/>
        </a:p>
      </dgm:t>
    </dgm:pt>
    <dgm:pt modelId="{4AA0167C-6DA7-4648-8839-4BAC7FE729DC}">
      <dgm:prSet phldrT="[Text]"/>
      <dgm:spPr/>
      <dgm:t>
        <a:bodyPr/>
        <a:lstStyle/>
        <a:p>
          <a:r>
            <a:rPr lang="en-GB" dirty="0"/>
            <a:t>What is the total benefit to the NHS of having CAZ-AVI, expressed in QALYs, over the 20 year horizon? </a:t>
          </a:r>
        </a:p>
      </dgm:t>
    </dgm:pt>
    <dgm:pt modelId="{6D207EF1-C8BD-5346-9081-CA981E2FC29F}" type="parTrans" cxnId="{F188A6D3-C742-9046-8A96-F73F96F6FED7}">
      <dgm:prSet/>
      <dgm:spPr/>
      <dgm:t>
        <a:bodyPr/>
        <a:lstStyle/>
        <a:p>
          <a:endParaRPr lang="en-GB"/>
        </a:p>
      </dgm:t>
    </dgm:pt>
    <dgm:pt modelId="{7FA27DE8-D660-7A4A-ABA5-4D566C1917D0}" type="sibTrans" cxnId="{F188A6D3-C742-9046-8A96-F73F96F6FED7}">
      <dgm:prSet/>
      <dgm:spPr/>
      <dgm:t>
        <a:bodyPr/>
        <a:lstStyle/>
        <a:p>
          <a:endParaRPr lang="en-GB"/>
        </a:p>
      </dgm:t>
    </dgm:pt>
    <dgm:pt modelId="{B909C712-F166-684B-B575-6B8CCF149796}">
      <dgm:prSet phldrT="[Text]"/>
      <dgm:spPr/>
      <dgm:t>
        <a:bodyPr/>
        <a:lstStyle/>
        <a:p>
          <a:r>
            <a:rPr lang="en-GB" dirty="0"/>
            <a:t>What proportion of this, at a minimum, should be remunerated in the 10-year of the contract? </a:t>
          </a:r>
        </a:p>
      </dgm:t>
    </dgm:pt>
    <dgm:pt modelId="{33EEBC3D-7DAA-A54F-B1B9-194998AC555D}" type="parTrans" cxnId="{3EFAD259-8601-5D40-9363-305583DC3B44}">
      <dgm:prSet/>
      <dgm:spPr/>
      <dgm:t>
        <a:bodyPr/>
        <a:lstStyle/>
        <a:p>
          <a:endParaRPr lang="en-GB"/>
        </a:p>
      </dgm:t>
    </dgm:pt>
    <dgm:pt modelId="{97E10D84-CF3A-054A-95C7-314B537C5C97}" type="sibTrans" cxnId="{3EFAD259-8601-5D40-9363-305583DC3B44}">
      <dgm:prSet/>
      <dgm:spPr/>
      <dgm:t>
        <a:bodyPr/>
        <a:lstStyle/>
        <a:p>
          <a:endParaRPr lang="en-GB"/>
        </a:p>
      </dgm:t>
    </dgm:pt>
    <dgm:pt modelId="{15D88411-6C2E-D546-8B14-1E202BB29703}" type="pres">
      <dgm:prSet presAssocID="{DEA104CC-DDC8-4945-A0D1-7CBEA020856B}" presName="Name0" presStyleCnt="0">
        <dgm:presLayoutVars>
          <dgm:dir/>
          <dgm:resizeHandles val="exact"/>
        </dgm:presLayoutVars>
      </dgm:prSet>
      <dgm:spPr/>
    </dgm:pt>
    <dgm:pt modelId="{05539B96-F9E3-A141-B89B-5A2D35B448AD}" type="pres">
      <dgm:prSet presAssocID="{4AA0167C-6DA7-4648-8839-4BAC7FE729DC}" presName="Name5" presStyleLbl="vennNode1" presStyleIdx="0" presStyleCnt="2">
        <dgm:presLayoutVars>
          <dgm:bulletEnabled val="1"/>
        </dgm:presLayoutVars>
      </dgm:prSet>
      <dgm:spPr/>
    </dgm:pt>
    <dgm:pt modelId="{123C531F-DDBB-4844-873C-7187C9144641}" type="pres">
      <dgm:prSet presAssocID="{7FA27DE8-D660-7A4A-ABA5-4D566C1917D0}" presName="space" presStyleCnt="0"/>
      <dgm:spPr/>
    </dgm:pt>
    <dgm:pt modelId="{ED0EFF1D-58F8-CD4F-91CC-F24C653F1B0F}" type="pres">
      <dgm:prSet presAssocID="{B909C712-F166-684B-B575-6B8CCF149796}" presName="Name5" presStyleLbl="vennNode1" presStyleIdx="1" presStyleCnt="2">
        <dgm:presLayoutVars>
          <dgm:bulletEnabled val="1"/>
        </dgm:presLayoutVars>
      </dgm:prSet>
      <dgm:spPr/>
    </dgm:pt>
  </dgm:ptLst>
  <dgm:cxnLst>
    <dgm:cxn modelId="{54A1E137-973C-564A-B8A2-032E3D9E4D91}" type="presOf" srcId="{4AA0167C-6DA7-4648-8839-4BAC7FE729DC}" destId="{05539B96-F9E3-A141-B89B-5A2D35B448AD}" srcOrd="0" destOrd="0" presId="urn:microsoft.com/office/officeart/2005/8/layout/venn3"/>
    <dgm:cxn modelId="{4472EA57-5C7B-4B48-B6F7-79B8EAF1A933}" type="presOf" srcId="{DEA104CC-DDC8-4945-A0D1-7CBEA020856B}" destId="{15D88411-6C2E-D546-8B14-1E202BB29703}" srcOrd="0" destOrd="0" presId="urn:microsoft.com/office/officeart/2005/8/layout/venn3"/>
    <dgm:cxn modelId="{3EFAD259-8601-5D40-9363-305583DC3B44}" srcId="{DEA104CC-DDC8-4945-A0D1-7CBEA020856B}" destId="{B909C712-F166-684B-B575-6B8CCF149796}" srcOrd="1" destOrd="0" parTransId="{33EEBC3D-7DAA-A54F-B1B9-194998AC555D}" sibTransId="{97E10D84-CF3A-054A-95C7-314B537C5C97}"/>
    <dgm:cxn modelId="{C5883F91-EB73-AD45-82AA-3A14C1C42C37}" type="presOf" srcId="{B909C712-F166-684B-B575-6B8CCF149796}" destId="{ED0EFF1D-58F8-CD4F-91CC-F24C653F1B0F}" srcOrd="0" destOrd="0" presId="urn:microsoft.com/office/officeart/2005/8/layout/venn3"/>
    <dgm:cxn modelId="{F188A6D3-C742-9046-8A96-F73F96F6FED7}" srcId="{DEA104CC-DDC8-4945-A0D1-7CBEA020856B}" destId="{4AA0167C-6DA7-4648-8839-4BAC7FE729DC}" srcOrd="0" destOrd="0" parTransId="{6D207EF1-C8BD-5346-9081-CA981E2FC29F}" sibTransId="{7FA27DE8-D660-7A4A-ABA5-4D566C1917D0}"/>
    <dgm:cxn modelId="{3574A089-B23A-7442-B165-E97CB9B0C189}" type="presParOf" srcId="{15D88411-6C2E-D546-8B14-1E202BB29703}" destId="{05539B96-F9E3-A141-B89B-5A2D35B448AD}" srcOrd="0" destOrd="0" presId="urn:microsoft.com/office/officeart/2005/8/layout/venn3"/>
    <dgm:cxn modelId="{40996EFA-F743-8146-B208-0B31C109C3E9}" type="presParOf" srcId="{15D88411-6C2E-D546-8B14-1E202BB29703}" destId="{123C531F-DDBB-4844-873C-7187C9144641}" srcOrd="1" destOrd="0" presId="urn:microsoft.com/office/officeart/2005/8/layout/venn3"/>
    <dgm:cxn modelId="{ACFF8931-FBD3-B043-9DF7-951E0037FA3F}" type="presParOf" srcId="{15D88411-6C2E-D546-8B14-1E202BB29703}" destId="{ED0EFF1D-58F8-CD4F-91CC-F24C653F1B0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52FC-ACE9-5244-8830-4236FD2392FC}">
      <dsp:nvSpPr>
        <dsp:cNvPr id="0" name=""/>
        <dsp:cNvSpPr/>
      </dsp:nvSpPr>
      <dsp:spPr>
        <a:xfrm>
          <a:off x="820" y="1546171"/>
          <a:ext cx="1935240" cy="1099150"/>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tx1"/>
              </a:solidFill>
              <a:effectLst/>
            </a:rPr>
            <a:t>How many people with ‘high value clinical problems’?  </a:t>
          </a:r>
          <a:endParaRPr lang="en-GB" sz="1800" kern="1200" dirty="0">
            <a:solidFill>
              <a:schemeClr val="tx1"/>
            </a:solidFill>
          </a:endParaRPr>
        </a:p>
      </dsp:txBody>
      <dsp:txXfrm>
        <a:off x="33013" y="1578364"/>
        <a:ext cx="1870854" cy="1034764"/>
      </dsp:txXfrm>
    </dsp:sp>
    <dsp:sp modelId="{4B50DA17-B941-F141-82C9-23F78C57D1B2}">
      <dsp:nvSpPr>
        <dsp:cNvPr id="0" name=""/>
        <dsp:cNvSpPr/>
      </dsp:nvSpPr>
      <dsp:spPr>
        <a:xfrm>
          <a:off x="194344" y="2645321"/>
          <a:ext cx="193524" cy="674562"/>
        </a:xfrm>
        <a:custGeom>
          <a:avLst/>
          <a:gdLst/>
          <a:ahLst/>
          <a:cxnLst/>
          <a:rect l="0" t="0" r="0" b="0"/>
          <a:pathLst>
            <a:path>
              <a:moveTo>
                <a:pt x="0" y="0"/>
              </a:moveTo>
              <a:lnTo>
                <a:pt x="0" y="674562"/>
              </a:lnTo>
              <a:lnTo>
                <a:pt x="193524" y="6745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ADB24-7632-7B40-96A7-4689C1977C73}">
      <dsp:nvSpPr>
        <dsp:cNvPr id="0" name=""/>
        <dsp:cNvSpPr/>
      </dsp:nvSpPr>
      <dsp:spPr>
        <a:xfrm>
          <a:off x="387868" y="2870176"/>
          <a:ext cx="1439067" cy="8994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effectLst/>
            </a:rPr>
            <a:t>Public Health England </a:t>
          </a:r>
          <a:endParaRPr lang="en-GB" sz="1600" kern="1200" dirty="0"/>
        </a:p>
      </dsp:txBody>
      <dsp:txXfrm>
        <a:off x="414211" y="2896519"/>
        <a:ext cx="1386381" cy="846731"/>
      </dsp:txXfrm>
    </dsp:sp>
    <dsp:sp modelId="{50E2EEDD-96BA-7640-9568-39F5B2957A24}">
      <dsp:nvSpPr>
        <dsp:cNvPr id="0" name=""/>
        <dsp:cNvSpPr/>
      </dsp:nvSpPr>
      <dsp:spPr>
        <a:xfrm>
          <a:off x="194344" y="2645321"/>
          <a:ext cx="193524" cy="1798834"/>
        </a:xfrm>
        <a:custGeom>
          <a:avLst/>
          <a:gdLst/>
          <a:ahLst/>
          <a:cxnLst/>
          <a:rect l="0" t="0" r="0" b="0"/>
          <a:pathLst>
            <a:path>
              <a:moveTo>
                <a:pt x="0" y="0"/>
              </a:moveTo>
              <a:lnTo>
                <a:pt x="0" y="1798834"/>
              </a:lnTo>
              <a:lnTo>
                <a:pt x="193524" y="1798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DDE4D0-E8CC-AC44-8BDC-09771C91639E}">
      <dsp:nvSpPr>
        <dsp:cNvPr id="0" name=""/>
        <dsp:cNvSpPr/>
      </dsp:nvSpPr>
      <dsp:spPr>
        <a:xfrm>
          <a:off x="387868" y="3994447"/>
          <a:ext cx="1439067" cy="8994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effectLst/>
            </a:rPr>
            <a:t>Clinical expert</a:t>
          </a:r>
          <a:endParaRPr lang="en-GB" sz="1600" kern="1200"/>
        </a:p>
      </dsp:txBody>
      <dsp:txXfrm>
        <a:off x="414211" y="4020790"/>
        <a:ext cx="1386381" cy="846731"/>
      </dsp:txXfrm>
    </dsp:sp>
    <dsp:sp modelId="{253D3C0A-431C-C545-850E-EC38E0CEA05A}">
      <dsp:nvSpPr>
        <dsp:cNvPr id="0" name=""/>
        <dsp:cNvSpPr/>
      </dsp:nvSpPr>
      <dsp:spPr>
        <a:xfrm>
          <a:off x="2385769" y="1546171"/>
          <a:ext cx="1935240" cy="1099150"/>
        </a:xfrm>
        <a:prstGeom prst="roundRect">
          <a:avLst>
            <a:gd name="adj" fmla="val 10000"/>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How will population grow?</a:t>
          </a:r>
        </a:p>
      </dsp:txBody>
      <dsp:txXfrm>
        <a:off x="2417962" y="1578364"/>
        <a:ext cx="1870854" cy="1034764"/>
      </dsp:txXfrm>
    </dsp:sp>
    <dsp:sp modelId="{DD1AB5C4-91BC-8146-ADFB-B8ED6E22FF0C}">
      <dsp:nvSpPr>
        <dsp:cNvPr id="0" name=""/>
        <dsp:cNvSpPr/>
      </dsp:nvSpPr>
      <dsp:spPr>
        <a:xfrm>
          <a:off x="2579293" y="2645321"/>
          <a:ext cx="193524" cy="674562"/>
        </a:xfrm>
        <a:custGeom>
          <a:avLst/>
          <a:gdLst/>
          <a:ahLst/>
          <a:cxnLst/>
          <a:rect l="0" t="0" r="0" b="0"/>
          <a:pathLst>
            <a:path>
              <a:moveTo>
                <a:pt x="0" y="0"/>
              </a:moveTo>
              <a:lnTo>
                <a:pt x="0" y="674562"/>
              </a:lnTo>
              <a:lnTo>
                <a:pt x="193524" y="6745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DF82DA-8FF0-7F4F-ADA5-E7104E40ABA4}">
      <dsp:nvSpPr>
        <dsp:cNvPr id="0" name=""/>
        <dsp:cNvSpPr/>
      </dsp:nvSpPr>
      <dsp:spPr>
        <a:xfrm>
          <a:off x="2772817" y="2870176"/>
          <a:ext cx="1439067" cy="8994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a:t>‘Persistent’</a:t>
          </a:r>
        </a:p>
      </dsp:txBody>
      <dsp:txXfrm>
        <a:off x="2799160" y="2896519"/>
        <a:ext cx="1386381" cy="846731"/>
      </dsp:txXfrm>
    </dsp:sp>
    <dsp:sp modelId="{62F8D9A5-0693-8648-9C06-C6E3CCF53470}">
      <dsp:nvSpPr>
        <dsp:cNvPr id="0" name=""/>
        <dsp:cNvSpPr/>
      </dsp:nvSpPr>
      <dsp:spPr>
        <a:xfrm>
          <a:off x="2579293" y="2645321"/>
          <a:ext cx="193524" cy="1798834"/>
        </a:xfrm>
        <a:custGeom>
          <a:avLst/>
          <a:gdLst/>
          <a:ahLst/>
          <a:cxnLst/>
          <a:rect l="0" t="0" r="0" b="0"/>
          <a:pathLst>
            <a:path>
              <a:moveTo>
                <a:pt x="0" y="0"/>
              </a:moveTo>
              <a:lnTo>
                <a:pt x="0" y="1798834"/>
              </a:lnTo>
              <a:lnTo>
                <a:pt x="193524" y="1798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75DCD8-7659-BC49-ACE1-DE984D0991F8}">
      <dsp:nvSpPr>
        <dsp:cNvPr id="0" name=""/>
        <dsp:cNvSpPr/>
      </dsp:nvSpPr>
      <dsp:spPr>
        <a:xfrm>
          <a:off x="2772817" y="3994447"/>
          <a:ext cx="1439067" cy="8994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a:t>‘Damped’</a:t>
          </a:r>
        </a:p>
      </dsp:txBody>
      <dsp:txXfrm>
        <a:off x="2799160" y="4020790"/>
        <a:ext cx="1386381" cy="846731"/>
      </dsp:txXfrm>
    </dsp:sp>
    <dsp:sp modelId="{77C09802-DF20-A942-8858-13164923A458}">
      <dsp:nvSpPr>
        <dsp:cNvPr id="0" name=""/>
        <dsp:cNvSpPr/>
      </dsp:nvSpPr>
      <dsp:spPr>
        <a:xfrm>
          <a:off x="4770717" y="1546171"/>
          <a:ext cx="1935240" cy="109915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How much CAZ-AVI resistance in future?</a:t>
          </a:r>
        </a:p>
      </dsp:txBody>
      <dsp:txXfrm>
        <a:off x="4802910" y="1578364"/>
        <a:ext cx="1870854" cy="1034764"/>
      </dsp:txXfrm>
    </dsp:sp>
    <dsp:sp modelId="{8D4D0046-10E7-A442-A998-52C443D44005}">
      <dsp:nvSpPr>
        <dsp:cNvPr id="0" name=""/>
        <dsp:cNvSpPr/>
      </dsp:nvSpPr>
      <dsp:spPr>
        <a:xfrm>
          <a:off x="4964241" y="2645321"/>
          <a:ext cx="193524" cy="674562"/>
        </a:xfrm>
        <a:custGeom>
          <a:avLst/>
          <a:gdLst/>
          <a:ahLst/>
          <a:cxnLst/>
          <a:rect l="0" t="0" r="0" b="0"/>
          <a:pathLst>
            <a:path>
              <a:moveTo>
                <a:pt x="0" y="0"/>
              </a:moveTo>
              <a:lnTo>
                <a:pt x="0" y="674562"/>
              </a:lnTo>
              <a:lnTo>
                <a:pt x="193524" y="6745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78F83F-2E05-0A4E-92CB-CE07514259D1}">
      <dsp:nvSpPr>
        <dsp:cNvPr id="0" name=""/>
        <dsp:cNvSpPr/>
      </dsp:nvSpPr>
      <dsp:spPr>
        <a:xfrm>
          <a:off x="5157765" y="2870176"/>
          <a:ext cx="1439067" cy="8994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i="0" kern="1200" dirty="0">
              <a:latin typeface="Lato" panose="020F0502020204030203" pitchFamily="34" charset="0"/>
              <a:ea typeface="Lato" panose="020F0502020204030203" pitchFamily="34" charset="0"/>
              <a:cs typeface="Lato" panose="020F0502020204030203" pitchFamily="34" charset="0"/>
            </a:rPr>
            <a:t>1%/5%/10%/30% </a:t>
          </a:r>
          <a:endParaRPr lang="en-GB" sz="1300" i="0" kern="1200" dirty="0"/>
        </a:p>
      </dsp:txBody>
      <dsp:txXfrm>
        <a:off x="5184108" y="2896519"/>
        <a:ext cx="1386381" cy="846731"/>
      </dsp:txXfrm>
    </dsp:sp>
    <dsp:sp modelId="{04A7791E-84E0-954A-9E46-E0AF48B5866E}">
      <dsp:nvSpPr>
        <dsp:cNvPr id="0" name=""/>
        <dsp:cNvSpPr/>
      </dsp:nvSpPr>
      <dsp:spPr>
        <a:xfrm>
          <a:off x="7155666" y="1546171"/>
          <a:ext cx="1935240" cy="1099150"/>
        </a:xfrm>
        <a:prstGeom prst="roundRect">
          <a:avLst>
            <a:gd name="adj" fmla="val 10000"/>
          </a:avLst>
        </a:prstGeom>
        <a:solidFill>
          <a:schemeClr val="accent1">
            <a:lumMod val="10000"/>
            <a:lumOff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Which evidence network? </a:t>
          </a:r>
        </a:p>
      </dsp:txBody>
      <dsp:txXfrm>
        <a:off x="7187859" y="1578364"/>
        <a:ext cx="1870854" cy="1034764"/>
      </dsp:txXfrm>
    </dsp:sp>
    <dsp:sp modelId="{053A59C3-5421-B241-968D-3C8996175ABA}">
      <dsp:nvSpPr>
        <dsp:cNvPr id="0" name=""/>
        <dsp:cNvSpPr/>
      </dsp:nvSpPr>
      <dsp:spPr>
        <a:xfrm>
          <a:off x="7349190" y="2645321"/>
          <a:ext cx="193524" cy="674562"/>
        </a:xfrm>
        <a:custGeom>
          <a:avLst/>
          <a:gdLst/>
          <a:ahLst/>
          <a:cxnLst/>
          <a:rect l="0" t="0" r="0" b="0"/>
          <a:pathLst>
            <a:path>
              <a:moveTo>
                <a:pt x="0" y="0"/>
              </a:moveTo>
              <a:lnTo>
                <a:pt x="0" y="674562"/>
              </a:lnTo>
              <a:lnTo>
                <a:pt x="193524" y="6745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C1776C-1492-A047-BB8B-F100A06F6A78}">
      <dsp:nvSpPr>
        <dsp:cNvPr id="0" name=""/>
        <dsp:cNvSpPr/>
      </dsp:nvSpPr>
      <dsp:spPr>
        <a:xfrm>
          <a:off x="7542714" y="2870176"/>
          <a:ext cx="1439067" cy="8994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1, 2, 3, or 4</a:t>
          </a:r>
        </a:p>
      </dsp:txBody>
      <dsp:txXfrm>
        <a:off x="7569057" y="2896519"/>
        <a:ext cx="1386381" cy="846731"/>
      </dsp:txXfrm>
    </dsp:sp>
    <dsp:sp modelId="{B76166E0-A46E-0343-A695-2CD4EC50840A}">
      <dsp:nvSpPr>
        <dsp:cNvPr id="0" name=""/>
        <dsp:cNvSpPr/>
      </dsp:nvSpPr>
      <dsp:spPr>
        <a:xfrm>
          <a:off x="9540615" y="1546171"/>
          <a:ext cx="1935240" cy="1099150"/>
        </a:xfrm>
        <a:prstGeom prst="roundRect">
          <a:avLst>
            <a:gd name="adj" fmla="val 10000"/>
          </a:avLst>
        </a:prstGeom>
        <a:solidFill>
          <a:schemeClr val="accent2">
            <a:lumMod val="10000"/>
            <a:lumOff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Is base case estimate plausible? </a:t>
          </a:r>
        </a:p>
      </dsp:txBody>
      <dsp:txXfrm>
        <a:off x="9572808" y="1578364"/>
        <a:ext cx="1870854" cy="1034764"/>
      </dsp:txXfrm>
    </dsp:sp>
    <dsp:sp modelId="{341BD0FD-462E-A84A-BCD9-10BFB7E17F60}">
      <dsp:nvSpPr>
        <dsp:cNvPr id="0" name=""/>
        <dsp:cNvSpPr/>
      </dsp:nvSpPr>
      <dsp:spPr>
        <a:xfrm>
          <a:off x="9734139" y="2645321"/>
          <a:ext cx="193524" cy="674562"/>
        </a:xfrm>
        <a:custGeom>
          <a:avLst/>
          <a:gdLst/>
          <a:ahLst/>
          <a:cxnLst/>
          <a:rect l="0" t="0" r="0" b="0"/>
          <a:pathLst>
            <a:path>
              <a:moveTo>
                <a:pt x="0" y="0"/>
              </a:moveTo>
              <a:lnTo>
                <a:pt x="0" y="674562"/>
              </a:lnTo>
              <a:lnTo>
                <a:pt x="193524" y="6745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DDEAD2-9223-C244-AEA3-848C16918D02}">
      <dsp:nvSpPr>
        <dsp:cNvPr id="0" name=""/>
        <dsp:cNvSpPr/>
      </dsp:nvSpPr>
      <dsp:spPr>
        <a:xfrm>
          <a:off x="9927663" y="2870176"/>
          <a:ext cx="1439067" cy="8994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a:t>Yes</a:t>
          </a:r>
        </a:p>
      </dsp:txBody>
      <dsp:txXfrm>
        <a:off x="9954006" y="2896519"/>
        <a:ext cx="1386381" cy="846731"/>
      </dsp:txXfrm>
    </dsp:sp>
    <dsp:sp modelId="{0FA7C41F-93CC-C349-8B75-6E802645ABD5}">
      <dsp:nvSpPr>
        <dsp:cNvPr id="0" name=""/>
        <dsp:cNvSpPr/>
      </dsp:nvSpPr>
      <dsp:spPr>
        <a:xfrm>
          <a:off x="9734139" y="2645321"/>
          <a:ext cx="193524" cy="1798834"/>
        </a:xfrm>
        <a:custGeom>
          <a:avLst/>
          <a:gdLst/>
          <a:ahLst/>
          <a:cxnLst/>
          <a:rect l="0" t="0" r="0" b="0"/>
          <a:pathLst>
            <a:path>
              <a:moveTo>
                <a:pt x="0" y="0"/>
              </a:moveTo>
              <a:lnTo>
                <a:pt x="0" y="1798834"/>
              </a:lnTo>
              <a:lnTo>
                <a:pt x="193524" y="1798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730840-EB3F-7A49-9E42-275868166630}">
      <dsp:nvSpPr>
        <dsp:cNvPr id="0" name=""/>
        <dsp:cNvSpPr/>
      </dsp:nvSpPr>
      <dsp:spPr>
        <a:xfrm>
          <a:off x="9927663" y="3994447"/>
          <a:ext cx="1439067" cy="8994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a:t>No</a:t>
          </a:r>
        </a:p>
      </dsp:txBody>
      <dsp:txXfrm>
        <a:off x="9954006" y="4020790"/>
        <a:ext cx="1386381" cy="846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6C386-38FC-5448-8435-0AEB5E46D20E}">
      <dsp:nvSpPr>
        <dsp:cNvPr id="0" name=""/>
        <dsp:cNvSpPr/>
      </dsp:nvSpPr>
      <dsp:spPr>
        <a:xfrm>
          <a:off x="2" y="2113614"/>
          <a:ext cx="2726184" cy="2726184"/>
        </a:xfrm>
        <a:prstGeom prst="ellipse">
          <a:avLst/>
        </a:prstGeom>
        <a:solidFill>
          <a:schemeClr val="accent3">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31" tIns="21590" rIns="150031" bIns="21590" numCol="1" spcCol="1270" anchor="ctr" anchorCtr="0">
          <a:noAutofit/>
        </a:bodyPr>
        <a:lstStyle/>
        <a:p>
          <a:pPr marL="0" lvl="0" indent="0" algn="ctr" defTabSz="755650">
            <a:lnSpc>
              <a:spcPct val="90000"/>
            </a:lnSpc>
            <a:spcBef>
              <a:spcPct val="0"/>
            </a:spcBef>
            <a:spcAft>
              <a:spcPct val="35000"/>
            </a:spcAft>
            <a:buNone/>
          </a:pPr>
          <a:r>
            <a:rPr lang="en-GB" sz="1700" kern="1200" dirty="0"/>
            <a:t>Are the comparators appropriate?</a:t>
          </a:r>
        </a:p>
      </dsp:txBody>
      <dsp:txXfrm>
        <a:off x="399242" y="2512854"/>
        <a:ext cx="1927704" cy="1927704"/>
      </dsp:txXfrm>
    </dsp:sp>
    <dsp:sp modelId="{05539B96-F9E3-A141-B89B-5A2D35B448AD}">
      <dsp:nvSpPr>
        <dsp:cNvPr id="0" name=""/>
        <dsp:cNvSpPr/>
      </dsp:nvSpPr>
      <dsp:spPr>
        <a:xfrm>
          <a:off x="2182346" y="2113614"/>
          <a:ext cx="2726184" cy="2726184"/>
        </a:xfrm>
        <a:prstGeom prst="ellipse">
          <a:avLst/>
        </a:prstGeom>
        <a:solidFill>
          <a:schemeClr val="accent3">
            <a:shade val="80000"/>
            <a:alpha val="50000"/>
            <a:hueOff val="261354"/>
            <a:satOff val="-36307"/>
            <a:lumOff val="2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31" tIns="21590" rIns="150031" bIns="21590" numCol="1" spcCol="1270" anchor="ctr" anchorCtr="0">
          <a:noAutofit/>
        </a:bodyPr>
        <a:lstStyle/>
        <a:p>
          <a:pPr marL="0" lvl="0" indent="0" algn="ctr" defTabSz="755650">
            <a:lnSpc>
              <a:spcPct val="90000"/>
            </a:lnSpc>
            <a:spcBef>
              <a:spcPct val="0"/>
            </a:spcBef>
            <a:spcAft>
              <a:spcPct val="35000"/>
            </a:spcAft>
            <a:buNone/>
          </a:pPr>
          <a:r>
            <a:rPr lang="en-GB" sz="1700" kern="1200" dirty="0"/>
            <a:t>Reasonable to generalise effectiveness from ‘high value infections’ to other ‘expected use’ infections?</a:t>
          </a:r>
        </a:p>
      </dsp:txBody>
      <dsp:txXfrm>
        <a:off x="2581586" y="2512854"/>
        <a:ext cx="1927704" cy="1927704"/>
      </dsp:txXfrm>
    </dsp:sp>
    <dsp:sp modelId="{ED0EFF1D-58F8-CD4F-91CC-F24C653F1B0F}">
      <dsp:nvSpPr>
        <dsp:cNvPr id="0" name=""/>
        <dsp:cNvSpPr/>
      </dsp:nvSpPr>
      <dsp:spPr>
        <a:xfrm>
          <a:off x="4363294" y="2113614"/>
          <a:ext cx="2726184" cy="2726184"/>
        </a:xfrm>
        <a:prstGeom prst="ellipse">
          <a:avLst/>
        </a:prstGeom>
        <a:solidFill>
          <a:schemeClr val="accent3">
            <a:shade val="80000"/>
            <a:alpha val="50000"/>
            <a:hueOff val="522708"/>
            <a:satOff val="-72614"/>
            <a:lumOff val="45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31" tIns="21590" rIns="150031"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 absence of strong evidence base, is it reasonable to use susceptibility studies from the lab as a proxy for effectiveness?</a:t>
          </a:r>
        </a:p>
      </dsp:txBody>
      <dsp:txXfrm>
        <a:off x="4762534" y="2512854"/>
        <a:ext cx="1927704" cy="1927704"/>
      </dsp:txXfrm>
    </dsp:sp>
    <dsp:sp modelId="{49C7561A-18AC-294A-BAFB-60AAF9A6465D}">
      <dsp:nvSpPr>
        <dsp:cNvPr id="0" name=""/>
        <dsp:cNvSpPr/>
      </dsp:nvSpPr>
      <dsp:spPr>
        <a:xfrm>
          <a:off x="6544241" y="2113614"/>
          <a:ext cx="2726184" cy="2726184"/>
        </a:xfrm>
        <a:prstGeom prst="ellipse">
          <a:avLst/>
        </a:prstGeom>
        <a:solidFill>
          <a:schemeClr val="accent3">
            <a:shade val="80000"/>
            <a:alpha val="50000"/>
            <a:hueOff val="522708"/>
            <a:satOff val="-72614"/>
            <a:lumOff val="45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31" tIns="21590" rIns="150031" bIns="21590" numCol="1" spcCol="1270" anchor="ctr" anchorCtr="0">
          <a:noAutofit/>
        </a:bodyPr>
        <a:lstStyle/>
        <a:p>
          <a:pPr marL="0" lvl="0" indent="0" algn="ctr" defTabSz="755650">
            <a:lnSpc>
              <a:spcPct val="90000"/>
            </a:lnSpc>
            <a:spcBef>
              <a:spcPct val="0"/>
            </a:spcBef>
            <a:spcAft>
              <a:spcPct val="35000"/>
            </a:spcAft>
            <a:buNone/>
          </a:pPr>
          <a:r>
            <a:rPr lang="en-GB" sz="1700" i="0" kern="1200" dirty="0"/>
            <a:t>Are modelling assumptions related to treating empirically reasonable?</a:t>
          </a:r>
          <a:endParaRPr lang="en-US" sz="1700" i="0" kern="1200" dirty="0"/>
        </a:p>
      </dsp:txBody>
      <dsp:txXfrm>
        <a:off x="6943481" y="2512854"/>
        <a:ext cx="1927704" cy="1927704"/>
      </dsp:txXfrm>
    </dsp:sp>
    <dsp:sp modelId="{8EDBBE41-3ED6-7940-86D6-4E84747C5C2C}">
      <dsp:nvSpPr>
        <dsp:cNvPr id="0" name=""/>
        <dsp:cNvSpPr/>
      </dsp:nvSpPr>
      <dsp:spPr>
        <a:xfrm>
          <a:off x="8725189" y="2113614"/>
          <a:ext cx="2726184" cy="2726184"/>
        </a:xfrm>
        <a:prstGeom prst="ellipse">
          <a:avLst/>
        </a:prstGeom>
        <a:solidFill>
          <a:schemeClr val="accent3">
            <a:shade val="80000"/>
            <a:alpha val="50000"/>
            <a:hueOff val="261354"/>
            <a:satOff val="-36307"/>
            <a:lumOff val="2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031" tIns="21590" rIns="150031" bIns="21590" numCol="1" spcCol="1270" anchor="ctr" anchorCtr="0">
          <a:noAutofit/>
        </a:bodyPr>
        <a:lstStyle/>
        <a:p>
          <a:pPr marL="0" lvl="0" indent="0" algn="ctr" defTabSz="755650">
            <a:lnSpc>
              <a:spcPct val="90000"/>
            </a:lnSpc>
            <a:spcBef>
              <a:spcPct val="0"/>
            </a:spcBef>
            <a:spcAft>
              <a:spcPct val="35000"/>
            </a:spcAft>
            <a:buNone/>
          </a:pPr>
          <a:r>
            <a:rPr lang="en-GB" sz="1700" i="0" kern="1200" dirty="0">
              <a:latin typeface="Lato"/>
            </a:rPr>
            <a:t>What is the committee’s view on company’s modelling?</a:t>
          </a:r>
          <a:endParaRPr lang="en-US" sz="1700" i="0" kern="1200" dirty="0"/>
        </a:p>
      </dsp:txBody>
      <dsp:txXfrm>
        <a:off x="9124429" y="2512854"/>
        <a:ext cx="1927704" cy="1927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EFF1D-58F8-CD4F-91CC-F24C653F1B0F}">
      <dsp:nvSpPr>
        <dsp:cNvPr id="0" name=""/>
        <dsp:cNvSpPr/>
      </dsp:nvSpPr>
      <dsp:spPr>
        <a:xfrm>
          <a:off x="1268" y="2069006"/>
          <a:ext cx="2473802" cy="2473802"/>
        </a:xfrm>
        <a:prstGeom prst="ellipse">
          <a:avLst/>
        </a:prstGeom>
        <a:solidFill>
          <a:schemeClr val="accent2">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142" tIns="24130" rIns="136142" bIns="24130" numCol="1" spcCol="1270" anchor="ctr" anchorCtr="0">
          <a:noAutofit/>
        </a:bodyPr>
        <a:lstStyle/>
        <a:p>
          <a:pPr marL="0" lvl="0" indent="0" algn="ctr" defTabSz="844550">
            <a:lnSpc>
              <a:spcPct val="90000"/>
            </a:lnSpc>
            <a:spcBef>
              <a:spcPct val="0"/>
            </a:spcBef>
            <a:spcAft>
              <a:spcPct val="35000"/>
            </a:spcAft>
            <a:buNone/>
          </a:pPr>
          <a:r>
            <a:rPr lang="en-GB" sz="1900" kern="1200" dirty="0"/>
            <a:t>Spectrum: broad vs narrow</a:t>
          </a:r>
        </a:p>
      </dsp:txBody>
      <dsp:txXfrm>
        <a:off x="363548" y="2431286"/>
        <a:ext cx="1749242" cy="1749242"/>
      </dsp:txXfrm>
    </dsp:sp>
    <dsp:sp modelId="{E6FCA1E5-9600-5D4E-9FA3-0227ABB0D810}">
      <dsp:nvSpPr>
        <dsp:cNvPr id="0" name=""/>
        <dsp:cNvSpPr/>
      </dsp:nvSpPr>
      <dsp:spPr>
        <a:xfrm>
          <a:off x="1980310" y="2069006"/>
          <a:ext cx="2473802" cy="2473802"/>
        </a:xfrm>
        <a:prstGeom prst="ellipse">
          <a:avLst/>
        </a:prstGeom>
        <a:solidFill>
          <a:schemeClr val="accent2">
            <a:shade val="80000"/>
            <a:alpha val="50000"/>
            <a:hueOff val="-80290"/>
            <a:satOff val="-13642"/>
            <a:lumOff val="10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142" tIns="24130" rIns="136142" bIns="24130" numCol="1" spcCol="1270" anchor="ctr" anchorCtr="0">
          <a:noAutofit/>
        </a:bodyPr>
        <a:lstStyle/>
        <a:p>
          <a:pPr marL="0" lvl="0" indent="0" algn="ctr" defTabSz="844550">
            <a:lnSpc>
              <a:spcPct val="90000"/>
            </a:lnSpc>
            <a:spcBef>
              <a:spcPct val="0"/>
            </a:spcBef>
            <a:spcAft>
              <a:spcPct val="35000"/>
            </a:spcAft>
            <a:buNone/>
          </a:pPr>
          <a:r>
            <a:rPr lang="en-GB" sz="1900" kern="1200"/>
            <a:t>Transmission:  slowing</a:t>
          </a:r>
        </a:p>
      </dsp:txBody>
      <dsp:txXfrm>
        <a:off x="2342590" y="2431286"/>
        <a:ext cx="1749242" cy="1749242"/>
      </dsp:txXfrm>
    </dsp:sp>
    <dsp:sp modelId="{3BC2C034-B15A-044D-A8AB-1CDC174DB8C5}">
      <dsp:nvSpPr>
        <dsp:cNvPr id="0" name=""/>
        <dsp:cNvSpPr/>
      </dsp:nvSpPr>
      <dsp:spPr>
        <a:xfrm>
          <a:off x="3959352" y="2069006"/>
          <a:ext cx="2473802" cy="2473802"/>
        </a:xfrm>
        <a:prstGeom prst="ellipse">
          <a:avLst/>
        </a:prstGeom>
        <a:solidFill>
          <a:schemeClr val="accent2">
            <a:shade val="80000"/>
            <a:alpha val="50000"/>
            <a:hueOff val="-160580"/>
            <a:satOff val="-27283"/>
            <a:lumOff val="21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142" tIns="24130" rIns="136142" bIns="24130" numCol="1" spcCol="1270" anchor="ctr" anchorCtr="0">
          <a:noAutofit/>
        </a:bodyPr>
        <a:lstStyle/>
        <a:p>
          <a:pPr marL="0" lvl="0" indent="0" algn="ctr" defTabSz="844550">
            <a:lnSpc>
              <a:spcPct val="90000"/>
            </a:lnSpc>
            <a:spcBef>
              <a:spcPct val="0"/>
            </a:spcBef>
            <a:spcAft>
              <a:spcPct val="35000"/>
            </a:spcAft>
            <a:buNone/>
          </a:pPr>
          <a:r>
            <a:rPr lang="en-GB" sz="1900" kern="1200" dirty="0"/>
            <a:t>Enablement value </a:t>
          </a:r>
        </a:p>
      </dsp:txBody>
      <dsp:txXfrm>
        <a:off x="4321632" y="2431286"/>
        <a:ext cx="1749242" cy="1749242"/>
      </dsp:txXfrm>
    </dsp:sp>
    <dsp:sp modelId="{EF5530A8-33B4-FC4C-8BFA-56DC8120FEE5}">
      <dsp:nvSpPr>
        <dsp:cNvPr id="0" name=""/>
        <dsp:cNvSpPr/>
      </dsp:nvSpPr>
      <dsp:spPr>
        <a:xfrm>
          <a:off x="5938394" y="2069006"/>
          <a:ext cx="2473802" cy="2473802"/>
        </a:xfrm>
        <a:prstGeom prst="ellipse">
          <a:avLst/>
        </a:prstGeom>
        <a:solidFill>
          <a:schemeClr val="accent2">
            <a:shade val="80000"/>
            <a:alpha val="50000"/>
            <a:hueOff val="-240870"/>
            <a:satOff val="-40925"/>
            <a:lumOff val="3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142" tIns="24130" rIns="136142" bIns="24130" numCol="1" spcCol="1270" anchor="ctr" anchorCtr="0">
          <a:noAutofit/>
        </a:bodyPr>
        <a:lstStyle/>
        <a:p>
          <a:pPr marL="0" lvl="0" indent="0" algn="ctr" defTabSz="844550">
            <a:lnSpc>
              <a:spcPct val="90000"/>
            </a:lnSpc>
            <a:spcBef>
              <a:spcPct val="0"/>
            </a:spcBef>
            <a:spcAft>
              <a:spcPct val="35000"/>
            </a:spcAft>
            <a:buNone/>
          </a:pPr>
          <a:r>
            <a:rPr lang="en-GB" sz="1900" kern="1200" dirty="0"/>
            <a:t>Diversity value</a:t>
          </a:r>
        </a:p>
      </dsp:txBody>
      <dsp:txXfrm>
        <a:off x="6300674" y="2431286"/>
        <a:ext cx="1749242" cy="1749242"/>
      </dsp:txXfrm>
    </dsp:sp>
    <dsp:sp modelId="{5F0E3D19-1D02-6047-A71B-B9A1B284D1B2}">
      <dsp:nvSpPr>
        <dsp:cNvPr id="0" name=""/>
        <dsp:cNvSpPr/>
      </dsp:nvSpPr>
      <dsp:spPr>
        <a:xfrm>
          <a:off x="7917436" y="2069006"/>
          <a:ext cx="2473802" cy="2473802"/>
        </a:xfrm>
        <a:prstGeom prst="ellipse">
          <a:avLst/>
        </a:prstGeom>
        <a:solidFill>
          <a:schemeClr val="accent2">
            <a:shade val="80000"/>
            <a:alpha val="50000"/>
            <a:hueOff val="-321160"/>
            <a:satOff val="-54566"/>
            <a:lumOff val="434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6142" tIns="24130" rIns="136142" bIns="24130" numCol="1" spcCol="1270" anchor="ctr" anchorCtr="0">
          <a:noAutofit/>
        </a:bodyPr>
        <a:lstStyle/>
        <a:p>
          <a:pPr marL="0" lvl="0" indent="0" algn="ctr" defTabSz="844550">
            <a:lnSpc>
              <a:spcPct val="90000"/>
            </a:lnSpc>
            <a:spcBef>
              <a:spcPct val="0"/>
            </a:spcBef>
            <a:spcAft>
              <a:spcPct val="35000"/>
            </a:spcAft>
            <a:buNone/>
          </a:pPr>
          <a:r>
            <a:rPr lang="en-GB" sz="1900" kern="1200" dirty="0"/>
            <a:t>Other? </a:t>
          </a:r>
        </a:p>
      </dsp:txBody>
      <dsp:txXfrm>
        <a:off x="8279716" y="2431286"/>
        <a:ext cx="1749242" cy="1749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39B96-F9E3-A141-B89B-5A2D35B448AD}">
      <dsp:nvSpPr>
        <dsp:cNvPr id="0" name=""/>
        <dsp:cNvSpPr/>
      </dsp:nvSpPr>
      <dsp:spPr>
        <a:xfrm>
          <a:off x="3571" y="1147630"/>
          <a:ext cx="3123406" cy="3123406"/>
        </a:xfrm>
        <a:prstGeom prst="ellipse">
          <a:avLst/>
        </a:prstGeom>
        <a:solidFill>
          <a:schemeClr val="accent5">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1590" rIns="171891" bIns="21590" numCol="1" spcCol="1270" anchor="ctr" anchorCtr="0">
          <a:noAutofit/>
        </a:bodyPr>
        <a:lstStyle/>
        <a:p>
          <a:pPr marL="0" lvl="0" indent="0" algn="ctr" defTabSz="755650">
            <a:lnSpc>
              <a:spcPct val="90000"/>
            </a:lnSpc>
            <a:spcBef>
              <a:spcPct val="0"/>
            </a:spcBef>
            <a:spcAft>
              <a:spcPct val="35000"/>
            </a:spcAft>
            <a:buNone/>
          </a:pPr>
          <a:r>
            <a:rPr lang="en-GB" sz="1700" kern="1200" dirty="0"/>
            <a:t>What stewardship strategy aligns with recommendations? </a:t>
          </a:r>
        </a:p>
      </dsp:txBody>
      <dsp:txXfrm>
        <a:off x="460983" y="1605042"/>
        <a:ext cx="2208582" cy="2208582"/>
      </dsp:txXfrm>
    </dsp:sp>
    <dsp:sp modelId="{ED0EFF1D-58F8-CD4F-91CC-F24C653F1B0F}">
      <dsp:nvSpPr>
        <dsp:cNvPr id="0" name=""/>
        <dsp:cNvSpPr/>
      </dsp:nvSpPr>
      <dsp:spPr>
        <a:xfrm>
          <a:off x="2502296" y="1147630"/>
          <a:ext cx="3123406" cy="3123406"/>
        </a:xfrm>
        <a:prstGeom prst="ellipse">
          <a:avLst/>
        </a:prstGeom>
        <a:solidFill>
          <a:schemeClr val="accent5">
            <a:shade val="80000"/>
            <a:alpha val="50000"/>
            <a:hueOff val="89"/>
            <a:satOff val="-319"/>
            <a:lumOff val="1489"/>
            <a:alpha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1590" rIns="171891" bIns="21590" numCol="1" spcCol="1270" anchor="ctr" anchorCtr="0">
          <a:noAutofit/>
        </a:bodyPr>
        <a:lstStyle/>
        <a:p>
          <a:pPr marL="0" lvl="0" indent="0" algn="ctr" defTabSz="755650">
            <a:lnSpc>
              <a:spcPct val="90000"/>
            </a:lnSpc>
            <a:spcBef>
              <a:spcPct val="0"/>
            </a:spcBef>
            <a:spcAft>
              <a:spcPct val="35000"/>
            </a:spcAft>
            <a:buNone/>
          </a:pPr>
          <a:r>
            <a:rPr lang="en-GB" sz="1700" kern="1200" dirty="0"/>
            <a:t>How can the NHS improve collecting data and surveillance? </a:t>
          </a:r>
        </a:p>
      </dsp:txBody>
      <dsp:txXfrm>
        <a:off x="2959708" y="1605042"/>
        <a:ext cx="2208582" cy="2208582"/>
      </dsp:txXfrm>
    </dsp:sp>
    <dsp:sp modelId="{0574DA24-A342-734B-9882-44BCDBFA4167}">
      <dsp:nvSpPr>
        <dsp:cNvPr id="0" name=""/>
        <dsp:cNvSpPr/>
      </dsp:nvSpPr>
      <dsp:spPr>
        <a:xfrm>
          <a:off x="5001021" y="1147630"/>
          <a:ext cx="3123406" cy="3123406"/>
        </a:xfrm>
        <a:prstGeom prst="ellipse">
          <a:avLst/>
        </a:prstGeom>
        <a:solidFill>
          <a:schemeClr val="accent5">
            <a:shade val="80000"/>
            <a:alpha val="50000"/>
            <a:hueOff val="178"/>
            <a:satOff val="-638"/>
            <a:lumOff val="2978"/>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1590" rIns="171891" bIns="21590" numCol="1" spcCol="1270" anchor="ctr" anchorCtr="0">
          <a:noAutofit/>
        </a:bodyPr>
        <a:lstStyle/>
        <a:p>
          <a:pPr marL="0" lvl="0" indent="0" algn="ctr" defTabSz="755650">
            <a:lnSpc>
              <a:spcPct val="90000"/>
            </a:lnSpc>
            <a:spcBef>
              <a:spcPct val="0"/>
            </a:spcBef>
            <a:spcAft>
              <a:spcPct val="35000"/>
            </a:spcAft>
            <a:buNone/>
          </a:pPr>
          <a:r>
            <a:rPr lang="en-GB" sz="1700" kern="1200" dirty="0"/>
            <a:t>What research might resolve uncertainties?</a:t>
          </a:r>
        </a:p>
      </dsp:txBody>
      <dsp:txXfrm>
        <a:off x="5458433" y="1605042"/>
        <a:ext cx="2208582" cy="2208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39B96-F9E3-A141-B89B-5A2D35B448AD}">
      <dsp:nvSpPr>
        <dsp:cNvPr id="0" name=""/>
        <dsp:cNvSpPr/>
      </dsp:nvSpPr>
      <dsp:spPr>
        <a:xfrm>
          <a:off x="6350" y="455083"/>
          <a:ext cx="4508499" cy="4508499"/>
        </a:xfrm>
        <a:prstGeom prst="ellipse">
          <a:avLst/>
        </a:prstGeom>
        <a:solidFill>
          <a:schemeClr val="accent3">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8118" tIns="35560" rIns="248118" bIns="35560" numCol="1" spcCol="1270" anchor="ctr" anchorCtr="0">
          <a:noAutofit/>
        </a:bodyPr>
        <a:lstStyle/>
        <a:p>
          <a:pPr marL="0" lvl="0" indent="0" algn="ctr" defTabSz="1244600">
            <a:lnSpc>
              <a:spcPct val="90000"/>
            </a:lnSpc>
            <a:spcBef>
              <a:spcPct val="0"/>
            </a:spcBef>
            <a:spcAft>
              <a:spcPct val="35000"/>
            </a:spcAft>
            <a:buNone/>
          </a:pPr>
          <a:r>
            <a:rPr lang="en-GB" sz="2800" kern="1200" dirty="0"/>
            <a:t>What is the total benefit to the NHS of having CAZ-AVI, expressed in QALYs, over the 20 year horizon? </a:t>
          </a:r>
        </a:p>
      </dsp:txBody>
      <dsp:txXfrm>
        <a:off x="666604" y="1115337"/>
        <a:ext cx="3187991" cy="3187991"/>
      </dsp:txXfrm>
    </dsp:sp>
    <dsp:sp modelId="{ED0EFF1D-58F8-CD4F-91CC-F24C653F1B0F}">
      <dsp:nvSpPr>
        <dsp:cNvPr id="0" name=""/>
        <dsp:cNvSpPr/>
      </dsp:nvSpPr>
      <dsp:spPr>
        <a:xfrm>
          <a:off x="3613150" y="455083"/>
          <a:ext cx="4508499" cy="4508499"/>
        </a:xfrm>
        <a:prstGeom prst="ellipse">
          <a:avLst/>
        </a:prstGeom>
        <a:solidFill>
          <a:schemeClr val="accent3">
            <a:shade val="80000"/>
            <a:alpha val="50000"/>
            <a:hueOff val="653385"/>
            <a:satOff val="-90768"/>
            <a:lumOff val="57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8118" tIns="35560" rIns="248118" bIns="35560" numCol="1" spcCol="1270" anchor="ctr" anchorCtr="0">
          <a:noAutofit/>
        </a:bodyPr>
        <a:lstStyle/>
        <a:p>
          <a:pPr marL="0" lvl="0" indent="0" algn="ctr" defTabSz="1244600">
            <a:lnSpc>
              <a:spcPct val="90000"/>
            </a:lnSpc>
            <a:spcBef>
              <a:spcPct val="0"/>
            </a:spcBef>
            <a:spcAft>
              <a:spcPct val="35000"/>
            </a:spcAft>
            <a:buNone/>
          </a:pPr>
          <a:r>
            <a:rPr lang="en-GB" sz="2800" kern="1200" dirty="0"/>
            <a:t>What proportion of this, at a minimum, should be remunerated in the 10-year of the contract? </a:t>
          </a:r>
        </a:p>
      </dsp:txBody>
      <dsp:txXfrm>
        <a:off x="4273404" y="1115337"/>
        <a:ext cx="3187991" cy="31879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21/01/2022</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158399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CAZ-AVI report p141-144 and figure 20</a:t>
            </a:r>
          </a:p>
        </p:txBody>
      </p:sp>
      <p:sp>
        <p:nvSpPr>
          <p:cNvPr id="4" name="Slide Number Placeholder 3"/>
          <p:cNvSpPr>
            <a:spLocks noGrp="1"/>
          </p:cNvSpPr>
          <p:nvPr>
            <p:ph type="sldNum" sz="quarter" idx="5"/>
          </p:nvPr>
        </p:nvSpPr>
        <p:spPr/>
        <p:txBody>
          <a:bodyPr/>
          <a:lstStyle/>
          <a:p>
            <a:fld id="{3D92B9AF-1FF3-B64A-A57E-17202D6D58C9}" type="slidenum">
              <a:rPr lang="en-US" smtClean="0"/>
              <a:t>41</a:t>
            </a:fld>
            <a:endParaRPr lang="en-US"/>
          </a:p>
        </p:txBody>
      </p:sp>
    </p:spTree>
    <p:extLst>
      <p:ext uri="{BB962C8B-B14F-4D97-AF65-F5344CB8AC3E}">
        <p14:creationId xmlns:p14="http://schemas.microsoft.com/office/powerpoint/2010/main" val="416908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CAZ-AVI report p144-148</a:t>
            </a:r>
          </a:p>
        </p:txBody>
      </p:sp>
      <p:sp>
        <p:nvSpPr>
          <p:cNvPr id="4" name="Slide Number Placeholder 3"/>
          <p:cNvSpPr>
            <a:spLocks noGrp="1"/>
          </p:cNvSpPr>
          <p:nvPr>
            <p:ph type="sldNum" sz="quarter" idx="5"/>
          </p:nvPr>
        </p:nvSpPr>
        <p:spPr/>
        <p:txBody>
          <a:bodyPr/>
          <a:lstStyle/>
          <a:p>
            <a:fld id="{3D92B9AF-1FF3-B64A-A57E-17202D6D58C9}" type="slidenum">
              <a:rPr lang="en-US" smtClean="0"/>
              <a:t>42</a:t>
            </a:fld>
            <a:endParaRPr lang="en-US"/>
          </a:p>
        </p:txBody>
      </p:sp>
    </p:spTree>
    <p:extLst>
      <p:ext uri="{BB962C8B-B14F-4D97-AF65-F5344CB8AC3E}">
        <p14:creationId xmlns:p14="http://schemas.microsoft.com/office/powerpoint/2010/main" val="227818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CAZ-AVI report p175-178 and table 43</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468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55</a:t>
            </a:fld>
            <a:endParaRPr lang="en-US"/>
          </a:p>
        </p:txBody>
      </p:sp>
    </p:spTree>
    <p:extLst>
      <p:ext uri="{BB962C8B-B14F-4D97-AF65-F5344CB8AC3E}">
        <p14:creationId xmlns:p14="http://schemas.microsoft.com/office/powerpoint/2010/main" val="283009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CAZ-AVI report p175-178 and table 43</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043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CAZ-AVI report p175-178 and table 43</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CAZ-AVI report p175-178 and table 43</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03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CAZ-AVI report p175-178 and table 43</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794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70</a:t>
            </a:fld>
            <a:endParaRPr lang="en-US"/>
          </a:p>
        </p:txBody>
      </p:sp>
    </p:spTree>
    <p:extLst>
      <p:ext uri="{BB962C8B-B14F-4D97-AF65-F5344CB8AC3E}">
        <p14:creationId xmlns:p14="http://schemas.microsoft.com/office/powerpoint/2010/main" val="184032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71</a:t>
            </a:fld>
            <a:endParaRPr lang="en-US"/>
          </a:p>
        </p:txBody>
      </p:sp>
    </p:spTree>
    <p:extLst>
      <p:ext uri="{BB962C8B-B14F-4D97-AF65-F5344CB8AC3E}">
        <p14:creationId xmlns:p14="http://schemas.microsoft.com/office/powerpoint/2010/main" val="37737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5"/>
          </p:nvPr>
        </p:nvSpPr>
        <p:spPr/>
        <p:txBody>
          <a:bodyPr/>
          <a:lstStyle/>
          <a:p>
            <a:fld id="{3D92B9AF-1FF3-B64A-A57E-17202D6D58C9}" type="slidenum">
              <a:rPr lang="en-US" smtClean="0"/>
              <a:t>3</a:t>
            </a:fld>
            <a:endParaRPr lang="en-US"/>
          </a:p>
        </p:txBody>
      </p:sp>
    </p:spTree>
    <p:extLst>
      <p:ext uri="{BB962C8B-B14F-4D97-AF65-F5344CB8AC3E}">
        <p14:creationId xmlns:p14="http://schemas.microsoft.com/office/powerpoint/2010/main" val="2725923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75</a:t>
            </a:fld>
            <a:endParaRPr lang="en-US"/>
          </a:p>
        </p:txBody>
      </p:sp>
    </p:spTree>
    <p:extLst>
      <p:ext uri="{BB962C8B-B14F-4D97-AF65-F5344CB8AC3E}">
        <p14:creationId xmlns:p14="http://schemas.microsoft.com/office/powerpoint/2010/main" val="284679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77</a:t>
            </a:fld>
            <a:endParaRPr lang="en-US"/>
          </a:p>
        </p:txBody>
      </p:sp>
    </p:spTree>
    <p:extLst>
      <p:ext uri="{BB962C8B-B14F-4D97-AF65-F5344CB8AC3E}">
        <p14:creationId xmlns:p14="http://schemas.microsoft.com/office/powerpoint/2010/main" val="1401745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798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latin typeface="+mn-lt"/>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80</a:t>
            </a:fld>
            <a:endParaRPr lang="en-US"/>
          </a:p>
        </p:txBody>
      </p:sp>
    </p:spTree>
    <p:extLst>
      <p:ext uri="{BB962C8B-B14F-4D97-AF65-F5344CB8AC3E}">
        <p14:creationId xmlns:p14="http://schemas.microsoft.com/office/powerpoint/2010/main" val="120466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84</a:t>
            </a:fld>
            <a:endParaRPr lang="en-US"/>
          </a:p>
        </p:txBody>
      </p:sp>
    </p:spTree>
    <p:extLst>
      <p:ext uri="{BB962C8B-B14F-4D97-AF65-F5344CB8AC3E}">
        <p14:creationId xmlns:p14="http://schemas.microsoft.com/office/powerpoint/2010/main" val="3308366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85</a:t>
            </a:fld>
            <a:endParaRPr lang="en-US"/>
          </a:p>
        </p:txBody>
      </p:sp>
    </p:spTree>
    <p:extLst>
      <p:ext uri="{BB962C8B-B14F-4D97-AF65-F5344CB8AC3E}">
        <p14:creationId xmlns:p14="http://schemas.microsoft.com/office/powerpoint/2010/main" val="2363435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CAZ-AVI report p141-144 and figure 20</a:t>
            </a:r>
          </a:p>
        </p:txBody>
      </p:sp>
      <p:sp>
        <p:nvSpPr>
          <p:cNvPr id="4" name="Slide Number Placeholder 3"/>
          <p:cNvSpPr>
            <a:spLocks noGrp="1"/>
          </p:cNvSpPr>
          <p:nvPr>
            <p:ph type="sldNum" sz="quarter" idx="5"/>
          </p:nvPr>
        </p:nvSpPr>
        <p:spPr/>
        <p:txBody>
          <a:bodyPr/>
          <a:lstStyle/>
          <a:p>
            <a:fld id="{3D92B9AF-1FF3-B64A-A57E-17202D6D58C9}" type="slidenum">
              <a:rPr lang="en-US" smtClean="0"/>
              <a:t>86</a:t>
            </a:fld>
            <a:endParaRPr lang="en-US"/>
          </a:p>
        </p:txBody>
      </p:sp>
    </p:spTree>
    <p:extLst>
      <p:ext uri="{BB962C8B-B14F-4D97-AF65-F5344CB8AC3E}">
        <p14:creationId xmlns:p14="http://schemas.microsoft.com/office/powerpoint/2010/main" val="340719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a:t>Source: CAZ-AVI report p151-157 and figure 21</a:t>
            </a:r>
          </a:p>
          <a:p>
            <a:pPr>
              <a:lnSpc>
                <a:spcPct val="100000"/>
              </a:lnSpc>
              <a:spcBef>
                <a:spcPts val="600"/>
              </a:spcBef>
              <a:spcAft>
                <a:spcPts val="600"/>
              </a:spcAft>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87</a:t>
            </a:fld>
            <a:endParaRPr lang="en-US"/>
          </a:p>
        </p:txBody>
      </p:sp>
    </p:spTree>
    <p:extLst>
      <p:ext uri="{BB962C8B-B14F-4D97-AF65-F5344CB8AC3E}">
        <p14:creationId xmlns:p14="http://schemas.microsoft.com/office/powerpoint/2010/main" val="820610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CAZ-AVI report p144-148 (and appendices 15-17)</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50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4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30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22</a:t>
            </a:fld>
            <a:endParaRPr lang="en-US"/>
          </a:p>
        </p:txBody>
      </p:sp>
    </p:spTree>
    <p:extLst>
      <p:ext uri="{BB962C8B-B14F-4D97-AF65-F5344CB8AC3E}">
        <p14:creationId xmlns:p14="http://schemas.microsoft.com/office/powerpoint/2010/main" val="12320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26</a:t>
            </a:fld>
            <a:endParaRPr lang="en-US"/>
          </a:p>
        </p:txBody>
      </p:sp>
    </p:spTree>
    <p:extLst>
      <p:ext uri="{BB962C8B-B14F-4D97-AF65-F5344CB8AC3E}">
        <p14:creationId xmlns:p14="http://schemas.microsoft.com/office/powerpoint/2010/main" val="237042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0000"/>
              </a:lnSpc>
              <a:spcBef>
                <a:spcPts val="0"/>
              </a:spcBef>
              <a:spcAft>
                <a:spcPts val="0"/>
              </a:spcAft>
              <a:buAutoNum type="arabicPeriod"/>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CAZ-AVI assessment report Section 7.2.5.1 (p141)</a:t>
            </a:r>
          </a:p>
        </p:txBody>
      </p:sp>
      <p:sp>
        <p:nvSpPr>
          <p:cNvPr id="4" name="Slide Number Placeholder 3"/>
          <p:cNvSpPr>
            <a:spLocks noGrp="1"/>
          </p:cNvSpPr>
          <p:nvPr>
            <p:ph type="sldNum" sz="quarter" idx="5"/>
          </p:nvPr>
        </p:nvSpPr>
        <p:spPr/>
        <p:txBody>
          <a:bodyPr/>
          <a:lstStyle/>
          <a:p>
            <a:fld id="{3D92B9AF-1FF3-B64A-A57E-17202D6D58C9}" type="slidenum">
              <a:rPr lang="en-US" smtClean="0"/>
              <a:t>37</a:t>
            </a:fld>
            <a:endParaRPr lang="en-US"/>
          </a:p>
        </p:txBody>
      </p:sp>
    </p:spTree>
    <p:extLst>
      <p:ext uri="{BB962C8B-B14F-4D97-AF65-F5344CB8AC3E}">
        <p14:creationId xmlns:p14="http://schemas.microsoft.com/office/powerpoint/2010/main" val="16703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CAZ-AVI report p141-144 and figure 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034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76363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63612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4723218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2148963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836512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Tree>
    <p:extLst>
      <p:ext uri="{BB962C8B-B14F-4D97-AF65-F5344CB8AC3E}">
        <p14:creationId xmlns:p14="http://schemas.microsoft.com/office/powerpoint/2010/main" val="2625740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8902022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27144366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7551430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8809623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5979592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120965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4295040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9858343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7505564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a:p>
        </p:txBody>
      </p:sp>
    </p:spTree>
    <p:extLst>
      <p:ext uri="{BB962C8B-B14F-4D97-AF65-F5344CB8AC3E}">
        <p14:creationId xmlns:p14="http://schemas.microsoft.com/office/powerpoint/2010/main" val="20493076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12499371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16879890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Tree>
    <p:extLst>
      <p:ext uri="{BB962C8B-B14F-4D97-AF65-F5344CB8AC3E}">
        <p14:creationId xmlns:p14="http://schemas.microsoft.com/office/powerpoint/2010/main" val="27050117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6555047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11383807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11287729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1464020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6838253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1145145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43524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37318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9464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90845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68734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17563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38131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669548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99246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88384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889879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Tree>
    <p:extLst>
      <p:ext uri="{BB962C8B-B14F-4D97-AF65-F5344CB8AC3E}">
        <p14:creationId xmlns:p14="http://schemas.microsoft.com/office/powerpoint/2010/main" val="2453470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213539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1383994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4175698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4205496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1098096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298763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741381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1847897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939711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a:p>
        </p:txBody>
      </p:sp>
    </p:spTree>
    <p:extLst>
      <p:ext uri="{BB962C8B-B14F-4D97-AF65-F5344CB8AC3E}">
        <p14:creationId xmlns:p14="http://schemas.microsoft.com/office/powerpoint/2010/main" val="2765371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1842342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38534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Tree>
    <p:extLst>
      <p:ext uri="{BB962C8B-B14F-4D97-AF65-F5344CB8AC3E}">
        <p14:creationId xmlns:p14="http://schemas.microsoft.com/office/powerpoint/2010/main" val="348869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2859707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3715735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861004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283352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470272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448689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1342880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28586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1465609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904775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2865820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383265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8206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9186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344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484787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7673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399726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193988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012395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29436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417575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4125956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039301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065064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99024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2676278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543959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861218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692444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Tree>
    <p:extLst>
      <p:ext uri="{BB962C8B-B14F-4D97-AF65-F5344CB8AC3E}">
        <p14:creationId xmlns:p14="http://schemas.microsoft.com/office/powerpoint/2010/main" val="2978515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1810485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22310179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1792572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514247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7450983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353157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48842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3262034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2898189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a:p>
        </p:txBody>
      </p:sp>
    </p:spTree>
    <p:extLst>
      <p:ext uri="{BB962C8B-B14F-4D97-AF65-F5344CB8AC3E}">
        <p14:creationId xmlns:p14="http://schemas.microsoft.com/office/powerpoint/2010/main" val="3208616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324664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4051494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Tree>
    <p:extLst>
      <p:ext uri="{BB962C8B-B14F-4D97-AF65-F5344CB8AC3E}">
        <p14:creationId xmlns:p14="http://schemas.microsoft.com/office/powerpoint/2010/main" val="2003583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27110898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932199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3915468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112410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67219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39046301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433020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9163938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17959541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3795264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791913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2566229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75944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62410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901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3298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218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2545014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3262118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63273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1440358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529512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7679238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40002676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2698808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1953132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theme" Target="../theme/theme3.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a:p>
        </p:txBody>
      </p:sp>
    </p:spTree>
    <p:extLst>
      <p:ext uri="{BB962C8B-B14F-4D97-AF65-F5344CB8AC3E}">
        <p14:creationId xmlns:p14="http://schemas.microsoft.com/office/powerpoint/2010/main" val="126810352"/>
      </p:ext>
    </p:extLst>
  </p:cSld>
  <p:clrMap bg1="lt1" tx1="dk1" bg2="lt2" tx2="dk2" accent1="accent1" accent2="accent2" accent3="accent3" accent4="accent4" accent5="accent5" accent6="accent6" hlink="hlink" folHlink="folHlink"/>
  <p:sldLayoutIdLst>
    <p:sldLayoutId id="2147483947" r:id="rId1"/>
    <p:sldLayoutId id="2147483959" r:id="rId2"/>
    <p:sldLayoutId id="2147483961" r:id="rId3"/>
    <p:sldLayoutId id="2147483960" r:id="rId4"/>
    <p:sldLayoutId id="2147483962" r:id="rId5"/>
    <p:sldLayoutId id="2147483963" r:id="rId6"/>
    <p:sldLayoutId id="2147483965" r:id="rId7"/>
    <p:sldLayoutId id="2147483966" r:id="rId8"/>
    <p:sldLayoutId id="2147483967" r:id="rId9"/>
    <p:sldLayoutId id="2147483968" r:id="rId10"/>
    <p:sldLayoutId id="2147483970" r:id="rId11"/>
    <p:sldLayoutId id="2147483969" r:id="rId12"/>
    <p:sldLayoutId id="2147483972" r:id="rId13"/>
    <p:sldLayoutId id="2147483971" r:id="rId14"/>
    <p:sldLayoutId id="2147483973" r:id="rId15"/>
    <p:sldLayoutId id="2147483974" r:id="rId16"/>
    <p:sldLayoutId id="2147483975" r:id="rId17"/>
    <p:sldLayoutId id="2147483976" r:id="rId18"/>
    <p:sldLayoutId id="2147484000" r:id="rId19"/>
    <p:sldLayoutId id="2147484001" r:id="rId20"/>
    <p:sldLayoutId id="2147484002" r:id="rId21"/>
    <p:sldLayoutId id="2147484003" r:id="rId22"/>
    <p:sldLayoutId id="2147483980" r:id="rId23"/>
    <p:sldLayoutId id="2147483981" r:id="rId24"/>
    <p:sldLayoutId id="2147483983" r:id="rId25"/>
    <p:sldLayoutId id="2147483982" r:id="rId26"/>
    <p:sldLayoutId id="2147483978" r:id="rId27"/>
    <p:sldLayoutId id="2147483977" r:id="rId28"/>
    <p:sldLayoutId id="2147483985" r:id="rId29"/>
    <p:sldLayoutId id="2147483986" r:id="rId30"/>
    <p:sldLayoutId id="2147483984" r:id="rId31"/>
    <p:sldLayoutId id="2147483987" r:id="rId32"/>
    <p:sldLayoutId id="2147483988" r:id="rId33"/>
    <p:sldLayoutId id="2147483989" r:id="rId34"/>
    <p:sldLayoutId id="2147483993" r:id="rId35"/>
    <p:sldLayoutId id="2147483994" r:id="rId36"/>
    <p:sldLayoutId id="2147483996" r:id="rId37"/>
    <p:sldLayoutId id="2147483997" r:id="rId38"/>
    <p:sldLayoutId id="2147483998" r:id="rId39"/>
    <p:sldLayoutId id="2147483999"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a:p>
        </p:txBody>
      </p:sp>
    </p:spTree>
    <p:extLst>
      <p:ext uri="{BB962C8B-B14F-4D97-AF65-F5344CB8AC3E}">
        <p14:creationId xmlns:p14="http://schemas.microsoft.com/office/powerpoint/2010/main" val="6031227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 id="2147484041" r:id="rId37"/>
    <p:sldLayoutId id="2147484042" r:id="rId38"/>
    <p:sldLayoutId id="2147484043" r:id="rId39"/>
    <p:sldLayoutId id="2147484044"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a:p>
        </p:txBody>
      </p:sp>
    </p:spTree>
    <p:extLst>
      <p:ext uri="{BB962C8B-B14F-4D97-AF65-F5344CB8AC3E}">
        <p14:creationId xmlns:p14="http://schemas.microsoft.com/office/powerpoint/2010/main" val="120641208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 id="2147484083" r:id="rId38"/>
    <p:sldLayoutId id="2147484084" r:id="rId39"/>
    <p:sldLayoutId id="2147484085"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4A277-4E55-49BD-ACD6-E6ED661D4949}"/>
              </a:ext>
            </a:extLst>
          </p:cNvPr>
          <p:cNvSpPr>
            <a:spLocks noGrp="1"/>
          </p:cNvSpPr>
          <p:nvPr>
            <p:ph type="ctrTitle"/>
          </p:nvPr>
        </p:nvSpPr>
        <p:spPr>
          <a:xfrm>
            <a:off x="572588" y="393433"/>
            <a:ext cx="10209712" cy="1276350"/>
          </a:xfrm>
        </p:spPr>
        <p:txBody>
          <a:bodyPr>
            <a:noAutofit/>
          </a:bodyPr>
          <a:lstStyle/>
          <a:p>
            <a:r>
              <a:rPr lang="en-GB" sz="3200" dirty="0">
                <a:solidFill>
                  <a:schemeClr val="accent1"/>
                </a:solidFill>
              </a:rPr>
              <a:t>Ceftazidime with avibactam (CAZ-AVI) for treating severe aerobic Gram-negative bacterial infections </a:t>
            </a:r>
          </a:p>
        </p:txBody>
      </p:sp>
      <p:sp>
        <p:nvSpPr>
          <p:cNvPr id="4" name="Subtitle 3">
            <a:extLst>
              <a:ext uri="{FF2B5EF4-FFF2-40B4-BE49-F238E27FC236}">
                <a16:creationId xmlns:a16="http://schemas.microsoft.com/office/drawing/2014/main" id="{186642BB-EAB3-4660-9FFE-8B9885D9727A}"/>
              </a:ext>
            </a:extLst>
          </p:cNvPr>
          <p:cNvSpPr>
            <a:spLocks noGrp="1"/>
          </p:cNvSpPr>
          <p:nvPr>
            <p:ph type="subTitle" idx="1"/>
          </p:nvPr>
        </p:nvSpPr>
        <p:spPr>
          <a:xfrm>
            <a:off x="603821" y="2420917"/>
            <a:ext cx="11215025" cy="3172575"/>
          </a:xfrm>
        </p:spPr>
        <p:txBody>
          <a:bodyPr>
            <a:noAutofit/>
          </a:bodyPr>
          <a:lstStyle/>
          <a:p>
            <a:pPr>
              <a:lnSpc>
                <a:spcPct val="100000"/>
              </a:lnSpc>
              <a:spcBef>
                <a:spcPts val="400"/>
              </a:spcBef>
            </a:pPr>
            <a:r>
              <a:rPr lang="en-GB" dirty="0">
                <a:solidFill>
                  <a:schemeClr val="accent1"/>
                </a:solidFill>
              </a:rPr>
              <a:t>Chair: 			Amanda Adler</a:t>
            </a:r>
          </a:p>
          <a:p>
            <a:pPr>
              <a:lnSpc>
                <a:spcPct val="100000"/>
              </a:lnSpc>
              <a:spcBef>
                <a:spcPts val="600"/>
              </a:spcBef>
            </a:pPr>
            <a:r>
              <a:rPr lang="en-GB" dirty="0">
                <a:solidFill>
                  <a:schemeClr val="accent1"/>
                </a:solidFill>
              </a:rPr>
              <a:t>Vice chair: 		Andrew Hitchings </a:t>
            </a:r>
          </a:p>
          <a:p>
            <a:pPr>
              <a:lnSpc>
                <a:spcPct val="100000"/>
              </a:lnSpc>
            </a:pPr>
            <a:r>
              <a:rPr lang="en-GB" dirty="0">
                <a:solidFill>
                  <a:schemeClr val="accent1"/>
                </a:solidFill>
              </a:rPr>
              <a:t>Lead team: 		Neil Hawkins, Philip Howard, Nicky Welton</a:t>
            </a:r>
          </a:p>
          <a:p>
            <a:pPr>
              <a:lnSpc>
                <a:spcPct val="100000"/>
              </a:lnSpc>
            </a:pPr>
            <a:r>
              <a:rPr lang="en-GB" dirty="0">
                <a:solidFill>
                  <a:schemeClr val="accent1"/>
                </a:solidFill>
              </a:rPr>
              <a:t>Assessment Group: 	EEPRU - Policy Research Unit in Economic Methods of Evaluation</a:t>
            </a:r>
            <a:br>
              <a:rPr lang="en-GB" dirty="0">
                <a:solidFill>
                  <a:schemeClr val="accent1"/>
                </a:solidFill>
              </a:rPr>
            </a:br>
            <a:r>
              <a:rPr lang="en-GB" dirty="0">
                <a:solidFill>
                  <a:schemeClr val="accent1"/>
                </a:solidFill>
              </a:rPr>
              <a:t>			 in Health &amp; Social Care Interventions</a:t>
            </a:r>
          </a:p>
          <a:p>
            <a:pPr>
              <a:lnSpc>
                <a:spcPct val="100000"/>
              </a:lnSpc>
            </a:pPr>
            <a:r>
              <a:rPr lang="en-GB" dirty="0">
                <a:solidFill>
                  <a:schemeClr val="accent1"/>
                </a:solidFill>
              </a:rPr>
              <a:t>NICE technical team: 	Caroline Bregman, Sophie Cooper, Nick Crabb,  Colm Leonard, </a:t>
            </a:r>
            <a:br>
              <a:rPr lang="en-GB" dirty="0">
                <a:solidFill>
                  <a:schemeClr val="accent1"/>
                </a:solidFill>
              </a:rPr>
            </a:br>
            <a:r>
              <a:rPr lang="en-GB" dirty="0">
                <a:solidFill>
                  <a:schemeClr val="accent1"/>
                </a:solidFill>
              </a:rPr>
              <a:t>			Jacoline Bouvy</a:t>
            </a:r>
          </a:p>
          <a:p>
            <a:pPr>
              <a:lnSpc>
                <a:spcPct val="100000"/>
              </a:lnSpc>
            </a:pPr>
            <a:r>
              <a:rPr lang="en-GB" dirty="0">
                <a:solidFill>
                  <a:schemeClr val="accent1"/>
                </a:solidFill>
              </a:rPr>
              <a:t>Company: 		Pfizer</a:t>
            </a:r>
            <a:endParaRPr lang="en-GB" strike="sngStrike" dirty="0">
              <a:solidFill>
                <a:srgbClr val="FF0000"/>
              </a:solidFill>
            </a:endParaRPr>
          </a:p>
        </p:txBody>
      </p:sp>
      <p:sp>
        <p:nvSpPr>
          <p:cNvPr id="5" name="Title 1">
            <a:extLst>
              <a:ext uri="{FF2B5EF4-FFF2-40B4-BE49-F238E27FC236}">
                <a16:creationId xmlns:a16="http://schemas.microsoft.com/office/drawing/2014/main" id="{68EE18FF-C437-4783-BEF9-2B23CEAC710E}"/>
              </a:ext>
            </a:extLst>
          </p:cNvPr>
          <p:cNvSpPr txBox="1">
            <a:spLocks/>
          </p:cNvSpPr>
          <p:nvPr/>
        </p:nvSpPr>
        <p:spPr>
          <a:xfrm>
            <a:off x="572587" y="1480313"/>
            <a:ext cx="9383395" cy="940604"/>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3200">
                <a:solidFill>
                  <a:schemeClr val="accent1"/>
                </a:solidFill>
              </a:rPr>
              <a:t>Lead team presentation</a:t>
            </a:r>
          </a:p>
          <a:p>
            <a:pPr>
              <a:spcBef>
                <a:spcPts val="1000"/>
              </a:spcBef>
            </a:pPr>
            <a:r>
              <a:rPr lang="en-GB" sz="2200">
                <a:solidFill>
                  <a:schemeClr val="accent1"/>
                </a:solidFill>
              </a:rPr>
              <a:t>Antimicrobials evaluation committee meeting - 24 January 2022</a:t>
            </a:r>
          </a:p>
          <a:p>
            <a:endParaRPr lang="en-US" sz="3200">
              <a:solidFill>
                <a:schemeClr val="accent1"/>
              </a:solidFill>
            </a:endParaRPr>
          </a:p>
        </p:txBody>
      </p:sp>
      <p:sp>
        <p:nvSpPr>
          <p:cNvPr id="2" name="TextBox 1">
            <a:extLst>
              <a:ext uri="{FF2B5EF4-FFF2-40B4-BE49-F238E27FC236}">
                <a16:creationId xmlns:a16="http://schemas.microsoft.com/office/drawing/2014/main" id="{EE4D3C76-E220-4633-8F4F-7E80CAE4C277}"/>
              </a:ext>
            </a:extLst>
          </p:cNvPr>
          <p:cNvSpPr txBox="1"/>
          <p:nvPr/>
        </p:nvSpPr>
        <p:spPr>
          <a:xfrm>
            <a:off x="8371642" y="88777"/>
            <a:ext cx="3447203" cy="369332"/>
          </a:xfrm>
          <a:prstGeom prst="rect">
            <a:avLst/>
          </a:prstGeom>
          <a:noFill/>
          <a:ln w="19050">
            <a:solidFill>
              <a:srgbClr val="FF0000"/>
            </a:solidFill>
          </a:ln>
        </p:spPr>
        <p:txBody>
          <a:bodyPr wrap="square" rtlCol="0">
            <a:spAutoFit/>
          </a:bodyPr>
          <a:lstStyle/>
          <a:p>
            <a:r>
              <a:rPr lang="en-GB" dirty="0"/>
              <a:t>Public observer slides - </a:t>
            </a:r>
            <a:r>
              <a:rPr lang="en-GB" dirty="0" err="1"/>
              <a:t>noACIC</a:t>
            </a:r>
            <a:endParaRPr lang="en-GB" dirty="0"/>
          </a:p>
        </p:txBody>
      </p:sp>
    </p:spTree>
    <p:extLst>
      <p:ext uri="{BB962C8B-B14F-4D97-AF65-F5344CB8AC3E}">
        <p14:creationId xmlns:p14="http://schemas.microsoft.com/office/powerpoint/2010/main" val="154541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FB1E-6831-9145-ACF2-E32327D9DEA4}"/>
              </a:ext>
            </a:extLst>
          </p:cNvPr>
          <p:cNvSpPr>
            <a:spLocks noGrp="1"/>
          </p:cNvSpPr>
          <p:nvPr>
            <p:ph type="ctrTitle"/>
          </p:nvPr>
        </p:nvSpPr>
        <p:spPr>
          <a:xfrm>
            <a:off x="421955" y="303821"/>
            <a:ext cx="11178381" cy="1276350"/>
          </a:xfrm>
        </p:spPr>
        <p:txBody>
          <a:bodyPr>
            <a:normAutofit/>
          </a:bodyPr>
          <a:lstStyle/>
          <a:p>
            <a:r>
              <a:rPr lang="en-US" sz="3600"/>
              <a:t>Outline</a:t>
            </a:r>
          </a:p>
        </p:txBody>
      </p:sp>
      <p:sp>
        <p:nvSpPr>
          <p:cNvPr id="3" name="Text Placeholder 2">
            <a:extLst>
              <a:ext uri="{FF2B5EF4-FFF2-40B4-BE49-F238E27FC236}">
                <a16:creationId xmlns:a16="http://schemas.microsoft.com/office/drawing/2014/main" id="{E23F47D5-79C5-134F-8CFE-D591E1A2AEB6}"/>
              </a:ext>
            </a:extLst>
          </p:cNvPr>
          <p:cNvSpPr>
            <a:spLocks noGrp="1"/>
          </p:cNvSpPr>
          <p:nvPr>
            <p:ph type="body" sz="quarter" idx="12"/>
          </p:nvPr>
        </p:nvSpPr>
        <p:spPr>
          <a:xfrm>
            <a:off x="422749" y="1088137"/>
            <a:ext cx="11177587" cy="4315968"/>
          </a:xfrm>
        </p:spPr>
        <p:txBody>
          <a:bodyPr>
            <a:normAutofit/>
          </a:bodyPr>
          <a:lstStyle/>
          <a:p>
            <a:pPr marL="342900" indent="-342900">
              <a:lnSpc>
                <a:spcPct val="100000"/>
              </a:lnSpc>
              <a:spcBef>
                <a:spcPts val="600"/>
              </a:spcBef>
              <a:buFont typeface="+mj-lt"/>
              <a:buAutoNum type="arabicPeriod"/>
            </a:pPr>
            <a:endParaRPr lang="en-GB" dirty="0"/>
          </a:p>
          <a:p>
            <a:pPr marL="342900" indent="-342900">
              <a:lnSpc>
                <a:spcPct val="100000"/>
              </a:lnSpc>
              <a:spcBef>
                <a:spcPts val="600"/>
              </a:spcBef>
              <a:buFont typeface="+mj-lt"/>
              <a:buAutoNum type="arabicPeriod"/>
            </a:pPr>
            <a:r>
              <a:rPr lang="en-GB" sz="2400" dirty="0"/>
              <a:t>Clinical background, decision problem and overview of EEPRU’s approach to modelling benefit and potentially excluded groups of patients</a:t>
            </a:r>
          </a:p>
          <a:p>
            <a:pPr marL="342900" indent="-342900">
              <a:lnSpc>
                <a:spcPct val="100000"/>
              </a:lnSpc>
              <a:spcBef>
                <a:spcPts val="600"/>
              </a:spcBef>
              <a:buFont typeface="+mj-lt"/>
              <a:buAutoNum type="arabicPeriod"/>
            </a:pPr>
            <a:r>
              <a:rPr lang="en-GB" sz="2400" dirty="0"/>
              <a:t>Using in vitro susceptibility data to estimate clinical outcomes</a:t>
            </a:r>
          </a:p>
          <a:p>
            <a:pPr marL="342900" indent="-342900">
              <a:lnSpc>
                <a:spcPct val="100000"/>
              </a:lnSpc>
              <a:spcBef>
                <a:spcPts val="600"/>
              </a:spcBef>
              <a:buFont typeface="+mj-lt"/>
              <a:buAutoNum type="arabicPeriod"/>
            </a:pPr>
            <a:r>
              <a:rPr lang="en-GB" sz="2400" dirty="0"/>
              <a:t>EEPRU patient-level economic model </a:t>
            </a:r>
          </a:p>
          <a:p>
            <a:pPr marL="342900" indent="-342900">
              <a:lnSpc>
                <a:spcPct val="100000"/>
              </a:lnSpc>
              <a:spcBef>
                <a:spcPts val="600"/>
              </a:spcBef>
              <a:buFont typeface="+mj-lt"/>
              <a:buAutoNum type="arabicPeriod"/>
            </a:pPr>
            <a:r>
              <a:rPr lang="en-GB" sz="2400" dirty="0"/>
              <a:t>EEPRU population-level economic model </a:t>
            </a:r>
          </a:p>
          <a:p>
            <a:pPr marL="342900" indent="-342900">
              <a:lnSpc>
                <a:spcPct val="100000"/>
              </a:lnSpc>
              <a:spcBef>
                <a:spcPts val="600"/>
              </a:spcBef>
              <a:buFont typeface="+mj-lt"/>
              <a:buAutoNum type="arabicPeriod"/>
            </a:pPr>
            <a:r>
              <a:rPr lang="en-GB" sz="2400" dirty="0"/>
              <a:t>EEPRU results patient-level</a:t>
            </a:r>
          </a:p>
          <a:p>
            <a:pPr marL="342900" indent="-342900">
              <a:lnSpc>
                <a:spcPct val="100000"/>
              </a:lnSpc>
              <a:spcBef>
                <a:spcPts val="600"/>
              </a:spcBef>
              <a:buFont typeface="+mj-lt"/>
              <a:buAutoNum type="arabicPeriod"/>
            </a:pPr>
            <a:r>
              <a:rPr lang="en-GB" sz="2400" dirty="0"/>
              <a:t>EEPRU results population-level</a:t>
            </a:r>
          </a:p>
          <a:p>
            <a:pPr marL="342900" indent="-342900">
              <a:lnSpc>
                <a:spcPct val="100000"/>
              </a:lnSpc>
              <a:spcBef>
                <a:spcPts val="600"/>
              </a:spcBef>
              <a:buFont typeface="+mj-lt"/>
              <a:buAutoNum type="arabicPeriod"/>
            </a:pPr>
            <a:r>
              <a:rPr lang="en-GB" sz="2400" dirty="0"/>
              <a:t>Additional elements of value</a:t>
            </a:r>
          </a:p>
          <a:p>
            <a:pPr marL="342900" indent="-342900">
              <a:lnSpc>
                <a:spcPct val="100000"/>
              </a:lnSpc>
              <a:spcBef>
                <a:spcPts val="600"/>
              </a:spcBef>
              <a:buFont typeface="+mj-lt"/>
              <a:buAutoNum type="arabicPeriod"/>
            </a:pPr>
            <a:r>
              <a:rPr lang="en-GB" sz="2400" dirty="0"/>
              <a:t>Company model </a:t>
            </a:r>
          </a:p>
          <a:p>
            <a:pPr marL="342900" indent="-342900">
              <a:buFont typeface="+mj-lt"/>
              <a:buAutoNum type="arabicPeriod"/>
            </a:pPr>
            <a:endParaRPr lang="en-GB" dirty="0"/>
          </a:p>
        </p:txBody>
      </p:sp>
    </p:spTree>
    <p:extLst>
      <p:ext uri="{BB962C8B-B14F-4D97-AF65-F5344CB8AC3E}">
        <p14:creationId xmlns:p14="http://schemas.microsoft.com/office/powerpoint/2010/main" val="421644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15AE-5B09-44EC-AC1A-AB8C733BD37A}"/>
              </a:ext>
            </a:extLst>
          </p:cNvPr>
          <p:cNvSpPr>
            <a:spLocks noGrp="1"/>
          </p:cNvSpPr>
          <p:nvPr>
            <p:ph type="ctrTitle"/>
          </p:nvPr>
        </p:nvSpPr>
        <p:spPr>
          <a:xfrm>
            <a:off x="724987" y="746309"/>
            <a:ext cx="10780550" cy="1276350"/>
          </a:xfrm>
        </p:spPr>
        <p:txBody>
          <a:bodyPr>
            <a:normAutofit fontScale="90000"/>
          </a:bodyPr>
          <a:lstStyle/>
          <a:p>
            <a:r>
              <a:rPr lang="en-GB" dirty="0"/>
              <a:t>Clinical background, decision problem and overview of EEPRU’s approach to modelling benefit and potentially excluded groups of patients</a:t>
            </a:r>
          </a:p>
        </p:txBody>
      </p:sp>
    </p:spTree>
    <p:extLst>
      <p:ext uri="{BB962C8B-B14F-4D97-AF65-F5344CB8AC3E}">
        <p14:creationId xmlns:p14="http://schemas.microsoft.com/office/powerpoint/2010/main" val="154569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a:xfrm>
            <a:off x="299072" y="115488"/>
            <a:ext cx="11178381" cy="873020"/>
          </a:xfrm>
        </p:spPr>
        <p:txBody>
          <a:bodyPr>
            <a:normAutofit fontScale="90000"/>
          </a:bodyPr>
          <a:lstStyle/>
          <a:p>
            <a:r>
              <a:rPr lang="en-GB" dirty="0"/>
              <a:t>CAZ-AVI ceftazidime-avibactam broad license</a:t>
            </a:r>
            <a:br>
              <a:rPr lang="en-GB" sz="2700" b="0" i="1" dirty="0">
                <a:solidFill>
                  <a:schemeClr val="accent2"/>
                </a:solidFill>
              </a:rPr>
            </a:br>
            <a:r>
              <a:rPr lang="en-GB" sz="2700" b="0" i="1" dirty="0">
                <a:solidFill>
                  <a:schemeClr val="accent2"/>
                </a:solidFill>
              </a:rPr>
              <a:t>EEPRU’s model narrower than marketing authorisation</a:t>
            </a:r>
            <a:endParaRPr lang="en-GB" sz="2700" i="1" dirty="0">
              <a:solidFill>
                <a:schemeClr val="accent2"/>
              </a:solidFill>
            </a:endParaRPr>
          </a:p>
        </p:txBody>
      </p:sp>
      <p:sp>
        <p:nvSpPr>
          <p:cNvPr id="3" name="Text Placeholder 2">
            <a:extLst>
              <a:ext uri="{FF2B5EF4-FFF2-40B4-BE49-F238E27FC236}">
                <a16:creationId xmlns:a16="http://schemas.microsoft.com/office/drawing/2014/main" id="{B1FEA4D9-86AB-4C2A-B9A3-353EBA17311F}"/>
              </a:ext>
            </a:extLst>
          </p:cNvPr>
          <p:cNvSpPr>
            <a:spLocks noGrp="1"/>
          </p:cNvSpPr>
          <p:nvPr>
            <p:ph type="body" sz="quarter" idx="12"/>
          </p:nvPr>
        </p:nvSpPr>
        <p:spPr>
          <a:xfrm>
            <a:off x="366801" y="988508"/>
            <a:ext cx="11649188" cy="3649587"/>
          </a:xfrm>
        </p:spPr>
        <p:txBody>
          <a:bodyPr>
            <a:noAutofit/>
          </a:bodyPr>
          <a:lstStyle/>
          <a:p>
            <a:pPr marL="342900" indent="-342900">
              <a:lnSpc>
                <a:spcPct val="100000"/>
              </a:lnSpc>
              <a:spcBef>
                <a:spcPts val="300"/>
              </a:spcBef>
              <a:buFont typeface="Arial" panose="020B0604020202020204" pitchFamily="34" charset="0"/>
              <a:buChar char="•"/>
            </a:pPr>
            <a:r>
              <a:rPr lang="en-GB" dirty="0"/>
              <a:t>Combines </a:t>
            </a:r>
            <a:r>
              <a:rPr lang="en-GB" dirty="0" err="1"/>
              <a:t>cephalasporin</a:t>
            </a:r>
            <a:r>
              <a:rPr lang="en-GB" dirty="0"/>
              <a:t> + β lactamase inhibitor</a:t>
            </a:r>
          </a:p>
          <a:p>
            <a:pPr marL="342900" indent="-342900">
              <a:lnSpc>
                <a:spcPct val="100000"/>
              </a:lnSpc>
              <a:spcBef>
                <a:spcPts val="300"/>
              </a:spcBef>
              <a:buFont typeface="Arial" panose="020B0604020202020204" pitchFamily="34" charset="0"/>
              <a:buChar char="•"/>
            </a:pPr>
            <a:r>
              <a:rPr lang="en-GB" dirty="0"/>
              <a:t>Administer IV in fixed dose combination</a:t>
            </a:r>
          </a:p>
          <a:p>
            <a:pPr marL="342900" indent="-342900">
              <a:lnSpc>
                <a:spcPct val="100000"/>
              </a:lnSpc>
              <a:spcBef>
                <a:spcPts val="300"/>
              </a:spcBef>
              <a:buFont typeface="Arial" panose="020B0604020202020204" pitchFamily="34" charset="0"/>
              <a:buChar char="•"/>
            </a:pPr>
            <a:r>
              <a:rPr lang="en-GB" dirty="0"/>
              <a:t>Many infection sites e.g. lung, urinary tract, bloodstream</a:t>
            </a:r>
          </a:p>
          <a:p>
            <a:pPr marL="342900" indent="-342900">
              <a:lnSpc>
                <a:spcPct val="100000"/>
              </a:lnSpc>
              <a:spcBef>
                <a:spcPts val="300"/>
              </a:spcBef>
              <a:buFont typeface="Arial" panose="020B0604020202020204" pitchFamily="34" charset="0"/>
              <a:buChar char="•"/>
            </a:pPr>
            <a:r>
              <a:rPr lang="en-GB" dirty="0"/>
              <a:t>Many gram negative pathogens e.g. </a:t>
            </a:r>
            <a:r>
              <a:rPr lang="en-GB" dirty="0" err="1"/>
              <a:t>Enterobacterales</a:t>
            </a:r>
            <a:r>
              <a:rPr lang="en-GB" dirty="0"/>
              <a:t>, Pseudomonas aeruginosa, Acinetobacter </a:t>
            </a:r>
            <a:r>
              <a:rPr lang="en-GB" dirty="0" err="1"/>
              <a:t>baumannii</a:t>
            </a:r>
            <a:endParaRPr lang="en-GB" dirty="0"/>
          </a:p>
          <a:p>
            <a:pPr marL="342900" indent="-342900">
              <a:lnSpc>
                <a:spcPct val="100000"/>
              </a:lnSpc>
              <a:spcBef>
                <a:spcPts val="300"/>
              </a:spcBef>
              <a:buFont typeface="Arial" panose="020B0604020202020204" pitchFamily="34" charset="0"/>
              <a:buChar char="•"/>
            </a:pPr>
            <a:r>
              <a:rPr lang="en-GB" dirty="0"/>
              <a:t>Many mechanisms of resistance</a:t>
            </a:r>
          </a:p>
          <a:p>
            <a:pPr marL="971550" lvl="1" indent="-285750">
              <a:lnSpc>
                <a:spcPct val="100000"/>
              </a:lnSpc>
              <a:spcBef>
                <a:spcPts val="300"/>
              </a:spcBef>
              <a:buFont typeface="Courier New" panose="02070309020205020404" pitchFamily="49" charset="0"/>
              <a:buChar char="o"/>
            </a:pPr>
            <a:r>
              <a:rPr lang="en-GB" dirty="0" err="1"/>
              <a:t>Carbapenemase</a:t>
            </a:r>
            <a:r>
              <a:rPr lang="en-GB" dirty="0"/>
              <a:t>-mediated  = enzymes that hydrolyse + deactivate carbapenem antibiotics </a:t>
            </a:r>
            <a:r>
              <a:rPr lang="en-GB" dirty="0" err="1"/>
              <a:t>eg</a:t>
            </a:r>
            <a:r>
              <a:rPr lang="en-GB" dirty="0"/>
              <a:t> meropenem </a:t>
            </a:r>
          </a:p>
          <a:p>
            <a:pPr marL="1428750" lvl="2" indent="-285750">
              <a:lnSpc>
                <a:spcPct val="100000"/>
              </a:lnSpc>
              <a:spcBef>
                <a:spcPts val="300"/>
              </a:spcBef>
              <a:buFont typeface="Wingdings" pitchFamily="2" charset="2"/>
              <a:buChar char="§"/>
            </a:pPr>
            <a:r>
              <a:rPr lang="en-GB" dirty="0"/>
              <a:t>Klebsiella </a:t>
            </a:r>
            <a:r>
              <a:rPr lang="en-GB" dirty="0" err="1"/>
              <a:t>pnuemoniae</a:t>
            </a:r>
            <a:r>
              <a:rPr lang="en-GB" dirty="0"/>
              <a:t> </a:t>
            </a:r>
            <a:r>
              <a:rPr lang="en-GB" dirty="0" err="1"/>
              <a:t>carbapenemase</a:t>
            </a:r>
            <a:r>
              <a:rPr lang="en-GB" dirty="0"/>
              <a:t> (KPC)</a:t>
            </a:r>
          </a:p>
          <a:p>
            <a:pPr marL="1428750" lvl="2" indent="-285750">
              <a:lnSpc>
                <a:spcPct val="100000"/>
              </a:lnSpc>
              <a:spcBef>
                <a:spcPts val="300"/>
              </a:spcBef>
              <a:buFont typeface="Wingdings" pitchFamily="2" charset="2"/>
              <a:buChar char="§"/>
            </a:pPr>
            <a:r>
              <a:rPr lang="en-GB" dirty="0"/>
              <a:t>oxacillinase (OXA)</a:t>
            </a:r>
          </a:p>
          <a:p>
            <a:pPr marL="1428750" lvl="2" indent="-285750">
              <a:lnSpc>
                <a:spcPct val="100000"/>
              </a:lnSpc>
              <a:spcBef>
                <a:spcPts val="300"/>
              </a:spcBef>
              <a:buFont typeface="Wingdings" pitchFamily="2" charset="2"/>
              <a:buChar char="§"/>
            </a:pPr>
            <a:r>
              <a:rPr lang="en-GB" dirty="0" err="1"/>
              <a:t>metallo</a:t>
            </a:r>
            <a:r>
              <a:rPr lang="en-GB" dirty="0"/>
              <a:t>-beta-lactamases (MBL)</a:t>
            </a:r>
          </a:p>
          <a:p>
            <a:pPr marL="971550" lvl="1" indent="-285750">
              <a:lnSpc>
                <a:spcPct val="100000"/>
              </a:lnSpc>
              <a:spcBef>
                <a:spcPts val="300"/>
              </a:spcBef>
              <a:buFont typeface="Courier New" panose="02070309020205020404" pitchFamily="49" charset="0"/>
              <a:buChar char="o"/>
            </a:pPr>
            <a:r>
              <a:rPr lang="en-GB" dirty="0"/>
              <a:t>Non-</a:t>
            </a:r>
            <a:r>
              <a:rPr lang="en-GB" dirty="0" err="1"/>
              <a:t>carbapenemase</a:t>
            </a:r>
            <a:r>
              <a:rPr lang="en-GB" dirty="0"/>
              <a:t>-mediated: reduced cell membrane permeability to antibiotics </a:t>
            </a:r>
            <a:br>
              <a:rPr lang="en-GB" dirty="0"/>
            </a:br>
            <a:r>
              <a:rPr lang="en-GB" dirty="0" err="1"/>
              <a:t>eg</a:t>
            </a:r>
            <a:r>
              <a:rPr lang="en-GB" dirty="0"/>
              <a:t> overexpression of efflux pumps, downregulation of porins </a:t>
            </a:r>
          </a:p>
          <a:p>
            <a:pPr marL="971550" lvl="1" indent="-285750">
              <a:lnSpc>
                <a:spcPct val="100000"/>
              </a:lnSpc>
              <a:spcBef>
                <a:spcPts val="300"/>
              </a:spcBef>
              <a:buFont typeface="Courier New" panose="02070309020205020404" pitchFamily="49" charset="0"/>
              <a:buChar char="o"/>
            </a:pPr>
            <a:endParaRPr lang="en-GB" dirty="0"/>
          </a:p>
          <a:p>
            <a:pPr marL="971550" lvl="1" indent="-285750">
              <a:lnSpc>
                <a:spcPct val="100000"/>
              </a:lnSpc>
              <a:spcBef>
                <a:spcPts val="300"/>
              </a:spcBef>
              <a:buFont typeface="Courier New" panose="02070309020205020404" pitchFamily="49" charset="0"/>
              <a:buChar char="o"/>
            </a:pPr>
            <a:endParaRPr lang="en-GB" dirty="0"/>
          </a:p>
          <a:p>
            <a:pPr marL="971550" lvl="1" indent="-285750">
              <a:lnSpc>
                <a:spcPct val="100000"/>
              </a:lnSpc>
              <a:spcBef>
                <a:spcPts val="300"/>
              </a:spcBef>
              <a:buFont typeface="Courier New" panose="02070309020205020404" pitchFamily="49" charset="0"/>
              <a:buChar char="o"/>
            </a:pPr>
            <a:endParaRPr lang="en-GB" dirty="0"/>
          </a:p>
          <a:p>
            <a:pPr marL="971550" lvl="1" indent="-285750">
              <a:lnSpc>
                <a:spcPct val="100000"/>
              </a:lnSpc>
              <a:spcBef>
                <a:spcPts val="300"/>
              </a:spcBef>
              <a:buFont typeface="Courier New" panose="02070309020205020404" pitchFamily="49" charset="0"/>
              <a:buChar char="o"/>
            </a:pPr>
            <a:endParaRPr lang="en-GB" dirty="0"/>
          </a:p>
          <a:p>
            <a:pPr marL="971550" lvl="1" indent="-285750">
              <a:lnSpc>
                <a:spcPct val="100000"/>
              </a:lnSpc>
              <a:spcBef>
                <a:spcPts val="300"/>
              </a:spcBef>
              <a:buFont typeface="Courier New" panose="02070309020205020404" pitchFamily="49" charset="0"/>
              <a:buChar char="o"/>
            </a:pPr>
            <a:endParaRPr lang="en-GB" dirty="0"/>
          </a:p>
          <a:p>
            <a:pPr marL="971550" lvl="1" indent="-285750">
              <a:lnSpc>
                <a:spcPct val="100000"/>
              </a:lnSpc>
              <a:spcBef>
                <a:spcPts val="300"/>
              </a:spcBef>
              <a:buFont typeface="Courier New" panose="02070309020205020404" pitchFamily="49" charset="0"/>
              <a:buChar char="o"/>
            </a:pPr>
            <a:endParaRPr lang="en-GB" sz="300" dirty="0"/>
          </a:p>
          <a:p>
            <a:pPr>
              <a:lnSpc>
                <a:spcPct val="100000"/>
              </a:lnSpc>
              <a:spcBef>
                <a:spcPts val="300"/>
              </a:spcBef>
            </a:pPr>
            <a:r>
              <a:rPr lang="en-GB" i="1" dirty="0"/>
              <a:t>Narrow model because CAZ-AVI not active against all pathogens/mechanisms &amp; not possible to model every population</a:t>
            </a:r>
            <a:r>
              <a:rPr lang="en-GB" i="1" dirty="0">
                <a:solidFill>
                  <a:srgbClr val="FF0000"/>
                </a:solidFill>
              </a:rPr>
              <a:t> </a:t>
            </a:r>
          </a:p>
        </p:txBody>
      </p:sp>
      <p:sp>
        <p:nvSpPr>
          <p:cNvPr id="7" name="TextBox 6">
            <a:extLst>
              <a:ext uri="{FF2B5EF4-FFF2-40B4-BE49-F238E27FC236}">
                <a16:creationId xmlns:a16="http://schemas.microsoft.com/office/drawing/2014/main" id="{B9BB2AA5-8DCC-4BA2-8DBC-07A6EB4B7137}"/>
              </a:ext>
            </a:extLst>
          </p:cNvPr>
          <p:cNvSpPr txBox="1"/>
          <p:nvPr/>
        </p:nvSpPr>
        <p:spPr>
          <a:xfrm>
            <a:off x="238414" y="4814353"/>
            <a:ext cx="11434359" cy="1470538"/>
          </a:xfrm>
          <a:prstGeom prst="rect">
            <a:avLst/>
          </a:prstGeom>
          <a:solidFill>
            <a:srgbClr val="FEFFB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b="1" i="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114000"/>
              </a:lnSpc>
            </a:pPr>
            <a:r>
              <a:rPr lang="en-GB" sz="2000" i="0" dirty="0">
                <a:solidFill>
                  <a:schemeClr val="tx1"/>
                </a:solidFill>
              </a:rPr>
              <a:t>Marketing authorisation: </a:t>
            </a:r>
            <a:r>
              <a:rPr lang="en-GB" sz="2000" b="0" i="0" dirty="0">
                <a:solidFill>
                  <a:schemeClr val="tx1"/>
                </a:solidFill>
              </a:rPr>
              <a:t>Adults and paediatric patients (≥3 months) with complicated intra-abdominal infections; complicated urinary tract infection; hospital-acquired pneumonia, including ventilator-associated pneumonia; bacteraemia (adults only) associated with aforementioned infections; infections caused by aerobic gram-negative organisms with limited treatment options.”</a:t>
            </a:r>
          </a:p>
        </p:txBody>
      </p:sp>
    </p:spTree>
    <p:extLst>
      <p:ext uri="{BB962C8B-B14F-4D97-AF65-F5344CB8AC3E}">
        <p14:creationId xmlns:p14="http://schemas.microsoft.com/office/powerpoint/2010/main" val="128602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918E-ADAD-408E-A770-23CCCB89AF8F}"/>
              </a:ext>
            </a:extLst>
          </p:cNvPr>
          <p:cNvSpPr>
            <a:spLocks noGrp="1"/>
          </p:cNvSpPr>
          <p:nvPr>
            <p:ph type="ctrTitle"/>
          </p:nvPr>
        </p:nvSpPr>
        <p:spPr>
          <a:solidFill>
            <a:schemeClr val="bg1"/>
          </a:solidFill>
        </p:spPr>
        <p:txBody>
          <a:bodyPr/>
          <a:lstStyle/>
          <a:p>
            <a:r>
              <a:rPr lang="en-GB" dirty="0"/>
              <a:t>Patient perspective - Antibiotic Research UK</a:t>
            </a:r>
          </a:p>
        </p:txBody>
      </p:sp>
      <p:sp>
        <p:nvSpPr>
          <p:cNvPr id="3" name="Text Placeholder 2">
            <a:extLst>
              <a:ext uri="{FF2B5EF4-FFF2-40B4-BE49-F238E27FC236}">
                <a16:creationId xmlns:a16="http://schemas.microsoft.com/office/drawing/2014/main" id="{46A2B8B6-1299-47FD-AA05-2273CBECAEF8}"/>
              </a:ext>
            </a:extLst>
          </p:cNvPr>
          <p:cNvSpPr>
            <a:spLocks noGrp="1"/>
          </p:cNvSpPr>
          <p:nvPr>
            <p:ph type="body" sz="quarter" idx="12"/>
          </p:nvPr>
        </p:nvSpPr>
        <p:spPr/>
        <p:txBody>
          <a:bodyPr>
            <a:normAutofit lnSpcReduction="10000"/>
          </a:bodyPr>
          <a:lstStyle/>
          <a:p>
            <a:pPr marL="285750" indent="-285750">
              <a:lnSpc>
                <a:spcPct val="100000"/>
              </a:lnSpc>
              <a:spcBef>
                <a:spcPts val="600"/>
              </a:spcBef>
              <a:spcAft>
                <a:spcPts val="600"/>
              </a:spcAft>
              <a:buFont typeface="Arial" panose="020B0604020202020204" pitchFamily="34" charset="0"/>
              <a:buChar char="•"/>
            </a:pPr>
            <a:r>
              <a:rPr lang="en-GB" sz="2000" dirty="0"/>
              <a:t>Drug resistant infection: for many patients, a chronic condition and potential death sentence which is invisible and with which they must live. Constant feelings of fear, dread and frustration.</a:t>
            </a:r>
          </a:p>
          <a:p>
            <a:pPr marL="285750" indent="-285750">
              <a:lnSpc>
                <a:spcPct val="100000"/>
              </a:lnSpc>
              <a:spcBef>
                <a:spcPts val="600"/>
              </a:spcBef>
              <a:spcAft>
                <a:spcPts val="600"/>
              </a:spcAft>
              <a:buFont typeface="Arial" panose="020B0604020202020204" pitchFamily="34" charset="0"/>
              <a:buChar char="•"/>
            </a:pPr>
            <a:r>
              <a:rPr lang="en-GB" sz="2000" dirty="0"/>
              <a:t>Symptoms often include severe pain, fatigue, lethargy, dizziness, brain fog, leading to severe depression &amp; anxiety as quality of life decreases</a:t>
            </a:r>
          </a:p>
          <a:p>
            <a:pPr marL="285750" indent="-285750">
              <a:lnSpc>
                <a:spcPct val="100000"/>
              </a:lnSpc>
              <a:spcBef>
                <a:spcPts val="600"/>
              </a:spcBef>
              <a:spcAft>
                <a:spcPts val="600"/>
              </a:spcAft>
              <a:buFont typeface="Arial" panose="020B0604020202020204" pitchFamily="34" charset="0"/>
              <a:buChar char="•"/>
            </a:pPr>
            <a:r>
              <a:rPr lang="en-GB" sz="2000" dirty="0"/>
              <a:t>Frequent hospital admissions</a:t>
            </a:r>
          </a:p>
          <a:p>
            <a:pPr marL="285750" indent="-285750">
              <a:lnSpc>
                <a:spcPct val="100000"/>
              </a:lnSpc>
              <a:spcBef>
                <a:spcPts val="600"/>
              </a:spcBef>
              <a:spcAft>
                <a:spcPts val="600"/>
              </a:spcAft>
              <a:buFont typeface="Arial" panose="020B0604020202020204" pitchFamily="34" charset="0"/>
              <a:buChar char="•"/>
            </a:pPr>
            <a:r>
              <a:rPr lang="en-GB" sz="2000" dirty="0"/>
              <a:t>Some patients are put in isolation for 2–6 weeks, adding stress</a:t>
            </a:r>
          </a:p>
          <a:p>
            <a:pPr marL="285750" indent="-285750">
              <a:lnSpc>
                <a:spcPct val="100000"/>
              </a:lnSpc>
              <a:spcBef>
                <a:spcPts val="600"/>
              </a:spcBef>
              <a:spcAft>
                <a:spcPts val="600"/>
              </a:spcAft>
              <a:buFont typeface="Arial" panose="020B0604020202020204" pitchFamily="34" charset="0"/>
              <a:buChar char="•"/>
            </a:pPr>
            <a:r>
              <a:rPr lang="en-GB" sz="2000" dirty="0"/>
              <a:t>Economic burden on individuals, many of whom cannot work</a:t>
            </a:r>
          </a:p>
          <a:p>
            <a:pPr marL="285750" indent="-285750">
              <a:lnSpc>
                <a:spcPct val="100000"/>
              </a:lnSpc>
              <a:spcBef>
                <a:spcPts val="600"/>
              </a:spcBef>
              <a:spcAft>
                <a:spcPts val="600"/>
              </a:spcAft>
              <a:buFont typeface="Arial" panose="020B0604020202020204" pitchFamily="34" charset="0"/>
              <a:buChar char="•"/>
            </a:pPr>
            <a:r>
              <a:rPr lang="en-GB" sz="2000" dirty="0"/>
              <a:t>Significant impact on carers and families, looking after patients and providing financial support</a:t>
            </a:r>
          </a:p>
          <a:p>
            <a:pPr marL="285750" indent="-285750">
              <a:lnSpc>
                <a:spcPct val="100000"/>
              </a:lnSpc>
              <a:spcBef>
                <a:spcPts val="600"/>
              </a:spcBef>
              <a:spcAft>
                <a:spcPts val="600"/>
              </a:spcAft>
              <a:buFont typeface="Arial" panose="020B0604020202020204" pitchFamily="34" charset="0"/>
              <a:buChar char="•"/>
            </a:pPr>
            <a:r>
              <a:rPr lang="en-GB" sz="2000" dirty="0"/>
              <a:t>Over-reliance on poor testing methods means patients often feel “not believed” by healthcare professionals or family and friends</a:t>
            </a:r>
          </a:p>
        </p:txBody>
      </p:sp>
    </p:spTree>
    <p:extLst>
      <p:ext uri="{BB962C8B-B14F-4D97-AF65-F5344CB8AC3E}">
        <p14:creationId xmlns:p14="http://schemas.microsoft.com/office/powerpoint/2010/main" val="165163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918E-ADAD-408E-A770-23CCCB89AF8F}"/>
              </a:ext>
            </a:extLst>
          </p:cNvPr>
          <p:cNvSpPr>
            <a:spLocks noGrp="1"/>
          </p:cNvSpPr>
          <p:nvPr>
            <p:ph type="ctrTitle"/>
          </p:nvPr>
        </p:nvSpPr>
        <p:spPr>
          <a:solidFill>
            <a:schemeClr val="bg1"/>
          </a:solidFill>
        </p:spPr>
        <p:txBody>
          <a:bodyPr>
            <a:normAutofit fontScale="90000"/>
          </a:bodyPr>
          <a:lstStyle/>
          <a:p>
            <a:r>
              <a:rPr lang="en-GB" sz="4400" dirty="0"/>
              <a:t>Patient perspective - Anthony Nolan</a:t>
            </a:r>
            <a:br>
              <a:rPr lang="en-GB" dirty="0"/>
            </a:br>
            <a:r>
              <a:rPr lang="en-GB" sz="2400" b="0" i="1" dirty="0">
                <a:solidFill>
                  <a:schemeClr val="accent2"/>
                </a:solidFill>
              </a:rPr>
              <a:t>Submission specifically refers to people who require/ have received a stem cell transplant</a:t>
            </a:r>
            <a:br>
              <a:rPr lang="en-GB" sz="2700" i="1" dirty="0"/>
            </a:br>
            <a:endParaRPr lang="en-GB" sz="2700" i="1" dirty="0"/>
          </a:p>
        </p:txBody>
      </p:sp>
      <p:sp>
        <p:nvSpPr>
          <p:cNvPr id="3" name="Text Placeholder 2">
            <a:extLst>
              <a:ext uri="{FF2B5EF4-FFF2-40B4-BE49-F238E27FC236}">
                <a16:creationId xmlns:a16="http://schemas.microsoft.com/office/drawing/2014/main" id="{46A2B8B6-1299-47FD-AA05-2273CBECAEF8}"/>
              </a:ext>
            </a:extLst>
          </p:cNvPr>
          <p:cNvSpPr>
            <a:spLocks noGrp="1"/>
          </p:cNvSpPr>
          <p:nvPr>
            <p:ph type="body" sz="quarter" idx="12"/>
          </p:nvPr>
        </p:nvSpPr>
        <p:spPr/>
        <p:txBody>
          <a:bodyPr>
            <a:normAutofit/>
          </a:bodyPr>
          <a:lstStyle/>
          <a:p>
            <a:pPr marL="285750" indent="-285750">
              <a:lnSpc>
                <a:spcPct val="100000"/>
              </a:lnSpc>
              <a:spcBef>
                <a:spcPts val="600"/>
              </a:spcBef>
              <a:spcAft>
                <a:spcPts val="600"/>
              </a:spcAft>
              <a:buFont typeface="Arial" panose="020B0604020202020204" pitchFamily="34" charset="0"/>
              <a:buChar char="•"/>
            </a:pPr>
            <a:r>
              <a:rPr lang="en-GB" sz="2000"/>
              <a:t>Patients with severe drug-resistant infection often have extremely difficult experiences, feeling scared and losing hope</a:t>
            </a:r>
          </a:p>
          <a:p>
            <a:pPr marL="285750" indent="-285750">
              <a:lnSpc>
                <a:spcPct val="100000"/>
              </a:lnSpc>
              <a:spcBef>
                <a:spcPts val="600"/>
              </a:spcBef>
              <a:spcAft>
                <a:spcPts val="600"/>
              </a:spcAft>
              <a:buFont typeface="Arial" panose="020B0604020202020204" pitchFamily="34" charset="0"/>
              <a:buChar char="•"/>
            </a:pPr>
            <a:r>
              <a:rPr lang="en-GB" sz="2000"/>
              <a:t>Isolation impacts emotional and psychological wellbeing of both patients and carers, particularly as many stem cell transplant patients will already have isolated during prior treatment </a:t>
            </a:r>
          </a:p>
          <a:p>
            <a:pPr marL="285750" indent="-285750">
              <a:lnSpc>
                <a:spcPct val="100000"/>
              </a:lnSpc>
              <a:spcBef>
                <a:spcPts val="600"/>
              </a:spcBef>
              <a:spcAft>
                <a:spcPts val="600"/>
              </a:spcAft>
              <a:buFont typeface="Arial" panose="020B0604020202020204" pitchFamily="34" charset="0"/>
              <a:buChar char="•"/>
            </a:pPr>
            <a:r>
              <a:rPr lang="en-GB" sz="2000"/>
              <a:t>Mixed experience with length of time required to isolate, can range from a few days to several months  </a:t>
            </a:r>
          </a:p>
          <a:p>
            <a:pPr marL="285750" indent="-285750">
              <a:lnSpc>
                <a:spcPct val="100000"/>
              </a:lnSpc>
              <a:spcBef>
                <a:spcPts val="600"/>
              </a:spcBef>
              <a:spcAft>
                <a:spcPts val="600"/>
              </a:spcAft>
              <a:buFont typeface="Arial" panose="020B0604020202020204" pitchFamily="34" charset="0"/>
              <a:buChar char="•"/>
            </a:pPr>
            <a:r>
              <a:rPr lang="en-GB" sz="2000"/>
              <a:t>High unmet need in this population as people often immunosuppressed and vulnerable to infection, more likely to develop severe drug-resistant infection</a:t>
            </a:r>
          </a:p>
        </p:txBody>
      </p:sp>
    </p:spTree>
    <p:extLst>
      <p:ext uri="{BB962C8B-B14F-4D97-AF65-F5344CB8AC3E}">
        <p14:creationId xmlns:p14="http://schemas.microsoft.com/office/powerpoint/2010/main" val="100361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19F932-E506-D74D-A0E7-C6AEFD53588A}"/>
              </a:ext>
            </a:extLst>
          </p:cNvPr>
          <p:cNvSpPr>
            <a:spLocks noGrp="1"/>
          </p:cNvSpPr>
          <p:nvPr>
            <p:ph type="ctrTitle"/>
          </p:nvPr>
        </p:nvSpPr>
        <p:spPr>
          <a:xfrm>
            <a:off x="496383" y="98605"/>
            <a:ext cx="11178545" cy="765175"/>
          </a:xfrm>
        </p:spPr>
        <p:txBody>
          <a:bodyPr>
            <a:normAutofit fontScale="90000"/>
          </a:bodyPr>
          <a:lstStyle/>
          <a:p>
            <a:r>
              <a:rPr lang="en-US" dirty="0">
                <a:solidFill>
                  <a:schemeClr val="tx1"/>
                </a:solidFill>
              </a:rPr>
              <a:t>Decision problem EEPRU</a:t>
            </a:r>
            <a:br>
              <a:rPr lang="en-US" dirty="0">
                <a:solidFill>
                  <a:schemeClr val="tx1"/>
                </a:solidFill>
              </a:rPr>
            </a:br>
            <a:r>
              <a:rPr lang="en-US" sz="2200" b="0" i="1" dirty="0">
                <a:solidFill>
                  <a:schemeClr val="tx1"/>
                </a:solidFill>
              </a:rPr>
              <a:t>Cannot model all scenarios covered in marketing </a:t>
            </a:r>
            <a:r>
              <a:rPr lang="en-US" sz="2200" b="0" i="1" dirty="0" err="1">
                <a:solidFill>
                  <a:schemeClr val="tx1"/>
                </a:solidFill>
              </a:rPr>
              <a:t>authorisation</a:t>
            </a:r>
            <a:br>
              <a:rPr lang="en-US" sz="2200" dirty="0">
                <a:solidFill>
                  <a:schemeClr val="tx1"/>
                </a:solidFill>
              </a:rPr>
            </a:br>
            <a:r>
              <a:rPr lang="en-US" sz="2200" b="0" i="1" dirty="0">
                <a:solidFill>
                  <a:schemeClr val="tx1"/>
                </a:solidFill>
              </a:rPr>
              <a:t>2 treatment approaches: ‘microbiology directed’ = </a:t>
            </a:r>
            <a:r>
              <a:rPr lang="en-GB" sz="2200" b="0" i="1" dirty="0">
                <a:solidFill>
                  <a:schemeClr val="tx1"/>
                </a:solidFill>
                <a:ea typeface="DengXian" panose="02010600030101010101" pitchFamily="2" charset="-122"/>
                <a:cs typeface="Arial" panose="020B0604020202020204" pitchFamily="34" charset="0"/>
              </a:rPr>
              <a:t>susceptibility and gene testing</a:t>
            </a:r>
            <a:br>
              <a:rPr lang="en-US" sz="2200" b="0" i="1" dirty="0">
                <a:solidFill>
                  <a:schemeClr val="tx1"/>
                </a:solidFill>
                <a:ea typeface="DengXian" panose="02010600030101010101" pitchFamily="2" charset="-122"/>
                <a:cs typeface="Arial" panose="020B0604020202020204" pitchFamily="34" charset="0"/>
              </a:rPr>
            </a:br>
            <a:r>
              <a:rPr lang="en-US" sz="2200" b="0" i="1" dirty="0">
                <a:solidFill>
                  <a:schemeClr val="tx1"/>
                </a:solidFill>
                <a:ea typeface="DengXian" panose="02010600030101010101" pitchFamily="2" charset="-122"/>
                <a:cs typeface="Arial" panose="020B0604020202020204" pitchFamily="34" charset="0"/>
              </a:rPr>
              <a:t>			</a:t>
            </a:r>
            <a:r>
              <a:rPr lang="en-US" sz="2200" b="0" i="1" dirty="0">
                <a:solidFill>
                  <a:schemeClr val="tx1"/>
                </a:solidFill>
              </a:rPr>
              <a:t>‘empiric’  = ill patients with probable drug-resistant organism</a:t>
            </a:r>
          </a:p>
        </p:txBody>
      </p:sp>
      <p:graphicFrame>
        <p:nvGraphicFramePr>
          <p:cNvPr id="3" name="Table 3">
            <a:extLst>
              <a:ext uri="{FF2B5EF4-FFF2-40B4-BE49-F238E27FC236}">
                <a16:creationId xmlns:a16="http://schemas.microsoft.com/office/drawing/2014/main" id="{BC2DF1FC-3441-1648-B436-C22C08A9104D}"/>
              </a:ext>
            </a:extLst>
          </p:cNvPr>
          <p:cNvGraphicFramePr>
            <a:graphicFrameLocks noGrp="1"/>
          </p:cNvGraphicFramePr>
          <p:nvPr>
            <p:ph type="tbl" sz="quarter" idx="19"/>
            <p:extLst>
              <p:ext uri="{D42A27DB-BD31-4B8C-83A1-F6EECF244321}">
                <p14:modId xmlns:p14="http://schemas.microsoft.com/office/powerpoint/2010/main" val="2746102317"/>
              </p:ext>
            </p:extLst>
          </p:nvPr>
        </p:nvGraphicFramePr>
        <p:xfrm>
          <a:off x="393016" y="1542552"/>
          <a:ext cx="11468425" cy="5166360"/>
        </p:xfrm>
        <a:graphic>
          <a:graphicData uri="http://schemas.openxmlformats.org/drawingml/2006/table">
            <a:tbl>
              <a:tblPr firstRow="1" bandRow="1">
                <a:tableStyleId>{16D9F66E-5EB9-4882-86FB-DCBF35E3C3E4}</a:tableStyleId>
              </a:tblPr>
              <a:tblGrid>
                <a:gridCol w="1709584">
                  <a:extLst>
                    <a:ext uri="{9D8B030D-6E8A-4147-A177-3AD203B41FA5}">
                      <a16:colId xmlns:a16="http://schemas.microsoft.com/office/drawing/2014/main" val="2736196531"/>
                    </a:ext>
                  </a:extLst>
                </a:gridCol>
                <a:gridCol w="9758841">
                  <a:extLst>
                    <a:ext uri="{9D8B030D-6E8A-4147-A177-3AD203B41FA5}">
                      <a16:colId xmlns:a16="http://schemas.microsoft.com/office/drawing/2014/main" val="1248016699"/>
                    </a:ext>
                  </a:extLst>
                </a:gridCol>
              </a:tblGrid>
              <a:tr h="370840">
                <a:tc>
                  <a:txBody>
                    <a:bodyPr/>
                    <a:lstStyle/>
                    <a:p>
                      <a:pPr>
                        <a:spcBef>
                          <a:spcPts val="300"/>
                        </a:spcBef>
                      </a:pPr>
                      <a:r>
                        <a:rPr lang="en-US" sz="2000" b="0"/>
                        <a:t>Population </a:t>
                      </a:r>
                    </a:p>
                  </a:txBody>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GB" sz="2000" b="0" i="1" dirty="0"/>
                        <a:t>When modelling at patient level, ‘high value clinical scenarios’ </a:t>
                      </a:r>
                      <a:r>
                        <a:rPr lang="en-GB" sz="2000" b="0" i="1" dirty="0" err="1"/>
                        <a:t>ie</a:t>
                      </a:r>
                      <a:r>
                        <a:rPr lang="en-GB" sz="2000" b="0" i="1" dirty="0"/>
                        <a:t> most likely to benefit</a:t>
                      </a:r>
                    </a:p>
                    <a:p>
                      <a:pPr marL="342900" marR="0" lvl="0" indent="-3429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2000" b="0" kern="1200" dirty="0" err="1">
                          <a:solidFill>
                            <a:schemeClr val="dk1"/>
                          </a:solidFill>
                          <a:effectLst/>
                        </a:rPr>
                        <a:t>Enterobacterales</a:t>
                      </a:r>
                      <a:r>
                        <a:rPr lang="en-GB" sz="2000" b="0" kern="1200" dirty="0">
                          <a:solidFill>
                            <a:schemeClr val="dk1"/>
                          </a:solidFill>
                          <a:effectLst/>
                        </a:rPr>
                        <a:t> </a:t>
                      </a:r>
                    </a:p>
                    <a:p>
                      <a:pPr marL="342900" marR="0" lvl="0" indent="-3429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2000" b="0" dirty="0"/>
                        <a:t>OXA-48 resistance mechanism </a:t>
                      </a:r>
                    </a:p>
                    <a:p>
                      <a:pPr marL="342900" marR="0" lvl="0" indent="-3429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2000" b="0" dirty="0"/>
                        <a:t>Complicated urinary tract infections (</a:t>
                      </a:r>
                      <a:r>
                        <a:rPr lang="en-GB" sz="2000" b="0" dirty="0" err="1"/>
                        <a:t>cUTI</a:t>
                      </a:r>
                      <a:r>
                        <a:rPr lang="en-GB" sz="2000" b="0" dirty="0"/>
                        <a:t>), microbiology-directed treatment only</a:t>
                      </a:r>
                    </a:p>
                    <a:p>
                      <a:pPr marL="342900" marR="0" lvl="0" indent="-3429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2000" b="0" dirty="0"/>
                        <a:t>Hospital-acquired pneumonia/ventilator assisted pneumonia (HAP/VAP), microbiology-directed + empiric treatment</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GB" sz="2000" b="0" i="1" dirty="0"/>
                        <a:t>When modelling ‘expected use’ at population level, includes intra-abdominal infections and bacteraemia/sepsis</a:t>
                      </a:r>
                    </a:p>
                  </a:txBody>
                  <a:tcPr/>
                </a:tc>
                <a:extLst>
                  <a:ext uri="{0D108BD9-81ED-4DB2-BD59-A6C34878D82A}">
                    <a16:rowId xmlns:a16="http://schemas.microsoft.com/office/drawing/2014/main" val="1319960452"/>
                  </a:ext>
                </a:extLst>
              </a:tr>
              <a:tr h="370840">
                <a:tc>
                  <a:txBody>
                    <a:bodyPr/>
                    <a:lstStyle/>
                    <a:p>
                      <a:pPr>
                        <a:spcBef>
                          <a:spcPts val="300"/>
                        </a:spcBef>
                      </a:pPr>
                      <a:r>
                        <a:rPr lang="en-US" sz="2000"/>
                        <a:t>Intervention </a:t>
                      </a:r>
                    </a:p>
                  </a:txBody>
                  <a:tcPr/>
                </a:tc>
                <a:tc>
                  <a:txBody>
                    <a:bodyPr/>
                    <a:lstStyle/>
                    <a:p>
                      <a:pPr>
                        <a:spcBef>
                          <a:spcPts val="300"/>
                        </a:spcBef>
                      </a:pPr>
                      <a:r>
                        <a:rPr lang="en-US" sz="2000"/>
                        <a:t>CAZ-AVI</a:t>
                      </a:r>
                    </a:p>
                  </a:txBody>
                  <a:tcPr/>
                </a:tc>
                <a:extLst>
                  <a:ext uri="{0D108BD9-81ED-4DB2-BD59-A6C34878D82A}">
                    <a16:rowId xmlns:a16="http://schemas.microsoft.com/office/drawing/2014/main" val="2743324388"/>
                  </a:ext>
                </a:extLst>
              </a:tr>
              <a:tr h="370840">
                <a:tc>
                  <a:txBody>
                    <a:bodyPr/>
                    <a:lstStyle/>
                    <a:p>
                      <a:pPr>
                        <a:spcBef>
                          <a:spcPts val="300"/>
                        </a:spcBef>
                      </a:pPr>
                      <a:r>
                        <a:rPr lang="en-US" sz="2000"/>
                        <a:t>Comparators </a:t>
                      </a:r>
                    </a:p>
                  </a:txBody>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GB" sz="2000" dirty="0"/>
                        <a:t>Ceftazidime, ceftriaxone, cefepime, tobramycin, gentamicin, colistin, amikacin, levofloxacin, ciprofloxacin, fosfomycin, tigecycline, aztreonam, meropenem</a:t>
                      </a:r>
                    </a:p>
                    <a:p>
                      <a:pPr marL="0" marR="0" lvl="0" indent="0" algn="l" defTabSz="914400" rtl="0" eaLnBrk="1" fontAlgn="auto" latinLnBrk="0" hangingPunct="1">
                        <a:lnSpc>
                          <a:spcPct val="100000"/>
                        </a:lnSpc>
                        <a:spcBef>
                          <a:spcPts val="300"/>
                        </a:spcBef>
                        <a:spcAft>
                          <a:spcPts val="0"/>
                        </a:spcAft>
                        <a:buClrTx/>
                        <a:buSzTx/>
                        <a:buFontTx/>
                        <a:buNone/>
                        <a:tabLst/>
                        <a:defRPr/>
                      </a:pPr>
                      <a:r>
                        <a:rPr lang="en-GB" sz="2000" b="0" i="1" dirty="0"/>
                        <a:t>EEPRU classifies patients according to whether infection susceptible to colistin-based and/or aminoglycoside-based therapy or not </a:t>
                      </a:r>
                      <a:endParaRPr lang="en-GB" sz="2000" b="0" i="1" dirty="0">
                        <a:highlight>
                          <a:srgbClr val="FF00FF"/>
                        </a:highlight>
                      </a:endParaRPr>
                    </a:p>
                  </a:txBody>
                  <a:tcPr/>
                </a:tc>
                <a:extLst>
                  <a:ext uri="{0D108BD9-81ED-4DB2-BD59-A6C34878D82A}">
                    <a16:rowId xmlns:a16="http://schemas.microsoft.com/office/drawing/2014/main" val="1131892359"/>
                  </a:ext>
                </a:extLst>
              </a:tr>
              <a:tr h="370840">
                <a:tc>
                  <a:txBody>
                    <a:bodyPr/>
                    <a:lstStyle/>
                    <a:p>
                      <a:pPr>
                        <a:spcBef>
                          <a:spcPts val="300"/>
                        </a:spcBef>
                      </a:pPr>
                      <a:r>
                        <a:rPr lang="en-US" sz="2000"/>
                        <a:t>Outcomes</a:t>
                      </a:r>
                    </a:p>
                  </a:txBody>
                  <a:tcPr/>
                </a:tc>
                <a:tc>
                  <a:txBody>
                    <a:bodyPr/>
                    <a:lstStyle/>
                    <a:p>
                      <a:pPr>
                        <a:spcBef>
                          <a:spcPts val="300"/>
                        </a:spcBef>
                      </a:pPr>
                      <a:r>
                        <a:rPr lang="en-US" sz="2000" dirty="0"/>
                        <a:t>QALYs at population level for ‘expected use’ </a:t>
                      </a:r>
                      <a:r>
                        <a:rPr lang="en-US" sz="2000" dirty="0" err="1"/>
                        <a:t>ie</a:t>
                      </a:r>
                      <a:r>
                        <a:rPr lang="en-US" sz="2000" dirty="0"/>
                        <a:t> high-value + other scenarios </a:t>
                      </a:r>
                      <a:br>
                        <a:rPr lang="en-US" sz="2000" dirty="0"/>
                      </a:br>
                      <a:r>
                        <a:rPr lang="en-US" sz="2000" dirty="0"/>
                        <a:t>Based on assumption that susceptibility in culture proxy for clinical effectiveness</a:t>
                      </a:r>
                    </a:p>
                  </a:txBody>
                  <a:tcPr/>
                </a:tc>
                <a:extLst>
                  <a:ext uri="{0D108BD9-81ED-4DB2-BD59-A6C34878D82A}">
                    <a16:rowId xmlns:a16="http://schemas.microsoft.com/office/drawing/2014/main" val="2239706613"/>
                  </a:ext>
                </a:extLst>
              </a:tr>
            </a:tbl>
          </a:graphicData>
        </a:graphic>
      </p:graphicFrame>
    </p:spTree>
    <p:extLst>
      <p:ext uri="{BB962C8B-B14F-4D97-AF65-F5344CB8AC3E}">
        <p14:creationId xmlns:p14="http://schemas.microsoft.com/office/powerpoint/2010/main" val="355433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F2A5-036E-4C18-9BE3-FB1659685195}"/>
              </a:ext>
            </a:extLst>
          </p:cNvPr>
          <p:cNvSpPr>
            <a:spLocks noGrp="1"/>
          </p:cNvSpPr>
          <p:nvPr>
            <p:ph type="ctrTitle"/>
          </p:nvPr>
        </p:nvSpPr>
        <p:spPr/>
        <p:txBody>
          <a:bodyPr/>
          <a:lstStyle/>
          <a:p>
            <a:r>
              <a:rPr lang="en-GB"/>
              <a:t>Consultation comments – comparators</a:t>
            </a:r>
          </a:p>
        </p:txBody>
      </p:sp>
      <p:sp>
        <p:nvSpPr>
          <p:cNvPr id="3" name="Subtitle 2">
            <a:extLst>
              <a:ext uri="{FF2B5EF4-FFF2-40B4-BE49-F238E27FC236}">
                <a16:creationId xmlns:a16="http://schemas.microsoft.com/office/drawing/2014/main" id="{9B17A0C8-F7D0-44E5-AEBA-FED2A0797539}"/>
              </a:ext>
            </a:extLst>
          </p:cNvPr>
          <p:cNvSpPr>
            <a:spLocks noGrp="1"/>
          </p:cNvSpPr>
          <p:nvPr>
            <p:ph type="subTitle" idx="1"/>
          </p:nvPr>
        </p:nvSpPr>
        <p:spPr>
          <a:xfrm>
            <a:off x="496580" y="1248678"/>
            <a:ext cx="11080069" cy="4301332"/>
          </a:xfrm>
        </p:spPr>
        <p:txBody>
          <a:bodyPr>
            <a:normAutofit/>
          </a:bodyPr>
          <a:lstStyle/>
          <a:p>
            <a:r>
              <a:rPr lang="en-GB" b="1" dirty="0"/>
              <a:t>Clinical expert: </a:t>
            </a:r>
          </a:p>
          <a:p>
            <a:pPr>
              <a:lnSpc>
                <a:spcPct val="100000"/>
              </a:lnSpc>
              <a:buFont typeface="Arial" panose="020B0604020202020204" pitchFamily="34" charset="0"/>
              <a:buChar char="•"/>
            </a:pPr>
            <a:r>
              <a:rPr lang="en-GB" dirty="0"/>
              <a:t>Non-colistin based alternatives to CAZ-AVI available in ~25% of cases, due to toxicity, intolerance or drug interactions. </a:t>
            </a:r>
          </a:p>
          <a:p>
            <a:pPr>
              <a:lnSpc>
                <a:spcPct val="100000"/>
              </a:lnSpc>
              <a:buFont typeface="Arial" panose="020B0604020202020204" pitchFamily="34" charset="0"/>
              <a:buChar char="•"/>
            </a:pPr>
            <a:endParaRPr lang="en-GB" dirty="0"/>
          </a:p>
          <a:p>
            <a:pPr marL="0" indent="0">
              <a:lnSpc>
                <a:spcPct val="100000"/>
              </a:lnSpc>
            </a:pPr>
            <a:r>
              <a:rPr lang="en-GB" b="1" dirty="0"/>
              <a:t>BIA</a:t>
            </a:r>
            <a:r>
              <a:rPr lang="en-GB" dirty="0"/>
              <a:t>:</a:t>
            </a:r>
          </a:p>
          <a:p>
            <a:pPr>
              <a:lnSpc>
                <a:spcPct val="100000"/>
              </a:lnSpc>
              <a:buFont typeface="Arial" panose="020B0604020202020204" pitchFamily="34" charset="0"/>
              <a:buChar char="•"/>
            </a:pPr>
            <a:r>
              <a:rPr lang="en-GB" dirty="0"/>
              <a:t>Should not group aminoglycosides with colistin, because renal risk of aminoglycosides half of colistin</a:t>
            </a:r>
          </a:p>
          <a:p>
            <a:pPr marL="0" indent="0">
              <a:lnSpc>
                <a:spcPct val="100000"/>
              </a:lnSpc>
            </a:pPr>
            <a:endParaRPr lang="en-GB" dirty="0"/>
          </a:p>
          <a:p>
            <a:pPr marL="0" indent="0">
              <a:lnSpc>
                <a:spcPct val="100000"/>
              </a:lnSpc>
            </a:pPr>
            <a:r>
              <a:rPr lang="en-GB" b="1" dirty="0"/>
              <a:t>Shionogi</a:t>
            </a:r>
          </a:p>
          <a:p>
            <a:pPr>
              <a:lnSpc>
                <a:spcPct val="100000"/>
              </a:lnSpc>
              <a:buFont typeface="Arial" panose="020B0604020202020204" pitchFamily="34" charset="0"/>
              <a:buChar char="•"/>
            </a:pPr>
            <a:r>
              <a:rPr lang="en-GB" dirty="0"/>
              <a:t>Some patients modelled as receiving colistin will not receive colistin due to renal concerns, contraindications or drug interactions</a:t>
            </a:r>
          </a:p>
          <a:p>
            <a:pPr>
              <a:lnSpc>
                <a:spcPct val="100000"/>
              </a:lnSpc>
              <a:buFont typeface="Arial" panose="020B0604020202020204" pitchFamily="34" charset="0"/>
              <a:buChar char="•"/>
            </a:pPr>
            <a:r>
              <a:rPr lang="en-GB" dirty="0"/>
              <a:t>Unclear what regimen(s) were included in non-colistin/aminoglycoside therapy options in microbiology-directed setting, since all comparators in EEPRU’s PICO table contain either colistin or aminoglycosides</a:t>
            </a:r>
          </a:p>
          <a:p>
            <a:pPr>
              <a:lnSpc>
                <a:spcPct val="100000"/>
              </a:lnSpc>
              <a:buFont typeface="Arial" panose="020B0604020202020204" pitchFamily="34" charset="0"/>
              <a:buChar char="•"/>
            </a:pPr>
            <a:r>
              <a:rPr lang="en-GB" dirty="0"/>
              <a:t>Treating patients with regimens that </a:t>
            </a:r>
            <a:r>
              <a:rPr lang="en-GB" b="1" dirty="0"/>
              <a:t>exclude</a:t>
            </a:r>
            <a:r>
              <a:rPr lang="en-GB" dirty="0"/>
              <a:t> colistin and/or aminoglycosides not consistent with practice</a:t>
            </a:r>
          </a:p>
          <a:p>
            <a:pPr>
              <a:lnSpc>
                <a:spcPct val="100000"/>
              </a:lnSpc>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CE16E7FF-E3CB-8D4D-96CA-65B701CE4227}"/>
              </a:ext>
            </a:extLst>
          </p:cNvPr>
          <p:cNvSpPr txBox="1"/>
          <p:nvPr/>
        </p:nvSpPr>
        <p:spPr>
          <a:xfrm>
            <a:off x="496383" y="5627544"/>
            <a:ext cx="7271578" cy="620125"/>
          </a:xfrm>
          <a:prstGeom prst="rect">
            <a:avLst/>
          </a:prstGeom>
          <a:solidFill>
            <a:srgbClr val="BDBAE7"/>
          </a:solidFill>
          <a:ln>
            <a:solidFill>
              <a:schemeClr val="bg1"/>
            </a:solidFill>
            <a:prstDash val="dash"/>
          </a:ln>
        </p:spPr>
        <p:txBody>
          <a:bodyPr wrap="square" anchor="ctr">
            <a:noAutofit/>
          </a:bodyPr>
          <a:lstStyle/>
          <a:p>
            <a:pPr lvl="0">
              <a:spcBef>
                <a:spcPts val="300"/>
              </a:spcBef>
              <a:defRPr/>
            </a:pPr>
            <a:r>
              <a:rPr lang="en-GB" sz="2000" b="1" dirty="0"/>
              <a:t>⦿ </a:t>
            </a:r>
            <a:r>
              <a:rPr lang="en-GB" sz="2000" i="1" dirty="0"/>
              <a:t>Are the comparators and grouping relevant?</a:t>
            </a:r>
          </a:p>
        </p:txBody>
      </p:sp>
    </p:spTree>
    <p:extLst>
      <p:ext uri="{BB962C8B-B14F-4D97-AF65-F5344CB8AC3E}">
        <p14:creationId xmlns:p14="http://schemas.microsoft.com/office/powerpoint/2010/main" val="352669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F2DB3E-D3BA-B444-91FC-387A4A397614}"/>
              </a:ext>
            </a:extLst>
          </p:cNvPr>
          <p:cNvSpPr>
            <a:spLocks noGrp="1"/>
          </p:cNvSpPr>
          <p:nvPr>
            <p:ph type="ctrTitle"/>
          </p:nvPr>
        </p:nvSpPr>
        <p:spPr/>
        <p:txBody>
          <a:bodyPr>
            <a:normAutofit/>
          </a:bodyPr>
          <a:lstStyle/>
          <a:p>
            <a:r>
              <a:rPr lang="en-US" sz="3200" dirty="0"/>
              <a:t>Overall approach</a:t>
            </a:r>
          </a:p>
        </p:txBody>
      </p:sp>
      <p:sp>
        <p:nvSpPr>
          <p:cNvPr id="16" name="TextBox 15">
            <a:extLst>
              <a:ext uri="{FF2B5EF4-FFF2-40B4-BE49-F238E27FC236}">
                <a16:creationId xmlns:a16="http://schemas.microsoft.com/office/drawing/2014/main" id="{536CB1C5-2A24-47FF-9961-58F5E3265FCA}"/>
              </a:ext>
            </a:extLst>
          </p:cNvPr>
          <p:cNvSpPr txBox="1"/>
          <p:nvPr/>
        </p:nvSpPr>
        <p:spPr>
          <a:xfrm>
            <a:off x="5052733" y="670596"/>
            <a:ext cx="3340305" cy="1015663"/>
          </a:xfrm>
          <a:prstGeom prst="rect">
            <a:avLst/>
          </a:prstGeom>
          <a:noFill/>
        </p:spPr>
        <p:txBody>
          <a:bodyPr wrap="square" rtlCol="0">
            <a:spAutoFit/>
          </a:bodyPr>
          <a:lstStyle/>
          <a:p>
            <a:pPr marL="0" marR="0" lvl="0" indent="0" algn="ctr" defTabSz="1043056" eaLnBrk="1" fontAlgn="auto" latinLnBrk="0" hangingPunct="1">
              <a:lnSpc>
                <a:spcPct val="100000"/>
              </a:lnSpc>
              <a:spcBef>
                <a:spcPts val="0"/>
              </a:spcBef>
              <a:spcAft>
                <a:spcPts val="0"/>
              </a:spcAft>
              <a:buClrTx/>
              <a:buSzTx/>
              <a:buFontTx/>
              <a:buNone/>
              <a:tabLst/>
              <a:defRPr/>
            </a:pPr>
            <a:r>
              <a:rPr lang="en-GB" sz="2000" kern="0" dirty="0">
                <a:solidFill>
                  <a:srgbClr val="393938"/>
                </a:solidFill>
                <a:latin typeface="+mj-lt"/>
              </a:rPr>
              <a:t>E</a:t>
            </a:r>
            <a:r>
              <a:rPr kumimoji="0" lang="en-GB" sz="2000" i="0" u="none" strike="noStrike" kern="0" cap="none" spc="0" normalizeH="0" baseline="0" noProof="0" dirty="0" err="1">
                <a:ln>
                  <a:noFill/>
                </a:ln>
                <a:solidFill>
                  <a:srgbClr val="393938"/>
                </a:solidFill>
                <a:effectLst/>
                <a:uLnTx/>
                <a:uFillTx/>
                <a:latin typeface="+mj-lt"/>
                <a:ea typeface="+mn-ea"/>
                <a:cs typeface="+mn-cs"/>
              </a:rPr>
              <a:t>stimate</a:t>
            </a:r>
            <a:r>
              <a:rPr kumimoji="0" lang="en-GB" sz="2000" i="0" u="none" strike="noStrike" kern="0" cap="none" spc="0" normalizeH="0" baseline="0" noProof="0" dirty="0">
                <a:ln>
                  <a:noFill/>
                </a:ln>
                <a:solidFill>
                  <a:srgbClr val="393938"/>
                </a:solidFill>
                <a:effectLst/>
                <a:uLnTx/>
                <a:uFillTx/>
                <a:latin typeface="+mj-lt"/>
                <a:ea typeface="+mn-ea"/>
                <a:cs typeface="+mn-cs"/>
              </a:rPr>
              <a:t> incremental benefits (QALYs) of </a:t>
            </a:r>
            <a:br>
              <a:rPr kumimoji="0" lang="en-GB" sz="2000" i="0" u="none" strike="noStrike" kern="0" cap="none" spc="0" normalizeH="0" baseline="0" noProof="0" dirty="0">
                <a:ln>
                  <a:noFill/>
                </a:ln>
                <a:solidFill>
                  <a:srgbClr val="393938"/>
                </a:solidFill>
                <a:effectLst/>
                <a:uLnTx/>
                <a:uFillTx/>
                <a:latin typeface="+mj-lt"/>
                <a:ea typeface="+mn-ea"/>
                <a:cs typeface="+mn-cs"/>
              </a:rPr>
            </a:br>
            <a:r>
              <a:rPr kumimoji="0" lang="en-GB" sz="2000" i="0" u="none" strike="noStrike" kern="0" cap="none" spc="0" normalizeH="0" baseline="0" noProof="0" dirty="0">
                <a:ln>
                  <a:noFill/>
                </a:ln>
                <a:solidFill>
                  <a:srgbClr val="393938"/>
                </a:solidFill>
                <a:effectLst/>
                <a:uLnTx/>
                <a:uFillTx/>
                <a:latin typeface="+mj-lt"/>
                <a:ea typeface="+mn-ea"/>
                <a:cs typeface="+mn-cs"/>
              </a:rPr>
              <a:t>CAZ-AVI</a:t>
            </a:r>
          </a:p>
        </p:txBody>
      </p:sp>
      <p:sp>
        <p:nvSpPr>
          <p:cNvPr id="17" name="Rounded Rectangle 12">
            <a:extLst>
              <a:ext uri="{FF2B5EF4-FFF2-40B4-BE49-F238E27FC236}">
                <a16:creationId xmlns:a16="http://schemas.microsoft.com/office/drawing/2014/main" id="{7706E9DC-F810-4C5F-B3DB-F175187D82E5}"/>
              </a:ext>
            </a:extLst>
          </p:cNvPr>
          <p:cNvSpPr/>
          <p:nvPr/>
        </p:nvSpPr>
        <p:spPr>
          <a:xfrm>
            <a:off x="5147630" y="292930"/>
            <a:ext cx="3245408" cy="5105397"/>
          </a:xfrm>
          <a:prstGeom prst="roundRect">
            <a:avLst/>
          </a:prstGeom>
          <a:noFill/>
          <a:ln w="28575">
            <a:solidFill>
              <a:schemeClr val="accent2"/>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205" b="1" i="0" u="none" strike="noStrike" kern="1200" cap="none" spc="0" normalizeH="0" baseline="0" noProof="0">
              <a:ln>
                <a:noFill/>
              </a:ln>
              <a:solidFill>
                <a:srgbClr val="393938"/>
              </a:solidFill>
              <a:effectLst/>
              <a:uLnTx/>
              <a:uFillTx/>
              <a:latin typeface="Arial" panose="020B0604020202020204"/>
              <a:ea typeface="+mn-ea"/>
              <a:cs typeface="+mn-cs"/>
            </a:endParaRPr>
          </a:p>
        </p:txBody>
      </p:sp>
      <p:sp>
        <p:nvSpPr>
          <p:cNvPr id="18" name="Rounded Rectangle 9">
            <a:extLst>
              <a:ext uri="{FF2B5EF4-FFF2-40B4-BE49-F238E27FC236}">
                <a16:creationId xmlns:a16="http://schemas.microsoft.com/office/drawing/2014/main" id="{BFB29225-9400-4553-97B8-38C3304FF6B9}"/>
              </a:ext>
            </a:extLst>
          </p:cNvPr>
          <p:cNvSpPr/>
          <p:nvPr/>
        </p:nvSpPr>
        <p:spPr>
          <a:xfrm>
            <a:off x="5336022" y="2951263"/>
            <a:ext cx="2795733" cy="992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en-GB" sz="2400">
                <a:solidFill>
                  <a:schemeClr val="bg1"/>
                </a:solidFill>
              </a:rPr>
              <a:t>Population-level QALYs for HVCS</a:t>
            </a:r>
            <a:endParaRPr kumimoji="0" lang="en-GB" sz="2315"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ounded Rectangle 10">
            <a:extLst>
              <a:ext uri="{FF2B5EF4-FFF2-40B4-BE49-F238E27FC236}">
                <a16:creationId xmlns:a16="http://schemas.microsoft.com/office/drawing/2014/main" id="{E8ECB89C-D86C-42BC-83F9-E1D47CE0BA41}"/>
              </a:ext>
            </a:extLst>
          </p:cNvPr>
          <p:cNvSpPr/>
          <p:nvPr/>
        </p:nvSpPr>
        <p:spPr>
          <a:xfrm>
            <a:off x="5336897" y="4125362"/>
            <a:ext cx="2794858" cy="11292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315" b="0" i="0" u="none" strike="noStrike" kern="1200" cap="none" spc="0" normalizeH="0" baseline="0" noProof="0" dirty="0">
                <a:ln>
                  <a:noFill/>
                </a:ln>
                <a:solidFill>
                  <a:prstClr val="white"/>
                </a:solidFill>
                <a:effectLst/>
                <a:uLnTx/>
                <a:uFillTx/>
                <a:latin typeface="+mj-lt"/>
                <a:ea typeface="+mn-ea"/>
                <a:cs typeface="+mn-cs"/>
              </a:rPr>
              <a:t>Population-level QALYs for ‘expected’ usage</a:t>
            </a:r>
          </a:p>
        </p:txBody>
      </p:sp>
      <p:sp>
        <p:nvSpPr>
          <p:cNvPr id="26" name="Down Arrow 16">
            <a:extLst>
              <a:ext uri="{FF2B5EF4-FFF2-40B4-BE49-F238E27FC236}">
                <a16:creationId xmlns:a16="http://schemas.microsoft.com/office/drawing/2014/main" id="{4E16F43D-10E4-482D-98C1-A7EBEF82D1E5}"/>
              </a:ext>
            </a:extLst>
          </p:cNvPr>
          <p:cNvSpPr/>
          <p:nvPr/>
        </p:nvSpPr>
        <p:spPr>
          <a:xfrm rot="16200000">
            <a:off x="4148051" y="2663509"/>
            <a:ext cx="426744" cy="6079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315"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ounded Rectangle 9">
            <a:extLst>
              <a:ext uri="{FF2B5EF4-FFF2-40B4-BE49-F238E27FC236}">
                <a16:creationId xmlns:a16="http://schemas.microsoft.com/office/drawing/2014/main" id="{B17694F6-3051-423E-8A4E-A661B3FC4C12}"/>
              </a:ext>
            </a:extLst>
          </p:cNvPr>
          <p:cNvSpPr/>
          <p:nvPr/>
        </p:nvSpPr>
        <p:spPr>
          <a:xfrm>
            <a:off x="5336022" y="1777163"/>
            <a:ext cx="2795733" cy="99229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066800">
              <a:lnSpc>
                <a:spcPct val="90000"/>
              </a:lnSpc>
              <a:spcBef>
                <a:spcPct val="0"/>
              </a:spcBef>
              <a:spcAft>
                <a:spcPct val="35000"/>
              </a:spcAft>
              <a:buNone/>
            </a:pPr>
            <a:r>
              <a:rPr lang="en-GB" sz="2400" kern="1200" dirty="0">
                <a:solidFill>
                  <a:schemeClr val="tx1"/>
                </a:solidFill>
              </a:rPr>
              <a:t>Patient-level QALYs for HVCS</a:t>
            </a:r>
          </a:p>
        </p:txBody>
      </p:sp>
      <p:sp>
        <p:nvSpPr>
          <p:cNvPr id="29" name="Rounded Rectangle 12">
            <a:extLst>
              <a:ext uri="{FF2B5EF4-FFF2-40B4-BE49-F238E27FC236}">
                <a16:creationId xmlns:a16="http://schemas.microsoft.com/office/drawing/2014/main" id="{2D3038C5-1546-4E94-9FB8-BD5E367BC746}"/>
              </a:ext>
            </a:extLst>
          </p:cNvPr>
          <p:cNvSpPr/>
          <p:nvPr/>
        </p:nvSpPr>
        <p:spPr>
          <a:xfrm>
            <a:off x="9450009" y="1994551"/>
            <a:ext cx="2331832" cy="1951187"/>
          </a:xfrm>
          <a:prstGeom prst="roundRect">
            <a:avLst/>
          </a:prstGeom>
          <a:ln w="28575">
            <a:solidFill>
              <a:schemeClr val="accent2"/>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205" b="1" i="0" u="none" strike="noStrike" kern="1200" cap="none" spc="0" normalizeH="0" baseline="0" noProof="0">
              <a:ln>
                <a:noFill/>
              </a:ln>
              <a:solidFill>
                <a:srgbClr val="393938"/>
              </a:solidFill>
              <a:effectLst/>
              <a:uLnTx/>
              <a:uFillTx/>
              <a:latin typeface="Arial" panose="020B0604020202020204"/>
              <a:ea typeface="+mn-ea"/>
              <a:cs typeface="+mn-cs"/>
            </a:endParaRPr>
          </a:p>
        </p:txBody>
      </p:sp>
      <p:sp>
        <p:nvSpPr>
          <p:cNvPr id="30" name="Down Arrow 16">
            <a:extLst>
              <a:ext uri="{FF2B5EF4-FFF2-40B4-BE49-F238E27FC236}">
                <a16:creationId xmlns:a16="http://schemas.microsoft.com/office/drawing/2014/main" id="{F1DE90F6-CE57-4351-8EB9-8B49FC6969B7}"/>
              </a:ext>
            </a:extLst>
          </p:cNvPr>
          <p:cNvSpPr/>
          <p:nvPr/>
        </p:nvSpPr>
        <p:spPr>
          <a:xfrm rot="16200000">
            <a:off x="8578552" y="2581926"/>
            <a:ext cx="426744" cy="6079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315"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CA07A84A-0F84-4A0B-B52C-15FE657F55F6}"/>
              </a:ext>
            </a:extLst>
          </p:cNvPr>
          <p:cNvSpPr txBox="1"/>
          <p:nvPr/>
        </p:nvSpPr>
        <p:spPr>
          <a:xfrm>
            <a:off x="9450009" y="2537741"/>
            <a:ext cx="2331832" cy="1015663"/>
          </a:xfrm>
          <a:prstGeom prst="rect">
            <a:avLst/>
          </a:prstGeom>
          <a:noFill/>
        </p:spPr>
        <p:txBody>
          <a:bodyPr wrap="square" rtlCol="0">
            <a:spAutoFit/>
          </a:bodyPr>
          <a:lstStyle/>
          <a:p>
            <a:pPr marL="0" marR="0" lvl="0" indent="0" algn="ctr" defTabSz="1043056"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srgbClr val="393938"/>
                </a:solidFill>
                <a:effectLst/>
                <a:uLnTx/>
                <a:uFillTx/>
                <a:latin typeface="+mj-lt"/>
                <a:ea typeface="+mn-ea"/>
                <a:cs typeface="+mn-cs"/>
              </a:rPr>
              <a:t>Total ‘value’ of CAZ-AVI to NHS in England</a:t>
            </a:r>
          </a:p>
        </p:txBody>
      </p:sp>
      <p:sp>
        <p:nvSpPr>
          <p:cNvPr id="32" name="Rounded Rectangle 12">
            <a:extLst>
              <a:ext uri="{FF2B5EF4-FFF2-40B4-BE49-F238E27FC236}">
                <a16:creationId xmlns:a16="http://schemas.microsoft.com/office/drawing/2014/main" id="{FF907762-B4A5-4D52-A2A5-E2E308239F87}"/>
              </a:ext>
            </a:extLst>
          </p:cNvPr>
          <p:cNvSpPr/>
          <p:nvPr/>
        </p:nvSpPr>
        <p:spPr>
          <a:xfrm>
            <a:off x="676813" y="2378083"/>
            <a:ext cx="3245408" cy="1015663"/>
          </a:xfrm>
          <a:prstGeom prst="roundRect">
            <a:avLst/>
          </a:prstGeom>
          <a:noFill/>
          <a:ln w="28575">
            <a:solidFill>
              <a:schemeClr val="accent2"/>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205" b="1" i="0" u="none" strike="noStrike" kern="1200" cap="none" spc="0" normalizeH="0" baseline="0" noProof="0">
              <a:ln>
                <a:noFill/>
              </a:ln>
              <a:solidFill>
                <a:srgbClr val="393938"/>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B1E6ACB7-35B3-4A45-BE9E-96A2DD58E3C1}"/>
              </a:ext>
            </a:extLst>
          </p:cNvPr>
          <p:cNvSpPr txBox="1"/>
          <p:nvPr/>
        </p:nvSpPr>
        <p:spPr>
          <a:xfrm>
            <a:off x="676813" y="2671405"/>
            <a:ext cx="3340305" cy="400110"/>
          </a:xfrm>
          <a:prstGeom prst="rect">
            <a:avLst/>
          </a:prstGeom>
          <a:noFill/>
        </p:spPr>
        <p:txBody>
          <a:bodyPr wrap="square" rtlCol="0">
            <a:spAutoFit/>
          </a:bodyPr>
          <a:lstStyle/>
          <a:p>
            <a:pPr marL="0" marR="0" lvl="0" indent="0" algn="ctr" defTabSz="1043056" eaLnBrk="1" fontAlgn="auto" latinLnBrk="0" hangingPunct="1">
              <a:lnSpc>
                <a:spcPct val="100000"/>
              </a:lnSpc>
              <a:spcBef>
                <a:spcPts val="0"/>
              </a:spcBef>
              <a:spcAft>
                <a:spcPts val="0"/>
              </a:spcAft>
              <a:buClrTx/>
              <a:buSzTx/>
              <a:buFontTx/>
              <a:buNone/>
              <a:tabLst/>
              <a:defRPr/>
            </a:pPr>
            <a:r>
              <a:rPr lang="en-GB" sz="2000" kern="0" dirty="0">
                <a:solidFill>
                  <a:srgbClr val="393938"/>
                </a:solidFill>
                <a:latin typeface="+mj-lt"/>
              </a:rPr>
              <a:t>EEPRU’s decision problem</a:t>
            </a:r>
            <a:endParaRPr kumimoji="0" lang="en-GB" sz="2000" i="0" u="none" strike="noStrike" kern="0" cap="none" spc="0" normalizeH="0" baseline="0" noProof="0" dirty="0">
              <a:ln>
                <a:noFill/>
              </a:ln>
              <a:solidFill>
                <a:srgbClr val="393938"/>
              </a:solidFill>
              <a:effectLst/>
              <a:uLnTx/>
              <a:uFillTx/>
              <a:latin typeface="+mj-lt"/>
              <a:ea typeface="+mn-ea"/>
              <a:cs typeface="+mn-cs"/>
            </a:endParaRPr>
          </a:p>
        </p:txBody>
      </p:sp>
      <p:sp>
        <p:nvSpPr>
          <p:cNvPr id="34" name="Arrow: Right 33">
            <a:extLst>
              <a:ext uri="{FF2B5EF4-FFF2-40B4-BE49-F238E27FC236}">
                <a16:creationId xmlns:a16="http://schemas.microsoft.com/office/drawing/2014/main" id="{426BEC2D-4C27-4359-87FE-E567B958C8F9}"/>
              </a:ext>
              <a:ext uri="{C183D7F6-B498-43B3-948B-1728B52AA6E4}">
                <adec:decorative xmlns:adec="http://schemas.microsoft.com/office/drawing/2017/decorative" val="1"/>
              </a:ext>
            </a:extLst>
          </p:cNvPr>
          <p:cNvSpPr/>
          <p:nvPr/>
        </p:nvSpPr>
        <p:spPr>
          <a:xfrm>
            <a:off x="5177998" y="5476075"/>
            <a:ext cx="6310481" cy="820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Lato"/>
                <a:ea typeface="+mn-ea"/>
                <a:cs typeface="+mn-cs"/>
              </a:rPr>
              <a:t>Model time horizon: 20 years</a:t>
            </a:r>
          </a:p>
        </p:txBody>
      </p:sp>
      <p:sp>
        <p:nvSpPr>
          <p:cNvPr id="2" name="TextBox 1">
            <a:extLst>
              <a:ext uri="{FF2B5EF4-FFF2-40B4-BE49-F238E27FC236}">
                <a16:creationId xmlns:a16="http://schemas.microsoft.com/office/drawing/2014/main" id="{BBCBE536-95F7-4316-83F0-2AC9A394525B}"/>
              </a:ext>
            </a:extLst>
          </p:cNvPr>
          <p:cNvSpPr txBox="1"/>
          <p:nvPr/>
        </p:nvSpPr>
        <p:spPr>
          <a:xfrm>
            <a:off x="311972" y="6296956"/>
            <a:ext cx="6310481" cy="369332"/>
          </a:xfrm>
          <a:prstGeom prst="rect">
            <a:avLst/>
          </a:prstGeom>
          <a:noFill/>
        </p:spPr>
        <p:txBody>
          <a:bodyPr wrap="square" rtlCol="0">
            <a:spAutoFit/>
          </a:bodyPr>
          <a:lstStyle/>
          <a:p>
            <a:r>
              <a:rPr lang="en-GB" dirty="0"/>
              <a:t>HVCS: High Value Clinical Scenario</a:t>
            </a:r>
          </a:p>
        </p:txBody>
      </p:sp>
    </p:spTree>
    <p:extLst>
      <p:ext uri="{BB962C8B-B14F-4D97-AF65-F5344CB8AC3E}">
        <p14:creationId xmlns:p14="http://schemas.microsoft.com/office/powerpoint/2010/main" val="390380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a:xfrm>
            <a:off x="106827" y="131670"/>
            <a:ext cx="11692450" cy="1276350"/>
          </a:xfrm>
        </p:spPr>
        <p:txBody>
          <a:bodyPr>
            <a:normAutofit/>
          </a:bodyPr>
          <a:lstStyle/>
          <a:p>
            <a:r>
              <a:rPr lang="en-GB" sz="3600" dirty="0"/>
              <a:t>EEPRU’s approach to modelling population benefit</a:t>
            </a:r>
            <a:br>
              <a:rPr lang="en-GB" sz="3600" dirty="0"/>
            </a:br>
            <a:r>
              <a:rPr lang="en-GB" sz="2400" b="0" i="1" dirty="0">
                <a:solidFill>
                  <a:schemeClr val="accent2"/>
                </a:solidFill>
              </a:rPr>
              <a:t>HVCS patient-level, HVCS population-level, Expected use population-level</a:t>
            </a:r>
            <a:br>
              <a:rPr lang="en-GB" sz="2400" b="0" i="1" dirty="0">
                <a:solidFill>
                  <a:schemeClr val="accent2"/>
                </a:solidFill>
              </a:rPr>
            </a:br>
            <a:endParaRPr lang="en-GB" sz="2000" b="0" i="1" strike="sngStrike" dirty="0">
              <a:solidFill>
                <a:srgbClr val="FF0000"/>
              </a:solidFill>
            </a:endParaRPr>
          </a:p>
        </p:txBody>
      </p:sp>
      <p:grpSp>
        <p:nvGrpSpPr>
          <p:cNvPr id="3" name="Group 2">
            <a:extLst>
              <a:ext uri="{FF2B5EF4-FFF2-40B4-BE49-F238E27FC236}">
                <a16:creationId xmlns:a16="http://schemas.microsoft.com/office/drawing/2014/main" id="{01DFA715-297B-4AE6-A29B-E024C9EFBA7A}"/>
              </a:ext>
            </a:extLst>
          </p:cNvPr>
          <p:cNvGrpSpPr/>
          <p:nvPr/>
        </p:nvGrpSpPr>
        <p:grpSpPr>
          <a:xfrm>
            <a:off x="-1" y="1695420"/>
            <a:ext cx="12192001" cy="5147824"/>
            <a:chOff x="103845" y="1297746"/>
            <a:chExt cx="12192001" cy="5147824"/>
          </a:xfrm>
        </p:grpSpPr>
        <p:sp>
          <p:nvSpPr>
            <p:cNvPr id="6" name="Freeform: Shape 5">
              <a:extLst>
                <a:ext uri="{FF2B5EF4-FFF2-40B4-BE49-F238E27FC236}">
                  <a16:creationId xmlns:a16="http://schemas.microsoft.com/office/drawing/2014/main" id="{0D58B68B-CB25-48D2-A0B0-226E78E1A4A6}"/>
                </a:ext>
              </a:extLst>
            </p:cNvPr>
            <p:cNvSpPr/>
            <p:nvPr/>
          </p:nvSpPr>
          <p:spPr>
            <a:xfrm>
              <a:off x="2898262" y="1331820"/>
              <a:ext cx="6153426" cy="5113750"/>
            </a:xfrm>
            <a:custGeom>
              <a:avLst/>
              <a:gdLst>
                <a:gd name="connsiteX0" fmla="*/ 0 w 6153426"/>
                <a:gd name="connsiteY0" fmla="*/ 2556875 h 5113750"/>
                <a:gd name="connsiteX1" fmla="*/ 3076713 w 6153426"/>
                <a:gd name="connsiteY1" fmla="*/ 0 h 5113750"/>
                <a:gd name="connsiteX2" fmla="*/ 6153426 w 6153426"/>
                <a:gd name="connsiteY2" fmla="*/ 2556875 h 5113750"/>
                <a:gd name="connsiteX3" fmla="*/ 3076713 w 6153426"/>
                <a:gd name="connsiteY3" fmla="*/ 5113750 h 5113750"/>
                <a:gd name="connsiteX4" fmla="*/ 0 w 6153426"/>
                <a:gd name="connsiteY4" fmla="*/ 2556875 h 511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426" h="5113750">
                  <a:moveTo>
                    <a:pt x="0" y="2556875"/>
                  </a:moveTo>
                  <a:cubicBezTo>
                    <a:pt x="0" y="1144752"/>
                    <a:pt x="1377491" y="0"/>
                    <a:pt x="3076713" y="0"/>
                  </a:cubicBezTo>
                  <a:cubicBezTo>
                    <a:pt x="4775935" y="0"/>
                    <a:pt x="6153426" y="1144752"/>
                    <a:pt x="6153426" y="2556875"/>
                  </a:cubicBezTo>
                  <a:cubicBezTo>
                    <a:pt x="6153426" y="3968998"/>
                    <a:pt x="4775935" y="5113750"/>
                    <a:pt x="3076713" y="5113750"/>
                  </a:cubicBezTo>
                  <a:cubicBezTo>
                    <a:pt x="1377491" y="5113750"/>
                    <a:pt x="0" y="3968998"/>
                    <a:pt x="0" y="2556875"/>
                  </a:cubicBezTo>
                  <a:close/>
                </a:path>
              </a:pathLst>
            </a:custGeom>
            <a:ln>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01402" tIns="255687" rIns="2001402" bIns="4091001" numCol="1" spcCol="1270" anchor="ctr" anchorCtr="0">
              <a:noAutofit/>
            </a:bodyPr>
            <a:lstStyle/>
            <a:p>
              <a:pPr marL="0" lvl="0" indent="0" algn="ctr" defTabSz="1066800">
                <a:lnSpc>
                  <a:spcPct val="90000"/>
                </a:lnSpc>
                <a:spcBef>
                  <a:spcPct val="0"/>
                </a:spcBef>
                <a:spcAft>
                  <a:spcPct val="35000"/>
                </a:spcAft>
                <a:buNone/>
              </a:pPr>
              <a:endParaRPr lang="en-GB" sz="2000" kern="1200"/>
            </a:p>
          </p:txBody>
        </p:sp>
        <p:sp>
          <p:nvSpPr>
            <p:cNvPr id="7" name="Freeform: Shape 6">
              <a:extLst>
                <a:ext uri="{FF2B5EF4-FFF2-40B4-BE49-F238E27FC236}">
                  <a16:creationId xmlns:a16="http://schemas.microsoft.com/office/drawing/2014/main" id="{1D293A72-5CB2-4B2A-A037-FF3BE5D5C597}"/>
                </a:ext>
              </a:extLst>
            </p:cNvPr>
            <p:cNvSpPr/>
            <p:nvPr/>
          </p:nvSpPr>
          <p:spPr>
            <a:xfrm>
              <a:off x="3799279" y="1346661"/>
              <a:ext cx="4351392" cy="3835312"/>
            </a:xfrm>
            <a:custGeom>
              <a:avLst/>
              <a:gdLst>
                <a:gd name="connsiteX0" fmla="*/ 0 w 4351392"/>
                <a:gd name="connsiteY0" fmla="*/ 1917656 h 3835312"/>
                <a:gd name="connsiteX1" fmla="*/ 2175696 w 4351392"/>
                <a:gd name="connsiteY1" fmla="*/ 0 h 3835312"/>
                <a:gd name="connsiteX2" fmla="*/ 4351392 w 4351392"/>
                <a:gd name="connsiteY2" fmla="*/ 1917656 h 3835312"/>
                <a:gd name="connsiteX3" fmla="*/ 2175696 w 4351392"/>
                <a:gd name="connsiteY3" fmla="*/ 3835312 h 3835312"/>
                <a:gd name="connsiteX4" fmla="*/ 0 w 4351392"/>
                <a:gd name="connsiteY4" fmla="*/ 1917656 h 383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392" h="3835312">
                  <a:moveTo>
                    <a:pt x="0" y="1917656"/>
                  </a:moveTo>
                  <a:cubicBezTo>
                    <a:pt x="0" y="858564"/>
                    <a:pt x="974092" y="0"/>
                    <a:pt x="2175696" y="0"/>
                  </a:cubicBezTo>
                  <a:cubicBezTo>
                    <a:pt x="3377300" y="0"/>
                    <a:pt x="4351392" y="858564"/>
                    <a:pt x="4351392" y="1917656"/>
                  </a:cubicBezTo>
                  <a:cubicBezTo>
                    <a:pt x="4351392" y="2976748"/>
                    <a:pt x="3377300" y="3835312"/>
                    <a:pt x="2175696" y="3835312"/>
                  </a:cubicBezTo>
                  <a:cubicBezTo>
                    <a:pt x="974092" y="3835312"/>
                    <a:pt x="0" y="2976748"/>
                    <a:pt x="0" y="191765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2835817"/>
                <a:satOff val="20794"/>
                <a:lumOff val="392"/>
                <a:alphaOff val="0"/>
              </a:schemeClr>
            </a:effectRef>
            <a:fontRef idx="minor">
              <a:schemeClr val="lt1"/>
            </a:fontRef>
          </p:style>
          <p:txBody>
            <a:bodyPr spcFirstLastPara="0" vert="horz" wrap="square" lIns="1161822" tIns="239707" rIns="1161822" bIns="3020484" numCol="1" spcCol="1270" anchor="ctr" anchorCtr="0">
              <a:noAutofit/>
            </a:bodyPr>
            <a:lstStyle/>
            <a:p>
              <a:pPr marL="0" lvl="0" indent="0" algn="ctr" defTabSz="889000">
                <a:lnSpc>
                  <a:spcPct val="90000"/>
                </a:lnSpc>
                <a:spcBef>
                  <a:spcPct val="0"/>
                </a:spcBef>
                <a:spcAft>
                  <a:spcPct val="35000"/>
                </a:spcAft>
                <a:buNone/>
              </a:pPr>
              <a:endParaRPr lang="en-GB" sz="2000" kern="1200"/>
            </a:p>
          </p:txBody>
        </p:sp>
        <p:sp>
          <p:nvSpPr>
            <p:cNvPr id="8" name="Freeform: Shape 7">
              <a:extLst>
                <a:ext uri="{FF2B5EF4-FFF2-40B4-BE49-F238E27FC236}">
                  <a16:creationId xmlns:a16="http://schemas.microsoft.com/office/drawing/2014/main" id="{738D4B09-A86F-4B02-B48B-AC7511F9C062}"/>
                </a:ext>
              </a:extLst>
            </p:cNvPr>
            <p:cNvSpPr/>
            <p:nvPr/>
          </p:nvSpPr>
          <p:spPr>
            <a:xfrm>
              <a:off x="4718925" y="1407937"/>
              <a:ext cx="2556875" cy="2260457"/>
            </a:xfrm>
            <a:custGeom>
              <a:avLst/>
              <a:gdLst>
                <a:gd name="connsiteX0" fmla="*/ 0 w 2556875"/>
                <a:gd name="connsiteY0" fmla="*/ 1278438 h 2556875"/>
                <a:gd name="connsiteX1" fmla="*/ 1278438 w 2556875"/>
                <a:gd name="connsiteY1" fmla="*/ 0 h 2556875"/>
                <a:gd name="connsiteX2" fmla="*/ 2556876 w 2556875"/>
                <a:gd name="connsiteY2" fmla="*/ 1278438 h 2556875"/>
                <a:gd name="connsiteX3" fmla="*/ 1278438 w 2556875"/>
                <a:gd name="connsiteY3" fmla="*/ 2556876 h 2556875"/>
                <a:gd name="connsiteX4" fmla="*/ 0 w 2556875"/>
                <a:gd name="connsiteY4" fmla="*/ 1278438 h 25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75" h="2556875">
                  <a:moveTo>
                    <a:pt x="0" y="1278438"/>
                  </a:moveTo>
                  <a:cubicBezTo>
                    <a:pt x="0" y="572376"/>
                    <a:pt x="572376" y="0"/>
                    <a:pt x="1278438" y="0"/>
                  </a:cubicBezTo>
                  <a:cubicBezTo>
                    <a:pt x="1984500" y="0"/>
                    <a:pt x="2556876" y="572376"/>
                    <a:pt x="2556876" y="1278438"/>
                  </a:cubicBezTo>
                  <a:cubicBezTo>
                    <a:pt x="2556876" y="1984500"/>
                    <a:pt x="1984500" y="2556876"/>
                    <a:pt x="1278438" y="2556876"/>
                  </a:cubicBezTo>
                  <a:cubicBezTo>
                    <a:pt x="572376" y="2556876"/>
                    <a:pt x="0" y="1984500"/>
                    <a:pt x="0" y="1278438"/>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5671634"/>
                <a:satOff val="41587"/>
                <a:lumOff val="784"/>
                <a:alphaOff val="0"/>
              </a:schemeClr>
            </a:effectRef>
            <a:fontRef idx="minor">
              <a:schemeClr val="lt1"/>
            </a:fontRef>
          </p:style>
          <p:txBody>
            <a:bodyPr spcFirstLastPara="0" vert="horz" wrap="square" lIns="374446" tIns="639218" rIns="374446" bIns="639220" numCol="1" spcCol="1270" anchor="ctr" anchorCtr="0">
              <a:noAutofit/>
            </a:bodyPr>
            <a:lstStyle/>
            <a:p>
              <a:pPr marL="0" lvl="0" indent="0" algn="ctr" defTabSz="1066800">
                <a:lnSpc>
                  <a:spcPct val="90000"/>
                </a:lnSpc>
                <a:spcBef>
                  <a:spcPct val="0"/>
                </a:spcBef>
                <a:spcAft>
                  <a:spcPct val="35000"/>
                </a:spcAft>
                <a:buNone/>
              </a:pPr>
              <a:r>
                <a:rPr lang="en-GB" sz="2000" kern="1200" dirty="0">
                  <a:solidFill>
                    <a:schemeClr val="tx1"/>
                  </a:solidFill>
                </a:rPr>
                <a:t>1. Patient-level QALYs for HVCS </a:t>
              </a:r>
            </a:p>
            <a:p>
              <a:pPr marL="0" lvl="0" indent="0" algn="ctr" defTabSz="1066800">
                <a:lnSpc>
                  <a:spcPct val="90000"/>
                </a:lnSpc>
                <a:spcBef>
                  <a:spcPct val="0"/>
                </a:spcBef>
                <a:spcAft>
                  <a:spcPct val="35000"/>
                </a:spcAft>
                <a:buNone/>
              </a:pPr>
              <a:endParaRPr lang="en-GB" sz="2000" dirty="0">
                <a:solidFill>
                  <a:schemeClr val="tx1"/>
                </a:solidFill>
              </a:endParaRPr>
            </a:p>
            <a:p>
              <a:pPr marL="0" lvl="0" indent="0" algn="ctr" defTabSz="1066800">
                <a:lnSpc>
                  <a:spcPct val="90000"/>
                </a:lnSpc>
                <a:spcBef>
                  <a:spcPct val="0"/>
                </a:spcBef>
                <a:spcAft>
                  <a:spcPct val="35000"/>
                </a:spcAft>
                <a:buNone/>
              </a:pPr>
              <a:endParaRPr lang="en-GB" sz="2000" kern="1200" dirty="0">
                <a:solidFill>
                  <a:schemeClr val="tx1"/>
                </a:solidFill>
              </a:endParaRPr>
            </a:p>
          </p:txBody>
        </p:sp>
        <p:sp>
          <p:nvSpPr>
            <p:cNvPr id="9" name="TextBox 8">
              <a:extLst>
                <a:ext uri="{FF2B5EF4-FFF2-40B4-BE49-F238E27FC236}">
                  <a16:creationId xmlns:a16="http://schemas.microsoft.com/office/drawing/2014/main" id="{EDBE91B8-11CF-4599-B24B-4C93891EA1DF}"/>
                </a:ext>
              </a:extLst>
            </p:cNvPr>
            <p:cNvSpPr txBox="1"/>
            <p:nvPr/>
          </p:nvSpPr>
          <p:spPr>
            <a:xfrm>
              <a:off x="8987688" y="4609924"/>
              <a:ext cx="3225529" cy="1631216"/>
            </a:xfrm>
            <a:prstGeom prst="rect">
              <a:avLst/>
            </a:prstGeom>
            <a:solidFill>
              <a:schemeClr val="accent2"/>
            </a:solidFill>
            <a:ln>
              <a:solidFill>
                <a:schemeClr val="bg1"/>
              </a:solidFill>
              <a:prstDash val="dash"/>
            </a:ln>
          </p:spPr>
          <p:txBody>
            <a:bodyPr wrap="square">
              <a:spAutoFit/>
            </a:bodyPr>
            <a:lstStyle/>
            <a:p>
              <a:pPr lvl="0" algn="ctr"/>
              <a:r>
                <a:rPr lang="en-GB" sz="2000" b="1" dirty="0">
                  <a:solidFill>
                    <a:srgbClr val="FFFFFF"/>
                  </a:solidFill>
                </a:rPr>
                <a:t>Rescaling, </a:t>
              </a:r>
              <a:r>
                <a:rPr lang="en-GB" sz="2000" dirty="0">
                  <a:solidFill>
                    <a:srgbClr val="FFFFFF"/>
                  </a:solidFill>
                </a:rPr>
                <a:t>using </a:t>
              </a:r>
            </a:p>
            <a:p>
              <a:pPr lvl="0" algn="ctr"/>
              <a:r>
                <a:rPr lang="en-GB" sz="2000" dirty="0">
                  <a:solidFill>
                    <a:srgbClr val="FFFFFF"/>
                  </a:solidFill>
                </a:rPr>
                <a:t>population sizes (SGSS PHE data) and assuming same benefit/cost (expert consultation)</a:t>
              </a:r>
            </a:p>
          </p:txBody>
        </p:sp>
        <p:sp>
          <p:nvSpPr>
            <p:cNvPr id="10" name="TextBox 9">
              <a:extLst>
                <a:ext uri="{FF2B5EF4-FFF2-40B4-BE49-F238E27FC236}">
                  <a16:creationId xmlns:a16="http://schemas.microsoft.com/office/drawing/2014/main" id="{EAFA75A3-3DE4-4C59-99C7-71227FC6A196}"/>
                </a:ext>
              </a:extLst>
            </p:cNvPr>
            <p:cNvSpPr txBox="1"/>
            <p:nvPr/>
          </p:nvSpPr>
          <p:spPr>
            <a:xfrm>
              <a:off x="9064093" y="1297746"/>
              <a:ext cx="3225529" cy="1015663"/>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n-GB" sz="2000" b="1" dirty="0">
                  <a:solidFill>
                    <a:schemeClr val="tx1"/>
                  </a:solidFill>
                </a:rPr>
                <a:t>Quantitative modelling,</a:t>
              </a:r>
              <a:r>
                <a:rPr lang="en-GB" sz="2000" dirty="0">
                  <a:solidFill>
                    <a:schemeClr val="tx1"/>
                  </a:solidFill>
                </a:rPr>
                <a:t> akin to ‘normal’ NICE appraisal</a:t>
              </a:r>
            </a:p>
          </p:txBody>
        </p:sp>
        <p:sp>
          <p:nvSpPr>
            <p:cNvPr id="11" name="TextBox 10">
              <a:extLst>
                <a:ext uri="{FF2B5EF4-FFF2-40B4-BE49-F238E27FC236}">
                  <a16:creationId xmlns:a16="http://schemas.microsoft.com/office/drawing/2014/main" id="{AD8F7ACE-A3C0-4B0A-A38E-A550101BED7A}"/>
                </a:ext>
              </a:extLst>
            </p:cNvPr>
            <p:cNvSpPr txBox="1"/>
            <p:nvPr/>
          </p:nvSpPr>
          <p:spPr>
            <a:xfrm>
              <a:off x="9070317" y="2877244"/>
              <a:ext cx="3225529" cy="1323439"/>
            </a:xfrm>
            <a:prstGeom prst="rect">
              <a:avLst/>
            </a:prstGeom>
            <a:solidFill>
              <a:schemeClr val="accent3"/>
            </a:solidFill>
            <a:ln>
              <a:solidFill>
                <a:schemeClr val="bg1"/>
              </a:solidFill>
              <a:prstDash val="dash"/>
            </a:ln>
          </p:spPr>
          <p:txBody>
            <a:bodyPr wrap="square">
              <a:spAutoFit/>
            </a:bodyPr>
            <a:lstStyle/>
            <a:p>
              <a:pPr lvl="0" algn="ctr"/>
              <a:r>
                <a:rPr lang="en-GB" sz="2000" b="1" dirty="0">
                  <a:solidFill>
                    <a:srgbClr val="FFFFFF"/>
                  </a:solidFill>
                </a:rPr>
                <a:t>Quantitative modelling,</a:t>
              </a:r>
              <a:r>
                <a:rPr lang="en-GB" sz="2000" dirty="0">
                  <a:solidFill>
                    <a:srgbClr val="FFFFFF"/>
                  </a:solidFill>
                </a:rPr>
                <a:t> forecasting population size and trends in usage and resistance over time</a:t>
              </a:r>
            </a:p>
          </p:txBody>
        </p:sp>
        <p:sp>
          <p:nvSpPr>
            <p:cNvPr id="14" name="Arrow: Right 13">
              <a:extLst>
                <a:ext uri="{FF2B5EF4-FFF2-40B4-BE49-F238E27FC236}">
                  <a16:creationId xmlns:a16="http://schemas.microsoft.com/office/drawing/2014/main" id="{3C8090B2-DF74-4F29-8D73-5DA31F484EF5}"/>
                </a:ext>
              </a:extLst>
            </p:cNvPr>
            <p:cNvSpPr/>
            <p:nvPr/>
          </p:nvSpPr>
          <p:spPr>
            <a:xfrm>
              <a:off x="2889142" y="3587525"/>
              <a:ext cx="990633" cy="355206"/>
            </a:xfrm>
            <a:prstGeom prst="rightArrow">
              <a:avLst/>
            </a:prstGeom>
            <a:solidFill>
              <a:schemeClr val="accent3"/>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 name="TextBox 14">
              <a:extLst>
                <a:ext uri="{FF2B5EF4-FFF2-40B4-BE49-F238E27FC236}">
                  <a16:creationId xmlns:a16="http://schemas.microsoft.com/office/drawing/2014/main" id="{2113080A-9B5A-4C67-AB6D-D55596BDBAC3}"/>
                </a:ext>
              </a:extLst>
            </p:cNvPr>
            <p:cNvSpPr txBox="1"/>
            <p:nvPr/>
          </p:nvSpPr>
          <p:spPr>
            <a:xfrm>
              <a:off x="103845" y="3204034"/>
              <a:ext cx="2766667" cy="1015663"/>
            </a:xfrm>
            <a:prstGeom prst="rect">
              <a:avLst/>
            </a:prstGeom>
            <a:solidFill>
              <a:schemeClr val="accent3"/>
            </a:solidFill>
            <a:ln>
              <a:solidFill>
                <a:schemeClr val="bg1"/>
              </a:solidFill>
              <a:prstDash val="dash"/>
            </a:ln>
          </p:spPr>
          <p:txBody>
            <a:bodyPr wrap="square">
              <a:spAutoFit/>
            </a:bodyPr>
            <a:lstStyle/>
            <a:p>
              <a:pPr lvl="0" algn="ctr"/>
              <a:r>
                <a:rPr lang="en-GB" sz="2000">
                  <a:solidFill>
                    <a:srgbClr val="FFFFFF"/>
                  </a:solidFill>
                </a:rPr>
                <a:t>Quantification of </a:t>
              </a:r>
              <a:r>
                <a:rPr lang="en-GB" sz="2000" b="1">
                  <a:solidFill>
                    <a:srgbClr val="FFFFFF"/>
                  </a:solidFill>
                </a:rPr>
                <a:t>a</a:t>
              </a:r>
              <a:r>
                <a:rPr lang="en-GB" sz="2000">
                  <a:solidFill>
                    <a:srgbClr val="FFFFFF"/>
                  </a:solidFill>
                </a:rPr>
                <a:t>dditional attributes ‘STEDI’ values*  </a:t>
              </a:r>
            </a:p>
          </p:txBody>
        </p:sp>
      </p:grpSp>
      <p:sp>
        <p:nvSpPr>
          <p:cNvPr id="4" name="Rectangle 3">
            <a:extLst>
              <a:ext uri="{FF2B5EF4-FFF2-40B4-BE49-F238E27FC236}">
                <a16:creationId xmlns:a16="http://schemas.microsoft.com/office/drawing/2014/main" id="{639B110A-DACA-5645-A17D-BDF8D023A0CB}"/>
              </a:ext>
            </a:extLst>
          </p:cNvPr>
          <p:cNvSpPr/>
          <p:nvPr/>
        </p:nvSpPr>
        <p:spPr>
          <a:xfrm>
            <a:off x="475764" y="4813899"/>
            <a:ext cx="2263422" cy="1077218"/>
          </a:xfrm>
          <a:prstGeom prst="rect">
            <a:avLst/>
          </a:prstGeom>
        </p:spPr>
        <p:txBody>
          <a:bodyPr wrap="square">
            <a:spAutoFit/>
          </a:bodyPr>
          <a:lstStyle/>
          <a:p>
            <a:pPr algn="ctr"/>
            <a:r>
              <a:rPr lang="en-GB" sz="1600" dirty="0"/>
              <a:t>*Spectrum, Transmission, Enablement, Diversity, Insurance</a:t>
            </a:r>
            <a:endParaRPr lang="en-US" sz="1600" dirty="0"/>
          </a:p>
        </p:txBody>
      </p:sp>
      <p:pic>
        <p:nvPicPr>
          <p:cNvPr id="17" name="Graphic 16" descr="Arrow: Straight with solid fill">
            <a:extLst>
              <a:ext uri="{FF2B5EF4-FFF2-40B4-BE49-F238E27FC236}">
                <a16:creationId xmlns:a16="http://schemas.microsoft.com/office/drawing/2014/main" id="{EADAF684-C27D-DA4A-920D-559692BBC4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413929" y="3174048"/>
            <a:ext cx="914400" cy="914400"/>
          </a:xfrm>
          <a:prstGeom prst="rect">
            <a:avLst/>
          </a:prstGeom>
        </p:spPr>
      </p:pic>
      <p:pic>
        <p:nvPicPr>
          <p:cNvPr id="18" name="Graphic 17" descr="Arrow: Straight with solid fill">
            <a:extLst>
              <a:ext uri="{FF2B5EF4-FFF2-40B4-BE49-F238E27FC236}">
                <a16:creationId xmlns:a16="http://schemas.microsoft.com/office/drawing/2014/main" id="{22049E81-9134-7A49-9C35-2C84186F48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413929" y="4730302"/>
            <a:ext cx="914400" cy="914400"/>
          </a:xfrm>
          <a:prstGeom prst="rect">
            <a:avLst/>
          </a:prstGeom>
        </p:spPr>
      </p:pic>
      <p:sp>
        <p:nvSpPr>
          <p:cNvPr id="19" name="Rectangle 18">
            <a:extLst>
              <a:ext uri="{FF2B5EF4-FFF2-40B4-BE49-F238E27FC236}">
                <a16:creationId xmlns:a16="http://schemas.microsoft.com/office/drawing/2014/main" id="{49317884-6621-4B41-A49B-A7E7F4B81213}"/>
              </a:ext>
            </a:extLst>
          </p:cNvPr>
          <p:cNvSpPr/>
          <p:nvPr/>
        </p:nvSpPr>
        <p:spPr>
          <a:xfrm>
            <a:off x="3845625" y="4155739"/>
            <a:ext cx="3871573" cy="369332"/>
          </a:xfrm>
          <a:prstGeom prst="rect">
            <a:avLst/>
          </a:prstGeom>
        </p:spPr>
        <p:txBody>
          <a:bodyPr wrap="none">
            <a:spAutoFit/>
          </a:bodyPr>
          <a:lstStyle/>
          <a:p>
            <a:r>
              <a:rPr lang="en-GB">
                <a:solidFill>
                  <a:schemeClr val="bg1"/>
                </a:solidFill>
              </a:rPr>
              <a:t>2. Population-level QALYs for HVCS</a:t>
            </a:r>
            <a:endParaRPr lang="en-US">
              <a:solidFill>
                <a:schemeClr val="bg1"/>
              </a:solidFill>
            </a:endParaRPr>
          </a:p>
        </p:txBody>
      </p:sp>
      <p:sp>
        <p:nvSpPr>
          <p:cNvPr id="20" name="Rectangle 19">
            <a:extLst>
              <a:ext uri="{FF2B5EF4-FFF2-40B4-BE49-F238E27FC236}">
                <a16:creationId xmlns:a16="http://schemas.microsoft.com/office/drawing/2014/main" id="{5C2E689B-CDA4-CA41-92C3-9023B6D0F1B2}"/>
              </a:ext>
            </a:extLst>
          </p:cNvPr>
          <p:cNvSpPr/>
          <p:nvPr/>
        </p:nvSpPr>
        <p:spPr>
          <a:xfrm>
            <a:off x="3504724" y="5669318"/>
            <a:ext cx="4839786" cy="341632"/>
          </a:xfrm>
          <a:prstGeom prst="rect">
            <a:avLst/>
          </a:prstGeom>
        </p:spPr>
        <p:txBody>
          <a:bodyPr wrap="none">
            <a:spAutoFit/>
          </a:bodyPr>
          <a:lstStyle/>
          <a:p>
            <a:pPr lvl="0" algn="ctr" defTabSz="1066800">
              <a:lnSpc>
                <a:spcPct val="90000"/>
              </a:lnSpc>
              <a:spcBef>
                <a:spcPct val="0"/>
              </a:spcBef>
              <a:spcAft>
                <a:spcPct val="35000"/>
              </a:spcAft>
            </a:pPr>
            <a:r>
              <a:rPr lang="en-GB">
                <a:solidFill>
                  <a:schemeClr val="bg1"/>
                </a:solidFill>
              </a:rPr>
              <a:t>3. Population-level QALYs for expected usage</a:t>
            </a:r>
          </a:p>
        </p:txBody>
      </p:sp>
      <p:cxnSp>
        <p:nvCxnSpPr>
          <p:cNvPr id="21" name="Straight Arrow Connector 20">
            <a:extLst>
              <a:ext uri="{FF2B5EF4-FFF2-40B4-BE49-F238E27FC236}">
                <a16:creationId xmlns:a16="http://schemas.microsoft.com/office/drawing/2014/main" id="{184E2834-990D-42EB-AD66-6770E087B476}"/>
              </a:ext>
            </a:extLst>
          </p:cNvPr>
          <p:cNvCxnSpPr>
            <a:cxnSpLocks/>
            <a:endCxn id="9" idx="0"/>
          </p:cNvCxnSpPr>
          <p:nvPr/>
        </p:nvCxnSpPr>
        <p:spPr>
          <a:xfrm>
            <a:off x="10496607" y="4598357"/>
            <a:ext cx="0" cy="40924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11F52A-B76F-40D4-BACF-8B56FB523715}"/>
              </a:ext>
            </a:extLst>
          </p:cNvPr>
          <p:cNvCxnSpPr>
            <a:cxnSpLocks/>
            <a:stCxn id="10" idx="2"/>
            <a:endCxn id="11" idx="0"/>
          </p:cNvCxnSpPr>
          <p:nvPr/>
        </p:nvCxnSpPr>
        <p:spPr>
          <a:xfrm>
            <a:off x="10573012" y="2711083"/>
            <a:ext cx="6224" cy="563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90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F514-5EFF-40D8-B172-1596F4066B8B}"/>
              </a:ext>
            </a:extLst>
          </p:cNvPr>
          <p:cNvSpPr>
            <a:spLocks noGrp="1"/>
          </p:cNvSpPr>
          <p:nvPr>
            <p:ph type="ctrTitle"/>
          </p:nvPr>
        </p:nvSpPr>
        <p:spPr>
          <a:xfrm>
            <a:off x="107951" y="401082"/>
            <a:ext cx="11178381" cy="1276350"/>
          </a:xfrm>
        </p:spPr>
        <p:txBody>
          <a:bodyPr>
            <a:normAutofit/>
          </a:bodyPr>
          <a:lstStyle/>
          <a:p>
            <a:r>
              <a:rPr lang="en-GB" sz="3600" dirty="0"/>
              <a:t>Potentially excluded populations</a:t>
            </a:r>
          </a:p>
        </p:txBody>
      </p:sp>
      <p:graphicFrame>
        <p:nvGraphicFramePr>
          <p:cNvPr id="5" name="Table 5">
            <a:extLst>
              <a:ext uri="{FF2B5EF4-FFF2-40B4-BE49-F238E27FC236}">
                <a16:creationId xmlns:a16="http://schemas.microsoft.com/office/drawing/2014/main" id="{AFCA71D5-A705-46A7-9CD8-D2BD70FD3BD5}"/>
              </a:ext>
            </a:extLst>
          </p:cNvPr>
          <p:cNvGraphicFramePr>
            <a:graphicFrameLocks noGrp="1"/>
          </p:cNvGraphicFramePr>
          <p:nvPr>
            <p:extLst>
              <p:ext uri="{D42A27DB-BD31-4B8C-83A1-F6EECF244321}">
                <p14:modId xmlns:p14="http://schemas.microsoft.com/office/powerpoint/2010/main" val="3045632993"/>
              </p:ext>
            </p:extLst>
          </p:nvPr>
        </p:nvGraphicFramePr>
        <p:xfrm>
          <a:off x="107951" y="1112520"/>
          <a:ext cx="11762919" cy="4328160"/>
        </p:xfrm>
        <a:graphic>
          <a:graphicData uri="http://schemas.openxmlformats.org/drawingml/2006/table">
            <a:tbl>
              <a:tblPr firstRow="1" bandRow="1">
                <a:tableStyleId>{5C22544A-7EE6-4342-B048-85BDC9FD1C3A}</a:tableStyleId>
              </a:tblPr>
              <a:tblGrid>
                <a:gridCol w="2296718">
                  <a:extLst>
                    <a:ext uri="{9D8B030D-6E8A-4147-A177-3AD203B41FA5}">
                      <a16:colId xmlns:a16="http://schemas.microsoft.com/office/drawing/2014/main" val="2304253817"/>
                    </a:ext>
                  </a:extLst>
                </a:gridCol>
                <a:gridCol w="3861049">
                  <a:extLst>
                    <a:ext uri="{9D8B030D-6E8A-4147-A177-3AD203B41FA5}">
                      <a16:colId xmlns:a16="http://schemas.microsoft.com/office/drawing/2014/main" val="1136455645"/>
                    </a:ext>
                  </a:extLst>
                </a:gridCol>
                <a:gridCol w="5605152">
                  <a:extLst>
                    <a:ext uri="{9D8B030D-6E8A-4147-A177-3AD203B41FA5}">
                      <a16:colId xmlns:a16="http://schemas.microsoft.com/office/drawing/2014/main" val="1280400831"/>
                    </a:ext>
                  </a:extLst>
                </a:gridCol>
              </a:tblGrid>
              <a:tr h="288150">
                <a:tc>
                  <a:txBody>
                    <a:bodyPr/>
                    <a:lstStyle/>
                    <a:p>
                      <a:endParaRPr lang="en-GB" sz="2000"/>
                    </a:p>
                  </a:txBody>
                  <a:tcPr/>
                </a:tc>
                <a:tc>
                  <a:txBody>
                    <a:bodyPr/>
                    <a:lstStyle/>
                    <a:p>
                      <a:r>
                        <a:rPr lang="en-GB" sz="2000"/>
                        <a:t>Excluded</a:t>
                      </a:r>
                    </a:p>
                  </a:txBody>
                  <a:tcPr/>
                </a:tc>
                <a:tc>
                  <a:txBody>
                    <a:bodyPr/>
                    <a:lstStyle/>
                    <a:p>
                      <a:r>
                        <a:rPr lang="en-GB" sz="2000"/>
                        <a:t>EEPRU’s rationale for excluding</a:t>
                      </a:r>
                    </a:p>
                  </a:txBody>
                  <a:tcPr/>
                </a:tc>
                <a:extLst>
                  <a:ext uri="{0D108BD9-81ED-4DB2-BD59-A6C34878D82A}">
                    <a16:rowId xmlns:a16="http://schemas.microsoft.com/office/drawing/2014/main" val="3275309873"/>
                  </a:ext>
                </a:extLst>
              </a:tr>
              <a:tr h="499845">
                <a:tc>
                  <a:txBody>
                    <a:bodyPr/>
                    <a:lstStyle/>
                    <a:p>
                      <a:r>
                        <a:rPr lang="en-GB" sz="2000"/>
                        <a:t>Pathogen</a:t>
                      </a:r>
                    </a:p>
                  </a:txBody>
                  <a:tcPr/>
                </a:tc>
                <a:tc>
                  <a:txBody>
                    <a:bodyPr/>
                    <a:lstStyle/>
                    <a:p>
                      <a:pPr marL="342900" indent="-342900">
                        <a:buFont typeface="Arial" panose="020B0604020202020204" pitchFamily="34" charset="0"/>
                        <a:buChar char="•"/>
                      </a:pPr>
                      <a:r>
                        <a:rPr lang="en-GB" sz="2000" i="1"/>
                        <a:t>Pseudomonas Aeruginosa </a:t>
                      </a:r>
                    </a:p>
                  </a:txBody>
                  <a:tcPr/>
                </a:tc>
                <a:tc>
                  <a:txBody>
                    <a:bodyPr/>
                    <a:lstStyle/>
                    <a:p>
                      <a:pPr marL="0" indent="0">
                        <a:buFont typeface="Arial" panose="020B0604020202020204" pitchFamily="34" charset="0"/>
                        <a:buNone/>
                      </a:pPr>
                      <a:r>
                        <a:rPr lang="en-GB" sz="2000" dirty="0" err="1"/>
                        <a:t>Carbapenemase</a:t>
                      </a:r>
                      <a:r>
                        <a:rPr lang="en-GB" sz="2000" dirty="0"/>
                        <a:t>-mediated resistance in </a:t>
                      </a:r>
                      <a:br>
                        <a:rPr lang="en-GB" sz="2000" dirty="0"/>
                      </a:br>
                      <a:r>
                        <a:rPr lang="en-GB" sz="2000" i="1" dirty="0"/>
                        <a:t>P. Aeruginosa </a:t>
                      </a:r>
                      <a:r>
                        <a:rPr lang="en-GB" sz="2000" dirty="0"/>
                        <a:t>rare </a:t>
                      </a:r>
                    </a:p>
                    <a:p>
                      <a:pPr marL="0" indent="0">
                        <a:buFont typeface="Arial" panose="020B0604020202020204" pitchFamily="34" charset="0"/>
                        <a:buNone/>
                      </a:pPr>
                      <a:r>
                        <a:rPr lang="en-GB" sz="2000" dirty="0"/>
                        <a:t>If present, usually via </a:t>
                      </a:r>
                      <a:r>
                        <a:rPr lang="en-GB" sz="2000" dirty="0" err="1"/>
                        <a:t>metallo</a:t>
                      </a:r>
                      <a:r>
                        <a:rPr lang="en-GB" sz="2000" dirty="0"/>
                        <a:t>-beta-lactamases (MBL); CAZ-AVI has no activity against this</a:t>
                      </a:r>
                    </a:p>
                  </a:txBody>
                  <a:tcPr/>
                </a:tc>
                <a:extLst>
                  <a:ext uri="{0D108BD9-81ED-4DB2-BD59-A6C34878D82A}">
                    <a16:rowId xmlns:a16="http://schemas.microsoft.com/office/drawing/2014/main" val="3209330401"/>
                  </a:ext>
                </a:extLst>
              </a:tr>
              <a:tr h="868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Resistance mechanism</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schemeClr val="dk1"/>
                          </a:solidFill>
                          <a:effectLst/>
                          <a:latin typeface="+mn-lt"/>
                          <a:ea typeface="+mn-ea"/>
                          <a:cs typeface="+mn-cs"/>
                        </a:rPr>
                        <a:t>Klebsiella pneumoniae </a:t>
                      </a:r>
                      <a:r>
                        <a:rPr lang="en-GB" sz="2000" kern="1200" dirty="0" err="1">
                          <a:solidFill>
                            <a:schemeClr val="dk1"/>
                          </a:solidFill>
                          <a:effectLst/>
                          <a:latin typeface="+mn-lt"/>
                          <a:ea typeface="+mn-ea"/>
                          <a:cs typeface="+mn-cs"/>
                        </a:rPr>
                        <a:t>carbapenemase</a:t>
                      </a:r>
                      <a:r>
                        <a:rPr lang="en-GB" sz="2000" kern="1200" dirty="0">
                          <a:solidFill>
                            <a:schemeClr val="dk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schemeClr val="dk1"/>
                          </a:solidFill>
                          <a:effectLst/>
                          <a:latin typeface="+mn-lt"/>
                          <a:ea typeface="+mn-ea"/>
                          <a:cs typeface="+mn-cs"/>
                        </a:rPr>
                        <a:t>Serine </a:t>
                      </a:r>
                      <a:r>
                        <a:rPr lang="en-GB" sz="2000" kern="1200" dirty="0" err="1">
                          <a:solidFill>
                            <a:schemeClr val="dk1"/>
                          </a:solidFill>
                          <a:effectLst/>
                          <a:latin typeface="+mn-lt"/>
                          <a:ea typeface="+mn-ea"/>
                          <a:cs typeface="+mn-cs"/>
                        </a:rPr>
                        <a:t>carbapenemases</a:t>
                      </a:r>
                      <a:r>
                        <a:rPr lang="en-GB" sz="2000" kern="1200" dirty="0">
                          <a:solidFill>
                            <a:schemeClr val="dk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schemeClr val="dk1"/>
                          </a:solidFill>
                          <a:effectLst/>
                          <a:latin typeface="+mn-lt"/>
                          <a:ea typeface="+mn-ea"/>
                          <a:cs typeface="+mn-cs"/>
                        </a:rPr>
                        <a:t>Non-</a:t>
                      </a:r>
                      <a:r>
                        <a:rPr lang="en-GB" sz="2000" kern="1200" dirty="0" err="1">
                          <a:solidFill>
                            <a:schemeClr val="dk1"/>
                          </a:solidFill>
                          <a:effectLst/>
                          <a:latin typeface="+mn-lt"/>
                          <a:ea typeface="+mn-ea"/>
                          <a:cs typeface="+mn-cs"/>
                        </a:rPr>
                        <a:t>carbapenemase</a:t>
                      </a:r>
                      <a:endParaRPr lang="en-GB" sz="20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kern="1200">
                          <a:solidFill>
                            <a:schemeClr val="dk1"/>
                          </a:solidFill>
                          <a:effectLst/>
                          <a:latin typeface="+mn-lt"/>
                          <a:ea typeface="+mn-ea"/>
                          <a:cs typeface="+mn-cs"/>
                        </a:rPr>
                        <a:t>Other treatment options available</a:t>
                      </a:r>
                    </a:p>
                  </a:txBody>
                  <a:tcPr/>
                </a:tc>
                <a:extLst>
                  <a:ext uri="{0D108BD9-81ED-4DB2-BD59-A6C34878D82A}">
                    <a16:rowId xmlns:a16="http://schemas.microsoft.com/office/drawing/2014/main" val="2884804769"/>
                  </a:ext>
                </a:extLst>
              </a:tr>
              <a:tr h="486583">
                <a:tc>
                  <a:txBody>
                    <a:bodyPr/>
                    <a:lstStyle/>
                    <a:p>
                      <a:r>
                        <a:rPr lang="en-GB" sz="2000">
                          <a:solidFill>
                            <a:schemeClr val="tx1"/>
                          </a:solidFill>
                        </a:rPr>
                        <a:t>Patients with specific underlying conditions</a:t>
                      </a:r>
                    </a:p>
                  </a:txBody>
                  <a:tcPr/>
                </a:tc>
                <a:tc>
                  <a:txBody>
                    <a:bodyPr/>
                    <a:lstStyle/>
                    <a:p>
                      <a:pPr marL="285750" indent="-285750">
                        <a:buFont typeface="Arial" panose="020B0604020202020204" pitchFamily="34" charset="0"/>
                        <a:buChar char="•"/>
                      </a:pPr>
                      <a:r>
                        <a:rPr lang="en-GB" sz="2000" dirty="0">
                          <a:solidFill>
                            <a:schemeClr val="tx1"/>
                          </a:solidFill>
                        </a:rPr>
                        <a:t>burns</a:t>
                      </a:r>
                    </a:p>
                    <a:p>
                      <a:pPr marL="285750" indent="-285750">
                        <a:buFont typeface="Arial" panose="020B0604020202020204" pitchFamily="34" charset="0"/>
                        <a:buChar char="•"/>
                      </a:pPr>
                      <a:r>
                        <a:rPr lang="en-GB" sz="2000" dirty="0">
                          <a:solidFill>
                            <a:schemeClr val="tx1"/>
                          </a:solidFill>
                        </a:rPr>
                        <a:t>renal insufficiency </a:t>
                      </a:r>
                    </a:p>
                    <a:p>
                      <a:pPr marL="285750" indent="-285750">
                        <a:buFont typeface="Arial" panose="020B0604020202020204" pitchFamily="34" charset="0"/>
                        <a:buChar char="•"/>
                      </a:pPr>
                      <a:r>
                        <a:rPr lang="en-GB" sz="2000" dirty="0">
                          <a:solidFill>
                            <a:schemeClr val="tx1"/>
                          </a:solidFill>
                        </a:rPr>
                        <a:t>compromised immune system</a:t>
                      </a:r>
                    </a:p>
                    <a:p>
                      <a:pPr marL="285750" indent="-285750">
                        <a:buFont typeface="Arial" panose="020B0604020202020204" pitchFamily="34" charset="0"/>
                        <a:buChar char="•"/>
                      </a:pPr>
                      <a:r>
                        <a:rPr lang="en-GB" sz="2000" dirty="0">
                          <a:solidFill>
                            <a:schemeClr val="tx1"/>
                          </a:solidFill>
                        </a:rPr>
                        <a:t>cystic fibrosis</a:t>
                      </a:r>
                    </a:p>
                  </a:txBody>
                  <a:tcPr/>
                </a:tc>
                <a:tc>
                  <a:txBody>
                    <a:bodyPr/>
                    <a:lstStyle/>
                    <a:p>
                      <a:pPr marL="0" indent="0">
                        <a:buFont typeface="Arial" panose="020B0604020202020204" pitchFamily="34" charset="0"/>
                        <a:buNone/>
                      </a:pPr>
                      <a:r>
                        <a:rPr lang="en-GB" sz="2000" dirty="0">
                          <a:solidFill>
                            <a:schemeClr val="tx1"/>
                          </a:solidFill>
                        </a:rPr>
                        <a:t>Uncertain whether </a:t>
                      </a:r>
                      <a:r>
                        <a:rPr lang="en-GB" sz="2000" kern="1200" dirty="0">
                          <a:solidFill>
                            <a:schemeClr val="tx1"/>
                          </a:solidFill>
                          <a:effectLst/>
                          <a:latin typeface="+mn-lt"/>
                          <a:ea typeface="+mn-ea"/>
                          <a:cs typeface="+mn-cs"/>
                        </a:rPr>
                        <a:t>patients get infections at different sites, by different pathogens, to those in high value clinical scenarios (HVCS)</a:t>
                      </a:r>
                      <a:endParaRPr lang="en-GB" sz="2000" dirty="0">
                        <a:solidFill>
                          <a:schemeClr val="tx1"/>
                        </a:solidFill>
                      </a:endParaRPr>
                    </a:p>
                  </a:txBody>
                  <a:tcPr/>
                </a:tc>
                <a:extLst>
                  <a:ext uri="{0D108BD9-81ED-4DB2-BD59-A6C34878D82A}">
                    <a16:rowId xmlns:a16="http://schemas.microsoft.com/office/drawing/2014/main" val="3299359435"/>
                  </a:ext>
                </a:extLst>
              </a:tr>
            </a:tbl>
          </a:graphicData>
        </a:graphic>
      </p:graphicFrame>
    </p:spTree>
    <p:extLst>
      <p:ext uri="{BB962C8B-B14F-4D97-AF65-F5344CB8AC3E}">
        <p14:creationId xmlns:p14="http://schemas.microsoft.com/office/powerpoint/2010/main" val="259971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F366-B923-4759-84ED-3C5ACA95A665}"/>
              </a:ext>
            </a:extLst>
          </p:cNvPr>
          <p:cNvSpPr>
            <a:spLocks noGrp="1"/>
          </p:cNvSpPr>
          <p:nvPr>
            <p:ph type="ctrTitle"/>
          </p:nvPr>
        </p:nvSpPr>
        <p:spPr/>
        <p:txBody>
          <a:bodyPr>
            <a:normAutofit fontScale="90000"/>
          </a:bodyPr>
          <a:lstStyle/>
          <a:p>
            <a:r>
              <a:rPr lang="en-GB"/>
              <a:t>Testing a new approach to evaluating and paying for </a:t>
            </a:r>
            <a:br>
              <a:rPr lang="en-GB"/>
            </a:br>
            <a:r>
              <a:rPr lang="en-GB"/>
              <a:t>antimicrobials – why?</a:t>
            </a:r>
            <a:br>
              <a:rPr lang="en-GB"/>
            </a:br>
            <a:r>
              <a:rPr lang="en-GB" sz="2700" b="0" i="1"/>
              <a:t>Investment in novel antimicrobials commercially unattractive, with low returns</a:t>
            </a:r>
          </a:p>
        </p:txBody>
      </p:sp>
      <p:sp>
        <p:nvSpPr>
          <p:cNvPr id="7" name="Text Placeholder 6">
            <a:extLst>
              <a:ext uri="{FF2B5EF4-FFF2-40B4-BE49-F238E27FC236}">
                <a16:creationId xmlns:a16="http://schemas.microsoft.com/office/drawing/2014/main" id="{8A2B3ED7-D761-4413-93F6-A3C4033994CF}"/>
              </a:ext>
            </a:extLst>
          </p:cNvPr>
          <p:cNvSpPr>
            <a:spLocks noGrp="1"/>
          </p:cNvSpPr>
          <p:nvPr>
            <p:ph type="body" sz="quarter" idx="12"/>
          </p:nvPr>
        </p:nvSpPr>
        <p:spPr>
          <a:xfrm>
            <a:off x="496383" y="2216229"/>
            <a:ext cx="11177587" cy="2653133"/>
          </a:xfrm>
        </p:spPr>
        <p:txBody>
          <a:bodyPr>
            <a:noAutofit/>
          </a:bodyPr>
          <a:lstStyle/>
          <a:p>
            <a:pPr marL="468000" indent="-342900">
              <a:lnSpc>
                <a:spcPct val="114000"/>
              </a:lnSpc>
              <a:spcBef>
                <a:spcPts val="600"/>
              </a:spcBef>
              <a:buFont typeface="Arial" panose="020B0604020202020204" pitchFamily="34" charset="0"/>
              <a:buChar char="•"/>
            </a:pPr>
            <a:r>
              <a:rPr lang="en-GB" sz="2000" dirty="0">
                <a:latin typeface="+mn-lt"/>
              </a:rPr>
              <a:t>New antimicrobials subject to strict ‘stewardship’</a:t>
            </a:r>
          </a:p>
          <a:p>
            <a:pPr marL="1153800" lvl="1" indent="-342900">
              <a:lnSpc>
                <a:spcPct val="114000"/>
              </a:lnSpc>
              <a:spcBef>
                <a:spcPts val="600"/>
              </a:spcBef>
            </a:pPr>
            <a:r>
              <a:rPr lang="en-GB" sz="2000" dirty="0">
                <a:latin typeface="+mn-lt"/>
              </a:rPr>
              <a:t>Co-ordinated approach to promote appropriate drug use to reduce resistance, decrease spread of infection of drug-resistant infections, minimise adverse effe</a:t>
            </a:r>
            <a:r>
              <a:rPr lang="en-GB" sz="2000" dirty="0"/>
              <a:t>cts</a:t>
            </a:r>
            <a:r>
              <a:rPr lang="en-GB" sz="2000" dirty="0">
                <a:latin typeface="+mn-lt"/>
              </a:rPr>
              <a:t> </a:t>
            </a:r>
          </a:p>
          <a:p>
            <a:pPr marL="468000" indent="-342900">
              <a:lnSpc>
                <a:spcPct val="114000"/>
              </a:lnSpc>
              <a:spcBef>
                <a:spcPts val="600"/>
              </a:spcBef>
              <a:buFont typeface="Arial" panose="020B0604020202020204" pitchFamily="34" charset="0"/>
              <a:buChar char="•"/>
            </a:pPr>
            <a:r>
              <a:rPr lang="en-GB" sz="2000" dirty="0">
                <a:latin typeface="+mn-lt"/>
                <a:sym typeface="Wingdings" panose="05000000000000000000" pitchFamily="2" charset="2"/>
              </a:rPr>
              <a:t> limits sales </a:t>
            </a:r>
          </a:p>
          <a:p>
            <a:pPr marL="468000" indent="-342900">
              <a:lnSpc>
                <a:spcPct val="114000"/>
              </a:lnSpc>
              <a:spcBef>
                <a:spcPts val="600"/>
              </a:spcBef>
              <a:buFont typeface="Arial" panose="020B0604020202020204" pitchFamily="34" charset="0"/>
              <a:buChar char="•"/>
            </a:pPr>
            <a:r>
              <a:rPr lang="en-GB" sz="2000" dirty="0">
                <a:latin typeface="+mn-lt"/>
              </a:rPr>
              <a:t>New antimicrobials </a:t>
            </a:r>
            <a:r>
              <a:rPr lang="en-GB" sz="2000" dirty="0"/>
              <a:t>may not be used because of high cost compared to existing (generic) products</a:t>
            </a:r>
            <a:endParaRPr lang="en-GB" sz="2000" dirty="0">
              <a:latin typeface="+mn-lt"/>
            </a:endParaRPr>
          </a:p>
          <a:p>
            <a:pPr marL="237600">
              <a:lnSpc>
                <a:spcPct val="114000"/>
              </a:lnSpc>
              <a:spcBef>
                <a:spcPts val="600"/>
              </a:spcBef>
            </a:pPr>
            <a:endParaRPr lang="en-GB" sz="2000" dirty="0">
              <a:latin typeface="+mn-lt"/>
            </a:endParaRPr>
          </a:p>
          <a:p>
            <a:pPr>
              <a:lnSpc>
                <a:spcPct val="114000"/>
              </a:lnSpc>
              <a:spcBef>
                <a:spcPts val="600"/>
              </a:spcBef>
            </a:pPr>
            <a:endParaRPr lang="en-GB" sz="2000" dirty="0">
              <a:latin typeface="+mn-lt"/>
            </a:endParaRPr>
          </a:p>
        </p:txBody>
      </p:sp>
    </p:spTree>
    <p:extLst>
      <p:ext uri="{BB962C8B-B14F-4D97-AF65-F5344CB8AC3E}">
        <p14:creationId xmlns:p14="http://schemas.microsoft.com/office/powerpoint/2010/main" val="40981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a:xfrm>
            <a:off x="425435" y="177048"/>
            <a:ext cx="11080069" cy="1276350"/>
          </a:xfrm>
        </p:spPr>
        <p:txBody>
          <a:bodyPr>
            <a:normAutofit/>
          </a:bodyPr>
          <a:lstStyle/>
          <a:p>
            <a:r>
              <a:rPr lang="en-GB" sz="3200"/>
              <a:t>Consultation comments – population</a:t>
            </a:r>
          </a:p>
        </p:txBody>
      </p:sp>
      <p:sp>
        <p:nvSpPr>
          <p:cNvPr id="3" name="Text Placeholder 2">
            <a:extLst>
              <a:ext uri="{FF2B5EF4-FFF2-40B4-BE49-F238E27FC236}">
                <a16:creationId xmlns:a16="http://schemas.microsoft.com/office/drawing/2014/main" id="{A999D9A0-988F-444A-966F-0E45DC70E98B}"/>
              </a:ext>
            </a:extLst>
          </p:cNvPr>
          <p:cNvSpPr>
            <a:spLocks noGrp="1"/>
          </p:cNvSpPr>
          <p:nvPr>
            <p:ph type="subTitle" idx="1"/>
          </p:nvPr>
        </p:nvSpPr>
        <p:spPr/>
        <p:txBody>
          <a:bodyPr>
            <a:noAutofit/>
          </a:bodyPr>
          <a:lstStyle/>
          <a:p>
            <a:pPr marL="285750" indent="-285750">
              <a:lnSpc>
                <a:spcPct val="100000"/>
              </a:lnSpc>
              <a:spcBef>
                <a:spcPts val="600"/>
              </a:spcBef>
              <a:spcAft>
                <a:spcPts val="600"/>
              </a:spcAft>
              <a:buFont typeface="Arial" panose="020B0604020202020204" pitchFamily="34" charset="0"/>
              <a:buChar char="•"/>
            </a:pPr>
            <a:endParaRPr lang="en-GB"/>
          </a:p>
          <a:p>
            <a:pPr marL="285750" indent="-285750">
              <a:lnSpc>
                <a:spcPct val="100000"/>
              </a:lnSpc>
              <a:spcBef>
                <a:spcPts val="600"/>
              </a:spcBef>
              <a:spcAft>
                <a:spcPts val="600"/>
              </a:spcAft>
              <a:buFont typeface="Arial" panose="020B0604020202020204" pitchFamily="34" charset="0"/>
              <a:buChar char="•"/>
            </a:pPr>
            <a:endParaRPr lang="en-GB"/>
          </a:p>
          <a:p>
            <a:pPr>
              <a:lnSpc>
                <a:spcPct val="100000"/>
              </a:lnSpc>
              <a:spcBef>
                <a:spcPts val="600"/>
              </a:spcBef>
              <a:spcAft>
                <a:spcPts val="600"/>
              </a:spcAft>
            </a:pPr>
            <a:endParaRPr lang="en-GB"/>
          </a:p>
        </p:txBody>
      </p:sp>
      <p:graphicFrame>
        <p:nvGraphicFramePr>
          <p:cNvPr id="5" name="Table 5">
            <a:extLst>
              <a:ext uri="{FF2B5EF4-FFF2-40B4-BE49-F238E27FC236}">
                <a16:creationId xmlns:a16="http://schemas.microsoft.com/office/drawing/2014/main" id="{41390C5A-B16E-473F-A595-CDFA9BB53130}"/>
              </a:ext>
            </a:extLst>
          </p:cNvPr>
          <p:cNvGraphicFramePr>
            <a:graphicFrameLocks noGrp="1"/>
          </p:cNvGraphicFramePr>
          <p:nvPr>
            <p:extLst>
              <p:ext uri="{D42A27DB-BD31-4B8C-83A1-F6EECF244321}">
                <p14:modId xmlns:p14="http://schemas.microsoft.com/office/powerpoint/2010/main" val="1145256978"/>
              </p:ext>
            </p:extLst>
          </p:nvPr>
        </p:nvGraphicFramePr>
        <p:xfrm>
          <a:off x="425435" y="633640"/>
          <a:ext cx="11436366" cy="4909595"/>
        </p:xfrm>
        <a:graphic>
          <a:graphicData uri="http://schemas.openxmlformats.org/drawingml/2006/table">
            <a:tbl>
              <a:tblPr firstRow="1" bandRow="1">
                <a:tableStyleId>{5C22544A-7EE6-4342-B048-85BDC9FD1C3A}</a:tableStyleId>
              </a:tblPr>
              <a:tblGrid>
                <a:gridCol w="4575935">
                  <a:extLst>
                    <a:ext uri="{9D8B030D-6E8A-4147-A177-3AD203B41FA5}">
                      <a16:colId xmlns:a16="http://schemas.microsoft.com/office/drawing/2014/main" val="3114708446"/>
                    </a:ext>
                  </a:extLst>
                </a:gridCol>
                <a:gridCol w="3825753">
                  <a:extLst>
                    <a:ext uri="{9D8B030D-6E8A-4147-A177-3AD203B41FA5}">
                      <a16:colId xmlns:a16="http://schemas.microsoft.com/office/drawing/2014/main" val="4271128396"/>
                    </a:ext>
                  </a:extLst>
                </a:gridCol>
                <a:gridCol w="3034678">
                  <a:extLst>
                    <a:ext uri="{9D8B030D-6E8A-4147-A177-3AD203B41FA5}">
                      <a16:colId xmlns:a16="http://schemas.microsoft.com/office/drawing/2014/main" val="781578718"/>
                    </a:ext>
                  </a:extLst>
                </a:gridCol>
              </a:tblGrid>
              <a:tr h="383315">
                <a:tc>
                  <a:txBody>
                    <a:bodyPr/>
                    <a:lstStyle/>
                    <a:p>
                      <a:pPr>
                        <a:lnSpc>
                          <a:spcPct val="110000"/>
                        </a:lnSpc>
                        <a:spcBef>
                          <a:spcPts val="0"/>
                        </a:spcBef>
                        <a:spcAft>
                          <a:spcPts val="600"/>
                        </a:spcAft>
                      </a:pPr>
                      <a:r>
                        <a:rPr lang="en-GB" sz="1900" u="none"/>
                        <a:t>Population too narrow</a:t>
                      </a:r>
                    </a:p>
                  </a:txBody>
                  <a:tcPr/>
                </a:tc>
                <a:tc>
                  <a:txBody>
                    <a:bodyPr/>
                    <a:lstStyle/>
                    <a:p>
                      <a:pPr>
                        <a:lnSpc>
                          <a:spcPct val="110000"/>
                        </a:lnSpc>
                        <a:spcBef>
                          <a:spcPts val="0"/>
                        </a:spcBef>
                        <a:spcAft>
                          <a:spcPts val="600"/>
                        </a:spcAft>
                      </a:pPr>
                      <a:r>
                        <a:rPr lang="en-GB" sz="1900" u="none"/>
                        <a:t>Population appropriate</a:t>
                      </a:r>
                    </a:p>
                  </a:txBody>
                  <a:tcPr/>
                </a:tc>
                <a:tc>
                  <a:txBody>
                    <a:bodyPr/>
                    <a:lstStyle/>
                    <a:p>
                      <a:pPr>
                        <a:lnSpc>
                          <a:spcPct val="110000"/>
                        </a:lnSpc>
                        <a:spcBef>
                          <a:spcPts val="0"/>
                        </a:spcBef>
                        <a:spcAft>
                          <a:spcPts val="600"/>
                        </a:spcAft>
                      </a:pPr>
                      <a:r>
                        <a:rPr lang="en-GB" sz="1900" u="none"/>
                        <a:t>Population too broad</a:t>
                      </a:r>
                    </a:p>
                  </a:txBody>
                  <a:tcPr/>
                </a:tc>
                <a:extLst>
                  <a:ext uri="{0D108BD9-81ED-4DB2-BD59-A6C34878D82A}">
                    <a16:rowId xmlns:a16="http://schemas.microsoft.com/office/drawing/2014/main" val="3072268216"/>
                  </a:ext>
                </a:extLst>
              </a:tr>
              <a:tr h="3121918">
                <a:tc>
                  <a:txBody>
                    <a:bodyPr/>
                    <a:lstStyle/>
                    <a:p>
                      <a:pPr marL="0" indent="0">
                        <a:lnSpc>
                          <a:spcPct val="100000"/>
                        </a:lnSpc>
                        <a:spcBef>
                          <a:spcPts val="300"/>
                        </a:spcBef>
                        <a:spcAft>
                          <a:spcPts val="0"/>
                        </a:spcAft>
                        <a:buFont typeface="Arial" panose="020B0604020202020204" pitchFamily="34" charset="0"/>
                        <a:buNone/>
                      </a:pPr>
                      <a:r>
                        <a:rPr lang="en-GB" sz="1900" b="1" u="none" dirty="0"/>
                        <a:t>Pfizer: </a:t>
                      </a:r>
                    </a:p>
                    <a:p>
                      <a:pPr marL="285750" indent="-285750">
                        <a:lnSpc>
                          <a:spcPct val="100000"/>
                        </a:lnSpc>
                        <a:spcBef>
                          <a:spcPts val="0"/>
                        </a:spcBef>
                        <a:spcAft>
                          <a:spcPts val="600"/>
                        </a:spcAft>
                        <a:buFont typeface="Arial" panose="020B0604020202020204" pitchFamily="34" charset="0"/>
                        <a:buChar char="•"/>
                      </a:pPr>
                      <a:r>
                        <a:rPr lang="en-GB" sz="1900" u="none" dirty="0"/>
                        <a:t>More patients in UK receive CAZ-AVI than EEPRU models: </a:t>
                      </a:r>
                      <a:r>
                        <a:rPr lang="en-GB" sz="1900" u="none" dirty="0">
                          <a:solidFill>
                            <a:schemeClr val="tx1"/>
                          </a:solidFill>
                        </a:rPr>
                        <a:t>~1,400 versus </a:t>
                      </a:r>
                      <a:r>
                        <a:rPr lang="en-GB" sz="1900" kern="1200" dirty="0">
                          <a:solidFill>
                            <a:schemeClr val="dk1"/>
                          </a:solidFill>
                          <a:effectLst/>
                          <a:latin typeface="+mn-lt"/>
                          <a:ea typeface="+mn-ea"/>
                          <a:cs typeface="+mn-cs"/>
                        </a:rPr>
                        <a:t>70–575 patients/year in HVCS</a:t>
                      </a:r>
                      <a:r>
                        <a:rPr lang="en-GB" sz="1900" u="none" dirty="0"/>
                        <a:t> </a:t>
                      </a:r>
                    </a:p>
                    <a:p>
                      <a:pPr marL="285750" indent="-285750">
                        <a:lnSpc>
                          <a:spcPct val="100000"/>
                        </a:lnSpc>
                        <a:spcBef>
                          <a:spcPts val="0"/>
                        </a:spcBef>
                        <a:spcAft>
                          <a:spcPts val="600"/>
                        </a:spcAft>
                        <a:buFont typeface="Arial" panose="020B0604020202020204" pitchFamily="34" charset="0"/>
                        <a:buChar char="•"/>
                      </a:pPr>
                      <a:r>
                        <a:rPr lang="en-GB" sz="1900" u="none" dirty="0"/>
                        <a:t>Use will increase</a:t>
                      </a:r>
                      <a:endParaRPr lang="en-GB" sz="1900" u="none" dirty="0">
                        <a:solidFill>
                          <a:schemeClr val="tx1"/>
                        </a:solidFill>
                      </a:endParaRPr>
                    </a:p>
                    <a:p>
                      <a:pPr marL="285750" indent="-285750">
                        <a:lnSpc>
                          <a:spcPct val="100000"/>
                        </a:lnSpc>
                        <a:spcBef>
                          <a:spcPts val="0"/>
                        </a:spcBef>
                        <a:spcAft>
                          <a:spcPts val="600"/>
                        </a:spcAft>
                        <a:buFont typeface="Arial" panose="020B0604020202020204" pitchFamily="34" charset="0"/>
                        <a:buChar char="•"/>
                      </a:pPr>
                      <a:r>
                        <a:rPr lang="en-GB" sz="1900" u="none" dirty="0">
                          <a:solidFill>
                            <a:schemeClr val="tx1"/>
                          </a:solidFill>
                        </a:rPr>
                        <a:t>Should reflect marketing authorisation</a:t>
                      </a:r>
                    </a:p>
                    <a:p>
                      <a:pPr marL="0" indent="0">
                        <a:lnSpc>
                          <a:spcPct val="100000"/>
                        </a:lnSpc>
                        <a:spcBef>
                          <a:spcPts val="0"/>
                        </a:spcBef>
                        <a:spcAft>
                          <a:spcPts val="600"/>
                        </a:spcAft>
                        <a:buFont typeface="Arial" panose="020B0604020202020204" pitchFamily="34" charset="0"/>
                        <a:buNone/>
                      </a:pPr>
                      <a:r>
                        <a:rPr lang="en-GB" sz="1900" b="1" u="none" dirty="0"/>
                        <a:t>MSD</a:t>
                      </a:r>
                      <a:r>
                        <a:rPr lang="en-GB" sz="1900" u="none" dirty="0"/>
                        <a:t>:  HVCS may not reflect usage</a:t>
                      </a:r>
                    </a:p>
                    <a:p>
                      <a:pPr>
                        <a:lnSpc>
                          <a:spcPct val="100000"/>
                        </a:lnSpc>
                        <a:spcBef>
                          <a:spcPts val="0"/>
                        </a:spcBef>
                        <a:spcAft>
                          <a:spcPts val="600"/>
                        </a:spcAft>
                      </a:pPr>
                      <a:r>
                        <a:rPr lang="en-GB" sz="1900" b="1" dirty="0"/>
                        <a:t>Advisory Committee on Antimicrobial Prescribing</a:t>
                      </a:r>
                      <a:r>
                        <a:rPr lang="en-GB" sz="1900" u="none" dirty="0"/>
                        <a:t>: should include resistance mechanisms other than OXA-48</a:t>
                      </a:r>
                    </a:p>
                    <a:p>
                      <a:pPr>
                        <a:lnSpc>
                          <a:spcPct val="100000"/>
                        </a:lnSpc>
                        <a:spcBef>
                          <a:spcPts val="0"/>
                        </a:spcBef>
                        <a:spcAft>
                          <a:spcPts val="600"/>
                        </a:spcAft>
                      </a:pPr>
                      <a:r>
                        <a:rPr lang="en-GB" sz="1900" b="1" u="none" dirty="0"/>
                        <a:t>Clinical expert</a:t>
                      </a:r>
                      <a:r>
                        <a:rPr lang="en-GB" sz="1900" u="none" dirty="0"/>
                        <a:t>: CAZ-AVI likely to be used in non-MBL producing </a:t>
                      </a:r>
                      <a:r>
                        <a:rPr lang="en-GB" sz="1900" i="1" u="none" dirty="0"/>
                        <a:t>Pseudomonas </a:t>
                      </a:r>
                      <a:r>
                        <a:rPr lang="en-GB" sz="1900" u="none" dirty="0"/>
                        <a:t>+ </a:t>
                      </a:r>
                      <a:r>
                        <a:rPr lang="en-GB" sz="1900" i="1" u="none" dirty="0"/>
                        <a:t>Serratia </a:t>
                      </a:r>
                      <a:r>
                        <a:rPr lang="en-GB" sz="1900" u="none" dirty="0"/>
                        <a:t>when options intolerable, drug interactions, ↑ QTc</a:t>
                      </a:r>
                    </a:p>
                  </a:txBody>
                  <a:tcPr/>
                </a:tc>
                <a:tc>
                  <a:txBody>
                    <a:bodyPr/>
                    <a:lstStyle/>
                    <a:p>
                      <a:pPr marL="0" indent="0">
                        <a:lnSpc>
                          <a:spcPct val="100000"/>
                        </a:lnSpc>
                        <a:spcBef>
                          <a:spcPts val="0"/>
                        </a:spcBef>
                        <a:spcAft>
                          <a:spcPts val="600"/>
                        </a:spcAft>
                        <a:buFont typeface="Arial" panose="020B0604020202020204" pitchFamily="34" charset="0"/>
                        <a:buNone/>
                      </a:pPr>
                      <a:r>
                        <a:rPr lang="en-GB" sz="1900" b="1" u="none"/>
                        <a:t>British Society for Antimicrobial Chemotherapy BSAC + Royal College of Pathology </a:t>
                      </a:r>
                      <a:r>
                        <a:rPr lang="en-GB" sz="1900" b="1" u="none" err="1"/>
                        <a:t>RCPath</a:t>
                      </a:r>
                      <a:r>
                        <a:rPr lang="en-GB" sz="1900" b="1" u="none"/>
                        <a:t>: </a:t>
                      </a:r>
                    </a:p>
                    <a:p>
                      <a:pPr marL="285750" indent="-285750">
                        <a:lnSpc>
                          <a:spcPct val="100000"/>
                        </a:lnSpc>
                        <a:spcBef>
                          <a:spcPts val="0"/>
                        </a:spcBef>
                        <a:spcAft>
                          <a:spcPts val="600"/>
                        </a:spcAft>
                        <a:buFont typeface="Arial" panose="020B0604020202020204" pitchFamily="34" charset="0"/>
                        <a:buChar char="•"/>
                      </a:pPr>
                      <a:r>
                        <a:rPr lang="en-GB" sz="1900" u="none"/>
                        <a:t>CAZ-AVI unlikely to be used in all populations covered by marketing authorisation</a:t>
                      </a:r>
                    </a:p>
                    <a:p>
                      <a:pPr marL="285750" indent="-285750">
                        <a:lnSpc>
                          <a:spcPct val="100000"/>
                        </a:lnSpc>
                        <a:spcBef>
                          <a:spcPts val="0"/>
                        </a:spcBef>
                        <a:spcAft>
                          <a:spcPts val="600"/>
                        </a:spcAft>
                        <a:buFont typeface="Arial" panose="020B0604020202020204" pitchFamily="34" charset="0"/>
                        <a:buChar char="•"/>
                      </a:pPr>
                      <a:r>
                        <a:rPr lang="en-GB" sz="1900" u="none"/>
                        <a:t>Restrict to vulnerable patients with resistant gram-negative infections, mediated by carbapenemases</a:t>
                      </a:r>
                    </a:p>
                    <a:p>
                      <a:pPr marL="0" indent="0">
                        <a:lnSpc>
                          <a:spcPct val="100000"/>
                        </a:lnSpc>
                        <a:spcBef>
                          <a:spcPts val="0"/>
                        </a:spcBef>
                        <a:spcAft>
                          <a:spcPts val="600"/>
                        </a:spcAft>
                        <a:buFont typeface="Arial" panose="020B0604020202020204" pitchFamily="34" charset="0"/>
                        <a:buNone/>
                      </a:pPr>
                      <a:endParaRPr lang="en-GB" sz="1900" b="1" u="none"/>
                    </a:p>
                  </a:txBody>
                  <a:tcPr/>
                </a:tc>
                <a:tc>
                  <a:txBody>
                    <a:bodyPr/>
                    <a:lstStyle/>
                    <a:p>
                      <a:pPr>
                        <a:lnSpc>
                          <a:spcPct val="100000"/>
                        </a:lnSpc>
                        <a:spcBef>
                          <a:spcPts val="0"/>
                        </a:spcBef>
                        <a:spcAft>
                          <a:spcPts val="600"/>
                        </a:spcAft>
                      </a:pPr>
                      <a:r>
                        <a:rPr lang="en-GB" sz="1900" b="1" u="none" dirty="0"/>
                        <a:t>British Infection Association BIA: </a:t>
                      </a:r>
                    </a:p>
                    <a:p>
                      <a:pPr marL="285750" indent="-285750">
                        <a:lnSpc>
                          <a:spcPct val="100000"/>
                        </a:lnSpc>
                        <a:spcBef>
                          <a:spcPts val="0"/>
                        </a:spcBef>
                        <a:spcAft>
                          <a:spcPts val="600"/>
                        </a:spcAft>
                        <a:buFont typeface="Arial" panose="020B0604020202020204" pitchFamily="34" charset="0"/>
                        <a:buChar char="•"/>
                      </a:pPr>
                      <a:r>
                        <a:rPr lang="en-GB" sz="1900" b="0" u="none" dirty="0"/>
                        <a:t>Empiric use inappropriate </a:t>
                      </a:r>
                    </a:p>
                    <a:p>
                      <a:pPr>
                        <a:lnSpc>
                          <a:spcPct val="100000"/>
                        </a:lnSpc>
                        <a:spcBef>
                          <a:spcPts val="0"/>
                        </a:spcBef>
                        <a:spcAft>
                          <a:spcPts val="600"/>
                        </a:spcAft>
                      </a:pPr>
                      <a:r>
                        <a:rPr lang="en-GB" sz="1900" b="1" u="none" dirty="0"/>
                        <a:t>BSAC and </a:t>
                      </a:r>
                      <a:r>
                        <a:rPr lang="en-GB" sz="1900" b="1" u="none" dirty="0" err="1"/>
                        <a:t>RCPath</a:t>
                      </a:r>
                      <a:r>
                        <a:rPr lang="en-GB" sz="1900" b="0" u="none" dirty="0"/>
                        <a:t>: </a:t>
                      </a:r>
                    </a:p>
                    <a:p>
                      <a:pPr marL="285750" indent="-285750">
                        <a:lnSpc>
                          <a:spcPct val="100000"/>
                        </a:lnSpc>
                        <a:spcBef>
                          <a:spcPts val="0"/>
                        </a:spcBef>
                        <a:spcAft>
                          <a:spcPts val="600"/>
                        </a:spcAft>
                        <a:buFont typeface="Arial" panose="020B0604020202020204" pitchFamily="34" charset="0"/>
                        <a:buChar char="•"/>
                      </a:pPr>
                      <a:r>
                        <a:rPr lang="en-GB" sz="1900" b="0" u="none" dirty="0"/>
                        <a:t>CAZ-AVI not always needed (meropenem)</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900" b="1" u="none" dirty="0"/>
                        <a:t>BIA</a:t>
                      </a:r>
                      <a:r>
                        <a:rPr lang="en-GB" sz="1900" b="0" u="none" dirty="0"/>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900" kern="1200" dirty="0">
                          <a:solidFill>
                            <a:schemeClr val="dk1"/>
                          </a:solidFill>
                          <a:effectLst/>
                          <a:latin typeface="+mn-lt"/>
                          <a:ea typeface="+mn-ea"/>
                          <a:cs typeface="+mn-cs"/>
                        </a:rPr>
                        <a:t>Not all HAP/VAP requires treatment</a:t>
                      </a:r>
                      <a:endParaRPr lang="en-GB" sz="1900" b="0" u="none" dirty="0"/>
                    </a:p>
                    <a:p>
                      <a:pPr>
                        <a:lnSpc>
                          <a:spcPct val="100000"/>
                        </a:lnSpc>
                        <a:spcBef>
                          <a:spcPts val="0"/>
                        </a:spcBef>
                        <a:spcAft>
                          <a:spcPts val="600"/>
                        </a:spcAft>
                      </a:pPr>
                      <a:endParaRPr lang="en-GB" sz="1900" b="0" u="none" dirty="0"/>
                    </a:p>
                  </a:txBody>
                  <a:tcPr/>
                </a:tc>
                <a:extLst>
                  <a:ext uri="{0D108BD9-81ED-4DB2-BD59-A6C34878D82A}">
                    <a16:rowId xmlns:a16="http://schemas.microsoft.com/office/drawing/2014/main" val="2488558278"/>
                  </a:ext>
                </a:extLst>
              </a:tr>
            </a:tbl>
          </a:graphicData>
        </a:graphic>
      </p:graphicFrame>
      <p:sp>
        <p:nvSpPr>
          <p:cNvPr id="7" name="TextBox 6">
            <a:extLst>
              <a:ext uri="{FF2B5EF4-FFF2-40B4-BE49-F238E27FC236}">
                <a16:creationId xmlns:a16="http://schemas.microsoft.com/office/drawing/2014/main" id="{6C218E0E-71FF-774E-93F6-FF81DCC4B98E}"/>
              </a:ext>
            </a:extLst>
          </p:cNvPr>
          <p:cNvSpPr txBox="1"/>
          <p:nvPr/>
        </p:nvSpPr>
        <p:spPr>
          <a:xfrm>
            <a:off x="425435" y="5613621"/>
            <a:ext cx="11390016" cy="1170830"/>
          </a:xfrm>
          <a:prstGeom prst="rect">
            <a:avLst/>
          </a:prstGeom>
          <a:solidFill>
            <a:srgbClr val="BDBAE7"/>
          </a:solidFill>
          <a:ln>
            <a:solidFill>
              <a:schemeClr val="bg1"/>
            </a:solidFill>
            <a:prstDash val="dash"/>
          </a:ln>
        </p:spPr>
        <p:txBody>
          <a:bodyPr wrap="square" anchor="ctr">
            <a:noAutofit/>
          </a:bodyPr>
          <a:lstStyle/>
          <a:p>
            <a:pPr lvl="0">
              <a:spcBef>
                <a:spcPts val="300"/>
              </a:spcBef>
              <a:defRPr/>
            </a:pPr>
            <a:r>
              <a:rPr lang="en-GB" sz="2000" b="1" dirty="0"/>
              <a:t>⦿ </a:t>
            </a:r>
            <a:r>
              <a:rPr lang="en-GB" sz="2000" i="1" dirty="0"/>
              <a:t>Is it reasonable to generalise benefits from high-value clinical scenario to ‘expected use’ including intra-abdominal infections and bacteraemia/sepsis? </a:t>
            </a:r>
          </a:p>
          <a:p>
            <a:pPr lvl="0">
              <a:spcBef>
                <a:spcPts val="300"/>
              </a:spcBef>
              <a:defRPr/>
            </a:pPr>
            <a:r>
              <a:rPr lang="en-GB" sz="2000" b="1" dirty="0"/>
              <a:t>⦿ </a:t>
            </a:r>
            <a:r>
              <a:rPr kumimoji="0" lang="en-GB" sz="2000" i="1" u="none" strike="noStrike" kern="1200" cap="none" spc="0" normalizeH="0" baseline="0" noProof="0" dirty="0">
                <a:ln>
                  <a:noFill/>
                </a:ln>
                <a:effectLst/>
                <a:uLnTx/>
                <a:uFillTx/>
                <a:latin typeface="Lato"/>
                <a:ea typeface="+mn-ea"/>
                <a:cs typeface="+mn-cs"/>
              </a:rPr>
              <a:t>Have analyses excluding groups of patients who might get CAZ-AVI? </a:t>
            </a:r>
          </a:p>
        </p:txBody>
      </p:sp>
    </p:spTree>
    <p:extLst>
      <p:ext uri="{BB962C8B-B14F-4D97-AF65-F5344CB8AC3E}">
        <p14:creationId xmlns:p14="http://schemas.microsoft.com/office/powerpoint/2010/main" val="131923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87D2C5-6E8A-4D71-ACD2-1AA33ACB941A}"/>
              </a:ext>
            </a:extLst>
          </p:cNvPr>
          <p:cNvSpPr>
            <a:spLocks noGrp="1"/>
          </p:cNvSpPr>
          <p:nvPr>
            <p:ph type="ctrTitle"/>
          </p:nvPr>
        </p:nvSpPr>
        <p:spPr>
          <a:xfrm>
            <a:off x="724988" y="746309"/>
            <a:ext cx="5904412" cy="1276350"/>
          </a:xfrm>
        </p:spPr>
        <p:txBody>
          <a:bodyPr>
            <a:normAutofit fontScale="90000"/>
          </a:bodyPr>
          <a:lstStyle/>
          <a:p>
            <a:r>
              <a:rPr lang="en-GB" dirty="0"/>
              <a:t>Using </a:t>
            </a:r>
            <a:r>
              <a:rPr lang="en-GB" dirty="0">
                <a:solidFill>
                  <a:schemeClr val="bg1"/>
                </a:solidFill>
                <a:latin typeface="Lato" panose="020F0502020204030203" pitchFamily="34" charset="0"/>
                <a:ea typeface="Lato" panose="020F0502020204030203" pitchFamily="34" charset="0"/>
                <a:cs typeface="Lato" panose="020F0502020204030203" pitchFamily="34" charset="0"/>
              </a:rPr>
              <a:t>in vitro susceptibility data to estimate clinical outcomes</a:t>
            </a:r>
            <a:endParaRPr lang="en-GB" dirty="0"/>
          </a:p>
        </p:txBody>
      </p:sp>
      <p:sp>
        <p:nvSpPr>
          <p:cNvPr id="2" name="Subtitle 1">
            <a:extLst>
              <a:ext uri="{FF2B5EF4-FFF2-40B4-BE49-F238E27FC236}">
                <a16:creationId xmlns:a16="http://schemas.microsoft.com/office/drawing/2014/main" id="{EE57003D-23DB-45FA-8D67-C2938326A343}"/>
              </a:ext>
            </a:extLst>
          </p:cNvPr>
          <p:cNvSpPr>
            <a:spLocks noGrp="1"/>
          </p:cNvSpPr>
          <p:nvPr>
            <p:ph type="subTitle" idx="1"/>
          </p:nvPr>
        </p:nvSpPr>
        <p:spPr>
          <a:xfrm>
            <a:off x="724987" y="2496992"/>
            <a:ext cx="5731471" cy="1356518"/>
          </a:xfrm>
        </p:spPr>
        <p:txBody>
          <a:bodyPr>
            <a:normAutofit/>
          </a:bodyPr>
          <a:lstStyle/>
          <a:p>
            <a:r>
              <a:rPr lang="en-GB" dirty="0">
                <a:solidFill>
                  <a:schemeClr val="bg1"/>
                </a:solidFill>
                <a:latin typeface="Lato" panose="020F0502020204030203" pitchFamily="34" charset="0"/>
                <a:ea typeface="Lato" panose="020F0502020204030203" pitchFamily="34" charset="0"/>
                <a:cs typeface="Lato" panose="020F0502020204030203" pitchFamily="34" charset="0"/>
              </a:rPr>
              <a:t>Because of limited evidence base of randomised controlled trials and observational data, EEPRU used laboratory susceptibility data to estimate clinical outcomes</a:t>
            </a:r>
          </a:p>
          <a:p>
            <a:endParaRPr lang="en-GB" dirty="0"/>
          </a:p>
        </p:txBody>
      </p:sp>
    </p:spTree>
    <p:extLst>
      <p:ext uri="{BB962C8B-B14F-4D97-AF65-F5344CB8AC3E}">
        <p14:creationId xmlns:p14="http://schemas.microsoft.com/office/powerpoint/2010/main" val="2817860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a:xfrm>
            <a:off x="317467" y="208911"/>
            <a:ext cx="11557066" cy="1276350"/>
          </a:xfrm>
        </p:spPr>
        <p:txBody>
          <a:bodyPr>
            <a:normAutofit fontScale="90000"/>
          </a:bodyPr>
          <a:lstStyle/>
          <a:p>
            <a:pPr>
              <a:lnSpc>
                <a:spcPct val="100000"/>
              </a:lnSpc>
            </a:pPr>
            <a:r>
              <a:rPr lang="en-GB" dirty="0"/>
              <a:t>How is susceptibility to antimicrobials assessed?</a:t>
            </a:r>
            <a:br>
              <a:rPr lang="en-GB" dirty="0"/>
            </a:br>
            <a:r>
              <a:rPr lang="en-GB" sz="2700" dirty="0"/>
              <a:t>‘</a:t>
            </a:r>
            <a:r>
              <a:rPr lang="en-GB" sz="2700" b="0" i="1" dirty="0"/>
              <a:t>Breakpoint’ = threshold of susceptibility to assess likelihood of treatment success/failure</a:t>
            </a:r>
            <a:br>
              <a:rPr lang="en-GB" dirty="0"/>
            </a:br>
            <a:br>
              <a:rPr lang="en-GB" dirty="0"/>
            </a:br>
            <a:endParaRPr lang="en-GB" dirty="0"/>
          </a:p>
        </p:txBody>
      </p:sp>
      <p:pic>
        <p:nvPicPr>
          <p:cNvPr id="1026" name="Picture 2">
            <a:extLst>
              <a:ext uri="{FF2B5EF4-FFF2-40B4-BE49-F238E27FC236}">
                <a16:creationId xmlns:a16="http://schemas.microsoft.com/office/drawing/2014/main" id="{2F6E1D51-435E-4730-BBCC-C9AA10E32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13" y="3531996"/>
            <a:ext cx="3905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698B695-3496-4F06-A44A-6A77850A5482}"/>
              </a:ext>
            </a:extLst>
          </p:cNvPr>
          <p:cNvPicPr>
            <a:picLocks noChangeAspect="1"/>
          </p:cNvPicPr>
          <p:nvPr/>
        </p:nvPicPr>
        <p:blipFill>
          <a:blip r:embed="rId4"/>
          <a:stretch>
            <a:fillRect/>
          </a:stretch>
        </p:blipFill>
        <p:spPr>
          <a:xfrm>
            <a:off x="6661995" y="3467251"/>
            <a:ext cx="2282399" cy="1045088"/>
          </a:xfrm>
          <a:prstGeom prst="rect">
            <a:avLst/>
          </a:prstGeom>
        </p:spPr>
      </p:pic>
      <p:sp>
        <p:nvSpPr>
          <p:cNvPr id="11" name="TextBox 10">
            <a:extLst>
              <a:ext uri="{FF2B5EF4-FFF2-40B4-BE49-F238E27FC236}">
                <a16:creationId xmlns:a16="http://schemas.microsoft.com/office/drawing/2014/main" id="{E2954190-D29C-414D-B544-B4078B08193B}"/>
              </a:ext>
            </a:extLst>
          </p:cNvPr>
          <p:cNvSpPr txBox="1"/>
          <p:nvPr/>
        </p:nvSpPr>
        <p:spPr>
          <a:xfrm>
            <a:off x="838199" y="2521755"/>
            <a:ext cx="8297809" cy="830997"/>
          </a:xfrm>
          <a:prstGeom prst="rect">
            <a:avLst/>
          </a:prstGeom>
          <a:noFill/>
        </p:spPr>
        <p:txBody>
          <a:bodyPr wrap="square" rtlCol="0">
            <a:spAutoFit/>
          </a:bodyPr>
          <a:lstStyle/>
          <a:p>
            <a:r>
              <a:rPr lang="en-GB" sz="2000" b="1" dirty="0"/>
              <a:t>Organisations that determine breakpoint</a:t>
            </a:r>
          </a:p>
          <a:p>
            <a:endParaRPr lang="en-GB" sz="1000" dirty="0"/>
          </a:p>
          <a:p>
            <a:r>
              <a:rPr lang="en-GB" dirty="0"/>
              <a:t>Use different methods to set breakpoints </a:t>
            </a:r>
            <a:r>
              <a:rPr lang="en-GB" dirty="0">
                <a:sym typeface="Wingdings" panose="05000000000000000000" pitchFamily="2" charset="2"/>
              </a:rPr>
              <a:t> not comparable/interchangeable</a:t>
            </a:r>
            <a:endParaRPr lang="en-GB" dirty="0"/>
          </a:p>
        </p:txBody>
      </p:sp>
      <p:sp>
        <p:nvSpPr>
          <p:cNvPr id="12" name="TextBox 11">
            <a:extLst>
              <a:ext uri="{FF2B5EF4-FFF2-40B4-BE49-F238E27FC236}">
                <a16:creationId xmlns:a16="http://schemas.microsoft.com/office/drawing/2014/main" id="{654C3DF1-A47D-4E79-88DC-DEB62FF0A5BA}"/>
              </a:ext>
            </a:extLst>
          </p:cNvPr>
          <p:cNvSpPr txBox="1"/>
          <p:nvPr/>
        </p:nvSpPr>
        <p:spPr>
          <a:xfrm>
            <a:off x="974087" y="4244289"/>
            <a:ext cx="4977632" cy="1754326"/>
          </a:xfrm>
          <a:prstGeom prst="rect">
            <a:avLst/>
          </a:prstGeom>
          <a:noFill/>
        </p:spPr>
        <p:txBody>
          <a:bodyPr wrap="square" rtlCol="0">
            <a:spAutoFit/>
          </a:bodyPr>
          <a:lstStyle/>
          <a:p>
            <a:r>
              <a:rPr lang="en-GB" b="1" dirty="0"/>
              <a:t>European Committee on Antimicrobial Susceptibility Testing</a:t>
            </a:r>
            <a:r>
              <a:rPr lang="en-GB" dirty="0"/>
              <a:t> </a:t>
            </a:r>
          </a:p>
          <a:p>
            <a:r>
              <a:rPr lang="en-GB" dirty="0"/>
              <a:t>EU based &amp; recommended by British Society for Antimicrobial Chemotherapy </a:t>
            </a:r>
            <a:r>
              <a:rPr lang="en-GB" dirty="0">
                <a:sym typeface="Wingdings" panose="05000000000000000000" pitchFamily="2" charset="2"/>
              </a:rPr>
              <a:t> </a:t>
            </a:r>
            <a:r>
              <a:rPr lang="en-GB" b="1" dirty="0">
                <a:sym typeface="Wingdings" panose="05000000000000000000" pitchFamily="2" charset="2"/>
              </a:rPr>
              <a:t>used in EEPRU uses in base case economic model </a:t>
            </a:r>
            <a:br>
              <a:rPr lang="en-GB" b="1" dirty="0">
                <a:sym typeface="Wingdings" panose="05000000000000000000" pitchFamily="2" charset="2"/>
              </a:rPr>
            </a:br>
            <a:r>
              <a:rPr lang="en-GB" b="1" dirty="0">
                <a:sym typeface="Wingdings" panose="05000000000000000000" pitchFamily="2" charset="2"/>
              </a:rPr>
              <a:t>most relevant to UK</a:t>
            </a:r>
            <a:endParaRPr lang="en-GB" b="1" dirty="0"/>
          </a:p>
        </p:txBody>
      </p:sp>
      <p:sp>
        <p:nvSpPr>
          <p:cNvPr id="16" name="TextBox 15">
            <a:extLst>
              <a:ext uri="{FF2B5EF4-FFF2-40B4-BE49-F238E27FC236}">
                <a16:creationId xmlns:a16="http://schemas.microsoft.com/office/drawing/2014/main" id="{8F558644-2000-489C-A77E-2FF07CD56556}"/>
              </a:ext>
            </a:extLst>
          </p:cNvPr>
          <p:cNvSpPr txBox="1"/>
          <p:nvPr/>
        </p:nvSpPr>
        <p:spPr>
          <a:xfrm>
            <a:off x="6774361" y="4672158"/>
            <a:ext cx="4723293" cy="923330"/>
          </a:xfrm>
          <a:prstGeom prst="rect">
            <a:avLst/>
          </a:prstGeom>
          <a:noFill/>
        </p:spPr>
        <p:txBody>
          <a:bodyPr wrap="square" rtlCol="0">
            <a:spAutoFit/>
          </a:bodyPr>
          <a:lstStyle/>
          <a:p>
            <a:r>
              <a:rPr lang="en-GB" b="1" dirty="0"/>
              <a:t>Clinical and Laboratory Standards Institute </a:t>
            </a:r>
            <a:r>
              <a:rPr lang="en-GB" dirty="0"/>
              <a:t>US based </a:t>
            </a:r>
            <a:r>
              <a:rPr lang="en-GB" dirty="0">
                <a:sym typeface="Wingdings" panose="05000000000000000000" pitchFamily="2" charset="2"/>
              </a:rPr>
              <a:t> </a:t>
            </a:r>
          </a:p>
          <a:p>
            <a:r>
              <a:rPr lang="en-GB" b="1" dirty="0">
                <a:sym typeface="Wingdings" panose="05000000000000000000" pitchFamily="2" charset="2"/>
              </a:rPr>
              <a:t>EEPRU uses in scenario analyses</a:t>
            </a:r>
            <a:endParaRPr lang="en-GB" b="1" dirty="0"/>
          </a:p>
        </p:txBody>
      </p:sp>
      <p:sp>
        <p:nvSpPr>
          <p:cNvPr id="18" name="Rectangle 17">
            <a:extLst>
              <a:ext uri="{FF2B5EF4-FFF2-40B4-BE49-F238E27FC236}">
                <a16:creationId xmlns:a16="http://schemas.microsoft.com/office/drawing/2014/main" id="{1FADC75B-8848-479E-AACB-35F21C52D0F8}"/>
              </a:ext>
            </a:extLst>
          </p:cNvPr>
          <p:cNvSpPr/>
          <p:nvPr/>
        </p:nvSpPr>
        <p:spPr>
          <a:xfrm>
            <a:off x="838199" y="3461992"/>
            <a:ext cx="5257801" cy="249596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7B408DD-E689-4195-8F45-146C42E88151}"/>
              </a:ext>
            </a:extLst>
          </p:cNvPr>
          <p:cNvSpPr/>
          <p:nvPr/>
        </p:nvSpPr>
        <p:spPr>
          <a:xfrm>
            <a:off x="6631743" y="3491970"/>
            <a:ext cx="4879900" cy="249596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7E4FF7A-1201-4057-B396-F9591D179098}"/>
              </a:ext>
            </a:extLst>
          </p:cNvPr>
          <p:cNvSpPr txBox="1"/>
          <p:nvPr/>
        </p:nvSpPr>
        <p:spPr>
          <a:xfrm>
            <a:off x="838200" y="1245405"/>
            <a:ext cx="2378584" cy="1168561"/>
          </a:xfrm>
          <a:prstGeom prst="rect">
            <a:avLst/>
          </a:prstGeom>
          <a:solidFill>
            <a:schemeClr val="accent3"/>
          </a:solidFill>
          <a:ln>
            <a:solidFill>
              <a:schemeClr val="bg1"/>
            </a:solidFill>
            <a:prstDash val="dash"/>
          </a:ln>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Lato"/>
                <a:ea typeface="+mn-ea"/>
                <a:cs typeface="+mn-cs"/>
              </a:rPr>
              <a:t>Bacterial sample from patient and cultured in lab</a:t>
            </a:r>
          </a:p>
        </p:txBody>
      </p:sp>
      <p:sp>
        <p:nvSpPr>
          <p:cNvPr id="22" name="TextBox 21">
            <a:extLst>
              <a:ext uri="{FF2B5EF4-FFF2-40B4-BE49-F238E27FC236}">
                <a16:creationId xmlns:a16="http://schemas.microsoft.com/office/drawing/2014/main" id="{0DC7238D-B159-4BC5-9504-CC03D60A0A7A}"/>
              </a:ext>
            </a:extLst>
          </p:cNvPr>
          <p:cNvSpPr txBox="1"/>
          <p:nvPr/>
        </p:nvSpPr>
        <p:spPr>
          <a:xfrm>
            <a:off x="3909665" y="1255225"/>
            <a:ext cx="4164611" cy="1168561"/>
          </a:xfrm>
          <a:prstGeom prst="rect">
            <a:avLst/>
          </a:prstGeom>
          <a:solidFill>
            <a:schemeClr val="accent3"/>
          </a:solidFill>
          <a:ln>
            <a:solidFill>
              <a:schemeClr val="bg1"/>
            </a:solidFill>
            <a:prstDash val="dash"/>
          </a:ln>
        </p:spPr>
        <p:txBody>
          <a:bodyPr wrap="square">
            <a:noAutofit/>
          </a:bodyPr>
          <a:lstStyle>
            <a:defPPr>
              <a:defRPr lang="en-US"/>
            </a:defPPr>
            <a:lvl1pPr lvl="0" algn="ctr">
              <a:defRPr>
                <a:solidFill>
                  <a:srgbClr val="FFFFFF"/>
                </a:solidFill>
              </a:defRPr>
            </a:lvl1pPr>
          </a:lstStyle>
          <a:p>
            <a:pPr lvl="0">
              <a:defRPr/>
            </a:pPr>
            <a:r>
              <a:rPr lang="en-GB" sz="2000"/>
              <a:t>Antimicrobial applied at increasing concentrations– degree of microbial growth assessed</a:t>
            </a:r>
          </a:p>
        </p:txBody>
      </p:sp>
      <p:sp>
        <p:nvSpPr>
          <p:cNvPr id="23" name="TextBox 22">
            <a:extLst>
              <a:ext uri="{FF2B5EF4-FFF2-40B4-BE49-F238E27FC236}">
                <a16:creationId xmlns:a16="http://schemas.microsoft.com/office/drawing/2014/main" id="{F20F6509-21CA-4D00-A29B-294A60AFCD23}"/>
              </a:ext>
            </a:extLst>
          </p:cNvPr>
          <p:cNvSpPr txBox="1"/>
          <p:nvPr/>
        </p:nvSpPr>
        <p:spPr>
          <a:xfrm>
            <a:off x="8975218" y="1248653"/>
            <a:ext cx="2899315" cy="1175133"/>
          </a:xfrm>
          <a:prstGeom prst="rect">
            <a:avLst/>
          </a:prstGeom>
          <a:solidFill>
            <a:schemeClr val="accent3"/>
          </a:solidFill>
          <a:ln>
            <a:solidFill>
              <a:schemeClr val="bg1"/>
            </a:solidFill>
            <a:prstDash val="dash"/>
          </a:ln>
        </p:spPr>
        <p:txBody>
          <a:bodyPr wrap="square">
            <a:noAutofit/>
          </a:bodyPr>
          <a:lstStyle>
            <a:defPPr>
              <a:defRPr lang="en-US"/>
            </a:defPPr>
            <a:lvl1pPr lvl="0" algn="ctr">
              <a:defRPr>
                <a:solidFill>
                  <a:srgbClr val="FFFFFF"/>
                </a:solidFill>
              </a:defRPr>
            </a:lvl1pPr>
          </a:lstStyle>
          <a:p>
            <a:pPr lvl="0">
              <a:defRPr/>
            </a:pPr>
            <a:r>
              <a:rPr lang="en-GB" sz="2000"/>
              <a:t>%  of cultures susceptible at or below breakpoint reported </a:t>
            </a:r>
          </a:p>
        </p:txBody>
      </p:sp>
      <p:sp>
        <p:nvSpPr>
          <p:cNvPr id="25" name="Arrow: Right 24">
            <a:extLst>
              <a:ext uri="{FF2B5EF4-FFF2-40B4-BE49-F238E27FC236}">
                <a16:creationId xmlns:a16="http://schemas.microsoft.com/office/drawing/2014/main" id="{E05F9DE4-21E3-4BD0-AE70-373DA13CADFB}"/>
              </a:ext>
            </a:extLst>
          </p:cNvPr>
          <p:cNvSpPr/>
          <p:nvPr/>
        </p:nvSpPr>
        <p:spPr>
          <a:xfrm>
            <a:off x="8310393" y="1684954"/>
            <a:ext cx="339231" cy="382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27" name="Arrow: Right 26">
            <a:extLst>
              <a:ext uri="{FF2B5EF4-FFF2-40B4-BE49-F238E27FC236}">
                <a16:creationId xmlns:a16="http://schemas.microsoft.com/office/drawing/2014/main" id="{E3E287EA-531F-4246-8105-8FFD83600F44}"/>
              </a:ext>
            </a:extLst>
          </p:cNvPr>
          <p:cNvSpPr/>
          <p:nvPr/>
        </p:nvSpPr>
        <p:spPr>
          <a:xfrm>
            <a:off x="3293288" y="1684954"/>
            <a:ext cx="339231" cy="382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337275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3A37-C141-4F92-91C7-C87024BDECE3}"/>
              </a:ext>
            </a:extLst>
          </p:cNvPr>
          <p:cNvSpPr>
            <a:spLocks noGrp="1"/>
          </p:cNvSpPr>
          <p:nvPr>
            <p:ph type="ctrTitle"/>
          </p:nvPr>
        </p:nvSpPr>
        <p:spPr/>
        <p:txBody>
          <a:bodyPr>
            <a:normAutofit fontScale="90000"/>
          </a:bodyPr>
          <a:lstStyle/>
          <a:p>
            <a:r>
              <a:rPr lang="en-GB" dirty="0">
                <a:solidFill>
                  <a:schemeClr val="tx1"/>
                </a:solidFill>
              </a:rPr>
              <a:t>EEPRU linked susceptibility data to clinical outcomes</a:t>
            </a:r>
            <a:br>
              <a:rPr lang="en-GB" dirty="0"/>
            </a:br>
            <a:r>
              <a:rPr lang="en-GB" sz="3100" b="0" i="1" dirty="0">
                <a:solidFill>
                  <a:schemeClr val="accent2"/>
                </a:solidFill>
              </a:rPr>
              <a:t>mortality, length of hospital stay, type of hospital ward</a:t>
            </a:r>
            <a:br>
              <a:rPr lang="en-GB" sz="3100" b="0" i="1" dirty="0">
                <a:solidFill>
                  <a:schemeClr val="accent2"/>
                </a:solidFill>
              </a:rPr>
            </a:br>
            <a:r>
              <a:rPr lang="en-GB" sz="3100" b="0" i="1" dirty="0">
                <a:solidFill>
                  <a:schemeClr val="accent2"/>
                </a:solidFill>
              </a:rPr>
              <a:t>EEPRU elicited information from experts + literature review</a:t>
            </a:r>
          </a:p>
        </p:txBody>
      </p:sp>
      <p:sp>
        <p:nvSpPr>
          <p:cNvPr id="3" name="Subtitle 2">
            <a:extLst>
              <a:ext uri="{FF2B5EF4-FFF2-40B4-BE49-F238E27FC236}">
                <a16:creationId xmlns:a16="http://schemas.microsoft.com/office/drawing/2014/main" id="{4C1DA2C7-B5B3-437E-8642-7C564C5835E9}"/>
              </a:ext>
            </a:extLst>
          </p:cNvPr>
          <p:cNvSpPr>
            <a:spLocks noGrp="1"/>
          </p:cNvSpPr>
          <p:nvPr>
            <p:ph type="subTitle" idx="1"/>
          </p:nvPr>
        </p:nvSpPr>
        <p:spPr>
          <a:xfrm>
            <a:off x="714827" y="2048608"/>
            <a:ext cx="5065486" cy="4321882"/>
          </a:xfrm>
          <a:ln w="28575">
            <a:solidFill>
              <a:srgbClr val="004751"/>
            </a:solidFill>
          </a:ln>
        </p:spPr>
        <p:txBody>
          <a:bodyPr>
            <a:noAutofit/>
          </a:bodyPr>
          <a:lstStyle/>
          <a:p>
            <a:pPr marL="0" indent="0">
              <a:spcBef>
                <a:spcPts val="800"/>
              </a:spcBef>
            </a:pPr>
            <a:r>
              <a:rPr lang="en-GB" sz="2400" b="1" dirty="0">
                <a:latin typeface="+mn-lt"/>
              </a:rPr>
              <a:t>EEPRU assumed</a:t>
            </a:r>
          </a:p>
          <a:p>
            <a:pPr marL="284400" lvl="1" indent="-284400" algn="l">
              <a:lnSpc>
                <a:spcPct val="130000"/>
              </a:lnSpc>
              <a:spcBef>
                <a:spcPts val="800"/>
              </a:spcBef>
              <a:buFont typeface="Arial" panose="020B0604020202020204" pitchFamily="34" charset="0"/>
              <a:buChar char="•"/>
            </a:pPr>
            <a:r>
              <a:rPr lang="en-GB" sz="2400" dirty="0"/>
              <a:t>Outcomes conditional only upon pathogen’s susceptibility to antimicrobial determined in lab</a:t>
            </a:r>
          </a:p>
          <a:p>
            <a:pPr marL="284400" lvl="1" indent="-284400" algn="l">
              <a:lnSpc>
                <a:spcPct val="130000"/>
              </a:lnSpc>
              <a:spcBef>
                <a:spcPts val="800"/>
              </a:spcBef>
              <a:buFont typeface="Arial" panose="020B0604020202020204" pitchFamily="34" charset="0"/>
              <a:buChar char="•"/>
            </a:pPr>
            <a:r>
              <a:rPr lang="en-GB" sz="2400" dirty="0"/>
              <a:t>Outcomes same regardless of mechanism causing infection </a:t>
            </a:r>
          </a:p>
          <a:p>
            <a:pPr marL="284400" lvl="1" indent="-284400" algn="l">
              <a:lnSpc>
                <a:spcPct val="130000"/>
              </a:lnSpc>
              <a:spcBef>
                <a:spcPts val="800"/>
              </a:spcBef>
              <a:buFont typeface="Arial" panose="020B0604020202020204" pitchFamily="34" charset="0"/>
              <a:buChar char="•"/>
            </a:pPr>
            <a:r>
              <a:rPr lang="en-GB" sz="2400" dirty="0"/>
              <a:t>Risk of acute kidney injury with aminoglycoside/colistin included</a:t>
            </a:r>
          </a:p>
        </p:txBody>
      </p:sp>
      <p:sp>
        <p:nvSpPr>
          <p:cNvPr id="7" name="Subtitle 2">
            <a:extLst>
              <a:ext uri="{FF2B5EF4-FFF2-40B4-BE49-F238E27FC236}">
                <a16:creationId xmlns:a16="http://schemas.microsoft.com/office/drawing/2014/main" id="{316C40B1-1DF4-44C3-9D78-698CF24C4061}"/>
              </a:ext>
            </a:extLst>
          </p:cNvPr>
          <p:cNvSpPr txBox="1">
            <a:spLocks/>
          </p:cNvSpPr>
          <p:nvPr/>
        </p:nvSpPr>
        <p:spPr>
          <a:xfrm>
            <a:off x="6036417" y="2048607"/>
            <a:ext cx="5381172" cy="4321881"/>
          </a:xfrm>
          <a:prstGeom prst="rect">
            <a:avLst/>
          </a:prstGeom>
          <a:ln w="28575">
            <a:solidFill>
              <a:srgbClr val="0047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800"/>
              </a:spcBef>
            </a:pPr>
            <a:r>
              <a:rPr lang="en-GB" sz="2400" b="1" dirty="0">
                <a:latin typeface="+mn-lt"/>
              </a:rPr>
              <a:t>Results of literature review</a:t>
            </a:r>
          </a:p>
          <a:p>
            <a:pPr marL="0" indent="0">
              <a:lnSpc>
                <a:spcPct val="100000"/>
              </a:lnSpc>
              <a:spcBef>
                <a:spcPts val="800"/>
              </a:spcBef>
            </a:pPr>
            <a:r>
              <a:rPr lang="en-GB" sz="2400" b="1" dirty="0">
                <a:latin typeface="+mn-lt"/>
              </a:rPr>
              <a:t>Empiric treatment</a:t>
            </a:r>
            <a:r>
              <a:rPr lang="en-GB" sz="2400" dirty="0">
                <a:latin typeface="+mn-lt"/>
              </a:rPr>
              <a:t>: </a:t>
            </a:r>
          </a:p>
          <a:p>
            <a:pPr>
              <a:lnSpc>
                <a:spcPct val="100000"/>
              </a:lnSpc>
              <a:spcBef>
                <a:spcPts val="800"/>
              </a:spcBef>
              <a:buFont typeface="Arial" panose="020B0604020202020204" pitchFamily="34" charset="0"/>
              <a:buChar char="•"/>
            </a:pPr>
            <a:r>
              <a:rPr lang="en-GB" sz="2400" dirty="0">
                <a:latin typeface="+mn-lt"/>
              </a:rPr>
              <a:t>Included 2 studies report mortality or length of hospital stay by susceptibility to empiric treatment </a:t>
            </a:r>
          </a:p>
          <a:p>
            <a:pPr marL="0" indent="0">
              <a:lnSpc>
                <a:spcPct val="100000"/>
              </a:lnSpc>
              <a:spcBef>
                <a:spcPts val="800"/>
              </a:spcBef>
            </a:pPr>
            <a:r>
              <a:rPr lang="en-GB" sz="2400" b="1" dirty="0">
                <a:latin typeface="+mn-lt"/>
              </a:rPr>
              <a:t>Microbiology-directed </a:t>
            </a:r>
            <a:r>
              <a:rPr lang="en-GB" sz="2400" b="1" dirty="0"/>
              <a:t>treatment </a:t>
            </a:r>
            <a:r>
              <a:rPr lang="en-GB" sz="2400" dirty="0">
                <a:latin typeface="+mn-lt"/>
              </a:rPr>
              <a:t>:</a:t>
            </a:r>
          </a:p>
          <a:p>
            <a:pPr>
              <a:lnSpc>
                <a:spcPct val="100000"/>
              </a:lnSpc>
              <a:spcBef>
                <a:spcPts val="800"/>
              </a:spcBef>
              <a:buFont typeface="Arial" panose="020B0604020202020204" pitchFamily="34" charset="0"/>
              <a:buChar char="•"/>
            </a:pPr>
            <a:r>
              <a:rPr lang="en-GB" sz="2400" dirty="0">
                <a:latin typeface="+mn-lt"/>
              </a:rPr>
              <a:t>No relevant studies</a:t>
            </a:r>
          </a:p>
          <a:p>
            <a:pPr>
              <a:lnSpc>
                <a:spcPct val="100000"/>
              </a:lnSpc>
              <a:spcBef>
                <a:spcPts val="800"/>
              </a:spcBef>
              <a:buFont typeface="Arial" panose="020B0604020202020204" pitchFamily="34" charset="0"/>
              <a:buChar char="•"/>
            </a:pPr>
            <a:r>
              <a:rPr lang="en-GB" sz="2400" dirty="0">
                <a:latin typeface="+mn-lt"/>
              </a:rPr>
              <a:t>EEPRU elicited experts: 5–7 experts</a:t>
            </a:r>
            <a:endParaRPr lang="en-GB" sz="2400" b="1" dirty="0">
              <a:latin typeface="+mn-lt"/>
            </a:endParaRPr>
          </a:p>
        </p:txBody>
      </p:sp>
    </p:spTree>
    <p:extLst>
      <p:ext uri="{BB962C8B-B14F-4D97-AF65-F5344CB8AC3E}">
        <p14:creationId xmlns:p14="http://schemas.microsoft.com/office/powerpoint/2010/main" val="71827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a:t>Expert elicitation results</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1" y="1247731"/>
            <a:ext cx="3586322" cy="4041718"/>
          </a:xfrm>
          <a:ln w="28575">
            <a:solidFill>
              <a:srgbClr val="451551"/>
            </a:solidFill>
          </a:ln>
        </p:spPr>
        <p:txBody>
          <a:bodyPr>
            <a:normAutofit/>
          </a:bodyPr>
          <a:lstStyle/>
          <a:p>
            <a:pPr marL="0" indent="0">
              <a:lnSpc>
                <a:spcPct val="110000"/>
              </a:lnSpc>
              <a:spcBef>
                <a:spcPts val="600"/>
              </a:spcBef>
              <a:spcAft>
                <a:spcPts val="600"/>
              </a:spcAft>
            </a:pPr>
            <a:r>
              <a:rPr lang="en-GB" sz="2000" b="1" dirty="0"/>
              <a:t>30-day survival</a:t>
            </a:r>
          </a:p>
          <a:p>
            <a:pPr>
              <a:lnSpc>
                <a:spcPct val="110000"/>
              </a:lnSpc>
              <a:spcBef>
                <a:spcPts val="600"/>
              </a:spcBef>
              <a:spcAft>
                <a:spcPts val="600"/>
              </a:spcAft>
              <a:buFont typeface="Arial" panose="020B0604020202020204" pitchFamily="34" charset="0"/>
              <a:buChar char="•"/>
            </a:pPr>
            <a:r>
              <a:rPr lang="en-GB" sz="2000" dirty="0"/>
              <a:t>Susceptibility to treatment increases survival which is</a:t>
            </a:r>
          </a:p>
          <a:p>
            <a:pPr>
              <a:lnSpc>
                <a:spcPct val="110000"/>
              </a:lnSpc>
              <a:spcBef>
                <a:spcPts val="600"/>
              </a:spcBef>
              <a:spcAft>
                <a:spcPts val="600"/>
              </a:spcAft>
              <a:buFont typeface="Arial" panose="020B0604020202020204" pitchFamily="34" charset="0"/>
              <a:buChar char="•"/>
            </a:pPr>
            <a:r>
              <a:rPr lang="en-GB" sz="2000" dirty="0"/>
              <a:t>Lowest for VAP patients</a:t>
            </a:r>
          </a:p>
          <a:p>
            <a:pPr>
              <a:lnSpc>
                <a:spcPct val="110000"/>
              </a:lnSpc>
              <a:spcBef>
                <a:spcPts val="600"/>
              </a:spcBef>
              <a:spcAft>
                <a:spcPts val="600"/>
              </a:spcAft>
              <a:buFont typeface="Arial" panose="020B0604020202020204" pitchFamily="34" charset="0"/>
              <a:buChar char="•"/>
            </a:pPr>
            <a:r>
              <a:rPr lang="en-GB" sz="2000" dirty="0"/>
              <a:t>Highest for </a:t>
            </a:r>
            <a:r>
              <a:rPr lang="en-GB" sz="2000" dirty="0" err="1"/>
              <a:t>cUTI</a:t>
            </a:r>
            <a:r>
              <a:rPr lang="en-GB" sz="2000" dirty="0"/>
              <a:t> patients</a:t>
            </a:r>
          </a:p>
        </p:txBody>
      </p:sp>
      <p:sp>
        <p:nvSpPr>
          <p:cNvPr id="8" name="Subtitle 2">
            <a:extLst>
              <a:ext uri="{FF2B5EF4-FFF2-40B4-BE49-F238E27FC236}">
                <a16:creationId xmlns:a16="http://schemas.microsoft.com/office/drawing/2014/main" id="{925483BD-97E7-4912-9022-3A03F52CA17F}"/>
              </a:ext>
            </a:extLst>
          </p:cNvPr>
          <p:cNvSpPr txBox="1">
            <a:spLocks/>
          </p:cNvSpPr>
          <p:nvPr/>
        </p:nvSpPr>
        <p:spPr>
          <a:xfrm>
            <a:off x="4437716" y="1254997"/>
            <a:ext cx="3586322" cy="4041718"/>
          </a:xfrm>
          <a:prstGeom prst="rect">
            <a:avLst/>
          </a:prstGeom>
          <a:ln w="28575">
            <a:solidFill>
              <a:schemeClr val="accent6">
                <a:lumMod val="50000"/>
              </a:schemeClr>
            </a:solidFill>
          </a:ln>
        </p:spPr>
        <p:txBody>
          <a:bodyPr vert="horz" lIns="91440" tIns="45720" rIns="91440" bIns="45720" rtlCol="0">
            <a:norm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Length of hospital stay</a:t>
            </a:r>
          </a:p>
          <a:p>
            <a:pPr>
              <a:lnSpc>
                <a:spcPct val="100000"/>
              </a:lnSpc>
              <a:spcBef>
                <a:spcPts val="600"/>
              </a:spcBef>
              <a:spcAft>
                <a:spcPts val="600"/>
              </a:spcAft>
              <a:buFont typeface="Arial" panose="020B0604020202020204" pitchFamily="34" charset="0"/>
              <a:buChar char="•"/>
              <a:defRPr/>
            </a:pPr>
            <a:r>
              <a:rPr lang="en-GB" sz="2000" dirty="0">
                <a:solidFill>
                  <a:srgbClr val="000000"/>
                </a:solidFill>
              </a:rPr>
              <a:t>Susceptibility to treatment decreases length of stay  which is</a:t>
            </a:r>
            <a:endPar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Shortest in </a:t>
            </a:r>
            <a:r>
              <a:rPr kumimoji="0" lang="en-GB" sz="20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cUTI</a:t>
            </a:r>
            <a:r>
              <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patients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Longest for VAP patients</a:t>
            </a:r>
          </a:p>
        </p:txBody>
      </p:sp>
      <p:sp>
        <p:nvSpPr>
          <p:cNvPr id="9" name="Subtitle 2">
            <a:extLst>
              <a:ext uri="{FF2B5EF4-FFF2-40B4-BE49-F238E27FC236}">
                <a16:creationId xmlns:a16="http://schemas.microsoft.com/office/drawing/2014/main" id="{FE793E47-C702-4AA1-9DEC-179DB03EB29E}"/>
              </a:ext>
            </a:extLst>
          </p:cNvPr>
          <p:cNvSpPr txBox="1">
            <a:spLocks/>
          </p:cNvSpPr>
          <p:nvPr/>
        </p:nvSpPr>
        <p:spPr>
          <a:xfrm>
            <a:off x="8344943" y="1247731"/>
            <a:ext cx="3586322" cy="4041718"/>
          </a:xfrm>
          <a:prstGeom prst="rect">
            <a:avLst/>
          </a:prstGeom>
          <a:ln w="28575">
            <a:solidFill>
              <a:schemeClr val="accent6">
                <a:lumMod val="60000"/>
                <a:lumOff val="40000"/>
              </a:schemeClr>
            </a:solidFill>
          </a:ln>
        </p:spPr>
        <p:txBody>
          <a:bodyPr vert="horz" lIns="91440" tIns="45720" rIns="91440" bIns="45720" rtlCol="0">
            <a:normAutofit lnSpcReduction="10000"/>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Time spent on wards</a:t>
            </a:r>
          </a:p>
          <a:p>
            <a:pPr>
              <a:lnSpc>
                <a:spcPct val="110000"/>
              </a:lnSpc>
              <a:spcBef>
                <a:spcPts val="600"/>
              </a:spcBef>
              <a:spcAft>
                <a:spcPts val="600"/>
              </a:spcAft>
              <a:buFont typeface="Arial" panose="020B0604020202020204" pitchFamily="34" charset="0"/>
              <a:buChar char="•"/>
              <a:defRPr/>
            </a:pPr>
            <a:r>
              <a:rPr lang="en-GB" sz="2000" dirty="0">
                <a:solidFill>
                  <a:srgbClr val="000000"/>
                </a:solidFill>
              </a:rPr>
              <a:t>Patients susceptible to treatment spend more time on general ward and less on intensive care and high dependency units</a:t>
            </a:r>
            <a:endPar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Patients with VAP: most time in intensive care unit /least time on general wards</a:t>
            </a:r>
          </a:p>
          <a:p>
            <a:pPr marL="285750" marR="0" lvl="0" indent="-28575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Followed by HAP then </a:t>
            </a:r>
            <a:r>
              <a:rPr kumimoji="0" lang="en-GB" sz="2000" b="0"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cUTI</a:t>
            </a:r>
            <a:endPar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0" name="Subtitle 5">
            <a:extLst>
              <a:ext uri="{FF2B5EF4-FFF2-40B4-BE49-F238E27FC236}">
                <a16:creationId xmlns:a16="http://schemas.microsoft.com/office/drawing/2014/main" id="{5A7086EE-4E11-42AC-B2FC-CE606C0231C4}"/>
              </a:ext>
            </a:extLst>
          </p:cNvPr>
          <p:cNvSpPr txBox="1">
            <a:spLocks/>
          </p:cNvSpPr>
          <p:nvPr/>
        </p:nvSpPr>
        <p:spPr>
          <a:xfrm>
            <a:off x="496581" y="5610268"/>
            <a:ext cx="11434684" cy="760221"/>
          </a:xfrm>
          <a:prstGeom prst="rect">
            <a:avLst/>
          </a:prstGeom>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EEPRU used UK study data to validate expert elicitation results for length of hospital stay: Merrick et al. and CARBAR study</a:t>
            </a:r>
          </a:p>
        </p:txBody>
      </p:sp>
    </p:spTree>
    <p:extLst>
      <p:ext uri="{BB962C8B-B14F-4D97-AF65-F5344CB8AC3E}">
        <p14:creationId xmlns:p14="http://schemas.microsoft.com/office/powerpoint/2010/main" val="50165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a:t>Consultation comments – Linking susceptibility data to clinical outcomes</a:t>
            </a:r>
          </a:p>
        </p:txBody>
      </p:sp>
      <p:sp>
        <p:nvSpPr>
          <p:cNvPr id="3" name="Text Placeholder 2">
            <a:extLst>
              <a:ext uri="{FF2B5EF4-FFF2-40B4-BE49-F238E27FC236}">
                <a16:creationId xmlns:a16="http://schemas.microsoft.com/office/drawing/2014/main" id="{A999D9A0-988F-444A-966F-0E45DC70E98B}"/>
              </a:ext>
            </a:extLst>
          </p:cNvPr>
          <p:cNvSpPr>
            <a:spLocks noGrp="1"/>
          </p:cNvSpPr>
          <p:nvPr>
            <p:ph type="body" sz="quarter" idx="12"/>
          </p:nvPr>
        </p:nvSpPr>
        <p:spPr>
          <a:xfrm>
            <a:off x="515986" y="1550308"/>
            <a:ext cx="11177587" cy="4005262"/>
          </a:xfrm>
        </p:spPr>
        <p:txBody>
          <a:bodyPr>
            <a:noAutofit/>
          </a:bodyPr>
          <a:lstStyle/>
          <a:p>
            <a:pPr>
              <a:lnSpc>
                <a:spcPct val="100000"/>
              </a:lnSpc>
              <a:spcBef>
                <a:spcPts val="600"/>
              </a:spcBef>
            </a:pPr>
            <a:r>
              <a:rPr lang="en-GB" sz="2000" b="1">
                <a:latin typeface="+mn-lt"/>
              </a:rPr>
              <a:t>Pfizer &amp; Shionogi</a:t>
            </a:r>
            <a:r>
              <a:rPr lang="en-GB" sz="2000">
                <a:latin typeface="+mn-lt"/>
              </a:rPr>
              <a:t>  - inappropriate to use susceptibility data as a surrogate for clinical outcomes </a:t>
            </a:r>
          </a:p>
          <a:p>
            <a:pPr marL="285750" indent="-285750">
              <a:lnSpc>
                <a:spcPct val="100000"/>
              </a:lnSpc>
              <a:spcBef>
                <a:spcPts val="600"/>
              </a:spcBef>
              <a:buFont typeface="Arial" panose="020B0604020202020204" pitchFamily="34" charset="0"/>
              <a:buChar char="•"/>
            </a:pPr>
            <a:r>
              <a:rPr lang="en-GB" sz="2000">
                <a:latin typeface="+mn-lt"/>
              </a:rPr>
              <a:t>doesn’t account for factors affecting </a:t>
            </a:r>
            <a:r>
              <a:rPr lang="en-GB" sz="2000"/>
              <a:t>susceptibility </a:t>
            </a:r>
            <a:r>
              <a:rPr lang="en-GB" sz="2000">
                <a:latin typeface="+mn-lt"/>
              </a:rPr>
              <a:t>e.g. different tissue penetration at different sites</a:t>
            </a:r>
          </a:p>
          <a:p>
            <a:pPr marL="285750" indent="-285750">
              <a:lnSpc>
                <a:spcPct val="100000"/>
              </a:lnSpc>
              <a:spcBef>
                <a:spcPts val="600"/>
              </a:spcBef>
              <a:buFont typeface="Arial" panose="020B0604020202020204" pitchFamily="34" charset="0"/>
              <a:buChar char="•"/>
            </a:pPr>
            <a:r>
              <a:rPr lang="en-GB" sz="2000">
                <a:latin typeface="+mn-lt"/>
              </a:rPr>
              <a:t>underestimates antibiotic’s effectiveness</a:t>
            </a:r>
          </a:p>
          <a:p>
            <a:pPr>
              <a:lnSpc>
                <a:spcPct val="100000"/>
              </a:lnSpc>
              <a:spcBef>
                <a:spcPts val="600"/>
              </a:spcBef>
            </a:pPr>
            <a:r>
              <a:rPr lang="en-GB" sz="2000" b="1">
                <a:latin typeface="+mn-lt"/>
              </a:rPr>
              <a:t>Shionogi</a:t>
            </a:r>
            <a:r>
              <a:rPr lang="en-GB" sz="2000">
                <a:latin typeface="+mn-lt"/>
              </a:rPr>
              <a:t>  - inappropriate to assume:</a:t>
            </a:r>
          </a:p>
          <a:p>
            <a:pPr marL="285750" indent="-285750">
              <a:lnSpc>
                <a:spcPct val="100000"/>
              </a:lnSpc>
              <a:spcBef>
                <a:spcPts val="600"/>
              </a:spcBef>
              <a:buFont typeface="Arial" panose="020B0604020202020204" pitchFamily="34" charset="0"/>
              <a:buChar char="•"/>
            </a:pPr>
            <a:r>
              <a:rPr lang="en-GB" sz="2000">
                <a:latin typeface="+mn-lt"/>
              </a:rPr>
              <a:t>susceptibility of pathogen is same as probability that patient will be cured </a:t>
            </a:r>
          </a:p>
          <a:p>
            <a:pPr marL="285750" indent="-285750">
              <a:lnSpc>
                <a:spcPct val="100000"/>
              </a:lnSpc>
              <a:spcBef>
                <a:spcPts val="600"/>
              </a:spcBef>
              <a:buFont typeface="Arial" panose="020B0604020202020204" pitchFamily="34" charset="0"/>
              <a:buChar char="•"/>
            </a:pPr>
            <a:r>
              <a:rPr lang="en-GB" sz="2000">
                <a:latin typeface="+mn-lt"/>
              </a:rPr>
              <a:t>outcomes do not differ according to antibiotic or pathogen-mechanism</a:t>
            </a:r>
          </a:p>
          <a:p>
            <a:pPr>
              <a:lnSpc>
                <a:spcPct val="100000"/>
              </a:lnSpc>
              <a:spcBef>
                <a:spcPts val="600"/>
              </a:spcBef>
            </a:pPr>
            <a:r>
              <a:rPr lang="en-GB" sz="2000" b="1">
                <a:latin typeface="+mn-lt"/>
              </a:rPr>
              <a:t>MSD, Pfizer &amp; Shionogi</a:t>
            </a:r>
            <a:r>
              <a:rPr lang="en-GB" sz="2000">
                <a:latin typeface="+mn-lt"/>
              </a:rPr>
              <a:t> question expert elicitation:</a:t>
            </a:r>
          </a:p>
          <a:p>
            <a:pPr marL="285750" indent="-285750">
              <a:lnSpc>
                <a:spcPct val="100000"/>
              </a:lnSpc>
              <a:spcBef>
                <a:spcPts val="600"/>
              </a:spcBef>
              <a:buFont typeface="Arial" panose="020B0604020202020204" pitchFamily="34" charset="0"/>
              <a:buChar char="•"/>
            </a:pPr>
            <a:r>
              <a:rPr lang="en-GB" sz="2000">
                <a:latin typeface="+mn-lt"/>
              </a:rPr>
              <a:t>small sample size </a:t>
            </a:r>
          </a:p>
          <a:p>
            <a:pPr marL="285750" indent="-285750">
              <a:lnSpc>
                <a:spcPct val="100000"/>
              </a:lnSpc>
              <a:spcBef>
                <a:spcPts val="600"/>
              </a:spcBef>
              <a:buFont typeface="Arial" panose="020B0604020202020204" pitchFamily="34" charset="0"/>
              <a:buChar char="•"/>
            </a:pPr>
            <a:r>
              <a:rPr lang="en-GB" sz="2000">
                <a:latin typeface="+mn-lt"/>
              </a:rPr>
              <a:t>results not validated</a:t>
            </a:r>
          </a:p>
          <a:p>
            <a:pPr marL="285750" indent="-285750">
              <a:lnSpc>
                <a:spcPct val="110000"/>
              </a:lnSpc>
              <a:spcBef>
                <a:spcPts val="600"/>
              </a:spcBef>
              <a:spcAft>
                <a:spcPts val="600"/>
              </a:spcAft>
              <a:buFont typeface="Arial" panose="020B0604020202020204" pitchFamily="34" charset="0"/>
              <a:buChar char="•"/>
            </a:pPr>
            <a:endParaRPr lang="en-GB" b="1" u="sng">
              <a:latin typeface="+mn-lt"/>
            </a:endParaRPr>
          </a:p>
        </p:txBody>
      </p:sp>
      <p:sp>
        <p:nvSpPr>
          <p:cNvPr id="4" name="TextBox 3">
            <a:extLst>
              <a:ext uri="{FF2B5EF4-FFF2-40B4-BE49-F238E27FC236}">
                <a16:creationId xmlns:a16="http://schemas.microsoft.com/office/drawing/2014/main" id="{6AA0E303-2F1F-5645-844D-9CCA6A74D901}"/>
              </a:ext>
            </a:extLst>
          </p:cNvPr>
          <p:cNvSpPr txBox="1"/>
          <p:nvPr/>
        </p:nvSpPr>
        <p:spPr>
          <a:xfrm>
            <a:off x="84571" y="5674087"/>
            <a:ext cx="12002004" cy="400110"/>
          </a:xfrm>
          <a:prstGeom prst="rect">
            <a:avLst/>
          </a:prstGeom>
          <a:solidFill>
            <a:srgbClr val="BDBAE7"/>
          </a:solidFill>
        </p:spPr>
        <p:txBody>
          <a:bodyPr wrap="none" rtlCol="0">
            <a:spAutoFit/>
          </a:bodyPr>
          <a:lstStyle/>
          <a:p>
            <a:r>
              <a:rPr lang="en-GB" sz="2000" i="1" dirty="0"/>
              <a:t>⦿  In absence of strong evidence base, is it reasonable to use susceptibility studies as a proxy for effectiveness?</a:t>
            </a:r>
          </a:p>
        </p:txBody>
      </p:sp>
    </p:spTree>
    <p:extLst>
      <p:ext uri="{BB962C8B-B14F-4D97-AF65-F5344CB8AC3E}">
        <p14:creationId xmlns:p14="http://schemas.microsoft.com/office/powerpoint/2010/main" val="2447607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a:xfrm>
            <a:off x="163677" y="60347"/>
            <a:ext cx="11440188" cy="1276350"/>
          </a:xfrm>
        </p:spPr>
        <p:txBody>
          <a:bodyPr>
            <a:normAutofit fontScale="90000"/>
          </a:bodyPr>
          <a:lstStyle/>
          <a:p>
            <a:r>
              <a:rPr lang="en-GB" sz="3200" dirty="0"/>
              <a:t>To compare CAZ-AVI to comparators for susceptibility, EEPRU developed network meta analysis</a:t>
            </a:r>
            <a:br>
              <a:rPr lang="en-GB" sz="3200" dirty="0"/>
            </a:br>
            <a:r>
              <a:rPr lang="en-GB" sz="2400" b="0" i="1" dirty="0">
                <a:solidFill>
                  <a:schemeClr val="accent2"/>
                </a:solidFill>
              </a:rPr>
              <a:t>Networks vary as to source of data – EEPRU used 4 networks in model: base-case + 3 scenarios </a:t>
            </a:r>
            <a:endParaRPr lang="en-GB" sz="3200" dirty="0">
              <a:solidFill>
                <a:schemeClr val="accent2"/>
              </a:solidFill>
            </a:endParaRPr>
          </a:p>
        </p:txBody>
      </p:sp>
      <p:sp>
        <p:nvSpPr>
          <p:cNvPr id="57" name="Rectangle 56">
            <a:extLst>
              <a:ext uri="{FF2B5EF4-FFF2-40B4-BE49-F238E27FC236}">
                <a16:creationId xmlns:a16="http://schemas.microsoft.com/office/drawing/2014/main" id="{75B7AD9F-F463-4805-8749-7CF49FF2208F}"/>
              </a:ext>
            </a:extLst>
          </p:cNvPr>
          <p:cNvSpPr/>
          <p:nvPr/>
        </p:nvSpPr>
        <p:spPr>
          <a:xfrm>
            <a:off x="5703258" y="4821220"/>
            <a:ext cx="6001937" cy="17013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3 scenario analyses in economic model: </a:t>
            </a:r>
          </a:p>
          <a:p>
            <a:pPr marL="285750" indent="-285750">
              <a:buFont typeface="Arial" panose="020B0604020202020204" pitchFamily="34" charset="0"/>
              <a:buChar char="•"/>
            </a:pPr>
            <a:r>
              <a:rPr lang="en-GB" sz="2000" dirty="0">
                <a:solidFill>
                  <a:schemeClr val="tx1"/>
                </a:solidFill>
              </a:rPr>
              <a:t>All studies, regardless of breakpoint method</a:t>
            </a:r>
          </a:p>
          <a:p>
            <a:pPr marL="285750" indent="-285750">
              <a:buFont typeface="Arial" panose="020B0604020202020204" pitchFamily="34" charset="0"/>
              <a:buChar char="•"/>
            </a:pPr>
            <a:r>
              <a:rPr lang="en-GB" sz="2000" dirty="0">
                <a:solidFill>
                  <a:schemeClr val="tx1"/>
                </a:solidFill>
              </a:rPr>
              <a:t>PHE data only</a:t>
            </a:r>
          </a:p>
          <a:p>
            <a:pPr marL="285750" indent="-285750">
              <a:buFont typeface="Arial" panose="020B0604020202020204" pitchFamily="34" charset="0"/>
              <a:buChar char="•"/>
            </a:pPr>
            <a:r>
              <a:rPr lang="en-GB" sz="2000" dirty="0">
                <a:solidFill>
                  <a:schemeClr val="tx1"/>
                </a:solidFill>
              </a:rPr>
              <a:t>EUCAST studies in isolates without co-existing MBL mechanisms of resistance only 1 study</a:t>
            </a:r>
            <a:r>
              <a:rPr lang="en-GB" dirty="0"/>
              <a:t>)</a:t>
            </a:r>
          </a:p>
        </p:txBody>
      </p:sp>
      <p:grpSp>
        <p:nvGrpSpPr>
          <p:cNvPr id="3" name="Group 2">
            <a:extLst>
              <a:ext uri="{FF2B5EF4-FFF2-40B4-BE49-F238E27FC236}">
                <a16:creationId xmlns:a16="http://schemas.microsoft.com/office/drawing/2014/main" id="{1519A697-7C72-4FC4-B652-CC3DE76C30F9}"/>
              </a:ext>
            </a:extLst>
          </p:cNvPr>
          <p:cNvGrpSpPr/>
          <p:nvPr/>
        </p:nvGrpSpPr>
        <p:grpSpPr>
          <a:xfrm>
            <a:off x="293489" y="1400306"/>
            <a:ext cx="10819538" cy="5037191"/>
            <a:chOff x="458500" y="1822073"/>
            <a:chExt cx="10766038" cy="5360058"/>
          </a:xfrm>
        </p:grpSpPr>
        <p:sp>
          <p:nvSpPr>
            <p:cNvPr id="6" name="TextBox 5">
              <a:extLst>
                <a:ext uri="{FF2B5EF4-FFF2-40B4-BE49-F238E27FC236}">
                  <a16:creationId xmlns:a16="http://schemas.microsoft.com/office/drawing/2014/main" id="{E94B5066-EE6A-45AF-98C4-CF1057B972AC}"/>
                </a:ext>
              </a:extLst>
            </p:cNvPr>
            <p:cNvSpPr txBox="1"/>
            <p:nvPr/>
          </p:nvSpPr>
          <p:spPr>
            <a:xfrm>
              <a:off x="496383" y="3425384"/>
              <a:ext cx="1527464" cy="369332"/>
            </a:xfrm>
            <a:prstGeom prst="rect">
              <a:avLst/>
            </a:prstGeom>
            <a:noFill/>
          </p:spPr>
          <p:txBody>
            <a:bodyPr wrap="square" rtlCol="0">
              <a:spAutoFit/>
            </a:bodyPr>
            <a:lstStyle/>
            <a:p>
              <a:r>
                <a:rPr lang="en-GB" b="1"/>
                <a:t>Breakpoints</a:t>
              </a:r>
            </a:p>
          </p:txBody>
        </p:sp>
        <p:sp>
          <p:nvSpPr>
            <p:cNvPr id="7" name="TextBox 6">
              <a:extLst>
                <a:ext uri="{FF2B5EF4-FFF2-40B4-BE49-F238E27FC236}">
                  <a16:creationId xmlns:a16="http://schemas.microsoft.com/office/drawing/2014/main" id="{0B43D754-3013-423F-ADBA-DF4867CC66ED}"/>
                </a:ext>
              </a:extLst>
            </p:cNvPr>
            <p:cNvSpPr txBox="1"/>
            <p:nvPr/>
          </p:nvSpPr>
          <p:spPr>
            <a:xfrm>
              <a:off x="458500" y="4566459"/>
              <a:ext cx="1527464" cy="369332"/>
            </a:xfrm>
            <a:prstGeom prst="rect">
              <a:avLst/>
            </a:prstGeom>
            <a:noFill/>
          </p:spPr>
          <p:txBody>
            <a:bodyPr wrap="square" rtlCol="0">
              <a:spAutoFit/>
            </a:bodyPr>
            <a:lstStyle/>
            <a:p>
              <a:r>
                <a:rPr lang="en-GB" b="1"/>
                <a:t>Data sources</a:t>
              </a:r>
            </a:p>
          </p:txBody>
        </p:sp>
        <p:sp>
          <p:nvSpPr>
            <p:cNvPr id="8" name="TextBox 7">
              <a:extLst>
                <a:ext uri="{FF2B5EF4-FFF2-40B4-BE49-F238E27FC236}">
                  <a16:creationId xmlns:a16="http://schemas.microsoft.com/office/drawing/2014/main" id="{B4636DE6-6A37-4040-89AA-5DBBC0405D99}"/>
                </a:ext>
              </a:extLst>
            </p:cNvPr>
            <p:cNvSpPr txBox="1"/>
            <p:nvPr/>
          </p:nvSpPr>
          <p:spPr>
            <a:xfrm>
              <a:off x="496383" y="1943058"/>
              <a:ext cx="1527464" cy="369332"/>
            </a:xfrm>
            <a:prstGeom prst="rect">
              <a:avLst/>
            </a:prstGeom>
            <a:noFill/>
          </p:spPr>
          <p:txBody>
            <a:bodyPr wrap="square" rtlCol="0">
              <a:spAutoFit/>
            </a:bodyPr>
            <a:lstStyle/>
            <a:p>
              <a:r>
                <a:rPr lang="en-GB" b="1" dirty="0"/>
                <a:t>Comparators</a:t>
              </a:r>
            </a:p>
          </p:txBody>
        </p:sp>
        <p:sp>
          <p:nvSpPr>
            <p:cNvPr id="10" name="Rectangle 9">
              <a:extLst>
                <a:ext uri="{FF2B5EF4-FFF2-40B4-BE49-F238E27FC236}">
                  <a16:creationId xmlns:a16="http://schemas.microsoft.com/office/drawing/2014/main" id="{D7A7D29E-6DE0-4502-AF6C-09F62A85B4DE}"/>
                </a:ext>
                <a:ext uri="{C183D7F6-B498-43B3-948B-1728B52AA6E4}">
                  <adec:decorative xmlns:adec="http://schemas.microsoft.com/office/drawing/2017/decorative" val="1"/>
                </a:ext>
              </a:extLst>
            </p:cNvPr>
            <p:cNvSpPr/>
            <p:nvPr/>
          </p:nvSpPr>
          <p:spPr>
            <a:xfrm>
              <a:off x="3222172" y="3070098"/>
              <a:ext cx="1527464" cy="6488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EUCAST</a:t>
              </a:r>
            </a:p>
          </p:txBody>
        </p:sp>
        <p:sp>
          <p:nvSpPr>
            <p:cNvPr id="11" name="Rectangle 10">
              <a:extLst>
                <a:ext uri="{FF2B5EF4-FFF2-40B4-BE49-F238E27FC236}">
                  <a16:creationId xmlns:a16="http://schemas.microsoft.com/office/drawing/2014/main" id="{8669B1C3-9839-4CB6-ACA3-954E8875F699}"/>
                </a:ext>
                <a:ext uri="{C183D7F6-B498-43B3-948B-1728B52AA6E4}">
                  <adec:decorative xmlns:adec="http://schemas.microsoft.com/office/drawing/2017/decorative" val="1"/>
                </a:ext>
              </a:extLst>
            </p:cNvPr>
            <p:cNvSpPr/>
            <p:nvPr/>
          </p:nvSpPr>
          <p:spPr>
            <a:xfrm>
              <a:off x="6786985" y="3070098"/>
              <a:ext cx="1527464" cy="648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CLSI</a:t>
              </a:r>
            </a:p>
          </p:txBody>
        </p:sp>
        <p:sp>
          <p:nvSpPr>
            <p:cNvPr id="12" name="Rectangle 11">
              <a:extLst>
                <a:ext uri="{FF2B5EF4-FFF2-40B4-BE49-F238E27FC236}">
                  <a16:creationId xmlns:a16="http://schemas.microsoft.com/office/drawing/2014/main" id="{F63F71B8-58DA-4CD3-BC95-B6E0A0B652C4}"/>
                </a:ext>
                <a:ext uri="{C183D7F6-B498-43B3-948B-1728B52AA6E4}">
                  <adec:decorative xmlns:adec="http://schemas.microsoft.com/office/drawing/2017/decorative" val="1"/>
                </a:ext>
              </a:extLst>
            </p:cNvPr>
            <p:cNvSpPr/>
            <p:nvPr/>
          </p:nvSpPr>
          <p:spPr>
            <a:xfrm>
              <a:off x="2412535" y="4128743"/>
              <a:ext cx="1379972" cy="11797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a:p>
              <a:pPr algn="ctr"/>
              <a:r>
                <a:rPr lang="en-GB">
                  <a:solidFill>
                    <a:schemeClr val="tx1"/>
                  </a:solidFill>
                </a:rPr>
                <a:t>studies (n=374)</a:t>
              </a:r>
            </a:p>
          </p:txBody>
        </p:sp>
        <p:sp>
          <p:nvSpPr>
            <p:cNvPr id="15" name="Rectangle 14">
              <a:extLst>
                <a:ext uri="{FF2B5EF4-FFF2-40B4-BE49-F238E27FC236}">
                  <a16:creationId xmlns:a16="http://schemas.microsoft.com/office/drawing/2014/main" id="{8F822AAE-C05B-45D1-812F-612B1BC352D7}"/>
                </a:ext>
                <a:ext uri="{C183D7F6-B498-43B3-948B-1728B52AA6E4}">
                  <adec:decorative xmlns:adec="http://schemas.microsoft.com/office/drawing/2017/decorative" val="1"/>
                </a:ext>
              </a:extLst>
            </p:cNvPr>
            <p:cNvSpPr/>
            <p:nvPr/>
          </p:nvSpPr>
          <p:spPr>
            <a:xfrm>
              <a:off x="4131773" y="4139895"/>
              <a:ext cx="1842813" cy="117979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Public Health England data on susceptibility</a:t>
              </a:r>
            </a:p>
            <a:p>
              <a:pPr algn="ctr"/>
              <a:r>
                <a:rPr lang="en-GB" dirty="0">
                  <a:solidFill>
                    <a:schemeClr val="tx1"/>
                  </a:solidFill>
                </a:rPr>
                <a:t>(n=85)</a:t>
              </a:r>
            </a:p>
          </p:txBody>
        </p:sp>
        <p:sp>
          <p:nvSpPr>
            <p:cNvPr id="16" name="Rectangle 15">
              <a:extLst>
                <a:ext uri="{FF2B5EF4-FFF2-40B4-BE49-F238E27FC236}">
                  <a16:creationId xmlns:a16="http://schemas.microsoft.com/office/drawing/2014/main" id="{F40EDF4E-D604-4336-A85D-757B4D567B35}"/>
                </a:ext>
                <a:ext uri="{C183D7F6-B498-43B3-948B-1728B52AA6E4}">
                  <adec:decorative xmlns:adec="http://schemas.microsoft.com/office/drawing/2017/decorative" val="1"/>
                </a:ext>
              </a:extLst>
            </p:cNvPr>
            <p:cNvSpPr/>
            <p:nvPr/>
          </p:nvSpPr>
          <p:spPr>
            <a:xfrm>
              <a:off x="2309520" y="1822073"/>
              <a:ext cx="8915018" cy="87572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Ceftazidime, ceftriaxone, cefepime, tobramycin, gentamicin, colistin, amikacin, levofloxacin, ciprofloxacin, </a:t>
              </a:r>
              <a:r>
                <a:rPr lang="en-GB" sz="2000" err="1">
                  <a:solidFill>
                    <a:schemeClr val="tx1"/>
                  </a:solidFill>
                </a:rPr>
                <a:t>fosfomycin</a:t>
              </a:r>
              <a:r>
                <a:rPr lang="en-GB" sz="2000">
                  <a:solidFill>
                    <a:schemeClr val="tx1"/>
                  </a:solidFill>
                </a:rPr>
                <a:t>, tigecycline, aztreonam, meropenem</a:t>
              </a:r>
            </a:p>
          </p:txBody>
        </p:sp>
        <p:sp>
          <p:nvSpPr>
            <p:cNvPr id="18" name="Rectangle 17">
              <a:extLst>
                <a:ext uri="{FF2B5EF4-FFF2-40B4-BE49-F238E27FC236}">
                  <a16:creationId xmlns:a16="http://schemas.microsoft.com/office/drawing/2014/main" id="{787B5D2F-6730-4FF2-BB3B-E9C850CC09C2}"/>
                </a:ext>
                <a:ext uri="{C183D7F6-B498-43B3-948B-1728B52AA6E4}">
                  <adec:decorative xmlns:adec="http://schemas.microsoft.com/office/drawing/2017/decorative" val="1"/>
                </a:ext>
              </a:extLst>
            </p:cNvPr>
            <p:cNvSpPr/>
            <p:nvPr/>
          </p:nvSpPr>
          <p:spPr>
            <a:xfrm>
              <a:off x="6867757" y="4139894"/>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6 studies (n=800)</a:t>
              </a:r>
            </a:p>
          </p:txBody>
        </p:sp>
        <p:sp>
          <p:nvSpPr>
            <p:cNvPr id="20" name="Rectangle 19">
              <a:extLst>
                <a:ext uri="{FF2B5EF4-FFF2-40B4-BE49-F238E27FC236}">
                  <a16:creationId xmlns:a16="http://schemas.microsoft.com/office/drawing/2014/main" id="{386FA09E-0813-4659-A689-290799C9DE0D}"/>
                </a:ext>
                <a:ext uri="{C183D7F6-B498-43B3-948B-1728B52AA6E4}">
                  <adec:decorative xmlns:adec="http://schemas.microsoft.com/office/drawing/2017/decorative" val="1"/>
                </a:ext>
              </a:extLst>
            </p:cNvPr>
            <p:cNvSpPr/>
            <p:nvPr/>
          </p:nvSpPr>
          <p:spPr>
            <a:xfrm>
              <a:off x="3352504" y="5843926"/>
              <a:ext cx="1379972" cy="13382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Base case economic model</a:t>
              </a:r>
            </a:p>
          </p:txBody>
        </p:sp>
        <p:cxnSp>
          <p:nvCxnSpPr>
            <p:cNvPr id="24" name="Connector: Elbow 23">
              <a:extLst>
                <a:ext uri="{FF2B5EF4-FFF2-40B4-BE49-F238E27FC236}">
                  <a16:creationId xmlns:a16="http://schemas.microsoft.com/office/drawing/2014/main" id="{D872CBEB-74DD-4194-9CDA-50FE0B2DE325}"/>
                </a:ext>
              </a:extLst>
            </p:cNvPr>
            <p:cNvCxnSpPr>
              <a:cxnSpLocks/>
              <a:stCxn id="12" idx="2"/>
              <a:endCxn id="20" idx="0"/>
            </p:cNvCxnSpPr>
            <p:nvPr/>
          </p:nvCxnSpPr>
          <p:spPr>
            <a:xfrm rot="16200000" flipH="1">
              <a:off x="3304812" y="5106248"/>
              <a:ext cx="535387" cy="93996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C670B3F-F5CC-4574-8134-A53988BAE1A5}"/>
                </a:ext>
              </a:extLst>
            </p:cNvPr>
            <p:cNvCxnSpPr>
              <a:cxnSpLocks/>
              <a:stCxn id="15" idx="2"/>
              <a:endCxn id="20" idx="0"/>
            </p:cNvCxnSpPr>
            <p:nvPr/>
          </p:nvCxnSpPr>
          <p:spPr>
            <a:xfrm rot="5400000">
              <a:off x="4285718" y="5076463"/>
              <a:ext cx="524237" cy="101069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C103BC57-E96D-499A-AD14-FA2A588846E8}"/>
                </a:ext>
              </a:extLst>
            </p:cNvPr>
            <p:cNvCxnSpPr>
              <a:cxnSpLocks/>
              <a:stCxn id="10" idx="2"/>
              <a:endCxn id="12" idx="0"/>
            </p:cNvCxnSpPr>
            <p:nvPr/>
          </p:nvCxnSpPr>
          <p:spPr>
            <a:xfrm rot="5400000">
              <a:off x="3339336" y="3482175"/>
              <a:ext cx="409754" cy="88338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048B61DB-8001-4F9A-A29A-C23D4447E63D}"/>
                </a:ext>
              </a:extLst>
            </p:cNvPr>
            <p:cNvCxnSpPr>
              <a:cxnSpLocks/>
              <a:stCxn id="10" idx="2"/>
              <a:endCxn id="15" idx="0"/>
            </p:cNvCxnSpPr>
            <p:nvPr/>
          </p:nvCxnSpPr>
          <p:spPr>
            <a:xfrm rot="16200000" flipH="1">
              <a:off x="4309090" y="3395804"/>
              <a:ext cx="420906" cy="106727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4D9B924A-1493-4868-8F57-9D2D249578EE}"/>
                </a:ext>
              </a:extLst>
            </p:cNvPr>
            <p:cNvCxnSpPr>
              <a:cxnSpLocks/>
              <a:stCxn id="16" idx="2"/>
              <a:endCxn id="10" idx="0"/>
            </p:cNvCxnSpPr>
            <p:nvPr/>
          </p:nvCxnSpPr>
          <p:spPr>
            <a:xfrm rot="5400000">
              <a:off x="5190318" y="1493386"/>
              <a:ext cx="372299" cy="2781125"/>
            </a:xfrm>
            <a:prstGeom prst="bentConnector3">
              <a:avLst/>
            </a:prstGeom>
            <a:solidFill>
              <a:schemeClr val="accent6">
                <a:lumMod val="20000"/>
                <a:lumOff val="80000"/>
              </a:schemeClr>
            </a:solidFill>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43DA2A06-8742-45F0-81EC-CDEF8CCB6DA4}"/>
                </a:ext>
              </a:extLst>
            </p:cNvPr>
            <p:cNvCxnSpPr>
              <a:cxnSpLocks/>
              <a:stCxn id="16" idx="2"/>
              <a:endCxn id="11" idx="0"/>
            </p:cNvCxnSpPr>
            <p:nvPr/>
          </p:nvCxnSpPr>
          <p:spPr>
            <a:xfrm rot="16200000" flipH="1">
              <a:off x="6972724" y="2492104"/>
              <a:ext cx="372299" cy="78368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B1EFB1-D800-47B4-ACA6-72AC3D6AA3B1}"/>
                </a:ext>
                <a:ext uri="{C183D7F6-B498-43B3-948B-1728B52AA6E4}">
                  <adec:decorative xmlns:adec="http://schemas.microsoft.com/office/drawing/2017/decorative" val="1"/>
                </a:ext>
              </a:extLst>
            </p:cNvPr>
            <p:cNvSpPr/>
            <p:nvPr/>
          </p:nvSpPr>
          <p:spPr>
            <a:xfrm>
              <a:off x="9546776" y="4137586"/>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7 studies</a:t>
              </a:r>
            </a:p>
            <a:p>
              <a:pPr algn="ctr"/>
              <a:r>
                <a:rPr lang="en-GB"/>
                <a:t>(n=201)</a:t>
              </a:r>
            </a:p>
          </p:txBody>
        </p:sp>
        <p:cxnSp>
          <p:nvCxnSpPr>
            <p:cNvPr id="35" name="Connector: Elbow 34">
              <a:extLst>
                <a:ext uri="{FF2B5EF4-FFF2-40B4-BE49-F238E27FC236}">
                  <a16:creationId xmlns:a16="http://schemas.microsoft.com/office/drawing/2014/main" id="{9318A6C7-08E5-416B-B06C-D1174B31224E}"/>
                </a:ext>
              </a:extLst>
            </p:cNvPr>
            <p:cNvCxnSpPr>
              <a:cxnSpLocks/>
              <a:endCxn id="37" idx="0"/>
            </p:cNvCxnSpPr>
            <p:nvPr/>
          </p:nvCxnSpPr>
          <p:spPr>
            <a:xfrm>
              <a:off x="6135742" y="2883651"/>
              <a:ext cx="4093477" cy="15148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029108C-D89E-425E-99C2-04930D10C14E}"/>
                </a:ext>
                <a:ext uri="{C183D7F6-B498-43B3-948B-1728B52AA6E4}">
                  <adec:decorative xmlns:adec="http://schemas.microsoft.com/office/drawing/2017/decorative" val="1"/>
                </a:ext>
              </a:extLst>
            </p:cNvPr>
            <p:cNvSpPr/>
            <p:nvPr/>
          </p:nvSpPr>
          <p:spPr>
            <a:xfrm>
              <a:off x="9233899" y="3035135"/>
              <a:ext cx="1990639" cy="648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Breakpoint methods unclear</a:t>
              </a:r>
            </a:p>
          </p:txBody>
        </p:sp>
      </p:grpSp>
      <p:sp>
        <p:nvSpPr>
          <p:cNvPr id="30" name="TextBox 29">
            <a:extLst>
              <a:ext uri="{FF2B5EF4-FFF2-40B4-BE49-F238E27FC236}">
                <a16:creationId xmlns:a16="http://schemas.microsoft.com/office/drawing/2014/main" id="{003E34F4-E84F-4FD3-99DC-F70E0B7A80B7}"/>
              </a:ext>
            </a:extLst>
          </p:cNvPr>
          <p:cNvSpPr txBox="1"/>
          <p:nvPr/>
        </p:nvSpPr>
        <p:spPr>
          <a:xfrm>
            <a:off x="177055" y="6373888"/>
            <a:ext cx="2767678" cy="369332"/>
          </a:xfrm>
          <a:prstGeom prst="rect">
            <a:avLst/>
          </a:prstGeom>
          <a:noFill/>
        </p:spPr>
        <p:txBody>
          <a:bodyPr wrap="square">
            <a:spAutoFit/>
          </a:bodyPr>
          <a:lstStyle/>
          <a:p>
            <a:r>
              <a:rPr lang="en-GB"/>
              <a:t>n = number of isolates</a:t>
            </a:r>
          </a:p>
        </p:txBody>
      </p:sp>
      <p:cxnSp>
        <p:nvCxnSpPr>
          <p:cNvPr id="31" name="Straight Arrow Connector 30">
            <a:extLst>
              <a:ext uri="{FF2B5EF4-FFF2-40B4-BE49-F238E27FC236}">
                <a16:creationId xmlns:a16="http://schemas.microsoft.com/office/drawing/2014/main" id="{A0F88EA0-4AB0-40AF-8341-9A7E1268826D}"/>
              </a:ext>
            </a:extLst>
          </p:cNvPr>
          <p:cNvCxnSpPr>
            <a:cxnSpLocks/>
            <a:stCxn id="37" idx="2"/>
            <a:endCxn id="33" idx="0"/>
          </p:cNvCxnSpPr>
          <p:nvPr/>
        </p:nvCxnSpPr>
        <p:spPr>
          <a:xfrm>
            <a:off x="10112762" y="3150103"/>
            <a:ext cx="7581" cy="4262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0969D1-CDB9-4DBC-83FF-13FF9CE517BB}"/>
              </a:ext>
            </a:extLst>
          </p:cNvPr>
          <p:cNvCxnSpPr>
            <a:cxnSpLocks/>
            <a:endCxn id="18" idx="0"/>
          </p:cNvCxnSpPr>
          <p:nvPr/>
        </p:nvCxnSpPr>
        <p:spPr>
          <a:xfrm>
            <a:off x="7417158" y="3198880"/>
            <a:ext cx="10853" cy="3796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367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03FB-C0D7-4164-A6D5-E10AFA423FE7}"/>
              </a:ext>
            </a:extLst>
          </p:cNvPr>
          <p:cNvSpPr>
            <a:spLocks noGrp="1"/>
          </p:cNvSpPr>
          <p:nvPr>
            <p:ph type="ctrTitle"/>
          </p:nvPr>
        </p:nvSpPr>
        <p:spPr>
          <a:xfrm>
            <a:off x="436798" y="115939"/>
            <a:ext cx="11080069" cy="1276350"/>
          </a:xfrm>
        </p:spPr>
        <p:txBody>
          <a:bodyPr/>
          <a:lstStyle/>
          <a:p>
            <a:r>
              <a:rPr lang="en-GB" sz="3600" dirty="0"/>
              <a:t>Results susceptibility network meta-analysis </a:t>
            </a:r>
            <a:br>
              <a:rPr lang="en-GB" sz="3600" dirty="0"/>
            </a:br>
            <a:r>
              <a:rPr lang="en-GB" sz="2000" b="0" i="1" dirty="0">
                <a:solidFill>
                  <a:schemeClr val="accent2"/>
                </a:solidFill>
              </a:rPr>
              <a:t>EEPRU uses EUCAST definition of breakpoint and data from Public Health England  in its ‘base case’</a:t>
            </a:r>
          </a:p>
        </p:txBody>
      </p:sp>
      <p:graphicFrame>
        <p:nvGraphicFramePr>
          <p:cNvPr id="6" name="Table 6">
            <a:extLst>
              <a:ext uri="{FF2B5EF4-FFF2-40B4-BE49-F238E27FC236}">
                <a16:creationId xmlns:a16="http://schemas.microsoft.com/office/drawing/2014/main" id="{AD5D0362-2547-4B0E-BA5E-85E26254D79F}"/>
              </a:ext>
            </a:extLst>
          </p:cNvPr>
          <p:cNvGraphicFramePr>
            <a:graphicFrameLocks noGrp="1"/>
          </p:cNvGraphicFramePr>
          <p:nvPr>
            <p:extLst>
              <p:ext uri="{D42A27DB-BD31-4B8C-83A1-F6EECF244321}">
                <p14:modId xmlns:p14="http://schemas.microsoft.com/office/powerpoint/2010/main" val="1942076857"/>
              </p:ext>
            </p:extLst>
          </p:nvPr>
        </p:nvGraphicFramePr>
        <p:xfrm>
          <a:off x="377215" y="1103261"/>
          <a:ext cx="11199236" cy="5638800"/>
        </p:xfrm>
        <a:graphic>
          <a:graphicData uri="http://schemas.openxmlformats.org/drawingml/2006/table">
            <a:tbl>
              <a:tblPr firstRow="1" bandRow="1">
                <a:tableStyleId>{5C22544A-7EE6-4342-B048-85BDC9FD1C3A}</a:tableStyleId>
              </a:tblPr>
              <a:tblGrid>
                <a:gridCol w="1916972">
                  <a:extLst>
                    <a:ext uri="{9D8B030D-6E8A-4147-A177-3AD203B41FA5}">
                      <a16:colId xmlns:a16="http://schemas.microsoft.com/office/drawing/2014/main" val="421378736"/>
                    </a:ext>
                  </a:extLst>
                </a:gridCol>
                <a:gridCol w="1915159">
                  <a:extLst>
                    <a:ext uri="{9D8B030D-6E8A-4147-A177-3AD203B41FA5}">
                      <a16:colId xmlns:a16="http://schemas.microsoft.com/office/drawing/2014/main" val="191391083"/>
                    </a:ext>
                  </a:extLst>
                </a:gridCol>
                <a:gridCol w="3981617">
                  <a:extLst>
                    <a:ext uri="{9D8B030D-6E8A-4147-A177-3AD203B41FA5}">
                      <a16:colId xmlns:a16="http://schemas.microsoft.com/office/drawing/2014/main" val="2750174253"/>
                    </a:ext>
                  </a:extLst>
                </a:gridCol>
                <a:gridCol w="3385488">
                  <a:extLst>
                    <a:ext uri="{9D8B030D-6E8A-4147-A177-3AD203B41FA5}">
                      <a16:colId xmlns:a16="http://schemas.microsoft.com/office/drawing/2014/main" val="1379792144"/>
                    </a:ext>
                  </a:extLst>
                </a:gridCol>
              </a:tblGrid>
              <a:tr h="965641">
                <a:tc>
                  <a:txBody>
                    <a:bodyPr/>
                    <a:lstStyle/>
                    <a:p>
                      <a:pPr>
                        <a:spcBef>
                          <a:spcPts val="0"/>
                        </a:spcBef>
                      </a:pPr>
                      <a:r>
                        <a:rPr lang="en-GB" sz="2000" dirty="0"/>
                        <a:t>Scenario</a:t>
                      </a:r>
                    </a:p>
                  </a:txBody>
                  <a:tcPr/>
                </a:tc>
                <a:tc>
                  <a:txBody>
                    <a:bodyPr/>
                    <a:lstStyle/>
                    <a:p>
                      <a:pPr algn="ctr">
                        <a:spcBef>
                          <a:spcPts val="0"/>
                        </a:spcBef>
                      </a:pPr>
                      <a:r>
                        <a:rPr lang="en-GB" sz="2000" dirty="0"/>
                        <a:t>Breakpoint</a:t>
                      </a:r>
                    </a:p>
                  </a:txBody>
                  <a:tcPr/>
                </a:tc>
                <a:tc>
                  <a:txBody>
                    <a:bodyPr/>
                    <a:lstStyle/>
                    <a:p>
                      <a:pPr algn="ctr">
                        <a:spcBef>
                          <a:spcPts val="0"/>
                        </a:spcBef>
                      </a:pPr>
                      <a:r>
                        <a:rPr lang="en-GB" sz="2000" dirty="0"/>
                        <a:t>Data sources </a:t>
                      </a:r>
                    </a:p>
                    <a:p>
                      <a:pPr algn="ctr">
                        <a:spcBef>
                          <a:spcPts val="0"/>
                        </a:spcBef>
                      </a:pPr>
                      <a:r>
                        <a:rPr lang="en-GB" sz="2000" dirty="0"/>
                        <a:t>(n=number of studies)</a:t>
                      </a:r>
                    </a:p>
                  </a:txBody>
                  <a:tcPr/>
                </a:tc>
                <a:tc>
                  <a:txBody>
                    <a:bodyPr/>
                    <a:lstStyle/>
                    <a:p>
                      <a:pPr algn="ctr">
                        <a:spcBef>
                          <a:spcPts val="0"/>
                        </a:spcBef>
                      </a:pPr>
                      <a:r>
                        <a:rPr lang="en-GB" sz="2000" dirty="0"/>
                        <a:t>Odds ratio for being susceptible CAZ-AVI vs. colistin</a:t>
                      </a:r>
                    </a:p>
                  </a:txBody>
                  <a:tcPr/>
                </a:tc>
                <a:extLst>
                  <a:ext uri="{0D108BD9-81ED-4DB2-BD59-A6C34878D82A}">
                    <a16:rowId xmlns:a16="http://schemas.microsoft.com/office/drawing/2014/main" val="2163353698"/>
                  </a:ext>
                </a:extLst>
              </a:tr>
              <a:tr h="965641">
                <a:tc>
                  <a:txBody>
                    <a:bodyPr/>
                    <a:lstStyle/>
                    <a:p>
                      <a:pPr>
                        <a:spcBef>
                          <a:spcPts val="0"/>
                        </a:spcBef>
                      </a:pPr>
                      <a:r>
                        <a:rPr lang="en-GB" sz="2000" b="1" dirty="0"/>
                        <a:t>Base Case </a:t>
                      </a:r>
                    </a:p>
                  </a:txBody>
                  <a:tcPr/>
                </a:tc>
                <a:tc>
                  <a:txBody>
                    <a:bodyPr/>
                    <a:lstStyle/>
                    <a:p>
                      <a:pPr algn="ctr">
                        <a:spcBef>
                          <a:spcPts val="0"/>
                        </a:spcBef>
                      </a:pPr>
                      <a:r>
                        <a:rPr lang="en-GB" sz="2000" dirty="0"/>
                        <a:t>EUCAST</a:t>
                      </a:r>
                    </a:p>
                  </a:txBody>
                  <a:tcPr/>
                </a:tc>
                <a:tc>
                  <a:txBody>
                    <a:bodyPr/>
                    <a:lstStyle/>
                    <a:p>
                      <a:pPr algn="ctr">
                        <a:spcBef>
                          <a:spcPts val="0"/>
                        </a:spcBef>
                      </a:pPr>
                      <a:r>
                        <a:rPr lang="en-GB" sz="2000" dirty="0"/>
                        <a:t>Public Health England (PHE) data + </a:t>
                      </a:r>
                      <a:br>
                        <a:rPr lang="en-GB" sz="2000" dirty="0"/>
                      </a:br>
                      <a:r>
                        <a:rPr lang="en-GB" sz="2000" dirty="0"/>
                        <a:t>all EUCAST studies (n=3)</a:t>
                      </a:r>
                    </a:p>
                  </a:txBody>
                  <a:tcPr/>
                </a:tc>
                <a:tc>
                  <a:txBody>
                    <a:bodyPr/>
                    <a:lstStyle/>
                    <a:p>
                      <a:pPr algn="ctr">
                        <a:spcBef>
                          <a:spcPts val="0"/>
                        </a:spcBef>
                      </a:pPr>
                      <a:r>
                        <a:rPr lang="en-GB" sz="2000" dirty="0"/>
                        <a:t>2.2 </a:t>
                      </a:r>
                    </a:p>
                    <a:p>
                      <a:pPr algn="ctr">
                        <a:spcBef>
                          <a:spcPts val="0"/>
                        </a:spcBef>
                      </a:pPr>
                      <a:r>
                        <a:rPr lang="en-GB" sz="2000" dirty="0"/>
                        <a:t>95% </a:t>
                      </a:r>
                      <a:r>
                        <a:rPr lang="en-GB" sz="2000" dirty="0" err="1"/>
                        <a:t>CrI</a:t>
                      </a:r>
                      <a:r>
                        <a:rPr lang="en-GB" sz="2000" dirty="0"/>
                        <a:t> 0.6 to 8.0</a:t>
                      </a:r>
                    </a:p>
                  </a:txBody>
                  <a:tcPr/>
                </a:tc>
                <a:extLst>
                  <a:ext uri="{0D108BD9-81ED-4DB2-BD59-A6C34878D82A}">
                    <a16:rowId xmlns:a16="http://schemas.microsoft.com/office/drawing/2014/main" val="1533654319"/>
                  </a:ext>
                </a:extLst>
              </a:tr>
              <a:tr h="1550878">
                <a:tc>
                  <a:txBody>
                    <a:bodyPr/>
                    <a:lstStyle/>
                    <a:p>
                      <a:pPr>
                        <a:spcBef>
                          <a:spcPts val="0"/>
                        </a:spcBef>
                      </a:pPr>
                      <a:r>
                        <a:rPr lang="en-GB" sz="2000"/>
                        <a:t>Scenario 2</a:t>
                      </a:r>
                    </a:p>
                  </a:txBody>
                  <a:tcPr/>
                </a:tc>
                <a:tc>
                  <a:txBody>
                    <a:bodyPr/>
                    <a:lstStyle/>
                    <a:p>
                      <a:pPr algn="ctr">
                        <a:spcBef>
                          <a:spcPts val="0"/>
                        </a:spcBef>
                      </a:pPr>
                      <a:r>
                        <a:rPr lang="en-GB" sz="2000" dirty="0"/>
                        <a:t>EUCAST</a:t>
                      </a:r>
                      <a:br>
                        <a:rPr lang="en-GB" sz="2000" dirty="0"/>
                      </a:br>
                      <a:r>
                        <a:rPr lang="en-GB" sz="2000" dirty="0"/>
                        <a:t>+</a:t>
                      </a:r>
                      <a:br>
                        <a:rPr lang="en-GB" sz="2000" dirty="0"/>
                      </a:br>
                      <a:r>
                        <a:rPr lang="en-GB" sz="2000" dirty="0"/>
                        <a:t>CLSI</a:t>
                      </a:r>
                    </a:p>
                  </a:txBody>
                  <a:tcPr/>
                </a:tc>
                <a:tc>
                  <a:txBody>
                    <a:bodyPr/>
                    <a:lstStyle/>
                    <a:p>
                      <a:pPr algn="ctr">
                        <a:spcBef>
                          <a:spcPts val="0"/>
                        </a:spcBef>
                      </a:pPr>
                      <a:r>
                        <a:rPr lang="en-GB" sz="2000" dirty="0"/>
                        <a:t>PHE data</a:t>
                      </a:r>
                      <a:br>
                        <a:rPr lang="en-GB" sz="2000" dirty="0"/>
                      </a:br>
                      <a:r>
                        <a:rPr lang="en-GB" sz="2000" dirty="0"/>
                        <a:t> + </a:t>
                      </a:r>
                      <a:br>
                        <a:rPr lang="en-GB" sz="2000" dirty="0"/>
                      </a:br>
                      <a:r>
                        <a:rPr lang="en-GB" sz="2000" dirty="0"/>
                        <a:t>all studies regardless of lab methods/breakpoint </a:t>
                      </a:r>
                    </a:p>
                    <a:p>
                      <a:pPr algn="ctr">
                        <a:spcBef>
                          <a:spcPts val="0"/>
                        </a:spcBef>
                      </a:pPr>
                      <a:r>
                        <a:rPr lang="en-GB" sz="2000" dirty="0"/>
                        <a:t>(n=16)</a:t>
                      </a:r>
                    </a:p>
                  </a:txBody>
                  <a:tcPr/>
                </a:tc>
                <a:tc>
                  <a:txBody>
                    <a:bodyPr/>
                    <a:lstStyle/>
                    <a:p>
                      <a:pPr algn="ctr">
                        <a:spcBef>
                          <a:spcPts val="0"/>
                        </a:spcBef>
                      </a:pPr>
                      <a:r>
                        <a:rPr lang="en-GB" sz="2000" dirty="0">
                          <a:solidFill>
                            <a:schemeClr val="tx1"/>
                          </a:solidFill>
                        </a:rPr>
                        <a:t>7.2</a:t>
                      </a:r>
                    </a:p>
                    <a:p>
                      <a:pPr algn="ctr">
                        <a:spcBef>
                          <a:spcPts val="0"/>
                        </a:spcBef>
                      </a:pPr>
                      <a:r>
                        <a:rPr lang="en-GB" sz="2000" dirty="0">
                          <a:solidFill>
                            <a:schemeClr val="tx1"/>
                          </a:solidFill>
                        </a:rPr>
                        <a:t>95% </a:t>
                      </a:r>
                      <a:r>
                        <a:rPr lang="en-GB" sz="2000" dirty="0" err="1">
                          <a:solidFill>
                            <a:schemeClr val="tx1"/>
                          </a:solidFill>
                        </a:rPr>
                        <a:t>CrI</a:t>
                      </a:r>
                      <a:r>
                        <a:rPr lang="en-GB" sz="2000" dirty="0">
                          <a:solidFill>
                            <a:schemeClr val="tx1"/>
                          </a:solidFill>
                        </a:rPr>
                        <a:t> 2.6 to 20.9</a:t>
                      </a:r>
                    </a:p>
                  </a:txBody>
                  <a:tcPr/>
                </a:tc>
                <a:extLst>
                  <a:ext uri="{0D108BD9-81ED-4DB2-BD59-A6C34878D82A}">
                    <a16:rowId xmlns:a16="http://schemas.microsoft.com/office/drawing/2014/main" val="380630698"/>
                  </a:ext>
                </a:extLst>
              </a:tr>
              <a:tr h="673022">
                <a:tc>
                  <a:txBody>
                    <a:bodyPr/>
                    <a:lstStyle/>
                    <a:p>
                      <a:pPr>
                        <a:spcBef>
                          <a:spcPts val="0"/>
                        </a:spcBef>
                      </a:pPr>
                      <a:r>
                        <a:rPr lang="en-GB" sz="2000"/>
                        <a:t>Scenario 3</a:t>
                      </a:r>
                    </a:p>
                  </a:txBody>
                  <a:tcPr/>
                </a:tc>
                <a:tc>
                  <a:txBody>
                    <a:bodyPr/>
                    <a:lstStyle/>
                    <a:p>
                      <a:pPr algn="ctr">
                        <a:spcBef>
                          <a:spcPts val="0"/>
                        </a:spcBef>
                      </a:pPr>
                      <a:r>
                        <a:rPr lang="en-GB" sz="2000"/>
                        <a:t>Assumed EUCAST</a:t>
                      </a:r>
                    </a:p>
                  </a:txBody>
                  <a:tcPr/>
                </a:tc>
                <a:tc>
                  <a:txBody>
                    <a:bodyPr/>
                    <a:lstStyle/>
                    <a:p>
                      <a:pPr algn="ctr">
                        <a:spcBef>
                          <a:spcPts val="0"/>
                        </a:spcBef>
                      </a:pPr>
                      <a:r>
                        <a:rPr lang="en-GB" sz="2000" dirty="0"/>
                        <a:t>PHE data only </a:t>
                      </a:r>
                    </a:p>
                    <a:p>
                      <a:pPr algn="ctr">
                        <a:spcBef>
                          <a:spcPts val="0"/>
                        </a:spcBef>
                      </a:pPr>
                      <a:r>
                        <a:rPr lang="en-GB" sz="2000" dirty="0"/>
                        <a:t>(n=1)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95% </a:t>
                      </a:r>
                      <a:r>
                        <a:rPr lang="en-GB" sz="2000" kern="1200" dirty="0" err="1">
                          <a:solidFill>
                            <a:schemeClr val="dk1"/>
                          </a:solidFill>
                          <a:effectLst/>
                          <a:latin typeface="+mn-lt"/>
                          <a:ea typeface="+mn-ea"/>
                          <a:cs typeface="+mn-cs"/>
                        </a:rPr>
                        <a:t>CrI</a:t>
                      </a:r>
                      <a:r>
                        <a:rPr lang="en-GB" sz="2000" kern="1200" dirty="0">
                          <a:solidFill>
                            <a:schemeClr val="dk1"/>
                          </a:solidFill>
                          <a:effectLst/>
                          <a:latin typeface="+mn-lt"/>
                          <a:ea typeface="+mn-ea"/>
                          <a:cs typeface="+mn-cs"/>
                        </a:rPr>
                        <a:t>: 0.7 to 3.6 </a:t>
                      </a:r>
                    </a:p>
                  </a:txBody>
                  <a:tcPr/>
                </a:tc>
                <a:extLst>
                  <a:ext uri="{0D108BD9-81ED-4DB2-BD59-A6C34878D82A}">
                    <a16:rowId xmlns:a16="http://schemas.microsoft.com/office/drawing/2014/main" val="1693431269"/>
                  </a:ext>
                </a:extLst>
              </a:tr>
              <a:tr h="1258259">
                <a:tc>
                  <a:txBody>
                    <a:bodyPr/>
                    <a:lstStyle/>
                    <a:p>
                      <a:pPr>
                        <a:spcBef>
                          <a:spcPts val="0"/>
                        </a:spcBef>
                      </a:pPr>
                      <a:r>
                        <a:rPr lang="en-GB" sz="2000"/>
                        <a:t>Scenario 4</a:t>
                      </a:r>
                    </a:p>
                  </a:txBody>
                  <a:tcPr/>
                </a:tc>
                <a:tc>
                  <a:txBody>
                    <a:bodyPr/>
                    <a:lstStyle/>
                    <a:p>
                      <a:pPr algn="ctr">
                        <a:spcBef>
                          <a:spcPts val="0"/>
                        </a:spcBef>
                      </a:pPr>
                      <a:r>
                        <a:rPr lang="en-GB" sz="2000"/>
                        <a:t>EUCAST</a:t>
                      </a:r>
                    </a:p>
                  </a:txBody>
                  <a:tcPr/>
                </a:tc>
                <a:tc>
                  <a:txBody>
                    <a:bodyPr/>
                    <a:lstStyle/>
                    <a:p>
                      <a:pPr algn="ctr">
                        <a:spcBef>
                          <a:spcPts val="0"/>
                        </a:spcBef>
                      </a:pPr>
                      <a:r>
                        <a:rPr lang="en-GB" sz="2000" dirty="0"/>
                        <a:t>Studies of isolates without </a:t>
                      </a:r>
                    </a:p>
                    <a:p>
                      <a:pPr algn="ctr">
                        <a:spcBef>
                          <a:spcPts val="0"/>
                        </a:spcBef>
                      </a:pPr>
                      <a:r>
                        <a:rPr lang="en-GB" sz="2000" dirty="0"/>
                        <a:t>co-existing MBL mechanism of resistance </a:t>
                      </a:r>
                    </a:p>
                    <a:p>
                      <a:pPr algn="ctr">
                        <a:spcBef>
                          <a:spcPts val="0"/>
                        </a:spcBef>
                      </a:pPr>
                      <a:r>
                        <a:rPr lang="en-GB" sz="2000" dirty="0"/>
                        <a:t>(n=1)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10.1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mn-lt"/>
                          <a:ea typeface="+mn-ea"/>
                          <a:cs typeface="+mn-cs"/>
                        </a:rPr>
                        <a:t>95% </a:t>
                      </a:r>
                      <a:r>
                        <a:rPr lang="en-GB" sz="2000" kern="1200" dirty="0" err="1">
                          <a:solidFill>
                            <a:schemeClr val="dk1"/>
                          </a:solidFill>
                          <a:effectLst/>
                          <a:latin typeface="+mn-lt"/>
                          <a:ea typeface="+mn-ea"/>
                          <a:cs typeface="+mn-cs"/>
                        </a:rPr>
                        <a:t>CrI</a:t>
                      </a:r>
                      <a:r>
                        <a:rPr lang="en-GB" sz="2000" kern="1200" dirty="0">
                          <a:solidFill>
                            <a:schemeClr val="dk1"/>
                          </a:solidFill>
                          <a:effectLst/>
                          <a:latin typeface="+mn-lt"/>
                          <a:ea typeface="+mn-ea"/>
                          <a:cs typeface="+mn-cs"/>
                        </a:rPr>
                        <a:t>: 3.5 to 28.7 </a:t>
                      </a:r>
                    </a:p>
                  </a:txBody>
                  <a:tcPr/>
                </a:tc>
                <a:extLst>
                  <a:ext uri="{0D108BD9-81ED-4DB2-BD59-A6C34878D82A}">
                    <a16:rowId xmlns:a16="http://schemas.microsoft.com/office/drawing/2014/main" val="4115983350"/>
                  </a:ext>
                </a:extLst>
              </a:tr>
            </a:tbl>
          </a:graphicData>
        </a:graphic>
      </p:graphicFrame>
      <p:sp>
        <p:nvSpPr>
          <p:cNvPr id="11" name="TextBox 10">
            <a:extLst>
              <a:ext uri="{FF2B5EF4-FFF2-40B4-BE49-F238E27FC236}">
                <a16:creationId xmlns:a16="http://schemas.microsoft.com/office/drawing/2014/main" id="{0895ECF1-BB11-41A3-AD79-1F204ACB5341}"/>
              </a:ext>
            </a:extLst>
          </p:cNvPr>
          <p:cNvSpPr txBox="1"/>
          <p:nvPr/>
        </p:nvSpPr>
        <p:spPr>
          <a:xfrm>
            <a:off x="496382" y="6403507"/>
            <a:ext cx="2175257" cy="338554"/>
          </a:xfrm>
          <a:prstGeom prst="rect">
            <a:avLst/>
          </a:prstGeom>
          <a:noFill/>
        </p:spPr>
        <p:txBody>
          <a:bodyPr wrap="square" rtlCol="0">
            <a:spAutoFit/>
          </a:bodyPr>
          <a:lstStyle/>
          <a:p>
            <a:r>
              <a:rPr lang="en-GB" sz="1600" dirty="0" err="1"/>
              <a:t>CrI</a:t>
            </a:r>
            <a:r>
              <a:rPr lang="en-GB" sz="1600" dirty="0"/>
              <a:t>: Credible interval</a:t>
            </a:r>
          </a:p>
        </p:txBody>
      </p:sp>
    </p:spTree>
    <p:extLst>
      <p:ext uri="{BB962C8B-B14F-4D97-AF65-F5344CB8AC3E}">
        <p14:creationId xmlns:p14="http://schemas.microsoft.com/office/powerpoint/2010/main" val="137977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09A-FEE8-4967-B76E-DB225FAE3A91}"/>
              </a:ext>
            </a:extLst>
          </p:cNvPr>
          <p:cNvSpPr>
            <a:spLocks noGrp="1"/>
          </p:cNvSpPr>
          <p:nvPr>
            <p:ph type="ctrTitle"/>
          </p:nvPr>
        </p:nvSpPr>
        <p:spPr>
          <a:xfrm>
            <a:off x="496383" y="285750"/>
            <a:ext cx="11178381" cy="492463"/>
          </a:xfrm>
        </p:spPr>
        <p:txBody>
          <a:bodyPr>
            <a:normAutofit/>
          </a:bodyPr>
          <a:lstStyle/>
          <a:p>
            <a:r>
              <a:rPr lang="en-GB" sz="2800"/>
              <a:t>Consultation comments - Susceptibility evidence and breakpoints</a:t>
            </a:r>
          </a:p>
        </p:txBody>
      </p:sp>
      <p:sp>
        <p:nvSpPr>
          <p:cNvPr id="3" name="Text Placeholder 2">
            <a:extLst>
              <a:ext uri="{FF2B5EF4-FFF2-40B4-BE49-F238E27FC236}">
                <a16:creationId xmlns:a16="http://schemas.microsoft.com/office/drawing/2014/main" id="{E2F34064-6C47-47BD-90EF-048DC2EB99CA}"/>
              </a:ext>
            </a:extLst>
          </p:cNvPr>
          <p:cNvSpPr>
            <a:spLocks noGrp="1"/>
          </p:cNvSpPr>
          <p:nvPr>
            <p:ph type="body" sz="quarter" idx="12"/>
          </p:nvPr>
        </p:nvSpPr>
        <p:spPr>
          <a:xfrm>
            <a:off x="239466" y="858030"/>
            <a:ext cx="11713067" cy="5714220"/>
          </a:xfrm>
        </p:spPr>
        <p:txBody>
          <a:bodyPr>
            <a:noAutofit/>
          </a:bodyPr>
          <a:lstStyle/>
          <a:p>
            <a:pPr>
              <a:lnSpc>
                <a:spcPct val="110000"/>
              </a:lnSpc>
              <a:spcBef>
                <a:spcPts val="300"/>
              </a:spcBef>
            </a:pPr>
            <a:r>
              <a:rPr lang="en-GB" sz="2000" b="1">
                <a:latin typeface="+mn-lt"/>
              </a:rPr>
              <a:t>BSAC and </a:t>
            </a:r>
            <a:r>
              <a:rPr lang="en-GB" sz="2000" b="1" err="1">
                <a:latin typeface="+mn-lt"/>
              </a:rPr>
              <a:t>RCPath</a:t>
            </a:r>
            <a:endParaRPr lang="en-GB" sz="2000" b="1">
              <a:latin typeface="+mn-lt"/>
            </a:endParaRPr>
          </a:p>
          <a:p>
            <a:pPr marL="342900" indent="-342900">
              <a:lnSpc>
                <a:spcPct val="110000"/>
              </a:lnSpc>
              <a:spcBef>
                <a:spcPts val="300"/>
              </a:spcBef>
              <a:buFont typeface="Arial" panose="020B0604020202020204" pitchFamily="34" charset="0"/>
              <a:buChar char="•"/>
            </a:pPr>
            <a:r>
              <a:rPr lang="en-GB" sz="2000">
                <a:latin typeface="+mn-lt"/>
              </a:rPr>
              <a:t>EUCAST and CLSI breakpoints recently standardised </a:t>
            </a:r>
            <a:endParaRPr lang="en-GB" sz="2000">
              <a:latin typeface="+mn-lt"/>
              <a:sym typeface="Wingdings" panose="05000000000000000000" pitchFamily="2" charset="2"/>
            </a:endParaRPr>
          </a:p>
          <a:p>
            <a:pPr marL="342900" indent="-342900">
              <a:lnSpc>
                <a:spcPct val="110000"/>
              </a:lnSpc>
              <a:spcBef>
                <a:spcPts val="300"/>
              </a:spcBef>
              <a:buFont typeface="Arial" panose="020B0604020202020204" pitchFamily="34" charset="0"/>
              <a:buChar char="•"/>
            </a:pPr>
            <a:r>
              <a:rPr lang="en-GB" sz="2000">
                <a:latin typeface="+mn-lt"/>
              </a:rPr>
              <a:t>CLSI breakpoints widely used acceptable alternative to EUCAST</a:t>
            </a:r>
          </a:p>
          <a:p>
            <a:pPr marL="1028700" lvl="1" indent="-342900">
              <a:lnSpc>
                <a:spcPct val="110000"/>
              </a:lnSpc>
              <a:spcBef>
                <a:spcPts val="300"/>
              </a:spcBef>
            </a:pPr>
            <a:r>
              <a:rPr lang="en-GB" sz="2000"/>
              <a:t>labs with EUCAST/CLSI methodology should interpret results with respective breakpoints </a:t>
            </a:r>
            <a:r>
              <a:rPr lang="en-GB" sz="2000">
                <a:latin typeface="+mn-lt"/>
              </a:rPr>
              <a:t>Practice changed in last 5 years for testing colistin </a:t>
            </a:r>
            <a:r>
              <a:rPr lang="en-GB" sz="2000">
                <a:latin typeface="+mn-lt"/>
                <a:sym typeface="Wingdings" panose="05000000000000000000" pitchFamily="2" charset="2"/>
              </a:rPr>
              <a:t> </a:t>
            </a:r>
            <a:r>
              <a:rPr lang="en-GB" sz="2000">
                <a:latin typeface="+mn-lt"/>
              </a:rPr>
              <a:t>surveillance data may be unreliable</a:t>
            </a:r>
          </a:p>
          <a:p>
            <a:pPr>
              <a:lnSpc>
                <a:spcPct val="110000"/>
              </a:lnSpc>
              <a:spcBef>
                <a:spcPts val="300"/>
              </a:spcBef>
            </a:pPr>
            <a:r>
              <a:rPr lang="en-GB" sz="2000" b="1">
                <a:latin typeface="+mn-lt"/>
              </a:rPr>
              <a:t>Shionogi</a:t>
            </a:r>
          </a:p>
          <a:p>
            <a:pPr marL="285750" indent="-285750">
              <a:lnSpc>
                <a:spcPct val="110000"/>
              </a:lnSpc>
              <a:spcBef>
                <a:spcPts val="300"/>
              </a:spcBef>
              <a:buFont typeface="Arial" panose="020B0604020202020204" pitchFamily="34" charset="0"/>
              <a:buChar char="•"/>
            </a:pPr>
            <a:r>
              <a:rPr lang="en-GB" sz="2000">
                <a:latin typeface="+mn-lt"/>
              </a:rPr>
              <a:t>Base case should combine EUCAST and CLSI data, because methods comparable</a:t>
            </a:r>
          </a:p>
          <a:p>
            <a:pPr marL="285750" indent="-285750">
              <a:lnSpc>
                <a:spcPct val="110000"/>
              </a:lnSpc>
              <a:spcBef>
                <a:spcPts val="300"/>
              </a:spcBef>
              <a:buFont typeface="Arial" panose="020B0604020202020204" pitchFamily="34" charset="0"/>
              <a:buChar char="•"/>
            </a:pPr>
            <a:r>
              <a:rPr lang="en-GB" sz="2000">
                <a:latin typeface="+mn-lt"/>
              </a:rPr>
              <a:t>Network meta-analysis underestimates efficacy of CAZ-AVI compared with colistin:</a:t>
            </a:r>
          </a:p>
          <a:p>
            <a:pPr marL="971550" lvl="1" indent="-285750">
              <a:lnSpc>
                <a:spcPct val="110000"/>
              </a:lnSpc>
              <a:spcBef>
                <a:spcPts val="300"/>
              </a:spcBef>
            </a:pPr>
            <a:r>
              <a:rPr lang="en-GB" sz="2000"/>
              <a:t>Colistin monotherapy not recommended by CLSI/EUCAST because inadequate tissue concentration</a:t>
            </a:r>
          </a:p>
          <a:p>
            <a:pPr marL="971550" lvl="1" indent="-285750">
              <a:lnSpc>
                <a:spcPct val="110000"/>
              </a:lnSpc>
              <a:spcBef>
                <a:spcPts val="300"/>
              </a:spcBef>
            </a:pPr>
            <a:r>
              <a:rPr lang="en-GB" sz="2000"/>
              <a:t>CLSI updated colistin breakpoints </a:t>
            </a:r>
            <a:r>
              <a:rPr lang="en-GB" sz="2000">
                <a:sym typeface="Wingdings" panose="05000000000000000000" pitchFamily="2" charset="2"/>
              </a:rPr>
              <a:t>&amp; removed </a:t>
            </a:r>
            <a:r>
              <a:rPr lang="en-GB" sz="2000"/>
              <a:t>‘susceptible’ category. EUCAST consulting on similar proposal. </a:t>
            </a:r>
          </a:p>
          <a:p>
            <a:pPr marL="971550" lvl="1" indent="-285750">
              <a:lnSpc>
                <a:spcPct val="110000"/>
              </a:lnSpc>
              <a:spcBef>
                <a:spcPts val="300"/>
              </a:spcBef>
            </a:pPr>
            <a:r>
              <a:rPr lang="en-GB" sz="2000"/>
              <a:t>Isolates considered susceptible to colistin should now be grouped as ‘non-susceptible’ </a:t>
            </a:r>
          </a:p>
          <a:p>
            <a:pPr marL="285750" indent="-285750">
              <a:lnSpc>
                <a:spcPct val="110000"/>
              </a:lnSpc>
              <a:spcBef>
                <a:spcPts val="300"/>
              </a:spcBef>
              <a:buFont typeface="Arial" panose="020B0604020202020204" pitchFamily="34" charset="0"/>
              <a:buChar char="•"/>
            </a:pPr>
            <a:r>
              <a:rPr lang="en-GB" sz="2000">
                <a:latin typeface="+mn-lt"/>
              </a:rPr>
              <a:t>Exclude </a:t>
            </a:r>
            <a:r>
              <a:rPr lang="en-GB" sz="2000" err="1">
                <a:latin typeface="+mn-lt"/>
              </a:rPr>
              <a:t>fosfomycin</a:t>
            </a:r>
            <a:r>
              <a:rPr lang="en-GB" sz="2000">
                <a:latin typeface="+mn-lt"/>
              </a:rPr>
              <a:t> studies; methods not relevant or comparable with studies of other drugs </a:t>
            </a:r>
          </a:p>
          <a:p>
            <a:pPr marL="285750" indent="-285750">
              <a:lnSpc>
                <a:spcPct val="110000"/>
              </a:lnSpc>
              <a:spcBef>
                <a:spcPts val="300"/>
              </a:spcBef>
              <a:spcAft>
                <a:spcPts val="300"/>
              </a:spcAft>
              <a:buFont typeface="Arial" panose="020B0604020202020204" pitchFamily="34" charset="0"/>
              <a:buChar char="•"/>
            </a:pPr>
            <a:endParaRPr lang="en-GB">
              <a:solidFill>
                <a:srgbClr val="FF0000"/>
              </a:solidFill>
              <a:latin typeface="+mn-lt"/>
            </a:endParaRPr>
          </a:p>
        </p:txBody>
      </p:sp>
    </p:spTree>
    <p:extLst>
      <p:ext uri="{BB962C8B-B14F-4D97-AF65-F5344CB8AC3E}">
        <p14:creationId xmlns:p14="http://schemas.microsoft.com/office/powerpoint/2010/main" val="381255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Autofit/>
          </a:bodyPr>
          <a:lstStyle/>
          <a:p>
            <a:r>
              <a:rPr lang="en-GB" sz="2800"/>
              <a:t>EEPRU’s response to consultation comments – Susceptibility</a:t>
            </a:r>
          </a:p>
        </p:txBody>
      </p:sp>
      <p:sp>
        <p:nvSpPr>
          <p:cNvPr id="3" name="Text Placeholder 2">
            <a:extLst>
              <a:ext uri="{FF2B5EF4-FFF2-40B4-BE49-F238E27FC236}">
                <a16:creationId xmlns:a16="http://schemas.microsoft.com/office/drawing/2014/main" id="{A999D9A0-988F-444A-966F-0E45DC70E98B}"/>
              </a:ext>
            </a:extLst>
          </p:cNvPr>
          <p:cNvSpPr>
            <a:spLocks noGrp="1"/>
          </p:cNvSpPr>
          <p:nvPr>
            <p:ph type="body" sz="quarter" idx="12"/>
          </p:nvPr>
        </p:nvSpPr>
        <p:spPr>
          <a:xfrm>
            <a:off x="576753" y="1206820"/>
            <a:ext cx="11177587" cy="4241480"/>
          </a:xfrm>
          <a:ln w="28575">
            <a:solidFill>
              <a:schemeClr val="accent6">
                <a:lumMod val="75000"/>
              </a:schemeClr>
            </a:solidFill>
          </a:ln>
        </p:spPr>
        <p:txBody>
          <a:bodyPr>
            <a:noAutofit/>
          </a:bodyPr>
          <a:lstStyle/>
          <a:p>
            <a:pPr>
              <a:lnSpc>
                <a:spcPct val="100000"/>
              </a:lnSpc>
              <a:spcBef>
                <a:spcPts val="600"/>
              </a:spcBef>
            </a:pPr>
            <a:r>
              <a:rPr lang="en-GB" sz="1800" dirty="0"/>
              <a:t>Colistin susceptibility:</a:t>
            </a:r>
          </a:p>
          <a:p>
            <a:pPr marL="285750" indent="-285750">
              <a:lnSpc>
                <a:spcPct val="100000"/>
              </a:lnSpc>
              <a:spcBef>
                <a:spcPts val="600"/>
              </a:spcBef>
              <a:buFont typeface="Arial" panose="020B0604020202020204" pitchFamily="34" charset="0"/>
              <a:buChar char="•"/>
            </a:pPr>
            <a:r>
              <a:rPr lang="en-GB" sz="1800" dirty="0"/>
              <a:t>EUCAST recommendations most applicable to UK</a:t>
            </a:r>
          </a:p>
          <a:p>
            <a:pPr marL="285750" indent="-285750">
              <a:lnSpc>
                <a:spcPct val="100000"/>
              </a:lnSpc>
              <a:spcBef>
                <a:spcPts val="600"/>
              </a:spcBef>
              <a:buFont typeface="Arial" panose="020B0604020202020204" pitchFamily="34" charset="0"/>
              <a:buChar char="•"/>
            </a:pPr>
            <a:r>
              <a:rPr lang="en-GB" sz="1800" dirty="0"/>
              <a:t>Not possible to apply 2021 breakpoints to historical studies (</a:t>
            </a:r>
            <a:r>
              <a:rPr lang="en-GB" dirty="0"/>
              <a:t>advice from </a:t>
            </a:r>
            <a:r>
              <a:rPr lang="en-GB" sz="1800" dirty="0"/>
              <a:t>Public Health England)</a:t>
            </a:r>
          </a:p>
          <a:p>
            <a:pPr marL="285750" indent="-285750">
              <a:lnSpc>
                <a:spcPct val="100000"/>
              </a:lnSpc>
              <a:spcBef>
                <a:spcPts val="600"/>
              </a:spcBef>
              <a:buFont typeface="Arial" panose="020B0604020202020204" pitchFamily="34" charset="0"/>
              <a:buChar char="•"/>
            </a:pPr>
            <a:r>
              <a:rPr lang="en-GB" dirty="0"/>
              <a:t>Colistin estimates should remain same as for other antimicrobials because</a:t>
            </a:r>
          </a:p>
          <a:p>
            <a:pPr marL="971550" lvl="1" indent="-285750">
              <a:lnSpc>
                <a:spcPct val="100000"/>
              </a:lnSpc>
              <a:spcBef>
                <a:spcPts val="600"/>
              </a:spcBef>
            </a:pPr>
            <a:r>
              <a:rPr lang="en-GB" dirty="0"/>
              <a:t>EUCAST accounted for issues with colistin monotherapy when setting breakpoints </a:t>
            </a:r>
          </a:p>
          <a:p>
            <a:pPr marL="971550" lvl="1" indent="-285750">
              <a:lnSpc>
                <a:spcPct val="100000"/>
              </a:lnSpc>
              <a:spcBef>
                <a:spcPts val="600"/>
              </a:spcBef>
            </a:pPr>
            <a:r>
              <a:rPr lang="en-GB" dirty="0"/>
              <a:t>Limited evidence that outcomes are better with colistin combination therapy versus colistin monotherapy</a:t>
            </a:r>
          </a:p>
          <a:p>
            <a:pPr>
              <a:lnSpc>
                <a:spcPct val="100000"/>
              </a:lnSpc>
              <a:spcBef>
                <a:spcPts val="600"/>
              </a:spcBef>
            </a:pPr>
            <a:endParaRPr lang="en-GB" dirty="0"/>
          </a:p>
          <a:p>
            <a:pPr>
              <a:lnSpc>
                <a:spcPct val="100000"/>
              </a:lnSpc>
              <a:spcBef>
                <a:spcPts val="600"/>
              </a:spcBef>
            </a:pPr>
            <a:r>
              <a:rPr lang="en-GB" dirty="0"/>
              <a:t>Fosfomycin susceptibility:</a:t>
            </a:r>
          </a:p>
          <a:p>
            <a:pPr marL="285750" indent="-285750">
              <a:lnSpc>
                <a:spcPct val="100000"/>
              </a:lnSpc>
              <a:spcBef>
                <a:spcPts val="600"/>
              </a:spcBef>
              <a:buFont typeface="Arial" panose="020B0604020202020204" pitchFamily="34" charset="0"/>
              <a:buChar char="•"/>
            </a:pPr>
            <a:r>
              <a:rPr lang="en-GB" dirty="0"/>
              <a:t>Addressing heterogeneity issues in testing methods beyond scope of assessment, but valid limitation</a:t>
            </a:r>
          </a:p>
          <a:p>
            <a:pPr marL="285750" indent="-285750">
              <a:lnSpc>
                <a:spcPct val="100000"/>
              </a:lnSpc>
              <a:spcBef>
                <a:spcPts val="600"/>
              </a:spcBef>
              <a:buFont typeface="Arial" panose="020B0604020202020204" pitchFamily="34" charset="0"/>
              <a:buChar char="•"/>
            </a:pPr>
            <a:r>
              <a:rPr lang="en-GB" dirty="0"/>
              <a:t>Effect on NMA results of excluding studies using inappropriate methods unclear. </a:t>
            </a:r>
          </a:p>
          <a:p>
            <a:pPr marL="285750" indent="-285750">
              <a:lnSpc>
                <a:spcPct val="100000"/>
              </a:lnSpc>
              <a:spcBef>
                <a:spcPts val="600"/>
              </a:spcBef>
              <a:buFont typeface="Arial" panose="020B0604020202020204" pitchFamily="34" charset="0"/>
              <a:buChar char="•"/>
            </a:pPr>
            <a:r>
              <a:rPr lang="en-GB" dirty="0"/>
              <a:t>Base case NMA network includes only 1 study with </a:t>
            </a:r>
            <a:r>
              <a:rPr lang="en-GB" dirty="0" err="1"/>
              <a:t>fosfomycin</a:t>
            </a:r>
            <a:r>
              <a:rPr lang="en-GB" dirty="0"/>
              <a:t> data, scenario 3 has no </a:t>
            </a:r>
            <a:r>
              <a:rPr lang="en-GB" dirty="0" err="1"/>
              <a:t>fosfomycin</a:t>
            </a:r>
            <a:r>
              <a:rPr lang="en-GB" dirty="0"/>
              <a:t> data</a:t>
            </a:r>
          </a:p>
        </p:txBody>
      </p:sp>
      <p:sp>
        <p:nvSpPr>
          <p:cNvPr id="5" name="TextBox 4">
            <a:extLst>
              <a:ext uri="{FF2B5EF4-FFF2-40B4-BE49-F238E27FC236}">
                <a16:creationId xmlns:a16="http://schemas.microsoft.com/office/drawing/2014/main" id="{0EC8A0C8-353F-A149-A282-86B5ECBCDA7B}"/>
              </a:ext>
            </a:extLst>
          </p:cNvPr>
          <p:cNvSpPr txBox="1"/>
          <p:nvPr/>
        </p:nvSpPr>
        <p:spPr>
          <a:xfrm>
            <a:off x="576754" y="5714791"/>
            <a:ext cx="10277712" cy="781425"/>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000" i="1" dirty="0">
                <a:latin typeface="Lato" panose="020F0502020204030203" pitchFamily="34" charset="0"/>
                <a:ea typeface="Lato" panose="020F0502020204030203" pitchFamily="34" charset="0"/>
                <a:cs typeface="Lato" panose="020F0502020204030203" pitchFamily="34" charset="0"/>
              </a:rPr>
              <a:t>Which of 4 networks of susceptibility evidence should model incorporate</a:t>
            </a:r>
            <a:r>
              <a:rPr lang="en-GB" sz="2000" i="1" dirty="0">
                <a:latin typeface="Lato"/>
              </a:rPr>
              <a:t>?</a:t>
            </a:r>
          </a:p>
          <a:p>
            <a:pPr>
              <a:spcBef>
                <a:spcPts val="1200"/>
              </a:spcBef>
              <a:defRPr/>
            </a:pPr>
            <a:r>
              <a:rPr kumimoji="0" lang="en-GB" sz="2000" b="1" i="0" u="none" strike="noStrike" kern="1200" cap="none" spc="0" normalizeH="0" baseline="0" noProof="0" dirty="0">
                <a:ln>
                  <a:noFill/>
                </a:ln>
                <a:effectLst/>
                <a:uLnTx/>
                <a:uFillTx/>
                <a:latin typeface="Lato"/>
                <a:ea typeface="+mn-ea"/>
                <a:cs typeface="+mn-cs"/>
              </a:rPr>
              <a:t>⦿ </a:t>
            </a:r>
            <a:r>
              <a:rPr lang="en-GB" sz="2000" b="0" i="1" dirty="0">
                <a:solidFill>
                  <a:schemeClr val="tx1"/>
                </a:solidFill>
                <a:effectLst/>
              </a:rPr>
              <a:t>Are estimates of susceptibility to CAZ-AVI, relative to colistin, likely to be accurate?</a:t>
            </a:r>
            <a:endParaRPr lang="en-GB" sz="2000" i="1" dirty="0">
              <a:latin typeface="Lato"/>
            </a:endParaRPr>
          </a:p>
        </p:txBody>
      </p:sp>
    </p:spTree>
    <p:extLst>
      <p:ext uri="{BB962C8B-B14F-4D97-AF65-F5344CB8AC3E}">
        <p14:creationId xmlns:p14="http://schemas.microsoft.com/office/powerpoint/2010/main" val="429381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CCEF-2730-4C89-AC4A-023C32A4386E}"/>
              </a:ext>
            </a:extLst>
          </p:cNvPr>
          <p:cNvSpPr>
            <a:spLocks noGrp="1"/>
          </p:cNvSpPr>
          <p:nvPr>
            <p:ph type="ctrTitle"/>
          </p:nvPr>
        </p:nvSpPr>
        <p:spPr>
          <a:xfrm>
            <a:off x="330572" y="91709"/>
            <a:ext cx="11270744" cy="1135841"/>
          </a:xfrm>
        </p:spPr>
        <p:txBody>
          <a:bodyPr>
            <a:normAutofit fontScale="90000"/>
          </a:bodyPr>
          <a:lstStyle/>
          <a:p>
            <a:r>
              <a:rPr lang="en-GB" dirty="0"/>
              <a:t>Aim</a:t>
            </a:r>
            <a:br>
              <a:rPr lang="en-GB" b="0" dirty="0"/>
            </a:br>
            <a:r>
              <a:rPr lang="en-US" sz="2700" b="0" i="1" dirty="0">
                <a:solidFill>
                  <a:schemeClr val="accent2"/>
                </a:solidFill>
              </a:rPr>
              <a:t>How much more effective is CAZ-AVI than the antimicrobials the NHS currently offers?</a:t>
            </a:r>
            <a:br>
              <a:rPr lang="en-US" sz="2700" b="0" i="1" dirty="0">
                <a:solidFill>
                  <a:schemeClr val="accent2"/>
                </a:solidFill>
              </a:rPr>
            </a:br>
            <a:r>
              <a:rPr lang="en-US" sz="2700" b="0" i="1" dirty="0">
                <a:solidFill>
                  <a:schemeClr val="accent2"/>
                </a:solidFill>
              </a:rPr>
              <a:t>How much of this ‘value’ occurs in the 10-year contract period? </a:t>
            </a:r>
            <a:endParaRPr lang="en-GB" sz="2700" b="0" i="1" dirty="0">
              <a:solidFill>
                <a:schemeClr val="accent2"/>
              </a:solidFill>
            </a:endParaRPr>
          </a:p>
        </p:txBody>
      </p:sp>
      <p:sp>
        <p:nvSpPr>
          <p:cNvPr id="4" name="Rectangle: Rounded Corners 3">
            <a:extLst>
              <a:ext uri="{FF2B5EF4-FFF2-40B4-BE49-F238E27FC236}">
                <a16:creationId xmlns:a16="http://schemas.microsoft.com/office/drawing/2014/main" id="{A6EC60BE-8FCC-47DC-AFFD-C685D7A70312}"/>
              </a:ext>
            </a:extLst>
          </p:cNvPr>
          <p:cNvSpPr/>
          <p:nvPr/>
        </p:nvSpPr>
        <p:spPr>
          <a:xfrm>
            <a:off x="501901" y="1384851"/>
            <a:ext cx="10866823" cy="15263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300"/>
              </a:spcBef>
              <a:buNone/>
            </a:pPr>
            <a:r>
              <a:rPr lang="en-GB" sz="2400" dirty="0">
                <a:solidFill>
                  <a:schemeClr val="tx1"/>
                </a:solidFill>
              </a:rPr>
              <a:t>Committee estimates added effectiveness/‘incremental value’ of CAZ-AVI, evaluated against ‘comparator’ treatments, measured in </a:t>
            </a:r>
            <a:br>
              <a:rPr lang="en-GB" sz="2400" dirty="0">
                <a:solidFill>
                  <a:schemeClr val="tx1"/>
                </a:solidFill>
              </a:rPr>
            </a:br>
            <a:r>
              <a:rPr lang="en-GB" sz="2400" dirty="0">
                <a:solidFill>
                  <a:schemeClr val="tx1"/>
                </a:solidFill>
              </a:rPr>
              <a:t>quality-adjusted life years (QALYs) for expected eligible population in England</a:t>
            </a:r>
            <a:endParaRPr lang="en-GB" sz="2400" kern="1600" dirty="0">
              <a:solidFill>
                <a:schemeClr val="tx1"/>
              </a:solidFill>
              <a:effectLst/>
              <a:latin typeface="+mn-lt"/>
              <a:ea typeface="MS Gothic" panose="020B0609070205080204" pitchFamily="49" charset="-128"/>
              <a:cs typeface="Arial" panose="020B0604020202020204" pitchFamily="34" charset="0"/>
            </a:endParaRPr>
          </a:p>
        </p:txBody>
      </p:sp>
      <p:cxnSp>
        <p:nvCxnSpPr>
          <p:cNvPr id="11" name="Straight Arrow Connector 10" descr="Then">
            <a:extLst>
              <a:ext uri="{FF2B5EF4-FFF2-40B4-BE49-F238E27FC236}">
                <a16:creationId xmlns:a16="http://schemas.microsoft.com/office/drawing/2014/main" id="{98989434-F3BB-4F8A-9FB4-F05D81A33A6D}"/>
              </a:ext>
              <a:ext uri="{C183D7F6-B498-43B3-948B-1728B52AA6E4}">
                <adec:decorative xmlns:adec="http://schemas.microsoft.com/office/drawing/2017/decorative" val="0"/>
              </a:ext>
            </a:extLst>
          </p:cNvPr>
          <p:cNvCxnSpPr>
            <a:cxnSpLocks/>
            <a:stCxn id="4" idx="2"/>
            <a:endCxn id="7" idx="0"/>
          </p:cNvCxnSpPr>
          <p:nvPr/>
        </p:nvCxnSpPr>
        <p:spPr>
          <a:xfrm>
            <a:off x="5935313" y="2911178"/>
            <a:ext cx="0" cy="1560431"/>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53B9448-8D11-44D0-A830-4851CE829164}"/>
              </a:ext>
            </a:extLst>
          </p:cNvPr>
          <p:cNvSpPr/>
          <p:nvPr/>
        </p:nvSpPr>
        <p:spPr>
          <a:xfrm>
            <a:off x="726509" y="4471609"/>
            <a:ext cx="10417607" cy="2108930"/>
          </a:xfrm>
          <a:prstGeom prst="roundRect">
            <a:avLst/>
          </a:prstGeom>
          <a:solidFill>
            <a:schemeClr val="accent2">
              <a:lumMod val="10000"/>
              <a:lumOff val="9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600"/>
              </a:spcAft>
            </a:pPr>
            <a:r>
              <a:rPr lang="en-GB" sz="2400" kern="1600" dirty="0">
                <a:solidFill>
                  <a:schemeClr val="tx1"/>
                </a:solidFill>
                <a:effectLst/>
                <a:latin typeface="+mn-lt"/>
                <a:ea typeface="MS Gothic" panose="020B0609070205080204" pitchFamily="49" charset="-128"/>
                <a:cs typeface="Arial" panose="020B0604020202020204" pitchFamily="34" charset="0"/>
              </a:rPr>
              <a:t>Based on this range, and given monetary value of a QALY and other considerations, NHS England/</a:t>
            </a:r>
            <a:r>
              <a:rPr lang="en-GB" sz="2400" kern="1600" dirty="0">
                <a:solidFill>
                  <a:schemeClr val="tx1"/>
                </a:solidFill>
                <a:ea typeface="MS Gothic" panose="020B0609070205080204" pitchFamily="49" charset="-128"/>
                <a:cs typeface="Arial" panose="020B0604020202020204" pitchFamily="34" charset="0"/>
              </a:rPr>
              <a:t>NHS Improvement</a:t>
            </a:r>
            <a:r>
              <a:rPr lang="en-GB" sz="2400" kern="1600" dirty="0">
                <a:solidFill>
                  <a:schemeClr val="tx1"/>
                </a:solidFill>
                <a:effectLst/>
                <a:latin typeface="+mn-lt"/>
                <a:ea typeface="MS Gothic" panose="020B0609070205080204" pitchFamily="49" charset="-128"/>
                <a:cs typeface="Arial" panose="020B0604020202020204" pitchFamily="34" charset="0"/>
              </a:rPr>
              <a:t> and company agree </a:t>
            </a:r>
            <a:r>
              <a:rPr lang="en-GB" sz="2400" kern="1600" dirty="0">
                <a:solidFill>
                  <a:schemeClr val="tx1"/>
                </a:solidFill>
                <a:ea typeface="MS Gothic" panose="020B0609070205080204" pitchFamily="49" charset="-128"/>
                <a:cs typeface="Arial" panose="020B0604020202020204" pitchFamily="34" charset="0"/>
              </a:rPr>
              <a:t>annual amount </a:t>
            </a:r>
            <a:r>
              <a:rPr lang="en-GB" sz="2400" kern="1600" dirty="0">
                <a:solidFill>
                  <a:schemeClr val="tx1"/>
                </a:solidFill>
                <a:effectLst/>
                <a:latin typeface="+mn-lt"/>
                <a:ea typeface="MS Gothic" panose="020B0609070205080204" pitchFamily="49" charset="-128"/>
                <a:cs typeface="Arial" panose="020B0604020202020204" pitchFamily="34" charset="0"/>
              </a:rPr>
              <a:t>for NHS to pay company, regardless of volume of drug NHS orders: ‘delinked payment’ ‘subscription’ ‘Netflix’ model. </a:t>
            </a:r>
            <a:r>
              <a:rPr lang="en-GB" sz="2400" dirty="0">
                <a:solidFill>
                  <a:schemeClr val="tx1"/>
                </a:solidFill>
              </a:rPr>
              <a:t>Payments capped at £10 million per year </a:t>
            </a:r>
            <a:r>
              <a:rPr lang="en-GB" sz="2400" kern="1600" dirty="0">
                <a:solidFill>
                  <a:schemeClr val="tx1"/>
                </a:solidFill>
                <a:ea typeface="MS Gothic" panose="020B0609070205080204" pitchFamily="49" charset="-128"/>
                <a:cs typeface="Arial" panose="020B0604020202020204" pitchFamily="34" charset="0"/>
              </a:rPr>
              <a:t>for duration of 10-year contract</a:t>
            </a:r>
            <a:endParaRPr lang="en-GB" sz="2400" dirty="0">
              <a:solidFill>
                <a:schemeClr val="tx1"/>
              </a:solidFill>
            </a:endParaRPr>
          </a:p>
        </p:txBody>
      </p:sp>
      <p:sp>
        <p:nvSpPr>
          <p:cNvPr id="12" name="Rounded Rectangle 11">
            <a:extLst>
              <a:ext uri="{FF2B5EF4-FFF2-40B4-BE49-F238E27FC236}">
                <a16:creationId xmlns:a16="http://schemas.microsoft.com/office/drawing/2014/main" id="{C752D1DE-15E8-0B42-96E5-E919C7DE14C0}"/>
              </a:ext>
            </a:extLst>
          </p:cNvPr>
          <p:cNvSpPr/>
          <p:nvPr/>
        </p:nvSpPr>
        <p:spPr>
          <a:xfrm>
            <a:off x="4501087" y="3691393"/>
            <a:ext cx="2868450" cy="475989"/>
          </a:xfrm>
          <a:prstGeom prst="roundRect">
            <a:avLst/>
          </a:prstGeom>
          <a:solidFill>
            <a:schemeClr val="accent1">
              <a:lumMod val="10000"/>
              <a:lumOff val="90000"/>
            </a:schemeClr>
          </a:solidFill>
          <a:ln>
            <a:solidFill>
              <a:schemeClr val="accent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rPr>
              <a:t>Range of QALYs </a:t>
            </a:r>
          </a:p>
        </p:txBody>
      </p:sp>
      <p:sp>
        <p:nvSpPr>
          <p:cNvPr id="14" name="Rounded Rectangle 13">
            <a:extLst>
              <a:ext uri="{FF2B5EF4-FFF2-40B4-BE49-F238E27FC236}">
                <a16:creationId xmlns:a16="http://schemas.microsoft.com/office/drawing/2014/main" id="{0C34488A-4EC3-CC49-AA32-2BCC4F8D98F1}"/>
              </a:ext>
            </a:extLst>
          </p:cNvPr>
          <p:cNvSpPr/>
          <p:nvPr/>
        </p:nvSpPr>
        <p:spPr>
          <a:xfrm>
            <a:off x="1130905" y="3068480"/>
            <a:ext cx="9670078" cy="475989"/>
          </a:xfrm>
          <a:prstGeom prst="roundRect">
            <a:avLst/>
          </a:prstGeom>
          <a:solidFill>
            <a:schemeClr val="accent4">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Requires modelling using assumptions based on limited evidence</a:t>
            </a:r>
          </a:p>
        </p:txBody>
      </p:sp>
      <p:pic>
        <p:nvPicPr>
          <p:cNvPr id="19" name="Graphic 18" descr="Normal Distribution with solid fill">
            <a:extLst>
              <a:ext uri="{FF2B5EF4-FFF2-40B4-BE49-F238E27FC236}">
                <a16:creationId xmlns:a16="http://schemas.microsoft.com/office/drawing/2014/main" id="{C26EDA07-D20A-274D-A819-B2C9CBE458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44116" y="2874305"/>
            <a:ext cx="914400" cy="914400"/>
          </a:xfrm>
          <a:prstGeom prst="rect">
            <a:avLst/>
          </a:prstGeom>
        </p:spPr>
      </p:pic>
      <p:pic>
        <p:nvPicPr>
          <p:cNvPr id="24" name="Graphic 23" descr="Boardroom with solid fill">
            <a:extLst>
              <a:ext uri="{FF2B5EF4-FFF2-40B4-BE49-F238E27FC236}">
                <a16:creationId xmlns:a16="http://schemas.microsoft.com/office/drawing/2014/main" id="{86671C62-C16E-B242-B4A7-865F35B0B6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5067437"/>
            <a:ext cx="914400" cy="914400"/>
          </a:xfrm>
          <a:prstGeom prst="rect">
            <a:avLst/>
          </a:prstGeom>
        </p:spPr>
      </p:pic>
    </p:spTree>
    <p:extLst>
      <p:ext uri="{BB962C8B-B14F-4D97-AF65-F5344CB8AC3E}">
        <p14:creationId xmlns:p14="http://schemas.microsoft.com/office/powerpoint/2010/main" val="244701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681-1833-4DF1-A588-58CF8747393E}"/>
              </a:ext>
            </a:extLst>
          </p:cNvPr>
          <p:cNvSpPr>
            <a:spLocks noGrp="1"/>
          </p:cNvSpPr>
          <p:nvPr>
            <p:ph type="ctrTitle"/>
          </p:nvPr>
        </p:nvSpPr>
        <p:spPr/>
        <p:txBody>
          <a:bodyPr/>
          <a:lstStyle/>
          <a:p>
            <a:r>
              <a:rPr lang="en-GB"/>
              <a:t>Economic analysis</a:t>
            </a:r>
          </a:p>
        </p:txBody>
      </p:sp>
      <p:sp>
        <p:nvSpPr>
          <p:cNvPr id="4" name="Subtitle 3">
            <a:extLst>
              <a:ext uri="{FF2B5EF4-FFF2-40B4-BE49-F238E27FC236}">
                <a16:creationId xmlns:a16="http://schemas.microsoft.com/office/drawing/2014/main" id="{3CFD412E-E33B-4196-B551-ABB7A797B8F0}"/>
              </a:ext>
            </a:extLst>
          </p:cNvPr>
          <p:cNvSpPr>
            <a:spLocks noGrp="1"/>
          </p:cNvSpPr>
          <p:nvPr>
            <p:ph type="subTitle" idx="1"/>
          </p:nvPr>
        </p:nvSpPr>
        <p:spPr/>
        <p:txBody>
          <a:bodyPr>
            <a:normAutofit/>
          </a:bodyPr>
          <a:lstStyle/>
          <a:p>
            <a:r>
              <a:rPr lang="en-GB" sz="2400" dirty="0"/>
              <a:t>Models from EEPRU and company </a:t>
            </a:r>
          </a:p>
        </p:txBody>
      </p:sp>
      <p:pic>
        <p:nvPicPr>
          <p:cNvPr id="5" name="Graphic 4" descr="Snooze outline">
            <a:extLst>
              <a:ext uri="{FF2B5EF4-FFF2-40B4-BE49-F238E27FC236}">
                <a16:creationId xmlns:a16="http://schemas.microsoft.com/office/drawing/2014/main" id="{5800F3C2-7ACA-6F4E-A479-FD3D908BE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78941" y="-14990"/>
            <a:ext cx="873020" cy="873020"/>
          </a:xfrm>
          <a:prstGeom prst="rect">
            <a:avLst/>
          </a:prstGeom>
        </p:spPr>
      </p:pic>
    </p:spTree>
    <p:extLst>
      <p:ext uri="{BB962C8B-B14F-4D97-AF65-F5344CB8AC3E}">
        <p14:creationId xmlns:p14="http://schemas.microsoft.com/office/powerpoint/2010/main" val="713050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patient-level economic model </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a:xfrm>
            <a:off x="724988" y="2230291"/>
            <a:ext cx="6884126" cy="2194751"/>
          </a:xfrm>
        </p:spPr>
        <p:txBody>
          <a:bodyPr>
            <a:normAutofit fontScale="85000" lnSpcReduction="20000"/>
          </a:bodyPr>
          <a:lstStyle/>
          <a:p>
            <a:r>
              <a:rPr lang="en-GB" sz="2800" dirty="0"/>
              <a:t>Methods for estimating patient-level QALYs for high value clinical scenarios</a:t>
            </a:r>
          </a:p>
          <a:p>
            <a:pPr marL="514350" indent="-514350">
              <a:buAutoNum type="arabicPeriod"/>
            </a:pPr>
            <a:endParaRPr lang="en-GB" sz="2800" dirty="0"/>
          </a:p>
          <a:p>
            <a:pPr marL="514350" indent="-514350">
              <a:buAutoNum type="arabicPeriod"/>
            </a:pPr>
            <a:r>
              <a:rPr lang="en-GB" sz="2800" dirty="0"/>
              <a:t>Empiric treatment</a:t>
            </a:r>
          </a:p>
          <a:p>
            <a:pPr marL="514350" indent="-514350">
              <a:buAutoNum type="arabicPeriod"/>
            </a:pPr>
            <a:r>
              <a:rPr lang="en-GB" sz="2800" dirty="0"/>
              <a:t>Microbiology-directed treatment</a:t>
            </a:r>
          </a:p>
          <a:p>
            <a:r>
              <a:rPr lang="en-GB" sz="2800" dirty="0"/>
              <a:t> </a:t>
            </a:r>
          </a:p>
          <a:p>
            <a:pPr marL="514350" indent="-514350">
              <a:buAutoNum type="arabicPeriod"/>
            </a:pPr>
            <a:endParaRPr lang="en-GB" sz="2800" dirty="0"/>
          </a:p>
        </p:txBody>
      </p:sp>
      <p:pic>
        <p:nvPicPr>
          <p:cNvPr id="4" name="Graphic 3" descr="Snooze outline">
            <a:extLst>
              <a:ext uri="{FF2B5EF4-FFF2-40B4-BE49-F238E27FC236}">
                <a16:creationId xmlns:a16="http://schemas.microsoft.com/office/drawing/2014/main" id="{4844774B-94EB-F24F-A0EC-7F1B62793E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78941" y="-14990"/>
            <a:ext cx="873020" cy="873020"/>
          </a:xfrm>
          <a:prstGeom prst="rect">
            <a:avLst/>
          </a:prstGeom>
        </p:spPr>
      </p:pic>
    </p:spTree>
    <p:extLst>
      <p:ext uri="{BB962C8B-B14F-4D97-AF65-F5344CB8AC3E}">
        <p14:creationId xmlns:p14="http://schemas.microsoft.com/office/powerpoint/2010/main" val="2920904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FBC3-350C-43BB-91C8-C4C5C5AED665}"/>
              </a:ext>
            </a:extLst>
          </p:cNvPr>
          <p:cNvSpPr>
            <a:spLocks noGrp="1"/>
          </p:cNvSpPr>
          <p:nvPr>
            <p:ph type="ctrTitle"/>
          </p:nvPr>
        </p:nvSpPr>
        <p:spPr>
          <a:xfrm>
            <a:off x="496888" y="196287"/>
            <a:ext cx="11079162" cy="470840"/>
          </a:xfrm>
        </p:spPr>
        <p:txBody>
          <a:bodyPr>
            <a:normAutofit fontScale="90000"/>
          </a:bodyPr>
          <a:lstStyle/>
          <a:p>
            <a:r>
              <a:rPr lang="en-GB" sz="3600" dirty="0"/>
              <a:t>EEPRU’s model: empiric setting</a:t>
            </a:r>
            <a:br>
              <a:rPr lang="en-GB" sz="3600" dirty="0"/>
            </a:br>
            <a:r>
              <a:rPr lang="en-GB" sz="2700" b="0" i="1" dirty="0">
                <a:solidFill>
                  <a:schemeClr val="accent2"/>
                </a:solidFill>
              </a:rPr>
              <a:t>All patients receive empiric treatment first susceptibility to drug unknown  </a:t>
            </a:r>
          </a:p>
        </p:txBody>
      </p:sp>
      <p:grpSp>
        <p:nvGrpSpPr>
          <p:cNvPr id="18" name="Group 17">
            <a:extLst>
              <a:ext uri="{FF2B5EF4-FFF2-40B4-BE49-F238E27FC236}">
                <a16:creationId xmlns:a16="http://schemas.microsoft.com/office/drawing/2014/main" id="{2CBA226E-63B6-4C6C-9B99-C70CB98E3F98}"/>
              </a:ext>
            </a:extLst>
          </p:cNvPr>
          <p:cNvGrpSpPr/>
          <p:nvPr/>
        </p:nvGrpSpPr>
        <p:grpSpPr>
          <a:xfrm>
            <a:off x="568451" y="1031672"/>
            <a:ext cx="11246560" cy="1976917"/>
            <a:chOff x="496889" y="1372523"/>
            <a:chExt cx="6052708" cy="1683753"/>
          </a:xfrm>
        </p:grpSpPr>
        <p:sp>
          <p:nvSpPr>
            <p:cNvPr id="4" name="Subtitle 2">
              <a:extLst>
                <a:ext uri="{FF2B5EF4-FFF2-40B4-BE49-F238E27FC236}">
                  <a16:creationId xmlns:a16="http://schemas.microsoft.com/office/drawing/2014/main" id="{50A82571-AF05-4E28-859C-35C60F4D7A84}"/>
                </a:ext>
              </a:extLst>
            </p:cNvPr>
            <p:cNvSpPr txBox="1">
              <a:spLocks/>
            </p:cNvSpPr>
            <p:nvPr/>
          </p:nvSpPr>
          <p:spPr>
            <a:xfrm>
              <a:off x="500831" y="1372523"/>
              <a:ext cx="6048766" cy="1683753"/>
            </a:xfrm>
            <a:prstGeom prst="rect">
              <a:avLst/>
            </a:prstGeom>
            <a:solidFill>
              <a:schemeClr val="bg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4400" lvl="1" indent="-284400" algn="l">
                <a:lnSpc>
                  <a:spcPct val="100000"/>
                </a:lnSpc>
                <a:spcBef>
                  <a:spcPts val="0"/>
                </a:spcBef>
                <a:spcAft>
                  <a:spcPts val="600"/>
                </a:spcAft>
                <a:buFont typeface="Arial" panose="020B0604020202020204" pitchFamily="34" charset="0"/>
                <a:buChar char="•"/>
              </a:pPr>
              <a:endParaRPr lang="en-GB" sz="1800" dirty="0"/>
            </a:p>
            <a:p>
              <a:pPr marL="284400" lvl="1" indent="-284400" algn="l">
                <a:lnSpc>
                  <a:spcPct val="100000"/>
                </a:lnSpc>
                <a:spcBef>
                  <a:spcPts val="0"/>
                </a:spcBef>
                <a:spcAft>
                  <a:spcPts val="600"/>
                </a:spcAft>
                <a:buFont typeface="Arial" panose="020B0604020202020204" pitchFamily="34" charset="0"/>
                <a:buChar char="•"/>
              </a:pPr>
              <a:endParaRPr lang="en-GB" sz="400" dirty="0"/>
            </a:p>
            <a:p>
              <a:pPr marL="284400" lvl="1" indent="-284400" algn="l">
                <a:lnSpc>
                  <a:spcPct val="100000"/>
                </a:lnSpc>
                <a:spcBef>
                  <a:spcPts val="0"/>
                </a:spcBef>
                <a:spcAft>
                  <a:spcPts val="600"/>
                </a:spcAft>
                <a:buFont typeface="Arial" panose="020B0604020202020204" pitchFamily="34" charset="0"/>
                <a:buChar char="•"/>
              </a:pPr>
              <a:r>
                <a:rPr lang="en-GB" sz="1800" dirty="0"/>
                <a:t>‘correctly suspected’ drug-resistant pathogen-mechanism </a:t>
              </a:r>
            </a:p>
            <a:p>
              <a:pPr marL="741600" lvl="2" indent="-284400" algn="l">
                <a:lnSpc>
                  <a:spcPct val="100000"/>
                </a:lnSpc>
                <a:spcBef>
                  <a:spcPts val="0"/>
                </a:spcBef>
                <a:spcAft>
                  <a:spcPts val="600"/>
                </a:spcAft>
                <a:buFont typeface="Arial" panose="020B0604020202020204" pitchFamily="34" charset="0"/>
                <a:buChar char="•"/>
              </a:pPr>
              <a:r>
                <a:rPr lang="en-GB" dirty="0"/>
                <a:t>Estimated using PHE Second Generation Surveillance System (SGSS) data </a:t>
              </a:r>
              <a:br>
                <a:rPr lang="en-GB" dirty="0"/>
              </a:br>
              <a:r>
                <a:rPr lang="en-GB" dirty="0"/>
                <a:t>e.g. 20% for OXA-48 </a:t>
              </a:r>
              <a:r>
                <a:rPr lang="en-GB" i="1" dirty="0" err="1"/>
                <a:t>Enterobacterales</a:t>
              </a:r>
              <a:endParaRPr lang="en-GB" dirty="0"/>
            </a:p>
            <a:p>
              <a:pPr marL="284400" lvl="1" indent="-284400" algn="l">
                <a:lnSpc>
                  <a:spcPct val="100000"/>
                </a:lnSpc>
                <a:spcBef>
                  <a:spcPts val="0"/>
                </a:spcBef>
                <a:spcAft>
                  <a:spcPts val="600"/>
                </a:spcAft>
                <a:buFont typeface="Arial" panose="020B0604020202020204" pitchFamily="34" charset="0"/>
                <a:buChar char="•"/>
              </a:pPr>
              <a:r>
                <a:rPr lang="en-GB" sz="1800" dirty="0"/>
                <a:t>‘wrongly suspected’ a different pathogen or mechanism </a:t>
              </a:r>
              <a:br>
                <a:rPr lang="en-GB" sz="1800" dirty="0"/>
              </a:br>
              <a:endParaRPr lang="en-GB" sz="1800" dirty="0">
                <a:latin typeface="+mn-lt"/>
              </a:endParaRPr>
            </a:p>
          </p:txBody>
        </p:sp>
        <p:sp>
          <p:nvSpPr>
            <p:cNvPr id="13" name="Subtitle 2">
              <a:extLst>
                <a:ext uri="{FF2B5EF4-FFF2-40B4-BE49-F238E27FC236}">
                  <a16:creationId xmlns:a16="http://schemas.microsoft.com/office/drawing/2014/main" id="{6DB4A058-76CB-4EB9-8255-3C41F37A26CB}"/>
                </a:ext>
              </a:extLst>
            </p:cNvPr>
            <p:cNvSpPr txBox="1">
              <a:spLocks/>
            </p:cNvSpPr>
            <p:nvPr/>
          </p:nvSpPr>
          <p:spPr>
            <a:xfrm>
              <a:off x="496889" y="1394236"/>
              <a:ext cx="6048766" cy="400403"/>
            </a:xfrm>
            <a:prstGeom prst="rect">
              <a:avLst/>
            </a:prstGeom>
            <a:solidFill>
              <a:schemeClr val="accent2"/>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0"/>
                </a:spcBef>
                <a:spcAft>
                  <a:spcPts val="600"/>
                </a:spcAft>
              </a:pPr>
              <a:r>
                <a:rPr lang="en-GB" dirty="0">
                  <a:solidFill>
                    <a:schemeClr val="bg1"/>
                  </a:solidFill>
                  <a:latin typeface="+mn-lt"/>
                </a:rPr>
                <a:t>1</a:t>
              </a:r>
              <a:r>
                <a:rPr lang="en-GB" baseline="30000" dirty="0">
                  <a:solidFill>
                    <a:schemeClr val="bg1"/>
                  </a:solidFill>
                  <a:latin typeface="+mn-lt"/>
                </a:rPr>
                <a:t>st</a:t>
              </a:r>
              <a:r>
                <a:rPr lang="en-GB" dirty="0">
                  <a:solidFill>
                    <a:schemeClr val="bg1"/>
                  </a:solidFill>
                  <a:latin typeface="+mn-lt"/>
                </a:rPr>
                <a:t>: outcomes modelled separately for patients with:</a:t>
              </a:r>
            </a:p>
          </p:txBody>
        </p:sp>
      </p:grpSp>
      <p:grpSp>
        <p:nvGrpSpPr>
          <p:cNvPr id="17" name="Group 16">
            <a:extLst>
              <a:ext uri="{FF2B5EF4-FFF2-40B4-BE49-F238E27FC236}">
                <a16:creationId xmlns:a16="http://schemas.microsoft.com/office/drawing/2014/main" id="{8FCAB87D-7FE3-4C53-9653-88413E69017D}"/>
              </a:ext>
            </a:extLst>
          </p:cNvPr>
          <p:cNvGrpSpPr/>
          <p:nvPr/>
        </p:nvGrpSpPr>
        <p:grpSpPr>
          <a:xfrm>
            <a:off x="575774" y="3096513"/>
            <a:ext cx="11183575" cy="1411655"/>
            <a:chOff x="496886" y="3563775"/>
            <a:chExt cx="6048768" cy="1436356"/>
          </a:xfrm>
        </p:grpSpPr>
        <p:sp>
          <p:nvSpPr>
            <p:cNvPr id="10" name="Subtitle 2">
              <a:extLst>
                <a:ext uri="{FF2B5EF4-FFF2-40B4-BE49-F238E27FC236}">
                  <a16:creationId xmlns:a16="http://schemas.microsoft.com/office/drawing/2014/main" id="{089BED2C-77F8-4D53-BFBA-3CC6CAAECD48}"/>
                </a:ext>
              </a:extLst>
            </p:cNvPr>
            <p:cNvSpPr txBox="1">
              <a:spLocks/>
            </p:cNvSpPr>
            <p:nvPr/>
          </p:nvSpPr>
          <p:spPr>
            <a:xfrm>
              <a:off x="496886" y="4123364"/>
              <a:ext cx="6048766" cy="876767"/>
            </a:xfrm>
            <a:prstGeom prst="rect">
              <a:avLst/>
            </a:prstGeom>
            <a:solidFill>
              <a:schemeClr val="bg1"/>
            </a:solidFill>
            <a:ln w="28575">
              <a:solidFill>
                <a:schemeClr val="accent6">
                  <a:lumMod val="50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dirty="0">
                  <a:latin typeface="+mn-lt"/>
                </a:rPr>
                <a:t>‘Correctly suspected’ classified as susceptible or not susceptible to empiric therapy</a:t>
              </a:r>
            </a:p>
            <a:p>
              <a:pPr>
                <a:lnSpc>
                  <a:spcPct val="100000"/>
                </a:lnSpc>
                <a:spcBef>
                  <a:spcPts val="0"/>
                </a:spcBef>
                <a:spcAft>
                  <a:spcPts val="600"/>
                </a:spcAft>
                <a:buFont typeface="Arial" panose="020B0604020202020204" pitchFamily="34" charset="0"/>
                <a:buChar char="•"/>
              </a:pPr>
              <a:r>
                <a:rPr lang="en-GB" dirty="0">
                  <a:latin typeface="+mn-lt"/>
                </a:rPr>
                <a:t>‘Not susceptible’ </a:t>
              </a:r>
              <a:r>
                <a:rPr lang="en-GB" dirty="0">
                  <a:latin typeface="+mn-lt"/>
                  <a:sym typeface="Wingdings" panose="05000000000000000000" pitchFamily="2" charset="2"/>
                </a:rPr>
                <a:t> </a:t>
              </a:r>
              <a:r>
                <a:rPr lang="en-GB" dirty="0">
                  <a:latin typeface="+mn-lt"/>
                </a:rPr>
                <a:t>require further treatment</a:t>
              </a:r>
            </a:p>
          </p:txBody>
        </p:sp>
        <p:sp>
          <p:nvSpPr>
            <p:cNvPr id="14" name="Subtitle 2">
              <a:extLst>
                <a:ext uri="{FF2B5EF4-FFF2-40B4-BE49-F238E27FC236}">
                  <a16:creationId xmlns:a16="http://schemas.microsoft.com/office/drawing/2014/main" id="{EBB6BE65-6862-4AD2-B214-60C0D569BDDB}"/>
                </a:ext>
              </a:extLst>
            </p:cNvPr>
            <p:cNvSpPr txBox="1">
              <a:spLocks/>
            </p:cNvSpPr>
            <p:nvPr/>
          </p:nvSpPr>
          <p:spPr>
            <a:xfrm>
              <a:off x="496888" y="3563775"/>
              <a:ext cx="6048766" cy="475712"/>
            </a:xfrm>
            <a:prstGeom prst="rect">
              <a:avLst/>
            </a:prstGeom>
            <a:solidFill>
              <a:schemeClr val="accent6">
                <a:lumMod val="50000"/>
              </a:schemeClr>
            </a:solidFill>
            <a:ln w="28575">
              <a:solidFill>
                <a:schemeClr val="accent6">
                  <a:lumMod val="50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a:solidFill>
                    <a:schemeClr val="bg1"/>
                  </a:solidFill>
                  <a:latin typeface="+mn-lt"/>
                </a:rPr>
                <a:t>2</a:t>
              </a:r>
              <a:r>
                <a:rPr lang="en-GB" baseline="30000">
                  <a:solidFill>
                    <a:schemeClr val="bg1"/>
                  </a:solidFill>
                  <a:latin typeface="+mn-lt"/>
                </a:rPr>
                <a:t>nd</a:t>
              </a:r>
              <a:r>
                <a:rPr lang="en-GB">
                  <a:solidFill>
                    <a:schemeClr val="bg1"/>
                  </a:solidFill>
                  <a:latin typeface="+mn-lt"/>
                </a:rPr>
                <a:t> : outcomes when patients assessed for microbiology-directed treatment</a:t>
              </a:r>
            </a:p>
          </p:txBody>
        </p:sp>
      </p:grpSp>
      <p:sp>
        <p:nvSpPr>
          <p:cNvPr id="11" name="Subtitle 2">
            <a:extLst>
              <a:ext uri="{FF2B5EF4-FFF2-40B4-BE49-F238E27FC236}">
                <a16:creationId xmlns:a16="http://schemas.microsoft.com/office/drawing/2014/main" id="{932BB942-C2D4-4662-ABA4-1A4A5CAF0C66}"/>
              </a:ext>
            </a:extLst>
          </p:cNvPr>
          <p:cNvSpPr txBox="1">
            <a:spLocks/>
          </p:cNvSpPr>
          <p:nvPr/>
        </p:nvSpPr>
        <p:spPr>
          <a:xfrm>
            <a:off x="568451" y="5217422"/>
            <a:ext cx="11183571" cy="861689"/>
          </a:xfrm>
          <a:prstGeom prst="rect">
            <a:avLst/>
          </a:prstGeom>
          <a:solidFill>
            <a:schemeClr val="bg1"/>
          </a:solidFill>
          <a:ln w="28575">
            <a:solidFill>
              <a:schemeClr val="accent6"/>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dirty="0">
                <a:latin typeface="+mn-lt"/>
              </a:rPr>
              <a:t>Patients who require further treatment: enter microbiology-directed component of model (next slide)</a:t>
            </a:r>
          </a:p>
          <a:p>
            <a:pPr>
              <a:lnSpc>
                <a:spcPct val="100000"/>
              </a:lnSpc>
              <a:spcBef>
                <a:spcPts val="600"/>
              </a:spcBef>
              <a:spcAft>
                <a:spcPts val="600"/>
              </a:spcAft>
              <a:buFont typeface="Arial" panose="020B0604020202020204" pitchFamily="34" charset="0"/>
              <a:buChar char="•"/>
            </a:pPr>
            <a:r>
              <a:rPr lang="en-GB" dirty="0">
                <a:latin typeface="+mn-lt"/>
              </a:rPr>
              <a:t>Patients requiring no further treatment: outcomes depends on whether they have acute kidney injury (AKI)</a:t>
            </a:r>
          </a:p>
          <a:p>
            <a:pPr>
              <a:lnSpc>
                <a:spcPct val="100000"/>
              </a:lnSpc>
              <a:spcBef>
                <a:spcPts val="600"/>
              </a:spcBef>
              <a:spcAft>
                <a:spcPts val="600"/>
              </a:spcAft>
              <a:buFont typeface="Arial" panose="020B0604020202020204" pitchFamily="34" charset="0"/>
              <a:buChar char="•"/>
            </a:pPr>
            <a:endParaRPr lang="en-GB" dirty="0">
              <a:latin typeface="+mn-lt"/>
            </a:endParaRPr>
          </a:p>
        </p:txBody>
      </p:sp>
      <p:sp>
        <p:nvSpPr>
          <p:cNvPr id="15" name="Subtitle 2">
            <a:extLst>
              <a:ext uri="{FF2B5EF4-FFF2-40B4-BE49-F238E27FC236}">
                <a16:creationId xmlns:a16="http://schemas.microsoft.com/office/drawing/2014/main" id="{CC720142-B6FF-49C0-B11D-D83D2E1DCF0F}"/>
              </a:ext>
            </a:extLst>
          </p:cNvPr>
          <p:cNvSpPr txBox="1">
            <a:spLocks/>
          </p:cNvSpPr>
          <p:nvPr/>
        </p:nvSpPr>
        <p:spPr>
          <a:xfrm>
            <a:off x="575775" y="4751211"/>
            <a:ext cx="11183571" cy="383776"/>
          </a:xfrm>
          <a:prstGeom prst="rect">
            <a:avLst/>
          </a:prstGeom>
          <a:solidFill>
            <a:schemeClr val="accent6"/>
          </a:solidFill>
          <a:ln w="28575">
            <a:solidFill>
              <a:schemeClr val="accent6"/>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dirty="0">
                <a:latin typeface="+mn-lt"/>
              </a:rPr>
              <a:t>3</a:t>
            </a:r>
            <a:r>
              <a:rPr lang="en-GB" baseline="30000" dirty="0">
                <a:latin typeface="+mn-lt"/>
              </a:rPr>
              <a:t>rd</a:t>
            </a:r>
            <a:r>
              <a:rPr lang="en-GB" dirty="0">
                <a:latin typeface="+mn-lt"/>
              </a:rPr>
              <a:t> : O</a:t>
            </a:r>
            <a:r>
              <a:rPr lang="en-GB" dirty="0"/>
              <a:t>utcomes following assessment for microbiology-directed treatment</a:t>
            </a:r>
            <a:endParaRPr lang="en-GB" dirty="0">
              <a:latin typeface="+mn-lt"/>
            </a:endParaRPr>
          </a:p>
        </p:txBody>
      </p:sp>
      <p:sp>
        <p:nvSpPr>
          <p:cNvPr id="21" name="TextBox 20">
            <a:extLst>
              <a:ext uri="{FF2B5EF4-FFF2-40B4-BE49-F238E27FC236}">
                <a16:creationId xmlns:a16="http://schemas.microsoft.com/office/drawing/2014/main" id="{A1A71DBD-7BF0-114D-9AEF-B1936A52335C}"/>
              </a:ext>
            </a:extLst>
          </p:cNvPr>
          <p:cNvSpPr txBox="1"/>
          <p:nvPr/>
        </p:nvSpPr>
        <p:spPr>
          <a:xfrm>
            <a:off x="343479" y="6146136"/>
            <a:ext cx="11464207" cy="499341"/>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000" i="1" dirty="0"/>
              <a:t>Given the paucity of data, are the modelling assumptions related to empiric treatment reasonable?</a:t>
            </a:r>
            <a:endParaRPr lang="en-GB" sz="2000" i="1" dirty="0">
              <a:latin typeface="Lato"/>
            </a:endParaRPr>
          </a:p>
        </p:txBody>
      </p:sp>
    </p:spTree>
    <p:extLst>
      <p:ext uri="{BB962C8B-B14F-4D97-AF65-F5344CB8AC3E}">
        <p14:creationId xmlns:p14="http://schemas.microsoft.com/office/powerpoint/2010/main" val="3676679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EE59-B943-4E19-9F0F-96F24E2E41CC}"/>
              </a:ext>
            </a:extLst>
          </p:cNvPr>
          <p:cNvSpPr>
            <a:spLocks noGrp="1"/>
          </p:cNvSpPr>
          <p:nvPr>
            <p:ph type="ctrTitle"/>
          </p:nvPr>
        </p:nvSpPr>
        <p:spPr>
          <a:xfrm>
            <a:off x="496383" y="368405"/>
            <a:ext cx="11543217" cy="1276350"/>
          </a:xfrm>
        </p:spPr>
        <p:txBody>
          <a:bodyPr>
            <a:normAutofit/>
          </a:bodyPr>
          <a:lstStyle/>
          <a:p>
            <a:r>
              <a:rPr lang="en-GB" sz="3600"/>
              <a:t>EEPRU’s model: microbiology-directed setting</a:t>
            </a:r>
          </a:p>
        </p:txBody>
      </p:sp>
      <p:sp>
        <p:nvSpPr>
          <p:cNvPr id="3" name="Subtitle 2">
            <a:extLst>
              <a:ext uri="{FF2B5EF4-FFF2-40B4-BE49-F238E27FC236}">
                <a16:creationId xmlns:a16="http://schemas.microsoft.com/office/drawing/2014/main" id="{C171F7DA-8E3C-4A1B-A00E-E9A9B99484DF}"/>
              </a:ext>
            </a:extLst>
          </p:cNvPr>
          <p:cNvSpPr>
            <a:spLocks noGrp="1"/>
          </p:cNvSpPr>
          <p:nvPr>
            <p:ph type="subTitle" idx="1"/>
          </p:nvPr>
        </p:nvSpPr>
        <p:spPr>
          <a:xfrm>
            <a:off x="337352" y="1106577"/>
            <a:ext cx="4922121" cy="5493006"/>
          </a:xfrm>
          <a:ln w="28575">
            <a:solidFill>
              <a:srgbClr val="451551"/>
            </a:solidFill>
          </a:ln>
        </p:spPr>
        <p:txBody>
          <a:bodyPr>
            <a:noAutofit/>
          </a:bodyPr>
          <a:lstStyle/>
          <a:p>
            <a:pPr>
              <a:lnSpc>
                <a:spcPct val="100000"/>
              </a:lnSpc>
              <a:spcBef>
                <a:spcPts val="600"/>
              </a:spcBef>
              <a:spcAft>
                <a:spcPts val="600"/>
              </a:spcAft>
              <a:buFont typeface="Arial" panose="020B0604020202020204" pitchFamily="34" charset="0"/>
              <a:buChar char="•"/>
            </a:pPr>
            <a:r>
              <a:rPr lang="en-GB" b="1" dirty="0"/>
              <a:t>Horizon is 20 years </a:t>
            </a:r>
          </a:p>
          <a:p>
            <a:pPr>
              <a:lnSpc>
                <a:spcPct val="100000"/>
              </a:lnSpc>
              <a:spcBef>
                <a:spcPts val="600"/>
              </a:spcBef>
              <a:spcAft>
                <a:spcPts val="600"/>
              </a:spcAft>
              <a:buFont typeface="Arial" panose="020B0604020202020204" pitchFamily="34" charset="0"/>
              <a:buChar char="•"/>
            </a:pPr>
            <a:r>
              <a:rPr lang="en-GB" b="1" dirty="0"/>
              <a:t>Assumes susceptibility is only predictor of treatment effectiveness</a:t>
            </a:r>
          </a:p>
          <a:p>
            <a:pPr>
              <a:lnSpc>
                <a:spcPct val="100000"/>
              </a:lnSpc>
              <a:spcBef>
                <a:spcPts val="600"/>
              </a:spcBef>
              <a:spcAft>
                <a:spcPts val="600"/>
              </a:spcAft>
              <a:buFont typeface="Arial" panose="020B0604020202020204" pitchFamily="34" charset="0"/>
              <a:buChar char="•"/>
            </a:pPr>
            <a:r>
              <a:rPr lang="en-GB" dirty="0"/>
              <a:t>Following microbiology-directed treatment, patients experience 1 of 30-day outcomes:</a:t>
            </a:r>
          </a:p>
          <a:p>
            <a:pPr marL="741600" lvl="2" indent="-284400" algn="l">
              <a:lnSpc>
                <a:spcPct val="100000"/>
              </a:lnSpc>
              <a:spcBef>
                <a:spcPts val="600"/>
              </a:spcBef>
              <a:buFont typeface="Arial" panose="020B0604020202020204" pitchFamily="34" charset="0"/>
              <a:buChar char="•"/>
            </a:pPr>
            <a:r>
              <a:rPr lang="en-GB" sz="1700" dirty="0"/>
              <a:t>death</a:t>
            </a:r>
          </a:p>
          <a:p>
            <a:pPr marL="741600" lvl="2" indent="-284400" algn="l">
              <a:lnSpc>
                <a:spcPct val="100000"/>
              </a:lnSpc>
              <a:spcBef>
                <a:spcPts val="600"/>
              </a:spcBef>
              <a:buFont typeface="Arial" panose="020B0604020202020204" pitchFamily="34" charset="0"/>
              <a:buChar char="•"/>
            </a:pPr>
            <a:r>
              <a:rPr lang="en-GB" sz="1700" dirty="0"/>
              <a:t>alive no acute kidney injury (AKI)</a:t>
            </a:r>
          </a:p>
          <a:p>
            <a:pPr marL="741600" lvl="2" indent="-284400" algn="l">
              <a:lnSpc>
                <a:spcPct val="100000"/>
              </a:lnSpc>
              <a:spcBef>
                <a:spcPts val="600"/>
              </a:spcBef>
              <a:buFont typeface="Arial" panose="020B0604020202020204" pitchFamily="34" charset="0"/>
              <a:buChar char="•"/>
            </a:pPr>
            <a:r>
              <a:rPr lang="en-GB" sz="1700" dirty="0"/>
              <a:t>alive post-AKI renal function recovers</a:t>
            </a:r>
          </a:p>
          <a:p>
            <a:pPr marL="741600" lvl="2" indent="-284400" algn="l">
              <a:lnSpc>
                <a:spcPct val="100000"/>
              </a:lnSpc>
              <a:spcBef>
                <a:spcPts val="600"/>
              </a:spcBef>
              <a:buFont typeface="Arial" panose="020B0604020202020204" pitchFamily="34" charset="0"/>
              <a:buChar char="•"/>
            </a:pPr>
            <a:r>
              <a:rPr lang="en-GB" sz="1700" dirty="0"/>
              <a:t>alive post-AKI renal function do not recover</a:t>
            </a:r>
          </a:p>
          <a:p>
            <a:pPr>
              <a:lnSpc>
                <a:spcPct val="100000"/>
              </a:lnSpc>
              <a:spcBef>
                <a:spcPts val="600"/>
              </a:spcBef>
              <a:spcAft>
                <a:spcPts val="600"/>
              </a:spcAft>
              <a:buFont typeface="Arial" panose="020B0604020202020204" pitchFamily="34" charset="0"/>
              <a:buChar char="•"/>
            </a:pPr>
            <a:r>
              <a:rPr lang="en-GB" dirty="0"/>
              <a:t>30-day outcomes determine long-term outcomes: </a:t>
            </a:r>
          </a:p>
          <a:p>
            <a:pPr marL="741600" lvl="2" indent="-284400" algn="l">
              <a:lnSpc>
                <a:spcPct val="100000"/>
              </a:lnSpc>
              <a:spcBef>
                <a:spcPts val="600"/>
              </a:spcBef>
              <a:spcAft>
                <a:spcPts val="600"/>
              </a:spcAft>
              <a:buFont typeface="Arial" panose="020B0604020202020204" pitchFamily="34" charset="0"/>
              <a:buChar char="•"/>
            </a:pPr>
            <a:r>
              <a:rPr lang="en-GB" sz="1700" dirty="0"/>
              <a:t>post-AKI recovery</a:t>
            </a:r>
          </a:p>
          <a:p>
            <a:pPr marL="741600" lvl="2" indent="-284400" algn="l">
              <a:lnSpc>
                <a:spcPct val="100000"/>
              </a:lnSpc>
              <a:spcBef>
                <a:spcPts val="600"/>
              </a:spcBef>
              <a:spcAft>
                <a:spcPts val="600"/>
              </a:spcAft>
              <a:buFont typeface="Arial" panose="020B0604020202020204" pitchFamily="34" charset="0"/>
              <a:buChar char="•"/>
            </a:pPr>
            <a:r>
              <a:rPr lang="en-GB" sz="1700" dirty="0"/>
              <a:t>chronic kidney disease (CKD)</a:t>
            </a:r>
          </a:p>
          <a:p>
            <a:pPr marL="741600" lvl="2" indent="-284400" algn="l">
              <a:lnSpc>
                <a:spcPct val="100000"/>
              </a:lnSpc>
              <a:spcBef>
                <a:spcPts val="600"/>
              </a:spcBef>
              <a:spcAft>
                <a:spcPts val="600"/>
              </a:spcAft>
              <a:buFont typeface="Arial" panose="020B0604020202020204" pitchFamily="34" charset="0"/>
              <a:buChar char="•"/>
            </a:pPr>
            <a:r>
              <a:rPr lang="en-GB" sz="1700" dirty="0"/>
              <a:t>death</a:t>
            </a:r>
          </a:p>
        </p:txBody>
      </p:sp>
      <p:sp>
        <p:nvSpPr>
          <p:cNvPr id="7" name="TextBox 6">
            <a:extLst>
              <a:ext uri="{FF2B5EF4-FFF2-40B4-BE49-F238E27FC236}">
                <a16:creationId xmlns:a16="http://schemas.microsoft.com/office/drawing/2014/main" id="{C6EAE2DA-27EA-43E2-B317-888FCE147432}"/>
              </a:ext>
            </a:extLst>
          </p:cNvPr>
          <p:cNvSpPr txBox="1"/>
          <p:nvPr/>
        </p:nvSpPr>
        <p:spPr>
          <a:xfrm>
            <a:off x="5430454" y="5917597"/>
            <a:ext cx="6796768" cy="338554"/>
          </a:xfrm>
          <a:prstGeom prst="rect">
            <a:avLst/>
          </a:prstGeom>
          <a:noFill/>
        </p:spPr>
        <p:txBody>
          <a:bodyPr wrap="square" rtlCol="0">
            <a:spAutoFit/>
          </a:bodyPr>
          <a:lstStyle/>
          <a:p>
            <a:r>
              <a:rPr lang="en-GB" sz="1600" i="1"/>
              <a:t>Source: EEPRU report, Figure 16. Markov model for long term outcomes</a:t>
            </a:r>
          </a:p>
        </p:txBody>
      </p:sp>
      <p:sp>
        <p:nvSpPr>
          <p:cNvPr id="8" name="TextBox 7">
            <a:extLst>
              <a:ext uri="{FF2B5EF4-FFF2-40B4-BE49-F238E27FC236}">
                <a16:creationId xmlns:a16="http://schemas.microsoft.com/office/drawing/2014/main" id="{EB1639A3-E86E-4409-8D5A-E8D17B2431BC}"/>
              </a:ext>
            </a:extLst>
          </p:cNvPr>
          <p:cNvSpPr txBox="1"/>
          <p:nvPr/>
        </p:nvSpPr>
        <p:spPr>
          <a:xfrm>
            <a:off x="5418504" y="2877050"/>
            <a:ext cx="6601861" cy="338554"/>
          </a:xfrm>
          <a:prstGeom prst="rect">
            <a:avLst/>
          </a:prstGeom>
          <a:noFill/>
        </p:spPr>
        <p:txBody>
          <a:bodyPr wrap="square" rtlCol="0">
            <a:spAutoFit/>
          </a:bodyPr>
          <a:lstStyle/>
          <a:p>
            <a:r>
              <a:rPr lang="en-GB" sz="1600" i="1"/>
              <a:t>Source: EEPRU report, Figure 15. Decision tree for 30-day outcomes</a:t>
            </a:r>
          </a:p>
        </p:txBody>
      </p:sp>
      <p:pic>
        <p:nvPicPr>
          <p:cNvPr id="4" name="Picture 3">
            <a:extLst>
              <a:ext uri="{FF2B5EF4-FFF2-40B4-BE49-F238E27FC236}">
                <a16:creationId xmlns:a16="http://schemas.microsoft.com/office/drawing/2014/main" id="{DF3E048D-8AD0-4CD7-96D3-0A87D650E5F7}"/>
              </a:ext>
            </a:extLst>
          </p:cNvPr>
          <p:cNvPicPr>
            <a:picLocks noChangeAspect="1"/>
          </p:cNvPicPr>
          <p:nvPr/>
        </p:nvPicPr>
        <p:blipFill>
          <a:blip r:embed="rId2"/>
          <a:stretch>
            <a:fillRect/>
          </a:stretch>
        </p:blipFill>
        <p:spPr>
          <a:xfrm>
            <a:off x="5517020" y="3900344"/>
            <a:ext cx="6674980" cy="1704519"/>
          </a:xfrm>
          <a:prstGeom prst="rect">
            <a:avLst/>
          </a:prstGeom>
        </p:spPr>
      </p:pic>
      <p:pic>
        <p:nvPicPr>
          <p:cNvPr id="6" name="Picture 5">
            <a:extLst>
              <a:ext uri="{FF2B5EF4-FFF2-40B4-BE49-F238E27FC236}">
                <a16:creationId xmlns:a16="http://schemas.microsoft.com/office/drawing/2014/main" id="{724CB6B1-5825-40E6-96F7-6EAA195E765A}"/>
              </a:ext>
            </a:extLst>
          </p:cNvPr>
          <p:cNvPicPr>
            <a:picLocks noChangeAspect="1"/>
          </p:cNvPicPr>
          <p:nvPr/>
        </p:nvPicPr>
        <p:blipFill>
          <a:blip r:embed="rId3"/>
          <a:stretch>
            <a:fillRect/>
          </a:stretch>
        </p:blipFill>
        <p:spPr>
          <a:xfrm>
            <a:off x="5430454" y="1146258"/>
            <a:ext cx="6505971" cy="1756612"/>
          </a:xfrm>
          <a:prstGeom prst="rect">
            <a:avLst/>
          </a:prstGeom>
        </p:spPr>
      </p:pic>
    </p:spTree>
    <p:extLst>
      <p:ext uri="{BB962C8B-B14F-4D97-AF65-F5344CB8AC3E}">
        <p14:creationId xmlns:p14="http://schemas.microsoft.com/office/powerpoint/2010/main" val="2165914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EE59-B943-4E19-9F0F-96F24E2E41CC}"/>
              </a:ext>
            </a:extLst>
          </p:cNvPr>
          <p:cNvSpPr>
            <a:spLocks noGrp="1"/>
          </p:cNvSpPr>
          <p:nvPr>
            <p:ph type="ctrTitle"/>
          </p:nvPr>
        </p:nvSpPr>
        <p:spPr>
          <a:xfrm>
            <a:off x="322671" y="282534"/>
            <a:ext cx="11080069" cy="1276350"/>
          </a:xfrm>
        </p:spPr>
        <p:txBody>
          <a:bodyPr>
            <a:normAutofit fontScale="90000"/>
          </a:bodyPr>
          <a:lstStyle/>
          <a:p>
            <a:r>
              <a:rPr lang="en-GB" sz="3000" dirty="0"/>
              <a:t>EEPRU’s model: treatment in microbiology-directed setting</a:t>
            </a:r>
            <a:br>
              <a:rPr lang="en-GB" sz="3000" dirty="0"/>
            </a:br>
            <a:r>
              <a:rPr lang="en-GB" sz="2700" b="0" i="1" dirty="0">
                <a:solidFill>
                  <a:schemeClr val="accent2"/>
                </a:solidFill>
              </a:rPr>
              <a:t>Outcomes driven by the distribution of patients across susceptibility categories</a:t>
            </a:r>
            <a:br>
              <a:rPr lang="en-GB" sz="3200" dirty="0"/>
            </a:br>
            <a:endParaRPr lang="en-GB" sz="3000" dirty="0"/>
          </a:p>
        </p:txBody>
      </p:sp>
      <p:graphicFrame>
        <p:nvGraphicFramePr>
          <p:cNvPr id="4" name="Table 3">
            <a:extLst>
              <a:ext uri="{FF2B5EF4-FFF2-40B4-BE49-F238E27FC236}">
                <a16:creationId xmlns:a16="http://schemas.microsoft.com/office/drawing/2014/main" id="{CC47658A-2D60-40C9-AB0A-1B30E6C15DA1}"/>
              </a:ext>
            </a:extLst>
          </p:cNvPr>
          <p:cNvGraphicFramePr>
            <a:graphicFrameLocks noGrp="1"/>
          </p:cNvGraphicFramePr>
          <p:nvPr>
            <p:extLst>
              <p:ext uri="{D42A27DB-BD31-4B8C-83A1-F6EECF244321}">
                <p14:modId xmlns:p14="http://schemas.microsoft.com/office/powerpoint/2010/main" val="2504351056"/>
              </p:ext>
            </p:extLst>
          </p:nvPr>
        </p:nvGraphicFramePr>
        <p:xfrm>
          <a:off x="345921" y="1076603"/>
          <a:ext cx="11410645" cy="4360331"/>
        </p:xfrm>
        <a:graphic>
          <a:graphicData uri="http://schemas.openxmlformats.org/drawingml/2006/table">
            <a:tbl>
              <a:tblPr firstRow="1" firstCol="1" bandRow="1"/>
              <a:tblGrid>
                <a:gridCol w="3245004">
                  <a:extLst>
                    <a:ext uri="{9D8B030D-6E8A-4147-A177-3AD203B41FA5}">
                      <a16:colId xmlns:a16="http://schemas.microsoft.com/office/drawing/2014/main" val="1823346748"/>
                    </a:ext>
                  </a:extLst>
                </a:gridCol>
                <a:gridCol w="1800052">
                  <a:extLst>
                    <a:ext uri="{9D8B030D-6E8A-4147-A177-3AD203B41FA5}">
                      <a16:colId xmlns:a16="http://schemas.microsoft.com/office/drawing/2014/main" val="2207817156"/>
                    </a:ext>
                  </a:extLst>
                </a:gridCol>
                <a:gridCol w="2905945">
                  <a:extLst>
                    <a:ext uri="{9D8B030D-6E8A-4147-A177-3AD203B41FA5}">
                      <a16:colId xmlns:a16="http://schemas.microsoft.com/office/drawing/2014/main" val="1511099034"/>
                    </a:ext>
                  </a:extLst>
                </a:gridCol>
                <a:gridCol w="3459644">
                  <a:extLst>
                    <a:ext uri="{9D8B030D-6E8A-4147-A177-3AD203B41FA5}">
                      <a16:colId xmlns:a16="http://schemas.microsoft.com/office/drawing/2014/main" val="2328736670"/>
                    </a:ext>
                  </a:extLst>
                </a:gridCol>
              </a:tblGrid>
              <a:tr h="680340">
                <a:tc>
                  <a:txBody>
                    <a:bodyPr/>
                    <a:lstStyle/>
                    <a:p>
                      <a:pPr>
                        <a:lnSpc>
                          <a:spcPct val="107000"/>
                        </a:lnSpc>
                      </a:pPr>
                      <a:r>
                        <a:rPr lang="en-GB" sz="1800" b="1">
                          <a:effectLst/>
                          <a:latin typeface="+mj-lt"/>
                          <a:ea typeface="Calibri" panose="020F0502020204030204" pitchFamily="34" charset="0"/>
                          <a:cs typeface="Arial" panose="020B0604020202020204" pitchFamily="34" charset="0"/>
                        </a:rPr>
                        <a:t>Susceptibility to existing drugs</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a:lnSpc>
                          <a:spcPct val="107000"/>
                        </a:lnSpc>
                      </a:pPr>
                      <a:r>
                        <a:rPr lang="en-GB" sz="1800" b="1" dirty="0">
                          <a:effectLst/>
                          <a:latin typeface="+mj-lt"/>
                          <a:ea typeface="Calibri" panose="020F0502020204030204" pitchFamily="34" charset="0"/>
                          <a:cs typeface="Arial" panose="020B0604020202020204" pitchFamily="34" charset="0"/>
                        </a:rPr>
                        <a:t>Susceptibility to CAZ-AVI </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a:lnSpc>
                          <a:spcPct val="107000"/>
                        </a:lnSpc>
                      </a:pPr>
                      <a:r>
                        <a:rPr lang="en-GB" sz="1800" b="1" dirty="0">
                          <a:effectLst/>
                          <a:latin typeface="+mj-lt"/>
                          <a:ea typeface="Calibri" panose="020F0502020204030204" pitchFamily="34" charset="0"/>
                          <a:cs typeface="Arial" panose="020B0604020202020204" pitchFamily="34" charset="0"/>
                        </a:rPr>
                        <a:t>Therapy existing care</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a:lnSpc>
                          <a:spcPct val="107000"/>
                        </a:lnSpc>
                      </a:pPr>
                      <a:r>
                        <a:rPr lang="en-GB" sz="1800" b="1" dirty="0">
                          <a:effectLst/>
                          <a:latin typeface="+mj-lt"/>
                          <a:ea typeface="Calibri" panose="020F0502020204030204" pitchFamily="34" charset="0"/>
                          <a:cs typeface="Arial" panose="020B0604020202020204" pitchFamily="34" charset="0"/>
                        </a:rPr>
                        <a:t>Therapy with CAZ-AVI available</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906298091"/>
                  </a:ext>
                </a:extLst>
              </a:tr>
              <a:tr h="449083">
                <a:tc rowSpan="2">
                  <a:txBody>
                    <a:bodyPr/>
                    <a:lstStyle/>
                    <a:p>
                      <a:pPr>
                        <a:lnSpc>
                          <a:spcPct val="107000"/>
                        </a:lnSpc>
                      </a:pPr>
                      <a:r>
                        <a:rPr lang="en-GB" sz="1800">
                          <a:effectLst/>
                          <a:latin typeface="+mj-lt"/>
                          <a:ea typeface="Calibri" panose="020F0502020204030204" pitchFamily="34" charset="0"/>
                          <a:cs typeface="Arial" panose="020B0604020202020204" pitchFamily="34" charset="0"/>
                        </a:rPr>
                        <a:t>Susceptible to ≥ 1 non-colistin/</a:t>
                      </a:r>
                      <a:br>
                        <a:rPr lang="en-GB" sz="1800">
                          <a:effectLst/>
                          <a:latin typeface="+mj-lt"/>
                          <a:ea typeface="Calibri" panose="020F0502020204030204" pitchFamily="34" charset="0"/>
                          <a:cs typeface="Arial" panose="020B0604020202020204" pitchFamily="34" charset="0"/>
                        </a:rPr>
                      </a:br>
                      <a:r>
                        <a:rPr lang="en-GB" sz="1800">
                          <a:effectLst/>
                          <a:latin typeface="+mj-lt"/>
                          <a:ea typeface="Calibri" panose="020F0502020204030204" pitchFamily="34" charset="0"/>
                          <a:cs typeface="Arial" panose="020B0604020202020204" pitchFamily="34" charset="0"/>
                        </a:rPr>
                        <a:t>aminoglycosides</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Susceptible</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rowSpan="2" gridSpan="2">
                  <a:txBody>
                    <a:bodyPr/>
                    <a:lstStyle/>
                    <a:p>
                      <a:pPr algn="ctr">
                        <a:lnSpc>
                          <a:spcPct val="107000"/>
                        </a:lnSpc>
                      </a:pPr>
                      <a:r>
                        <a:rPr lang="en-GB" sz="1800">
                          <a:solidFill>
                            <a:schemeClr val="bg1"/>
                          </a:solidFill>
                          <a:effectLst/>
                          <a:latin typeface="+mj-lt"/>
                          <a:ea typeface="Calibri" panose="020F0502020204030204" pitchFamily="34" charset="0"/>
                          <a:cs typeface="Arial" panose="020B0604020202020204" pitchFamily="34" charset="0"/>
                        </a:rPr>
                        <a:t>Non-colistin or aminoglycoside </a:t>
                      </a:r>
                    </a:p>
                    <a:p>
                      <a:pPr algn="ctr">
                        <a:lnSpc>
                          <a:spcPct val="107000"/>
                        </a:lnSpc>
                      </a:pPr>
                      <a:r>
                        <a:rPr lang="en-GB" sz="1800">
                          <a:solidFill>
                            <a:schemeClr val="bg1"/>
                          </a:solidFill>
                        </a:rPr>
                        <a:t>→appropriate efficacy and safety</a:t>
                      </a:r>
                      <a:endParaRPr lang="en-GB" sz="1800">
                        <a:solidFill>
                          <a:schemeClr val="bg1"/>
                        </a:solidFill>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8646E"/>
                    </a:solidFill>
                  </a:tcPr>
                </a:tc>
                <a:tc rowSpan="2" hMerge="1">
                  <a:txBody>
                    <a:bodyPr/>
                    <a:lstStyle/>
                    <a:p>
                      <a:pPr algn="ct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Non-colistin/amino</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1587520126"/>
                  </a:ext>
                </a:extLst>
              </a:tr>
              <a:tr h="232374">
                <a:tc vMerge="1">
                  <a:txBody>
                    <a:bodyPr/>
                    <a:lstStyle/>
                    <a:p>
                      <a:endParaRPr lang="en-GB"/>
                    </a:p>
                  </a:txBody>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Resistant</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gridSpan="2" vMerge="1">
                  <a:txBody>
                    <a:bodyPr/>
                    <a:lstStyle/>
                    <a:p>
                      <a:pPr algn="ctr">
                        <a:lnSpc>
                          <a:spcPct val="107000"/>
                        </a:lnSpc>
                      </a:pP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tc hMerge="1" vMerge="1">
                  <a:txBody>
                    <a:bodyPr/>
                    <a:lstStyle/>
                    <a:p>
                      <a:pPr algn="ct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Non-colistin/amino</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2233528113"/>
                  </a:ext>
                </a:extLst>
              </a:tr>
              <a:tr h="648188">
                <a:tc rowSpan="2">
                  <a:txBody>
                    <a:bodyPr/>
                    <a:lstStyle/>
                    <a:p>
                      <a:pPr>
                        <a:lnSpc>
                          <a:spcPct val="107000"/>
                        </a:lnSpc>
                      </a:pPr>
                      <a:r>
                        <a:rPr lang="en-GB" sz="1800">
                          <a:effectLst/>
                          <a:latin typeface="+mj-lt"/>
                          <a:ea typeface="Calibri" panose="020F0502020204030204" pitchFamily="34" charset="0"/>
                          <a:cs typeface="Arial" panose="020B0604020202020204" pitchFamily="34" charset="0"/>
                        </a:rPr>
                        <a:t>Susceptible only to colistin or aminoglycosides</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Susceptible</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a:lnSpc>
                          <a:spcPct val="107000"/>
                        </a:lnSpc>
                      </a:pPr>
                      <a:r>
                        <a:rPr lang="en-GB" sz="1800" b="1">
                          <a:solidFill>
                            <a:srgbClr val="000000"/>
                          </a:solidFill>
                          <a:effectLst/>
                          <a:latin typeface="+mj-lt"/>
                          <a:ea typeface="Calibri" panose="020F0502020204030204" pitchFamily="34" charset="0"/>
                          <a:cs typeface="Arial" panose="020B0604020202020204" pitchFamily="34" charset="0"/>
                        </a:rPr>
                        <a:t>Colistin/amino-based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a:solidFill>
                            <a:schemeClr val="tx1"/>
                          </a:solidFill>
                        </a:rPr>
                        <a:t>→</a:t>
                      </a:r>
                      <a:r>
                        <a:rPr lang="en-GB" sz="1800"/>
                        <a:t>poor safety</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7D31"/>
                    </a:solidFill>
                  </a:tcPr>
                </a:tc>
                <a:tc>
                  <a:txBody>
                    <a:bodyPr/>
                    <a:lstStyle/>
                    <a:p>
                      <a:pPr algn="ctr">
                        <a:lnSpc>
                          <a:spcPct val="107000"/>
                        </a:lnSpc>
                      </a:pPr>
                      <a:r>
                        <a:rPr lang="en-GB" sz="1800" b="1">
                          <a:solidFill>
                            <a:schemeClr val="bg1"/>
                          </a:solidFill>
                          <a:effectLst/>
                          <a:latin typeface="+mj-lt"/>
                          <a:ea typeface="Calibri" panose="020F0502020204030204" pitchFamily="34" charset="0"/>
                          <a:cs typeface="Arial" panose="020B0604020202020204" pitchFamily="34" charset="0"/>
                        </a:rPr>
                        <a:t>CAZ-AVI</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a:solidFill>
                            <a:schemeClr val="bg1"/>
                          </a:solidFill>
                        </a:rPr>
                        <a:t>→appropriate efficacy and safety</a:t>
                      </a:r>
                      <a:endParaRPr lang="en-GB" sz="1800" kern="1200">
                        <a:solidFill>
                          <a:schemeClr val="bg1"/>
                        </a:solidFill>
                        <a:effectLst/>
                        <a:latin typeface="+mn-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8646E"/>
                    </a:solidFill>
                  </a:tcPr>
                </a:tc>
                <a:extLst>
                  <a:ext uri="{0D108BD9-81ED-4DB2-BD59-A6C34878D82A}">
                    <a16:rowId xmlns:a16="http://schemas.microsoft.com/office/drawing/2014/main" val="2885768274"/>
                  </a:ext>
                </a:extLst>
              </a:tr>
              <a:tr h="149170">
                <a:tc vMerge="1">
                  <a:txBody>
                    <a:bodyPr/>
                    <a:lstStyle/>
                    <a:p>
                      <a:endParaRPr lang="en-GB"/>
                    </a:p>
                  </a:txBody>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Resistant</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gridSpan="2">
                  <a:txBody>
                    <a:bodyPr/>
                    <a:lstStyle/>
                    <a:p>
                      <a:pPr algn="ctr">
                        <a:lnSpc>
                          <a:spcPct val="107000"/>
                        </a:lnSpc>
                      </a:pPr>
                      <a:r>
                        <a:rPr lang="en-GB" sz="1800">
                          <a:solidFill>
                            <a:srgbClr val="000000"/>
                          </a:solidFill>
                          <a:effectLst/>
                          <a:latin typeface="+mj-lt"/>
                          <a:cs typeface="Arial" panose="020B0604020202020204" pitchFamily="34" charset="0"/>
                        </a:rPr>
                        <a:t>Colistin/amino-based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a:solidFill>
                            <a:schemeClr val="tx1"/>
                          </a:solidFill>
                        </a:rPr>
                        <a:t>→</a:t>
                      </a:r>
                      <a:r>
                        <a:rPr lang="en-GB" sz="1800"/>
                        <a:t>poor safety</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7D31"/>
                    </a:solidFill>
                  </a:tcPr>
                </a:tc>
                <a:tc hMerge="1">
                  <a:txBody>
                    <a:bodyPr/>
                    <a:lstStyle/>
                    <a:p>
                      <a:pPr algn="ct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Colistin/amino-based</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7D31"/>
                    </a:solidFill>
                  </a:tcPr>
                </a:tc>
                <a:extLst>
                  <a:ext uri="{0D108BD9-81ED-4DB2-BD59-A6C34878D82A}">
                    <a16:rowId xmlns:a16="http://schemas.microsoft.com/office/drawing/2014/main" val="2902999907"/>
                  </a:ext>
                </a:extLst>
              </a:tr>
              <a:tr h="449083">
                <a:tc rowSpan="2">
                  <a:txBody>
                    <a:bodyPr/>
                    <a:lstStyle/>
                    <a:p>
                      <a:pPr>
                        <a:lnSpc>
                          <a:spcPct val="107000"/>
                        </a:lnSpc>
                      </a:pPr>
                      <a:r>
                        <a:rPr lang="en-GB" sz="1800" dirty="0">
                          <a:effectLst/>
                          <a:latin typeface="+mj-lt"/>
                          <a:ea typeface="Calibri" panose="020F0502020204030204" pitchFamily="34" charset="0"/>
                          <a:cs typeface="Arial" panose="020B0604020202020204" pitchFamily="34" charset="0"/>
                        </a:rPr>
                        <a:t>Not susceptible to any available treatment options </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Susceptible</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a:lnSpc>
                          <a:spcPct val="107000"/>
                        </a:lnSpc>
                      </a:pPr>
                      <a:r>
                        <a:rPr lang="en-GB" sz="1800" b="1">
                          <a:solidFill>
                            <a:schemeClr val="bg1"/>
                          </a:solidFill>
                          <a:effectLst/>
                          <a:latin typeface="+mj-lt"/>
                          <a:ea typeface="Calibri" panose="020F0502020204030204" pitchFamily="34" charset="0"/>
                          <a:cs typeface="Arial" panose="020B0604020202020204" pitchFamily="34" charset="0"/>
                        </a:rPr>
                        <a:t>Multi-drug salvage</a:t>
                      </a:r>
                    </a:p>
                    <a:p>
                      <a:pPr algn="ctr">
                        <a:lnSpc>
                          <a:spcPct val="107000"/>
                        </a:lnSpc>
                      </a:pPr>
                      <a:r>
                        <a:rPr lang="en-GB" sz="1800">
                          <a:solidFill>
                            <a:schemeClr val="bg1"/>
                          </a:solidFill>
                        </a:rPr>
                        <a:t>→poor efficacy and possibly poor safety</a:t>
                      </a:r>
                      <a:endParaRPr lang="en-GB" sz="1800">
                        <a:solidFill>
                          <a:schemeClr val="bg1"/>
                        </a:solidFill>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solidFill>
                  </a:tcPr>
                </a:tc>
                <a:tc>
                  <a:txBody>
                    <a:bodyPr/>
                    <a:lstStyle/>
                    <a:p>
                      <a:pPr algn="ctr">
                        <a:lnSpc>
                          <a:spcPct val="107000"/>
                        </a:lnSpc>
                      </a:pPr>
                      <a:r>
                        <a:rPr lang="en-GB" sz="1800" b="1">
                          <a:solidFill>
                            <a:schemeClr val="bg1"/>
                          </a:solidFill>
                          <a:effectLst/>
                          <a:latin typeface="+mj-lt"/>
                          <a:ea typeface="Calibri" panose="020F0502020204030204" pitchFamily="34" charset="0"/>
                          <a:cs typeface="Arial" panose="020B0604020202020204" pitchFamily="34" charset="0"/>
                        </a:rPr>
                        <a:t>CAZ-AVI</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a:solidFill>
                            <a:schemeClr val="bg1"/>
                          </a:solidFill>
                        </a:rPr>
                        <a:t>→appropriate efficacy and safety</a:t>
                      </a:r>
                      <a:endParaRPr lang="en-GB" sz="1800" kern="1200">
                        <a:solidFill>
                          <a:schemeClr val="bg1"/>
                        </a:solidFill>
                        <a:effectLst/>
                        <a:latin typeface="+mn-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18646E"/>
                    </a:solidFill>
                  </a:tcPr>
                </a:tc>
                <a:extLst>
                  <a:ext uri="{0D108BD9-81ED-4DB2-BD59-A6C34878D82A}">
                    <a16:rowId xmlns:a16="http://schemas.microsoft.com/office/drawing/2014/main" val="3580104421"/>
                  </a:ext>
                </a:extLst>
              </a:tr>
              <a:tr h="524183">
                <a:tc vMerge="1">
                  <a:txBody>
                    <a:bodyPr/>
                    <a:lstStyle/>
                    <a:p>
                      <a:endParaRPr lang="en-GB"/>
                    </a:p>
                  </a:txBody>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Resistant</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gridSpan="2">
                  <a:txBody>
                    <a:bodyPr/>
                    <a:lstStyle/>
                    <a:p>
                      <a:pPr algn="ctr">
                        <a:lnSpc>
                          <a:spcPct val="107000"/>
                        </a:lnSpc>
                      </a:pPr>
                      <a:r>
                        <a:rPr lang="en-GB" sz="1800" dirty="0">
                          <a:solidFill>
                            <a:schemeClr val="bg1"/>
                          </a:solidFill>
                          <a:effectLst/>
                          <a:latin typeface="+mj-lt"/>
                          <a:ea typeface="Calibri" panose="020F0502020204030204" pitchFamily="34" charset="0"/>
                          <a:cs typeface="Arial" panose="020B0604020202020204" pitchFamily="34" charset="0"/>
                        </a:rPr>
                        <a:t>Multi-drug salvage</a:t>
                      </a:r>
                    </a:p>
                    <a:p>
                      <a:pPr algn="ctr">
                        <a:lnSpc>
                          <a:spcPct val="107000"/>
                        </a:lnSpc>
                      </a:pPr>
                      <a:r>
                        <a:rPr lang="en-GB" sz="1800" dirty="0">
                          <a:solidFill>
                            <a:schemeClr val="bg1"/>
                          </a:solidFill>
                        </a:rPr>
                        <a:t>→poor efficacy and possibly poor safety</a:t>
                      </a:r>
                      <a:endParaRPr lang="en-GB" sz="1800" dirty="0">
                        <a:solidFill>
                          <a:schemeClr val="bg1"/>
                        </a:solidFill>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accent2"/>
                    </a:solidFill>
                  </a:tcPr>
                </a:tc>
                <a:tc hMerge="1">
                  <a:txBody>
                    <a:bodyPr/>
                    <a:lstStyle/>
                    <a:p>
                      <a:pPr algn="ctr">
                        <a:lnSpc>
                          <a:spcPct val="107000"/>
                        </a:lnSpc>
                      </a:pP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extLst>
                  <a:ext uri="{0D108BD9-81ED-4DB2-BD59-A6C34878D82A}">
                    <a16:rowId xmlns:a16="http://schemas.microsoft.com/office/drawing/2014/main" val="1546770207"/>
                  </a:ext>
                </a:extLst>
              </a:tr>
            </a:tbl>
          </a:graphicData>
        </a:graphic>
      </p:graphicFrame>
      <p:sp>
        <p:nvSpPr>
          <p:cNvPr id="7" name="TextBox 6">
            <a:extLst>
              <a:ext uri="{FF2B5EF4-FFF2-40B4-BE49-F238E27FC236}">
                <a16:creationId xmlns:a16="http://schemas.microsoft.com/office/drawing/2014/main" id="{C6EAE2DA-27EA-43E2-B317-888FCE147432}"/>
              </a:ext>
            </a:extLst>
          </p:cNvPr>
          <p:cNvSpPr txBox="1"/>
          <p:nvPr/>
        </p:nvSpPr>
        <p:spPr>
          <a:xfrm>
            <a:off x="322671" y="6563994"/>
            <a:ext cx="4315315" cy="307777"/>
          </a:xfrm>
          <a:prstGeom prst="rect">
            <a:avLst/>
          </a:prstGeom>
          <a:noFill/>
        </p:spPr>
        <p:txBody>
          <a:bodyPr wrap="square" rtlCol="0">
            <a:spAutoFit/>
          </a:bodyPr>
          <a:lstStyle/>
          <a:p>
            <a:r>
              <a:rPr lang="en-GB" sz="1400"/>
              <a:t>Source: EEPRU’s report, table 20</a:t>
            </a:r>
          </a:p>
        </p:txBody>
      </p:sp>
      <p:sp>
        <p:nvSpPr>
          <p:cNvPr id="8" name="TextBox 7">
            <a:extLst>
              <a:ext uri="{FF2B5EF4-FFF2-40B4-BE49-F238E27FC236}">
                <a16:creationId xmlns:a16="http://schemas.microsoft.com/office/drawing/2014/main" id="{7E7D93B7-7D8B-4BF8-A20F-2C47D19733B9}"/>
              </a:ext>
            </a:extLst>
          </p:cNvPr>
          <p:cNvSpPr txBox="1"/>
          <p:nvPr/>
        </p:nvSpPr>
        <p:spPr>
          <a:xfrm>
            <a:off x="322671" y="5489574"/>
            <a:ext cx="9608972" cy="1077218"/>
          </a:xfrm>
          <a:prstGeom prst="rect">
            <a:avLst/>
          </a:prstGeom>
          <a:noFill/>
          <a:ln w="28575">
            <a:solidFill>
              <a:srgbClr val="18646E"/>
            </a:solidFill>
          </a:ln>
        </p:spPr>
        <p:txBody>
          <a:bodyPr wrap="square" rtlCol="0">
            <a:spAutoFit/>
          </a:bodyPr>
          <a:lstStyle/>
          <a:p>
            <a:pPr marL="285750" indent="-285750">
              <a:buFont typeface="Arial" panose="020B0604020202020204" pitchFamily="34" charset="0"/>
              <a:buChar char="•"/>
            </a:pPr>
            <a:r>
              <a:rPr lang="en-GB" sz="1600"/>
              <a:t>Teal: appropriate efficacy and safety</a:t>
            </a:r>
          </a:p>
          <a:p>
            <a:pPr marL="285750" indent="-285750">
              <a:buFont typeface="Arial" panose="020B0604020202020204" pitchFamily="34" charset="0"/>
              <a:buChar char="•"/>
            </a:pPr>
            <a:r>
              <a:rPr lang="en-GB" sz="1600"/>
              <a:t>Orange: poor safety</a:t>
            </a:r>
          </a:p>
          <a:p>
            <a:pPr marL="285750" indent="-285750">
              <a:buFont typeface="Arial" panose="020B0604020202020204" pitchFamily="34" charset="0"/>
              <a:buChar char="•"/>
            </a:pPr>
            <a:r>
              <a:rPr lang="en-GB" sz="1600"/>
              <a:t>Purple : poor efficacy (and possibly poor safety)</a:t>
            </a:r>
          </a:p>
          <a:p>
            <a:pPr marL="285750" indent="-285750">
              <a:spcAft>
                <a:spcPts val="600"/>
              </a:spcAft>
              <a:buFont typeface="Arial" panose="020B0604020202020204" pitchFamily="34" charset="0"/>
              <a:buChar char="•"/>
            </a:pPr>
            <a:r>
              <a:rPr lang="en-GB" sz="1600"/>
              <a:t>Bold: patient groups for whom susceptibility evidence would indicate treatment with CAZ-AVI</a:t>
            </a:r>
          </a:p>
        </p:txBody>
      </p:sp>
      <p:sp>
        <p:nvSpPr>
          <p:cNvPr id="10" name="TextBox 9">
            <a:extLst>
              <a:ext uri="{FF2B5EF4-FFF2-40B4-BE49-F238E27FC236}">
                <a16:creationId xmlns:a16="http://schemas.microsoft.com/office/drawing/2014/main" id="{29DED34D-30A8-C44E-AA50-3539FFD0B90F}"/>
              </a:ext>
            </a:extLst>
          </p:cNvPr>
          <p:cNvSpPr txBox="1"/>
          <p:nvPr/>
        </p:nvSpPr>
        <p:spPr>
          <a:xfrm>
            <a:off x="3426850" y="6493389"/>
            <a:ext cx="7356501" cy="369332"/>
          </a:xfrm>
          <a:prstGeom prst="rect">
            <a:avLst/>
          </a:prstGeom>
          <a:noFill/>
        </p:spPr>
        <p:txBody>
          <a:bodyPr wrap="none" rtlCol="0">
            <a:spAutoFit/>
          </a:bodyPr>
          <a:lstStyle/>
          <a:p>
            <a:r>
              <a:rPr lang="en-US" i="1"/>
              <a:t>'Salvage’ therapy = rescue therapy = treatment after standard therapy fails</a:t>
            </a:r>
          </a:p>
        </p:txBody>
      </p:sp>
    </p:spTree>
    <p:extLst>
      <p:ext uri="{BB962C8B-B14F-4D97-AF65-F5344CB8AC3E}">
        <p14:creationId xmlns:p14="http://schemas.microsoft.com/office/powerpoint/2010/main" val="2531544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F2A5-036E-4C18-9BE3-FB1659685195}"/>
              </a:ext>
            </a:extLst>
          </p:cNvPr>
          <p:cNvSpPr>
            <a:spLocks noGrp="1"/>
          </p:cNvSpPr>
          <p:nvPr>
            <p:ph type="ctrTitle"/>
          </p:nvPr>
        </p:nvSpPr>
        <p:spPr>
          <a:xfrm>
            <a:off x="496384" y="487510"/>
            <a:ext cx="10985464" cy="1276350"/>
          </a:xfrm>
        </p:spPr>
        <p:txBody>
          <a:bodyPr>
            <a:normAutofit/>
          </a:bodyPr>
          <a:lstStyle/>
          <a:p>
            <a:r>
              <a:rPr lang="en-GB" sz="3600" dirty="0"/>
              <a:t>Consultation comments –model assumptions</a:t>
            </a:r>
          </a:p>
        </p:txBody>
      </p:sp>
      <p:sp>
        <p:nvSpPr>
          <p:cNvPr id="3" name="Subtitle 2">
            <a:extLst>
              <a:ext uri="{FF2B5EF4-FFF2-40B4-BE49-F238E27FC236}">
                <a16:creationId xmlns:a16="http://schemas.microsoft.com/office/drawing/2014/main" id="{9B17A0C8-F7D0-44E5-AEBA-FED2A0797539}"/>
              </a:ext>
            </a:extLst>
          </p:cNvPr>
          <p:cNvSpPr>
            <a:spLocks noGrp="1"/>
          </p:cNvSpPr>
          <p:nvPr>
            <p:ph type="subTitle" idx="1"/>
          </p:nvPr>
        </p:nvSpPr>
        <p:spPr>
          <a:xfrm>
            <a:off x="496580" y="1265384"/>
            <a:ext cx="11080069" cy="5105105"/>
          </a:xfrm>
        </p:spPr>
        <p:txBody>
          <a:bodyPr>
            <a:noAutofit/>
          </a:bodyPr>
          <a:lstStyle/>
          <a:p>
            <a:pPr marL="0" indent="0">
              <a:lnSpc>
                <a:spcPct val="100000"/>
              </a:lnSpc>
            </a:pPr>
            <a:r>
              <a:rPr lang="en-GB" b="1">
                <a:latin typeface="+mj-lt"/>
              </a:rPr>
              <a:t>Shionogi</a:t>
            </a:r>
          </a:p>
          <a:p>
            <a:pPr marL="342900" indent="-342900">
              <a:lnSpc>
                <a:spcPct val="100000"/>
              </a:lnSpc>
              <a:buFont typeface="Arial" panose="020B0604020202020204" pitchFamily="34" charset="0"/>
              <a:buChar char="•"/>
            </a:pPr>
            <a:r>
              <a:rPr lang="en-GB" sz="2000">
                <a:effectLst/>
                <a:highlight>
                  <a:srgbClr val="FFFFFF"/>
                </a:highlight>
                <a:latin typeface="+mj-lt"/>
                <a:ea typeface="Arial" panose="020B0604020202020204" pitchFamily="34" charset="0"/>
              </a:rPr>
              <a:t>Model doesn’t </a:t>
            </a:r>
            <a:r>
              <a:rPr lang="en-GB" sz="2000">
                <a:highlight>
                  <a:srgbClr val="FFFFFF"/>
                </a:highlight>
                <a:latin typeface="+mj-lt"/>
                <a:ea typeface="Arial" panose="020B0604020202020204" pitchFamily="34" charset="0"/>
              </a:rPr>
              <a:t>consider</a:t>
            </a:r>
            <a:r>
              <a:rPr lang="en-GB" sz="2000">
                <a:effectLst/>
                <a:highlight>
                  <a:srgbClr val="FFFFFF"/>
                </a:highlight>
                <a:latin typeface="+mj-lt"/>
                <a:ea typeface="Arial" panose="020B0604020202020204" pitchFamily="34" charset="0"/>
              </a:rPr>
              <a:t> infections </a:t>
            </a:r>
            <a:r>
              <a:rPr lang="en-GB" sz="2000" b="1">
                <a:effectLst/>
                <a:highlight>
                  <a:srgbClr val="FFFFFF"/>
                </a:highlight>
                <a:latin typeface="+mj-lt"/>
                <a:ea typeface="Arial" panose="020B0604020202020204" pitchFamily="34" charset="0"/>
              </a:rPr>
              <a:t>not</a:t>
            </a:r>
            <a:r>
              <a:rPr lang="en-GB" sz="2000">
                <a:effectLst/>
                <a:highlight>
                  <a:srgbClr val="FFFFFF"/>
                </a:highlight>
                <a:latin typeface="+mj-lt"/>
                <a:ea typeface="Arial" panose="020B0604020202020204" pitchFamily="34" charset="0"/>
              </a:rPr>
              <a:t> suspected as OXA-48 in empiric setting but then treated as such in microbiology-directed setting</a:t>
            </a:r>
          </a:p>
          <a:p>
            <a:pPr lvl="2" indent="-285750" algn="l">
              <a:lnSpc>
                <a:spcPct val="100000"/>
              </a:lnSpc>
              <a:buFont typeface="Arial" panose="020B0604020202020204" pitchFamily="34" charset="0"/>
              <a:buChar char="•"/>
            </a:pPr>
            <a:r>
              <a:rPr lang="en-GB" sz="2000">
                <a:highlight>
                  <a:srgbClr val="FFFFFF"/>
                </a:highlight>
                <a:latin typeface="+mj-lt"/>
                <a:ea typeface="Arial" panose="020B0604020202020204" pitchFamily="34" charset="0"/>
              </a:rPr>
              <a:t>EEPRU response:   treatment pathway influenced by new products benefitting only the microbiology directed setting</a:t>
            </a:r>
          </a:p>
          <a:p>
            <a:pPr lvl="2" indent="-285750" algn="l">
              <a:lnSpc>
                <a:spcPct val="100000"/>
              </a:lnSpc>
              <a:buFont typeface="Arial" panose="020B0604020202020204" pitchFamily="34" charset="0"/>
              <a:buChar char="•"/>
            </a:pPr>
            <a:r>
              <a:rPr lang="en-GB" sz="2000">
                <a:highlight>
                  <a:srgbClr val="FFFFFF"/>
                </a:highlight>
                <a:latin typeface="+mj-lt"/>
                <a:ea typeface="Arial" panose="020B0604020202020204" pitchFamily="34" charset="0"/>
              </a:rPr>
              <a:t>Estimating </a:t>
            </a:r>
            <a:r>
              <a:rPr lang="en-GB" sz="2000">
                <a:highlight>
                  <a:srgbClr val="FFFFFF"/>
                </a:highlight>
              </a:rPr>
              <a:t>number of patients treated challenging because in practice we only know the total number of tests and not the setting in which tests were conducted</a:t>
            </a:r>
          </a:p>
          <a:p>
            <a:pPr lvl="1" indent="-285750" algn="l">
              <a:lnSpc>
                <a:spcPct val="100000"/>
              </a:lnSpc>
              <a:buFont typeface="Arial" panose="020B0604020202020204" pitchFamily="34" charset="0"/>
              <a:buChar char="•"/>
            </a:pPr>
            <a:endParaRPr lang="en-GB">
              <a:highlight>
                <a:srgbClr val="FFFFFF"/>
              </a:highlight>
              <a:latin typeface="+mj-lt"/>
            </a:endParaRPr>
          </a:p>
          <a:p>
            <a:pPr marL="342900" indent="-342900">
              <a:lnSpc>
                <a:spcPct val="100000"/>
              </a:lnSpc>
              <a:buFont typeface="Arial" panose="020B0604020202020204" pitchFamily="34" charset="0"/>
              <a:buChar char="•"/>
            </a:pPr>
            <a:r>
              <a:rPr lang="en-GB" sz="2000">
                <a:latin typeface="+mj-lt"/>
              </a:rPr>
              <a:t>No option to stop CAZ-AVI after confirming pathogen and resistance mechanism</a:t>
            </a:r>
            <a:r>
              <a:rPr lang="en-GB" sz="2000">
                <a:effectLst/>
                <a:highlight>
                  <a:srgbClr val="FFFFFF"/>
                </a:highlight>
                <a:latin typeface="+mj-lt"/>
                <a:ea typeface="Arial" panose="020B0604020202020204" pitchFamily="34" charset="0"/>
              </a:rPr>
              <a:t>, </a:t>
            </a:r>
            <a:r>
              <a:rPr lang="en-GB" sz="2000">
                <a:latin typeface="+mj-lt"/>
              </a:rPr>
              <a:t>and substitute it for an equally effective product  - part of good stewardship</a:t>
            </a:r>
          </a:p>
          <a:p>
            <a:pPr marL="342900" indent="-342900">
              <a:lnSpc>
                <a:spcPct val="100000"/>
              </a:lnSpc>
              <a:buFont typeface="Arial" panose="020B0604020202020204" pitchFamily="34" charset="0"/>
              <a:buChar char="•"/>
            </a:pPr>
            <a:br>
              <a:rPr lang="en-GB" sz="2000">
                <a:latin typeface="+mj-lt"/>
              </a:rPr>
            </a:br>
            <a:r>
              <a:rPr lang="en-GB" sz="2000">
                <a:latin typeface="+mj-lt"/>
              </a:rPr>
              <a:t>Incorrect to assume that if a patient wrongly suspected of having the pathogen and resistance mechanism of interest, that all empiric treatments have the same effectiveness</a:t>
            </a:r>
            <a:endParaRPr lang="en-GB" sz="2000">
              <a:solidFill>
                <a:srgbClr val="FF0000"/>
              </a:solidFill>
              <a:latin typeface="+mj-lt"/>
            </a:endParaRPr>
          </a:p>
        </p:txBody>
      </p:sp>
      <p:sp>
        <p:nvSpPr>
          <p:cNvPr id="4" name="Rectangle 3">
            <a:extLst>
              <a:ext uri="{FF2B5EF4-FFF2-40B4-BE49-F238E27FC236}">
                <a16:creationId xmlns:a16="http://schemas.microsoft.com/office/drawing/2014/main" id="{FF14A19F-95EC-4F31-B988-ACFD0CCDC2EC}"/>
              </a:ext>
            </a:extLst>
          </p:cNvPr>
          <p:cNvSpPr/>
          <p:nvPr/>
        </p:nvSpPr>
        <p:spPr>
          <a:xfrm>
            <a:off x="1103585" y="2262486"/>
            <a:ext cx="10275355" cy="143991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8200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a:t>EEPRU population-level economic model</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a:xfrm>
            <a:off x="724988" y="2230292"/>
            <a:ext cx="5885362" cy="1356518"/>
          </a:xfrm>
        </p:spPr>
        <p:txBody>
          <a:bodyPr>
            <a:normAutofit/>
          </a:bodyPr>
          <a:lstStyle/>
          <a:p>
            <a:r>
              <a:rPr lang="en-GB" sz="2800"/>
              <a:t>Methods for estimating population-level QALYs for high value clinical scenarios and wider expected usage</a:t>
            </a:r>
          </a:p>
        </p:txBody>
      </p:sp>
    </p:spTree>
    <p:extLst>
      <p:ext uri="{BB962C8B-B14F-4D97-AF65-F5344CB8AC3E}">
        <p14:creationId xmlns:p14="http://schemas.microsoft.com/office/powerpoint/2010/main" val="5254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normAutofit fontScale="90000"/>
          </a:bodyPr>
          <a:lstStyle/>
          <a:p>
            <a:r>
              <a:rPr lang="en-GB" dirty="0"/>
              <a:t>Estimating the patient population over time</a:t>
            </a:r>
            <a:br>
              <a:rPr lang="en-GB" dirty="0"/>
            </a:br>
            <a:r>
              <a:rPr lang="en-GB" sz="2700" b="0" i="1" dirty="0">
                <a:solidFill>
                  <a:schemeClr val="accent2"/>
                </a:solidFill>
              </a:rPr>
              <a:t>Predict how size of patient population in modelled clinical scenarios will change over the model time horizon (20 years)</a:t>
            </a:r>
          </a:p>
        </p:txBody>
      </p:sp>
      <p:sp>
        <p:nvSpPr>
          <p:cNvPr id="8" name="Rectangle 7">
            <a:extLst>
              <a:ext uri="{FF2B5EF4-FFF2-40B4-BE49-F238E27FC236}">
                <a16:creationId xmlns:a16="http://schemas.microsoft.com/office/drawing/2014/main" id="{CE8768BF-DA29-48D5-AD65-DDF18885CAF7}"/>
              </a:ext>
              <a:ext uri="{C183D7F6-B498-43B3-948B-1728B52AA6E4}">
                <adec:decorative xmlns:adec="http://schemas.microsoft.com/office/drawing/2017/decorative" val="1"/>
              </a:ext>
            </a:extLst>
          </p:cNvPr>
          <p:cNvSpPr/>
          <p:nvPr/>
        </p:nvSpPr>
        <p:spPr>
          <a:xfrm>
            <a:off x="716281" y="2782174"/>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patients currently eligible for treatment?</a:t>
            </a:r>
          </a:p>
        </p:txBody>
      </p:sp>
      <p:sp>
        <p:nvSpPr>
          <p:cNvPr id="9" name="Oval 8">
            <a:extLst>
              <a:ext uri="{FF2B5EF4-FFF2-40B4-BE49-F238E27FC236}">
                <a16:creationId xmlns:a16="http://schemas.microsoft.com/office/drawing/2014/main" id="{22FD0DE5-7355-413C-B6EE-265500223FE8}"/>
              </a:ext>
              <a:ext uri="{C183D7F6-B498-43B3-948B-1728B52AA6E4}">
                <adec:decorative xmlns:adec="http://schemas.microsoft.com/office/drawing/2017/decorative" val="1"/>
              </a:ext>
            </a:extLst>
          </p:cNvPr>
          <p:cNvSpPr/>
          <p:nvPr/>
        </p:nvSpPr>
        <p:spPr>
          <a:xfrm>
            <a:off x="1619210" y="2052510"/>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13" name="Rectangle 12">
            <a:extLst>
              <a:ext uri="{FF2B5EF4-FFF2-40B4-BE49-F238E27FC236}">
                <a16:creationId xmlns:a16="http://schemas.microsoft.com/office/drawing/2014/main" id="{AA9E545D-2A0E-4DD8-A1F1-B9BFB33DDFA9}"/>
              </a:ext>
              <a:ext uri="{C183D7F6-B498-43B3-948B-1728B52AA6E4}">
                <adec:decorative xmlns:adec="http://schemas.microsoft.com/office/drawing/2017/decorative" val="1"/>
              </a:ext>
            </a:extLst>
          </p:cNvPr>
          <p:cNvSpPr/>
          <p:nvPr/>
        </p:nvSpPr>
        <p:spPr>
          <a:xfrm>
            <a:off x="4376622" y="2782174"/>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How will eligible population change over time?</a:t>
            </a:r>
          </a:p>
        </p:txBody>
      </p:sp>
      <p:sp>
        <p:nvSpPr>
          <p:cNvPr id="14" name="Oval 13">
            <a:extLst>
              <a:ext uri="{FF2B5EF4-FFF2-40B4-BE49-F238E27FC236}">
                <a16:creationId xmlns:a16="http://schemas.microsoft.com/office/drawing/2014/main" id="{98E52806-D896-4BB4-B7B5-CF8FADC5CB50}"/>
              </a:ext>
              <a:ext uri="{C183D7F6-B498-43B3-948B-1728B52AA6E4}">
                <adec:decorative xmlns:adec="http://schemas.microsoft.com/office/drawing/2017/decorative" val="1"/>
              </a:ext>
            </a:extLst>
          </p:cNvPr>
          <p:cNvSpPr/>
          <p:nvPr/>
        </p:nvSpPr>
        <p:spPr>
          <a:xfrm>
            <a:off x="5279551" y="2052510"/>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sp>
        <p:nvSpPr>
          <p:cNvPr id="15" name="Rectangle 14">
            <a:extLst>
              <a:ext uri="{FF2B5EF4-FFF2-40B4-BE49-F238E27FC236}">
                <a16:creationId xmlns:a16="http://schemas.microsoft.com/office/drawing/2014/main" id="{9370642C-4C40-4612-B56F-D9D41D53E9C0}"/>
              </a:ext>
              <a:ext uri="{C183D7F6-B498-43B3-948B-1728B52AA6E4}">
                <adec:decorative xmlns:adec="http://schemas.microsoft.com/office/drawing/2017/decorative" val="1"/>
              </a:ext>
            </a:extLst>
          </p:cNvPr>
          <p:cNvSpPr/>
          <p:nvPr/>
        </p:nvSpPr>
        <p:spPr>
          <a:xfrm>
            <a:off x="8266461" y="2782174"/>
            <a:ext cx="3309991"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How will rates of resistance to CAZ-AVI and its comparators change over time?</a:t>
            </a:r>
          </a:p>
        </p:txBody>
      </p:sp>
      <p:sp>
        <p:nvSpPr>
          <p:cNvPr id="17" name="Oval 16">
            <a:extLst>
              <a:ext uri="{FF2B5EF4-FFF2-40B4-BE49-F238E27FC236}">
                <a16:creationId xmlns:a16="http://schemas.microsoft.com/office/drawing/2014/main" id="{39FB3667-BBC9-4224-BB25-9123D4DF4D1F}"/>
              </a:ext>
              <a:ext uri="{C183D7F6-B498-43B3-948B-1728B52AA6E4}">
                <adec:decorative xmlns:adec="http://schemas.microsoft.com/office/drawing/2017/decorative" val="1"/>
              </a:ext>
            </a:extLst>
          </p:cNvPr>
          <p:cNvSpPr/>
          <p:nvPr/>
        </p:nvSpPr>
        <p:spPr>
          <a:xfrm>
            <a:off x="9651456" y="2052510"/>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a:t>
            </a:r>
          </a:p>
        </p:txBody>
      </p:sp>
      <p:sp>
        <p:nvSpPr>
          <p:cNvPr id="2" name="Arrow: Right 1">
            <a:extLst>
              <a:ext uri="{FF2B5EF4-FFF2-40B4-BE49-F238E27FC236}">
                <a16:creationId xmlns:a16="http://schemas.microsoft.com/office/drawing/2014/main" id="{66C0B222-BA8B-49DD-9A76-C2C112A833C3}"/>
              </a:ext>
            </a:extLst>
          </p:cNvPr>
          <p:cNvSpPr/>
          <p:nvPr/>
        </p:nvSpPr>
        <p:spPr>
          <a:xfrm>
            <a:off x="3298549" y="3202593"/>
            <a:ext cx="841663"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574CCE7-679B-4E20-A2B0-62CE7D777534}"/>
              </a:ext>
            </a:extLst>
          </p:cNvPr>
          <p:cNvSpPr/>
          <p:nvPr/>
        </p:nvSpPr>
        <p:spPr>
          <a:xfrm>
            <a:off x="7136295" y="3202593"/>
            <a:ext cx="841663"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2382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8206-3135-4FBD-B094-2D04A6EC9DCA}"/>
              </a:ext>
            </a:extLst>
          </p:cNvPr>
          <p:cNvSpPr>
            <a:spLocks noGrp="1"/>
          </p:cNvSpPr>
          <p:nvPr>
            <p:ph type="ctrTitle"/>
          </p:nvPr>
        </p:nvSpPr>
        <p:spPr>
          <a:xfrm>
            <a:off x="429696" y="166957"/>
            <a:ext cx="11080069" cy="1276350"/>
          </a:xfrm>
        </p:spPr>
        <p:txBody>
          <a:bodyPr>
            <a:normAutofit fontScale="90000"/>
          </a:bodyPr>
          <a:lstStyle/>
          <a:p>
            <a:r>
              <a:rPr lang="en-GB" sz="3600" dirty="0"/>
              <a:t>How many patients currently eligible for treatment?</a:t>
            </a:r>
            <a:br>
              <a:rPr lang="en-GB" sz="2800" dirty="0"/>
            </a:br>
            <a:r>
              <a:rPr lang="en-GB" sz="2200" b="0" i="1" dirty="0">
                <a:solidFill>
                  <a:schemeClr val="accent2"/>
                </a:solidFill>
              </a:rPr>
              <a:t>Classifying diagnoses within each category of infection using data from Public Health England (PHE) Second Generation Surveillance System (SGSS)</a:t>
            </a:r>
            <a:br>
              <a:rPr lang="en-GB" sz="2200" b="0" i="1" dirty="0">
                <a:solidFill>
                  <a:schemeClr val="accent2"/>
                </a:solidFill>
              </a:rPr>
            </a:br>
            <a:r>
              <a:rPr lang="en-GB" sz="2200" b="0" i="1" dirty="0">
                <a:solidFill>
                  <a:schemeClr val="accent2"/>
                </a:solidFill>
              </a:rPr>
              <a:t>2 approaches:  categorised by PHE or by clinical experts</a:t>
            </a:r>
            <a:br>
              <a:rPr lang="en-GB" sz="2800" dirty="0"/>
            </a:br>
            <a:endParaRPr lang="en-GB" sz="2800" dirty="0"/>
          </a:p>
        </p:txBody>
      </p:sp>
      <p:graphicFrame>
        <p:nvGraphicFramePr>
          <p:cNvPr id="5" name="Table 5">
            <a:extLst>
              <a:ext uri="{FF2B5EF4-FFF2-40B4-BE49-F238E27FC236}">
                <a16:creationId xmlns:a16="http://schemas.microsoft.com/office/drawing/2014/main" id="{287093D6-0A6E-48A1-BA84-B36E2E6A1108}"/>
              </a:ext>
            </a:extLst>
          </p:cNvPr>
          <p:cNvGraphicFramePr>
            <a:graphicFrameLocks noGrp="1"/>
          </p:cNvGraphicFramePr>
          <p:nvPr>
            <p:extLst>
              <p:ext uri="{D42A27DB-BD31-4B8C-83A1-F6EECF244321}">
                <p14:modId xmlns:p14="http://schemas.microsoft.com/office/powerpoint/2010/main" val="2662212277"/>
              </p:ext>
            </p:extLst>
          </p:nvPr>
        </p:nvGraphicFramePr>
        <p:xfrm>
          <a:off x="429695" y="1578921"/>
          <a:ext cx="11080070" cy="4600776"/>
        </p:xfrm>
        <a:graphic>
          <a:graphicData uri="http://schemas.openxmlformats.org/drawingml/2006/table">
            <a:tbl>
              <a:tblPr firstRow="1" bandRow="1">
                <a:tableStyleId>{5C22544A-7EE6-4342-B048-85BDC9FD1C3A}</a:tableStyleId>
              </a:tblPr>
              <a:tblGrid>
                <a:gridCol w="1551492">
                  <a:extLst>
                    <a:ext uri="{9D8B030D-6E8A-4147-A177-3AD203B41FA5}">
                      <a16:colId xmlns:a16="http://schemas.microsoft.com/office/drawing/2014/main" val="1920023368"/>
                    </a:ext>
                  </a:extLst>
                </a:gridCol>
                <a:gridCol w="1724025">
                  <a:extLst>
                    <a:ext uri="{9D8B030D-6E8A-4147-A177-3AD203B41FA5}">
                      <a16:colId xmlns:a16="http://schemas.microsoft.com/office/drawing/2014/main" val="3929509136"/>
                    </a:ext>
                  </a:extLst>
                </a:gridCol>
                <a:gridCol w="2867025">
                  <a:extLst>
                    <a:ext uri="{9D8B030D-6E8A-4147-A177-3AD203B41FA5}">
                      <a16:colId xmlns:a16="http://schemas.microsoft.com/office/drawing/2014/main" val="773625212"/>
                    </a:ext>
                  </a:extLst>
                </a:gridCol>
                <a:gridCol w="2019300">
                  <a:extLst>
                    <a:ext uri="{9D8B030D-6E8A-4147-A177-3AD203B41FA5}">
                      <a16:colId xmlns:a16="http://schemas.microsoft.com/office/drawing/2014/main" val="3576577751"/>
                    </a:ext>
                  </a:extLst>
                </a:gridCol>
                <a:gridCol w="2028825">
                  <a:extLst>
                    <a:ext uri="{9D8B030D-6E8A-4147-A177-3AD203B41FA5}">
                      <a16:colId xmlns:a16="http://schemas.microsoft.com/office/drawing/2014/main" val="50274874"/>
                    </a:ext>
                  </a:extLst>
                </a:gridCol>
                <a:gridCol w="889403">
                  <a:extLst>
                    <a:ext uri="{9D8B030D-6E8A-4147-A177-3AD203B41FA5}">
                      <a16:colId xmlns:a16="http://schemas.microsoft.com/office/drawing/2014/main" val="1723389738"/>
                    </a:ext>
                  </a:extLst>
                </a:gridCol>
              </a:tblGrid>
              <a:tr h="213260">
                <a:tc>
                  <a:txBody>
                    <a:bodyPr/>
                    <a:lstStyle/>
                    <a:p>
                      <a:pPr algn="just">
                        <a:lnSpc>
                          <a:spcPct val="150000"/>
                        </a:lnSpc>
                        <a:spcAft>
                          <a:spcPts val="800"/>
                        </a:spcAft>
                      </a:pPr>
                      <a:r>
                        <a:rPr lang="en-GB" sz="1800" dirty="0">
                          <a:effectLst/>
                          <a:latin typeface="+mj-lt"/>
                          <a:ea typeface="DengXian" panose="02010600030101010101" pitchFamily="2" charset="-122"/>
                          <a:cs typeface="Arial" panose="020B0604020202020204" pitchFamily="34" charset="0"/>
                        </a:rPr>
                        <a:t> </a:t>
                      </a:r>
                    </a:p>
                    <a:p>
                      <a:pPr algn="just">
                        <a:lnSpc>
                          <a:spcPct val="150000"/>
                        </a:lnSpc>
                        <a:spcAft>
                          <a:spcPts val="800"/>
                        </a:spcAft>
                      </a:pPr>
                      <a:endParaRPr lang="en-GB" sz="18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GB" sz="1800" dirty="0">
                          <a:effectLst/>
                          <a:latin typeface="+mj-lt"/>
                          <a:ea typeface="DengXian" panose="02010600030101010101" pitchFamily="2" charset="-122"/>
                          <a:cs typeface="Arial" panose="020B0604020202020204" pitchFamily="34" charset="0"/>
                        </a:rPr>
                        <a:t>HAP/VAP</a:t>
                      </a:r>
                      <a:endParaRPr lang="en-GB" sz="18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GB" sz="1800">
                          <a:effectLst/>
                          <a:latin typeface="+mj-lt"/>
                          <a:ea typeface="DengXian" panose="02010600030101010101" pitchFamily="2" charset="-122"/>
                          <a:cs typeface="Arial" panose="020B0604020202020204" pitchFamily="34" charset="0"/>
                        </a:rPr>
                        <a:t>Complicated UTI</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GB" sz="1800" dirty="0">
                          <a:effectLst/>
                          <a:latin typeface="+mj-lt"/>
                          <a:ea typeface="DengXian" panose="02010600030101010101" pitchFamily="2" charset="-122"/>
                          <a:cs typeface="Arial" panose="020B0604020202020204" pitchFamily="34" charset="0"/>
                        </a:rPr>
                        <a:t>Bacteraemia sepsis</a:t>
                      </a:r>
                      <a:endParaRPr lang="en-GB" sz="18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GB" sz="1800">
                          <a:effectLst/>
                          <a:latin typeface="+mj-lt"/>
                          <a:ea typeface="DengXian" panose="02010600030101010101" pitchFamily="2" charset="-122"/>
                          <a:cs typeface="Arial" panose="020B0604020202020204" pitchFamily="34" charset="0"/>
                        </a:rPr>
                        <a:t>Intra-abdominal</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800"/>
                        </a:spcAft>
                      </a:pPr>
                      <a:r>
                        <a:rPr lang="en-GB" sz="1800">
                          <a:effectLst/>
                          <a:latin typeface="+mj-lt"/>
                          <a:ea typeface="Calibri" panose="020F0502020204030204" pitchFamily="34" charset="0"/>
                          <a:cs typeface="Arial" panose="020B0604020202020204" pitchFamily="34" charset="0"/>
                        </a:rPr>
                        <a:t>Total</a:t>
                      </a:r>
                    </a:p>
                  </a:txBody>
                  <a:tcPr marL="68580" marR="68580" marT="0" marB="0"/>
                </a:tc>
                <a:extLst>
                  <a:ext uri="{0D108BD9-81ED-4DB2-BD59-A6C34878D82A}">
                    <a16:rowId xmlns:a16="http://schemas.microsoft.com/office/drawing/2014/main" val="2422305526"/>
                  </a:ext>
                </a:extLst>
              </a:tr>
              <a:tr h="1130900">
                <a:tc>
                  <a:txBody>
                    <a:bodyPr/>
                    <a:lstStyle/>
                    <a:p>
                      <a:pPr algn="l">
                        <a:lnSpc>
                          <a:spcPct val="100000"/>
                        </a:lnSpc>
                        <a:spcAft>
                          <a:spcPts val="800"/>
                        </a:spcAft>
                      </a:pPr>
                      <a:r>
                        <a:rPr lang="en-GB" sz="1800" dirty="0">
                          <a:effectLst/>
                          <a:latin typeface="+mj-lt"/>
                          <a:ea typeface="DengXian" panose="02010600030101010101" pitchFamily="2" charset="-122"/>
                          <a:cs typeface="Arial" panose="020B0604020202020204" pitchFamily="34" charset="0"/>
                        </a:rPr>
                        <a:t>PHE </a:t>
                      </a:r>
                      <a:r>
                        <a:rPr lang="en-GB" sz="1800" dirty="0"/>
                        <a:t>Second Generation Surveillance System </a:t>
                      </a:r>
                      <a:r>
                        <a:rPr lang="en-GB" sz="1800" dirty="0">
                          <a:effectLst/>
                          <a:latin typeface="+mj-lt"/>
                          <a:ea typeface="DengXian" panose="02010600030101010101" pitchFamily="2" charset="-122"/>
                          <a:cs typeface="Arial" panose="020B0604020202020204" pitchFamily="34" charset="0"/>
                        </a:rPr>
                        <a:t>SGSS</a:t>
                      </a:r>
                      <a:endParaRPr lang="en-GB" sz="18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j-lt"/>
                          <a:ea typeface="DengXian" panose="02010600030101010101" pitchFamily="2" charset="-122"/>
                          <a:cs typeface="Arial" panose="020B0604020202020204" pitchFamily="34" charset="0"/>
                        </a:rPr>
                        <a:t>Lower respiratory tract only </a:t>
                      </a:r>
                      <a:endParaRPr lang="en-GB" sz="18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j-lt"/>
                          <a:ea typeface="DengXian" panose="02010600030101010101" pitchFamily="2" charset="-122"/>
                          <a:cs typeface="Arial" panose="020B0604020202020204" pitchFamily="34" charset="0"/>
                        </a:rPr>
                        <a:t>Urine/kidney from </a:t>
                      </a:r>
                      <a:r>
                        <a:rPr lang="en-GB" sz="1800" b="0" dirty="0">
                          <a:effectLst/>
                          <a:latin typeface="+mj-lt"/>
                          <a:ea typeface="DengXian" panose="02010600030101010101" pitchFamily="2" charset="-122"/>
                          <a:cs typeface="Arial" panose="020B0604020202020204" pitchFamily="34" charset="0"/>
                        </a:rPr>
                        <a:t>males</a:t>
                      </a:r>
                      <a:r>
                        <a:rPr lang="en-GB" sz="1800" dirty="0">
                          <a:effectLst/>
                          <a:latin typeface="+mj-lt"/>
                          <a:ea typeface="DengXian" panose="02010600030101010101" pitchFamily="2" charset="-122"/>
                          <a:cs typeface="Arial" panose="020B0604020202020204" pitchFamily="34" charset="0"/>
                        </a:rPr>
                        <a:t>. Nephrostomy in males + females</a:t>
                      </a:r>
                      <a:endParaRPr lang="en-GB" sz="18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a:effectLst/>
                          <a:latin typeface="+mj-lt"/>
                          <a:ea typeface="DengXian" panose="02010600030101010101" pitchFamily="2" charset="-122"/>
                          <a:cs typeface="Arial" panose="020B0604020202020204" pitchFamily="34" charset="0"/>
                        </a:rPr>
                        <a:t>Blood</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a:effectLst/>
                          <a:latin typeface="+mj-lt"/>
                          <a:ea typeface="DengXian" panose="02010600030101010101" pitchFamily="2" charset="-122"/>
                          <a:cs typeface="Arial" panose="020B0604020202020204" pitchFamily="34" charset="0"/>
                        </a:rPr>
                        <a:t>Surgical and traumatic wounds</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endParaRPr lang="en-GB" sz="18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964273"/>
                  </a:ext>
                </a:extLst>
              </a:tr>
              <a:tr h="332465">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800">
                          <a:effectLst/>
                          <a:latin typeface="+mj-lt"/>
                          <a:ea typeface="Calibri" panose="020F0502020204030204" pitchFamily="34" charset="0"/>
                          <a:cs typeface="Arial" panose="020B0604020202020204" pitchFamily="34" charset="0"/>
                        </a:rPr>
                        <a:t>Patients/year</a:t>
                      </a:r>
                    </a:p>
                  </a:txBody>
                  <a:tcPr marL="68580" marR="68580" marT="0" marB="0"/>
                </a:tc>
                <a:tc>
                  <a:txBody>
                    <a:bodyPr/>
                    <a:lstStyle/>
                    <a:p>
                      <a:pPr algn="r">
                        <a:lnSpc>
                          <a:spcPct val="107000"/>
                        </a:lnSpc>
                        <a:spcAft>
                          <a:spcPts val="800"/>
                        </a:spcAft>
                      </a:pPr>
                      <a:r>
                        <a:rPr lang="en-GB" sz="1800">
                          <a:effectLst/>
                          <a:latin typeface="+mj-lt"/>
                        </a:rPr>
                        <a:t>24</a:t>
                      </a:r>
                      <a:endParaRPr lang="en-GB" sz="1800">
                        <a:effectLst/>
                        <a:latin typeface="+mj-lt"/>
                        <a:ea typeface="Calibri" panose="020F0502020204030204" pitchFamily="34" charset="0"/>
                        <a:cs typeface="Arial" panose="020B0604020202020204" pitchFamily="34" charset="0"/>
                      </a:endParaRPr>
                    </a:p>
                  </a:txBody>
                  <a:tcPr marL="51800" marR="51800" marT="0" marB="0" anchor="ctr"/>
                </a:tc>
                <a:tc>
                  <a:txBody>
                    <a:bodyPr/>
                    <a:lstStyle/>
                    <a:p>
                      <a:pPr algn="r">
                        <a:lnSpc>
                          <a:spcPct val="107000"/>
                        </a:lnSpc>
                        <a:spcAft>
                          <a:spcPts val="800"/>
                        </a:spcAft>
                      </a:pPr>
                      <a:r>
                        <a:rPr lang="en-GB" sz="1800">
                          <a:effectLst/>
                          <a:latin typeface="+mj-lt"/>
                        </a:rPr>
                        <a:t>82</a:t>
                      </a:r>
                      <a:endParaRPr lang="en-GB" sz="1800">
                        <a:effectLst/>
                        <a:latin typeface="+mj-lt"/>
                        <a:ea typeface="Calibri" panose="020F0502020204030204" pitchFamily="34" charset="0"/>
                        <a:cs typeface="Arial" panose="020B0604020202020204" pitchFamily="34" charset="0"/>
                      </a:endParaRPr>
                    </a:p>
                  </a:txBody>
                  <a:tcPr marL="51800" marR="51800" marT="0" marB="0" anchor="ctr"/>
                </a:tc>
                <a:tc>
                  <a:txBody>
                    <a:bodyPr/>
                    <a:lstStyle/>
                    <a:p>
                      <a:pPr algn="r">
                        <a:lnSpc>
                          <a:spcPct val="107000"/>
                        </a:lnSpc>
                        <a:spcAft>
                          <a:spcPts val="800"/>
                        </a:spcAft>
                      </a:pPr>
                      <a:r>
                        <a:rPr lang="en-GB" sz="1800">
                          <a:effectLst/>
                          <a:latin typeface="+mj-lt"/>
                        </a:rPr>
                        <a:t>161</a:t>
                      </a:r>
                      <a:endParaRPr lang="en-GB" sz="1800">
                        <a:effectLst/>
                        <a:latin typeface="+mj-lt"/>
                        <a:ea typeface="Calibri" panose="020F0502020204030204" pitchFamily="34" charset="0"/>
                        <a:cs typeface="Arial" panose="020B0604020202020204" pitchFamily="34" charset="0"/>
                      </a:endParaRPr>
                    </a:p>
                  </a:txBody>
                  <a:tcPr marL="51800" marR="51800" marT="0" marB="0" anchor="ctr"/>
                </a:tc>
                <a:tc>
                  <a:txBody>
                    <a:bodyPr/>
                    <a:lstStyle/>
                    <a:p>
                      <a:pPr algn="r">
                        <a:lnSpc>
                          <a:spcPct val="107000"/>
                        </a:lnSpc>
                        <a:spcAft>
                          <a:spcPts val="800"/>
                        </a:spcAft>
                      </a:pPr>
                      <a:r>
                        <a:rPr lang="en-GB" sz="1800">
                          <a:effectLst/>
                          <a:latin typeface="+mj-lt"/>
                        </a:rPr>
                        <a:t>36</a:t>
                      </a:r>
                      <a:endParaRPr lang="en-GB" sz="1800">
                        <a:effectLst/>
                        <a:latin typeface="+mj-lt"/>
                        <a:ea typeface="Calibri" panose="020F0502020204030204" pitchFamily="34" charset="0"/>
                        <a:cs typeface="Arial" panose="020B0604020202020204" pitchFamily="34" charset="0"/>
                      </a:endParaRPr>
                    </a:p>
                  </a:txBody>
                  <a:tcPr marL="51800" marR="51800" marT="0" marB="0" anchor="ctr"/>
                </a:tc>
                <a:tc>
                  <a:txBody>
                    <a:bodyPr/>
                    <a:lstStyle/>
                    <a:p>
                      <a:pPr algn="r">
                        <a:lnSpc>
                          <a:spcPct val="107000"/>
                        </a:lnSpc>
                        <a:spcAft>
                          <a:spcPts val="800"/>
                        </a:spcAft>
                      </a:pPr>
                      <a:r>
                        <a:rPr lang="en-GB" sz="1800">
                          <a:effectLst/>
                          <a:latin typeface="+mj-lt"/>
                          <a:ea typeface="Calibri" panose="020F0502020204030204" pitchFamily="34" charset="0"/>
                          <a:cs typeface="Arial" panose="020B0604020202020204" pitchFamily="34" charset="0"/>
                        </a:rPr>
                        <a:t>303</a:t>
                      </a:r>
                    </a:p>
                  </a:txBody>
                  <a:tcPr marL="51800" marR="51800" marT="0" marB="0" anchor="ctr"/>
                </a:tc>
                <a:extLst>
                  <a:ext uri="{0D108BD9-81ED-4DB2-BD59-A6C34878D82A}">
                    <a16:rowId xmlns:a16="http://schemas.microsoft.com/office/drawing/2014/main" val="1249820535"/>
                  </a:ext>
                </a:extLst>
              </a:tr>
              <a:tr h="1907461">
                <a:tc>
                  <a:txBody>
                    <a:bodyPr/>
                    <a:lstStyle/>
                    <a:p>
                      <a:pPr algn="l">
                        <a:lnSpc>
                          <a:spcPct val="100000"/>
                        </a:lnSpc>
                        <a:spcAft>
                          <a:spcPts val="800"/>
                        </a:spcAft>
                      </a:pPr>
                      <a:r>
                        <a:rPr lang="en-GB" sz="1800" dirty="0">
                          <a:effectLst/>
                          <a:latin typeface="+mj-lt"/>
                          <a:ea typeface="DengXian" panose="02010600030101010101" pitchFamily="2" charset="-122"/>
                          <a:cs typeface="Arial" panose="020B0604020202020204" pitchFamily="34" charset="0"/>
                        </a:rPr>
                        <a:t>Clinical experts </a:t>
                      </a:r>
                      <a:endParaRPr lang="en-GB" sz="18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a:effectLst/>
                          <a:latin typeface="+mj-lt"/>
                          <a:ea typeface="DengXian" panose="02010600030101010101" pitchFamily="2" charset="-122"/>
                          <a:cs typeface="Arial" panose="020B0604020202020204" pitchFamily="34" charset="0"/>
                        </a:rPr>
                        <a:t>Lower respiratory tract and other sites (e.g. lung, chest, sputum)</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a:effectLst/>
                          <a:latin typeface="+mj-lt"/>
                          <a:ea typeface="DengXian" panose="02010600030101010101" pitchFamily="2" charset="-122"/>
                          <a:cs typeface="Arial" panose="020B0604020202020204" pitchFamily="34" charset="0"/>
                        </a:rPr>
                        <a:t>Urine/kidney in scenario 1 in all hospitalised patients (male and female), upper genital tract in male and female hospitalised patients</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a:effectLst/>
                          <a:latin typeface="+mj-lt"/>
                          <a:ea typeface="DengXian" panose="02010600030101010101" pitchFamily="2" charset="-122"/>
                          <a:cs typeface="Arial" panose="020B0604020202020204" pitchFamily="34" charset="0"/>
                        </a:rPr>
                        <a:t>Blood and other including but not limited to, heart valve, prosthesis, grafts, bone biopsy sample</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j-lt"/>
                          <a:ea typeface="DengXian" panose="02010600030101010101" pitchFamily="2" charset="-122"/>
                          <a:cs typeface="Arial" panose="020B0604020202020204" pitchFamily="34" charset="0"/>
                        </a:rPr>
                        <a:t>As above for PHE</a:t>
                      </a:r>
                      <a:endParaRPr lang="en-GB" sz="18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endParaRPr lang="en-GB" sz="18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56361239"/>
                  </a:ext>
                </a:extLst>
              </a:tr>
              <a:tr h="359555">
                <a:tc>
                  <a:txBody>
                    <a:bodyPr/>
                    <a:lstStyle/>
                    <a:p>
                      <a:pPr algn="l">
                        <a:lnSpc>
                          <a:spcPct val="100000"/>
                        </a:lnSpc>
                        <a:spcAft>
                          <a:spcPts val="800"/>
                        </a:spcAft>
                      </a:pPr>
                      <a:r>
                        <a:rPr lang="en-GB" sz="1800">
                          <a:effectLst/>
                          <a:latin typeface="+mj-lt"/>
                          <a:ea typeface="Calibri" panose="020F0502020204030204" pitchFamily="34" charset="0"/>
                          <a:cs typeface="Arial" panose="020B0604020202020204" pitchFamily="34" charset="0"/>
                        </a:rPr>
                        <a:t>Patients/year</a:t>
                      </a:r>
                    </a:p>
                  </a:txBody>
                  <a:tcPr marL="68580" marR="68580" marT="0" marB="0"/>
                </a:tc>
                <a:tc>
                  <a:txBody>
                    <a:bodyPr/>
                    <a:lstStyle/>
                    <a:p>
                      <a:pPr algn="r">
                        <a:lnSpc>
                          <a:spcPct val="107000"/>
                        </a:lnSpc>
                        <a:spcAft>
                          <a:spcPts val="800"/>
                        </a:spcAft>
                      </a:pPr>
                      <a:r>
                        <a:rPr lang="en-GB" sz="1800">
                          <a:effectLst/>
                          <a:latin typeface="+mj-lt"/>
                        </a:rPr>
                        <a:t>166</a:t>
                      </a:r>
                      <a:endParaRPr lang="en-GB" sz="1800">
                        <a:effectLst/>
                        <a:latin typeface="+mj-lt"/>
                        <a:ea typeface="Calibri" panose="020F0502020204030204" pitchFamily="34" charset="0"/>
                        <a:cs typeface="Arial" panose="020B0604020202020204" pitchFamily="34" charset="0"/>
                      </a:endParaRPr>
                    </a:p>
                  </a:txBody>
                  <a:tcPr marL="51800" marR="51800" marT="0" marB="0" anchor="ctr"/>
                </a:tc>
                <a:tc>
                  <a:txBody>
                    <a:bodyPr/>
                    <a:lstStyle/>
                    <a:p>
                      <a:pPr algn="r">
                        <a:lnSpc>
                          <a:spcPct val="107000"/>
                        </a:lnSpc>
                        <a:spcAft>
                          <a:spcPts val="800"/>
                        </a:spcAft>
                      </a:pPr>
                      <a:r>
                        <a:rPr lang="en-GB" sz="1800">
                          <a:effectLst/>
                          <a:latin typeface="+mj-lt"/>
                        </a:rPr>
                        <a:t>132</a:t>
                      </a:r>
                      <a:endParaRPr lang="en-GB" sz="1800">
                        <a:effectLst/>
                        <a:latin typeface="+mj-lt"/>
                        <a:ea typeface="Calibri" panose="020F0502020204030204" pitchFamily="34" charset="0"/>
                        <a:cs typeface="Arial" panose="020B0604020202020204" pitchFamily="34" charset="0"/>
                      </a:endParaRPr>
                    </a:p>
                  </a:txBody>
                  <a:tcPr marL="51800" marR="51800" marT="0" marB="0" anchor="ctr"/>
                </a:tc>
                <a:tc>
                  <a:txBody>
                    <a:bodyPr/>
                    <a:lstStyle/>
                    <a:p>
                      <a:pPr algn="r">
                        <a:lnSpc>
                          <a:spcPct val="107000"/>
                        </a:lnSpc>
                        <a:spcAft>
                          <a:spcPts val="800"/>
                        </a:spcAft>
                      </a:pPr>
                      <a:r>
                        <a:rPr lang="en-GB" sz="1800">
                          <a:effectLst/>
                          <a:latin typeface="+mj-lt"/>
                        </a:rPr>
                        <a:t>161</a:t>
                      </a:r>
                      <a:endParaRPr lang="en-GB" sz="1800">
                        <a:effectLst/>
                        <a:latin typeface="+mj-lt"/>
                        <a:ea typeface="Calibri" panose="020F0502020204030204" pitchFamily="34" charset="0"/>
                        <a:cs typeface="Arial" panose="020B0604020202020204" pitchFamily="34" charset="0"/>
                      </a:endParaRPr>
                    </a:p>
                  </a:txBody>
                  <a:tcPr marL="51800" marR="51800" marT="0" marB="0" anchor="ctr"/>
                </a:tc>
                <a:tc>
                  <a:txBody>
                    <a:bodyPr/>
                    <a:lstStyle/>
                    <a:p>
                      <a:pPr algn="r">
                        <a:lnSpc>
                          <a:spcPct val="107000"/>
                        </a:lnSpc>
                        <a:spcAft>
                          <a:spcPts val="800"/>
                        </a:spcAft>
                      </a:pPr>
                      <a:r>
                        <a:rPr lang="en-GB" sz="1800">
                          <a:effectLst/>
                          <a:latin typeface="+mj-lt"/>
                        </a:rPr>
                        <a:t>36</a:t>
                      </a:r>
                      <a:endParaRPr lang="en-GB" sz="1800">
                        <a:effectLst/>
                        <a:latin typeface="+mj-lt"/>
                        <a:ea typeface="Calibri" panose="020F0502020204030204" pitchFamily="34" charset="0"/>
                        <a:cs typeface="Arial" panose="020B0604020202020204" pitchFamily="34" charset="0"/>
                      </a:endParaRPr>
                    </a:p>
                  </a:txBody>
                  <a:tcPr marL="51800" marR="51800" marT="0" marB="0" anchor="ctr"/>
                </a:tc>
                <a:tc>
                  <a:txBody>
                    <a:bodyPr/>
                    <a:lstStyle/>
                    <a:p>
                      <a:pPr algn="r">
                        <a:lnSpc>
                          <a:spcPct val="107000"/>
                        </a:lnSpc>
                        <a:spcAft>
                          <a:spcPts val="800"/>
                        </a:spcAft>
                      </a:pPr>
                      <a:r>
                        <a:rPr lang="en-GB" sz="1800" dirty="0">
                          <a:effectLst/>
                          <a:latin typeface="+mj-lt"/>
                          <a:ea typeface="Calibri" panose="020F0502020204030204" pitchFamily="34" charset="0"/>
                          <a:cs typeface="Arial" panose="020B0604020202020204" pitchFamily="34" charset="0"/>
                        </a:rPr>
                        <a:t>495</a:t>
                      </a:r>
                    </a:p>
                  </a:txBody>
                  <a:tcPr marL="51800" marR="51800" marT="0" marB="0" anchor="ctr"/>
                </a:tc>
                <a:extLst>
                  <a:ext uri="{0D108BD9-81ED-4DB2-BD59-A6C34878D82A}">
                    <a16:rowId xmlns:a16="http://schemas.microsoft.com/office/drawing/2014/main" val="1678761405"/>
                  </a:ext>
                </a:extLst>
              </a:tr>
            </a:tbl>
          </a:graphicData>
        </a:graphic>
      </p:graphicFrame>
      <p:sp>
        <p:nvSpPr>
          <p:cNvPr id="7" name="TextBox 6">
            <a:extLst>
              <a:ext uri="{FF2B5EF4-FFF2-40B4-BE49-F238E27FC236}">
                <a16:creationId xmlns:a16="http://schemas.microsoft.com/office/drawing/2014/main" id="{83A203AA-487B-4B31-9A7D-C18DF1AB89A0}"/>
              </a:ext>
            </a:extLst>
          </p:cNvPr>
          <p:cNvSpPr txBox="1"/>
          <p:nvPr/>
        </p:nvSpPr>
        <p:spPr>
          <a:xfrm>
            <a:off x="429696" y="6261134"/>
            <a:ext cx="11080069" cy="523220"/>
          </a:xfrm>
          <a:prstGeom prst="rect">
            <a:avLst/>
          </a:prstGeom>
          <a:noFill/>
        </p:spPr>
        <p:txBody>
          <a:bodyPr wrap="square" rtlCol="0">
            <a:spAutoFit/>
          </a:bodyPr>
          <a:lstStyle/>
          <a:p>
            <a:r>
              <a:rPr lang="en-GB" sz="1400" dirty="0" err="1"/>
              <a:t>cUTI</a:t>
            </a:r>
            <a:r>
              <a:rPr lang="en-GB" sz="1400" dirty="0"/>
              <a:t>, complicated urinary tract infection; HAP/VAP, hospital-acquired pneumonia or ventilator associated pneumonia; IAI intraabdominal infection; PHE, Public Health England; SGSS, Second Generation Surveillance System </a:t>
            </a:r>
          </a:p>
        </p:txBody>
      </p:sp>
    </p:spTree>
    <p:extLst>
      <p:ext uri="{BB962C8B-B14F-4D97-AF65-F5344CB8AC3E}">
        <p14:creationId xmlns:p14="http://schemas.microsoft.com/office/powerpoint/2010/main" val="762664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0CBD-0379-4224-BCBA-CAD049524B3B}"/>
              </a:ext>
            </a:extLst>
          </p:cNvPr>
          <p:cNvSpPr>
            <a:spLocks noGrp="1"/>
          </p:cNvSpPr>
          <p:nvPr>
            <p:ph type="ctrTitle"/>
          </p:nvPr>
        </p:nvSpPr>
        <p:spPr/>
        <p:txBody>
          <a:bodyPr>
            <a:normAutofit/>
          </a:bodyPr>
          <a:lstStyle/>
          <a:p>
            <a:r>
              <a:rPr lang="en-GB" sz="3600" dirty="0"/>
              <a:t>Consultation comments – PHE SGSS data</a:t>
            </a:r>
          </a:p>
        </p:txBody>
      </p:sp>
      <p:graphicFrame>
        <p:nvGraphicFramePr>
          <p:cNvPr id="7" name="Table 5">
            <a:extLst>
              <a:ext uri="{FF2B5EF4-FFF2-40B4-BE49-F238E27FC236}">
                <a16:creationId xmlns:a16="http://schemas.microsoft.com/office/drawing/2014/main" id="{FF7C6E50-D3DB-4191-B357-016ACB43439D}"/>
              </a:ext>
            </a:extLst>
          </p:cNvPr>
          <p:cNvGraphicFramePr>
            <a:graphicFrameLocks noGrp="1"/>
          </p:cNvGraphicFramePr>
          <p:nvPr>
            <p:extLst>
              <p:ext uri="{D42A27DB-BD31-4B8C-83A1-F6EECF244321}">
                <p14:modId xmlns:p14="http://schemas.microsoft.com/office/powerpoint/2010/main" val="4167350070"/>
              </p:ext>
            </p:extLst>
          </p:nvPr>
        </p:nvGraphicFramePr>
        <p:xfrm>
          <a:off x="496383" y="1125685"/>
          <a:ext cx="10903918" cy="3901638"/>
        </p:xfrm>
        <a:graphic>
          <a:graphicData uri="http://schemas.openxmlformats.org/drawingml/2006/table">
            <a:tbl>
              <a:tblPr firstRow="1" bandRow="1">
                <a:tableStyleId>{5C22544A-7EE6-4342-B048-85BDC9FD1C3A}</a:tableStyleId>
              </a:tblPr>
              <a:tblGrid>
                <a:gridCol w="5437651">
                  <a:extLst>
                    <a:ext uri="{9D8B030D-6E8A-4147-A177-3AD203B41FA5}">
                      <a16:colId xmlns:a16="http://schemas.microsoft.com/office/drawing/2014/main" val="3114708446"/>
                    </a:ext>
                  </a:extLst>
                </a:gridCol>
                <a:gridCol w="5466267">
                  <a:extLst>
                    <a:ext uri="{9D8B030D-6E8A-4147-A177-3AD203B41FA5}">
                      <a16:colId xmlns:a16="http://schemas.microsoft.com/office/drawing/2014/main" val="4271128396"/>
                    </a:ext>
                  </a:extLst>
                </a:gridCol>
              </a:tblGrid>
              <a:tr h="654819">
                <a:tc>
                  <a:txBody>
                    <a:bodyPr/>
                    <a:lstStyle/>
                    <a:p>
                      <a:pPr marL="0" indent="0">
                        <a:lnSpc>
                          <a:spcPct val="100000"/>
                        </a:lnSpc>
                        <a:spcBef>
                          <a:spcPts val="600"/>
                        </a:spcBef>
                        <a:spcAft>
                          <a:spcPts val="600"/>
                        </a:spcAft>
                      </a:pPr>
                      <a:r>
                        <a:rPr lang="en-GB"/>
                        <a:t>SGSS underestimate patient numbers</a:t>
                      </a:r>
                    </a:p>
                  </a:txBody>
                  <a:tcPr/>
                </a:tc>
                <a:tc>
                  <a:txBody>
                    <a:bodyPr/>
                    <a:lstStyle/>
                    <a:p>
                      <a:pPr>
                        <a:lnSpc>
                          <a:spcPct val="110000"/>
                        </a:lnSpc>
                        <a:spcBef>
                          <a:spcPts val="0"/>
                        </a:spcBef>
                        <a:spcAft>
                          <a:spcPts val="600"/>
                        </a:spcAft>
                      </a:pPr>
                      <a:r>
                        <a:rPr lang="en-GB"/>
                        <a:t>SGSS overestimates patient numbers</a:t>
                      </a:r>
                      <a:endParaRPr lang="en-GB" u="none"/>
                    </a:p>
                  </a:txBody>
                  <a:tcPr/>
                </a:tc>
                <a:extLst>
                  <a:ext uri="{0D108BD9-81ED-4DB2-BD59-A6C34878D82A}">
                    <a16:rowId xmlns:a16="http://schemas.microsoft.com/office/drawing/2014/main" val="3072268216"/>
                  </a:ext>
                </a:extLst>
              </a:tr>
              <a:tr h="3059351">
                <a:tc>
                  <a:txBody>
                    <a:bodyPr/>
                    <a:lstStyle/>
                    <a:p>
                      <a:pPr marL="0" indent="0">
                        <a:lnSpc>
                          <a:spcPct val="100000"/>
                        </a:lnSpc>
                        <a:spcBef>
                          <a:spcPts val="600"/>
                        </a:spcBef>
                        <a:spcAft>
                          <a:spcPts val="600"/>
                        </a:spcAft>
                      </a:pPr>
                      <a:r>
                        <a:rPr lang="en-GB" b="1" u="none"/>
                        <a:t>Clinical expert: </a:t>
                      </a:r>
                    </a:p>
                    <a:p>
                      <a:pPr marL="0" indent="0">
                        <a:lnSpc>
                          <a:spcPct val="100000"/>
                        </a:lnSpc>
                        <a:spcBef>
                          <a:spcPts val="600"/>
                        </a:spcBef>
                        <a:spcAft>
                          <a:spcPts val="600"/>
                        </a:spcAft>
                      </a:pPr>
                      <a:r>
                        <a:rPr lang="en-GB" u="none"/>
                        <a:t>Local laboratory di</a:t>
                      </a:r>
                      <a:r>
                        <a:rPr lang="en-GB" u="none">
                          <a:solidFill>
                            <a:schemeClr val="tx1"/>
                          </a:solidFill>
                        </a:rPr>
                        <a:t>agnosis varies and fails to culture blood or other relevant sites </a:t>
                      </a:r>
                    </a:p>
                    <a:p>
                      <a:pPr marL="0" indent="0">
                        <a:lnSpc>
                          <a:spcPct val="100000"/>
                        </a:lnSpc>
                        <a:spcBef>
                          <a:spcPts val="600"/>
                        </a:spcBef>
                        <a:spcAft>
                          <a:spcPts val="600"/>
                        </a:spcAft>
                      </a:pPr>
                      <a:r>
                        <a:rPr lang="en-GB" b="1" u="none">
                          <a:solidFill>
                            <a:schemeClr val="tx1"/>
                          </a:solidFill>
                        </a:rPr>
                        <a:t>Shionogi:</a:t>
                      </a:r>
                    </a:p>
                    <a:p>
                      <a:pPr marL="285750" indent="-285750">
                        <a:lnSpc>
                          <a:spcPct val="100000"/>
                        </a:lnSpc>
                        <a:spcBef>
                          <a:spcPts val="600"/>
                        </a:spcBef>
                        <a:buFont typeface="Arial" panose="020B0604020202020204" pitchFamily="34" charset="0"/>
                        <a:buChar char="•"/>
                      </a:pPr>
                      <a:r>
                        <a:rPr lang="en-GB" u="none">
                          <a:solidFill>
                            <a:schemeClr val="tx1"/>
                          </a:solidFill>
                        </a:rPr>
                        <a:t>Not all hospitals have microbiology laboratories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u="none">
                          <a:solidFill>
                            <a:schemeClr val="tx1"/>
                          </a:solidFill>
                        </a:rPr>
                        <a:t>98% of existing laboratories provide data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u="none">
                          <a:solidFill>
                            <a:schemeClr val="tx1"/>
                          </a:solidFill>
                        </a:rPr>
                        <a:t>Data often incomplete</a:t>
                      </a:r>
                    </a:p>
                    <a:p>
                      <a:pPr marL="285750" indent="-285750">
                        <a:lnSpc>
                          <a:spcPct val="100000"/>
                        </a:lnSpc>
                        <a:spcBef>
                          <a:spcPts val="600"/>
                        </a:spcBef>
                        <a:buFont typeface="Arial" panose="020B0604020202020204" pitchFamily="34" charset="0"/>
                        <a:buChar char="•"/>
                      </a:pPr>
                      <a:r>
                        <a:rPr lang="en-GB" u="none">
                          <a:solidFill>
                            <a:schemeClr val="tx1"/>
                          </a:solidFill>
                        </a:rPr>
                        <a:t>Under-reporting further exacerbated by COVID</a:t>
                      </a:r>
                    </a:p>
                    <a:p>
                      <a:pPr marL="0" indent="0">
                        <a:lnSpc>
                          <a:spcPct val="110000"/>
                        </a:lnSpc>
                        <a:spcBef>
                          <a:spcPts val="0"/>
                        </a:spcBef>
                        <a:spcAft>
                          <a:spcPts val="600"/>
                        </a:spcAft>
                        <a:buFont typeface="Arial" panose="020B0604020202020204" pitchFamily="34" charset="0"/>
                        <a:buNone/>
                      </a:pPr>
                      <a:endParaRPr lang="en-GB" u="none"/>
                    </a:p>
                  </a:txBody>
                  <a:tcPr/>
                </a:tc>
                <a:tc>
                  <a:txBody>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sz="1800" b="1" u="none" kern="1200">
                          <a:solidFill>
                            <a:schemeClr val="dk1"/>
                          </a:solidFill>
                          <a:effectLst/>
                          <a:latin typeface="+mn-lt"/>
                          <a:ea typeface="+mn-ea"/>
                          <a:cs typeface="+mn-cs"/>
                        </a:rPr>
                        <a:t>BSAC/</a:t>
                      </a:r>
                      <a:r>
                        <a:rPr lang="en-GB" sz="1800" b="1" u="none" kern="1200" err="1">
                          <a:solidFill>
                            <a:schemeClr val="dk1"/>
                          </a:solidFill>
                          <a:effectLst/>
                          <a:latin typeface="+mn-lt"/>
                          <a:ea typeface="+mn-ea"/>
                          <a:cs typeface="+mn-cs"/>
                        </a:rPr>
                        <a:t>RCPath</a:t>
                      </a:r>
                      <a:r>
                        <a:rPr lang="en-GB" sz="1800" u="none" kern="1200">
                          <a:solidFill>
                            <a:schemeClr val="dk1"/>
                          </a:solidFill>
                          <a:effectLst/>
                          <a:latin typeface="+mn-lt"/>
                          <a:ea typeface="+mn-ea"/>
                          <a:cs typeface="+mn-cs"/>
                        </a:rPr>
                        <a:t>: </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sz="1800" u="none" kern="1200">
                          <a:solidFill>
                            <a:schemeClr val="dk1"/>
                          </a:solidFill>
                          <a:effectLst/>
                          <a:latin typeface="+mn-lt"/>
                          <a:ea typeface="+mn-ea"/>
                          <a:cs typeface="+mn-cs"/>
                        </a:rPr>
                        <a:t>Estimates based on lower respiratory tract samples will significantly overestimate incidence, because HAP/VAP diagnosed using clinical and radiological results not just cultures. </a:t>
                      </a:r>
                    </a:p>
                    <a:p>
                      <a:pPr marL="0" indent="0">
                        <a:lnSpc>
                          <a:spcPct val="110000"/>
                        </a:lnSpc>
                        <a:spcBef>
                          <a:spcPts val="0"/>
                        </a:spcBef>
                        <a:spcAft>
                          <a:spcPts val="600"/>
                        </a:spcAft>
                        <a:buFont typeface="Arial" panose="020B0604020202020204" pitchFamily="34" charset="0"/>
                        <a:buNone/>
                      </a:pPr>
                      <a:endParaRPr lang="en-GB" b="1" u="none"/>
                    </a:p>
                  </a:txBody>
                  <a:tcPr/>
                </a:tc>
                <a:extLst>
                  <a:ext uri="{0D108BD9-81ED-4DB2-BD59-A6C34878D82A}">
                    <a16:rowId xmlns:a16="http://schemas.microsoft.com/office/drawing/2014/main" val="2488558278"/>
                  </a:ext>
                </a:extLst>
              </a:tr>
            </a:tbl>
          </a:graphicData>
        </a:graphic>
      </p:graphicFrame>
      <p:sp>
        <p:nvSpPr>
          <p:cNvPr id="5" name="TextBox 4">
            <a:extLst>
              <a:ext uri="{FF2B5EF4-FFF2-40B4-BE49-F238E27FC236}">
                <a16:creationId xmlns:a16="http://schemas.microsoft.com/office/drawing/2014/main" id="{870BDD10-8CB8-4249-8387-492A41E8D023}"/>
              </a:ext>
            </a:extLst>
          </p:cNvPr>
          <p:cNvSpPr txBox="1"/>
          <p:nvPr/>
        </p:nvSpPr>
        <p:spPr>
          <a:xfrm>
            <a:off x="496383" y="5618799"/>
            <a:ext cx="8740343" cy="523221"/>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400" i="1" dirty="0">
                <a:latin typeface="Lato" panose="020F0502020204030203" pitchFamily="34" charset="0"/>
                <a:ea typeface="Lato" panose="020F0502020204030203" pitchFamily="34" charset="0"/>
                <a:cs typeface="Lato" panose="020F0502020204030203" pitchFamily="34" charset="0"/>
              </a:rPr>
              <a:t>Which approach to classification should the model incorporate</a:t>
            </a:r>
            <a:r>
              <a:rPr lang="en-GB" sz="2400" i="1" dirty="0">
                <a:latin typeface="Lato"/>
              </a:rPr>
              <a:t>?</a:t>
            </a:r>
          </a:p>
        </p:txBody>
      </p:sp>
    </p:spTree>
    <p:extLst>
      <p:ext uri="{BB962C8B-B14F-4D97-AF65-F5344CB8AC3E}">
        <p14:creationId xmlns:p14="http://schemas.microsoft.com/office/powerpoint/2010/main" val="370685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09A-FEE8-4967-B76E-DB225FAE3A91}"/>
              </a:ext>
            </a:extLst>
          </p:cNvPr>
          <p:cNvSpPr>
            <a:spLocks noGrp="1"/>
          </p:cNvSpPr>
          <p:nvPr>
            <p:ph type="ctrTitle"/>
          </p:nvPr>
        </p:nvSpPr>
        <p:spPr/>
        <p:txBody>
          <a:bodyPr/>
          <a:lstStyle/>
          <a:p>
            <a:r>
              <a:rPr lang="en-GB" dirty="0"/>
              <a:t>6 key questions for committee</a:t>
            </a:r>
          </a:p>
        </p:txBody>
      </p:sp>
      <p:sp>
        <p:nvSpPr>
          <p:cNvPr id="3" name="Text Placeholder 2">
            <a:extLst>
              <a:ext uri="{FF2B5EF4-FFF2-40B4-BE49-F238E27FC236}">
                <a16:creationId xmlns:a16="http://schemas.microsoft.com/office/drawing/2014/main" id="{E2F34064-6C47-47BD-90EF-048DC2EB99CA}"/>
              </a:ext>
            </a:extLst>
          </p:cNvPr>
          <p:cNvSpPr>
            <a:spLocks noGrp="1"/>
          </p:cNvSpPr>
          <p:nvPr>
            <p:ph type="body" sz="quarter" idx="12"/>
          </p:nvPr>
        </p:nvSpPr>
        <p:spPr>
          <a:xfrm>
            <a:off x="496383" y="1141416"/>
            <a:ext cx="11177587" cy="4005262"/>
          </a:xfrm>
        </p:spPr>
        <p:txBody>
          <a:bodyPr>
            <a:noAutofit/>
          </a:bodyPr>
          <a:lstStyle/>
          <a:p>
            <a:pPr marL="342900" indent="-342900">
              <a:spcBef>
                <a:spcPts val="0"/>
              </a:spcBef>
              <a:spcAft>
                <a:spcPts val="300"/>
              </a:spcAft>
              <a:buFont typeface="Arial" panose="020B0604020202020204" pitchFamily="34" charset="0"/>
              <a:buAutoNum type="arabicPeriod"/>
            </a:pPr>
            <a:r>
              <a:rPr lang="en-GB" dirty="0">
                <a:latin typeface="+mn-lt"/>
              </a:rPr>
              <a:t>What is the </a:t>
            </a:r>
            <a:r>
              <a:rPr lang="en-GB" b="1" dirty="0">
                <a:latin typeface="+mn-lt"/>
              </a:rPr>
              <a:t>total</a:t>
            </a:r>
            <a:r>
              <a:rPr lang="en-GB" dirty="0">
                <a:latin typeface="+mn-lt"/>
              </a:rPr>
              <a:t> value of the antimicrobial to the NHS?</a:t>
            </a:r>
          </a:p>
          <a:p>
            <a:pPr lvl="1" indent="0">
              <a:spcBef>
                <a:spcPts val="0"/>
              </a:spcBef>
              <a:spcAft>
                <a:spcPts val="300"/>
              </a:spcAft>
              <a:buNone/>
            </a:pPr>
            <a:r>
              <a:rPr lang="en-GB" i="1" dirty="0">
                <a:latin typeface="+mn-lt"/>
              </a:rPr>
              <a:t>Incremental benefits, measured in quality-adjusted life years (QALYs)</a:t>
            </a:r>
          </a:p>
          <a:p>
            <a:pPr marL="342900" indent="-342900">
              <a:spcBef>
                <a:spcPts val="0"/>
              </a:spcBef>
              <a:spcAft>
                <a:spcPts val="300"/>
              </a:spcAft>
              <a:buFont typeface="Arial" panose="020B0604020202020204" pitchFamily="34" charset="0"/>
              <a:buAutoNum type="arabicPeriod"/>
            </a:pPr>
            <a:r>
              <a:rPr lang="en-GB" dirty="0">
                <a:latin typeface="+mn-lt"/>
              </a:rPr>
              <a:t>Are there any benefits that haven’t been adequately captured in this value estimate?</a:t>
            </a:r>
          </a:p>
          <a:p>
            <a:pPr marL="342900" indent="-342900">
              <a:spcBef>
                <a:spcPts val="0"/>
              </a:spcBef>
              <a:spcAft>
                <a:spcPts val="300"/>
              </a:spcAft>
              <a:buFont typeface="Arial" panose="020B0604020202020204" pitchFamily="34" charset="0"/>
              <a:buAutoNum type="arabicPeriod"/>
            </a:pPr>
            <a:r>
              <a:rPr lang="en-GB" dirty="0">
                <a:latin typeface="+mn-lt"/>
              </a:rPr>
              <a:t>What is the </a:t>
            </a:r>
            <a:r>
              <a:rPr lang="en-GB" b="1" dirty="0">
                <a:latin typeface="+mn-lt"/>
              </a:rPr>
              <a:t>annual </a:t>
            </a:r>
            <a:r>
              <a:rPr lang="en-GB" dirty="0">
                <a:latin typeface="+mn-lt"/>
              </a:rPr>
              <a:t>value of the antimicrobial for the 10-year contract duration (QALYs)? </a:t>
            </a:r>
          </a:p>
          <a:p>
            <a:pPr lvl="1" indent="0">
              <a:spcBef>
                <a:spcPts val="0"/>
              </a:spcBef>
              <a:spcAft>
                <a:spcPts val="300"/>
              </a:spcAft>
              <a:buNone/>
            </a:pPr>
            <a:r>
              <a:rPr lang="en-GB" i="1" dirty="0"/>
              <a:t>Refers to proportion of lifetime value that should be attributed to contract in order to address market failure, rather than simply the incremental benefits accrued in first 10 years of modelled time horizon</a:t>
            </a:r>
          </a:p>
          <a:p>
            <a:pPr marL="342900" indent="-342900">
              <a:spcBef>
                <a:spcPts val="0"/>
              </a:spcBef>
              <a:spcAft>
                <a:spcPts val="300"/>
              </a:spcAft>
              <a:buFont typeface="Arial" panose="020B0604020202020204" pitchFamily="34" charset="0"/>
              <a:buAutoNum type="arabicPeriod"/>
            </a:pPr>
            <a:r>
              <a:rPr lang="en-GB" dirty="0">
                <a:latin typeface="+mn-lt"/>
              </a:rPr>
              <a:t>What are the committee’s stewardship recommendations? </a:t>
            </a:r>
          </a:p>
          <a:p>
            <a:pPr marL="342900" indent="-342900">
              <a:spcBef>
                <a:spcPts val="0"/>
              </a:spcBef>
              <a:spcAft>
                <a:spcPts val="300"/>
              </a:spcAft>
              <a:buFont typeface="Arial" panose="020B0604020202020204" pitchFamily="34" charset="0"/>
              <a:buAutoNum type="arabicPeriod"/>
            </a:pPr>
            <a:r>
              <a:rPr lang="en-GB" dirty="0">
                <a:latin typeface="+mn-lt"/>
              </a:rPr>
              <a:t>What are the most relevant comparators? </a:t>
            </a:r>
          </a:p>
          <a:p>
            <a:pPr lvl="1" indent="0">
              <a:spcBef>
                <a:spcPts val="0"/>
              </a:spcBef>
              <a:spcAft>
                <a:spcPts val="300"/>
              </a:spcAft>
              <a:buNone/>
            </a:pPr>
            <a:r>
              <a:rPr lang="en-GB" i="1" dirty="0">
                <a:sym typeface="Wingdings" panose="05000000000000000000" pitchFamily="2" charset="2"/>
              </a:rPr>
              <a:t>Informs c</a:t>
            </a:r>
            <a:r>
              <a:rPr lang="en-GB" i="1" dirty="0"/>
              <a:t>onfidential hospital purchase price of CAZ-AVI, set to discourage overuse (</a:t>
            </a:r>
            <a:r>
              <a:rPr lang="en-GB" i="1" dirty="0" err="1"/>
              <a:t>ie</a:t>
            </a:r>
            <a:r>
              <a:rPr lang="en-GB" i="1" dirty="0"/>
              <a:t> not too cheap) and encourage appropriate use (</a:t>
            </a:r>
            <a:r>
              <a:rPr lang="en-GB" i="1" dirty="0" err="1"/>
              <a:t>ie</a:t>
            </a:r>
            <a:r>
              <a:rPr lang="en-GB" i="1" dirty="0"/>
              <a:t> not too expensive)</a:t>
            </a:r>
          </a:p>
          <a:p>
            <a:pPr marL="342900" indent="-342900">
              <a:spcBef>
                <a:spcPts val="0"/>
              </a:spcBef>
              <a:spcAft>
                <a:spcPts val="300"/>
              </a:spcAft>
              <a:buFont typeface="Arial" panose="020B0604020202020204" pitchFamily="34" charset="0"/>
              <a:buAutoNum type="arabicPeriod"/>
            </a:pPr>
            <a:r>
              <a:rPr lang="en-GB" dirty="0">
                <a:latin typeface="+mn-lt"/>
              </a:rPr>
              <a:t>How can data collection and surveillance be improved to capture missing data and reduce uncertainty? </a:t>
            </a:r>
          </a:p>
          <a:p>
            <a:pPr marL="342900" indent="-342900">
              <a:spcBef>
                <a:spcPts val="0"/>
              </a:spcBef>
              <a:spcAft>
                <a:spcPts val="300"/>
              </a:spcAft>
              <a:buFont typeface="Arial" panose="020B0604020202020204" pitchFamily="34" charset="0"/>
              <a:buAutoNum type="arabicPeriod"/>
            </a:pPr>
            <a:endParaRPr lang="en-GB" dirty="0">
              <a:latin typeface="+mn-lt"/>
            </a:endParaRPr>
          </a:p>
          <a:p>
            <a:pPr marL="971550" lvl="1" indent="-285750">
              <a:spcBef>
                <a:spcPts val="0"/>
              </a:spcBef>
              <a:spcAft>
                <a:spcPts val="300"/>
              </a:spcAft>
              <a:buFont typeface="Wingdings" panose="05000000000000000000" pitchFamily="2" charset="2"/>
              <a:buChar char="à"/>
            </a:pPr>
            <a:endParaRPr lang="en-GB" dirty="0"/>
          </a:p>
          <a:p>
            <a:pPr marL="342900" indent="-342900">
              <a:spcBef>
                <a:spcPts val="0"/>
              </a:spcBef>
              <a:spcAft>
                <a:spcPts val="300"/>
              </a:spcAft>
              <a:buAutoNum type="arabicPeriod"/>
            </a:pPr>
            <a:endParaRPr lang="en-GB" dirty="0">
              <a:latin typeface="+mn-lt"/>
            </a:endParaRPr>
          </a:p>
        </p:txBody>
      </p:sp>
    </p:spTree>
    <p:extLst>
      <p:ext uri="{BB962C8B-B14F-4D97-AF65-F5344CB8AC3E}">
        <p14:creationId xmlns:p14="http://schemas.microsoft.com/office/powerpoint/2010/main" val="298197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228600" y="199876"/>
            <a:ext cx="11696700" cy="800249"/>
          </a:xfrm>
        </p:spPr>
        <p:txBody>
          <a:bodyPr>
            <a:normAutofit fontScale="90000"/>
          </a:bodyPr>
          <a:lstStyle/>
          <a:p>
            <a:r>
              <a:rPr lang="en-GB" sz="3200" dirty="0"/>
              <a:t>Estimating the patient population over</a:t>
            </a:r>
            <a:br>
              <a:rPr lang="en-GB" sz="3200" dirty="0"/>
            </a:br>
            <a:r>
              <a:rPr lang="en-GB" sz="2400" b="0" i="1" dirty="0"/>
              <a:t>Persistent or damped</a:t>
            </a:r>
            <a:endParaRPr lang="en-GB" sz="3200" dirty="0"/>
          </a:p>
        </p:txBody>
      </p:sp>
      <p:pic>
        <p:nvPicPr>
          <p:cNvPr id="10" name="Picture 9" descr="Chart showing how the number of patients with a certain pathogen changes between 2013 and 2018.">
            <a:extLst>
              <a:ext uri="{FF2B5EF4-FFF2-40B4-BE49-F238E27FC236}">
                <a16:creationId xmlns:a16="http://schemas.microsoft.com/office/drawing/2014/main" id="{FD689256-3F03-440D-B91B-9BC8664455C2}"/>
              </a:ext>
            </a:extLst>
          </p:cNvPr>
          <p:cNvPicPr>
            <a:picLocks noChangeAspect="1"/>
          </p:cNvPicPr>
          <p:nvPr/>
        </p:nvPicPr>
        <p:blipFill>
          <a:blip r:embed="rId3"/>
          <a:stretch>
            <a:fillRect/>
          </a:stretch>
        </p:blipFill>
        <p:spPr>
          <a:xfrm>
            <a:off x="746067" y="1595877"/>
            <a:ext cx="1913504" cy="4366427"/>
          </a:xfrm>
          <a:prstGeom prst="rect">
            <a:avLst/>
          </a:prstGeom>
        </p:spPr>
      </p:pic>
      <p:sp>
        <p:nvSpPr>
          <p:cNvPr id="11" name="Arrow: Right 10">
            <a:extLst>
              <a:ext uri="{FF2B5EF4-FFF2-40B4-BE49-F238E27FC236}">
                <a16:creationId xmlns:a16="http://schemas.microsoft.com/office/drawing/2014/main" id="{B0524806-03E6-4150-854D-F7A7C305A4B9}"/>
              </a:ext>
              <a:ext uri="{C183D7F6-B498-43B3-948B-1728B52AA6E4}">
                <adec:decorative xmlns:adec="http://schemas.microsoft.com/office/drawing/2017/decorative" val="1"/>
              </a:ext>
            </a:extLst>
          </p:cNvPr>
          <p:cNvSpPr/>
          <p:nvPr/>
        </p:nvSpPr>
        <p:spPr>
          <a:xfrm>
            <a:off x="3221182" y="4956725"/>
            <a:ext cx="5144001" cy="820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Lato"/>
                <a:ea typeface="+mn-ea"/>
                <a:cs typeface="+mn-cs"/>
              </a:rPr>
              <a:t>Model time horizon: 20 years</a:t>
            </a:r>
          </a:p>
        </p:txBody>
      </p:sp>
      <p:sp>
        <p:nvSpPr>
          <p:cNvPr id="23" name="Freeform: Shape 22">
            <a:extLst>
              <a:ext uri="{FF2B5EF4-FFF2-40B4-BE49-F238E27FC236}">
                <a16:creationId xmlns:a16="http://schemas.microsoft.com/office/drawing/2014/main" id="{E53AE8BE-DD25-4364-9037-CED2A28E1771}"/>
              </a:ext>
            </a:extLst>
          </p:cNvPr>
          <p:cNvSpPr/>
          <p:nvPr/>
        </p:nvSpPr>
        <p:spPr>
          <a:xfrm>
            <a:off x="2628900" y="3806542"/>
            <a:ext cx="5860974" cy="1062468"/>
          </a:xfrm>
          <a:custGeom>
            <a:avLst/>
            <a:gdLst>
              <a:gd name="connsiteX0" fmla="*/ 0 w 5839691"/>
              <a:gd name="connsiteY0" fmla="*/ 1376112 h 1376112"/>
              <a:gd name="connsiteX1" fmla="*/ 2774373 w 5839691"/>
              <a:gd name="connsiteY1" fmla="*/ 181158 h 1376112"/>
              <a:gd name="connsiteX2" fmla="*/ 5839691 w 5839691"/>
              <a:gd name="connsiteY2" fmla="*/ 25294 h 1376112"/>
            </a:gdLst>
            <a:ahLst/>
            <a:cxnLst>
              <a:cxn ang="0">
                <a:pos x="connsiteX0" y="connsiteY0"/>
              </a:cxn>
              <a:cxn ang="0">
                <a:pos x="connsiteX1" y="connsiteY1"/>
              </a:cxn>
              <a:cxn ang="0">
                <a:pos x="connsiteX2" y="connsiteY2"/>
              </a:cxn>
            </a:cxnLst>
            <a:rect l="l" t="t" r="r" b="b"/>
            <a:pathLst>
              <a:path w="5839691" h="1376112">
                <a:moveTo>
                  <a:pt x="0" y="1376112"/>
                </a:moveTo>
                <a:cubicBezTo>
                  <a:pt x="900545" y="891203"/>
                  <a:pt x="1801091" y="406294"/>
                  <a:pt x="2774373" y="181158"/>
                </a:cubicBezTo>
                <a:cubicBezTo>
                  <a:pt x="3747655" y="-43978"/>
                  <a:pt x="4793673" y="-9342"/>
                  <a:pt x="5839691" y="25294"/>
                </a:cubicBezTo>
              </a:path>
            </a:pathLst>
          </a:cu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24" name="Rectangle 23">
            <a:extLst>
              <a:ext uri="{FF2B5EF4-FFF2-40B4-BE49-F238E27FC236}">
                <a16:creationId xmlns:a16="http://schemas.microsoft.com/office/drawing/2014/main" id="{19FC1E77-B9D3-4BB4-B0AD-C45ECB1AAF12}"/>
              </a:ext>
              <a:ext uri="{C183D7F6-B498-43B3-948B-1728B52AA6E4}">
                <adec:decorative xmlns:adec="http://schemas.microsoft.com/office/drawing/2017/decorative" val="1"/>
              </a:ext>
            </a:extLst>
          </p:cNvPr>
          <p:cNvSpPr/>
          <p:nvPr/>
        </p:nvSpPr>
        <p:spPr>
          <a:xfrm>
            <a:off x="8551718" y="3522037"/>
            <a:ext cx="3373582" cy="917482"/>
          </a:xfrm>
          <a:prstGeom prst="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Lato"/>
                <a:ea typeface="+mn-ea"/>
                <a:cs typeface="+mn-cs"/>
              </a:rPr>
              <a:t>Damped trend: </a:t>
            </a:r>
            <a:r>
              <a:rPr kumimoji="0" lang="en-GB" sz="1800" b="0" i="0" u="none" strike="noStrike" kern="1200" cap="none" spc="0" normalizeH="0" baseline="0" noProof="0">
                <a:ln>
                  <a:noFill/>
                </a:ln>
                <a:solidFill>
                  <a:srgbClr val="000000"/>
                </a:solidFill>
                <a:effectLst/>
                <a:uLnTx/>
                <a:uFillTx/>
                <a:latin typeface="Lato"/>
                <a:ea typeface="+mn-ea"/>
                <a:cs typeface="+mn-cs"/>
              </a:rPr>
              <a:t>Growth in short term, stabilises in long term</a:t>
            </a:r>
          </a:p>
        </p:txBody>
      </p:sp>
      <p:sp>
        <p:nvSpPr>
          <p:cNvPr id="29" name="Freeform: Shape 28">
            <a:extLst>
              <a:ext uri="{FF2B5EF4-FFF2-40B4-BE49-F238E27FC236}">
                <a16:creationId xmlns:a16="http://schemas.microsoft.com/office/drawing/2014/main" id="{FE510C8C-EC2E-43E6-B36B-C587F01A3C06}"/>
              </a:ext>
            </a:extLst>
          </p:cNvPr>
          <p:cNvSpPr/>
          <p:nvPr/>
        </p:nvSpPr>
        <p:spPr>
          <a:xfrm>
            <a:off x="2597727" y="2601468"/>
            <a:ext cx="5922818" cy="2180951"/>
          </a:xfrm>
          <a:custGeom>
            <a:avLst/>
            <a:gdLst>
              <a:gd name="connsiteX0" fmla="*/ 0 w 6200510"/>
              <a:gd name="connsiteY0" fmla="*/ 2180951 h 2180951"/>
              <a:gd name="connsiteX1" fmla="*/ 3813464 w 6200510"/>
              <a:gd name="connsiteY1" fmla="*/ 674269 h 2180951"/>
              <a:gd name="connsiteX2" fmla="*/ 5891646 w 6200510"/>
              <a:gd name="connsiteY2" fmla="*/ 81988 h 2180951"/>
              <a:gd name="connsiteX3" fmla="*/ 6151418 w 6200510"/>
              <a:gd name="connsiteY3" fmla="*/ 19642 h 2180951"/>
            </a:gdLst>
            <a:ahLst/>
            <a:cxnLst>
              <a:cxn ang="0">
                <a:pos x="connsiteX0" y="connsiteY0"/>
              </a:cxn>
              <a:cxn ang="0">
                <a:pos x="connsiteX1" y="connsiteY1"/>
              </a:cxn>
              <a:cxn ang="0">
                <a:pos x="connsiteX2" y="connsiteY2"/>
              </a:cxn>
              <a:cxn ang="0">
                <a:pos x="connsiteX3" y="connsiteY3"/>
              </a:cxn>
            </a:cxnLst>
            <a:rect l="l" t="t" r="r" b="b"/>
            <a:pathLst>
              <a:path w="6200510" h="2180951">
                <a:moveTo>
                  <a:pt x="0" y="2180951"/>
                </a:moveTo>
                <a:cubicBezTo>
                  <a:pt x="1415761" y="1602523"/>
                  <a:pt x="2831523" y="1024096"/>
                  <a:pt x="3813464" y="674269"/>
                </a:cubicBezTo>
                <a:cubicBezTo>
                  <a:pt x="4795405" y="324442"/>
                  <a:pt x="5501987" y="191092"/>
                  <a:pt x="5891646" y="81988"/>
                </a:cubicBezTo>
                <a:cubicBezTo>
                  <a:pt x="6281305" y="-27116"/>
                  <a:pt x="6216361" y="-3737"/>
                  <a:pt x="6151418" y="19642"/>
                </a:cubicBezTo>
              </a:path>
            </a:pathLst>
          </a:cu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30" name="Rectangle 29">
            <a:extLst>
              <a:ext uri="{FF2B5EF4-FFF2-40B4-BE49-F238E27FC236}">
                <a16:creationId xmlns:a16="http://schemas.microsoft.com/office/drawing/2014/main" id="{74247E52-AEAC-49CB-A5FB-3817D316FB79}"/>
              </a:ext>
              <a:ext uri="{C183D7F6-B498-43B3-948B-1728B52AA6E4}">
                <adec:decorative xmlns:adec="http://schemas.microsoft.com/office/drawing/2017/decorative" val="1"/>
              </a:ext>
            </a:extLst>
          </p:cNvPr>
          <p:cNvSpPr/>
          <p:nvPr/>
        </p:nvSpPr>
        <p:spPr>
          <a:xfrm>
            <a:off x="8551718" y="2365253"/>
            <a:ext cx="3219523" cy="917482"/>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Lato"/>
                <a:ea typeface="+mn-ea"/>
                <a:cs typeface="+mn-cs"/>
              </a:rPr>
              <a:t>Persistent growth: </a:t>
            </a:r>
            <a:r>
              <a:rPr kumimoji="0" lang="en-GB" sz="1800" b="0" i="0" u="none" strike="noStrike" kern="1200" cap="none" spc="0" normalizeH="0" baseline="0" noProof="0">
                <a:ln>
                  <a:noFill/>
                </a:ln>
                <a:solidFill>
                  <a:srgbClr val="000000"/>
                </a:solidFill>
                <a:effectLst/>
                <a:uLnTx/>
                <a:uFillTx/>
                <a:latin typeface="Lato"/>
                <a:ea typeface="+mn-ea"/>
                <a:cs typeface="+mn-cs"/>
              </a:rPr>
              <a:t>Growth persists over time horizon</a:t>
            </a:r>
          </a:p>
        </p:txBody>
      </p:sp>
      <p:sp>
        <p:nvSpPr>
          <p:cNvPr id="13" name="Rectangle 12">
            <a:extLst>
              <a:ext uri="{FF2B5EF4-FFF2-40B4-BE49-F238E27FC236}">
                <a16:creationId xmlns:a16="http://schemas.microsoft.com/office/drawing/2014/main" id="{D30E6A3D-A3AF-4A2F-BDDB-0C2BD9A119B0}"/>
              </a:ext>
              <a:ext uri="{C183D7F6-B498-43B3-948B-1728B52AA6E4}">
                <adec:decorative xmlns:adec="http://schemas.microsoft.com/office/drawing/2017/decorative" val="1"/>
              </a:ext>
            </a:extLst>
          </p:cNvPr>
          <p:cNvSpPr/>
          <p:nvPr/>
        </p:nvSpPr>
        <p:spPr>
          <a:xfrm>
            <a:off x="926229" y="5914898"/>
            <a:ext cx="2211826" cy="8850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Historical population size data </a:t>
            </a:r>
            <a:br>
              <a:rPr lang="en-GB" dirty="0"/>
            </a:br>
            <a:r>
              <a:rPr lang="en-GB" dirty="0"/>
              <a:t>(PHE AMRHAI)</a:t>
            </a:r>
          </a:p>
        </p:txBody>
      </p:sp>
      <p:sp>
        <p:nvSpPr>
          <p:cNvPr id="12" name="TextBox 11">
            <a:extLst>
              <a:ext uri="{FF2B5EF4-FFF2-40B4-BE49-F238E27FC236}">
                <a16:creationId xmlns:a16="http://schemas.microsoft.com/office/drawing/2014/main" id="{A31C9614-765E-477D-A9B3-EFE2E4C8FF9C}"/>
              </a:ext>
            </a:extLst>
          </p:cNvPr>
          <p:cNvSpPr txBox="1"/>
          <p:nvPr/>
        </p:nvSpPr>
        <p:spPr>
          <a:xfrm>
            <a:off x="3241964" y="6471353"/>
            <a:ext cx="8281554" cy="307777"/>
          </a:xfrm>
          <a:prstGeom prst="rect">
            <a:avLst/>
          </a:prstGeom>
          <a:noFill/>
        </p:spPr>
        <p:txBody>
          <a:bodyPr wrap="square">
            <a:spAutoFit/>
          </a:bodyPr>
          <a:lstStyle/>
          <a:p>
            <a:r>
              <a:rPr lang="en-GB" sz="1400" b="0" i="0" dirty="0">
                <a:solidFill>
                  <a:srgbClr val="0B0C0C"/>
                </a:solidFill>
                <a:effectLst/>
              </a:rPr>
              <a:t>AMRHAI: antimicrobial resistance and healthcare associated infections national reference library</a:t>
            </a:r>
            <a:endParaRPr lang="en-GB" sz="1400" dirty="0"/>
          </a:p>
        </p:txBody>
      </p:sp>
    </p:spTree>
    <p:extLst>
      <p:ext uri="{BB962C8B-B14F-4D97-AF65-F5344CB8AC3E}">
        <p14:creationId xmlns:p14="http://schemas.microsoft.com/office/powerpoint/2010/main" val="1841050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322047" y="299331"/>
            <a:ext cx="11080069" cy="725258"/>
          </a:xfrm>
        </p:spPr>
        <p:txBody>
          <a:bodyPr>
            <a:normAutofit fontScale="90000"/>
          </a:bodyPr>
          <a:lstStyle/>
          <a:p>
            <a:r>
              <a:rPr lang="en-GB" sz="3600"/>
              <a:t>EEPRU used statistical measures of fit and visual evidence</a:t>
            </a:r>
            <a:br>
              <a:rPr lang="en-GB" sz="3600"/>
            </a:br>
            <a:r>
              <a:rPr lang="en-GB" sz="2700" b="0" i="1"/>
              <a:t>EEPRU uses both in base case</a:t>
            </a:r>
            <a:br>
              <a:rPr lang="en-GB" sz="3600"/>
            </a:br>
            <a:endParaRPr lang="en-GB" sz="3600" i="1"/>
          </a:p>
        </p:txBody>
      </p:sp>
      <p:sp>
        <p:nvSpPr>
          <p:cNvPr id="5" name="Subtitle 4">
            <a:extLst>
              <a:ext uri="{FF2B5EF4-FFF2-40B4-BE49-F238E27FC236}">
                <a16:creationId xmlns:a16="http://schemas.microsoft.com/office/drawing/2014/main" id="{89EF4073-EF7D-4259-85C1-B61507FCE0F9}"/>
              </a:ext>
            </a:extLst>
          </p:cNvPr>
          <p:cNvSpPr>
            <a:spLocks noGrp="1"/>
          </p:cNvSpPr>
          <p:nvPr>
            <p:ph type="subTitle" idx="1"/>
          </p:nvPr>
        </p:nvSpPr>
        <p:spPr>
          <a:xfrm>
            <a:off x="233464" y="1330072"/>
            <a:ext cx="7091463" cy="3708653"/>
          </a:xfrm>
        </p:spPr>
        <p:txBody>
          <a:bodyPr>
            <a:noAutofit/>
          </a:bodyPr>
          <a:lstStyle/>
          <a:p>
            <a:pPr>
              <a:lnSpc>
                <a:spcPct val="100000"/>
              </a:lnSpc>
              <a:spcBef>
                <a:spcPts val="600"/>
              </a:spcBef>
              <a:spcAft>
                <a:spcPts val="600"/>
              </a:spcAft>
              <a:buFont typeface="Arial" panose="020B0604020202020204" pitchFamily="34" charset="0"/>
              <a:buChar char="•"/>
            </a:pPr>
            <a:r>
              <a:rPr lang="en-GB">
                <a:latin typeface="+mn-lt"/>
              </a:rPr>
              <a:t>Model with </a:t>
            </a:r>
            <a:r>
              <a:rPr lang="en-GB" b="1">
                <a:latin typeface="+mn-lt"/>
              </a:rPr>
              <a:t>persistent</a:t>
            </a:r>
            <a:r>
              <a:rPr lang="en-GB">
                <a:latin typeface="+mn-lt"/>
              </a:rPr>
              <a:t> trend provides best fit to available data</a:t>
            </a:r>
          </a:p>
          <a:p>
            <a:pPr>
              <a:lnSpc>
                <a:spcPct val="100000"/>
              </a:lnSpc>
              <a:spcBef>
                <a:spcPts val="600"/>
              </a:spcBef>
              <a:spcAft>
                <a:spcPts val="600"/>
              </a:spcAft>
              <a:buFont typeface="Arial" panose="020B0604020202020204" pitchFamily="34" charset="0"/>
              <a:buChar char="•"/>
            </a:pPr>
            <a:r>
              <a:rPr lang="en-GB">
                <a:latin typeface="+mn-lt"/>
                <a:ea typeface="+mn-ea"/>
                <a:cs typeface="+mn-cs"/>
              </a:rPr>
              <a:t>Little evidence to choose between models, except: </a:t>
            </a:r>
          </a:p>
          <a:p>
            <a:pPr marL="741600" lvl="2" indent="-284400" algn="l">
              <a:lnSpc>
                <a:spcPct val="100000"/>
              </a:lnSpc>
              <a:spcBef>
                <a:spcPts val="200"/>
              </a:spcBef>
              <a:spcAft>
                <a:spcPts val="600"/>
              </a:spcAft>
              <a:buFont typeface="Arial" panose="020B0604020202020204" pitchFamily="34" charset="0"/>
              <a:buChar char="•"/>
            </a:pPr>
            <a:r>
              <a:rPr lang="en-GB"/>
              <a:t>empirical evidence shows models with damped trend generally give better results than similar models without damped trend</a:t>
            </a:r>
          </a:p>
          <a:p>
            <a:pPr marL="741600" lvl="2" indent="-284400" algn="l">
              <a:lnSpc>
                <a:spcPct val="100000"/>
              </a:lnSpc>
              <a:spcBef>
                <a:spcPts val="200"/>
              </a:spcBef>
              <a:spcAft>
                <a:spcPts val="600"/>
              </a:spcAft>
              <a:buFont typeface="Arial" panose="020B0604020202020204" pitchFamily="34" charset="0"/>
              <a:buChar char="•"/>
            </a:pPr>
            <a:r>
              <a:rPr lang="en-GB"/>
              <a:t>improved antimicrobial stewardship strategies may reduce resistance favouring damped trend model</a:t>
            </a:r>
          </a:p>
          <a:p>
            <a:pPr marL="284400" lvl="1" indent="-284400" algn="l">
              <a:lnSpc>
                <a:spcPct val="100000"/>
              </a:lnSpc>
              <a:spcBef>
                <a:spcPts val="200"/>
              </a:spcBef>
              <a:spcAft>
                <a:spcPts val="600"/>
              </a:spcAft>
              <a:buFont typeface="Arial" panose="020B0604020202020204" pitchFamily="34" charset="0"/>
              <a:buChar char="•"/>
            </a:pPr>
            <a:r>
              <a:rPr lang="en-GB" sz="1800"/>
              <a:t>Shionogi consultation comments:</a:t>
            </a:r>
          </a:p>
          <a:p>
            <a:pPr marL="741600" lvl="2" indent="-284400" algn="l">
              <a:lnSpc>
                <a:spcPct val="100000"/>
              </a:lnSpc>
              <a:spcBef>
                <a:spcPts val="200"/>
              </a:spcBef>
              <a:spcAft>
                <a:spcPts val="600"/>
              </a:spcAft>
              <a:buFont typeface="Arial" panose="020B0604020202020204" pitchFamily="34" charset="0"/>
              <a:buChar char="•"/>
            </a:pPr>
            <a:r>
              <a:rPr lang="en-GB"/>
              <a:t>experts consider ‘damping’ wrong</a:t>
            </a:r>
          </a:p>
          <a:p>
            <a:pPr marL="741600" lvl="2" indent="-284400" algn="l">
              <a:lnSpc>
                <a:spcPct val="100000"/>
              </a:lnSpc>
              <a:spcBef>
                <a:spcPts val="200"/>
              </a:spcBef>
              <a:spcAft>
                <a:spcPts val="600"/>
              </a:spcAft>
              <a:buFont typeface="Arial" panose="020B0604020202020204" pitchFamily="34" charset="0"/>
              <a:buChar char="•"/>
            </a:pPr>
            <a:r>
              <a:rPr lang="en-GB"/>
              <a:t>data does not reflect impact of COVID-19, which is likely to have increased antimicrobial use and resistance</a:t>
            </a:r>
          </a:p>
          <a:p>
            <a:pPr>
              <a:lnSpc>
                <a:spcPct val="100000"/>
              </a:lnSpc>
              <a:spcBef>
                <a:spcPts val="600"/>
              </a:spcBef>
              <a:spcAft>
                <a:spcPts val="600"/>
              </a:spcAft>
              <a:buFont typeface="Arial" panose="020B0604020202020204" pitchFamily="34" charset="0"/>
              <a:buChar char="•"/>
            </a:pPr>
            <a:endParaRPr lang="en-GB">
              <a:latin typeface="+mn-lt"/>
            </a:endParaRPr>
          </a:p>
        </p:txBody>
      </p:sp>
      <p:sp>
        <p:nvSpPr>
          <p:cNvPr id="8" name="TextBox 7">
            <a:extLst>
              <a:ext uri="{FF2B5EF4-FFF2-40B4-BE49-F238E27FC236}">
                <a16:creationId xmlns:a16="http://schemas.microsoft.com/office/drawing/2014/main" id="{D4D11C23-2A6A-4625-BDBE-CC49D0074B28}"/>
              </a:ext>
            </a:extLst>
          </p:cNvPr>
          <p:cNvSpPr txBox="1"/>
          <p:nvPr/>
        </p:nvSpPr>
        <p:spPr>
          <a:xfrm>
            <a:off x="7493187" y="946433"/>
            <a:ext cx="4201055" cy="369332"/>
          </a:xfrm>
          <a:prstGeom prst="rect">
            <a:avLst/>
          </a:prstGeom>
          <a:noFill/>
        </p:spPr>
        <p:txBody>
          <a:bodyPr wrap="square" rtlCol="0">
            <a:spAutoFit/>
          </a:bodyPr>
          <a:lstStyle/>
          <a:p>
            <a:pPr algn="ctr"/>
            <a:r>
              <a:rPr lang="en-GB" b="1"/>
              <a:t>Extrapolation results</a:t>
            </a:r>
          </a:p>
        </p:txBody>
      </p:sp>
      <p:pic>
        <p:nvPicPr>
          <p:cNvPr id="2" name="Picture 1">
            <a:extLst>
              <a:ext uri="{FF2B5EF4-FFF2-40B4-BE49-F238E27FC236}">
                <a16:creationId xmlns:a16="http://schemas.microsoft.com/office/drawing/2014/main" id="{025D6A2F-0000-496A-90D8-1DB0777F06D5}"/>
              </a:ext>
            </a:extLst>
          </p:cNvPr>
          <p:cNvPicPr>
            <a:picLocks noChangeAspect="1"/>
          </p:cNvPicPr>
          <p:nvPr/>
        </p:nvPicPr>
        <p:blipFill>
          <a:blip r:embed="rId3"/>
          <a:stretch>
            <a:fillRect/>
          </a:stretch>
        </p:blipFill>
        <p:spPr>
          <a:xfrm>
            <a:off x="7493187" y="1330072"/>
            <a:ext cx="4698813" cy="3357147"/>
          </a:xfrm>
          <a:prstGeom prst="rect">
            <a:avLst/>
          </a:prstGeom>
        </p:spPr>
      </p:pic>
      <p:sp>
        <p:nvSpPr>
          <p:cNvPr id="11" name="TextBox 10">
            <a:extLst>
              <a:ext uri="{FF2B5EF4-FFF2-40B4-BE49-F238E27FC236}">
                <a16:creationId xmlns:a16="http://schemas.microsoft.com/office/drawing/2014/main" id="{4C1B73CD-3367-A04D-AA44-6D10890C43A8}"/>
              </a:ext>
            </a:extLst>
          </p:cNvPr>
          <p:cNvSpPr txBox="1"/>
          <p:nvPr/>
        </p:nvSpPr>
        <p:spPr>
          <a:xfrm>
            <a:off x="322047" y="5911567"/>
            <a:ext cx="7171140" cy="489382"/>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400" i="1" dirty="0">
                <a:latin typeface="Lato" panose="020F0502020204030203" pitchFamily="34" charset="0"/>
                <a:ea typeface="Lato" panose="020F0502020204030203" pitchFamily="34" charset="0"/>
                <a:cs typeface="Lato" panose="020F0502020204030203" pitchFamily="34" charset="0"/>
              </a:rPr>
              <a:t>Which model likely to reflect growth of population</a:t>
            </a:r>
            <a:r>
              <a:rPr lang="en-GB" sz="2400" i="1" dirty="0">
                <a:latin typeface="Lato"/>
              </a:rPr>
              <a:t>?</a:t>
            </a:r>
          </a:p>
        </p:txBody>
      </p:sp>
    </p:spTree>
    <p:extLst>
      <p:ext uri="{BB962C8B-B14F-4D97-AF65-F5344CB8AC3E}">
        <p14:creationId xmlns:p14="http://schemas.microsoft.com/office/powerpoint/2010/main" val="30780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F523-8C21-49F9-88F0-B8520BD67102}"/>
              </a:ext>
            </a:extLst>
          </p:cNvPr>
          <p:cNvSpPr>
            <a:spLocks noGrp="1"/>
          </p:cNvSpPr>
          <p:nvPr>
            <p:ph type="ctrTitle"/>
          </p:nvPr>
        </p:nvSpPr>
        <p:spPr>
          <a:xfrm>
            <a:off x="87465" y="126002"/>
            <a:ext cx="12038274" cy="1076366"/>
          </a:xfrm>
        </p:spPr>
        <p:txBody>
          <a:bodyPr>
            <a:normAutofit fontScale="90000"/>
          </a:bodyPr>
          <a:lstStyle/>
          <a:p>
            <a:pPr>
              <a:lnSpc>
                <a:spcPct val="100000"/>
              </a:lnSpc>
            </a:pPr>
            <a:r>
              <a:rPr lang="en-GB" sz="3100" dirty="0"/>
              <a:t>How will resistance to CAZ-AVI and comparators change over time?</a:t>
            </a:r>
            <a:br>
              <a:rPr lang="en-GB" sz="3100" dirty="0"/>
            </a:br>
            <a:r>
              <a:rPr lang="en-GB" sz="2200" b="0" i="1" dirty="0">
                <a:solidFill>
                  <a:schemeClr val="accent2"/>
                </a:solidFill>
              </a:rPr>
              <a:t>EEPRU assumes resistance to CAZ-AVI increases, but resistance to comparators constant</a:t>
            </a:r>
            <a:br>
              <a:rPr lang="en-GB" dirty="0">
                <a:solidFill>
                  <a:schemeClr val="tx1"/>
                </a:solidFill>
              </a:rPr>
            </a:br>
            <a:endParaRPr lang="en-GB" dirty="0"/>
          </a:p>
        </p:txBody>
      </p:sp>
      <p:sp>
        <p:nvSpPr>
          <p:cNvPr id="8" name="Rectangle 7">
            <a:extLst>
              <a:ext uri="{FF2B5EF4-FFF2-40B4-BE49-F238E27FC236}">
                <a16:creationId xmlns:a16="http://schemas.microsoft.com/office/drawing/2014/main" id="{65617B4F-7F42-4312-8B8B-084E4FB05CF5}"/>
              </a:ext>
              <a:ext uri="{C183D7F6-B498-43B3-948B-1728B52AA6E4}">
                <adec:decorative xmlns:adec="http://schemas.microsoft.com/office/drawing/2017/decorative" val="1"/>
              </a:ext>
            </a:extLst>
          </p:cNvPr>
          <p:cNvSpPr/>
          <p:nvPr/>
        </p:nvSpPr>
        <p:spPr>
          <a:xfrm>
            <a:off x="716280" y="2143085"/>
            <a:ext cx="3201091" cy="10763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Predict future rates of resistance to comparators</a:t>
            </a:r>
          </a:p>
        </p:txBody>
      </p:sp>
      <p:sp>
        <p:nvSpPr>
          <p:cNvPr id="9" name="Oval 8">
            <a:extLst>
              <a:ext uri="{FF2B5EF4-FFF2-40B4-BE49-F238E27FC236}">
                <a16:creationId xmlns:a16="http://schemas.microsoft.com/office/drawing/2014/main" id="{2F283DC2-4CC8-41DF-8347-1A5C0A0DBA6D}"/>
              </a:ext>
              <a:ext uri="{C183D7F6-B498-43B3-948B-1728B52AA6E4}">
                <adec:decorative xmlns:adec="http://schemas.microsoft.com/office/drawing/2017/decorative" val="1"/>
              </a:ext>
            </a:extLst>
          </p:cNvPr>
          <p:cNvSpPr/>
          <p:nvPr/>
        </p:nvSpPr>
        <p:spPr>
          <a:xfrm>
            <a:off x="2046825" y="1512853"/>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10" name="Rectangle 9">
            <a:extLst>
              <a:ext uri="{FF2B5EF4-FFF2-40B4-BE49-F238E27FC236}">
                <a16:creationId xmlns:a16="http://schemas.microsoft.com/office/drawing/2014/main" id="{F3CE68F6-CEB6-49F8-8BB6-54A19E0BB8F0}"/>
              </a:ext>
              <a:ext uri="{C183D7F6-B498-43B3-948B-1728B52AA6E4}">
                <adec:decorative xmlns:adec="http://schemas.microsoft.com/office/drawing/2017/decorative" val="1"/>
              </a:ext>
            </a:extLst>
          </p:cNvPr>
          <p:cNvSpPr/>
          <p:nvPr/>
        </p:nvSpPr>
        <p:spPr>
          <a:xfrm>
            <a:off x="4533844" y="2143085"/>
            <a:ext cx="3201092" cy="10763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Predict future rates of resistance to CAZ-AVI</a:t>
            </a:r>
          </a:p>
        </p:txBody>
      </p:sp>
      <p:sp>
        <p:nvSpPr>
          <p:cNvPr id="11" name="Oval 10">
            <a:extLst>
              <a:ext uri="{FF2B5EF4-FFF2-40B4-BE49-F238E27FC236}">
                <a16:creationId xmlns:a16="http://schemas.microsoft.com/office/drawing/2014/main" id="{BA881496-E8F9-4F31-BA0F-00B7AA39FE3D}"/>
              </a:ext>
              <a:ext uri="{C183D7F6-B498-43B3-948B-1728B52AA6E4}">
                <adec:decorative xmlns:adec="http://schemas.microsoft.com/office/drawing/2017/decorative" val="1"/>
              </a:ext>
            </a:extLst>
          </p:cNvPr>
          <p:cNvSpPr/>
          <p:nvPr/>
        </p:nvSpPr>
        <p:spPr>
          <a:xfrm>
            <a:off x="5864390" y="1512853"/>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sp>
        <p:nvSpPr>
          <p:cNvPr id="12" name="Rectangle 11">
            <a:extLst>
              <a:ext uri="{FF2B5EF4-FFF2-40B4-BE49-F238E27FC236}">
                <a16:creationId xmlns:a16="http://schemas.microsoft.com/office/drawing/2014/main" id="{BD0EAB44-03E5-4F3E-88A0-D7C61804F312}"/>
              </a:ext>
              <a:ext uri="{C183D7F6-B498-43B3-948B-1728B52AA6E4}">
                <adec:decorative xmlns:adec="http://schemas.microsoft.com/office/drawing/2017/decorative" val="1"/>
              </a:ext>
            </a:extLst>
          </p:cNvPr>
          <p:cNvSpPr/>
          <p:nvPr/>
        </p:nvSpPr>
        <p:spPr>
          <a:xfrm>
            <a:off x="8385626" y="2143085"/>
            <a:ext cx="3309991" cy="10763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Predict impact of reduced comparator use on resistance to comparators</a:t>
            </a:r>
          </a:p>
        </p:txBody>
      </p:sp>
      <p:sp>
        <p:nvSpPr>
          <p:cNvPr id="13" name="Oval 12">
            <a:extLst>
              <a:ext uri="{FF2B5EF4-FFF2-40B4-BE49-F238E27FC236}">
                <a16:creationId xmlns:a16="http://schemas.microsoft.com/office/drawing/2014/main" id="{FE704FC3-8550-46EE-AD3F-1D028BFEF20F}"/>
              </a:ext>
              <a:ext uri="{C183D7F6-B498-43B3-948B-1728B52AA6E4}">
                <adec:decorative xmlns:adec="http://schemas.microsoft.com/office/drawing/2017/decorative" val="1"/>
              </a:ext>
            </a:extLst>
          </p:cNvPr>
          <p:cNvSpPr/>
          <p:nvPr/>
        </p:nvSpPr>
        <p:spPr>
          <a:xfrm>
            <a:off x="9651456" y="1512853"/>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a:t>
            </a:r>
          </a:p>
        </p:txBody>
      </p:sp>
      <p:sp>
        <p:nvSpPr>
          <p:cNvPr id="16" name="Rectangle 15">
            <a:extLst>
              <a:ext uri="{FF2B5EF4-FFF2-40B4-BE49-F238E27FC236}">
                <a16:creationId xmlns:a16="http://schemas.microsoft.com/office/drawing/2014/main" id="{040FDBB5-C3AA-442D-A285-4F1BF1FC8DEE}"/>
              </a:ext>
              <a:ext uri="{C183D7F6-B498-43B3-948B-1728B52AA6E4}">
                <adec:decorative xmlns:adec="http://schemas.microsoft.com/office/drawing/2017/decorative" val="1"/>
              </a:ext>
            </a:extLst>
          </p:cNvPr>
          <p:cNvSpPr/>
          <p:nvPr/>
        </p:nvSpPr>
        <p:spPr>
          <a:xfrm>
            <a:off x="716279" y="3351540"/>
            <a:ext cx="3201092" cy="1180455"/>
          </a:xfrm>
          <a:prstGeom prst="rect">
            <a:avLst/>
          </a:prstGeom>
          <a:solidFill>
            <a:srgbClr val="1864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Evidence  - Sparse data to inform extrapolations</a:t>
            </a:r>
          </a:p>
        </p:txBody>
      </p:sp>
      <p:sp>
        <p:nvSpPr>
          <p:cNvPr id="17" name="Rectangle 16">
            <a:extLst>
              <a:ext uri="{FF2B5EF4-FFF2-40B4-BE49-F238E27FC236}">
                <a16:creationId xmlns:a16="http://schemas.microsoft.com/office/drawing/2014/main" id="{A2112496-BEEB-4C98-B3B0-641A0C7D60C1}"/>
              </a:ext>
            </a:extLst>
          </p:cNvPr>
          <p:cNvSpPr/>
          <p:nvPr/>
        </p:nvSpPr>
        <p:spPr>
          <a:xfrm>
            <a:off x="716279" y="4728162"/>
            <a:ext cx="3201092" cy="6442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sym typeface="Wingdings" panose="05000000000000000000" pitchFamily="2" charset="2"/>
              </a:rPr>
              <a:t>Not incorporated into model</a:t>
            </a:r>
            <a:endParaRPr lang="en-GB" b="1">
              <a:solidFill>
                <a:schemeClr val="tx1"/>
              </a:solidFill>
            </a:endParaRPr>
          </a:p>
        </p:txBody>
      </p:sp>
      <p:sp>
        <p:nvSpPr>
          <p:cNvPr id="19" name="Rectangle 18">
            <a:extLst>
              <a:ext uri="{FF2B5EF4-FFF2-40B4-BE49-F238E27FC236}">
                <a16:creationId xmlns:a16="http://schemas.microsoft.com/office/drawing/2014/main" id="{F1FD77F8-27FA-4EE5-ABC9-27E36C6F33FA}"/>
              </a:ext>
            </a:extLst>
          </p:cNvPr>
          <p:cNvSpPr/>
          <p:nvPr/>
        </p:nvSpPr>
        <p:spPr>
          <a:xfrm>
            <a:off x="4533845" y="4692304"/>
            <a:ext cx="3201091" cy="95602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Explored different rates of resistance to CAZ-</a:t>
            </a:r>
            <a:r>
              <a:rPr lang="en-GB" b="1" err="1">
                <a:solidFill>
                  <a:schemeClr val="tx1"/>
                </a:solidFill>
              </a:rPr>
              <a:t>AVl</a:t>
            </a:r>
            <a:r>
              <a:rPr lang="en-GB" b="1">
                <a:solidFill>
                  <a:schemeClr val="tx1"/>
                </a:solidFill>
              </a:rPr>
              <a:t> </a:t>
            </a:r>
          </a:p>
          <a:p>
            <a:pPr algn="ctr"/>
            <a:r>
              <a:rPr lang="en-GB" b="1">
                <a:solidFill>
                  <a:schemeClr val="tx1"/>
                </a:solidFill>
              </a:rPr>
              <a:t>1–30% over 20 years</a:t>
            </a:r>
          </a:p>
        </p:txBody>
      </p:sp>
      <p:sp>
        <p:nvSpPr>
          <p:cNvPr id="20" name="Rectangle 19">
            <a:extLst>
              <a:ext uri="{FF2B5EF4-FFF2-40B4-BE49-F238E27FC236}">
                <a16:creationId xmlns:a16="http://schemas.microsoft.com/office/drawing/2014/main" id="{92EC6238-F82B-4168-8197-91640C025C16}"/>
              </a:ext>
              <a:ext uri="{C183D7F6-B498-43B3-948B-1728B52AA6E4}">
                <adec:decorative xmlns:adec="http://schemas.microsoft.com/office/drawing/2017/decorative" val="1"/>
              </a:ext>
            </a:extLst>
          </p:cNvPr>
          <p:cNvSpPr/>
          <p:nvPr/>
        </p:nvSpPr>
        <p:spPr>
          <a:xfrm>
            <a:off x="8385626" y="3351540"/>
            <a:ext cx="3309991" cy="1180455"/>
          </a:xfrm>
          <a:prstGeom prst="rect">
            <a:avLst/>
          </a:prstGeom>
          <a:solidFill>
            <a:srgbClr val="1864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Evidence - reducing use of antimicrobials may increase, decrease or have no effect on resistance to them </a:t>
            </a:r>
          </a:p>
        </p:txBody>
      </p:sp>
      <p:sp>
        <p:nvSpPr>
          <p:cNvPr id="21" name="Rectangle 20">
            <a:extLst>
              <a:ext uri="{FF2B5EF4-FFF2-40B4-BE49-F238E27FC236}">
                <a16:creationId xmlns:a16="http://schemas.microsoft.com/office/drawing/2014/main" id="{BC2A1BEF-3561-4DAB-AB85-106255CFA5A1}"/>
              </a:ext>
            </a:extLst>
          </p:cNvPr>
          <p:cNvSpPr/>
          <p:nvPr/>
        </p:nvSpPr>
        <p:spPr>
          <a:xfrm>
            <a:off x="8385625" y="4700911"/>
            <a:ext cx="3309991" cy="6442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sym typeface="Wingdings" panose="05000000000000000000" pitchFamily="2" charset="2"/>
              </a:rPr>
              <a:t>Not incorporated into model</a:t>
            </a:r>
            <a:endParaRPr lang="en-GB" b="1">
              <a:solidFill>
                <a:schemeClr val="tx1"/>
              </a:solidFill>
            </a:endParaRPr>
          </a:p>
        </p:txBody>
      </p:sp>
      <p:sp>
        <p:nvSpPr>
          <p:cNvPr id="18" name="Rectangle 17">
            <a:extLst>
              <a:ext uri="{FF2B5EF4-FFF2-40B4-BE49-F238E27FC236}">
                <a16:creationId xmlns:a16="http://schemas.microsoft.com/office/drawing/2014/main" id="{1FCA7822-B674-474E-B47D-FDE63EF2D7CF}"/>
              </a:ext>
              <a:ext uri="{C183D7F6-B498-43B3-948B-1728B52AA6E4}">
                <adec:decorative xmlns:adec="http://schemas.microsoft.com/office/drawing/2017/decorative" val="1"/>
              </a:ext>
            </a:extLst>
          </p:cNvPr>
          <p:cNvSpPr/>
          <p:nvPr/>
        </p:nvSpPr>
        <p:spPr>
          <a:xfrm>
            <a:off x="4533844" y="3351540"/>
            <a:ext cx="3201092" cy="1180455"/>
          </a:xfrm>
          <a:prstGeom prst="rect">
            <a:avLst/>
          </a:prstGeom>
          <a:solidFill>
            <a:srgbClr val="1864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Evidence - resistance will develop to new antimicrobials as usage increases</a:t>
            </a:r>
          </a:p>
        </p:txBody>
      </p:sp>
      <p:sp>
        <p:nvSpPr>
          <p:cNvPr id="22" name="TextBox 21">
            <a:extLst>
              <a:ext uri="{FF2B5EF4-FFF2-40B4-BE49-F238E27FC236}">
                <a16:creationId xmlns:a16="http://schemas.microsoft.com/office/drawing/2014/main" id="{4C75E9E5-BFA6-034F-B7A3-9236CC6D0556}"/>
              </a:ext>
            </a:extLst>
          </p:cNvPr>
          <p:cNvSpPr txBox="1"/>
          <p:nvPr/>
        </p:nvSpPr>
        <p:spPr>
          <a:xfrm>
            <a:off x="332477" y="5808146"/>
            <a:ext cx="11256829" cy="873021"/>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400" i="1" dirty="0">
                <a:latin typeface="Lato" panose="020F0502020204030203" pitchFamily="34" charset="0"/>
                <a:ea typeface="Lato" panose="020F0502020204030203" pitchFamily="34" charset="0"/>
                <a:cs typeface="Lato" panose="020F0502020204030203" pitchFamily="34" charset="0"/>
              </a:rPr>
              <a:t>What is the likely increase in resistance to CAZ-AVI over the 20-year time horizon? 1%/5%/10%/30%? </a:t>
            </a:r>
            <a:endParaRPr lang="en-GB" sz="2400" i="1" dirty="0">
              <a:latin typeface="Lato"/>
            </a:endParaRPr>
          </a:p>
        </p:txBody>
      </p:sp>
    </p:spTree>
    <p:extLst>
      <p:ext uri="{BB962C8B-B14F-4D97-AF65-F5344CB8AC3E}">
        <p14:creationId xmlns:p14="http://schemas.microsoft.com/office/powerpoint/2010/main" val="2722363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a:t>Consultation comments – resistance to comparators</a:t>
            </a:r>
          </a:p>
        </p:txBody>
      </p:sp>
      <p:sp>
        <p:nvSpPr>
          <p:cNvPr id="3" name="Text Placeholder 2">
            <a:extLst>
              <a:ext uri="{FF2B5EF4-FFF2-40B4-BE49-F238E27FC236}">
                <a16:creationId xmlns:a16="http://schemas.microsoft.com/office/drawing/2014/main" id="{A999D9A0-988F-444A-966F-0E45DC70E98B}"/>
              </a:ext>
            </a:extLst>
          </p:cNvPr>
          <p:cNvSpPr>
            <a:spLocks noGrp="1"/>
          </p:cNvSpPr>
          <p:nvPr>
            <p:ph type="body" sz="quarter" idx="12"/>
          </p:nvPr>
        </p:nvSpPr>
        <p:spPr>
          <a:xfrm>
            <a:off x="518030" y="1211681"/>
            <a:ext cx="11177587" cy="2352330"/>
          </a:xfrm>
        </p:spPr>
        <p:txBody>
          <a:bodyPr>
            <a:noAutofit/>
          </a:bodyPr>
          <a:lstStyle/>
          <a:p>
            <a:pPr>
              <a:lnSpc>
                <a:spcPct val="100000"/>
              </a:lnSpc>
              <a:spcBef>
                <a:spcPts val="600"/>
              </a:spcBef>
              <a:spcAft>
                <a:spcPts val="600"/>
              </a:spcAft>
            </a:pPr>
            <a:r>
              <a:rPr lang="en-GB" b="1" dirty="0"/>
              <a:t>Pfizer: </a:t>
            </a:r>
            <a:r>
              <a:rPr lang="en-GB" dirty="0"/>
              <a:t>Resistance to all comparators should be modelled.</a:t>
            </a:r>
          </a:p>
          <a:p>
            <a:pPr>
              <a:lnSpc>
                <a:spcPct val="100000"/>
              </a:lnSpc>
              <a:spcBef>
                <a:spcPts val="600"/>
              </a:spcBef>
              <a:spcAft>
                <a:spcPts val="600"/>
              </a:spcAft>
            </a:pPr>
            <a:r>
              <a:rPr lang="en-GB" b="1" dirty="0"/>
              <a:t>NHSEI and Shionogi: </a:t>
            </a:r>
            <a:r>
              <a:rPr lang="en-GB" dirty="0"/>
              <a:t>Should model increased resistance to current treatments, including low probability but high impact catastrophic scenarios with high levels of resistance, making existing treatments ineffective.</a:t>
            </a:r>
          </a:p>
          <a:p>
            <a:pPr>
              <a:lnSpc>
                <a:spcPct val="100000"/>
              </a:lnSpc>
              <a:spcBef>
                <a:spcPts val="600"/>
              </a:spcBef>
              <a:spcAft>
                <a:spcPts val="600"/>
              </a:spcAft>
            </a:pPr>
            <a:r>
              <a:rPr lang="en-GB" b="1" dirty="0"/>
              <a:t>APRHAI: </a:t>
            </a:r>
            <a:r>
              <a:rPr lang="en-GB" dirty="0"/>
              <a:t>National trends in resistance have not necessarily followed reduced usage, </a:t>
            </a:r>
            <a:r>
              <a:rPr lang="en-GB" dirty="0" err="1"/>
              <a:t>eg</a:t>
            </a:r>
            <a:r>
              <a:rPr lang="en-GB" dirty="0"/>
              <a:t> cephalosporins.</a:t>
            </a:r>
          </a:p>
        </p:txBody>
      </p:sp>
      <p:sp>
        <p:nvSpPr>
          <p:cNvPr id="4" name="Text Placeholder 2">
            <a:extLst>
              <a:ext uri="{FF2B5EF4-FFF2-40B4-BE49-F238E27FC236}">
                <a16:creationId xmlns:a16="http://schemas.microsoft.com/office/drawing/2014/main" id="{1070CB21-7EFF-4FAB-900D-272F482EC6F0}"/>
              </a:ext>
            </a:extLst>
          </p:cNvPr>
          <p:cNvSpPr txBox="1">
            <a:spLocks/>
          </p:cNvSpPr>
          <p:nvPr/>
        </p:nvSpPr>
        <p:spPr>
          <a:xfrm>
            <a:off x="518030" y="2789492"/>
            <a:ext cx="11080069" cy="2688672"/>
          </a:xfrm>
          <a:prstGeom prst="rect">
            <a:avLst/>
          </a:prstGeom>
          <a:ln w="28575">
            <a:solidFill>
              <a:schemeClr val="accent6">
                <a:lumMod val="75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dirty="0"/>
              <a:t>EEPRU’s response to consultation comments</a:t>
            </a:r>
          </a:p>
          <a:p>
            <a:pPr>
              <a:lnSpc>
                <a:spcPct val="100000"/>
              </a:lnSpc>
              <a:spcBef>
                <a:spcPts val="600"/>
              </a:spcBef>
              <a:spcAft>
                <a:spcPts val="600"/>
              </a:spcAft>
              <a:buFont typeface="Arial" panose="020B0604020202020204" pitchFamily="34" charset="0"/>
              <a:buChar char="•"/>
            </a:pPr>
            <a:r>
              <a:rPr lang="en-GB" dirty="0"/>
              <a:t>Important to distinguish between 2 types of resistance: </a:t>
            </a:r>
          </a:p>
          <a:p>
            <a:pPr marL="741600" lvl="2" indent="-284400" algn="l">
              <a:lnSpc>
                <a:spcPct val="100000"/>
              </a:lnSpc>
              <a:spcBef>
                <a:spcPts val="600"/>
              </a:spcBef>
              <a:spcAft>
                <a:spcPts val="600"/>
              </a:spcAft>
              <a:buFont typeface="Arial" panose="020B0604020202020204" pitchFamily="34" charset="0"/>
              <a:buChar char="•"/>
            </a:pPr>
            <a:r>
              <a:rPr lang="en-GB" sz="1700" dirty="0"/>
              <a:t>resistance to carbapenems (typically viewed as last-resort antimicrobials) - </a:t>
            </a:r>
            <a:r>
              <a:rPr lang="en-GB" sz="1600" dirty="0"/>
              <a:t>modelled based on evidence suggesting increase in resistance to carbapenems</a:t>
            </a:r>
            <a:endParaRPr lang="en-GB" sz="1700" dirty="0"/>
          </a:p>
          <a:p>
            <a:pPr marL="741600" lvl="2" indent="-284400" algn="l">
              <a:lnSpc>
                <a:spcPct val="100000"/>
              </a:lnSpc>
              <a:spcBef>
                <a:spcPts val="600"/>
              </a:spcBef>
              <a:spcAft>
                <a:spcPts val="600"/>
              </a:spcAft>
              <a:buFont typeface="Arial" panose="020B0604020202020204" pitchFamily="34" charset="0"/>
              <a:buChar char="•"/>
            </a:pPr>
            <a:r>
              <a:rPr lang="en-GB" sz="1700" dirty="0"/>
              <a:t>resistance to non-carbapenem antimicrobials amongst carbapenem-resistant pathogens. Both types considered - </a:t>
            </a:r>
            <a:r>
              <a:rPr lang="en-GB" sz="1600" dirty="0"/>
              <a:t>not modelled because insufficient evidence to suggest a trend</a:t>
            </a:r>
            <a:endParaRPr lang="en-GB" sz="1700" dirty="0"/>
          </a:p>
          <a:p>
            <a:pPr>
              <a:lnSpc>
                <a:spcPct val="100000"/>
              </a:lnSpc>
              <a:spcBef>
                <a:spcPts val="600"/>
              </a:spcBef>
              <a:spcAft>
                <a:spcPts val="600"/>
              </a:spcAft>
              <a:buFont typeface="Arial" panose="020B0604020202020204" pitchFamily="34" charset="0"/>
              <a:buChar char="•"/>
            </a:pPr>
            <a:r>
              <a:rPr lang="en-GB" dirty="0"/>
              <a:t>EEPRU conducted additional analyses in which comparator treatments become completely ineffective</a:t>
            </a:r>
          </a:p>
        </p:txBody>
      </p:sp>
      <p:sp>
        <p:nvSpPr>
          <p:cNvPr id="6" name="TextBox 5">
            <a:extLst>
              <a:ext uri="{FF2B5EF4-FFF2-40B4-BE49-F238E27FC236}">
                <a16:creationId xmlns:a16="http://schemas.microsoft.com/office/drawing/2014/main" id="{B50B5A31-05A0-334A-A3FE-F240BF3E8CFC}"/>
              </a:ext>
            </a:extLst>
          </p:cNvPr>
          <p:cNvSpPr txBox="1"/>
          <p:nvPr/>
        </p:nvSpPr>
        <p:spPr>
          <a:xfrm>
            <a:off x="332477" y="5808146"/>
            <a:ext cx="11256829" cy="873021"/>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400" i="1" dirty="0">
                <a:latin typeface="Lato" panose="020F0502020204030203" pitchFamily="34" charset="0"/>
                <a:ea typeface="Lato" panose="020F0502020204030203" pitchFamily="34" charset="0"/>
                <a:cs typeface="Lato" panose="020F0502020204030203" pitchFamily="34" charset="0"/>
              </a:rPr>
              <a:t>What is the likely increase in resistance to comparators?</a:t>
            </a:r>
            <a:endParaRPr lang="en-GB" sz="2400" i="1" dirty="0">
              <a:latin typeface="Lato"/>
            </a:endParaRPr>
          </a:p>
        </p:txBody>
      </p:sp>
    </p:spTree>
    <p:extLst>
      <p:ext uri="{BB962C8B-B14F-4D97-AF65-F5344CB8AC3E}">
        <p14:creationId xmlns:p14="http://schemas.microsoft.com/office/powerpoint/2010/main" val="1334282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a:xfrm>
            <a:off x="410359" y="483590"/>
            <a:ext cx="11080069" cy="1276350"/>
          </a:xfrm>
        </p:spPr>
        <p:txBody>
          <a:bodyPr>
            <a:normAutofit fontScale="90000"/>
          </a:bodyPr>
          <a:lstStyle/>
          <a:p>
            <a:r>
              <a:rPr lang="en-GB" sz="3600" dirty="0"/>
              <a:t>‘Being prepared’ (Insurance Value)</a:t>
            </a:r>
            <a:br>
              <a:rPr lang="en-GB" sz="3600" dirty="0"/>
            </a:br>
            <a:r>
              <a:rPr lang="en-GB" sz="2200" b="0" i="1" dirty="0">
                <a:solidFill>
                  <a:schemeClr val="accent2"/>
                </a:solidFill>
                <a:latin typeface="Lato"/>
                <a:ea typeface="Calibri"/>
                <a:cs typeface="Calibri"/>
                <a:sym typeface="Calibri"/>
              </a:rPr>
              <a:t>Benefits of reserving a new antimicrobial until resistance eliminates current alternatives or as insurance against a catastrophic emergence of widespread multi drug resistant infections</a:t>
            </a:r>
            <a:br>
              <a:rPr lang="en-GB" sz="2200" b="0" i="1" dirty="0">
                <a:solidFill>
                  <a:schemeClr val="accent2"/>
                </a:solidFill>
                <a:latin typeface="Lato"/>
                <a:ea typeface="Calibri"/>
                <a:cs typeface="Calibri"/>
                <a:sym typeface="Calibri"/>
              </a:rPr>
            </a:br>
            <a:endParaRPr lang="en-GB" sz="2200" b="0" i="1" dirty="0">
              <a:solidFill>
                <a:schemeClr val="accent2"/>
              </a:solidFill>
            </a:endParaRPr>
          </a:p>
        </p:txBody>
      </p:sp>
      <p:sp>
        <p:nvSpPr>
          <p:cNvPr id="3" name="Subtitle 2">
            <a:extLst>
              <a:ext uri="{FF2B5EF4-FFF2-40B4-BE49-F238E27FC236}">
                <a16:creationId xmlns:a16="http://schemas.microsoft.com/office/drawing/2014/main" id="{878F5F8C-FBA9-4BDC-97B3-1E29A593DBE4}"/>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D07107B9-EB72-4E18-9675-EBA1A993BCED}"/>
              </a:ext>
            </a:extLst>
          </p:cNvPr>
          <p:cNvGraphicFramePr>
            <a:graphicFrameLocks noGrp="1"/>
          </p:cNvGraphicFramePr>
          <p:nvPr>
            <p:extLst>
              <p:ext uri="{D42A27DB-BD31-4B8C-83A1-F6EECF244321}">
                <p14:modId xmlns:p14="http://schemas.microsoft.com/office/powerpoint/2010/main" val="143177445"/>
              </p:ext>
            </p:extLst>
          </p:nvPr>
        </p:nvGraphicFramePr>
        <p:xfrm>
          <a:off x="496579" y="1823453"/>
          <a:ext cx="11155694" cy="2199640"/>
        </p:xfrm>
        <a:graphic>
          <a:graphicData uri="http://schemas.openxmlformats.org/drawingml/2006/table">
            <a:tbl>
              <a:tblPr firstRow="1" bandRow="1">
                <a:tableStyleId>{5C22544A-7EE6-4342-B048-85BDC9FD1C3A}</a:tableStyleId>
              </a:tblPr>
              <a:tblGrid>
                <a:gridCol w="4083372">
                  <a:extLst>
                    <a:ext uri="{9D8B030D-6E8A-4147-A177-3AD203B41FA5}">
                      <a16:colId xmlns:a16="http://schemas.microsoft.com/office/drawing/2014/main" val="117477685"/>
                    </a:ext>
                  </a:extLst>
                </a:gridCol>
                <a:gridCol w="1773141">
                  <a:extLst>
                    <a:ext uri="{9D8B030D-6E8A-4147-A177-3AD203B41FA5}">
                      <a16:colId xmlns:a16="http://schemas.microsoft.com/office/drawing/2014/main" val="2191805115"/>
                    </a:ext>
                  </a:extLst>
                </a:gridCol>
                <a:gridCol w="5299181">
                  <a:extLst>
                    <a:ext uri="{9D8B030D-6E8A-4147-A177-3AD203B41FA5}">
                      <a16:colId xmlns:a16="http://schemas.microsoft.com/office/drawing/2014/main" val="2657090986"/>
                    </a:ext>
                  </a:extLst>
                </a:gridCol>
              </a:tblGrid>
              <a:tr h="370840">
                <a:tc>
                  <a:txBody>
                    <a:bodyPr/>
                    <a:lstStyle/>
                    <a:p>
                      <a:r>
                        <a:rPr lang="en-GB" sz="1800" dirty="0"/>
                        <a:t>Potential source of additional benefit</a:t>
                      </a:r>
                    </a:p>
                  </a:txBody>
                  <a:tcPr/>
                </a:tc>
                <a:tc>
                  <a:txBody>
                    <a:bodyPr/>
                    <a:lstStyle/>
                    <a:p>
                      <a:r>
                        <a:rPr lang="en-GB" sz="1800" dirty="0"/>
                        <a:t>Modelled?</a:t>
                      </a:r>
                    </a:p>
                  </a:txBody>
                  <a:tcPr/>
                </a:tc>
                <a:tc>
                  <a:txBody>
                    <a:bodyPr/>
                    <a:lstStyle/>
                    <a:p>
                      <a:r>
                        <a:rPr lang="en-GB" sz="1800" dirty="0"/>
                        <a:t>Rationale for excluding/ comment if included</a:t>
                      </a:r>
                    </a:p>
                  </a:txBody>
                  <a:tcPr/>
                </a:tc>
                <a:extLst>
                  <a:ext uri="{0D108BD9-81ED-4DB2-BD59-A6C34878D82A}">
                    <a16:rowId xmlns:a16="http://schemas.microsoft.com/office/drawing/2014/main" val="2602059357"/>
                  </a:ext>
                </a:extLst>
              </a:tr>
              <a:tr h="370840">
                <a:tc>
                  <a:txBody>
                    <a:bodyPr/>
                    <a:lstStyle/>
                    <a:p>
                      <a:r>
                        <a:rPr lang="en-GB" sz="1800"/>
                        <a:t>Restricting usage of CAZ-AVI to preserve efficacy in the long term</a:t>
                      </a:r>
                    </a:p>
                  </a:txBody>
                  <a:tcPr/>
                </a:tc>
                <a:tc>
                  <a:txBody>
                    <a:bodyPr/>
                    <a:lstStyle/>
                    <a:p>
                      <a:r>
                        <a:rPr lang="en-GB" sz="1800" dirty="0"/>
                        <a:t>Yes</a:t>
                      </a:r>
                    </a:p>
                  </a:txBody>
                  <a:tcPr/>
                </a:tc>
                <a:tc>
                  <a:txBody>
                    <a:bodyPr/>
                    <a:lstStyle/>
                    <a:p>
                      <a:r>
                        <a:rPr lang="en-GB" sz="1800"/>
                        <a:t>Quantified in high value clinical scenarios – scenarios modelled reflect restricting usage</a:t>
                      </a:r>
                    </a:p>
                  </a:txBody>
                  <a:tcPr/>
                </a:tc>
                <a:extLst>
                  <a:ext uri="{0D108BD9-81ED-4DB2-BD59-A6C34878D82A}">
                    <a16:rowId xmlns:a16="http://schemas.microsoft.com/office/drawing/2014/main" val="130044176"/>
                  </a:ext>
                </a:extLst>
              </a:tr>
              <a:tr h="375083">
                <a:tc>
                  <a:txBody>
                    <a:bodyPr/>
                    <a:lstStyle/>
                    <a:p>
                      <a:r>
                        <a:rPr lang="en-GB" sz="1800" dirty="0"/>
                        <a:t>Avoidance of catastrophic health losses</a:t>
                      </a:r>
                    </a:p>
                  </a:txBody>
                  <a:tcPr/>
                </a:tc>
                <a:tc>
                  <a:txBody>
                    <a:bodyPr/>
                    <a:lstStyle/>
                    <a:p>
                      <a:r>
                        <a:rPr lang="en-GB" sz="1800" dirty="0"/>
                        <a:t>Yes</a:t>
                      </a:r>
                    </a:p>
                  </a:txBody>
                  <a:tcPr/>
                </a:tc>
                <a:tc>
                  <a:txBody>
                    <a:bodyPr/>
                    <a:lstStyle/>
                    <a:p>
                      <a:r>
                        <a:rPr lang="en-GB" sz="1800" dirty="0"/>
                        <a:t>Quantified in high value clinical scenarios presented as distributions of population level net health benefits from probabilistic sensitivity analysis–may be valued differently by society</a:t>
                      </a:r>
                    </a:p>
                  </a:txBody>
                  <a:tcPr/>
                </a:tc>
                <a:extLst>
                  <a:ext uri="{0D108BD9-81ED-4DB2-BD59-A6C34878D82A}">
                    <a16:rowId xmlns:a16="http://schemas.microsoft.com/office/drawing/2014/main" val="912382383"/>
                  </a:ext>
                </a:extLst>
              </a:tr>
            </a:tbl>
          </a:graphicData>
        </a:graphic>
      </p:graphicFrame>
      <p:sp>
        <p:nvSpPr>
          <p:cNvPr id="6" name="Subtitle 2">
            <a:extLst>
              <a:ext uri="{FF2B5EF4-FFF2-40B4-BE49-F238E27FC236}">
                <a16:creationId xmlns:a16="http://schemas.microsoft.com/office/drawing/2014/main" id="{C717B576-1EB8-4281-A5C0-E809D0076D54}"/>
              </a:ext>
            </a:extLst>
          </p:cNvPr>
          <p:cNvSpPr txBox="1">
            <a:spLocks/>
          </p:cNvSpPr>
          <p:nvPr/>
        </p:nvSpPr>
        <p:spPr>
          <a:xfrm>
            <a:off x="496580" y="4115289"/>
            <a:ext cx="11080069" cy="2228717"/>
          </a:xfrm>
          <a:prstGeom prst="rect">
            <a:avLst/>
          </a:prstGeom>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1200"/>
              </a:spcBef>
              <a:spcAft>
                <a:spcPts val="1200"/>
              </a:spcAft>
            </a:pPr>
            <a:r>
              <a:rPr lang="en-GB" b="1" dirty="0"/>
              <a:t>Pfizer, BSAC and </a:t>
            </a:r>
            <a:r>
              <a:rPr lang="en-GB" b="1" dirty="0" err="1"/>
              <a:t>RCPath</a:t>
            </a:r>
            <a:endParaRPr lang="en-GB" b="1" dirty="0"/>
          </a:p>
          <a:p>
            <a:pPr>
              <a:lnSpc>
                <a:spcPct val="100000"/>
              </a:lnSpc>
              <a:spcBef>
                <a:spcPts val="1200"/>
              </a:spcBef>
              <a:spcAft>
                <a:spcPts val="1200"/>
              </a:spcAft>
            </a:pPr>
            <a:r>
              <a:rPr lang="en-GB" dirty="0"/>
              <a:t>Neither Pfizer’s nor EEPRU’s model fully captured insurance value. </a:t>
            </a:r>
          </a:p>
          <a:p>
            <a:pPr marL="0" indent="0">
              <a:lnSpc>
                <a:spcPct val="100000"/>
              </a:lnSpc>
              <a:spcBef>
                <a:spcPts val="1200"/>
              </a:spcBef>
              <a:spcAft>
                <a:spcPts val="1200"/>
              </a:spcAft>
            </a:pPr>
            <a:r>
              <a:rPr lang="en-GB" b="1" dirty="0"/>
              <a:t>Shionogi &amp; NHSEI </a:t>
            </a:r>
          </a:p>
          <a:p>
            <a:pPr>
              <a:lnSpc>
                <a:spcPct val="100000"/>
              </a:lnSpc>
              <a:buFont typeface="Arial" panose="020B0604020202020204" pitchFamily="34" charset="0"/>
              <a:buChar char="•"/>
            </a:pPr>
            <a:r>
              <a:rPr lang="en-GB" dirty="0"/>
              <a:t>Should model increase resistance to current treatments, including low probability event but high impact catastrophic scenarios where high levels of resistance emerge, making existing treatments ineffective.</a:t>
            </a:r>
          </a:p>
        </p:txBody>
      </p:sp>
    </p:spTree>
    <p:extLst>
      <p:ext uri="{BB962C8B-B14F-4D97-AF65-F5344CB8AC3E}">
        <p14:creationId xmlns:p14="http://schemas.microsoft.com/office/powerpoint/2010/main" val="3534298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8D0E-6BC3-4D7C-B315-9FB0280C1DC3}"/>
              </a:ext>
            </a:extLst>
          </p:cNvPr>
          <p:cNvSpPr>
            <a:spLocks noGrp="1"/>
          </p:cNvSpPr>
          <p:nvPr>
            <p:ph type="ctrTitle"/>
          </p:nvPr>
        </p:nvSpPr>
        <p:spPr>
          <a:xfrm>
            <a:off x="423701" y="237117"/>
            <a:ext cx="11580576" cy="550111"/>
          </a:xfrm>
        </p:spPr>
        <p:txBody>
          <a:bodyPr>
            <a:normAutofit fontScale="90000"/>
          </a:bodyPr>
          <a:lstStyle/>
          <a:p>
            <a:pPr>
              <a:lnSpc>
                <a:spcPct val="100000"/>
              </a:lnSpc>
            </a:pPr>
            <a:r>
              <a:rPr lang="en-GB" sz="2800" dirty="0"/>
              <a:t>EEPRU scenario to capture value of ‘being prepared’ for emergence of resistance </a:t>
            </a:r>
          </a:p>
        </p:txBody>
      </p:sp>
      <p:sp>
        <p:nvSpPr>
          <p:cNvPr id="3" name="Text Placeholder 2">
            <a:extLst>
              <a:ext uri="{FF2B5EF4-FFF2-40B4-BE49-F238E27FC236}">
                <a16:creationId xmlns:a16="http://schemas.microsoft.com/office/drawing/2014/main" id="{1D87EBF6-519D-408A-A466-0EBCC622D5BB}"/>
              </a:ext>
            </a:extLst>
          </p:cNvPr>
          <p:cNvSpPr>
            <a:spLocks noGrp="1"/>
          </p:cNvSpPr>
          <p:nvPr>
            <p:ph type="body" sz="quarter" idx="12"/>
          </p:nvPr>
        </p:nvSpPr>
        <p:spPr>
          <a:xfrm>
            <a:off x="506810" y="787228"/>
            <a:ext cx="11261489" cy="5166763"/>
          </a:xfrm>
        </p:spPr>
        <p:txBody>
          <a:bodyPr>
            <a:normAutofit/>
          </a:bodyPr>
          <a:lstStyle/>
          <a:p>
            <a:pPr>
              <a:lnSpc>
                <a:spcPct val="100000"/>
              </a:lnSpc>
            </a:pPr>
            <a:r>
              <a:rPr lang="en-GB" b="1" dirty="0"/>
              <a:t>EEPRU assumes</a:t>
            </a:r>
            <a:endParaRPr lang="en-GB" dirty="0"/>
          </a:p>
          <a:p>
            <a:pPr marL="285750" indent="-285750">
              <a:lnSpc>
                <a:spcPct val="100000"/>
              </a:lnSpc>
              <a:spcBef>
                <a:spcPts val="600"/>
              </a:spcBef>
              <a:buFont typeface="Arial" panose="020B0604020202020204" pitchFamily="34" charset="0"/>
              <a:buChar char="•"/>
            </a:pPr>
            <a:r>
              <a:rPr lang="en-GB" sz="1800" dirty="0"/>
              <a:t>Comparator antimicrobials completely ineffective  - 0</a:t>
            </a:r>
            <a:r>
              <a:rPr lang="en-GB" sz="1800" dirty="0">
                <a:solidFill>
                  <a:schemeClr val="accent2"/>
                </a:solidFill>
              </a:rPr>
              <a:t>% </a:t>
            </a:r>
            <a:r>
              <a:rPr lang="en-GB" sz="1800" dirty="0"/>
              <a:t>s</a:t>
            </a:r>
            <a:r>
              <a:rPr lang="en-GB" dirty="0"/>
              <a:t>usceptibility</a:t>
            </a:r>
          </a:p>
          <a:p>
            <a:pPr marL="285750" indent="-285750">
              <a:lnSpc>
                <a:spcPct val="100000"/>
              </a:lnSpc>
              <a:spcBef>
                <a:spcPts val="600"/>
              </a:spcBef>
              <a:buFont typeface="Arial" panose="020B0604020202020204" pitchFamily="34" charset="0"/>
              <a:buChar char="•"/>
            </a:pPr>
            <a:r>
              <a:rPr lang="en-GB" dirty="0"/>
              <a:t>No differences in safety between treatments, because EEPRU expects that if treatments become completely ineffective, clinicians will offer either safe antimicrobials or no treatment</a:t>
            </a:r>
          </a:p>
          <a:p>
            <a:pPr marL="285750" indent="-285750">
              <a:lnSpc>
                <a:spcPct val="100000"/>
              </a:lnSpc>
              <a:spcBef>
                <a:spcPts val="600"/>
              </a:spcBef>
              <a:buFont typeface="Arial" panose="020B0604020202020204" pitchFamily="34" charset="0"/>
              <a:buChar char="•"/>
            </a:pPr>
            <a:r>
              <a:rPr lang="en-GB" dirty="0"/>
              <a:t>Effectiveness of CAZ-AVI: maintained at 90% susceptibility over long-term - likely to overestimate benefits</a:t>
            </a:r>
          </a:p>
          <a:p>
            <a:pPr marL="285750" indent="-285750">
              <a:lnSpc>
                <a:spcPct val="100000"/>
              </a:lnSpc>
              <a:spcBef>
                <a:spcPts val="600"/>
              </a:spcBef>
              <a:buFont typeface="Arial" panose="020B0604020202020204" pitchFamily="34" charset="0"/>
              <a:buChar char="•"/>
            </a:pPr>
            <a:r>
              <a:rPr lang="en-GB" dirty="0"/>
              <a:t>These highly resistant pathogens are different from the pathogens in main analyses </a:t>
            </a:r>
            <a:r>
              <a:rPr lang="en-GB" dirty="0" err="1">
                <a:sym typeface="Wingdings" panose="05000000000000000000" pitchFamily="2" charset="2"/>
              </a:rPr>
              <a:t>ie</a:t>
            </a:r>
            <a:r>
              <a:rPr lang="en-GB" dirty="0">
                <a:sym typeface="Wingdings" panose="05000000000000000000" pitchFamily="2" charset="2"/>
              </a:rPr>
              <a:t> different population</a:t>
            </a:r>
            <a:r>
              <a:rPr lang="en-GB" dirty="0"/>
              <a:t>  to the population in EEPRU’s base case model</a:t>
            </a:r>
          </a:p>
          <a:p>
            <a:pPr marL="285750" indent="-285750">
              <a:lnSpc>
                <a:spcPct val="100000"/>
              </a:lnSpc>
              <a:spcBef>
                <a:spcPts val="600"/>
              </a:spcBef>
              <a:buFont typeface="Arial" panose="020B0604020202020204" pitchFamily="34" charset="0"/>
              <a:buChar char="•"/>
            </a:pPr>
            <a:r>
              <a:rPr lang="en-GB" dirty="0"/>
              <a:t>Following parameters informed by expert opinion (n=1) </a:t>
            </a:r>
          </a:p>
          <a:p>
            <a:pPr>
              <a:lnSpc>
                <a:spcPct val="100000"/>
              </a:lnSpc>
              <a:spcBef>
                <a:spcPts val="600"/>
              </a:spcBef>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r>
              <a:rPr lang="en-GB" dirty="0"/>
              <a:t>Other parameters set at the values for the high value clinical scenarios</a:t>
            </a:r>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p:txBody>
      </p:sp>
      <p:graphicFrame>
        <p:nvGraphicFramePr>
          <p:cNvPr id="5" name="Table 4">
            <a:extLst>
              <a:ext uri="{FF2B5EF4-FFF2-40B4-BE49-F238E27FC236}">
                <a16:creationId xmlns:a16="http://schemas.microsoft.com/office/drawing/2014/main" id="{F72F37CC-566B-4CF4-AFF9-2B039F8F0F4B}"/>
              </a:ext>
            </a:extLst>
          </p:cNvPr>
          <p:cNvGraphicFramePr>
            <a:graphicFrameLocks noGrp="1"/>
          </p:cNvGraphicFramePr>
          <p:nvPr>
            <p:extLst>
              <p:ext uri="{D42A27DB-BD31-4B8C-83A1-F6EECF244321}">
                <p14:modId xmlns:p14="http://schemas.microsoft.com/office/powerpoint/2010/main" val="3350864323"/>
              </p:ext>
            </p:extLst>
          </p:nvPr>
        </p:nvGraphicFramePr>
        <p:xfrm>
          <a:off x="777877" y="3506276"/>
          <a:ext cx="10454695" cy="1840407"/>
        </p:xfrm>
        <a:graphic>
          <a:graphicData uri="http://schemas.openxmlformats.org/drawingml/2006/table">
            <a:tbl>
              <a:tblPr firstRow="1" firstCol="1" bandRow="1">
                <a:tableStyleId>{5C22544A-7EE6-4342-B048-85BDC9FD1C3A}</a:tableStyleId>
              </a:tblPr>
              <a:tblGrid>
                <a:gridCol w="6713968">
                  <a:extLst>
                    <a:ext uri="{9D8B030D-6E8A-4147-A177-3AD203B41FA5}">
                      <a16:colId xmlns:a16="http://schemas.microsoft.com/office/drawing/2014/main" val="1130079140"/>
                    </a:ext>
                  </a:extLst>
                </a:gridCol>
                <a:gridCol w="3740727">
                  <a:extLst>
                    <a:ext uri="{9D8B030D-6E8A-4147-A177-3AD203B41FA5}">
                      <a16:colId xmlns:a16="http://schemas.microsoft.com/office/drawing/2014/main" val="75844610"/>
                    </a:ext>
                  </a:extLst>
                </a:gridCol>
              </a:tblGrid>
              <a:tr h="192612">
                <a:tc>
                  <a:txBody>
                    <a:bodyPr/>
                    <a:lstStyle/>
                    <a:p>
                      <a:pPr>
                        <a:lnSpc>
                          <a:spcPct val="115000"/>
                        </a:lnSpc>
                        <a:spcBef>
                          <a:spcPts val="400"/>
                        </a:spcBef>
                        <a:spcAft>
                          <a:spcPts val="400"/>
                        </a:spcAft>
                      </a:pPr>
                      <a:r>
                        <a:rPr lang="en-GB" sz="1800" dirty="0">
                          <a:effectLst/>
                        </a:rPr>
                        <a:t>Parameter</a:t>
                      </a:r>
                      <a:endParaRPr lang="en-GB" sz="1800" dirty="0">
                        <a:effectLst/>
                        <a:latin typeface="Arial" panose="020B0604020202020204" pitchFamily="34" charset="0"/>
                        <a:ea typeface="Arial" panose="020B0604020202020204" pitchFamily="34" charset="0"/>
                      </a:endParaRPr>
                    </a:p>
                  </a:txBody>
                  <a:tcPr marL="53150" marR="53150" marT="0" marB="0"/>
                </a:tc>
                <a:tc>
                  <a:txBody>
                    <a:bodyPr/>
                    <a:lstStyle/>
                    <a:p>
                      <a:pPr>
                        <a:lnSpc>
                          <a:spcPct val="115000"/>
                        </a:lnSpc>
                        <a:spcBef>
                          <a:spcPts val="400"/>
                        </a:spcBef>
                        <a:spcAft>
                          <a:spcPts val="400"/>
                        </a:spcAft>
                      </a:pPr>
                      <a:r>
                        <a:rPr lang="en-GB" sz="1800" dirty="0">
                          <a:effectLst/>
                        </a:rPr>
                        <a:t>Base case value (scenario range)</a:t>
                      </a:r>
                      <a:endParaRPr lang="en-GB" sz="180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2505642600"/>
                  </a:ext>
                </a:extLst>
              </a:tr>
              <a:tr h="224420">
                <a:tc>
                  <a:txBody>
                    <a:bodyPr/>
                    <a:lstStyle/>
                    <a:p>
                      <a:pPr>
                        <a:lnSpc>
                          <a:spcPct val="115000"/>
                        </a:lnSpc>
                        <a:spcBef>
                          <a:spcPts val="400"/>
                        </a:spcBef>
                        <a:spcAft>
                          <a:spcPts val="400"/>
                        </a:spcAft>
                      </a:pPr>
                      <a:r>
                        <a:rPr lang="en-GB" sz="1800" b="0">
                          <a:effectLst/>
                        </a:rPr>
                        <a:t>Probability of emergence of highly resistant strains</a:t>
                      </a:r>
                      <a:endParaRPr lang="en-GB" sz="1800" b="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1% (0.5%–5%)</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441308328"/>
                  </a:ext>
                </a:extLst>
              </a:tr>
              <a:tr h="224420">
                <a:tc>
                  <a:txBody>
                    <a:bodyPr/>
                    <a:lstStyle/>
                    <a:p>
                      <a:pPr>
                        <a:lnSpc>
                          <a:spcPct val="115000"/>
                        </a:lnSpc>
                        <a:spcBef>
                          <a:spcPts val="400"/>
                        </a:spcBef>
                        <a:spcAft>
                          <a:spcPts val="400"/>
                        </a:spcAft>
                      </a:pPr>
                      <a:r>
                        <a:rPr lang="en-GB" sz="1800" b="0" dirty="0">
                          <a:effectLst/>
                        </a:rPr>
                        <a:t>Time to event from beginning of model</a:t>
                      </a:r>
                      <a:endParaRPr lang="en-GB" sz="1800" b="0" dirty="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10 years (5–15 years)</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3155281137"/>
                  </a:ext>
                </a:extLst>
              </a:tr>
              <a:tr h="326313">
                <a:tc>
                  <a:txBody>
                    <a:bodyPr/>
                    <a:lstStyle/>
                    <a:p>
                      <a:pPr>
                        <a:lnSpc>
                          <a:spcPct val="115000"/>
                        </a:lnSpc>
                        <a:spcBef>
                          <a:spcPts val="400"/>
                        </a:spcBef>
                        <a:spcAft>
                          <a:spcPts val="400"/>
                        </a:spcAft>
                      </a:pPr>
                      <a:r>
                        <a:rPr lang="en-GB" sz="1800" b="0" dirty="0">
                          <a:effectLst/>
                        </a:rPr>
                        <a:t>Number patients affected in 1st year</a:t>
                      </a:r>
                      <a:endParaRPr lang="en-GB" sz="1800" b="0" dirty="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25 individuals (25–100)</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4279178461"/>
                  </a:ext>
                </a:extLst>
              </a:tr>
              <a:tr h="361950">
                <a:tc>
                  <a:txBody>
                    <a:bodyPr/>
                    <a:lstStyle/>
                    <a:p>
                      <a:pPr>
                        <a:lnSpc>
                          <a:spcPct val="115000"/>
                        </a:lnSpc>
                        <a:spcBef>
                          <a:spcPts val="400"/>
                        </a:spcBef>
                        <a:spcAft>
                          <a:spcPts val="400"/>
                        </a:spcAft>
                      </a:pPr>
                      <a:r>
                        <a:rPr lang="en-GB" sz="1800" b="0" dirty="0">
                          <a:effectLst/>
                        </a:rPr>
                        <a:t>Annual growth in number of infections from beginning of model</a:t>
                      </a:r>
                      <a:endParaRPr lang="en-GB" sz="1800" b="0" dirty="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20% (3%–30%)</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3534518711"/>
                  </a:ext>
                </a:extLst>
              </a:tr>
              <a:tr h="224420">
                <a:tc>
                  <a:txBody>
                    <a:bodyPr/>
                    <a:lstStyle/>
                    <a:p>
                      <a:pPr>
                        <a:lnSpc>
                          <a:spcPct val="115000"/>
                        </a:lnSpc>
                        <a:spcBef>
                          <a:spcPts val="400"/>
                        </a:spcBef>
                        <a:spcAft>
                          <a:spcPts val="400"/>
                        </a:spcAft>
                      </a:pPr>
                      <a:r>
                        <a:rPr lang="en-GB" sz="1800" b="0">
                          <a:effectLst/>
                        </a:rPr>
                        <a:t>Analysis time horizon </a:t>
                      </a:r>
                      <a:endParaRPr lang="en-GB" sz="1800" b="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50 years (20–50)</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974607068"/>
                  </a:ext>
                </a:extLst>
              </a:tr>
            </a:tbl>
          </a:graphicData>
        </a:graphic>
      </p:graphicFrame>
      <p:sp>
        <p:nvSpPr>
          <p:cNvPr id="8" name="TextBox 7">
            <a:extLst>
              <a:ext uri="{FF2B5EF4-FFF2-40B4-BE49-F238E27FC236}">
                <a16:creationId xmlns:a16="http://schemas.microsoft.com/office/drawing/2014/main" id="{C6C2027B-FAAE-7844-B914-2A492147C531}"/>
              </a:ext>
            </a:extLst>
          </p:cNvPr>
          <p:cNvSpPr txBox="1"/>
          <p:nvPr/>
        </p:nvSpPr>
        <p:spPr>
          <a:xfrm>
            <a:off x="506810" y="5977293"/>
            <a:ext cx="5766769" cy="560704"/>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kumimoji="0" lang="en-GB" sz="2000" i="1"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What is committee’s view of these a</a:t>
            </a:r>
            <a:r>
              <a:rPr lang="en-GB" sz="2000" i="1" dirty="0" err="1">
                <a:latin typeface="Lato" panose="020F0502020204030203" pitchFamily="34" charset="0"/>
                <a:ea typeface="Lato" panose="020F0502020204030203" pitchFamily="34" charset="0"/>
                <a:cs typeface="Lato" panose="020F0502020204030203" pitchFamily="34" charset="0"/>
              </a:rPr>
              <a:t>ssumptions</a:t>
            </a:r>
            <a:r>
              <a:rPr lang="en-GB" sz="2000" i="1" dirty="0">
                <a:latin typeface="Lato" panose="020F0502020204030203" pitchFamily="34" charset="0"/>
                <a:ea typeface="Lato" panose="020F0502020204030203" pitchFamily="34" charset="0"/>
                <a:cs typeface="Lato" panose="020F0502020204030203" pitchFamily="34" charset="0"/>
              </a:rPr>
              <a:t>?</a:t>
            </a:r>
            <a:endParaRPr lang="en-GB" sz="2000" i="1" dirty="0">
              <a:latin typeface="Lato"/>
            </a:endParaRPr>
          </a:p>
        </p:txBody>
      </p:sp>
    </p:spTree>
    <p:extLst>
      <p:ext uri="{BB962C8B-B14F-4D97-AF65-F5344CB8AC3E}">
        <p14:creationId xmlns:p14="http://schemas.microsoft.com/office/powerpoint/2010/main" val="2087681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82A6-DD0F-483C-BEA6-F8BC189C9621}"/>
              </a:ext>
            </a:extLst>
          </p:cNvPr>
          <p:cNvSpPr>
            <a:spLocks noGrp="1"/>
          </p:cNvSpPr>
          <p:nvPr>
            <p:ph type="ctrTitle"/>
          </p:nvPr>
        </p:nvSpPr>
        <p:spPr>
          <a:xfrm>
            <a:off x="496383" y="273014"/>
            <a:ext cx="11080069" cy="676300"/>
          </a:xfrm>
        </p:spPr>
        <p:txBody>
          <a:bodyPr>
            <a:noAutofit/>
          </a:bodyPr>
          <a:lstStyle/>
          <a:p>
            <a:r>
              <a:rPr lang="en-GB" sz="2800" dirty="0"/>
              <a:t>EEPRU scenario on subgroup with contraindication to colistin/aminoglycosides</a:t>
            </a:r>
            <a:br>
              <a:rPr lang="en-GB" sz="2800" dirty="0"/>
            </a:br>
            <a:endParaRPr lang="en-GB" sz="2800" dirty="0"/>
          </a:p>
        </p:txBody>
      </p:sp>
      <p:sp>
        <p:nvSpPr>
          <p:cNvPr id="3" name="Subtitle 2">
            <a:extLst>
              <a:ext uri="{FF2B5EF4-FFF2-40B4-BE49-F238E27FC236}">
                <a16:creationId xmlns:a16="http://schemas.microsoft.com/office/drawing/2014/main" id="{3237C2CD-ECB3-4BB3-9C24-B42F0FCC3273}"/>
              </a:ext>
            </a:extLst>
          </p:cNvPr>
          <p:cNvSpPr>
            <a:spLocks noGrp="1"/>
          </p:cNvSpPr>
          <p:nvPr>
            <p:ph type="subTitle" idx="1"/>
          </p:nvPr>
        </p:nvSpPr>
        <p:spPr>
          <a:xfrm>
            <a:off x="496382" y="1141688"/>
            <a:ext cx="11080069" cy="4041718"/>
          </a:xfrm>
        </p:spPr>
        <p:txBody>
          <a:bodyPr/>
          <a:lstStyle/>
          <a:p>
            <a:pPr marL="0" indent="0">
              <a:lnSpc>
                <a:spcPct val="100000"/>
              </a:lnSpc>
              <a:spcBef>
                <a:spcPts val="600"/>
              </a:spcBef>
              <a:spcAft>
                <a:spcPts val="600"/>
              </a:spcAft>
            </a:pPr>
            <a:r>
              <a:rPr lang="en-GB" b="1" dirty="0"/>
              <a:t>EEPRU assumes</a:t>
            </a:r>
          </a:p>
          <a:p>
            <a:pPr>
              <a:lnSpc>
                <a:spcPct val="100000"/>
              </a:lnSpc>
              <a:spcBef>
                <a:spcPts val="600"/>
              </a:spcBef>
              <a:spcAft>
                <a:spcPts val="600"/>
              </a:spcAft>
              <a:buFont typeface="Arial" panose="020B0604020202020204" pitchFamily="34" charset="0"/>
              <a:buChar char="•"/>
            </a:pPr>
            <a:r>
              <a:rPr lang="en-GB" dirty="0"/>
              <a:t>Lack of empiric evidence on the proportion of patients who would have salvage therapy despite being susceptible to colistin/aminoglycosides – Suggested plausible range: 20% to 40%</a:t>
            </a:r>
          </a:p>
          <a:p>
            <a:pPr>
              <a:lnSpc>
                <a:spcPct val="100000"/>
              </a:lnSpc>
              <a:spcBef>
                <a:spcPts val="600"/>
              </a:spcBef>
              <a:spcAft>
                <a:spcPts val="600"/>
              </a:spcAft>
              <a:buFont typeface="Arial" panose="020B0604020202020204" pitchFamily="34" charset="0"/>
              <a:buChar char="•"/>
            </a:pPr>
            <a:r>
              <a:rPr lang="en-GB" dirty="0"/>
              <a:t>In empiric treatment, represent 20%-40% of population</a:t>
            </a:r>
          </a:p>
          <a:p>
            <a:pPr>
              <a:lnSpc>
                <a:spcPct val="100000"/>
              </a:lnSpc>
              <a:spcBef>
                <a:spcPts val="600"/>
              </a:spcBef>
              <a:spcAft>
                <a:spcPts val="600"/>
              </a:spcAft>
              <a:buFont typeface="Arial" panose="020B0604020202020204" pitchFamily="34" charset="0"/>
              <a:buChar char="•"/>
            </a:pPr>
            <a:r>
              <a:rPr lang="en-GB" dirty="0"/>
              <a:t>In microbiology-directed, assumed that those not susceptible to non-colistin/aminoglycosides (35%) would be considered for colistin/aminoglycosides, so this subgroup represent 7%-14%</a:t>
            </a:r>
          </a:p>
          <a:p>
            <a:pPr>
              <a:lnSpc>
                <a:spcPct val="100000"/>
              </a:lnSpc>
              <a:spcBef>
                <a:spcPts val="600"/>
              </a:spcBef>
              <a:spcAft>
                <a:spcPts val="600"/>
              </a:spcAft>
              <a:buFont typeface="Arial" panose="020B0604020202020204" pitchFamily="34" charset="0"/>
              <a:buChar char="•"/>
            </a:pPr>
            <a:r>
              <a:rPr lang="en-GB" dirty="0"/>
              <a:t>Following parameters used: </a:t>
            </a:r>
          </a:p>
        </p:txBody>
      </p:sp>
      <p:graphicFrame>
        <p:nvGraphicFramePr>
          <p:cNvPr id="4" name="Table 3">
            <a:extLst>
              <a:ext uri="{FF2B5EF4-FFF2-40B4-BE49-F238E27FC236}">
                <a16:creationId xmlns:a16="http://schemas.microsoft.com/office/drawing/2014/main" id="{C826FF6B-7777-4F19-B0DD-653FE17F0BF5}"/>
              </a:ext>
            </a:extLst>
          </p:cNvPr>
          <p:cNvGraphicFramePr>
            <a:graphicFrameLocks noGrp="1"/>
          </p:cNvGraphicFramePr>
          <p:nvPr>
            <p:extLst>
              <p:ext uri="{D42A27DB-BD31-4B8C-83A1-F6EECF244321}">
                <p14:modId xmlns:p14="http://schemas.microsoft.com/office/powerpoint/2010/main" val="3397330633"/>
              </p:ext>
            </p:extLst>
          </p:nvPr>
        </p:nvGraphicFramePr>
        <p:xfrm>
          <a:off x="555965" y="3772866"/>
          <a:ext cx="10866238" cy="2366394"/>
        </p:xfrm>
        <a:graphic>
          <a:graphicData uri="http://schemas.openxmlformats.org/drawingml/2006/table">
            <a:tbl>
              <a:tblPr firstRow="1" firstCol="1" bandRow="1">
                <a:tableStyleId>{5C22544A-7EE6-4342-B048-85BDC9FD1C3A}</a:tableStyleId>
              </a:tblPr>
              <a:tblGrid>
                <a:gridCol w="6546583">
                  <a:extLst>
                    <a:ext uri="{9D8B030D-6E8A-4147-A177-3AD203B41FA5}">
                      <a16:colId xmlns:a16="http://schemas.microsoft.com/office/drawing/2014/main" val="170878381"/>
                    </a:ext>
                  </a:extLst>
                </a:gridCol>
                <a:gridCol w="4319655">
                  <a:extLst>
                    <a:ext uri="{9D8B030D-6E8A-4147-A177-3AD203B41FA5}">
                      <a16:colId xmlns:a16="http://schemas.microsoft.com/office/drawing/2014/main" val="1376549235"/>
                    </a:ext>
                  </a:extLst>
                </a:gridCol>
              </a:tblGrid>
              <a:tr h="137452">
                <a:tc>
                  <a:txBody>
                    <a:bodyPr/>
                    <a:lstStyle/>
                    <a:p>
                      <a:pPr>
                        <a:lnSpc>
                          <a:spcPct val="115000"/>
                        </a:lnSpc>
                        <a:spcBef>
                          <a:spcPts val="400"/>
                        </a:spcBef>
                        <a:spcAft>
                          <a:spcPts val="400"/>
                        </a:spcAft>
                      </a:pPr>
                      <a:r>
                        <a:rPr lang="en-GB" sz="1800" dirty="0">
                          <a:effectLst/>
                        </a:rPr>
                        <a:t>User defined parameter</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nSpc>
                          <a:spcPct val="115000"/>
                        </a:lnSpc>
                        <a:spcBef>
                          <a:spcPts val="400"/>
                        </a:spcBef>
                        <a:spcAft>
                          <a:spcPts val="400"/>
                        </a:spcAft>
                      </a:pPr>
                      <a:r>
                        <a:rPr lang="en-GB" sz="1800" dirty="0">
                          <a:effectLst/>
                        </a:rPr>
                        <a:t>Base-case</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3700030675"/>
                  </a:ext>
                </a:extLst>
              </a:tr>
              <a:tr h="137452">
                <a:tc>
                  <a:txBody>
                    <a:bodyPr/>
                    <a:lstStyle/>
                    <a:p>
                      <a:pPr>
                        <a:lnSpc>
                          <a:spcPct val="115000"/>
                        </a:lnSpc>
                        <a:spcBef>
                          <a:spcPts val="400"/>
                        </a:spcBef>
                        <a:spcAft>
                          <a:spcPts val="400"/>
                        </a:spcAft>
                      </a:pPr>
                      <a:r>
                        <a:rPr lang="en-GB" sz="1800" dirty="0">
                          <a:effectLst/>
                        </a:rPr>
                        <a:t>Probability of event (emergence of highly resistant strains)</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dirty="0">
                          <a:effectLst/>
                        </a:rPr>
                        <a:t>100%</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1335931612"/>
                  </a:ext>
                </a:extLst>
              </a:tr>
              <a:tr h="137452">
                <a:tc>
                  <a:txBody>
                    <a:bodyPr/>
                    <a:lstStyle/>
                    <a:p>
                      <a:pPr>
                        <a:lnSpc>
                          <a:spcPct val="115000"/>
                        </a:lnSpc>
                        <a:spcBef>
                          <a:spcPts val="400"/>
                        </a:spcBef>
                        <a:spcAft>
                          <a:spcPts val="400"/>
                        </a:spcAft>
                      </a:pPr>
                      <a:r>
                        <a:rPr lang="en-GB" sz="1800" dirty="0">
                          <a:effectLst/>
                        </a:rPr>
                        <a:t>Time of event (from now)</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dirty="0">
                          <a:effectLst/>
                        </a:rPr>
                        <a:t>0 years</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1343163662"/>
                  </a:ext>
                </a:extLst>
              </a:tr>
              <a:tr h="286863">
                <a:tc>
                  <a:txBody>
                    <a:bodyPr/>
                    <a:lstStyle/>
                    <a:p>
                      <a:pPr>
                        <a:lnSpc>
                          <a:spcPct val="115000"/>
                        </a:lnSpc>
                        <a:spcBef>
                          <a:spcPts val="400"/>
                        </a:spcBef>
                        <a:spcAft>
                          <a:spcPts val="400"/>
                        </a:spcAft>
                      </a:pPr>
                      <a:r>
                        <a:rPr lang="en-GB" sz="1800" dirty="0">
                          <a:effectLst/>
                        </a:rPr>
                        <a:t>The number of patients affected in the first year</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dirty="0">
                          <a:effectLst/>
                        </a:rPr>
                        <a:t>2 scenarios based </a:t>
                      </a:r>
                      <a:r>
                        <a:rPr lang="fr-FR" sz="1800" dirty="0">
                          <a:effectLst/>
                        </a:rPr>
                        <a:t>2 classifications : SGSS vs </a:t>
                      </a:r>
                      <a:r>
                        <a:rPr lang="fr-FR" sz="1800" dirty="0" err="1">
                          <a:effectLst/>
                        </a:rPr>
                        <a:t>clinical</a:t>
                      </a:r>
                      <a:r>
                        <a:rPr lang="fr-FR" sz="1800" dirty="0">
                          <a:effectLst/>
                        </a:rPr>
                        <a:t> experts (</a:t>
                      </a:r>
                      <a:r>
                        <a:rPr lang="fr-FR" sz="1800" dirty="0" err="1">
                          <a:effectLst/>
                        </a:rPr>
                        <a:t>See</a:t>
                      </a:r>
                      <a:r>
                        <a:rPr lang="fr-FR" sz="1800" dirty="0">
                          <a:effectLst/>
                        </a:rPr>
                        <a:t> slide 38)</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2060065873"/>
                  </a:ext>
                </a:extLst>
              </a:tr>
              <a:tr h="137452">
                <a:tc>
                  <a:txBody>
                    <a:bodyPr/>
                    <a:lstStyle/>
                    <a:p>
                      <a:pPr>
                        <a:lnSpc>
                          <a:spcPct val="115000"/>
                        </a:lnSpc>
                        <a:spcBef>
                          <a:spcPts val="400"/>
                        </a:spcBef>
                        <a:spcAft>
                          <a:spcPts val="400"/>
                        </a:spcAft>
                      </a:pPr>
                      <a:r>
                        <a:rPr lang="en-GB" sz="1800">
                          <a:effectLst/>
                        </a:rPr>
                        <a:t>The annual growth in the number of infections (from baseline)</a:t>
                      </a:r>
                      <a:endParaRPr lang="en-GB" sz="180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dirty="0">
                          <a:effectLst/>
                        </a:rPr>
                        <a:t>2 scenarios: 1.2% if damped or 17.1% if persistent</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1221384515"/>
                  </a:ext>
                </a:extLst>
              </a:tr>
              <a:tr h="137452">
                <a:tc>
                  <a:txBody>
                    <a:bodyPr/>
                    <a:lstStyle/>
                    <a:p>
                      <a:pPr>
                        <a:lnSpc>
                          <a:spcPct val="115000"/>
                        </a:lnSpc>
                        <a:spcBef>
                          <a:spcPts val="400"/>
                        </a:spcBef>
                        <a:spcAft>
                          <a:spcPts val="400"/>
                        </a:spcAft>
                      </a:pPr>
                      <a:r>
                        <a:rPr lang="en-GB" sz="1800">
                          <a:effectLst/>
                        </a:rPr>
                        <a:t>Analysis time horizon (years)</a:t>
                      </a:r>
                      <a:endParaRPr lang="en-GB" sz="180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dirty="0">
                          <a:effectLst/>
                        </a:rPr>
                        <a:t>20</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3221175529"/>
                  </a:ext>
                </a:extLst>
              </a:tr>
            </a:tbl>
          </a:graphicData>
        </a:graphic>
      </p:graphicFrame>
      <p:sp>
        <p:nvSpPr>
          <p:cNvPr id="5" name="TextBox 4">
            <a:extLst>
              <a:ext uri="{FF2B5EF4-FFF2-40B4-BE49-F238E27FC236}">
                <a16:creationId xmlns:a16="http://schemas.microsoft.com/office/drawing/2014/main" id="{2A52AE98-58D4-4D2D-B9C3-00E7B2205949}"/>
              </a:ext>
            </a:extLst>
          </p:cNvPr>
          <p:cNvSpPr txBox="1"/>
          <p:nvPr/>
        </p:nvSpPr>
        <p:spPr>
          <a:xfrm>
            <a:off x="555965" y="6325437"/>
            <a:ext cx="5766769" cy="411517"/>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kumimoji="0" lang="en-GB" sz="2000" i="1"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What is committee’s view of these a</a:t>
            </a:r>
            <a:r>
              <a:rPr lang="en-GB" sz="2000" i="1" dirty="0" err="1">
                <a:latin typeface="Lato" panose="020F0502020204030203" pitchFamily="34" charset="0"/>
                <a:ea typeface="Lato" panose="020F0502020204030203" pitchFamily="34" charset="0"/>
                <a:cs typeface="Lato" panose="020F0502020204030203" pitchFamily="34" charset="0"/>
              </a:rPr>
              <a:t>ssumptions</a:t>
            </a:r>
            <a:r>
              <a:rPr lang="en-GB" sz="2000" i="1" dirty="0">
                <a:latin typeface="Lato" panose="020F0502020204030203" pitchFamily="34" charset="0"/>
                <a:ea typeface="Lato" panose="020F0502020204030203" pitchFamily="34" charset="0"/>
                <a:cs typeface="Lato" panose="020F0502020204030203" pitchFamily="34" charset="0"/>
              </a:rPr>
              <a:t>?</a:t>
            </a:r>
            <a:endParaRPr lang="en-GB" sz="2000" i="1" dirty="0">
              <a:latin typeface="Lato"/>
            </a:endParaRPr>
          </a:p>
        </p:txBody>
      </p:sp>
    </p:spTree>
    <p:extLst>
      <p:ext uri="{BB962C8B-B14F-4D97-AF65-F5344CB8AC3E}">
        <p14:creationId xmlns:p14="http://schemas.microsoft.com/office/powerpoint/2010/main" val="1780619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a:t>EEPRU model results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a:t>Per-patient results</a:t>
            </a:r>
          </a:p>
        </p:txBody>
      </p:sp>
    </p:spTree>
    <p:extLst>
      <p:ext uri="{BB962C8B-B14F-4D97-AF65-F5344CB8AC3E}">
        <p14:creationId xmlns:p14="http://schemas.microsoft.com/office/powerpoint/2010/main" val="2191970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139840" y="194788"/>
            <a:ext cx="11969997" cy="840383"/>
          </a:xfrm>
        </p:spPr>
        <p:txBody>
          <a:bodyPr>
            <a:normAutofit fontScale="90000"/>
          </a:bodyPr>
          <a:lstStyle/>
          <a:p>
            <a:r>
              <a:rPr lang="en-GB" sz="2800" dirty="0"/>
              <a:t>Results CAZ-AVI per-patient base case – probabilistic empiric setting - HAP/VAP</a:t>
            </a:r>
            <a:br>
              <a:rPr lang="en-GB" sz="2800" dirty="0"/>
            </a:br>
            <a:r>
              <a:rPr lang="en-GB" sz="2000" b="0" i="1" dirty="0">
                <a:solidFill>
                  <a:schemeClr val="accent2"/>
                </a:solidFill>
              </a:rPr>
              <a:t>vs </a:t>
            </a:r>
            <a:r>
              <a:rPr lang="en-GB" sz="2000" b="0" i="1" dirty="0">
                <a:solidFill>
                  <a:schemeClr val="accent2"/>
                </a:solidFill>
                <a:latin typeface="Lato"/>
              </a:rPr>
              <a:t>colistin/aminoglycoside based regimens: similar effectiveness  and safer in correctly + wrongly suspected infections</a:t>
            </a:r>
            <a:br>
              <a:rPr lang="en-GB" sz="2000" b="0" i="1" dirty="0">
                <a:solidFill>
                  <a:schemeClr val="accent2"/>
                </a:solidFill>
                <a:latin typeface="Lato"/>
              </a:rPr>
            </a:br>
            <a:r>
              <a:rPr lang="en-GB" sz="2000" b="0" i="1" dirty="0">
                <a:solidFill>
                  <a:schemeClr val="accent2"/>
                </a:solidFill>
                <a:latin typeface="Lato"/>
              </a:rPr>
              <a:t>vs. non colistin/aminoglycoside regimens: correctly assumed CAZ-AVI more effective, similarly safe</a:t>
            </a:r>
            <a:br>
              <a:rPr lang="en-GB" sz="2000" b="0" i="1" dirty="0">
                <a:solidFill>
                  <a:schemeClr val="accent2"/>
                </a:solidFill>
                <a:latin typeface="Lato"/>
              </a:rPr>
            </a:br>
            <a:r>
              <a:rPr lang="en-GB" sz="2000" b="0" i="1" dirty="0">
                <a:solidFill>
                  <a:schemeClr val="accent2"/>
                </a:solidFill>
                <a:latin typeface="Lato"/>
              </a:rPr>
              <a:t>vs. non colistin/aminoglycoside regimens: wrongly assumed CAZ-AVI similarly effectiveness, similarly safe</a:t>
            </a:r>
            <a:br>
              <a:rPr lang="en-GB" sz="2000" b="0" i="1" dirty="0">
                <a:solidFill>
                  <a:schemeClr val="accent2"/>
                </a:solidFill>
                <a:latin typeface="Lato"/>
              </a:rPr>
            </a:br>
            <a:br>
              <a:rPr lang="en-GB" sz="2800" dirty="0"/>
            </a:br>
            <a:endParaRPr lang="en-GB" sz="2800" dirty="0"/>
          </a:p>
        </p:txBody>
      </p:sp>
      <p:graphicFrame>
        <p:nvGraphicFramePr>
          <p:cNvPr id="2" name="Table 1">
            <a:extLst>
              <a:ext uri="{FF2B5EF4-FFF2-40B4-BE49-F238E27FC236}">
                <a16:creationId xmlns:a16="http://schemas.microsoft.com/office/drawing/2014/main" id="{956496A6-C676-4A52-97BB-AB7DC0C56F3F}"/>
              </a:ext>
            </a:extLst>
          </p:cNvPr>
          <p:cNvGraphicFramePr>
            <a:graphicFrameLocks noGrp="1"/>
          </p:cNvGraphicFramePr>
          <p:nvPr>
            <p:extLst>
              <p:ext uri="{D42A27DB-BD31-4B8C-83A1-F6EECF244321}">
                <p14:modId xmlns:p14="http://schemas.microsoft.com/office/powerpoint/2010/main" val="2009648973"/>
              </p:ext>
            </p:extLst>
          </p:nvPr>
        </p:nvGraphicFramePr>
        <p:xfrm>
          <a:off x="318686" y="1468738"/>
          <a:ext cx="10680500" cy="5034834"/>
        </p:xfrm>
        <a:graphic>
          <a:graphicData uri="http://schemas.openxmlformats.org/drawingml/2006/table">
            <a:tbl>
              <a:tblPr firstRow="1" firstCol="1" bandRow="1">
                <a:tableStyleId>{5C22544A-7EE6-4342-B048-85BDC9FD1C3A}</a:tableStyleId>
              </a:tblPr>
              <a:tblGrid>
                <a:gridCol w="5116697">
                  <a:extLst>
                    <a:ext uri="{9D8B030D-6E8A-4147-A177-3AD203B41FA5}">
                      <a16:colId xmlns:a16="http://schemas.microsoft.com/office/drawing/2014/main" val="2444791544"/>
                    </a:ext>
                  </a:extLst>
                </a:gridCol>
                <a:gridCol w="2606379">
                  <a:extLst>
                    <a:ext uri="{9D8B030D-6E8A-4147-A177-3AD203B41FA5}">
                      <a16:colId xmlns:a16="http://schemas.microsoft.com/office/drawing/2014/main" val="3693374525"/>
                    </a:ext>
                  </a:extLst>
                </a:gridCol>
                <a:gridCol w="2957424">
                  <a:extLst>
                    <a:ext uri="{9D8B030D-6E8A-4147-A177-3AD203B41FA5}">
                      <a16:colId xmlns:a16="http://schemas.microsoft.com/office/drawing/2014/main" val="149619456"/>
                    </a:ext>
                  </a:extLst>
                </a:gridCol>
              </a:tblGrid>
              <a:tr h="324777">
                <a:tc rowSpan="2">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gridSpan="2">
                  <a:txBody>
                    <a:bodyPr/>
                    <a:lstStyle/>
                    <a:p>
                      <a:pPr algn="ctr">
                        <a:lnSpc>
                          <a:spcPct val="107000"/>
                        </a:lnSpc>
                        <a:spcAft>
                          <a:spcPts val="800"/>
                        </a:spcAft>
                      </a:pPr>
                      <a:r>
                        <a:rPr lang="it-IT" sz="1800" dirty="0" err="1">
                          <a:effectLst/>
                        </a:rPr>
                        <a:t>Incremental</a:t>
                      </a:r>
                      <a:r>
                        <a:rPr lang="it-IT" sz="1800" dirty="0">
                          <a:effectLst/>
                        </a:rPr>
                        <a:t> </a:t>
                      </a:r>
                      <a:r>
                        <a:rPr lang="it-IT" sz="1800" dirty="0" err="1">
                          <a:effectLst/>
                        </a:rPr>
                        <a:t>results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US"/>
                    </a:p>
                  </a:txBody>
                  <a:tcPr/>
                </a:tc>
                <a:extLst>
                  <a:ext uri="{0D108BD9-81ED-4DB2-BD59-A6C34878D82A}">
                    <a16:rowId xmlns:a16="http://schemas.microsoft.com/office/drawing/2014/main" val="763236892"/>
                  </a:ext>
                </a:extLst>
              </a:tr>
              <a:tr h="72915">
                <a:tc vMerge="1">
                  <a:txBody>
                    <a:bodyPr/>
                    <a:lstStyle/>
                    <a:p>
                      <a:endParaRPr lang="en-GB"/>
                    </a:p>
                  </a:txBody>
                  <a:tcPr/>
                </a:tc>
                <a:tc>
                  <a:txBody>
                    <a:bodyPr/>
                    <a:lstStyle/>
                    <a:p>
                      <a:pPr algn="ctr"/>
                      <a:r>
                        <a:rPr lang="it-IT" sz="1700" dirty="0">
                          <a:solidFill>
                            <a:schemeClr val="tx1"/>
                          </a:solidFill>
                          <a:effectLst/>
                        </a:rPr>
                        <a:t>CAZ-AVI vs </a:t>
                      </a:r>
                    </a:p>
                    <a:p>
                      <a:pPr algn="ctr"/>
                      <a:r>
                        <a:rPr lang="it-IT" sz="1700" dirty="0">
                          <a:solidFill>
                            <a:schemeClr val="tx1"/>
                          </a:solidFill>
                          <a:effectLst/>
                        </a:rPr>
                        <a:t>non </a:t>
                      </a:r>
                      <a:r>
                        <a:rPr lang="it-IT" sz="1700" dirty="0" err="1">
                          <a:solidFill>
                            <a:schemeClr val="tx1"/>
                          </a:solidFill>
                          <a:effectLst/>
                        </a:rPr>
                        <a:t>colistin</a:t>
                      </a:r>
                      <a:r>
                        <a:rPr lang="it-IT" sz="1700" dirty="0">
                          <a:solidFill>
                            <a:schemeClr val="tx1"/>
                          </a:solidFill>
                          <a:effectLst/>
                        </a:rPr>
                        <a:t>/</a:t>
                      </a:r>
                    </a:p>
                    <a:p>
                      <a:pPr algn="ctr"/>
                      <a:r>
                        <a:rPr lang="it-IT" sz="1700" dirty="0" err="1">
                          <a:solidFill>
                            <a:schemeClr val="tx1"/>
                          </a:solidFill>
                          <a:effectLst/>
                        </a:rPr>
                        <a:t>aminoglycoside</a:t>
                      </a:r>
                      <a:r>
                        <a:rPr lang="it-IT" sz="1700" dirty="0">
                          <a:solidFill>
                            <a:schemeClr val="tx1"/>
                          </a:solidFill>
                          <a:effectLst/>
                        </a:rPr>
                        <a:t> </a:t>
                      </a:r>
                      <a:r>
                        <a:rPr lang="it-IT" sz="1700" dirty="0" err="1">
                          <a:solidFill>
                            <a:schemeClr val="tx1"/>
                          </a:solidFill>
                          <a:effectLst/>
                        </a:rPr>
                        <a:t>based</a:t>
                      </a:r>
                      <a:endParaRPr lang="en-GB" sz="1700" dirty="0"/>
                    </a:p>
                  </a:txBody>
                  <a:tcPr marL="5251" marR="5251" marT="0" marB="0"/>
                </a:tc>
                <a:tc>
                  <a:txBody>
                    <a:bodyPr/>
                    <a:lstStyle/>
                    <a:p>
                      <a:pPr algn="ctr"/>
                      <a:r>
                        <a:rPr lang="it-IT" sz="1700" dirty="0">
                          <a:solidFill>
                            <a:schemeClr val="tx1"/>
                          </a:solidFill>
                          <a:effectLst/>
                        </a:rPr>
                        <a:t>CAZ-AVI vs </a:t>
                      </a:r>
                      <a:r>
                        <a:rPr lang="it-IT" sz="1700" dirty="0" err="1">
                          <a:solidFill>
                            <a:schemeClr val="tx1"/>
                          </a:solidFill>
                          <a:effectLst/>
                        </a:rPr>
                        <a:t>colistin</a:t>
                      </a:r>
                      <a:r>
                        <a:rPr lang="it-IT" sz="1700" dirty="0">
                          <a:solidFill>
                            <a:schemeClr val="tx1"/>
                          </a:solidFill>
                          <a:effectLst/>
                        </a:rPr>
                        <a:t>/</a:t>
                      </a:r>
                    </a:p>
                    <a:p>
                      <a:pPr algn="ctr"/>
                      <a:r>
                        <a:rPr lang="it-IT" sz="1700" dirty="0" err="1">
                          <a:solidFill>
                            <a:schemeClr val="tx1"/>
                          </a:solidFill>
                          <a:effectLst/>
                        </a:rPr>
                        <a:t>aminoglycoside</a:t>
                      </a:r>
                      <a:r>
                        <a:rPr lang="it-IT" sz="1700" dirty="0">
                          <a:solidFill>
                            <a:schemeClr val="tx1"/>
                          </a:solidFill>
                          <a:effectLst/>
                        </a:rPr>
                        <a:t> </a:t>
                      </a:r>
                      <a:r>
                        <a:rPr lang="it-IT" sz="1700" dirty="0" err="1">
                          <a:solidFill>
                            <a:schemeClr val="tx1"/>
                          </a:solidFill>
                          <a:effectLst/>
                        </a:rPr>
                        <a:t>based</a:t>
                      </a:r>
                      <a:endParaRPr lang="en-GB" sz="1700" dirty="0"/>
                    </a:p>
                  </a:txBody>
                  <a:tcPr marL="5251" marR="5251" marT="0" marB="0"/>
                </a:tc>
                <a:extLst>
                  <a:ext uri="{0D108BD9-81ED-4DB2-BD59-A6C34878D82A}">
                    <a16:rowId xmlns:a16="http://schemas.microsoft.com/office/drawing/2014/main" val="3601539434"/>
                  </a:ext>
                </a:extLst>
              </a:tr>
              <a:tr h="244212">
                <a:tc gridSpan="3">
                  <a:txBody>
                    <a:bodyPr/>
                    <a:lstStyle/>
                    <a:p>
                      <a:pPr algn="l">
                        <a:lnSpc>
                          <a:spcPct val="107000"/>
                        </a:lnSpc>
                        <a:spcAft>
                          <a:spcPts val="800"/>
                        </a:spcAft>
                      </a:pPr>
                      <a:r>
                        <a:rPr lang="en-GB" sz="1800" dirty="0">
                          <a:effectLst/>
                        </a:rPr>
                        <a:t>Patients with OXA-48 </a:t>
                      </a:r>
                      <a:r>
                        <a:rPr lang="en-GB" sz="1800" dirty="0" err="1">
                          <a:solidFill>
                            <a:schemeClr val="bg1"/>
                          </a:solidFill>
                          <a:effectLst/>
                        </a:rPr>
                        <a:t>Enterobacterales</a:t>
                      </a:r>
                      <a:r>
                        <a:rPr lang="en-GB" sz="1800" dirty="0">
                          <a:solidFill>
                            <a:schemeClr val="bg1"/>
                          </a:solidFill>
                          <a:effectLst/>
                        </a:rPr>
                        <a:t> ‘correctly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1692288286"/>
                  </a:ext>
                </a:extLst>
              </a:tr>
              <a:tr h="91575">
                <a:tc>
                  <a:txBody>
                    <a:bodyPr/>
                    <a:lstStyle/>
                    <a:p>
                      <a:pPr>
                        <a:lnSpc>
                          <a:spcPct val="107000"/>
                        </a:lnSpc>
                        <a:spcAft>
                          <a:spcPts val="800"/>
                        </a:spcAft>
                      </a:pPr>
                      <a:r>
                        <a:rPr lang="en-GB" sz="1800" b="0">
                          <a:effectLst/>
                        </a:rPr>
                        <a:t>Total costs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-£9,776</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-£208</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22554243"/>
                  </a:ext>
                </a:extLst>
              </a:tr>
              <a:tr h="256163">
                <a:tc>
                  <a:txBody>
                    <a:bodyPr/>
                    <a:lstStyle/>
                    <a:p>
                      <a:pPr>
                        <a:lnSpc>
                          <a:spcPct val="107000"/>
                        </a:lnSpc>
                        <a:spcAft>
                          <a:spcPts val="800"/>
                        </a:spcAft>
                      </a:pPr>
                      <a:r>
                        <a:rPr lang="en-GB" sz="1800" b="0">
                          <a:effectLst/>
                        </a:rPr>
                        <a:t>Life years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0.468</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0.26</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84371599"/>
                  </a:ext>
                </a:extLst>
              </a:tr>
              <a:tr h="256163">
                <a:tc>
                  <a:txBody>
                    <a:bodyPr/>
                    <a:lstStyle/>
                    <a:p>
                      <a:pPr>
                        <a:lnSpc>
                          <a:spcPct val="107000"/>
                        </a:lnSpc>
                        <a:spcAft>
                          <a:spcPts val="800"/>
                        </a:spcAft>
                      </a:pPr>
                      <a:r>
                        <a:rPr lang="en-GB" sz="1800" b="0">
                          <a:effectLst/>
                        </a:rPr>
                        <a:t>QALYs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0.329</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0.182</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41967544"/>
                  </a:ext>
                </a:extLst>
              </a:tr>
              <a:tr h="256163">
                <a:tc>
                  <a:txBody>
                    <a:bodyPr/>
                    <a:lstStyle/>
                    <a:p>
                      <a:pPr>
                        <a:lnSpc>
                          <a:spcPct val="107000"/>
                        </a:lnSpc>
                        <a:spcAft>
                          <a:spcPts val="800"/>
                        </a:spcAft>
                      </a:pPr>
                      <a:r>
                        <a:rPr lang="en-GB" sz="1800" b="0">
                          <a:effectLst/>
                        </a:rPr>
                        <a:t>Per person benefit QALYs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0.818</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Calibri" panose="020F0502020204030204" pitchFamily="34" charset="0"/>
                        </a:rPr>
                        <a:t>0.193</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64375657"/>
                  </a:ext>
                </a:extLst>
              </a:tr>
              <a:tr h="230235">
                <a:tc gridSpan="3">
                  <a:txBody>
                    <a:bodyPr/>
                    <a:lstStyle/>
                    <a:p>
                      <a:pPr algn="l">
                        <a:lnSpc>
                          <a:spcPct val="107000"/>
                        </a:lnSpc>
                        <a:spcAft>
                          <a:spcPts val="800"/>
                        </a:spcAft>
                      </a:pPr>
                      <a:r>
                        <a:rPr lang="en-GB" sz="1800" dirty="0">
                          <a:effectLst/>
                        </a:rPr>
                        <a:t>Patients without OXA-48 </a:t>
                      </a:r>
                      <a:r>
                        <a:rPr lang="en-GB" sz="1800" dirty="0" err="1">
                          <a:solidFill>
                            <a:schemeClr val="bg1"/>
                          </a:solidFill>
                          <a:effectLst/>
                        </a:rPr>
                        <a:t>Enterobacterales</a:t>
                      </a:r>
                      <a:r>
                        <a:rPr lang="en-GB" sz="1800" dirty="0">
                          <a:solidFill>
                            <a:schemeClr val="bg1"/>
                          </a:solidFill>
                          <a:effectLst/>
                        </a:rPr>
                        <a:t> ‘wrongly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2478956718"/>
                  </a:ext>
                </a:extLst>
              </a:tr>
              <a:tr h="256163">
                <a:tc>
                  <a:txBody>
                    <a:bodyPr/>
                    <a:lstStyle/>
                    <a:p>
                      <a:pPr>
                        <a:lnSpc>
                          <a:spcPct val="107000"/>
                        </a:lnSpc>
                        <a:spcAft>
                          <a:spcPts val="800"/>
                        </a:spcAft>
                      </a:pPr>
                      <a:r>
                        <a:rPr lang="en-GB" sz="1800" b="0">
                          <a:effectLst/>
                        </a:rPr>
                        <a:t>Total costs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-£10</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-£561</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06525468"/>
                  </a:ext>
                </a:extLst>
              </a:tr>
              <a:tr h="256163">
                <a:tc>
                  <a:txBody>
                    <a:bodyPr/>
                    <a:lstStyle/>
                    <a:p>
                      <a:pPr>
                        <a:lnSpc>
                          <a:spcPct val="107000"/>
                        </a:lnSpc>
                        <a:spcAft>
                          <a:spcPts val="800"/>
                        </a:spcAft>
                      </a:pPr>
                      <a:r>
                        <a:rPr lang="en-GB" sz="1800" b="0">
                          <a:effectLst/>
                        </a:rPr>
                        <a:t>Life years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0.275</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48270043"/>
                  </a:ext>
                </a:extLst>
              </a:tr>
              <a:tr h="256163">
                <a:tc>
                  <a:txBody>
                    <a:bodyPr/>
                    <a:lstStyle/>
                    <a:p>
                      <a:pPr>
                        <a:lnSpc>
                          <a:spcPct val="107000"/>
                        </a:lnSpc>
                        <a:spcAft>
                          <a:spcPts val="800"/>
                        </a:spcAft>
                      </a:pPr>
                      <a:r>
                        <a:rPr lang="en-GB" sz="1800" b="0">
                          <a:effectLst/>
                        </a:rPr>
                        <a:t>QALYs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0.193</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56159121"/>
                  </a:ext>
                </a:extLst>
              </a:tr>
              <a:tr h="318778">
                <a:tc>
                  <a:txBody>
                    <a:bodyPr/>
                    <a:lstStyle/>
                    <a:p>
                      <a:pPr>
                        <a:lnSpc>
                          <a:spcPct val="107000"/>
                        </a:lnSpc>
                        <a:spcAft>
                          <a:spcPts val="800"/>
                        </a:spcAft>
                      </a:pPr>
                      <a:r>
                        <a:rPr lang="en-GB" sz="1800" b="0">
                          <a:effectLst/>
                        </a:rPr>
                        <a:t>Per person benefit QALY</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0.001</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Calibri" panose="020F0502020204030204" pitchFamily="34" charset="0"/>
                        </a:rPr>
                        <a:t>0.221</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89502521"/>
                  </a:ext>
                </a:extLst>
              </a:tr>
              <a:tr h="273739">
                <a:tc gridSpan="3">
                  <a:txBody>
                    <a:bodyPr/>
                    <a:lstStyle/>
                    <a:p>
                      <a:pPr algn="l">
                        <a:lnSpc>
                          <a:spcPct val="107000"/>
                        </a:lnSpc>
                        <a:spcAft>
                          <a:spcPts val="800"/>
                        </a:spcAft>
                      </a:pPr>
                      <a:r>
                        <a:rPr lang="en-GB" sz="1800" dirty="0">
                          <a:effectLst/>
                        </a:rPr>
                        <a:t>All patients in empiric </a:t>
                      </a:r>
                      <a:r>
                        <a:rPr lang="en-GB" sz="1800" dirty="0">
                          <a:solidFill>
                            <a:schemeClr val="bg1"/>
                          </a:solidFill>
                          <a:effectLst/>
                        </a:rPr>
                        <a:t>setting weighted average of correctly and wrongly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1711510737"/>
                  </a:ext>
                </a:extLst>
              </a:tr>
              <a:tr h="256163">
                <a:tc>
                  <a:txBody>
                    <a:bodyPr/>
                    <a:lstStyle/>
                    <a:p>
                      <a:pPr>
                        <a:lnSpc>
                          <a:spcPct val="107000"/>
                        </a:lnSpc>
                        <a:spcAft>
                          <a:spcPts val="800"/>
                        </a:spcAft>
                      </a:pPr>
                      <a:r>
                        <a:rPr lang="en-GB" sz="1800" b="0">
                          <a:effectLst/>
                        </a:rPr>
                        <a:t>Total costs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-£1,941</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-£491</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73989483"/>
                  </a:ext>
                </a:extLst>
              </a:tr>
              <a:tr h="256163">
                <a:tc>
                  <a:txBody>
                    <a:bodyPr/>
                    <a:lstStyle/>
                    <a:p>
                      <a:pPr>
                        <a:lnSpc>
                          <a:spcPct val="107000"/>
                        </a:lnSpc>
                        <a:spcAft>
                          <a:spcPts val="800"/>
                        </a:spcAft>
                      </a:pPr>
                      <a:r>
                        <a:rPr lang="en-GB" sz="1800" b="0">
                          <a:effectLst/>
                        </a:rPr>
                        <a:t>QALYs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0.065</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0.191</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98015198"/>
                  </a:ext>
                </a:extLst>
              </a:tr>
              <a:tr h="275798">
                <a:tc>
                  <a:txBody>
                    <a:bodyPr/>
                    <a:lstStyle/>
                    <a:p>
                      <a:pPr>
                        <a:lnSpc>
                          <a:spcPct val="107000"/>
                        </a:lnSpc>
                        <a:spcAft>
                          <a:spcPts val="800"/>
                        </a:spcAft>
                      </a:pPr>
                      <a:r>
                        <a:rPr lang="en-GB" sz="1800" b="0">
                          <a:effectLst/>
                        </a:rPr>
                        <a:t>Per person benefit QALYs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Calibri" panose="020F0502020204030204" pitchFamily="34" charset="0"/>
                        </a:rPr>
                        <a:t>0.163</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Calibri" panose="020F0502020204030204" pitchFamily="34" charset="0"/>
                        </a:rPr>
                        <a:t>0.215</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97026246"/>
                  </a:ext>
                </a:extLst>
              </a:tr>
            </a:tbl>
          </a:graphicData>
        </a:graphic>
      </p:graphicFrame>
      <p:sp>
        <p:nvSpPr>
          <p:cNvPr id="7" name="TextBox 6">
            <a:extLst>
              <a:ext uri="{FF2B5EF4-FFF2-40B4-BE49-F238E27FC236}">
                <a16:creationId xmlns:a16="http://schemas.microsoft.com/office/drawing/2014/main" id="{570F306B-BF28-4F12-873B-DDE1C05BA97C}"/>
              </a:ext>
            </a:extLst>
          </p:cNvPr>
          <p:cNvSpPr txBox="1"/>
          <p:nvPr/>
        </p:nvSpPr>
        <p:spPr>
          <a:xfrm>
            <a:off x="228619" y="6529261"/>
            <a:ext cx="96255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Lato"/>
                <a:ea typeface="+mn-ea"/>
                <a:cs typeface="+mn-cs"/>
              </a:rPr>
              <a:t>Source: EEPRU’s addendum 2, Table 3 (update of table 36 in EEPRU report)</a:t>
            </a:r>
          </a:p>
        </p:txBody>
      </p:sp>
      <p:sp>
        <p:nvSpPr>
          <p:cNvPr id="8" name="TextBox 7">
            <a:extLst>
              <a:ext uri="{FF2B5EF4-FFF2-40B4-BE49-F238E27FC236}">
                <a16:creationId xmlns:a16="http://schemas.microsoft.com/office/drawing/2014/main" id="{BBA465CC-9879-4126-AAB7-860AB498D5A2}"/>
              </a:ext>
            </a:extLst>
          </p:cNvPr>
          <p:cNvSpPr txBox="1"/>
          <p:nvPr/>
        </p:nvSpPr>
        <p:spPr>
          <a:xfrm>
            <a:off x="5454595" y="6226573"/>
            <a:ext cx="5544591" cy="276999"/>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083664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FDB8-EEAC-41D9-B754-C86F9FDDA1FD}"/>
              </a:ext>
            </a:extLst>
          </p:cNvPr>
          <p:cNvSpPr>
            <a:spLocks noGrp="1"/>
          </p:cNvSpPr>
          <p:nvPr>
            <p:ph type="ctrTitle"/>
          </p:nvPr>
        </p:nvSpPr>
        <p:spPr>
          <a:xfrm>
            <a:off x="128083" y="323168"/>
            <a:ext cx="12063917" cy="1018084"/>
          </a:xfrm>
        </p:spPr>
        <p:txBody>
          <a:bodyPr>
            <a:normAutofit fontScale="90000"/>
          </a:bodyPr>
          <a:lstStyle/>
          <a:p>
            <a:r>
              <a:rPr lang="en-GB" sz="3200" dirty="0"/>
              <a:t>Results per-patient base case - probabilistic microbiology-directed - HAP/VAP + complicated UTI</a:t>
            </a:r>
            <a:br>
              <a:rPr lang="en-GB" sz="3200" dirty="0"/>
            </a:br>
            <a:r>
              <a:rPr lang="en-GB" sz="2200" b="0" i="1" dirty="0">
                <a:solidFill>
                  <a:schemeClr val="accent2"/>
                </a:solidFill>
              </a:rPr>
              <a:t>Benefit greater in microbiology-directed than empiric setting because 65% of patients successful on comparator</a:t>
            </a:r>
            <a:br>
              <a:rPr lang="en-GB" sz="2200" b="0" i="1" dirty="0">
                <a:solidFill>
                  <a:schemeClr val="accent2"/>
                </a:solidFill>
              </a:rPr>
            </a:br>
            <a:r>
              <a:rPr lang="en-GB" sz="2200" b="0" i="1" dirty="0">
                <a:solidFill>
                  <a:schemeClr val="accent2"/>
                </a:solidFill>
              </a:rPr>
              <a:t>Benefits of CAZ-AVI driven by avoiding safety issues of colistin and aminoglycosides in patients susceptible to these agents </a:t>
            </a:r>
          </a:p>
        </p:txBody>
      </p:sp>
      <p:sp>
        <p:nvSpPr>
          <p:cNvPr id="4" name="TextBox 3">
            <a:extLst>
              <a:ext uri="{FF2B5EF4-FFF2-40B4-BE49-F238E27FC236}">
                <a16:creationId xmlns:a16="http://schemas.microsoft.com/office/drawing/2014/main" id="{E828C4A4-F9F9-43E2-98F4-39FC3582392F}"/>
              </a:ext>
            </a:extLst>
          </p:cNvPr>
          <p:cNvSpPr txBox="1"/>
          <p:nvPr/>
        </p:nvSpPr>
        <p:spPr>
          <a:xfrm>
            <a:off x="229252" y="6397804"/>
            <a:ext cx="6597676" cy="307777"/>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Lato"/>
                <a:ea typeface="+mn-ea"/>
                <a:cs typeface="+mn-cs"/>
              </a:rPr>
              <a:t>Source: EEPRU’s addendum 2, Table 5 (Update of table 38 in EEPRU report</a:t>
            </a:r>
            <a:r>
              <a:rPr lang="en-GB" sz="1400" dirty="0">
                <a:solidFill>
                  <a:srgbClr val="000000"/>
                </a:solidFill>
                <a:latin typeface="Lato"/>
              </a:rPr>
              <a:t>)</a:t>
            </a:r>
            <a:endParaRPr kumimoji="0" lang="en-GB" sz="1400" b="0" i="0" u="none" strike="noStrike" kern="1200" cap="none" spc="0" normalizeH="0" baseline="0" noProof="0" dirty="0">
              <a:ln>
                <a:noFill/>
              </a:ln>
              <a:solidFill>
                <a:srgbClr val="000000"/>
              </a:solidFill>
              <a:effectLst/>
              <a:uLnTx/>
              <a:uFillTx/>
              <a:latin typeface="Lato"/>
              <a:ea typeface="+mn-ea"/>
              <a:cs typeface="+mn-cs"/>
            </a:endParaRPr>
          </a:p>
        </p:txBody>
      </p:sp>
      <p:graphicFrame>
        <p:nvGraphicFramePr>
          <p:cNvPr id="5" name="Table 4">
            <a:extLst>
              <a:ext uri="{FF2B5EF4-FFF2-40B4-BE49-F238E27FC236}">
                <a16:creationId xmlns:a16="http://schemas.microsoft.com/office/drawing/2014/main" id="{D4BB140F-B93C-423C-9E7C-9D896AEA522A}"/>
              </a:ext>
            </a:extLst>
          </p:cNvPr>
          <p:cNvGraphicFramePr>
            <a:graphicFrameLocks noGrp="1"/>
          </p:cNvGraphicFramePr>
          <p:nvPr>
            <p:extLst>
              <p:ext uri="{D42A27DB-BD31-4B8C-83A1-F6EECF244321}">
                <p14:modId xmlns:p14="http://schemas.microsoft.com/office/powerpoint/2010/main" val="1971319199"/>
              </p:ext>
            </p:extLst>
          </p:nvPr>
        </p:nvGraphicFramePr>
        <p:xfrm>
          <a:off x="319623" y="2135064"/>
          <a:ext cx="10861813" cy="4261270"/>
        </p:xfrm>
        <a:graphic>
          <a:graphicData uri="http://schemas.openxmlformats.org/drawingml/2006/table">
            <a:tbl>
              <a:tblPr firstRow="1" firstCol="1" bandRow="1">
                <a:tableStyleId>{5C22544A-7EE6-4342-B048-85BDC9FD1C3A}</a:tableStyleId>
              </a:tblPr>
              <a:tblGrid>
                <a:gridCol w="2755964">
                  <a:extLst>
                    <a:ext uri="{9D8B030D-6E8A-4147-A177-3AD203B41FA5}">
                      <a16:colId xmlns:a16="http://schemas.microsoft.com/office/drawing/2014/main" val="2397041983"/>
                    </a:ext>
                  </a:extLst>
                </a:gridCol>
                <a:gridCol w="2363899">
                  <a:extLst>
                    <a:ext uri="{9D8B030D-6E8A-4147-A177-3AD203B41FA5}">
                      <a16:colId xmlns:a16="http://schemas.microsoft.com/office/drawing/2014/main" val="428879746"/>
                    </a:ext>
                  </a:extLst>
                </a:gridCol>
                <a:gridCol w="3075679">
                  <a:extLst>
                    <a:ext uri="{9D8B030D-6E8A-4147-A177-3AD203B41FA5}">
                      <a16:colId xmlns:a16="http://schemas.microsoft.com/office/drawing/2014/main" val="3450045749"/>
                    </a:ext>
                  </a:extLst>
                </a:gridCol>
                <a:gridCol w="2666271">
                  <a:extLst>
                    <a:ext uri="{9D8B030D-6E8A-4147-A177-3AD203B41FA5}">
                      <a16:colId xmlns:a16="http://schemas.microsoft.com/office/drawing/2014/main" val="4083796101"/>
                    </a:ext>
                  </a:extLst>
                </a:gridCol>
              </a:tblGrid>
              <a:tr h="637422">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ctr">
                        <a:lnSpc>
                          <a:spcPct val="107000"/>
                        </a:lnSpc>
                        <a:spcAft>
                          <a:spcPts val="800"/>
                        </a:spcAft>
                      </a:pPr>
                      <a:r>
                        <a:rPr lang="en-US" sz="1800" dirty="0">
                          <a:effectLst/>
                        </a:rPr>
                        <a:t>CAZ-AVI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ctr">
                        <a:lnSpc>
                          <a:spcPct val="107000"/>
                        </a:lnSpc>
                        <a:spcAft>
                          <a:spcPts val="800"/>
                        </a:spcAft>
                      </a:pPr>
                      <a:r>
                        <a:rPr lang="en-US" sz="1800" dirty="0">
                          <a:effectLst/>
                        </a:rPr>
                        <a:t>Without CAZ-AVI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ctr">
                        <a:lnSpc>
                          <a:spcPct val="107000"/>
                        </a:lnSpc>
                        <a:spcAft>
                          <a:spcPts val="800"/>
                        </a:spcAft>
                      </a:pPr>
                      <a:r>
                        <a:rPr lang="it-IT" sz="1800" dirty="0">
                          <a:effectLst/>
                        </a:rPr>
                        <a:t>Incremental results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extLst>
                  <a:ext uri="{0D108BD9-81ED-4DB2-BD59-A6C34878D82A}">
                    <a16:rowId xmlns:a16="http://schemas.microsoft.com/office/drawing/2014/main" val="1361616161"/>
                  </a:ext>
                </a:extLst>
              </a:tr>
              <a:tr h="310106">
                <a:tc gridSpan="4">
                  <a:txBody>
                    <a:bodyPr/>
                    <a:lstStyle/>
                    <a:p>
                      <a:pPr>
                        <a:lnSpc>
                          <a:spcPct val="107000"/>
                        </a:lnSpc>
                        <a:spcAft>
                          <a:spcPts val="800"/>
                        </a:spcAft>
                      </a:pPr>
                      <a:r>
                        <a:rPr lang="en-GB" sz="1800">
                          <a:effectLst/>
                        </a:rPr>
                        <a:t>HAP/VAP</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8458030"/>
                  </a:ext>
                </a:extLst>
              </a:tr>
              <a:tr h="310106">
                <a:tc>
                  <a:txBody>
                    <a:bodyPr/>
                    <a:lstStyle/>
                    <a:p>
                      <a:pPr>
                        <a:lnSpc>
                          <a:spcPct val="107000"/>
                        </a:lnSpc>
                        <a:spcAft>
                          <a:spcPts val="800"/>
                        </a:spcAft>
                      </a:pPr>
                      <a:r>
                        <a:rPr lang="en-GB" sz="1800" b="0">
                          <a:effectLst/>
                        </a:rPr>
                        <a:t>Total costs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effectLst/>
                          <a:latin typeface="+mj-lt"/>
                          <a:ea typeface="DengXian" panose="02010600030101010101" pitchFamily="2" charset="-122"/>
                          <a:cs typeface="Arial" panose="020B0604020202020204" pitchFamily="34" charset="0"/>
                        </a:rPr>
                        <a:t>£37,176</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GB" sz="1800">
                          <a:effectLst/>
                          <a:latin typeface="+mj-lt"/>
                          <a:ea typeface="DengXian" panose="02010600030101010101" pitchFamily="2" charset="-122"/>
                          <a:cs typeface="Arial" panose="020B0604020202020204" pitchFamily="34" charset="0"/>
                        </a:rPr>
                        <a:t>£37,465</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GB" sz="1800">
                          <a:effectLst/>
                          <a:latin typeface="+mj-lt"/>
                          <a:ea typeface="DengXian" panose="02010600030101010101" pitchFamily="2" charset="-122"/>
                          <a:cs typeface="Arial" panose="020B0604020202020204" pitchFamily="34" charset="0"/>
                        </a:rPr>
                        <a:t>-£289</a:t>
                      </a:r>
                      <a:endParaRPr lang="en-GB" sz="180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7906097"/>
                  </a:ext>
                </a:extLst>
              </a:tr>
              <a:tr h="310106">
                <a:tc>
                  <a:txBody>
                    <a:bodyPr/>
                    <a:lstStyle/>
                    <a:p>
                      <a:pPr>
                        <a:lnSpc>
                          <a:spcPct val="107000"/>
                        </a:lnSpc>
                        <a:spcAft>
                          <a:spcPts val="800"/>
                        </a:spcAft>
                      </a:pPr>
                      <a:r>
                        <a:rPr lang="en-GB" sz="1800" b="0">
                          <a:effectLst/>
                        </a:rPr>
                        <a:t>Life years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2.69</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2.61</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Arial" panose="020B0604020202020204" pitchFamily="34" charset="0"/>
                        </a:rPr>
                        <a:t>0.08</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11971054"/>
                  </a:ext>
                </a:extLst>
              </a:tr>
              <a:tr h="310106">
                <a:tc>
                  <a:txBody>
                    <a:bodyPr/>
                    <a:lstStyle/>
                    <a:p>
                      <a:pPr>
                        <a:lnSpc>
                          <a:spcPct val="107000"/>
                        </a:lnSpc>
                        <a:spcAft>
                          <a:spcPts val="800"/>
                        </a:spcAft>
                      </a:pPr>
                      <a:r>
                        <a:rPr lang="en-GB" sz="1800" b="0">
                          <a:effectLst/>
                        </a:rPr>
                        <a:t>QALYs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1.89</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1.83</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0.06</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82906437"/>
                  </a:ext>
                </a:extLst>
              </a:tr>
              <a:tr h="310106">
                <a:tc>
                  <a:txBody>
                    <a:bodyPr/>
                    <a:lstStyle/>
                    <a:p>
                      <a:pPr>
                        <a:lnSpc>
                          <a:spcPct val="107000"/>
                        </a:lnSpc>
                        <a:spcAft>
                          <a:spcPts val="800"/>
                        </a:spcAft>
                      </a:pPr>
                      <a:r>
                        <a:rPr lang="en-GB" sz="1800" b="1">
                          <a:effectLst/>
                        </a:rPr>
                        <a:t>Per person net health benefit </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b="1" dirty="0">
                          <a:solidFill>
                            <a:srgbClr val="000000"/>
                          </a:solidFill>
                          <a:effectLst/>
                          <a:latin typeface="+mj-lt"/>
                          <a:ea typeface="DengXian" panose="02010600030101010101" pitchFamily="2" charset="-122"/>
                          <a:cs typeface="Arial" panose="020B0604020202020204" pitchFamily="34" charset="0"/>
                        </a:rPr>
                        <a:t>0.03</a:t>
                      </a:r>
                      <a:endParaRPr lang="en-GB" sz="1800" b="1"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b="1" dirty="0">
                          <a:solidFill>
                            <a:srgbClr val="000000"/>
                          </a:solidFill>
                          <a:effectLst/>
                          <a:latin typeface="+mj-lt"/>
                          <a:ea typeface="DengXian" panose="02010600030101010101" pitchFamily="2" charset="-122"/>
                          <a:cs typeface="Arial" panose="020B0604020202020204" pitchFamily="34" charset="0"/>
                        </a:rPr>
                        <a:t>-0.04</a:t>
                      </a:r>
                      <a:endParaRPr lang="en-GB" sz="1800" b="1"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b="1" dirty="0">
                          <a:solidFill>
                            <a:srgbClr val="000000"/>
                          </a:solidFill>
                          <a:effectLst/>
                          <a:latin typeface="+mj-lt"/>
                          <a:ea typeface="DengXian" panose="02010600030101010101" pitchFamily="2" charset="-122"/>
                          <a:cs typeface="Arial" panose="020B0604020202020204" pitchFamily="34" charset="0"/>
                        </a:rPr>
                        <a:t>0.07</a:t>
                      </a:r>
                      <a:endParaRPr lang="en-GB" sz="1800" b="1"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27089482"/>
                  </a:ext>
                </a:extLst>
              </a:tr>
              <a:tr h="310106">
                <a:tc gridSpan="4">
                  <a:txBody>
                    <a:bodyPr/>
                    <a:lstStyle/>
                    <a:p>
                      <a:pPr>
                        <a:lnSpc>
                          <a:spcPct val="107000"/>
                        </a:lnSpc>
                        <a:spcAft>
                          <a:spcPts val="800"/>
                        </a:spcAft>
                      </a:pPr>
                      <a:r>
                        <a:rPr lang="en-GB" sz="1800">
                          <a:effectLst/>
                        </a:rPr>
                        <a:t>cUTI</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7203217"/>
                  </a:ext>
                </a:extLst>
              </a:tr>
              <a:tr h="310106">
                <a:tc>
                  <a:txBody>
                    <a:bodyPr/>
                    <a:lstStyle/>
                    <a:p>
                      <a:pPr>
                        <a:lnSpc>
                          <a:spcPct val="107000"/>
                        </a:lnSpc>
                        <a:spcAft>
                          <a:spcPts val="800"/>
                        </a:spcAft>
                      </a:pPr>
                      <a:r>
                        <a:rPr lang="en-GB" sz="1800" b="0">
                          <a:effectLst/>
                        </a:rPr>
                        <a:t>Total costs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Arial" panose="020B0604020202020204" pitchFamily="34" charset="0"/>
                        </a:rPr>
                        <a:t>£20,037</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Arial" panose="020B0604020202020204" pitchFamily="34" charset="0"/>
                        </a:rPr>
                        <a:t>£20,328</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Arial" panose="020B0604020202020204" pitchFamily="34" charset="0"/>
                        </a:rPr>
                        <a:t>-£291</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42784374"/>
                  </a:ext>
                </a:extLst>
              </a:tr>
              <a:tr h="310106">
                <a:tc>
                  <a:txBody>
                    <a:bodyPr/>
                    <a:lstStyle/>
                    <a:p>
                      <a:pPr>
                        <a:lnSpc>
                          <a:spcPct val="107000"/>
                        </a:lnSpc>
                        <a:spcAft>
                          <a:spcPts val="800"/>
                        </a:spcAft>
                      </a:pPr>
                      <a:r>
                        <a:rPr lang="en-GB" sz="1800" b="0">
                          <a:effectLst/>
                        </a:rPr>
                        <a:t>Life years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3.71</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3.64</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0.08</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29091339"/>
                  </a:ext>
                </a:extLst>
              </a:tr>
              <a:tr h="310106">
                <a:tc>
                  <a:txBody>
                    <a:bodyPr/>
                    <a:lstStyle/>
                    <a:p>
                      <a:pPr>
                        <a:lnSpc>
                          <a:spcPct val="107000"/>
                        </a:lnSpc>
                        <a:spcAft>
                          <a:spcPts val="800"/>
                        </a:spcAft>
                      </a:pPr>
                      <a:r>
                        <a:rPr lang="en-GB" sz="1800" b="0">
                          <a:effectLst/>
                        </a:rPr>
                        <a:t>QALYs</a:t>
                      </a:r>
                      <a:endParaRPr lang="en-GB" sz="1800" b="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2.61</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2.56</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0.05</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53757996"/>
                  </a:ext>
                </a:extLst>
              </a:tr>
              <a:tr h="310106">
                <a:tc>
                  <a:txBody>
                    <a:bodyPr/>
                    <a:lstStyle/>
                    <a:p>
                      <a:pPr>
                        <a:lnSpc>
                          <a:spcPct val="107000"/>
                        </a:lnSpc>
                        <a:spcAft>
                          <a:spcPts val="800"/>
                        </a:spcAft>
                      </a:pPr>
                      <a:r>
                        <a:rPr lang="en-GB" sz="1800" b="1">
                          <a:effectLst/>
                        </a:rPr>
                        <a:t>Per person net health benefit </a:t>
                      </a:r>
                      <a:endParaRPr lang="en-GB" sz="1800" b="1">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b="1" dirty="0">
                          <a:solidFill>
                            <a:srgbClr val="000000"/>
                          </a:solidFill>
                          <a:effectLst/>
                          <a:latin typeface="+mj-lt"/>
                          <a:ea typeface="DengXian" panose="02010600030101010101" pitchFamily="2" charset="-122"/>
                          <a:cs typeface="Arial" panose="020B0604020202020204" pitchFamily="34" charset="0"/>
                        </a:rPr>
                        <a:t>1.61</a:t>
                      </a:r>
                      <a:endParaRPr lang="en-GB" sz="1800" b="1"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b="1" dirty="0">
                          <a:solidFill>
                            <a:srgbClr val="000000"/>
                          </a:solidFill>
                          <a:effectLst/>
                          <a:latin typeface="+mj-lt"/>
                          <a:ea typeface="DengXian" panose="02010600030101010101" pitchFamily="2" charset="-122"/>
                          <a:cs typeface="Arial" panose="020B0604020202020204" pitchFamily="34" charset="0"/>
                        </a:rPr>
                        <a:t>1.54</a:t>
                      </a:r>
                      <a:endParaRPr lang="en-GB" sz="1800" b="1" dirty="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800"/>
                        </a:spcAft>
                      </a:pPr>
                      <a:r>
                        <a:rPr lang="en-GB" sz="1800" b="1" dirty="0">
                          <a:solidFill>
                            <a:srgbClr val="000000"/>
                          </a:solidFill>
                          <a:effectLst/>
                          <a:latin typeface="+mj-lt"/>
                          <a:ea typeface="DengXian" panose="02010600030101010101" pitchFamily="2" charset="-122"/>
                          <a:cs typeface="Arial" panose="020B0604020202020204" pitchFamily="34" charset="0"/>
                        </a:rPr>
                        <a:t>0.07</a:t>
                      </a:r>
                      <a:endParaRPr lang="en-GB" sz="1800" b="1"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29106801"/>
                  </a:ext>
                </a:extLst>
              </a:tr>
            </a:tbl>
          </a:graphicData>
        </a:graphic>
      </p:graphicFrame>
    </p:spTree>
    <p:extLst>
      <p:ext uri="{BB962C8B-B14F-4D97-AF65-F5344CB8AC3E}">
        <p14:creationId xmlns:p14="http://schemas.microsoft.com/office/powerpoint/2010/main" val="422296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D7FF-32AC-D74B-AA51-96A4995929EF}"/>
              </a:ext>
            </a:extLst>
          </p:cNvPr>
          <p:cNvSpPr>
            <a:spLocks noGrp="1"/>
          </p:cNvSpPr>
          <p:nvPr>
            <p:ph type="ctrTitle"/>
          </p:nvPr>
        </p:nvSpPr>
        <p:spPr>
          <a:xfrm>
            <a:off x="497138" y="307238"/>
            <a:ext cx="11270744" cy="1276350"/>
          </a:xfrm>
        </p:spPr>
        <p:txBody>
          <a:bodyPr/>
          <a:lstStyle/>
          <a:p>
            <a:r>
              <a:rPr lang="en-US"/>
              <a:t>Decisions affecting absolute estimate of QALYs</a:t>
            </a:r>
          </a:p>
        </p:txBody>
      </p:sp>
      <p:graphicFrame>
        <p:nvGraphicFramePr>
          <p:cNvPr id="5" name="Diagram 4">
            <a:extLst>
              <a:ext uri="{FF2B5EF4-FFF2-40B4-BE49-F238E27FC236}">
                <a16:creationId xmlns:a16="http://schemas.microsoft.com/office/drawing/2014/main" id="{4648ABDC-AB14-8C41-9F05-23DEF48B9B8C}"/>
              </a:ext>
            </a:extLst>
          </p:cNvPr>
          <p:cNvGraphicFramePr/>
          <p:nvPr>
            <p:extLst>
              <p:ext uri="{D42A27DB-BD31-4B8C-83A1-F6EECF244321}">
                <p14:modId xmlns:p14="http://schemas.microsoft.com/office/powerpoint/2010/main" val="1178237251"/>
              </p:ext>
            </p:extLst>
          </p:nvPr>
        </p:nvGraphicFramePr>
        <p:xfrm>
          <a:off x="424118" y="635495"/>
          <a:ext cx="11476676" cy="6440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DBDA1C3-6964-5645-8D88-658350DBE951}"/>
              </a:ext>
            </a:extLst>
          </p:cNvPr>
          <p:cNvSpPr txBox="1"/>
          <p:nvPr/>
        </p:nvSpPr>
        <p:spPr>
          <a:xfrm>
            <a:off x="2793790" y="1209860"/>
            <a:ext cx="1747594" cy="646331"/>
          </a:xfrm>
          <a:prstGeom prst="rect">
            <a:avLst/>
          </a:prstGeom>
          <a:noFill/>
        </p:spPr>
        <p:txBody>
          <a:bodyPr wrap="square" rtlCol="0">
            <a:spAutoFit/>
          </a:bodyPr>
          <a:lstStyle/>
          <a:p>
            <a:pPr algn="ctr"/>
            <a:r>
              <a:rPr lang="en-US" dirty="0"/>
              <a:t>Population Growth</a:t>
            </a:r>
          </a:p>
        </p:txBody>
      </p:sp>
      <p:sp>
        <p:nvSpPr>
          <p:cNvPr id="8" name="TextBox 7">
            <a:extLst>
              <a:ext uri="{FF2B5EF4-FFF2-40B4-BE49-F238E27FC236}">
                <a16:creationId xmlns:a16="http://schemas.microsoft.com/office/drawing/2014/main" id="{4B5FF8D1-BF3C-404A-9420-EEEE9CBE1434}"/>
              </a:ext>
            </a:extLst>
          </p:cNvPr>
          <p:cNvSpPr txBox="1"/>
          <p:nvPr/>
        </p:nvSpPr>
        <p:spPr>
          <a:xfrm>
            <a:off x="497138" y="1209860"/>
            <a:ext cx="1649366" cy="646331"/>
          </a:xfrm>
          <a:prstGeom prst="rect">
            <a:avLst/>
          </a:prstGeom>
          <a:noFill/>
        </p:spPr>
        <p:txBody>
          <a:bodyPr wrap="square" rtlCol="0">
            <a:spAutoFit/>
          </a:bodyPr>
          <a:lstStyle/>
          <a:p>
            <a:pPr algn="ctr"/>
            <a:r>
              <a:rPr lang="en-US" dirty="0"/>
              <a:t>Population Size - Source</a:t>
            </a:r>
          </a:p>
        </p:txBody>
      </p:sp>
      <p:sp>
        <p:nvSpPr>
          <p:cNvPr id="9" name="TextBox 8">
            <a:extLst>
              <a:ext uri="{FF2B5EF4-FFF2-40B4-BE49-F238E27FC236}">
                <a16:creationId xmlns:a16="http://schemas.microsoft.com/office/drawing/2014/main" id="{C42022A3-6295-B144-8AA5-9B53EEF7B969}"/>
              </a:ext>
            </a:extLst>
          </p:cNvPr>
          <p:cNvSpPr txBox="1"/>
          <p:nvPr/>
        </p:nvSpPr>
        <p:spPr>
          <a:xfrm>
            <a:off x="5174479" y="1209860"/>
            <a:ext cx="1747594" cy="369332"/>
          </a:xfrm>
          <a:prstGeom prst="rect">
            <a:avLst/>
          </a:prstGeom>
          <a:noFill/>
        </p:spPr>
        <p:txBody>
          <a:bodyPr wrap="square" rtlCol="0">
            <a:spAutoFit/>
          </a:bodyPr>
          <a:lstStyle/>
          <a:p>
            <a:pPr algn="ctr"/>
            <a:r>
              <a:rPr lang="en-US" dirty="0"/>
              <a:t>Resistance</a:t>
            </a:r>
          </a:p>
        </p:txBody>
      </p:sp>
      <p:sp>
        <p:nvSpPr>
          <p:cNvPr id="10" name="TextBox 9">
            <a:extLst>
              <a:ext uri="{FF2B5EF4-FFF2-40B4-BE49-F238E27FC236}">
                <a16:creationId xmlns:a16="http://schemas.microsoft.com/office/drawing/2014/main" id="{F1FD1C17-49B6-634F-AFEE-E155854F0E41}"/>
              </a:ext>
            </a:extLst>
          </p:cNvPr>
          <p:cNvSpPr txBox="1"/>
          <p:nvPr/>
        </p:nvSpPr>
        <p:spPr>
          <a:xfrm>
            <a:off x="7555168" y="1209860"/>
            <a:ext cx="1747594" cy="646331"/>
          </a:xfrm>
          <a:prstGeom prst="rect">
            <a:avLst/>
          </a:prstGeom>
          <a:noFill/>
        </p:spPr>
        <p:txBody>
          <a:bodyPr wrap="square" rtlCol="0">
            <a:spAutoFit/>
          </a:bodyPr>
          <a:lstStyle/>
          <a:p>
            <a:pPr algn="ctr"/>
            <a:r>
              <a:rPr lang="en-US" dirty="0"/>
              <a:t>Studies of susceptibility</a:t>
            </a:r>
          </a:p>
        </p:txBody>
      </p:sp>
      <p:sp>
        <p:nvSpPr>
          <p:cNvPr id="11" name="TextBox 10">
            <a:extLst>
              <a:ext uri="{FF2B5EF4-FFF2-40B4-BE49-F238E27FC236}">
                <a16:creationId xmlns:a16="http://schemas.microsoft.com/office/drawing/2014/main" id="{C75FC263-1037-1B40-8F4E-A278D7383265}"/>
              </a:ext>
            </a:extLst>
          </p:cNvPr>
          <p:cNvSpPr txBox="1"/>
          <p:nvPr/>
        </p:nvSpPr>
        <p:spPr>
          <a:xfrm>
            <a:off x="9895401" y="1209860"/>
            <a:ext cx="1938937" cy="923330"/>
          </a:xfrm>
          <a:prstGeom prst="rect">
            <a:avLst/>
          </a:prstGeom>
          <a:noFill/>
        </p:spPr>
        <p:txBody>
          <a:bodyPr wrap="square" rtlCol="0">
            <a:spAutoFit/>
          </a:bodyPr>
          <a:lstStyle/>
          <a:p>
            <a:pPr algn="ctr"/>
            <a:r>
              <a:rPr lang="en-US" dirty="0"/>
              <a:t>Value of </a:t>
            </a:r>
            <a:br>
              <a:rPr lang="en-US" dirty="0"/>
            </a:br>
            <a:r>
              <a:rPr lang="en-US" dirty="0"/>
              <a:t>‘being prepared’ (insurance value)</a:t>
            </a:r>
          </a:p>
        </p:txBody>
      </p:sp>
      <p:sp>
        <p:nvSpPr>
          <p:cNvPr id="12" name="Rounded Rectangle 11">
            <a:extLst>
              <a:ext uri="{FF2B5EF4-FFF2-40B4-BE49-F238E27FC236}">
                <a16:creationId xmlns:a16="http://schemas.microsoft.com/office/drawing/2014/main" id="{BA8331D6-8285-6146-B062-1618468196F3}"/>
              </a:ext>
            </a:extLst>
          </p:cNvPr>
          <p:cNvSpPr/>
          <p:nvPr/>
        </p:nvSpPr>
        <p:spPr>
          <a:xfrm>
            <a:off x="424118" y="5859250"/>
            <a:ext cx="2006999" cy="726509"/>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t>Are there people excluded? </a:t>
            </a:r>
          </a:p>
        </p:txBody>
      </p:sp>
    </p:spTree>
    <p:extLst>
      <p:ext uri="{BB962C8B-B14F-4D97-AF65-F5344CB8AC3E}">
        <p14:creationId xmlns:p14="http://schemas.microsoft.com/office/powerpoint/2010/main" val="2482397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82A1-2402-4A82-B785-95AA3B9DFD87}"/>
              </a:ext>
            </a:extLst>
          </p:cNvPr>
          <p:cNvSpPr>
            <a:spLocks noGrp="1"/>
          </p:cNvSpPr>
          <p:nvPr>
            <p:ph type="ctrTitle"/>
          </p:nvPr>
        </p:nvSpPr>
        <p:spPr/>
        <p:txBody>
          <a:bodyPr/>
          <a:lstStyle/>
          <a:p>
            <a:r>
              <a:rPr lang="en-GB"/>
              <a:t>Consultation comments – Patient-level results</a:t>
            </a:r>
          </a:p>
        </p:txBody>
      </p:sp>
      <p:sp>
        <p:nvSpPr>
          <p:cNvPr id="3" name="Subtitle 2">
            <a:extLst>
              <a:ext uri="{FF2B5EF4-FFF2-40B4-BE49-F238E27FC236}">
                <a16:creationId xmlns:a16="http://schemas.microsoft.com/office/drawing/2014/main" id="{D81015CD-ABA4-4309-9314-74252EEB608C}"/>
              </a:ext>
            </a:extLst>
          </p:cNvPr>
          <p:cNvSpPr>
            <a:spLocks noGrp="1"/>
          </p:cNvSpPr>
          <p:nvPr>
            <p:ph type="subTitle" idx="1"/>
          </p:nvPr>
        </p:nvSpPr>
        <p:spPr>
          <a:xfrm>
            <a:off x="518029" y="1071158"/>
            <a:ext cx="11080069" cy="2169078"/>
          </a:xfrm>
        </p:spPr>
        <p:txBody>
          <a:bodyPr>
            <a:normAutofit fontScale="92500" lnSpcReduction="10000"/>
          </a:bodyPr>
          <a:lstStyle/>
          <a:p>
            <a:pPr marL="0" indent="0"/>
            <a:r>
              <a:rPr lang="en-GB" b="1" dirty="0"/>
              <a:t>Pfizer</a:t>
            </a:r>
          </a:p>
          <a:p>
            <a:pPr marL="342900" indent="-342900">
              <a:lnSpc>
                <a:spcPct val="110000"/>
              </a:lnSpc>
              <a:spcBef>
                <a:spcPts val="1200"/>
              </a:spcBef>
              <a:spcAft>
                <a:spcPts val="1200"/>
              </a:spcAft>
              <a:buFont typeface="Arial" panose="020B0604020202020204" pitchFamily="34" charset="0"/>
              <a:buChar char="•"/>
            </a:pPr>
            <a:r>
              <a:rPr lang="en-GB" dirty="0"/>
              <a:t>Per-patient QALY gains (approximately 0.1–0.2) lack face validity, given that the most probable outcome of unsuccessful treatment is death</a:t>
            </a:r>
          </a:p>
          <a:p>
            <a:pPr marL="342900" indent="-342900">
              <a:lnSpc>
                <a:spcPct val="110000"/>
              </a:lnSpc>
              <a:spcBef>
                <a:spcPts val="1200"/>
              </a:spcBef>
              <a:spcAft>
                <a:spcPts val="1200"/>
              </a:spcAft>
              <a:buFont typeface="Arial" panose="020B0604020202020204" pitchFamily="34" charset="0"/>
              <a:buChar char="•"/>
            </a:pPr>
            <a:r>
              <a:rPr lang="en-GB" dirty="0"/>
              <a:t>EEPRU’s model estimates similar treatment efficacy for CAZ-AVI as for the current standard of care, failing to recognise additional clinical benefit of CAZ-AVI </a:t>
            </a:r>
          </a:p>
          <a:p>
            <a:pPr marL="342900" indent="-342900">
              <a:lnSpc>
                <a:spcPct val="110000"/>
              </a:lnSpc>
              <a:spcBef>
                <a:spcPts val="1200"/>
              </a:spcBef>
              <a:spcAft>
                <a:spcPts val="1200"/>
              </a:spcAft>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Text Placeholder 2">
            <a:extLst>
              <a:ext uri="{FF2B5EF4-FFF2-40B4-BE49-F238E27FC236}">
                <a16:creationId xmlns:a16="http://schemas.microsoft.com/office/drawing/2014/main" id="{9544CAF8-108B-4B79-A608-6D0C9E61E1EA}"/>
              </a:ext>
            </a:extLst>
          </p:cNvPr>
          <p:cNvSpPr txBox="1">
            <a:spLocks/>
          </p:cNvSpPr>
          <p:nvPr/>
        </p:nvSpPr>
        <p:spPr>
          <a:xfrm>
            <a:off x="518028" y="3240236"/>
            <a:ext cx="11080069" cy="2752726"/>
          </a:xfrm>
          <a:prstGeom prst="rect">
            <a:avLst/>
          </a:prstGeom>
          <a:ln w="28575">
            <a:solidFill>
              <a:schemeClr val="accent6">
                <a:lumMod val="75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dirty="0"/>
              <a:t>EEPRU’s response to consultation comments</a:t>
            </a:r>
          </a:p>
          <a:p>
            <a:pPr>
              <a:lnSpc>
                <a:spcPct val="100000"/>
              </a:lnSpc>
              <a:spcBef>
                <a:spcPts val="600"/>
              </a:spcBef>
              <a:spcAft>
                <a:spcPts val="600"/>
              </a:spcAft>
              <a:buFont typeface="Arial" panose="020B0604020202020204" pitchFamily="34" charset="0"/>
              <a:buChar char="•"/>
            </a:pPr>
            <a:r>
              <a:rPr lang="en-GB" dirty="0"/>
              <a:t>CAZ-AVI incremental QALY gains make sense in context of underpinning efficacy and safety </a:t>
            </a:r>
            <a:r>
              <a:rPr lang="en-GB" b="1" dirty="0"/>
              <a:t>evidence</a:t>
            </a:r>
            <a:r>
              <a:rPr lang="en-GB" dirty="0"/>
              <a:t> for each drug/pathogen/mechanism</a:t>
            </a:r>
          </a:p>
          <a:p>
            <a:pPr>
              <a:lnSpc>
                <a:spcPct val="100000"/>
              </a:lnSpc>
              <a:spcBef>
                <a:spcPts val="600"/>
              </a:spcBef>
              <a:spcAft>
                <a:spcPts val="600"/>
              </a:spcAft>
              <a:buFont typeface="Arial" panose="020B0604020202020204" pitchFamily="34" charset="0"/>
              <a:buChar char="•"/>
            </a:pPr>
            <a:r>
              <a:rPr lang="en-GB" dirty="0"/>
              <a:t>incremental QALYs in empiric setting vs best available alternative = 0.16; reflects weighted average of </a:t>
            </a:r>
          </a:p>
          <a:p>
            <a:pPr marL="800100" lvl="1" indent="-342900" algn="l">
              <a:lnSpc>
                <a:spcPct val="100000"/>
              </a:lnSpc>
              <a:spcBef>
                <a:spcPts val="600"/>
              </a:spcBef>
              <a:spcAft>
                <a:spcPts val="600"/>
              </a:spcAft>
              <a:buFont typeface="Arial" panose="020B0604020202020204" pitchFamily="34" charset="0"/>
              <a:buChar char="•"/>
            </a:pPr>
            <a:r>
              <a:rPr lang="en-GB" sz="1800" dirty="0"/>
              <a:t>large QALY gain (0.81) in patients correctly suspected of having the relevant infection, where susceptibility to CAZ-AVI is high </a:t>
            </a:r>
          </a:p>
          <a:p>
            <a:pPr marL="800100" lvl="1" indent="-342900" algn="l">
              <a:lnSpc>
                <a:spcPct val="100000"/>
              </a:lnSpc>
              <a:spcBef>
                <a:spcPts val="600"/>
              </a:spcBef>
              <a:spcAft>
                <a:spcPts val="600"/>
              </a:spcAft>
              <a:buFont typeface="Arial" panose="020B0604020202020204" pitchFamily="34" charset="0"/>
              <a:buChar char="•"/>
            </a:pPr>
            <a:r>
              <a:rPr lang="en-GB" sz="1800" dirty="0"/>
              <a:t>no difference in outcomes in patients with other pathogens/mechanisms 0.001 </a:t>
            </a:r>
          </a:p>
          <a:p>
            <a:pPr>
              <a:lnSpc>
                <a:spcPct val="100000"/>
              </a:lnSpc>
              <a:spcBef>
                <a:spcPts val="600"/>
              </a:spcBef>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3028143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a:t>EEPRU model results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a:t>Population results</a:t>
            </a:r>
          </a:p>
        </p:txBody>
      </p:sp>
    </p:spTree>
    <p:extLst>
      <p:ext uri="{BB962C8B-B14F-4D97-AF65-F5344CB8AC3E}">
        <p14:creationId xmlns:p14="http://schemas.microsoft.com/office/powerpoint/2010/main" val="1255235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A89B-771D-4106-B636-6FF36237ED1D}"/>
              </a:ext>
            </a:extLst>
          </p:cNvPr>
          <p:cNvSpPr>
            <a:spLocks noGrp="1"/>
          </p:cNvSpPr>
          <p:nvPr>
            <p:ph type="ctrTitle"/>
          </p:nvPr>
        </p:nvSpPr>
        <p:spPr>
          <a:xfrm>
            <a:off x="319023" y="222284"/>
            <a:ext cx="11695617" cy="802674"/>
          </a:xfrm>
        </p:spPr>
        <p:txBody>
          <a:bodyPr>
            <a:normAutofit fontScale="90000"/>
          </a:bodyPr>
          <a:lstStyle/>
          <a:p>
            <a:r>
              <a:rPr lang="en-GB" sz="3600"/>
              <a:t>EEPRU several approaches to base case</a:t>
            </a:r>
            <a:br>
              <a:rPr lang="en-GB" sz="3600"/>
            </a:br>
            <a:r>
              <a:rPr lang="en-GB" sz="2700" b="0" i="1"/>
              <a:t>different assumptions</a:t>
            </a:r>
          </a:p>
        </p:txBody>
      </p:sp>
      <p:sp>
        <p:nvSpPr>
          <p:cNvPr id="12" name="Arrow: Left-Right 11">
            <a:extLst>
              <a:ext uri="{FF2B5EF4-FFF2-40B4-BE49-F238E27FC236}">
                <a16:creationId xmlns:a16="http://schemas.microsoft.com/office/drawing/2014/main" id="{A9F5DD95-8BAD-4007-B44B-1472FEA9D85C}"/>
              </a:ext>
            </a:extLst>
          </p:cNvPr>
          <p:cNvSpPr/>
          <p:nvPr/>
        </p:nvSpPr>
        <p:spPr>
          <a:xfrm>
            <a:off x="2312454" y="3673973"/>
            <a:ext cx="6914399" cy="7049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Base case analysis</a:t>
            </a:r>
          </a:p>
        </p:txBody>
      </p:sp>
      <p:sp>
        <p:nvSpPr>
          <p:cNvPr id="13" name="TextBox 12">
            <a:extLst>
              <a:ext uri="{FF2B5EF4-FFF2-40B4-BE49-F238E27FC236}">
                <a16:creationId xmlns:a16="http://schemas.microsoft.com/office/drawing/2014/main" id="{B47DEA02-2D0D-4655-8433-DEEE65C53BCF}"/>
              </a:ext>
            </a:extLst>
          </p:cNvPr>
          <p:cNvSpPr txBox="1"/>
          <p:nvPr/>
        </p:nvSpPr>
        <p:spPr>
          <a:xfrm>
            <a:off x="9322767" y="3758913"/>
            <a:ext cx="1875404" cy="653143"/>
          </a:xfrm>
          <a:prstGeom prst="rect">
            <a:avLst/>
          </a:prstGeom>
          <a:solidFill>
            <a:schemeClr val="accent2"/>
          </a:solidFill>
          <a:ln>
            <a:solidFill>
              <a:schemeClr val="bg1"/>
            </a:solidFill>
            <a:prstDash val="dash"/>
          </a:ln>
        </p:spPr>
        <p:txBody>
          <a:bodyPr wrap="square" anchor="ctr">
            <a:noAutofit/>
          </a:bodyPr>
          <a:lstStyle/>
          <a:p>
            <a:pPr lvl="0" algn="ctr"/>
            <a:r>
              <a:rPr lang="en-GB" sz="2000" dirty="0">
                <a:solidFill>
                  <a:srgbClr val="FFFFFF"/>
                </a:solidFill>
              </a:rPr>
              <a:t>2,342</a:t>
            </a:r>
          </a:p>
        </p:txBody>
      </p:sp>
      <p:sp>
        <p:nvSpPr>
          <p:cNvPr id="14" name="TextBox 13">
            <a:extLst>
              <a:ext uri="{FF2B5EF4-FFF2-40B4-BE49-F238E27FC236}">
                <a16:creationId xmlns:a16="http://schemas.microsoft.com/office/drawing/2014/main" id="{144160B1-9EA7-4E32-A70F-BD93DCF6ADC4}"/>
              </a:ext>
            </a:extLst>
          </p:cNvPr>
          <p:cNvSpPr txBox="1"/>
          <p:nvPr/>
        </p:nvSpPr>
        <p:spPr>
          <a:xfrm>
            <a:off x="370457" y="3743868"/>
            <a:ext cx="1842807" cy="653143"/>
          </a:xfrm>
          <a:prstGeom prst="rect">
            <a:avLst/>
          </a:prstGeom>
          <a:solidFill>
            <a:schemeClr val="accent2"/>
          </a:solidFill>
          <a:ln>
            <a:solidFill>
              <a:schemeClr val="bg1"/>
            </a:solidFill>
            <a:prstDash val="dash"/>
          </a:ln>
        </p:spPr>
        <p:txBody>
          <a:bodyPr wrap="square" anchor="ctr">
            <a:noAutofit/>
          </a:bodyPr>
          <a:lstStyle/>
          <a:p>
            <a:pPr lvl="0" algn="ctr"/>
            <a:r>
              <a:rPr lang="en-GB" sz="2000" dirty="0">
                <a:solidFill>
                  <a:srgbClr val="FFFFFF"/>
                </a:solidFill>
              </a:rPr>
              <a:t>531</a:t>
            </a:r>
          </a:p>
        </p:txBody>
      </p:sp>
      <p:cxnSp>
        <p:nvCxnSpPr>
          <p:cNvPr id="16" name="Straight Connector 15">
            <a:extLst>
              <a:ext uri="{FF2B5EF4-FFF2-40B4-BE49-F238E27FC236}">
                <a16:creationId xmlns:a16="http://schemas.microsoft.com/office/drawing/2014/main" id="{7CE72CA7-55F9-45A4-B51A-BA2CA58DD3AE}"/>
              </a:ext>
            </a:extLst>
          </p:cNvPr>
          <p:cNvCxnSpPr>
            <a:cxnSpLocks/>
          </p:cNvCxnSpPr>
          <p:nvPr/>
        </p:nvCxnSpPr>
        <p:spPr>
          <a:xfrm flipV="1">
            <a:off x="5693232" y="1244975"/>
            <a:ext cx="0" cy="2304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0FC106F-AF1E-4A5D-BD5B-74E4F969CF3C}"/>
              </a:ext>
              <a:ext uri="{C183D7F6-B498-43B3-948B-1728B52AA6E4}">
                <adec:decorative xmlns:adec="http://schemas.microsoft.com/office/drawing/2017/decorative" val="1"/>
              </a:ext>
            </a:extLst>
          </p:cNvPr>
          <p:cNvSpPr/>
          <p:nvPr/>
        </p:nvSpPr>
        <p:spPr>
          <a:xfrm>
            <a:off x="211100" y="1400761"/>
            <a:ext cx="5334222" cy="162174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000" dirty="0">
                <a:solidFill>
                  <a:schemeClr val="tx1"/>
                </a:solidFill>
              </a:rPr>
              <a:t>Infection site per Public Health England </a:t>
            </a:r>
          </a:p>
          <a:p>
            <a:pPr marL="285750" indent="-285750">
              <a:buFont typeface="Arial" panose="020B0604020202020204" pitchFamily="34" charset="0"/>
              <a:buChar char="•"/>
            </a:pPr>
            <a:r>
              <a:rPr lang="en-GB" sz="2000" dirty="0">
                <a:solidFill>
                  <a:schemeClr val="tx1"/>
                </a:solidFill>
              </a:rPr>
              <a:t>Damped population growth</a:t>
            </a:r>
          </a:p>
          <a:p>
            <a:pPr marL="285750" indent="-285750">
              <a:buFont typeface="Arial" panose="020B0604020202020204" pitchFamily="34" charset="0"/>
              <a:buChar char="•"/>
            </a:pPr>
            <a:r>
              <a:rPr lang="en-GB" sz="2000" dirty="0">
                <a:solidFill>
                  <a:schemeClr val="tx1"/>
                </a:solidFill>
              </a:rPr>
              <a:t>30% increase in resistance to CAZ-AVI</a:t>
            </a:r>
          </a:p>
        </p:txBody>
      </p:sp>
      <p:sp>
        <p:nvSpPr>
          <p:cNvPr id="23" name="Rectangle 22">
            <a:extLst>
              <a:ext uri="{FF2B5EF4-FFF2-40B4-BE49-F238E27FC236}">
                <a16:creationId xmlns:a16="http://schemas.microsoft.com/office/drawing/2014/main" id="{E9466E34-A86E-4001-99F1-EF8838A6232F}"/>
              </a:ext>
              <a:ext uri="{C183D7F6-B498-43B3-948B-1728B52AA6E4}">
                <adec:decorative xmlns:adec="http://schemas.microsoft.com/office/drawing/2017/decorative" val="1"/>
              </a:ext>
            </a:extLst>
          </p:cNvPr>
          <p:cNvSpPr/>
          <p:nvPr/>
        </p:nvSpPr>
        <p:spPr>
          <a:xfrm>
            <a:off x="5841143" y="1396184"/>
            <a:ext cx="5702746" cy="16263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000" dirty="0">
                <a:solidFill>
                  <a:schemeClr val="tx1"/>
                </a:solidFill>
              </a:rPr>
              <a:t>Infection site per clinician</a:t>
            </a:r>
          </a:p>
          <a:p>
            <a:pPr marL="285750" indent="-285750">
              <a:spcBef>
                <a:spcPts val="600"/>
              </a:spcBef>
              <a:buFont typeface="Arial" panose="020B0604020202020204" pitchFamily="34" charset="0"/>
              <a:buChar char="•"/>
            </a:pPr>
            <a:r>
              <a:rPr lang="en-GB" sz="2000" dirty="0">
                <a:solidFill>
                  <a:schemeClr val="tx1"/>
                </a:solidFill>
              </a:rPr>
              <a:t>Persistent population growth</a:t>
            </a:r>
          </a:p>
          <a:p>
            <a:pPr marL="285750" indent="-285750">
              <a:spcBef>
                <a:spcPts val="600"/>
              </a:spcBef>
              <a:buFont typeface="Arial" panose="020B0604020202020204" pitchFamily="34" charset="0"/>
              <a:buChar char="•"/>
            </a:pPr>
            <a:r>
              <a:rPr lang="en-GB" sz="2000" dirty="0">
                <a:solidFill>
                  <a:schemeClr val="tx1"/>
                </a:solidFill>
              </a:rPr>
              <a:t>1% increase in resistance to CAZ-AVI</a:t>
            </a:r>
          </a:p>
        </p:txBody>
      </p:sp>
      <p:sp>
        <p:nvSpPr>
          <p:cNvPr id="11" name="Arrow: Left-Right 10">
            <a:extLst>
              <a:ext uri="{FF2B5EF4-FFF2-40B4-BE49-F238E27FC236}">
                <a16:creationId xmlns:a16="http://schemas.microsoft.com/office/drawing/2014/main" id="{0C91756C-ACF7-4BA2-96FD-112CB673176A}"/>
              </a:ext>
            </a:extLst>
          </p:cNvPr>
          <p:cNvSpPr/>
          <p:nvPr/>
        </p:nvSpPr>
        <p:spPr>
          <a:xfrm>
            <a:off x="2349802" y="4802922"/>
            <a:ext cx="6997799" cy="625694"/>
          </a:xfrm>
          <a:prstGeom prst="lef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Probabilistic sensitivity analysis with no CAZ-AVI resistance</a:t>
            </a:r>
          </a:p>
        </p:txBody>
      </p:sp>
      <p:sp>
        <p:nvSpPr>
          <p:cNvPr id="15" name="TextBox 14">
            <a:extLst>
              <a:ext uri="{FF2B5EF4-FFF2-40B4-BE49-F238E27FC236}">
                <a16:creationId xmlns:a16="http://schemas.microsoft.com/office/drawing/2014/main" id="{A65232F4-699B-44E8-AE05-B92615C735B3}"/>
              </a:ext>
            </a:extLst>
          </p:cNvPr>
          <p:cNvSpPr txBox="1"/>
          <p:nvPr/>
        </p:nvSpPr>
        <p:spPr>
          <a:xfrm>
            <a:off x="9392712" y="4817966"/>
            <a:ext cx="1875404" cy="653143"/>
          </a:xfrm>
          <a:prstGeom prst="rect">
            <a:avLst/>
          </a:prstGeom>
          <a:solidFill>
            <a:schemeClr val="accent2">
              <a:lumMod val="10000"/>
              <a:lumOff val="90000"/>
            </a:schemeClr>
          </a:solidFill>
          <a:ln>
            <a:solidFill>
              <a:schemeClr val="bg1"/>
            </a:solidFill>
            <a:prstDash val="dash"/>
          </a:ln>
        </p:spPr>
        <p:txBody>
          <a:bodyPr wrap="square" anchor="ctr">
            <a:noAutofit/>
          </a:bodyPr>
          <a:lstStyle/>
          <a:p>
            <a:pPr lvl="0" algn="ctr"/>
            <a:r>
              <a:rPr lang="en-GB" sz="2000" dirty="0"/>
              <a:t>193 to 9,079</a:t>
            </a:r>
          </a:p>
        </p:txBody>
      </p:sp>
      <p:sp>
        <p:nvSpPr>
          <p:cNvPr id="17" name="TextBox 16">
            <a:extLst>
              <a:ext uri="{FF2B5EF4-FFF2-40B4-BE49-F238E27FC236}">
                <a16:creationId xmlns:a16="http://schemas.microsoft.com/office/drawing/2014/main" id="{99FD0C17-5261-4735-B184-435FC46104EF}"/>
              </a:ext>
            </a:extLst>
          </p:cNvPr>
          <p:cNvSpPr txBox="1"/>
          <p:nvPr/>
        </p:nvSpPr>
        <p:spPr>
          <a:xfrm>
            <a:off x="407805" y="4802921"/>
            <a:ext cx="1875404" cy="653143"/>
          </a:xfrm>
          <a:prstGeom prst="rect">
            <a:avLst/>
          </a:prstGeom>
          <a:solidFill>
            <a:schemeClr val="accent2">
              <a:lumMod val="10000"/>
              <a:lumOff val="90000"/>
            </a:schemeClr>
          </a:solidFill>
          <a:ln>
            <a:solidFill>
              <a:schemeClr val="bg1"/>
            </a:solidFill>
            <a:prstDash val="dash"/>
          </a:ln>
        </p:spPr>
        <p:txBody>
          <a:bodyPr wrap="square" anchor="ctr">
            <a:noAutofit/>
          </a:bodyPr>
          <a:lstStyle/>
          <a:p>
            <a:pPr lvl="0" algn="ctr"/>
            <a:r>
              <a:rPr lang="en-GB" sz="2000" dirty="0"/>
              <a:t>68 to 2,468</a:t>
            </a:r>
          </a:p>
        </p:txBody>
      </p:sp>
      <p:sp>
        <p:nvSpPr>
          <p:cNvPr id="3" name="Rectangle 2">
            <a:extLst>
              <a:ext uri="{FF2B5EF4-FFF2-40B4-BE49-F238E27FC236}">
                <a16:creationId xmlns:a16="http://schemas.microsoft.com/office/drawing/2014/main" id="{E1AC2DF5-BC85-164F-B87F-CB6013D8A427}"/>
              </a:ext>
            </a:extLst>
          </p:cNvPr>
          <p:cNvSpPr/>
          <p:nvPr/>
        </p:nvSpPr>
        <p:spPr>
          <a:xfrm>
            <a:off x="303294" y="3113709"/>
            <a:ext cx="2133918" cy="461665"/>
          </a:xfrm>
          <a:prstGeom prst="rect">
            <a:avLst/>
          </a:prstGeom>
        </p:spPr>
        <p:txBody>
          <a:bodyPr wrap="none">
            <a:spAutoFit/>
          </a:bodyPr>
          <a:lstStyle/>
          <a:p>
            <a:r>
              <a:rPr lang="en-GB" sz="2400" dirty="0">
                <a:solidFill>
                  <a:schemeClr val="accent2"/>
                </a:solidFill>
              </a:rPr>
              <a:t>Fewer QALYs </a:t>
            </a:r>
            <a:endParaRPr lang="en-US" sz="2400" dirty="0">
              <a:solidFill>
                <a:schemeClr val="accent2"/>
              </a:solidFill>
            </a:endParaRPr>
          </a:p>
        </p:txBody>
      </p:sp>
      <p:sp>
        <p:nvSpPr>
          <p:cNvPr id="19" name="Rectangle 18">
            <a:extLst>
              <a:ext uri="{FF2B5EF4-FFF2-40B4-BE49-F238E27FC236}">
                <a16:creationId xmlns:a16="http://schemas.microsoft.com/office/drawing/2014/main" id="{45E7D99D-E9E4-0840-9DBE-FC3549865679}"/>
              </a:ext>
            </a:extLst>
          </p:cNvPr>
          <p:cNvSpPr/>
          <p:nvPr/>
        </p:nvSpPr>
        <p:spPr>
          <a:xfrm>
            <a:off x="9252821" y="3120996"/>
            <a:ext cx="2015295" cy="461665"/>
          </a:xfrm>
          <a:prstGeom prst="rect">
            <a:avLst/>
          </a:prstGeom>
        </p:spPr>
        <p:txBody>
          <a:bodyPr wrap="none">
            <a:spAutoFit/>
          </a:bodyPr>
          <a:lstStyle/>
          <a:p>
            <a:r>
              <a:rPr lang="en-GB" sz="2400" dirty="0">
                <a:solidFill>
                  <a:schemeClr val="accent2"/>
                </a:solidFill>
              </a:rPr>
              <a:t>More QALYs </a:t>
            </a:r>
            <a:endParaRPr lang="en-US" sz="2400" dirty="0">
              <a:solidFill>
                <a:schemeClr val="accent2"/>
              </a:solidFill>
            </a:endParaRPr>
          </a:p>
        </p:txBody>
      </p:sp>
      <p:sp>
        <p:nvSpPr>
          <p:cNvPr id="22" name="TextBox 21">
            <a:extLst>
              <a:ext uri="{FF2B5EF4-FFF2-40B4-BE49-F238E27FC236}">
                <a16:creationId xmlns:a16="http://schemas.microsoft.com/office/drawing/2014/main" id="{A5985A51-3D32-4ADA-A07A-ED13C37605A7}"/>
              </a:ext>
            </a:extLst>
          </p:cNvPr>
          <p:cNvSpPr txBox="1"/>
          <p:nvPr/>
        </p:nvSpPr>
        <p:spPr>
          <a:xfrm>
            <a:off x="229252" y="6397804"/>
            <a:ext cx="6597676" cy="307777"/>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Lato"/>
                <a:ea typeface="+mn-ea"/>
                <a:cs typeface="+mn-cs"/>
              </a:rPr>
              <a:t>Source: EEPRU’s addendum 2, Table 7 </a:t>
            </a:r>
            <a:r>
              <a:rPr lang="en-GB" sz="1400" dirty="0">
                <a:solidFill>
                  <a:srgbClr val="000000"/>
                </a:solidFill>
                <a:latin typeface="Lato"/>
              </a:rPr>
              <a:t>and Figure 4</a:t>
            </a:r>
            <a:endParaRPr kumimoji="0" lang="en-GB" sz="1400" b="0" i="0" u="none" strike="noStrike" kern="1200" cap="none" spc="0" normalizeH="0" baseline="0" noProof="0" dirty="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200004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A89B-771D-4106-B636-6FF36237ED1D}"/>
              </a:ext>
            </a:extLst>
          </p:cNvPr>
          <p:cNvSpPr>
            <a:spLocks noGrp="1"/>
          </p:cNvSpPr>
          <p:nvPr>
            <p:ph type="ctrTitle"/>
          </p:nvPr>
        </p:nvSpPr>
        <p:spPr>
          <a:xfrm>
            <a:off x="377218" y="390810"/>
            <a:ext cx="11080069" cy="1276350"/>
          </a:xfrm>
        </p:spPr>
        <p:txBody>
          <a:bodyPr>
            <a:normAutofit fontScale="90000"/>
          </a:bodyPr>
          <a:lstStyle/>
          <a:p>
            <a:r>
              <a:rPr lang="en-GB" sz="3600" dirty="0"/>
              <a:t>Total population incremental net health effect ranged from 493 to 2,211 QALYs in EEPRU’s base case</a:t>
            </a:r>
            <a:br>
              <a:rPr lang="en-GB" sz="3600" dirty="0"/>
            </a:br>
            <a:r>
              <a:rPr lang="en-GB" sz="2700" b="0" i="1" dirty="0">
                <a:solidFill>
                  <a:schemeClr val="accent2"/>
                </a:solidFill>
              </a:rPr>
              <a:t>QALY ranges bounds reflect estimates of resistance to CAZ-AVI 30% </a:t>
            </a:r>
            <a:r>
              <a:rPr lang="en-GB" sz="2700" b="0" i="1" dirty="0">
                <a:solidFill>
                  <a:schemeClr val="accent2"/>
                </a:solidFill>
                <a:sym typeface="Wingdings" panose="05000000000000000000" pitchFamily="2" charset="2"/>
              </a:rPr>
              <a:t> to </a:t>
            </a:r>
            <a:r>
              <a:rPr lang="en-GB" sz="2700" b="0" i="1" dirty="0">
                <a:solidFill>
                  <a:schemeClr val="accent2"/>
                </a:solidFill>
              </a:rPr>
              <a:t>1%</a:t>
            </a:r>
            <a:br>
              <a:rPr lang="en-GB" sz="2700" b="0" i="1" dirty="0"/>
            </a:br>
            <a:endParaRPr lang="en-GB" sz="2700" b="0" i="1" dirty="0"/>
          </a:p>
        </p:txBody>
      </p:sp>
      <p:graphicFrame>
        <p:nvGraphicFramePr>
          <p:cNvPr id="9" name="Table 9">
            <a:extLst>
              <a:ext uri="{FF2B5EF4-FFF2-40B4-BE49-F238E27FC236}">
                <a16:creationId xmlns:a16="http://schemas.microsoft.com/office/drawing/2014/main" id="{FECDED41-A21B-423A-8FCC-D82C3521EF13}"/>
              </a:ext>
            </a:extLst>
          </p:cNvPr>
          <p:cNvGraphicFramePr>
            <a:graphicFrameLocks noGrp="1"/>
          </p:cNvGraphicFramePr>
          <p:nvPr>
            <p:extLst>
              <p:ext uri="{D42A27DB-BD31-4B8C-83A1-F6EECF244321}">
                <p14:modId xmlns:p14="http://schemas.microsoft.com/office/powerpoint/2010/main" val="3206474386"/>
              </p:ext>
            </p:extLst>
          </p:nvPr>
        </p:nvGraphicFramePr>
        <p:xfrm>
          <a:off x="377217" y="2072566"/>
          <a:ext cx="11080069" cy="4110719"/>
        </p:xfrm>
        <a:graphic>
          <a:graphicData uri="http://schemas.openxmlformats.org/drawingml/2006/table">
            <a:tbl>
              <a:tblPr firstRow="1" bandRow="1">
                <a:tableStyleId>{5C22544A-7EE6-4342-B048-85BDC9FD1C3A}</a:tableStyleId>
              </a:tblPr>
              <a:tblGrid>
                <a:gridCol w="2925430">
                  <a:extLst>
                    <a:ext uri="{9D8B030D-6E8A-4147-A177-3AD203B41FA5}">
                      <a16:colId xmlns:a16="http://schemas.microsoft.com/office/drawing/2014/main" val="1016877084"/>
                    </a:ext>
                  </a:extLst>
                </a:gridCol>
                <a:gridCol w="3089484">
                  <a:extLst>
                    <a:ext uri="{9D8B030D-6E8A-4147-A177-3AD203B41FA5}">
                      <a16:colId xmlns:a16="http://schemas.microsoft.com/office/drawing/2014/main" val="682456136"/>
                    </a:ext>
                  </a:extLst>
                </a:gridCol>
                <a:gridCol w="2483446">
                  <a:extLst>
                    <a:ext uri="{9D8B030D-6E8A-4147-A177-3AD203B41FA5}">
                      <a16:colId xmlns:a16="http://schemas.microsoft.com/office/drawing/2014/main" val="2122210263"/>
                    </a:ext>
                  </a:extLst>
                </a:gridCol>
                <a:gridCol w="2581709">
                  <a:extLst>
                    <a:ext uri="{9D8B030D-6E8A-4147-A177-3AD203B41FA5}">
                      <a16:colId xmlns:a16="http://schemas.microsoft.com/office/drawing/2014/main" val="2288511252"/>
                    </a:ext>
                  </a:extLst>
                </a:gridCol>
              </a:tblGrid>
              <a:tr h="399771">
                <a:tc gridSpan="3">
                  <a:txBody>
                    <a:bodyPr/>
                    <a:lstStyle/>
                    <a:p>
                      <a:pPr marL="0" lvl="0" indent="0" algn="l" rtl="0">
                        <a:lnSpc>
                          <a:spcPct val="100000"/>
                        </a:lnSpc>
                        <a:spcBef>
                          <a:spcPts val="0"/>
                        </a:spcBef>
                        <a:spcAft>
                          <a:spcPts val="0"/>
                        </a:spcAft>
                        <a:buNone/>
                      </a:pPr>
                      <a:r>
                        <a:rPr lang="en-GB" sz="2000" b="1">
                          <a:latin typeface="+mj-lt"/>
                          <a:ea typeface="Calibri"/>
                          <a:cs typeface="Calibri"/>
                          <a:sym typeface="Calibri"/>
                        </a:rPr>
                        <a:t>Alternative base case assumptions</a:t>
                      </a:r>
                      <a:endParaRPr sz="2000" b="1">
                        <a:latin typeface="+mj-lt"/>
                        <a:ea typeface="Calibri"/>
                        <a:cs typeface="Calibri"/>
                        <a:sym typeface="Calibri"/>
                      </a:endParaRPr>
                    </a:p>
                  </a:txBody>
                  <a:tcPr marL="68575" marR="68575" marT="91425" marB="91425" anchor="ctr"/>
                </a:tc>
                <a:tc hMerge="1">
                  <a:txBody>
                    <a:bodyPr/>
                    <a:lstStyle/>
                    <a:p>
                      <a:pPr marL="0" lvl="0" indent="0" algn="l" rtl="0">
                        <a:lnSpc>
                          <a:spcPct val="100000"/>
                        </a:lnSpc>
                        <a:spcBef>
                          <a:spcPts val="0"/>
                        </a:spcBef>
                        <a:spcAft>
                          <a:spcPts val="0"/>
                        </a:spcAft>
                        <a:buNone/>
                      </a:pPr>
                      <a:endParaRPr b="1" dirty="0">
                        <a:latin typeface="+mj-lt"/>
                        <a:ea typeface="Calibri"/>
                        <a:cs typeface="Calibri"/>
                        <a:sym typeface="Calibri"/>
                      </a:endParaRPr>
                    </a:p>
                  </a:txBody>
                  <a:tcPr marL="68575" marR="68575" marT="91425" marB="91425"/>
                </a:tc>
                <a:tc hMerge="1">
                  <a:txBody>
                    <a:bodyPr/>
                    <a:lstStyle/>
                    <a:p>
                      <a:pPr marL="0" lvl="0" indent="0" algn="l" rtl="0">
                        <a:lnSpc>
                          <a:spcPct val="100000"/>
                        </a:lnSpc>
                        <a:spcBef>
                          <a:spcPts val="0"/>
                        </a:spcBef>
                        <a:spcAft>
                          <a:spcPts val="300"/>
                        </a:spcAft>
                        <a:buNone/>
                      </a:pPr>
                      <a:endParaRPr b="1" dirty="0">
                        <a:solidFill>
                          <a:srgbClr val="FF0000"/>
                        </a:solidFill>
                        <a:latin typeface="+mj-lt"/>
                        <a:ea typeface="Calibri"/>
                        <a:cs typeface="Calibri"/>
                        <a:sym typeface="Calibri"/>
                      </a:endParaRPr>
                    </a:p>
                  </a:txBody>
                  <a:tcPr marL="68575" marR="68575" marT="91425" marB="91425"/>
                </a:tc>
                <a:tc>
                  <a:txBody>
                    <a:bodyPr/>
                    <a:lstStyle/>
                    <a:p>
                      <a:pPr marL="0" lvl="0" indent="0" algn="l" rtl="0">
                        <a:lnSpc>
                          <a:spcPct val="100000"/>
                        </a:lnSpc>
                        <a:spcBef>
                          <a:spcPts val="0"/>
                        </a:spcBef>
                        <a:spcAft>
                          <a:spcPts val="300"/>
                        </a:spcAft>
                        <a:buNone/>
                      </a:pPr>
                      <a:endParaRPr sz="2000" b="1">
                        <a:latin typeface="+mj-lt"/>
                        <a:ea typeface="Calibri"/>
                        <a:cs typeface="Calibri"/>
                        <a:sym typeface="Calibri"/>
                      </a:endParaRPr>
                    </a:p>
                  </a:txBody>
                  <a:tcPr marL="68575" marR="68575" marT="91425" marB="91425"/>
                </a:tc>
                <a:extLst>
                  <a:ext uri="{0D108BD9-81ED-4DB2-BD59-A6C34878D82A}">
                    <a16:rowId xmlns:a16="http://schemas.microsoft.com/office/drawing/2014/main" val="460709525"/>
                  </a:ext>
                </a:extLst>
              </a:tr>
              <a:tr h="813345">
                <a:tc>
                  <a:txBody>
                    <a:bodyPr/>
                    <a:lstStyle/>
                    <a:p>
                      <a:pPr marL="0" lvl="0" indent="0" algn="l" rtl="0">
                        <a:lnSpc>
                          <a:spcPct val="100000"/>
                        </a:lnSpc>
                        <a:spcBef>
                          <a:spcPts val="0"/>
                        </a:spcBef>
                        <a:spcAft>
                          <a:spcPts val="0"/>
                        </a:spcAft>
                        <a:buNone/>
                      </a:pPr>
                      <a:r>
                        <a:rPr lang="en-GB" sz="2000" b="1">
                          <a:solidFill>
                            <a:srgbClr val="FFFFFF"/>
                          </a:solidFill>
                          <a:latin typeface="+mj-lt"/>
                          <a:ea typeface="Calibri"/>
                          <a:cs typeface="Calibri"/>
                          <a:sym typeface="Calibri"/>
                        </a:rPr>
                        <a:t>Baseline population</a:t>
                      </a:r>
                      <a:endParaRPr sz="2000" b="1">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ctr" rtl="0">
                        <a:lnSpc>
                          <a:spcPct val="100000"/>
                        </a:lnSpc>
                        <a:spcBef>
                          <a:spcPts val="0"/>
                        </a:spcBef>
                        <a:spcAft>
                          <a:spcPts val="0"/>
                        </a:spcAft>
                        <a:buNone/>
                      </a:pPr>
                      <a:r>
                        <a:rPr lang="en-GB" sz="2000" b="1" dirty="0">
                          <a:solidFill>
                            <a:srgbClr val="FFFFFF"/>
                          </a:solidFill>
                          <a:latin typeface="+mj-lt"/>
                          <a:ea typeface="Calibri"/>
                          <a:cs typeface="Calibri"/>
                          <a:sym typeface="Calibri"/>
                        </a:rPr>
                        <a:t>Population growth rate</a:t>
                      </a:r>
                      <a:endParaRPr sz="2000" b="1" dirty="0">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ctr" rtl="0">
                        <a:lnSpc>
                          <a:spcPct val="100000"/>
                        </a:lnSpc>
                        <a:spcBef>
                          <a:spcPts val="0"/>
                        </a:spcBef>
                        <a:spcAft>
                          <a:spcPts val="300"/>
                        </a:spcAft>
                        <a:buNone/>
                      </a:pPr>
                      <a:r>
                        <a:rPr lang="en-GB" sz="2000" b="1" dirty="0">
                          <a:solidFill>
                            <a:srgbClr val="FFFFFF"/>
                          </a:solidFill>
                          <a:latin typeface="+mj-lt"/>
                          <a:ea typeface="Calibri"/>
                          <a:cs typeface="Calibri"/>
                          <a:sym typeface="Calibri"/>
                        </a:rPr>
                        <a:t>Patients initiating CAZ-AVI</a:t>
                      </a:r>
                      <a:endParaRPr sz="2000" b="1" dirty="0">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ctr" rtl="0">
                        <a:lnSpc>
                          <a:spcPct val="100000"/>
                        </a:lnSpc>
                        <a:spcBef>
                          <a:spcPts val="0"/>
                        </a:spcBef>
                        <a:spcAft>
                          <a:spcPts val="300"/>
                        </a:spcAft>
                        <a:buNone/>
                      </a:pPr>
                      <a:r>
                        <a:rPr lang="en-GB" sz="2000" b="1" dirty="0">
                          <a:solidFill>
                            <a:srgbClr val="FFFFFF"/>
                          </a:solidFill>
                          <a:latin typeface="+mj-lt"/>
                          <a:ea typeface="Calibri"/>
                          <a:cs typeface="Calibri"/>
                          <a:sym typeface="Calibri"/>
                        </a:rPr>
                        <a:t>Incremental net health benefit QALYs</a:t>
                      </a:r>
                    </a:p>
                  </a:txBody>
                  <a:tcPr marL="68575" marR="68575" marT="91425" marB="91425" anchor="ctr">
                    <a:solidFill>
                      <a:schemeClr val="accent1"/>
                    </a:solidFill>
                  </a:tcPr>
                </a:tc>
                <a:extLst>
                  <a:ext uri="{0D108BD9-81ED-4DB2-BD59-A6C34878D82A}">
                    <a16:rowId xmlns:a16="http://schemas.microsoft.com/office/drawing/2014/main" val="1752312730"/>
                  </a:ext>
                </a:extLst>
              </a:tr>
              <a:tr h="813345">
                <a:tc rowSpan="2">
                  <a:txBody>
                    <a:bodyPr/>
                    <a:lstStyle/>
                    <a:p>
                      <a:pPr marL="0" lvl="0" indent="0" algn="l" rtl="0">
                        <a:lnSpc>
                          <a:spcPct val="100000"/>
                        </a:lnSpc>
                        <a:spcBef>
                          <a:spcPts val="0"/>
                        </a:spcBef>
                        <a:spcAft>
                          <a:spcPts val="300"/>
                        </a:spcAft>
                        <a:buNone/>
                      </a:pPr>
                      <a:r>
                        <a:rPr lang="en-GB" sz="2000" dirty="0">
                          <a:latin typeface="+mj-lt"/>
                          <a:ea typeface="Calibri"/>
                          <a:cs typeface="Calibri"/>
                          <a:sym typeface="Calibri"/>
                        </a:rPr>
                        <a:t>PHE SGSS categorisation of infection sites</a:t>
                      </a:r>
                      <a:endParaRPr sz="2000" dirty="0">
                        <a:latin typeface="+mj-lt"/>
                        <a:ea typeface="Calibri"/>
                        <a:cs typeface="Calibri"/>
                        <a:sym typeface="Calibri"/>
                      </a:endParaRPr>
                    </a:p>
                  </a:txBody>
                  <a:tcPr marL="68575" marR="68575" marT="91425" marB="91425" anchor="ctr"/>
                </a:tc>
                <a:tc>
                  <a:txBody>
                    <a:bodyPr/>
                    <a:lstStyle/>
                    <a:p>
                      <a:pPr marL="0" lvl="0" indent="0" algn="l" rtl="0">
                        <a:spcBef>
                          <a:spcPts val="0"/>
                        </a:spcBef>
                        <a:spcAft>
                          <a:spcPts val="0"/>
                        </a:spcAft>
                        <a:buNone/>
                      </a:pPr>
                      <a:r>
                        <a:rPr lang="en-GB" sz="2000">
                          <a:latin typeface="+mj-lt"/>
                          <a:ea typeface="Calibri"/>
                          <a:cs typeface="Calibri"/>
                          <a:sym typeface="Calibri"/>
                        </a:rPr>
                        <a:t>Damped trend</a:t>
                      </a:r>
                      <a:endParaRPr sz="2000">
                        <a:latin typeface="+mj-lt"/>
                        <a:ea typeface="Calibri"/>
                        <a:cs typeface="Calibri"/>
                        <a:sym typeface="Calibri"/>
                      </a:endParaRPr>
                    </a:p>
                  </a:txBody>
                  <a:tcPr marL="68575" marR="68575" marT="91425" marB="91425" anchor="ctr"/>
                </a:tc>
                <a:tc>
                  <a:txBody>
                    <a:bodyPr/>
                    <a:lstStyle/>
                    <a:p>
                      <a:pPr algn="r">
                        <a:lnSpc>
                          <a:spcPct val="107000"/>
                        </a:lnSpc>
                        <a:spcAft>
                          <a:spcPts val="800"/>
                        </a:spcAft>
                      </a:pPr>
                      <a:r>
                        <a:rPr lang="en-GB" sz="2000" dirty="0">
                          <a:solidFill>
                            <a:schemeClr val="tx1"/>
                          </a:solidFill>
                          <a:effectLst/>
                          <a:latin typeface="+mj-lt"/>
                          <a:ea typeface="DengXian" panose="02010600030101010101" pitchFamily="2" charset="-122"/>
                          <a:cs typeface="Arial" panose="020B0604020202020204" pitchFamily="34" charset="0"/>
                        </a:rPr>
                        <a:t>           7,280 </a:t>
                      </a:r>
                      <a:endParaRPr lang="en-GB" sz="20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lvl="0" indent="0" algn="r" rtl="0">
                        <a:spcBef>
                          <a:spcPts val="0"/>
                        </a:spcBef>
                        <a:spcAft>
                          <a:spcPts val="0"/>
                        </a:spcAft>
                        <a:buNone/>
                      </a:pPr>
                      <a:r>
                        <a:rPr lang="en-GB" sz="2000" dirty="0">
                          <a:latin typeface="+mj-lt"/>
                          <a:ea typeface="Calibri"/>
                          <a:cs typeface="Calibri"/>
                          <a:sym typeface="Calibri"/>
                        </a:rPr>
                        <a:t>531 to 673</a:t>
                      </a:r>
                      <a:endParaRPr sz="2000" dirty="0">
                        <a:latin typeface="+mj-lt"/>
                        <a:ea typeface="Calibri"/>
                        <a:cs typeface="Calibri"/>
                        <a:sym typeface="Calibri"/>
                      </a:endParaRPr>
                    </a:p>
                  </a:txBody>
                  <a:tcPr marL="68575" marR="68575" marT="91425" marB="91425" anchor="ctr"/>
                </a:tc>
                <a:extLst>
                  <a:ext uri="{0D108BD9-81ED-4DB2-BD59-A6C34878D82A}">
                    <a16:rowId xmlns:a16="http://schemas.microsoft.com/office/drawing/2014/main" val="2301405460"/>
                  </a:ext>
                </a:extLst>
              </a:tr>
              <a:tr h="591517">
                <a:tc vMerge="1">
                  <a:txBody>
                    <a:bodyPr/>
                    <a:lstStyle/>
                    <a:p>
                      <a:endParaRPr lang="en-US"/>
                    </a:p>
                  </a:txBody>
                  <a:tcPr/>
                </a:tc>
                <a:tc>
                  <a:txBody>
                    <a:bodyPr/>
                    <a:lstStyle/>
                    <a:p>
                      <a:pPr marL="0" lvl="0" indent="0" algn="l" rtl="0">
                        <a:spcBef>
                          <a:spcPts val="0"/>
                        </a:spcBef>
                        <a:spcAft>
                          <a:spcPts val="0"/>
                        </a:spcAft>
                        <a:buNone/>
                      </a:pPr>
                      <a:r>
                        <a:rPr lang="en-GB" sz="2000">
                          <a:latin typeface="+mj-lt"/>
                          <a:ea typeface="Calibri"/>
                          <a:cs typeface="Calibri"/>
                          <a:sym typeface="Calibri"/>
                        </a:rPr>
                        <a:t>Persistent growth</a:t>
                      </a:r>
                      <a:endParaRPr sz="2000">
                        <a:latin typeface="+mj-lt"/>
                        <a:ea typeface="Calibri"/>
                        <a:cs typeface="Calibri"/>
                        <a:sym typeface="Calibri"/>
                      </a:endParaRPr>
                    </a:p>
                  </a:txBody>
                  <a:tcPr marL="68575" marR="68575" marT="91425" marB="91425" anchor="ctr"/>
                </a:tc>
                <a:tc>
                  <a:txBody>
                    <a:bodyPr/>
                    <a:lstStyle/>
                    <a:p>
                      <a:pPr algn="r">
                        <a:lnSpc>
                          <a:spcPct val="107000"/>
                        </a:lnSpc>
                        <a:spcAft>
                          <a:spcPts val="800"/>
                        </a:spcAft>
                      </a:pPr>
                      <a:r>
                        <a:rPr lang="en-GB" sz="2000" dirty="0">
                          <a:solidFill>
                            <a:schemeClr val="tx1"/>
                          </a:solidFill>
                          <a:effectLst/>
                          <a:latin typeface="+mj-lt"/>
                          <a:ea typeface="DengXian" panose="02010600030101010101" pitchFamily="2" charset="-122"/>
                          <a:cs typeface="Arial" panose="020B0604020202020204" pitchFamily="34" charset="0"/>
                        </a:rPr>
                        <a:t>         16,167 </a:t>
                      </a:r>
                      <a:endParaRPr lang="en-GB" sz="20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lvl="0" indent="0" algn="r" rtl="0">
                        <a:spcBef>
                          <a:spcPts val="0"/>
                        </a:spcBef>
                        <a:spcAft>
                          <a:spcPts val="0"/>
                        </a:spcAft>
                        <a:buNone/>
                      </a:pPr>
                      <a:r>
                        <a:rPr lang="en-GB" sz="2000" dirty="0">
                          <a:latin typeface="+mj-lt"/>
                          <a:ea typeface="Calibri"/>
                          <a:cs typeface="Calibri"/>
                          <a:sym typeface="Calibri"/>
                        </a:rPr>
                        <a:t>1,026 to 1,390</a:t>
                      </a:r>
                      <a:endParaRPr sz="2000" dirty="0">
                        <a:latin typeface="+mj-lt"/>
                        <a:ea typeface="Calibri"/>
                        <a:cs typeface="Calibri"/>
                        <a:sym typeface="Calibri"/>
                      </a:endParaRPr>
                    </a:p>
                  </a:txBody>
                  <a:tcPr marL="68575" marR="68575" marT="91425" marB="91425" anchor="ctr"/>
                </a:tc>
                <a:extLst>
                  <a:ext uri="{0D108BD9-81ED-4DB2-BD59-A6C34878D82A}">
                    <a16:rowId xmlns:a16="http://schemas.microsoft.com/office/drawing/2014/main" val="1831733095"/>
                  </a:ext>
                </a:extLst>
              </a:tr>
              <a:tr h="813345">
                <a:tc rowSpan="2">
                  <a:txBody>
                    <a:bodyPr/>
                    <a:lstStyle/>
                    <a:p>
                      <a:pPr marL="0" lvl="0" indent="0" algn="l" rtl="0">
                        <a:lnSpc>
                          <a:spcPct val="100000"/>
                        </a:lnSpc>
                        <a:spcBef>
                          <a:spcPts val="0"/>
                        </a:spcBef>
                        <a:spcAft>
                          <a:spcPts val="0"/>
                        </a:spcAft>
                        <a:buNone/>
                      </a:pPr>
                      <a:r>
                        <a:rPr lang="en-GB" sz="2000">
                          <a:latin typeface="+mj-lt"/>
                          <a:ea typeface="Calibri"/>
                          <a:cs typeface="Calibri"/>
                          <a:sym typeface="Calibri"/>
                        </a:rPr>
                        <a:t>Clinical advisors’ categorisation of infection sites</a:t>
                      </a:r>
                      <a:endParaRPr sz="2000">
                        <a:latin typeface="+mj-lt"/>
                        <a:ea typeface="Calibri"/>
                        <a:cs typeface="Calibri"/>
                        <a:sym typeface="Calibri"/>
                      </a:endParaRPr>
                    </a:p>
                  </a:txBody>
                  <a:tcPr marL="68575" marR="68575" marT="91425" marB="91425" anchor="ctr"/>
                </a:tc>
                <a:tc>
                  <a:txBody>
                    <a:bodyPr/>
                    <a:lstStyle/>
                    <a:p>
                      <a:pPr marL="0" lvl="0" indent="0" algn="l" rtl="0">
                        <a:spcBef>
                          <a:spcPts val="0"/>
                        </a:spcBef>
                        <a:spcAft>
                          <a:spcPts val="0"/>
                        </a:spcAft>
                        <a:buNone/>
                      </a:pPr>
                      <a:r>
                        <a:rPr lang="en-GB" sz="2000" kern="1200">
                          <a:solidFill>
                            <a:schemeClr val="dk1"/>
                          </a:solidFill>
                          <a:latin typeface="+mn-lt"/>
                          <a:ea typeface="Calibri"/>
                          <a:cs typeface="Calibri"/>
                          <a:sym typeface="Calibri"/>
                        </a:rPr>
                        <a:t>Damped trend</a:t>
                      </a:r>
                      <a:endParaRPr sz="2000">
                        <a:latin typeface="+mj-lt"/>
                        <a:ea typeface="Calibri"/>
                        <a:cs typeface="Calibri"/>
                        <a:sym typeface="Calibri"/>
                      </a:endParaRPr>
                    </a:p>
                  </a:txBody>
                  <a:tcPr marL="68575" marR="68575" marT="91425" marB="91425" anchor="ctr"/>
                </a:tc>
                <a:tc>
                  <a:txBody>
                    <a:bodyPr/>
                    <a:lstStyle/>
                    <a:p>
                      <a:pPr algn="r">
                        <a:lnSpc>
                          <a:spcPct val="107000"/>
                        </a:lnSpc>
                        <a:spcAft>
                          <a:spcPts val="800"/>
                        </a:spcAft>
                      </a:pPr>
                      <a:r>
                        <a:rPr lang="en-GB" sz="2000" dirty="0">
                          <a:solidFill>
                            <a:schemeClr val="tx1"/>
                          </a:solidFill>
                          <a:effectLst/>
                          <a:latin typeface="+mj-lt"/>
                          <a:ea typeface="DengXian" panose="02010600030101010101" pitchFamily="2" charset="-122"/>
                          <a:cs typeface="Arial" panose="020B0604020202020204" pitchFamily="34" charset="0"/>
                        </a:rPr>
                        <a:t>           11,887 </a:t>
                      </a:r>
                      <a:endParaRPr lang="en-GB" sz="20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lvl="0" indent="0" algn="r" rtl="0">
                        <a:spcBef>
                          <a:spcPts val="0"/>
                        </a:spcBef>
                        <a:spcAft>
                          <a:spcPts val="0"/>
                        </a:spcAft>
                        <a:buNone/>
                      </a:pPr>
                      <a:r>
                        <a:rPr lang="en-GB" sz="2000" dirty="0">
                          <a:latin typeface="+mj-lt"/>
                          <a:ea typeface="Calibri"/>
                          <a:cs typeface="Calibri"/>
                          <a:sym typeface="Calibri"/>
                        </a:rPr>
                        <a:t>892</a:t>
                      </a:r>
                      <a:r>
                        <a:rPr lang="en-GB" sz="2000" kern="1200" dirty="0">
                          <a:solidFill>
                            <a:schemeClr val="dk1"/>
                          </a:solidFill>
                          <a:latin typeface="+mn-lt"/>
                          <a:ea typeface="Calibri"/>
                          <a:cs typeface="Calibri"/>
                          <a:sym typeface="Calibri"/>
                        </a:rPr>
                        <a:t> to </a:t>
                      </a:r>
                      <a:r>
                        <a:rPr lang="en-GB" sz="2000" dirty="0">
                          <a:latin typeface="+mj-lt"/>
                          <a:ea typeface="Calibri"/>
                          <a:cs typeface="Calibri"/>
                          <a:sym typeface="Calibri"/>
                        </a:rPr>
                        <a:t>1,134</a:t>
                      </a:r>
                      <a:endParaRPr sz="2000" dirty="0">
                        <a:latin typeface="+mj-lt"/>
                        <a:ea typeface="Calibri"/>
                        <a:cs typeface="Calibri"/>
                        <a:sym typeface="Calibri"/>
                      </a:endParaRPr>
                    </a:p>
                  </a:txBody>
                  <a:tcPr marL="68575" marR="68575" marT="91425" marB="91425" anchor="ctr"/>
                </a:tc>
                <a:extLst>
                  <a:ext uri="{0D108BD9-81ED-4DB2-BD59-A6C34878D82A}">
                    <a16:rowId xmlns:a16="http://schemas.microsoft.com/office/drawing/2014/main" val="1929383268"/>
                  </a:ext>
                </a:extLst>
              </a:tr>
              <a:tr h="591517">
                <a:tc vMerge="1">
                  <a:txBody>
                    <a:bodyPr/>
                    <a:lstStyle/>
                    <a:p>
                      <a:endParaRPr lang="en-US"/>
                    </a:p>
                  </a:txBody>
                  <a:tcPr/>
                </a:tc>
                <a:tc>
                  <a:txBody>
                    <a:bodyPr/>
                    <a:lstStyle/>
                    <a:p>
                      <a:pPr marL="0" lvl="0" indent="0" algn="l" rtl="0">
                        <a:spcBef>
                          <a:spcPts val="0"/>
                        </a:spcBef>
                        <a:spcAft>
                          <a:spcPts val="0"/>
                        </a:spcAft>
                        <a:buNone/>
                      </a:pPr>
                      <a:r>
                        <a:rPr lang="en-GB" sz="2000">
                          <a:latin typeface="+mj-lt"/>
                          <a:ea typeface="Calibri"/>
                          <a:cs typeface="Calibri"/>
                          <a:sym typeface="Calibri"/>
                        </a:rPr>
                        <a:t>Persistent growth</a:t>
                      </a:r>
                      <a:endParaRPr sz="2000">
                        <a:latin typeface="+mj-lt"/>
                        <a:ea typeface="Calibri"/>
                        <a:cs typeface="Calibri"/>
                        <a:sym typeface="Calibri"/>
                      </a:endParaRPr>
                    </a:p>
                  </a:txBody>
                  <a:tcPr marL="68575" marR="68575" marT="91425" marB="91425" anchor="ctr"/>
                </a:tc>
                <a:tc>
                  <a:txBody>
                    <a:bodyPr/>
                    <a:lstStyle/>
                    <a:p>
                      <a:pPr algn="r">
                        <a:lnSpc>
                          <a:spcPct val="107000"/>
                        </a:lnSpc>
                        <a:spcAft>
                          <a:spcPts val="800"/>
                        </a:spcAft>
                      </a:pPr>
                      <a:r>
                        <a:rPr lang="en-GB" sz="2000" dirty="0">
                          <a:solidFill>
                            <a:schemeClr val="tx1"/>
                          </a:solidFill>
                          <a:effectLst/>
                          <a:latin typeface="+mj-lt"/>
                          <a:ea typeface="DengXian" panose="02010600030101010101" pitchFamily="2" charset="-122"/>
                          <a:cs typeface="Arial" panose="020B0604020202020204" pitchFamily="34" charset="0"/>
                        </a:rPr>
                        <a:t>         26,397 </a:t>
                      </a:r>
                      <a:endParaRPr lang="en-GB" sz="20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lvl="0" indent="0" algn="r" rtl="0">
                        <a:spcBef>
                          <a:spcPts val="0"/>
                        </a:spcBef>
                        <a:spcAft>
                          <a:spcPts val="0"/>
                        </a:spcAft>
                        <a:buNone/>
                      </a:pPr>
                      <a:r>
                        <a:rPr lang="en-GB" sz="2000" dirty="0">
                          <a:latin typeface="+mj-lt"/>
                          <a:ea typeface="Calibri"/>
                          <a:cs typeface="Calibri"/>
                          <a:sym typeface="Calibri"/>
                        </a:rPr>
                        <a:t>1,719 to 2,342</a:t>
                      </a:r>
                      <a:endParaRPr sz="2000" dirty="0">
                        <a:latin typeface="+mj-lt"/>
                        <a:ea typeface="Calibri"/>
                        <a:cs typeface="Calibri"/>
                        <a:sym typeface="Calibri"/>
                      </a:endParaRPr>
                    </a:p>
                  </a:txBody>
                  <a:tcPr marL="68575" marR="68575" marT="91425" marB="91425" anchor="ctr"/>
                </a:tc>
                <a:extLst>
                  <a:ext uri="{0D108BD9-81ED-4DB2-BD59-A6C34878D82A}">
                    <a16:rowId xmlns:a16="http://schemas.microsoft.com/office/drawing/2014/main" val="3403714240"/>
                  </a:ext>
                </a:extLst>
              </a:tr>
            </a:tbl>
          </a:graphicData>
        </a:graphic>
      </p:graphicFrame>
      <p:sp>
        <p:nvSpPr>
          <p:cNvPr id="5" name="TextBox 4">
            <a:extLst>
              <a:ext uri="{FF2B5EF4-FFF2-40B4-BE49-F238E27FC236}">
                <a16:creationId xmlns:a16="http://schemas.microsoft.com/office/drawing/2014/main" id="{51895BCD-496D-4927-B74A-D818F9C6AC9D}"/>
              </a:ext>
            </a:extLst>
          </p:cNvPr>
          <p:cNvSpPr txBox="1"/>
          <p:nvPr/>
        </p:nvSpPr>
        <p:spPr>
          <a:xfrm>
            <a:off x="229252" y="6397804"/>
            <a:ext cx="6597676" cy="307777"/>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Lato"/>
                <a:ea typeface="+mn-ea"/>
                <a:cs typeface="+mn-cs"/>
              </a:rPr>
              <a:t>Source: EEPRU’s addendum 2, Table 7 and Table 10</a:t>
            </a:r>
          </a:p>
        </p:txBody>
      </p:sp>
    </p:spTree>
    <p:extLst>
      <p:ext uri="{BB962C8B-B14F-4D97-AF65-F5344CB8AC3E}">
        <p14:creationId xmlns:p14="http://schemas.microsoft.com/office/powerpoint/2010/main" val="4051680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4373-7EA8-41A1-A1B8-95804C011821}"/>
              </a:ext>
            </a:extLst>
          </p:cNvPr>
          <p:cNvSpPr>
            <a:spLocks noGrp="1"/>
          </p:cNvSpPr>
          <p:nvPr>
            <p:ph type="ctrTitle"/>
          </p:nvPr>
        </p:nvSpPr>
        <p:spPr>
          <a:xfrm>
            <a:off x="496383" y="296121"/>
            <a:ext cx="11080069" cy="1114098"/>
          </a:xfrm>
        </p:spPr>
        <p:txBody>
          <a:bodyPr>
            <a:normAutofit/>
          </a:bodyPr>
          <a:lstStyle/>
          <a:p>
            <a:r>
              <a:rPr lang="en-GB" dirty="0"/>
              <a:t>Probabilistic sensitivity analysis</a:t>
            </a:r>
            <a:br>
              <a:rPr lang="en-GB" dirty="0"/>
            </a:br>
            <a:r>
              <a:rPr lang="en-GB" sz="2700" b="0" i="1" dirty="0">
                <a:solidFill>
                  <a:schemeClr val="accent2"/>
                </a:solidFill>
              </a:rPr>
              <a:t>QALYs ranged from 68 to 9,079 </a:t>
            </a:r>
          </a:p>
        </p:txBody>
      </p:sp>
      <p:sp>
        <p:nvSpPr>
          <p:cNvPr id="6" name="TextBox 5">
            <a:extLst>
              <a:ext uri="{FF2B5EF4-FFF2-40B4-BE49-F238E27FC236}">
                <a16:creationId xmlns:a16="http://schemas.microsoft.com/office/drawing/2014/main" id="{C2E3AFE1-546F-478C-84DE-5E9525C6B939}"/>
              </a:ext>
            </a:extLst>
          </p:cNvPr>
          <p:cNvSpPr txBox="1"/>
          <p:nvPr/>
        </p:nvSpPr>
        <p:spPr>
          <a:xfrm>
            <a:off x="540866" y="1392754"/>
            <a:ext cx="10706029" cy="923330"/>
          </a:xfrm>
          <a:prstGeom prst="rect">
            <a:avLst/>
          </a:prstGeom>
          <a:noFill/>
        </p:spPr>
        <p:txBody>
          <a:bodyPr wrap="square">
            <a:spAutoFit/>
          </a:bodyPr>
          <a:lstStyle/>
          <a:p>
            <a:r>
              <a:rPr lang="en-GB" dirty="0">
                <a:latin typeface="+mj-lt"/>
                <a:cs typeface="Arial" panose="020B0604020202020204" pitchFamily="34" charset="0"/>
              </a:rPr>
              <a:t>Figure: Distribution of total population incremental net health effects of CAZ-AVI </a:t>
            </a:r>
            <a:br>
              <a:rPr lang="en-GB" dirty="0">
                <a:latin typeface="+mj-lt"/>
                <a:cs typeface="Arial" panose="020B0604020202020204" pitchFamily="34" charset="0"/>
              </a:rPr>
            </a:br>
            <a:r>
              <a:rPr lang="en-GB" dirty="0">
                <a:latin typeface="+mj-lt"/>
                <a:cs typeface="Arial" panose="020B0604020202020204" pitchFamily="34" charset="0"/>
              </a:rPr>
              <a:t>(2,000 simulations) – based on most and least conservative estimates of population size, assuming no CAZ-AVI resistance</a:t>
            </a:r>
          </a:p>
        </p:txBody>
      </p:sp>
      <p:sp>
        <p:nvSpPr>
          <p:cNvPr id="8" name="Subtitle 6">
            <a:extLst>
              <a:ext uri="{FF2B5EF4-FFF2-40B4-BE49-F238E27FC236}">
                <a16:creationId xmlns:a16="http://schemas.microsoft.com/office/drawing/2014/main" id="{3AF566D3-C708-4E0D-8C77-4185E4507571}"/>
              </a:ext>
            </a:extLst>
          </p:cNvPr>
          <p:cNvSpPr>
            <a:spLocks noGrp="1"/>
          </p:cNvSpPr>
          <p:nvPr>
            <p:ph type="subTitle" idx="1"/>
          </p:nvPr>
        </p:nvSpPr>
        <p:spPr>
          <a:xfrm>
            <a:off x="718419" y="5559859"/>
            <a:ext cx="11080069" cy="567698"/>
          </a:xfrm>
        </p:spPr>
        <p:txBody>
          <a:bodyPr>
            <a:normAutofit/>
          </a:bodyPr>
          <a:lstStyle/>
          <a:p>
            <a:pPr marL="0" indent="0"/>
            <a:r>
              <a:rPr lang="en-GB" dirty="0"/>
              <a:t>Right hand side of distribution may capture high cost scenarios</a:t>
            </a:r>
          </a:p>
        </p:txBody>
      </p:sp>
      <p:sp>
        <p:nvSpPr>
          <p:cNvPr id="11" name="TextBox 10">
            <a:extLst>
              <a:ext uri="{FF2B5EF4-FFF2-40B4-BE49-F238E27FC236}">
                <a16:creationId xmlns:a16="http://schemas.microsoft.com/office/drawing/2014/main" id="{B80C1AD3-774D-4D60-8D75-DB55B1C47DC5}"/>
              </a:ext>
            </a:extLst>
          </p:cNvPr>
          <p:cNvSpPr txBox="1"/>
          <p:nvPr/>
        </p:nvSpPr>
        <p:spPr>
          <a:xfrm>
            <a:off x="496383" y="6419532"/>
            <a:ext cx="6597676" cy="307777"/>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Lato"/>
                <a:ea typeface="+mn-ea"/>
                <a:cs typeface="+mn-cs"/>
              </a:rPr>
              <a:t>Source: EEPRU’s addendum 2, Figure 4</a:t>
            </a:r>
          </a:p>
        </p:txBody>
      </p:sp>
      <p:pic>
        <p:nvPicPr>
          <p:cNvPr id="4" name="Picture 3">
            <a:extLst>
              <a:ext uri="{FF2B5EF4-FFF2-40B4-BE49-F238E27FC236}">
                <a16:creationId xmlns:a16="http://schemas.microsoft.com/office/drawing/2014/main" id="{6E0F9A11-EC04-42FC-B9BF-8BBE81C5B922}"/>
              </a:ext>
            </a:extLst>
          </p:cNvPr>
          <p:cNvPicPr>
            <a:picLocks noChangeAspect="1"/>
          </p:cNvPicPr>
          <p:nvPr/>
        </p:nvPicPr>
        <p:blipFill>
          <a:blip r:embed="rId2"/>
          <a:stretch>
            <a:fillRect/>
          </a:stretch>
        </p:blipFill>
        <p:spPr>
          <a:xfrm>
            <a:off x="673553" y="2527816"/>
            <a:ext cx="6180008" cy="3090004"/>
          </a:xfrm>
          <a:prstGeom prst="rect">
            <a:avLst/>
          </a:prstGeom>
        </p:spPr>
      </p:pic>
      <p:graphicFrame>
        <p:nvGraphicFramePr>
          <p:cNvPr id="7" name="Table 8">
            <a:extLst>
              <a:ext uri="{FF2B5EF4-FFF2-40B4-BE49-F238E27FC236}">
                <a16:creationId xmlns:a16="http://schemas.microsoft.com/office/drawing/2014/main" id="{BBA1CB03-70A2-4B4B-A058-1B49FED7EA49}"/>
              </a:ext>
            </a:extLst>
          </p:cNvPr>
          <p:cNvGraphicFramePr>
            <a:graphicFrameLocks noGrp="1"/>
          </p:cNvGraphicFramePr>
          <p:nvPr>
            <p:extLst>
              <p:ext uri="{D42A27DB-BD31-4B8C-83A1-F6EECF244321}">
                <p14:modId xmlns:p14="http://schemas.microsoft.com/office/powerpoint/2010/main" val="2503172774"/>
              </p:ext>
            </p:extLst>
          </p:nvPr>
        </p:nvGraphicFramePr>
        <p:xfrm>
          <a:off x="3664377" y="2262660"/>
          <a:ext cx="7759048" cy="741680"/>
        </p:xfrm>
        <a:graphic>
          <a:graphicData uri="http://schemas.openxmlformats.org/drawingml/2006/table">
            <a:tbl>
              <a:tblPr bandRow="1">
                <a:tableStyleId>{5C22544A-7EE6-4342-B048-85BDC9FD1C3A}</a:tableStyleId>
              </a:tblPr>
              <a:tblGrid>
                <a:gridCol w="3035431">
                  <a:extLst>
                    <a:ext uri="{9D8B030D-6E8A-4147-A177-3AD203B41FA5}">
                      <a16:colId xmlns:a16="http://schemas.microsoft.com/office/drawing/2014/main" val="658077320"/>
                    </a:ext>
                  </a:extLst>
                </a:gridCol>
                <a:gridCol w="4723617">
                  <a:extLst>
                    <a:ext uri="{9D8B030D-6E8A-4147-A177-3AD203B41FA5}">
                      <a16:colId xmlns:a16="http://schemas.microsoft.com/office/drawing/2014/main" val="300937173"/>
                    </a:ext>
                  </a:extLst>
                </a:gridCol>
              </a:tblGrid>
              <a:tr h="370840">
                <a:tc>
                  <a:txBody>
                    <a:bodyPr/>
                    <a:lstStyle/>
                    <a:p>
                      <a:r>
                        <a:rPr lang="en-GB"/>
                        <a:t>PHE + damped</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mean = 667 QALYs,   range 68 to 2,458</a:t>
                      </a:r>
                    </a:p>
                  </a:txBody>
                  <a:tcPr>
                    <a:solidFill>
                      <a:schemeClr val="bg1">
                        <a:lumMod val="85000"/>
                      </a:schemeClr>
                    </a:solidFill>
                  </a:tcPr>
                </a:tc>
                <a:extLst>
                  <a:ext uri="{0D108BD9-81ED-4DB2-BD59-A6C34878D82A}">
                    <a16:rowId xmlns:a16="http://schemas.microsoft.com/office/drawing/2014/main" val="613702039"/>
                  </a:ext>
                </a:extLst>
              </a:tr>
              <a:tr h="370840">
                <a:tc>
                  <a:txBody>
                    <a:bodyPr/>
                    <a:lstStyle/>
                    <a:p>
                      <a:r>
                        <a:rPr lang="en-GB">
                          <a:solidFill>
                            <a:srgbClr val="FFFFFF"/>
                          </a:solidFill>
                        </a:rPr>
                        <a:t>Clinical advisors + persists</a:t>
                      </a:r>
                    </a:p>
                  </a:txBody>
                  <a:tcP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mean = 2332 QALYs, range 193 to 9,079</a:t>
                      </a:r>
                    </a:p>
                  </a:txBody>
                  <a:tcPr>
                    <a:solidFill>
                      <a:schemeClr val="bg1">
                        <a:lumMod val="50000"/>
                      </a:schemeClr>
                    </a:solidFill>
                  </a:tcPr>
                </a:tc>
                <a:extLst>
                  <a:ext uri="{0D108BD9-81ED-4DB2-BD59-A6C34878D82A}">
                    <a16:rowId xmlns:a16="http://schemas.microsoft.com/office/drawing/2014/main" val="2446724836"/>
                  </a:ext>
                </a:extLst>
              </a:tr>
            </a:tbl>
          </a:graphicData>
        </a:graphic>
      </p:graphicFrame>
      <p:sp>
        <p:nvSpPr>
          <p:cNvPr id="10" name="TextBox 9">
            <a:extLst>
              <a:ext uri="{FF2B5EF4-FFF2-40B4-BE49-F238E27FC236}">
                <a16:creationId xmlns:a16="http://schemas.microsoft.com/office/drawing/2014/main" id="{60111347-8A68-9343-ADA0-B6D667187BC5}"/>
              </a:ext>
            </a:extLst>
          </p:cNvPr>
          <p:cNvSpPr txBox="1"/>
          <p:nvPr/>
        </p:nvSpPr>
        <p:spPr>
          <a:xfrm>
            <a:off x="5114503" y="3566159"/>
            <a:ext cx="6403944" cy="560704"/>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kumimoji="0" lang="en-GB" sz="2000" i="1"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Does committee prefer deterministic or probabilistic</a:t>
            </a:r>
            <a:r>
              <a:rPr lang="en-GB" sz="2000" i="1" dirty="0">
                <a:latin typeface="Lato" panose="020F0502020204030203" pitchFamily="34" charset="0"/>
                <a:ea typeface="Lato" panose="020F0502020204030203" pitchFamily="34" charset="0"/>
                <a:cs typeface="Lato" panose="020F0502020204030203" pitchFamily="34" charset="0"/>
              </a:rPr>
              <a:t>?</a:t>
            </a:r>
            <a:endParaRPr lang="en-GB" sz="2000" i="1" dirty="0">
              <a:latin typeface="Lato"/>
            </a:endParaRPr>
          </a:p>
        </p:txBody>
      </p:sp>
    </p:spTree>
    <p:extLst>
      <p:ext uri="{BB962C8B-B14F-4D97-AF65-F5344CB8AC3E}">
        <p14:creationId xmlns:p14="http://schemas.microsoft.com/office/powerpoint/2010/main" val="2049861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4373-7EA8-41A1-A1B8-95804C011821}"/>
              </a:ext>
            </a:extLst>
          </p:cNvPr>
          <p:cNvSpPr>
            <a:spLocks noGrp="1"/>
          </p:cNvSpPr>
          <p:nvPr>
            <p:ph type="ctrTitle"/>
          </p:nvPr>
        </p:nvSpPr>
        <p:spPr>
          <a:xfrm>
            <a:off x="271303" y="216435"/>
            <a:ext cx="11574667" cy="1960707"/>
          </a:xfrm>
        </p:spPr>
        <p:txBody>
          <a:bodyPr>
            <a:normAutofit/>
          </a:bodyPr>
          <a:lstStyle/>
          <a:p>
            <a:r>
              <a:rPr lang="en-GB" sz="3200" dirty="0"/>
              <a:t>EEPRU’s scenario: probability patient has OXA-48 and susceptibility source </a:t>
            </a:r>
            <a:br>
              <a:rPr lang="en-GB" sz="3200" dirty="0"/>
            </a:br>
            <a:r>
              <a:rPr lang="en-GB" sz="2000" b="0" i="1" dirty="0" err="1">
                <a:solidFill>
                  <a:schemeClr val="accent2"/>
                </a:solidFill>
              </a:rPr>
              <a:t>Enterobacterales</a:t>
            </a:r>
            <a:r>
              <a:rPr lang="en-GB" sz="2000" b="0" i="1" dirty="0">
                <a:solidFill>
                  <a:schemeClr val="accent2"/>
                </a:solidFill>
              </a:rPr>
              <a:t> &amp; relative effectiveness estimates deterministic</a:t>
            </a:r>
            <a:br>
              <a:rPr lang="en-GB" sz="2000" b="0" i="1" dirty="0">
                <a:solidFill>
                  <a:schemeClr val="accent2"/>
                </a:solidFill>
              </a:rPr>
            </a:br>
            <a:r>
              <a:rPr lang="en-GB" sz="2000" b="0" i="1" dirty="0">
                <a:solidFill>
                  <a:schemeClr val="accent2"/>
                </a:solidFill>
              </a:rPr>
              <a:t>‘</a:t>
            </a:r>
            <a:r>
              <a:rPr lang="en-GB" sz="2000" b="0" i="1" dirty="0" err="1">
                <a:solidFill>
                  <a:schemeClr val="accent2"/>
                </a:solidFill>
              </a:rPr>
              <a:t>p_bug</a:t>
            </a:r>
            <a:r>
              <a:rPr lang="en-GB" sz="2000" b="0" i="1" dirty="0">
                <a:solidFill>
                  <a:schemeClr val="accent2"/>
                </a:solidFill>
              </a:rPr>
              <a:t>’: probability patient has OXA-48 </a:t>
            </a:r>
            <a:r>
              <a:rPr lang="en-GB" sz="2000" b="0" i="1" dirty="0" err="1">
                <a:solidFill>
                  <a:schemeClr val="accent2"/>
                </a:solidFill>
              </a:rPr>
              <a:t>Enterobacterales</a:t>
            </a:r>
            <a:endParaRPr lang="en-GB" sz="2000" b="0" i="1" dirty="0">
              <a:solidFill>
                <a:schemeClr val="accent2"/>
              </a:solidFill>
            </a:endParaRPr>
          </a:p>
        </p:txBody>
      </p:sp>
      <p:graphicFrame>
        <p:nvGraphicFramePr>
          <p:cNvPr id="3" name="Table 2">
            <a:extLst>
              <a:ext uri="{FF2B5EF4-FFF2-40B4-BE49-F238E27FC236}">
                <a16:creationId xmlns:a16="http://schemas.microsoft.com/office/drawing/2014/main" id="{ED6A977F-4558-4B56-9644-9C7B1192FD13}"/>
              </a:ext>
            </a:extLst>
          </p:cNvPr>
          <p:cNvGraphicFramePr>
            <a:graphicFrameLocks noGrp="1"/>
          </p:cNvGraphicFramePr>
          <p:nvPr>
            <p:extLst>
              <p:ext uri="{D42A27DB-BD31-4B8C-83A1-F6EECF244321}">
                <p14:modId xmlns:p14="http://schemas.microsoft.com/office/powerpoint/2010/main" val="2741594940"/>
              </p:ext>
            </p:extLst>
          </p:nvPr>
        </p:nvGraphicFramePr>
        <p:xfrm>
          <a:off x="243025" y="1753866"/>
          <a:ext cx="11509377" cy="4185035"/>
        </p:xfrm>
        <a:graphic>
          <a:graphicData uri="http://schemas.openxmlformats.org/drawingml/2006/table">
            <a:tbl>
              <a:tblPr firstRow="1" firstCol="1" bandRow="1">
                <a:tableStyleId>{5C22544A-7EE6-4342-B048-85BDC9FD1C3A}</a:tableStyleId>
              </a:tblPr>
              <a:tblGrid>
                <a:gridCol w="1515552">
                  <a:extLst>
                    <a:ext uri="{9D8B030D-6E8A-4147-A177-3AD203B41FA5}">
                      <a16:colId xmlns:a16="http://schemas.microsoft.com/office/drawing/2014/main" val="3560399066"/>
                    </a:ext>
                  </a:extLst>
                </a:gridCol>
                <a:gridCol w="3661838">
                  <a:extLst>
                    <a:ext uri="{9D8B030D-6E8A-4147-A177-3AD203B41FA5}">
                      <a16:colId xmlns:a16="http://schemas.microsoft.com/office/drawing/2014/main" val="3401254434"/>
                    </a:ext>
                  </a:extLst>
                </a:gridCol>
                <a:gridCol w="4289196">
                  <a:extLst>
                    <a:ext uri="{9D8B030D-6E8A-4147-A177-3AD203B41FA5}">
                      <a16:colId xmlns:a16="http://schemas.microsoft.com/office/drawing/2014/main" val="872400682"/>
                    </a:ext>
                  </a:extLst>
                </a:gridCol>
                <a:gridCol w="2042791">
                  <a:extLst>
                    <a:ext uri="{9D8B030D-6E8A-4147-A177-3AD203B41FA5}">
                      <a16:colId xmlns:a16="http://schemas.microsoft.com/office/drawing/2014/main" val="2989283994"/>
                    </a:ext>
                  </a:extLst>
                </a:gridCol>
              </a:tblGrid>
              <a:tr h="388136">
                <a:tc>
                  <a:txBody>
                    <a:bodyPr/>
                    <a:lstStyle/>
                    <a:p>
                      <a:pPr>
                        <a:lnSpc>
                          <a:spcPct val="107000"/>
                        </a:lnSpc>
                        <a:spcAft>
                          <a:spcPts val="800"/>
                        </a:spcAft>
                      </a:pPr>
                      <a:r>
                        <a:rPr lang="en-GB" sz="1800">
                          <a:effectLst/>
                          <a:latin typeface="+mn-lt"/>
                        </a:rPr>
                        <a:t>Scenario name</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Base case</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a:effectLst/>
                          <a:latin typeface="+mn-lt"/>
                        </a:rPr>
                        <a:t>Scenario analysis</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a:effectLst/>
                          <a:latin typeface="+mn-lt"/>
                        </a:rPr>
                        <a:t>Net health benefits QALYS </a:t>
                      </a:r>
                      <a:endParaRPr lang="en-GB" sz="1800">
                        <a:effectLst/>
                        <a:latin typeface="+mn-lt"/>
                        <a:ea typeface="Calibri" panose="020F0502020204030204" pitchFamily="34" charset="0"/>
                        <a:cs typeface="Arial" panose="020B0604020202020204" pitchFamily="34" charset="0"/>
                      </a:endParaRPr>
                    </a:p>
                  </a:txBody>
                  <a:tcPr marL="6052" marR="6052" marT="0" marB="0" anchor="ctr"/>
                </a:tc>
                <a:extLst>
                  <a:ext uri="{0D108BD9-81ED-4DB2-BD59-A6C34878D82A}">
                    <a16:rowId xmlns:a16="http://schemas.microsoft.com/office/drawing/2014/main" val="3581218929"/>
                  </a:ext>
                </a:extLst>
              </a:tr>
              <a:tr h="345131">
                <a:tc>
                  <a:txBody>
                    <a:bodyPr/>
                    <a:lstStyle/>
                    <a:p>
                      <a:pPr>
                        <a:lnSpc>
                          <a:spcPct val="107000"/>
                        </a:lnSpc>
                        <a:spcAft>
                          <a:spcPts val="800"/>
                        </a:spcAft>
                      </a:pPr>
                      <a:r>
                        <a:rPr lang="en-GB" sz="1800">
                          <a:effectLst/>
                          <a:latin typeface="+mn-lt"/>
                        </a:rPr>
                        <a:t>Base case</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endParaRPr lang="en-GB" sz="160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endParaRPr lang="en-GB" sz="160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Arial" panose="020B0604020202020204" pitchFamily="34" charset="0"/>
                        </a:rPr>
                        <a:t> 677-2,364 </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72248434"/>
                  </a:ext>
                </a:extLst>
              </a:tr>
              <a:tr h="544272">
                <a:tc>
                  <a:txBody>
                    <a:bodyPr/>
                    <a:lstStyle/>
                    <a:p>
                      <a:pPr>
                        <a:lnSpc>
                          <a:spcPct val="107000"/>
                        </a:lnSpc>
                        <a:spcAft>
                          <a:spcPts val="800"/>
                        </a:spcAft>
                      </a:pPr>
                      <a:r>
                        <a:rPr lang="en-GB" sz="1800" err="1">
                          <a:effectLst/>
                          <a:latin typeface="+mn-lt"/>
                        </a:rPr>
                        <a:t>p_bug_survey</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a:effectLst/>
                          <a:latin typeface="+mn-lt"/>
                        </a:rPr>
                        <a:t>Probability patient has OXA-48 </a:t>
                      </a:r>
                      <a:r>
                        <a:rPr lang="en-GB" sz="1800" err="1">
                          <a:effectLst/>
                          <a:latin typeface="+mn-lt"/>
                        </a:rPr>
                        <a:t>Enterobacterales</a:t>
                      </a:r>
                      <a:r>
                        <a:rPr lang="en-GB" sz="1800">
                          <a:effectLst/>
                          <a:latin typeface="+mn-lt"/>
                        </a:rPr>
                        <a:t> = 20% (PHE data)</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a:effectLst/>
                          <a:latin typeface="+mn-lt"/>
                        </a:rPr>
                        <a:t>Probability = 57% (BSAC survey data, n=9 respondents)</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Arial" panose="020B0604020202020204" pitchFamily="34" charset="0"/>
                        </a:rPr>
                        <a:t> 881-3,109 </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059118288"/>
                  </a:ext>
                </a:extLst>
              </a:tr>
              <a:tr h="391148">
                <a:tc>
                  <a:txBody>
                    <a:bodyPr/>
                    <a:lstStyle/>
                    <a:p>
                      <a:pPr>
                        <a:lnSpc>
                          <a:spcPct val="107000"/>
                        </a:lnSpc>
                        <a:spcAft>
                          <a:spcPts val="800"/>
                        </a:spcAft>
                      </a:pPr>
                      <a:r>
                        <a:rPr lang="en-GB" sz="1800">
                          <a:effectLst/>
                          <a:latin typeface="+mn-lt"/>
                        </a:rPr>
                        <a:t>p_bug_10</a:t>
                      </a:r>
                      <a:endParaRPr lang="en-GB" sz="1800">
                        <a:effectLst/>
                        <a:latin typeface="+mn-lt"/>
                        <a:ea typeface="Calibri" panose="020F0502020204030204" pitchFamily="34" charset="0"/>
                        <a:cs typeface="Arial" panose="020B0604020202020204" pitchFamily="34" charset="0"/>
                      </a:endParaRPr>
                    </a:p>
                  </a:txBody>
                  <a:tcPr marL="6052" marR="6052" marT="0" marB="0"/>
                </a:tc>
                <a:tc rowSpan="3">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As above</a:t>
                      </a:r>
                    </a:p>
                  </a:txBody>
                  <a:tcPr marL="6052" marR="6052" marT="0" marB="0"/>
                </a:tc>
                <a:tc>
                  <a:txBody>
                    <a:bodyPr/>
                    <a:lstStyle/>
                    <a:p>
                      <a:pPr>
                        <a:lnSpc>
                          <a:spcPct val="107000"/>
                        </a:lnSpc>
                        <a:spcAft>
                          <a:spcPts val="800"/>
                        </a:spcAft>
                      </a:pPr>
                      <a:r>
                        <a:rPr lang="en-GB" sz="1800" dirty="0">
                          <a:effectLst/>
                          <a:latin typeface="+mn-lt"/>
                        </a:rPr>
                        <a:t>Probability = 10%</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a:solidFill>
                            <a:srgbClr val="000000"/>
                          </a:solidFill>
                          <a:effectLst/>
                          <a:latin typeface="+mj-lt"/>
                          <a:ea typeface="DengXian" panose="02010600030101010101" pitchFamily="2" charset="-122"/>
                          <a:cs typeface="Arial" panose="020B0604020202020204" pitchFamily="34" charset="0"/>
                        </a:rPr>
                        <a:t> 426-1,445 </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94258821"/>
                  </a:ext>
                </a:extLst>
              </a:tr>
              <a:tr h="310393">
                <a:tc>
                  <a:txBody>
                    <a:bodyPr/>
                    <a:lstStyle/>
                    <a:p>
                      <a:pPr>
                        <a:lnSpc>
                          <a:spcPct val="107000"/>
                        </a:lnSpc>
                        <a:spcAft>
                          <a:spcPts val="800"/>
                        </a:spcAft>
                      </a:pPr>
                      <a:r>
                        <a:rPr lang="en-GB" sz="1800">
                          <a:effectLst/>
                          <a:latin typeface="+mn-lt"/>
                        </a:rPr>
                        <a:t>p_bug_30</a:t>
                      </a:r>
                      <a:endParaRPr lang="en-GB" sz="1800">
                        <a:effectLst/>
                        <a:latin typeface="+mn-lt"/>
                        <a:ea typeface="Calibri" panose="020F0502020204030204" pitchFamily="34" charset="0"/>
                        <a:cs typeface="Arial" panose="020B0604020202020204" pitchFamily="34" charset="0"/>
                      </a:endParaRPr>
                    </a:p>
                  </a:txBody>
                  <a:tcPr marL="6052" marR="6052" marT="0" marB="0" anchor="b"/>
                </a:tc>
                <a:tc v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As above</a:t>
                      </a:r>
                      <a:endParaRPr kumimoji="0" lang="en-GB" sz="18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Probability = 30%</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solidFill>
                            <a:srgbClr val="000000"/>
                          </a:solidFill>
                          <a:effectLst/>
                          <a:latin typeface="+mj-lt"/>
                          <a:ea typeface="DengXian" panose="02010600030101010101" pitchFamily="2" charset="-122"/>
                          <a:cs typeface="Arial" panose="020B0604020202020204" pitchFamily="34" charset="0"/>
                        </a:rPr>
                        <a:t> 907-3,203 </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41553106"/>
                  </a:ext>
                </a:extLst>
              </a:tr>
              <a:tr h="310392">
                <a:tc>
                  <a:txBody>
                    <a:bodyPr/>
                    <a:lstStyle/>
                    <a:p>
                      <a:pPr>
                        <a:lnSpc>
                          <a:spcPct val="107000"/>
                        </a:lnSpc>
                        <a:spcAft>
                          <a:spcPts val="800"/>
                        </a:spcAft>
                      </a:pPr>
                      <a:r>
                        <a:rPr lang="en-GB" sz="1800">
                          <a:effectLst/>
                          <a:latin typeface="+mn-lt"/>
                        </a:rPr>
                        <a:t>p_bug_70</a:t>
                      </a:r>
                      <a:endParaRPr lang="en-GB" sz="1800">
                        <a:effectLst/>
                        <a:latin typeface="+mn-lt"/>
                        <a:ea typeface="Calibri" panose="020F0502020204030204" pitchFamily="34" charset="0"/>
                        <a:cs typeface="Arial" panose="020B0604020202020204" pitchFamily="34" charset="0"/>
                      </a:endParaRPr>
                    </a:p>
                  </a:txBody>
                  <a:tcPr marL="6052" marR="6052" marT="0" marB="0" anchor="b"/>
                </a:tc>
                <a:tc v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As above</a:t>
                      </a:r>
                      <a:endParaRPr kumimoji="0" lang="en-GB" sz="18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Probability = 70%</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n-lt"/>
                        </a:rPr>
                        <a:t> 869-3,065 </a:t>
                      </a:r>
                      <a:endParaRPr lang="en-GB" sz="1800" dirty="0">
                        <a:effectLst/>
                        <a:latin typeface="+mn-lt"/>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1942239497"/>
                  </a:ext>
                </a:extLst>
              </a:tr>
              <a:tr h="823787">
                <a:tc>
                  <a:txBody>
                    <a:bodyPr/>
                    <a:lstStyle/>
                    <a:p>
                      <a:pPr>
                        <a:lnSpc>
                          <a:spcPct val="107000"/>
                        </a:lnSpc>
                        <a:spcAft>
                          <a:spcPts val="800"/>
                        </a:spcAft>
                      </a:pPr>
                      <a:r>
                        <a:rPr lang="en-GB" sz="1800">
                          <a:effectLst/>
                          <a:latin typeface="+mn-lt"/>
                        </a:rPr>
                        <a:t>S2</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a:effectLst/>
                          <a:latin typeface="+mn-lt"/>
                        </a:rPr>
                        <a:t>Susceptibility based on network meta-analysis of EUCAST studies</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latin typeface="+mn-lt"/>
                        </a:rPr>
                        <a:t>Susceptibility based on network meta-analysis 2 of all studies regardless of breakpoints (EUCAST &amp; CLSI)</a:t>
                      </a:r>
                      <a:endParaRPr lang="en-GB" sz="1800" dirty="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a:effectLst/>
                          <a:latin typeface="+mj-lt"/>
                          <a:ea typeface="DengXian" panose="02010600030101010101" pitchFamily="2" charset="-122"/>
                          <a:cs typeface="Arial" panose="020B0604020202020204" pitchFamily="34" charset="0"/>
                        </a:rPr>
                        <a:t>838-2,969</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34515378"/>
                  </a:ext>
                </a:extLst>
              </a:tr>
              <a:tr h="285050">
                <a:tc>
                  <a:txBody>
                    <a:bodyPr/>
                    <a:lstStyle/>
                    <a:p>
                      <a:pPr>
                        <a:lnSpc>
                          <a:spcPct val="107000"/>
                        </a:lnSpc>
                        <a:spcAft>
                          <a:spcPts val="800"/>
                        </a:spcAft>
                      </a:pPr>
                      <a:r>
                        <a:rPr lang="en-GB" sz="1800">
                          <a:effectLst/>
                          <a:latin typeface="+mn-lt"/>
                        </a:rPr>
                        <a:t>S3</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As above</a:t>
                      </a:r>
                      <a:endParaRPr kumimoji="0" lang="en-GB" sz="18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a:effectLst/>
                          <a:latin typeface="+mn-lt"/>
                        </a:rPr>
                        <a:t>Susceptibility based on PHE data</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a:effectLst/>
                          <a:latin typeface="+mj-lt"/>
                          <a:ea typeface="DengXian" panose="02010600030101010101" pitchFamily="2" charset="-122"/>
                          <a:cs typeface="Arial" panose="020B0604020202020204" pitchFamily="34" charset="0"/>
                        </a:rPr>
                        <a:t>743-2,603</a:t>
                      </a:r>
                      <a:endParaRPr lang="en-GB" sz="180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93952637"/>
                  </a:ext>
                </a:extLst>
              </a:tr>
              <a:tr h="544272">
                <a:tc>
                  <a:txBody>
                    <a:bodyPr/>
                    <a:lstStyle/>
                    <a:p>
                      <a:pPr>
                        <a:lnSpc>
                          <a:spcPct val="107000"/>
                        </a:lnSpc>
                        <a:spcAft>
                          <a:spcPts val="800"/>
                        </a:spcAft>
                      </a:pPr>
                      <a:r>
                        <a:rPr lang="en-GB" sz="1800">
                          <a:effectLst/>
                          <a:latin typeface="+mn-lt"/>
                        </a:rPr>
                        <a:t>S4</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As above</a:t>
                      </a:r>
                      <a:endParaRPr kumimoji="0" lang="en-GB" sz="18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a:effectLst/>
                          <a:latin typeface="+mn-lt"/>
                        </a:rPr>
                        <a:t>Susceptibility based on Vasquez-</a:t>
                      </a:r>
                      <a:r>
                        <a:rPr lang="en-GB" sz="1800" err="1">
                          <a:effectLst/>
                          <a:latin typeface="+mn-lt"/>
                        </a:rPr>
                        <a:t>Ucha</a:t>
                      </a:r>
                      <a:r>
                        <a:rPr lang="en-GB" sz="1800">
                          <a:effectLst/>
                          <a:latin typeface="+mn-lt"/>
                        </a:rPr>
                        <a:t> et al (no MBL)</a:t>
                      </a:r>
                      <a:endParaRPr lang="en-GB" sz="1800">
                        <a:effectLst/>
                        <a:latin typeface="+mn-lt"/>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latin typeface="+mj-lt"/>
                          <a:ea typeface="DengXian" panose="02010600030101010101" pitchFamily="2" charset="-122"/>
                          <a:cs typeface="Arial" panose="020B0604020202020204" pitchFamily="34" charset="0"/>
                        </a:rPr>
                        <a:t>1,092-3,824</a:t>
                      </a:r>
                      <a:endParaRPr lang="en-GB" sz="1800" dirty="0">
                        <a:effectLst/>
                        <a:latin typeface="+mj-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79369436"/>
                  </a:ext>
                </a:extLst>
              </a:tr>
            </a:tbl>
          </a:graphicData>
        </a:graphic>
      </p:graphicFrame>
      <p:sp>
        <p:nvSpPr>
          <p:cNvPr id="4" name="TextBox 3">
            <a:extLst>
              <a:ext uri="{FF2B5EF4-FFF2-40B4-BE49-F238E27FC236}">
                <a16:creationId xmlns:a16="http://schemas.microsoft.com/office/drawing/2014/main" id="{8140EA85-D119-4DF0-A463-FBC0FA06AD8B}"/>
              </a:ext>
            </a:extLst>
          </p:cNvPr>
          <p:cNvSpPr txBox="1"/>
          <p:nvPr/>
        </p:nvSpPr>
        <p:spPr>
          <a:xfrm>
            <a:off x="172779" y="5894259"/>
            <a:ext cx="11780679" cy="584775"/>
          </a:xfrm>
          <a:prstGeom prst="rect">
            <a:avLst/>
          </a:prstGeom>
          <a:noFill/>
        </p:spPr>
        <p:txBody>
          <a:bodyPr wrap="square" rtlCol="0">
            <a:spAutoFit/>
          </a:bodyPr>
          <a:lstStyle/>
          <a:p>
            <a:r>
              <a:rPr lang="en-GB" sz="1600" dirty="0">
                <a:latin typeface="+mj-lt"/>
                <a:cs typeface="Arial" panose="020B0604020202020204" pitchFamily="34" charset="0"/>
              </a:rPr>
              <a:t>assuming no CAZ-AVI resistance</a:t>
            </a:r>
            <a:r>
              <a:rPr lang="en-GB" sz="1600" dirty="0"/>
              <a:t>, S2 to S4, </a:t>
            </a:r>
            <a:r>
              <a:rPr kumimoji="0" lang="en-GB" sz="1600" b="0" i="0" u="none" strike="noStrike" kern="1200" cap="none" spc="0" normalizeH="0" baseline="0" noProof="0" dirty="0">
                <a:ln>
                  <a:noFill/>
                </a:ln>
                <a:solidFill>
                  <a:srgbClr val="000000"/>
                </a:solidFill>
                <a:effectLst/>
                <a:uLnTx/>
                <a:uFillTx/>
                <a:latin typeface="Lato"/>
                <a:ea typeface="+mn-ea"/>
                <a:cs typeface="+mn-cs"/>
              </a:rPr>
              <a:t>Source: EEPRU’s addendum 2, Table 9</a:t>
            </a:r>
          </a:p>
          <a:p>
            <a:r>
              <a:rPr lang="en-GB" sz="1600" dirty="0"/>
              <a:t> </a:t>
            </a:r>
          </a:p>
        </p:txBody>
      </p:sp>
      <p:sp>
        <p:nvSpPr>
          <p:cNvPr id="8" name="TextBox 7">
            <a:extLst>
              <a:ext uri="{FF2B5EF4-FFF2-40B4-BE49-F238E27FC236}">
                <a16:creationId xmlns:a16="http://schemas.microsoft.com/office/drawing/2014/main" id="{F448675A-3E5D-B24D-ACC6-7024EC5C1F50}"/>
              </a:ext>
            </a:extLst>
          </p:cNvPr>
          <p:cNvSpPr txBox="1"/>
          <p:nvPr/>
        </p:nvSpPr>
        <p:spPr>
          <a:xfrm>
            <a:off x="172779" y="6298870"/>
            <a:ext cx="11846441" cy="342695"/>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000" i="1" dirty="0">
                <a:latin typeface="Lato"/>
              </a:rPr>
              <a:t>Which scenarios appear most plausible? Given these uncertainties, what research would address these</a:t>
            </a:r>
            <a:r>
              <a:rPr lang="en-GB" sz="2000" i="1" dirty="0"/>
              <a:t>?</a:t>
            </a:r>
          </a:p>
        </p:txBody>
      </p:sp>
    </p:spTree>
    <p:extLst>
      <p:ext uri="{BB962C8B-B14F-4D97-AF65-F5344CB8AC3E}">
        <p14:creationId xmlns:p14="http://schemas.microsoft.com/office/powerpoint/2010/main" val="2951902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82BA-0659-42A4-B6C1-CDC37DB971BF}"/>
              </a:ext>
            </a:extLst>
          </p:cNvPr>
          <p:cNvSpPr>
            <a:spLocks noGrp="1"/>
          </p:cNvSpPr>
          <p:nvPr>
            <p:ph type="ctrTitle"/>
          </p:nvPr>
        </p:nvSpPr>
        <p:spPr>
          <a:xfrm>
            <a:off x="395911" y="131791"/>
            <a:ext cx="11080069" cy="1276350"/>
          </a:xfrm>
          <a:noFill/>
        </p:spPr>
        <p:txBody>
          <a:bodyPr>
            <a:noAutofit/>
          </a:bodyPr>
          <a:lstStyle/>
          <a:p>
            <a:pPr>
              <a:lnSpc>
                <a:spcPct val="100000"/>
              </a:lnSpc>
            </a:pPr>
            <a:r>
              <a:rPr lang="en-GB" sz="2400" dirty="0"/>
              <a:t>EEPRU’s scenario results to capture value of being prepared for emergence of resistance, </a:t>
            </a:r>
            <a:r>
              <a:rPr lang="en-GB" sz="2400" dirty="0" err="1"/>
              <a:t>cUTI</a:t>
            </a:r>
            <a:r>
              <a:rPr lang="en-GB" sz="2400" dirty="0"/>
              <a:t> in microbiology directed setting </a:t>
            </a:r>
            <a:br>
              <a:rPr lang="en-GB" sz="2400" dirty="0"/>
            </a:br>
            <a:r>
              <a:rPr lang="en-GB" sz="2400" b="0" i="1" dirty="0">
                <a:solidFill>
                  <a:schemeClr val="accent2"/>
                </a:solidFill>
              </a:rPr>
              <a:t>Incremental benefit biggest in </a:t>
            </a:r>
            <a:r>
              <a:rPr lang="en-GB" sz="2400" b="0" i="1" dirty="0" err="1">
                <a:solidFill>
                  <a:schemeClr val="accent2"/>
                </a:solidFill>
              </a:rPr>
              <a:t>cUTI</a:t>
            </a:r>
            <a:endParaRPr lang="en-GB" sz="2400" dirty="0"/>
          </a:p>
        </p:txBody>
      </p:sp>
      <p:sp>
        <p:nvSpPr>
          <p:cNvPr id="3" name="Subtitle 2">
            <a:extLst>
              <a:ext uri="{FF2B5EF4-FFF2-40B4-BE49-F238E27FC236}">
                <a16:creationId xmlns:a16="http://schemas.microsoft.com/office/drawing/2014/main" id="{33191D98-90BC-4348-8499-A6A44F434949}"/>
              </a:ext>
            </a:extLst>
          </p:cNvPr>
          <p:cNvSpPr>
            <a:spLocks noGrp="1"/>
          </p:cNvSpPr>
          <p:nvPr>
            <p:ph type="subTitle" idx="1"/>
          </p:nvPr>
        </p:nvSpPr>
        <p:spPr>
          <a:xfrm>
            <a:off x="135202" y="1457105"/>
            <a:ext cx="11921595" cy="817401"/>
          </a:xfrm>
        </p:spPr>
        <p:txBody>
          <a:bodyPr>
            <a:noAutofit/>
          </a:bodyPr>
          <a:lstStyle/>
          <a:p>
            <a:pPr>
              <a:lnSpc>
                <a:spcPct val="100000"/>
              </a:lnSpc>
              <a:buFont typeface="Arial" panose="020B0604020202020204" pitchFamily="34" charset="0"/>
              <a:buChar char="•"/>
            </a:pPr>
            <a:r>
              <a:rPr lang="en-GB" dirty="0">
                <a:latin typeface="+mj-lt"/>
              </a:rPr>
              <a:t>Patient-level net health benefit in </a:t>
            </a:r>
            <a:r>
              <a:rPr lang="en-GB" dirty="0" err="1">
                <a:latin typeface="+mj-lt"/>
              </a:rPr>
              <a:t>cUTI</a:t>
            </a:r>
            <a:r>
              <a:rPr lang="en-GB" dirty="0">
                <a:latin typeface="+mj-lt"/>
              </a:rPr>
              <a:t>: 1.032 QALYs. In base case: 0.069 QALYs</a:t>
            </a:r>
          </a:p>
          <a:p>
            <a:pPr>
              <a:lnSpc>
                <a:spcPct val="100000"/>
              </a:lnSpc>
              <a:buFont typeface="Arial" panose="020B0604020202020204" pitchFamily="34" charset="0"/>
              <a:buChar char="•"/>
            </a:pPr>
            <a:r>
              <a:rPr lang="en-GB" dirty="0">
                <a:effectLst/>
                <a:latin typeface="+mj-lt"/>
                <a:ea typeface="Times New Roman" panose="02020603050405020304" pitchFamily="18" charset="0"/>
              </a:rPr>
              <a:t>Overall population-level results across all infection sites not reported because proportions in each group unknown</a:t>
            </a:r>
            <a:endParaRPr lang="en-GB" dirty="0">
              <a:latin typeface="+mj-lt"/>
            </a:endParaRPr>
          </a:p>
        </p:txBody>
      </p:sp>
      <p:graphicFrame>
        <p:nvGraphicFramePr>
          <p:cNvPr id="4" name="Table 3">
            <a:extLst>
              <a:ext uri="{FF2B5EF4-FFF2-40B4-BE49-F238E27FC236}">
                <a16:creationId xmlns:a16="http://schemas.microsoft.com/office/drawing/2014/main" id="{CE3EBC7A-FECB-49A6-B9C9-8314FDE69377}"/>
              </a:ext>
            </a:extLst>
          </p:cNvPr>
          <p:cNvGraphicFramePr>
            <a:graphicFrameLocks noGrp="1"/>
          </p:cNvGraphicFramePr>
          <p:nvPr>
            <p:extLst>
              <p:ext uri="{D42A27DB-BD31-4B8C-83A1-F6EECF244321}">
                <p14:modId xmlns:p14="http://schemas.microsoft.com/office/powerpoint/2010/main" val="3624905168"/>
              </p:ext>
            </p:extLst>
          </p:nvPr>
        </p:nvGraphicFramePr>
        <p:xfrm>
          <a:off x="496383" y="2323471"/>
          <a:ext cx="10301283" cy="3784827"/>
        </p:xfrm>
        <a:graphic>
          <a:graphicData uri="http://schemas.openxmlformats.org/drawingml/2006/table">
            <a:tbl>
              <a:tblPr/>
              <a:tblGrid>
                <a:gridCol w="936000">
                  <a:extLst>
                    <a:ext uri="{9D8B030D-6E8A-4147-A177-3AD203B41FA5}">
                      <a16:colId xmlns:a16="http://schemas.microsoft.com/office/drawing/2014/main" val="2382080871"/>
                    </a:ext>
                  </a:extLst>
                </a:gridCol>
                <a:gridCol w="2736000">
                  <a:extLst>
                    <a:ext uri="{9D8B030D-6E8A-4147-A177-3AD203B41FA5}">
                      <a16:colId xmlns:a16="http://schemas.microsoft.com/office/drawing/2014/main" val="1507933220"/>
                    </a:ext>
                  </a:extLst>
                </a:gridCol>
                <a:gridCol w="736587">
                  <a:extLst>
                    <a:ext uri="{9D8B030D-6E8A-4147-A177-3AD203B41FA5}">
                      <a16:colId xmlns:a16="http://schemas.microsoft.com/office/drawing/2014/main" val="589514345"/>
                    </a:ext>
                  </a:extLst>
                </a:gridCol>
                <a:gridCol w="736587">
                  <a:extLst>
                    <a:ext uri="{9D8B030D-6E8A-4147-A177-3AD203B41FA5}">
                      <a16:colId xmlns:a16="http://schemas.microsoft.com/office/drawing/2014/main" val="3385035337"/>
                    </a:ext>
                  </a:extLst>
                </a:gridCol>
                <a:gridCol w="736587">
                  <a:extLst>
                    <a:ext uri="{9D8B030D-6E8A-4147-A177-3AD203B41FA5}">
                      <a16:colId xmlns:a16="http://schemas.microsoft.com/office/drawing/2014/main" val="562376621"/>
                    </a:ext>
                  </a:extLst>
                </a:gridCol>
                <a:gridCol w="736587">
                  <a:extLst>
                    <a:ext uri="{9D8B030D-6E8A-4147-A177-3AD203B41FA5}">
                      <a16:colId xmlns:a16="http://schemas.microsoft.com/office/drawing/2014/main" val="97322568"/>
                    </a:ext>
                  </a:extLst>
                </a:gridCol>
                <a:gridCol w="736587">
                  <a:extLst>
                    <a:ext uri="{9D8B030D-6E8A-4147-A177-3AD203B41FA5}">
                      <a16:colId xmlns:a16="http://schemas.microsoft.com/office/drawing/2014/main" val="3019975708"/>
                    </a:ext>
                  </a:extLst>
                </a:gridCol>
                <a:gridCol w="736587">
                  <a:extLst>
                    <a:ext uri="{9D8B030D-6E8A-4147-A177-3AD203B41FA5}">
                      <a16:colId xmlns:a16="http://schemas.microsoft.com/office/drawing/2014/main" val="2977894300"/>
                    </a:ext>
                  </a:extLst>
                </a:gridCol>
                <a:gridCol w="736587">
                  <a:extLst>
                    <a:ext uri="{9D8B030D-6E8A-4147-A177-3AD203B41FA5}">
                      <a16:colId xmlns:a16="http://schemas.microsoft.com/office/drawing/2014/main" val="2193652989"/>
                    </a:ext>
                  </a:extLst>
                </a:gridCol>
                <a:gridCol w="736587">
                  <a:extLst>
                    <a:ext uri="{9D8B030D-6E8A-4147-A177-3AD203B41FA5}">
                      <a16:colId xmlns:a16="http://schemas.microsoft.com/office/drawing/2014/main" val="2916106979"/>
                    </a:ext>
                  </a:extLst>
                </a:gridCol>
                <a:gridCol w="736587">
                  <a:extLst>
                    <a:ext uri="{9D8B030D-6E8A-4147-A177-3AD203B41FA5}">
                      <a16:colId xmlns:a16="http://schemas.microsoft.com/office/drawing/2014/main" val="2598940411"/>
                    </a:ext>
                  </a:extLst>
                </a:gridCol>
              </a:tblGrid>
              <a:tr h="396000">
                <a:tc rowSpan="5">
                  <a:txBody>
                    <a:bodyPr/>
                    <a:lstStyle/>
                    <a:p>
                      <a:pPr algn="ctr" fontAlgn="ctr"/>
                      <a:r>
                        <a:rPr lang="en-GB" sz="1500" b="1" i="0" u="none" strike="noStrike" dirty="0">
                          <a:solidFill>
                            <a:schemeClr val="tx1"/>
                          </a:solidFill>
                          <a:effectLst/>
                          <a:latin typeface="Calibri" panose="020F0502020204030204" pitchFamily="34" charset="0"/>
                        </a:rPr>
                        <a:t>Base case (blue box) and </a:t>
                      </a:r>
                      <a:r>
                        <a:rPr lang="en-GB" sz="1500" b="1" i="0" u="none" strike="noStrike" dirty="0">
                          <a:solidFill>
                            <a:srgbClr val="000000"/>
                          </a:solidFill>
                          <a:effectLst/>
                          <a:latin typeface="Calibri" panose="020F0502020204030204" pitchFamily="34" charset="0"/>
                        </a:rPr>
                        <a:t>scenarios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marL="36000" algn="l" fontAlgn="ctr"/>
                      <a:r>
                        <a:rPr lang="en-GB" sz="1500" b="1" i="0" u="none" strike="noStrike">
                          <a:solidFill>
                            <a:srgbClr val="000000"/>
                          </a:solidFill>
                          <a:effectLst/>
                          <a:latin typeface="Calibri" panose="020F0502020204030204" pitchFamily="34" charset="0"/>
                        </a:rPr>
                        <a:t>Probability of event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42815"/>
                  </a:ext>
                </a:extLst>
              </a:tr>
              <a:tr h="396000">
                <a:tc vMerge="1">
                  <a:txBody>
                    <a:bodyPr/>
                    <a:lstStyle/>
                    <a:p>
                      <a:endParaRPr lang="en-GB"/>
                    </a:p>
                  </a:txBody>
                  <a:tcPr/>
                </a:tc>
                <a:tc>
                  <a:txBody>
                    <a:bodyPr/>
                    <a:lstStyle/>
                    <a:p>
                      <a:pPr marL="36000" algn="l" fontAlgn="ctr"/>
                      <a:r>
                        <a:rPr lang="en-GB" sz="1500" b="1" i="0" u="none" strike="noStrike" dirty="0">
                          <a:solidFill>
                            <a:srgbClr val="000000"/>
                          </a:solidFill>
                          <a:effectLst/>
                          <a:latin typeface="Calibri" panose="020F0502020204030204" pitchFamily="34" charset="0"/>
                        </a:rPr>
                        <a:t>Event date (years from now)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9552738"/>
                  </a:ext>
                </a:extLst>
              </a:tr>
              <a:tr h="396000">
                <a:tc vMerge="1">
                  <a:txBody>
                    <a:bodyPr/>
                    <a:lstStyle/>
                    <a:p>
                      <a:endParaRPr lang="en-GB"/>
                    </a:p>
                  </a:txBody>
                  <a:tcPr/>
                </a:tc>
                <a:tc>
                  <a:txBody>
                    <a:bodyPr/>
                    <a:lstStyle/>
                    <a:p>
                      <a:pPr marL="36000" algn="l" fontAlgn="ctr"/>
                      <a:r>
                        <a:rPr lang="en-GB" sz="1500" b="1" i="0" u="none" strike="noStrike" dirty="0">
                          <a:solidFill>
                            <a:srgbClr val="000000"/>
                          </a:solidFill>
                          <a:effectLst/>
                          <a:latin typeface="Calibri" panose="020F0502020204030204" pitchFamily="34" charset="0"/>
                        </a:rPr>
                        <a:t>Annual population size in year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6193006"/>
                  </a:ext>
                </a:extLst>
              </a:tr>
              <a:tr h="642777">
                <a:tc vMerge="1">
                  <a:txBody>
                    <a:bodyPr/>
                    <a:lstStyle/>
                    <a:p>
                      <a:endParaRPr lang="en-GB"/>
                    </a:p>
                  </a:txBody>
                  <a:tcPr/>
                </a:tc>
                <a:tc>
                  <a:txBody>
                    <a:bodyPr/>
                    <a:lstStyle/>
                    <a:p>
                      <a:pPr marL="36000" algn="l" fontAlgn="ctr"/>
                      <a:r>
                        <a:rPr lang="en-GB" sz="1500" b="1" i="0" u="none" strike="noStrike">
                          <a:solidFill>
                            <a:srgbClr val="000000"/>
                          </a:solidFill>
                          <a:effectLst/>
                          <a:latin typeface="Calibri" panose="020F0502020204030204" pitchFamily="34" charset="0"/>
                        </a:rPr>
                        <a:t>Population growth (annual, from baseline)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0867847"/>
                  </a:ext>
                </a:extLst>
              </a:tr>
              <a:tr h="396000">
                <a:tc vMerge="1">
                  <a:txBody>
                    <a:bodyPr/>
                    <a:lstStyle/>
                    <a:p>
                      <a:endParaRPr lang="en-GB"/>
                    </a:p>
                  </a:txBody>
                  <a:tcPr/>
                </a:tc>
                <a:tc>
                  <a:txBody>
                    <a:bodyPr/>
                    <a:lstStyle/>
                    <a:p>
                      <a:pPr marL="36000" algn="l" fontAlgn="ctr"/>
                      <a:r>
                        <a:rPr lang="en-GB" sz="1500" b="1" i="0" u="none" strike="noStrike">
                          <a:solidFill>
                            <a:srgbClr val="000000"/>
                          </a:solidFill>
                          <a:effectLst/>
                          <a:latin typeface="Calibri" panose="020F0502020204030204" pitchFamily="34" charset="0"/>
                        </a:rPr>
                        <a:t>Time horizon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90051228"/>
                  </a:ext>
                </a:extLst>
              </a:tr>
              <a:tr h="396000">
                <a:tc rowSpan="3">
                  <a:txBody>
                    <a:bodyPr/>
                    <a:lstStyle/>
                    <a:p>
                      <a:pPr algn="ctr" fontAlgn="ctr"/>
                      <a:r>
                        <a:rPr lang="en-GB" sz="1500" b="1" i="0" u="none" strike="noStrike">
                          <a:solidFill>
                            <a:srgbClr val="000000"/>
                          </a:solidFill>
                          <a:effectLst/>
                          <a:latin typeface="Calibri" panose="020F0502020204030204" pitchFamily="34" charset="0"/>
                        </a:rPr>
                        <a:t>Results</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marL="36000" algn="l" fontAlgn="ctr"/>
                      <a:r>
                        <a:rPr lang="en-GB" sz="1500" b="1" i="0" u="none" strike="noStrike">
                          <a:solidFill>
                            <a:srgbClr val="000000"/>
                          </a:solidFill>
                          <a:effectLst/>
                          <a:latin typeface="Calibri" panose="020F0502020204030204" pitchFamily="34" charset="0"/>
                        </a:rPr>
                        <a:t>Total number of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4,720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4,720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4,720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6,195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3,245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18,880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1,388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6,680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145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1405975"/>
                  </a:ext>
                </a:extLst>
              </a:tr>
              <a:tr h="648000">
                <a:tc vMerge="1">
                  <a:txBody>
                    <a:bodyPr/>
                    <a:lstStyle/>
                    <a:p>
                      <a:endParaRPr lang="en-GB"/>
                    </a:p>
                  </a:txBody>
                  <a:tcPr/>
                </a:tc>
                <a:tc>
                  <a:txBody>
                    <a:bodyPr/>
                    <a:lstStyle/>
                    <a:p>
                      <a:pPr marL="36000" algn="l" fontAlgn="ctr"/>
                      <a:r>
                        <a:rPr lang="en-GB" sz="1500" b="1" i="0" u="none" strike="noStrike" dirty="0">
                          <a:solidFill>
                            <a:srgbClr val="000000"/>
                          </a:solidFill>
                          <a:effectLst/>
                          <a:latin typeface="Calibri" panose="020F0502020204030204" pitchFamily="34" charset="0"/>
                        </a:rPr>
                        <a:t>Total incremental net health benefit in QALYs conditional on event occurring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79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7369709"/>
                  </a:ext>
                </a:extLst>
              </a:tr>
              <a:tr h="396000">
                <a:tc vMerge="1">
                  <a:txBody>
                    <a:bodyPr/>
                    <a:lstStyle/>
                    <a:p>
                      <a:endParaRPr lang="en-GB"/>
                    </a:p>
                  </a:txBody>
                  <a:tcPr/>
                </a:tc>
                <a:tc>
                  <a:txBody>
                    <a:bodyPr/>
                    <a:lstStyle/>
                    <a:p>
                      <a:pPr marL="36000" algn="l" fontAlgn="ctr"/>
                      <a:r>
                        <a:rPr lang="en-GB" sz="1500" b="1" i="0" u="none" strike="noStrike" dirty="0">
                          <a:solidFill>
                            <a:srgbClr val="000000"/>
                          </a:solidFill>
                          <a:effectLst/>
                          <a:latin typeface="Calibri" panose="020F0502020204030204" pitchFamily="34" charset="0"/>
                        </a:rPr>
                        <a:t>Expected incremental net health benefit QALYs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0.8</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11517535"/>
                  </a:ext>
                </a:extLst>
              </a:tr>
            </a:tbl>
          </a:graphicData>
        </a:graphic>
      </p:graphicFrame>
      <p:sp>
        <p:nvSpPr>
          <p:cNvPr id="5" name="Rectangle 4">
            <a:extLst>
              <a:ext uri="{FF2B5EF4-FFF2-40B4-BE49-F238E27FC236}">
                <a16:creationId xmlns:a16="http://schemas.microsoft.com/office/drawing/2014/main" id="{6234594B-FC43-4349-A48B-DE7D0EF52F96}"/>
              </a:ext>
            </a:extLst>
          </p:cNvPr>
          <p:cNvSpPr/>
          <p:nvPr/>
        </p:nvSpPr>
        <p:spPr>
          <a:xfrm>
            <a:off x="4121239" y="2312533"/>
            <a:ext cx="824248" cy="3784827"/>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B0BB877-A259-484A-9F32-43BC25C41C6D}"/>
              </a:ext>
            </a:extLst>
          </p:cNvPr>
          <p:cNvSpPr txBox="1"/>
          <p:nvPr/>
        </p:nvSpPr>
        <p:spPr>
          <a:xfrm>
            <a:off x="496383" y="6293825"/>
            <a:ext cx="6403944" cy="432384"/>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kumimoji="0" lang="en-GB" sz="2000" i="1"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Is the base case estimate plausible?</a:t>
            </a:r>
            <a:endParaRPr lang="en-GB" sz="2000" i="1" dirty="0">
              <a:latin typeface="Lato"/>
            </a:endParaRPr>
          </a:p>
        </p:txBody>
      </p:sp>
    </p:spTree>
    <p:extLst>
      <p:ext uri="{BB962C8B-B14F-4D97-AF65-F5344CB8AC3E}">
        <p14:creationId xmlns:p14="http://schemas.microsoft.com/office/powerpoint/2010/main" val="1755578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82BA-0659-42A4-B6C1-CDC37DB971BF}"/>
              </a:ext>
            </a:extLst>
          </p:cNvPr>
          <p:cNvSpPr>
            <a:spLocks noGrp="1"/>
          </p:cNvSpPr>
          <p:nvPr>
            <p:ph type="ctrTitle"/>
          </p:nvPr>
        </p:nvSpPr>
        <p:spPr>
          <a:xfrm>
            <a:off x="395911" y="131791"/>
            <a:ext cx="11299706" cy="1276350"/>
          </a:xfrm>
          <a:noFill/>
        </p:spPr>
        <p:txBody>
          <a:bodyPr>
            <a:noAutofit/>
          </a:bodyPr>
          <a:lstStyle/>
          <a:p>
            <a:pPr>
              <a:lnSpc>
                <a:spcPct val="100000"/>
              </a:lnSpc>
              <a:spcBef>
                <a:spcPts val="600"/>
              </a:spcBef>
            </a:pPr>
            <a:r>
              <a:rPr lang="en-GB" sz="2400" dirty="0"/>
              <a:t>EEPRU’s scenario results to capture value of being prepared for emergence of resistance, HAP/VAP in empiric setting</a:t>
            </a:r>
            <a:br>
              <a:rPr lang="en-GB" sz="2400" dirty="0"/>
            </a:br>
            <a:r>
              <a:rPr lang="en-GB" sz="2400" b="0" i="1" dirty="0">
                <a:solidFill>
                  <a:schemeClr val="accent2"/>
                </a:solidFill>
              </a:rPr>
              <a:t>Incremental benefit smallest in HAP/VAP</a:t>
            </a:r>
            <a:br>
              <a:rPr lang="en-GB" sz="2400" dirty="0"/>
            </a:br>
            <a:endParaRPr lang="en-GB" sz="2400" dirty="0"/>
          </a:p>
        </p:txBody>
      </p:sp>
      <p:sp>
        <p:nvSpPr>
          <p:cNvPr id="3" name="Subtitle 2">
            <a:extLst>
              <a:ext uri="{FF2B5EF4-FFF2-40B4-BE49-F238E27FC236}">
                <a16:creationId xmlns:a16="http://schemas.microsoft.com/office/drawing/2014/main" id="{33191D98-90BC-4348-8499-A6A44F434949}"/>
              </a:ext>
            </a:extLst>
          </p:cNvPr>
          <p:cNvSpPr>
            <a:spLocks noGrp="1"/>
          </p:cNvSpPr>
          <p:nvPr>
            <p:ph type="subTitle" idx="1"/>
          </p:nvPr>
        </p:nvSpPr>
        <p:spPr>
          <a:xfrm>
            <a:off x="496383" y="1523551"/>
            <a:ext cx="11080069" cy="1115984"/>
          </a:xfrm>
        </p:spPr>
        <p:txBody>
          <a:bodyPr/>
          <a:lstStyle/>
          <a:p>
            <a:pPr>
              <a:lnSpc>
                <a:spcPct val="100000"/>
              </a:lnSpc>
              <a:buFont typeface="Arial" panose="020B0604020202020204" pitchFamily="34" charset="0"/>
              <a:buChar char="•"/>
            </a:pPr>
            <a:r>
              <a:rPr lang="en-GB" dirty="0"/>
              <a:t>Patient-level net health benefit in HAP/VAP: 0.395 QALYs. In base case: 0.163 QALYs compared with non-colistin/aminoglycosides and 0.215 QALYs compared with colistin/aminoglycosides</a:t>
            </a:r>
          </a:p>
        </p:txBody>
      </p:sp>
      <p:graphicFrame>
        <p:nvGraphicFramePr>
          <p:cNvPr id="5" name="Table 4">
            <a:extLst>
              <a:ext uri="{FF2B5EF4-FFF2-40B4-BE49-F238E27FC236}">
                <a16:creationId xmlns:a16="http://schemas.microsoft.com/office/drawing/2014/main" id="{D4CC14EF-42B6-488F-8A7D-45FD6C2889B1}"/>
              </a:ext>
            </a:extLst>
          </p:cNvPr>
          <p:cNvGraphicFramePr>
            <a:graphicFrameLocks noGrp="1"/>
          </p:cNvGraphicFramePr>
          <p:nvPr>
            <p:extLst>
              <p:ext uri="{D42A27DB-BD31-4B8C-83A1-F6EECF244321}">
                <p14:modId xmlns:p14="http://schemas.microsoft.com/office/powerpoint/2010/main" val="3403565826"/>
              </p:ext>
            </p:extLst>
          </p:nvPr>
        </p:nvGraphicFramePr>
        <p:xfrm>
          <a:off x="496383" y="2323471"/>
          <a:ext cx="10301283" cy="3784827"/>
        </p:xfrm>
        <a:graphic>
          <a:graphicData uri="http://schemas.openxmlformats.org/drawingml/2006/table">
            <a:tbl>
              <a:tblPr/>
              <a:tblGrid>
                <a:gridCol w="936000">
                  <a:extLst>
                    <a:ext uri="{9D8B030D-6E8A-4147-A177-3AD203B41FA5}">
                      <a16:colId xmlns:a16="http://schemas.microsoft.com/office/drawing/2014/main" val="2382080871"/>
                    </a:ext>
                  </a:extLst>
                </a:gridCol>
                <a:gridCol w="2736000">
                  <a:extLst>
                    <a:ext uri="{9D8B030D-6E8A-4147-A177-3AD203B41FA5}">
                      <a16:colId xmlns:a16="http://schemas.microsoft.com/office/drawing/2014/main" val="1507933220"/>
                    </a:ext>
                  </a:extLst>
                </a:gridCol>
                <a:gridCol w="736587">
                  <a:extLst>
                    <a:ext uri="{9D8B030D-6E8A-4147-A177-3AD203B41FA5}">
                      <a16:colId xmlns:a16="http://schemas.microsoft.com/office/drawing/2014/main" val="589514345"/>
                    </a:ext>
                  </a:extLst>
                </a:gridCol>
                <a:gridCol w="736587">
                  <a:extLst>
                    <a:ext uri="{9D8B030D-6E8A-4147-A177-3AD203B41FA5}">
                      <a16:colId xmlns:a16="http://schemas.microsoft.com/office/drawing/2014/main" val="3385035337"/>
                    </a:ext>
                  </a:extLst>
                </a:gridCol>
                <a:gridCol w="736587">
                  <a:extLst>
                    <a:ext uri="{9D8B030D-6E8A-4147-A177-3AD203B41FA5}">
                      <a16:colId xmlns:a16="http://schemas.microsoft.com/office/drawing/2014/main" val="562376621"/>
                    </a:ext>
                  </a:extLst>
                </a:gridCol>
                <a:gridCol w="736587">
                  <a:extLst>
                    <a:ext uri="{9D8B030D-6E8A-4147-A177-3AD203B41FA5}">
                      <a16:colId xmlns:a16="http://schemas.microsoft.com/office/drawing/2014/main" val="97322568"/>
                    </a:ext>
                  </a:extLst>
                </a:gridCol>
                <a:gridCol w="736587">
                  <a:extLst>
                    <a:ext uri="{9D8B030D-6E8A-4147-A177-3AD203B41FA5}">
                      <a16:colId xmlns:a16="http://schemas.microsoft.com/office/drawing/2014/main" val="3019975708"/>
                    </a:ext>
                  </a:extLst>
                </a:gridCol>
                <a:gridCol w="736587">
                  <a:extLst>
                    <a:ext uri="{9D8B030D-6E8A-4147-A177-3AD203B41FA5}">
                      <a16:colId xmlns:a16="http://schemas.microsoft.com/office/drawing/2014/main" val="2977894300"/>
                    </a:ext>
                  </a:extLst>
                </a:gridCol>
                <a:gridCol w="736587">
                  <a:extLst>
                    <a:ext uri="{9D8B030D-6E8A-4147-A177-3AD203B41FA5}">
                      <a16:colId xmlns:a16="http://schemas.microsoft.com/office/drawing/2014/main" val="2193652989"/>
                    </a:ext>
                  </a:extLst>
                </a:gridCol>
                <a:gridCol w="736587">
                  <a:extLst>
                    <a:ext uri="{9D8B030D-6E8A-4147-A177-3AD203B41FA5}">
                      <a16:colId xmlns:a16="http://schemas.microsoft.com/office/drawing/2014/main" val="2916106979"/>
                    </a:ext>
                  </a:extLst>
                </a:gridCol>
                <a:gridCol w="736587">
                  <a:extLst>
                    <a:ext uri="{9D8B030D-6E8A-4147-A177-3AD203B41FA5}">
                      <a16:colId xmlns:a16="http://schemas.microsoft.com/office/drawing/2014/main" val="2598940411"/>
                    </a:ext>
                  </a:extLst>
                </a:gridCol>
              </a:tblGrid>
              <a:tr h="396000">
                <a:tc rowSpan="5">
                  <a:txBody>
                    <a:bodyPr/>
                    <a:lstStyle/>
                    <a:p>
                      <a:pPr algn="ctr" fontAlgn="ctr"/>
                      <a:r>
                        <a:rPr lang="en-GB" sz="1500" b="1" i="0" u="none" strike="noStrike" dirty="0">
                          <a:solidFill>
                            <a:schemeClr val="tx1"/>
                          </a:solidFill>
                          <a:effectLst/>
                          <a:latin typeface="Calibri" panose="020F0502020204030204" pitchFamily="34" charset="0"/>
                        </a:rPr>
                        <a:t>Base case (blue box) and </a:t>
                      </a:r>
                      <a:r>
                        <a:rPr lang="en-GB" sz="1500" b="1" i="0" u="none" strike="noStrike" dirty="0">
                          <a:solidFill>
                            <a:srgbClr val="000000"/>
                          </a:solidFill>
                          <a:effectLst/>
                          <a:latin typeface="Calibri" panose="020F0502020204030204" pitchFamily="34" charset="0"/>
                        </a:rPr>
                        <a:t>scenarios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marL="36000" algn="l" fontAlgn="ctr"/>
                      <a:r>
                        <a:rPr lang="en-GB" sz="1500" b="1" i="0" u="none" strike="noStrike">
                          <a:solidFill>
                            <a:srgbClr val="000000"/>
                          </a:solidFill>
                          <a:effectLst/>
                          <a:latin typeface="Calibri" panose="020F0502020204030204" pitchFamily="34" charset="0"/>
                        </a:rPr>
                        <a:t>Probability of event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42815"/>
                  </a:ext>
                </a:extLst>
              </a:tr>
              <a:tr h="396000">
                <a:tc vMerge="1">
                  <a:txBody>
                    <a:bodyPr/>
                    <a:lstStyle/>
                    <a:p>
                      <a:endParaRPr lang="en-GB"/>
                    </a:p>
                  </a:txBody>
                  <a:tcPr/>
                </a:tc>
                <a:tc>
                  <a:txBody>
                    <a:bodyPr/>
                    <a:lstStyle/>
                    <a:p>
                      <a:pPr marL="36000" algn="l" fontAlgn="ctr"/>
                      <a:r>
                        <a:rPr lang="en-GB" sz="1500" b="1" i="0" u="none" strike="noStrike" dirty="0">
                          <a:solidFill>
                            <a:srgbClr val="000000"/>
                          </a:solidFill>
                          <a:effectLst/>
                          <a:latin typeface="Calibri" panose="020F0502020204030204" pitchFamily="34" charset="0"/>
                        </a:rPr>
                        <a:t>Event date (years from now)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9552738"/>
                  </a:ext>
                </a:extLst>
              </a:tr>
              <a:tr h="396000">
                <a:tc vMerge="1">
                  <a:txBody>
                    <a:bodyPr/>
                    <a:lstStyle/>
                    <a:p>
                      <a:endParaRPr lang="en-GB"/>
                    </a:p>
                  </a:txBody>
                  <a:tcPr/>
                </a:tc>
                <a:tc>
                  <a:txBody>
                    <a:bodyPr/>
                    <a:lstStyle/>
                    <a:p>
                      <a:pPr marL="36000" algn="l" fontAlgn="ctr"/>
                      <a:r>
                        <a:rPr lang="en-GB" sz="1500" b="1" i="0" u="none" strike="noStrike" dirty="0">
                          <a:solidFill>
                            <a:srgbClr val="000000"/>
                          </a:solidFill>
                          <a:effectLst/>
                          <a:latin typeface="Calibri" panose="020F0502020204030204" pitchFamily="34" charset="0"/>
                        </a:rPr>
                        <a:t>Annual population size in year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6193006"/>
                  </a:ext>
                </a:extLst>
              </a:tr>
              <a:tr h="642777">
                <a:tc vMerge="1">
                  <a:txBody>
                    <a:bodyPr/>
                    <a:lstStyle/>
                    <a:p>
                      <a:endParaRPr lang="en-GB"/>
                    </a:p>
                  </a:txBody>
                  <a:tcPr/>
                </a:tc>
                <a:tc>
                  <a:txBody>
                    <a:bodyPr/>
                    <a:lstStyle/>
                    <a:p>
                      <a:pPr marL="36000" algn="l" fontAlgn="ctr"/>
                      <a:r>
                        <a:rPr lang="en-GB" sz="1500" b="1" i="0" u="none" strike="noStrike" dirty="0">
                          <a:solidFill>
                            <a:srgbClr val="000000"/>
                          </a:solidFill>
                          <a:effectLst/>
                          <a:latin typeface="Calibri" panose="020F0502020204030204" pitchFamily="34" charset="0"/>
                        </a:rPr>
                        <a:t>Population growth (annual, from baseline)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0867847"/>
                  </a:ext>
                </a:extLst>
              </a:tr>
              <a:tr h="396000">
                <a:tc vMerge="1">
                  <a:txBody>
                    <a:bodyPr/>
                    <a:lstStyle/>
                    <a:p>
                      <a:endParaRPr lang="en-GB"/>
                    </a:p>
                  </a:txBody>
                  <a:tcPr/>
                </a:tc>
                <a:tc>
                  <a:txBody>
                    <a:bodyPr/>
                    <a:lstStyle/>
                    <a:p>
                      <a:pPr marL="36000" algn="l" fontAlgn="ctr"/>
                      <a:r>
                        <a:rPr lang="en-GB" sz="1500" b="1" i="0" u="none" strike="noStrike">
                          <a:solidFill>
                            <a:srgbClr val="000000"/>
                          </a:solidFill>
                          <a:effectLst/>
                          <a:latin typeface="Calibri" panose="020F0502020204030204" pitchFamily="34" charset="0"/>
                        </a:rPr>
                        <a:t>Time horizon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90051228"/>
                  </a:ext>
                </a:extLst>
              </a:tr>
              <a:tr h="396000">
                <a:tc rowSpan="3">
                  <a:txBody>
                    <a:bodyPr/>
                    <a:lstStyle/>
                    <a:p>
                      <a:pPr algn="ctr" fontAlgn="ctr"/>
                      <a:r>
                        <a:rPr lang="en-GB" sz="1500" b="1" i="0" u="none" strike="noStrike">
                          <a:solidFill>
                            <a:srgbClr val="000000"/>
                          </a:solidFill>
                          <a:effectLst/>
                          <a:latin typeface="Calibri" panose="020F0502020204030204" pitchFamily="34" charset="0"/>
                        </a:rPr>
                        <a:t>Results</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marL="36000" algn="l" fontAlgn="ctr"/>
                      <a:r>
                        <a:rPr lang="en-GB" sz="1500" b="1" i="0" u="none" strike="noStrike">
                          <a:solidFill>
                            <a:srgbClr val="000000"/>
                          </a:solidFill>
                          <a:effectLst/>
                          <a:latin typeface="Calibri" panose="020F0502020204030204" pitchFamily="34" charset="0"/>
                        </a:rPr>
                        <a:t>Total number of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6,195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3,245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18,880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6,680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145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1405975"/>
                  </a:ext>
                </a:extLst>
              </a:tr>
              <a:tr h="648000">
                <a:tc vMerge="1">
                  <a:txBody>
                    <a:bodyPr/>
                    <a:lstStyle/>
                    <a:p>
                      <a:endParaRPr lang="en-GB"/>
                    </a:p>
                  </a:txBody>
                  <a:tcPr/>
                </a:tc>
                <a:tc>
                  <a:txBody>
                    <a:bodyPr/>
                    <a:lstStyle/>
                    <a:p>
                      <a:pPr marL="36000" algn="l" fontAlgn="ctr"/>
                      <a:r>
                        <a:rPr lang="en-GB" sz="1500" b="1" i="0" u="none" strike="noStrike" dirty="0">
                          <a:solidFill>
                            <a:srgbClr val="000000"/>
                          </a:solidFill>
                          <a:effectLst/>
                          <a:latin typeface="Calibri" panose="020F0502020204030204" pitchFamily="34" charset="0"/>
                        </a:rPr>
                        <a:t>Total incremental net health benefit in QALYs conditional on event occurring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7369709"/>
                  </a:ext>
                </a:extLst>
              </a:tr>
              <a:tr h="396000">
                <a:tc vMerge="1">
                  <a:txBody>
                    <a:bodyPr/>
                    <a:lstStyle/>
                    <a:p>
                      <a:endParaRPr lang="en-GB"/>
                    </a:p>
                  </a:txBody>
                  <a:tcPr/>
                </a:tc>
                <a:tc>
                  <a:txBody>
                    <a:bodyPr/>
                    <a:lstStyle/>
                    <a:p>
                      <a:pPr marL="36000" algn="l" fontAlgn="ctr"/>
                      <a:r>
                        <a:rPr lang="en-GB" sz="1500" b="1" i="0" u="none" strike="noStrike" dirty="0">
                          <a:solidFill>
                            <a:srgbClr val="000000"/>
                          </a:solidFill>
                          <a:effectLst/>
                          <a:latin typeface="Calibri" panose="020F0502020204030204" pitchFamily="34" charset="0"/>
                        </a:rPr>
                        <a:t>Expected incremental net health benefit QALYs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500" b="0" i="0" u="none" strike="noStrike" dirty="0">
                          <a:solidFill>
                            <a:srgbClr val="000000"/>
                          </a:solidFill>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11517535"/>
                  </a:ext>
                </a:extLst>
              </a:tr>
            </a:tbl>
          </a:graphicData>
        </a:graphic>
      </p:graphicFrame>
      <p:sp>
        <p:nvSpPr>
          <p:cNvPr id="7" name="Rectangle 6">
            <a:extLst>
              <a:ext uri="{FF2B5EF4-FFF2-40B4-BE49-F238E27FC236}">
                <a16:creationId xmlns:a16="http://schemas.microsoft.com/office/drawing/2014/main" id="{1A9C1BAC-99A2-4C61-A56B-68DF111BFDF1}"/>
              </a:ext>
            </a:extLst>
          </p:cNvPr>
          <p:cNvSpPr/>
          <p:nvPr/>
        </p:nvSpPr>
        <p:spPr>
          <a:xfrm>
            <a:off x="4121239" y="2312533"/>
            <a:ext cx="824248" cy="3784827"/>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BF92F9E-0F2E-4ED1-96B5-CFDA839E95E9}"/>
              </a:ext>
            </a:extLst>
          </p:cNvPr>
          <p:cNvSpPr txBox="1"/>
          <p:nvPr/>
        </p:nvSpPr>
        <p:spPr>
          <a:xfrm>
            <a:off x="496383" y="6293825"/>
            <a:ext cx="6403944" cy="432384"/>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kumimoji="0" lang="en-GB" sz="2000" i="1"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Is the base case estimate plausible?</a:t>
            </a:r>
            <a:endParaRPr lang="en-GB" sz="2000" i="1" dirty="0">
              <a:latin typeface="Lato"/>
            </a:endParaRPr>
          </a:p>
        </p:txBody>
      </p:sp>
    </p:spTree>
    <p:extLst>
      <p:ext uri="{BB962C8B-B14F-4D97-AF65-F5344CB8AC3E}">
        <p14:creationId xmlns:p14="http://schemas.microsoft.com/office/powerpoint/2010/main" val="1967371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82BA-0659-42A4-B6C1-CDC37DB971BF}"/>
              </a:ext>
            </a:extLst>
          </p:cNvPr>
          <p:cNvSpPr>
            <a:spLocks noGrp="1"/>
          </p:cNvSpPr>
          <p:nvPr>
            <p:ph type="ctrTitle"/>
          </p:nvPr>
        </p:nvSpPr>
        <p:spPr>
          <a:xfrm>
            <a:off x="555965" y="219062"/>
            <a:ext cx="11551043" cy="1276350"/>
          </a:xfrm>
          <a:noFill/>
        </p:spPr>
        <p:txBody>
          <a:bodyPr>
            <a:noAutofit/>
          </a:bodyPr>
          <a:lstStyle/>
          <a:p>
            <a:r>
              <a:rPr lang="en-GB" sz="2400" dirty="0"/>
              <a:t>EEPRU’s scenario results on subgroup with contraindication to colistin/aminoglycoside population level</a:t>
            </a:r>
            <a:br>
              <a:rPr lang="en-GB" sz="2400" dirty="0"/>
            </a:br>
            <a:endParaRPr lang="en-GB" sz="2400" dirty="0"/>
          </a:p>
        </p:txBody>
      </p:sp>
      <p:sp>
        <p:nvSpPr>
          <p:cNvPr id="3" name="Subtitle 2">
            <a:extLst>
              <a:ext uri="{FF2B5EF4-FFF2-40B4-BE49-F238E27FC236}">
                <a16:creationId xmlns:a16="http://schemas.microsoft.com/office/drawing/2014/main" id="{33191D98-90BC-4348-8499-A6A44F434949}"/>
              </a:ext>
            </a:extLst>
          </p:cNvPr>
          <p:cNvSpPr>
            <a:spLocks noGrp="1"/>
          </p:cNvSpPr>
          <p:nvPr>
            <p:ph type="subTitle" idx="1"/>
          </p:nvPr>
        </p:nvSpPr>
        <p:spPr>
          <a:xfrm>
            <a:off x="647640" y="1036433"/>
            <a:ext cx="11080069" cy="1589503"/>
          </a:xfrm>
        </p:spPr>
        <p:txBody>
          <a:bodyPr>
            <a:noAutofit/>
          </a:bodyPr>
          <a:lstStyle/>
          <a:p>
            <a:pPr>
              <a:lnSpc>
                <a:spcPct val="100000"/>
              </a:lnSpc>
              <a:buFont typeface="Arial" panose="020B0604020202020204" pitchFamily="34" charset="0"/>
              <a:buChar char="•"/>
            </a:pPr>
            <a:r>
              <a:rPr lang="en-GB" dirty="0"/>
              <a:t>Benefits compared to base-case higher in microbiology-directed  (</a:t>
            </a:r>
            <a:r>
              <a:rPr lang="en-GB" dirty="0" err="1"/>
              <a:t>cUTI</a:t>
            </a:r>
            <a:r>
              <a:rPr lang="en-GB" dirty="0"/>
              <a:t> and IAI) than empiric setting (HAP/VAP and BSI) because patient-level benefit of CAZ-AVI in patients who cannot take colistin is higher in microbiology-directed than empiric setting</a:t>
            </a:r>
          </a:p>
          <a:p>
            <a:pPr>
              <a:lnSpc>
                <a:spcPct val="100000"/>
              </a:lnSpc>
              <a:buFont typeface="Arial" panose="020B0604020202020204" pitchFamily="34" charset="0"/>
              <a:buChar char="•"/>
            </a:pPr>
            <a:r>
              <a:rPr lang="en-GB" dirty="0"/>
              <a:t>EEPRU considers results may overestimate total benefits because </a:t>
            </a:r>
          </a:p>
          <a:p>
            <a:pPr marL="742950" lvl="1" indent="-285750" algn="l">
              <a:lnSpc>
                <a:spcPct val="100000"/>
              </a:lnSpc>
              <a:buFont typeface="Arial" panose="020B0604020202020204" pitchFamily="34" charset="0"/>
              <a:buChar char="•"/>
            </a:pPr>
            <a:r>
              <a:rPr lang="en-GB" sz="1800" dirty="0"/>
              <a:t>20%-40% high compared to EEPRU’s advisers estimates</a:t>
            </a:r>
          </a:p>
          <a:p>
            <a:pPr marL="742950" lvl="1" indent="-285750" algn="l">
              <a:lnSpc>
                <a:spcPct val="100000"/>
              </a:lnSpc>
              <a:buFont typeface="Arial" panose="020B0604020202020204" pitchFamily="34" charset="0"/>
              <a:buChar char="•"/>
            </a:pPr>
            <a:r>
              <a:rPr lang="en-GB" sz="1800" dirty="0"/>
              <a:t>scenario assumes comparable outcomes in patients who can and cannot take colistin but may not be the case in practice</a:t>
            </a:r>
          </a:p>
          <a:p>
            <a:pPr marL="742950" lvl="1" indent="-285750" algn="l">
              <a:lnSpc>
                <a:spcPct val="100000"/>
              </a:lnSpc>
              <a:buFont typeface="Arial" panose="020B0604020202020204" pitchFamily="34" charset="0"/>
              <a:buChar char="•"/>
            </a:pPr>
            <a:r>
              <a:rPr lang="en-GB" sz="1800" dirty="0"/>
              <a:t>Scenario assumes patients would be contraindicated to colistin and aminoglycosides but concern mostly about colistin</a:t>
            </a:r>
          </a:p>
        </p:txBody>
      </p:sp>
      <p:graphicFrame>
        <p:nvGraphicFramePr>
          <p:cNvPr id="4" name="Table 3">
            <a:extLst>
              <a:ext uri="{FF2B5EF4-FFF2-40B4-BE49-F238E27FC236}">
                <a16:creationId xmlns:a16="http://schemas.microsoft.com/office/drawing/2014/main" id="{F4A44F8C-042E-422E-9C3A-4007FB2A944C}"/>
              </a:ext>
            </a:extLst>
          </p:cNvPr>
          <p:cNvGraphicFramePr>
            <a:graphicFrameLocks noGrp="1"/>
          </p:cNvGraphicFramePr>
          <p:nvPr>
            <p:extLst>
              <p:ext uri="{D42A27DB-BD31-4B8C-83A1-F6EECF244321}">
                <p14:modId xmlns:p14="http://schemas.microsoft.com/office/powerpoint/2010/main" val="2409846084"/>
              </p:ext>
            </p:extLst>
          </p:nvPr>
        </p:nvGraphicFramePr>
        <p:xfrm>
          <a:off x="555965" y="3990781"/>
          <a:ext cx="10527592" cy="2026002"/>
        </p:xfrm>
        <a:graphic>
          <a:graphicData uri="http://schemas.openxmlformats.org/drawingml/2006/table">
            <a:tbl>
              <a:tblPr firstRow="1" firstCol="1" bandRow="1">
                <a:tableStyleId>{5C22544A-7EE6-4342-B048-85BDC9FD1C3A}</a:tableStyleId>
              </a:tblPr>
              <a:tblGrid>
                <a:gridCol w="2131492">
                  <a:extLst>
                    <a:ext uri="{9D8B030D-6E8A-4147-A177-3AD203B41FA5}">
                      <a16:colId xmlns:a16="http://schemas.microsoft.com/office/drawing/2014/main" val="2766272812"/>
                    </a:ext>
                  </a:extLst>
                </a:gridCol>
                <a:gridCol w="1679220">
                  <a:extLst>
                    <a:ext uri="{9D8B030D-6E8A-4147-A177-3AD203B41FA5}">
                      <a16:colId xmlns:a16="http://schemas.microsoft.com/office/drawing/2014/main" val="3836306694"/>
                    </a:ext>
                  </a:extLst>
                </a:gridCol>
                <a:gridCol w="1679220">
                  <a:extLst>
                    <a:ext uri="{9D8B030D-6E8A-4147-A177-3AD203B41FA5}">
                      <a16:colId xmlns:a16="http://schemas.microsoft.com/office/drawing/2014/main" val="3949522808"/>
                    </a:ext>
                  </a:extLst>
                </a:gridCol>
                <a:gridCol w="1679220">
                  <a:extLst>
                    <a:ext uri="{9D8B030D-6E8A-4147-A177-3AD203B41FA5}">
                      <a16:colId xmlns:a16="http://schemas.microsoft.com/office/drawing/2014/main" val="3945630451"/>
                    </a:ext>
                  </a:extLst>
                </a:gridCol>
                <a:gridCol w="1679220">
                  <a:extLst>
                    <a:ext uri="{9D8B030D-6E8A-4147-A177-3AD203B41FA5}">
                      <a16:colId xmlns:a16="http://schemas.microsoft.com/office/drawing/2014/main" val="3506494233"/>
                    </a:ext>
                  </a:extLst>
                </a:gridCol>
                <a:gridCol w="1679220">
                  <a:extLst>
                    <a:ext uri="{9D8B030D-6E8A-4147-A177-3AD203B41FA5}">
                      <a16:colId xmlns:a16="http://schemas.microsoft.com/office/drawing/2014/main" val="2760324187"/>
                    </a:ext>
                  </a:extLst>
                </a:gridCol>
              </a:tblGrid>
              <a:tr h="807603">
                <a:tc>
                  <a:txBody>
                    <a:bodyPr/>
                    <a:lstStyle/>
                    <a:p>
                      <a:pPr algn="ctr">
                        <a:lnSpc>
                          <a:spcPct val="100000"/>
                        </a:lnSpc>
                      </a:pPr>
                      <a:r>
                        <a:rPr lang="en-GB" sz="1800" dirty="0">
                          <a:solidFill>
                            <a:schemeClr val="bg1"/>
                          </a:solidFill>
                          <a:effectLst/>
                        </a:rPr>
                        <a:t>Proportion who cannot take colistin/</a:t>
                      </a:r>
                      <a:r>
                        <a:rPr lang="en-GB" sz="1800" dirty="0" err="1">
                          <a:solidFill>
                            <a:schemeClr val="bg1"/>
                          </a:solidFill>
                          <a:effectLst/>
                        </a:rPr>
                        <a:t>aminoglyc</a:t>
                      </a:r>
                      <a:r>
                        <a:rPr lang="en-GB" sz="1800" dirty="0">
                          <a:solidFill>
                            <a:schemeClr val="bg1"/>
                          </a:solidFill>
                          <a:effectLst/>
                        </a:rPr>
                        <a:t>.</a:t>
                      </a:r>
                      <a:endParaRPr lang="en-GB" sz="18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800" dirty="0">
                          <a:solidFill>
                            <a:schemeClr val="bg1"/>
                          </a:solidFill>
                          <a:effectLst/>
                        </a:rPr>
                        <a:t>HAP/VAP</a:t>
                      </a:r>
                      <a:endParaRPr lang="en-GB" sz="18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800" dirty="0" err="1">
                          <a:solidFill>
                            <a:schemeClr val="bg1"/>
                          </a:solidFill>
                          <a:effectLst/>
                        </a:rPr>
                        <a:t>cUTI</a:t>
                      </a:r>
                      <a:endParaRPr lang="en-GB" sz="18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800" dirty="0">
                          <a:solidFill>
                            <a:schemeClr val="bg1"/>
                          </a:solidFill>
                          <a:effectLst/>
                        </a:rPr>
                        <a:t>BSI</a:t>
                      </a:r>
                      <a:endParaRPr lang="en-GB" sz="18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800" dirty="0">
                          <a:solidFill>
                            <a:schemeClr val="bg1"/>
                          </a:solidFill>
                          <a:effectLst/>
                        </a:rPr>
                        <a:t>IAI</a:t>
                      </a:r>
                      <a:endParaRPr lang="en-GB" sz="18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800" dirty="0">
                          <a:solidFill>
                            <a:schemeClr val="bg1"/>
                          </a:solidFill>
                          <a:effectLst/>
                        </a:rPr>
                        <a:t>Total</a:t>
                      </a:r>
                      <a:endParaRPr lang="en-GB" sz="18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extLst>
                  <a:ext uri="{0D108BD9-81ED-4DB2-BD59-A6C34878D82A}">
                    <a16:rowId xmlns:a16="http://schemas.microsoft.com/office/drawing/2014/main" val="616158642"/>
                  </a:ext>
                </a:extLst>
              </a:tr>
              <a:tr h="401014">
                <a:tc>
                  <a:txBody>
                    <a:bodyPr/>
                    <a:lstStyle/>
                    <a:p>
                      <a:pPr algn="ctr">
                        <a:lnSpc>
                          <a:spcPct val="115000"/>
                        </a:lnSpc>
                      </a:pPr>
                      <a:r>
                        <a:rPr lang="en-GB" sz="1800" dirty="0">
                          <a:solidFill>
                            <a:schemeClr val="bg1"/>
                          </a:solidFill>
                          <a:effectLst/>
                        </a:rPr>
                        <a:t>0% (base-case)*</a:t>
                      </a:r>
                      <a:endParaRPr lang="en-GB" sz="18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pPr>
                      <a:r>
                        <a:rPr lang="en-GB" sz="1800" dirty="0">
                          <a:solidFill>
                            <a:srgbClr val="000000"/>
                          </a:solidFill>
                          <a:effectLst/>
                        </a:rPr>
                        <a:t>66 - 946</a:t>
                      </a:r>
                      <a:endParaRPr lang="en-GB" sz="1800" dirty="0">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pPr>
                      <a:r>
                        <a:rPr lang="en-GB" sz="1800">
                          <a:solidFill>
                            <a:srgbClr val="000000"/>
                          </a:solidFill>
                          <a:effectLst/>
                        </a:rPr>
                        <a:t>83 - 274</a:t>
                      </a:r>
                      <a:endParaRPr lang="en-GB" sz="1800">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pPr>
                      <a:r>
                        <a:rPr lang="en-GB" sz="1800">
                          <a:solidFill>
                            <a:srgbClr val="000000"/>
                          </a:solidFill>
                          <a:effectLst/>
                        </a:rPr>
                        <a:t>444 - 916</a:t>
                      </a:r>
                      <a:endParaRPr lang="en-GB" sz="1800">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pPr>
                      <a:r>
                        <a:rPr lang="en-GB" sz="1800">
                          <a:solidFill>
                            <a:srgbClr val="000000"/>
                          </a:solidFill>
                          <a:effectLst/>
                        </a:rPr>
                        <a:t>36 - 75</a:t>
                      </a:r>
                      <a:endParaRPr lang="en-GB" sz="1800">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pPr>
                      <a:r>
                        <a:rPr lang="en-GB" sz="1800">
                          <a:solidFill>
                            <a:srgbClr val="000000"/>
                          </a:solidFill>
                          <a:effectLst/>
                        </a:rPr>
                        <a:t>629 - 2,211</a:t>
                      </a:r>
                      <a:endParaRPr lang="en-GB" sz="1800">
                        <a:effectLst/>
                        <a:latin typeface="+mj-lt"/>
                        <a:ea typeface="Arial" panose="020B0604020202020204" pitchFamily="34" charset="0"/>
                        <a:cs typeface="Arial" panose="020B0604020202020204" pitchFamily="34" charset="0"/>
                      </a:endParaRPr>
                    </a:p>
                  </a:txBody>
                  <a:tcPr marL="50539" marR="50539" marT="0" marB="0" anchor="ctr"/>
                </a:tc>
                <a:extLst>
                  <a:ext uri="{0D108BD9-81ED-4DB2-BD59-A6C34878D82A}">
                    <a16:rowId xmlns:a16="http://schemas.microsoft.com/office/drawing/2014/main" val="2435181073"/>
                  </a:ext>
                </a:extLst>
              </a:tr>
              <a:tr h="401014">
                <a:tc>
                  <a:txBody>
                    <a:bodyPr/>
                    <a:lstStyle/>
                    <a:p>
                      <a:pPr algn="ctr">
                        <a:lnSpc>
                          <a:spcPct val="115000"/>
                        </a:lnSpc>
                      </a:pPr>
                      <a:r>
                        <a:rPr lang="en-GB" sz="1800" dirty="0">
                          <a:solidFill>
                            <a:schemeClr val="bg1"/>
                          </a:solidFill>
                          <a:effectLst/>
                        </a:rPr>
                        <a:t>20%</a:t>
                      </a:r>
                      <a:endParaRPr lang="en-GB" sz="18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pPr>
                      <a:r>
                        <a:rPr lang="en-GB" sz="1800">
                          <a:solidFill>
                            <a:srgbClr val="000000"/>
                          </a:solidFill>
                          <a:effectLst/>
                        </a:rPr>
                        <a:t>102 – 1,546</a:t>
                      </a:r>
                      <a:endParaRPr lang="en-GB" sz="1800">
                        <a:effectLst/>
                        <a:latin typeface="+mj-lt"/>
                        <a:ea typeface="Arial" panose="020B0604020202020204" pitchFamily="34" charset="0"/>
                        <a:cs typeface="Arial" panose="020B0604020202020204" pitchFamily="34" charset="0"/>
                      </a:endParaRPr>
                    </a:p>
                  </a:txBody>
                  <a:tcPr marL="50539" marR="50539" marT="0" marB="0" anchor="b"/>
                </a:tc>
                <a:tc>
                  <a:txBody>
                    <a:bodyPr/>
                    <a:lstStyle/>
                    <a:p>
                      <a:pPr algn="r">
                        <a:lnSpc>
                          <a:spcPct val="115000"/>
                        </a:lnSpc>
                      </a:pPr>
                      <a:r>
                        <a:rPr lang="en-GB" sz="1800" dirty="0">
                          <a:solidFill>
                            <a:srgbClr val="000000"/>
                          </a:solidFill>
                          <a:effectLst/>
                        </a:rPr>
                        <a:t>174 - 619</a:t>
                      </a:r>
                      <a:endParaRPr lang="en-GB" sz="1800" dirty="0">
                        <a:effectLst/>
                        <a:latin typeface="+mj-lt"/>
                        <a:ea typeface="Arial" panose="020B0604020202020204" pitchFamily="34" charset="0"/>
                        <a:cs typeface="Arial" panose="020B0604020202020204" pitchFamily="34" charset="0"/>
                      </a:endParaRPr>
                    </a:p>
                  </a:txBody>
                  <a:tcPr marL="50539" marR="50539" marT="0" marB="0" anchor="b"/>
                </a:tc>
                <a:tc>
                  <a:txBody>
                    <a:bodyPr/>
                    <a:lstStyle/>
                    <a:p>
                      <a:pPr algn="r">
                        <a:lnSpc>
                          <a:spcPct val="115000"/>
                        </a:lnSpc>
                      </a:pPr>
                      <a:r>
                        <a:rPr lang="en-GB" sz="1800" dirty="0">
                          <a:solidFill>
                            <a:srgbClr val="000000"/>
                          </a:solidFill>
                          <a:effectLst/>
                        </a:rPr>
                        <a:t>683 – 1,499</a:t>
                      </a:r>
                      <a:endParaRPr lang="en-GB" sz="1800" dirty="0">
                        <a:effectLst/>
                        <a:latin typeface="+mj-lt"/>
                        <a:ea typeface="Arial" panose="020B0604020202020204" pitchFamily="34" charset="0"/>
                        <a:cs typeface="Arial" panose="020B0604020202020204" pitchFamily="34" charset="0"/>
                      </a:endParaRPr>
                    </a:p>
                  </a:txBody>
                  <a:tcPr marL="50539" marR="50539" marT="0" marB="0" anchor="b"/>
                </a:tc>
                <a:tc>
                  <a:txBody>
                    <a:bodyPr/>
                    <a:lstStyle/>
                    <a:p>
                      <a:pPr algn="r">
                        <a:lnSpc>
                          <a:spcPct val="115000"/>
                        </a:lnSpc>
                      </a:pPr>
                      <a:r>
                        <a:rPr lang="en-GB" sz="1800">
                          <a:solidFill>
                            <a:srgbClr val="000000"/>
                          </a:solidFill>
                          <a:effectLst/>
                        </a:rPr>
                        <a:t>76 - 169</a:t>
                      </a:r>
                      <a:endParaRPr lang="en-GB" sz="1800">
                        <a:effectLst/>
                        <a:latin typeface="+mj-lt"/>
                        <a:ea typeface="Arial" panose="020B0604020202020204" pitchFamily="34" charset="0"/>
                        <a:cs typeface="Arial" panose="020B0604020202020204" pitchFamily="34" charset="0"/>
                      </a:endParaRPr>
                    </a:p>
                  </a:txBody>
                  <a:tcPr marL="50539" marR="50539" marT="0" marB="0" anchor="b"/>
                </a:tc>
                <a:tc>
                  <a:txBody>
                    <a:bodyPr/>
                    <a:lstStyle/>
                    <a:p>
                      <a:pPr algn="r">
                        <a:lnSpc>
                          <a:spcPct val="115000"/>
                        </a:lnSpc>
                      </a:pPr>
                      <a:r>
                        <a:rPr lang="en-GB" sz="1800">
                          <a:solidFill>
                            <a:srgbClr val="000000"/>
                          </a:solidFill>
                          <a:effectLst/>
                        </a:rPr>
                        <a:t>1,035 – 3,833</a:t>
                      </a:r>
                      <a:endParaRPr lang="en-GB" sz="180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3209063137"/>
                  </a:ext>
                </a:extLst>
              </a:tr>
              <a:tr h="401014">
                <a:tc>
                  <a:txBody>
                    <a:bodyPr/>
                    <a:lstStyle/>
                    <a:p>
                      <a:pPr algn="ctr">
                        <a:lnSpc>
                          <a:spcPct val="115000"/>
                        </a:lnSpc>
                      </a:pPr>
                      <a:r>
                        <a:rPr lang="en-GB" sz="1800" dirty="0">
                          <a:solidFill>
                            <a:schemeClr val="bg1"/>
                          </a:solidFill>
                          <a:effectLst/>
                        </a:rPr>
                        <a:t>40%</a:t>
                      </a:r>
                      <a:endParaRPr lang="en-GB" sz="18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pPr>
                      <a:r>
                        <a:rPr lang="en-GB" sz="1800">
                          <a:solidFill>
                            <a:srgbClr val="000000"/>
                          </a:solidFill>
                          <a:effectLst/>
                        </a:rPr>
                        <a:t>137 – 2,147</a:t>
                      </a:r>
                      <a:endParaRPr lang="en-GB" sz="1800">
                        <a:effectLst/>
                        <a:latin typeface="+mj-lt"/>
                        <a:ea typeface="Arial" panose="020B0604020202020204" pitchFamily="34" charset="0"/>
                        <a:cs typeface="Arial" panose="020B0604020202020204" pitchFamily="34" charset="0"/>
                      </a:endParaRPr>
                    </a:p>
                  </a:txBody>
                  <a:tcPr marL="50539" marR="50539" marT="0" marB="0" anchor="b"/>
                </a:tc>
                <a:tc>
                  <a:txBody>
                    <a:bodyPr/>
                    <a:lstStyle/>
                    <a:p>
                      <a:pPr algn="r">
                        <a:lnSpc>
                          <a:spcPct val="115000"/>
                        </a:lnSpc>
                      </a:pPr>
                      <a:r>
                        <a:rPr lang="en-GB" sz="1800">
                          <a:solidFill>
                            <a:srgbClr val="000000"/>
                          </a:solidFill>
                          <a:effectLst/>
                        </a:rPr>
                        <a:t>265 - 965</a:t>
                      </a:r>
                      <a:endParaRPr lang="en-GB" sz="1800">
                        <a:effectLst/>
                        <a:latin typeface="+mj-lt"/>
                        <a:ea typeface="Arial" panose="020B0604020202020204" pitchFamily="34" charset="0"/>
                        <a:cs typeface="Arial" panose="020B0604020202020204" pitchFamily="34" charset="0"/>
                      </a:endParaRPr>
                    </a:p>
                  </a:txBody>
                  <a:tcPr marL="50539" marR="50539" marT="0" marB="0" anchor="b"/>
                </a:tc>
                <a:tc>
                  <a:txBody>
                    <a:bodyPr/>
                    <a:lstStyle/>
                    <a:p>
                      <a:pPr algn="r">
                        <a:lnSpc>
                          <a:spcPct val="115000"/>
                        </a:lnSpc>
                      </a:pPr>
                      <a:r>
                        <a:rPr lang="en-GB" sz="1800">
                          <a:solidFill>
                            <a:srgbClr val="000000"/>
                          </a:solidFill>
                          <a:effectLst/>
                        </a:rPr>
                        <a:t>922 – 2,081</a:t>
                      </a:r>
                      <a:endParaRPr lang="en-GB" sz="1800">
                        <a:effectLst/>
                        <a:latin typeface="+mj-lt"/>
                        <a:ea typeface="Arial" panose="020B0604020202020204" pitchFamily="34" charset="0"/>
                        <a:cs typeface="Arial" panose="020B0604020202020204" pitchFamily="34" charset="0"/>
                      </a:endParaRPr>
                    </a:p>
                  </a:txBody>
                  <a:tcPr marL="50539" marR="50539" marT="0" marB="0" anchor="b"/>
                </a:tc>
                <a:tc>
                  <a:txBody>
                    <a:bodyPr/>
                    <a:lstStyle/>
                    <a:p>
                      <a:pPr algn="r">
                        <a:lnSpc>
                          <a:spcPct val="115000"/>
                        </a:lnSpc>
                      </a:pPr>
                      <a:r>
                        <a:rPr lang="en-GB" sz="1800" dirty="0">
                          <a:solidFill>
                            <a:srgbClr val="000000"/>
                          </a:solidFill>
                          <a:effectLst/>
                        </a:rPr>
                        <a:t>116 - 263</a:t>
                      </a:r>
                      <a:endParaRPr lang="en-GB" sz="1800" dirty="0">
                        <a:effectLst/>
                        <a:latin typeface="+mj-lt"/>
                        <a:ea typeface="Arial" panose="020B0604020202020204" pitchFamily="34" charset="0"/>
                        <a:cs typeface="Arial" panose="020B0604020202020204" pitchFamily="34" charset="0"/>
                      </a:endParaRPr>
                    </a:p>
                  </a:txBody>
                  <a:tcPr marL="50539" marR="50539" marT="0" marB="0" anchor="b"/>
                </a:tc>
                <a:tc>
                  <a:txBody>
                    <a:bodyPr/>
                    <a:lstStyle/>
                    <a:p>
                      <a:pPr algn="r">
                        <a:lnSpc>
                          <a:spcPct val="115000"/>
                        </a:lnSpc>
                      </a:pPr>
                      <a:r>
                        <a:rPr lang="en-GB" sz="1800" dirty="0">
                          <a:solidFill>
                            <a:srgbClr val="000000"/>
                          </a:solidFill>
                          <a:effectLst/>
                        </a:rPr>
                        <a:t>1,441 – 5,456</a:t>
                      </a:r>
                      <a:endParaRPr lang="en-GB" sz="1800" dirty="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2024576386"/>
                  </a:ext>
                </a:extLst>
              </a:tr>
            </a:tbl>
          </a:graphicData>
        </a:graphic>
      </p:graphicFrame>
      <p:sp>
        <p:nvSpPr>
          <p:cNvPr id="6" name="TextBox 5">
            <a:extLst>
              <a:ext uri="{FF2B5EF4-FFF2-40B4-BE49-F238E27FC236}">
                <a16:creationId xmlns:a16="http://schemas.microsoft.com/office/drawing/2014/main" id="{A52CC012-DF28-49E6-B146-6CCEE5D70C93}"/>
              </a:ext>
            </a:extLst>
          </p:cNvPr>
          <p:cNvSpPr txBox="1"/>
          <p:nvPr/>
        </p:nvSpPr>
        <p:spPr>
          <a:xfrm>
            <a:off x="434928" y="6121699"/>
            <a:ext cx="11322144" cy="646331"/>
          </a:xfrm>
          <a:prstGeom prst="rect">
            <a:avLst/>
          </a:prstGeom>
          <a:noFill/>
        </p:spPr>
        <p:txBody>
          <a:bodyPr wrap="square" rtlCol="0">
            <a:spAutoFit/>
          </a:bodyPr>
          <a:lstStyle/>
          <a:p>
            <a:r>
              <a:rPr lang="en-GB" dirty="0"/>
              <a:t>Ranges represent 2 scenarios regarding population size and growth: </a:t>
            </a:r>
            <a:r>
              <a:rPr lang="en-GB" dirty="0" err="1"/>
              <a:t>PHE+damped</a:t>
            </a:r>
            <a:r>
              <a:rPr lang="en-GB" dirty="0"/>
              <a:t>, clinical experts+ persistent</a:t>
            </a:r>
          </a:p>
          <a:p>
            <a:r>
              <a:rPr lang="en-GB" dirty="0"/>
              <a:t>* In base-case, resistance to CAZ-AVI assumed to increase by 1% over 20 years. Assumption not applied here</a:t>
            </a:r>
          </a:p>
        </p:txBody>
      </p:sp>
    </p:spTree>
    <p:extLst>
      <p:ext uri="{BB962C8B-B14F-4D97-AF65-F5344CB8AC3E}">
        <p14:creationId xmlns:p14="http://schemas.microsoft.com/office/powerpoint/2010/main" val="1511315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7401245" cy="1276350"/>
          </a:xfrm>
        </p:spPr>
        <p:txBody>
          <a:bodyPr/>
          <a:lstStyle/>
          <a:p>
            <a:r>
              <a:rPr lang="en-GB" dirty="0"/>
              <a:t>Additional elements of value</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lstStyle/>
          <a:p>
            <a:r>
              <a:rPr lang="en-GB" dirty="0"/>
              <a:t>‘STEDI’ values</a:t>
            </a:r>
          </a:p>
        </p:txBody>
      </p:sp>
    </p:spTree>
    <p:extLst>
      <p:ext uri="{BB962C8B-B14F-4D97-AF65-F5344CB8AC3E}">
        <p14:creationId xmlns:p14="http://schemas.microsoft.com/office/powerpoint/2010/main" val="37424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0242-B5B4-2E4A-9932-BDBBE963DB1D}"/>
              </a:ext>
            </a:extLst>
          </p:cNvPr>
          <p:cNvSpPr>
            <a:spLocks noGrp="1"/>
          </p:cNvSpPr>
          <p:nvPr>
            <p:ph type="ctrTitle"/>
          </p:nvPr>
        </p:nvSpPr>
        <p:spPr>
          <a:xfrm>
            <a:off x="496383" y="487510"/>
            <a:ext cx="11270744" cy="784699"/>
          </a:xfrm>
        </p:spPr>
        <p:txBody>
          <a:bodyPr>
            <a:normAutofit/>
          </a:bodyPr>
          <a:lstStyle/>
          <a:p>
            <a:r>
              <a:rPr lang="en-US" sz="3600" dirty="0"/>
              <a:t>Decisions about modelling assumptions</a:t>
            </a:r>
          </a:p>
        </p:txBody>
      </p:sp>
      <p:graphicFrame>
        <p:nvGraphicFramePr>
          <p:cNvPr id="6" name="Diagram 5">
            <a:extLst>
              <a:ext uri="{FF2B5EF4-FFF2-40B4-BE49-F238E27FC236}">
                <a16:creationId xmlns:a16="http://schemas.microsoft.com/office/drawing/2014/main" id="{CADFB757-196D-6F4F-8D28-3EE42BB57CF2}"/>
              </a:ext>
            </a:extLst>
          </p:cNvPr>
          <p:cNvGraphicFramePr/>
          <p:nvPr>
            <p:extLst>
              <p:ext uri="{D42A27DB-BD31-4B8C-83A1-F6EECF244321}">
                <p14:modId xmlns:p14="http://schemas.microsoft.com/office/powerpoint/2010/main" val="645295299"/>
              </p:ext>
            </p:extLst>
          </p:nvPr>
        </p:nvGraphicFramePr>
        <p:xfrm>
          <a:off x="314354" y="-12196"/>
          <a:ext cx="11452773" cy="6953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117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p:txBody>
          <a:bodyPr>
            <a:normAutofit fontScale="90000"/>
          </a:bodyPr>
          <a:lstStyle/>
          <a:p>
            <a:r>
              <a:rPr lang="en-GB" dirty="0"/>
              <a:t>Spectrum Value</a:t>
            </a:r>
            <a:br>
              <a:rPr lang="en-GB" dirty="0"/>
            </a:br>
            <a:r>
              <a:rPr lang="en-GB" sz="2700" b="0" i="1" dirty="0">
                <a:solidFill>
                  <a:schemeClr val="accent2"/>
                </a:solidFill>
                <a:latin typeface="Lato"/>
                <a:ea typeface="Calibri"/>
                <a:cs typeface="Calibri"/>
                <a:sym typeface="Calibri"/>
              </a:rPr>
              <a:t>Benefits of a new antimicrobial replacing broad spectrum antimicrobials, </a:t>
            </a:r>
            <a:br>
              <a:rPr lang="en-GB" sz="2700" b="0" i="1" dirty="0">
                <a:solidFill>
                  <a:schemeClr val="accent2"/>
                </a:solidFill>
                <a:latin typeface="Lato"/>
                <a:ea typeface="Calibri"/>
                <a:cs typeface="Calibri"/>
                <a:sym typeface="Calibri"/>
              </a:rPr>
            </a:br>
            <a:r>
              <a:rPr lang="en-GB" sz="2700" b="0" i="1" dirty="0">
                <a:solidFill>
                  <a:schemeClr val="accent2"/>
                </a:solidFill>
                <a:latin typeface="Lato"/>
                <a:ea typeface="Calibri"/>
                <a:cs typeface="Calibri"/>
                <a:sym typeface="Calibri"/>
              </a:rPr>
              <a:t>reducing problems associated with their overuse</a:t>
            </a:r>
            <a:br>
              <a:rPr lang="en-GB" sz="2700" b="0" i="1" dirty="0">
                <a:solidFill>
                  <a:schemeClr val="accent2"/>
                </a:solidFill>
                <a:latin typeface="Lato"/>
                <a:ea typeface="Calibri"/>
                <a:cs typeface="Calibri"/>
                <a:sym typeface="Calibri"/>
              </a:rPr>
            </a:br>
            <a:endParaRPr lang="en-GB" sz="2700" b="0" i="1" dirty="0">
              <a:solidFill>
                <a:schemeClr val="accent2"/>
              </a:solidFill>
            </a:endParaRPr>
          </a:p>
        </p:txBody>
      </p:sp>
      <p:sp>
        <p:nvSpPr>
          <p:cNvPr id="3" name="Subtitle 2">
            <a:extLst>
              <a:ext uri="{FF2B5EF4-FFF2-40B4-BE49-F238E27FC236}">
                <a16:creationId xmlns:a16="http://schemas.microsoft.com/office/drawing/2014/main" id="{878F5F8C-FBA9-4BDC-97B3-1E29A593DBE4}"/>
              </a:ext>
            </a:extLst>
          </p:cNvPr>
          <p:cNvSpPr>
            <a:spLocks noGrp="1"/>
          </p:cNvSpPr>
          <p:nvPr>
            <p:ph type="subTitle" idx="1"/>
          </p:nvPr>
        </p:nvSpPr>
        <p:spPr/>
        <p:txBody>
          <a:bodyPr/>
          <a:lstStyle/>
          <a:p>
            <a:pPr>
              <a:buFont typeface="Arial" panose="020B0604020202020204" pitchFamily="34" charset="0"/>
              <a:buChar char="•"/>
            </a:pPr>
            <a:endParaRPr lang="en-GB"/>
          </a:p>
          <a:p>
            <a:pPr>
              <a:buFont typeface="Arial" panose="020B0604020202020204" pitchFamily="34" charset="0"/>
              <a:buChar char="•"/>
            </a:pPr>
            <a:endParaRPr lang="en-GB"/>
          </a:p>
        </p:txBody>
      </p:sp>
      <p:graphicFrame>
        <p:nvGraphicFramePr>
          <p:cNvPr id="5" name="Table 5">
            <a:extLst>
              <a:ext uri="{FF2B5EF4-FFF2-40B4-BE49-F238E27FC236}">
                <a16:creationId xmlns:a16="http://schemas.microsoft.com/office/drawing/2014/main" id="{92364A54-19C1-425E-AF6B-62E3ACE966C6}"/>
              </a:ext>
            </a:extLst>
          </p:cNvPr>
          <p:cNvGraphicFramePr>
            <a:graphicFrameLocks noGrp="1"/>
          </p:cNvGraphicFramePr>
          <p:nvPr>
            <p:extLst>
              <p:ext uri="{D42A27DB-BD31-4B8C-83A1-F6EECF244321}">
                <p14:modId xmlns:p14="http://schemas.microsoft.com/office/powerpoint/2010/main" val="1973919185"/>
              </p:ext>
            </p:extLst>
          </p:nvPr>
        </p:nvGraphicFramePr>
        <p:xfrm>
          <a:off x="421152" y="1914279"/>
          <a:ext cx="11155694" cy="2377440"/>
        </p:xfrm>
        <a:graphic>
          <a:graphicData uri="http://schemas.openxmlformats.org/drawingml/2006/table">
            <a:tbl>
              <a:tblPr firstRow="1" bandRow="1">
                <a:tableStyleId>{5C22544A-7EE6-4342-B048-85BDC9FD1C3A}</a:tableStyleId>
              </a:tblPr>
              <a:tblGrid>
                <a:gridCol w="4336586">
                  <a:extLst>
                    <a:ext uri="{9D8B030D-6E8A-4147-A177-3AD203B41FA5}">
                      <a16:colId xmlns:a16="http://schemas.microsoft.com/office/drawing/2014/main" val="117477685"/>
                    </a:ext>
                  </a:extLst>
                </a:gridCol>
                <a:gridCol w="1749130">
                  <a:extLst>
                    <a:ext uri="{9D8B030D-6E8A-4147-A177-3AD203B41FA5}">
                      <a16:colId xmlns:a16="http://schemas.microsoft.com/office/drawing/2014/main" val="2191805115"/>
                    </a:ext>
                  </a:extLst>
                </a:gridCol>
                <a:gridCol w="5069978">
                  <a:extLst>
                    <a:ext uri="{9D8B030D-6E8A-4147-A177-3AD203B41FA5}">
                      <a16:colId xmlns:a16="http://schemas.microsoft.com/office/drawing/2014/main" val="2657090986"/>
                    </a:ext>
                  </a:extLst>
                </a:gridCol>
              </a:tblGrid>
              <a:tr h="370840">
                <a:tc>
                  <a:txBody>
                    <a:bodyPr/>
                    <a:lstStyle/>
                    <a:p>
                      <a:r>
                        <a:rPr lang="en-GB" sz="2400" dirty="0"/>
                        <a:t>Potential source of additional benefit</a:t>
                      </a:r>
                    </a:p>
                  </a:txBody>
                  <a:tcPr/>
                </a:tc>
                <a:tc>
                  <a:txBody>
                    <a:bodyPr/>
                    <a:lstStyle/>
                    <a:p>
                      <a:pPr algn="ctr"/>
                      <a:r>
                        <a:rPr lang="en-GB" sz="2400" dirty="0"/>
                        <a:t>Modelled?</a:t>
                      </a:r>
                    </a:p>
                  </a:txBody>
                  <a:tcPr/>
                </a:tc>
                <a:tc>
                  <a:txBody>
                    <a:bodyPr/>
                    <a:lstStyle/>
                    <a:p>
                      <a:pPr algn="ctr"/>
                      <a:r>
                        <a:rPr lang="en-GB" sz="2400" dirty="0"/>
                        <a:t>Rationale</a:t>
                      </a:r>
                    </a:p>
                  </a:txBody>
                  <a:tcPr/>
                </a:tc>
                <a:extLst>
                  <a:ext uri="{0D108BD9-81ED-4DB2-BD59-A6C34878D82A}">
                    <a16:rowId xmlns:a16="http://schemas.microsoft.com/office/drawing/2014/main" val="2602059357"/>
                  </a:ext>
                </a:extLst>
              </a:tr>
              <a:tr h="370840">
                <a:tc>
                  <a:txBody>
                    <a:bodyPr/>
                    <a:lstStyle/>
                    <a:p>
                      <a:r>
                        <a:rPr lang="en-GB" sz="2400" kern="1200" dirty="0">
                          <a:solidFill>
                            <a:schemeClr val="dk1"/>
                          </a:solidFill>
                          <a:effectLst/>
                          <a:latin typeface="+mn-lt"/>
                          <a:ea typeface="+mn-ea"/>
                          <a:cs typeface="+mn-cs"/>
                        </a:rPr>
                        <a:t>Reduced colonisation with drug-resistant bacteria </a:t>
                      </a:r>
                    </a:p>
                    <a:p>
                      <a:r>
                        <a:rPr lang="en-GB" sz="2400" kern="1200" dirty="0">
                          <a:solidFill>
                            <a:schemeClr val="dk1"/>
                          </a:solidFill>
                          <a:effectLst/>
                          <a:latin typeface="+mn-lt"/>
                          <a:ea typeface="+mn-ea"/>
                          <a:cs typeface="+mn-cs"/>
                          <a:sym typeface="Wingdings" panose="05000000000000000000" pitchFamily="2" charset="2"/>
                        </a:rPr>
                        <a:t> </a:t>
                      </a:r>
                      <a:r>
                        <a:rPr lang="en-GB" sz="2400" kern="1200" dirty="0">
                          <a:solidFill>
                            <a:schemeClr val="dk1"/>
                          </a:solidFill>
                          <a:effectLst/>
                          <a:latin typeface="+mn-lt"/>
                          <a:ea typeface="+mn-ea"/>
                          <a:cs typeface="+mn-cs"/>
                        </a:rPr>
                        <a:t>reduced drug-resistance in future</a:t>
                      </a:r>
                      <a:endParaRPr lang="en-GB" sz="2400" dirty="0"/>
                    </a:p>
                  </a:txBody>
                  <a:tcPr/>
                </a:tc>
                <a:tc>
                  <a:txBody>
                    <a:bodyPr/>
                    <a:lstStyle/>
                    <a:p>
                      <a:r>
                        <a:rPr lang="en-GB" sz="2400" dirty="0"/>
                        <a:t>No</a:t>
                      </a:r>
                    </a:p>
                  </a:txBody>
                  <a:tcPr/>
                </a:tc>
                <a:tc>
                  <a:txBody>
                    <a:bodyPr/>
                    <a:lstStyle/>
                    <a:p>
                      <a:r>
                        <a:rPr lang="en-GB" sz="2400" dirty="0"/>
                        <a:t>CAZ-AVI has a broad spectrum of activity</a:t>
                      </a:r>
                      <a:endParaRPr lang="en-GB" sz="2400" dirty="0">
                        <a:solidFill>
                          <a:schemeClr val="tx1"/>
                        </a:solidFill>
                      </a:endParaRPr>
                    </a:p>
                  </a:txBody>
                  <a:tcPr/>
                </a:tc>
                <a:extLst>
                  <a:ext uri="{0D108BD9-81ED-4DB2-BD59-A6C34878D82A}">
                    <a16:rowId xmlns:a16="http://schemas.microsoft.com/office/drawing/2014/main" val="130044176"/>
                  </a:ext>
                </a:extLst>
              </a:tr>
            </a:tbl>
          </a:graphicData>
        </a:graphic>
      </p:graphicFrame>
      <p:sp>
        <p:nvSpPr>
          <p:cNvPr id="6" name="Subtitle 2">
            <a:extLst>
              <a:ext uri="{FF2B5EF4-FFF2-40B4-BE49-F238E27FC236}">
                <a16:creationId xmlns:a16="http://schemas.microsoft.com/office/drawing/2014/main" id="{550FD8B6-D1C2-4E09-B563-0F9206AA945F}"/>
              </a:ext>
            </a:extLst>
          </p:cNvPr>
          <p:cNvSpPr txBox="1">
            <a:spLocks/>
          </p:cNvSpPr>
          <p:nvPr/>
        </p:nvSpPr>
        <p:spPr>
          <a:xfrm>
            <a:off x="421152" y="4656113"/>
            <a:ext cx="11080069" cy="876053"/>
          </a:xfrm>
          <a:prstGeom prst="rect">
            <a:avLst/>
          </a:prstGeom>
        </p:spPr>
        <p:txBody>
          <a:bodyPr vert="horz" lIns="91440" tIns="45720" rIns="91440" bIns="45720" rtlCol="0">
            <a:normAutofit fontScale="85000" lnSpcReduction="20000"/>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2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effectLst/>
                <a:uLnTx/>
                <a:uFillTx/>
                <a:latin typeface="Lato" panose="020F0502020204030203" pitchFamily="34" charset="0"/>
                <a:ea typeface="Lato" panose="020F0502020204030203" pitchFamily="34" charset="0"/>
                <a:cs typeface="Lato" panose="020F0502020204030203" pitchFamily="34" charset="0"/>
              </a:rPr>
              <a:t>Company’s approach: </a:t>
            </a:r>
          </a:p>
          <a:p>
            <a:pPr marL="285750" marR="0" lvl="0" indent="-285750" algn="l" defTabSz="914400" rtl="0" eaLnBrk="1" fontAlgn="auto" latinLnBrk="0" hangingPunct="1">
              <a:lnSpc>
                <a:spcPct val="150000"/>
              </a:lnSpc>
              <a:spcBef>
                <a:spcPts val="2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effectLst/>
                <a:uLnTx/>
                <a:uFillTx/>
                <a:latin typeface="Lato" panose="020F0502020204030203" pitchFamily="34" charset="0"/>
                <a:ea typeface="Lato" panose="020F0502020204030203" pitchFamily="34" charset="0"/>
                <a:cs typeface="Lato" panose="020F0502020204030203" pitchFamily="34" charset="0"/>
              </a:rPr>
              <a:t>Not included</a:t>
            </a:r>
          </a:p>
        </p:txBody>
      </p:sp>
      <p:sp>
        <p:nvSpPr>
          <p:cNvPr id="8" name="TextBox 7">
            <a:extLst>
              <a:ext uri="{FF2B5EF4-FFF2-40B4-BE49-F238E27FC236}">
                <a16:creationId xmlns:a16="http://schemas.microsoft.com/office/drawing/2014/main" id="{EBB5F6F4-F547-1B41-BD12-FF50287FBA02}"/>
              </a:ext>
            </a:extLst>
          </p:cNvPr>
          <p:cNvSpPr txBox="1"/>
          <p:nvPr/>
        </p:nvSpPr>
        <p:spPr>
          <a:xfrm>
            <a:off x="496383" y="5792460"/>
            <a:ext cx="10485696" cy="578030"/>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000" i="1" dirty="0">
                <a:latin typeface="Lato"/>
              </a:rPr>
              <a:t>Does committee consider this drug broad or narrow spectrum</a:t>
            </a:r>
            <a:r>
              <a:rPr lang="en-GB" sz="2000" i="1" dirty="0"/>
              <a:t>? Uncaptured benefit?</a:t>
            </a:r>
          </a:p>
        </p:txBody>
      </p:sp>
    </p:spTree>
    <p:extLst>
      <p:ext uri="{BB962C8B-B14F-4D97-AF65-F5344CB8AC3E}">
        <p14:creationId xmlns:p14="http://schemas.microsoft.com/office/powerpoint/2010/main" val="26437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p:txBody>
          <a:bodyPr>
            <a:normAutofit fontScale="90000"/>
          </a:bodyPr>
          <a:lstStyle/>
          <a:p>
            <a:pPr>
              <a:lnSpc>
                <a:spcPct val="100000"/>
              </a:lnSpc>
            </a:pPr>
            <a:r>
              <a:rPr lang="en-GB" dirty="0"/>
              <a:t>Transmission Value</a:t>
            </a:r>
            <a:br>
              <a:rPr lang="en-GB" dirty="0"/>
            </a:br>
            <a:r>
              <a:rPr lang="en-GB" sz="2200" b="0" i="1" dirty="0">
                <a:solidFill>
                  <a:schemeClr val="accent2"/>
                </a:solidFill>
                <a:latin typeface="Lato"/>
                <a:cs typeface="Calibri"/>
              </a:rPr>
              <a:t>Benefits of a new antimicrobial </a:t>
            </a:r>
            <a:r>
              <a:rPr lang="en-GB" sz="2200" b="0" i="1" dirty="0">
                <a:solidFill>
                  <a:schemeClr val="accent2"/>
                </a:solidFill>
                <a:latin typeface="Lato"/>
                <a:cs typeface="Calibri"/>
                <a:sym typeface="Calibri"/>
              </a:rPr>
              <a:t>reducing </a:t>
            </a:r>
            <a:r>
              <a:rPr lang="en-GB" sz="2200" b="0" i="1" dirty="0">
                <a:solidFill>
                  <a:schemeClr val="accent2"/>
                </a:solidFill>
                <a:latin typeface="Lato"/>
                <a:ea typeface="Calibri"/>
                <a:cs typeface="Calibri"/>
                <a:sym typeface="Calibri"/>
              </a:rPr>
              <a:t>the rate of transmission of a given pathogen from patients treated with that product to other individuals, potentially reducing rate of resistant infection</a:t>
            </a:r>
            <a:br>
              <a:rPr lang="en-GB" sz="2200" i="1" dirty="0">
                <a:solidFill>
                  <a:schemeClr val="accent2"/>
                </a:solidFill>
                <a:latin typeface="Lato"/>
                <a:ea typeface="Calibri"/>
                <a:cs typeface="Calibri"/>
                <a:sym typeface="Calibri"/>
              </a:rPr>
            </a:br>
            <a:endParaRPr lang="en-GB" sz="2200" i="1" dirty="0">
              <a:solidFill>
                <a:schemeClr val="accent2"/>
              </a:solidFill>
            </a:endParaRPr>
          </a:p>
        </p:txBody>
      </p:sp>
      <p:sp>
        <p:nvSpPr>
          <p:cNvPr id="3" name="Subtitle 2">
            <a:extLst>
              <a:ext uri="{FF2B5EF4-FFF2-40B4-BE49-F238E27FC236}">
                <a16:creationId xmlns:a16="http://schemas.microsoft.com/office/drawing/2014/main" id="{878F5F8C-FBA9-4BDC-97B3-1E29A593DBE4}"/>
              </a:ext>
            </a:extLst>
          </p:cNvPr>
          <p:cNvSpPr>
            <a:spLocks noGrp="1"/>
          </p:cNvSpPr>
          <p:nvPr>
            <p:ph type="subTitle" idx="1"/>
          </p:nvPr>
        </p:nvSpPr>
        <p:spPr/>
        <p:txBody>
          <a:bodyPr/>
          <a:lstStyle/>
          <a:p>
            <a:pPr>
              <a:buFont typeface="Arial" panose="020B0604020202020204" pitchFamily="34" charset="0"/>
              <a:buChar char="•"/>
            </a:pPr>
            <a:endParaRPr lang="en-GB" dirty="0"/>
          </a:p>
          <a:p>
            <a:pPr marL="0" indent="0"/>
            <a:endParaRPr lang="en-GB" dirty="0"/>
          </a:p>
        </p:txBody>
      </p:sp>
      <p:graphicFrame>
        <p:nvGraphicFramePr>
          <p:cNvPr id="5" name="Table 5">
            <a:extLst>
              <a:ext uri="{FF2B5EF4-FFF2-40B4-BE49-F238E27FC236}">
                <a16:creationId xmlns:a16="http://schemas.microsoft.com/office/drawing/2014/main" id="{14351C82-9F7A-4DB8-9E0C-10E247171547}"/>
              </a:ext>
            </a:extLst>
          </p:cNvPr>
          <p:cNvGraphicFramePr>
            <a:graphicFrameLocks noGrp="1"/>
          </p:cNvGraphicFramePr>
          <p:nvPr>
            <p:extLst>
              <p:ext uri="{D42A27DB-BD31-4B8C-83A1-F6EECF244321}">
                <p14:modId xmlns:p14="http://schemas.microsoft.com/office/powerpoint/2010/main" val="831766812"/>
              </p:ext>
            </p:extLst>
          </p:nvPr>
        </p:nvGraphicFramePr>
        <p:xfrm>
          <a:off x="539726" y="1798001"/>
          <a:ext cx="11155694" cy="2926080"/>
        </p:xfrm>
        <a:graphic>
          <a:graphicData uri="http://schemas.openxmlformats.org/drawingml/2006/table">
            <a:tbl>
              <a:tblPr firstRow="1" bandRow="1">
                <a:tableStyleId>{5C22544A-7EE6-4342-B048-85BDC9FD1C3A}</a:tableStyleId>
              </a:tblPr>
              <a:tblGrid>
                <a:gridCol w="2317774">
                  <a:extLst>
                    <a:ext uri="{9D8B030D-6E8A-4147-A177-3AD203B41FA5}">
                      <a16:colId xmlns:a16="http://schemas.microsoft.com/office/drawing/2014/main" val="117477685"/>
                    </a:ext>
                  </a:extLst>
                </a:gridCol>
                <a:gridCol w="1357313">
                  <a:extLst>
                    <a:ext uri="{9D8B030D-6E8A-4147-A177-3AD203B41FA5}">
                      <a16:colId xmlns:a16="http://schemas.microsoft.com/office/drawing/2014/main" val="2191805115"/>
                    </a:ext>
                  </a:extLst>
                </a:gridCol>
                <a:gridCol w="7480607">
                  <a:extLst>
                    <a:ext uri="{9D8B030D-6E8A-4147-A177-3AD203B41FA5}">
                      <a16:colId xmlns:a16="http://schemas.microsoft.com/office/drawing/2014/main" val="2657090986"/>
                    </a:ext>
                  </a:extLst>
                </a:gridCol>
              </a:tblGrid>
              <a:tr h="905932">
                <a:tc>
                  <a:txBody>
                    <a:bodyPr/>
                    <a:lstStyle/>
                    <a:p>
                      <a:r>
                        <a:rPr lang="en-GB" sz="2000" dirty="0"/>
                        <a:t>Potential source of additional benefit</a:t>
                      </a:r>
                    </a:p>
                  </a:txBody>
                  <a:tcPr/>
                </a:tc>
                <a:tc>
                  <a:txBody>
                    <a:bodyPr/>
                    <a:lstStyle/>
                    <a:p>
                      <a:r>
                        <a:rPr lang="en-GB" sz="2000" dirty="0"/>
                        <a:t>Modelled?</a:t>
                      </a:r>
                    </a:p>
                  </a:txBody>
                  <a:tcPr/>
                </a:tc>
                <a:tc>
                  <a:txBody>
                    <a:bodyPr/>
                    <a:lstStyle/>
                    <a:p>
                      <a:r>
                        <a:rPr lang="en-GB" sz="2000" dirty="0"/>
                        <a:t>Rationale for excluding</a:t>
                      </a:r>
                    </a:p>
                  </a:txBody>
                  <a:tcPr/>
                </a:tc>
                <a:extLst>
                  <a:ext uri="{0D108BD9-81ED-4DB2-BD59-A6C34878D82A}">
                    <a16:rowId xmlns:a16="http://schemas.microsoft.com/office/drawing/2014/main" val="2602059357"/>
                  </a:ext>
                </a:extLst>
              </a:tr>
              <a:tr h="1789027">
                <a:tc>
                  <a:txBody>
                    <a:bodyPr/>
                    <a:lstStyle/>
                    <a:p>
                      <a:r>
                        <a:rPr lang="en-GB" sz="2000"/>
                        <a:t>Reduced number of resistant infections</a:t>
                      </a:r>
                    </a:p>
                  </a:txBody>
                  <a:tcPr/>
                </a:tc>
                <a:tc>
                  <a:txBody>
                    <a:bodyPr/>
                    <a:lstStyle/>
                    <a:p>
                      <a:r>
                        <a:rPr lang="en-GB" sz="2000" dirty="0"/>
                        <a:t>No</a:t>
                      </a:r>
                    </a:p>
                  </a:txBody>
                  <a:tcPr/>
                </a:tc>
                <a:tc>
                  <a:txBody>
                    <a:bodyPr/>
                    <a:lstStyle/>
                    <a:p>
                      <a:r>
                        <a:rPr lang="en-GB" sz="2000" dirty="0"/>
                        <a:t>Challenging to model, drivers of transmission broad, driven by transmission beyond high value clinical scenarios. </a:t>
                      </a:r>
                    </a:p>
                    <a:p>
                      <a:endParaRPr lang="en-GB" sz="2000" dirty="0"/>
                    </a:p>
                    <a:p>
                      <a:r>
                        <a:rPr lang="en-GB" sz="2000" dirty="0"/>
                        <a:t>Clinical advisers: transmission value not key driver of </a:t>
                      </a:r>
                      <a:r>
                        <a:rPr lang="en-GB" sz="2000" dirty="0">
                          <a:solidFill>
                            <a:schemeClr val="tx1"/>
                          </a:solidFill>
                        </a:rPr>
                        <a:t>incremental benefits, as CAZ-AVI has small impact on hospital stay and doesn’t eradicate colonisation.</a:t>
                      </a:r>
                    </a:p>
                  </a:txBody>
                  <a:tcPr/>
                </a:tc>
                <a:extLst>
                  <a:ext uri="{0D108BD9-81ED-4DB2-BD59-A6C34878D82A}">
                    <a16:rowId xmlns:a16="http://schemas.microsoft.com/office/drawing/2014/main" val="130044176"/>
                  </a:ext>
                </a:extLst>
              </a:tr>
            </a:tbl>
          </a:graphicData>
        </a:graphic>
      </p:graphicFrame>
      <p:sp>
        <p:nvSpPr>
          <p:cNvPr id="6" name="Subtitle 2">
            <a:extLst>
              <a:ext uri="{FF2B5EF4-FFF2-40B4-BE49-F238E27FC236}">
                <a16:creationId xmlns:a16="http://schemas.microsoft.com/office/drawing/2014/main" id="{5B7A219E-DD10-4404-8C19-64259D46BDEC}"/>
              </a:ext>
            </a:extLst>
          </p:cNvPr>
          <p:cNvSpPr txBox="1">
            <a:spLocks/>
          </p:cNvSpPr>
          <p:nvPr/>
        </p:nvSpPr>
        <p:spPr>
          <a:xfrm>
            <a:off x="539726" y="4421523"/>
            <a:ext cx="11080069" cy="1186066"/>
          </a:xfrm>
          <a:prstGeom prst="rect">
            <a:avLst/>
          </a:prstGeom>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Company’s approach: </a:t>
            </a:r>
          </a:p>
          <a:p>
            <a:pPr>
              <a:lnSpc>
                <a:spcPct val="100000"/>
              </a:lnSpc>
              <a:buFont typeface="Arial" panose="020B0604020202020204" pitchFamily="34" charset="0"/>
              <a:buChar char="•"/>
              <a:defRPr/>
            </a:pPr>
            <a:r>
              <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Included in model: assumes antimicrobial treatment can completely eradicate patients of colonisation and CAZ-AVI increases the likelihood of this </a:t>
            </a:r>
            <a:r>
              <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a:t>
            </a:r>
            <a:r>
              <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reduced transmission</a:t>
            </a:r>
          </a:p>
        </p:txBody>
      </p:sp>
      <p:sp>
        <p:nvSpPr>
          <p:cNvPr id="8" name="TextBox 7">
            <a:extLst>
              <a:ext uri="{FF2B5EF4-FFF2-40B4-BE49-F238E27FC236}">
                <a16:creationId xmlns:a16="http://schemas.microsoft.com/office/drawing/2014/main" id="{649F8381-57BC-7740-B99E-5344C606508A}"/>
              </a:ext>
            </a:extLst>
          </p:cNvPr>
          <p:cNvSpPr txBox="1"/>
          <p:nvPr/>
        </p:nvSpPr>
        <p:spPr>
          <a:xfrm>
            <a:off x="377809" y="5746998"/>
            <a:ext cx="10919330" cy="1035171"/>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000" i="1" dirty="0">
                <a:latin typeface="Lato"/>
              </a:rPr>
              <a:t>Is it realistic that CAZ-AVI would eradicate colonisation completely? Impact on the likelihood of an outbreak of antimicrobial resistance and its spread? Is transmission value an uncaptured benefit?</a:t>
            </a:r>
            <a:endParaRPr lang="en-GB" sz="2000" i="1" dirty="0"/>
          </a:p>
        </p:txBody>
      </p:sp>
    </p:spTree>
    <p:extLst>
      <p:ext uri="{BB962C8B-B14F-4D97-AF65-F5344CB8AC3E}">
        <p14:creationId xmlns:p14="http://schemas.microsoft.com/office/powerpoint/2010/main" val="1791573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a:xfrm>
            <a:off x="435033" y="183441"/>
            <a:ext cx="11080069" cy="1276350"/>
          </a:xfrm>
        </p:spPr>
        <p:txBody>
          <a:bodyPr>
            <a:normAutofit/>
          </a:bodyPr>
          <a:lstStyle/>
          <a:p>
            <a:r>
              <a:rPr lang="en-GB" dirty="0"/>
              <a:t>Enablement Value</a:t>
            </a:r>
            <a:br>
              <a:rPr lang="en-GB" dirty="0"/>
            </a:br>
            <a:r>
              <a:rPr lang="en-GB" sz="2200" b="0" i="1" dirty="0">
                <a:solidFill>
                  <a:schemeClr val="accent2"/>
                </a:solidFill>
              </a:rPr>
              <a:t>Enabling wards to stay open, medical procedures with ‘safety net’ of antimicrobials</a:t>
            </a:r>
          </a:p>
        </p:txBody>
      </p:sp>
      <p:sp>
        <p:nvSpPr>
          <p:cNvPr id="3" name="Subtitle 2">
            <a:extLst>
              <a:ext uri="{FF2B5EF4-FFF2-40B4-BE49-F238E27FC236}">
                <a16:creationId xmlns:a16="http://schemas.microsoft.com/office/drawing/2014/main" id="{878F5F8C-FBA9-4BDC-97B3-1E29A593DBE4}"/>
              </a:ext>
            </a:extLst>
          </p:cNvPr>
          <p:cNvSpPr>
            <a:spLocks noGrp="1"/>
          </p:cNvSpPr>
          <p:nvPr>
            <p:ph type="subTitle" idx="1"/>
          </p:nvPr>
        </p:nvSpPr>
        <p:spPr/>
        <p:txBody>
          <a:bodyPr/>
          <a:lstStyle/>
          <a:p>
            <a:pPr>
              <a:buFont typeface="Arial" panose="020B0604020202020204" pitchFamily="34" charset="0"/>
              <a:buChar char="•"/>
            </a:pPr>
            <a:endParaRPr lang="en-GB"/>
          </a:p>
          <a:p>
            <a:pPr>
              <a:buFont typeface="Arial" panose="020B0604020202020204" pitchFamily="34" charset="0"/>
              <a:buChar char="•"/>
            </a:pPr>
            <a:endParaRPr lang="en-GB"/>
          </a:p>
        </p:txBody>
      </p:sp>
      <p:graphicFrame>
        <p:nvGraphicFramePr>
          <p:cNvPr id="5" name="Table 5">
            <a:extLst>
              <a:ext uri="{FF2B5EF4-FFF2-40B4-BE49-F238E27FC236}">
                <a16:creationId xmlns:a16="http://schemas.microsoft.com/office/drawing/2014/main" id="{DA415848-29A8-4197-9E3F-7B5A2841B8B6}"/>
              </a:ext>
            </a:extLst>
          </p:cNvPr>
          <p:cNvGraphicFramePr>
            <a:graphicFrameLocks noGrp="1"/>
          </p:cNvGraphicFramePr>
          <p:nvPr>
            <p:extLst>
              <p:ext uri="{D42A27DB-BD31-4B8C-83A1-F6EECF244321}">
                <p14:modId xmlns:p14="http://schemas.microsoft.com/office/powerpoint/2010/main" val="3918517485"/>
              </p:ext>
            </p:extLst>
          </p:nvPr>
        </p:nvGraphicFramePr>
        <p:xfrm>
          <a:off x="338137" y="1257200"/>
          <a:ext cx="11515725" cy="4433714"/>
        </p:xfrm>
        <a:graphic>
          <a:graphicData uri="http://schemas.openxmlformats.org/drawingml/2006/table">
            <a:tbl>
              <a:tblPr firstRow="1" bandRow="1">
                <a:tableStyleId>{5C22544A-7EE6-4342-B048-85BDC9FD1C3A}</a:tableStyleId>
              </a:tblPr>
              <a:tblGrid>
                <a:gridCol w="3423158">
                  <a:extLst>
                    <a:ext uri="{9D8B030D-6E8A-4147-A177-3AD203B41FA5}">
                      <a16:colId xmlns:a16="http://schemas.microsoft.com/office/drawing/2014/main" val="117477685"/>
                    </a:ext>
                  </a:extLst>
                </a:gridCol>
                <a:gridCol w="1244092">
                  <a:extLst>
                    <a:ext uri="{9D8B030D-6E8A-4147-A177-3AD203B41FA5}">
                      <a16:colId xmlns:a16="http://schemas.microsoft.com/office/drawing/2014/main" val="2191805115"/>
                    </a:ext>
                  </a:extLst>
                </a:gridCol>
                <a:gridCol w="6848475">
                  <a:extLst>
                    <a:ext uri="{9D8B030D-6E8A-4147-A177-3AD203B41FA5}">
                      <a16:colId xmlns:a16="http://schemas.microsoft.com/office/drawing/2014/main" val="2657090986"/>
                    </a:ext>
                  </a:extLst>
                </a:gridCol>
              </a:tblGrid>
              <a:tr h="623541">
                <a:tc>
                  <a:txBody>
                    <a:bodyPr/>
                    <a:lstStyle/>
                    <a:p>
                      <a:r>
                        <a:rPr lang="en-GB"/>
                        <a:t>Potential source of additional benefit</a:t>
                      </a:r>
                    </a:p>
                  </a:txBody>
                  <a:tcPr/>
                </a:tc>
                <a:tc>
                  <a:txBody>
                    <a:bodyPr/>
                    <a:lstStyle/>
                    <a:p>
                      <a:r>
                        <a:rPr lang="en-GB"/>
                        <a:t>Included in model?</a:t>
                      </a:r>
                    </a:p>
                  </a:txBody>
                  <a:tcPr/>
                </a:tc>
                <a:tc>
                  <a:txBody>
                    <a:bodyPr/>
                    <a:lstStyle/>
                    <a:p>
                      <a:r>
                        <a:rPr lang="en-GB"/>
                        <a:t>Rationale for excluding/additional comment if included</a:t>
                      </a:r>
                    </a:p>
                  </a:txBody>
                  <a:tcPr/>
                </a:tc>
                <a:extLst>
                  <a:ext uri="{0D108BD9-81ED-4DB2-BD59-A6C34878D82A}">
                    <a16:rowId xmlns:a16="http://schemas.microsoft.com/office/drawing/2014/main" val="2602059357"/>
                  </a:ext>
                </a:extLst>
              </a:tr>
              <a:tr h="623541">
                <a:tc>
                  <a:txBody>
                    <a:bodyPr/>
                    <a:lstStyle/>
                    <a:p>
                      <a:r>
                        <a:rPr lang="en-GB"/>
                        <a:t>Improved treatment of post-operative infections</a:t>
                      </a:r>
                    </a:p>
                  </a:txBody>
                  <a:tcPr/>
                </a:tc>
                <a:tc>
                  <a:txBody>
                    <a:bodyPr/>
                    <a:lstStyle/>
                    <a:p>
                      <a:r>
                        <a:rPr lang="en-GB"/>
                        <a:t>Yes</a:t>
                      </a:r>
                    </a:p>
                  </a:txBody>
                  <a:tcPr/>
                </a:tc>
                <a:tc>
                  <a:txBody>
                    <a:bodyPr/>
                    <a:lstStyle/>
                    <a:p>
                      <a:endParaRPr lang="en-GB"/>
                    </a:p>
                  </a:txBody>
                  <a:tcPr/>
                </a:tc>
                <a:extLst>
                  <a:ext uri="{0D108BD9-81ED-4DB2-BD59-A6C34878D82A}">
                    <a16:rowId xmlns:a16="http://schemas.microsoft.com/office/drawing/2014/main" val="130044176"/>
                  </a:ext>
                </a:extLst>
              </a:tr>
              <a:tr h="623541">
                <a:tc>
                  <a:txBody>
                    <a:bodyPr/>
                    <a:lstStyle/>
                    <a:p>
                      <a:r>
                        <a:rPr lang="en-GB" dirty="0"/>
                        <a:t>Improved treatment of </a:t>
                      </a:r>
                      <a:br>
                        <a:rPr lang="en-GB" dirty="0"/>
                      </a:br>
                      <a:r>
                        <a:rPr lang="en-GB" dirty="0"/>
                        <a:t>pre-operative infections</a:t>
                      </a:r>
                    </a:p>
                  </a:txBody>
                  <a:tcPr/>
                </a:tc>
                <a:tc>
                  <a:txBody>
                    <a:bodyPr/>
                    <a:lstStyle/>
                    <a:p>
                      <a:r>
                        <a:rPr lang="en-GB"/>
                        <a:t>Partially</a:t>
                      </a:r>
                    </a:p>
                  </a:txBody>
                  <a:tcPr/>
                </a:tc>
                <a:tc>
                  <a:txBody>
                    <a:bodyPr/>
                    <a:lstStyle/>
                    <a:p>
                      <a:r>
                        <a:rPr lang="en-GB" sz="1800" kern="1200">
                          <a:solidFill>
                            <a:schemeClr val="dk1"/>
                          </a:solidFill>
                          <a:effectLst/>
                          <a:latin typeface="+mn-lt"/>
                          <a:ea typeface="+mn-ea"/>
                          <a:cs typeface="+mn-cs"/>
                        </a:rPr>
                        <a:t>Partially quantified in HVCSs and extrapolation to expected usage. </a:t>
                      </a:r>
                      <a:endParaRPr lang="en-GB"/>
                    </a:p>
                  </a:txBody>
                  <a:tcPr/>
                </a:tc>
                <a:extLst>
                  <a:ext uri="{0D108BD9-81ED-4DB2-BD59-A6C34878D82A}">
                    <a16:rowId xmlns:a16="http://schemas.microsoft.com/office/drawing/2014/main" val="829442628"/>
                  </a:ext>
                </a:extLst>
              </a:tr>
              <a:tr h="523633">
                <a:tc>
                  <a:txBody>
                    <a:bodyPr/>
                    <a:lstStyle/>
                    <a:p>
                      <a:r>
                        <a:rPr lang="en-GB"/>
                        <a:t>Increasing the number of procedures that can go ahead</a:t>
                      </a:r>
                    </a:p>
                  </a:txBody>
                  <a:tcPr/>
                </a:tc>
                <a:tc>
                  <a:txBody>
                    <a:bodyPr/>
                    <a:lstStyle/>
                    <a:p>
                      <a:r>
                        <a:rPr lang="en-GB" dirty="0">
                          <a:solidFill>
                            <a:schemeClr val="tx1"/>
                          </a:solidFill>
                        </a:rPr>
                        <a:t>No</a:t>
                      </a:r>
                    </a:p>
                  </a:txBody>
                  <a:tcPr/>
                </a:tc>
                <a:tc>
                  <a:txBody>
                    <a:bodyPr/>
                    <a:lstStyle/>
                    <a:p>
                      <a:r>
                        <a:rPr lang="en-GB">
                          <a:solidFill>
                            <a:schemeClr val="tx1"/>
                          </a:solidFill>
                        </a:rPr>
                        <a:t>Could drive benefits if risk of multidrug resistant infection influences decision to operate– not modelled due to uncertainty in number of patients and consequences</a:t>
                      </a:r>
                    </a:p>
                  </a:txBody>
                  <a:tcPr/>
                </a:tc>
                <a:extLst>
                  <a:ext uri="{0D108BD9-81ED-4DB2-BD59-A6C34878D82A}">
                    <a16:rowId xmlns:a16="http://schemas.microsoft.com/office/drawing/2014/main" val="660418716"/>
                  </a:ext>
                </a:extLst>
              </a:tr>
              <a:tr h="623541">
                <a:tc>
                  <a:txBody>
                    <a:bodyPr/>
                    <a:lstStyle/>
                    <a:p>
                      <a:r>
                        <a:rPr lang="en-GB"/>
                        <a:t>Ability to keep wards open during an outbreak</a:t>
                      </a:r>
                    </a:p>
                  </a:txBody>
                  <a:tcPr/>
                </a:tc>
                <a:tc>
                  <a:txBody>
                    <a:bodyPr/>
                    <a:lstStyle/>
                    <a:p>
                      <a:r>
                        <a:rPr lang="en-GB"/>
                        <a:t>No</a:t>
                      </a:r>
                    </a:p>
                  </a:txBody>
                  <a:tcPr/>
                </a:tc>
                <a:tc>
                  <a:txBody>
                    <a:bodyPr/>
                    <a:lstStyle/>
                    <a:p>
                      <a:r>
                        <a:rPr lang="en-GB"/>
                        <a:t>EEPRU considered unlikely that CAZ-AVI will keep ward open most patients have other treatment options</a:t>
                      </a:r>
                    </a:p>
                  </a:txBody>
                  <a:tcPr/>
                </a:tc>
                <a:extLst>
                  <a:ext uri="{0D108BD9-81ED-4DB2-BD59-A6C34878D82A}">
                    <a16:rowId xmlns:a16="http://schemas.microsoft.com/office/drawing/2014/main" val="2262136987"/>
                  </a:ext>
                </a:extLst>
              </a:tr>
              <a:tr h="958994">
                <a:tc>
                  <a:txBody>
                    <a:bodyPr/>
                    <a:lstStyle/>
                    <a:p>
                      <a:r>
                        <a:rPr lang="en-GB"/>
                        <a:t>Reduced use of resources enabling procedures and healthcare for other patients</a:t>
                      </a:r>
                    </a:p>
                  </a:txBody>
                  <a:tcPr/>
                </a:tc>
                <a:tc>
                  <a:txBody>
                    <a:bodyPr/>
                    <a:lstStyle/>
                    <a:p>
                      <a:r>
                        <a:rPr lang="en-GB"/>
                        <a:t>Yes</a:t>
                      </a:r>
                    </a:p>
                  </a:txBody>
                  <a:tcPr/>
                </a:tc>
                <a:tc>
                  <a:txBody>
                    <a:bodyPr/>
                    <a:lstStyle/>
                    <a:p>
                      <a:r>
                        <a:rPr lang="en-GB" dirty="0"/>
                        <a:t>Where possible, impact on resource use captured. When calculating population net benefit, cost savings converted to health benefits </a:t>
                      </a:r>
                    </a:p>
                  </a:txBody>
                  <a:tcPr/>
                </a:tc>
                <a:extLst>
                  <a:ext uri="{0D108BD9-81ED-4DB2-BD59-A6C34878D82A}">
                    <a16:rowId xmlns:a16="http://schemas.microsoft.com/office/drawing/2014/main" val="2229972912"/>
                  </a:ext>
                </a:extLst>
              </a:tr>
            </a:tbl>
          </a:graphicData>
        </a:graphic>
      </p:graphicFrame>
      <p:sp>
        <p:nvSpPr>
          <p:cNvPr id="8" name="Subtitle 2">
            <a:extLst>
              <a:ext uri="{FF2B5EF4-FFF2-40B4-BE49-F238E27FC236}">
                <a16:creationId xmlns:a16="http://schemas.microsoft.com/office/drawing/2014/main" id="{F36814DD-45C6-40AF-9FA3-B7D4AE5D5930}"/>
              </a:ext>
            </a:extLst>
          </p:cNvPr>
          <p:cNvSpPr txBox="1">
            <a:spLocks/>
          </p:cNvSpPr>
          <p:nvPr/>
        </p:nvSpPr>
        <p:spPr>
          <a:xfrm>
            <a:off x="338137" y="5626121"/>
            <a:ext cx="11080069" cy="518028"/>
          </a:xfrm>
          <a:prstGeom prst="rect">
            <a:avLst/>
          </a:prstGeom>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Company’s approach: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Partially captured. </a:t>
            </a:r>
          </a:p>
        </p:txBody>
      </p:sp>
    </p:spTree>
    <p:extLst>
      <p:ext uri="{BB962C8B-B14F-4D97-AF65-F5344CB8AC3E}">
        <p14:creationId xmlns:p14="http://schemas.microsoft.com/office/powerpoint/2010/main" val="4048592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7AA3-25C6-4A7D-B69B-6A4614175402}"/>
              </a:ext>
            </a:extLst>
          </p:cNvPr>
          <p:cNvSpPr>
            <a:spLocks noGrp="1"/>
          </p:cNvSpPr>
          <p:nvPr>
            <p:ph type="ctrTitle"/>
          </p:nvPr>
        </p:nvSpPr>
        <p:spPr/>
        <p:txBody>
          <a:bodyPr/>
          <a:lstStyle/>
          <a:p>
            <a:r>
              <a:rPr lang="en-GB"/>
              <a:t>Enablement Value – Consultation comments</a:t>
            </a:r>
          </a:p>
        </p:txBody>
      </p:sp>
      <p:sp>
        <p:nvSpPr>
          <p:cNvPr id="3" name="Subtitle 2">
            <a:extLst>
              <a:ext uri="{FF2B5EF4-FFF2-40B4-BE49-F238E27FC236}">
                <a16:creationId xmlns:a16="http://schemas.microsoft.com/office/drawing/2014/main" id="{4A3A8616-B456-4F32-AA3E-77581662355A}"/>
              </a:ext>
            </a:extLst>
          </p:cNvPr>
          <p:cNvSpPr>
            <a:spLocks noGrp="1"/>
          </p:cNvSpPr>
          <p:nvPr>
            <p:ph type="subTitle" idx="1"/>
          </p:nvPr>
        </p:nvSpPr>
        <p:spPr>
          <a:xfrm>
            <a:off x="496580" y="1200150"/>
            <a:ext cx="11080069" cy="4682176"/>
          </a:xfrm>
        </p:spPr>
        <p:txBody>
          <a:bodyPr>
            <a:normAutofit/>
          </a:bodyPr>
          <a:lstStyle/>
          <a:p>
            <a:pPr>
              <a:lnSpc>
                <a:spcPct val="100000"/>
              </a:lnSpc>
              <a:spcBef>
                <a:spcPts val="1200"/>
              </a:spcBef>
              <a:spcAft>
                <a:spcPts val="1200"/>
              </a:spcAft>
            </a:pPr>
            <a:r>
              <a:rPr lang="en-GB" b="1" u="sng"/>
              <a:t>Pfizer:</a:t>
            </a:r>
          </a:p>
          <a:p>
            <a:pPr>
              <a:lnSpc>
                <a:spcPct val="100000"/>
              </a:lnSpc>
              <a:spcBef>
                <a:spcPts val="1200"/>
              </a:spcBef>
              <a:spcAft>
                <a:spcPts val="1200"/>
              </a:spcAft>
              <a:buFont typeface="Arial" panose="020B0604020202020204" pitchFamily="34" charset="0"/>
              <a:buChar char="•"/>
            </a:pPr>
            <a:r>
              <a:rPr lang="en-GB"/>
              <a:t>EEPRU’s definition is too narrow. Enablement value goes beyond direct use of CAZ-AVI and links to its impact on antimicrobial resistance. </a:t>
            </a:r>
          </a:p>
          <a:p>
            <a:pPr marL="0" indent="0">
              <a:lnSpc>
                <a:spcPct val="100000"/>
              </a:lnSpc>
              <a:spcBef>
                <a:spcPts val="1200"/>
              </a:spcBef>
              <a:spcAft>
                <a:spcPts val="1200"/>
              </a:spcAft>
            </a:pPr>
            <a:r>
              <a:rPr lang="en-GB" b="1" u="sng"/>
              <a:t>Clinical expert:</a:t>
            </a:r>
          </a:p>
          <a:p>
            <a:pPr marL="285750" indent="-285750">
              <a:lnSpc>
                <a:spcPct val="100000"/>
              </a:lnSpc>
              <a:spcBef>
                <a:spcPts val="1200"/>
              </a:spcBef>
              <a:spcAft>
                <a:spcPts val="1200"/>
              </a:spcAft>
              <a:buFont typeface="Arial" panose="020B0604020202020204" pitchFamily="34" charset="0"/>
              <a:buChar char="•"/>
            </a:pPr>
            <a:r>
              <a:rPr lang="en-GB"/>
              <a:t>Enablement value already observed now, particularly in cystic fibrosis where timely use of CAZ-AVI may contribute towards enabling lung transplantation. Also relevant to growing numbers of other immunocompromised patient populations. </a:t>
            </a:r>
          </a:p>
          <a:p>
            <a:pPr marL="0" indent="0">
              <a:lnSpc>
                <a:spcPct val="100000"/>
              </a:lnSpc>
              <a:spcBef>
                <a:spcPts val="1200"/>
              </a:spcBef>
              <a:spcAft>
                <a:spcPts val="1200"/>
              </a:spcAft>
            </a:pPr>
            <a:r>
              <a:rPr lang="en-GB" b="1" u="sng"/>
              <a:t>Shionogi</a:t>
            </a:r>
          </a:p>
          <a:p>
            <a:pPr>
              <a:lnSpc>
                <a:spcPct val="110000"/>
              </a:lnSpc>
              <a:buFont typeface="Arial" panose="020B0604020202020204" pitchFamily="34" charset="0"/>
              <a:buChar char="•"/>
            </a:pPr>
            <a:r>
              <a:rPr lang="en-GB"/>
              <a:t>Several aspects of enablement value are acknowledged but not captured. In particular the benefit of increasing number of viable procedures.</a:t>
            </a:r>
          </a:p>
        </p:txBody>
      </p:sp>
      <p:sp>
        <p:nvSpPr>
          <p:cNvPr id="4" name="TextBox 3">
            <a:extLst>
              <a:ext uri="{FF2B5EF4-FFF2-40B4-BE49-F238E27FC236}">
                <a16:creationId xmlns:a16="http://schemas.microsoft.com/office/drawing/2014/main" id="{0175207F-CB5B-0443-BCE0-CFC7BC89770A}"/>
              </a:ext>
            </a:extLst>
          </p:cNvPr>
          <p:cNvSpPr txBox="1"/>
          <p:nvPr/>
        </p:nvSpPr>
        <p:spPr>
          <a:xfrm>
            <a:off x="172779" y="5657850"/>
            <a:ext cx="11522641" cy="712640"/>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400" i="1" dirty="0">
                <a:latin typeface="Lato"/>
              </a:rPr>
              <a:t>How significant is being able to keep wards open? To being able to do procedures?  Is there uncaptured benefit? </a:t>
            </a:r>
            <a:endParaRPr lang="en-GB" sz="2400" i="1" dirty="0"/>
          </a:p>
        </p:txBody>
      </p:sp>
    </p:spTree>
    <p:extLst>
      <p:ext uri="{BB962C8B-B14F-4D97-AF65-F5344CB8AC3E}">
        <p14:creationId xmlns:p14="http://schemas.microsoft.com/office/powerpoint/2010/main" val="498331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a:xfrm>
            <a:off x="496383" y="203189"/>
            <a:ext cx="11080069" cy="1276350"/>
          </a:xfrm>
        </p:spPr>
        <p:txBody>
          <a:bodyPr>
            <a:normAutofit fontScale="90000"/>
          </a:bodyPr>
          <a:lstStyle/>
          <a:p>
            <a:pPr>
              <a:lnSpc>
                <a:spcPct val="100000"/>
              </a:lnSpc>
            </a:pPr>
            <a:r>
              <a:rPr lang="en-GB" dirty="0"/>
              <a:t>Diversity Value</a:t>
            </a:r>
            <a:br>
              <a:rPr lang="en-GB" dirty="0"/>
            </a:br>
            <a:r>
              <a:rPr lang="en-GB" sz="2200" b="0" i="1" dirty="0">
                <a:solidFill>
                  <a:schemeClr val="accent2"/>
                </a:solidFill>
                <a:latin typeface="Lato"/>
                <a:ea typeface="Calibri"/>
                <a:cs typeface="Calibri"/>
                <a:sym typeface="Calibri"/>
              </a:rPr>
              <a:t>Benefits of new antimicrobials adding to the range of treatments currently available, potentially reducing selection pressure on and resistance to other available treatments</a:t>
            </a:r>
            <a:br>
              <a:rPr lang="en-GB" i="1" dirty="0">
                <a:solidFill>
                  <a:srgbClr val="000000"/>
                </a:solidFill>
                <a:latin typeface="Lato"/>
                <a:ea typeface="Calibri"/>
                <a:cs typeface="Calibri"/>
                <a:sym typeface="Calibri"/>
              </a:rPr>
            </a:br>
            <a:endParaRPr lang="en-GB" dirty="0"/>
          </a:p>
        </p:txBody>
      </p:sp>
      <p:sp>
        <p:nvSpPr>
          <p:cNvPr id="3" name="Subtitle 2">
            <a:extLst>
              <a:ext uri="{FF2B5EF4-FFF2-40B4-BE49-F238E27FC236}">
                <a16:creationId xmlns:a16="http://schemas.microsoft.com/office/drawing/2014/main" id="{878F5F8C-FBA9-4BDC-97B3-1E29A593DBE4}"/>
              </a:ext>
            </a:extLst>
          </p:cNvPr>
          <p:cNvSpPr>
            <a:spLocks noGrp="1"/>
          </p:cNvSpPr>
          <p:nvPr>
            <p:ph type="subTitle" idx="1"/>
          </p:nvPr>
        </p:nvSpPr>
        <p:spPr/>
        <p:txBody>
          <a:bodyPr/>
          <a:lstStyle/>
          <a:p>
            <a:pPr>
              <a:buFont typeface="Arial" panose="020B0604020202020204" pitchFamily="34" charset="0"/>
              <a:buChar char="•"/>
            </a:pPr>
            <a:endParaRPr lang="en-GB"/>
          </a:p>
          <a:p>
            <a:pPr>
              <a:buFont typeface="Arial" panose="020B0604020202020204" pitchFamily="34" charset="0"/>
              <a:buChar char="•"/>
            </a:pPr>
            <a:endParaRPr lang="en-GB"/>
          </a:p>
        </p:txBody>
      </p:sp>
      <p:graphicFrame>
        <p:nvGraphicFramePr>
          <p:cNvPr id="5" name="Table 5">
            <a:extLst>
              <a:ext uri="{FF2B5EF4-FFF2-40B4-BE49-F238E27FC236}">
                <a16:creationId xmlns:a16="http://schemas.microsoft.com/office/drawing/2014/main" id="{D010CB90-C6DF-40AF-BD4C-F57C66DE04A0}"/>
              </a:ext>
            </a:extLst>
          </p:cNvPr>
          <p:cNvGraphicFramePr>
            <a:graphicFrameLocks noGrp="1"/>
          </p:cNvGraphicFramePr>
          <p:nvPr>
            <p:extLst>
              <p:ext uri="{D42A27DB-BD31-4B8C-83A1-F6EECF244321}">
                <p14:modId xmlns:p14="http://schemas.microsoft.com/office/powerpoint/2010/main" val="3023630781"/>
              </p:ext>
            </p:extLst>
          </p:nvPr>
        </p:nvGraphicFramePr>
        <p:xfrm>
          <a:off x="458570" y="1651139"/>
          <a:ext cx="11155694" cy="3535680"/>
        </p:xfrm>
        <a:graphic>
          <a:graphicData uri="http://schemas.openxmlformats.org/drawingml/2006/table">
            <a:tbl>
              <a:tblPr firstRow="1" bandRow="1">
                <a:tableStyleId>{5C22544A-7EE6-4342-B048-85BDC9FD1C3A}</a:tableStyleId>
              </a:tblPr>
              <a:tblGrid>
                <a:gridCol w="2932617">
                  <a:extLst>
                    <a:ext uri="{9D8B030D-6E8A-4147-A177-3AD203B41FA5}">
                      <a16:colId xmlns:a16="http://schemas.microsoft.com/office/drawing/2014/main" val="117477685"/>
                    </a:ext>
                  </a:extLst>
                </a:gridCol>
                <a:gridCol w="1558636">
                  <a:extLst>
                    <a:ext uri="{9D8B030D-6E8A-4147-A177-3AD203B41FA5}">
                      <a16:colId xmlns:a16="http://schemas.microsoft.com/office/drawing/2014/main" val="2191805115"/>
                    </a:ext>
                  </a:extLst>
                </a:gridCol>
                <a:gridCol w="6664441">
                  <a:extLst>
                    <a:ext uri="{9D8B030D-6E8A-4147-A177-3AD203B41FA5}">
                      <a16:colId xmlns:a16="http://schemas.microsoft.com/office/drawing/2014/main" val="2657090986"/>
                    </a:ext>
                  </a:extLst>
                </a:gridCol>
              </a:tblGrid>
              <a:tr h="672621">
                <a:tc>
                  <a:txBody>
                    <a:bodyPr/>
                    <a:lstStyle/>
                    <a:p>
                      <a:r>
                        <a:rPr lang="en-GB" sz="2000"/>
                        <a:t>Potential source of additional benefit</a:t>
                      </a:r>
                    </a:p>
                  </a:txBody>
                  <a:tcPr/>
                </a:tc>
                <a:tc>
                  <a:txBody>
                    <a:bodyPr/>
                    <a:lstStyle/>
                    <a:p>
                      <a:r>
                        <a:rPr lang="en-GB" sz="2000" dirty="0"/>
                        <a:t>Modelled?</a:t>
                      </a:r>
                    </a:p>
                  </a:txBody>
                  <a:tcPr/>
                </a:tc>
                <a:tc>
                  <a:txBody>
                    <a:bodyPr/>
                    <a:lstStyle/>
                    <a:p>
                      <a:r>
                        <a:rPr lang="en-GB" sz="2000" dirty="0"/>
                        <a:t>Rationale for excluding/additional comment if included</a:t>
                      </a:r>
                    </a:p>
                  </a:txBody>
                  <a:tcPr/>
                </a:tc>
                <a:extLst>
                  <a:ext uri="{0D108BD9-81ED-4DB2-BD59-A6C34878D82A}">
                    <a16:rowId xmlns:a16="http://schemas.microsoft.com/office/drawing/2014/main" val="2602059357"/>
                  </a:ext>
                </a:extLst>
              </a:tr>
              <a:tr h="2719728">
                <a:tc>
                  <a:txBody>
                    <a:bodyPr/>
                    <a:lstStyle/>
                    <a:p>
                      <a:r>
                        <a:rPr lang="en-GB" sz="2000"/>
                        <a:t>Reduce selection pressure on and resistance to other available treatments</a:t>
                      </a:r>
                    </a:p>
                  </a:txBody>
                  <a:tcPr/>
                </a:tc>
                <a:tc>
                  <a:txBody>
                    <a:bodyPr/>
                    <a:lstStyle/>
                    <a:p>
                      <a:r>
                        <a:rPr lang="en-GB" sz="2000" dirty="0"/>
                        <a:t>No</a:t>
                      </a:r>
                    </a:p>
                  </a:txBody>
                  <a:tcPr/>
                </a:tc>
                <a:tc>
                  <a:txBody>
                    <a:bodyPr/>
                    <a:lstStyle/>
                    <a:p>
                      <a:r>
                        <a:rPr lang="en-GB" sz="2000" dirty="0">
                          <a:solidFill>
                            <a:schemeClr val="tx1"/>
                          </a:solidFill>
                        </a:rPr>
                        <a:t>Within high value clinical scenarios: </a:t>
                      </a:r>
                    </a:p>
                    <a:p>
                      <a:pPr marL="342900" indent="-342900">
                        <a:buFont typeface="Arial" panose="020B0604020202020204" pitchFamily="34" charset="0"/>
                        <a:buChar char="•"/>
                      </a:pPr>
                      <a:r>
                        <a:rPr lang="en-GB" sz="2000" dirty="0">
                          <a:solidFill>
                            <a:schemeClr val="tx1"/>
                          </a:solidFill>
                        </a:rPr>
                        <a:t>Diverse prescribing strategies inappropriate given lack of safe and effective alternative treatments </a:t>
                      </a:r>
                    </a:p>
                    <a:p>
                      <a:endParaRPr lang="en-GB" sz="2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Outside high value clinical scenarios: </a:t>
                      </a:r>
                    </a:p>
                    <a:p>
                      <a:pPr marL="342900" indent="-342900">
                        <a:buFont typeface="Arial" panose="020B0604020202020204" pitchFamily="34" charset="0"/>
                        <a:buChar char="•"/>
                      </a:pPr>
                      <a:r>
                        <a:rPr lang="en-GB" sz="2000" dirty="0">
                          <a:solidFill>
                            <a:schemeClr val="tx1"/>
                          </a:solidFill>
                        </a:rPr>
                        <a:t>CAZ-AVI should NOT be used as part of diverse prescribing strategies to avoid resistance to CAZ-AVI. </a:t>
                      </a:r>
                    </a:p>
                    <a:p>
                      <a:pPr marL="342900" indent="-342900">
                        <a:buFont typeface="Arial" panose="020B0604020202020204" pitchFamily="34" charset="0"/>
                        <a:buChar char="•"/>
                      </a:pPr>
                      <a:r>
                        <a:rPr lang="en-GB" sz="2000" dirty="0">
                          <a:solidFill>
                            <a:schemeClr val="tx1"/>
                          </a:solidFill>
                        </a:rPr>
                        <a:t>Uncertainty about how reduced use of comparators will impact resistant to comparators</a:t>
                      </a:r>
                    </a:p>
                  </a:txBody>
                  <a:tcPr/>
                </a:tc>
                <a:extLst>
                  <a:ext uri="{0D108BD9-81ED-4DB2-BD59-A6C34878D82A}">
                    <a16:rowId xmlns:a16="http://schemas.microsoft.com/office/drawing/2014/main" val="130044176"/>
                  </a:ext>
                </a:extLst>
              </a:tr>
            </a:tbl>
          </a:graphicData>
        </a:graphic>
      </p:graphicFrame>
      <p:sp>
        <p:nvSpPr>
          <p:cNvPr id="6" name="Subtitle 2">
            <a:extLst>
              <a:ext uri="{FF2B5EF4-FFF2-40B4-BE49-F238E27FC236}">
                <a16:creationId xmlns:a16="http://schemas.microsoft.com/office/drawing/2014/main" id="{366978BE-3052-4659-9D7F-993880A70F98}"/>
              </a:ext>
            </a:extLst>
          </p:cNvPr>
          <p:cNvSpPr txBox="1">
            <a:spLocks/>
          </p:cNvSpPr>
          <p:nvPr/>
        </p:nvSpPr>
        <p:spPr>
          <a:xfrm>
            <a:off x="458570" y="5316791"/>
            <a:ext cx="11080069" cy="906872"/>
          </a:xfrm>
          <a:prstGeom prst="rect">
            <a:avLst/>
          </a:prstGeom>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Company’s approach: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Included diverse prescribing strategies</a:t>
            </a:r>
          </a:p>
        </p:txBody>
      </p:sp>
    </p:spTree>
    <p:extLst>
      <p:ext uri="{BB962C8B-B14F-4D97-AF65-F5344CB8AC3E}">
        <p14:creationId xmlns:p14="http://schemas.microsoft.com/office/powerpoint/2010/main" val="3029644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7AA3-25C6-4A7D-B69B-6A4614175402}"/>
              </a:ext>
            </a:extLst>
          </p:cNvPr>
          <p:cNvSpPr>
            <a:spLocks noGrp="1"/>
          </p:cNvSpPr>
          <p:nvPr>
            <p:ph type="ctrTitle"/>
          </p:nvPr>
        </p:nvSpPr>
        <p:spPr>
          <a:xfrm>
            <a:off x="496383" y="248434"/>
            <a:ext cx="11080069" cy="1276350"/>
          </a:xfrm>
        </p:spPr>
        <p:txBody>
          <a:bodyPr/>
          <a:lstStyle/>
          <a:p>
            <a:r>
              <a:rPr lang="en-GB" dirty="0"/>
              <a:t>Diversity Value – Consultation comments</a:t>
            </a:r>
          </a:p>
        </p:txBody>
      </p:sp>
      <p:sp>
        <p:nvSpPr>
          <p:cNvPr id="3" name="Subtitle 2">
            <a:extLst>
              <a:ext uri="{FF2B5EF4-FFF2-40B4-BE49-F238E27FC236}">
                <a16:creationId xmlns:a16="http://schemas.microsoft.com/office/drawing/2014/main" id="{4A3A8616-B456-4F32-AA3E-77581662355A}"/>
              </a:ext>
            </a:extLst>
          </p:cNvPr>
          <p:cNvSpPr>
            <a:spLocks noGrp="1"/>
          </p:cNvSpPr>
          <p:nvPr>
            <p:ph type="subTitle" idx="1"/>
          </p:nvPr>
        </p:nvSpPr>
        <p:spPr>
          <a:xfrm>
            <a:off x="496383" y="1125685"/>
            <a:ext cx="11080069" cy="4589379"/>
          </a:xfrm>
        </p:spPr>
        <p:txBody>
          <a:bodyPr>
            <a:noAutofit/>
          </a:bodyPr>
          <a:lstStyle/>
          <a:p>
            <a:pPr>
              <a:lnSpc>
                <a:spcPct val="100000"/>
              </a:lnSpc>
              <a:spcBef>
                <a:spcPts val="1200"/>
              </a:spcBef>
              <a:spcAft>
                <a:spcPts val="1200"/>
              </a:spcAft>
            </a:pPr>
            <a:r>
              <a:rPr lang="en-GB" sz="2000" b="1" dirty="0"/>
              <a:t>Pfizer</a:t>
            </a:r>
          </a:p>
          <a:p>
            <a:pPr>
              <a:lnSpc>
                <a:spcPct val="100000"/>
              </a:lnSpc>
              <a:spcBef>
                <a:spcPts val="1200"/>
              </a:spcBef>
              <a:spcAft>
                <a:spcPts val="1200"/>
              </a:spcAft>
              <a:buFont typeface="Arial" panose="020B0604020202020204" pitchFamily="34" charset="0"/>
              <a:buChar char="•"/>
            </a:pPr>
            <a:r>
              <a:rPr lang="en-GB" sz="2000" dirty="0"/>
              <a:t>Diversification prolongs efficacy of existing antimicrobials, and introducing a new antimicrobial (CAZ-AVI) increases the effectiveness of diversification</a:t>
            </a:r>
          </a:p>
          <a:p>
            <a:pPr>
              <a:lnSpc>
                <a:spcPct val="100000"/>
              </a:lnSpc>
              <a:spcBef>
                <a:spcPts val="1200"/>
              </a:spcBef>
              <a:spcAft>
                <a:spcPts val="1200"/>
              </a:spcAft>
            </a:pPr>
            <a:r>
              <a:rPr lang="en-GB" sz="2000" b="1" dirty="0"/>
              <a:t>BSAC and </a:t>
            </a:r>
            <a:r>
              <a:rPr lang="en-GB" sz="2000" b="1" dirty="0" err="1"/>
              <a:t>RCPath</a:t>
            </a:r>
            <a:endParaRPr lang="en-GB" sz="2000" b="1" dirty="0"/>
          </a:p>
          <a:p>
            <a:pPr marL="342900" indent="-342900">
              <a:lnSpc>
                <a:spcPct val="100000"/>
              </a:lnSpc>
              <a:spcBef>
                <a:spcPts val="1200"/>
              </a:spcBef>
              <a:spcAft>
                <a:spcPts val="1200"/>
              </a:spcAft>
              <a:buFont typeface="Arial" panose="020B0604020202020204" pitchFamily="34" charset="0"/>
              <a:buChar char="•"/>
            </a:pPr>
            <a:r>
              <a:rPr lang="en-GB" sz="2000" dirty="0"/>
              <a:t>NHS Trusts are put under pressure to avoid prescribing carbapenems </a:t>
            </a:r>
          </a:p>
          <a:p>
            <a:r>
              <a:rPr lang="en-GB" sz="2000" b="1" dirty="0"/>
              <a:t>Shionogi</a:t>
            </a:r>
          </a:p>
          <a:p>
            <a:pPr>
              <a:lnSpc>
                <a:spcPct val="100000"/>
              </a:lnSpc>
              <a:spcBef>
                <a:spcPts val="600"/>
              </a:spcBef>
              <a:spcAft>
                <a:spcPts val="600"/>
              </a:spcAft>
              <a:buFont typeface="Arial" panose="020B0604020202020204" pitchFamily="34" charset="0"/>
              <a:buChar char="•"/>
            </a:pPr>
            <a:r>
              <a:rPr lang="en-GB" sz="2000" dirty="0"/>
              <a:t>Argument that diversity will result in a net zero benefit due to countervailing effects seems counter-intuitive and contradictory to the identification of diversity value as a potential uncaptured benefit</a:t>
            </a:r>
          </a:p>
          <a:p>
            <a:pPr>
              <a:lnSpc>
                <a:spcPct val="100000"/>
              </a:lnSpc>
              <a:spcBef>
                <a:spcPts val="600"/>
              </a:spcBef>
              <a:spcAft>
                <a:spcPts val="600"/>
              </a:spcAft>
              <a:buFont typeface="Arial" panose="020B0604020202020204" pitchFamily="34" charset="0"/>
              <a:buChar char="•"/>
            </a:pPr>
            <a:r>
              <a:rPr lang="en-GB" sz="2000" dirty="0">
                <a:sym typeface="Wingdings" panose="05000000000000000000" pitchFamily="2" charset="2"/>
              </a:rPr>
              <a:t>Scientific rationale for diverse prescribing widely accepted</a:t>
            </a:r>
            <a:endParaRPr lang="en-GB" sz="2000" dirty="0"/>
          </a:p>
          <a:p>
            <a:pPr>
              <a:buFont typeface="Arial" panose="020B0604020202020204" pitchFamily="34" charset="0"/>
              <a:buChar char="•"/>
            </a:pPr>
            <a:endParaRPr lang="en-GB" b="1" u="sng" dirty="0">
              <a:solidFill>
                <a:srgbClr val="FF0000"/>
              </a:solidFill>
            </a:endParaRPr>
          </a:p>
        </p:txBody>
      </p:sp>
      <p:sp>
        <p:nvSpPr>
          <p:cNvPr id="6" name="TextBox 5">
            <a:extLst>
              <a:ext uri="{FF2B5EF4-FFF2-40B4-BE49-F238E27FC236}">
                <a16:creationId xmlns:a16="http://schemas.microsoft.com/office/drawing/2014/main" id="{F6C56F78-2126-F349-AE87-4D48F90833BA}"/>
              </a:ext>
            </a:extLst>
          </p:cNvPr>
          <p:cNvSpPr txBox="1"/>
          <p:nvPr/>
        </p:nvSpPr>
        <p:spPr>
          <a:xfrm>
            <a:off x="496383" y="5879675"/>
            <a:ext cx="8811754" cy="712640"/>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400" i="1" dirty="0">
                <a:latin typeface="Lato"/>
              </a:rPr>
              <a:t> Is diversity value an uncaptured benefit? If so, what magnitude? </a:t>
            </a:r>
            <a:endParaRPr lang="en-GB" sz="2400" i="1" dirty="0"/>
          </a:p>
        </p:txBody>
      </p:sp>
    </p:spTree>
    <p:extLst>
      <p:ext uri="{BB962C8B-B14F-4D97-AF65-F5344CB8AC3E}">
        <p14:creationId xmlns:p14="http://schemas.microsoft.com/office/powerpoint/2010/main" val="1152207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a:t>Company economic model</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4852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A013-33E4-4255-9EB6-C4A47B4E548D}"/>
              </a:ext>
            </a:extLst>
          </p:cNvPr>
          <p:cNvSpPr>
            <a:spLocks noGrp="1"/>
          </p:cNvSpPr>
          <p:nvPr>
            <p:ph type="ctrTitle"/>
          </p:nvPr>
        </p:nvSpPr>
        <p:spPr>
          <a:xfrm>
            <a:off x="246888" y="0"/>
            <a:ext cx="11695112" cy="1276350"/>
          </a:xfrm>
        </p:spPr>
        <p:txBody>
          <a:bodyPr>
            <a:normAutofit/>
          </a:bodyPr>
          <a:lstStyle/>
          <a:p>
            <a:r>
              <a:rPr lang="en-GB" sz="3600" dirty="0"/>
              <a:t>Comparing company and EEPRU economic models (1)</a:t>
            </a:r>
          </a:p>
        </p:txBody>
      </p:sp>
      <p:graphicFrame>
        <p:nvGraphicFramePr>
          <p:cNvPr id="8" name="Table 7">
            <a:extLst>
              <a:ext uri="{FF2B5EF4-FFF2-40B4-BE49-F238E27FC236}">
                <a16:creationId xmlns:a16="http://schemas.microsoft.com/office/drawing/2014/main" id="{F6CF8A53-548A-4DFB-A0B4-C93EA1D4642B}"/>
              </a:ext>
            </a:extLst>
          </p:cNvPr>
          <p:cNvGraphicFramePr>
            <a:graphicFrameLocks noGrp="1"/>
          </p:cNvGraphicFramePr>
          <p:nvPr>
            <p:extLst>
              <p:ext uri="{D42A27DB-BD31-4B8C-83A1-F6EECF244321}">
                <p14:modId xmlns:p14="http://schemas.microsoft.com/office/powerpoint/2010/main" val="2783049922"/>
              </p:ext>
            </p:extLst>
          </p:nvPr>
        </p:nvGraphicFramePr>
        <p:xfrm>
          <a:off x="246888" y="563416"/>
          <a:ext cx="11695111" cy="6221043"/>
        </p:xfrm>
        <a:graphic>
          <a:graphicData uri="http://schemas.openxmlformats.org/drawingml/2006/table">
            <a:tbl>
              <a:tblPr firstRow="1" firstCol="1" bandRow="1">
                <a:tableStyleId>{5C22544A-7EE6-4342-B048-85BDC9FD1C3A}</a:tableStyleId>
              </a:tblPr>
              <a:tblGrid>
                <a:gridCol w="1465393">
                  <a:extLst>
                    <a:ext uri="{9D8B030D-6E8A-4147-A177-3AD203B41FA5}">
                      <a16:colId xmlns:a16="http://schemas.microsoft.com/office/drawing/2014/main" val="2499403528"/>
                    </a:ext>
                  </a:extLst>
                </a:gridCol>
                <a:gridCol w="5571218">
                  <a:extLst>
                    <a:ext uri="{9D8B030D-6E8A-4147-A177-3AD203B41FA5}">
                      <a16:colId xmlns:a16="http://schemas.microsoft.com/office/drawing/2014/main" val="3895081300"/>
                    </a:ext>
                  </a:extLst>
                </a:gridCol>
                <a:gridCol w="4658500">
                  <a:extLst>
                    <a:ext uri="{9D8B030D-6E8A-4147-A177-3AD203B41FA5}">
                      <a16:colId xmlns:a16="http://schemas.microsoft.com/office/drawing/2014/main" val="2103791878"/>
                    </a:ext>
                  </a:extLst>
                </a:gridCol>
              </a:tblGrid>
              <a:tr h="328494">
                <a:tc>
                  <a:txBody>
                    <a:bodyPr/>
                    <a:lstStyle/>
                    <a:p>
                      <a:pPr>
                        <a:lnSpc>
                          <a:spcPct val="100000"/>
                        </a:lnSpc>
                        <a:spcAft>
                          <a:spcPts val="300"/>
                        </a:spcAft>
                      </a:pPr>
                      <a:r>
                        <a:rPr lang="en-GB" sz="1800" dirty="0">
                          <a:effectLst/>
                          <a:latin typeface="+mn-lt"/>
                        </a:rPr>
                        <a:t>Element</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00000"/>
                        </a:lnSpc>
                        <a:spcAft>
                          <a:spcPts val="300"/>
                        </a:spcAft>
                      </a:pPr>
                      <a:r>
                        <a:rPr lang="en-GB" sz="1800">
                          <a:effectLst/>
                          <a:latin typeface="+mn-lt"/>
                        </a:rPr>
                        <a:t>Company </a:t>
                      </a:r>
                      <a:endParaRPr lang="en-GB" sz="180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00000"/>
                        </a:lnSpc>
                        <a:spcAft>
                          <a:spcPts val="300"/>
                        </a:spcAft>
                      </a:pPr>
                      <a:r>
                        <a:rPr lang="en-GB" sz="1800">
                          <a:effectLst/>
                          <a:latin typeface="+mn-lt"/>
                          <a:ea typeface="Calibri" panose="020F0502020204030204" pitchFamily="34" charset="0"/>
                          <a:cs typeface="Arial" panose="020B0604020202020204" pitchFamily="34" charset="0"/>
                        </a:rPr>
                        <a:t>EEPRU (patient-level)</a:t>
                      </a:r>
                    </a:p>
                  </a:txBody>
                  <a:tcPr marL="11121" marR="11121" marT="0" marB="0"/>
                </a:tc>
                <a:extLst>
                  <a:ext uri="{0D108BD9-81ED-4DB2-BD59-A6C34878D82A}">
                    <a16:rowId xmlns:a16="http://schemas.microsoft.com/office/drawing/2014/main" val="4093648346"/>
                  </a:ext>
                </a:extLst>
              </a:tr>
              <a:tr h="877942">
                <a:tc>
                  <a:txBody>
                    <a:bodyPr/>
                    <a:lstStyle/>
                    <a:p>
                      <a:pPr>
                        <a:lnSpc>
                          <a:spcPct val="100000"/>
                        </a:lnSpc>
                        <a:spcAft>
                          <a:spcPts val="300"/>
                        </a:spcAft>
                      </a:pPr>
                      <a:r>
                        <a:rPr lang="en-GB" sz="1800" dirty="0">
                          <a:effectLst/>
                          <a:latin typeface="+mn-lt"/>
                        </a:rPr>
                        <a:t>Setting </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00000"/>
                        </a:lnSpc>
                        <a:spcAft>
                          <a:spcPts val="300"/>
                        </a:spcAft>
                      </a:pPr>
                      <a:r>
                        <a:rPr lang="en-GB" sz="1800" dirty="0">
                          <a:effectLst/>
                          <a:latin typeface="+mn-lt"/>
                        </a:rPr>
                        <a:t>1,000 patients in single hospital infectious environment. Results scaled-up to reflect 93,432 beds being occupied over a 10-year horizon.</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00000"/>
                        </a:lnSpc>
                        <a:spcAft>
                          <a:spcPts val="300"/>
                        </a:spcAft>
                      </a:pPr>
                      <a:r>
                        <a:rPr lang="en-GB" sz="1800">
                          <a:effectLst/>
                          <a:latin typeface="+mn-lt"/>
                          <a:ea typeface="Calibri" panose="020F0502020204030204" pitchFamily="34" charset="0"/>
                          <a:cs typeface="Arial" panose="020B0604020202020204" pitchFamily="34" charset="0"/>
                        </a:rPr>
                        <a:t>Patient-level:  2 settings, microbiology-directed setting and empirical setting treatment</a:t>
                      </a:r>
                      <a:endParaRPr lang="en-GB" sz="1800" dirty="0">
                        <a:effectLst/>
                        <a:latin typeface="+mn-lt"/>
                        <a:ea typeface="Calibri" panose="020F0502020204030204" pitchFamily="34" charset="0"/>
                        <a:cs typeface="Arial" panose="020B0604020202020204" pitchFamily="34" charset="0"/>
                      </a:endParaRPr>
                    </a:p>
                  </a:txBody>
                  <a:tcPr marL="11121" marR="11121" marT="0" marB="0"/>
                </a:tc>
                <a:extLst>
                  <a:ext uri="{0D108BD9-81ED-4DB2-BD59-A6C34878D82A}">
                    <a16:rowId xmlns:a16="http://schemas.microsoft.com/office/drawing/2014/main" val="4017128157"/>
                  </a:ext>
                </a:extLst>
              </a:tr>
              <a:tr h="916068">
                <a:tc>
                  <a:txBody>
                    <a:bodyPr/>
                    <a:lstStyle/>
                    <a:p>
                      <a:pPr>
                        <a:lnSpc>
                          <a:spcPct val="100000"/>
                        </a:lnSpc>
                        <a:spcAft>
                          <a:spcPts val="300"/>
                        </a:spcAft>
                      </a:pPr>
                      <a:r>
                        <a:rPr lang="en-GB" sz="1800" dirty="0">
                          <a:effectLst/>
                          <a:latin typeface="+mn-lt"/>
                        </a:rPr>
                        <a:t>Structure</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dirty="0">
                          <a:latin typeface="+mn-lt"/>
                        </a:rPr>
                        <a:t>Multi-state disease transmission model</a:t>
                      </a:r>
                    </a:p>
                  </a:txBody>
                  <a:tcPr marL="11121" marR="11121" marT="0" marB="0"/>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800" kern="1200" dirty="0">
                          <a:solidFill>
                            <a:schemeClr val="tx1"/>
                          </a:solidFill>
                          <a:effectLst/>
                          <a:latin typeface="+mn-lt"/>
                          <a:ea typeface="+mn-ea"/>
                          <a:cs typeface="+mn-cs"/>
                        </a:rPr>
                        <a:t>Forecast-based approach, structure differs according to empiric treatment or microbiology-directed</a:t>
                      </a:r>
                      <a:endParaRPr lang="en-GB" dirty="0">
                        <a:latin typeface="+mn-lt"/>
                      </a:endParaRPr>
                    </a:p>
                  </a:txBody>
                  <a:tcPr marL="11121" marR="11121" marT="0" marB="0"/>
                </a:tc>
                <a:extLst>
                  <a:ext uri="{0D108BD9-81ED-4DB2-BD59-A6C34878D82A}">
                    <a16:rowId xmlns:a16="http://schemas.microsoft.com/office/drawing/2014/main" val="1805619859"/>
                  </a:ext>
                </a:extLst>
              </a:tr>
              <a:tr h="1031136">
                <a:tc>
                  <a:txBody>
                    <a:bodyPr/>
                    <a:lstStyle/>
                    <a:p>
                      <a:pPr>
                        <a:lnSpc>
                          <a:spcPct val="100000"/>
                        </a:lnSpc>
                        <a:spcAft>
                          <a:spcPts val="300"/>
                        </a:spcAft>
                      </a:pPr>
                      <a:r>
                        <a:rPr lang="en-GB" sz="1800" dirty="0">
                          <a:effectLst/>
                          <a:latin typeface="+mn-lt"/>
                        </a:rPr>
                        <a:t>Treatment pathways</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00000"/>
                        </a:lnSpc>
                        <a:spcAft>
                          <a:spcPts val="300"/>
                        </a:spcAft>
                      </a:pPr>
                      <a:r>
                        <a:rPr lang="en-GB" sz="1800" dirty="0">
                          <a:solidFill>
                            <a:schemeClr val="tx1"/>
                          </a:solidFill>
                          <a:effectLst/>
                          <a:latin typeface="+mn-lt"/>
                        </a:rPr>
                        <a:t>20% of patients have confirmed pathogen-resistance mechanisms before treatment and receive microbiology-directed treatment 1st line</a:t>
                      </a:r>
                    </a:p>
                    <a:p>
                      <a:pPr>
                        <a:lnSpc>
                          <a:spcPct val="100000"/>
                        </a:lnSpc>
                        <a:spcAft>
                          <a:spcPts val="300"/>
                        </a:spcAft>
                      </a:pPr>
                      <a:r>
                        <a:rPr lang="en-GB" sz="1800" dirty="0">
                          <a:effectLst/>
                          <a:latin typeface="+mn-lt"/>
                        </a:rPr>
                        <a:t>80% start treatment empirically</a:t>
                      </a:r>
                      <a:endParaRPr lang="en-GB" sz="1800" strike="sngStrike"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00000"/>
                        </a:lnSpc>
                        <a:spcAft>
                          <a:spcPts val="300"/>
                        </a:spcAft>
                      </a:pPr>
                      <a:r>
                        <a:rPr lang="en-GB" sz="1800" strike="noStrike" dirty="0">
                          <a:effectLst/>
                          <a:latin typeface="+mn-lt"/>
                          <a:ea typeface="Calibri" panose="020F0502020204030204" pitchFamily="34" charset="0"/>
                          <a:cs typeface="Arial" panose="020B0604020202020204" pitchFamily="34" charset="0"/>
                        </a:rPr>
                        <a:t>All patients treated empirically first </a:t>
                      </a:r>
                      <a:endParaRPr lang="en-GB" sz="1800" strike="sngStrike" dirty="0">
                        <a:effectLst/>
                        <a:latin typeface="+mn-lt"/>
                        <a:ea typeface="Calibri" panose="020F0502020204030204" pitchFamily="34" charset="0"/>
                        <a:cs typeface="Arial" panose="020B0604020202020204" pitchFamily="34" charset="0"/>
                      </a:endParaRPr>
                    </a:p>
                  </a:txBody>
                  <a:tcPr marL="11121" marR="11121" marT="0" marB="0"/>
                </a:tc>
                <a:extLst>
                  <a:ext uri="{0D108BD9-81ED-4DB2-BD59-A6C34878D82A}">
                    <a16:rowId xmlns:a16="http://schemas.microsoft.com/office/drawing/2014/main" val="1645356660"/>
                  </a:ext>
                </a:extLst>
              </a:tr>
              <a:tr h="618600">
                <a:tc>
                  <a:txBody>
                    <a:bodyPr/>
                    <a:lstStyle/>
                    <a:p>
                      <a:pPr>
                        <a:lnSpc>
                          <a:spcPct val="100000"/>
                        </a:lnSpc>
                        <a:spcAft>
                          <a:spcPts val="300"/>
                        </a:spcAft>
                      </a:pPr>
                      <a:r>
                        <a:rPr lang="en-GB" sz="1800" dirty="0">
                          <a:effectLst/>
                          <a:latin typeface="+mn-lt"/>
                        </a:rPr>
                        <a:t>Pathogen-mechanism</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00000"/>
                        </a:lnSpc>
                        <a:spcAft>
                          <a:spcPts val="300"/>
                        </a:spcAft>
                      </a:pPr>
                      <a:r>
                        <a:rPr lang="it-IT" sz="1800" dirty="0">
                          <a:effectLst/>
                          <a:latin typeface="+mn-lt"/>
                        </a:rPr>
                        <a:t>E coli</a:t>
                      </a:r>
                      <a:r>
                        <a:rPr lang="en-GB" sz="1800" dirty="0">
                          <a:effectLst/>
                          <a:latin typeface="+mn-lt"/>
                        </a:rPr>
                        <a:t>, </a:t>
                      </a:r>
                      <a:r>
                        <a:rPr lang="it-IT" sz="1800" dirty="0">
                          <a:effectLst/>
                          <a:latin typeface="+mn-lt"/>
                        </a:rPr>
                        <a:t>K </a:t>
                      </a:r>
                      <a:r>
                        <a:rPr lang="it-IT" sz="1800" dirty="0" err="1">
                          <a:effectLst/>
                          <a:latin typeface="+mn-lt"/>
                        </a:rPr>
                        <a:t>pneumoniae</a:t>
                      </a:r>
                      <a:r>
                        <a:rPr lang="en-GB" sz="1800" dirty="0">
                          <a:effectLst/>
                          <a:latin typeface="+mn-lt"/>
                        </a:rPr>
                        <a:t>, </a:t>
                      </a:r>
                      <a:r>
                        <a:rPr lang="it-IT" sz="1800" dirty="0" err="1">
                          <a:effectLst/>
                          <a:latin typeface="+mn-lt"/>
                        </a:rPr>
                        <a:t>P</a:t>
                      </a:r>
                      <a:r>
                        <a:rPr lang="it-IT" sz="1800" dirty="0">
                          <a:effectLst/>
                          <a:latin typeface="+mn-lt"/>
                        </a:rPr>
                        <a:t> </a:t>
                      </a:r>
                      <a:r>
                        <a:rPr lang="it-IT" sz="1800" dirty="0" err="1">
                          <a:effectLst/>
                          <a:latin typeface="+mn-lt"/>
                        </a:rPr>
                        <a:t>aeruginosa</a:t>
                      </a:r>
                      <a:endParaRPr lang="it-IT" sz="1800" dirty="0">
                        <a:solidFill>
                          <a:schemeClr val="tx1"/>
                        </a:solidFill>
                        <a:effectLst/>
                        <a:latin typeface="+mn-lt"/>
                      </a:endParaRPr>
                    </a:p>
                    <a:p>
                      <a:pPr>
                        <a:lnSpc>
                          <a:spcPct val="100000"/>
                        </a:lnSpc>
                        <a:spcAft>
                          <a:spcPts val="300"/>
                        </a:spcAft>
                      </a:pPr>
                      <a:r>
                        <a:rPr lang="it-IT" sz="1800" dirty="0" err="1">
                          <a:solidFill>
                            <a:schemeClr val="tx1"/>
                          </a:solidFill>
                          <a:effectLst/>
                          <a:latin typeface="+mn-lt"/>
                        </a:rPr>
                        <a:t>Several</a:t>
                      </a:r>
                      <a:r>
                        <a:rPr lang="it-IT" sz="1800" dirty="0">
                          <a:solidFill>
                            <a:schemeClr val="tx1"/>
                          </a:solidFill>
                          <a:effectLst/>
                          <a:latin typeface="+mn-lt"/>
                        </a:rPr>
                        <a:t> </a:t>
                      </a:r>
                      <a:r>
                        <a:rPr lang="it-IT" sz="1800" dirty="0" err="1">
                          <a:solidFill>
                            <a:schemeClr val="tx1"/>
                          </a:solidFill>
                          <a:effectLst/>
                          <a:latin typeface="+mn-lt"/>
                        </a:rPr>
                        <a:t>mechanisms</a:t>
                      </a:r>
                      <a:r>
                        <a:rPr lang="it-IT" sz="1800" dirty="0">
                          <a:solidFill>
                            <a:schemeClr val="tx1"/>
                          </a:solidFill>
                          <a:effectLst/>
                          <a:latin typeface="+mn-lt"/>
                        </a:rPr>
                        <a:t> of </a:t>
                      </a:r>
                      <a:r>
                        <a:rPr lang="it-IT" sz="1800" dirty="0" err="1">
                          <a:solidFill>
                            <a:schemeClr val="tx1"/>
                          </a:solidFill>
                          <a:effectLst/>
                          <a:latin typeface="+mn-lt"/>
                        </a:rPr>
                        <a:t>resistance</a:t>
                      </a:r>
                      <a:r>
                        <a:rPr lang="it-IT" sz="1800" dirty="0">
                          <a:solidFill>
                            <a:schemeClr val="tx1"/>
                          </a:solidFill>
                          <a:effectLst/>
                          <a:latin typeface="+mn-lt"/>
                        </a:rPr>
                        <a:t> (</a:t>
                      </a:r>
                      <a:r>
                        <a:rPr lang="it-IT" sz="1800" dirty="0" err="1">
                          <a:solidFill>
                            <a:schemeClr val="tx1"/>
                          </a:solidFill>
                          <a:effectLst/>
                          <a:latin typeface="+mn-lt"/>
                        </a:rPr>
                        <a:t>not</a:t>
                      </a:r>
                      <a:r>
                        <a:rPr lang="it-IT" sz="1800" dirty="0">
                          <a:solidFill>
                            <a:schemeClr val="tx1"/>
                          </a:solidFill>
                          <a:effectLst/>
                          <a:latin typeface="+mn-lt"/>
                        </a:rPr>
                        <a:t> </a:t>
                      </a:r>
                      <a:r>
                        <a:rPr lang="it-IT" sz="1800" dirty="0" err="1">
                          <a:solidFill>
                            <a:schemeClr val="tx1"/>
                          </a:solidFill>
                          <a:effectLst/>
                          <a:latin typeface="+mn-lt"/>
                        </a:rPr>
                        <a:t>specified</a:t>
                      </a:r>
                      <a:r>
                        <a:rPr lang="it-IT" sz="1800" dirty="0">
                          <a:solidFill>
                            <a:schemeClr val="tx1"/>
                          </a:solidFill>
                          <a:effectLst/>
                          <a:latin typeface="+mn-lt"/>
                        </a:rPr>
                        <a:t>)</a:t>
                      </a:r>
                      <a:endParaRPr lang="en-GB" sz="1800" dirty="0">
                        <a:solidFill>
                          <a:schemeClr val="tx1"/>
                        </a:solidFill>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00000"/>
                        </a:lnSpc>
                        <a:spcAft>
                          <a:spcPts val="300"/>
                        </a:spcAft>
                      </a:pPr>
                      <a:r>
                        <a:rPr lang="en-GB" sz="1800" i="1" dirty="0" err="1">
                          <a:effectLst/>
                          <a:latin typeface="+mn-lt"/>
                          <a:ea typeface="Calibri" panose="020F0502020204030204" pitchFamily="34" charset="0"/>
                          <a:cs typeface="Arial" panose="020B0604020202020204" pitchFamily="34" charset="0"/>
                        </a:rPr>
                        <a:t>Enterobacterales</a:t>
                      </a:r>
                      <a:r>
                        <a:rPr lang="en-GB" sz="1800" dirty="0">
                          <a:effectLst/>
                          <a:latin typeface="+mn-lt"/>
                          <a:ea typeface="Calibri" panose="020F0502020204030204" pitchFamily="34" charset="0"/>
                          <a:cs typeface="Arial" panose="020B0604020202020204" pitchFamily="34" charset="0"/>
                        </a:rPr>
                        <a:t> with OXA-48 mechanism of resistance</a:t>
                      </a:r>
                      <a:endParaRPr lang="en-GB" sz="1800" dirty="0">
                        <a:solidFill>
                          <a:schemeClr val="tx1"/>
                        </a:solidFill>
                        <a:effectLst/>
                        <a:latin typeface="+mn-lt"/>
                        <a:ea typeface="Calibri" panose="020F0502020204030204" pitchFamily="34" charset="0"/>
                        <a:cs typeface="Arial" panose="020B0604020202020204" pitchFamily="34" charset="0"/>
                      </a:endParaRPr>
                    </a:p>
                  </a:txBody>
                  <a:tcPr marL="11121" marR="11121" marT="0" marB="0"/>
                </a:tc>
                <a:extLst>
                  <a:ext uri="{0D108BD9-81ED-4DB2-BD59-A6C34878D82A}">
                    <a16:rowId xmlns:a16="http://schemas.microsoft.com/office/drawing/2014/main" val="3109252576"/>
                  </a:ext>
                </a:extLst>
              </a:tr>
              <a:tr h="330212">
                <a:tc>
                  <a:txBody>
                    <a:bodyPr/>
                    <a:lstStyle/>
                    <a:p>
                      <a:pPr>
                        <a:lnSpc>
                          <a:spcPct val="107000"/>
                        </a:lnSpc>
                        <a:spcAft>
                          <a:spcPts val="300"/>
                        </a:spcAft>
                      </a:pPr>
                      <a:r>
                        <a:rPr lang="en-GB" sz="1800" dirty="0">
                          <a:effectLst/>
                          <a:latin typeface="Calibri" panose="020F0502020204030204" pitchFamily="34" charset="0"/>
                          <a:ea typeface="Calibri" panose="020F0502020204030204" pitchFamily="34" charset="0"/>
                          <a:cs typeface="Arial" panose="020B0604020202020204" pitchFamily="34" charset="0"/>
                        </a:rPr>
                        <a:t>Site</a:t>
                      </a:r>
                    </a:p>
                  </a:txBody>
                  <a:tcPr marL="11121" marR="11121" marT="0" marB="0"/>
                </a:tc>
                <a:tc>
                  <a:txBody>
                    <a:bodyPr/>
                    <a:lstStyle/>
                    <a:p>
                      <a:pPr>
                        <a:lnSpc>
                          <a:spcPct val="114000"/>
                        </a:lnSpc>
                        <a:spcAft>
                          <a:spcPts val="600"/>
                        </a:spcAft>
                      </a:pPr>
                      <a:r>
                        <a:rPr lang="en-GB" sz="1800" dirty="0" err="1">
                          <a:effectLst/>
                          <a:latin typeface="+mn-lt"/>
                        </a:rPr>
                        <a:t>cIAI</a:t>
                      </a:r>
                      <a:r>
                        <a:rPr lang="en-GB" sz="1800" dirty="0">
                          <a:effectLst/>
                          <a:latin typeface="+mn-lt"/>
                        </a:rPr>
                        <a:t>, </a:t>
                      </a:r>
                      <a:r>
                        <a:rPr lang="en-GB" sz="1800" dirty="0" err="1">
                          <a:effectLst/>
                          <a:latin typeface="+mn-lt"/>
                        </a:rPr>
                        <a:t>cUTI</a:t>
                      </a:r>
                      <a:r>
                        <a:rPr lang="en-GB" sz="1800" dirty="0">
                          <a:effectLst/>
                          <a:latin typeface="+mn-lt"/>
                        </a:rPr>
                        <a:t> and HAP/VAP</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a:lnSpc>
                          <a:spcPct val="114000"/>
                        </a:lnSpc>
                        <a:spcAft>
                          <a:spcPts val="600"/>
                        </a:spcAft>
                      </a:pPr>
                      <a:r>
                        <a:rPr lang="en-GB" sz="1800" dirty="0" err="1">
                          <a:effectLst/>
                          <a:latin typeface="+mn-lt"/>
                        </a:rPr>
                        <a:t>cUTI</a:t>
                      </a:r>
                      <a:r>
                        <a:rPr lang="en-GB" sz="1800" dirty="0">
                          <a:effectLst/>
                          <a:latin typeface="+mn-lt"/>
                        </a:rPr>
                        <a:t> and HAP/VAP</a:t>
                      </a:r>
                      <a:endParaRPr lang="en-GB" sz="1800" dirty="0">
                        <a:effectLst/>
                        <a:latin typeface="+mn-lt"/>
                        <a:ea typeface="Calibri" panose="020F0502020204030204" pitchFamily="34" charset="0"/>
                        <a:cs typeface="Arial" panose="020B0604020202020204" pitchFamily="34" charset="0"/>
                      </a:endParaRPr>
                    </a:p>
                  </a:txBody>
                  <a:tcPr marL="11121" marR="11121" marT="0" marB="0"/>
                </a:tc>
                <a:extLst>
                  <a:ext uri="{0D108BD9-81ED-4DB2-BD59-A6C34878D82A}">
                    <a16:rowId xmlns:a16="http://schemas.microsoft.com/office/drawing/2014/main" val="3273893337"/>
                  </a:ext>
                </a:extLst>
              </a:tr>
              <a:tr h="330212">
                <a:tc>
                  <a:txBody>
                    <a:bodyPr/>
                    <a:lstStyle/>
                    <a:p>
                      <a:pPr>
                        <a:lnSpc>
                          <a:spcPct val="107000"/>
                        </a:lnSpc>
                        <a:spcAft>
                          <a:spcPts val="300"/>
                        </a:spcAft>
                      </a:pPr>
                      <a:r>
                        <a:rPr lang="en-GB" sz="1800" dirty="0">
                          <a:effectLst/>
                        </a:rPr>
                        <a:t>Intervention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11121" marR="11121" marT="0"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GB" sz="1800" dirty="0">
                          <a:solidFill>
                            <a:schemeClr val="tx1"/>
                          </a:solidFill>
                          <a:effectLst/>
                        </a:rPr>
                        <a:t>CAZ-AVI monotherapy </a:t>
                      </a:r>
                      <a:r>
                        <a:rPr lang="en-GB" dirty="0"/>
                        <a:t>as additional 3</a:t>
                      </a:r>
                      <a:r>
                        <a:rPr lang="en-GB" baseline="30000" dirty="0"/>
                        <a:t>rd</a:t>
                      </a:r>
                      <a:r>
                        <a:rPr lang="en-GB" dirty="0"/>
                        <a:t> line treatment compared with a ‘non-diversified’ 2-line treatment sequence made up of existing drugs</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1121" marR="11121" marT="0" marB="0"/>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GB" sz="1800" dirty="0">
                          <a:solidFill>
                            <a:schemeClr val="tx1"/>
                          </a:solidFill>
                          <a:effectLst/>
                          <a:latin typeface="+mj-lt"/>
                          <a:ea typeface="Calibri" panose="020F0502020204030204" pitchFamily="34" charset="0"/>
                          <a:cs typeface="Arial" panose="020B0604020202020204" pitchFamily="34" charset="0"/>
                        </a:rPr>
                        <a:t>CAZ-AVI monotherapy</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1121" marR="11121" marT="0" marB="0"/>
                </a:tc>
                <a:extLst>
                  <a:ext uri="{0D108BD9-81ED-4DB2-BD59-A6C34878D82A}">
                    <a16:rowId xmlns:a16="http://schemas.microsoft.com/office/drawing/2014/main" val="4219436150"/>
                  </a:ext>
                </a:extLst>
              </a:tr>
              <a:tr h="330212">
                <a:tc>
                  <a:txBody>
                    <a:bodyPr/>
                    <a:lstStyle/>
                    <a:p>
                      <a:pPr>
                        <a:lnSpc>
                          <a:spcPct val="107000"/>
                        </a:lnSpc>
                        <a:spcAft>
                          <a:spcPts val="300"/>
                        </a:spcAft>
                      </a:pPr>
                      <a:r>
                        <a:rPr lang="en-GB" sz="1800">
                          <a:effectLst/>
                        </a:rPr>
                        <a:t>Comparators</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11121" marR="11121" marT="0" marB="0"/>
                </a:tc>
                <a:tc>
                  <a:txBody>
                    <a:bodyPr/>
                    <a:lstStyle/>
                    <a:p>
                      <a:pPr marL="285750" indent="-285750">
                        <a:lnSpc>
                          <a:spcPct val="107000"/>
                        </a:lnSpc>
                        <a:spcAft>
                          <a:spcPts val="300"/>
                        </a:spcAft>
                        <a:buFont typeface="Arial" panose="020B0604020202020204" pitchFamily="34" charset="0"/>
                        <a:buChar char="•"/>
                      </a:pPr>
                      <a:r>
                        <a:rPr lang="en-GB" sz="1800" dirty="0">
                          <a:solidFill>
                            <a:schemeClr val="tx1"/>
                          </a:solidFill>
                          <a:effectLst/>
                        </a:rPr>
                        <a:t>meropenem (all indications)</a:t>
                      </a:r>
                    </a:p>
                    <a:p>
                      <a:pPr marL="285750" indent="-285750">
                        <a:lnSpc>
                          <a:spcPct val="107000"/>
                        </a:lnSpc>
                        <a:spcAft>
                          <a:spcPts val="300"/>
                        </a:spcAft>
                        <a:buFont typeface="Arial" panose="020B0604020202020204" pitchFamily="34" charset="0"/>
                        <a:buChar char="•"/>
                      </a:pPr>
                      <a:r>
                        <a:rPr lang="en-GB" sz="1800" dirty="0">
                          <a:solidFill>
                            <a:schemeClr val="tx1"/>
                          </a:solidFill>
                          <a:effectLst/>
                        </a:rPr>
                        <a:t>piperacillin/tazobactam (for </a:t>
                      </a:r>
                      <a:r>
                        <a:rPr lang="en-GB" sz="1800" dirty="0" err="1">
                          <a:solidFill>
                            <a:schemeClr val="tx1"/>
                          </a:solidFill>
                          <a:effectLst/>
                        </a:rPr>
                        <a:t>cIAI</a:t>
                      </a:r>
                      <a:r>
                        <a:rPr lang="en-GB" sz="1800" dirty="0">
                          <a:solidFill>
                            <a:schemeClr val="tx1"/>
                          </a:solidFill>
                          <a:effectLst/>
                        </a:rPr>
                        <a:t> and </a:t>
                      </a:r>
                      <a:r>
                        <a:rPr lang="en-GB" sz="1800" dirty="0" err="1">
                          <a:solidFill>
                            <a:schemeClr val="tx1"/>
                          </a:solidFill>
                          <a:effectLst/>
                        </a:rPr>
                        <a:t>cUTI</a:t>
                      </a:r>
                      <a:r>
                        <a:rPr lang="en-GB" sz="1800" dirty="0">
                          <a:solidFill>
                            <a:schemeClr val="tx1"/>
                          </a:solidFill>
                          <a:effectLst/>
                        </a:rPr>
                        <a:t>) </a:t>
                      </a:r>
                    </a:p>
                    <a:p>
                      <a:pPr marL="285750" indent="-285750">
                        <a:lnSpc>
                          <a:spcPct val="107000"/>
                        </a:lnSpc>
                        <a:spcAft>
                          <a:spcPts val="300"/>
                        </a:spcAft>
                        <a:buFont typeface="Arial" panose="020B0604020202020204" pitchFamily="34" charset="0"/>
                        <a:buChar char="•"/>
                      </a:pPr>
                      <a:r>
                        <a:rPr lang="en-GB" sz="1800" dirty="0">
                          <a:solidFill>
                            <a:schemeClr val="tx1"/>
                          </a:solidFill>
                          <a:effectLst/>
                        </a:rPr>
                        <a:t>colistin (for HAP/VAP) </a:t>
                      </a:r>
                    </a:p>
                  </a:txBody>
                  <a:tcPr marL="11121" marR="11121" marT="0" marB="0"/>
                </a:tc>
                <a:tc>
                  <a:txBody>
                    <a:bodyPr/>
                    <a:lstStyle/>
                    <a:p>
                      <a:pPr marL="285750" indent="-285750">
                        <a:lnSpc>
                          <a:spcPct val="107000"/>
                        </a:lnSpc>
                        <a:spcAft>
                          <a:spcPts val="300"/>
                        </a:spcAft>
                        <a:buFont typeface="Arial" panose="020B0604020202020204" pitchFamily="34" charset="0"/>
                        <a:buChar char="•"/>
                      </a:pPr>
                      <a:r>
                        <a:rPr lang="en-GB" sz="1800" kern="1200" dirty="0">
                          <a:solidFill>
                            <a:schemeClr val="tx1"/>
                          </a:solidFill>
                          <a:effectLst/>
                          <a:latin typeface="+mn-lt"/>
                          <a:ea typeface="DengXian" panose="02010600030101010101" pitchFamily="2" charset="-122"/>
                          <a:cs typeface="Arial" panose="020B0604020202020204" pitchFamily="34" charset="0"/>
                        </a:rPr>
                        <a:t>Some of company’s comparators: meropenem + colistin and/or other antimicrobials, colistin + other antimicrobials; range of comparators </a:t>
                      </a:r>
                      <a:endParaRPr lang="en-GB" sz="1800" dirty="0">
                        <a:solidFill>
                          <a:schemeClr val="tx1"/>
                        </a:solidFill>
                        <a:effectLst/>
                      </a:endParaRPr>
                    </a:p>
                  </a:txBody>
                  <a:tcPr marL="11121" marR="11121" marT="0" marB="0"/>
                </a:tc>
                <a:extLst>
                  <a:ext uri="{0D108BD9-81ED-4DB2-BD59-A6C34878D82A}">
                    <a16:rowId xmlns:a16="http://schemas.microsoft.com/office/drawing/2014/main" val="25363050"/>
                  </a:ext>
                </a:extLst>
              </a:tr>
            </a:tbl>
          </a:graphicData>
        </a:graphic>
      </p:graphicFrame>
    </p:spTree>
    <p:extLst>
      <p:ext uri="{BB962C8B-B14F-4D97-AF65-F5344CB8AC3E}">
        <p14:creationId xmlns:p14="http://schemas.microsoft.com/office/powerpoint/2010/main" val="979786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A013-33E4-4255-9EB6-C4A47B4E548D}"/>
              </a:ext>
            </a:extLst>
          </p:cNvPr>
          <p:cNvSpPr>
            <a:spLocks noGrp="1"/>
          </p:cNvSpPr>
          <p:nvPr>
            <p:ph type="ctrTitle"/>
          </p:nvPr>
        </p:nvSpPr>
        <p:spPr>
          <a:xfrm>
            <a:off x="333375" y="101987"/>
            <a:ext cx="11695112" cy="1276350"/>
          </a:xfrm>
        </p:spPr>
        <p:txBody>
          <a:bodyPr>
            <a:normAutofit/>
          </a:bodyPr>
          <a:lstStyle/>
          <a:p>
            <a:r>
              <a:rPr lang="en-GB" sz="3600" dirty="0"/>
              <a:t>Comparing company and EEPRU economic model (2)</a:t>
            </a:r>
          </a:p>
        </p:txBody>
      </p:sp>
      <p:graphicFrame>
        <p:nvGraphicFramePr>
          <p:cNvPr id="8" name="Table 7">
            <a:extLst>
              <a:ext uri="{FF2B5EF4-FFF2-40B4-BE49-F238E27FC236}">
                <a16:creationId xmlns:a16="http://schemas.microsoft.com/office/drawing/2014/main" id="{F6CF8A53-548A-4DFB-A0B4-C93EA1D4642B}"/>
              </a:ext>
            </a:extLst>
          </p:cNvPr>
          <p:cNvGraphicFramePr>
            <a:graphicFrameLocks noGrp="1"/>
          </p:cNvGraphicFramePr>
          <p:nvPr>
            <p:extLst>
              <p:ext uri="{D42A27DB-BD31-4B8C-83A1-F6EECF244321}">
                <p14:modId xmlns:p14="http://schemas.microsoft.com/office/powerpoint/2010/main" val="3867459734"/>
              </p:ext>
            </p:extLst>
          </p:nvPr>
        </p:nvGraphicFramePr>
        <p:xfrm>
          <a:off x="333374" y="740162"/>
          <a:ext cx="11362045" cy="4708313"/>
        </p:xfrm>
        <a:graphic>
          <a:graphicData uri="http://schemas.openxmlformats.org/drawingml/2006/table">
            <a:tbl>
              <a:tblPr firstRow="1" firstCol="1" bandRow="1">
                <a:tableStyleId>{5C22544A-7EE6-4342-B048-85BDC9FD1C3A}</a:tableStyleId>
              </a:tblPr>
              <a:tblGrid>
                <a:gridCol w="2217591">
                  <a:extLst>
                    <a:ext uri="{9D8B030D-6E8A-4147-A177-3AD203B41FA5}">
                      <a16:colId xmlns:a16="http://schemas.microsoft.com/office/drawing/2014/main" val="2499403528"/>
                    </a:ext>
                  </a:extLst>
                </a:gridCol>
                <a:gridCol w="4704599">
                  <a:extLst>
                    <a:ext uri="{9D8B030D-6E8A-4147-A177-3AD203B41FA5}">
                      <a16:colId xmlns:a16="http://schemas.microsoft.com/office/drawing/2014/main" val="3895081300"/>
                    </a:ext>
                  </a:extLst>
                </a:gridCol>
                <a:gridCol w="4439855">
                  <a:extLst>
                    <a:ext uri="{9D8B030D-6E8A-4147-A177-3AD203B41FA5}">
                      <a16:colId xmlns:a16="http://schemas.microsoft.com/office/drawing/2014/main" val="765461036"/>
                    </a:ext>
                  </a:extLst>
                </a:gridCol>
              </a:tblGrid>
              <a:tr h="56163">
                <a:tc>
                  <a:txBody>
                    <a:bodyPr/>
                    <a:lstStyle/>
                    <a:p>
                      <a:pPr>
                        <a:lnSpc>
                          <a:spcPct val="107000"/>
                        </a:lnSpc>
                        <a:spcAft>
                          <a:spcPts val="800"/>
                        </a:spcAft>
                      </a:pPr>
                      <a:r>
                        <a:rPr lang="en-GB" sz="1800">
                          <a:effectLst/>
                          <a:latin typeface="+mn-lt"/>
                        </a:rPr>
                        <a:t>Element</a:t>
                      </a:r>
                      <a:endParaRPr lang="en-GB" sz="1800">
                        <a:effectLst/>
                        <a:latin typeface="+mn-lt"/>
                        <a:ea typeface="Calibri" panose="020F0502020204030204" pitchFamily="34" charset="0"/>
                        <a:cs typeface="Arial" panose="020B0604020202020204" pitchFamily="34" charset="0"/>
                      </a:endParaRPr>
                    </a:p>
                  </a:txBody>
                  <a:tcPr marL="11121" marR="11121" marT="0" marB="0"/>
                </a:tc>
                <a:tc>
                  <a:txBody>
                    <a:bodyPr/>
                    <a:lstStyle/>
                    <a:p>
                      <a:pPr algn="ctr">
                        <a:lnSpc>
                          <a:spcPct val="107000"/>
                        </a:lnSpc>
                        <a:spcAft>
                          <a:spcPts val="800"/>
                        </a:spcAft>
                      </a:pPr>
                      <a:r>
                        <a:rPr lang="en-GB" sz="1800" dirty="0">
                          <a:effectLst/>
                          <a:latin typeface="+mn-lt"/>
                        </a:rPr>
                        <a:t>Company</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800" b="1" kern="1200" dirty="0">
                          <a:solidFill>
                            <a:schemeClr val="lt1"/>
                          </a:solidFill>
                          <a:effectLst/>
                          <a:latin typeface="+mn-lt"/>
                          <a:ea typeface="Calibri" panose="020F0502020204030204" pitchFamily="34" charset="0"/>
                          <a:cs typeface="Arial" panose="020B0604020202020204" pitchFamily="34" charset="0"/>
                        </a:rPr>
                        <a:t>EEPRU (patient-level)</a:t>
                      </a:r>
                    </a:p>
                  </a:txBody>
                  <a:tcPr marL="11121" marR="11121" marT="0" marB="0"/>
                </a:tc>
                <a:extLst>
                  <a:ext uri="{0D108BD9-81ED-4DB2-BD59-A6C34878D82A}">
                    <a16:rowId xmlns:a16="http://schemas.microsoft.com/office/drawing/2014/main" val="4093648346"/>
                  </a:ext>
                </a:extLst>
              </a:tr>
              <a:tr h="1438839">
                <a:tc>
                  <a:txBody>
                    <a:bodyPr/>
                    <a:lstStyle/>
                    <a:p>
                      <a:pPr>
                        <a:lnSpc>
                          <a:spcPct val="107000"/>
                        </a:lnSpc>
                        <a:spcAft>
                          <a:spcPts val="800"/>
                        </a:spcAft>
                      </a:pPr>
                      <a:r>
                        <a:rPr lang="en-GB" sz="1800">
                          <a:effectLst/>
                          <a:latin typeface="+mn-lt"/>
                        </a:rPr>
                        <a:t>Outcomes</a:t>
                      </a:r>
                      <a:endParaRPr lang="en-GB" sz="1800">
                        <a:effectLst/>
                        <a:latin typeface="+mn-lt"/>
                        <a:ea typeface="Calibri" panose="020F0502020204030204" pitchFamily="34" charset="0"/>
                        <a:cs typeface="Arial" panose="020B0604020202020204" pitchFamily="34" charset="0"/>
                      </a:endParaRPr>
                    </a:p>
                  </a:txBody>
                  <a:tcPr marL="11121" marR="11121" marT="0" marB="0"/>
                </a:tc>
                <a:tc>
                  <a:txBody>
                    <a:bodyPr/>
                    <a:lstStyle/>
                    <a:p>
                      <a:pPr marL="342900" lvl="0" indent="-342900">
                        <a:lnSpc>
                          <a:spcPct val="107000"/>
                        </a:lnSpc>
                        <a:buFont typeface="Symbol" panose="05050102010706020507" pitchFamily="18" charset="2"/>
                        <a:buChar char=""/>
                      </a:pPr>
                      <a:r>
                        <a:rPr lang="en-GB" sz="1800" dirty="0">
                          <a:effectLst/>
                          <a:latin typeface="+mn-lt"/>
                        </a:rPr>
                        <a:t>Deaths, number</a:t>
                      </a:r>
                    </a:p>
                    <a:p>
                      <a:pPr marL="342900" lvl="0" indent="-342900">
                        <a:lnSpc>
                          <a:spcPct val="107000"/>
                        </a:lnSpc>
                        <a:buFont typeface="Symbol" panose="05050102010706020507" pitchFamily="18" charset="2"/>
                        <a:buChar char=""/>
                      </a:pPr>
                      <a:r>
                        <a:rPr lang="en-GB" sz="1800" dirty="0">
                          <a:effectLst/>
                          <a:latin typeface="+mn-lt"/>
                        </a:rPr>
                        <a:t>Infections, number</a:t>
                      </a:r>
                    </a:p>
                    <a:p>
                      <a:pPr marL="342900" lvl="0" indent="-342900">
                        <a:lnSpc>
                          <a:spcPct val="107000"/>
                        </a:lnSpc>
                        <a:buFont typeface="Symbol" panose="05050102010706020507" pitchFamily="18" charset="2"/>
                        <a:buChar char=""/>
                      </a:pPr>
                      <a:r>
                        <a:rPr lang="en-GB" sz="1800" dirty="0">
                          <a:effectLst/>
                          <a:latin typeface="+mn-lt"/>
                        </a:rPr>
                        <a:t>Patients eligible for CAZ-AVI, number</a:t>
                      </a:r>
                    </a:p>
                    <a:p>
                      <a:pPr marL="342900" lvl="0" indent="-342900">
                        <a:lnSpc>
                          <a:spcPct val="107000"/>
                        </a:lnSpc>
                        <a:spcAft>
                          <a:spcPts val="800"/>
                        </a:spcAft>
                        <a:buFont typeface="Symbol" panose="05050102010706020507" pitchFamily="18" charset="2"/>
                        <a:buChar char=""/>
                      </a:pPr>
                      <a:r>
                        <a:rPr lang="en-GB" sz="1800" dirty="0"/>
                        <a:t>Life years</a:t>
                      </a:r>
                      <a:r>
                        <a:rPr lang="en-GB" sz="1800" dirty="0">
                          <a:effectLst/>
                          <a:latin typeface="+mn-lt"/>
                        </a:rPr>
                        <a:t>/QALYs lost from infection</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Death</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Survival no acute kidney injury</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Survival acute kidney injury</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Survival chronic kidney disease</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Life years and QALYs</a:t>
                      </a:r>
                    </a:p>
                  </a:txBody>
                  <a:tcPr marL="11121" marR="11121" marT="0" marB="0"/>
                </a:tc>
                <a:extLst>
                  <a:ext uri="{0D108BD9-81ED-4DB2-BD59-A6C34878D82A}">
                    <a16:rowId xmlns:a16="http://schemas.microsoft.com/office/drawing/2014/main" val="2530714155"/>
                  </a:ext>
                </a:extLst>
              </a:tr>
              <a:tr h="0">
                <a:tc>
                  <a:txBody>
                    <a:bodyPr/>
                    <a:lstStyle/>
                    <a:p>
                      <a:pPr>
                        <a:lnSpc>
                          <a:spcPct val="107000"/>
                        </a:lnSpc>
                        <a:spcAft>
                          <a:spcPts val="800"/>
                        </a:spcAft>
                      </a:pPr>
                      <a:r>
                        <a:rPr lang="en-GB" sz="1800" dirty="0">
                          <a:effectLst/>
                          <a:latin typeface="+mn-lt"/>
                        </a:rPr>
                        <a:t>Elements of value</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Diversity value and transmission included </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Insurance and enablement value partially included </a:t>
                      </a:r>
                    </a:p>
                  </a:txBody>
                  <a:tcPr marL="11121" marR="11121" marT="0" marB="0"/>
                </a:tc>
                <a:tc>
                  <a:txBody>
                    <a:bodyPr/>
                    <a:lstStyle/>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Insurance (being prepared) quantified</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Enablement value partially quantified</a:t>
                      </a:r>
                    </a:p>
                    <a:p>
                      <a:pPr marL="342900" lvl="0" indent="-342900" algn="l" defTabSz="914400" rtl="0" eaLnBrk="1" latinLnBrk="0" hangingPunct="1">
                        <a:lnSpc>
                          <a:spcPct val="100000"/>
                        </a:lnSpc>
                        <a:spcAft>
                          <a:spcPts val="0"/>
                        </a:spcAft>
                        <a:buFont typeface="Symbol" panose="05050102010706020507" pitchFamily="18" charset="2"/>
                        <a:buChar char=""/>
                      </a:pPr>
                      <a:r>
                        <a:rPr lang="en-GB" sz="1800" kern="1200" dirty="0">
                          <a:solidFill>
                            <a:schemeClr val="dk1"/>
                          </a:solidFill>
                          <a:effectLst/>
                          <a:latin typeface="+mn-lt"/>
                          <a:ea typeface="+mn-ea"/>
                          <a:cs typeface="+mn-cs"/>
                        </a:rPr>
                        <a:t>Transmission, spectrum and diversity value not quantified</a:t>
                      </a:r>
                    </a:p>
                  </a:txBody>
                  <a:tcPr marL="11121" marR="11121" marT="0" marB="0"/>
                </a:tc>
                <a:extLst>
                  <a:ext uri="{0D108BD9-81ED-4DB2-BD59-A6C34878D82A}">
                    <a16:rowId xmlns:a16="http://schemas.microsoft.com/office/drawing/2014/main" val="507847316"/>
                  </a:ext>
                </a:extLst>
              </a:tr>
              <a:tr h="652385">
                <a:tc>
                  <a:txBody>
                    <a:bodyPr/>
                    <a:lstStyle/>
                    <a:p>
                      <a:pPr>
                        <a:lnSpc>
                          <a:spcPct val="107000"/>
                        </a:lnSpc>
                        <a:spcAft>
                          <a:spcPts val="800"/>
                        </a:spcAft>
                      </a:pPr>
                      <a:r>
                        <a:rPr lang="en-GB" sz="1800">
                          <a:effectLst/>
                          <a:latin typeface="+mn-lt"/>
                        </a:rPr>
                        <a:t>Study designs</a:t>
                      </a:r>
                      <a:endParaRPr lang="en-GB" sz="1800">
                        <a:effectLst/>
                        <a:latin typeface="+mn-lt"/>
                        <a:ea typeface="Calibri" panose="020F0502020204030204" pitchFamily="34" charset="0"/>
                        <a:cs typeface="Arial" panose="020B0604020202020204" pitchFamily="34" charset="0"/>
                      </a:endParaRPr>
                    </a:p>
                  </a:txBody>
                  <a:tcPr marL="11121" marR="11121" marT="0" marB="0"/>
                </a:tc>
                <a:tc>
                  <a:txBody>
                    <a:bodyPr/>
                    <a:lstStyle/>
                    <a:p>
                      <a:pPr marL="342900" lvl="0" indent="-342900">
                        <a:lnSpc>
                          <a:spcPct val="107000"/>
                        </a:lnSpc>
                        <a:buFont typeface="Symbol" panose="05050102010706020507" pitchFamily="18" charset="2"/>
                        <a:buChar char=""/>
                      </a:pPr>
                      <a:r>
                        <a:rPr lang="en-GB" sz="1800" dirty="0">
                          <a:effectLst/>
                          <a:latin typeface="+mn-lt"/>
                        </a:rPr>
                        <a:t>Randomised controlled trials</a:t>
                      </a:r>
                    </a:p>
                    <a:p>
                      <a:pPr marL="342900" lvl="0" indent="-342900">
                        <a:lnSpc>
                          <a:spcPct val="107000"/>
                        </a:lnSpc>
                        <a:buFont typeface="Symbol" panose="05050102010706020507" pitchFamily="18" charset="2"/>
                        <a:buChar char=""/>
                      </a:pPr>
                      <a:r>
                        <a:rPr lang="en-GB" sz="1800" dirty="0">
                          <a:effectLst/>
                          <a:latin typeface="+mn-lt"/>
                        </a:rPr>
                        <a:t>Observational studies</a:t>
                      </a:r>
                    </a:p>
                    <a:p>
                      <a:pPr marL="342900" lvl="0" indent="-342900">
                        <a:lnSpc>
                          <a:spcPct val="107000"/>
                        </a:lnSpc>
                        <a:spcAft>
                          <a:spcPts val="800"/>
                        </a:spcAft>
                        <a:buFont typeface="Symbol" panose="05050102010706020507" pitchFamily="18" charset="2"/>
                        <a:buChar char=""/>
                      </a:pPr>
                      <a:r>
                        <a:rPr lang="en-GB" sz="1800" dirty="0">
                          <a:effectLst/>
                          <a:latin typeface="+mn-lt"/>
                        </a:rPr>
                        <a:t>National and international datasets </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0" lvl="0" indent="0">
                        <a:lnSpc>
                          <a:spcPct val="107000"/>
                        </a:lnSpc>
                        <a:spcAft>
                          <a:spcPts val="800"/>
                        </a:spcAft>
                        <a:buFont typeface="Symbol" panose="05050102010706020507" pitchFamily="18" charset="2"/>
                        <a:buNone/>
                      </a:pPr>
                      <a:r>
                        <a:rPr lang="en-GB" sz="1800">
                          <a:effectLst/>
                          <a:latin typeface="+mn-lt"/>
                          <a:ea typeface="Calibri" panose="020F0502020204030204" pitchFamily="34" charset="0"/>
                          <a:cs typeface="Arial" panose="020B0604020202020204" pitchFamily="34" charset="0"/>
                        </a:rPr>
                        <a:t>Susceptibility studies for effectiveness </a:t>
                      </a:r>
                    </a:p>
                    <a:p>
                      <a:pPr marL="0" lvl="0" indent="0">
                        <a:lnSpc>
                          <a:spcPct val="107000"/>
                        </a:lnSpc>
                        <a:spcAft>
                          <a:spcPts val="800"/>
                        </a:spcAft>
                        <a:buFont typeface="Symbol" panose="05050102010706020507" pitchFamily="18" charset="2"/>
                        <a:buNone/>
                      </a:pPr>
                      <a:r>
                        <a:rPr lang="en-GB" sz="1800">
                          <a:effectLst/>
                          <a:latin typeface="+mn-lt"/>
                          <a:ea typeface="Calibri" panose="020F0502020204030204" pitchFamily="34" charset="0"/>
                          <a:cs typeface="Arial" panose="020B0604020202020204" pitchFamily="34" charset="0"/>
                        </a:rPr>
                        <a:t>Other outcomes from observational data, meta-analyses, national datasets, RCT, structured expert elicitation</a:t>
                      </a:r>
                    </a:p>
                  </a:txBody>
                  <a:tcPr marL="11121" marR="11121" marT="0" marB="0"/>
                </a:tc>
                <a:extLst>
                  <a:ext uri="{0D108BD9-81ED-4DB2-BD59-A6C34878D82A}">
                    <a16:rowId xmlns:a16="http://schemas.microsoft.com/office/drawing/2014/main" val="3053839944"/>
                  </a:ext>
                </a:extLst>
              </a:tr>
              <a:tr h="652385">
                <a:tc>
                  <a:txBody>
                    <a:bodyPr/>
                    <a:lstStyle/>
                    <a:p>
                      <a:pPr>
                        <a:lnSpc>
                          <a:spcPct val="107000"/>
                        </a:lnSpc>
                        <a:spcAft>
                          <a:spcPts val="800"/>
                        </a:spcAft>
                      </a:pPr>
                      <a:r>
                        <a:rPr lang="en-GB" sz="1800" dirty="0">
                          <a:effectLst/>
                          <a:latin typeface="+mn-lt"/>
                          <a:ea typeface="Calibri" panose="020F0502020204030204" pitchFamily="34" charset="0"/>
                          <a:cs typeface="Arial" panose="020B0604020202020204" pitchFamily="34" charset="0"/>
                        </a:rPr>
                        <a:t>Threshold cost to health </a:t>
                      </a:r>
                      <a:r>
                        <a:rPr lang="en-GB" sz="1800">
                          <a:effectLst/>
                          <a:latin typeface="+mn-lt"/>
                          <a:ea typeface="Calibri" panose="020F0502020204030204" pitchFamily="34" charset="0"/>
                          <a:cs typeface="Arial" panose="020B0604020202020204" pitchFamily="34" charset="0"/>
                        </a:rPr>
                        <a:t>benefits </a:t>
                      </a:r>
                      <a:endParaRPr lang="en-GB" sz="1800" dirty="0">
                        <a:effectLst/>
                        <a:latin typeface="+mn-lt"/>
                        <a:ea typeface="Calibri" panose="020F0502020204030204" pitchFamily="34" charset="0"/>
                        <a:cs typeface="Arial" panose="020B0604020202020204" pitchFamily="34" charset="0"/>
                      </a:endParaRPr>
                    </a:p>
                  </a:txBody>
                  <a:tcPr marL="11121" marR="11121" marT="0" marB="0"/>
                </a:tc>
                <a:tc>
                  <a:txBody>
                    <a:bodyPr/>
                    <a:lstStyle/>
                    <a:p>
                      <a:pPr marL="0" lvl="0" indent="0" algn="ctr">
                        <a:lnSpc>
                          <a:spcPct val="107000"/>
                        </a:lnSpc>
                        <a:spcAft>
                          <a:spcPts val="800"/>
                        </a:spcAft>
                        <a:buFont typeface="Symbol" panose="05050102010706020507" pitchFamily="18" charset="2"/>
                        <a:buNone/>
                      </a:pPr>
                      <a:r>
                        <a:rPr lang="en-GB" sz="1800" dirty="0">
                          <a:effectLst/>
                          <a:latin typeface="+mn-lt"/>
                          <a:ea typeface="Calibri" panose="020F0502020204030204" pitchFamily="34" charset="0"/>
                          <a:cs typeface="Arial" panose="020B0604020202020204" pitchFamily="34" charset="0"/>
                        </a:rPr>
                        <a:t>£30,000/QALY</a:t>
                      </a:r>
                    </a:p>
                  </a:txBody>
                  <a:tcPr marL="11121" marR="11121" marT="0" marB="0"/>
                </a:tc>
                <a:tc>
                  <a:txBody>
                    <a:bodyPr/>
                    <a:lstStyle/>
                    <a:p>
                      <a:pPr marL="0" lvl="0" indent="0" algn="ctr">
                        <a:lnSpc>
                          <a:spcPct val="107000"/>
                        </a:lnSpc>
                        <a:spcAft>
                          <a:spcPts val="800"/>
                        </a:spcAft>
                        <a:buFont typeface="Symbol" panose="05050102010706020507" pitchFamily="18" charset="2"/>
                        <a:buNone/>
                      </a:pPr>
                      <a:r>
                        <a:rPr lang="en-GB" sz="1800" dirty="0">
                          <a:effectLst/>
                          <a:latin typeface="+mn-lt"/>
                          <a:ea typeface="Calibri" panose="020F0502020204030204" pitchFamily="34" charset="0"/>
                          <a:cs typeface="Arial" panose="020B0604020202020204" pitchFamily="34" charset="0"/>
                        </a:rPr>
                        <a:t>£20,000/QALY</a:t>
                      </a:r>
                    </a:p>
                  </a:txBody>
                  <a:tcPr marL="11121" marR="11121" marT="0" marB="0"/>
                </a:tc>
                <a:extLst>
                  <a:ext uri="{0D108BD9-81ED-4DB2-BD59-A6C34878D82A}">
                    <a16:rowId xmlns:a16="http://schemas.microsoft.com/office/drawing/2014/main" val="860268363"/>
                  </a:ext>
                </a:extLst>
              </a:tr>
            </a:tbl>
          </a:graphicData>
        </a:graphic>
      </p:graphicFrame>
      <p:sp>
        <p:nvSpPr>
          <p:cNvPr id="5" name="TextBox 4">
            <a:extLst>
              <a:ext uri="{FF2B5EF4-FFF2-40B4-BE49-F238E27FC236}">
                <a16:creationId xmlns:a16="http://schemas.microsoft.com/office/drawing/2014/main" id="{08E4323A-0AD0-48C0-A1B8-F4465C8A4AEC}"/>
              </a:ext>
            </a:extLst>
          </p:cNvPr>
          <p:cNvSpPr txBox="1"/>
          <p:nvPr/>
        </p:nvSpPr>
        <p:spPr>
          <a:xfrm>
            <a:off x="248920" y="6082109"/>
            <a:ext cx="11530954" cy="353943"/>
          </a:xfrm>
          <a:prstGeom prst="rect">
            <a:avLst/>
          </a:prstGeom>
          <a:noFill/>
        </p:spPr>
        <p:txBody>
          <a:bodyPr wrap="square" rtlCol="0">
            <a:spAutoFit/>
          </a:bodyPr>
          <a:lstStyle/>
          <a:p>
            <a:r>
              <a:rPr lang="en-GB" sz="1700" dirty="0"/>
              <a:t>QALY: Quality-adjusted life years, AKI: Acute kidney injury, CKD: Chronic kidney disease, </a:t>
            </a:r>
          </a:p>
        </p:txBody>
      </p:sp>
    </p:spTree>
    <p:extLst>
      <p:ext uri="{BB962C8B-B14F-4D97-AF65-F5344CB8AC3E}">
        <p14:creationId xmlns:p14="http://schemas.microsoft.com/office/powerpoint/2010/main" val="1881113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7F8F37-F5C9-46A4-8AE8-A0CDCD8E04BE}"/>
              </a:ext>
            </a:extLst>
          </p:cNvPr>
          <p:cNvSpPr>
            <a:spLocks noGrp="1"/>
          </p:cNvSpPr>
          <p:nvPr>
            <p:ph type="ctrTitle"/>
          </p:nvPr>
        </p:nvSpPr>
        <p:spPr>
          <a:xfrm>
            <a:off x="199748" y="98115"/>
            <a:ext cx="11080069" cy="1276350"/>
          </a:xfrm>
        </p:spPr>
        <p:txBody>
          <a:bodyPr>
            <a:normAutofit/>
          </a:bodyPr>
          <a:lstStyle/>
          <a:p>
            <a:r>
              <a:rPr lang="en-GB" sz="3200" dirty="0"/>
              <a:t>Company used data from randomised controlled trials to inform treatment efficacy in its economic model</a:t>
            </a:r>
          </a:p>
        </p:txBody>
      </p:sp>
      <p:sp>
        <p:nvSpPr>
          <p:cNvPr id="3" name="TextBox 2">
            <a:extLst>
              <a:ext uri="{FF2B5EF4-FFF2-40B4-BE49-F238E27FC236}">
                <a16:creationId xmlns:a16="http://schemas.microsoft.com/office/drawing/2014/main" id="{F18D637F-F52B-46C7-BF8F-EDB3CEF8C4C1}"/>
              </a:ext>
            </a:extLst>
          </p:cNvPr>
          <p:cNvSpPr txBox="1"/>
          <p:nvPr/>
        </p:nvSpPr>
        <p:spPr>
          <a:xfrm>
            <a:off x="199748" y="5196715"/>
            <a:ext cx="11880744" cy="1323439"/>
          </a:xfrm>
          <a:prstGeom prst="rect">
            <a:avLst/>
          </a:prstGeom>
          <a:solidFill>
            <a:srgbClr val="FFFFFF"/>
          </a:solidFill>
        </p:spPr>
        <p:txBody>
          <a:bodyPr wrap="square" rtlCol="0">
            <a:spAutoFit/>
          </a:bodyPr>
          <a:lstStyle/>
          <a:p>
            <a:r>
              <a:rPr lang="en-GB" sz="1600" dirty="0"/>
              <a:t>RECLAIM trials and ANDI trial investigated CAZ-AVI in combination with metronidazole. All others focus on CAZ-AVI alone</a:t>
            </a:r>
          </a:p>
          <a:p>
            <a:r>
              <a:rPr lang="en-GB" sz="1600" dirty="0"/>
              <a:t>Source: Company’s submission Table 45   </a:t>
            </a:r>
          </a:p>
          <a:p>
            <a:endParaRPr lang="en-GB" sz="1600" dirty="0"/>
          </a:p>
          <a:p>
            <a:r>
              <a:rPr lang="en-GB" sz="1600" dirty="0"/>
              <a:t>CAZ-AVI: ceftazidime/avibactam; </a:t>
            </a:r>
            <a:r>
              <a:rPr lang="en-GB" sz="1600" dirty="0" err="1"/>
              <a:t>cIAI</a:t>
            </a:r>
            <a:r>
              <a:rPr lang="en-GB" sz="1600" dirty="0"/>
              <a:t>: complicated intra-abdominal infection; </a:t>
            </a:r>
            <a:r>
              <a:rPr lang="en-GB" sz="1600" dirty="0" err="1"/>
              <a:t>cUTI</a:t>
            </a:r>
            <a:r>
              <a:rPr lang="en-GB" sz="1600" dirty="0"/>
              <a:t>: complicated urinary tract infection; HAP: hospital-acquired pneumonia; VAP: ventilator-associated pneumonia.</a:t>
            </a:r>
          </a:p>
        </p:txBody>
      </p:sp>
      <p:graphicFrame>
        <p:nvGraphicFramePr>
          <p:cNvPr id="7" name="Table 2">
            <a:extLst>
              <a:ext uri="{FF2B5EF4-FFF2-40B4-BE49-F238E27FC236}">
                <a16:creationId xmlns:a16="http://schemas.microsoft.com/office/drawing/2014/main" id="{7E2AB3C7-FB02-4FDA-8F22-F619B5EDC696}"/>
              </a:ext>
            </a:extLst>
          </p:cNvPr>
          <p:cNvGraphicFramePr>
            <a:graphicFrameLocks noGrp="1"/>
          </p:cNvGraphicFramePr>
          <p:nvPr>
            <p:extLst>
              <p:ext uri="{D42A27DB-BD31-4B8C-83A1-F6EECF244321}">
                <p14:modId xmlns:p14="http://schemas.microsoft.com/office/powerpoint/2010/main" val="3219006404"/>
              </p:ext>
            </p:extLst>
          </p:nvPr>
        </p:nvGraphicFramePr>
        <p:xfrm>
          <a:off x="199748" y="1269144"/>
          <a:ext cx="11664435" cy="3937000"/>
        </p:xfrm>
        <a:graphic>
          <a:graphicData uri="http://schemas.openxmlformats.org/drawingml/2006/table">
            <a:tbl>
              <a:tblPr firstRow="1" bandRow="1">
                <a:tableStyleId>{5C22544A-7EE6-4342-B048-85BDC9FD1C3A}</a:tableStyleId>
              </a:tblPr>
              <a:tblGrid>
                <a:gridCol w="1432025">
                  <a:extLst>
                    <a:ext uri="{9D8B030D-6E8A-4147-A177-3AD203B41FA5}">
                      <a16:colId xmlns:a16="http://schemas.microsoft.com/office/drawing/2014/main" val="2257798106"/>
                    </a:ext>
                  </a:extLst>
                </a:gridCol>
                <a:gridCol w="1295226">
                  <a:extLst>
                    <a:ext uri="{9D8B030D-6E8A-4147-A177-3AD203B41FA5}">
                      <a16:colId xmlns:a16="http://schemas.microsoft.com/office/drawing/2014/main" val="2631321726"/>
                    </a:ext>
                  </a:extLst>
                </a:gridCol>
                <a:gridCol w="1428298">
                  <a:extLst>
                    <a:ext uri="{9D8B030D-6E8A-4147-A177-3AD203B41FA5}">
                      <a16:colId xmlns:a16="http://schemas.microsoft.com/office/drawing/2014/main" val="604122323"/>
                    </a:ext>
                  </a:extLst>
                </a:gridCol>
                <a:gridCol w="1969454">
                  <a:extLst>
                    <a:ext uri="{9D8B030D-6E8A-4147-A177-3AD203B41FA5}">
                      <a16:colId xmlns:a16="http://schemas.microsoft.com/office/drawing/2014/main" val="3068647162"/>
                    </a:ext>
                  </a:extLst>
                </a:gridCol>
                <a:gridCol w="5539432">
                  <a:extLst>
                    <a:ext uri="{9D8B030D-6E8A-4147-A177-3AD203B41FA5}">
                      <a16:colId xmlns:a16="http://schemas.microsoft.com/office/drawing/2014/main" val="3989342953"/>
                    </a:ext>
                  </a:extLst>
                </a:gridCol>
              </a:tblGrid>
              <a:tr h="370840">
                <a:tc>
                  <a:txBody>
                    <a:bodyPr/>
                    <a:lstStyle/>
                    <a:p>
                      <a:pPr marR="82550" algn="l">
                        <a:spcAft>
                          <a:spcPts val="300"/>
                        </a:spcAft>
                      </a:pPr>
                      <a:r>
                        <a:rPr lang="en-GB" sz="1800">
                          <a:effectLst/>
                        </a:rPr>
                        <a:t>Trial</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Design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Comparator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Population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Endpoint</a:t>
                      </a:r>
                    </a:p>
                  </a:txBody>
                  <a:tcPr marL="5081" marR="5081" marT="0" marB="0"/>
                </a:tc>
                <a:extLst>
                  <a:ext uri="{0D108BD9-81ED-4DB2-BD59-A6C34878D82A}">
                    <a16:rowId xmlns:a16="http://schemas.microsoft.com/office/drawing/2014/main" val="1309554474"/>
                  </a:ext>
                </a:extLst>
              </a:tr>
              <a:tr h="370840">
                <a:tc>
                  <a:txBody>
                    <a:bodyPr/>
                    <a:lstStyle/>
                    <a:p>
                      <a:pPr marR="82550" algn="l">
                        <a:spcAft>
                          <a:spcPts val="300"/>
                        </a:spcAft>
                      </a:pPr>
                      <a:r>
                        <a:rPr lang="en-GB" sz="1800">
                          <a:effectLst/>
                        </a:rPr>
                        <a:t>REPROVE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Non-inferiority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meropenem</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a:effectLst/>
                        </a:rPr>
                        <a:t>Adult HAP/VAP</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latin typeface="+mj-lt"/>
                          <a:ea typeface="Times New Roman" panose="02020603050405020304" pitchFamily="18" charset="0"/>
                          <a:cs typeface="Times New Roman" panose="02020603050405020304" pitchFamily="18" charset="0"/>
                        </a:rPr>
                        <a:t>Proportion of clinically cured patients</a:t>
                      </a:r>
                    </a:p>
                  </a:txBody>
                  <a:tcPr marL="5081" marR="5081" marT="0" marB="0"/>
                </a:tc>
                <a:extLst>
                  <a:ext uri="{0D108BD9-81ED-4DB2-BD59-A6C34878D82A}">
                    <a16:rowId xmlns:a16="http://schemas.microsoft.com/office/drawing/2014/main" val="525352114"/>
                  </a:ext>
                </a:extLst>
              </a:tr>
              <a:tr h="370840">
                <a:tc>
                  <a:txBody>
                    <a:bodyPr/>
                    <a:lstStyle/>
                    <a:p>
                      <a:pPr marR="82550" algn="l">
                        <a:spcAft>
                          <a:spcPts val="300"/>
                        </a:spcAft>
                      </a:pPr>
                      <a:r>
                        <a:rPr lang="en-GB" sz="1800">
                          <a:effectLst/>
                        </a:rPr>
                        <a:t>RECAPTURE 1 and 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Non-inferiority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err="1">
                          <a:effectLst/>
                        </a:rPr>
                        <a:t>doripenem</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rPr>
                        <a:t>Adult </a:t>
                      </a:r>
                      <a:r>
                        <a:rPr lang="en-GB" sz="1800" dirty="0" err="1">
                          <a:effectLst/>
                        </a:rPr>
                        <a:t>cUTI</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latin typeface="+mj-lt"/>
                          <a:ea typeface="Times New Roman" panose="02020603050405020304" pitchFamily="18" charset="0"/>
                          <a:cs typeface="Times New Roman" panose="02020603050405020304" pitchFamily="18" charset="0"/>
                        </a:rPr>
                        <a:t>Proportion of patients with symptomatic resolution of UTI-specific symptoms and both microbiological eradication and symptomatic resolution of UTI-specific symptoms</a:t>
                      </a:r>
                    </a:p>
                  </a:txBody>
                  <a:tcPr marL="5081" marR="5081" marT="0" marB="0"/>
                </a:tc>
                <a:extLst>
                  <a:ext uri="{0D108BD9-81ED-4DB2-BD59-A6C34878D82A}">
                    <a16:rowId xmlns:a16="http://schemas.microsoft.com/office/drawing/2014/main" val="1607087478"/>
                  </a:ext>
                </a:extLst>
              </a:tr>
              <a:tr h="381774">
                <a:tc>
                  <a:txBody>
                    <a:bodyPr/>
                    <a:lstStyle/>
                    <a:p>
                      <a:pPr marR="82550" algn="l">
                        <a:spcAft>
                          <a:spcPts val="300"/>
                        </a:spcAft>
                      </a:pPr>
                      <a:r>
                        <a:rPr lang="en-GB" sz="1800">
                          <a:effectLst/>
                        </a:rPr>
                        <a:t>RECLAIM 1 and 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Non-inferiority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meropenem</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rPr>
                        <a:t>Adult </a:t>
                      </a:r>
                      <a:r>
                        <a:rPr lang="en-GB" sz="1800" dirty="0" err="1">
                          <a:effectLst/>
                        </a:rPr>
                        <a:t>cIAI</a:t>
                      </a:r>
                      <a:r>
                        <a:rPr lang="en-GB" sz="1800" dirty="0">
                          <a:effectLst/>
                        </a:rPr>
                        <a:t> (global)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latin typeface="+mj-lt"/>
                          <a:ea typeface="Times New Roman" panose="02020603050405020304" pitchFamily="18" charset="0"/>
                          <a:cs typeface="Times New Roman" panose="02020603050405020304" pitchFamily="18" charset="0"/>
                        </a:rPr>
                        <a:t>Proportion of clinically cured patients</a:t>
                      </a:r>
                    </a:p>
                  </a:txBody>
                  <a:tcPr marL="5081" marR="5081" marT="0" marB="0"/>
                </a:tc>
                <a:extLst>
                  <a:ext uri="{0D108BD9-81ED-4DB2-BD59-A6C34878D82A}">
                    <a16:rowId xmlns:a16="http://schemas.microsoft.com/office/drawing/2014/main" val="950687720"/>
                  </a:ext>
                </a:extLst>
              </a:tr>
              <a:tr h="370840">
                <a:tc>
                  <a:txBody>
                    <a:bodyPr/>
                    <a:lstStyle/>
                    <a:p>
                      <a:pPr marR="82550" algn="l">
                        <a:spcAft>
                          <a:spcPts val="300"/>
                        </a:spcAft>
                      </a:pPr>
                      <a:r>
                        <a:rPr lang="en-GB" sz="1800">
                          <a:effectLst/>
                        </a:rPr>
                        <a:t>RECLAIM 3</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Non-inferiority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meropenem</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rPr>
                        <a:t>Adult </a:t>
                      </a:r>
                      <a:r>
                        <a:rPr lang="en-GB" sz="1800" dirty="0" err="1">
                          <a:effectLst/>
                        </a:rPr>
                        <a:t>cIAI</a:t>
                      </a:r>
                      <a:r>
                        <a:rPr lang="en-GB" sz="1800" dirty="0">
                          <a:effectLst/>
                        </a:rPr>
                        <a:t> (Asian)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L="0" marR="20320" lvl="0" indent="0" algn="l" defTabSz="914400" rtl="0" eaLnBrk="1" fontAlgn="auto" latinLnBrk="0" hangingPunct="1">
                        <a:lnSpc>
                          <a:spcPct val="100000"/>
                        </a:lnSpc>
                        <a:spcBef>
                          <a:spcPts val="0"/>
                        </a:spcBef>
                        <a:spcAft>
                          <a:spcPts val="300"/>
                        </a:spcAft>
                        <a:buClrTx/>
                        <a:buSzTx/>
                        <a:buFontTx/>
                        <a:buNone/>
                        <a:tabLst/>
                        <a:defRPr/>
                      </a:pPr>
                      <a:r>
                        <a:rPr lang="en-GB" sz="1800" kern="1200">
                          <a:solidFill>
                            <a:schemeClr val="dk1"/>
                          </a:solidFill>
                          <a:effectLst/>
                          <a:latin typeface="+mn-lt"/>
                          <a:ea typeface="Times New Roman" panose="02020603050405020304" pitchFamily="18" charset="0"/>
                          <a:cs typeface="Times New Roman" panose="02020603050405020304" pitchFamily="18" charset="0"/>
                        </a:rPr>
                        <a:t>Same as RECLAIM 1 and 2</a:t>
                      </a:r>
                    </a:p>
                  </a:txBody>
                  <a:tcPr marL="5081" marR="5081" marT="0" marB="0"/>
                </a:tc>
                <a:extLst>
                  <a:ext uri="{0D108BD9-81ED-4DB2-BD59-A6C34878D82A}">
                    <a16:rowId xmlns:a16="http://schemas.microsoft.com/office/drawing/2014/main" val="1541098081"/>
                  </a:ext>
                </a:extLst>
              </a:tr>
              <a:tr h="370840">
                <a:tc>
                  <a:txBody>
                    <a:bodyPr/>
                    <a:lstStyle/>
                    <a:p>
                      <a:pPr marR="82550" algn="l">
                        <a:spcAft>
                          <a:spcPts val="300"/>
                        </a:spcAft>
                      </a:pPr>
                      <a:r>
                        <a:rPr lang="en-GB" sz="1800">
                          <a:effectLst/>
                        </a:rPr>
                        <a:t>REPRISE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Superiority</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82550" algn="l">
                        <a:spcAft>
                          <a:spcPts val="300"/>
                        </a:spcAft>
                      </a:pPr>
                      <a:r>
                        <a:rPr lang="en-GB" sz="1800">
                          <a:effectLst/>
                        </a:rPr>
                        <a:t>best available therapy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a:effectLst/>
                        </a:rPr>
                        <a:t>Adult </a:t>
                      </a:r>
                      <a:r>
                        <a:rPr lang="en-GB" sz="1800" err="1">
                          <a:effectLst/>
                        </a:rPr>
                        <a:t>cUTI</a:t>
                      </a:r>
                      <a:r>
                        <a:rPr lang="en-GB" sz="1800">
                          <a:effectLst/>
                        </a:rPr>
                        <a:t> or </a:t>
                      </a:r>
                      <a:r>
                        <a:rPr lang="en-GB" sz="1800" err="1">
                          <a:effectLst/>
                        </a:rPr>
                        <a:t>cIAI</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081" marR="5081" marT="0" marB="0"/>
                </a:tc>
                <a:tc>
                  <a:txBody>
                    <a:bodyPr/>
                    <a:lstStyle/>
                    <a:p>
                      <a:pPr marR="20320" algn="l">
                        <a:spcAft>
                          <a:spcPts val="300"/>
                        </a:spcAft>
                      </a:pPr>
                      <a:r>
                        <a:rPr lang="en-GB" sz="1800" dirty="0">
                          <a:effectLst/>
                          <a:latin typeface="+mj-lt"/>
                          <a:ea typeface="Times New Roman" panose="02020603050405020304" pitchFamily="18" charset="0"/>
                          <a:cs typeface="Times New Roman" panose="02020603050405020304" pitchFamily="18" charset="0"/>
                        </a:rPr>
                        <a:t>Proportion of patients with clinical response (cure, failure, or indeterminate)</a:t>
                      </a:r>
                    </a:p>
                  </a:txBody>
                  <a:tcPr marL="5081" marR="5081" marT="0" marB="0"/>
                </a:tc>
                <a:extLst>
                  <a:ext uri="{0D108BD9-81ED-4DB2-BD59-A6C34878D82A}">
                    <a16:rowId xmlns:a16="http://schemas.microsoft.com/office/drawing/2014/main" val="3345571255"/>
                  </a:ext>
                </a:extLst>
              </a:tr>
            </a:tbl>
          </a:graphicData>
        </a:graphic>
      </p:graphicFrame>
    </p:spTree>
    <p:extLst>
      <p:ext uri="{BB962C8B-B14F-4D97-AF65-F5344CB8AC3E}">
        <p14:creationId xmlns:p14="http://schemas.microsoft.com/office/powerpoint/2010/main" val="22410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ADFB757-196D-6F4F-8D28-3EE42BB57CF2}"/>
              </a:ext>
            </a:extLst>
          </p:cNvPr>
          <p:cNvGraphicFramePr/>
          <p:nvPr>
            <p:extLst>
              <p:ext uri="{D42A27DB-BD31-4B8C-83A1-F6EECF244321}">
                <p14:modId xmlns:p14="http://schemas.microsoft.com/office/powerpoint/2010/main" val="3322087774"/>
              </p:ext>
            </p:extLst>
          </p:nvPr>
        </p:nvGraphicFramePr>
        <p:xfrm>
          <a:off x="899746" y="246185"/>
          <a:ext cx="10392507" cy="6611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A60242-B5B4-2E4A-9932-BDBBE963DB1D}"/>
              </a:ext>
            </a:extLst>
          </p:cNvPr>
          <p:cNvSpPr>
            <a:spLocks noGrp="1"/>
          </p:cNvSpPr>
          <p:nvPr>
            <p:ph type="ctrTitle"/>
          </p:nvPr>
        </p:nvSpPr>
        <p:spPr/>
        <p:txBody>
          <a:bodyPr>
            <a:normAutofit/>
          </a:bodyPr>
          <a:lstStyle/>
          <a:p>
            <a:r>
              <a:rPr lang="en-US" sz="3600" dirty="0"/>
              <a:t>Decisions about other attributes of value difficult to quantify and potentially uncaptured in model</a:t>
            </a:r>
          </a:p>
        </p:txBody>
      </p:sp>
    </p:spTree>
    <p:extLst>
      <p:ext uri="{BB962C8B-B14F-4D97-AF65-F5344CB8AC3E}">
        <p14:creationId xmlns:p14="http://schemas.microsoft.com/office/powerpoint/2010/main" val="2219489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8B41-C0C6-46F2-B1DC-666AB91201A4}"/>
              </a:ext>
            </a:extLst>
          </p:cNvPr>
          <p:cNvSpPr>
            <a:spLocks noGrp="1"/>
          </p:cNvSpPr>
          <p:nvPr>
            <p:ph type="ctrTitle"/>
          </p:nvPr>
        </p:nvSpPr>
        <p:spPr>
          <a:xfrm>
            <a:off x="496381" y="660115"/>
            <a:ext cx="11080069" cy="1276350"/>
          </a:xfrm>
        </p:spPr>
        <p:txBody>
          <a:bodyPr>
            <a:normAutofit fontScale="90000"/>
          </a:bodyPr>
          <a:lstStyle/>
          <a:p>
            <a:pPr>
              <a:lnSpc>
                <a:spcPct val="100000"/>
              </a:lnSpc>
            </a:pPr>
            <a:r>
              <a:rPr lang="en-GB" dirty="0"/>
              <a:t>Company model results</a:t>
            </a:r>
            <a:br>
              <a:rPr lang="en-GB" dirty="0"/>
            </a:br>
            <a:r>
              <a:rPr lang="en-GB" sz="2200" b="0" i="1" dirty="0">
                <a:solidFill>
                  <a:schemeClr val="accent2"/>
                </a:solidFill>
              </a:rPr>
              <a:t>Results show effect of adding CAZ-AVI as additional 3</a:t>
            </a:r>
            <a:r>
              <a:rPr lang="en-GB" sz="2200" b="0" i="1" baseline="30000" dirty="0">
                <a:solidFill>
                  <a:schemeClr val="accent2"/>
                </a:solidFill>
              </a:rPr>
              <a:t>rd-</a:t>
            </a:r>
            <a:r>
              <a:rPr lang="en-GB" sz="2200" b="0" i="1" dirty="0">
                <a:solidFill>
                  <a:schemeClr val="accent2"/>
                </a:solidFill>
              </a:rPr>
              <a:t>line treatment: comparing with a ‘non-diversified’ 2-line treatment sequence made up of existing drugs</a:t>
            </a:r>
            <a:br>
              <a:rPr lang="en-GB" dirty="0"/>
            </a:br>
            <a:endParaRPr lang="en-GB" dirty="0"/>
          </a:p>
        </p:txBody>
      </p:sp>
      <p:sp>
        <p:nvSpPr>
          <p:cNvPr id="5" name="TextBox 4">
            <a:extLst>
              <a:ext uri="{FF2B5EF4-FFF2-40B4-BE49-F238E27FC236}">
                <a16:creationId xmlns:a16="http://schemas.microsoft.com/office/drawing/2014/main" id="{3B01F1FD-5FD5-40C4-8559-246384CE85BD}"/>
              </a:ext>
            </a:extLst>
          </p:cNvPr>
          <p:cNvSpPr txBox="1"/>
          <p:nvPr/>
        </p:nvSpPr>
        <p:spPr>
          <a:xfrm>
            <a:off x="496381" y="6184915"/>
            <a:ext cx="10845461" cy="646331"/>
          </a:xfrm>
          <a:prstGeom prst="rect">
            <a:avLst/>
          </a:prstGeom>
          <a:noFill/>
        </p:spPr>
        <p:txBody>
          <a:bodyPr wrap="square" rtlCol="0">
            <a:spAutoFit/>
          </a:bodyPr>
          <a:lstStyle/>
          <a:p>
            <a:r>
              <a:rPr lang="en-GB" dirty="0"/>
              <a:t>Source: Adapted from company’s submission, table 62, QALY: Quality adjusted life years</a:t>
            </a:r>
          </a:p>
          <a:p>
            <a:r>
              <a:rPr lang="en-GB" dirty="0"/>
              <a:t>Company’s estimates based on a cost-effectiveness threshold of £30,000/QALY</a:t>
            </a:r>
          </a:p>
        </p:txBody>
      </p:sp>
      <p:sp>
        <p:nvSpPr>
          <p:cNvPr id="6" name="Subtitle 2">
            <a:extLst>
              <a:ext uri="{FF2B5EF4-FFF2-40B4-BE49-F238E27FC236}">
                <a16:creationId xmlns:a16="http://schemas.microsoft.com/office/drawing/2014/main" id="{CD52EDDC-4BDD-400D-8938-54825A5320F4}"/>
              </a:ext>
            </a:extLst>
          </p:cNvPr>
          <p:cNvSpPr txBox="1">
            <a:spLocks/>
          </p:cNvSpPr>
          <p:nvPr/>
        </p:nvSpPr>
        <p:spPr>
          <a:xfrm>
            <a:off x="496381" y="5229389"/>
            <a:ext cx="11080069" cy="771832"/>
          </a:xfrm>
          <a:prstGeom prst="rect">
            <a:avLst/>
          </a:prstGeom>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lnSpc>
                <a:spcPct val="100000"/>
              </a:lnSpc>
              <a:spcBef>
                <a:spcPts val="1200"/>
              </a:spcBef>
              <a:spcAft>
                <a:spcPts val="1200"/>
              </a:spcAft>
            </a:pPr>
            <a:r>
              <a:rPr lang="en-GB" dirty="0"/>
              <a:t>Model drivers: treatment efficacy, discount rate applied, utility values (health-related quality of life) after infection is cured/naturally resolves, life expectancy and the transmission and clearance rates</a:t>
            </a:r>
          </a:p>
        </p:txBody>
      </p:sp>
      <p:graphicFrame>
        <p:nvGraphicFramePr>
          <p:cNvPr id="7" name="Table 6">
            <a:extLst>
              <a:ext uri="{FF2B5EF4-FFF2-40B4-BE49-F238E27FC236}">
                <a16:creationId xmlns:a16="http://schemas.microsoft.com/office/drawing/2014/main" id="{5D5B84F9-6F2C-4682-88F7-263B4B8A6C22}"/>
              </a:ext>
            </a:extLst>
          </p:cNvPr>
          <p:cNvGraphicFramePr>
            <a:graphicFrameLocks noGrp="1"/>
          </p:cNvGraphicFramePr>
          <p:nvPr>
            <p:extLst>
              <p:ext uri="{D42A27DB-BD31-4B8C-83A1-F6EECF244321}">
                <p14:modId xmlns:p14="http://schemas.microsoft.com/office/powerpoint/2010/main" val="4139300321"/>
              </p:ext>
            </p:extLst>
          </p:nvPr>
        </p:nvGraphicFramePr>
        <p:xfrm>
          <a:off x="496381" y="2007933"/>
          <a:ext cx="11020486" cy="2937066"/>
        </p:xfrm>
        <a:graphic>
          <a:graphicData uri="http://schemas.openxmlformats.org/drawingml/2006/table">
            <a:tbl>
              <a:tblPr firstRow="1" firstCol="1" bandRow="1">
                <a:tableStyleId>{5C22544A-7EE6-4342-B048-85BDC9FD1C3A}</a:tableStyleId>
              </a:tblPr>
              <a:tblGrid>
                <a:gridCol w="2112854">
                  <a:extLst>
                    <a:ext uri="{9D8B030D-6E8A-4147-A177-3AD203B41FA5}">
                      <a16:colId xmlns:a16="http://schemas.microsoft.com/office/drawing/2014/main" val="319833231"/>
                    </a:ext>
                  </a:extLst>
                </a:gridCol>
                <a:gridCol w="2264926">
                  <a:extLst>
                    <a:ext uri="{9D8B030D-6E8A-4147-A177-3AD203B41FA5}">
                      <a16:colId xmlns:a16="http://schemas.microsoft.com/office/drawing/2014/main" val="839994305"/>
                    </a:ext>
                  </a:extLst>
                </a:gridCol>
                <a:gridCol w="2410657">
                  <a:extLst>
                    <a:ext uri="{9D8B030D-6E8A-4147-A177-3AD203B41FA5}">
                      <a16:colId xmlns:a16="http://schemas.microsoft.com/office/drawing/2014/main" val="1785279062"/>
                    </a:ext>
                  </a:extLst>
                </a:gridCol>
                <a:gridCol w="1553496">
                  <a:extLst>
                    <a:ext uri="{9D8B030D-6E8A-4147-A177-3AD203B41FA5}">
                      <a16:colId xmlns:a16="http://schemas.microsoft.com/office/drawing/2014/main" val="616103276"/>
                    </a:ext>
                  </a:extLst>
                </a:gridCol>
                <a:gridCol w="2678553">
                  <a:extLst>
                    <a:ext uri="{9D8B030D-6E8A-4147-A177-3AD203B41FA5}">
                      <a16:colId xmlns:a16="http://schemas.microsoft.com/office/drawing/2014/main" val="1324336744"/>
                    </a:ext>
                  </a:extLst>
                </a:gridCol>
              </a:tblGrid>
              <a:tr h="538579">
                <a:tc>
                  <a:txBody>
                    <a:bodyPr/>
                    <a:lstStyle/>
                    <a:p>
                      <a:pPr algn="ctr">
                        <a:lnSpc>
                          <a:spcPct val="115000"/>
                        </a:lnSpc>
                        <a:spcBef>
                          <a:spcPts val="200"/>
                        </a:spcBef>
                        <a:spcAft>
                          <a:spcPts val="200"/>
                        </a:spcAft>
                      </a:pPr>
                      <a:r>
                        <a:rPr lang="en-GB" sz="1800" dirty="0">
                          <a:effectLst/>
                        </a:rPr>
                        <a:t>Infection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dirty="0">
                          <a:effectLst/>
                        </a:rPr>
                        <a:t>Treatment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QALYs lost due to infection</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Incremental costs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dirty="0">
                          <a:effectLst/>
                        </a:rPr>
                        <a:t>Incremental QALY gains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1925505310"/>
                  </a:ext>
                </a:extLst>
              </a:tr>
              <a:tr h="257049">
                <a:tc rowSpan="2">
                  <a:txBody>
                    <a:bodyPr/>
                    <a:lstStyle/>
                    <a:p>
                      <a:pPr algn="l">
                        <a:lnSpc>
                          <a:spcPct val="115000"/>
                        </a:lnSpc>
                        <a:spcBef>
                          <a:spcPts val="200"/>
                        </a:spcBef>
                        <a:spcAft>
                          <a:spcPts val="200"/>
                        </a:spcAft>
                      </a:pPr>
                      <a:r>
                        <a:rPr lang="en-GB" sz="1800" dirty="0" err="1">
                          <a:effectLst/>
                        </a:rPr>
                        <a:t>cUTI</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l">
                        <a:lnSpc>
                          <a:spcPct val="115000"/>
                        </a:lnSpc>
                        <a:spcBef>
                          <a:spcPts val="200"/>
                        </a:spcBef>
                        <a:spcAft>
                          <a:spcPts val="200"/>
                        </a:spcAft>
                      </a:pPr>
                      <a:r>
                        <a:rPr lang="en-GB" sz="1800">
                          <a:effectLst/>
                        </a:rPr>
                        <a:t>CAZ-AVI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3,392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9034.97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5,529</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1691612044"/>
                  </a:ext>
                </a:extLst>
              </a:tr>
              <a:tr h="257049">
                <a:tc vMerge="1">
                  <a:txBody>
                    <a:bodyPr/>
                    <a:lstStyle/>
                    <a:p>
                      <a:endParaRPr lang="en-GB"/>
                    </a:p>
                  </a:txBody>
                  <a:tcPr/>
                </a:tc>
                <a:tc>
                  <a:txBody>
                    <a:bodyPr/>
                    <a:lstStyle/>
                    <a:p>
                      <a:pPr algn="l">
                        <a:lnSpc>
                          <a:spcPct val="115000"/>
                        </a:lnSpc>
                        <a:spcBef>
                          <a:spcPts val="200"/>
                        </a:spcBef>
                        <a:spcAft>
                          <a:spcPts val="200"/>
                        </a:spcAft>
                      </a:pPr>
                      <a:r>
                        <a:rPr lang="en-GB" sz="1800">
                          <a:effectLst/>
                        </a:rPr>
                        <a:t>No CAZ-AVI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8,921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7148241"/>
                  </a:ext>
                </a:extLst>
              </a:tr>
              <a:tr h="257049">
                <a:tc rowSpan="2">
                  <a:txBody>
                    <a:bodyPr/>
                    <a:lstStyle/>
                    <a:p>
                      <a:pPr algn="l">
                        <a:lnSpc>
                          <a:spcPct val="115000"/>
                        </a:lnSpc>
                        <a:spcBef>
                          <a:spcPts val="200"/>
                        </a:spcBef>
                        <a:spcAft>
                          <a:spcPts val="200"/>
                        </a:spcAft>
                      </a:pPr>
                      <a:r>
                        <a:rPr lang="en-GB" sz="1800" dirty="0" err="1">
                          <a:effectLst/>
                        </a:rPr>
                        <a:t>cIAI</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l">
                        <a:lnSpc>
                          <a:spcPct val="115000"/>
                        </a:lnSpc>
                        <a:spcBef>
                          <a:spcPts val="200"/>
                        </a:spcBef>
                        <a:spcAft>
                          <a:spcPts val="200"/>
                        </a:spcAft>
                      </a:pPr>
                      <a:r>
                        <a:rPr lang="en-GB" sz="1800">
                          <a:effectLst/>
                        </a:rPr>
                        <a:t>CAZ-AVI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dirty="0">
                          <a:effectLst/>
                        </a:rPr>
                        <a:t>1,687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827.25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4,747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1389271897"/>
                  </a:ext>
                </a:extLst>
              </a:tr>
              <a:tr h="257049">
                <a:tc vMerge="1">
                  <a:txBody>
                    <a:bodyPr/>
                    <a:lstStyle/>
                    <a:p>
                      <a:endParaRPr lang="en-GB"/>
                    </a:p>
                  </a:txBody>
                  <a:tcPr/>
                </a:tc>
                <a:tc>
                  <a:txBody>
                    <a:bodyPr/>
                    <a:lstStyle/>
                    <a:p>
                      <a:pPr algn="l">
                        <a:lnSpc>
                          <a:spcPct val="115000"/>
                        </a:lnSpc>
                        <a:spcBef>
                          <a:spcPts val="200"/>
                        </a:spcBef>
                        <a:spcAft>
                          <a:spcPts val="200"/>
                        </a:spcAft>
                      </a:pPr>
                      <a:r>
                        <a:rPr lang="en-GB" sz="1800">
                          <a:effectLst/>
                        </a:rPr>
                        <a:t>No CAZ-AVI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6,434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55458980"/>
                  </a:ext>
                </a:extLst>
              </a:tr>
              <a:tr h="257049">
                <a:tc rowSpan="2">
                  <a:txBody>
                    <a:bodyPr/>
                    <a:lstStyle/>
                    <a:p>
                      <a:pPr algn="l">
                        <a:lnSpc>
                          <a:spcPct val="115000"/>
                        </a:lnSpc>
                        <a:spcBef>
                          <a:spcPts val="200"/>
                        </a:spcBef>
                        <a:spcAft>
                          <a:spcPts val="200"/>
                        </a:spcAft>
                      </a:pPr>
                      <a:r>
                        <a:rPr lang="en-GB" sz="1800">
                          <a:effectLst/>
                        </a:rPr>
                        <a:t>HAP/VAP</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l">
                        <a:lnSpc>
                          <a:spcPct val="115000"/>
                        </a:lnSpc>
                        <a:spcBef>
                          <a:spcPts val="200"/>
                        </a:spcBef>
                        <a:spcAft>
                          <a:spcPts val="200"/>
                        </a:spcAft>
                      </a:pPr>
                      <a:r>
                        <a:rPr lang="en-GB" sz="1800">
                          <a:effectLst/>
                        </a:rPr>
                        <a:t>CAZ-AVI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10,090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5968.55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10,211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3989236771"/>
                  </a:ext>
                </a:extLst>
              </a:tr>
              <a:tr h="257049">
                <a:tc vMerge="1">
                  <a:txBody>
                    <a:bodyPr/>
                    <a:lstStyle/>
                    <a:p>
                      <a:endParaRPr lang="en-GB"/>
                    </a:p>
                  </a:txBody>
                  <a:tcPr/>
                </a:tc>
                <a:tc>
                  <a:txBody>
                    <a:bodyPr/>
                    <a:lstStyle/>
                    <a:p>
                      <a:pPr algn="l">
                        <a:lnSpc>
                          <a:spcPct val="115000"/>
                        </a:lnSpc>
                        <a:spcBef>
                          <a:spcPts val="200"/>
                        </a:spcBef>
                        <a:spcAft>
                          <a:spcPts val="200"/>
                        </a:spcAft>
                      </a:pPr>
                      <a:r>
                        <a:rPr lang="en-GB" sz="1800">
                          <a:effectLst/>
                        </a:rPr>
                        <a:t>No CAZ-AVI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20,302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4323145"/>
                  </a:ext>
                </a:extLst>
              </a:tr>
              <a:tr h="257049">
                <a:tc rowSpan="2">
                  <a:txBody>
                    <a:bodyPr/>
                    <a:lstStyle/>
                    <a:p>
                      <a:pPr algn="l">
                        <a:lnSpc>
                          <a:spcPct val="115000"/>
                        </a:lnSpc>
                        <a:spcBef>
                          <a:spcPts val="200"/>
                        </a:spcBef>
                        <a:spcAft>
                          <a:spcPts val="200"/>
                        </a:spcAft>
                      </a:pPr>
                      <a:r>
                        <a:rPr lang="en-GB" sz="1800" dirty="0">
                          <a:effectLst/>
                        </a:rPr>
                        <a:t>All above combined</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l">
                        <a:lnSpc>
                          <a:spcPct val="115000"/>
                        </a:lnSpc>
                        <a:spcBef>
                          <a:spcPts val="200"/>
                        </a:spcBef>
                        <a:spcAft>
                          <a:spcPts val="200"/>
                        </a:spcAft>
                      </a:pPr>
                      <a:r>
                        <a:rPr lang="en-GB" sz="1800">
                          <a:effectLst/>
                        </a:rPr>
                        <a:t>CAZ-AVI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a:effectLst/>
                        </a:rPr>
                        <a:t>15,169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dirty="0">
                          <a:effectLst/>
                        </a:rPr>
                        <a:t>15830.78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tc rowSpan="2">
                  <a:txBody>
                    <a:bodyPr/>
                    <a:lstStyle/>
                    <a:p>
                      <a:pPr algn="ctr">
                        <a:lnSpc>
                          <a:spcPct val="107000"/>
                        </a:lnSpc>
                        <a:spcAft>
                          <a:spcPts val="800"/>
                        </a:spcAft>
                      </a:pPr>
                      <a:r>
                        <a:rPr lang="en-GB" sz="1800">
                          <a:effectLst/>
                        </a:rPr>
                        <a:t>20,487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7701" marR="27701" marT="0" marB="0" anchor="ctr"/>
                </a:tc>
                <a:extLst>
                  <a:ext uri="{0D108BD9-81ED-4DB2-BD59-A6C34878D82A}">
                    <a16:rowId xmlns:a16="http://schemas.microsoft.com/office/drawing/2014/main" val="1725749397"/>
                  </a:ext>
                </a:extLst>
              </a:tr>
              <a:tr h="317310">
                <a:tc vMerge="1">
                  <a:txBody>
                    <a:bodyPr/>
                    <a:lstStyle/>
                    <a:p>
                      <a:endParaRPr lang="en-GB"/>
                    </a:p>
                  </a:txBody>
                  <a:tcPr/>
                </a:tc>
                <a:tc>
                  <a:txBody>
                    <a:bodyPr/>
                    <a:lstStyle/>
                    <a:p>
                      <a:pPr algn="l">
                        <a:lnSpc>
                          <a:spcPct val="115000"/>
                        </a:lnSpc>
                        <a:spcBef>
                          <a:spcPts val="200"/>
                        </a:spcBef>
                        <a:spcAft>
                          <a:spcPts val="200"/>
                        </a:spcAft>
                      </a:pPr>
                      <a:r>
                        <a:rPr lang="en-GB" sz="1800">
                          <a:effectLst/>
                        </a:rPr>
                        <a:t>No CAZ-AVI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a:txBody>
                    <a:bodyPr/>
                    <a:lstStyle/>
                    <a:p>
                      <a:pPr algn="ctr">
                        <a:lnSpc>
                          <a:spcPct val="115000"/>
                        </a:lnSpc>
                        <a:spcBef>
                          <a:spcPts val="200"/>
                        </a:spcBef>
                        <a:spcAft>
                          <a:spcPts val="200"/>
                        </a:spcAft>
                      </a:pPr>
                      <a:r>
                        <a:rPr lang="en-GB" sz="1800" dirty="0">
                          <a:effectLst/>
                        </a:rPr>
                        <a:t>35,657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7701" marR="27701" marT="0" marB="0"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76330320"/>
                  </a:ext>
                </a:extLst>
              </a:tr>
            </a:tbl>
          </a:graphicData>
        </a:graphic>
      </p:graphicFrame>
    </p:spTree>
    <p:extLst>
      <p:ext uri="{BB962C8B-B14F-4D97-AF65-F5344CB8AC3E}">
        <p14:creationId xmlns:p14="http://schemas.microsoft.com/office/powerpoint/2010/main" val="9852932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07A8-FA9F-4859-9002-C53E06D9474D}"/>
              </a:ext>
            </a:extLst>
          </p:cNvPr>
          <p:cNvSpPr>
            <a:spLocks noGrp="1"/>
          </p:cNvSpPr>
          <p:nvPr>
            <p:ph type="ctrTitle"/>
          </p:nvPr>
        </p:nvSpPr>
        <p:spPr/>
        <p:txBody>
          <a:bodyPr>
            <a:normAutofit/>
          </a:bodyPr>
          <a:lstStyle/>
          <a:p>
            <a:r>
              <a:rPr lang="en-GB"/>
              <a:t>EEPRU concerns with company model</a:t>
            </a:r>
          </a:p>
        </p:txBody>
      </p:sp>
      <p:sp>
        <p:nvSpPr>
          <p:cNvPr id="3" name="Subtitle 2">
            <a:extLst>
              <a:ext uri="{FF2B5EF4-FFF2-40B4-BE49-F238E27FC236}">
                <a16:creationId xmlns:a16="http://schemas.microsoft.com/office/drawing/2014/main" id="{D1E3A35E-D1FB-43A0-956F-15B52492800F}"/>
              </a:ext>
            </a:extLst>
          </p:cNvPr>
          <p:cNvSpPr>
            <a:spLocks noGrp="1"/>
          </p:cNvSpPr>
          <p:nvPr>
            <p:ph type="body" sz="quarter" idx="12"/>
          </p:nvPr>
        </p:nvSpPr>
        <p:spPr>
          <a:xfrm>
            <a:off x="496383" y="1064341"/>
            <a:ext cx="11177587" cy="4635123"/>
          </a:xfrm>
          <a:ln w="28575">
            <a:solidFill>
              <a:srgbClr val="451551"/>
            </a:solidFill>
          </a:ln>
        </p:spPr>
        <p:txBody>
          <a:bodyPr>
            <a:noAutofit/>
          </a:bodyPr>
          <a:lstStyle/>
          <a:p>
            <a:pPr marL="285750" indent="-285750">
              <a:lnSpc>
                <a:spcPct val="100000"/>
              </a:lnSpc>
              <a:spcBef>
                <a:spcPts val="600"/>
              </a:spcBef>
              <a:buFont typeface="Arial" panose="020B0604020202020204" pitchFamily="34" charset="0"/>
              <a:buChar char="•"/>
            </a:pPr>
            <a:r>
              <a:rPr lang="en-GB" sz="2000" dirty="0"/>
              <a:t>Captures a much bigger and inappropriate population, including all </a:t>
            </a:r>
            <a:r>
              <a:rPr lang="it-IT" sz="2000" i="1" dirty="0"/>
              <a:t>Escherichia coli</a:t>
            </a:r>
            <a:r>
              <a:rPr lang="en-GB" sz="2000" dirty="0"/>
              <a:t>, </a:t>
            </a:r>
            <a:r>
              <a:rPr lang="it-IT" sz="2000" i="1" dirty="0" err="1"/>
              <a:t>Klebsiella</a:t>
            </a:r>
            <a:r>
              <a:rPr lang="it-IT" sz="2000" i="1" dirty="0"/>
              <a:t> </a:t>
            </a:r>
            <a:r>
              <a:rPr lang="it-IT" sz="2000" i="1" dirty="0" err="1"/>
              <a:t>pneumoniae</a:t>
            </a:r>
            <a:r>
              <a:rPr lang="it-IT" sz="2000" i="1" dirty="0"/>
              <a:t> </a:t>
            </a:r>
            <a:r>
              <a:rPr lang="it-IT" sz="2000" dirty="0"/>
              <a:t>and </a:t>
            </a:r>
            <a:r>
              <a:rPr lang="it-IT" sz="2000" i="1" dirty="0" err="1"/>
              <a:t>Pseudomonas</a:t>
            </a:r>
            <a:r>
              <a:rPr lang="it-IT" sz="2000" i="1" dirty="0"/>
              <a:t> </a:t>
            </a:r>
            <a:r>
              <a:rPr lang="it-IT" sz="2000" i="1" dirty="0" err="1"/>
              <a:t>aeruginosa</a:t>
            </a:r>
            <a:endParaRPr lang="it-IT" sz="2000" i="1" dirty="0"/>
          </a:p>
          <a:p>
            <a:pPr marL="285750" indent="-285750">
              <a:lnSpc>
                <a:spcPct val="100000"/>
              </a:lnSpc>
              <a:spcBef>
                <a:spcPts val="600"/>
              </a:spcBef>
              <a:buFont typeface="Arial" panose="020B0604020202020204" pitchFamily="34" charset="0"/>
              <a:buChar char="•"/>
            </a:pPr>
            <a:r>
              <a:rPr lang="en-GB" sz="2000" dirty="0"/>
              <a:t>Assumes 20% of patients have known resistance and receive microbiology-directed treatment 1</a:t>
            </a:r>
            <a:r>
              <a:rPr lang="en-GB" sz="2000" baseline="30000" dirty="0"/>
              <a:t>st</a:t>
            </a:r>
            <a:r>
              <a:rPr lang="en-GB" sz="2000" dirty="0"/>
              <a:t> line</a:t>
            </a:r>
          </a:p>
          <a:p>
            <a:pPr marL="971550" lvl="1" indent="-285750">
              <a:lnSpc>
                <a:spcPct val="100000"/>
              </a:lnSpc>
              <a:spcBef>
                <a:spcPts val="600"/>
              </a:spcBef>
            </a:pPr>
            <a:r>
              <a:rPr lang="en-GB" sz="2000" dirty="0"/>
              <a:t>EEPRU’s clinical advice is that most patients start with empiric treatment</a:t>
            </a:r>
          </a:p>
          <a:p>
            <a:pPr marL="285750" indent="-285750">
              <a:lnSpc>
                <a:spcPct val="100000"/>
              </a:lnSpc>
              <a:spcBef>
                <a:spcPts val="600"/>
              </a:spcBef>
              <a:buFont typeface="Arial" panose="020B0604020202020204" pitchFamily="34" charset="0"/>
              <a:buChar char="•"/>
            </a:pPr>
            <a:r>
              <a:rPr lang="en-GB" sz="2000" dirty="0"/>
              <a:t>Assumes complete eradication of colonisation with any pathogen, and CAZ-AVI increases the likelihood of this occurring</a:t>
            </a:r>
          </a:p>
          <a:p>
            <a:pPr marL="971550" lvl="1" indent="-285750">
              <a:lnSpc>
                <a:spcPct val="100000"/>
              </a:lnSpc>
              <a:spcBef>
                <a:spcPts val="600"/>
              </a:spcBef>
            </a:pPr>
            <a:r>
              <a:rPr lang="en-GB" sz="2000" dirty="0"/>
              <a:t>EEPRU assume patient can develop same infection again because pathogen stays dormant in gut, which can result in further transmission</a:t>
            </a:r>
          </a:p>
          <a:p>
            <a:pPr marL="285750" indent="-285750">
              <a:lnSpc>
                <a:spcPct val="100000"/>
              </a:lnSpc>
              <a:spcBef>
                <a:spcPts val="600"/>
              </a:spcBef>
              <a:buFont typeface="Arial" panose="020B0604020202020204" pitchFamily="34" charset="0"/>
              <a:buChar char="•"/>
            </a:pPr>
            <a:r>
              <a:rPr lang="en-GB" sz="2000" dirty="0"/>
              <a:t>Incremental QALYs for CAZ-AVI driven by differences in mortality, but unclear how company obtained these results</a:t>
            </a:r>
          </a:p>
          <a:p>
            <a:pPr marL="971550" lvl="1" indent="-285750">
              <a:lnSpc>
                <a:spcPct val="100000"/>
              </a:lnSpc>
              <a:spcBef>
                <a:spcPts val="600"/>
              </a:spcBef>
            </a:pPr>
            <a:r>
              <a:rPr lang="en-GB" sz="2000" dirty="0"/>
              <a:t>overestimates health losses from mortality </a:t>
            </a:r>
            <a:r>
              <a:rPr lang="en-GB" sz="2000" dirty="0">
                <a:sym typeface="Wingdings" panose="05000000000000000000" pitchFamily="2" charset="2"/>
              </a:rPr>
              <a:t> overestimates benefits of CAZ-AVI</a:t>
            </a:r>
            <a:endParaRPr lang="en-GB" sz="2000" dirty="0"/>
          </a:p>
          <a:p>
            <a:pPr marL="285750" indent="-285750">
              <a:lnSpc>
                <a:spcPct val="100000"/>
              </a:lnSpc>
              <a:spcBef>
                <a:spcPts val="600"/>
              </a:spcBef>
              <a:buFont typeface="Arial" panose="020B0604020202020204" pitchFamily="34" charset="0"/>
              <a:buChar char="•"/>
            </a:pPr>
            <a:r>
              <a:rPr lang="en-GB" sz="2000" dirty="0"/>
              <a:t>Use of 2-line comparator treatment sequence not clearly justified or supported by evidence</a:t>
            </a:r>
          </a:p>
          <a:p>
            <a:pPr marL="285750" indent="-285750">
              <a:lnSpc>
                <a:spcPct val="100000"/>
              </a:lnSpc>
              <a:spcBef>
                <a:spcPts val="600"/>
              </a:spcBef>
              <a:spcAft>
                <a:spcPts val="600"/>
              </a:spcAft>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D312BB04-EF6A-7146-9C0F-E6226845DAC3}"/>
              </a:ext>
            </a:extLst>
          </p:cNvPr>
          <p:cNvSpPr txBox="1"/>
          <p:nvPr/>
        </p:nvSpPr>
        <p:spPr>
          <a:xfrm>
            <a:off x="407606" y="5879675"/>
            <a:ext cx="8811754" cy="712640"/>
          </a:xfrm>
          <a:prstGeom prst="rect">
            <a:avLst/>
          </a:prstGeom>
          <a:solidFill>
            <a:srgbClr val="BDBAE7"/>
          </a:solidFill>
          <a:ln>
            <a:solidFill>
              <a:schemeClr val="bg1"/>
            </a:solidFill>
            <a:prstDash val="dash"/>
          </a:ln>
        </p:spPr>
        <p:txBody>
          <a:bodyPr wrap="square" anchor="ctr">
            <a:noAutofit/>
          </a:bodyPr>
          <a:lstStyle/>
          <a:p>
            <a:pPr>
              <a:spcBef>
                <a:spcPts val="1200"/>
              </a:spcBef>
              <a:defRPr/>
            </a:pPr>
            <a:r>
              <a:rPr kumimoji="0" lang="en-GB" sz="2400" b="1" i="0" u="none" strike="noStrike" kern="1200" cap="none" spc="0" normalizeH="0" baseline="0" noProof="0" dirty="0">
                <a:ln>
                  <a:noFill/>
                </a:ln>
                <a:effectLst/>
                <a:uLnTx/>
                <a:uFillTx/>
                <a:latin typeface="Lato"/>
                <a:ea typeface="+mn-ea"/>
                <a:cs typeface="+mn-cs"/>
              </a:rPr>
              <a:t>⦿ </a:t>
            </a:r>
            <a:r>
              <a:rPr lang="en-GB" sz="2400" i="1" dirty="0">
                <a:latin typeface="Lato"/>
              </a:rPr>
              <a:t> What is the committee’s view on company’s modelling?</a:t>
            </a:r>
            <a:endParaRPr lang="en-GB" sz="2400" i="1" dirty="0"/>
          </a:p>
        </p:txBody>
      </p:sp>
    </p:spTree>
    <p:extLst>
      <p:ext uri="{BB962C8B-B14F-4D97-AF65-F5344CB8AC3E}">
        <p14:creationId xmlns:p14="http://schemas.microsoft.com/office/powerpoint/2010/main" val="33322122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DABD-B80E-499E-A010-A39BA889DE08}"/>
              </a:ext>
            </a:extLst>
          </p:cNvPr>
          <p:cNvSpPr>
            <a:spLocks noGrp="1"/>
          </p:cNvSpPr>
          <p:nvPr>
            <p:ph type="ctrTitle"/>
          </p:nvPr>
        </p:nvSpPr>
        <p:spPr/>
        <p:txBody>
          <a:bodyPr/>
          <a:lstStyle/>
          <a:p>
            <a:r>
              <a:rPr lang="en-GB" dirty="0"/>
              <a:t>Decision to be made in part 2</a:t>
            </a:r>
          </a:p>
        </p:txBody>
      </p:sp>
      <p:sp>
        <p:nvSpPr>
          <p:cNvPr id="4" name="Text Placeholder 3">
            <a:extLst>
              <a:ext uri="{FF2B5EF4-FFF2-40B4-BE49-F238E27FC236}">
                <a16:creationId xmlns:a16="http://schemas.microsoft.com/office/drawing/2014/main" id="{6A5BE59B-DCDB-4F5A-A618-6E3F9A3D6500}"/>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Lato" panose="020F0502020204030203" pitchFamily="34" charset="77"/>
                <a:ea typeface="Times New Roman" panose="02020603050405020304" pitchFamily="18" charset="0"/>
              </a:rPr>
              <a:t>© NICE 2022. All rights reserved. Subject to </a:t>
            </a:r>
            <a:r>
              <a:rPr lang="en-GB">
                <a:latin typeface="Lato" panose="020F0502020204030203" pitchFamily="34" charset="77"/>
                <a:ea typeface="Times New Roman" panose="02020603050405020304" pitchFamily="18" charset="0"/>
                <a:hlinkClick r:id="rId2">
                  <a:extLst>
                    <a:ext uri="{A12FA001-AC4F-418D-AE19-62706E023703}">
                      <ahyp:hlinkClr xmlns:ahyp="http://schemas.microsoft.com/office/drawing/2018/hyperlinkcolor" val="tx"/>
                    </a:ext>
                  </a:extLst>
                </a:hlinkClick>
              </a:rPr>
              <a:t>Notice of rights</a:t>
            </a:r>
            <a:r>
              <a:rPr lang="en-GB">
                <a:latin typeface="Lato" panose="020F0502020204030203" pitchFamily="34" charset="77"/>
                <a:ea typeface="Times New Roman" panose="02020603050405020304" pitchFamily="18" charset="0"/>
              </a:rPr>
              <a:t>.</a:t>
            </a:r>
            <a:r>
              <a:rPr lang="en-GB">
                <a:latin typeface="Lato" panose="020F0502020204030203" pitchFamily="34" charset="77"/>
              </a:rPr>
              <a:t> </a:t>
            </a:r>
            <a:endParaRPr lang="en-US">
              <a:latin typeface="Lato" panose="020F0502020204030203" pitchFamily="34" charset="77"/>
            </a:endParaRPr>
          </a:p>
        </p:txBody>
      </p:sp>
    </p:spTree>
    <p:extLst>
      <p:ext uri="{BB962C8B-B14F-4D97-AF65-F5344CB8AC3E}">
        <p14:creationId xmlns:p14="http://schemas.microsoft.com/office/powerpoint/2010/main" val="2012071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984F-FC5E-4FED-B8DA-7826A1D08C97}"/>
              </a:ext>
            </a:extLst>
          </p:cNvPr>
          <p:cNvSpPr>
            <a:spLocks noGrp="1"/>
          </p:cNvSpPr>
          <p:nvPr>
            <p:ph type="ctrTitle"/>
          </p:nvPr>
        </p:nvSpPr>
        <p:spPr/>
        <p:txBody>
          <a:bodyPr/>
          <a:lstStyle/>
          <a:p>
            <a:r>
              <a:rPr lang="en-GB"/>
              <a:t>Back up slides</a:t>
            </a:r>
          </a:p>
        </p:txBody>
      </p:sp>
      <p:sp>
        <p:nvSpPr>
          <p:cNvPr id="3" name="Subtitle 2">
            <a:extLst>
              <a:ext uri="{FF2B5EF4-FFF2-40B4-BE49-F238E27FC236}">
                <a16:creationId xmlns:a16="http://schemas.microsoft.com/office/drawing/2014/main" id="{052C843F-2E19-4610-8AEC-E4A4CF05E22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667858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a:xfrm>
            <a:off x="495589" y="326798"/>
            <a:ext cx="11178381" cy="1276350"/>
          </a:xfrm>
        </p:spPr>
        <p:txBody>
          <a:bodyPr>
            <a:normAutofit/>
          </a:bodyPr>
          <a:lstStyle/>
          <a:p>
            <a:r>
              <a:rPr lang="en-GB"/>
              <a:t>EEPRU’s definition of patients at high risk of a drug-resistant infection (empiric setting) </a:t>
            </a:r>
          </a:p>
        </p:txBody>
      </p:sp>
      <p:sp>
        <p:nvSpPr>
          <p:cNvPr id="3" name="Text Placeholder 2">
            <a:extLst>
              <a:ext uri="{FF2B5EF4-FFF2-40B4-BE49-F238E27FC236}">
                <a16:creationId xmlns:a16="http://schemas.microsoft.com/office/drawing/2014/main" id="{B1FEA4D9-86AB-4C2A-B9A3-353EBA17311F}"/>
              </a:ext>
            </a:extLst>
          </p:cNvPr>
          <p:cNvSpPr>
            <a:spLocks noGrp="1"/>
          </p:cNvSpPr>
          <p:nvPr>
            <p:ph type="body" sz="quarter" idx="12"/>
          </p:nvPr>
        </p:nvSpPr>
        <p:spPr>
          <a:xfrm>
            <a:off x="496383" y="1887765"/>
            <a:ext cx="11177587" cy="4005262"/>
          </a:xfrm>
        </p:spPr>
        <p:txBody>
          <a:bodyPr>
            <a:noAutofit/>
          </a:bodyPr>
          <a:lstStyle/>
          <a:p>
            <a:pPr>
              <a:lnSpc>
                <a:spcPct val="130000"/>
              </a:lnSpc>
            </a:pPr>
            <a:r>
              <a:rPr lang="en-GB"/>
              <a:t>Strong clinical suspicion (risk) of the pathogen-resistance mechanism, based on fulfilling one of the following criteria:</a:t>
            </a:r>
          </a:p>
          <a:p>
            <a:pPr marL="57150" indent="-285750">
              <a:lnSpc>
                <a:spcPct val="130000"/>
              </a:lnSpc>
              <a:buFont typeface="Arial" panose="020B0604020202020204" pitchFamily="34" charset="0"/>
              <a:buChar char="•"/>
            </a:pPr>
            <a:r>
              <a:rPr lang="en-GB">
                <a:ea typeface="Lato" panose="020F0502020204030203" pitchFamily="34" charset="0"/>
                <a:cs typeface="Lato" panose="020F0502020204030203" pitchFamily="34" charset="0"/>
              </a:rPr>
              <a:t>patient previously hospitalised in setting with high prevalence of pathogen of interest</a:t>
            </a:r>
          </a:p>
          <a:p>
            <a:pPr marL="57150" indent="-285750">
              <a:lnSpc>
                <a:spcPct val="130000"/>
              </a:lnSpc>
              <a:buFont typeface="Arial" panose="020B0604020202020204" pitchFamily="34" charset="0"/>
              <a:buChar char="•"/>
            </a:pPr>
            <a:r>
              <a:rPr lang="en-GB">
                <a:ea typeface="Lato" panose="020F0502020204030203" pitchFamily="34" charset="0"/>
                <a:cs typeface="Lato" panose="020F0502020204030203" pitchFamily="34" charset="0"/>
              </a:rPr>
              <a:t>ward outbreak</a:t>
            </a:r>
          </a:p>
          <a:p>
            <a:pPr marL="57150" indent="-285750">
              <a:lnSpc>
                <a:spcPct val="130000"/>
              </a:lnSpc>
              <a:buFont typeface="Arial" panose="020B0604020202020204" pitchFamily="34" charset="0"/>
              <a:buChar char="•"/>
            </a:pPr>
            <a:r>
              <a:rPr lang="en-GB">
                <a:ea typeface="Lato" panose="020F0502020204030203" pitchFamily="34" charset="0"/>
                <a:cs typeface="Lato" panose="020F0502020204030203" pitchFamily="34" charset="0"/>
              </a:rPr>
              <a:t>previous cultures (</a:t>
            </a:r>
            <a:r>
              <a:rPr lang="en-GB">
                <a:effectLst/>
                <a:latin typeface="Segoe UI" panose="020B0502040204020203" pitchFamily="34" charset="0"/>
              </a:rPr>
              <a:t>during current/previous hospital stay</a:t>
            </a:r>
            <a:r>
              <a:rPr lang="en-GB">
                <a:ea typeface="Lato" panose="020F0502020204030203" pitchFamily="34" charset="0"/>
                <a:cs typeface="Lato" panose="020F0502020204030203" pitchFamily="34" charset="0"/>
              </a:rPr>
              <a:t>) show infection/colonisation</a:t>
            </a:r>
          </a:p>
          <a:p>
            <a:pPr marL="285750" indent="-285750">
              <a:lnSpc>
                <a:spcPct val="130000"/>
              </a:lnSpc>
              <a:spcBef>
                <a:spcPts val="500"/>
              </a:spcBef>
              <a:buFont typeface="Arial" panose="020B0604020202020204" pitchFamily="34" charset="0"/>
              <a:buChar char="•"/>
            </a:pPr>
            <a:endParaRPr lang="en-GB">
              <a:solidFill>
                <a:srgbClr val="FF0000"/>
              </a:solidFill>
              <a:latin typeface="+mn-lt"/>
            </a:endParaRPr>
          </a:p>
        </p:txBody>
      </p:sp>
    </p:spTree>
    <p:extLst>
      <p:ext uri="{BB962C8B-B14F-4D97-AF65-F5344CB8AC3E}">
        <p14:creationId xmlns:p14="http://schemas.microsoft.com/office/powerpoint/2010/main" val="10072773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666A-BCB0-4D66-88DF-D00D2AC1AC7C}"/>
              </a:ext>
            </a:extLst>
          </p:cNvPr>
          <p:cNvSpPr>
            <a:spLocks noGrp="1"/>
          </p:cNvSpPr>
          <p:nvPr>
            <p:ph type="ctrTitle"/>
          </p:nvPr>
        </p:nvSpPr>
        <p:spPr>
          <a:xfrm>
            <a:off x="494716" y="296811"/>
            <a:ext cx="11080069" cy="1276350"/>
          </a:xfrm>
        </p:spPr>
        <p:txBody>
          <a:bodyPr>
            <a:normAutofit/>
          </a:bodyPr>
          <a:lstStyle/>
          <a:p>
            <a:r>
              <a:rPr lang="en-GB" dirty="0"/>
              <a:t>Company’s definition of patients at high risk of a drug-resistant infection broader than EEPRU’s</a:t>
            </a:r>
          </a:p>
        </p:txBody>
      </p:sp>
      <p:sp>
        <p:nvSpPr>
          <p:cNvPr id="3" name="Subtitle 2">
            <a:extLst>
              <a:ext uri="{FF2B5EF4-FFF2-40B4-BE49-F238E27FC236}">
                <a16:creationId xmlns:a16="http://schemas.microsoft.com/office/drawing/2014/main" id="{A657B783-37FB-4BF4-9069-2BD77A56E2C5}"/>
              </a:ext>
            </a:extLst>
          </p:cNvPr>
          <p:cNvSpPr>
            <a:spLocks noGrp="1"/>
          </p:cNvSpPr>
          <p:nvPr>
            <p:ph type="subTitle" idx="1"/>
          </p:nvPr>
        </p:nvSpPr>
        <p:spPr>
          <a:xfrm>
            <a:off x="496580" y="1573161"/>
            <a:ext cx="11080069" cy="4249668"/>
          </a:xfrm>
        </p:spPr>
        <p:txBody>
          <a:bodyPr>
            <a:normAutofit fontScale="92500" lnSpcReduction="10000"/>
          </a:bodyPr>
          <a:lstStyle/>
          <a:p>
            <a:pPr marL="0" indent="0">
              <a:lnSpc>
                <a:spcPct val="130000"/>
              </a:lnSpc>
              <a:spcBef>
                <a:spcPts val="500"/>
              </a:spcBef>
            </a:pPr>
            <a:r>
              <a:rPr lang="en-GB">
                <a:latin typeface="+mn-lt"/>
              </a:rPr>
              <a:t>Company’s criteria for higher risks of resistance included any of the following:</a:t>
            </a:r>
          </a:p>
          <a:p>
            <a:pPr>
              <a:lnSpc>
                <a:spcPct val="130000"/>
              </a:lnSpc>
              <a:spcBef>
                <a:spcPts val="500"/>
              </a:spcBef>
              <a:buFont typeface="Arial" panose="020B0604020202020204" pitchFamily="34" charset="0"/>
              <a:buChar char="•"/>
            </a:pPr>
            <a:r>
              <a:rPr lang="en-GB">
                <a:latin typeface="+mn-lt"/>
              </a:rPr>
              <a:t>previous admission to intensive care unit</a:t>
            </a:r>
          </a:p>
          <a:p>
            <a:pPr>
              <a:lnSpc>
                <a:spcPct val="130000"/>
              </a:lnSpc>
              <a:spcBef>
                <a:spcPts val="500"/>
              </a:spcBef>
              <a:buFont typeface="Arial" panose="020B0604020202020204" pitchFamily="34" charset="0"/>
              <a:buChar char="•"/>
            </a:pPr>
            <a:r>
              <a:rPr lang="en-GB">
                <a:latin typeface="+mn-lt"/>
              </a:rPr>
              <a:t>longer admission times</a:t>
            </a:r>
          </a:p>
          <a:p>
            <a:pPr>
              <a:lnSpc>
                <a:spcPct val="130000"/>
              </a:lnSpc>
              <a:spcBef>
                <a:spcPts val="500"/>
              </a:spcBef>
              <a:buFont typeface="Arial" panose="020B0604020202020204" pitchFamily="34" charset="0"/>
              <a:buChar char="•"/>
            </a:pPr>
            <a:r>
              <a:rPr lang="en-GB">
                <a:latin typeface="+mn-lt"/>
              </a:rPr>
              <a:t>critical illness</a:t>
            </a:r>
          </a:p>
          <a:p>
            <a:pPr>
              <a:lnSpc>
                <a:spcPct val="130000"/>
              </a:lnSpc>
              <a:spcBef>
                <a:spcPts val="500"/>
              </a:spcBef>
              <a:buFont typeface="Arial" panose="020B0604020202020204" pitchFamily="34" charset="0"/>
              <a:buChar char="•"/>
            </a:pPr>
            <a:r>
              <a:rPr lang="en-GB">
                <a:latin typeface="+mn-lt"/>
              </a:rPr>
              <a:t>use of invasive devices </a:t>
            </a:r>
          </a:p>
          <a:p>
            <a:pPr>
              <a:lnSpc>
                <a:spcPct val="130000"/>
              </a:lnSpc>
              <a:spcBef>
                <a:spcPts val="500"/>
              </a:spcBef>
              <a:buFont typeface="Arial" panose="020B0604020202020204" pitchFamily="34" charset="0"/>
              <a:buChar char="•"/>
            </a:pPr>
            <a:r>
              <a:rPr lang="en-GB">
                <a:latin typeface="+mn-lt"/>
              </a:rPr>
              <a:t>symptoms or signs starting more than 5 days after hospital admission</a:t>
            </a:r>
          </a:p>
          <a:p>
            <a:pPr>
              <a:lnSpc>
                <a:spcPct val="130000"/>
              </a:lnSpc>
              <a:spcBef>
                <a:spcPts val="500"/>
              </a:spcBef>
              <a:buFont typeface="Arial" panose="020B0604020202020204" pitchFamily="34" charset="0"/>
              <a:buChar char="•"/>
            </a:pPr>
            <a:r>
              <a:rPr lang="en-GB">
                <a:latin typeface="+mn-lt"/>
              </a:rPr>
              <a:t>relevant comorbidity such as severe lung disease or immunosuppression</a:t>
            </a:r>
          </a:p>
          <a:p>
            <a:pPr>
              <a:lnSpc>
                <a:spcPct val="130000"/>
              </a:lnSpc>
              <a:spcBef>
                <a:spcPts val="500"/>
              </a:spcBef>
              <a:buFont typeface="Arial" panose="020B0604020202020204" pitchFamily="34" charset="0"/>
              <a:buChar char="•"/>
            </a:pPr>
            <a:r>
              <a:rPr lang="en-GB">
                <a:latin typeface="+mn-lt"/>
              </a:rPr>
              <a:t>recent use of broad-spectrum antibiotics</a:t>
            </a:r>
          </a:p>
          <a:p>
            <a:pPr>
              <a:lnSpc>
                <a:spcPct val="130000"/>
              </a:lnSpc>
              <a:spcBef>
                <a:spcPts val="500"/>
              </a:spcBef>
              <a:buFont typeface="Arial" panose="020B0604020202020204" pitchFamily="34" charset="0"/>
              <a:buChar char="•"/>
            </a:pPr>
            <a:r>
              <a:rPr lang="en-GB">
                <a:latin typeface="+mn-lt"/>
              </a:rPr>
              <a:t>colonisation with multi-drug-resistant bacteria</a:t>
            </a:r>
          </a:p>
          <a:p>
            <a:pPr>
              <a:lnSpc>
                <a:spcPct val="130000"/>
              </a:lnSpc>
              <a:spcBef>
                <a:spcPts val="500"/>
              </a:spcBef>
              <a:buFont typeface="Arial" panose="020B0604020202020204" pitchFamily="34" charset="0"/>
              <a:buChar char="•"/>
            </a:pPr>
            <a:r>
              <a:rPr lang="en-GB">
                <a:latin typeface="+mn-lt"/>
              </a:rPr>
              <a:t>prior antibiotic therapy including cephalosporin, carbapenem or fluoroquinolone use</a:t>
            </a:r>
          </a:p>
          <a:p>
            <a:pPr>
              <a:lnSpc>
                <a:spcPct val="130000"/>
              </a:lnSpc>
              <a:spcBef>
                <a:spcPts val="500"/>
              </a:spcBef>
              <a:buFont typeface="Arial" panose="020B0604020202020204" pitchFamily="34" charset="0"/>
              <a:buChar char="•"/>
            </a:pPr>
            <a:r>
              <a:rPr lang="en-GB">
                <a:latin typeface="+mn-lt"/>
              </a:rPr>
              <a:t>recent contact with a health or social care setting before current admission </a:t>
            </a:r>
          </a:p>
        </p:txBody>
      </p:sp>
    </p:spTree>
    <p:extLst>
      <p:ext uri="{BB962C8B-B14F-4D97-AF65-F5344CB8AC3E}">
        <p14:creationId xmlns:p14="http://schemas.microsoft.com/office/powerpoint/2010/main" val="2413583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F8F8-D009-488B-8EB6-39465EB1496E}"/>
              </a:ext>
            </a:extLst>
          </p:cNvPr>
          <p:cNvSpPr>
            <a:spLocks noGrp="1"/>
          </p:cNvSpPr>
          <p:nvPr>
            <p:ph type="ctrTitle"/>
          </p:nvPr>
        </p:nvSpPr>
        <p:spPr>
          <a:xfrm>
            <a:off x="433237" y="102905"/>
            <a:ext cx="11178381" cy="1276350"/>
          </a:xfrm>
        </p:spPr>
        <p:txBody>
          <a:bodyPr/>
          <a:lstStyle/>
          <a:p>
            <a:r>
              <a:rPr lang="en-GB"/>
              <a:t>Comparators</a:t>
            </a:r>
          </a:p>
        </p:txBody>
      </p:sp>
      <p:sp>
        <p:nvSpPr>
          <p:cNvPr id="9" name="Rectangle 8">
            <a:extLst>
              <a:ext uri="{FF2B5EF4-FFF2-40B4-BE49-F238E27FC236}">
                <a16:creationId xmlns:a16="http://schemas.microsoft.com/office/drawing/2014/main" id="{FAA09352-A2D0-4847-ABB7-4AD6C391703E}"/>
              </a:ext>
            </a:extLst>
          </p:cNvPr>
          <p:cNvSpPr/>
          <p:nvPr/>
        </p:nvSpPr>
        <p:spPr>
          <a:xfrm>
            <a:off x="507823" y="695039"/>
            <a:ext cx="6181211" cy="528831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i="1">
                <a:solidFill>
                  <a:schemeClr val="tx1"/>
                </a:solidFill>
              </a:rPr>
              <a:t>Microbiology-directed setting</a:t>
            </a:r>
          </a:p>
          <a:p>
            <a:pPr marL="285750" indent="-285750">
              <a:buFont typeface="Arial" panose="020B0604020202020204" pitchFamily="34" charset="0"/>
              <a:buChar char="•"/>
            </a:pPr>
            <a:r>
              <a:rPr lang="en-GB">
                <a:solidFill>
                  <a:schemeClr val="tx1"/>
                </a:solidFill>
              </a:rPr>
              <a:t>meropenem + colistin</a:t>
            </a:r>
          </a:p>
          <a:p>
            <a:pPr marL="285750" indent="-285750">
              <a:buFont typeface="Arial" panose="020B0604020202020204" pitchFamily="34" charset="0"/>
              <a:buChar char="•"/>
            </a:pPr>
            <a:r>
              <a:rPr lang="en-GB">
                <a:solidFill>
                  <a:schemeClr val="tx1"/>
                </a:solidFill>
              </a:rPr>
              <a:t>fluoroquinolones (levofloxacin, ciprofloxacin) + meropenem</a:t>
            </a:r>
          </a:p>
          <a:p>
            <a:pPr marL="285750" indent="-285750">
              <a:buFont typeface="Arial" panose="020B0604020202020204" pitchFamily="34" charset="0"/>
              <a:buChar char="•"/>
            </a:pPr>
            <a:r>
              <a:rPr lang="en-GB">
                <a:solidFill>
                  <a:schemeClr val="tx1"/>
                </a:solidFill>
              </a:rPr>
              <a:t>aminoglycosides (gentamicin, amikacin, tobramycin)</a:t>
            </a:r>
          </a:p>
          <a:p>
            <a:pPr marL="285750" indent="-285750">
              <a:buFont typeface="Arial" panose="020B0604020202020204" pitchFamily="34" charset="0"/>
              <a:buChar char="•"/>
            </a:pPr>
            <a:endParaRPr lang="en-GB">
              <a:solidFill>
                <a:schemeClr val="tx1"/>
              </a:solidFill>
            </a:endParaRPr>
          </a:p>
          <a:p>
            <a:r>
              <a:rPr lang="en-GB">
                <a:solidFill>
                  <a:schemeClr val="tx1"/>
                </a:solidFill>
              </a:rPr>
              <a:t>If low risk of ESBL and </a:t>
            </a:r>
            <a:r>
              <a:rPr lang="en-GB" err="1">
                <a:solidFill>
                  <a:schemeClr val="tx1"/>
                </a:solidFill>
              </a:rPr>
              <a:t>AmpC</a:t>
            </a:r>
            <a:r>
              <a:rPr lang="en-GB">
                <a:solidFill>
                  <a:schemeClr val="tx1"/>
                </a:solidFill>
              </a:rPr>
              <a:t> beta- lactamase suggested by susceptibility testing:</a:t>
            </a:r>
          </a:p>
          <a:p>
            <a:pPr marL="285750" indent="-285750">
              <a:buFont typeface="Arial" panose="020B0604020202020204" pitchFamily="34" charset="0"/>
              <a:buChar char="•"/>
            </a:pPr>
            <a:r>
              <a:rPr lang="en-GB">
                <a:solidFill>
                  <a:schemeClr val="tx1"/>
                </a:solidFill>
              </a:rPr>
              <a:t>cephalosporins (ceftriaxone, cefepime, ceftazidime)</a:t>
            </a:r>
          </a:p>
          <a:p>
            <a:pPr marL="285750" indent="-285750">
              <a:buFont typeface="Arial" panose="020B0604020202020204" pitchFamily="34" charset="0"/>
              <a:buChar char="•"/>
            </a:pPr>
            <a:r>
              <a:rPr lang="en-GB">
                <a:solidFill>
                  <a:schemeClr val="tx1"/>
                </a:solidFill>
              </a:rPr>
              <a:t>aztreonam + </a:t>
            </a:r>
            <a:r>
              <a:rPr lang="en-GB" err="1">
                <a:solidFill>
                  <a:schemeClr val="tx1"/>
                </a:solidFill>
              </a:rPr>
              <a:t>fosfomycin</a:t>
            </a:r>
            <a:endParaRPr lang="en-GB">
              <a:solidFill>
                <a:schemeClr val="tx1"/>
              </a:solidFill>
            </a:endParaRPr>
          </a:p>
          <a:p>
            <a:pPr marL="285750" indent="-285750">
              <a:buFont typeface="Arial" panose="020B0604020202020204" pitchFamily="34" charset="0"/>
              <a:buChar char="•"/>
            </a:pPr>
            <a:r>
              <a:rPr lang="en-GB">
                <a:solidFill>
                  <a:schemeClr val="tx1"/>
                </a:solidFill>
              </a:rPr>
              <a:t>aztreonam + colistin</a:t>
            </a:r>
          </a:p>
          <a:p>
            <a:endParaRPr lang="en-GB">
              <a:solidFill>
                <a:schemeClr val="tx1"/>
              </a:solidFill>
            </a:endParaRPr>
          </a:p>
          <a:p>
            <a:r>
              <a:rPr lang="en-GB">
                <a:solidFill>
                  <a:schemeClr val="tx1"/>
                </a:solidFill>
              </a:rPr>
              <a:t>For HAP/VAP the following comparators may be included also:</a:t>
            </a:r>
          </a:p>
          <a:p>
            <a:pPr marL="285750" indent="-285750">
              <a:buFont typeface="Arial" panose="020B0604020202020204" pitchFamily="34" charset="0"/>
              <a:buChar char="•"/>
            </a:pPr>
            <a:r>
              <a:rPr lang="en-GB">
                <a:solidFill>
                  <a:schemeClr val="tx1"/>
                </a:solidFill>
              </a:rPr>
              <a:t>tigecycline + colistin</a:t>
            </a:r>
          </a:p>
          <a:p>
            <a:pPr marL="285750" indent="-285750">
              <a:buFont typeface="Arial" panose="020B0604020202020204" pitchFamily="34" charset="0"/>
              <a:buChar char="•"/>
            </a:pPr>
            <a:r>
              <a:rPr lang="en-GB">
                <a:solidFill>
                  <a:schemeClr val="tx1"/>
                </a:solidFill>
              </a:rPr>
              <a:t>tigecycline + meropenem + colistin</a:t>
            </a:r>
          </a:p>
          <a:p>
            <a:pPr marL="285750" indent="-285750">
              <a:buFont typeface="Arial" panose="020B0604020202020204" pitchFamily="34" charset="0"/>
              <a:buChar char="•"/>
            </a:pPr>
            <a:r>
              <a:rPr lang="en-GB">
                <a:solidFill>
                  <a:schemeClr val="tx1"/>
                </a:solidFill>
              </a:rPr>
              <a:t>aminoglycosides (gentamicin, amikacin, tobramycin) may be used in combination with </a:t>
            </a:r>
            <a:r>
              <a:rPr lang="en-GB" err="1">
                <a:solidFill>
                  <a:schemeClr val="tx1"/>
                </a:solidFill>
              </a:rPr>
              <a:t>fosfomycin</a:t>
            </a:r>
            <a:r>
              <a:rPr lang="en-GB">
                <a:solidFill>
                  <a:schemeClr val="tx1"/>
                </a:solidFill>
              </a:rPr>
              <a:t> instead of as monotherapy</a:t>
            </a:r>
          </a:p>
          <a:p>
            <a:pPr algn="ctr"/>
            <a:endParaRPr lang="en-GB" b="1">
              <a:solidFill>
                <a:schemeClr val="tx1"/>
              </a:solidFill>
            </a:endParaRPr>
          </a:p>
          <a:p>
            <a:pPr algn="ctr"/>
            <a:endParaRPr lang="en-GB" b="1" i="1">
              <a:solidFill>
                <a:schemeClr val="tx1"/>
              </a:solidFill>
            </a:endParaRPr>
          </a:p>
        </p:txBody>
      </p:sp>
      <p:sp>
        <p:nvSpPr>
          <p:cNvPr id="14" name="Subtitle 6">
            <a:extLst>
              <a:ext uri="{FF2B5EF4-FFF2-40B4-BE49-F238E27FC236}">
                <a16:creationId xmlns:a16="http://schemas.microsoft.com/office/drawing/2014/main" id="{F3E8A84F-BD28-4C52-A1F8-A349D06609E9}"/>
              </a:ext>
            </a:extLst>
          </p:cNvPr>
          <p:cNvSpPr txBox="1">
            <a:spLocks/>
          </p:cNvSpPr>
          <p:nvPr/>
        </p:nvSpPr>
        <p:spPr>
          <a:xfrm>
            <a:off x="6810745" y="3796748"/>
            <a:ext cx="4873432" cy="21170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dirty="0"/>
              <a:t>All comparators used in network meta-analysis to estimate relative effectiveness of CAZ-AVI</a:t>
            </a:r>
          </a:p>
          <a:p>
            <a:pPr marL="342900" indent="-342900">
              <a:buFont typeface="Arial" panose="020B0604020202020204" pitchFamily="34" charset="0"/>
              <a:buChar char="•"/>
            </a:pPr>
            <a:r>
              <a:rPr lang="en-GB" sz="1800" dirty="0"/>
              <a:t>Simplified approach taken in model: patients classified by whether they're susceptible to colistin/aminoglycoside based therapy or not </a:t>
            </a:r>
            <a:endParaRPr lang="en-GB" sz="1800" dirty="0">
              <a:highlight>
                <a:srgbClr val="FF00FF"/>
              </a:highlight>
            </a:endParaRPr>
          </a:p>
        </p:txBody>
      </p:sp>
      <p:sp>
        <p:nvSpPr>
          <p:cNvPr id="8" name="Rectangle 7">
            <a:extLst>
              <a:ext uri="{FF2B5EF4-FFF2-40B4-BE49-F238E27FC236}">
                <a16:creationId xmlns:a16="http://schemas.microsoft.com/office/drawing/2014/main" id="{3402CCAC-2465-492F-8F43-DC1C3A56407C}"/>
              </a:ext>
            </a:extLst>
          </p:cNvPr>
          <p:cNvSpPr/>
          <p:nvPr/>
        </p:nvSpPr>
        <p:spPr>
          <a:xfrm>
            <a:off x="6927574" y="717529"/>
            <a:ext cx="4549909" cy="2876623"/>
          </a:xfrm>
          <a:prstGeom prst="rect">
            <a:avLst/>
          </a:prstGeom>
          <a:noFill/>
          <a:ln w="38100">
            <a:solidFill>
              <a:srgbClr val="18646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i="1">
                <a:solidFill>
                  <a:schemeClr val="tx1"/>
                </a:solidFill>
              </a:rPr>
              <a:t>Risk-based empiric setting</a:t>
            </a:r>
          </a:p>
          <a:p>
            <a:pPr marL="285750" indent="-285750">
              <a:buFont typeface="Arial" panose="020B0604020202020204" pitchFamily="34" charset="0"/>
              <a:buChar char="•"/>
            </a:pPr>
            <a:r>
              <a:rPr lang="en-GB">
                <a:solidFill>
                  <a:schemeClr val="tx1"/>
                </a:solidFill>
              </a:rPr>
              <a:t>meropenem + colistin</a:t>
            </a:r>
          </a:p>
          <a:p>
            <a:pPr marL="285750" indent="-285750">
              <a:buFont typeface="Arial" panose="020B0604020202020204" pitchFamily="34" charset="0"/>
              <a:buChar char="•"/>
            </a:pPr>
            <a:r>
              <a:rPr lang="en-GB">
                <a:solidFill>
                  <a:schemeClr val="tx1"/>
                </a:solidFill>
              </a:rPr>
              <a:t>fluoroquinolones (levofloxacin, ciprofloxacin) + meropenem</a:t>
            </a:r>
          </a:p>
          <a:p>
            <a:pPr marL="285750" indent="-285750">
              <a:buFont typeface="Arial" panose="020B0604020202020204" pitchFamily="34" charset="0"/>
              <a:buChar char="•"/>
            </a:pPr>
            <a:r>
              <a:rPr lang="en-GB">
                <a:solidFill>
                  <a:schemeClr val="tx1"/>
                </a:solidFill>
              </a:rPr>
              <a:t>aminoglycosides (gentamicin, amikacin, tobramycin) + </a:t>
            </a:r>
            <a:r>
              <a:rPr lang="en-GB" err="1">
                <a:solidFill>
                  <a:schemeClr val="tx1"/>
                </a:solidFill>
              </a:rPr>
              <a:t>fosfomycin</a:t>
            </a:r>
            <a:endParaRPr lang="en-GB">
              <a:solidFill>
                <a:schemeClr val="tx1"/>
              </a:solidFill>
            </a:endParaRPr>
          </a:p>
          <a:p>
            <a:pPr marL="285750" indent="-285750">
              <a:buFont typeface="Arial" panose="020B0604020202020204" pitchFamily="34" charset="0"/>
              <a:buChar char="•"/>
            </a:pPr>
            <a:r>
              <a:rPr lang="en-GB">
                <a:solidFill>
                  <a:schemeClr val="tx1"/>
                </a:solidFill>
              </a:rPr>
              <a:t>tigecycline   + colistin</a:t>
            </a:r>
          </a:p>
          <a:p>
            <a:pPr marL="285750" indent="-285750">
              <a:buFont typeface="Arial" panose="020B0604020202020204" pitchFamily="34" charset="0"/>
              <a:buChar char="•"/>
            </a:pPr>
            <a:r>
              <a:rPr lang="en-GB">
                <a:solidFill>
                  <a:schemeClr val="tx1"/>
                </a:solidFill>
              </a:rPr>
              <a:t>tigecycline   + meropenem + colistin</a:t>
            </a:r>
            <a:endParaRPr lang="en-GB" b="1">
              <a:solidFill>
                <a:schemeClr val="tx1"/>
              </a:solidFill>
            </a:endParaRPr>
          </a:p>
          <a:p>
            <a:pPr algn="ctr"/>
            <a:endParaRPr lang="en-GB" b="1" i="1">
              <a:solidFill>
                <a:schemeClr val="tx1"/>
              </a:solidFill>
            </a:endParaRPr>
          </a:p>
        </p:txBody>
      </p:sp>
    </p:spTree>
    <p:extLst>
      <p:ext uri="{BB962C8B-B14F-4D97-AF65-F5344CB8AC3E}">
        <p14:creationId xmlns:p14="http://schemas.microsoft.com/office/powerpoint/2010/main" val="709879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087-990D-4346-AEEA-EDC3E3043371}"/>
              </a:ext>
            </a:extLst>
          </p:cNvPr>
          <p:cNvSpPr>
            <a:spLocks noGrp="1"/>
          </p:cNvSpPr>
          <p:nvPr>
            <p:ph type="ctrTitle"/>
          </p:nvPr>
        </p:nvSpPr>
        <p:spPr>
          <a:xfrm>
            <a:off x="337352" y="360079"/>
            <a:ext cx="11080069" cy="1276350"/>
          </a:xfrm>
        </p:spPr>
        <p:txBody>
          <a:bodyPr/>
          <a:lstStyle/>
          <a:p>
            <a:r>
              <a:rPr lang="en-GB"/>
              <a:t>Limitations of RCT and observational data</a:t>
            </a:r>
          </a:p>
        </p:txBody>
      </p:sp>
      <p:sp>
        <p:nvSpPr>
          <p:cNvPr id="3" name="Subtitle 2">
            <a:extLst>
              <a:ext uri="{FF2B5EF4-FFF2-40B4-BE49-F238E27FC236}">
                <a16:creationId xmlns:a16="http://schemas.microsoft.com/office/drawing/2014/main" id="{50ADCE15-5DD7-45FF-A526-51AFD8847456}"/>
              </a:ext>
            </a:extLst>
          </p:cNvPr>
          <p:cNvSpPr>
            <a:spLocks noGrp="1"/>
          </p:cNvSpPr>
          <p:nvPr>
            <p:ph type="subTitle" idx="1"/>
          </p:nvPr>
        </p:nvSpPr>
        <p:spPr>
          <a:xfrm>
            <a:off x="337351" y="1083879"/>
            <a:ext cx="5533513" cy="4727864"/>
          </a:xfrm>
          <a:ln w="28575">
            <a:solidFill>
              <a:srgbClr val="451551"/>
            </a:solidFill>
          </a:ln>
        </p:spPr>
        <p:txBody>
          <a:bodyPr>
            <a:noAutofit/>
          </a:bodyPr>
          <a:lstStyle/>
          <a:p>
            <a:pPr marL="0" indent="0">
              <a:lnSpc>
                <a:spcPct val="100000"/>
              </a:lnSpc>
              <a:spcBef>
                <a:spcPts val="600"/>
              </a:spcBef>
              <a:spcAft>
                <a:spcPts val="600"/>
              </a:spcAft>
            </a:pPr>
            <a:r>
              <a:rPr lang="en-GB" b="1" dirty="0"/>
              <a:t>RCTs (EEPRU identified 4 studies)</a:t>
            </a:r>
          </a:p>
          <a:p>
            <a:pPr marL="285750" lvl="1"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Low relevance to HVCSs: </a:t>
            </a:r>
          </a:p>
          <a:p>
            <a:pPr marL="742950" lvl="2" indent="-28575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most RCTs not conducted exclusively in population of interest</a:t>
            </a:r>
          </a:p>
          <a:p>
            <a:pPr marL="742950" lvl="2" indent="-28575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2 studies included OXA-48 infections, but:</a:t>
            </a:r>
          </a:p>
          <a:p>
            <a:pPr marL="1200150" lvl="3"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low numbers of OXA-48 infections</a:t>
            </a:r>
          </a:p>
          <a:p>
            <a:pPr marL="1200150" lvl="3"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data for OXA-48 infections not reported separately</a:t>
            </a:r>
          </a:p>
          <a:p>
            <a:pPr marL="742950" lvl="2"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outcomes for comparator arms, and therefore relative treatment effect, not generalisable to highly resistant infections</a:t>
            </a:r>
          </a:p>
          <a:p>
            <a:pPr marL="285750" lvl="1"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Not possible to construct an evidence network with comparators of interest in sites of interest</a:t>
            </a:r>
          </a:p>
          <a:p>
            <a:pPr marL="285750" lvl="1" indent="-285750" algn="l">
              <a:lnSpc>
                <a:spcPct val="100000"/>
              </a:lnSpc>
              <a:spcBef>
                <a:spcPts val="600"/>
              </a:spcBef>
              <a:spcAft>
                <a:spcPts val="600"/>
              </a:spcAft>
              <a:buFont typeface="Arial" panose="020B0604020202020204" pitchFamily="34" charset="0"/>
              <a:buChar char="•"/>
            </a:pPr>
            <a:endParaRPr lang="en-GB" sz="1800" dirty="0">
              <a:latin typeface="Lato" panose="020F0502020204030203" pitchFamily="34" charset="0"/>
              <a:ea typeface="Lato" panose="020F0502020204030203" pitchFamily="34" charset="0"/>
              <a:cs typeface="Lato" panose="020F0502020204030203" pitchFamily="34" charset="0"/>
            </a:endParaRPr>
          </a:p>
        </p:txBody>
      </p:sp>
      <p:sp>
        <p:nvSpPr>
          <p:cNvPr id="4" name="Subtitle 2">
            <a:extLst>
              <a:ext uri="{FF2B5EF4-FFF2-40B4-BE49-F238E27FC236}">
                <a16:creationId xmlns:a16="http://schemas.microsoft.com/office/drawing/2014/main" id="{725D1518-1E41-4AD6-A580-BF2E7E881372}"/>
              </a:ext>
            </a:extLst>
          </p:cNvPr>
          <p:cNvSpPr txBox="1">
            <a:spLocks/>
          </p:cNvSpPr>
          <p:nvPr/>
        </p:nvSpPr>
        <p:spPr>
          <a:xfrm>
            <a:off x="6198637" y="1083879"/>
            <a:ext cx="5533513" cy="4727864"/>
          </a:xfrm>
          <a:prstGeom prst="rect">
            <a:avLst/>
          </a:prstGeom>
          <a:ln w="28575">
            <a:solidFill>
              <a:srgbClr val="0047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b="1"/>
              <a:t>Observational data (EEPRU identified 6 studies)</a:t>
            </a:r>
          </a:p>
          <a:p>
            <a:pPr marL="285750" lvl="1" indent="-285750" algn="l">
              <a:lnSpc>
                <a:spcPct val="100000"/>
              </a:lnSpc>
              <a:spcBef>
                <a:spcPts val="600"/>
              </a:spcBef>
              <a:spcAft>
                <a:spcPts val="600"/>
              </a:spcAft>
              <a:buFont typeface="Arial" panose="020B0604020202020204" pitchFamily="34" charset="0"/>
              <a:buChar char="•"/>
            </a:pPr>
            <a:r>
              <a:rPr lang="en-GB" sz="1800">
                <a:latin typeface="Lato" panose="020F0502020204030203" pitchFamily="34" charset="0"/>
                <a:ea typeface="Lato" panose="020F0502020204030203" pitchFamily="34" charset="0"/>
                <a:cs typeface="Lato" panose="020F0502020204030203" pitchFamily="34" charset="0"/>
              </a:rPr>
              <a:t>Low relevance to HVCSs:</a:t>
            </a:r>
          </a:p>
          <a:p>
            <a:pPr marL="800100" lvl="2" indent="-342900" algn="l">
              <a:lnSpc>
                <a:spcPct val="100000"/>
              </a:lnSpc>
              <a:spcBef>
                <a:spcPts val="600"/>
              </a:spcBef>
              <a:spcAft>
                <a:spcPts val="600"/>
              </a:spcAft>
              <a:buFont typeface="Arial" panose="020B0604020202020204" pitchFamily="34" charset="0"/>
              <a:buChar char="•"/>
            </a:pPr>
            <a:r>
              <a:rPr lang="en-GB">
                <a:latin typeface="Lato" panose="020F0502020204030203" pitchFamily="34" charset="0"/>
                <a:ea typeface="Lato" panose="020F0502020204030203" pitchFamily="34" charset="0"/>
                <a:cs typeface="Lato" panose="020F0502020204030203" pitchFamily="34" charset="0"/>
              </a:rPr>
              <a:t>All studies included OXA-48 infections but data for sites of interest (</a:t>
            </a:r>
            <a:r>
              <a:rPr lang="en-GB" err="1">
                <a:latin typeface="Lato" panose="020F0502020204030203" pitchFamily="34" charset="0"/>
                <a:ea typeface="Lato" panose="020F0502020204030203" pitchFamily="34" charset="0"/>
                <a:cs typeface="Lato" panose="020F0502020204030203" pitchFamily="34" charset="0"/>
              </a:rPr>
              <a:t>cUTI</a:t>
            </a:r>
            <a:r>
              <a:rPr lang="en-GB">
                <a:latin typeface="Lato" panose="020F0502020204030203" pitchFamily="34" charset="0"/>
                <a:ea typeface="Lato" panose="020F0502020204030203" pitchFamily="34" charset="0"/>
                <a:cs typeface="Lato" panose="020F0502020204030203" pitchFamily="34" charset="0"/>
              </a:rPr>
              <a:t> and HAP/VAP) not reported separately</a:t>
            </a:r>
          </a:p>
          <a:p>
            <a:pPr marL="342900" lvl="1" indent="-342900" algn="l">
              <a:lnSpc>
                <a:spcPct val="100000"/>
              </a:lnSpc>
              <a:spcBef>
                <a:spcPts val="600"/>
              </a:spcBef>
              <a:spcAft>
                <a:spcPts val="600"/>
              </a:spcAft>
              <a:buFont typeface="Arial" panose="020B0604020202020204" pitchFamily="34" charset="0"/>
              <a:buChar char="•"/>
            </a:pPr>
            <a:r>
              <a:rPr lang="en-GB" sz="1800">
                <a:latin typeface="Lato" panose="020F0502020204030203" pitchFamily="34" charset="0"/>
                <a:ea typeface="Lato" panose="020F0502020204030203" pitchFamily="34" charset="0"/>
                <a:cs typeface="Lato" panose="020F0502020204030203" pitchFamily="34" charset="0"/>
              </a:rPr>
              <a:t>Difficult to adjust for confounding (and therefore data couldn’t be used) because:</a:t>
            </a:r>
          </a:p>
          <a:p>
            <a:pPr marL="800100" lvl="2" indent="-342900" algn="l">
              <a:lnSpc>
                <a:spcPct val="100000"/>
              </a:lnSpc>
              <a:spcBef>
                <a:spcPts val="600"/>
              </a:spcBef>
              <a:spcAft>
                <a:spcPts val="600"/>
              </a:spcAft>
              <a:buFont typeface="Arial" panose="020B0604020202020204" pitchFamily="34" charset="0"/>
              <a:buChar char="•"/>
            </a:pPr>
            <a:r>
              <a:rPr lang="en-GB">
                <a:latin typeface="Lato" panose="020F0502020204030203" pitchFamily="34" charset="0"/>
                <a:ea typeface="Lato" panose="020F0502020204030203" pitchFamily="34" charset="0"/>
                <a:cs typeface="Lato" panose="020F0502020204030203" pitchFamily="34" charset="0"/>
              </a:rPr>
              <a:t>small sample sizes </a:t>
            </a:r>
          </a:p>
          <a:p>
            <a:pPr marL="800100" lvl="2" indent="-342900" algn="l">
              <a:lnSpc>
                <a:spcPct val="100000"/>
              </a:lnSpc>
              <a:spcBef>
                <a:spcPts val="600"/>
              </a:spcBef>
              <a:spcAft>
                <a:spcPts val="600"/>
              </a:spcAft>
              <a:buFont typeface="Arial" panose="020B0604020202020204" pitchFamily="34" charset="0"/>
              <a:buChar char="•"/>
            </a:pPr>
            <a:r>
              <a:rPr lang="en-GB">
                <a:latin typeface="Lato" panose="020F0502020204030203" pitchFamily="34" charset="0"/>
                <a:ea typeface="Lato" panose="020F0502020204030203" pitchFamily="34" charset="0"/>
                <a:cs typeface="Lato" panose="020F0502020204030203" pitchFamily="34" charset="0"/>
              </a:rPr>
              <a:t>highly heterogeneous in terms of characteristics and prognostic factors</a:t>
            </a:r>
          </a:p>
          <a:p>
            <a:pPr marL="800100" lvl="2" indent="-342900" algn="l">
              <a:lnSpc>
                <a:spcPct val="100000"/>
              </a:lnSpc>
              <a:spcBef>
                <a:spcPts val="600"/>
              </a:spcBef>
              <a:spcAft>
                <a:spcPts val="600"/>
              </a:spcAft>
              <a:buFont typeface="Arial" panose="020B0604020202020204" pitchFamily="34" charset="0"/>
              <a:buChar char="•"/>
            </a:pPr>
            <a:r>
              <a:rPr lang="en-GB">
                <a:latin typeface="Lato" panose="020F0502020204030203" pitchFamily="34" charset="0"/>
                <a:ea typeface="Lato" panose="020F0502020204030203" pitchFamily="34" charset="0"/>
                <a:cs typeface="Lato" panose="020F0502020204030203" pitchFamily="34" charset="0"/>
              </a:rPr>
              <a:t>insufficient time to obtain individual patient data from authors</a:t>
            </a:r>
          </a:p>
          <a:p>
            <a:pPr marL="457200" lvl="2" algn="l">
              <a:lnSpc>
                <a:spcPct val="100000"/>
              </a:lnSpc>
              <a:spcBef>
                <a:spcPts val="600"/>
              </a:spcBef>
              <a:spcAft>
                <a:spcPts val="600"/>
              </a:spcAft>
            </a:pPr>
            <a:endParaRPr lang="en-GB">
              <a:latin typeface="Lato" panose="020F0502020204030203" pitchFamily="34" charset="0"/>
              <a:ea typeface="Lato" panose="020F0502020204030203" pitchFamily="34" charset="0"/>
              <a:cs typeface="Lato" panose="020F0502020204030203" pitchFamily="34" charset="0"/>
            </a:endParaRPr>
          </a:p>
          <a:p>
            <a:pPr marL="342900" lvl="1" indent="-342900" algn="l">
              <a:lnSpc>
                <a:spcPct val="100000"/>
              </a:lnSpc>
              <a:spcBef>
                <a:spcPts val="600"/>
              </a:spcBef>
              <a:spcAft>
                <a:spcPts val="600"/>
              </a:spcAft>
              <a:buFont typeface="Arial" panose="020B0604020202020204" pitchFamily="34" charset="0"/>
              <a:buChar char="•"/>
            </a:pPr>
            <a:endParaRPr lang="en-GB">
              <a:latin typeface="Lato" panose="020F0502020204030203" pitchFamily="34" charset="0"/>
              <a:ea typeface="Lato" panose="020F0502020204030203" pitchFamily="34" charset="0"/>
              <a:cs typeface="Lato" panose="020F0502020204030203" pitchFamily="34" charset="0"/>
            </a:endParaRPr>
          </a:p>
        </p:txBody>
      </p:sp>
      <p:sp>
        <p:nvSpPr>
          <p:cNvPr id="5" name="Subtitle 2">
            <a:extLst>
              <a:ext uri="{FF2B5EF4-FFF2-40B4-BE49-F238E27FC236}">
                <a16:creationId xmlns:a16="http://schemas.microsoft.com/office/drawing/2014/main" id="{25255DA2-C0E8-4790-855B-6BADE0CDDAF2}"/>
              </a:ext>
            </a:extLst>
          </p:cNvPr>
          <p:cNvSpPr txBox="1">
            <a:spLocks/>
          </p:cNvSpPr>
          <p:nvPr/>
        </p:nvSpPr>
        <p:spPr>
          <a:xfrm>
            <a:off x="337352" y="5987422"/>
            <a:ext cx="11394798" cy="716427"/>
          </a:xfrm>
          <a:prstGeom prst="rect">
            <a:avLst/>
          </a:prstGeom>
          <a:solidFill>
            <a:srgbClr val="45155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a:solidFill>
                  <a:schemeClr val="bg1"/>
                </a:solidFill>
                <a:latin typeface="Lato" panose="020F0502020204030203" pitchFamily="34" charset="0"/>
                <a:ea typeface="Lato" panose="020F0502020204030203" pitchFamily="34" charset="0"/>
                <a:cs typeface="Lato" panose="020F0502020204030203" pitchFamily="34" charset="0"/>
              </a:rPr>
              <a:t>Because of these limitations, EEPRU used in vitro susceptibility studies to estimate comparative effectiveness in its economic analyses</a:t>
            </a:r>
          </a:p>
        </p:txBody>
      </p:sp>
    </p:spTree>
    <p:extLst>
      <p:ext uri="{BB962C8B-B14F-4D97-AF65-F5344CB8AC3E}">
        <p14:creationId xmlns:p14="http://schemas.microsoft.com/office/powerpoint/2010/main" val="439898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a:xfrm>
            <a:off x="496383" y="487510"/>
            <a:ext cx="11693896" cy="1276350"/>
          </a:xfrm>
        </p:spPr>
        <p:txBody>
          <a:bodyPr/>
          <a:lstStyle/>
          <a:p>
            <a:r>
              <a:rPr lang="en-GB"/>
              <a:t>How is susceptibility to antimicrobials assessed?</a:t>
            </a:r>
          </a:p>
        </p:txBody>
      </p:sp>
      <p:sp>
        <p:nvSpPr>
          <p:cNvPr id="7" name="TextBox 6">
            <a:extLst>
              <a:ext uri="{FF2B5EF4-FFF2-40B4-BE49-F238E27FC236}">
                <a16:creationId xmlns:a16="http://schemas.microsoft.com/office/drawing/2014/main" id="{9C109ECD-6ED0-4CF3-A0FD-5C8C61C7726E}"/>
              </a:ext>
            </a:extLst>
          </p:cNvPr>
          <p:cNvSpPr txBox="1"/>
          <p:nvPr/>
        </p:nvSpPr>
        <p:spPr>
          <a:xfrm>
            <a:off x="134991" y="1521659"/>
            <a:ext cx="1680902" cy="1522876"/>
          </a:xfrm>
          <a:prstGeom prst="rect">
            <a:avLst/>
          </a:prstGeom>
          <a:solidFill>
            <a:schemeClr val="accent3"/>
          </a:solidFill>
          <a:ln>
            <a:solidFill>
              <a:schemeClr val="bg1"/>
            </a:solidFill>
            <a:prstDash val="dash"/>
          </a:ln>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Lato"/>
                <a:ea typeface="+mn-ea"/>
                <a:cs typeface="+mn-cs"/>
              </a:rPr>
              <a:t>Bacterial isolate taken from patient and cultures grown in vitro</a:t>
            </a:r>
          </a:p>
        </p:txBody>
      </p:sp>
      <p:sp>
        <p:nvSpPr>
          <p:cNvPr id="9" name="TextBox 8">
            <a:extLst>
              <a:ext uri="{FF2B5EF4-FFF2-40B4-BE49-F238E27FC236}">
                <a16:creationId xmlns:a16="http://schemas.microsoft.com/office/drawing/2014/main" id="{41367FCF-17CA-4424-9E24-54D01D81AB87}"/>
              </a:ext>
            </a:extLst>
          </p:cNvPr>
          <p:cNvSpPr txBox="1"/>
          <p:nvPr/>
        </p:nvSpPr>
        <p:spPr>
          <a:xfrm>
            <a:off x="2308132" y="1521659"/>
            <a:ext cx="2815039" cy="1522876"/>
          </a:xfrm>
          <a:prstGeom prst="rect">
            <a:avLst/>
          </a:prstGeom>
          <a:solidFill>
            <a:schemeClr val="accent3"/>
          </a:solidFill>
          <a:ln>
            <a:solidFill>
              <a:schemeClr val="bg1"/>
            </a:solidFill>
            <a:prstDash val="dash"/>
          </a:ln>
        </p:spPr>
        <p:txBody>
          <a:bodyPr wrap="square">
            <a:noAutofit/>
          </a:bodyPr>
          <a:lstStyle>
            <a:defPPr>
              <a:defRPr lang="en-US"/>
            </a:defPPr>
            <a:lvl1pPr lvl="0"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Lato"/>
                <a:ea typeface="+mn-ea"/>
                <a:cs typeface="+mn-cs"/>
              </a:rPr>
              <a:t>Antimicrobial applied at increasing concentrations to separate cultures – degree of microbial growth assessed</a:t>
            </a:r>
          </a:p>
        </p:txBody>
      </p:sp>
      <p:sp>
        <p:nvSpPr>
          <p:cNvPr id="10" name="TextBox 9">
            <a:extLst>
              <a:ext uri="{FF2B5EF4-FFF2-40B4-BE49-F238E27FC236}">
                <a16:creationId xmlns:a16="http://schemas.microsoft.com/office/drawing/2014/main" id="{990ADC41-D240-4DB6-842A-3A905F02C459}"/>
              </a:ext>
            </a:extLst>
          </p:cNvPr>
          <p:cNvSpPr txBox="1"/>
          <p:nvPr/>
        </p:nvSpPr>
        <p:spPr>
          <a:xfrm>
            <a:off x="5615409" y="1525882"/>
            <a:ext cx="1944000" cy="1514430"/>
          </a:xfrm>
          <a:prstGeom prst="rect">
            <a:avLst/>
          </a:prstGeom>
          <a:solidFill>
            <a:schemeClr val="accent3"/>
          </a:solidFill>
          <a:ln>
            <a:solidFill>
              <a:schemeClr val="bg1"/>
            </a:solidFill>
            <a:prstDash val="dash"/>
          </a:ln>
        </p:spPr>
        <p:txBody>
          <a:bodyPr wrap="square">
            <a:noAutofit/>
          </a:bodyPr>
          <a:lstStyle>
            <a:defPPr>
              <a:defRPr lang="en-US"/>
            </a:defPPr>
            <a:lvl1pPr lvl="0"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Lato"/>
                <a:ea typeface="+mn-ea"/>
                <a:cs typeface="+mn-cs"/>
              </a:rPr>
              <a:t>Percentage of isolates susceptible at or below breakpoint reported </a:t>
            </a:r>
          </a:p>
        </p:txBody>
      </p:sp>
      <p:cxnSp>
        <p:nvCxnSpPr>
          <p:cNvPr id="13" name="Straight Connector 12">
            <a:extLst>
              <a:ext uri="{FF2B5EF4-FFF2-40B4-BE49-F238E27FC236}">
                <a16:creationId xmlns:a16="http://schemas.microsoft.com/office/drawing/2014/main" id="{AF33C856-4728-406A-9F44-74C9DDBF9E36}"/>
              </a:ext>
            </a:extLst>
          </p:cNvPr>
          <p:cNvCxnSpPr>
            <a:cxnSpLocks/>
          </p:cNvCxnSpPr>
          <p:nvPr/>
        </p:nvCxnSpPr>
        <p:spPr>
          <a:xfrm>
            <a:off x="7675379" y="1183398"/>
            <a:ext cx="0" cy="53732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954190-D29C-414D-B544-B4078B08193B}"/>
              </a:ext>
            </a:extLst>
          </p:cNvPr>
          <p:cNvSpPr txBox="1"/>
          <p:nvPr/>
        </p:nvSpPr>
        <p:spPr>
          <a:xfrm>
            <a:off x="7791351" y="1132846"/>
            <a:ext cx="4398928"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Lato"/>
                <a:ea typeface="+mn-ea"/>
                <a:cs typeface="+mn-cs"/>
              </a:rPr>
              <a:t>Key terminology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000000"/>
                </a:solidFill>
                <a:effectLst/>
                <a:uLnTx/>
                <a:uFillTx/>
                <a:latin typeface="Lato"/>
                <a:ea typeface="+mn-ea"/>
                <a:cs typeface="+mn-cs"/>
              </a:rPr>
              <a:t>Minimum inhibitory concentration (MIC)</a:t>
            </a:r>
            <a:r>
              <a:rPr kumimoji="0" lang="en-GB" sz="1800" b="0" i="0" u="none" strike="noStrike" kern="1200" cap="none" spc="0" normalizeH="0" baseline="0" noProof="0">
                <a:ln>
                  <a:noFill/>
                </a:ln>
                <a:solidFill>
                  <a:srgbClr val="000000"/>
                </a:solidFill>
                <a:effectLst/>
                <a:uLnTx/>
                <a:uFillTx/>
                <a:latin typeface="Lato"/>
                <a:ea typeface="+mn-ea"/>
                <a:cs typeface="+mn-cs"/>
              </a:rPr>
              <a:t>: Lowest concentration of drug required to stop bacterial growth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000000"/>
                </a:solidFill>
                <a:effectLst/>
                <a:uLnTx/>
                <a:uFillTx/>
                <a:latin typeface="Lato"/>
                <a:ea typeface="+mn-ea"/>
                <a:cs typeface="+mn-cs"/>
              </a:rPr>
              <a:t>MIC90</a:t>
            </a:r>
            <a:r>
              <a:rPr kumimoji="0" lang="en-GB" sz="1800" b="0" i="0" u="none" strike="noStrike" kern="1200" cap="none" spc="0" normalizeH="0" baseline="0" noProof="0">
                <a:ln>
                  <a:noFill/>
                </a:ln>
                <a:solidFill>
                  <a:srgbClr val="000000"/>
                </a:solidFill>
                <a:effectLst/>
                <a:uLnTx/>
                <a:uFillTx/>
                <a:latin typeface="Lato"/>
                <a:ea typeface="+mn-ea"/>
                <a:cs typeface="+mn-cs"/>
              </a:rPr>
              <a:t> = the concentration at which 90% of isolates are inhibited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latin typeface="+mn-lt"/>
              </a:rPr>
              <a:t>Clinical breakpoint for an isolate:</a:t>
            </a:r>
            <a:r>
              <a:rPr lang="en-GB">
                <a:latin typeface="+mn-lt"/>
              </a:rPr>
              <a:t> A concentration threshold used to assess the likelihood of a treatment succeeding or failing</a:t>
            </a:r>
          </a:p>
          <a:p>
            <a:pPr marR="0" lvl="0" algn="l" defTabSz="914400" rtl="0" eaLnBrk="1" fontAlgn="auto" latinLnBrk="0" hangingPunct="1">
              <a:lnSpc>
                <a:spcPct val="100000"/>
              </a:lnSpc>
              <a:spcBef>
                <a:spcPts val="0"/>
              </a:spcBef>
              <a:spcAft>
                <a:spcPts val="0"/>
              </a:spcAft>
              <a:buClrTx/>
              <a:buSzTx/>
              <a:tabLst/>
              <a:defRPr/>
            </a:pPr>
            <a:endParaRPr lang="en-GB"/>
          </a:p>
          <a:p>
            <a:pPr marR="0" lvl="0" algn="l" defTabSz="914400" rtl="0" eaLnBrk="1" fontAlgn="auto" latinLnBrk="0" hangingPunct="1">
              <a:lnSpc>
                <a:spcPct val="100000"/>
              </a:lnSpc>
              <a:spcBef>
                <a:spcPts val="0"/>
              </a:spcBef>
              <a:spcAft>
                <a:spcPts val="0"/>
              </a:spcAft>
              <a:buClrTx/>
              <a:buSzTx/>
              <a:tabLst/>
              <a:defRPr/>
            </a:pPr>
            <a:r>
              <a:rPr lang="en-GB" b="1">
                <a:latin typeface="+mn-lt"/>
              </a:rPr>
              <a:t>Interpretation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Lato"/>
                <a:ea typeface="+mn-ea"/>
                <a:cs typeface="+mn-cs"/>
              </a:rPr>
              <a:t>MIC ≤ clinical breakpoint: susceptible infection (treatment likely to succeed)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Lato"/>
                <a:ea typeface="+mn-ea"/>
                <a:cs typeface="+mn-cs"/>
              </a:rPr>
              <a:t>MIC &gt; clinical breakpoint: resistant infection (treatment likely to fail)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000000"/>
                </a:solidFill>
                <a:latin typeface="Lato"/>
              </a:rPr>
              <a:t>Infections can be classed as intermediate susceptibility – definitions vary</a:t>
            </a:r>
            <a:endParaRPr kumimoji="0" lang="en-GB" sz="1800" b="0" i="0" u="none" strike="noStrike" kern="1200" cap="none" spc="0" normalizeH="0" baseline="0" noProof="0">
              <a:ln>
                <a:noFill/>
              </a:ln>
              <a:solidFill>
                <a:srgbClr val="000000"/>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Lato"/>
              <a:ea typeface="+mn-ea"/>
              <a:cs typeface="+mn-cs"/>
            </a:endParaRPr>
          </a:p>
        </p:txBody>
      </p:sp>
      <p:sp>
        <p:nvSpPr>
          <p:cNvPr id="19" name="Arrow: Right 18">
            <a:extLst>
              <a:ext uri="{FF2B5EF4-FFF2-40B4-BE49-F238E27FC236}">
                <a16:creationId xmlns:a16="http://schemas.microsoft.com/office/drawing/2014/main" id="{BE1080D3-B1B5-42A3-8499-A8F559E41363}"/>
              </a:ext>
            </a:extLst>
          </p:cNvPr>
          <p:cNvSpPr/>
          <p:nvPr/>
        </p:nvSpPr>
        <p:spPr>
          <a:xfrm>
            <a:off x="5199675" y="2091838"/>
            <a:ext cx="339231" cy="382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graphicFrame>
        <p:nvGraphicFramePr>
          <p:cNvPr id="24" name="Table 24">
            <a:extLst>
              <a:ext uri="{FF2B5EF4-FFF2-40B4-BE49-F238E27FC236}">
                <a16:creationId xmlns:a16="http://schemas.microsoft.com/office/drawing/2014/main" id="{6C891E82-6C2B-4CB8-BC8E-B413CF942B73}"/>
              </a:ext>
            </a:extLst>
          </p:cNvPr>
          <p:cNvGraphicFramePr>
            <a:graphicFrameLocks noGrp="1"/>
          </p:cNvGraphicFramePr>
          <p:nvPr/>
        </p:nvGraphicFramePr>
        <p:xfrm>
          <a:off x="202280" y="4100647"/>
          <a:ext cx="7356446" cy="2560320"/>
        </p:xfrm>
        <a:graphic>
          <a:graphicData uri="http://schemas.openxmlformats.org/drawingml/2006/table">
            <a:tbl>
              <a:tblPr firstRow="1" bandRow="1">
                <a:tableStyleId>{5C22544A-7EE6-4342-B048-85BDC9FD1C3A}</a:tableStyleId>
              </a:tblPr>
              <a:tblGrid>
                <a:gridCol w="2449258">
                  <a:extLst>
                    <a:ext uri="{9D8B030D-6E8A-4147-A177-3AD203B41FA5}">
                      <a16:colId xmlns:a16="http://schemas.microsoft.com/office/drawing/2014/main" val="236503030"/>
                    </a:ext>
                  </a:extLst>
                </a:gridCol>
                <a:gridCol w="709551">
                  <a:extLst>
                    <a:ext uri="{9D8B030D-6E8A-4147-A177-3AD203B41FA5}">
                      <a16:colId xmlns:a16="http://schemas.microsoft.com/office/drawing/2014/main" val="2126874715"/>
                    </a:ext>
                  </a:extLst>
                </a:gridCol>
                <a:gridCol w="709551">
                  <a:extLst>
                    <a:ext uri="{9D8B030D-6E8A-4147-A177-3AD203B41FA5}">
                      <a16:colId xmlns:a16="http://schemas.microsoft.com/office/drawing/2014/main" val="1166017240"/>
                    </a:ext>
                  </a:extLst>
                </a:gridCol>
                <a:gridCol w="709551">
                  <a:extLst>
                    <a:ext uri="{9D8B030D-6E8A-4147-A177-3AD203B41FA5}">
                      <a16:colId xmlns:a16="http://schemas.microsoft.com/office/drawing/2014/main" val="3158890053"/>
                    </a:ext>
                  </a:extLst>
                </a:gridCol>
                <a:gridCol w="709551">
                  <a:extLst>
                    <a:ext uri="{9D8B030D-6E8A-4147-A177-3AD203B41FA5}">
                      <a16:colId xmlns:a16="http://schemas.microsoft.com/office/drawing/2014/main" val="3705223177"/>
                    </a:ext>
                  </a:extLst>
                </a:gridCol>
                <a:gridCol w="709551">
                  <a:extLst>
                    <a:ext uri="{9D8B030D-6E8A-4147-A177-3AD203B41FA5}">
                      <a16:colId xmlns:a16="http://schemas.microsoft.com/office/drawing/2014/main" val="2931819740"/>
                    </a:ext>
                  </a:extLst>
                </a:gridCol>
                <a:gridCol w="1359433">
                  <a:extLst>
                    <a:ext uri="{9D8B030D-6E8A-4147-A177-3AD203B41FA5}">
                      <a16:colId xmlns:a16="http://schemas.microsoft.com/office/drawing/2014/main" val="2289073604"/>
                    </a:ext>
                  </a:extLst>
                </a:gridCol>
              </a:tblGrid>
              <a:tr h="370840">
                <a:tc>
                  <a:txBody>
                    <a:bodyPr/>
                    <a:lstStyle/>
                    <a:p>
                      <a:r>
                        <a:rPr lang="en-GB"/>
                        <a:t>Concentration</a:t>
                      </a:r>
                    </a:p>
                    <a:p>
                      <a:r>
                        <a:rPr lang="en-GB"/>
                        <a:t>(mg/L)</a:t>
                      </a:r>
                    </a:p>
                  </a:txBody>
                  <a:tcPr/>
                </a:tc>
                <a:tc>
                  <a:txBody>
                    <a:bodyPr/>
                    <a:lstStyle/>
                    <a:p>
                      <a:r>
                        <a:rPr lang="en-GB"/>
                        <a:t>0.25</a:t>
                      </a:r>
                    </a:p>
                  </a:txBody>
                  <a:tcPr/>
                </a:tc>
                <a:tc>
                  <a:txBody>
                    <a:bodyPr/>
                    <a:lstStyle/>
                    <a:p>
                      <a:r>
                        <a:rPr lang="en-GB"/>
                        <a:t>0.5</a:t>
                      </a:r>
                    </a:p>
                  </a:txBody>
                  <a:tcPr/>
                </a:tc>
                <a:tc>
                  <a:txBody>
                    <a:bodyPr/>
                    <a:lstStyle/>
                    <a:p>
                      <a:r>
                        <a:rPr lang="en-GB"/>
                        <a:t>1.0</a:t>
                      </a:r>
                    </a:p>
                  </a:txBody>
                  <a:tcPr/>
                </a:tc>
                <a:tc>
                  <a:txBody>
                    <a:bodyPr/>
                    <a:lstStyle/>
                    <a:p>
                      <a:r>
                        <a:rPr lang="en-GB"/>
                        <a:t>4.0</a:t>
                      </a:r>
                    </a:p>
                  </a:txBody>
                  <a:tcPr/>
                </a:tc>
                <a:tc>
                  <a:txBody>
                    <a:bodyPr/>
                    <a:lstStyle/>
                    <a:p>
                      <a:r>
                        <a:rPr lang="en-GB"/>
                        <a:t>&gt;8.0</a:t>
                      </a:r>
                    </a:p>
                  </a:txBody>
                  <a:tcPr/>
                </a:tc>
                <a:tc>
                  <a:txBody>
                    <a:bodyPr/>
                    <a:lstStyle/>
                    <a:p>
                      <a:r>
                        <a:rPr lang="en-GB"/>
                        <a:t>% susceptible</a:t>
                      </a:r>
                    </a:p>
                  </a:txBody>
                  <a:tcPr/>
                </a:tc>
                <a:extLst>
                  <a:ext uri="{0D108BD9-81ED-4DB2-BD59-A6C34878D82A}">
                    <a16:rowId xmlns:a16="http://schemas.microsoft.com/office/drawing/2014/main" val="3282755110"/>
                  </a:ext>
                </a:extLst>
              </a:tr>
              <a:tr h="370840">
                <a:tc>
                  <a:txBody>
                    <a:bodyPr/>
                    <a:lstStyle/>
                    <a:p>
                      <a:r>
                        <a:rPr lang="en-GB"/>
                        <a:t>Drug X </a:t>
                      </a:r>
                    </a:p>
                    <a:p>
                      <a:r>
                        <a:rPr lang="en-GB"/>
                        <a:t>Breakpoint 2 mg/L</a:t>
                      </a:r>
                    </a:p>
                  </a:txBody>
                  <a:tcPr/>
                </a:tc>
                <a:tc>
                  <a:txBody>
                    <a:bodyPr/>
                    <a:lstStyle/>
                    <a:p>
                      <a:endParaRPr lang="en-GB"/>
                    </a:p>
                  </a:txBody>
                  <a:tcPr>
                    <a:solidFill>
                      <a:srgbClr val="92D050"/>
                    </a:solidFill>
                  </a:tcPr>
                </a:tc>
                <a:tc>
                  <a:txBody>
                    <a:bodyPr/>
                    <a:lstStyle/>
                    <a:p>
                      <a:endParaRPr lang="en-GB"/>
                    </a:p>
                  </a:txBody>
                  <a:tcPr>
                    <a:solidFill>
                      <a:srgbClr val="92D050"/>
                    </a:solidFill>
                  </a:tcPr>
                </a:tc>
                <a:tc>
                  <a:txBody>
                    <a:bodyPr/>
                    <a:lstStyle/>
                    <a:p>
                      <a:endParaRPr lang="en-GB"/>
                    </a:p>
                  </a:txBody>
                  <a:tcPr>
                    <a:solidFill>
                      <a:srgbClr val="92D050"/>
                    </a:solidFill>
                  </a:tcPr>
                </a:tc>
                <a:tc>
                  <a:txBody>
                    <a:bodyPr/>
                    <a:lstStyle/>
                    <a:p>
                      <a:r>
                        <a:rPr lang="en-GB">
                          <a:solidFill>
                            <a:schemeClr val="bg1"/>
                          </a:solidFill>
                        </a:rPr>
                        <a:t>6</a:t>
                      </a:r>
                    </a:p>
                  </a:txBody>
                  <a:tcPr>
                    <a:solidFill>
                      <a:srgbClr val="C00000"/>
                    </a:solidFill>
                  </a:tcPr>
                </a:tc>
                <a:tc>
                  <a:txBody>
                    <a:bodyPr/>
                    <a:lstStyle/>
                    <a:p>
                      <a:r>
                        <a:rPr lang="en-GB">
                          <a:solidFill>
                            <a:schemeClr val="bg1"/>
                          </a:solidFill>
                        </a:rPr>
                        <a:t>4</a:t>
                      </a:r>
                    </a:p>
                  </a:txBody>
                  <a:tcPr>
                    <a:solidFill>
                      <a:srgbClr val="C00000"/>
                    </a:solidFill>
                  </a:tcPr>
                </a:tc>
                <a:tc>
                  <a:txBody>
                    <a:bodyPr/>
                    <a:lstStyle/>
                    <a:p>
                      <a:r>
                        <a:rPr lang="en-GB"/>
                        <a:t>0%</a:t>
                      </a:r>
                    </a:p>
                  </a:txBody>
                  <a:tcPr/>
                </a:tc>
                <a:extLst>
                  <a:ext uri="{0D108BD9-81ED-4DB2-BD59-A6C34878D82A}">
                    <a16:rowId xmlns:a16="http://schemas.microsoft.com/office/drawing/2014/main" val="1358931354"/>
                  </a:ext>
                </a:extLst>
              </a:tr>
              <a:tr h="370840">
                <a:tc>
                  <a:txBody>
                    <a:bodyPr/>
                    <a:lstStyle/>
                    <a:p>
                      <a:r>
                        <a:rPr lang="en-GB"/>
                        <a:t>Drug 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Breakpoint 0.5 mg/L</a:t>
                      </a:r>
                    </a:p>
                  </a:txBody>
                  <a:tcPr/>
                </a:tc>
                <a:tc>
                  <a:txBody>
                    <a:bodyPr/>
                    <a:lstStyle/>
                    <a:p>
                      <a:r>
                        <a:rPr lang="en-GB"/>
                        <a:t>5</a:t>
                      </a:r>
                    </a:p>
                  </a:txBody>
                  <a:tcPr>
                    <a:solidFill>
                      <a:srgbClr val="92D050"/>
                    </a:solidFill>
                  </a:tcPr>
                </a:tc>
                <a:tc>
                  <a:txBody>
                    <a:bodyPr/>
                    <a:lstStyle/>
                    <a:p>
                      <a:r>
                        <a:rPr lang="en-GB"/>
                        <a:t>5</a:t>
                      </a:r>
                    </a:p>
                  </a:txBody>
                  <a:tcPr>
                    <a:solidFill>
                      <a:srgbClr val="92D050"/>
                    </a:solidFill>
                  </a:tcPr>
                </a:tc>
                <a:tc>
                  <a:txBody>
                    <a:bodyPr/>
                    <a:lstStyle/>
                    <a:p>
                      <a:endParaRPr lang="en-GB"/>
                    </a:p>
                  </a:txBody>
                  <a:tcPr>
                    <a:solidFill>
                      <a:srgbClr val="C00000"/>
                    </a:solidFill>
                  </a:tcPr>
                </a:tc>
                <a:tc>
                  <a:txBody>
                    <a:bodyPr/>
                    <a:lstStyle/>
                    <a:p>
                      <a:endParaRPr lang="en-GB"/>
                    </a:p>
                  </a:txBody>
                  <a:tcPr>
                    <a:solidFill>
                      <a:srgbClr val="C00000"/>
                    </a:solidFill>
                  </a:tcPr>
                </a:tc>
                <a:tc>
                  <a:txBody>
                    <a:bodyPr/>
                    <a:lstStyle/>
                    <a:p>
                      <a:endParaRPr lang="en-GB"/>
                    </a:p>
                  </a:txBody>
                  <a:tcPr>
                    <a:solidFill>
                      <a:srgbClr val="C00000"/>
                    </a:solidFill>
                  </a:tcPr>
                </a:tc>
                <a:tc>
                  <a:txBody>
                    <a:bodyPr/>
                    <a:lstStyle/>
                    <a:p>
                      <a:r>
                        <a:rPr lang="en-GB"/>
                        <a:t>100%</a:t>
                      </a:r>
                    </a:p>
                  </a:txBody>
                  <a:tcPr/>
                </a:tc>
                <a:extLst>
                  <a:ext uri="{0D108BD9-81ED-4DB2-BD59-A6C34878D82A}">
                    <a16:rowId xmlns:a16="http://schemas.microsoft.com/office/drawing/2014/main" val="1417547977"/>
                  </a:ext>
                </a:extLst>
              </a:tr>
              <a:tr h="370840">
                <a:tc>
                  <a:txBody>
                    <a:bodyPr/>
                    <a:lstStyle/>
                    <a:p>
                      <a:r>
                        <a:rPr lang="en-GB"/>
                        <a:t>Drug Z</a:t>
                      </a:r>
                    </a:p>
                    <a:p>
                      <a:r>
                        <a:rPr lang="en-GB"/>
                        <a:t>Breakpoint 1 mg/L</a:t>
                      </a:r>
                    </a:p>
                  </a:txBody>
                  <a:tcPr/>
                </a:tc>
                <a:tc>
                  <a:txBody>
                    <a:bodyPr/>
                    <a:lstStyle/>
                    <a:p>
                      <a:r>
                        <a:rPr lang="en-GB"/>
                        <a:t>4</a:t>
                      </a:r>
                    </a:p>
                  </a:txBody>
                  <a:tcPr>
                    <a:solidFill>
                      <a:srgbClr val="92D050"/>
                    </a:solidFill>
                  </a:tcPr>
                </a:tc>
                <a:tc>
                  <a:txBody>
                    <a:bodyPr/>
                    <a:lstStyle/>
                    <a:p>
                      <a:r>
                        <a:rPr lang="en-GB"/>
                        <a:t>3</a:t>
                      </a:r>
                    </a:p>
                  </a:txBody>
                  <a:tcPr>
                    <a:solidFill>
                      <a:srgbClr val="92D050"/>
                    </a:solidFill>
                  </a:tcPr>
                </a:tc>
                <a:tc>
                  <a:txBody>
                    <a:bodyPr/>
                    <a:lstStyle/>
                    <a:p>
                      <a:r>
                        <a:rPr lang="en-GB"/>
                        <a:t>2</a:t>
                      </a:r>
                    </a:p>
                  </a:txBody>
                  <a:tcPr>
                    <a:solidFill>
                      <a:srgbClr val="92D050"/>
                    </a:solidFill>
                  </a:tcPr>
                </a:tc>
                <a:tc>
                  <a:txBody>
                    <a:bodyPr/>
                    <a:lstStyle/>
                    <a:p>
                      <a:r>
                        <a:rPr lang="en-GB">
                          <a:solidFill>
                            <a:schemeClr val="bg1"/>
                          </a:solidFill>
                        </a:rPr>
                        <a:t>0</a:t>
                      </a:r>
                    </a:p>
                  </a:txBody>
                  <a:tcPr>
                    <a:solidFill>
                      <a:srgbClr val="C00000"/>
                    </a:solidFill>
                  </a:tcPr>
                </a:tc>
                <a:tc>
                  <a:txBody>
                    <a:bodyPr/>
                    <a:lstStyle/>
                    <a:p>
                      <a:r>
                        <a:rPr lang="en-GB">
                          <a:solidFill>
                            <a:schemeClr val="bg1"/>
                          </a:solidFill>
                        </a:rPr>
                        <a:t>1</a:t>
                      </a:r>
                    </a:p>
                  </a:txBody>
                  <a:tcPr>
                    <a:solidFill>
                      <a:srgbClr val="C00000"/>
                    </a:solidFill>
                  </a:tcPr>
                </a:tc>
                <a:tc>
                  <a:txBody>
                    <a:bodyPr/>
                    <a:lstStyle/>
                    <a:p>
                      <a:r>
                        <a:rPr lang="en-GB"/>
                        <a:t>90%</a:t>
                      </a:r>
                    </a:p>
                  </a:txBody>
                  <a:tcPr/>
                </a:tc>
                <a:extLst>
                  <a:ext uri="{0D108BD9-81ED-4DB2-BD59-A6C34878D82A}">
                    <a16:rowId xmlns:a16="http://schemas.microsoft.com/office/drawing/2014/main" val="4126934705"/>
                  </a:ext>
                </a:extLst>
              </a:tr>
            </a:tbl>
          </a:graphicData>
        </a:graphic>
      </p:graphicFrame>
      <p:sp>
        <p:nvSpPr>
          <p:cNvPr id="26" name="TextBox 25">
            <a:extLst>
              <a:ext uri="{FF2B5EF4-FFF2-40B4-BE49-F238E27FC236}">
                <a16:creationId xmlns:a16="http://schemas.microsoft.com/office/drawing/2014/main" id="{10697AF1-CB54-46B0-9BE8-EA90DAAA93E1}"/>
              </a:ext>
            </a:extLst>
          </p:cNvPr>
          <p:cNvSpPr txBox="1"/>
          <p:nvPr/>
        </p:nvSpPr>
        <p:spPr>
          <a:xfrm>
            <a:off x="165041" y="3127693"/>
            <a:ext cx="71914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Lato"/>
                <a:ea typeface="+mn-ea"/>
                <a:cs typeface="+mn-cs"/>
              </a:rPr>
              <a:t>Example of susceptibility testing results for 3 drugs (10 isolates each) – green cells indicate concentrations at or below breakpoint for each drug. Final column reports total % of isolates at or below breakpoint</a:t>
            </a:r>
          </a:p>
        </p:txBody>
      </p:sp>
      <p:sp>
        <p:nvSpPr>
          <p:cNvPr id="15" name="Arrow: Right 14">
            <a:extLst>
              <a:ext uri="{FF2B5EF4-FFF2-40B4-BE49-F238E27FC236}">
                <a16:creationId xmlns:a16="http://schemas.microsoft.com/office/drawing/2014/main" id="{C40B667C-A8BD-406F-8D82-7E41F837009C}"/>
              </a:ext>
            </a:extLst>
          </p:cNvPr>
          <p:cNvSpPr/>
          <p:nvPr/>
        </p:nvSpPr>
        <p:spPr>
          <a:xfrm>
            <a:off x="1892397" y="2091838"/>
            <a:ext cx="339231" cy="382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30998344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normAutofit fontScale="90000"/>
          </a:bodyPr>
          <a:lstStyle/>
          <a:p>
            <a:r>
              <a:rPr lang="en-GB" sz="3600"/>
              <a:t>Linking susceptibility data to clinical outcomes: experts asked to provide a point estimate and express their uncertainty using a histogram</a:t>
            </a:r>
          </a:p>
        </p:txBody>
      </p:sp>
      <p:sp>
        <p:nvSpPr>
          <p:cNvPr id="6" name="Subtitle 5">
            <a:extLst>
              <a:ext uri="{FF2B5EF4-FFF2-40B4-BE49-F238E27FC236}">
                <a16:creationId xmlns:a16="http://schemas.microsoft.com/office/drawing/2014/main" id="{8FFD1EC1-7739-413B-B943-EBD26369E5B7}"/>
              </a:ext>
            </a:extLst>
          </p:cNvPr>
          <p:cNvSpPr>
            <a:spLocks noGrp="1"/>
          </p:cNvSpPr>
          <p:nvPr>
            <p:ph type="subTitle" idx="1"/>
          </p:nvPr>
        </p:nvSpPr>
        <p:spPr>
          <a:xfrm>
            <a:off x="496580" y="2009711"/>
            <a:ext cx="11080069" cy="3524220"/>
          </a:xfrm>
          <a:ln w="38100">
            <a:solidFill>
              <a:schemeClr val="accent6">
                <a:lumMod val="40000"/>
                <a:lumOff val="60000"/>
              </a:schemeClr>
            </a:solidFill>
          </a:ln>
        </p:spPr>
        <p:txBody>
          <a:bodyPr vert="horz" lIns="91440" tIns="45720" rIns="91440" bIns="45720" rtlCol="0">
            <a:noAutofit/>
          </a:bodyPr>
          <a:lstStyle/>
          <a:p>
            <a:pPr marL="0" indent="0"/>
            <a:r>
              <a:rPr lang="en-GB"/>
              <a:t>Questions:</a:t>
            </a:r>
          </a:p>
          <a:p>
            <a:pPr marL="342900" indent="-342900">
              <a:buFont typeface="+mj-lt"/>
              <a:buAutoNum type="arabicPeriod"/>
            </a:pPr>
            <a:r>
              <a:rPr lang="en-GB"/>
              <a:t>In this patient population, what proportion of patients will still be alive 30 days after starting microbiology directed treatment?</a:t>
            </a:r>
          </a:p>
          <a:p>
            <a:pPr marL="342900" indent="-342900">
              <a:buFont typeface="+mj-lt"/>
              <a:buAutoNum type="arabicPeriod"/>
            </a:pPr>
            <a:r>
              <a:rPr lang="en-GB"/>
              <a:t>In the patient population described, what will be the average length of stay?</a:t>
            </a:r>
          </a:p>
          <a:p>
            <a:pPr marL="342900" indent="-342900">
              <a:buFont typeface="+mj-lt"/>
              <a:buAutoNum type="arabicPeriod"/>
            </a:pPr>
            <a:r>
              <a:rPr lang="en-GB"/>
              <a:t>In the patient population described, what proportion of hospital stay would be spent on each of the following wards (intensive care unit [ICU], high dependency unit [HDU] and general medical ward)? This number should represent the average for all such patients, regardless of their outcome. Elicited as a deterministic value.</a:t>
            </a:r>
          </a:p>
          <a:p>
            <a:pPr marL="342900" indent="-342900">
              <a:buFont typeface="+mj-lt"/>
              <a:buAutoNum type="arabicPeriod"/>
            </a:pPr>
            <a:endParaRPr lang="en-GB"/>
          </a:p>
          <a:p>
            <a:pPr marL="342900" indent="-342900">
              <a:buFont typeface="+mj-lt"/>
              <a:buAutoNum type="arabicPeriod"/>
            </a:pPr>
            <a:endParaRPr lang="en-GB"/>
          </a:p>
        </p:txBody>
      </p:sp>
      <p:sp>
        <p:nvSpPr>
          <p:cNvPr id="9" name="Subtitle 5">
            <a:extLst>
              <a:ext uri="{FF2B5EF4-FFF2-40B4-BE49-F238E27FC236}">
                <a16:creationId xmlns:a16="http://schemas.microsoft.com/office/drawing/2014/main" id="{1DBC36A5-12F0-4B09-A7D7-F55D63E78B6C}"/>
              </a:ext>
            </a:extLst>
          </p:cNvPr>
          <p:cNvSpPr txBox="1">
            <a:spLocks/>
          </p:cNvSpPr>
          <p:nvPr/>
        </p:nvSpPr>
        <p:spPr>
          <a:xfrm>
            <a:off x="496580" y="4606109"/>
            <a:ext cx="11080069" cy="2704828"/>
          </a:xfrm>
          <a:prstGeom prst="rect">
            <a:avLst/>
          </a:prstGeom>
          <a:ln w="38100">
            <a:no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mj-lt"/>
              <a:buAutoNum type="arabicPeriod"/>
            </a:pPr>
            <a:endParaRPr lang="en-GB"/>
          </a:p>
          <a:p>
            <a:pPr marL="342900" indent="-342900">
              <a:buFont typeface="+mj-lt"/>
              <a:buAutoNum type="arabicPeriod"/>
            </a:pPr>
            <a:endParaRPr lang="en-GB"/>
          </a:p>
        </p:txBody>
      </p:sp>
    </p:spTree>
    <p:extLst>
      <p:ext uri="{BB962C8B-B14F-4D97-AF65-F5344CB8AC3E}">
        <p14:creationId xmlns:p14="http://schemas.microsoft.com/office/powerpoint/2010/main" val="130708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0242-B5B4-2E4A-9932-BDBBE963DB1D}"/>
              </a:ext>
            </a:extLst>
          </p:cNvPr>
          <p:cNvSpPr>
            <a:spLocks noGrp="1"/>
          </p:cNvSpPr>
          <p:nvPr>
            <p:ph type="ctrTitle"/>
          </p:nvPr>
        </p:nvSpPr>
        <p:spPr/>
        <p:txBody>
          <a:bodyPr>
            <a:normAutofit/>
          </a:bodyPr>
          <a:lstStyle/>
          <a:p>
            <a:r>
              <a:rPr lang="en-US" sz="3600" dirty="0"/>
              <a:t>Decisions -recommendations and research </a:t>
            </a:r>
          </a:p>
        </p:txBody>
      </p:sp>
      <p:graphicFrame>
        <p:nvGraphicFramePr>
          <p:cNvPr id="6" name="Diagram 5">
            <a:extLst>
              <a:ext uri="{FF2B5EF4-FFF2-40B4-BE49-F238E27FC236}">
                <a16:creationId xmlns:a16="http://schemas.microsoft.com/office/drawing/2014/main" id="{CADFB757-196D-6F4F-8D28-3EE42BB57CF2}"/>
              </a:ext>
            </a:extLst>
          </p:cNvPr>
          <p:cNvGraphicFramePr/>
          <p:nvPr>
            <p:extLst>
              <p:ext uri="{D42A27DB-BD31-4B8C-83A1-F6EECF244321}">
                <p14:modId xmlns:p14="http://schemas.microsoft.com/office/powerpoint/2010/main" val="411189557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156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normAutofit/>
          </a:bodyPr>
          <a:lstStyle/>
          <a:p>
            <a:r>
              <a:rPr lang="en-GB" sz="3600"/>
              <a:t>Expert elicitation results are presented as pooled summaries of responses from 5–7 experts</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p:txBody>
          <a:bodyPr>
            <a:noAutofit/>
          </a:bodyPr>
          <a:lstStyle/>
          <a:p>
            <a:pPr>
              <a:buFont typeface="Arial" panose="020B0604020202020204" pitchFamily="34" charset="0"/>
              <a:buChar char="•"/>
            </a:pPr>
            <a:r>
              <a:rPr lang="en-GB">
                <a:latin typeface="+mn-lt"/>
              </a:rPr>
              <a:t>11 experts recruited, and 9 experts attempted the task</a:t>
            </a:r>
          </a:p>
          <a:p>
            <a:pPr marL="741600" lvl="2" indent="-284400" algn="l">
              <a:lnSpc>
                <a:spcPct val="130000"/>
              </a:lnSpc>
              <a:spcBef>
                <a:spcPts val="200"/>
              </a:spcBef>
              <a:buFont typeface="Arial" panose="020B0604020202020204" pitchFamily="34" charset="0"/>
              <a:buChar char="•"/>
            </a:pPr>
            <a:r>
              <a:rPr lang="en-GB"/>
              <a:t>5 microbiologists </a:t>
            </a:r>
          </a:p>
          <a:p>
            <a:pPr marL="741600" lvl="2" indent="-284400" algn="l">
              <a:lnSpc>
                <a:spcPct val="130000"/>
              </a:lnSpc>
              <a:spcBef>
                <a:spcPts val="200"/>
              </a:spcBef>
              <a:buFont typeface="Arial" panose="020B0604020202020204" pitchFamily="34" charset="0"/>
              <a:buChar char="•"/>
            </a:pPr>
            <a:r>
              <a:rPr lang="en-GB"/>
              <a:t>2 medical consultants</a:t>
            </a:r>
          </a:p>
          <a:p>
            <a:pPr marL="741600" lvl="2" indent="-284400" algn="l">
              <a:lnSpc>
                <a:spcPct val="130000"/>
              </a:lnSpc>
              <a:spcBef>
                <a:spcPts val="200"/>
              </a:spcBef>
              <a:buFont typeface="Arial" panose="020B0604020202020204" pitchFamily="34" charset="0"/>
              <a:buChar char="•"/>
            </a:pPr>
            <a:r>
              <a:rPr lang="en-GB"/>
              <a:t>1 ICU consultant</a:t>
            </a:r>
          </a:p>
          <a:p>
            <a:pPr marL="741600" lvl="2" indent="-284400" algn="l">
              <a:lnSpc>
                <a:spcPct val="130000"/>
              </a:lnSpc>
              <a:spcBef>
                <a:spcPts val="200"/>
              </a:spcBef>
              <a:buFont typeface="Arial" panose="020B0604020202020204" pitchFamily="34" charset="0"/>
              <a:buChar char="•"/>
            </a:pPr>
            <a:r>
              <a:rPr lang="en-GB"/>
              <a:t>1 pulmonary consultant </a:t>
            </a:r>
          </a:p>
          <a:p>
            <a:pPr>
              <a:buFont typeface="Arial" panose="020B0604020202020204" pitchFamily="34" charset="0"/>
              <a:buChar char="•"/>
            </a:pPr>
            <a:r>
              <a:rPr lang="en-GB">
                <a:latin typeface="+mn-lt"/>
              </a:rPr>
              <a:t>2 experts removed from base case analysis because EEPRU considered their responses implausible</a:t>
            </a:r>
          </a:p>
          <a:p>
            <a:pPr marL="741600" lvl="2" indent="-284400" algn="l">
              <a:lnSpc>
                <a:spcPct val="130000"/>
              </a:lnSpc>
              <a:spcBef>
                <a:spcPts val="200"/>
              </a:spcBef>
              <a:buFont typeface="Arial" panose="020B0604020202020204" pitchFamily="34" charset="0"/>
              <a:buChar char="•"/>
            </a:pPr>
            <a:r>
              <a:rPr lang="en-GB"/>
              <a:t>Responses indicated that survival probability was lower in patients susceptible than not susceptible</a:t>
            </a:r>
          </a:p>
          <a:p>
            <a:pPr>
              <a:buFont typeface="Arial" panose="020B0604020202020204" pitchFamily="34" charset="0"/>
              <a:buChar char="•"/>
            </a:pPr>
            <a:r>
              <a:rPr lang="en-GB">
                <a:latin typeface="+mn-lt"/>
              </a:rPr>
              <a:t>2 experts stopped the exercise before answering all questions – their responses are included in the analyses for outcomes where they provided an estimate for both susceptible and not susceptible patients</a:t>
            </a:r>
          </a:p>
        </p:txBody>
      </p:sp>
    </p:spTree>
    <p:extLst>
      <p:ext uri="{BB962C8B-B14F-4D97-AF65-F5344CB8AC3E}">
        <p14:creationId xmlns:p14="http://schemas.microsoft.com/office/powerpoint/2010/main" val="2387138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a:t>Expert elicitation results: 30-day survival</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4394397" cy="4041718"/>
          </a:xfrm>
          <a:ln w="28575">
            <a:solidFill>
              <a:srgbClr val="451551"/>
            </a:solidFill>
          </a:ln>
        </p:spPr>
        <p:txBody>
          <a:bodyPr>
            <a:normAutofit/>
          </a:bodyPr>
          <a:lstStyle/>
          <a:p>
            <a:pPr>
              <a:buFont typeface="Arial" panose="020B0604020202020204" pitchFamily="34" charset="0"/>
              <a:buChar char="•"/>
            </a:pPr>
            <a:r>
              <a:rPr lang="en-GB" sz="2000"/>
              <a:t>Survival lowest for VAP patients</a:t>
            </a:r>
          </a:p>
          <a:p>
            <a:pPr>
              <a:buFont typeface="Arial" panose="020B0604020202020204" pitchFamily="34" charset="0"/>
              <a:buChar char="•"/>
            </a:pPr>
            <a:r>
              <a:rPr lang="en-GB" sz="2000"/>
              <a:t>Survival highest for cUTI patients</a:t>
            </a:r>
          </a:p>
          <a:p>
            <a:pPr>
              <a:buFont typeface="Arial" panose="020B0604020202020204" pitchFamily="34" charset="0"/>
              <a:buChar char="•"/>
            </a:pPr>
            <a:r>
              <a:rPr lang="en-GB" sz="2000"/>
              <a:t>Susceptibility to treatment increases the probability of survival, for all 3 infection sites</a:t>
            </a:r>
          </a:p>
        </p:txBody>
      </p:sp>
      <p:sp>
        <p:nvSpPr>
          <p:cNvPr id="6" name="TextBox 5">
            <a:extLst>
              <a:ext uri="{FF2B5EF4-FFF2-40B4-BE49-F238E27FC236}">
                <a16:creationId xmlns:a16="http://schemas.microsoft.com/office/drawing/2014/main" id="{0FCEB0EA-8E56-4D67-B7BC-6C4D653467A5}"/>
              </a:ext>
            </a:extLst>
          </p:cNvPr>
          <p:cNvSpPr txBox="1"/>
          <p:nvPr/>
        </p:nvSpPr>
        <p:spPr>
          <a:xfrm>
            <a:off x="5677786" y="5452999"/>
            <a:ext cx="6201439" cy="369332"/>
          </a:xfrm>
          <a:prstGeom prst="rect">
            <a:avLst/>
          </a:prstGeom>
          <a:noFill/>
        </p:spPr>
        <p:txBody>
          <a:bodyPr wrap="square" rtlCol="0">
            <a:spAutoFit/>
          </a:bodyPr>
          <a:lstStyle/>
          <a:p>
            <a:pPr lvl="2" algn="just"/>
            <a:r>
              <a:rPr lang="en-GB"/>
              <a:t>Source: EEPRU’s report figure 39 - 30-day survival </a:t>
            </a:r>
          </a:p>
        </p:txBody>
      </p:sp>
      <p:pic>
        <p:nvPicPr>
          <p:cNvPr id="4" name="Picture 3">
            <a:extLst>
              <a:ext uri="{FF2B5EF4-FFF2-40B4-BE49-F238E27FC236}">
                <a16:creationId xmlns:a16="http://schemas.microsoft.com/office/drawing/2014/main" id="{FD91403E-DC8C-4340-8644-92B0D3B530A0}"/>
              </a:ext>
            </a:extLst>
          </p:cNvPr>
          <p:cNvPicPr>
            <a:picLocks noChangeAspect="1"/>
          </p:cNvPicPr>
          <p:nvPr/>
        </p:nvPicPr>
        <p:blipFill>
          <a:blip r:embed="rId2"/>
          <a:stretch>
            <a:fillRect/>
          </a:stretch>
        </p:blipFill>
        <p:spPr>
          <a:xfrm>
            <a:off x="5253165" y="1976419"/>
            <a:ext cx="6626060" cy="3313030"/>
          </a:xfrm>
          <a:prstGeom prst="rect">
            <a:avLst/>
          </a:prstGeom>
        </p:spPr>
      </p:pic>
    </p:spTree>
    <p:extLst>
      <p:ext uri="{BB962C8B-B14F-4D97-AF65-F5344CB8AC3E}">
        <p14:creationId xmlns:p14="http://schemas.microsoft.com/office/powerpoint/2010/main" val="37724899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a:t>Expert elicitation results: length of hospital stay</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4394397" cy="4041718"/>
          </a:xfrm>
          <a:ln w="28575">
            <a:solidFill>
              <a:srgbClr val="451551"/>
            </a:solidFill>
          </a:ln>
        </p:spPr>
        <p:txBody>
          <a:bodyPr>
            <a:normAutofit/>
          </a:bodyPr>
          <a:lstStyle/>
          <a:p>
            <a:pPr>
              <a:buFont typeface="Arial" panose="020B0604020202020204" pitchFamily="34" charset="0"/>
              <a:buChar char="•"/>
            </a:pPr>
            <a:r>
              <a:rPr lang="en-GB" sz="2000"/>
              <a:t>Length of stay shortest in </a:t>
            </a:r>
            <a:r>
              <a:rPr lang="en-GB" sz="2000" err="1"/>
              <a:t>cUTI</a:t>
            </a:r>
            <a:r>
              <a:rPr lang="en-GB" sz="2000"/>
              <a:t> patients</a:t>
            </a:r>
          </a:p>
          <a:p>
            <a:pPr>
              <a:buFont typeface="Arial" panose="020B0604020202020204" pitchFamily="34" charset="0"/>
              <a:buChar char="•"/>
            </a:pPr>
            <a:r>
              <a:rPr lang="en-GB" sz="2000"/>
              <a:t>Length of stay longest for patients with VAP</a:t>
            </a:r>
          </a:p>
          <a:p>
            <a:pPr>
              <a:buFont typeface="Arial" panose="020B0604020202020204" pitchFamily="34" charset="0"/>
              <a:buChar char="•"/>
            </a:pPr>
            <a:r>
              <a:rPr lang="en-GB" sz="2000"/>
              <a:t>Susceptibility to treatment decreases length of stay, for all 3 infection sites</a:t>
            </a:r>
          </a:p>
        </p:txBody>
      </p:sp>
      <p:pic>
        <p:nvPicPr>
          <p:cNvPr id="4" name="Picture 3">
            <a:extLst>
              <a:ext uri="{FF2B5EF4-FFF2-40B4-BE49-F238E27FC236}">
                <a16:creationId xmlns:a16="http://schemas.microsoft.com/office/drawing/2014/main" id="{4ADC9391-3426-4076-BA7E-05BE14BA420D}"/>
              </a:ext>
            </a:extLst>
          </p:cNvPr>
          <p:cNvPicPr>
            <a:picLocks noChangeAspect="1"/>
          </p:cNvPicPr>
          <p:nvPr/>
        </p:nvPicPr>
        <p:blipFill>
          <a:blip r:embed="rId2"/>
          <a:stretch>
            <a:fillRect/>
          </a:stretch>
        </p:blipFill>
        <p:spPr>
          <a:xfrm>
            <a:off x="4996854" y="1896462"/>
            <a:ext cx="6882372" cy="3441186"/>
          </a:xfrm>
          <a:prstGeom prst="rect">
            <a:avLst/>
          </a:prstGeom>
        </p:spPr>
      </p:pic>
      <p:sp>
        <p:nvSpPr>
          <p:cNvPr id="8" name="TextBox 7">
            <a:extLst>
              <a:ext uri="{FF2B5EF4-FFF2-40B4-BE49-F238E27FC236}">
                <a16:creationId xmlns:a16="http://schemas.microsoft.com/office/drawing/2014/main" id="{B6037B68-ACCC-474C-870F-1F51ED169233}"/>
              </a:ext>
            </a:extLst>
          </p:cNvPr>
          <p:cNvSpPr txBox="1"/>
          <p:nvPr/>
        </p:nvSpPr>
        <p:spPr>
          <a:xfrm>
            <a:off x="5485378" y="5470250"/>
            <a:ext cx="6541680" cy="369332"/>
          </a:xfrm>
          <a:prstGeom prst="rect">
            <a:avLst/>
          </a:prstGeom>
          <a:noFill/>
        </p:spPr>
        <p:txBody>
          <a:bodyPr wrap="square" rtlCol="0">
            <a:spAutoFit/>
          </a:bodyPr>
          <a:lstStyle/>
          <a:p>
            <a:r>
              <a:rPr lang="en-GB"/>
              <a:t>Source: EEPRU’s report figure 40 – Expected length of stay</a:t>
            </a:r>
          </a:p>
        </p:txBody>
      </p:sp>
    </p:spTree>
    <p:extLst>
      <p:ext uri="{BB962C8B-B14F-4D97-AF65-F5344CB8AC3E}">
        <p14:creationId xmlns:p14="http://schemas.microsoft.com/office/powerpoint/2010/main" val="32998502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a:t>Expert elicitation results: time spent on wards</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4851597" cy="4041718"/>
          </a:xfrm>
          <a:ln w="28575">
            <a:solidFill>
              <a:srgbClr val="451551"/>
            </a:solidFill>
          </a:ln>
        </p:spPr>
        <p:txBody>
          <a:bodyPr>
            <a:normAutofit/>
          </a:bodyPr>
          <a:lstStyle/>
          <a:p>
            <a:pPr>
              <a:buFont typeface="Arial" panose="020B0604020202020204" pitchFamily="34" charset="0"/>
              <a:buChar char="•"/>
            </a:pPr>
            <a:r>
              <a:rPr lang="en-GB" sz="2000"/>
              <a:t>Patients with VAP: most time in ICU and least time in general wards</a:t>
            </a:r>
          </a:p>
          <a:p>
            <a:pPr>
              <a:buFont typeface="Arial" panose="020B0604020202020204" pitchFamily="34" charset="0"/>
              <a:buChar char="•"/>
            </a:pPr>
            <a:r>
              <a:rPr lang="en-GB" sz="2000"/>
              <a:t>Followed by HAP then </a:t>
            </a:r>
            <a:r>
              <a:rPr lang="en-GB" sz="2000" err="1"/>
              <a:t>cUTI</a:t>
            </a:r>
            <a:endParaRPr lang="en-GB" sz="2000"/>
          </a:p>
          <a:p>
            <a:pPr>
              <a:buFont typeface="Arial" panose="020B0604020202020204" pitchFamily="34" charset="0"/>
              <a:buChar char="•"/>
            </a:pPr>
            <a:r>
              <a:rPr lang="en-GB" sz="2000"/>
              <a:t>Patients susceptible to treatment expected to spend more time on general ward and less on ICU and HDU, for all 3 infection sites</a:t>
            </a:r>
          </a:p>
        </p:txBody>
      </p:sp>
      <p:graphicFrame>
        <p:nvGraphicFramePr>
          <p:cNvPr id="5" name="Table 4">
            <a:extLst>
              <a:ext uri="{FF2B5EF4-FFF2-40B4-BE49-F238E27FC236}">
                <a16:creationId xmlns:a16="http://schemas.microsoft.com/office/drawing/2014/main" id="{FAF12B26-DD95-48F9-8DBB-64D5F16B88C1}"/>
              </a:ext>
            </a:extLst>
          </p:cNvPr>
          <p:cNvGraphicFramePr>
            <a:graphicFrameLocks noGrp="1"/>
          </p:cNvGraphicFramePr>
          <p:nvPr/>
        </p:nvGraphicFramePr>
        <p:xfrm>
          <a:off x="5582094" y="1781973"/>
          <a:ext cx="6294474" cy="3156033"/>
        </p:xfrm>
        <a:graphic>
          <a:graphicData uri="http://schemas.openxmlformats.org/drawingml/2006/table">
            <a:tbl>
              <a:tblPr firstRow="1" firstCol="1" bandRow="1">
                <a:tableStyleId>{5C22544A-7EE6-4342-B048-85BDC9FD1C3A}</a:tableStyleId>
              </a:tblPr>
              <a:tblGrid>
                <a:gridCol w="2814793">
                  <a:extLst>
                    <a:ext uri="{9D8B030D-6E8A-4147-A177-3AD203B41FA5}">
                      <a16:colId xmlns:a16="http://schemas.microsoft.com/office/drawing/2014/main" val="147245696"/>
                    </a:ext>
                  </a:extLst>
                </a:gridCol>
                <a:gridCol w="972759">
                  <a:extLst>
                    <a:ext uri="{9D8B030D-6E8A-4147-A177-3AD203B41FA5}">
                      <a16:colId xmlns:a16="http://schemas.microsoft.com/office/drawing/2014/main" val="2022535690"/>
                    </a:ext>
                  </a:extLst>
                </a:gridCol>
                <a:gridCol w="879623">
                  <a:extLst>
                    <a:ext uri="{9D8B030D-6E8A-4147-A177-3AD203B41FA5}">
                      <a16:colId xmlns:a16="http://schemas.microsoft.com/office/drawing/2014/main" val="1556254113"/>
                    </a:ext>
                  </a:extLst>
                </a:gridCol>
                <a:gridCol w="1627299">
                  <a:extLst>
                    <a:ext uri="{9D8B030D-6E8A-4147-A177-3AD203B41FA5}">
                      <a16:colId xmlns:a16="http://schemas.microsoft.com/office/drawing/2014/main" val="2184266494"/>
                    </a:ext>
                  </a:extLst>
                </a:gridCol>
              </a:tblGrid>
              <a:tr h="642373">
                <a:tc>
                  <a:txBody>
                    <a:bodyPr/>
                    <a:lstStyle/>
                    <a:p>
                      <a:pPr>
                        <a:lnSpc>
                          <a:spcPct val="107000"/>
                        </a:lnSpc>
                      </a:pPr>
                      <a:endParaRPr lang="en-GB" sz="1800">
                        <a:effectLst/>
                        <a:latin typeface="Calibri" panose="020F0502020204030204" pitchFamily="34" charset="0"/>
                        <a:cs typeface="Arial" panose="020B0604020202020204" pitchFamily="34" charset="0"/>
                      </a:endParaRPr>
                    </a:p>
                  </a:txBody>
                  <a:tcPr marL="25628" marR="25628" marT="0" marB="0"/>
                </a:tc>
                <a:tc>
                  <a:txBody>
                    <a:bodyPr/>
                    <a:lstStyle/>
                    <a:p>
                      <a:pPr algn="ctr">
                        <a:lnSpc>
                          <a:spcPct val="107000"/>
                        </a:lnSpc>
                        <a:spcAft>
                          <a:spcPts val="800"/>
                        </a:spcAft>
                      </a:pPr>
                      <a:r>
                        <a:rPr lang="en-GB" sz="1800">
                          <a:effectLst/>
                        </a:rPr>
                        <a:t>ICU</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5628" marR="25628" marT="0" marB="0" anchor="ctr"/>
                </a:tc>
                <a:tc>
                  <a:txBody>
                    <a:bodyPr/>
                    <a:lstStyle/>
                    <a:p>
                      <a:pPr algn="ctr">
                        <a:lnSpc>
                          <a:spcPct val="107000"/>
                        </a:lnSpc>
                        <a:spcAft>
                          <a:spcPts val="800"/>
                        </a:spcAft>
                      </a:pPr>
                      <a:r>
                        <a:rPr lang="en-GB" sz="1800">
                          <a:effectLst/>
                        </a:rPr>
                        <a:t>HDU</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5628" marR="25628" marT="0" marB="0" anchor="ctr"/>
                </a:tc>
                <a:tc>
                  <a:txBody>
                    <a:bodyPr/>
                    <a:lstStyle/>
                    <a:p>
                      <a:pPr algn="ctr">
                        <a:lnSpc>
                          <a:spcPct val="107000"/>
                        </a:lnSpc>
                        <a:spcAft>
                          <a:spcPts val="800"/>
                        </a:spcAft>
                      </a:pPr>
                      <a:r>
                        <a:rPr lang="en-GB" sz="1800">
                          <a:effectLst/>
                        </a:rPr>
                        <a:t>General medical ward</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25628" marR="25628" marT="0" marB="0" anchor="ctr"/>
                </a:tc>
                <a:extLst>
                  <a:ext uri="{0D108BD9-81ED-4DB2-BD59-A6C34878D82A}">
                    <a16:rowId xmlns:a16="http://schemas.microsoft.com/office/drawing/2014/main" val="3426997670"/>
                  </a:ext>
                </a:extLst>
              </a:tr>
              <a:tr h="350143">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HAP,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24.3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19.0</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56.7</a:t>
                      </a:r>
                    </a:p>
                  </a:txBody>
                  <a:tcPr marL="63500" marR="63500" marT="63500" marB="63500"/>
                </a:tc>
                <a:extLst>
                  <a:ext uri="{0D108BD9-81ED-4DB2-BD59-A6C34878D82A}">
                    <a16:rowId xmlns:a16="http://schemas.microsoft.com/office/drawing/2014/main" val="995554649"/>
                  </a:ext>
                </a:extLst>
              </a:tr>
              <a:tr h="314645">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VAP,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60.0</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13.3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26.7</a:t>
                      </a:r>
                    </a:p>
                  </a:txBody>
                  <a:tcPr marL="63500" marR="63500" marT="63500" marB="63500"/>
                </a:tc>
                <a:extLst>
                  <a:ext uri="{0D108BD9-81ED-4DB2-BD59-A6C34878D82A}">
                    <a16:rowId xmlns:a16="http://schemas.microsoft.com/office/drawing/2014/main" val="760961938"/>
                  </a:ext>
                </a:extLst>
              </a:tr>
              <a:tr h="296664">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cUTI,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15.0</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17.0</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68.0</a:t>
                      </a:r>
                    </a:p>
                  </a:txBody>
                  <a:tcPr marL="63500" marR="63500" marT="63500" marB="63500"/>
                </a:tc>
                <a:extLst>
                  <a:ext uri="{0D108BD9-81ED-4DB2-BD59-A6C34878D82A}">
                    <a16:rowId xmlns:a16="http://schemas.microsoft.com/office/drawing/2014/main" val="3931904023"/>
                  </a:ext>
                </a:extLst>
              </a:tr>
              <a:tr h="346521">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HAP, not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39.3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20.7</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40.0</a:t>
                      </a:r>
                    </a:p>
                  </a:txBody>
                  <a:tcPr marL="63500" marR="63500" marT="63500" marB="63500"/>
                </a:tc>
                <a:extLst>
                  <a:ext uri="{0D108BD9-81ED-4DB2-BD59-A6C34878D82A}">
                    <a16:rowId xmlns:a16="http://schemas.microsoft.com/office/drawing/2014/main" val="3980214757"/>
                  </a:ext>
                </a:extLst>
              </a:tr>
              <a:tr h="296524">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VAP, not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66.7</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15.8</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17.5</a:t>
                      </a:r>
                    </a:p>
                  </a:txBody>
                  <a:tcPr marL="63500" marR="63500" marT="63500" marB="63500"/>
                </a:tc>
                <a:extLst>
                  <a:ext uri="{0D108BD9-81ED-4DB2-BD59-A6C34878D82A}">
                    <a16:rowId xmlns:a16="http://schemas.microsoft.com/office/drawing/2014/main" val="3448262673"/>
                  </a:ext>
                </a:extLst>
              </a:tr>
              <a:tr h="534365">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cUTI, not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23.3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18.3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58.3</a:t>
                      </a:r>
                    </a:p>
                  </a:txBody>
                  <a:tcPr marL="63500" marR="63500" marT="63500" marB="63500"/>
                </a:tc>
                <a:extLst>
                  <a:ext uri="{0D108BD9-81ED-4DB2-BD59-A6C34878D82A}">
                    <a16:rowId xmlns:a16="http://schemas.microsoft.com/office/drawing/2014/main" val="1209296924"/>
                  </a:ext>
                </a:extLst>
              </a:tr>
            </a:tbl>
          </a:graphicData>
        </a:graphic>
      </p:graphicFrame>
      <p:sp>
        <p:nvSpPr>
          <p:cNvPr id="8" name="TextBox 7">
            <a:extLst>
              <a:ext uri="{FF2B5EF4-FFF2-40B4-BE49-F238E27FC236}">
                <a16:creationId xmlns:a16="http://schemas.microsoft.com/office/drawing/2014/main" id="{52650B3B-1E94-4FA2-A4DE-5DC14DF60D3C}"/>
              </a:ext>
            </a:extLst>
          </p:cNvPr>
          <p:cNvSpPr txBox="1"/>
          <p:nvPr/>
        </p:nvSpPr>
        <p:spPr>
          <a:xfrm>
            <a:off x="5520037" y="4971771"/>
            <a:ext cx="6541680" cy="923330"/>
          </a:xfrm>
          <a:prstGeom prst="rect">
            <a:avLst/>
          </a:prstGeom>
          <a:noFill/>
        </p:spPr>
        <p:txBody>
          <a:bodyPr wrap="square" rtlCol="0">
            <a:spAutoFit/>
          </a:bodyPr>
          <a:lstStyle/>
          <a:p>
            <a:r>
              <a:rPr lang="en-GB"/>
              <a:t>Source: EEPRU’s report Table 57 – Proportion (%) of hospital stay spent on ICU, HDU and general medical ward</a:t>
            </a:r>
          </a:p>
          <a:p>
            <a:r>
              <a:rPr lang="en-GB"/>
              <a:t>HDU = high dependency unit; ICU = intensive care unit</a:t>
            </a:r>
          </a:p>
        </p:txBody>
      </p:sp>
    </p:spTree>
    <p:extLst>
      <p:ext uri="{BB962C8B-B14F-4D97-AF65-F5344CB8AC3E}">
        <p14:creationId xmlns:p14="http://schemas.microsoft.com/office/powerpoint/2010/main" val="7971967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a:xfrm>
            <a:off x="417285" y="181651"/>
            <a:ext cx="11080069" cy="865914"/>
          </a:xfrm>
        </p:spPr>
        <p:txBody>
          <a:bodyPr>
            <a:normAutofit fontScale="90000"/>
          </a:bodyPr>
          <a:lstStyle/>
          <a:p>
            <a:r>
              <a:rPr lang="en-GB"/>
              <a:t>EEPRU used UK study data to validate expert elicitation results for length of hospital stay </a:t>
            </a:r>
          </a:p>
        </p:txBody>
      </p:sp>
      <p:sp>
        <p:nvSpPr>
          <p:cNvPr id="7" name="Subtitle 2">
            <a:extLst>
              <a:ext uri="{FF2B5EF4-FFF2-40B4-BE49-F238E27FC236}">
                <a16:creationId xmlns:a16="http://schemas.microsoft.com/office/drawing/2014/main" id="{FDFD95D1-B22F-485C-92FC-33BA7DA913BC}"/>
              </a:ext>
            </a:extLst>
          </p:cNvPr>
          <p:cNvSpPr txBox="1">
            <a:spLocks/>
          </p:cNvSpPr>
          <p:nvPr/>
        </p:nvSpPr>
        <p:spPr>
          <a:xfrm>
            <a:off x="5604461" y="1376039"/>
            <a:ext cx="6170254" cy="5280119"/>
          </a:xfrm>
          <a:prstGeom prst="rect">
            <a:avLst/>
          </a:prstGeom>
          <a:solidFill>
            <a:srgbClr val="FFFFFF"/>
          </a:solidFill>
          <a:ln w="28575">
            <a:solidFill>
              <a:schemeClr val="accent6">
                <a:lumMod val="50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b="1"/>
              <a:t>CARBAR study</a:t>
            </a:r>
          </a:p>
          <a:p>
            <a:pPr marL="342900" indent="-342900">
              <a:lnSpc>
                <a:spcPct val="100000"/>
              </a:lnSpc>
              <a:spcBef>
                <a:spcPts val="600"/>
              </a:spcBef>
              <a:spcAft>
                <a:spcPts val="600"/>
              </a:spcAft>
              <a:buFont typeface="Arial" panose="020B0604020202020204" pitchFamily="34" charset="0"/>
              <a:buChar char="•"/>
            </a:pPr>
            <a:r>
              <a:rPr lang="en-GB"/>
              <a:t>Considerably longer LOS (47.2) than experts’ estimates.</a:t>
            </a:r>
          </a:p>
          <a:p>
            <a:pPr marL="342900" indent="-342900">
              <a:lnSpc>
                <a:spcPct val="100000"/>
              </a:lnSpc>
              <a:spcBef>
                <a:spcPts val="600"/>
              </a:spcBef>
              <a:spcAft>
                <a:spcPts val="600"/>
              </a:spcAft>
              <a:buFont typeface="Arial" panose="020B0604020202020204" pitchFamily="34" charset="0"/>
              <a:buChar char="•"/>
            </a:pPr>
            <a:r>
              <a:rPr lang="en-GB"/>
              <a:t>But CARBAR measured LOS from hospital admission, rather than from start of microbiology directed treatment.</a:t>
            </a:r>
          </a:p>
          <a:p>
            <a:pPr marL="342900" indent="-342900">
              <a:lnSpc>
                <a:spcPct val="100000"/>
              </a:lnSpc>
              <a:spcBef>
                <a:spcPts val="600"/>
              </a:spcBef>
              <a:spcAft>
                <a:spcPts val="600"/>
              </a:spcAft>
              <a:buFont typeface="Arial" panose="020B0604020202020204" pitchFamily="34" charset="0"/>
              <a:buChar char="•"/>
            </a:pPr>
            <a:r>
              <a:rPr lang="en-GB"/>
              <a:t>Time from hospitalisation to onset of infection was 8 days (median), but differed according to method of diagnosis: 16.8 days (mean) for sputum samples and 13.9 days (mean) for UTI-related samples.  </a:t>
            </a:r>
          </a:p>
          <a:p>
            <a:pPr marL="342900" indent="-342900">
              <a:lnSpc>
                <a:spcPct val="100000"/>
              </a:lnSpc>
              <a:spcBef>
                <a:spcPts val="600"/>
              </a:spcBef>
              <a:spcAft>
                <a:spcPts val="600"/>
              </a:spcAft>
              <a:buFont typeface="Arial" panose="020B0604020202020204" pitchFamily="34" charset="0"/>
              <a:buChar char="•"/>
            </a:pPr>
            <a:r>
              <a:rPr lang="en-GB"/>
              <a:t>Time from onset of infection to starting microbiology directed treatment was 5 days (median). </a:t>
            </a:r>
          </a:p>
          <a:p>
            <a:pPr marL="342900" indent="-342900">
              <a:lnSpc>
                <a:spcPct val="100000"/>
              </a:lnSpc>
              <a:spcBef>
                <a:spcPts val="600"/>
              </a:spcBef>
              <a:spcAft>
                <a:spcPts val="600"/>
              </a:spcAft>
              <a:buFont typeface="Arial" panose="020B0604020202020204" pitchFamily="34" charset="0"/>
              <a:buChar char="•"/>
            </a:pPr>
            <a:r>
              <a:rPr lang="en-GB"/>
              <a:t>Assuming 13 (8 + 5) to 21.8 (16.8 + 5) days passed between admission and starting microbiology directed treatment, LOS from start of microbiology directed treatment in CARBAR (25.4 to 34.2 days) was comparable to experts’ estimates.</a:t>
            </a:r>
          </a:p>
        </p:txBody>
      </p:sp>
      <p:graphicFrame>
        <p:nvGraphicFramePr>
          <p:cNvPr id="4" name="Table 4">
            <a:extLst>
              <a:ext uri="{FF2B5EF4-FFF2-40B4-BE49-F238E27FC236}">
                <a16:creationId xmlns:a16="http://schemas.microsoft.com/office/drawing/2014/main" id="{9A01436C-3966-425A-A407-B514C42666D5}"/>
              </a:ext>
            </a:extLst>
          </p:cNvPr>
          <p:cNvGraphicFramePr>
            <a:graphicFrameLocks noGrp="1"/>
          </p:cNvGraphicFramePr>
          <p:nvPr/>
        </p:nvGraphicFramePr>
        <p:xfrm>
          <a:off x="417285" y="1498232"/>
          <a:ext cx="4749519" cy="1805148"/>
        </p:xfrm>
        <a:graphic>
          <a:graphicData uri="http://schemas.openxmlformats.org/drawingml/2006/table">
            <a:tbl>
              <a:tblPr firstRow="1" bandRow="1">
                <a:tableStyleId>{5C22544A-7EE6-4342-B048-85BDC9FD1C3A}</a:tableStyleId>
              </a:tblPr>
              <a:tblGrid>
                <a:gridCol w="2151744">
                  <a:extLst>
                    <a:ext uri="{9D8B030D-6E8A-4147-A177-3AD203B41FA5}">
                      <a16:colId xmlns:a16="http://schemas.microsoft.com/office/drawing/2014/main" val="2546998588"/>
                    </a:ext>
                  </a:extLst>
                </a:gridCol>
                <a:gridCol w="2597775">
                  <a:extLst>
                    <a:ext uri="{9D8B030D-6E8A-4147-A177-3AD203B41FA5}">
                      <a16:colId xmlns:a16="http://schemas.microsoft.com/office/drawing/2014/main" val="3675886640"/>
                    </a:ext>
                  </a:extLst>
                </a:gridCol>
              </a:tblGrid>
              <a:tr h="322225">
                <a:tc>
                  <a:txBody>
                    <a:bodyPr/>
                    <a:lstStyle/>
                    <a:p>
                      <a:r>
                        <a:rPr lang="en-GB"/>
                        <a:t>Source</a:t>
                      </a:r>
                    </a:p>
                  </a:txBody>
                  <a:tcPr/>
                </a:tc>
                <a:tc>
                  <a:txBody>
                    <a:bodyPr/>
                    <a:lstStyle/>
                    <a:p>
                      <a:r>
                        <a:rPr lang="en-GB"/>
                        <a:t>Length of stay (LOS), days</a:t>
                      </a:r>
                    </a:p>
                  </a:txBody>
                  <a:tcPr/>
                </a:tc>
                <a:extLst>
                  <a:ext uri="{0D108BD9-81ED-4DB2-BD59-A6C34878D82A}">
                    <a16:rowId xmlns:a16="http://schemas.microsoft.com/office/drawing/2014/main" val="3412521878"/>
                  </a:ext>
                </a:extLst>
              </a:tr>
              <a:tr h="322225">
                <a:tc>
                  <a:txBody>
                    <a:bodyPr/>
                    <a:lstStyle/>
                    <a:p>
                      <a:r>
                        <a:rPr lang="en-GB"/>
                        <a:t>Expert elicitation</a:t>
                      </a:r>
                    </a:p>
                  </a:txBody>
                  <a:tcPr/>
                </a:tc>
                <a:tc>
                  <a:txBody>
                    <a:bodyPr/>
                    <a:lstStyle/>
                    <a:p>
                      <a:r>
                        <a:rPr lang="en-GB"/>
                        <a:t>12.9–25.8 (mean)</a:t>
                      </a:r>
                    </a:p>
                  </a:txBody>
                  <a:tcPr/>
                </a:tc>
                <a:extLst>
                  <a:ext uri="{0D108BD9-81ED-4DB2-BD59-A6C34878D82A}">
                    <a16:rowId xmlns:a16="http://schemas.microsoft.com/office/drawing/2014/main" val="506114229"/>
                  </a:ext>
                </a:extLst>
              </a:tr>
              <a:tr h="399654">
                <a:tc>
                  <a:txBody>
                    <a:bodyPr/>
                    <a:lstStyle/>
                    <a:p>
                      <a:r>
                        <a:rPr lang="en-GB"/>
                        <a:t>Merrick et al. (UK)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24 (median)</a:t>
                      </a:r>
                    </a:p>
                  </a:txBody>
                  <a:tcPr/>
                </a:tc>
                <a:extLst>
                  <a:ext uri="{0D108BD9-81ED-4DB2-BD59-A6C34878D82A}">
                    <a16:rowId xmlns:a16="http://schemas.microsoft.com/office/drawing/2014/main" val="1980793230"/>
                  </a:ext>
                </a:extLst>
              </a:tr>
              <a:tr h="399654">
                <a:tc>
                  <a:txBody>
                    <a:bodyPr/>
                    <a:lstStyle/>
                    <a:p>
                      <a:r>
                        <a:rPr lang="en-GB"/>
                        <a:t>CARBAR (UK)</a:t>
                      </a:r>
                    </a:p>
                  </a:txBody>
                  <a:tcPr/>
                </a:tc>
                <a:tc>
                  <a:txBody>
                    <a:bodyPr/>
                    <a:lstStyle/>
                    <a:p>
                      <a:r>
                        <a:rPr lang="en-GB"/>
                        <a:t>47.2 (mean)</a:t>
                      </a:r>
                    </a:p>
                  </a:txBody>
                  <a:tcPr/>
                </a:tc>
                <a:extLst>
                  <a:ext uri="{0D108BD9-81ED-4DB2-BD59-A6C34878D82A}">
                    <a16:rowId xmlns:a16="http://schemas.microsoft.com/office/drawing/2014/main" val="4260803683"/>
                  </a:ext>
                </a:extLst>
              </a:tr>
            </a:tbl>
          </a:graphicData>
        </a:graphic>
      </p:graphicFrame>
      <p:sp>
        <p:nvSpPr>
          <p:cNvPr id="8" name="Subtitle 2">
            <a:extLst>
              <a:ext uri="{FF2B5EF4-FFF2-40B4-BE49-F238E27FC236}">
                <a16:creationId xmlns:a16="http://schemas.microsoft.com/office/drawing/2014/main" id="{C39096F9-FFBA-4791-953B-2FDA26E501FC}"/>
              </a:ext>
            </a:extLst>
          </p:cNvPr>
          <p:cNvSpPr txBox="1">
            <a:spLocks/>
          </p:cNvSpPr>
          <p:nvPr/>
        </p:nvSpPr>
        <p:spPr>
          <a:xfrm>
            <a:off x="417284" y="3599543"/>
            <a:ext cx="4749519" cy="3056615"/>
          </a:xfrm>
          <a:prstGeom prst="rect">
            <a:avLst/>
          </a:prstGeom>
          <a:solidFill>
            <a:srgbClr val="FFFFFF"/>
          </a:solidFill>
          <a:ln w="28575">
            <a:solidFill>
              <a:schemeClr val="accent6">
                <a:lumMod val="50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b="1"/>
              <a:t>Merrick et al.</a:t>
            </a:r>
          </a:p>
          <a:p>
            <a:pPr marL="342900" indent="-342900">
              <a:lnSpc>
                <a:spcPct val="100000"/>
              </a:lnSpc>
              <a:spcBef>
                <a:spcPts val="600"/>
              </a:spcBef>
              <a:spcAft>
                <a:spcPts val="600"/>
              </a:spcAft>
              <a:buFont typeface="Arial" panose="020B0604020202020204" pitchFamily="34" charset="0"/>
              <a:buChar char="•"/>
            </a:pPr>
            <a:r>
              <a:rPr lang="en-GB"/>
              <a:t>Mean LOS not reported.</a:t>
            </a:r>
          </a:p>
          <a:p>
            <a:pPr marL="342900" indent="-342900">
              <a:lnSpc>
                <a:spcPct val="100000"/>
              </a:lnSpc>
              <a:spcBef>
                <a:spcPts val="600"/>
              </a:spcBef>
              <a:spcAft>
                <a:spcPts val="600"/>
              </a:spcAft>
              <a:buFont typeface="Arial" panose="020B0604020202020204" pitchFamily="34" charset="0"/>
              <a:buChar char="•"/>
            </a:pPr>
            <a:r>
              <a:rPr lang="en-GB"/>
              <a:t>Median LOS after infections caused by carbapenem-resistant organisms comparable to the mean estimates from experts. </a:t>
            </a:r>
          </a:p>
        </p:txBody>
      </p:sp>
    </p:spTree>
    <p:extLst>
      <p:ext uri="{BB962C8B-B14F-4D97-AF65-F5344CB8AC3E}">
        <p14:creationId xmlns:p14="http://schemas.microsoft.com/office/powerpoint/2010/main" val="39026367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A013-33E4-4255-9EB6-C4A47B4E548D}"/>
              </a:ext>
            </a:extLst>
          </p:cNvPr>
          <p:cNvSpPr>
            <a:spLocks noGrp="1"/>
          </p:cNvSpPr>
          <p:nvPr>
            <p:ph type="ctrTitle"/>
          </p:nvPr>
        </p:nvSpPr>
        <p:spPr>
          <a:xfrm>
            <a:off x="458310" y="172738"/>
            <a:ext cx="11080069" cy="485153"/>
          </a:xfrm>
        </p:spPr>
        <p:txBody>
          <a:bodyPr>
            <a:normAutofit fontScale="90000"/>
          </a:bodyPr>
          <a:lstStyle/>
          <a:p>
            <a:r>
              <a:rPr lang="en-GB"/>
              <a:t>Company economic model</a:t>
            </a:r>
          </a:p>
        </p:txBody>
      </p:sp>
      <p:sp>
        <p:nvSpPr>
          <p:cNvPr id="3" name="Subtitle 2">
            <a:extLst>
              <a:ext uri="{FF2B5EF4-FFF2-40B4-BE49-F238E27FC236}">
                <a16:creationId xmlns:a16="http://schemas.microsoft.com/office/drawing/2014/main" id="{A5345738-F3E9-41CF-A812-2999E3DA1C02}"/>
              </a:ext>
            </a:extLst>
          </p:cNvPr>
          <p:cNvSpPr>
            <a:spLocks noGrp="1"/>
          </p:cNvSpPr>
          <p:nvPr>
            <p:ph type="subTitle" idx="1"/>
          </p:nvPr>
        </p:nvSpPr>
        <p:spPr>
          <a:xfrm>
            <a:off x="7423355" y="898681"/>
            <a:ext cx="4115023" cy="5669267"/>
          </a:xfrm>
          <a:ln w="28575">
            <a:solidFill>
              <a:srgbClr val="451551"/>
            </a:solidFill>
          </a:ln>
        </p:spPr>
        <p:txBody>
          <a:bodyPr>
            <a:noAutofit/>
          </a:bodyPr>
          <a:lstStyle/>
          <a:p>
            <a:pPr>
              <a:lnSpc>
                <a:spcPct val="100000"/>
              </a:lnSpc>
              <a:spcBef>
                <a:spcPts val="600"/>
              </a:spcBef>
              <a:spcAft>
                <a:spcPts val="600"/>
              </a:spcAft>
              <a:buFont typeface="Arial" panose="020B0604020202020204" pitchFamily="34" charset="0"/>
              <a:buChar char="•"/>
            </a:pPr>
            <a:r>
              <a:rPr lang="en-GB" dirty="0"/>
              <a:t>Multi-state disease transmission model </a:t>
            </a:r>
          </a:p>
          <a:p>
            <a:pPr>
              <a:lnSpc>
                <a:spcPct val="100000"/>
              </a:lnSpc>
              <a:spcBef>
                <a:spcPts val="600"/>
              </a:spcBef>
              <a:spcAft>
                <a:spcPts val="600"/>
              </a:spcAft>
              <a:buFont typeface="Arial" panose="020B0604020202020204" pitchFamily="34" charset="0"/>
              <a:buChar char="•"/>
            </a:pPr>
            <a:r>
              <a:rPr lang="en-GB" dirty="0">
                <a:effectLst/>
              </a:rPr>
              <a:t>4 main health states: susceptible (not colonised or infected with a pathogen of interest); infected with a pathogen of interest; colonised (but not infected) and dead. For infected and colonised patients: distinction made between sensitive/resistant pathogens</a:t>
            </a:r>
            <a:endParaRPr lang="en-GB" dirty="0"/>
          </a:p>
          <a:p>
            <a:pPr>
              <a:lnSpc>
                <a:spcPct val="100000"/>
              </a:lnSpc>
              <a:spcBef>
                <a:spcPts val="600"/>
              </a:spcBef>
              <a:spcAft>
                <a:spcPts val="600"/>
              </a:spcAft>
              <a:buFont typeface="Arial" panose="020B0604020202020204" pitchFamily="34" charset="0"/>
              <a:buChar char="•"/>
            </a:pPr>
            <a:r>
              <a:rPr lang="en-GB" dirty="0"/>
              <a:t>Infections caused by transmission from patient interactions and environmental exposure</a:t>
            </a:r>
          </a:p>
          <a:p>
            <a:pPr>
              <a:lnSpc>
                <a:spcPct val="100000"/>
              </a:lnSpc>
              <a:spcBef>
                <a:spcPts val="600"/>
              </a:spcBef>
              <a:spcAft>
                <a:spcPts val="600"/>
              </a:spcAft>
              <a:buFont typeface="Arial" panose="020B0604020202020204" pitchFamily="34" charset="0"/>
              <a:buChar char="•"/>
            </a:pPr>
            <a:r>
              <a:rPr lang="en-GB" dirty="0"/>
              <a:t>Multi-state disease transmission model linked to decision-tree treatment pathway module to determine health economic impact of empiric usage of CAZ-AVI</a:t>
            </a:r>
          </a:p>
        </p:txBody>
      </p:sp>
      <p:sp>
        <p:nvSpPr>
          <p:cNvPr id="5" name="TextBox 4">
            <a:extLst>
              <a:ext uri="{FF2B5EF4-FFF2-40B4-BE49-F238E27FC236}">
                <a16:creationId xmlns:a16="http://schemas.microsoft.com/office/drawing/2014/main" id="{BCF82BD3-D470-43A7-B281-86A933F88E4C}"/>
              </a:ext>
            </a:extLst>
          </p:cNvPr>
          <p:cNvSpPr txBox="1"/>
          <p:nvPr/>
        </p:nvSpPr>
        <p:spPr>
          <a:xfrm>
            <a:off x="97971" y="6456014"/>
            <a:ext cx="8033658" cy="353943"/>
          </a:xfrm>
          <a:prstGeom prst="rect">
            <a:avLst/>
          </a:prstGeom>
          <a:noFill/>
        </p:spPr>
        <p:txBody>
          <a:bodyPr wrap="square" rtlCol="0">
            <a:spAutoFit/>
          </a:bodyPr>
          <a:lstStyle/>
          <a:p>
            <a:r>
              <a:rPr lang="en-GB" sz="1700"/>
              <a:t>Company’s model structure,  Source: Company’s submission Figure 13</a:t>
            </a:r>
          </a:p>
        </p:txBody>
      </p:sp>
      <p:pic>
        <p:nvPicPr>
          <p:cNvPr id="6" name="Picture 5">
            <a:extLst>
              <a:ext uri="{FF2B5EF4-FFF2-40B4-BE49-F238E27FC236}">
                <a16:creationId xmlns:a16="http://schemas.microsoft.com/office/drawing/2014/main" id="{63EE35CE-2CA7-476F-8936-B11BD7F13223}"/>
              </a:ext>
            </a:extLst>
          </p:cNvPr>
          <p:cNvPicPr>
            <a:picLocks noChangeAspect="1"/>
          </p:cNvPicPr>
          <p:nvPr/>
        </p:nvPicPr>
        <p:blipFill rotWithShape="1">
          <a:blip r:embed="rId3"/>
          <a:srcRect t="1633" r="50073" b="20991"/>
          <a:stretch/>
        </p:blipFill>
        <p:spPr>
          <a:xfrm>
            <a:off x="198749" y="685662"/>
            <a:ext cx="6710426" cy="3609309"/>
          </a:xfrm>
          <a:prstGeom prst="rect">
            <a:avLst/>
          </a:prstGeom>
        </p:spPr>
      </p:pic>
      <p:pic>
        <p:nvPicPr>
          <p:cNvPr id="7" name="Picture 6">
            <a:extLst>
              <a:ext uri="{FF2B5EF4-FFF2-40B4-BE49-F238E27FC236}">
                <a16:creationId xmlns:a16="http://schemas.microsoft.com/office/drawing/2014/main" id="{4EED03EB-36C6-4196-A508-5D5D0FAB150C}"/>
              </a:ext>
            </a:extLst>
          </p:cNvPr>
          <p:cNvPicPr>
            <a:picLocks noChangeAspect="1"/>
          </p:cNvPicPr>
          <p:nvPr/>
        </p:nvPicPr>
        <p:blipFill rotWithShape="1">
          <a:blip r:embed="rId3"/>
          <a:srcRect l="50000" b="50210"/>
          <a:stretch/>
        </p:blipFill>
        <p:spPr>
          <a:xfrm>
            <a:off x="296719" y="4267199"/>
            <a:ext cx="6413708" cy="2216587"/>
          </a:xfrm>
          <a:prstGeom prst="rect">
            <a:avLst/>
          </a:prstGeom>
        </p:spPr>
      </p:pic>
    </p:spTree>
    <p:extLst>
      <p:ext uri="{BB962C8B-B14F-4D97-AF65-F5344CB8AC3E}">
        <p14:creationId xmlns:p14="http://schemas.microsoft.com/office/powerpoint/2010/main" val="41544915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96888" y="261979"/>
            <a:ext cx="11079162" cy="1276350"/>
          </a:xfrm>
        </p:spPr>
        <p:txBody>
          <a:bodyPr/>
          <a:lstStyle/>
          <a:p>
            <a:r>
              <a:rPr lang="en-GB"/>
              <a:t>Predicting changes in population over time</a:t>
            </a:r>
          </a:p>
        </p:txBody>
      </p:sp>
      <p:pic>
        <p:nvPicPr>
          <p:cNvPr id="10" name="Picture 9" descr="Chart showing how the number of patients with a certain pathogen changes between 2013 and 2018.">
            <a:extLst>
              <a:ext uri="{FF2B5EF4-FFF2-40B4-BE49-F238E27FC236}">
                <a16:creationId xmlns:a16="http://schemas.microsoft.com/office/drawing/2014/main" id="{FD689256-3F03-440D-B91B-9BC8664455C2}"/>
              </a:ext>
            </a:extLst>
          </p:cNvPr>
          <p:cNvPicPr>
            <a:picLocks noChangeAspect="1"/>
          </p:cNvPicPr>
          <p:nvPr/>
        </p:nvPicPr>
        <p:blipFill>
          <a:blip r:embed="rId3"/>
          <a:stretch>
            <a:fillRect/>
          </a:stretch>
        </p:blipFill>
        <p:spPr>
          <a:xfrm>
            <a:off x="193172" y="913031"/>
            <a:ext cx="1913504" cy="4366427"/>
          </a:xfrm>
          <a:prstGeom prst="rect">
            <a:avLst/>
          </a:prstGeom>
        </p:spPr>
      </p:pic>
      <p:sp>
        <p:nvSpPr>
          <p:cNvPr id="12" name="Rectangle 11">
            <a:extLst>
              <a:ext uri="{FF2B5EF4-FFF2-40B4-BE49-F238E27FC236}">
                <a16:creationId xmlns:a16="http://schemas.microsoft.com/office/drawing/2014/main" id="{F7B1E6E4-423F-469A-8D11-537E057E1EA3}"/>
              </a:ext>
              <a:ext uri="{C183D7F6-B498-43B3-948B-1728B52AA6E4}">
                <adec:decorative xmlns:adec="http://schemas.microsoft.com/office/drawing/2017/decorative" val="1"/>
              </a:ext>
            </a:extLst>
          </p:cNvPr>
          <p:cNvSpPr/>
          <p:nvPr/>
        </p:nvSpPr>
        <p:spPr>
          <a:xfrm>
            <a:off x="176895" y="5348744"/>
            <a:ext cx="2014148" cy="11924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Historical population size data for pathogen of interest</a:t>
            </a:r>
          </a:p>
        </p:txBody>
      </p:sp>
      <p:sp>
        <p:nvSpPr>
          <p:cNvPr id="11" name="Arrow: Right 10">
            <a:extLst>
              <a:ext uri="{FF2B5EF4-FFF2-40B4-BE49-F238E27FC236}">
                <a16:creationId xmlns:a16="http://schemas.microsoft.com/office/drawing/2014/main" id="{B0524806-03E6-4150-854D-F7A7C305A4B9}"/>
              </a:ext>
              <a:ext uri="{C183D7F6-B498-43B3-948B-1728B52AA6E4}">
                <adec:decorative xmlns:adec="http://schemas.microsoft.com/office/drawing/2017/decorative" val="1"/>
              </a:ext>
            </a:extLst>
          </p:cNvPr>
          <p:cNvSpPr/>
          <p:nvPr/>
        </p:nvSpPr>
        <p:spPr>
          <a:xfrm>
            <a:off x="2296389" y="5593490"/>
            <a:ext cx="9280061" cy="702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Model time horizon – 20 years</a:t>
            </a:r>
          </a:p>
        </p:txBody>
      </p:sp>
      <p:sp>
        <p:nvSpPr>
          <p:cNvPr id="8" name="Rectangle 7">
            <a:extLst>
              <a:ext uri="{FF2B5EF4-FFF2-40B4-BE49-F238E27FC236}">
                <a16:creationId xmlns:a16="http://schemas.microsoft.com/office/drawing/2014/main" id="{1D51636A-BF82-4A8B-9F25-FF0439F52268}"/>
              </a:ext>
            </a:extLst>
          </p:cNvPr>
          <p:cNvSpPr/>
          <p:nvPr/>
        </p:nvSpPr>
        <p:spPr>
          <a:xfrm>
            <a:off x="2296389" y="1019076"/>
            <a:ext cx="9750300" cy="22832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spcAft>
                <a:spcPts val="200"/>
              </a:spcAft>
            </a:pPr>
            <a:r>
              <a:rPr lang="en-GB" b="1" dirty="0">
                <a:solidFill>
                  <a:schemeClr val="tx1"/>
                </a:solidFill>
              </a:rPr>
              <a:t>Historical data used to inform the extrapolation (2012–2018)</a:t>
            </a:r>
          </a:p>
          <a:p>
            <a:pPr algn="ctr">
              <a:lnSpc>
                <a:spcPct val="110000"/>
              </a:lnSpc>
              <a:spcAft>
                <a:spcPts val="200"/>
              </a:spcAft>
            </a:pPr>
            <a:endParaRPr lang="en-GB" sz="1000" b="1" dirty="0">
              <a:solidFill>
                <a:schemeClr val="tx1"/>
              </a:solidFill>
            </a:endParaRPr>
          </a:p>
          <a:p>
            <a:pPr marL="285750" indent="-285750">
              <a:lnSpc>
                <a:spcPct val="110000"/>
              </a:lnSpc>
              <a:spcAft>
                <a:spcPts val="200"/>
              </a:spcAft>
              <a:buFont typeface="Arial" panose="020B0604020202020204" pitchFamily="34" charset="0"/>
              <a:buChar char="•"/>
            </a:pPr>
            <a:r>
              <a:rPr lang="en-GB" b="1" dirty="0">
                <a:solidFill>
                  <a:schemeClr val="tx1"/>
                </a:solidFill>
              </a:rPr>
              <a:t>Public Health England (PHE) </a:t>
            </a:r>
            <a:r>
              <a:rPr lang="en-GB" b="0" i="0" dirty="0">
                <a:solidFill>
                  <a:srgbClr val="0B0C0C"/>
                </a:solidFill>
                <a:effectLst/>
              </a:rPr>
              <a:t>antimicrobial resistance and healthcare associated infections (AMRHAI) national reference library</a:t>
            </a:r>
          </a:p>
          <a:p>
            <a:pPr marL="285750" indent="-285750">
              <a:lnSpc>
                <a:spcPct val="110000"/>
              </a:lnSpc>
              <a:spcAft>
                <a:spcPts val="200"/>
              </a:spcAft>
              <a:buFont typeface="Arial" panose="020B0604020202020204" pitchFamily="34" charset="0"/>
              <a:buChar char="•"/>
            </a:pPr>
            <a:r>
              <a:rPr lang="en-GB" b="1" dirty="0">
                <a:solidFill>
                  <a:srgbClr val="0B0C0C"/>
                </a:solidFill>
              </a:rPr>
              <a:t>Timeframe available</a:t>
            </a:r>
            <a:r>
              <a:rPr lang="en-GB" dirty="0">
                <a:solidFill>
                  <a:srgbClr val="0B0C0C"/>
                </a:solidFill>
              </a:rPr>
              <a:t>: 2004 to 2021, but excluded data:</a:t>
            </a:r>
          </a:p>
          <a:p>
            <a:pPr marL="742950" lvl="1" indent="-285750">
              <a:lnSpc>
                <a:spcPct val="110000"/>
              </a:lnSpc>
              <a:spcAft>
                <a:spcPts val="200"/>
              </a:spcAft>
              <a:buFont typeface="Arial" panose="020B0604020202020204" pitchFamily="34" charset="0"/>
              <a:buChar char="•"/>
            </a:pPr>
            <a:r>
              <a:rPr lang="en-GB" dirty="0">
                <a:solidFill>
                  <a:srgbClr val="0B0C0C"/>
                </a:solidFill>
              </a:rPr>
              <a:t>before Oct 2012 due to small patient numbers</a:t>
            </a:r>
          </a:p>
          <a:p>
            <a:pPr marL="742950" lvl="1" indent="-285750">
              <a:lnSpc>
                <a:spcPct val="110000"/>
              </a:lnSpc>
              <a:spcAft>
                <a:spcPts val="200"/>
              </a:spcAft>
              <a:buFont typeface="Arial" panose="020B0604020202020204" pitchFamily="34" charset="0"/>
              <a:buChar char="•"/>
            </a:pPr>
            <a:r>
              <a:rPr lang="en-GB" dirty="0">
                <a:solidFill>
                  <a:srgbClr val="0B0C0C"/>
                </a:solidFill>
              </a:rPr>
              <a:t>after Mar 2018 due to “artificial” decrease in referrals caused by change in guidelines</a:t>
            </a:r>
          </a:p>
          <a:p>
            <a:pPr marL="285750" indent="-285750">
              <a:lnSpc>
                <a:spcPct val="110000"/>
              </a:lnSpc>
              <a:spcAft>
                <a:spcPts val="200"/>
              </a:spcAft>
              <a:buFont typeface="Arial" panose="020B0604020202020204" pitchFamily="34" charset="0"/>
              <a:buChar char="•"/>
            </a:pPr>
            <a:endParaRPr lang="en-GB" b="1" dirty="0">
              <a:solidFill>
                <a:schemeClr val="tx1"/>
              </a:solidFill>
            </a:endParaRPr>
          </a:p>
        </p:txBody>
      </p:sp>
      <p:sp>
        <p:nvSpPr>
          <p:cNvPr id="9" name="Rectangle 8">
            <a:extLst>
              <a:ext uri="{FF2B5EF4-FFF2-40B4-BE49-F238E27FC236}">
                <a16:creationId xmlns:a16="http://schemas.microsoft.com/office/drawing/2014/main" id="{9C52A774-F531-47DD-84F4-BE33E2B3C14C}"/>
              </a:ext>
            </a:extLst>
          </p:cNvPr>
          <p:cNvSpPr/>
          <p:nvPr/>
        </p:nvSpPr>
        <p:spPr>
          <a:xfrm>
            <a:off x="2278510" y="3564422"/>
            <a:ext cx="9768179" cy="148214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spcAft>
                <a:spcPts val="200"/>
              </a:spcAft>
            </a:pPr>
            <a:r>
              <a:rPr lang="en-GB" b="1">
                <a:solidFill>
                  <a:schemeClr val="tx1"/>
                </a:solidFill>
              </a:rPr>
              <a:t>Extrapolation method</a:t>
            </a:r>
          </a:p>
          <a:p>
            <a:pPr marL="285750" indent="-285750">
              <a:lnSpc>
                <a:spcPct val="110000"/>
              </a:lnSpc>
              <a:spcAft>
                <a:spcPts val="200"/>
              </a:spcAft>
              <a:buFont typeface="Arial" panose="020B0604020202020204" pitchFamily="34" charset="0"/>
              <a:buChar char="•"/>
            </a:pPr>
            <a:r>
              <a:rPr lang="en-GB" b="1">
                <a:solidFill>
                  <a:schemeClr val="tx1"/>
                </a:solidFill>
              </a:rPr>
              <a:t>Time-series models with state-spaced exponential smoothing </a:t>
            </a:r>
          </a:p>
          <a:p>
            <a:pPr marL="285750" indent="-285750">
              <a:lnSpc>
                <a:spcPct val="110000"/>
              </a:lnSpc>
              <a:spcAft>
                <a:spcPts val="200"/>
              </a:spcAft>
              <a:buFont typeface="Arial" panose="020B0604020202020204" pitchFamily="34" charset="0"/>
              <a:buChar char="•"/>
            </a:pPr>
            <a:r>
              <a:rPr lang="en-GB">
                <a:solidFill>
                  <a:schemeClr val="tx1"/>
                </a:solidFill>
              </a:rPr>
              <a:t>Rationale (instead of other time-series models) can specify models which include a trend, and express uncertainty in forecasts</a:t>
            </a:r>
          </a:p>
        </p:txBody>
      </p:sp>
    </p:spTree>
    <p:extLst>
      <p:ext uri="{BB962C8B-B14F-4D97-AF65-F5344CB8AC3E}">
        <p14:creationId xmlns:p14="http://schemas.microsoft.com/office/powerpoint/2010/main" val="11693122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noAutofit/>
          </a:bodyPr>
          <a:lstStyle/>
          <a:p>
            <a:r>
              <a:rPr lang="en-GB" sz="3200" dirty="0">
                <a:solidFill>
                  <a:schemeClr val="tx1"/>
                </a:solidFill>
              </a:rPr>
              <a:t>Population growth used to rescale patient-level incremental net health effects (INHEs) to population-level INHEs</a:t>
            </a:r>
          </a:p>
        </p:txBody>
      </p:sp>
      <p:sp>
        <p:nvSpPr>
          <p:cNvPr id="5" name="Subtitle 4">
            <a:extLst>
              <a:ext uri="{FF2B5EF4-FFF2-40B4-BE49-F238E27FC236}">
                <a16:creationId xmlns:a16="http://schemas.microsoft.com/office/drawing/2014/main" id="{89EF4073-EF7D-4259-85C1-B61507FCE0F9}"/>
              </a:ext>
            </a:extLst>
          </p:cNvPr>
          <p:cNvSpPr>
            <a:spLocks noGrp="1"/>
          </p:cNvSpPr>
          <p:nvPr>
            <p:ph type="subTitle" idx="1"/>
          </p:nvPr>
        </p:nvSpPr>
        <p:spPr>
          <a:xfrm>
            <a:off x="359847" y="1940456"/>
            <a:ext cx="5264187" cy="4041718"/>
          </a:xfrm>
        </p:spPr>
        <p:txBody>
          <a:bodyPr>
            <a:normAutofit/>
          </a:bodyPr>
          <a:lstStyle/>
          <a:p>
            <a:pPr marL="0" indent="0">
              <a:lnSpc>
                <a:spcPct val="100000"/>
              </a:lnSpc>
              <a:spcBef>
                <a:spcPts val="600"/>
              </a:spcBef>
              <a:spcAft>
                <a:spcPts val="600"/>
              </a:spcAft>
            </a:pPr>
            <a:r>
              <a:rPr lang="en-GB"/>
              <a:t>4 scenarios (from most to least conservative):</a:t>
            </a:r>
          </a:p>
          <a:p>
            <a:pPr>
              <a:lnSpc>
                <a:spcPct val="110000"/>
              </a:lnSpc>
              <a:spcBef>
                <a:spcPts val="600"/>
              </a:spcBef>
              <a:spcAft>
                <a:spcPts val="600"/>
              </a:spcAft>
              <a:buFont typeface="Arial" panose="020B0604020202020204" pitchFamily="34" charset="0"/>
              <a:buChar char="•"/>
            </a:pPr>
            <a:r>
              <a:rPr lang="en-GB"/>
              <a:t>P1G1: baseline population based on PHE categorisation, damped growth rate</a:t>
            </a:r>
          </a:p>
          <a:p>
            <a:pPr>
              <a:lnSpc>
                <a:spcPct val="110000"/>
              </a:lnSpc>
              <a:spcBef>
                <a:spcPts val="600"/>
              </a:spcBef>
              <a:spcAft>
                <a:spcPts val="600"/>
              </a:spcAft>
              <a:buFont typeface="Arial" panose="020B0604020202020204" pitchFamily="34" charset="0"/>
              <a:buChar char="•"/>
            </a:pPr>
            <a:r>
              <a:rPr lang="en-GB"/>
              <a:t>P1G2: baseline population based on PHE categorisation, with persistent growth</a:t>
            </a:r>
          </a:p>
          <a:p>
            <a:pPr>
              <a:lnSpc>
                <a:spcPct val="110000"/>
              </a:lnSpc>
              <a:spcBef>
                <a:spcPts val="600"/>
              </a:spcBef>
              <a:spcAft>
                <a:spcPts val="600"/>
              </a:spcAft>
              <a:buFont typeface="Arial" panose="020B0604020202020204" pitchFamily="34" charset="0"/>
              <a:buChar char="•"/>
            </a:pPr>
            <a:r>
              <a:rPr lang="en-GB"/>
              <a:t>P2G1: baseline population based on clinical advisors’ categorisation, damped growth rate </a:t>
            </a:r>
          </a:p>
          <a:p>
            <a:pPr>
              <a:lnSpc>
                <a:spcPct val="110000"/>
              </a:lnSpc>
              <a:spcBef>
                <a:spcPts val="600"/>
              </a:spcBef>
              <a:spcAft>
                <a:spcPts val="600"/>
              </a:spcAft>
              <a:buFont typeface="Arial" panose="020B0604020202020204" pitchFamily="34" charset="0"/>
              <a:buChar char="•"/>
            </a:pPr>
            <a:r>
              <a:rPr lang="en-GB"/>
              <a:t>P2G2: Baseline population based on clinical advisors’ categorisation, with persistent growth </a:t>
            </a:r>
          </a:p>
        </p:txBody>
      </p:sp>
      <p:graphicFrame>
        <p:nvGraphicFramePr>
          <p:cNvPr id="6" name="Table 5">
            <a:extLst>
              <a:ext uri="{FF2B5EF4-FFF2-40B4-BE49-F238E27FC236}">
                <a16:creationId xmlns:a16="http://schemas.microsoft.com/office/drawing/2014/main" id="{E67CDDAB-5E9C-410F-BF4C-07803844473E}"/>
              </a:ext>
            </a:extLst>
          </p:cNvPr>
          <p:cNvGraphicFramePr>
            <a:graphicFrameLocks noGrp="1"/>
          </p:cNvGraphicFramePr>
          <p:nvPr>
            <p:extLst>
              <p:ext uri="{D42A27DB-BD31-4B8C-83A1-F6EECF244321}">
                <p14:modId xmlns:p14="http://schemas.microsoft.com/office/powerpoint/2010/main" val="339610232"/>
              </p:ext>
            </p:extLst>
          </p:nvPr>
        </p:nvGraphicFramePr>
        <p:xfrm>
          <a:off x="5760768" y="2388683"/>
          <a:ext cx="6007220" cy="2268642"/>
        </p:xfrm>
        <a:graphic>
          <a:graphicData uri="http://schemas.openxmlformats.org/drawingml/2006/table">
            <a:tbl>
              <a:tblPr firstRow="1" firstCol="1" bandRow="1">
                <a:tableStyleId>{5C22544A-7EE6-4342-B048-85BDC9FD1C3A}</a:tableStyleId>
              </a:tblPr>
              <a:tblGrid>
                <a:gridCol w="1743202">
                  <a:extLst>
                    <a:ext uri="{9D8B030D-6E8A-4147-A177-3AD203B41FA5}">
                      <a16:colId xmlns:a16="http://schemas.microsoft.com/office/drawing/2014/main" val="2963132357"/>
                    </a:ext>
                  </a:extLst>
                </a:gridCol>
                <a:gridCol w="1291775">
                  <a:extLst>
                    <a:ext uri="{9D8B030D-6E8A-4147-A177-3AD203B41FA5}">
                      <a16:colId xmlns:a16="http://schemas.microsoft.com/office/drawing/2014/main" val="3382897281"/>
                    </a:ext>
                  </a:extLst>
                </a:gridCol>
                <a:gridCol w="1016322">
                  <a:extLst>
                    <a:ext uri="{9D8B030D-6E8A-4147-A177-3AD203B41FA5}">
                      <a16:colId xmlns:a16="http://schemas.microsoft.com/office/drawing/2014/main" val="1169758502"/>
                    </a:ext>
                  </a:extLst>
                </a:gridCol>
                <a:gridCol w="968830">
                  <a:extLst>
                    <a:ext uri="{9D8B030D-6E8A-4147-A177-3AD203B41FA5}">
                      <a16:colId xmlns:a16="http://schemas.microsoft.com/office/drawing/2014/main" val="2638634069"/>
                    </a:ext>
                  </a:extLst>
                </a:gridCol>
                <a:gridCol w="987091">
                  <a:extLst>
                    <a:ext uri="{9D8B030D-6E8A-4147-A177-3AD203B41FA5}">
                      <a16:colId xmlns:a16="http://schemas.microsoft.com/office/drawing/2014/main" val="2431019698"/>
                    </a:ext>
                  </a:extLst>
                </a:gridCol>
              </a:tblGrid>
              <a:tr h="378263">
                <a:tc grid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a:latin typeface="+mn-lt"/>
                        </a:rPr>
                        <a:t>Total number of patients initiating CAZ-AVI over 20 years</a:t>
                      </a:r>
                    </a:p>
                  </a:txBody>
                  <a:tcPr marL="51800" marR="51800" marT="0" marB="0" anchor="ctr"/>
                </a:tc>
                <a:tc hMerge="1">
                  <a: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hMerge="1">
                  <a: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hMerge="1">
                  <a: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hMerge="1">
                  <a: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1946420577"/>
                  </a:ext>
                </a:extLst>
              </a:tr>
              <a:tr h="378263">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HAP/VAP</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cUTI</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BSI</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rPr>
                        <a:t>IAI</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208753409"/>
                  </a:ext>
                </a:extLst>
              </a:tr>
              <a:tr h="378263">
                <a:tc>
                  <a:txBody>
                    <a:bodyPr/>
                    <a:lstStyle/>
                    <a:p>
                      <a:pPr>
                        <a:lnSpc>
                          <a:spcPct val="107000"/>
                        </a:lnSpc>
                        <a:spcAft>
                          <a:spcPts val="800"/>
                        </a:spcAft>
                      </a:pPr>
                      <a:r>
                        <a:rPr lang="en-GB" sz="1800">
                          <a:effectLst/>
                        </a:rPr>
                        <a:t>Scenario P1G1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576</a:t>
                      </a:r>
                      <a:endParaRPr lang="en-GB" sz="18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1,974</a:t>
                      </a:r>
                      <a:endParaRPr lang="en-GB" sz="18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3,866</a:t>
                      </a:r>
                      <a:endParaRPr lang="en-GB" sz="18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864</a:t>
                      </a:r>
                      <a:endParaRPr lang="en-GB" sz="18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5485923"/>
                  </a:ext>
                </a:extLst>
              </a:tr>
              <a:tr h="377327">
                <a:tc>
                  <a:txBody>
                    <a:bodyPr/>
                    <a:lstStyle/>
                    <a:p>
                      <a:pPr>
                        <a:lnSpc>
                          <a:spcPct val="107000"/>
                        </a:lnSpc>
                        <a:spcAft>
                          <a:spcPts val="800"/>
                        </a:spcAft>
                      </a:pPr>
                      <a:r>
                        <a:rPr lang="en-GB" sz="1800">
                          <a:effectLst/>
                        </a:rPr>
                        <a:t>Scenario P1G2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solidFill>
                            <a:srgbClr val="000000"/>
                          </a:solidFill>
                          <a:effectLst/>
                          <a:latin typeface="+mj-lt"/>
                          <a:ea typeface="DengXian" panose="02010600030101010101" pitchFamily="2" charset="-122"/>
                          <a:cs typeface="Arial" panose="020B0604020202020204" pitchFamily="34" charset="0"/>
                        </a:rPr>
                        <a:t>1,279</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4,384</a:t>
                      </a:r>
                      <a:endParaRPr lang="en-GB" sz="1800">
                        <a:effectLst/>
                        <a:latin typeface="+mj-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8,586</a:t>
                      </a:r>
                      <a:endParaRPr lang="en-GB" sz="18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1,918</a:t>
                      </a:r>
                      <a:endParaRPr lang="en-GB" sz="18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09284585"/>
                  </a:ext>
                </a:extLst>
              </a:tr>
              <a:tr h="378263">
                <a:tc>
                  <a:txBody>
                    <a:bodyPr/>
                    <a:lstStyle/>
                    <a:p>
                      <a:pPr>
                        <a:lnSpc>
                          <a:spcPct val="107000"/>
                        </a:lnSpc>
                        <a:spcAft>
                          <a:spcPts val="800"/>
                        </a:spcAft>
                      </a:pPr>
                      <a:r>
                        <a:rPr lang="en-GB" sz="1800">
                          <a:effectLst/>
                        </a:rPr>
                        <a:t>Scenario P2G1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3,990</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3,167</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3,866</a:t>
                      </a:r>
                      <a:endParaRPr lang="en-GB" sz="18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864</a:t>
                      </a:r>
                      <a:endParaRPr lang="en-GB" sz="180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53929174"/>
                  </a:ext>
                </a:extLst>
              </a:tr>
              <a:tr h="378263">
                <a:tc>
                  <a:txBody>
                    <a:bodyPr/>
                    <a:lstStyle/>
                    <a:p>
                      <a:pPr>
                        <a:lnSpc>
                          <a:spcPct val="107000"/>
                        </a:lnSpc>
                        <a:spcAft>
                          <a:spcPts val="800"/>
                        </a:spcAft>
                      </a:pPr>
                      <a:r>
                        <a:rPr lang="en-GB" sz="1800">
                          <a:effectLst/>
                        </a:rPr>
                        <a:t>Scenario P2G2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8,860</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7,033</a:t>
                      </a:r>
                      <a:endParaRPr lang="en-GB" sz="1800">
                        <a:effectLst/>
                        <a:latin typeface="+mj-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800">
                          <a:effectLst/>
                          <a:latin typeface="+mj-lt"/>
                          <a:ea typeface="DengXian" panose="02010600030101010101" pitchFamily="2" charset="-122"/>
                          <a:cs typeface="Arial" panose="020B0604020202020204" pitchFamily="34" charset="0"/>
                        </a:rPr>
                        <a:t>8,586</a:t>
                      </a:r>
                      <a:endParaRPr lang="en-GB" sz="180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effectLst/>
                          <a:latin typeface="+mj-lt"/>
                          <a:ea typeface="DengXian" panose="02010600030101010101" pitchFamily="2" charset="-122"/>
                          <a:cs typeface="Arial" panose="020B0604020202020204" pitchFamily="34" charset="0"/>
                        </a:rPr>
                        <a:t>1,918</a:t>
                      </a:r>
                      <a:endParaRPr lang="en-GB" sz="1800"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20731012"/>
                  </a:ext>
                </a:extLst>
              </a:tr>
            </a:tbl>
          </a:graphicData>
        </a:graphic>
      </p:graphicFrame>
    </p:spTree>
    <p:extLst>
      <p:ext uri="{BB962C8B-B14F-4D97-AF65-F5344CB8AC3E}">
        <p14:creationId xmlns:p14="http://schemas.microsoft.com/office/powerpoint/2010/main" val="11079167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58570" y="394856"/>
            <a:ext cx="11080069" cy="1276350"/>
          </a:xfrm>
        </p:spPr>
        <p:txBody>
          <a:bodyPr/>
          <a:lstStyle/>
          <a:p>
            <a:r>
              <a:rPr lang="en-GB"/>
              <a:t>Estimating increased resistance to CAZ-AVI over time</a:t>
            </a:r>
          </a:p>
        </p:txBody>
      </p:sp>
      <p:sp>
        <p:nvSpPr>
          <p:cNvPr id="6" name="Rectangle 5">
            <a:extLst>
              <a:ext uri="{FF2B5EF4-FFF2-40B4-BE49-F238E27FC236}">
                <a16:creationId xmlns:a16="http://schemas.microsoft.com/office/drawing/2014/main" id="{A871BB6C-A22F-4A6C-AB09-82C39C75C1C8}"/>
              </a:ext>
            </a:extLst>
          </p:cNvPr>
          <p:cNvSpPr/>
          <p:nvPr/>
        </p:nvSpPr>
        <p:spPr>
          <a:xfrm>
            <a:off x="496580" y="1671205"/>
            <a:ext cx="11155694" cy="110617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Lato"/>
                <a:ea typeface="+mn-ea"/>
                <a:cs typeface="+mn-cs"/>
              </a:rPr>
              <a:t>PHE data </a:t>
            </a:r>
            <a:r>
              <a:rPr lang="en-GB" b="1">
                <a:solidFill>
                  <a:srgbClr val="000000"/>
                </a:solidFill>
                <a:latin typeface="Lato"/>
              </a:rPr>
              <a:t>did not suggest any trend in resistance to CAZ-AVI over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Lato"/>
                <a:ea typeface="+mn-ea"/>
                <a:cs typeface="+mn-cs"/>
                <a:sym typeface="Wingdings" panose="05000000000000000000" pitchFamily="2" charset="2"/>
              </a:rPr>
              <a:t> EEPRU used resistance data for established antimicrobials (from European Antimicrobial Resistance Surveillance Network) to predict how resistance to </a:t>
            </a:r>
            <a:r>
              <a:rPr lang="en-GB" b="1">
                <a:solidFill>
                  <a:srgbClr val="000000"/>
                </a:solidFill>
                <a:latin typeface="Lato"/>
                <a:sym typeface="Wingdings" panose="05000000000000000000" pitchFamily="2" charset="2"/>
              </a:rPr>
              <a:t>CAZ-AVI </a:t>
            </a:r>
            <a:r>
              <a:rPr kumimoji="0" lang="en-GB" sz="1800" b="1" i="0" u="none" strike="noStrike" kern="1200" cap="none" spc="0" normalizeH="0" baseline="0" noProof="0">
                <a:ln>
                  <a:noFill/>
                </a:ln>
                <a:solidFill>
                  <a:srgbClr val="000000"/>
                </a:solidFill>
                <a:effectLst/>
                <a:uLnTx/>
                <a:uFillTx/>
                <a:latin typeface="Lato"/>
                <a:ea typeface="+mn-ea"/>
                <a:cs typeface="+mn-cs"/>
                <a:sym typeface="Wingdings" panose="05000000000000000000" pitchFamily="2" charset="2"/>
              </a:rPr>
              <a:t>may change over time</a:t>
            </a:r>
          </a:p>
        </p:txBody>
      </p:sp>
      <p:sp>
        <p:nvSpPr>
          <p:cNvPr id="12" name="Subtitle 4">
            <a:extLst>
              <a:ext uri="{FF2B5EF4-FFF2-40B4-BE49-F238E27FC236}">
                <a16:creationId xmlns:a16="http://schemas.microsoft.com/office/drawing/2014/main" id="{BABA59F6-CED9-4DCD-878A-CF05DFDCF650}"/>
              </a:ext>
            </a:extLst>
          </p:cNvPr>
          <p:cNvSpPr>
            <a:spLocks noGrp="1"/>
          </p:cNvSpPr>
          <p:nvPr>
            <p:ph type="subTitle" idx="1"/>
          </p:nvPr>
        </p:nvSpPr>
        <p:spPr>
          <a:xfrm>
            <a:off x="496580" y="3107555"/>
            <a:ext cx="11080069" cy="3147968"/>
          </a:xfrm>
          <a:ln w="28575">
            <a:solidFill>
              <a:srgbClr val="18646E"/>
            </a:solidFill>
          </a:ln>
        </p:spPr>
        <p:txBody>
          <a:bodyPr>
            <a:normAutofit lnSpcReduction="10000"/>
          </a:bodyPr>
          <a:lstStyle/>
          <a:p>
            <a:pPr>
              <a:lnSpc>
                <a:spcPct val="100000"/>
              </a:lnSpc>
              <a:spcBef>
                <a:spcPts val="600"/>
              </a:spcBef>
              <a:spcAft>
                <a:spcPts val="600"/>
              </a:spcAft>
              <a:buFont typeface="Arial" panose="020B0604020202020204" pitchFamily="34" charset="0"/>
              <a:buChar char="•"/>
            </a:pPr>
            <a:r>
              <a:rPr lang="en-GB"/>
              <a:t>Strongest assumptions for changes in resistance over time resulted in small increase in resistance to </a:t>
            </a:r>
            <a:br>
              <a:rPr lang="en-GB"/>
            </a:br>
            <a:r>
              <a:rPr lang="en-GB"/>
              <a:t>CAZ-AVI: 0.03% over 20 years</a:t>
            </a:r>
          </a:p>
          <a:p>
            <a:pPr>
              <a:lnSpc>
                <a:spcPct val="100000"/>
              </a:lnSpc>
              <a:spcBef>
                <a:spcPts val="600"/>
              </a:spcBef>
              <a:spcAft>
                <a:spcPts val="600"/>
              </a:spcAft>
              <a:buFont typeface="Arial" panose="020B0604020202020204" pitchFamily="34" charset="0"/>
              <a:buChar char="•"/>
            </a:pPr>
            <a:r>
              <a:rPr lang="en-GB">
                <a:latin typeface="Lato" panose="020F0502020204030203" pitchFamily="34" charset="0"/>
                <a:ea typeface="Lato" panose="020F0502020204030203" pitchFamily="34" charset="0"/>
                <a:cs typeface="Lato" panose="020F0502020204030203" pitchFamily="34" charset="0"/>
              </a:rPr>
              <a:t>EEPRU considered this an underestimate </a:t>
            </a:r>
          </a:p>
          <a:p>
            <a:pPr marL="741600" lvl="2" indent="-284400" algn="l">
              <a:lnSpc>
                <a:spcPct val="120000"/>
              </a:lnSpc>
              <a:spcBef>
                <a:spcPts val="600"/>
              </a:spcBef>
              <a:spcAft>
                <a:spcPts val="600"/>
              </a:spcAft>
              <a:buFont typeface="Arial" panose="020B0604020202020204" pitchFamily="34" charset="0"/>
              <a:buChar char="•"/>
            </a:pPr>
            <a:r>
              <a:rPr lang="en-GB"/>
              <a:t>don’t account for CAZ-AVI use outside of UK </a:t>
            </a:r>
          </a:p>
          <a:p>
            <a:pPr marL="741600" lvl="2" indent="-284400" algn="l">
              <a:lnSpc>
                <a:spcPct val="120000"/>
              </a:lnSpc>
              <a:spcBef>
                <a:spcPts val="600"/>
              </a:spcBef>
              <a:spcAft>
                <a:spcPts val="600"/>
              </a:spcAft>
              <a:buFont typeface="Arial" panose="020B0604020202020204" pitchFamily="34" charset="0"/>
              <a:buChar char="•"/>
            </a:pPr>
            <a:r>
              <a:rPr lang="en-GB"/>
              <a:t>relationship between usage and resistance is based on all tested isolates in community and hospital settings, whereas resistance may develop more quickly in the high value clinical scenarios</a:t>
            </a:r>
          </a:p>
          <a:p>
            <a:pPr marL="284400" lvl="1" indent="-284400" algn="l">
              <a:lnSpc>
                <a:spcPct val="100000"/>
              </a:lnSpc>
              <a:spcBef>
                <a:spcPts val="600"/>
              </a:spcBef>
              <a:spcAft>
                <a:spcPts val="600"/>
              </a:spcAft>
              <a:buFont typeface="Arial" panose="020B0604020202020204" pitchFamily="34" charset="0"/>
              <a:buChar char="•"/>
            </a:pPr>
            <a:r>
              <a:rPr lang="en-GB" sz="1900"/>
              <a:t>EEPRU explored 4 assumptions in base case model, of resistance reaching either 1%, 5%, 10% or 30% over 20 years (30% was considered extreme)</a:t>
            </a:r>
          </a:p>
          <a:p>
            <a:pPr>
              <a:lnSpc>
                <a:spcPct val="100000"/>
              </a:lnSpc>
              <a:spcBef>
                <a:spcPts val="600"/>
              </a:spcBef>
              <a:spcAft>
                <a:spcPts val="600"/>
              </a:spcAft>
              <a:buFont typeface="Arial" panose="020B0604020202020204" pitchFamily="34" charset="0"/>
              <a:buChar char="•"/>
            </a:pPr>
            <a:endParaRPr lang="en-GB"/>
          </a:p>
        </p:txBody>
      </p:sp>
    </p:spTree>
    <p:extLst>
      <p:ext uri="{BB962C8B-B14F-4D97-AF65-F5344CB8AC3E}">
        <p14:creationId xmlns:p14="http://schemas.microsoft.com/office/powerpoint/2010/main" val="4281992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A89B-771D-4106-B636-6FF36237ED1D}"/>
              </a:ext>
            </a:extLst>
          </p:cNvPr>
          <p:cNvSpPr>
            <a:spLocks noGrp="1"/>
          </p:cNvSpPr>
          <p:nvPr>
            <p:ph type="ctrTitle"/>
          </p:nvPr>
        </p:nvSpPr>
        <p:spPr>
          <a:xfrm>
            <a:off x="377218" y="390810"/>
            <a:ext cx="11080069" cy="1276350"/>
          </a:xfrm>
        </p:spPr>
        <p:txBody>
          <a:bodyPr>
            <a:normAutofit/>
          </a:bodyPr>
          <a:lstStyle/>
          <a:p>
            <a:r>
              <a:rPr lang="en-GB" sz="3600"/>
              <a:t>Total population incremental net health effect ranged from 493 to 2,211 QALYs in base case</a:t>
            </a:r>
          </a:p>
        </p:txBody>
      </p:sp>
      <p:graphicFrame>
        <p:nvGraphicFramePr>
          <p:cNvPr id="9" name="Table 9">
            <a:extLst>
              <a:ext uri="{FF2B5EF4-FFF2-40B4-BE49-F238E27FC236}">
                <a16:creationId xmlns:a16="http://schemas.microsoft.com/office/drawing/2014/main" id="{FECDED41-A21B-423A-8FCC-D82C3521EF13}"/>
              </a:ext>
            </a:extLst>
          </p:cNvPr>
          <p:cNvGraphicFramePr>
            <a:graphicFrameLocks noGrp="1"/>
          </p:cNvGraphicFramePr>
          <p:nvPr>
            <p:extLst>
              <p:ext uri="{D42A27DB-BD31-4B8C-83A1-F6EECF244321}">
                <p14:modId xmlns:p14="http://schemas.microsoft.com/office/powerpoint/2010/main" val="1967678419"/>
              </p:ext>
            </p:extLst>
          </p:nvPr>
        </p:nvGraphicFramePr>
        <p:xfrm>
          <a:off x="377218" y="1824135"/>
          <a:ext cx="11394022" cy="4937580"/>
        </p:xfrm>
        <a:graphic>
          <a:graphicData uri="http://schemas.openxmlformats.org/drawingml/2006/table">
            <a:tbl>
              <a:tblPr firstRow="1" bandRow="1">
                <a:tableStyleId>{5C22544A-7EE6-4342-B048-85BDC9FD1C3A}</a:tableStyleId>
              </a:tblPr>
              <a:tblGrid>
                <a:gridCol w="1715463">
                  <a:extLst>
                    <a:ext uri="{9D8B030D-6E8A-4147-A177-3AD203B41FA5}">
                      <a16:colId xmlns:a16="http://schemas.microsoft.com/office/drawing/2014/main" val="1016877084"/>
                    </a:ext>
                  </a:extLst>
                </a:gridCol>
                <a:gridCol w="1811664">
                  <a:extLst>
                    <a:ext uri="{9D8B030D-6E8A-4147-A177-3AD203B41FA5}">
                      <a16:colId xmlns:a16="http://schemas.microsoft.com/office/drawing/2014/main" val="682456136"/>
                    </a:ext>
                  </a:extLst>
                </a:gridCol>
                <a:gridCol w="1456285">
                  <a:extLst>
                    <a:ext uri="{9D8B030D-6E8A-4147-A177-3AD203B41FA5}">
                      <a16:colId xmlns:a16="http://schemas.microsoft.com/office/drawing/2014/main" val="2122210263"/>
                    </a:ext>
                  </a:extLst>
                </a:gridCol>
                <a:gridCol w="1273769">
                  <a:extLst>
                    <a:ext uri="{9D8B030D-6E8A-4147-A177-3AD203B41FA5}">
                      <a16:colId xmlns:a16="http://schemas.microsoft.com/office/drawing/2014/main" val="4248643256"/>
                    </a:ext>
                  </a:extLst>
                </a:gridCol>
                <a:gridCol w="1252888">
                  <a:extLst>
                    <a:ext uri="{9D8B030D-6E8A-4147-A177-3AD203B41FA5}">
                      <a16:colId xmlns:a16="http://schemas.microsoft.com/office/drawing/2014/main" val="1811704656"/>
                    </a:ext>
                  </a:extLst>
                </a:gridCol>
                <a:gridCol w="1232086">
                  <a:extLst>
                    <a:ext uri="{9D8B030D-6E8A-4147-A177-3AD203B41FA5}">
                      <a16:colId xmlns:a16="http://schemas.microsoft.com/office/drawing/2014/main" val="1131364833"/>
                    </a:ext>
                  </a:extLst>
                </a:gridCol>
                <a:gridCol w="1137961">
                  <a:extLst>
                    <a:ext uri="{9D8B030D-6E8A-4147-A177-3AD203B41FA5}">
                      <a16:colId xmlns:a16="http://schemas.microsoft.com/office/drawing/2014/main" val="834596715"/>
                    </a:ext>
                  </a:extLst>
                </a:gridCol>
                <a:gridCol w="1513906">
                  <a:extLst>
                    <a:ext uri="{9D8B030D-6E8A-4147-A177-3AD203B41FA5}">
                      <a16:colId xmlns:a16="http://schemas.microsoft.com/office/drawing/2014/main" val="2288511252"/>
                    </a:ext>
                  </a:extLst>
                </a:gridCol>
              </a:tblGrid>
              <a:tr h="399771">
                <a:tc gridSpan="3">
                  <a:txBody>
                    <a:bodyPr/>
                    <a:lstStyle/>
                    <a:p>
                      <a:pPr marL="0" lvl="0" indent="0" algn="l" rtl="0">
                        <a:lnSpc>
                          <a:spcPct val="100000"/>
                        </a:lnSpc>
                        <a:spcBef>
                          <a:spcPts val="0"/>
                        </a:spcBef>
                        <a:spcAft>
                          <a:spcPts val="0"/>
                        </a:spcAft>
                        <a:buNone/>
                      </a:pPr>
                      <a:r>
                        <a:rPr lang="en-GB" b="1">
                          <a:latin typeface="+mj-lt"/>
                          <a:ea typeface="Calibri"/>
                          <a:cs typeface="Calibri"/>
                          <a:sym typeface="Calibri"/>
                        </a:rPr>
                        <a:t>Alternative base case assumptions</a:t>
                      </a:r>
                      <a:endParaRPr b="1">
                        <a:latin typeface="+mj-lt"/>
                        <a:ea typeface="Calibri"/>
                        <a:cs typeface="Calibri"/>
                        <a:sym typeface="Calibri"/>
                      </a:endParaRPr>
                    </a:p>
                  </a:txBody>
                  <a:tcPr marL="68575" marR="68575" marT="91425" marB="91425" anchor="ctr"/>
                </a:tc>
                <a:tc hMerge="1">
                  <a:txBody>
                    <a:bodyPr/>
                    <a:lstStyle/>
                    <a:p>
                      <a:pPr marL="0" lvl="0" indent="0" algn="l" rtl="0">
                        <a:lnSpc>
                          <a:spcPct val="100000"/>
                        </a:lnSpc>
                        <a:spcBef>
                          <a:spcPts val="0"/>
                        </a:spcBef>
                        <a:spcAft>
                          <a:spcPts val="0"/>
                        </a:spcAft>
                        <a:buNone/>
                      </a:pPr>
                      <a:endParaRPr b="1" dirty="0">
                        <a:latin typeface="+mj-lt"/>
                        <a:ea typeface="Calibri"/>
                        <a:cs typeface="Calibri"/>
                        <a:sym typeface="Calibri"/>
                      </a:endParaRPr>
                    </a:p>
                  </a:txBody>
                  <a:tcPr marL="68575" marR="68575" marT="91425" marB="91425"/>
                </a:tc>
                <a:tc hMerge="1">
                  <a:txBody>
                    <a:bodyPr/>
                    <a:lstStyle/>
                    <a:p>
                      <a:pPr marL="0" lvl="0" indent="0" algn="l" rtl="0">
                        <a:lnSpc>
                          <a:spcPct val="100000"/>
                        </a:lnSpc>
                        <a:spcBef>
                          <a:spcPts val="0"/>
                        </a:spcBef>
                        <a:spcAft>
                          <a:spcPts val="300"/>
                        </a:spcAft>
                        <a:buNone/>
                      </a:pPr>
                      <a:endParaRPr b="1" dirty="0">
                        <a:solidFill>
                          <a:srgbClr val="FF0000"/>
                        </a:solidFill>
                        <a:latin typeface="+mj-lt"/>
                        <a:ea typeface="Calibri"/>
                        <a:cs typeface="Calibri"/>
                        <a:sym typeface="Calibri"/>
                      </a:endParaRPr>
                    </a:p>
                  </a:txBody>
                  <a:tcPr marL="68575" marR="68575" marT="91425" marB="91425"/>
                </a:tc>
                <a:tc gridSpan="5">
                  <a:txBody>
                    <a:bodyPr/>
                    <a:lstStyle/>
                    <a:p>
                      <a:pPr marL="0" lvl="0" indent="0" algn="l" rtl="0">
                        <a:spcBef>
                          <a:spcPts val="0"/>
                        </a:spcBef>
                        <a:spcAft>
                          <a:spcPts val="0"/>
                        </a:spcAft>
                        <a:buNone/>
                      </a:pPr>
                      <a:r>
                        <a:rPr lang="en-GB" b="1" i="0">
                          <a:latin typeface="+mj-lt"/>
                          <a:ea typeface="Calibri"/>
                          <a:cs typeface="Calibri"/>
                          <a:sym typeface="Calibri"/>
                        </a:rPr>
                        <a:t>Incremental net health effect (QALYs)</a:t>
                      </a:r>
                      <a:endParaRPr b="1" i="0">
                        <a:latin typeface="+mj-lt"/>
                        <a:ea typeface="Calibri"/>
                        <a:cs typeface="Calibri"/>
                        <a:sym typeface="Calibri"/>
                      </a:endParaRPr>
                    </a:p>
                  </a:txBody>
                  <a:tcPr marL="68575" marR="68575" marT="91425" marB="91425" anchor="ctr"/>
                </a:tc>
                <a:tc hMerge="1">
                  <a:txBody>
                    <a:bodyPr/>
                    <a:lstStyle/>
                    <a:p>
                      <a:pPr marL="0" lvl="0" indent="0" algn="l" rtl="0">
                        <a:spcBef>
                          <a:spcPts val="0"/>
                        </a:spcBef>
                        <a:spcAft>
                          <a:spcPts val="0"/>
                        </a:spcAft>
                        <a:buNone/>
                      </a:pPr>
                      <a:endParaRPr b="1" i="0" dirty="0">
                        <a:latin typeface="+mj-lt"/>
                        <a:ea typeface="Calibri"/>
                        <a:cs typeface="Calibri"/>
                        <a:sym typeface="Calibri"/>
                      </a:endParaRPr>
                    </a:p>
                  </a:txBody>
                  <a:tcPr marL="68575" marR="68575" marT="91425" marB="91425"/>
                </a:tc>
                <a:tc hMerge="1">
                  <a:txBody>
                    <a:bodyPr/>
                    <a:lstStyle/>
                    <a:p>
                      <a:pPr marL="0" lvl="0" indent="0" algn="l" rtl="0">
                        <a:spcBef>
                          <a:spcPts val="0"/>
                        </a:spcBef>
                        <a:spcAft>
                          <a:spcPts val="0"/>
                        </a:spcAft>
                        <a:buNone/>
                      </a:pPr>
                      <a:endParaRPr b="1" i="0" dirty="0">
                        <a:latin typeface="+mj-lt"/>
                        <a:ea typeface="Calibri"/>
                        <a:cs typeface="Calibri"/>
                        <a:sym typeface="Calibri"/>
                      </a:endParaRPr>
                    </a:p>
                  </a:txBody>
                  <a:tcPr marL="68575" marR="68575" marT="91425" marB="91425"/>
                </a:tc>
                <a:tc hMerge="1">
                  <a:txBody>
                    <a:bodyPr/>
                    <a:lstStyle/>
                    <a:p>
                      <a:pPr marL="0" lvl="0" indent="0" algn="l" rtl="0">
                        <a:spcBef>
                          <a:spcPts val="0"/>
                        </a:spcBef>
                        <a:spcAft>
                          <a:spcPts val="0"/>
                        </a:spcAft>
                        <a:buNone/>
                      </a:pPr>
                      <a:endParaRPr b="1" i="0" dirty="0">
                        <a:latin typeface="+mj-lt"/>
                        <a:ea typeface="Calibri"/>
                        <a:cs typeface="Calibri"/>
                        <a:sym typeface="Calibri"/>
                      </a:endParaRPr>
                    </a:p>
                  </a:txBody>
                  <a:tcPr marL="68575" marR="68575" marT="91425" marB="91425"/>
                </a:tc>
                <a:tc hMerge="1">
                  <a:txBody>
                    <a:bodyPr/>
                    <a:lstStyle/>
                    <a:p>
                      <a:pPr marL="0" lvl="0" indent="0" algn="l" rtl="0">
                        <a:lnSpc>
                          <a:spcPct val="100000"/>
                        </a:lnSpc>
                        <a:spcBef>
                          <a:spcPts val="0"/>
                        </a:spcBef>
                        <a:spcAft>
                          <a:spcPts val="300"/>
                        </a:spcAft>
                        <a:buNone/>
                      </a:pPr>
                      <a:endParaRPr b="1" dirty="0">
                        <a:latin typeface="+mj-lt"/>
                        <a:ea typeface="Calibri"/>
                        <a:cs typeface="Calibri"/>
                        <a:sym typeface="Calibri"/>
                      </a:endParaRPr>
                    </a:p>
                  </a:txBody>
                  <a:tcPr marL="68575" marR="68575" marT="91425" marB="91425"/>
                </a:tc>
                <a:extLst>
                  <a:ext uri="{0D108BD9-81ED-4DB2-BD59-A6C34878D82A}">
                    <a16:rowId xmlns:a16="http://schemas.microsoft.com/office/drawing/2014/main" val="460709525"/>
                  </a:ext>
                </a:extLst>
              </a:tr>
              <a:tr h="813345">
                <a:tc>
                  <a:txBody>
                    <a:bodyPr/>
                    <a:lstStyle/>
                    <a:p>
                      <a:pPr marL="0" lvl="0" indent="0" algn="l" rtl="0">
                        <a:lnSpc>
                          <a:spcPct val="100000"/>
                        </a:lnSpc>
                        <a:spcBef>
                          <a:spcPts val="0"/>
                        </a:spcBef>
                        <a:spcAft>
                          <a:spcPts val="0"/>
                        </a:spcAft>
                        <a:buNone/>
                      </a:pPr>
                      <a:r>
                        <a:rPr lang="en-GB" b="1">
                          <a:solidFill>
                            <a:srgbClr val="FFFFFF"/>
                          </a:solidFill>
                          <a:latin typeface="+mj-lt"/>
                          <a:ea typeface="Calibri"/>
                          <a:cs typeface="Calibri"/>
                          <a:sym typeface="Calibri"/>
                        </a:rPr>
                        <a:t>Baseline population</a:t>
                      </a:r>
                      <a:endParaRPr b="1">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l" rtl="0">
                        <a:lnSpc>
                          <a:spcPct val="100000"/>
                        </a:lnSpc>
                        <a:spcBef>
                          <a:spcPts val="0"/>
                        </a:spcBef>
                        <a:spcAft>
                          <a:spcPts val="0"/>
                        </a:spcAft>
                        <a:buNone/>
                      </a:pPr>
                      <a:r>
                        <a:rPr lang="en-GB" b="1">
                          <a:solidFill>
                            <a:srgbClr val="FFFFFF"/>
                          </a:solidFill>
                          <a:latin typeface="+mj-lt"/>
                          <a:ea typeface="Calibri"/>
                          <a:cs typeface="Calibri"/>
                          <a:sym typeface="Calibri"/>
                        </a:rPr>
                        <a:t>Population growth rate</a:t>
                      </a:r>
                      <a:endParaRPr b="1">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l" rtl="0">
                        <a:lnSpc>
                          <a:spcPct val="100000"/>
                        </a:lnSpc>
                        <a:spcBef>
                          <a:spcPts val="0"/>
                        </a:spcBef>
                        <a:spcAft>
                          <a:spcPts val="300"/>
                        </a:spcAft>
                        <a:buNone/>
                      </a:pPr>
                      <a:r>
                        <a:rPr lang="en-GB" b="1">
                          <a:solidFill>
                            <a:srgbClr val="FFFFFF"/>
                          </a:solidFill>
                          <a:latin typeface="+mj-lt"/>
                          <a:ea typeface="Calibri"/>
                          <a:cs typeface="Calibri"/>
                          <a:sym typeface="Calibri"/>
                        </a:rPr>
                        <a:t>Patients initiating CAZ-AVI</a:t>
                      </a:r>
                      <a:endParaRPr b="1">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l" rtl="0">
                        <a:spcBef>
                          <a:spcPts val="0"/>
                        </a:spcBef>
                        <a:spcAft>
                          <a:spcPts val="0"/>
                        </a:spcAft>
                        <a:buNone/>
                      </a:pPr>
                      <a:r>
                        <a:rPr lang="en-GB" b="1" i="0">
                          <a:solidFill>
                            <a:srgbClr val="FFFFFF"/>
                          </a:solidFill>
                          <a:latin typeface="+mj-lt"/>
                          <a:ea typeface="Calibri"/>
                          <a:cs typeface="Calibri"/>
                          <a:sym typeface="Calibri"/>
                        </a:rPr>
                        <a:t>HAP/VAP</a:t>
                      </a:r>
                      <a:endParaRPr b="1" i="0">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l" rtl="0">
                        <a:spcBef>
                          <a:spcPts val="0"/>
                        </a:spcBef>
                        <a:spcAft>
                          <a:spcPts val="0"/>
                        </a:spcAft>
                        <a:buNone/>
                      </a:pPr>
                      <a:r>
                        <a:rPr lang="en-GB" b="1" i="0" err="1">
                          <a:solidFill>
                            <a:srgbClr val="FFFFFF"/>
                          </a:solidFill>
                          <a:latin typeface="+mj-lt"/>
                          <a:ea typeface="Calibri"/>
                          <a:cs typeface="Calibri"/>
                          <a:sym typeface="Calibri"/>
                        </a:rPr>
                        <a:t>cUTI</a:t>
                      </a:r>
                      <a:endParaRPr b="1" i="0">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l" rtl="0">
                        <a:spcBef>
                          <a:spcPts val="0"/>
                        </a:spcBef>
                        <a:spcAft>
                          <a:spcPts val="0"/>
                        </a:spcAft>
                        <a:buNone/>
                      </a:pPr>
                      <a:r>
                        <a:rPr lang="en-GB" b="1" i="0">
                          <a:solidFill>
                            <a:srgbClr val="FFFFFF"/>
                          </a:solidFill>
                          <a:latin typeface="+mj-lt"/>
                          <a:ea typeface="Calibri"/>
                          <a:cs typeface="Calibri"/>
                          <a:sym typeface="Calibri"/>
                        </a:rPr>
                        <a:t>BSI</a:t>
                      </a:r>
                      <a:endParaRPr b="1" i="0">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l" rtl="0">
                        <a:spcBef>
                          <a:spcPts val="0"/>
                        </a:spcBef>
                        <a:spcAft>
                          <a:spcPts val="0"/>
                        </a:spcAft>
                        <a:buNone/>
                      </a:pPr>
                      <a:r>
                        <a:rPr lang="en-GB" b="1" i="0">
                          <a:solidFill>
                            <a:srgbClr val="FFFFFF"/>
                          </a:solidFill>
                          <a:latin typeface="+mj-lt"/>
                          <a:ea typeface="Calibri"/>
                          <a:cs typeface="Calibri"/>
                          <a:sym typeface="Calibri"/>
                        </a:rPr>
                        <a:t>IAI</a:t>
                      </a:r>
                      <a:endParaRPr b="1" i="0">
                        <a:solidFill>
                          <a:srgbClr val="FFFFFF"/>
                        </a:solidFill>
                        <a:latin typeface="+mj-lt"/>
                        <a:ea typeface="Calibri"/>
                        <a:cs typeface="Calibri"/>
                        <a:sym typeface="Calibri"/>
                      </a:endParaRPr>
                    </a:p>
                  </a:txBody>
                  <a:tcPr marL="68575" marR="68575" marT="91425" marB="91425" anchor="ctr">
                    <a:solidFill>
                      <a:schemeClr val="accent1"/>
                    </a:solidFill>
                  </a:tcPr>
                </a:tc>
                <a:tc>
                  <a:txBody>
                    <a:bodyPr/>
                    <a:lstStyle/>
                    <a:p>
                      <a:pPr marL="0" lvl="0" indent="0" algn="l" rtl="0">
                        <a:lnSpc>
                          <a:spcPct val="100000"/>
                        </a:lnSpc>
                        <a:spcBef>
                          <a:spcPts val="0"/>
                        </a:spcBef>
                        <a:spcAft>
                          <a:spcPts val="300"/>
                        </a:spcAft>
                        <a:buNone/>
                      </a:pPr>
                      <a:r>
                        <a:rPr lang="en-GB" b="1">
                          <a:solidFill>
                            <a:srgbClr val="FFFFFF"/>
                          </a:solidFill>
                          <a:latin typeface="+mj-lt"/>
                          <a:ea typeface="Calibri"/>
                          <a:cs typeface="Calibri"/>
                          <a:sym typeface="Calibri"/>
                        </a:rPr>
                        <a:t>Total</a:t>
                      </a:r>
                      <a:endParaRPr b="1">
                        <a:solidFill>
                          <a:srgbClr val="FFFFFF"/>
                        </a:solidFill>
                        <a:latin typeface="+mj-lt"/>
                        <a:ea typeface="Calibri"/>
                        <a:cs typeface="Calibri"/>
                        <a:sym typeface="Calibri"/>
                      </a:endParaRPr>
                    </a:p>
                  </a:txBody>
                  <a:tcPr marL="68575" marR="68575" marT="91425" marB="91425" anchor="ctr">
                    <a:solidFill>
                      <a:schemeClr val="accent1"/>
                    </a:solidFill>
                  </a:tcPr>
                </a:tc>
                <a:extLst>
                  <a:ext uri="{0D108BD9-81ED-4DB2-BD59-A6C34878D82A}">
                    <a16:rowId xmlns:a16="http://schemas.microsoft.com/office/drawing/2014/main" val="1752312730"/>
                  </a:ext>
                </a:extLst>
              </a:tr>
              <a:tr h="813345">
                <a:tc rowSpan="2">
                  <a:txBody>
                    <a:bodyPr/>
                    <a:lstStyle/>
                    <a:p>
                      <a:pPr marL="0" lvl="0" indent="0" algn="l" rtl="0">
                        <a:lnSpc>
                          <a:spcPct val="100000"/>
                        </a:lnSpc>
                        <a:spcBef>
                          <a:spcPts val="0"/>
                        </a:spcBef>
                        <a:spcAft>
                          <a:spcPts val="300"/>
                        </a:spcAft>
                        <a:buNone/>
                      </a:pPr>
                      <a:r>
                        <a:rPr lang="en-GB">
                          <a:latin typeface="+mj-lt"/>
                          <a:ea typeface="Calibri"/>
                          <a:cs typeface="Calibri"/>
                          <a:sym typeface="Calibri"/>
                        </a:rPr>
                        <a:t>PHE categorisation of infection sites</a:t>
                      </a:r>
                      <a:endParaRPr>
                        <a:latin typeface="+mj-lt"/>
                        <a:ea typeface="Calibri"/>
                        <a:cs typeface="Calibri"/>
                        <a:sym typeface="Calibri"/>
                      </a:endParaRPr>
                    </a:p>
                  </a:txBody>
                  <a:tcPr marL="68575" marR="68575" marT="91425" marB="91425" anchor="ctr"/>
                </a:tc>
                <a:tc>
                  <a:txBody>
                    <a:bodyPr/>
                    <a:lstStyle/>
                    <a:p>
                      <a:pPr marL="0" lvl="0" indent="0" algn="l" rtl="0">
                        <a:spcBef>
                          <a:spcPts val="0"/>
                        </a:spcBef>
                        <a:spcAft>
                          <a:spcPts val="0"/>
                        </a:spcAft>
                        <a:buNone/>
                      </a:pPr>
                      <a:r>
                        <a:rPr lang="en-GB">
                          <a:latin typeface="+mj-lt"/>
                          <a:ea typeface="Calibri"/>
                          <a:cs typeface="Calibri"/>
                          <a:sym typeface="Calibri"/>
                        </a:rPr>
                        <a:t>Short-term (‘damped trend’) P1G1</a:t>
                      </a:r>
                      <a:endParaRPr>
                        <a:latin typeface="+mj-lt"/>
                        <a:ea typeface="Calibri"/>
                        <a:cs typeface="Calibri"/>
                        <a:sym typeface="Calibri"/>
                      </a:endParaRPr>
                    </a:p>
                  </a:txBody>
                  <a:tcPr marL="68575" marR="68575" marT="91425" marB="91425" anchor="ctr"/>
                </a:tc>
                <a:tc>
                  <a:txBody>
                    <a:bodyPr/>
                    <a:lstStyle/>
                    <a:p>
                      <a:pPr algn="r">
                        <a:lnSpc>
                          <a:spcPct val="107000"/>
                        </a:lnSpc>
                        <a:spcAft>
                          <a:spcPts val="800"/>
                        </a:spcAft>
                      </a:pPr>
                      <a:r>
                        <a:rPr lang="en-GB" sz="1800" dirty="0">
                          <a:solidFill>
                            <a:schemeClr val="tx1"/>
                          </a:solidFill>
                          <a:effectLst/>
                          <a:latin typeface="+mj-lt"/>
                          <a:ea typeface="DengXian" panose="02010600030101010101" pitchFamily="2" charset="-122"/>
                          <a:cs typeface="Arial" panose="020B0604020202020204" pitchFamily="34" charset="0"/>
                        </a:rPr>
                        <a:t>           7,280 </a:t>
                      </a:r>
                      <a:endParaRPr lang="en-GB" sz="18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51-66</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95-112</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343-446</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42-49</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dirty="0">
                          <a:latin typeface="+mj-lt"/>
                          <a:ea typeface="Calibri"/>
                          <a:cs typeface="Calibri"/>
                          <a:sym typeface="Calibri"/>
                        </a:rPr>
                        <a:t>531-673</a:t>
                      </a:r>
                      <a:endParaRPr sz="1800" dirty="0">
                        <a:latin typeface="+mj-lt"/>
                        <a:ea typeface="Calibri"/>
                        <a:cs typeface="Calibri"/>
                        <a:sym typeface="Calibri"/>
                      </a:endParaRPr>
                    </a:p>
                  </a:txBody>
                  <a:tcPr marL="68575" marR="68575" marT="91425" marB="91425" anchor="ctr"/>
                </a:tc>
                <a:extLst>
                  <a:ext uri="{0D108BD9-81ED-4DB2-BD59-A6C34878D82A}">
                    <a16:rowId xmlns:a16="http://schemas.microsoft.com/office/drawing/2014/main" val="2301405460"/>
                  </a:ext>
                </a:extLst>
              </a:tr>
              <a:tr h="591517">
                <a:tc vMerge="1">
                  <a:txBody>
                    <a:bodyPr/>
                    <a:lstStyle/>
                    <a:p>
                      <a:endParaRPr lang="en-US"/>
                    </a:p>
                  </a:txBody>
                  <a:tcPr/>
                </a:tc>
                <a:tc>
                  <a:txBody>
                    <a:bodyPr/>
                    <a:lstStyle/>
                    <a:p>
                      <a:pPr marL="0" lvl="0" indent="0" algn="l" rtl="0">
                        <a:spcBef>
                          <a:spcPts val="0"/>
                        </a:spcBef>
                        <a:spcAft>
                          <a:spcPts val="0"/>
                        </a:spcAft>
                        <a:buNone/>
                      </a:pPr>
                      <a:r>
                        <a:rPr lang="en-GB">
                          <a:latin typeface="+mj-lt"/>
                          <a:ea typeface="Calibri"/>
                          <a:cs typeface="Calibri"/>
                          <a:sym typeface="Calibri"/>
                        </a:rPr>
                        <a:t>Persistent growth P1G2</a:t>
                      </a:r>
                      <a:endParaRPr>
                        <a:latin typeface="+mj-lt"/>
                        <a:ea typeface="Calibri"/>
                        <a:cs typeface="Calibri"/>
                        <a:sym typeface="Calibri"/>
                      </a:endParaRPr>
                    </a:p>
                  </a:txBody>
                  <a:tcPr marL="68575" marR="68575" marT="91425" marB="91425" anchor="ctr"/>
                </a:tc>
                <a:tc>
                  <a:txBody>
                    <a:bodyPr/>
                    <a:lstStyle/>
                    <a:p>
                      <a:pPr algn="r">
                        <a:lnSpc>
                          <a:spcPct val="107000"/>
                        </a:lnSpc>
                        <a:spcAft>
                          <a:spcPts val="800"/>
                        </a:spcAft>
                      </a:pPr>
                      <a:r>
                        <a:rPr lang="en-GB" sz="1800" dirty="0">
                          <a:solidFill>
                            <a:schemeClr val="tx1"/>
                          </a:solidFill>
                          <a:effectLst/>
                          <a:latin typeface="+mj-lt"/>
                          <a:ea typeface="DengXian" panose="02010600030101010101" pitchFamily="2" charset="-122"/>
                          <a:cs typeface="Arial" panose="020B0604020202020204" pitchFamily="34" charset="0"/>
                        </a:rPr>
                        <a:t>         16,167 </a:t>
                      </a:r>
                      <a:endParaRPr lang="en-GB" sz="18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98-137</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189-231</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656-921</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83-101</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dirty="0">
                          <a:latin typeface="+mj-lt"/>
                          <a:ea typeface="Calibri"/>
                          <a:cs typeface="Calibri"/>
                          <a:sym typeface="Calibri"/>
                        </a:rPr>
                        <a:t>1,026-1,390</a:t>
                      </a:r>
                      <a:endParaRPr sz="1800" dirty="0">
                        <a:latin typeface="+mj-lt"/>
                        <a:ea typeface="Calibri"/>
                        <a:cs typeface="Calibri"/>
                        <a:sym typeface="Calibri"/>
                      </a:endParaRPr>
                    </a:p>
                  </a:txBody>
                  <a:tcPr marL="68575" marR="68575" marT="91425" marB="91425" anchor="ctr"/>
                </a:tc>
                <a:extLst>
                  <a:ext uri="{0D108BD9-81ED-4DB2-BD59-A6C34878D82A}">
                    <a16:rowId xmlns:a16="http://schemas.microsoft.com/office/drawing/2014/main" val="1831733095"/>
                  </a:ext>
                </a:extLst>
              </a:tr>
              <a:tr h="813345">
                <a:tc rowSpan="2">
                  <a:txBody>
                    <a:bodyPr/>
                    <a:lstStyle/>
                    <a:p>
                      <a:pPr marL="0" lvl="0" indent="0" algn="l" rtl="0">
                        <a:lnSpc>
                          <a:spcPct val="100000"/>
                        </a:lnSpc>
                        <a:spcBef>
                          <a:spcPts val="0"/>
                        </a:spcBef>
                        <a:spcAft>
                          <a:spcPts val="0"/>
                        </a:spcAft>
                        <a:buNone/>
                      </a:pPr>
                      <a:r>
                        <a:rPr lang="en-GB">
                          <a:latin typeface="+mj-lt"/>
                          <a:ea typeface="Calibri"/>
                          <a:cs typeface="Calibri"/>
                          <a:sym typeface="Calibri"/>
                        </a:rPr>
                        <a:t>Clinical advisors’ categorisation of infection sites</a:t>
                      </a:r>
                      <a:endParaRPr>
                        <a:latin typeface="+mj-lt"/>
                        <a:ea typeface="Calibri"/>
                        <a:cs typeface="Calibri"/>
                        <a:sym typeface="Calibri"/>
                      </a:endParaRPr>
                    </a:p>
                  </a:txBody>
                  <a:tcPr marL="68575" marR="68575" marT="91425" marB="91425" anchor="ctr"/>
                </a:tc>
                <a:tc>
                  <a:txBody>
                    <a:bodyPr/>
                    <a:lstStyle/>
                    <a:p>
                      <a:pPr marL="0" lvl="0" indent="0" algn="l" rtl="0">
                        <a:spcBef>
                          <a:spcPts val="0"/>
                        </a:spcBef>
                        <a:spcAft>
                          <a:spcPts val="0"/>
                        </a:spcAft>
                        <a:buNone/>
                      </a:pPr>
                      <a:r>
                        <a:rPr lang="en-GB">
                          <a:latin typeface="+mj-lt"/>
                          <a:ea typeface="Calibri"/>
                          <a:cs typeface="Calibri"/>
                          <a:sym typeface="Calibri"/>
                        </a:rPr>
                        <a:t>Short-term (‘damped trend’) P2G1</a:t>
                      </a:r>
                      <a:endParaRPr>
                        <a:latin typeface="+mj-lt"/>
                        <a:ea typeface="Calibri"/>
                        <a:cs typeface="Calibri"/>
                        <a:sym typeface="Calibri"/>
                      </a:endParaRPr>
                    </a:p>
                  </a:txBody>
                  <a:tcPr marL="68575" marR="68575" marT="91425" marB="91425" anchor="ctr"/>
                </a:tc>
                <a:tc>
                  <a:txBody>
                    <a:bodyPr/>
                    <a:lstStyle/>
                    <a:p>
                      <a:pPr algn="r">
                        <a:lnSpc>
                          <a:spcPct val="107000"/>
                        </a:lnSpc>
                        <a:spcAft>
                          <a:spcPts val="800"/>
                        </a:spcAft>
                      </a:pPr>
                      <a:r>
                        <a:rPr lang="en-GB" sz="1800" dirty="0">
                          <a:solidFill>
                            <a:schemeClr val="tx1"/>
                          </a:solidFill>
                          <a:effectLst/>
                          <a:latin typeface="+mj-lt"/>
                          <a:ea typeface="DengXian" panose="02010600030101010101" pitchFamily="2" charset="-122"/>
                          <a:cs typeface="Arial" panose="020B0604020202020204" pitchFamily="34" charset="0"/>
                        </a:rPr>
                        <a:t>           11,887 </a:t>
                      </a:r>
                      <a:endParaRPr lang="en-GB" sz="18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354-460</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153-179</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343-446</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42-49</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dirty="0">
                          <a:latin typeface="+mj-lt"/>
                          <a:ea typeface="Calibri"/>
                          <a:cs typeface="Calibri"/>
                          <a:sym typeface="Calibri"/>
                        </a:rPr>
                        <a:t>892</a:t>
                      </a:r>
                      <a:r>
                        <a:rPr lang="en-GB" sz="1800" kern="1200" dirty="0">
                          <a:solidFill>
                            <a:schemeClr val="dk1"/>
                          </a:solidFill>
                          <a:latin typeface="+mn-lt"/>
                          <a:ea typeface="Calibri"/>
                          <a:cs typeface="Calibri"/>
                          <a:sym typeface="Calibri"/>
                        </a:rPr>
                        <a:t>-</a:t>
                      </a:r>
                      <a:r>
                        <a:rPr lang="en-GB" sz="1800" dirty="0">
                          <a:latin typeface="+mj-lt"/>
                          <a:ea typeface="Calibri"/>
                          <a:cs typeface="Calibri"/>
                          <a:sym typeface="Calibri"/>
                        </a:rPr>
                        <a:t>1,134</a:t>
                      </a:r>
                      <a:endParaRPr sz="1800" dirty="0">
                        <a:latin typeface="+mj-lt"/>
                        <a:ea typeface="Calibri"/>
                        <a:cs typeface="Calibri"/>
                        <a:sym typeface="Calibri"/>
                      </a:endParaRPr>
                    </a:p>
                  </a:txBody>
                  <a:tcPr marL="68575" marR="68575" marT="91425" marB="91425" anchor="ctr"/>
                </a:tc>
                <a:extLst>
                  <a:ext uri="{0D108BD9-81ED-4DB2-BD59-A6C34878D82A}">
                    <a16:rowId xmlns:a16="http://schemas.microsoft.com/office/drawing/2014/main" val="1929383268"/>
                  </a:ext>
                </a:extLst>
              </a:tr>
              <a:tr h="591517">
                <a:tc vMerge="1">
                  <a:txBody>
                    <a:bodyPr/>
                    <a:lstStyle/>
                    <a:p>
                      <a:endParaRPr lang="en-US"/>
                    </a:p>
                  </a:txBody>
                  <a:tcPr/>
                </a:tc>
                <a:tc>
                  <a:txBody>
                    <a:bodyPr/>
                    <a:lstStyle/>
                    <a:p>
                      <a:pPr marL="0" lvl="0" indent="0" algn="l" rtl="0">
                        <a:spcBef>
                          <a:spcPts val="0"/>
                        </a:spcBef>
                        <a:spcAft>
                          <a:spcPts val="0"/>
                        </a:spcAft>
                        <a:buNone/>
                      </a:pPr>
                      <a:r>
                        <a:rPr lang="en-GB">
                          <a:latin typeface="+mj-lt"/>
                          <a:ea typeface="Calibri"/>
                          <a:cs typeface="Calibri"/>
                          <a:sym typeface="Calibri"/>
                        </a:rPr>
                        <a:t>Persistent growth P2G2</a:t>
                      </a:r>
                      <a:endParaRPr>
                        <a:latin typeface="+mj-lt"/>
                        <a:ea typeface="Calibri"/>
                        <a:cs typeface="Calibri"/>
                        <a:sym typeface="Calibri"/>
                      </a:endParaRPr>
                    </a:p>
                  </a:txBody>
                  <a:tcPr marL="68575" marR="68575" marT="91425" marB="91425" anchor="ctr"/>
                </a:tc>
                <a:tc>
                  <a:txBody>
                    <a:bodyPr/>
                    <a:lstStyle/>
                    <a:p>
                      <a:pPr algn="r">
                        <a:lnSpc>
                          <a:spcPct val="107000"/>
                        </a:lnSpc>
                        <a:spcAft>
                          <a:spcPts val="800"/>
                        </a:spcAft>
                      </a:pPr>
                      <a:r>
                        <a:rPr lang="en-GB" sz="1800" dirty="0">
                          <a:solidFill>
                            <a:schemeClr val="tx1"/>
                          </a:solidFill>
                          <a:effectLst/>
                          <a:latin typeface="+mj-lt"/>
                          <a:ea typeface="DengXian" panose="02010600030101010101" pitchFamily="2" charset="-122"/>
                          <a:cs typeface="Arial" panose="020B0604020202020204" pitchFamily="34" charset="0"/>
                        </a:rPr>
                        <a:t>         26,397 </a:t>
                      </a:r>
                      <a:endParaRPr lang="en-GB" sz="1800" dirty="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677-950</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303-370</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652-921</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kern="1200" dirty="0">
                          <a:solidFill>
                            <a:schemeClr val="tx1"/>
                          </a:solidFill>
                          <a:effectLst/>
                          <a:latin typeface="+mj-lt"/>
                          <a:ea typeface="DengXian" panose="02010600030101010101" pitchFamily="2" charset="-122"/>
                          <a:cs typeface="Arial" panose="020B0604020202020204" pitchFamily="34" charset="0"/>
                          <a:sym typeface="Calibri"/>
                        </a:rPr>
                        <a:t>83-101</a:t>
                      </a:r>
                      <a:endParaRPr sz="1800" kern="1200" dirty="0">
                        <a:solidFill>
                          <a:schemeClr val="tx1"/>
                        </a:solidFill>
                        <a:effectLst/>
                        <a:latin typeface="+mj-lt"/>
                        <a:ea typeface="DengXian" panose="02010600030101010101" pitchFamily="2" charset="-122"/>
                        <a:cs typeface="Arial" panose="020B0604020202020204" pitchFamily="34" charset="0"/>
                        <a:sym typeface="Calibri"/>
                      </a:endParaRPr>
                    </a:p>
                  </a:txBody>
                  <a:tcPr marL="68575" marR="68575" marT="91425" marB="91425" anchor="ctr"/>
                </a:tc>
                <a:tc>
                  <a:txBody>
                    <a:bodyPr/>
                    <a:lstStyle/>
                    <a:p>
                      <a:pPr marL="0" lvl="0" indent="0" algn="r" rtl="0">
                        <a:spcBef>
                          <a:spcPts val="0"/>
                        </a:spcBef>
                        <a:spcAft>
                          <a:spcPts val="0"/>
                        </a:spcAft>
                        <a:buNone/>
                      </a:pPr>
                      <a:r>
                        <a:rPr lang="en-GB" sz="1800" dirty="0">
                          <a:latin typeface="+mj-lt"/>
                          <a:ea typeface="Calibri"/>
                          <a:cs typeface="Calibri"/>
                          <a:sym typeface="Calibri"/>
                        </a:rPr>
                        <a:t>1,719-2,342</a:t>
                      </a:r>
                      <a:endParaRPr sz="1800" dirty="0">
                        <a:latin typeface="+mj-lt"/>
                        <a:ea typeface="Calibri"/>
                        <a:cs typeface="Calibri"/>
                        <a:sym typeface="Calibri"/>
                      </a:endParaRPr>
                    </a:p>
                  </a:txBody>
                  <a:tcPr marL="68575" marR="68575" marT="91425" marB="91425" anchor="ctr"/>
                </a:tc>
                <a:extLst>
                  <a:ext uri="{0D108BD9-81ED-4DB2-BD59-A6C34878D82A}">
                    <a16:rowId xmlns:a16="http://schemas.microsoft.com/office/drawing/2014/main" val="3403714240"/>
                  </a:ext>
                </a:extLst>
              </a:tr>
            </a:tbl>
          </a:graphicData>
        </a:graphic>
      </p:graphicFrame>
      <p:sp>
        <p:nvSpPr>
          <p:cNvPr id="10" name="Subtitle 4">
            <a:extLst>
              <a:ext uri="{FF2B5EF4-FFF2-40B4-BE49-F238E27FC236}">
                <a16:creationId xmlns:a16="http://schemas.microsoft.com/office/drawing/2014/main" id="{9EE5565E-70B8-45C8-86CE-4F7D150EDF3B}"/>
              </a:ext>
            </a:extLst>
          </p:cNvPr>
          <p:cNvSpPr>
            <a:spLocks noGrp="1"/>
          </p:cNvSpPr>
          <p:nvPr>
            <p:ph type="subTitle" idx="1"/>
          </p:nvPr>
        </p:nvSpPr>
        <p:spPr>
          <a:xfrm>
            <a:off x="377219" y="1354830"/>
            <a:ext cx="11394023" cy="818076"/>
          </a:xfrm>
        </p:spPr>
        <p:txBody>
          <a:bodyPr>
            <a:noAutofit/>
          </a:bodyPr>
          <a:lstStyle/>
          <a:p>
            <a:pPr marL="0" indent="0"/>
            <a:r>
              <a:rPr lang="en-GB"/>
              <a:t>QALY ranges bound by highest estimate of increase in resistance to CAZ-AVI (30%) and lowest estimate (1%)</a:t>
            </a:r>
          </a:p>
        </p:txBody>
      </p:sp>
    </p:spTree>
    <p:extLst>
      <p:ext uri="{BB962C8B-B14F-4D97-AF65-F5344CB8AC3E}">
        <p14:creationId xmlns:p14="http://schemas.microsoft.com/office/powerpoint/2010/main" val="194681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0242-B5B4-2E4A-9932-BDBBE963DB1D}"/>
              </a:ext>
            </a:extLst>
          </p:cNvPr>
          <p:cNvSpPr>
            <a:spLocks noGrp="1"/>
          </p:cNvSpPr>
          <p:nvPr>
            <p:ph type="ctrTitle"/>
          </p:nvPr>
        </p:nvSpPr>
        <p:spPr/>
        <p:txBody>
          <a:bodyPr>
            <a:normAutofit/>
          </a:bodyPr>
          <a:lstStyle/>
          <a:p>
            <a:r>
              <a:rPr lang="en-US" sz="3600" dirty="0"/>
              <a:t>Decisions – part 2 of meeting</a:t>
            </a:r>
          </a:p>
        </p:txBody>
      </p:sp>
      <p:graphicFrame>
        <p:nvGraphicFramePr>
          <p:cNvPr id="6" name="Diagram 5">
            <a:extLst>
              <a:ext uri="{FF2B5EF4-FFF2-40B4-BE49-F238E27FC236}">
                <a16:creationId xmlns:a16="http://schemas.microsoft.com/office/drawing/2014/main" id="{CADFB757-196D-6F4F-8D28-3EE42BB57CF2}"/>
              </a:ext>
            </a:extLst>
          </p:cNvPr>
          <p:cNvGraphicFramePr/>
          <p:nvPr>
            <p:extLst>
              <p:ext uri="{D42A27DB-BD31-4B8C-83A1-F6EECF244321}">
                <p14:modId xmlns:p14="http://schemas.microsoft.com/office/powerpoint/2010/main" val="824591673"/>
              </p:ext>
            </p:extLst>
          </p:nvPr>
        </p:nvGraphicFramePr>
        <p:xfrm>
          <a:off x="2032000" y="112568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5765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E639-6716-46A1-BA91-112124481DA1}"/>
              </a:ext>
            </a:extLst>
          </p:cNvPr>
          <p:cNvSpPr>
            <a:spLocks noGrp="1"/>
          </p:cNvSpPr>
          <p:nvPr>
            <p:ph type="ctrTitle"/>
          </p:nvPr>
        </p:nvSpPr>
        <p:spPr>
          <a:xfrm>
            <a:off x="373725" y="177048"/>
            <a:ext cx="11080069" cy="1276350"/>
          </a:xfrm>
        </p:spPr>
        <p:txBody>
          <a:bodyPr>
            <a:normAutofit/>
          </a:bodyPr>
          <a:lstStyle/>
          <a:p>
            <a:r>
              <a:rPr lang="en-GB"/>
              <a:t>Summary of additional source of value</a:t>
            </a:r>
          </a:p>
        </p:txBody>
      </p:sp>
      <p:graphicFrame>
        <p:nvGraphicFramePr>
          <p:cNvPr id="4" name="Table 4">
            <a:extLst>
              <a:ext uri="{FF2B5EF4-FFF2-40B4-BE49-F238E27FC236}">
                <a16:creationId xmlns:a16="http://schemas.microsoft.com/office/drawing/2014/main" id="{FB79B291-0187-45BE-AAA1-FAE6E802706F}"/>
              </a:ext>
            </a:extLst>
          </p:cNvPr>
          <p:cNvGraphicFramePr>
            <a:graphicFrameLocks noGrp="1"/>
          </p:cNvGraphicFramePr>
          <p:nvPr/>
        </p:nvGraphicFramePr>
        <p:xfrm>
          <a:off x="264229" y="895262"/>
          <a:ext cx="11554045" cy="5538854"/>
        </p:xfrm>
        <a:graphic>
          <a:graphicData uri="http://schemas.openxmlformats.org/drawingml/2006/table">
            <a:tbl>
              <a:tblPr firstRow="1" bandRow="1">
                <a:tableStyleId>{5C22544A-7EE6-4342-B048-85BDC9FD1C3A}</a:tableStyleId>
              </a:tblPr>
              <a:tblGrid>
                <a:gridCol w="1436980">
                  <a:extLst>
                    <a:ext uri="{9D8B030D-6E8A-4147-A177-3AD203B41FA5}">
                      <a16:colId xmlns:a16="http://schemas.microsoft.com/office/drawing/2014/main" val="3433344510"/>
                    </a:ext>
                  </a:extLst>
                </a:gridCol>
                <a:gridCol w="5630299">
                  <a:extLst>
                    <a:ext uri="{9D8B030D-6E8A-4147-A177-3AD203B41FA5}">
                      <a16:colId xmlns:a16="http://schemas.microsoft.com/office/drawing/2014/main" val="2652152285"/>
                    </a:ext>
                  </a:extLst>
                </a:gridCol>
                <a:gridCol w="1530464">
                  <a:extLst>
                    <a:ext uri="{9D8B030D-6E8A-4147-A177-3AD203B41FA5}">
                      <a16:colId xmlns:a16="http://schemas.microsoft.com/office/drawing/2014/main" val="3610227299"/>
                    </a:ext>
                  </a:extLst>
                </a:gridCol>
                <a:gridCol w="1478151">
                  <a:extLst>
                    <a:ext uri="{9D8B030D-6E8A-4147-A177-3AD203B41FA5}">
                      <a16:colId xmlns:a16="http://schemas.microsoft.com/office/drawing/2014/main" val="1052760167"/>
                    </a:ext>
                  </a:extLst>
                </a:gridCol>
                <a:gridCol w="1478151">
                  <a:extLst>
                    <a:ext uri="{9D8B030D-6E8A-4147-A177-3AD203B41FA5}">
                      <a16:colId xmlns:a16="http://schemas.microsoft.com/office/drawing/2014/main" val="219360132"/>
                    </a:ext>
                  </a:extLst>
                </a:gridCol>
              </a:tblGrid>
              <a:tr h="160912">
                <a:tc>
                  <a:txBody>
                    <a:bodyPr/>
                    <a:lstStyle/>
                    <a:p>
                      <a:r>
                        <a:rPr lang="en-GB" sz="1700" dirty="0"/>
                        <a:t>Value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Potential source of additional benefit</a:t>
                      </a:r>
                    </a:p>
                    <a:p>
                      <a:endParaRPr lang="en-GB" sz="1700"/>
                    </a:p>
                  </a:txBody>
                  <a:tcPr/>
                </a:tc>
                <a:tc>
                  <a:txBody>
                    <a:bodyPr/>
                    <a:lstStyle/>
                    <a:p>
                      <a:r>
                        <a:rPr lang="en-GB" sz="1700"/>
                        <a:t>Driver of benefit of CAZ-AVI</a:t>
                      </a:r>
                    </a:p>
                  </a:txBody>
                  <a:tcPr/>
                </a:tc>
                <a:tc>
                  <a:txBody>
                    <a:bodyPr/>
                    <a:lstStyle/>
                    <a:p>
                      <a:r>
                        <a:rPr lang="en-GB" sz="1700"/>
                        <a:t>Included in EEPRU model</a:t>
                      </a:r>
                    </a:p>
                  </a:txBody>
                  <a:tcPr/>
                </a:tc>
                <a:tc>
                  <a:txBody>
                    <a:bodyPr/>
                    <a:lstStyle/>
                    <a:p>
                      <a:r>
                        <a:rPr lang="en-GB" sz="1700"/>
                        <a:t>Source of uncertainty*</a:t>
                      </a:r>
                    </a:p>
                  </a:txBody>
                  <a:tcPr/>
                </a:tc>
                <a:extLst>
                  <a:ext uri="{0D108BD9-81ED-4DB2-BD59-A6C34878D82A}">
                    <a16:rowId xmlns:a16="http://schemas.microsoft.com/office/drawing/2014/main" val="790781532"/>
                  </a:ext>
                </a:extLst>
              </a:tr>
              <a:tr h="370840">
                <a:tc>
                  <a:txBody>
                    <a:bodyPr/>
                    <a:lstStyle/>
                    <a:p>
                      <a:r>
                        <a:rPr lang="en-GB" sz="1700"/>
                        <a:t>Spectrum</a:t>
                      </a:r>
                    </a:p>
                  </a:txBody>
                  <a:tcPr/>
                </a:tc>
                <a:tc>
                  <a:txBody>
                    <a:bodyPr/>
                    <a:lstStyle/>
                    <a:p>
                      <a:r>
                        <a:rPr lang="en-GB" sz="1700"/>
                        <a:t>Reduced colonisation with drug-resistant bacteria, leading to reduced drug-resistance of future infections</a:t>
                      </a:r>
                    </a:p>
                  </a:txBody>
                  <a:tcPr/>
                </a:tc>
                <a:tc>
                  <a:txBody>
                    <a:bodyPr/>
                    <a:lstStyle/>
                    <a:p>
                      <a:r>
                        <a:rPr lang="en-GB" sz="1700"/>
                        <a:t>No</a:t>
                      </a:r>
                    </a:p>
                  </a:txBody>
                  <a:tcPr/>
                </a:tc>
                <a:tc>
                  <a:txBody>
                    <a:bodyPr/>
                    <a:lstStyle/>
                    <a:p>
                      <a:r>
                        <a:rPr lang="en-GB" sz="170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No</a:t>
                      </a:r>
                    </a:p>
                  </a:txBody>
                  <a:tcPr/>
                </a:tc>
                <a:extLst>
                  <a:ext uri="{0D108BD9-81ED-4DB2-BD59-A6C34878D82A}">
                    <a16:rowId xmlns:a16="http://schemas.microsoft.com/office/drawing/2014/main" val="3077088857"/>
                  </a:ext>
                </a:extLst>
              </a:tr>
              <a:tr h="370840">
                <a:tc>
                  <a:txBody>
                    <a:bodyPr/>
                    <a:lstStyle/>
                    <a:p>
                      <a:r>
                        <a:rPr lang="en-GB" sz="1700"/>
                        <a:t>Transmission</a:t>
                      </a:r>
                    </a:p>
                  </a:txBody>
                  <a:tcPr/>
                </a:tc>
                <a:tc>
                  <a:txBody>
                    <a:bodyPr/>
                    <a:lstStyle/>
                    <a:p>
                      <a:r>
                        <a:rPr lang="en-GB" sz="1700"/>
                        <a:t>Reduced number of resistant infections</a:t>
                      </a:r>
                    </a:p>
                  </a:txBody>
                  <a:tcPr/>
                </a:tc>
                <a:tc>
                  <a:txBody>
                    <a:bodyPr/>
                    <a:lstStyle/>
                    <a:p>
                      <a:r>
                        <a:rPr lang="en-GB" sz="1700"/>
                        <a:t>No</a:t>
                      </a:r>
                    </a:p>
                  </a:txBody>
                  <a:tcPr/>
                </a:tc>
                <a:tc>
                  <a:txBody>
                    <a:bodyPr/>
                    <a:lstStyle/>
                    <a:p>
                      <a:r>
                        <a:rPr lang="en-GB" sz="170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Yes</a:t>
                      </a:r>
                    </a:p>
                  </a:txBody>
                  <a:tcPr/>
                </a:tc>
                <a:extLst>
                  <a:ext uri="{0D108BD9-81ED-4DB2-BD59-A6C34878D82A}">
                    <a16:rowId xmlns:a16="http://schemas.microsoft.com/office/drawing/2014/main" val="1787439386"/>
                  </a:ext>
                </a:extLst>
              </a:tr>
              <a:tr h="370840">
                <a:tc>
                  <a:txBody>
                    <a:bodyPr/>
                    <a:lstStyle/>
                    <a:p>
                      <a:r>
                        <a:rPr lang="en-GB" sz="1700"/>
                        <a:t>Enablement</a:t>
                      </a:r>
                    </a:p>
                  </a:txBody>
                  <a:tcPr/>
                </a:tc>
                <a:tc>
                  <a:txBody>
                    <a:bodyPr/>
                    <a:lstStyle/>
                    <a:p>
                      <a:r>
                        <a:rPr lang="en-GB" sz="1700"/>
                        <a:t>Improved treatment of post-operative infections</a:t>
                      </a:r>
                    </a:p>
                  </a:txBody>
                  <a:tcPr/>
                </a:tc>
                <a:tc>
                  <a:txBody>
                    <a:bodyPr/>
                    <a:lstStyle/>
                    <a:p>
                      <a:r>
                        <a:rPr lang="en-GB" sz="1700"/>
                        <a:t>Yes</a:t>
                      </a:r>
                    </a:p>
                  </a:txBody>
                  <a:tcPr/>
                </a:tc>
                <a:tc>
                  <a:txBody>
                    <a:bodyPr/>
                    <a:lstStyle/>
                    <a:p>
                      <a:r>
                        <a:rPr lang="en-GB" sz="1700"/>
                        <a:t>Yes</a:t>
                      </a:r>
                    </a:p>
                  </a:txBody>
                  <a:tcPr/>
                </a:tc>
                <a:tc>
                  <a:txBody>
                    <a:bodyPr/>
                    <a:lstStyle/>
                    <a:p>
                      <a:r>
                        <a:rPr lang="en-GB" sz="1700"/>
                        <a:t>No</a:t>
                      </a:r>
                    </a:p>
                  </a:txBody>
                  <a:tcPr/>
                </a:tc>
                <a:extLst>
                  <a:ext uri="{0D108BD9-81ED-4DB2-BD59-A6C34878D82A}">
                    <a16:rowId xmlns:a16="http://schemas.microsoft.com/office/drawing/2014/main" val="3980304591"/>
                  </a:ext>
                </a:extLst>
              </a:tr>
              <a:tr h="377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Enablement</a:t>
                      </a:r>
                    </a:p>
                  </a:txBody>
                  <a:tcPr/>
                </a:tc>
                <a:tc>
                  <a:txBody>
                    <a:bodyPr/>
                    <a:lstStyle/>
                    <a:p>
                      <a:r>
                        <a:rPr lang="en-GB" sz="1700"/>
                        <a:t>Improved treatment of pre-operative infections</a:t>
                      </a:r>
                    </a:p>
                  </a:txBody>
                  <a:tcPr/>
                </a:tc>
                <a:tc>
                  <a:txBody>
                    <a:bodyPr/>
                    <a:lstStyle/>
                    <a:p>
                      <a:r>
                        <a:rPr lang="en-GB" sz="1700"/>
                        <a:t>Yes</a:t>
                      </a:r>
                    </a:p>
                  </a:txBody>
                  <a:tcPr/>
                </a:tc>
                <a:tc>
                  <a:txBody>
                    <a:bodyPr/>
                    <a:lstStyle/>
                    <a:p>
                      <a:r>
                        <a:rPr lang="en-GB" sz="1700"/>
                        <a:t>Partially</a:t>
                      </a:r>
                    </a:p>
                  </a:txBody>
                  <a:tcPr/>
                </a:tc>
                <a:tc>
                  <a:txBody>
                    <a:bodyPr/>
                    <a:lstStyle/>
                    <a:p>
                      <a:r>
                        <a:rPr lang="en-GB" sz="1700"/>
                        <a:t>Yes</a:t>
                      </a:r>
                    </a:p>
                  </a:txBody>
                  <a:tcPr/>
                </a:tc>
                <a:extLst>
                  <a:ext uri="{0D108BD9-81ED-4DB2-BD59-A6C34878D82A}">
                    <a16:rowId xmlns:a16="http://schemas.microsoft.com/office/drawing/2014/main" val="40024580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Enablement</a:t>
                      </a:r>
                    </a:p>
                  </a:txBody>
                  <a:tcPr/>
                </a:tc>
                <a:tc>
                  <a:txBody>
                    <a:bodyPr/>
                    <a:lstStyle/>
                    <a:p>
                      <a:r>
                        <a:rPr lang="en-GB" sz="1700"/>
                        <a:t>Increasing the number of procedures that can go ahead</a:t>
                      </a:r>
                    </a:p>
                  </a:txBody>
                  <a:tcPr/>
                </a:tc>
                <a:tc>
                  <a:txBody>
                    <a:bodyPr/>
                    <a:lstStyle/>
                    <a:p>
                      <a:r>
                        <a:rPr lang="en-GB" sz="1700"/>
                        <a:t>Yes</a:t>
                      </a:r>
                    </a:p>
                  </a:txBody>
                  <a:tcPr/>
                </a:tc>
                <a:tc>
                  <a:txBody>
                    <a:bodyPr/>
                    <a:lstStyle/>
                    <a:p>
                      <a:r>
                        <a:rPr lang="en-GB" sz="170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Yes</a:t>
                      </a:r>
                    </a:p>
                  </a:txBody>
                  <a:tcPr/>
                </a:tc>
                <a:extLst>
                  <a:ext uri="{0D108BD9-81ED-4DB2-BD59-A6C34878D82A}">
                    <a16:rowId xmlns:a16="http://schemas.microsoft.com/office/drawing/2014/main" val="23011710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Enablement</a:t>
                      </a:r>
                    </a:p>
                  </a:txBody>
                  <a:tcPr/>
                </a:tc>
                <a:tc>
                  <a:txBody>
                    <a:bodyPr/>
                    <a:lstStyle/>
                    <a:p>
                      <a:r>
                        <a:rPr lang="en-GB" sz="1700"/>
                        <a:t>Ability to keep wards open during an outbreak</a:t>
                      </a:r>
                    </a:p>
                  </a:txBody>
                  <a:tcPr/>
                </a:tc>
                <a:tc>
                  <a:txBody>
                    <a:bodyPr/>
                    <a:lstStyle/>
                    <a:p>
                      <a:r>
                        <a:rPr lang="en-GB" sz="1700"/>
                        <a:t>No</a:t>
                      </a:r>
                    </a:p>
                  </a:txBody>
                  <a:tcPr/>
                </a:tc>
                <a:tc>
                  <a:txBody>
                    <a:bodyPr/>
                    <a:lstStyle/>
                    <a:p>
                      <a:r>
                        <a:rPr lang="en-GB" sz="170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No</a:t>
                      </a:r>
                    </a:p>
                  </a:txBody>
                  <a:tcPr/>
                </a:tc>
                <a:extLst>
                  <a:ext uri="{0D108BD9-81ED-4DB2-BD59-A6C34878D82A}">
                    <a16:rowId xmlns:a16="http://schemas.microsoft.com/office/drawing/2014/main" val="30505337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Enablement</a:t>
                      </a:r>
                    </a:p>
                  </a:txBody>
                  <a:tcPr/>
                </a:tc>
                <a:tc>
                  <a:txBody>
                    <a:bodyPr/>
                    <a:lstStyle/>
                    <a:p>
                      <a:r>
                        <a:rPr lang="en-GB" sz="1700"/>
                        <a:t>Reduced use of resources enabling procedures and healthcare for other patients</a:t>
                      </a:r>
                    </a:p>
                  </a:txBody>
                  <a:tcPr/>
                </a:tc>
                <a:tc>
                  <a:txBody>
                    <a:bodyPr/>
                    <a:lstStyle/>
                    <a:p>
                      <a:r>
                        <a:rPr lang="en-GB" sz="1700"/>
                        <a:t>Yes</a:t>
                      </a:r>
                    </a:p>
                  </a:txBody>
                  <a:tcPr/>
                </a:tc>
                <a:tc>
                  <a:txBody>
                    <a:bodyPr/>
                    <a:lstStyle/>
                    <a:p>
                      <a:r>
                        <a:rPr lang="en-GB" sz="1700"/>
                        <a:t>Yes</a:t>
                      </a:r>
                    </a:p>
                  </a:txBody>
                  <a:tcPr/>
                </a:tc>
                <a:tc>
                  <a:txBody>
                    <a:bodyPr/>
                    <a:lstStyle/>
                    <a:p>
                      <a:r>
                        <a:rPr lang="en-GB" sz="1700"/>
                        <a:t>No</a:t>
                      </a:r>
                    </a:p>
                  </a:txBody>
                  <a:tcPr/>
                </a:tc>
                <a:extLst>
                  <a:ext uri="{0D108BD9-81ED-4DB2-BD59-A6C34878D82A}">
                    <a16:rowId xmlns:a16="http://schemas.microsoft.com/office/drawing/2014/main" val="1900866006"/>
                  </a:ext>
                </a:extLst>
              </a:tr>
              <a:tr h="370840">
                <a:tc>
                  <a:txBody>
                    <a:bodyPr/>
                    <a:lstStyle/>
                    <a:p>
                      <a:r>
                        <a:rPr lang="en-GB" sz="1700"/>
                        <a:t>Diversity</a:t>
                      </a:r>
                    </a:p>
                  </a:txBody>
                  <a:tcPr/>
                </a:tc>
                <a:tc>
                  <a:txBody>
                    <a:bodyPr/>
                    <a:lstStyle/>
                    <a:p>
                      <a:r>
                        <a:rPr lang="en-GB" sz="1700"/>
                        <a:t>Replacing broad spectrum antimicrobials with narrow spectrum antimicrobials</a:t>
                      </a:r>
                    </a:p>
                  </a:txBody>
                  <a:tcPr/>
                </a:tc>
                <a:tc>
                  <a:txBody>
                    <a:bodyPr/>
                    <a:lstStyle/>
                    <a:p>
                      <a:r>
                        <a:rPr lang="en-GB" sz="1700"/>
                        <a:t>No</a:t>
                      </a:r>
                    </a:p>
                  </a:txBody>
                  <a:tcPr/>
                </a:tc>
                <a:tc>
                  <a:txBody>
                    <a:bodyPr/>
                    <a:lstStyle/>
                    <a:p>
                      <a:r>
                        <a:rPr lang="en-GB" sz="1700"/>
                        <a:t>No</a:t>
                      </a:r>
                    </a:p>
                  </a:txBody>
                  <a:tcPr/>
                </a:tc>
                <a:tc>
                  <a:txBody>
                    <a:bodyPr/>
                    <a:lstStyle/>
                    <a:p>
                      <a:r>
                        <a:rPr lang="en-GB" sz="1700"/>
                        <a:t>Yes</a:t>
                      </a:r>
                    </a:p>
                  </a:txBody>
                  <a:tcPr/>
                </a:tc>
                <a:extLst>
                  <a:ext uri="{0D108BD9-81ED-4DB2-BD59-A6C34878D82A}">
                    <a16:rowId xmlns:a16="http://schemas.microsoft.com/office/drawing/2014/main" val="3989795378"/>
                  </a:ext>
                </a:extLst>
              </a:tr>
              <a:tr h="370840">
                <a:tc>
                  <a:txBody>
                    <a:bodyPr/>
                    <a:lstStyle/>
                    <a:p>
                      <a:r>
                        <a:rPr lang="en-GB" sz="1700" dirty="0"/>
                        <a:t>Insurance</a:t>
                      </a:r>
                    </a:p>
                  </a:txBody>
                  <a:tcPr/>
                </a:tc>
                <a:tc>
                  <a:txBody>
                    <a:bodyPr/>
                    <a:lstStyle/>
                    <a:p>
                      <a:r>
                        <a:rPr lang="en-GB" sz="1700"/>
                        <a:t>Restricting usage of CAZ-AVI to preserve efficacy in the long term</a:t>
                      </a:r>
                    </a:p>
                  </a:txBody>
                  <a:tcPr/>
                </a:tc>
                <a:tc>
                  <a:txBody>
                    <a:bodyPr/>
                    <a:lstStyle/>
                    <a:p>
                      <a:r>
                        <a:rPr lang="en-GB" sz="1700"/>
                        <a:t>Yes</a:t>
                      </a:r>
                    </a:p>
                  </a:txBody>
                  <a:tcPr/>
                </a:tc>
                <a:tc>
                  <a:txBody>
                    <a:bodyPr/>
                    <a:lstStyle/>
                    <a:p>
                      <a:r>
                        <a:rPr lang="en-GB" sz="1700"/>
                        <a:t>Yes</a:t>
                      </a:r>
                    </a:p>
                  </a:txBody>
                  <a:tcPr/>
                </a:tc>
                <a:tc>
                  <a:txBody>
                    <a:bodyPr/>
                    <a:lstStyle/>
                    <a:p>
                      <a:r>
                        <a:rPr lang="en-GB" sz="1700"/>
                        <a:t>Yes</a:t>
                      </a:r>
                    </a:p>
                  </a:txBody>
                  <a:tcPr/>
                </a:tc>
                <a:extLst>
                  <a:ext uri="{0D108BD9-81ED-4DB2-BD59-A6C34878D82A}">
                    <a16:rowId xmlns:a16="http://schemas.microsoft.com/office/drawing/2014/main" val="12405155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Insurance</a:t>
                      </a:r>
                    </a:p>
                  </a:txBody>
                  <a:tcPr/>
                </a:tc>
                <a:tc>
                  <a:txBody>
                    <a:bodyPr/>
                    <a:lstStyle/>
                    <a:p>
                      <a:r>
                        <a:rPr lang="en-GB" sz="1700"/>
                        <a:t>Avoidance for catastrophic health losses</a:t>
                      </a:r>
                    </a:p>
                  </a:txBody>
                  <a:tcPr/>
                </a:tc>
                <a:tc>
                  <a:txBody>
                    <a:bodyPr/>
                    <a:lstStyle/>
                    <a:p>
                      <a:r>
                        <a:rPr lang="en-GB" sz="1700"/>
                        <a:t>Yes</a:t>
                      </a:r>
                    </a:p>
                  </a:txBody>
                  <a:tcPr/>
                </a:tc>
                <a:tc>
                  <a:txBody>
                    <a:bodyPr/>
                    <a:lstStyle/>
                    <a:p>
                      <a:r>
                        <a:rPr lang="en-GB" sz="1700"/>
                        <a:t>Yes</a:t>
                      </a:r>
                    </a:p>
                  </a:txBody>
                  <a:tcPr/>
                </a:tc>
                <a:tc>
                  <a:txBody>
                    <a:bodyPr/>
                    <a:lstStyle/>
                    <a:p>
                      <a:r>
                        <a:rPr lang="en-GB" sz="1700" dirty="0"/>
                        <a:t>Yes</a:t>
                      </a:r>
                    </a:p>
                  </a:txBody>
                  <a:tcPr/>
                </a:tc>
                <a:extLst>
                  <a:ext uri="{0D108BD9-81ED-4DB2-BD59-A6C34878D82A}">
                    <a16:rowId xmlns:a16="http://schemas.microsoft.com/office/drawing/2014/main" val="3545592198"/>
                  </a:ext>
                </a:extLst>
              </a:tr>
            </a:tbl>
          </a:graphicData>
        </a:graphic>
      </p:graphicFrame>
      <p:sp>
        <p:nvSpPr>
          <p:cNvPr id="5" name="TextBox 4">
            <a:extLst>
              <a:ext uri="{FF2B5EF4-FFF2-40B4-BE49-F238E27FC236}">
                <a16:creationId xmlns:a16="http://schemas.microsoft.com/office/drawing/2014/main" id="{1EC0DBD3-5EAE-4B4D-B6C0-8365858B3B2B}"/>
              </a:ext>
            </a:extLst>
          </p:cNvPr>
          <p:cNvSpPr txBox="1"/>
          <p:nvPr/>
        </p:nvSpPr>
        <p:spPr>
          <a:xfrm>
            <a:off x="173700" y="6447717"/>
            <a:ext cx="10822359" cy="369332"/>
          </a:xfrm>
          <a:prstGeom prst="rect">
            <a:avLst/>
          </a:prstGeom>
          <a:noFill/>
        </p:spPr>
        <p:txBody>
          <a:bodyPr wrap="square" rtlCol="0">
            <a:spAutoFit/>
          </a:bodyPr>
          <a:lstStyle/>
          <a:p>
            <a:r>
              <a:rPr lang="en-GB"/>
              <a:t>*If included, EEPRU consider there is uncertainty in their assumptions. </a:t>
            </a:r>
          </a:p>
        </p:txBody>
      </p:sp>
    </p:spTree>
    <p:extLst>
      <p:ext uri="{BB962C8B-B14F-4D97-AF65-F5344CB8AC3E}">
        <p14:creationId xmlns:p14="http://schemas.microsoft.com/office/powerpoint/2010/main" val="408172121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20589</TotalTime>
  <Words>10036</Words>
  <Application>Microsoft Office PowerPoint</Application>
  <PresentationFormat>Widescreen</PresentationFormat>
  <Paragraphs>1534</Paragraphs>
  <Slides>90</Slides>
  <Notes>28</Notes>
  <HiddenSlides>18</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90</vt:i4>
      </vt:variant>
    </vt:vector>
  </HeadingPairs>
  <TitlesOfParts>
    <vt:vector size="101" baseType="lpstr">
      <vt:lpstr>Arial</vt:lpstr>
      <vt:lpstr>Calibri</vt:lpstr>
      <vt:lpstr>Courier New</vt:lpstr>
      <vt:lpstr>Lato</vt:lpstr>
      <vt:lpstr>Segoe UI</vt:lpstr>
      <vt:lpstr>Symbol</vt:lpstr>
      <vt:lpstr>Times New Roman</vt:lpstr>
      <vt:lpstr>Wingdings</vt:lpstr>
      <vt:lpstr>Office Theme</vt:lpstr>
      <vt:lpstr>1_Office Theme</vt:lpstr>
      <vt:lpstr>2_Office Theme</vt:lpstr>
      <vt:lpstr>Ceftazidime with avibactam (CAZ-AVI) for treating severe aerobic Gram-negative bacterial infections </vt:lpstr>
      <vt:lpstr>Testing a new approach to evaluating and paying for  antimicrobials – why? Investment in novel antimicrobials commercially unattractive, with low returns</vt:lpstr>
      <vt:lpstr>Aim How much more effective is CAZ-AVI than the antimicrobials the NHS currently offers? How much of this ‘value’ occurs in the 10-year contract period? </vt:lpstr>
      <vt:lpstr>6 key questions for committee</vt:lpstr>
      <vt:lpstr>Decisions affecting absolute estimate of QALYs</vt:lpstr>
      <vt:lpstr>Decisions about modelling assumptions</vt:lpstr>
      <vt:lpstr>Decisions about other attributes of value difficult to quantify and potentially uncaptured in model</vt:lpstr>
      <vt:lpstr>Decisions -recommendations and research </vt:lpstr>
      <vt:lpstr>Decisions – part 2 of meeting</vt:lpstr>
      <vt:lpstr>Outline</vt:lpstr>
      <vt:lpstr>Clinical background, decision problem and overview of EEPRU’s approach to modelling benefit and potentially excluded groups of patients</vt:lpstr>
      <vt:lpstr>CAZ-AVI ceftazidime-avibactam broad license EEPRU’s model narrower than marketing authorisation</vt:lpstr>
      <vt:lpstr>Patient perspective - Antibiotic Research UK</vt:lpstr>
      <vt:lpstr>Patient perspective - Anthony Nolan Submission specifically refers to people who require/ have received a stem cell transplant </vt:lpstr>
      <vt:lpstr>Decision problem EEPRU Cannot model all scenarios covered in marketing authorisation 2 treatment approaches: ‘microbiology directed’ = susceptibility and gene testing    ‘empiric’  = ill patients with probable drug-resistant organism</vt:lpstr>
      <vt:lpstr>Consultation comments – comparators</vt:lpstr>
      <vt:lpstr>Overall approach</vt:lpstr>
      <vt:lpstr>EEPRU’s approach to modelling population benefit HVCS patient-level, HVCS population-level, Expected use population-level </vt:lpstr>
      <vt:lpstr>Potentially excluded populations</vt:lpstr>
      <vt:lpstr>Consultation comments – population</vt:lpstr>
      <vt:lpstr>Using in vitro susceptibility data to estimate clinical outcomes</vt:lpstr>
      <vt:lpstr>How is susceptibility to antimicrobials assessed? ‘Breakpoint’ = threshold of susceptibility to assess likelihood of treatment success/failure  </vt:lpstr>
      <vt:lpstr>EEPRU linked susceptibility data to clinical outcomes mortality, length of hospital stay, type of hospital ward EEPRU elicited information from experts + literature review</vt:lpstr>
      <vt:lpstr>Expert elicitation results</vt:lpstr>
      <vt:lpstr>Consultation comments – Linking susceptibility data to clinical outcomes</vt:lpstr>
      <vt:lpstr>To compare CAZ-AVI to comparators for susceptibility, EEPRU developed network meta analysis Networks vary as to source of data – EEPRU used 4 networks in model: base-case + 3 scenarios </vt:lpstr>
      <vt:lpstr>Results susceptibility network meta-analysis  EEPRU uses EUCAST definition of breakpoint and data from Public Health England  in its ‘base case’</vt:lpstr>
      <vt:lpstr>Consultation comments - Susceptibility evidence and breakpoints</vt:lpstr>
      <vt:lpstr>EEPRU’s response to consultation comments – Susceptibility</vt:lpstr>
      <vt:lpstr>Economic analysis</vt:lpstr>
      <vt:lpstr>EEPRU patient-level economic model </vt:lpstr>
      <vt:lpstr>EEPRU’s model: empiric setting All patients receive empiric treatment first susceptibility to drug unknown  </vt:lpstr>
      <vt:lpstr>EEPRU’s model: microbiology-directed setting</vt:lpstr>
      <vt:lpstr>EEPRU’s model: treatment in microbiology-directed setting Outcomes driven by the distribution of patients across susceptibility categories </vt:lpstr>
      <vt:lpstr>Consultation comments –model assumptions</vt:lpstr>
      <vt:lpstr>EEPRU population-level economic model</vt:lpstr>
      <vt:lpstr>Estimating the patient population over time Predict how size of patient population in modelled clinical scenarios will change over the model time horizon (20 years)</vt:lpstr>
      <vt:lpstr>How many patients currently eligible for treatment? Classifying diagnoses within each category of infection using data from Public Health England (PHE) Second Generation Surveillance System (SGSS) 2 approaches:  categorised by PHE or by clinical experts </vt:lpstr>
      <vt:lpstr>Consultation comments – PHE SGSS data</vt:lpstr>
      <vt:lpstr>Estimating the patient population over Persistent or damped</vt:lpstr>
      <vt:lpstr>EEPRU used statistical measures of fit and visual evidence EEPRU uses both in base case </vt:lpstr>
      <vt:lpstr>How will resistance to CAZ-AVI and comparators change over time? EEPRU assumes resistance to CAZ-AVI increases, but resistance to comparators constant </vt:lpstr>
      <vt:lpstr>Consultation comments – resistance to comparators</vt:lpstr>
      <vt:lpstr>‘Being prepared’ (Insurance Value) Benefits of reserving a new antimicrobial until resistance eliminates current alternatives or as insurance against a catastrophic emergence of widespread multi drug resistant infections </vt:lpstr>
      <vt:lpstr>EEPRU scenario to capture value of ‘being prepared’ for emergence of resistance </vt:lpstr>
      <vt:lpstr>EEPRU scenario on subgroup with contraindication to colistin/aminoglycosides </vt:lpstr>
      <vt:lpstr>EEPRU model results</vt:lpstr>
      <vt:lpstr>Results CAZ-AVI per-patient base case – probabilistic empiric setting - HAP/VAP vs colistin/aminoglycoside based regimens: similar effectiveness  and safer in correctly + wrongly suspected infections vs. non colistin/aminoglycoside regimens: correctly assumed CAZ-AVI more effective, similarly safe vs. non colistin/aminoglycoside regimens: wrongly assumed CAZ-AVI similarly effectiveness, similarly safe  </vt:lpstr>
      <vt:lpstr>Results per-patient base case - probabilistic microbiology-directed - HAP/VAP + complicated UTI Benefit greater in microbiology-directed than empiric setting because 65% of patients successful on comparator Benefits of CAZ-AVI driven by avoiding safety issues of colistin and aminoglycosides in patients susceptible to these agents </vt:lpstr>
      <vt:lpstr>Consultation comments – Patient-level results</vt:lpstr>
      <vt:lpstr>EEPRU model results</vt:lpstr>
      <vt:lpstr>EEPRU several approaches to base case different assumptions</vt:lpstr>
      <vt:lpstr>Total population incremental net health effect ranged from 493 to 2,211 QALYs in EEPRU’s base case QALY ranges bounds reflect estimates of resistance to CAZ-AVI 30%  to 1% </vt:lpstr>
      <vt:lpstr>Probabilistic sensitivity analysis QALYs ranged from 68 to 9,079 </vt:lpstr>
      <vt:lpstr>EEPRU’s scenario: probability patient has OXA-48 and susceptibility source  Enterobacterales &amp; relative effectiveness estimates deterministic ‘p_bug’: probability patient has OXA-48 Enterobacterales</vt:lpstr>
      <vt:lpstr>EEPRU’s scenario results to capture value of being prepared for emergence of resistance, cUTI in microbiology directed setting  Incremental benefit biggest in cUTI</vt:lpstr>
      <vt:lpstr>EEPRU’s scenario results to capture value of being prepared for emergence of resistance, HAP/VAP in empiric setting Incremental benefit smallest in HAP/VAP </vt:lpstr>
      <vt:lpstr>EEPRU’s scenario results on subgroup with contraindication to colistin/aminoglycoside population level </vt:lpstr>
      <vt:lpstr>Additional elements of value</vt:lpstr>
      <vt:lpstr>Spectrum Value Benefits of a new antimicrobial replacing broad spectrum antimicrobials,  reducing problems associated with their overuse </vt:lpstr>
      <vt:lpstr>Transmission Value Benefits of a new antimicrobial reducing the rate of transmission of a given pathogen from patients treated with that product to other individuals, potentially reducing rate of resistant infection </vt:lpstr>
      <vt:lpstr>Enablement Value Enabling wards to stay open, medical procedures with ‘safety net’ of antimicrobials</vt:lpstr>
      <vt:lpstr>Enablement Value – Consultation comments</vt:lpstr>
      <vt:lpstr>Diversity Value Benefits of new antimicrobials adding to the range of treatments currently available, potentially reducing selection pressure on and resistance to other available treatments </vt:lpstr>
      <vt:lpstr>Diversity Value – Consultation comments</vt:lpstr>
      <vt:lpstr>Company economic model</vt:lpstr>
      <vt:lpstr>Comparing company and EEPRU economic models (1)</vt:lpstr>
      <vt:lpstr>Comparing company and EEPRU economic model (2)</vt:lpstr>
      <vt:lpstr>Company used data from randomised controlled trials to inform treatment efficacy in its economic model</vt:lpstr>
      <vt:lpstr>Company model results Results show effect of adding CAZ-AVI as additional 3rd-line treatment: comparing with a ‘non-diversified’ 2-line treatment sequence made up of existing drugs </vt:lpstr>
      <vt:lpstr>EEPRU concerns with company model</vt:lpstr>
      <vt:lpstr>Decision to be made in part 2</vt:lpstr>
      <vt:lpstr>Back up slides</vt:lpstr>
      <vt:lpstr>EEPRU’s definition of patients at high risk of a drug-resistant infection (empiric setting) </vt:lpstr>
      <vt:lpstr>Company’s definition of patients at high risk of a drug-resistant infection broader than EEPRU’s</vt:lpstr>
      <vt:lpstr>Comparators</vt:lpstr>
      <vt:lpstr>Limitations of RCT and observational data</vt:lpstr>
      <vt:lpstr>How is susceptibility to antimicrobials assessed?</vt:lpstr>
      <vt:lpstr>Linking susceptibility data to clinical outcomes: experts asked to provide a point estimate and express their uncertainty using a histogram</vt:lpstr>
      <vt:lpstr>Expert elicitation results are presented as pooled summaries of responses from 5–7 experts</vt:lpstr>
      <vt:lpstr>Expert elicitation results: 30-day survival</vt:lpstr>
      <vt:lpstr>Expert elicitation results: length of hospital stay</vt:lpstr>
      <vt:lpstr>Expert elicitation results: time spent on wards</vt:lpstr>
      <vt:lpstr>EEPRU used UK study data to validate expert elicitation results for length of hospital stay </vt:lpstr>
      <vt:lpstr>Company economic model</vt:lpstr>
      <vt:lpstr>Predicting changes in population over time</vt:lpstr>
      <vt:lpstr>Population growth used to rescale patient-level incremental net health effects (INHEs) to population-level INHEs</vt:lpstr>
      <vt:lpstr>Estimating increased resistance to CAZ-AVI over time</vt:lpstr>
      <vt:lpstr>Total population incremental net health effect ranged from 493 to 2,211 QALYs in base case</vt:lpstr>
      <vt:lpstr>Summary of additional source of value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Taylor</dc:creator>
  <cp:lastModifiedBy>Caroline Bregman</cp:lastModifiedBy>
  <cp:revision>1119</cp:revision>
  <cp:lastPrinted>2022-01-17T13:08:39Z</cp:lastPrinted>
  <dcterms:created xsi:type="dcterms:W3CDTF">2020-03-17T12:57:37Z</dcterms:created>
  <dcterms:modified xsi:type="dcterms:W3CDTF">2022-01-21T15:45:37Z</dcterms:modified>
</cp:coreProperties>
</file>